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customXml/itemProps5.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6"/>
    <p:sldMasterId id="2147483706" r:id="rId7"/>
    <p:sldMasterId id="2147483687" r:id="rId8"/>
    <p:sldMasterId id="2147483668" r:id="rId9"/>
  </p:sldMasterIdLst>
  <p:notesMasterIdLst>
    <p:notesMasterId r:id="rId55"/>
  </p:notesMasterIdLst>
  <p:handoutMasterIdLst>
    <p:handoutMasterId r:id="rId56"/>
  </p:handoutMasterIdLst>
  <p:sldIdLst>
    <p:sldId id="1117" r:id="rId10"/>
    <p:sldId id="1218" r:id="rId11"/>
    <p:sldId id="1156" r:id="rId12"/>
    <p:sldId id="1157" r:id="rId13"/>
    <p:sldId id="1179" r:id="rId14"/>
    <p:sldId id="1158" r:id="rId15"/>
    <p:sldId id="1181" r:id="rId16"/>
    <p:sldId id="1164" r:id="rId17"/>
    <p:sldId id="1160" r:id="rId18"/>
    <p:sldId id="1162" r:id="rId19"/>
    <p:sldId id="1161" r:id="rId20"/>
    <p:sldId id="1206" r:id="rId21"/>
    <p:sldId id="1163" r:id="rId22"/>
    <p:sldId id="1210" r:id="rId23"/>
    <p:sldId id="1208" r:id="rId24"/>
    <p:sldId id="1209" r:id="rId25"/>
    <p:sldId id="1211" r:id="rId26"/>
    <p:sldId id="1212" r:id="rId27"/>
    <p:sldId id="1213" r:id="rId28"/>
    <p:sldId id="1214" r:id="rId29"/>
    <p:sldId id="1153" r:id="rId30"/>
    <p:sldId id="1203" r:id="rId31"/>
    <p:sldId id="1200" r:id="rId32"/>
    <p:sldId id="1202" r:id="rId33"/>
    <p:sldId id="1166" r:id="rId34"/>
    <p:sldId id="1177" r:id="rId35"/>
    <p:sldId id="1133" r:id="rId36"/>
    <p:sldId id="1204" r:id="rId37"/>
    <p:sldId id="1154" r:id="rId38"/>
    <p:sldId id="1171" r:id="rId39"/>
    <p:sldId id="1168" r:id="rId40"/>
    <p:sldId id="1167" r:id="rId41"/>
    <p:sldId id="1155" r:id="rId42"/>
    <p:sldId id="1174" r:id="rId43"/>
    <p:sldId id="1175" r:id="rId44"/>
    <p:sldId id="1176" r:id="rId45"/>
    <p:sldId id="1169" r:id="rId46"/>
    <p:sldId id="1186" r:id="rId47"/>
    <p:sldId id="1215" r:id="rId48"/>
    <p:sldId id="1216" r:id="rId49"/>
    <p:sldId id="1201" r:id="rId50"/>
    <p:sldId id="1182" r:id="rId51"/>
    <p:sldId id="1141" r:id="rId52"/>
    <p:sldId id="1205" r:id="rId53"/>
    <p:sldId id="1142" r:id="rId54"/>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8243FF"/>
    <a:srgbClr val="797979"/>
    <a:srgbClr val="C08000"/>
    <a:srgbClr val="D28C00"/>
    <a:srgbClr val="E89B00"/>
    <a:srgbClr val="FF0000"/>
    <a:srgbClr val="FFFF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648" autoAdjust="0"/>
  </p:normalViewPr>
  <p:slideViewPr>
    <p:cSldViewPr snapToGrid="0">
      <p:cViewPr varScale="1">
        <p:scale>
          <a:sx n="58" d="100"/>
          <a:sy n="58" d="100"/>
        </p:scale>
        <p:origin x="-492" y="-90"/>
      </p:cViewPr>
      <p:guideLst>
        <p:guide orient="horz" pos="718"/>
        <p:guide pos="450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0" d="100"/>
        <a:sy n="60" d="100"/>
      </p:scale>
      <p:origin x="0" y="0"/>
    </p:cViewPr>
  </p:sorterViewPr>
  <p:notesViewPr>
    <p:cSldViewPr snapToGrid="0">
      <p:cViewPr>
        <p:scale>
          <a:sx n="75" d="100"/>
          <a:sy n="75" d="100"/>
        </p:scale>
        <p:origin x="-648" y="-48"/>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3.xml"/><Relationship Id="rId51" Type="http://schemas.openxmlformats.org/officeDocument/2006/relationships/slide" Target="slides/slide4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2899" tIns="46451" rIns="92899" bIns="46451"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nb-NO"/>
          </a:p>
        </p:txBody>
      </p:sp>
      <p:sp>
        <p:nvSpPr>
          <p:cNvPr id="180227" name="Rectangle 3"/>
          <p:cNvSpPr>
            <a:spLocks noGrp="1" noChangeArrowheads="1"/>
          </p:cNvSpPr>
          <p:nvPr>
            <p:ph type="dt" sz="quarter"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2899" tIns="46451" rIns="92899" bIns="46451" numCol="1" anchor="t" anchorCtr="0" compatLnSpc="1">
            <a:prstTxWarp prst="textNoShape">
              <a:avLst/>
            </a:prstTxWarp>
          </a:bodyPr>
          <a:lstStyle>
            <a:lvl1pPr algn="r" defTabSz="931863" eaLnBrk="0" hangingPunct="0">
              <a:defRPr sz="1200">
                <a:latin typeface="Times New Roman" pitchFamily="18" charset="0"/>
              </a:defRPr>
            </a:lvl1pPr>
          </a:lstStyle>
          <a:p>
            <a:pPr>
              <a:defRPr/>
            </a:pPr>
            <a:endParaRPr lang="nb-NO"/>
          </a:p>
        </p:txBody>
      </p:sp>
      <p:sp>
        <p:nvSpPr>
          <p:cNvPr id="180228" name="Rectangle 4"/>
          <p:cNvSpPr>
            <a:spLocks noGrp="1" noChangeArrowheads="1"/>
          </p:cNvSpPr>
          <p:nvPr>
            <p:ph type="ftr" sz="quarter" idx="2"/>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2899" tIns="46451" rIns="92899" bIns="46451"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nb-NO"/>
          </a:p>
        </p:txBody>
      </p:sp>
      <p:sp>
        <p:nvSpPr>
          <p:cNvPr id="180229" name="Rectangle 5"/>
          <p:cNvSpPr>
            <a:spLocks noGrp="1" noChangeArrowheads="1"/>
          </p:cNvSpPr>
          <p:nvPr>
            <p:ph type="sldNum" sz="quarter" idx="3"/>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2899" tIns="46451" rIns="92899" bIns="46451"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AD591F1E-0A96-43C8-8410-702215E4563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2899" tIns="46451" rIns="92899" bIns="46451" numCol="1" anchor="t" anchorCtr="0" compatLnSpc="1">
            <a:prstTxWarp prst="textNoShape">
              <a:avLst/>
            </a:prstTxWarp>
          </a:bodyPr>
          <a:lstStyle>
            <a:lvl1pPr defTabSz="931863" eaLnBrk="0" hangingPunct="0">
              <a:defRPr sz="1200" b="0">
                <a:latin typeface="Times New Roman" pitchFamily="18" charset="0"/>
              </a:defRPr>
            </a:lvl1pPr>
          </a:lstStyle>
          <a:p>
            <a:pPr>
              <a:defRPr/>
            </a:pPr>
            <a:endParaRPr lang="nb-NO"/>
          </a:p>
        </p:txBody>
      </p:sp>
      <p:sp>
        <p:nvSpPr>
          <p:cNvPr id="7171" name="Rectangle 3"/>
          <p:cNvSpPr>
            <a:spLocks noGrp="1" noChangeArrowheads="1"/>
          </p:cNvSpPr>
          <p:nvPr>
            <p:ph type="dt"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2899" tIns="46451" rIns="92899" bIns="46451" numCol="1" anchor="t" anchorCtr="0" compatLnSpc="1">
            <a:prstTxWarp prst="textNoShape">
              <a:avLst/>
            </a:prstTxWarp>
          </a:bodyPr>
          <a:lstStyle>
            <a:lvl1pPr algn="r" defTabSz="931863" eaLnBrk="0" hangingPunct="0">
              <a:defRPr sz="1200" b="0">
                <a:latin typeface="Times New Roman" pitchFamily="18" charset="0"/>
              </a:defRPr>
            </a:lvl1pPr>
          </a:lstStyle>
          <a:p>
            <a:pPr>
              <a:defRPr/>
            </a:pPr>
            <a:endParaRPr lang="nb-NO"/>
          </a:p>
        </p:txBody>
      </p:sp>
      <p:sp>
        <p:nvSpPr>
          <p:cNvPr id="3379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6625" y="4416425"/>
            <a:ext cx="5137150" cy="4183063"/>
          </a:xfrm>
          <a:prstGeom prst="rect">
            <a:avLst/>
          </a:prstGeom>
          <a:noFill/>
          <a:ln w="12700">
            <a:noFill/>
            <a:miter lim="800000"/>
            <a:headEnd type="none" w="sm" len="sm"/>
            <a:tailEnd type="none" w="sm" len="sm"/>
          </a:ln>
          <a:effectLst/>
        </p:spPr>
        <p:txBody>
          <a:bodyPr vert="horz" wrap="square" lIns="92899" tIns="46451" rIns="92899" bIns="464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2899" tIns="46451" rIns="92899" bIns="46451" numCol="1" anchor="b" anchorCtr="0" compatLnSpc="1">
            <a:prstTxWarp prst="textNoShape">
              <a:avLst/>
            </a:prstTxWarp>
          </a:bodyPr>
          <a:lstStyle>
            <a:lvl1pPr defTabSz="931863" eaLnBrk="0" hangingPunct="0">
              <a:defRPr sz="1200" b="0">
                <a:latin typeface="Times New Roman" pitchFamily="18" charset="0"/>
              </a:defRPr>
            </a:lvl1pPr>
          </a:lstStyle>
          <a:p>
            <a:pPr>
              <a:defRPr/>
            </a:pPr>
            <a:endParaRPr lang="nb-NO"/>
          </a:p>
        </p:txBody>
      </p:sp>
      <p:sp>
        <p:nvSpPr>
          <p:cNvPr id="7175" name="Rectangle 7"/>
          <p:cNvSpPr>
            <a:spLocks noGrp="1" noChangeArrowheads="1"/>
          </p:cNvSpPr>
          <p:nvPr>
            <p:ph type="sldNum" sz="quarter" idx="5"/>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2899" tIns="46451" rIns="92899" bIns="46451" numCol="1" anchor="b" anchorCtr="0" compatLnSpc="1">
            <a:prstTxWarp prst="textNoShape">
              <a:avLst/>
            </a:prstTxWarp>
          </a:bodyPr>
          <a:lstStyle>
            <a:lvl1pPr algn="r" defTabSz="931863" eaLnBrk="0" hangingPunct="0">
              <a:defRPr sz="1200" b="0">
                <a:latin typeface="Times New Roman" pitchFamily="18" charset="0"/>
              </a:defRPr>
            </a:lvl1pPr>
          </a:lstStyle>
          <a:p>
            <a:pPr>
              <a:defRPr/>
            </a:pPr>
            <a:fld id="{BD0CDE23-F097-49D7-BF42-8AB8261BCAA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190500" y="4416425"/>
            <a:ext cx="6477000" cy="4183063"/>
          </a:xfrm>
          <a:noFill/>
          <a:ln w="9525"/>
        </p:spPr>
        <p:txBody>
          <a:bodyPr/>
          <a:lstStyle/>
          <a:p>
            <a:pPr marL="228600" indent="-228600"/>
            <a:endParaRPr lang="en-US" dirty="0" smtClean="0">
              <a:latin typeface="Times New Roman" charset="0"/>
            </a:endParaRPr>
          </a:p>
        </p:txBody>
      </p:sp>
      <p:sp>
        <p:nvSpPr>
          <p:cNvPr id="40964" name="Slide Number Placeholder 3"/>
          <p:cNvSpPr>
            <a:spLocks noGrp="1"/>
          </p:cNvSpPr>
          <p:nvPr>
            <p:ph type="sldNum" sz="quarter" idx="5"/>
          </p:nvPr>
        </p:nvSpPr>
        <p:spPr>
          <a:noFill/>
        </p:spPr>
        <p:txBody>
          <a:bodyPr/>
          <a:lstStyle/>
          <a:p>
            <a:fld id="{AB6FCFD7-62AC-464D-8495-28FA70579B46}" type="slidenum">
              <a:rPr lang="en-US" smtClean="0">
                <a:latin typeface="Times New Roman" charset="0"/>
              </a:rPr>
              <a:pPr/>
              <a:t>13</a:t>
            </a:fld>
            <a:endParaRPr lang="en-US" dirty="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677864" y="4786315"/>
            <a:ext cx="5672137" cy="3951287"/>
          </a:xfrm>
          <a:noFill/>
          <a:ln w="9525"/>
        </p:spPr>
        <p:txBody>
          <a:bodyPr lIns="91440" tIns="45720" rIns="91440" bIns="45720"/>
          <a:lstStyle/>
          <a:p>
            <a:pPr>
              <a:lnSpc>
                <a:spcPts val="1400"/>
              </a:lnSpc>
            </a:pPr>
            <a:endParaRPr lang="en-US" dirty="0" smtClean="0">
              <a:ea typeface="ＭＳ Ｐゴシック"/>
              <a:cs typeface="ＭＳ Ｐゴシック"/>
            </a:endParaRPr>
          </a:p>
        </p:txBody>
      </p:sp>
      <p:sp>
        <p:nvSpPr>
          <p:cNvPr id="64515" name="Rectangle 3"/>
          <p:cNvSpPr>
            <a:spLocks noGrp="1" noRot="1" noChangeAspect="1" noChangeArrowheads="1" noTextEdit="1"/>
          </p:cNvSpPr>
          <p:nvPr>
            <p:ph type="sldImg"/>
          </p:nvPr>
        </p:nvSpPr>
        <p:spPr>
          <a:xfrm>
            <a:off x="1341438" y="1219200"/>
            <a:ext cx="4378325" cy="3282950"/>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B646C6BB-FE4A-4332-9C4A-025369E83498}" type="slidenum">
              <a:rPr lang="en-US"/>
              <a:pPr>
                <a:defRPr/>
              </a:pPr>
              <a:t>15</a:t>
            </a:fld>
            <a:endParaRPr lang="en-US" dirty="0"/>
          </a:p>
        </p:txBody>
      </p:sp>
      <p:sp>
        <p:nvSpPr>
          <p:cNvPr id="67587" name="Rectangle 2"/>
          <p:cNvSpPr>
            <a:spLocks noGrp="1" noRot="1" noChangeAspect="1" noChangeArrowheads="1" noTextEdit="1"/>
          </p:cNvSpPr>
          <p:nvPr>
            <p:ph type="sldImg"/>
          </p:nvPr>
        </p:nvSpPr>
        <p:spPr>
          <a:xfrm>
            <a:off x="1182688" y="695325"/>
            <a:ext cx="4648200" cy="3486150"/>
          </a:xfrm>
          <a:ln/>
        </p:spPr>
      </p:sp>
      <p:sp>
        <p:nvSpPr>
          <p:cNvPr id="67588" name="Rectangle 3"/>
          <p:cNvSpPr>
            <a:spLocks noGrp="1" noChangeArrowheads="1"/>
          </p:cNvSpPr>
          <p:nvPr>
            <p:ph type="body" idx="1"/>
          </p:nvPr>
        </p:nvSpPr>
        <p:spPr>
          <a:xfrm>
            <a:off x="934721" y="4416425"/>
            <a:ext cx="5140960" cy="4184650"/>
          </a:xfrm>
          <a:noFill/>
          <a:ln w="9525"/>
        </p:spPr>
        <p:txBody>
          <a:bodyPr/>
          <a:lstStyle/>
          <a:p>
            <a:r>
              <a:rPr lang="en-US" dirty="0" smtClean="0">
                <a:ea typeface="ＭＳ Ｐゴシック"/>
                <a:cs typeface="ＭＳ Ｐゴシック"/>
              </a:rPr>
              <a:t>All four platforms implement the same five words of this message.  So far, so good.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77FD4962-D098-4B00-97B4-ECE5FF77AA5B}" type="slidenum">
              <a:rPr lang="en-US"/>
              <a:pPr>
                <a:defRPr/>
              </a:pPr>
              <a:t>16</a:t>
            </a:fld>
            <a:endParaRPr lang="en-US" dirty="0"/>
          </a:p>
        </p:txBody>
      </p:sp>
      <p:sp>
        <p:nvSpPr>
          <p:cNvPr id="68611" name="Rectangle 2"/>
          <p:cNvSpPr>
            <a:spLocks noGrp="1" noRot="1" noChangeAspect="1" noChangeArrowheads="1" noTextEdit="1"/>
          </p:cNvSpPr>
          <p:nvPr>
            <p:ph type="sldImg"/>
          </p:nvPr>
        </p:nvSpPr>
        <p:spPr>
          <a:xfrm>
            <a:off x="1182688" y="695325"/>
            <a:ext cx="4648200" cy="3486150"/>
          </a:xfrm>
          <a:ln/>
        </p:spPr>
      </p:sp>
      <p:sp>
        <p:nvSpPr>
          <p:cNvPr id="68612" name="Rectangle 3"/>
          <p:cNvSpPr>
            <a:spLocks noGrp="1" noChangeArrowheads="1"/>
          </p:cNvSpPr>
          <p:nvPr>
            <p:ph type="body" idx="1"/>
          </p:nvPr>
        </p:nvSpPr>
        <p:spPr>
          <a:xfrm>
            <a:off x="934721" y="4416425"/>
            <a:ext cx="5140960" cy="4184650"/>
          </a:xfrm>
          <a:noFill/>
          <a:ln w="9525"/>
        </p:spPr>
        <p:txBody>
          <a:bodyPr/>
          <a:lstStyle/>
          <a:p>
            <a:r>
              <a:rPr lang="en-US" dirty="0" smtClean="0">
                <a:ea typeface="ＭＳ Ｐゴシック"/>
                <a:cs typeface="ＭＳ Ｐゴシック"/>
              </a:rPr>
              <a:t>But the implementations are not fully interoperable.  Each platform made an independent selection of data elements to implement.  The details do matter.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17EAB05A-123E-44BA-B8AF-7F8A7FDCD2EB}" type="slidenum">
              <a:rPr lang="en-US"/>
              <a:pPr>
                <a:defRPr/>
              </a:pPr>
              <a:t>17</a:t>
            </a:fld>
            <a:endParaRPr lang="en-US" dirty="0"/>
          </a:p>
        </p:txBody>
      </p:sp>
      <p:sp>
        <p:nvSpPr>
          <p:cNvPr id="92163" name="Rectangle 2"/>
          <p:cNvSpPr>
            <a:spLocks noGrp="1" noRot="1" noChangeAspect="1" noChangeArrowheads="1" noTextEdit="1"/>
          </p:cNvSpPr>
          <p:nvPr>
            <p:ph type="sldImg"/>
          </p:nvPr>
        </p:nvSpPr>
        <p:spPr>
          <a:xfrm>
            <a:off x="1181100" y="696913"/>
            <a:ext cx="4648200" cy="3486150"/>
          </a:xfrm>
          <a:ln/>
        </p:spPr>
      </p:sp>
      <p:sp>
        <p:nvSpPr>
          <p:cNvPr id="92164" name="Rectangle 3"/>
          <p:cNvSpPr>
            <a:spLocks noGrp="1" noChangeArrowheads="1"/>
          </p:cNvSpPr>
          <p:nvPr>
            <p:ph type="body" idx="1"/>
          </p:nvPr>
        </p:nvSpPr>
        <p:spPr>
          <a:xfrm>
            <a:off x="934721" y="4416426"/>
            <a:ext cx="5140960" cy="4183063"/>
          </a:xfrm>
          <a:noFill/>
          <a:ln w="9525"/>
        </p:spPr>
        <p:txBody>
          <a:bodyPr lIns="92932" tIns="46467" rIns="92932" bIns="46467"/>
          <a:lstStyle/>
          <a:p>
            <a:r>
              <a:rPr lang="en-US" dirty="0" smtClean="0">
                <a:ea typeface="ＭＳ Ｐゴシック"/>
                <a:cs typeface="ＭＳ Ｐゴシック"/>
              </a:rPr>
              <a:t>Testing Maturation Flow (rissinger2009) This depicts the facts that components are put into systems and systems are put into platforms, platforms must interoperate with other families of platforms, and these family of platforms must interoperate via networks. Thus, testing is not a one stop deal, it is iterative and all testing must be focused on the end state and mission thread success requirements.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AA96A9E2-6823-4132-B6FC-979A6C8479EE}" type="slidenum">
              <a:rPr lang="en-US"/>
              <a:pPr>
                <a:defRPr/>
              </a:pPr>
              <a:t>18</a:t>
            </a:fld>
            <a:endParaRPr lang="en-US" dirty="0"/>
          </a:p>
        </p:txBody>
      </p:sp>
      <p:sp>
        <p:nvSpPr>
          <p:cNvPr id="93187" name="Rectangle 2"/>
          <p:cNvSpPr>
            <a:spLocks noGrp="1" noRot="1" noChangeAspect="1" noChangeArrowheads="1" noTextEdit="1"/>
          </p:cNvSpPr>
          <p:nvPr>
            <p:ph type="sldImg"/>
          </p:nvPr>
        </p:nvSpPr>
        <p:spPr>
          <a:xfrm>
            <a:off x="1181100" y="696913"/>
            <a:ext cx="4648200" cy="3486150"/>
          </a:xfrm>
          <a:ln/>
        </p:spPr>
      </p:sp>
      <p:sp>
        <p:nvSpPr>
          <p:cNvPr id="93188" name="Rectangle 3"/>
          <p:cNvSpPr>
            <a:spLocks noGrp="1" noChangeArrowheads="1"/>
          </p:cNvSpPr>
          <p:nvPr>
            <p:ph type="body" idx="1"/>
          </p:nvPr>
        </p:nvSpPr>
        <p:spPr>
          <a:xfrm>
            <a:off x="934721" y="4416426"/>
            <a:ext cx="5140960" cy="4183063"/>
          </a:xfrm>
          <a:noFill/>
          <a:ln w="9525"/>
        </p:spPr>
        <p:txBody>
          <a:bodyPr lIns="92932" tIns="46467" rIns="92932" bIns="46467"/>
          <a:lstStyle/>
          <a:p>
            <a:r>
              <a:rPr lang="en-US" dirty="0" smtClean="0">
                <a:ea typeface="ＭＳ Ｐゴシック"/>
                <a:cs typeface="ＭＳ Ｐゴシック"/>
              </a:rPr>
              <a:t>Notional Business Flow (rissinger2009) This is a slightly different view of the previous JCA-METL slide and shows further detail in the service specific requirements depicted by the cylinders. The context is: The JCA to UJTL (OP and TA) can provide a standardized mission thread flow and shared with our coalition partners for interoperability considerations. The services, US/UK/NATO will all have specific methods of performing their detailed mission thread, however, all processes should map to a higher level that is standardized in order to achieve interoperability and mission success. The tactical techniques, and procedures (TTP) should drive all testing efforts and the technical requirements/rules, and policy and doctrine mandates should align as one complete package for testing. Thus, the test report will have a technical performance aspect tied to the mission thread based upon the TTP’s, and the policy and doctrine mandates can be applied to show they either align or changes may be addressed via the CCB. This coordinated effort will ensure the technical and policy guidance aligns to and from the TTP’s and the way the warfighting trains to fight with the equipment they will use in theatre.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p:spPr>
        <p:txBody>
          <a:bodyPr/>
          <a:lstStyle/>
          <a:p>
            <a:endParaRPr lang="en-US" dirty="0" smtClean="0">
              <a:ea typeface="ＭＳ Ｐゴシック"/>
              <a:cs typeface="ＭＳ Ｐゴシック"/>
            </a:endParaRPr>
          </a:p>
        </p:txBody>
      </p:sp>
      <p:sp>
        <p:nvSpPr>
          <p:cNvPr id="65540" name="Slide Number Placeholder 3"/>
          <p:cNvSpPr>
            <a:spLocks noGrp="1"/>
          </p:cNvSpPr>
          <p:nvPr>
            <p:ph type="sldNum" sz="quarter" idx="5"/>
          </p:nvPr>
        </p:nvSpPr>
        <p:spPr>
          <a:noFill/>
        </p:spPr>
        <p:txBody>
          <a:bodyPr/>
          <a:lstStyle/>
          <a:p>
            <a:fld id="{E2C59262-1667-49E2-B50C-9CD4F217E2FD}" type="slidenum">
              <a:rPr lang="en-US" smtClean="0">
                <a:ea typeface="ＭＳ Ｐゴシック"/>
                <a:cs typeface="ＭＳ Ｐゴシック"/>
              </a:rPr>
              <a:pPr/>
              <a:t>19</a:t>
            </a:fld>
            <a:endParaRPr lang="en-US" dirty="0"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8C983A-6EFD-4912-BBEF-01C341CDACD8}" type="slidenum">
              <a:rPr lang="en-US"/>
              <a:pPr>
                <a:defRPr/>
              </a:pPr>
              <a:t>22</a:t>
            </a:fld>
            <a:endParaRPr lang="en-US" dirty="0"/>
          </a:p>
        </p:txBody>
      </p:sp>
      <p:sp>
        <p:nvSpPr>
          <p:cNvPr id="70659" name="Rectangle 2"/>
          <p:cNvSpPr>
            <a:spLocks noGrp="1" noRot="1" noChangeAspect="1" noChangeArrowheads="1" noTextEdit="1"/>
          </p:cNvSpPr>
          <p:nvPr>
            <p:ph type="sldImg"/>
          </p:nvPr>
        </p:nvSpPr>
        <p:spPr>
          <a:xfrm>
            <a:off x="1179513" y="695325"/>
            <a:ext cx="4649787" cy="3486150"/>
          </a:xfrm>
          <a:ln/>
        </p:spPr>
      </p:sp>
      <p:sp>
        <p:nvSpPr>
          <p:cNvPr id="70660" name="Rectangle 3"/>
          <p:cNvSpPr>
            <a:spLocks noGrp="1" noChangeArrowheads="1"/>
          </p:cNvSpPr>
          <p:nvPr>
            <p:ph type="body" idx="1"/>
          </p:nvPr>
        </p:nvSpPr>
        <p:spPr>
          <a:xfrm>
            <a:off x="937955" y="4416425"/>
            <a:ext cx="5134491" cy="4184650"/>
          </a:xfrm>
          <a:noFill/>
          <a:ln w="9525"/>
        </p:spPr>
        <p:txBody>
          <a:bodyPr lIns="89820" tIns="44910" rIns="89820" bIns="44910"/>
          <a:lstStyle/>
          <a:p>
            <a:pPr marL="230188" indent="-230188"/>
            <a:r>
              <a:rPr lang="en-US" altLang="en-US" sz="1800" b="1" dirty="0" smtClean="0">
                <a:ea typeface="ＭＳ Ｐゴシック"/>
                <a:cs typeface="ＭＳ Ｐゴシック"/>
              </a:rPr>
              <a:t>TDL standards implementation impacts the interpretation of the information, on which tactical decisions are based</a:t>
            </a:r>
          </a:p>
          <a:p>
            <a:pPr marL="230188" indent="-230188"/>
            <a:endParaRPr lang="en-US" altLang="en-US" dirty="0"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0CF08AE-CD36-48A8-BC5F-9679AD7891E9}" type="slidenum">
              <a:rPr lang="en-US" smtClean="0">
                <a:latin typeface="Times New Roman" charset="0"/>
              </a:rPr>
              <a:pPr/>
              <a:t>25</a:t>
            </a:fld>
            <a:endParaRPr lang="en-US" dirty="0" smtClean="0">
              <a:latin typeface="Times New Roman" charset="0"/>
            </a:endParaRPr>
          </a:p>
        </p:txBody>
      </p:sp>
      <p:sp>
        <p:nvSpPr>
          <p:cNvPr id="41987" name="Rectangle 2"/>
          <p:cNvSpPr>
            <a:spLocks noGrp="1" noRot="1" noChangeAspect="1" noChangeArrowheads="1" noTextEdit="1"/>
          </p:cNvSpPr>
          <p:nvPr>
            <p:ph type="sldImg"/>
          </p:nvPr>
        </p:nvSpPr>
        <p:spPr>
          <a:xfrm>
            <a:off x="1192213" y="681038"/>
            <a:ext cx="4640262" cy="3479800"/>
          </a:xfrm>
          <a:ln w="57150" cap="flat">
            <a:solidFill>
              <a:schemeClr val="tx1"/>
            </a:solidFill>
          </a:ln>
        </p:spPr>
      </p:sp>
      <p:sp>
        <p:nvSpPr>
          <p:cNvPr id="41988" name="Rectangle 3"/>
          <p:cNvSpPr>
            <a:spLocks noGrp="1" noChangeArrowheads="1"/>
          </p:cNvSpPr>
          <p:nvPr>
            <p:ph type="body" idx="1"/>
          </p:nvPr>
        </p:nvSpPr>
        <p:spPr>
          <a:xfrm>
            <a:off x="317500" y="4413250"/>
            <a:ext cx="6235700" cy="4187825"/>
          </a:xfrm>
          <a:noFill/>
          <a:ln w="9525"/>
        </p:spPr>
        <p:txBody>
          <a:bodyPr/>
          <a:lstStyle/>
          <a:p>
            <a:pPr algn="just"/>
            <a:endParaRPr lang="en-US" dirty="0"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81100" y="696913"/>
            <a:ext cx="4648200" cy="3486150"/>
          </a:xfrm>
          <a:ln/>
        </p:spPr>
      </p:sp>
      <p:sp>
        <p:nvSpPr>
          <p:cNvPr id="44035" name="Notes Placeholder 2"/>
          <p:cNvSpPr>
            <a:spLocks noGrp="1"/>
          </p:cNvSpPr>
          <p:nvPr>
            <p:ph type="body" idx="1"/>
          </p:nvPr>
        </p:nvSpPr>
        <p:spPr>
          <a:xfrm>
            <a:off x="701675" y="4416425"/>
            <a:ext cx="5607050" cy="4183063"/>
          </a:xfrm>
          <a:noFill/>
          <a:ln w="9525"/>
        </p:spPr>
        <p:txBody>
          <a:bodyPr lIns="93177" tIns="46589" rIns="93177" bIns="46589"/>
          <a:lstStyle/>
          <a:p>
            <a:pPr eaLnBrk="1" hangingPunct="1">
              <a:spcBef>
                <a:spcPct val="0"/>
              </a:spcBef>
            </a:pPr>
            <a:r>
              <a:rPr lang="en-GB" dirty="0" smtClean="0">
                <a:latin typeface="Times New Roman" charset="0"/>
              </a:rPr>
              <a:t>Sites with dashed lines are in the process of coming onto the CTE2</a:t>
            </a:r>
          </a:p>
        </p:txBody>
      </p:sp>
      <p:sp>
        <p:nvSpPr>
          <p:cNvPr id="44036" name="Footer Placeholder 3"/>
          <p:cNvSpPr txBox="1">
            <a:spLocks noGrp="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pPr defTabSz="931863"/>
            <a:r>
              <a:rPr lang="en-US" sz="1200" b="0" dirty="0">
                <a:solidFill>
                  <a:srgbClr val="000000"/>
                </a:solidFill>
                <a:latin typeface="Calibri" pitchFamily="34" charset="0"/>
                <a:cs typeface="Arial" charset="0"/>
              </a:rPr>
              <a:t>NATO UNCLASSIFIED</a:t>
            </a:r>
          </a:p>
        </p:txBody>
      </p:sp>
      <p:sp>
        <p:nvSpPr>
          <p:cNvPr id="44037" name="Slide Number Placeholder 4"/>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C97C80B4-D52F-4A92-970E-7B2CDFACF241}" type="slidenum">
              <a:rPr lang="en-US" sz="1200" b="0">
                <a:solidFill>
                  <a:srgbClr val="000000"/>
                </a:solidFill>
                <a:latin typeface="Calibri" pitchFamily="34" charset="0"/>
                <a:cs typeface="Arial" charset="0"/>
              </a:rPr>
              <a:pPr algn="r" defTabSz="931863"/>
              <a:t>29</a:t>
            </a:fld>
            <a:endParaRPr lang="en-US" sz="1200" b="0" dirty="0">
              <a:solidFill>
                <a:srgbClr val="000000"/>
              </a:solidFill>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B54338E-DE90-451E-AA33-C82898063768}" type="slidenum">
              <a:rPr lang="en-US" smtClean="0">
                <a:latin typeface="Times New Roman" charset="0"/>
              </a:rPr>
              <a:pPr/>
              <a:t>3</a:t>
            </a:fld>
            <a:endParaRPr lang="en-US" dirty="0" smtClean="0">
              <a:latin typeface="Times New Roman" charset="0"/>
            </a:endParaRPr>
          </a:p>
        </p:txBody>
      </p:sp>
      <p:sp>
        <p:nvSpPr>
          <p:cNvPr id="34819" name="Rectangle 2"/>
          <p:cNvSpPr>
            <a:spLocks noChangeArrowheads="1"/>
          </p:cNvSpPr>
          <p:nvPr/>
        </p:nvSpPr>
        <p:spPr bwMode="auto">
          <a:xfrm>
            <a:off x="3965575" y="-4763"/>
            <a:ext cx="3046413" cy="455613"/>
          </a:xfrm>
          <a:prstGeom prst="rect">
            <a:avLst/>
          </a:prstGeom>
          <a:noFill/>
          <a:ln w="9525">
            <a:noFill/>
            <a:miter lim="800000"/>
            <a:headEnd/>
            <a:tailEnd/>
          </a:ln>
        </p:spPr>
        <p:txBody>
          <a:bodyPr wrap="none" anchor="ctr"/>
          <a:lstStyle/>
          <a:p>
            <a:pPr algn="ctr"/>
            <a:endParaRPr lang="en-US" dirty="0"/>
          </a:p>
        </p:txBody>
      </p:sp>
      <p:sp>
        <p:nvSpPr>
          <p:cNvPr id="34820" name="Rectangle 3"/>
          <p:cNvSpPr>
            <a:spLocks noChangeArrowheads="1"/>
          </p:cNvSpPr>
          <p:nvPr/>
        </p:nvSpPr>
        <p:spPr bwMode="auto">
          <a:xfrm>
            <a:off x="-3175" y="8832850"/>
            <a:ext cx="3044825" cy="466725"/>
          </a:xfrm>
          <a:prstGeom prst="rect">
            <a:avLst/>
          </a:prstGeom>
          <a:noFill/>
          <a:ln w="9525">
            <a:noFill/>
            <a:miter lim="800000"/>
            <a:headEnd/>
            <a:tailEnd/>
          </a:ln>
        </p:spPr>
        <p:txBody>
          <a:bodyPr wrap="none" anchor="ctr"/>
          <a:lstStyle/>
          <a:p>
            <a:pPr algn="ctr"/>
            <a:endParaRPr lang="en-US" dirty="0"/>
          </a:p>
        </p:txBody>
      </p:sp>
      <p:sp>
        <p:nvSpPr>
          <p:cNvPr id="34821" name="Rectangle 4"/>
          <p:cNvSpPr>
            <a:spLocks noChangeArrowheads="1"/>
          </p:cNvSpPr>
          <p:nvPr/>
        </p:nvSpPr>
        <p:spPr bwMode="auto">
          <a:xfrm>
            <a:off x="-3175" y="-4763"/>
            <a:ext cx="3044825" cy="455613"/>
          </a:xfrm>
          <a:prstGeom prst="rect">
            <a:avLst/>
          </a:prstGeom>
          <a:noFill/>
          <a:ln w="9525">
            <a:noFill/>
            <a:miter lim="800000"/>
            <a:headEnd/>
            <a:tailEnd/>
          </a:ln>
        </p:spPr>
        <p:txBody>
          <a:bodyPr wrap="none" anchor="ctr"/>
          <a:lstStyle/>
          <a:p>
            <a:pPr algn="ctr"/>
            <a:endParaRPr lang="en-US" dirty="0"/>
          </a:p>
        </p:txBody>
      </p:sp>
      <p:sp>
        <p:nvSpPr>
          <p:cNvPr id="34822" name="Rectangle 5"/>
          <p:cNvSpPr>
            <a:spLocks noGrp="1" noRot="1" noChangeAspect="1" noChangeArrowheads="1" noTextEdit="1"/>
          </p:cNvSpPr>
          <p:nvPr>
            <p:ph type="sldImg"/>
          </p:nvPr>
        </p:nvSpPr>
        <p:spPr>
          <a:xfrm>
            <a:off x="1196975" y="685800"/>
            <a:ext cx="4633913" cy="3475038"/>
          </a:xfrm>
          <a:ln w="57150" cap="flat">
            <a:solidFill>
              <a:schemeClr val="tx1"/>
            </a:solidFill>
          </a:ln>
        </p:spPr>
      </p:sp>
      <p:sp>
        <p:nvSpPr>
          <p:cNvPr id="34823" name="Rectangle 6"/>
          <p:cNvSpPr>
            <a:spLocks noGrp="1" noChangeArrowheads="1"/>
          </p:cNvSpPr>
          <p:nvPr>
            <p:ph type="body" idx="1"/>
          </p:nvPr>
        </p:nvSpPr>
        <p:spPr>
          <a:xfrm>
            <a:off x="933450" y="4413250"/>
            <a:ext cx="5143500" cy="4187825"/>
          </a:xfrm>
          <a:noFill/>
          <a:ln w="9525"/>
        </p:spPr>
        <p:txBody>
          <a:bodyPr/>
          <a:lstStyle/>
          <a:p>
            <a:endParaRPr lang="en-US" dirty="0"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3024" tIns="46513" rIns="93024" bIns="46513" anchor="b"/>
          <a:lstStyle/>
          <a:p>
            <a:pPr algn="r" defTabSz="931863" eaLnBrk="0" hangingPunct="0"/>
            <a:fld id="{87E2DF2A-DA8A-4A94-8071-BF3A9A0B4002}" type="slidenum">
              <a:rPr lang="en-US" sz="1200" b="0">
                <a:latin typeface="Times New Roman" charset="0"/>
              </a:rPr>
              <a:pPr algn="r" defTabSz="931863" eaLnBrk="0" hangingPunct="0"/>
              <a:t>30</a:t>
            </a:fld>
            <a:endParaRPr lang="en-US" sz="1200" b="0" dirty="0">
              <a:latin typeface="Times New Roman" charset="0"/>
            </a:endParaRPr>
          </a:p>
        </p:txBody>
      </p:sp>
      <p:sp>
        <p:nvSpPr>
          <p:cNvPr id="45059" name="Rectangle 2"/>
          <p:cNvSpPr>
            <a:spLocks noGrp="1" noRot="1" noChangeAspect="1" noChangeArrowheads="1" noTextEdit="1"/>
          </p:cNvSpPr>
          <p:nvPr>
            <p:ph type="sldImg"/>
          </p:nvPr>
        </p:nvSpPr>
        <p:spPr>
          <a:xfrm>
            <a:off x="1193800" y="681038"/>
            <a:ext cx="4638675" cy="3479800"/>
          </a:xfrm>
          <a:ln w="57150" cap="flat">
            <a:solidFill>
              <a:schemeClr val="tx1"/>
            </a:solidFill>
          </a:ln>
        </p:spPr>
      </p:sp>
      <p:sp>
        <p:nvSpPr>
          <p:cNvPr id="45060" name="Rectangle 3"/>
          <p:cNvSpPr>
            <a:spLocks noGrp="1" noChangeArrowheads="1"/>
          </p:cNvSpPr>
          <p:nvPr>
            <p:ph type="body" idx="1"/>
          </p:nvPr>
        </p:nvSpPr>
        <p:spPr>
          <a:xfrm>
            <a:off x="317500" y="4413250"/>
            <a:ext cx="6159500" cy="4187825"/>
          </a:xfrm>
          <a:noFill/>
          <a:ln w="9525"/>
        </p:spPr>
        <p:txBody>
          <a:bodyPr/>
          <a:lstStyle/>
          <a:p>
            <a:pPr algn="just"/>
            <a:r>
              <a:rPr lang="en-US" dirty="0" smtClean="0">
                <a:latin typeface="Times New Roman" charset="0"/>
              </a:rPr>
              <a:t>This was the environment and capabilities that were online for Phase 3 and not a comprehensive listing of capabilities available on the CTE2.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292100" y="4416425"/>
            <a:ext cx="6350000" cy="4183063"/>
          </a:xfrm>
          <a:noFill/>
          <a:ln w="9525"/>
        </p:spPr>
        <p:txBody>
          <a:bodyPr/>
          <a:lstStyle/>
          <a:p>
            <a:r>
              <a:rPr lang="en-US" dirty="0" smtClean="0">
                <a:latin typeface="Times New Roman" charset="0"/>
              </a:rPr>
              <a:t>Rudimentary example of an SV-10c</a:t>
            </a:r>
          </a:p>
        </p:txBody>
      </p:sp>
      <p:sp>
        <p:nvSpPr>
          <p:cNvPr id="46084" name="Slide Number Placeholder 3"/>
          <p:cNvSpPr>
            <a:spLocks noGrp="1"/>
          </p:cNvSpPr>
          <p:nvPr>
            <p:ph type="sldNum" sz="quarter" idx="5"/>
          </p:nvPr>
        </p:nvSpPr>
        <p:spPr>
          <a:noFill/>
        </p:spPr>
        <p:txBody>
          <a:bodyPr/>
          <a:lstStyle/>
          <a:p>
            <a:fld id="{B3B0D880-DDB3-4388-880D-38B116AB829E}" type="slidenum">
              <a:rPr lang="en-US" smtClean="0">
                <a:latin typeface="Times New Roman" charset="0"/>
              </a:rPr>
              <a:pPr/>
              <a:t>31</a:t>
            </a:fld>
            <a:endParaRPr lang="en-US" dirty="0"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92100" y="4416425"/>
            <a:ext cx="6464300" cy="4183063"/>
          </a:xfrm>
        </p:spPr>
        <p:txBody>
          <a:bodyPr>
            <a:normAutofit lnSpcReduction="10000"/>
          </a:bodyPr>
          <a:lstStyle/>
          <a:p>
            <a:pPr>
              <a:defRPr/>
            </a:pPr>
            <a:endParaRPr lang="en-US" dirty="0"/>
          </a:p>
        </p:txBody>
      </p:sp>
      <p:sp>
        <p:nvSpPr>
          <p:cNvPr id="47108" name="Slide Number Placeholder 3"/>
          <p:cNvSpPr>
            <a:spLocks noGrp="1"/>
          </p:cNvSpPr>
          <p:nvPr>
            <p:ph type="sldNum" sz="quarter" idx="5"/>
          </p:nvPr>
        </p:nvSpPr>
        <p:spPr>
          <a:noFill/>
        </p:spPr>
        <p:txBody>
          <a:bodyPr/>
          <a:lstStyle/>
          <a:p>
            <a:fld id="{B04E4C72-AB2B-43DA-B02C-E0189A08B575}" type="slidenum">
              <a:rPr lang="en-US" smtClean="0">
                <a:latin typeface="Times New Roman" charset="0"/>
              </a:rPr>
              <a:pPr/>
              <a:t>32</a:t>
            </a:fld>
            <a:endParaRPr lang="en-US" dirty="0"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p:spPr>
        <p:txBody>
          <a:bodyPr/>
          <a:lstStyle/>
          <a:p>
            <a:endParaRPr lang="en-US" dirty="0" smtClean="0">
              <a:latin typeface="Times New Roman" charset="0"/>
            </a:endParaRPr>
          </a:p>
        </p:txBody>
      </p:sp>
      <p:sp>
        <p:nvSpPr>
          <p:cNvPr id="49156" name="Slide Number Placeholder 3"/>
          <p:cNvSpPr>
            <a:spLocks noGrp="1"/>
          </p:cNvSpPr>
          <p:nvPr>
            <p:ph type="sldNum" sz="quarter" idx="5"/>
          </p:nvPr>
        </p:nvSpPr>
        <p:spPr>
          <a:noFill/>
        </p:spPr>
        <p:txBody>
          <a:bodyPr/>
          <a:lstStyle/>
          <a:p>
            <a:fld id="{708F5A1D-34B4-409F-B3D6-AFCF94ED9282}" type="slidenum">
              <a:rPr lang="en-US" smtClean="0">
                <a:latin typeface="Times New Roman" charset="0"/>
              </a:rPr>
              <a:pPr/>
              <a:t>34</a:t>
            </a:fld>
            <a:endParaRPr lang="en-US" dirty="0"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10268E1-3797-4157-BD3A-1E9BCA7B67E6}" type="slidenum">
              <a:rPr lang="en-GB" smtClean="0">
                <a:latin typeface="Arial" charset="0"/>
                <a:ea typeface="Arial Unicode MS" pitchFamily="34" charset="-128"/>
                <a:cs typeface="Arial Unicode MS" pitchFamily="34" charset="-128"/>
              </a:rPr>
              <a:pPr/>
              <a:t>35</a:t>
            </a:fld>
            <a:endParaRPr lang="en-GB" dirty="0" smtClean="0">
              <a:latin typeface="Arial" charset="0"/>
              <a:ea typeface="Arial Unicode MS" pitchFamily="34" charset="-128"/>
              <a:cs typeface="Arial Unicode MS" pitchFamily="34" charset="-128"/>
            </a:endParaRPr>
          </a:p>
        </p:txBody>
      </p:sp>
      <p:sp>
        <p:nvSpPr>
          <p:cNvPr id="50179" name="Rectangle 1"/>
          <p:cNvSpPr>
            <a:spLocks noGrp="1" noRot="1" noChangeAspect="1" noChangeArrowheads="1" noTextEdit="1"/>
          </p:cNvSpPr>
          <p:nvPr>
            <p:ph type="sldImg"/>
          </p:nvPr>
        </p:nvSpPr>
        <p:spPr>
          <a:xfrm>
            <a:off x="1181100" y="696913"/>
            <a:ext cx="4648200" cy="3486150"/>
          </a:xfrm>
          <a:solidFill>
            <a:srgbClr val="FFFFFF"/>
          </a:solidFill>
          <a:ln/>
        </p:spPr>
      </p:sp>
      <p:sp>
        <p:nvSpPr>
          <p:cNvPr id="50180" name="Rectangle 2"/>
          <p:cNvSpPr>
            <a:spLocks noGrp="1" noChangeArrowheads="1"/>
          </p:cNvSpPr>
          <p:nvPr>
            <p:ph type="body" idx="1"/>
          </p:nvPr>
        </p:nvSpPr>
        <p:spPr>
          <a:xfrm>
            <a:off x="701675" y="4416425"/>
            <a:ext cx="5607050" cy="4183063"/>
          </a:xfrm>
          <a:noFill/>
          <a:ln w="9525"/>
        </p:spPr>
        <p:txBody>
          <a:bodyPr wrap="none"/>
          <a:lstStyle/>
          <a:p>
            <a:endParaRPr lang="en-US" dirty="0"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6B4714E-7F42-433D-A5A5-A072E9FDFD9A}" type="slidenum">
              <a:rPr lang="en-GB" smtClean="0">
                <a:latin typeface="Arial" charset="0"/>
                <a:ea typeface="Arial Unicode MS" pitchFamily="34" charset="-128"/>
                <a:cs typeface="Arial Unicode MS" pitchFamily="34" charset="-128"/>
              </a:rPr>
              <a:pPr/>
              <a:t>36</a:t>
            </a:fld>
            <a:endParaRPr lang="en-GB" dirty="0" smtClean="0">
              <a:latin typeface="Arial" charset="0"/>
              <a:ea typeface="Arial Unicode MS" pitchFamily="34" charset="-128"/>
              <a:cs typeface="Arial Unicode MS" pitchFamily="34" charset="-128"/>
            </a:endParaRPr>
          </a:p>
        </p:txBody>
      </p:sp>
      <p:sp>
        <p:nvSpPr>
          <p:cNvPr id="51203" name="Rectangle 1"/>
          <p:cNvSpPr>
            <a:spLocks noGrp="1" noRot="1" noChangeAspect="1" noChangeArrowheads="1" noTextEdit="1"/>
          </p:cNvSpPr>
          <p:nvPr>
            <p:ph type="sldImg"/>
          </p:nvPr>
        </p:nvSpPr>
        <p:spPr>
          <a:xfrm>
            <a:off x="1181100" y="696913"/>
            <a:ext cx="4648200" cy="3486150"/>
          </a:xfrm>
          <a:solidFill>
            <a:srgbClr val="FFFFFF"/>
          </a:solidFill>
          <a:ln/>
        </p:spPr>
      </p:sp>
      <p:sp>
        <p:nvSpPr>
          <p:cNvPr id="51204" name="Rectangle 2"/>
          <p:cNvSpPr>
            <a:spLocks noGrp="1" noChangeArrowheads="1"/>
          </p:cNvSpPr>
          <p:nvPr>
            <p:ph type="body" idx="1"/>
          </p:nvPr>
        </p:nvSpPr>
        <p:spPr>
          <a:xfrm>
            <a:off x="701675" y="4416425"/>
            <a:ext cx="5607050" cy="4183063"/>
          </a:xfrm>
          <a:noFill/>
          <a:ln w="9525"/>
        </p:spPr>
        <p:txBody>
          <a:bodyPr wrap="none"/>
          <a:lstStyle/>
          <a:p>
            <a:endParaRPr lang="en-US" dirty="0"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CCA542A-B6EE-426D-AEFD-0E9BFFD8E9EA}" type="slidenum">
              <a:rPr lang="en-US" smtClean="0">
                <a:latin typeface="Times New Roman" charset="0"/>
              </a:rPr>
              <a:pPr/>
              <a:t>37</a:t>
            </a:fld>
            <a:endParaRPr lang="en-US" dirty="0" smtClean="0">
              <a:latin typeface="Times New Roman" charset="0"/>
            </a:endParaRPr>
          </a:p>
        </p:txBody>
      </p:sp>
      <p:sp>
        <p:nvSpPr>
          <p:cNvPr id="48131" name="Rectangle 2"/>
          <p:cNvSpPr>
            <a:spLocks noGrp="1" noRot="1" noChangeAspect="1" noChangeArrowheads="1" noTextEdit="1"/>
          </p:cNvSpPr>
          <p:nvPr>
            <p:ph type="sldImg"/>
          </p:nvPr>
        </p:nvSpPr>
        <p:spPr>
          <a:xfrm>
            <a:off x="1193800" y="681038"/>
            <a:ext cx="4638675" cy="3479800"/>
          </a:xfrm>
          <a:ln w="57150" cap="flat">
            <a:solidFill>
              <a:schemeClr val="tx1"/>
            </a:solidFill>
          </a:ln>
        </p:spPr>
      </p:sp>
      <p:sp>
        <p:nvSpPr>
          <p:cNvPr id="48132" name="Rectangle 3"/>
          <p:cNvSpPr>
            <a:spLocks noGrp="1" noChangeArrowheads="1"/>
          </p:cNvSpPr>
          <p:nvPr>
            <p:ph type="body" idx="1"/>
          </p:nvPr>
        </p:nvSpPr>
        <p:spPr>
          <a:xfrm>
            <a:off x="933450" y="4413250"/>
            <a:ext cx="5143500" cy="4187825"/>
          </a:xfrm>
          <a:noFill/>
          <a:ln w="9525"/>
        </p:spPr>
        <p:txBody>
          <a:bodyPr/>
          <a:lstStyle/>
          <a:p>
            <a:pPr algn="just"/>
            <a:endParaRPr lang="en-GB" dirty="0"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pPr marL="228600" indent="-228600">
              <a:lnSpc>
                <a:spcPct val="80000"/>
              </a:lnSpc>
            </a:pPr>
            <a:r>
              <a:rPr lang="en-US" sz="800" dirty="0" smtClean="0"/>
              <a:t>Key Points CIAV has captured to date (High Level):</a:t>
            </a:r>
          </a:p>
          <a:p>
            <a:pPr marL="228600" indent="-228600">
              <a:lnSpc>
                <a:spcPct val="80000"/>
              </a:lnSpc>
            </a:pPr>
            <a:endParaRPr lang="en-US" sz="800" dirty="0" smtClean="0"/>
          </a:p>
          <a:p>
            <a:pPr marL="228600" indent="-228600">
              <a:lnSpc>
                <a:spcPct val="80000"/>
              </a:lnSpc>
            </a:pPr>
            <a:r>
              <a:rPr lang="en-US" sz="800" dirty="0" smtClean="0"/>
              <a:t>MilSTD vs STANAG is an ongoing issue and causing interoperability problems. (Standards are not Standard at this point)</a:t>
            </a:r>
          </a:p>
          <a:p>
            <a:pPr marL="228600" indent="-228600">
              <a:lnSpc>
                <a:spcPct val="80000"/>
              </a:lnSpc>
            </a:pPr>
            <a:endParaRPr lang="en-US" sz="800" dirty="0" smtClean="0"/>
          </a:p>
          <a:p>
            <a:pPr marL="228600" indent="-228600">
              <a:lnSpc>
                <a:spcPct val="80000"/>
              </a:lnSpc>
            </a:pPr>
            <a:r>
              <a:rPr lang="en-US" sz="800" dirty="0" smtClean="0"/>
              <a:t>2. Identification of Operational Requirements and establishment of Minimum Military Requirement (MMR) is incomplete and causes many issues for CIAV events. We have to determine this ourselves with interviews with SME communities, thus becoming the defacto SME community for CMT.</a:t>
            </a:r>
          </a:p>
          <a:p>
            <a:pPr marL="228600" indent="-228600">
              <a:lnSpc>
                <a:spcPct val="80000"/>
              </a:lnSpc>
            </a:pPr>
            <a:endParaRPr lang="en-US" sz="800" dirty="0" smtClean="0"/>
          </a:p>
          <a:p>
            <a:pPr marL="228600" indent="-228600">
              <a:lnSpc>
                <a:spcPct val="80000"/>
              </a:lnSpc>
            </a:pPr>
            <a:r>
              <a:rPr lang="en-US" sz="800" dirty="0" smtClean="0"/>
              <a:t>3. Standards conformance and compliance is tied to #1, but causing several other problems in the fidelity of information when attempting to integrate technical solutions in a Coalition environment.</a:t>
            </a:r>
          </a:p>
          <a:p>
            <a:pPr marL="228600" indent="-228600">
              <a:lnSpc>
                <a:spcPct val="80000"/>
              </a:lnSpc>
            </a:pPr>
            <a:endParaRPr lang="en-US" sz="800" dirty="0" smtClean="0"/>
          </a:p>
          <a:p>
            <a:pPr marL="228600" indent="-228600">
              <a:lnSpc>
                <a:spcPct val="80000"/>
              </a:lnSpc>
            </a:pPr>
            <a:r>
              <a:rPr lang="en-US" sz="800" dirty="0" smtClean="0"/>
              <a:t>4. Metadata is a problem as we all understand. This is exacerbated with the fact #1, #2, and #3 are not synchronized or done fully. This creates a naming convention issue for taxonomical flows as well as causes issues when populating data fields with information that proves non interoperable when executed in a CTE2 during a CIAV event.</a:t>
            </a:r>
          </a:p>
          <a:p>
            <a:pPr marL="228600" indent="-228600">
              <a:lnSpc>
                <a:spcPct val="80000"/>
              </a:lnSpc>
            </a:pPr>
            <a:endParaRPr lang="en-US" sz="800" dirty="0" smtClean="0"/>
          </a:p>
          <a:p>
            <a:pPr marL="228600" indent="-228600">
              <a:lnSpc>
                <a:spcPct val="80000"/>
              </a:lnSpc>
            </a:pPr>
            <a:r>
              <a:rPr lang="en-US" sz="800" dirty="0" smtClean="0"/>
              <a:t>5. Lack of training on automated processes has caused the work around SOP environment currently in place in theatre. This is a key issue for IJC and USCENTCOM and reason large Army training network was established. More work is needed there and CIAV output information can fuel that task and make it better for operational MRE/MRX and RIP/TOA</a:t>
            </a:r>
          </a:p>
          <a:p>
            <a:pPr marL="228600" indent="-228600">
              <a:lnSpc>
                <a:spcPct val="80000"/>
              </a:lnSpc>
            </a:pPr>
            <a:endParaRPr lang="en-US" sz="800" dirty="0" smtClean="0"/>
          </a:p>
          <a:p>
            <a:pPr marL="228600" indent="-228600">
              <a:lnSpc>
                <a:spcPct val="80000"/>
              </a:lnSpc>
            </a:pPr>
            <a:r>
              <a:rPr lang="en-US" sz="800" dirty="0" smtClean="0"/>
              <a:t>6. Ability to automate exchange of operational information is the mainstay of CIAV. The fact we have provided solutions to Program Offices around the TCN communities has gained us significant value, but exposes shortfalls in system design, development, and integration.</a:t>
            </a:r>
          </a:p>
          <a:p>
            <a:pPr marL="228600" indent="-228600">
              <a:lnSpc>
                <a:spcPct val="80000"/>
              </a:lnSpc>
            </a:pPr>
            <a:endParaRPr lang="en-US" sz="800" dirty="0" smtClean="0"/>
          </a:p>
          <a:p>
            <a:pPr marL="228600" indent="-228600">
              <a:lnSpc>
                <a:spcPct val="80000"/>
              </a:lnSpc>
            </a:pPr>
            <a:r>
              <a:rPr lang="en-US" sz="800" dirty="0" smtClean="0"/>
              <a:t>7. Battlespace Awareness and SA issues are the output of the interoperability shortfalls we have found. That said, we are attempting to fix several layers of the problem, starting at the policy/doctrine level which (for US) stops at the Joint level. Further issues are exposed when standards are utilized from different nations, originally designed to meet national interest, not coalition.</a:t>
            </a:r>
          </a:p>
          <a:p>
            <a:pPr marL="228600" indent="-228600">
              <a:lnSpc>
                <a:spcPct val="80000"/>
              </a:lnSpc>
            </a:pPr>
            <a:endParaRPr lang="en-US" sz="800" dirty="0" smtClean="0"/>
          </a:p>
          <a:p>
            <a:pPr marL="228600" indent="-228600">
              <a:lnSpc>
                <a:spcPct val="80000"/>
              </a:lnSpc>
            </a:pPr>
            <a:r>
              <a:rPr lang="en-US" sz="800" dirty="0" smtClean="0"/>
              <a:t>This is a generic hit-list we have been working based upon all the thread work we have done and similarity of the higher level problems identified across the collective. In order to adjudicate them, many agencies and levels of command must be engaged. To date, our Capabilities, Limitations, and Operational Impact slides post CIAV event have engaged Program Offices to work fixes and this has proven successful since it directly addresses the operational community directed effort.</a:t>
            </a:r>
          </a:p>
          <a:p>
            <a:pPr marL="228600" indent="-228600">
              <a:lnSpc>
                <a:spcPct val="80000"/>
              </a:lnSpc>
            </a:pPr>
            <a:endParaRPr lang="en-US" sz="8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pPr marL="228600" indent="-228600">
              <a:lnSpc>
                <a:spcPct val="80000"/>
              </a:lnSpc>
            </a:pPr>
            <a:r>
              <a:rPr lang="en-US" sz="800" dirty="0" smtClean="0">
                <a:latin typeface="Times New Roman" charset="0"/>
              </a:rPr>
              <a:t>Key Points CIAV has captured to date (High Level):</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1. MilSTD vs STANAG is an ongoing issue and causing interoperability problems. (Standards are not Standard at this point)</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2. Identification of Operational Requirements and establishment of Minimum Military Requirement (MMR) is incomplete and causes many issues for CIAV events. We have to determine this ourselves with interviews with SME communities, thus becoming the defacto SME community for CMT.</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3. Standards conformance and compliance is tied to #1, but causing several other problems in the fidelity of information when attempting to integrate technical solutions in a Coalition environment.</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4. Metadata is a problem as we all understand. This is exacerbated with the fact #1, #2, and #3 are not synchronized or done fully. This creates a naming convention issue for taxonomical flows as well as causes issues when populating data fields with information that proves non interoperable when executed in a CTE2 during a CIAV event.</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5. Lack of training on automated processes has caused the work around SOP environment currently in place in theatre. This is a key issue for IJC and USCENTCOM and reason large Army training network was established. More work is needed there and CIAV output information can fuel that task and make it better for operational MRE/MRX and RIP/TOA</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6. Ability to automate exchange of operational information is the mainstay of CIAV. The fact we have provided solutions to Program Offices around the TCN communities has gained us significant value, but exposes shortfalls in system design, development, and integration.</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7. Battlespace Awareness and SA issues are the output of the interoperability shortfalls we have found. That said, we are attempting to fix several layers of the problem, starting at the policy/doctrine level which (for US) stops at the Joint level. Further issues are exposed when standards are utilized from different nations, originally designed to meet national interest, not coalition.</a:t>
            </a:r>
          </a:p>
          <a:p>
            <a:pPr marL="228600" indent="-228600">
              <a:lnSpc>
                <a:spcPct val="80000"/>
              </a:lnSpc>
            </a:pPr>
            <a:endParaRPr lang="en-US" sz="800" dirty="0" smtClean="0">
              <a:latin typeface="Times New Roman" charset="0"/>
            </a:endParaRPr>
          </a:p>
          <a:p>
            <a:pPr marL="228600" indent="-228600">
              <a:lnSpc>
                <a:spcPct val="80000"/>
              </a:lnSpc>
            </a:pPr>
            <a:r>
              <a:rPr lang="en-US" sz="800" dirty="0" smtClean="0">
                <a:latin typeface="Times New Roman" charset="0"/>
              </a:rPr>
              <a:t>This is a generic hit-list we have been working based upon all the thread work we have done and similarity of the higher level problems identified across the collective. In order to adjudicate them, many agencies and levels of command must be engaged. To date, our Capabilities, Limitations, and Operational Impact slides post CIAV event have engaged Program Offices to work fixes and this has proven successful since it directly addresses the operational community directed effort.</a:t>
            </a:r>
          </a:p>
          <a:p>
            <a:pPr marL="228600" indent="-228600">
              <a:lnSpc>
                <a:spcPct val="80000"/>
              </a:lnSpc>
            </a:pPr>
            <a:endParaRPr lang="en-US" sz="800" dirty="0"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5038"/>
            <a:fld id="{D94FB12E-BDF4-4B48-9AE2-252083C3469E}" type="slidenum">
              <a:rPr lang="en-US" smtClean="0">
                <a:latin typeface="Times New Roman" charset="0"/>
              </a:rPr>
              <a:pPr defTabSz="935038"/>
              <a:t>42</a:t>
            </a:fld>
            <a:endParaRPr lang="en-US" dirty="0" smtClean="0">
              <a:latin typeface="Times New Roman" charset="0"/>
            </a:endParaRPr>
          </a:p>
        </p:txBody>
      </p:sp>
      <p:sp>
        <p:nvSpPr>
          <p:cNvPr id="53251" name="Rectangle 2"/>
          <p:cNvSpPr>
            <a:spLocks noGrp="1" noRot="1" noChangeAspect="1" noChangeArrowheads="1" noTextEdit="1"/>
          </p:cNvSpPr>
          <p:nvPr>
            <p:ph type="sldImg"/>
          </p:nvPr>
        </p:nvSpPr>
        <p:spPr>
          <a:xfrm>
            <a:off x="1195388" y="681038"/>
            <a:ext cx="4637087" cy="3479800"/>
          </a:xfrm>
          <a:ln w="57150" cap="flat">
            <a:solidFill>
              <a:schemeClr val="tx1"/>
            </a:solidFill>
          </a:ln>
        </p:spPr>
      </p:sp>
      <p:sp>
        <p:nvSpPr>
          <p:cNvPr id="53252" name="Rectangle 3"/>
          <p:cNvSpPr>
            <a:spLocks noGrp="1" noChangeArrowheads="1"/>
          </p:cNvSpPr>
          <p:nvPr>
            <p:ph type="body" idx="1"/>
          </p:nvPr>
        </p:nvSpPr>
        <p:spPr>
          <a:xfrm>
            <a:off x="933450" y="4413250"/>
            <a:ext cx="5143500" cy="4187825"/>
          </a:xfrm>
          <a:noFill/>
          <a:ln w="9525"/>
        </p:spPr>
        <p:txBody>
          <a:bodyPr/>
          <a:lstStyle/>
          <a:p>
            <a:pPr algn="just"/>
            <a:endParaRPr lang="en-US" dirty="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endParaRPr lang="en-US" dirty="0" smtClean="0">
              <a:latin typeface="Times New Roman" charset="0"/>
            </a:endParaRPr>
          </a:p>
        </p:txBody>
      </p:sp>
      <p:sp>
        <p:nvSpPr>
          <p:cNvPr id="35844" name="Slide Number Placeholder 3"/>
          <p:cNvSpPr>
            <a:spLocks noGrp="1"/>
          </p:cNvSpPr>
          <p:nvPr>
            <p:ph type="sldNum" sz="quarter" idx="5"/>
          </p:nvPr>
        </p:nvSpPr>
        <p:spPr>
          <a:noFill/>
        </p:spPr>
        <p:txBody>
          <a:bodyPr/>
          <a:lstStyle/>
          <a:p>
            <a:fld id="{F50F49B3-106B-4258-97AE-221BB45CB878}" type="slidenum">
              <a:rPr lang="en-US" smtClean="0">
                <a:latin typeface="Times New Roman" charset="0"/>
              </a:rPr>
              <a:pPr/>
              <a:t>4</a:t>
            </a:fld>
            <a:endParaRPr lang="en-US" dirty="0"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99" tIns="46451" rIns="92899" bIns="46451" anchor="b"/>
          <a:lstStyle/>
          <a:p>
            <a:pPr algn="r" defTabSz="931863" eaLnBrk="0" hangingPunct="0"/>
            <a:fld id="{561CF272-0AFB-4583-ADC3-4DCC70D1DE3D}" type="slidenum">
              <a:rPr lang="en-US" sz="1200" b="0">
                <a:latin typeface="Times New Roman" charset="0"/>
              </a:rPr>
              <a:pPr algn="r" defTabSz="931863" eaLnBrk="0" hangingPunct="0"/>
              <a:t>43</a:t>
            </a:fld>
            <a:endParaRPr lang="en-US" sz="1200" b="0" dirty="0">
              <a:latin typeface="Times New Roman" charset="0"/>
            </a:endParaRPr>
          </a:p>
        </p:txBody>
      </p:sp>
      <p:sp>
        <p:nvSpPr>
          <p:cNvPr id="54275" name="Rectangle 2"/>
          <p:cNvSpPr>
            <a:spLocks noGrp="1" noRot="1" noChangeAspect="1" noChangeArrowheads="1" noTextEdit="1"/>
          </p:cNvSpPr>
          <p:nvPr>
            <p:ph type="sldImg"/>
          </p:nvPr>
        </p:nvSpPr>
        <p:spPr>
          <a:xfrm>
            <a:off x="1192213" y="681038"/>
            <a:ext cx="4640262" cy="3479800"/>
          </a:xfrm>
          <a:ln w="57150" cap="flat">
            <a:solidFill>
              <a:schemeClr val="tx1"/>
            </a:solidFill>
          </a:ln>
        </p:spPr>
      </p:sp>
      <p:sp>
        <p:nvSpPr>
          <p:cNvPr id="54276" name="Rectangle 3"/>
          <p:cNvSpPr>
            <a:spLocks noGrp="1" noChangeArrowheads="1"/>
          </p:cNvSpPr>
          <p:nvPr>
            <p:ph type="body" idx="1"/>
          </p:nvPr>
        </p:nvSpPr>
        <p:spPr>
          <a:xfrm>
            <a:off x="933450" y="4413250"/>
            <a:ext cx="5143500" cy="4187825"/>
          </a:xfrm>
          <a:noFill/>
          <a:ln w="9525"/>
        </p:spPr>
        <p:txBody>
          <a:bodyPr/>
          <a:lstStyle/>
          <a:p>
            <a:pPr algn="just"/>
            <a:endParaRPr lang="nb-NO"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39825" y="650875"/>
            <a:ext cx="4802188" cy="3600450"/>
          </a:xfrm>
          <a:ln/>
        </p:spPr>
      </p:sp>
      <p:sp>
        <p:nvSpPr>
          <p:cNvPr id="54275" name="Notes Placeholder 2"/>
          <p:cNvSpPr>
            <a:spLocks noGrp="1"/>
          </p:cNvSpPr>
          <p:nvPr>
            <p:ph type="body" idx="1"/>
          </p:nvPr>
        </p:nvSpPr>
        <p:spPr>
          <a:xfrm>
            <a:off x="701041" y="4416427"/>
            <a:ext cx="5608320" cy="4183063"/>
          </a:xfrm>
          <a:noFill/>
          <a:ln/>
        </p:spPr>
        <p:txBody>
          <a:bodyPr lIns="93177" tIns="46589" rIns="93177" bIns="46589"/>
          <a:lstStyle/>
          <a:p>
            <a:pPr eaLnBrk="1" hangingPunct="1"/>
            <a:endParaRPr lang="en-US" dirty="0" smtClean="0">
              <a:latin typeface="Arial" pitchFamily="34" charset="0"/>
              <a:ea typeface="ＭＳ Ｐゴシック"/>
              <a:cs typeface="ＭＳ Ｐゴシック"/>
            </a:endParaRPr>
          </a:p>
        </p:txBody>
      </p:sp>
      <p:sp>
        <p:nvSpPr>
          <p:cNvPr id="54276" name="Slide Number Placeholder 3"/>
          <p:cNvSpPr txBox="1">
            <a:spLocks noGrp="1"/>
          </p:cNvSpPr>
          <p:nvPr/>
        </p:nvSpPr>
        <p:spPr bwMode="auto">
          <a:xfrm>
            <a:off x="3970939" y="8829675"/>
            <a:ext cx="3037840" cy="465138"/>
          </a:xfrm>
          <a:prstGeom prst="rect">
            <a:avLst/>
          </a:prstGeom>
          <a:noFill/>
          <a:ln w="9525">
            <a:noFill/>
            <a:miter lim="800000"/>
            <a:headEnd/>
            <a:tailEnd/>
          </a:ln>
        </p:spPr>
        <p:txBody>
          <a:bodyPr lIns="93177" tIns="46589" rIns="93177" bIns="46589"/>
          <a:lstStyle/>
          <a:p>
            <a:pPr algn="ctr" eaLnBrk="0" hangingPunct="0"/>
            <a:fld id="{0BF3DCAF-6F1F-4520-82A2-0EDC55E3E39B}" type="slidenum">
              <a:rPr lang="en-GB" sz="1000" b="1">
                <a:solidFill>
                  <a:srgbClr val="000000"/>
                </a:solidFill>
              </a:rPr>
              <a:pPr algn="ctr" eaLnBrk="0" hangingPunct="0"/>
              <a:t>44</a:t>
            </a:fld>
            <a:endParaRPr lang="en-GB" sz="1000" b="1"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1925" y="8831263"/>
            <a:ext cx="3038475" cy="465137"/>
          </a:xfrm>
          <a:prstGeom prst="rect">
            <a:avLst/>
          </a:prstGeom>
          <a:noFill/>
          <a:ln w="12700">
            <a:noFill/>
            <a:miter lim="800000"/>
            <a:headEnd type="none" w="sm" len="sm"/>
            <a:tailEnd type="none" w="sm" len="sm"/>
          </a:ln>
        </p:spPr>
        <p:txBody>
          <a:bodyPr lIns="92899" tIns="46451" rIns="92899" bIns="46451" anchor="b"/>
          <a:lstStyle/>
          <a:p>
            <a:pPr algn="r" defTabSz="931863" eaLnBrk="0" hangingPunct="0"/>
            <a:fld id="{C0B13A23-8948-4E71-BA1F-1835E9BB7E65}" type="slidenum">
              <a:rPr lang="en-US" sz="1200" b="0">
                <a:latin typeface="Times New Roman" charset="0"/>
              </a:rPr>
              <a:pPr algn="r" defTabSz="931863" eaLnBrk="0" hangingPunct="0"/>
              <a:t>45</a:t>
            </a:fld>
            <a:endParaRPr lang="en-US" sz="1200" b="0" dirty="0">
              <a:latin typeface="Times New Roman" charset="0"/>
            </a:endParaRPr>
          </a:p>
        </p:txBody>
      </p:sp>
      <p:sp>
        <p:nvSpPr>
          <p:cNvPr id="55299" name="Rectangle 2"/>
          <p:cNvSpPr>
            <a:spLocks noGrp="1" noRot="1" noChangeAspect="1" noChangeArrowheads="1" noTextEdit="1"/>
          </p:cNvSpPr>
          <p:nvPr>
            <p:ph type="sldImg"/>
          </p:nvPr>
        </p:nvSpPr>
        <p:spPr>
          <a:xfrm>
            <a:off x="1181100" y="696913"/>
            <a:ext cx="4648200" cy="3486150"/>
          </a:xfrm>
          <a:ln/>
        </p:spPr>
      </p:sp>
      <p:sp>
        <p:nvSpPr>
          <p:cNvPr id="55300" name="Rectangle 3"/>
          <p:cNvSpPr>
            <a:spLocks noGrp="1" noChangeArrowheads="1"/>
          </p:cNvSpPr>
          <p:nvPr>
            <p:ph type="body" idx="1"/>
          </p:nvPr>
        </p:nvSpPr>
        <p:spPr>
          <a:xfrm>
            <a:off x="935038" y="4416425"/>
            <a:ext cx="5140325" cy="4183063"/>
          </a:xfrm>
          <a:noFill/>
          <a:ln w="9525"/>
        </p:spPr>
        <p:txBody>
          <a:bodyPr/>
          <a:lstStyle/>
          <a:p>
            <a:endParaRPr lang="en-GB" dirty="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dirty="0" smtClean="0">
              <a:latin typeface="Times New Roman" charset="0"/>
            </a:endParaRPr>
          </a:p>
        </p:txBody>
      </p:sp>
      <p:sp>
        <p:nvSpPr>
          <p:cNvPr id="36868" name="Slide Number Placeholder 3"/>
          <p:cNvSpPr>
            <a:spLocks noGrp="1"/>
          </p:cNvSpPr>
          <p:nvPr>
            <p:ph type="sldNum" sz="quarter" idx="5"/>
          </p:nvPr>
        </p:nvSpPr>
        <p:spPr>
          <a:noFill/>
        </p:spPr>
        <p:txBody>
          <a:bodyPr/>
          <a:lstStyle/>
          <a:p>
            <a:fld id="{668C0C35-6CA1-4292-80AF-54D99B380936}" type="slidenum">
              <a:rPr lang="en-US" smtClean="0">
                <a:latin typeface="Times New Roman" charset="0"/>
              </a:rPr>
              <a:pPr/>
              <a:t>6</a:t>
            </a:fld>
            <a:endParaRPr lang="en-US" dirty="0"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01675" y="4416425"/>
            <a:ext cx="5607050" cy="4183063"/>
          </a:xfrm>
          <a:noFill/>
          <a:ln w="9525"/>
        </p:spPr>
        <p:txBody>
          <a:bodyPr/>
          <a:lstStyle/>
          <a:p>
            <a:endParaRPr lang="en-US" dirty="0"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6B6EF07-6683-4294-B3B1-1FD955F15D5E}" type="slidenum">
              <a:rPr lang="en-US" smtClean="0">
                <a:latin typeface="Times New Roman" charset="0"/>
              </a:rPr>
              <a:pPr/>
              <a:t>9</a:t>
            </a:fld>
            <a:endParaRPr lang="en-US" dirty="0" smtClean="0">
              <a:latin typeface="Times New Roman" charset="0"/>
            </a:endParaRPr>
          </a:p>
        </p:txBody>
      </p:sp>
      <p:sp>
        <p:nvSpPr>
          <p:cNvPr id="38915" name="Rectangle 2"/>
          <p:cNvSpPr>
            <a:spLocks noGrp="1" noRot="1" noChangeAspect="1" noChangeArrowheads="1" noTextEdit="1"/>
          </p:cNvSpPr>
          <p:nvPr>
            <p:ph type="sldImg"/>
          </p:nvPr>
        </p:nvSpPr>
        <p:spPr>
          <a:xfrm>
            <a:off x="1192213" y="681038"/>
            <a:ext cx="4640262" cy="3479800"/>
          </a:xfrm>
          <a:ln w="57150" cap="flat">
            <a:solidFill>
              <a:schemeClr val="tx1"/>
            </a:solidFill>
          </a:ln>
        </p:spPr>
      </p:sp>
      <p:sp>
        <p:nvSpPr>
          <p:cNvPr id="38916" name="Rectangle 3"/>
          <p:cNvSpPr>
            <a:spLocks noGrp="1" noChangeArrowheads="1"/>
          </p:cNvSpPr>
          <p:nvPr>
            <p:ph type="body" idx="1"/>
          </p:nvPr>
        </p:nvSpPr>
        <p:spPr>
          <a:xfrm>
            <a:off x="152400" y="4298950"/>
            <a:ext cx="6502400" cy="4187825"/>
          </a:xfrm>
          <a:noFill/>
          <a:ln w="9525"/>
        </p:spPr>
        <p:txBody>
          <a:bodyPr/>
          <a:lstStyle/>
          <a:p>
            <a:pPr algn="just"/>
            <a:endParaRPr lang="en-US" dirty="0"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US" dirty="0" smtClean="0">
              <a:latin typeface="Times New Roman" charset="0"/>
            </a:endParaRPr>
          </a:p>
        </p:txBody>
      </p:sp>
      <p:sp>
        <p:nvSpPr>
          <p:cNvPr id="52228" name="Slide Number Placeholder 3"/>
          <p:cNvSpPr>
            <a:spLocks noGrp="1"/>
          </p:cNvSpPr>
          <p:nvPr>
            <p:ph type="sldNum" sz="quarter" idx="5"/>
          </p:nvPr>
        </p:nvSpPr>
        <p:spPr>
          <a:noFill/>
        </p:spPr>
        <p:txBody>
          <a:bodyPr/>
          <a:lstStyle/>
          <a:p>
            <a:fld id="{1F92F22B-5D2A-4285-AD90-A77DFB988688}" type="slidenum">
              <a:rPr lang="en-US" smtClean="0">
                <a:latin typeface="Times New Roman" charset="0"/>
              </a:rPr>
              <a:pPr/>
              <a:t>10</a:t>
            </a:fld>
            <a:endParaRPr lang="en-US" dirty="0" smtClean="0">
              <a:latin typeface="Times New Roman" charset="0"/>
            </a:endParaRPr>
          </a:p>
        </p:txBody>
      </p:sp>
      <p:sp>
        <p:nvSpPr>
          <p:cNvPr id="52229" name="TextBox 4"/>
          <p:cNvSpPr txBox="1">
            <a:spLocks noChangeArrowheads="1"/>
          </p:cNvSpPr>
          <p:nvPr/>
        </p:nvSpPr>
        <p:spPr bwMode="auto">
          <a:xfrm>
            <a:off x="1231900" y="5435600"/>
            <a:ext cx="1435100" cy="461963"/>
          </a:xfrm>
          <a:prstGeom prst="rect">
            <a:avLst/>
          </a:prstGeom>
          <a:noFill/>
          <a:ln w="9525">
            <a:noFill/>
            <a:miter lim="800000"/>
            <a:headEnd/>
            <a:tailEnd/>
          </a:ln>
        </p:spPr>
        <p:txBody>
          <a:bodyPr wrap="none">
            <a:spAutoFit/>
          </a:bodyPr>
          <a:lstStyle/>
          <a:p>
            <a:r>
              <a:rPr lang="en-US" dirty="0"/>
              <a:t>Wrap 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p:spPr>
        <p:txBody>
          <a:bodyPr/>
          <a:lstStyle/>
          <a:p>
            <a:endParaRPr lang="en-US" dirty="0" smtClean="0">
              <a:latin typeface="Times New Roman" charset="0"/>
            </a:endParaRPr>
          </a:p>
        </p:txBody>
      </p:sp>
      <p:sp>
        <p:nvSpPr>
          <p:cNvPr id="39940" name="Slide Number Placeholder 3"/>
          <p:cNvSpPr>
            <a:spLocks noGrp="1"/>
          </p:cNvSpPr>
          <p:nvPr>
            <p:ph type="sldNum" sz="quarter" idx="5"/>
          </p:nvPr>
        </p:nvSpPr>
        <p:spPr>
          <a:noFill/>
        </p:spPr>
        <p:txBody>
          <a:bodyPr/>
          <a:lstStyle/>
          <a:p>
            <a:fld id="{CBE75672-7EE7-41FD-A7FA-CEA78C6D3928}" type="slidenum">
              <a:rPr lang="en-US" smtClean="0">
                <a:latin typeface="Times New Roman" charset="0"/>
              </a:rPr>
              <a:pPr/>
              <a:t>11</a:t>
            </a:fld>
            <a:endParaRPr lang="en-US" dirty="0"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xfrm>
            <a:off x="701849" y="4416426"/>
            <a:ext cx="5606703" cy="4183063"/>
          </a:xfrm>
          <a:noFill/>
          <a:ln w="9525"/>
        </p:spPr>
        <p:txBody>
          <a:bodyPr/>
          <a:lstStyle/>
          <a:p>
            <a:pPr>
              <a:buFontTx/>
              <a:buChar char="•"/>
            </a:pPr>
            <a:r>
              <a:rPr lang="en-US" dirty="0" smtClean="0"/>
              <a:t> Process and methodology for Assurance &amp; Validation (A&amp;V) of mission thread interoperability on the AMN</a:t>
            </a:r>
          </a:p>
          <a:p>
            <a:pPr>
              <a:buFontTx/>
              <a:buChar char="•"/>
            </a:pPr>
            <a:endParaRPr lang="en-US" dirty="0" smtClean="0"/>
          </a:p>
          <a:p>
            <a:pPr>
              <a:buFontTx/>
              <a:buChar char="•"/>
            </a:pPr>
            <a:r>
              <a:rPr lang="en-US" dirty="0" smtClean="0"/>
              <a:t>  Process for validating Coalition Mission Threads (CMT) and Coalition Tactics, Techniques, and Procedures (CTTP)</a:t>
            </a:r>
          </a:p>
          <a:p>
            <a:pPr>
              <a:buFontTx/>
              <a:buChar char="•"/>
            </a:pPr>
            <a:endParaRPr lang="en-US" dirty="0" smtClean="0"/>
          </a:p>
          <a:p>
            <a:pPr>
              <a:buFontTx/>
              <a:buChar char="•"/>
            </a:pPr>
            <a:r>
              <a:rPr lang="en-US" dirty="0" smtClean="0"/>
              <a:t>  Assures information exchanges and operational information exchange processes</a:t>
            </a:r>
          </a:p>
          <a:p>
            <a:pPr>
              <a:buFontTx/>
              <a:buChar char="•"/>
            </a:pPr>
            <a:endParaRPr lang="en-US" dirty="0" smtClean="0"/>
          </a:p>
          <a:p>
            <a:pPr>
              <a:buFontTx/>
              <a:buChar char="•"/>
            </a:pPr>
            <a:r>
              <a:rPr lang="en-US" dirty="0" smtClean="0"/>
              <a:t>  Provides CMT Capability and Limitation Reports supported by Operational Impact Statements</a:t>
            </a:r>
            <a:endParaRPr lang="nb-NO" dirty="0"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C28831-27D4-44B1-A576-D47D585BAEDF}" type="slidenum">
              <a:rPr lang="en-US"/>
              <a:pPr>
                <a:defRPr/>
              </a:pPr>
              <a:t>‹#›</a:t>
            </a:fld>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2C3FE5-643A-46C6-9798-02AA14AC8063}" type="slidenum">
              <a:rPr lang="en-US"/>
              <a:pPr>
                <a:defRPr/>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5613" y="0"/>
            <a:ext cx="2109787"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0" y="0"/>
            <a:ext cx="6176963"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520AAA3-2856-4CB7-ABBF-72E59AAB0E46}" type="slidenum">
              <a:rPr lang="en-US"/>
              <a:pPr>
                <a:defRPr/>
              </a:pPr>
              <a:t>‹#›</a:t>
            </a:fld>
            <a:endParaRPr 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76250" y="1295400"/>
            <a:ext cx="8223250" cy="48006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5C29FE8C-5329-41A4-B0E0-1D856D791889}" type="slidenum">
              <a:rPr lang="en-US"/>
              <a:pPr>
                <a:defRPr/>
              </a:pPr>
              <a:t>‹#›</a:t>
            </a:fld>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43000" y="0"/>
            <a:ext cx="7772400" cy="1143000"/>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76250" y="1295400"/>
            <a:ext cx="8223250" cy="4800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CEAA38D-8AF3-4582-8BC2-5B47E905DBB6}" type="slidenum">
              <a:rPr lang="en-US"/>
              <a:pPr>
                <a:defRPr/>
              </a:pPr>
              <a:t>‹#›</a:t>
            </a:fld>
            <a:endParaRPr lang="en-US"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5B383E13-A038-4B3D-B670-3B76CDBE3BD2}" type="slidenum">
              <a:rPr lang="en-US"/>
              <a:pPr>
                <a:defRPr/>
              </a:pPr>
              <a:t>‹#›</a:t>
            </a:fld>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E6FDB9E-7CA4-4F01-83CC-EA4584A9D5B5}" type="slidenum">
              <a:rPr lang="en-US"/>
              <a:pPr>
                <a:defRPr/>
              </a:pPr>
              <a:t>‹#›</a:t>
            </a:fld>
            <a:endParaRPr 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B75557B0-3BD2-4A5C-9CEF-1410F1705ECE}" type="slidenum">
              <a:rPr lang="en-US"/>
              <a:pPr>
                <a:defRPr/>
              </a:pPr>
              <a:t>‹#›</a:t>
            </a:fld>
            <a:endParaRPr lang="en-US"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1CE4C586-BB42-45F7-A93E-8FC7C87F2949}" type="slidenum">
              <a:rPr lang="en-US"/>
              <a:pPr>
                <a:defRPr/>
              </a:pPr>
              <a:t>‹#›</a:t>
            </a:fld>
            <a:endParaRPr lang="en-US"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496E2675-C342-419E-AB5D-9956E8F77427}" type="slidenum">
              <a:rPr lang="en-US"/>
              <a:pPr>
                <a:defRPr/>
              </a:pPr>
              <a:t>‹#›</a:t>
            </a:fld>
            <a:endParaRPr lang="en-US"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A1F8978-887D-42FD-8C30-5028B1B721DE}"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9E8BB3-18DE-4E02-A850-E760507A5C79}" type="slidenum">
              <a:rPr lang="en-US"/>
              <a:pPr>
                <a:defRPr/>
              </a:pPr>
              <a:t>‹#›</a:t>
            </a:fld>
            <a:endParaRPr lang="en-US"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7BE61696-6D5D-436D-8795-0E41747EF16E}" type="slidenum">
              <a:rPr lang="en-US"/>
              <a:pPr>
                <a:defRPr/>
              </a:pPr>
              <a:t>‹#›</a:t>
            </a:fld>
            <a:endParaRPr 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F384402-F4D9-4EC8-8CB4-17B262E06803}" type="slidenum">
              <a:rPr lang="en-US"/>
              <a:pPr>
                <a:defRPr/>
              </a:pPr>
              <a:t>‹#›</a:t>
            </a:fld>
            <a:endParaRPr lang="en-US"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9A175C1-AA10-4784-8F53-18ADCC5DFDE8}" type="slidenum">
              <a:rPr lang="en-US"/>
              <a:pPr>
                <a:defRPr/>
              </a:pPr>
              <a:t>‹#›</a:t>
            </a:fld>
            <a:endParaRPr lang="en-US"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E474244C-9563-40DB-A939-0DB26D3A7127}" type="slidenum">
              <a:rPr lang="en-US"/>
              <a:pPr>
                <a:defRPr/>
              </a:pPr>
              <a:t>‹#›</a:t>
            </a:fld>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E8010AC-73FF-4A67-AE5B-D1BC09B062C4}" type="slidenum">
              <a:rPr lang="en-US"/>
              <a:pPr>
                <a:defRPr/>
              </a:pPr>
              <a:t>‹#›</a:t>
            </a:fld>
            <a:endParaRPr lang="en-US"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A818E715-6DFF-462E-B41C-F52986B59F2A}" type="slidenum">
              <a:rPr lang="en-US"/>
              <a:pPr>
                <a:defRPr/>
              </a:pPr>
              <a:t>‹#›</a:t>
            </a:fld>
            <a:endParaRPr lang="en-US"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6D3F1F4A-03B7-4DCA-9BAF-2C7A501F05E3}" type="slidenum">
              <a:rPr lang="en-US"/>
              <a:pPr>
                <a:defRPr/>
              </a:pPr>
              <a:t>‹#›</a:t>
            </a:fld>
            <a:endParaRPr lang="en-US"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8588"/>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0CC2EFC4-6D3E-41EE-B322-34D28FC8BACB}" type="slidenum">
              <a:rPr lang="en-US"/>
              <a:pPr>
                <a:defRPr/>
              </a:pPr>
              <a:t>‹#›</a:t>
            </a:fld>
            <a:endParaRPr lang="en-US"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7" name="Slide Number Placeholder 5"/>
          <p:cNvSpPr>
            <a:spLocks noGrp="1"/>
          </p:cNvSpPr>
          <p:nvPr>
            <p:ph type="sldNum" sz="quarter" idx="11"/>
          </p:nvPr>
        </p:nvSpPr>
        <p:spPr>
          <a:ln/>
        </p:spPr>
        <p:txBody>
          <a:bodyPr/>
          <a:lstStyle>
            <a:lvl1pPr>
              <a:defRPr/>
            </a:lvl1pPr>
          </a:lstStyle>
          <a:p>
            <a:pPr>
              <a:defRPr/>
            </a:pPr>
            <a:fld id="{99F7C4E2-FD12-4960-AFC6-BD8ADDBF0CB0}" type="slidenum">
              <a:rPr lang="en-US"/>
              <a:pPr>
                <a:defRPr/>
              </a:pPr>
              <a:t>‹#›</a:t>
            </a:fld>
            <a:endParaRPr lang="en-US"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10440650-58A9-4621-907C-4AED5111D5DE}" type="slidenum">
              <a:rPr lang="en-US"/>
              <a:pPr>
                <a:defRPr/>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4B7A164-F87A-4AF3-BF0C-809736861610}" type="slidenum">
              <a:rPr lang="en-US" smtClean="0"/>
              <a:pPr>
                <a:defRPr/>
              </a:pPr>
              <a:t>‹#›</a:t>
            </a:fld>
            <a:endParaRPr lang="en-US" dirty="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A44885D-1AC6-4D45-B9AF-9D115EECF0E8}" type="slidenum">
              <a:rPr lang="en-US"/>
              <a:pPr>
                <a:defRPr/>
              </a:pPr>
              <a:t>‹#›</a:t>
            </a:fld>
            <a:endParaRPr lang="en-US"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8588"/>
            <a:ext cx="8229600" cy="599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92C798AB-1D27-4B91-AB23-46484D0A1F58}" type="slidenum">
              <a:rPr lang="en-US"/>
              <a:pPr>
                <a:defRPr/>
              </a:pPr>
              <a:t>‹#›</a:t>
            </a:fld>
            <a:endParaRPr lang="en-US"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5B383E13-A038-4B3D-B670-3B76CDBE3BD2}" type="slidenum">
              <a:rPr lang="en-US"/>
              <a:pPr>
                <a:defRPr/>
              </a:pPr>
              <a:t>‹#›</a:t>
            </a:fld>
            <a:endParaRPr lang="en-US"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E6FDB9E-7CA4-4F01-83CC-EA4584A9D5B5}" type="slidenum">
              <a:rPr lang="en-US"/>
              <a:pPr>
                <a:defRPr/>
              </a:pPr>
              <a:t>‹#›</a:t>
            </a:fld>
            <a:endParaRPr lang="en-US"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B75557B0-3BD2-4A5C-9CEF-1410F1705ECE}" type="slidenum">
              <a:rPr lang="en-US"/>
              <a:pPr>
                <a:defRPr/>
              </a:pPr>
              <a:t>‹#›</a:t>
            </a:fld>
            <a:endParaRPr lang="en-US"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1CE4C586-BB42-45F7-A93E-8FC7C87F2949}" type="slidenum">
              <a:rPr lang="en-US"/>
              <a:pPr>
                <a:defRPr/>
              </a:pPr>
              <a:t>‹#›</a:t>
            </a:fld>
            <a:endParaRPr lang="en-US" dirty="0"/>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496E2675-C342-419E-AB5D-9956E8F77427}" type="slidenum">
              <a:rPr lang="en-US"/>
              <a:pPr>
                <a:defRPr/>
              </a:pPr>
              <a:t>‹#›</a:t>
            </a:fld>
            <a:endParaRPr lang="en-US" dirty="0"/>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A1F8978-887D-42FD-8C30-5028B1B721DE}" type="slidenum">
              <a:rPr lang="en-US"/>
              <a:pPr>
                <a:defRPr/>
              </a:pPr>
              <a:t>‹#›</a:t>
            </a:fld>
            <a:endParaRPr lang="en-US" dirty="0"/>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7BE61696-6D5D-436D-8795-0E41747EF16E}" type="slidenum">
              <a:rPr lang="en-US"/>
              <a:pPr>
                <a:defRPr/>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95400"/>
            <a:ext cx="403542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295400"/>
            <a:ext cx="403542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31EF4FA-25BD-4C33-BFD7-84303B8EF6FB}" type="slidenum">
              <a:rPr lang="en-US"/>
              <a:pPr>
                <a:defRPr/>
              </a:pPr>
              <a:t>‹#›</a:t>
            </a:fld>
            <a:endParaRPr lang="en-US" dirty="0"/>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F384402-F4D9-4EC8-8CB4-17B262E06803}" type="slidenum">
              <a:rPr lang="en-US"/>
              <a:pPr>
                <a:defRPr/>
              </a:pPr>
              <a:t>‹#›</a:t>
            </a:fld>
            <a:endParaRPr lang="en-US" dirty="0"/>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9A175C1-AA10-4784-8F53-18ADCC5DFDE8}" type="slidenum">
              <a:rPr lang="en-US"/>
              <a:pPr>
                <a:defRPr/>
              </a:pPr>
              <a:t>‹#›</a:t>
            </a:fld>
            <a:endParaRPr lang="en-US" dirty="0"/>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E474244C-9563-40DB-A939-0DB26D3A7127}" type="slidenum">
              <a:rPr lang="en-US"/>
              <a:pPr>
                <a:defRPr/>
              </a:pPr>
              <a:t>‹#›</a:t>
            </a:fld>
            <a:endParaRPr lang="en-US" dirty="0"/>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E8010AC-73FF-4A67-AE5B-D1BC09B062C4}" type="slidenum">
              <a:rPr lang="en-US"/>
              <a:pPr>
                <a:defRPr/>
              </a:pPr>
              <a:t>‹#›</a:t>
            </a:fld>
            <a:endParaRPr lang="en-US"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A818E715-6DFF-462E-B41C-F52986B59F2A}" type="slidenum">
              <a:rPr lang="en-US"/>
              <a:pPr>
                <a:defRPr/>
              </a:pPr>
              <a:t>‹#›</a:t>
            </a:fld>
            <a:endParaRPr lang="en-US"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6D3F1F4A-03B7-4DCA-9BAF-2C7A501F05E3}" type="slidenum">
              <a:rPr lang="en-US"/>
              <a:pPr>
                <a:defRPr/>
              </a:pPr>
              <a:t>‹#›</a:t>
            </a:fld>
            <a:endParaRPr lang="en-US"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8588"/>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0CC2EFC4-6D3E-41EE-B322-34D28FC8BACB}" type="slidenum">
              <a:rPr lang="en-US"/>
              <a:pPr>
                <a:defRPr/>
              </a:pPr>
              <a:t>‹#›</a:t>
            </a:fld>
            <a:endParaRPr lang="en-US"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7" name="Slide Number Placeholder 5"/>
          <p:cNvSpPr>
            <a:spLocks noGrp="1"/>
          </p:cNvSpPr>
          <p:nvPr>
            <p:ph type="sldNum" sz="quarter" idx="11"/>
          </p:nvPr>
        </p:nvSpPr>
        <p:spPr>
          <a:ln/>
        </p:spPr>
        <p:txBody>
          <a:bodyPr/>
          <a:lstStyle>
            <a:lvl1pPr>
              <a:defRPr/>
            </a:lvl1pPr>
          </a:lstStyle>
          <a:p>
            <a:pPr>
              <a:defRPr/>
            </a:pPr>
            <a:fld id="{99F7C4E2-FD12-4960-AFC6-BD8ADDBF0CB0}" type="slidenum">
              <a:rPr lang="en-US"/>
              <a:pPr>
                <a:defRPr/>
              </a:pPr>
              <a:t>‹#›</a:t>
            </a:fld>
            <a:endParaRPr lang="en-US" dirty="0"/>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10440650-58A9-4621-907C-4AED5111D5DE}" type="slidenum">
              <a:rPr lang="en-US"/>
              <a:pPr>
                <a:defRPr/>
              </a:pPr>
              <a:t>‹#›</a:t>
            </a:fld>
            <a:endParaRPr lang="en-US"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A44885D-1AC6-4D45-B9AF-9D115EECF0E8}"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B412DC9-94AC-47DA-A603-16A58D6D842D}" type="slidenum">
              <a:rPr lang="en-US"/>
              <a:pPr>
                <a:defRPr/>
              </a:pPr>
              <a:t>‹#›</a:t>
            </a:fld>
            <a:endParaRPr lang="en-US" dirty="0"/>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8588"/>
            <a:ext cx="8229600" cy="599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92C798AB-1D27-4B91-AB23-46484D0A1F58}" type="slidenum">
              <a:rPr lang="en-US"/>
              <a:pPr>
                <a:defRPr/>
              </a:pPr>
              <a:t>‹#›</a:t>
            </a:fld>
            <a:endParaRPr lang="en-US" dirty="0"/>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5B383E13-A038-4B3D-B670-3B76CDBE3BD2}" type="slidenum">
              <a:rPr lang="en-US"/>
              <a:pPr>
                <a:defRPr/>
              </a:pPr>
              <a:t>‹#›</a:t>
            </a:fld>
            <a:endParaRPr lang="en-US" dirty="0"/>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FE6FDB9E-7CA4-4F01-83CC-EA4584A9D5B5}" type="slidenum">
              <a:rPr lang="en-US"/>
              <a:pPr>
                <a:defRPr/>
              </a:pPr>
              <a:t>‹#›</a:t>
            </a:fld>
            <a:endParaRPr lang="en-US" dirty="0"/>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B75557B0-3BD2-4A5C-9CEF-1410F1705ECE}" type="slidenum">
              <a:rPr lang="en-US"/>
              <a:pPr>
                <a:defRPr/>
              </a:pPr>
              <a:t>‹#›</a:t>
            </a:fld>
            <a:endParaRPr lang="en-US" dirty="0"/>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1CE4C586-BB42-45F7-A93E-8FC7C87F2949}" type="slidenum">
              <a:rPr lang="en-US"/>
              <a:pPr>
                <a:defRPr/>
              </a:pPr>
              <a:t>‹#›</a:t>
            </a:fld>
            <a:endParaRPr lang="en-US" dirty="0"/>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8" name="Slide Number Placeholder 5"/>
          <p:cNvSpPr>
            <a:spLocks noGrp="1"/>
          </p:cNvSpPr>
          <p:nvPr>
            <p:ph type="sldNum" sz="quarter" idx="11"/>
          </p:nvPr>
        </p:nvSpPr>
        <p:spPr>
          <a:ln/>
        </p:spPr>
        <p:txBody>
          <a:bodyPr/>
          <a:lstStyle>
            <a:lvl1pPr>
              <a:defRPr/>
            </a:lvl1pPr>
          </a:lstStyle>
          <a:p>
            <a:pPr>
              <a:defRPr/>
            </a:pPr>
            <a:fld id="{496E2675-C342-419E-AB5D-9956E8F77427}" type="slidenum">
              <a:rPr lang="en-US"/>
              <a:pPr>
                <a:defRPr/>
              </a:pPr>
              <a:t>‹#›</a:t>
            </a:fld>
            <a:endParaRPr lang="en-US" dirty="0"/>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A1F8978-887D-42FD-8C30-5028B1B721DE}" type="slidenum">
              <a:rPr lang="en-US"/>
              <a:pPr>
                <a:defRPr/>
              </a:pPr>
              <a:t>‹#›</a:t>
            </a:fld>
            <a:endParaRPr lang="en-US" dirty="0"/>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7BE61696-6D5D-436D-8795-0E41747EF16E}" type="slidenum">
              <a:rPr lang="en-US"/>
              <a:pPr>
                <a:defRPr/>
              </a:pPr>
              <a:t>‹#›</a:t>
            </a:fld>
            <a:endParaRPr lang="en-US" dirty="0"/>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F384402-F4D9-4EC8-8CB4-17B262E06803}" type="slidenum">
              <a:rPr lang="en-US"/>
              <a:pPr>
                <a:defRPr/>
              </a:pPr>
              <a:t>‹#›</a:t>
            </a:fld>
            <a:endParaRPr lang="en-US" dirty="0"/>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D9A175C1-AA10-4784-8F53-18ADCC5DFDE8}" type="slidenum">
              <a:rPr lang="en-US"/>
              <a:pPr>
                <a:defRPr/>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93CD027-D75A-4B43-9BED-20E657BEB606}" type="slidenum">
              <a:rPr lang="en-US"/>
              <a:pPr>
                <a:defRPr/>
              </a:pPr>
              <a:t>‹#›</a:t>
            </a:fld>
            <a:endParaRPr lang="en-US" dirty="0"/>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3" name="Slide Number Placeholder 5"/>
          <p:cNvSpPr>
            <a:spLocks noGrp="1"/>
          </p:cNvSpPr>
          <p:nvPr>
            <p:ph type="sldNum" sz="quarter" idx="11"/>
          </p:nvPr>
        </p:nvSpPr>
        <p:spPr>
          <a:ln/>
        </p:spPr>
        <p:txBody>
          <a:bodyPr/>
          <a:lstStyle>
            <a:lvl1pPr>
              <a:defRPr/>
            </a:lvl1pPr>
          </a:lstStyle>
          <a:p>
            <a:pPr>
              <a:defRPr/>
            </a:pPr>
            <a:fld id="{E474244C-9563-40DB-A939-0DB26D3A7127}" type="slidenum">
              <a:rPr lang="en-US"/>
              <a:pPr>
                <a:defRPr/>
              </a:pPr>
              <a:t>‹#›</a:t>
            </a:fld>
            <a:endParaRPr lang="en-US" dirty="0"/>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E8010AC-73FF-4A67-AE5B-D1BC09B062C4}" type="slidenum">
              <a:rPr lang="en-US"/>
              <a:pPr>
                <a:defRPr/>
              </a:pPr>
              <a:t>‹#›</a:t>
            </a:fld>
            <a:endParaRPr lang="en-US" dirty="0"/>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A818E715-6DFF-462E-B41C-F52986B59F2A}" type="slidenum">
              <a:rPr lang="en-US"/>
              <a:pPr>
                <a:defRPr/>
              </a:pPr>
              <a:t>‹#›</a:t>
            </a:fld>
            <a:endParaRPr lang="en-US" dirty="0"/>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6D3F1F4A-03B7-4DCA-9BAF-2C7A501F05E3}" type="slidenum">
              <a:rPr lang="en-US"/>
              <a:pPr>
                <a:defRPr/>
              </a:pPr>
              <a:t>‹#›</a:t>
            </a:fld>
            <a:endParaRPr lang="en-US" dirty="0"/>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8588"/>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0CC2EFC4-6D3E-41EE-B322-34D28FC8BACB}" type="slidenum">
              <a:rPr lang="en-US"/>
              <a:pPr>
                <a:defRPr/>
              </a:pPr>
              <a:t>‹#›</a:t>
            </a:fld>
            <a:endParaRPr lang="en-US" dirty="0"/>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7" name="Slide Number Placeholder 5"/>
          <p:cNvSpPr>
            <a:spLocks noGrp="1"/>
          </p:cNvSpPr>
          <p:nvPr>
            <p:ph type="sldNum" sz="quarter" idx="11"/>
          </p:nvPr>
        </p:nvSpPr>
        <p:spPr>
          <a:ln/>
        </p:spPr>
        <p:txBody>
          <a:bodyPr/>
          <a:lstStyle>
            <a:lvl1pPr>
              <a:defRPr/>
            </a:lvl1pPr>
          </a:lstStyle>
          <a:p>
            <a:pPr>
              <a:defRPr/>
            </a:pPr>
            <a:fld id="{99F7C4E2-FD12-4960-AFC6-BD8ADDBF0CB0}" type="slidenum">
              <a:rPr lang="en-US"/>
              <a:pPr>
                <a:defRPr/>
              </a:pPr>
              <a:t>‹#›</a:t>
            </a:fld>
            <a:endParaRPr lang="en-US" dirty="0"/>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10440650-58A9-4621-907C-4AED5111D5DE}" type="slidenum">
              <a:rPr lang="en-US"/>
              <a:pPr>
                <a:defRPr/>
              </a:pPr>
              <a:t>‹#›</a:t>
            </a:fld>
            <a:endParaRPr lang="en-US" dirty="0"/>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43100" y="128588"/>
            <a:ext cx="6094413" cy="619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2A44885D-1AC6-4D45-B9AF-9D115EECF0E8}" type="slidenum">
              <a:rPr lang="en-US"/>
              <a:pPr>
                <a:defRPr/>
              </a:pPr>
              <a:t>‹#›</a:t>
            </a:fld>
            <a:endParaRPr lang="en-US" dirty="0"/>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8588"/>
            <a:ext cx="8229600" cy="599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
        <p:nvSpPr>
          <p:cNvPr id="4" name="Slide Number Placeholder 5"/>
          <p:cNvSpPr>
            <a:spLocks noGrp="1"/>
          </p:cNvSpPr>
          <p:nvPr>
            <p:ph type="sldNum" sz="quarter" idx="11"/>
          </p:nvPr>
        </p:nvSpPr>
        <p:spPr>
          <a:ln/>
        </p:spPr>
        <p:txBody>
          <a:bodyPr/>
          <a:lstStyle>
            <a:lvl1pPr>
              <a:defRPr/>
            </a:lvl1pPr>
          </a:lstStyle>
          <a:p>
            <a:pPr>
              <a:defRPr/>
            </a:pPr>
            <a:fld id="{92C798AB-1D27-4B91-AB23-46484D0A1F58}"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CD5E399-5B02-4E30-88BD-80091E02B707}" type="slidenum">
              <a:rPr lang="en-US"/>
              <a:pPr>
                <a:defRPr/>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FD4C6F4-C01A-403C-B98E-ED055065277E}" type="slidenum">
              <a:rPr lang="en-US"/>
              <a:pPr>
                <a:defRPr/>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C7ED178-87C2-4427-BD0F-B48888D78C72}" type="slidenum">
              <a:rPr lang="en-US"/>
              <a:pPr>
                <a:defRPr/>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2.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2.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bwMode="auto">
          <a:xfrm>
            <a:off x="11430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76250" y="1295400"/>
            <a:ext cx="82232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95334" name="Rectangle 6"/>
          <p:cNvSpPr>
            <a:spLocks noGrp="1" noChangeArrowheads="1"/>
          </p:cNvSpPr>
          <p:nvPr>
            <p:ph type="sldNum" sz="quarter" idx="4"/>
          </p:nvPr>
        </p:nvSpPr>
        <p:spPr bwMode="auto">
          <a:xfrm>
            <a:off x="8439150" y="6423025"/>
            <a:ext cx="573088"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94B7A164-F87A-4AF3-BF0C-809736861610}" type="slidenum">
              <a:rPr lang="en-US"/>
              <a:pPr>
                <a:defRPr/>
              </a:pPr>
              <a:t>‹#›</a:t>
            </a:fld>
            <a:endParaRPr lang="en-US" dirty="0"/>
          </a:p>
        </p:txBody>
      </p:sp>
      <p:sp>
        <p:nvSpPr>
          <p:cNvPr id="995344" name="Line 16"/>
          <p:cNvSpPr>
            <a:spLocks noChangeShapeType="1"/>
          </p:cNvSpPr>
          <p:nvPr/>
        </p:nvSpPr>
        <p:spPr bwMode="auto">
          <a:xfrm>
            <a:off x="0" y="1219200"/>
            <a:ext cx="9144000" cy="0"/>
          </a:xfrm>
          <a:prstGeom prst="line">
            <a:avLst/>
          </a:prstGeom>
          <a:noFill/>
          <a:ln w="76200" cmpd="tri">
            <a:solidFill>
              <a:srgbClr val="5600AC"/>
            </a:solidFill>
            <a:round/>
            <a:headEnd/>
            <a:tailEnd/>
          </a:ln>
          <a:effectLst/>
        </p:spPr>
        <p:txBody>
          <a:bodyPr/>
          <a:lstStyle/>
          <a:p>
            <a:pPr algn="ctr">
              <a:defRPr/>
            </a:pPr>
            <a:endParaRPr lang="en-US" dirty="0">
              <a:ea typeface="+mn-ea"/>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slow"/>
  <p:hf hdr="0" ftr="0" dt="0"/>
  <p:txStyles>
    <p:titleStyle>
      <a:lvl1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ＭＳ Ｐゴシック" pitchFamily="34" charset="-128"/>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ＭＳ Ｐゴシック" pitchFamily="34" charset="-128"/>
        </a:defRPr>
      </a:lvl2pPr>
      <a:lvl3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ＭＳ Ｐゴシック" pitchFamily="34" charset="-128"/>
        </a:defRPr>
      </a:lvl3pPr>
      <a:lvl4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ＭＳ Ｐゴシック" pitchFamily="34" charset="-128"/>
        </a:defRPr>
      </a:lvl4pPr>
      <a:lvl5pPr algn="ctr"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ＭＳ Ｐゴシック" pitchFamily="34" charset="-128"/>
        </a:defRPr>
      </a:lvl5pPr>
      <a:lvl6pPr marL="4572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1" cstate="print"/>
          <a:srcRect/>
          <a:stretch>
            <a:fillRect/>
          </a:stretch>
        </p:blipFill>
        <p:spPr bwMode="auto">
          <a:xfrm>
            <a:off x="152400" y="161925"/>
            <a:ext cx="2209800" cy="828675"/>
          </a:xfrm>
          <a:prstGeom prst="rect">
            <a:avLst/>
          </a:prstGeom>
          <a:noFill/>
          <a:ln w="9525">
            <a:noFill/>
            <a:miter lim="800000"/>
            <a:headEnd/>
            <a:tailEnd/>
          </a:ln>
        </p:spPr>
      </p:pic>
      <p:sp>
        <p:nvSpPr>
          <p:cNvPr id="1027" name="Rectangle 4"/>
          <p:cNvSpPr>
            <a:spLocks noGrp="1" noChangeArrowheads="1"/>
          </p:cNvSpPr>
          <p:nvPr>
            <p:ph type="title"/>
          </p:nvPr>
        </p:nvSpPr>
        <p:spPr bwMode="auto">
          <a:xfrm>
            <a:off x="1943100" y="128588"/>
            <a:ext cx="6094413" cy="619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TextBox 13"/>
          <p:cNvSpPr txBox="1"/>
          <p:nvPr userDrawn="1"/>
        </p:nvSpPr>
        <p:spPr>
          <a:xfrm>
            <a:off x="152400" y="873125"/>
            <a:ext cx="2489200" cy="260350"/>
          </a:xfrm>
          <a:prstGeom prst="rect">
            <a:avLst/>
          </a:prstGeom>
          <a:noFill/>
        </p:spPr>
        <p:txBody>
          <a:bodyPr>
            <a:spAutoFit/>
          </a:bodyPr>
          <a:lstStyle/>
          <a:p>
            <a:pPr>
              <a:defRPr/>
            </a:pPr>
            <a:r>
              <a:rPr lang="en-US" sz="1100" b="1" dirty="0">
                <a:solidFill>
                  <a:srgbClr val="6639B7"/>
                </a:solidFill>
                <a:latin typeface="Verdana" pitchFamily="34" charset="0"/>
              </a:rPr>
              <a:t>A Combat Support Agency</a:t>
            </a:r>
          </a:p>
        </p:txBody>
      </p:sp>
      <p:sp>
        <p:nvSpPr>
          <p:cNvPr id="2053" name="Text Placeholder 4"/>
          <p:cNvSpPr>
            <a:spLocks noGrp="1"/>
          </p:cNvSpPr>
          <p:nvPr>
            <p:ph type="body" idx="1"/>
          </p:nvPr>
        </p:nvSpPr>
        <p:spPr bwMode="auto">
          <a:xfrm>
            <a:off x="457200" y="160020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4" name="Picture 16" descr="NEW 2008 JITC LOGO 4-28-08"/>
          <p:cNvPicPr>
            <a:picLocks noChangeAspect="1" noChangeArrowheads="1"/>
          </p:cNvPicPr>
          <p:nvPr userDrawn="1"/>
        </p:nvPicPr>
        <p:blipFill>
          <a:blip r:embed="rId22" cstate="print"/>
          <a:srcRect l="2277" t="6250" r="2095" b="6250"/>
          <a:stretch>
            <a:fillRect/>
          </a:stretch>
        </p:blipFill>
        <p:spPr bwMode="auto">
          <a:xfrm>
            <a:off x="8159750" y="46038"/>
            <a:ext cx="949325" cy="949325"/>
          </a:xfrm>
          <a:prstGeom prst="rect">
            <a:avLst/>
          </a:prstGeom>
          <a:noFill/>
          <a:ln w="9525" algn="ctr">
            <a:noFill/>
            <a:miter lim="800000"/>
            <a:headEnd/>
            <a:tailEnd/>
          </a:ln>
        </p:spPr>
      </p:pic>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bwMode="auto">
          <a:xfrm>
            <a:off x="6970713" y="6483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1">
                <a:latin typeface="Arial" pitchFamily="34" charset="0"/>
                <a:cs typeface="Arial" pitchFamily="34" charset="0"/>
              </a:defRPr>
            </a:lvl1pPr>
          </a:lstStyle>
          <a:p>
            <a:pPr>
              <a:defRPr/>
            </a:pPr>
            <a:fld id="{DDF39ED6-5055-4F17-AB4E-C6DD5CD771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ransition spd="med"/>
  <p:hf hdr="0" ftr="0" dt="0"/>
  <p:txStyles>
    <p:titleStyle>
      <a:lvl1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2800" b="1">
          <a:solidFill>
            <a:schemeClr val="tx2"/>
          </a:solidFill>
          <a:latin typeface="Arial" pitchFamily="34" charset="0"/>
        </a:defRPr>
      </a:lvl6pPr>
      <a:lvl7pPr marL="914400" algn="ctr" rtl="0" fontAlgn="base">
        <a:spcBef>
          <a:spcPct val="0"/>
        </a:spcBef>
        <a:spcAft>
          <a:spcPct val="0"/>
        </a:spcAft>
        <a:defRPr sz="2800" b="1">
          <a:solidFill>
            <a:schemeClr val="tx2"/>
          </a:solidFill>
          <a:latin typeface="Arial" pitchFamily="34" charset="0"/>
        </a:defRPr>
      </a:lvl7pPr>
      <a:lvl8pPr marL="1371600" algn="ctr" rtl="0" fontAlgn="base">
        <a:spcBef>
          <a:spcPct val="0"/>
        </a:spcBef>
        <a:spcAft>
          <a:spcPct val="0"/>
        </a:spcAft>
        <a:defRPr sz="2800" b="1">
          <a:solidFill>
            <a:schemeClr val="tx2"/>
          </a:solidFill>
          <a:latin typeface="Arial" pitchFamily="34" charset="0"/>
        </a:defRPr>
      </a:lvl8pPr>
      <a:lvl9pPr marL="1828800" algn="ctr"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1600" b="1">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1400" b="1">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Ø"/>
        <a:defRPr sz="1600" b="1">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Ø"/>
        <a:defRPr sz="1200" b="1">
          <a:solidFill>
            <a:schemeClr val="tx1"/>
          </a:solidFill>
          <a:latin typeface="+mn-lt"/>
          <a:cs typeface="+mn-cs"/>
        </a:defRPr>
      </a:lvl5pPr>
      <a:lvl6pPr marL="2514600" indent="-228600" algn="l" rtl="0" fontAlgn="base">
        <a:spcBef>
          <a:spcPct val="20000"/>
        </a:spcBef>
        <a:spcAft>
          <a:spcPct val="0"/>
        </a:spcAft>
        <a:buFont typeface="Wingdings" pitchFamily="2" charset="2"/>
        <a:buChar char="Ø"/>
        <a:defRPr sz="1200" b="1">
          <a:solidFill>
            <a:schemeClr val="tx1"/>
          </a:solidFill>
          <a:latin typeface="+mn-lt"/>
          <a:cs typeface="+mn-cs"/>
        </a:defRPr>
      </a:lvl6pPr>
      <a:lvl7pPr marL="2971800" indent="-228600" algn="l" rtl="0" fontAlgn="base">
        <a:spcBef>
          <a:spcPct val="20000"/>
        </a:spcBef>
        <a:spcAft>
          <a:spcPct val="0"/>
        </a:spcAft>
        <a:buFont typeface="Wingdings" pitchFamily="2" charset="2"/>
        <a:buChar char="Ø"/>
        <a:defRPr sz="1200" b="1">
          <a:solidFill>
            <a:schemeClr val="tx1"/>
          </a:solidFill>
          <a:latin typeface="+mn-lt"/>
          <a:cs typeface="+mn-cs"/>
        </a:defRPr>
      </a:lvl7pPr>
      <a:lvl8pPr marL="3429000" indent="-228600" algn="l" rtl="0" fontAlgn="base">
        <a:spcBef>
          <a:spcPct val="20000"/>
        </a:spcBef>
        <a:spcAft>
          <a:spcPct val="0"/>
        </a:spcAft>
        <a:buFont typeface="Wingdings" pitchFamily="2" charset="2"/>
        <a:buChar char="Ø"/>
        <a:defRPr sz="1200" b="1">
          <a:solidFill>
            <a:schemeClr val="tx1"/>
          </a:solidFill>
          <a:latin typeface="+mn-lt"/>
          <a:cs typeface="+mn-cs"/>
        </a:defRPr>
      </a:lvl8pPr>
      <a:lvl9pPr marL="3886200" indent="-228600" algn="l" rtl="0" fontAlgn="base">
        <a:spcBef>
          <a:spcPct val="20000"/>
        </a:spcBef>
        <a:spcAft>
          <a:spcPct val="0"/>
        </a:spcAft>
        <a:buFont typeface="Wingdings" pitchFamily="2" charset="2"/>
        <a:buChar char="Ø"/>
        <a:defRPr sz="12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0" cstate="print"/>
          <a:srcRect/>
          <a:stretch>
            <a:fillRect/>
          </a:stretch>
        </p:blipFill>
        <p:spPr bwMode="auto">
          <a:xfrm>
            <a:off x="152400" y="161925"/>
            <a:ext cx="2209800" cy="828675"/>
          </a:xfrm>
          <a:prstGeom prst="rect">
            <a:avLst/>
          </a:prstGeom>
          <a:noFill/>
          <a:ln w="9525">
            <a:noFill/>
            <a:miter lim="800000"/>
            <a:headEnd/>
            <a:tailEnd/>
          </a:ln>
        </p:spPr>
      </p:pic>
      <p:sp>
        <p:nvSpPr>
          <p:cNvPr id="1027" name="Rectangle 4"/>
          <p:cNvSpPr>
            <a:spLocks noGrp="1" noChangeArrowheads="1"/>
          </p:cNvSpPr>
          <p:nvPr>
            <p:ph type="title"/>
          </p:nvPr>
        </p:nvSpPr>
        <p:spPr bwMode="auto">
          <a:xfrm>
            <a:off x="1943100" y="128588"/>
            <a:ext cx="6094413" cy="619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TextBox 13"/>
          <p:cNvSpPr txBox="1"/>
          <p:nvPr userDrawn="1"/>
        </p:nvSpPr>
        <p:spPr>
          <a:xfrm>
            <a:off x="152400" y="873125"/>
            <a:ext cx="2489200" cy="260350"/>
          </a:xfrm>
          <a:prstGeom prst="rect">
            <a:avLst/>
          </a:prstGeom>
          <a:noFill/>
        </p:spPr>
        <p:txBody>
          <a:bodyPr>
            <a:spAutoFit/>
          </a:bodyPr>
          <a:lstStyle/>
          <a:p>
            <a:pPr>
              <a:defRPr/>
            </a:pPr>
            <a:r>
              <a:rPr lang="en-US" sz="1100" b="1" dirty="0">
                <a:solidFill>
                  <a:srgbClr val="6639B7"/>
                </a:solidFill>
                <a:latin typeface="Verdana" pitchFamily="34" charset="0"/>
              </a:rPr>
              <a:t>A Combat Support Agency</a:t>
            </a:r>
          </a:p>
        </p:txBody>
      </p:sp>
      <p:sp>
        <p:nvSpPr>
          <p:cNvPr id="2053" name="Text Placeholder 4"/>
          <p:cNvSpPr>
            <a:spLocks noGrp="1"/>
          </p:cNvSpPr>
          <p:nvPr>
            <p:ph type="body" idx="1"/>
          </p:nvPr>
        </p:nvSpPr>
        <p:spPr bwMode="auto">
          <a:xfrm>
            <a:off x="457200" y="160020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4" name="Picture 16" descr="NEW 2008 JITC LOGO 4-28-08"/>
          <p:cNvPicPr>
            <a:picLocks noChangeAspect="1" noChangeArrowheads="1"/>
          </p:cNvPicPr>
          <p:nvPr userDrawn="1"/>
        </p:nvPicPr>
        <p:blipFill>
          <a:blip r:embed="rId21" cstate="print"/>
          <a:srcRect l="2277" t="6250" r="2095" b="6250"/>
          <a:stretch>
            <a:fillRect/>
          </a:stretch>
        </p:blipFill>
        <p:spPr bwMode="auto">
          <a:xfrm>
            <a:off x="8159750" y="46038"/>
            <a:ext cx="949325" cy="949325"/>
          </a:xfrm>
          <a:prstGeom prst="rect">
            <a:avLst/>
          </a:prstGeom>
          <a:noFill/>
          <a:ln w="9525" algn="ctr">
            <a:noFill/>
            <a:miter lim="800000"/>
            <a:headEnd/>
            <a:tailEnd/>
          </a:ln>
        </p:spPr>
      </p:pic>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bwMode="auto">
          <a:xfrm>
            <a:off x="6970713" y="6483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1">
                <a:latin typeface="Arial" pitchFamily="34" charset="0"/>
                <a:cs typeface="Arial" pitchFamily="34" charset="0"/>
              </a:defRPr>
            </a:lvl1pPr>
          </a:lstStyle>
          <a:p>
            <a:pPr>
              <a:defRPr/>
            </a:pPr>
            <a:fld id="{DDF39ED6-5055-4F17-AB4E-C6DD5CD771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ransition spd="med"/>
  <p:hf hdr="0" ftr="0" dt="0"/>
  <p:txStyles>
    <p:titleStyle>
      <a:lvl1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2800" b="1">
          <a:solidFill>
            <a:schemeClr val="tx2"/>
          </a:solidFill>
          <a:latin typeface="Arial" pitchFamily="34" charset="0"/>
        </a:defRPr>
      </a:lvl6pPr>
      <a:lvl7pPr marL="914400" algn="ctr" rtl="0" fontAlgn="base">
        <a:spcBef>
          <a:spcPct val="0"/>
        </a:spcBef>
        <a:spcAft>
          <a:spcPct val="0"/>
        </a:spcAft>
        <a:defRPr sz="2800" b="1">
          <a:solidFill>
            <a:schemeClr val="tx2"/>
          </a:solidFill>
          <a:latin typeface="Arial" pitchFamily="34" charset="0"/>
        </a:defRPr>
      </a:lvl7pPr>
      <a:lvl8pPr marL="1371600" algn="ctr" rtl="0" fontAlgn="base">
        <a:spcBef>
          <a:spcPct val="0"/>
        </a:spcBef>
        <a:spcAft>
          <a:spcPct val="0"/>
        </a:spcAft>
        <a:defRPr sz="2800" b="1">
          <a:solidFill>
            <a:schemeClr val="tx2"/>
          </a:solidFill>
          <a:latin typeface="Arial" pitchFamily="34" charset="0"/>
        </a:defRPr>
      </a:lvl8pPr>
      <a:lvl9pPr marL="1828800" algn="ctr"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1600" b="1">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1400" b="1">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Ø"/>
        <a:defRPr sz="1600" b="1">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Ø"/>
        <a:defRPr sz="1200" b="1">
          <a:solidFill>
            <a:schemeClr val="tx1"/>
          </a:solidFill>
          <a:latin typeface="+mn-lt"/>
          <a:cs typeface="+mn-cs"/>
        </a:defRPr>
      </a:lvl5pPr>
      <a:lvl6pPr marL="2514600" indent="-228600" algn="l" rtl="0" fontAlgn="base">
        <a:spcBef>
          <a:spcPct val="20000"/>
        </a:spcBef>
        <a:spcAft>
          <a:spcPct val="0"/>
        </a:spcAft>
        <a:buFont typeface="Wingdings" pitchFamily="2" charset="2"/>
        <a:buChar char="Ø"/>
        <a:defRPr sz="1200" b="1">
          <a:solidFill>
            <a:schemeClr val="tx1"/>
          </a:solidFill>
          <a:latin typeface="+mn-lt"/>
          <a:cs typeface="+mn-cs"/>
        </a:defRPr>
      </a:lvl6pPr>
      <a:lvl7pPr marL="2971800" indent="-228600" algn="l" rtl="0" fontAlgn="base">
        <a:spcBef>
          <a:spcPct val="20000"/>
        </a:spcBef>
        <a:spcAft>
          <a:spcPct val="0"/>
        </a:spcAft>
        <a:buFont typeface="Wingdings" pitchFamily="2" charset="2"/>
        <a:buChar char="Ø"/>
        <a:defRPr sz="1200" b="1">
          <a:solidFill>
            <a:schemeClr val="tx1"/>
          </a:solidFill>
          <a:latin typeface="+mn-lt"/>
          <a:cs typeface="+mn-cs"/>
        </a:defRPr>
      </a:lvl7pPr>
      <a:lvl8pPr marL="3429000" indent="-228600" algn="l" rtl="0" fontAlgn="base">
        <a:spcBef>
          <a:spcPct val="20000"/>
        </a:spcBef>
        <a:spcAft>
          <a:spcPct val="0"/>
        </a:spcAft>
        <a:buFont typeface="Wingdings" pitchFamily="2" charset="2"/>
        <a:buChar char="Ø"/>
        <a:defRPr sz="1200" b="1">
          <a:solidFill>
            <a:schemeClr val="tx1"/>
          </a:solidFill>
          <a:latin typeface="+mn-lt"/>
          <a:cs typeface="+mn-cs"/>
        </a:defRPr>
      </a:lvl8pPr>
      <a:lvl9pPr marL="3886200" indent="-228600" algn="l" rtl="0" fontAlgn="base">
        <a:spcBef>
          <a:spcPct val="20000"/>
        </a:spcBef>
        <a:spcAft>
          <a:spcPct val="0"/>
        </a:spcAft>
        <a:buFont typeface="Wingdings" pitchFamily="2" charset="2"/>
        <a:buChar char="Ø"/>
        <a:defRPr sz="12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0" cstate="print"/>
          <a:srcRect/>
          <a:stretch>
            <a:fillRect/>
          </a:stretch>
        </p:blipFill>
        <p:spPr bwMode="auto">
          <a:xfrm>
            <a:off x="152400" y="161925"/>
            <a:ext cx="2209800" cy="828675"/>
          </a:xfrm>
          <a:prstGeom prst="rect">
            <a:avLst/>
          </a:prstGeom>
          <a:noFill/>
          <a:ln w="9525">
            <a:noFill/>
            <a:miter lim="800000"/>
            <a:headEnd/>
            <a:tailEnd/>
          </a:ln>
        </p:spPr>
      </p:pic>
      <p:sp>
        <p:nvSpPr>
          <p:cNvPr id="1027" name="Rectangle 4"/>
          <p:cNvSpPr>
            <a:spLocks noGrp="1" noChangeArrowheads="1"/>
          </p:cNvSpPr>
          <p:nvPr>
            <p:ph type="title"/>
          </p:nvPr>
        </p:nvSpPr>
        <p:spPr bwMode="auto">
          <a:xfrm>
            <a:off x="1943100" y="128588"/>
            <a:ext cx="6094413" cy="619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TextBox 13"/>
          <p:cNvSpPr txBox="1"/>
          <p:nvPr userDrawn="1"/>
        </p:nvSpPr>
        <p:spPr>
          <a:xfrm>
            <a:off x="152400" y="873125"/>
            <a:ext cx="2489200" cy="260350"/>
          </a:xfrm>
          <a:prstGeom prst="rect">
            <a:avLst/>
          </a:prstGeom>
          <a:noFill/>
        </p:spPr>
        <p:txBody>
          <a:bodyPr>
            <a:spAutoFit/>
          </a:bodyPr>
          <a:lstStyle/>
          <a:p>
            <a:pPr>
              <a:defRPr/>
            </a:pPr>
            <a:r>
              <a:rPr lang="en-US" sz="1100" b="1" dirty="0">
                <a:solidFill>
                  <a:srgbClr val="6639B7"/>
                </a:solidFill>
                <a:latin typeface="Verdana" pitchFamily="34" charset="0"/>
              </a:rPr>
              <a:t>A Combat Support Agency</a:t>
            </a:r>
          </a:p>
        </p:txBody>
      </p:sp>
      <p:sp>
        <p:nvSpPr>
          <p:cNvPr id="2053" name="Text Placeholder 4"/>
          <p:cNvSpPr>
            <a:spLocks noGrp="1"/>
          </p:cNvSpPr>
          <p:nvPr>
            <p:ph type="body" idx="1"/>
          </p:nvPr>
        </p:nvSpPr>
        <p:spPr bwMode="auto">
          <a:xfrm>
            <a:off x="457200" y="160020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4" name="Picture 16" descr="NEW 2008 JITC LOGO 4-28-08"/>
          <p:cNvPicPr>
            <a:picLocks noChangeAspect="1" noChangeArrowheads="1"/>
          </p:cNvPicPr>
          <p:nvPr userDrawn="1"/>
        </p:nvPicPr>
        <p:blipFill>
          <a:blip r:embed="rId21" cstate="print"/>
          <a:srcRect l="2277" t="6250" r="2095" b="6250"/>
          <a:stretch>
            <a:fillRect/>
          </a:stretch>
        </p:blipFill>
        <p:spPr bwMode="auto">
          <a:xfrm>
            <a:off x="8159750" y="46038"/>
            <a:ext cx="949325" cy="949325"/>
          </a:xfrm>
          <a:prstGeom prst="rect">
            <a:avLst/>
          </a:prstGeom>
          <a:noFill/>
          <a:ln w="9525" algn="ctr">
            <a:noFill/>
            <a:miter lim="800000"/>
            <a:headEnd/>
            <a:tailEnd/>
          </a:ln>
        </p:spPr>
      </p:pic>
      <p:sp>
        <p:nvSpPr>
          <p:cNvPr id="103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bwMode="auto">
          <a:xfrm>
            <a:off x="6970713" y="6483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1">
                <a:latin typeface="Arial" pitchFamily="34" charset="0"/>
                <a:cs typeface="Arial" pitchFamily="34" charset="0"/>
              </a:defRPr>
            </a:lvl1pPr>
          </a:lstStyle>
          <a:p>
            <a:pPr>
              <a:defRPr/>
            </a:pPr>
            <a:fld id="{DDF39ED6-5055-4F17-AB4E-C6DD5CD771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ransition spd="med"/>
  <p:hf hdr="0" ftr="0" dt="0"/>
  <p:txStyles>
    <p:titleStyle>
      <a:lvl1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2800" b="1">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2800" b="1">
          <a:solidFill>
            <a:schemeClr val="tx2"/>
          </a:solidFill>
          <a:latin typeface="Arial" pitchFamily="34" charset="0"/>
        </a:defRPr>
      </a:lvl6pPr>
      <a:lvl7pPr marL="914400" algn="ctr" rtl="0" fontAlgn="base">
        <a:spcBef>
          <a:spcPct val="0"/>
        </a:spcBef>
        <a:spcAft>
          <a:spcPct val="0"/>
        </a:spcAft>
        <a:defRPr sz="2800" b="1">
          <a:solidFill>
            <a:schemeClr val="tx2"/>
          </a:solidFill>
          <a:latin typeface="Arial" pitchFamily="34" charset="0"/>
        </a:defRPr>
      </a:lvl7pPr>
      <a:lvl8pPr marL="1371600" algn="ctr" rtl="0" fontAlgn="base">
        <a:spcBef>
          <a:spcPct val="0"/>
        </a:spcBef>
        <a:spcAft>
          <a:spcPct val="0"/>
        </a:spcAft>
        <a:defRPr sz="2800" b="1">
          <a:solidFill>
            <a:schemeClr val="tx2"/>
          </a:solidFill>
          <a:latin typeface="Arial" pitchFamily="34" charset="0"/>
        </a:defRPr>
      </a:lvl8pPr>
      <a:lvl9pPr marL="1828800" algn="ctr"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1600" b="1">
          <a:solidFill>
            <a:schemeClr val="tx1"/>
          </a:solidFill>
          <a:latin typeface="+mn-lt"/>
          <a:cs typeface="+mn-cs"/>
        </a:defRPr>
      </a:lvl2pPr>
      <a:lvl3pPr marL="1143000" indent="-228600" algn="l" rtl="0" eaLnBrk="0" fontAlgn="base" hangingPunct="0">
        <a:spcBef>
          <a:spcPct val="20000"/>
        </a:spcBef>
        <a:spcAft>
          <a:spcPct val="0"/>
        </a:spcAft>
        <a:buFont typeface="Arial" pitchFamily="34" charset="0"/>
        <a:buChar char="•"/>
        <a:defRPr sz="1400" b="1">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Ø"/>
        <a:defRPr sz="1600" b="1">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Ø"/>
        <a:defRPr sz="1200" b="1">
          <a:solidFill>
            <a:schemeClr val="tx1"/>
          </a:solidFill>
          <a:latin typeface="+mn-lt"/>
          <a:cs typeface="+mn-cs"/>
        </a:defRPr>
      </a:lvl5pPr>
      <a:lvl6pPr marL="2514600" indent="-228600" algn="l" rtl="0" fontAlgn="base">
        <a:spcBef>
          <a:spcPct val="20000"/>
        </a:spcBef>
        <a:spcAft>
          <a:spcPct val="0"/>
        </a:spcAft>
        <a:buFont typeface="Wingdings" pitchFamily="2" charset="2"/>
        <a:buChar char="Ø"/>
        <a:defRPr sz="1200" b="1">
          <a:solidFill>
            <a:schemeClr val="tx1"/>
          </a:solidFill>
          <a:latin typeface="+mn-lt"/>
          <a:cs typeface="+mn-cs"/>
        </a:defRPr>
      </a:lvl6pPr>
      <a:lvl7pPr marL="2971800" indent="-228600" algn="l" rtl="0" fontAlgn="base">
        <a:spcBef>
          <a:spcPct val="20000"/>
        </a:spcBef>
        <a:spcAft>
          <a:spcPct val="0"/>
        </a:spcAft>
        <a:buFont typeface="Wingdings" pitchFamily="2" charset="2"/>
        <a:buChar char="Ø"/>
        <a:defRPr sz="1200" b="1">
          <a:solidFill>
            <a:schemeClr val="tx1"/>
          </a:solidFill>
          <a:latin typeface="+mn-lt"/>
          <a:cs typeface="+mn-cs"/>
        </a:defRPr>
      </a:lvl7pPr>
      <a:lvl8pPr marL="3429000" indent="-228600" algn="l" rtl="0" fontAlgn="base">
        <a:spcBef>
          <a:spcPct val="20000"/>
        </a:spcBef>
        <a:spcAft>
          <a:spcPct val="0"/>
        </a:spcAft>
        <a:buFont typeface="Wingdings" pitchFamily="2" charset="2"/>
        <a:buChar char="Ø"/>
        <a:defRPr sz="1200" b="1">
          <a:solidFill>
            <a:schemeClr val="tx1"/>
          </a:solidFill>
          <a:latin typeface="+mn-lt"/>
          <a:cs typeface="+mn-cs"/>
        </a:defRPr>
      </a:lvl8pPr>
      <a:lvl9pPr marL="3886200" indent="-228600" algn="l" rtl="0" fontAlgn="base">
        <a:spcBef>
          <a:spcPct val="20000"/>
        </a:spcBef>
        <a:spcAft>
          <a:spcPct val="0"/>
        </a:spcAft>
        <a:buFont typeface="Wingdings" pitchFamily="2" charset="2"/>
        <a:buChar char="Ø"/>
        <a:defRPr sz="12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16.w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6.xml"/><Relationship Id="rId16"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2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6" Type="http://schemas.openxmlformats.org/officeDocument/2006/relationships/image" Target="../media/image85.emf"/><Relationship Id="rId21" Type="http://schemas.openxmlformats.org/officeDocument/2006/relationships/image" Target="../media/image80.emf"/><Relationship Id="rId34" Type="http://schemas.openxmlformats.org/officeDocument/2006/relationships/image" Target="../media/image93.emf"/><Relationship Id="rId42" Type="http://schemas.openxmlformats.org/officeDocument/2006/relationships/image" Target="../media/image101.emf"/><Relationship Id="rId47" Type="http://schemas.openxmlformats.org/officeDocument/2006/relationships/image" Target="../media/image106.emf"/><Relationship Id="rId50" Type="http://schemas.openxmlformats.org/officeDocument/2006/relationships/image" Target="../media/image109.emf"/><Relationship Id="rId55" Type="http://schemas.openxmlformats.org/officeDocument/2006/relationships/image" Target="../media/image114.emf"/><Relationship Id="rId63" Type="http://schemas.openxmlformats.org/officeDocument/2006/relationships/image" Target="../media/image122.emf"/><Relationship Id="rId68" Type="http://schemas.openxmlformats.org/officeDocument/2006/relationships/image" Target="../media/image127.emf"/><Relationship Id="rId76" Type="http://schemas.openxmlformats.org/officeDocument/2006/relationships/image" Target="../media/image135.emf"/><Relationship Id="rId84" Type="http://schemas.openxmlformats.org/officeDocument/2006/relationships/image" Target="../media/image143.emf"/><Relationship Id="rId89" Type="http://schemas.openxmlformats.org/officeDocument/2006/relationships/image" Target="../media/image148.emf"/><Relationship Id="rId97" Type="http://schemas.openxmlformats.org/officeDocument/2006/relationships/image" Target="../media/image156.png"/><Relationship Id="rId7" Type="http://schemas.openxmlformats.org/officeDocument/2006/relationships/image" Target="../media/image66.emf"/><Relationship Id="rId71" Type="http://schemas.openxmlformats.org/officeDocument/2006/relationships/image" Target="../media/image130.png"/><Relationship Id="rId92" Type="http://schemas.openxmlformats.org/officeDocument/2006/relationships/image" Target="../media/image151.emf"/><Relationship Id="rId2" Type="http://schemas.openxmlformats.org/officeDocument/2006/relationships/image" Target="../media/image61.jpeg"/><Relationship Id="rId16" Type="http://schemas.openxmlformats.org/officeDocument/2006/relationships/image" Target="../media/image75.emf"/><Relationship Id="rId29" Type="http://schemas.openxmlformats.org/officeDocument/2006/relationships/image" Target="../media/image88.emf"/><Relationship Id="rId11" Type="http://schemas.openxmlformats.org/officeDocument/2006/relationships/image" Target="../media/image70.emf"/><Relationship Id="rId24" Type="http://schemas.openxmlformats.org/officeDocument/2006/relationships/image" Target="../media/image83.emf"/><Relationship Id="rId32" Type="http://schemas.openxmlformats.org/officeDocument/2006/relationships/image" Target="../media/image91.emf"/><Relationship Id="rId37" Type="http://schemas.openxmlformats.org/officeDocument/2006/relationships/image" Target="../media/image96.emf"/><Relationship Id="rId40" Type="http://schemas.openxmlformats.org/officeDocument/2006/relationships/image" Target="../media/image99.emf"/><Relationship Id="rId45" Type="http://schemas.openxmlformats.org/officeDocument/2006/relationships/image" Target="../media/image104.emf"/><Relationship Id="rId53" Type="http://schemas.openxmlformats.org/officeDocument/2006/relationships/image" Target="../media/image112.emf"/><Relationship Id="rId58" Type="http://schemas.openxmlformats.org/officeDocument/2006/relationships/image" Target="../media/image117.emf"/><Relationship Id="rId66" Type="http://schemas.openxmlformats.org/officeDocument/2006/relationships/image" Target="../media/image125.emf"/><Relationship Id="rId74" Type="http://schemas.openxmlformats.org/officeDocument/2006/relationships/image" Target="../media/image133.png"/><Relationship Id="rId79" Type="http://schemas.openxmlformats.org/officeDocument/2006/relationships/image" Target="../media/image138.emf"/><Relationship Id="rId87" Type="http://schemas.openxmlformats.org/officeDocument/2006/relationships/image" Target="../media/image146.emf"/><Relationship Id="rId5" Type="http://schemas.openxmlformats.org/officeDocument/2006/relationships/image" Target="../media/image64.emf"/><Relationship Id="rId61" Type="http://schemas.openxmlformats.org/officeDocument/2006/relationships/image" Target="../media/image120.emf"/><Relationship Id="rId82" Type="http://schemas.openxmlformats.org/officeDocument/2006/relationships/image" Target="../media/image141.emf"/><Relationship Id="rId90" Type="http://schemas.openxmlformats.org/officeDocument/2006/relationships/image" Target="../media/image149.emf"/><Relationship Id="rId95" Type="http://schemas.openxmlformats.org/officeDocument/2006/relationships/image" Target="../media/image154.emf"/><Relationship Id="rId19" Type="http://schemas.openxmlformats.org/officeDocument/2006/relationships/image" Target="../media/image78.emf"/><Relationship Id="rId14" Type="http://schemas.openxmlformats.org/officeDocument/2006/relationships/image" Target="../media/image73.emf"/><Relationship Id="rId22" Type="http://schemas.openxmlformats.org/officeDocument/2006/relationships/image" Target="../media/image81.emf"/><Relationship Id="rId27" Type="http://schemas.openxmlformats.org/officeDocument/2006/relationships/image" Target="../media/image86.emf"/><Relationship Id="rId30" Type="http://schemas.openxmlformats.org/officeDocument/2006/relationships/image" Target="../media/image89.emf"/><Relationship Id="rId35" Type="http://schemas.openxmlformats.org/officeDocument/2006/relationships/image" Target="../media/image94.emf"/><Relationship Id="rId43" Type="http://schemas.openxmlformats.org/officeDocument/2006/relationships/image" Target="../media/image102.emf"/><Relationship Id="rId48" Type="http://schemas.openxmlformats.org/officeDocument/2006/relationships/image" Target="../media/image107.emf"/><Relationship Id="rId56" Type="http://schemas.openxmlformats.org/officeDocument/2006/relationships/image" Target="../media/image115.emf"/><Relationship Id="rId64" Type="http://schemas.openxmlformats.org/officeDocument/2006/relationships/image" Target="../media/image123.png"/><Relationship Id="rId69" Type="http://schemas.openxmlformats.org/officeDocument/2006/relationships/image" Target="../media/image128.png"/><Relationship Id="rId77" Type="http://schemas.openxmlformats.org/officeDocument/2006/relationships/image" Target="../media/image136.emf"/><Relationship Id="rId100" Type="http://schemas.openxmlformats.org/officeDocument/2006/relationships/image" Target="../media/image159.emf"/><Relationship Id="rId8" Type="http://schemas.openxmlformats.org/officeDocument/2006/relationships/image" Target="../media/image67.emf"/><Relationship Id="rId51" Type="http://schemas.openxmlformats.org/officeDocument/2006/relationships/image" Target="../media/image110.emf"/><Relationship Id="rId72" Type="http://schemas.openxmlformats.org/officeDocument/2006/relationships/image" Target="../media/image131.png"/><Relationship Id="rId80" Type="http://schemas.openxmlformats.org/officeDocument/2006/relationships/image" Target="../media/image139.emf"/><Relationship Id="rId85" Type="http://schemas.openxmlformats.org/officeDocument/2006/relationships/image" Target="../media/image144.emf"/><Relationship Id="rId93" Type="http://schemas.openxmlformats.org/officeDocument/2006/relationships/image" Target="../media/image152.png"/><Relationship Id="rId98" Type="http://schemas.openxmlformats.org/officeDocument/2006/relationships/image" Target="../media/image157.emf"/><Relationship Id="rId3" Type="http://schemas.openxmlformats.org/officeDocument/2006/relationships/image" Target="../media/image62.emf"/><Relationship Id="rId12" Type="http://schemas.openxmlformats.org/officeDocument/2006/relationships/image" Target="../media/image71.emf"/><Relationship Id="rId17" Type="http://schemas.openxmlformats.org/officeDocument/2006/relationships/image" Target="../media/image76.emf"/><Relationship Id="rId25" Type="http://schemas.openxmlformats.org/officeDocument/2006/relationships/image" Target="../media/image84.emf"/><Relationship Id="rId33" Type="http://schemas.openxmlformats.org/officeDocument/2006/relationships/image" Target="../media/image92.emf"/><Relationship Id="rId38" Type="http://schemas.openxmlformats.org/officeDocument/2006/relationships/image" Target="../media/image97.emf"/><Relationship Id="rId46" Type="http://schemas.openxmlformats.org/officeDocument/2006/relationships/image" Target="../media/image105.emf"/><Relationship Id="rId59" Type="http://schemas.openxmlformats.org/officeDocument/2006/relationships/image" Target="../media/image118.emf"/><Relationship Id="rId67" Type="http://schemas.openxmlformats.org/officeDocument/2006/relationships/image" Target="../media/image126.emf"/><Relationship Id="rId20" Type="http://schemas.openxmlformats.org/officeDocument/2006/relationships/image" Target="../media/image79.emf"/><Relationship Id="rId41" Type="http://schemas.openxmlformats.org/officeDocument/2006/relationships/image" Target="../media/image100.emf"/><Relationship Id="rId54" Type="http://schemas.openxmlformats.org/officeDocument/2006/relationships/image" Target="../media/image113.emf"/><Relationship Id="rId62" Type="http://schemas.openxmlformats.org/officeDocument/2006/relationships/image" Target="../media/image121.emf"/><Relationship Id="rId70" Type="http://schemas.openxmlformats.org/officeDocument/2006/relationships/image" Target="../media/image129.png"/><Relationship Id="rId75" Type="http://schemas.openxmlformats.org/officeDocument/2006/relationships/image" Target="../media/image134.emf"/><Relationship Id="rId83" Type="http://schemas.openxmlformats.org/officeDocument/2006/relationships/image" Target="../media/image142.emf"/><Relationship Id="rId88" Type="http://schemas.openxmlformats.org/officeDocument/2006/relationships/image" Target="../media/image147.emf"/><Relationship Id="rId91" Type="http://schemas.openxmlformats.org/officeDocument/2006/relationships/image" Target="../media/image150.emf"/><Relationship Id="rId96" Type="http://schemas.openxmlformats.org/officeDocument/2006/relationships/image" Target="../media/image155.emf"/><Relationship Id="rId1" Type="http://schemas.openxmlformats.org/officeDocument/2006/relationships/slideLayout" Target="../slideLayouts/slideLayout23.xml"/><Relationship Id="rId6" Type="http://schemas.openxmlformats.org/officeDocument/2006/relationships/image" Target="../media/image65.emf"/><Relationship Id="rId15" Type="http://schemas.openxmlformats.org/officeDocument/2006/relationships/image" Target="../media/image74.emf"/><Relationship Id="rId23" Type="http://schemas.openxmlformats.org/officeDocument/2006/relationships/image" Target="../media/image82.emf"/><Relationship Id="rId28" Type="http://schemas.openxmlformats.org/officeDocument/2006/relationships/image" Target="../media/image87.emf"/><Relationship Id="rId36" Type="http://schemas.openxmlformats.org/officeDocument/2006/relationships/image" Target="../media/image95.emf"/><Relationship Id="rId49" Type="http://schemas.openxmlformats.org/officeDocument/2006/relationships/image" Target="../media/image108.emf"/><Relationship Id="rId57" Type="http://schemas.openxmlformats.org/officeDocument/2006/relationships/image" Target="../media/image116.emf"/><Relationship Id="rId10" Type="http://schemas.openxmlformats.org/officeDocument/2006/relationships/image" Target="../media/image69.emf"/><Relationship Id="rId31" Type="http://schemas.openxmlformats.org/officeDocument/2006/relationships/image" Target="../media/image90.emf"/><Relationship Id="rId44" Type="http://schemas.openxmlformats.org/officeDocument/2006/relationships/image" Target="../media/image103.emf"/><Relationship Id="rId52" Type="http://schemas.openxmlformats.org/officeDocument/2006/relationships/image" Target="../media/image111.emf"/><Relationship Id="rId60" Type="http://schemas.openxmlformats.org/officeDocument/2006/relationships/image" Target="../media/image119.emf"/><Relationship Id="rId65" Type="http://schemas.openxmlformats.org/officeDocument/2006/relationships/image" Target="../media/image124.png"/><Relationship Id="rId73" Type="http://schemas.openxmlformats.org/officeDocument/2006/relationships/image" Target="../media/image132.png"/><Relationship Id="rId78" Type="http://schemas.openxmlformats.org/officeDocument/2006/relationships/image" Target="../media/image137.emf"/><Relationship Id="rId81" Type="http://schemas.openxmlformats.org/officeDocument/2006/relationships/image" Target="../media/image140.emf"/><Relationship Id="rId86" Type="http://schemas.openxmlformats.org/officeDocument/2006/relationships/image" Target="../media/image145.emf"/><Relationship Id="rId94" Type="http://schemas.openxmlformats.org/officeDocument/2006/relationships/image" Target="../media/image153.png"/><Relationship Id="rId99" Type="http://schemas.openxmlformats.org/officeDocument/2006/relationships/image" Target="../media/image158.png"/><Relationship Id="rId4" Type="http://schemas.openxmlformats.org/officeDocument/2006/relationships/image" Target="../media/image63.emf"/><Relationship Id="rId9" Type="http://schemas.openxmlformats.org/officeDocument/2006/relationships/image" Target="../media/image68.emf"/><Relationship Id="rId13" Type="http://schemas.openxmlformats.org/officeDocument/2006/relationships/image" Target="../media/image72.emf"/><Relationship Id="rId18" Type="http://schemas.openxmlformats.org/officeDocument/2006/relationships/image" Target="../media/image77.emf"/><Relationship Id="rId39" Type="http://schemas.openxmlformats.org/officeDocument/2006/relationships/image" Target="../media/image98.emf"/></Relationships>
</file>

<file path=ppt/slides/_rels/slide29.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163.png"/><Relationship Id="rId5" Type="http://schemas.openxmlformats.org/officeDocument/2006/relationships/image" Target="../media/image162.jpe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71.png"/><Relationship Id="rId4" Type="http://schemas.openxmlformats.org/officeDocument/2006/relationships/image" Target="../media/image170.emf"/></Relationships>
</file>

<file path=ppt/slides/_rels/slide45.xml.rels><?xml version="1.0" encoding="UTF-8" standalone="yes"?>
<Relationships xmlns="http://schemas.openxmlformats.org/package/2006/relationships"><Relationship Id="rId3" Type="http://schemas.openxmlformats.org/officeDocument/2006/relationships/hyperlink" Target="../Lokale%20innstillinger/Data$/FIS/INI%20FK-KKIS%20AMN-UTREDNING/01%20M&#248;ter/2010-09-20%20NC3A%20AMN/NOR%20AMN%20Meeting%2020100921/Presentations%20and%20Examples/CIAV/Downloads/USRPNT1/logon/Upcoming%20events.ppt"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Picture2"/>
          <p:cNvPicPr>
            <a:picLocks noChangeAspect="1" noChangeArrowheads="1"/>
          </p:cNvPicPr>
          <p:nvPr/>
        </p:nvPicPr>
        <p:blipFill>
          <a:blip r:embed="rId2" cstate="print"/>
          <a:srcRect/>
          <a:stretch>
            <a:fillRect/>
          </a:stretch>
        </p:blipFill>
        <p:spPr bwMode="auto">
          <a:xfrm>
            <a:off x="4572000" y="0"/>
            <a:ext cx="2217738" cy="2286000"/>
          </a:xfrm>
          <a:prstGeom prst="rect">
            <a:avLst/>
          </a:prstGeom>
          <a:noFill/>
          <a:ln w="9525">
            <a:noFill/>
            <a:miter lim="800000"/>
            <a:headEnd/>
            <a:tailEnd/>
          </a:ln>
        </p:spPr>
      </p:pic>
      <p:pic>
        <p:nvPicPr>
          <p:cNvPr id="2051" name="Picture 4" descr="100_2095"/>
          <p:cNvPicPr>
            <a:picLocks noChangeAspect="1" noChangeArrowheads="1"/>
          </p:cNvPicPr>
          <p:nvPr/>
        </p:nvPicPr>
        <p:blipFill>
          <a:blip r:embed="rId3" cstate="print"/>
          <a:srcRect/>
          <a:stretch>
            <a:fillRect/>
          </a:stretch>
        </p:blipFill>
        <p:spPr bwMode="auto">
          <a:xfrm>
            <a:off x="0" y="0"/>
            <a:ext cx="4572000" cy="4495800"/>
          </a:xfrm>
          <a:prstGeom prst="rect">
            <a:avLst/>
          </a:prstGeom>
          <a:noFill/>
          <a:ln w="9525">
            <a:noFill/>
            <a:miter lim="800000"/>
            <a:headEnd/>
            <a:tailEnd/>
          </a:ln>
        </p:spPr>
      </p:pic>
      <p:pic>
        <p:nvPicPr>
          <p:cNvPr id="2052" name="Picture 18" descr="Picture9"/>
          <p:cNvPicPr>
            <a:picLocks noChangeAspect="1" noChangeArrowheads="1"/>
          </p:cNvPicPr>
          <p:nvPr/>
        </p:nvPicPr>
        <p:blipFill>
          <a:blip r:embed="rId4" cstate="print"/>
          <a:srcRect/>
          <a:stretch>
            <a:fillRect/>
          </a:stretch>
        </p:blipFill>
        <p:spPr bwMode="auto">
          <a:xfrm>
            <a:off x="6767513" y="0"/>
            <a:ext cx="2376487" cy="2286000"/>
          </a:xfrm>
          <a:prstGeom prst="rect">
            <a:avLst/>
          </a:prstGeom>
          <a:noFill/>
          <a:ln w="9525">
            <a:noFill/>
            <a:miter lim="800000"/>
            <a:headEnd/>
            <a:tailEnd/>
          </a:ln>
        </p:spPr>
      </p:pic>
      <p:pic>
        <p:nvPicPr>
          <p:cNvPr id="2053" name="Picture 14" descr="Picture24"/>
          <p:cNvPicPr>
            <a:picLocks noChangeAspect="1" noChangeArrowheads="1"/>
          </p:cNvPicPr>
          <p:nvPr/>
        </p:nvPicPr>
        <p:blipFill>
          <a:blip r:embed="rId5" cstate="print"/>
          <a:srcRect/>
          <a:stretch>
            <a:fillRect/>
          </a:stretch>
        </p:blipFill>
        <p:spPr bwMode="auto">
          <a:xfrm>
            <a:off x="4572000" y="2312988"/>
            <a:ext cx="2193925" cy="2182812"/>
          </a:xfrm>
          <a:prstGeom prst="rect">
            <a:avLst/>
          </a:prstGeom>
          <a:noFill/>
          <a:ln w="9525">
            <a:noFill/>
            <a:miter lim="800000"/>
            <a:headEnd/>
            <a:tailEnd/>
          </a:ln>
        </p:spPr>
      </p:pic>
      <p:pic>
        <p:nvPicPr>
          <p:cNvPr id="2054" name="Picture 4" descr="Picture13"/>
          <p:cNvPicPr>
            <a:picLocks noChangeAspect="1" noChangeArrowheads="1"/>
          </p:cNvPicPr>
          <p:nvPr/>
        </p:nvPicPr>
        <p:blipFill>
          <a:blip r:embed="rId6" cstate="print"/>
          <a:srcRect/>
          <a:stretch>
            <a:fillRect/>
          </a:stretch>
        </p:blipFill>
        <p:spPr bwMode="auto">
          <a:xfrm>
            <a:off x="6754813" y="2286000"/>
            <a:ext cx="2389187" cy="2206625"/>
          </a:xfrm>
          <a:prstGeom prst="rect">
            <a:avLst/>
          </a:prstGeom>
          <a:noFill/>
          <a:ln w="9525">
            <a:noFill/>
            <a:miter lim="800000"/>
            <a:headEnd/>
            <a:tailEnd/>
          </a:ln>
        </p:spPr>
      </p:pic>
      <p:graphicFrame>
        <p:nvGraphicFramePr>
          <p:cNvPr id="16417" name="Group 33"/>
          <p:cNvGraphicFramePr>
            <a:graphicFrameLocks noGrp="1"/>
          </p:cNvGraphicFramePr>
          <p:nvPr/>
        </p:nvGraphicFramePr>
        <p:xfrm>
          <a:off x="6858000" y="5122863"/>
          <a:ext cx="2171700" cy="1536388"/>
        </p:xfrm>
        <a:graphic>
          <a:graphicData uri="http://schemas.openxmlformats.org/drawingml/2006/table">
            <a:tbl>
              <a:tblPr/>
              <a:tblGrid>
                <a:gridCol w="800100"/>
                <a:gridCol w="1371600"/>
              </a:tblGrid>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CTTP No</a:t>
                      </a:r>
                      <a:endPar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N/A</a:t>
                      </a:r>
                    </a:p>
                  </a:txBody>
                  <a:tcPr marL="90000" marR="90000" marT="46800" marB="4680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Owner:</a:t>
                      </a:r>
                      <a:endPar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CIAV Management Group</a:t>
                      </a:r>
                    </a:p>
                  </a:txBody>
                  <a:tcPr marL="90000" marR="90000" marT="46800" marB="4680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Originator:</a:t>
                      </a:r>
                      <a:endPar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US CIAV Chairman</a:t>
                      </a:r>
                      <a:endPar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Version:</a:t>
                      </a:r>
                      <a:endPar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20110926v1</a:t>
                      </a:r>
                    </a:p>
                  </a:txBody>
                  <a:tcPr marL="90000" marR="90000" marT="46800" marB="4680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Date :</a:t>
                      </a:r>
                      <a:endPar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20110929</a:t>
                      </a:r>
                    </a:p>
                  </a:txBody>
                  <a:tcPr marL="90000" marR="90000" marT="46800" marB="4680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Style of Brief</a:t>
                      </a:r>
                      <a:endParaRPr kumimoji="0" lang="en-GB" sz="1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endParaRPr>
                    </a:p>
                  </a:txBody>
                  <a:tcPr marL="90000" marR="90000" marT="46800" marB="4680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Arial" pitchFamily="34" charset="0"/>
                          <a:ea typeface="ＭＳ Ｐゴシック" pitchFamily="34" charset="-128"/>
                          <a:cs typeface="Times New Roman" pitchFamily="18" charset="0"/>
                        </a:rPr>
                        <a:t>Interoperability Panel Brief</a:t>
                      </a:r>
                    </a:p>
                  </a:txBody>
                  <a:tcPr marL="90000" marR="90000" marT="46800" marB="4680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
        <p:nvSpPr>
          <p:cNvPr id="2078" name="Text Box 4"/>
          <p:cNvSpPr txBox="1">
            <a:spLocks noChangeArrowheads="1"/>
          </p:cNvSpPr>
          <p:nvPr/>
        </p:nvSpPr>
        <p:spPr bwMode="auto">
          <a:xfrm>
            <a:off x="381000" y="4648200"/>
            <a:ext cx="5386388" cy="1878013"/>
          </a:xfrm>
          <a:prstGeom prst="rect">
            <a:avLst/>
          </a:prstGeom>
          <a:noFill/>
          <a:ln w="12700">
            <a:noFill/>
            <a:miter lim="800000"/>
            <a:headEnd/>
            <a:tailEnd/>
          </a:ln>
        </p:spPr>
        <p:txBody>
          <a:bodyPr lIns="91896" tIns="45948" rIns="91896" bIns="45948">
            <a:spAutoFit/>
          </a:bodyPr>
          <a:lstStyle/>
          <a:p>
            <a:pPr algn="ctr"/>
            <a:r>
              <a:rPr lang="en-US" sz="3200" dirty="0">
                <a:latin typeface="Rockwell" pitchFamily="18" charset="0"/>
              </a:rPr>
              <a:t>AMN Coalition Interoperability Assurance and Validation (CIAV)</a:t>
            </a:r>
          </a:p>
          <a:p>
            <a:pPr algn="ctr"/>
            <a:endParaRPr lang="en-US" sz="2000" dirty="0">
              <a:latin typeface="Rockwell"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tx1"/>
                </a:solidFill>
                <a:cs typeface="Arial" pitchFamily="34" charset="0"/>
              </a:rPr>
              <a:t>CIAV “Big Picture”</a:t>
            </a:r>
            <a:endParaRPr lang="en-US" dirty="0" smtClean="0">
              <a:solidFill>
                <a:schemeClr val="accent2"/>
              </a:solidFill>
              <a:latin typeface="Arial Black" pitchFamily="34" charset="0"/>
            </a:endParaRPr>
          </a:p>
        </p:txBody>
      </p:sp>
      <p:sp>
        <p:nvSpPr>
          <p:cNvPr id="28675" name="Slide Number Placeholder 3"/>
          <p:cNvSpPr>
            <a:spLocks noGrp="1"/>
          </p:cNvSpPr>
          <p:nvPr>
            <p:ph type="sldNum" sz="quarter" idx="11"/>
          </p:nvPr>
        </p:nvSpPr>
        <p:spPr>
          <a:noFill/>
        </p:spPr>
        <p:txBody>
          <a:bodyPr/>
          <a:lstStyle/>
          <a:p>
            <a:fld id="{F40479F6-AB3C-4A0E-AF89-97C27E4191B2}" type="slidenum">
              <a:rPr lang="en-US" smtClean="0">
                <a:latin typeface="Arial" charset="0"/>
              </a:rPr>
              <a:pPr/>
              <a:t>10</a:t>
            </a:fld>
            <a:endParaRPr lang="en-US" dirty="0" smtClean="0">
              <a:latin typeface="Arial" charset="0"/>
            </a:endParaRPr>
          </a:p>
        </p:txBody>
      </p:sp>
      <p:grpSp>
        <p:nvGrpSpPr>
          <p:cNvPr id="28676" name="Group 37"/>
          <p:cNvGrpSpPr>
            <a:grpSpLocks/>
          </p:cNvGrpSpPr>
          <p:nvPr/>
        </p:nvGrpSpPr>
        <p:grpSpPr bwMode="auto">
          <a:xfrm>
            <a:off x="163513" y="1308100"/>
            <a:ext cx="8789987" cy="5338763"/>
            <a:chOff x="163513" y="1295400"/>
            <a:chExt cx="8789987" cy="5351463"/>
          </a:xfrm>
        </p:grpSpPr>
        <p:sp>
          <p:nvSpPr>
            <p:cNvPr id="28677" name="Oval 30"/>
            <p:cNvSpPr>
              <a:spLocks noChangeArrowheads="1"/>
            </p:cNvSpPr>
            <p:nvPr/>
          </p:nvSpPr>
          <p:spPr bwMode="auto">
            <a:xfrm>
              <a:off x="436616" y="3003819"/>
              <a:ext cx="1805422" cy="1366735"/>
            </a:xfrm>
            <a:prstGeom prst="ellipse">
              <a:avLst/>
            </a:prstGeom>
            <a:solidFill>
              <a:srgbClr val="FFFF00"/>
            </a:solidFill>
            <a:ln w="9525">
              <a:noFill/>
              <a:round/>
              <a:headEnd/>
              <a:tailEnd/>
            </a:ln>
            <a:effectLst>
              <a:prstShdw prst="shdw17" dist="17961" dir="2700000">
                <a:srgbClr val="999900">
                  <a:alpha val="74997"/>
                </a:srgbClr>
              </a:prstShdw>
            </a:effectLst>
          </p:spPr>
          <p:txBody>
            <a:bodyPr wrap="none" anchor="ctr"/>
            <a:lstStyle/>
            <a:p>
              <a:r>
                <a:rPr lang="en-US" dirty="0">
                  <a:latin typeface="Arial Black" charset="0"/>
                </a:rPr>
                <a:t>  CIAV</a:t>
              </a:r>
            </a:p>
          </p:txBody>
        </p:sp>
        <p:sp>
          <p:nvSpPr>
            <p:cNvPr id="28678" name="Oval 31"/>
            <p:cNvSpPr>
              <a:spLocks noChangeArrowheads="1"/>
            </p:cNvSpPr>
            <p:nvPr/>
          </p:nvSpPr>
          <p:spPr bwMode="auto">
            <a:xfrm>
              <a:off x="3694226" y="3003819"/>
              <a:ext cx="2389942" cy="1366735"/>
            </a:xfrm>
            <a:prstGeom prst="ellipse">
              <a:avLst/>
            </a:prstGeom>
            <a:solidFill>
              <a:srgbClr val="FFFF00"/>
            </a:solidFill>
            <a:ln w="9525">
              <a:noFill/>
              <a:round/>
              <a:headEnd/>
              <a:tailEnd/>
            </a:ln>
            <a:effectLst>
              <a:prstShdw prst="shdw17" dist="17961" dir="2700000">
                <a:srgbClr val="999900">
                  <a:alpha val="74997"/>
                </a:srgbClr>
              </a:prstShdw>
            </a:effectLst>
          </p:spPr>
          <p:txBody>
            <a:bodyPr wrap="none" anchor="ctr"/>
            <a:lstStyle/>
            <a:p>
              <a:pPr algn="ctr"/>
              <a:r>
                <a:rPr lang="en-US" dirty="0">
                  <a:latin typeface="Arial Black" charset="0"/>
                </a:rPr>
                <a:t>Training</a:t>
              </a:r>
            </a:p>
            <a:p>
              <a:pPr algn="ctr"/>
              <a:r>
                <a:rPr lang="en-US" sz="1400" dirty="0"/>
                <a:t>RIP/TOA</a:t>
              </a:r>
            </a:p>
            <a:p>
              <a:pPr algn="ctr"/>
              <a:r>
                <a:rPr lang="en-US" sz="1400" dirty="0"/>
                <a:t>MRE/MRX</a:t>
              </a:r>
            </a:p>
          </p:txBody>
        </p:sp>
        <p:sp>
          <p:nvSpPr>
            <p:cNvPr id="28679" name="Oval 32"/>
            <p:cNvSpPr>
              <a:spLocks noChangeArrowheads="1"/>
            </p:cNvSpPr>
            <p:nvPr/>
          </p:nvSpPr>
          <p:spPr bwMode="auto">
            <a:xfrm>
              <a:off x="4996803" y="5053921"/>
              <a:ext cx="2060536" cy="1366735"/>
            </a:xfrm>
            <a:prstGeom prst="ellipse">
              <a:avLst/>
            </a:prstGeom>
            <a:solidFill>
              <a:srgbClr val="FFFF00"/>
            </a:solidFill>
            <a:ln w="9525">
              <a:noFill/>
              <a:round/>
              <a:headEnd/>
              <a:tailEnd/>
            </a:ln>
            <a:effectLst>
              <a:prstShdw prst="shdw17" dist="17961" dir="2700000">
                <a:srgbClr val="999900">
                  <a:alpha val="74997"/>
                </a:srgbClr>
              </a:prstShdw>
            </a:effectLst>
          </p:spPr>
          <p:txBody>
            <a:bodyPr wrap="none" anchor="ctr"/>
            <a:lstStyle/>
            <a:p>
              <a:r>
                <a:rPr lang="en-US" sz="1800" dirty="0">
                  <a:latin typeface="Arial Black" charset="0"/>
                </a:rPr>
                <a:t>Governance</a:t>
              </a:r>
            </a:p>
          </p:txBody>
        </p:sp>
        <p:sp>
          <p:nvSpPr>
            <p:cNvPr id="28680" name="Oval 33"/>
            <p:cNvSpPr>
              <a:spLocks noChangeArrowheads="1"/>
            </p:cNvSpPr>
            <p:nvPr/>
          </p:nvSpPr>
          <p:spPr bwMode="auto">
            <a:xfrm>
              <a:off x="6598601" y="3003819"/>
              <a:ext cx="2119409" cy="1366735"/>
            </a:xfrm>
            <a:prstGeom prst="ellipse">
              <a:avLst/>
            </a:prstGeom>
            <a:solidFill>
              <a:srgbClr val="FFFF00"/>
            </a:solidFill>
            <a:ln w="9525">
              <a:noFill/>
              <a:round/>
              <a:headEnd/>
              <a:tailEnd/>
            </a:ln>
            <a:effectLst>
              <a:prstShdw prst="shdw17" dist="17961" dir="2700000">
                <a:srgbClr val="999900">
                  <a:alpha val="74997"/>
                </a:srgbClr>
              </a:prstShdw>
            </a:effectLst>
          </p:spPr>
          <p:txBody>
            <a:bodyPr wrap="none" anchor="ctr"/>
            <a:lstStyle/>
            <a:p>
              <a:pPr algn="ctr"/>
              <a:r>
                <a:rPr lang="en-US" sz="1800" dirty="0">
                  <a:latin typeface="Arial Black" charset="0"/>
                </a:rPr>
                <a:t>AMN</a:t>
              </a:r>
            </a:p>
            <a:p>
              <a:pPr algn="ctr"/>
              <a:r>
                <a:rPr lang="en-US" sz="1800" dirty="0">
                  <a:latin typeface="Arial Black" charset="0"/>
                </a:rPr>
                <a:t>Operational</a:t>
              </a:r>
            </a:p>
          </p:txBody>
        </p:sp>
        <p:sp>
          <p:nvSpPr>
            <p:cNvPr id="28681" name="Oval 34"/>
            <p:cNvSpPr>
              <a:spLocks noChangeArrowheads="1"/>
            </p:cNvSpPr>
            <p:nvPr/>
          </p:nvSpPr>
          <p:spPr bwMode="auto">
            <a:xfrm>
              <a:off x="4950172" y="1713013"/>
              <a:ext cx="2142108" cy="835227"/>
            </a:xfrm>
            <a:prstGeom prst="ellipse">
              <a:avLst/>
            </a:prstGeom>
            <a:solidFill>
              <a:srgbClr val="3366FF"/>
            </a:solidFill>
            <a:ln w="9525">
              <a:noFill/>
              <a:round/>
              <a:headEnd/>
              <a:tailEnd/>
            </a:ln>
            <a:effectLst>
              <a:prstShdw prst="shdw17" dist="17961" dir="2700000">
                <a:srgbClr val="1F3D99">
                  <a:alpha val="74997"/>
                </a:srgbClr>
              </a:prstShdw>
            </a:effectLst>
          </p:spPr>
          <p:txBody>
            <a:bodyPr wrap="none" anchor="ctr"/>
            <a:lstStyle/>
            <a:p>
              <a:pPr algn="ctr"/>
              <a:r>
                <a:rPr lang="en-US" sz="1600" dirty="0">
                  <a:latin typeface="Arial Black" charset="0"/>
                </a:rPr>
                <a:t>DMZ</a:t>
              </a:r>
            </a:p>
            <a:p>
              <a:pPr algn="ctr"/>
              <a:r>
                <a:rPr lang="en-US" sz="1600" dirty="0">
                  <a:latin typeface="Arial Black" charset="0"/>
                </a:rPr>
                <a:t>“landing site”</a:t>
              </a:r>
            </a:p>
          </p:txBody>
        </p:sp>
        <p:sp>
          <p:nvSpPr>
            <p:cNvPr id="28682" name="Text Box 38"/>
            <p:cNvSpPr txBox="1">
              <a:spLocks noChangeArrowheads="1"/>
            </p:cNvSpPr>
            <p:nvPr/>
          </p:nvSpPr>
          <p:spPr bwMode="auto">
            <a:xfrm>
              <a:off x="7226300" y="4750062"/>
              <a:ext cx="1727200" cy="878385"/>
            </a:xfrm>
            <a:prstGeom prst="rect">
              <a:avLst/>
            </a:prstGeom>
            <a:noFill/>
            <a:ln w="3175">
              <a:solidFill>
                <a:schemeClr val="tx1"/>
              </a:solidFill>
              <a:miter lim="800000"/>
              <a:headEnd/>
              <a:tailEnd/>
            </a:ln>
            <a:effectLst>
              <a:prstShdw prst="shdw17" dist="17961" dir="2700000">
                <a:srgbClr val="808080">
                  <a:alpha val="74997"/>
                </a:srgbClr>
              </a:prstShdw>
            </a:effectLst>
          </p:spPr>
          <p:txBody>
            <a:bodyPr>
              <a:spAutoFit/>
            </a:bodyPr>
            <a:lstStyle/>
            <a:p>
              <a:pPr>
                <a:spcBef>
                  <a:spcPct val="50000"/>
                </a:spcBef>
                <a:buFontTx/>
                <a:buChar char="•"/>
              </a:pPr>
              <a:r>
                <a:rPr lang="en-US" sz="1600" dirty="0"/>
                <a:t> </a:t>
              </a:r>
              <a:r>
                <a:rPr lang="en-US" sz="1400" dirty="0"/>
                <a:t>Lessons learned</a:t>
              </a:r>
            </a:p>
            <a:p>
              <a:pPr>
                <a:spcBef>
                  <a:spcPct val="50000"/>
                </a:spcBef>
                <a:buFontTx/>
                <a:buChar char="•"/>
              </a:pPr>
              <a:r>
                <a:rPr lang="en-US" sz="1400" dirty="0"/>
                <a:t> Ops Issues / Gaps</a:t>
              </a:r>
            </a:p>
          </p:txBody>
        </p:sp>
        <p:sp>
          <p:nvSpPr>
            <p:cNvPr id="28683" name="Line 39"/>
            <p:cNvSpPr>
              <a:spLocks noChangeShapeType="1"/>
            </p:cNvSpPr>
            <p:nvPr/>
          </p:nvSpPr>
          <p:spPr bwMode="auto">
            <a:xfrm flipH="1">
              <a:off x="6599238" y="4294956"/>
              <a:ext cx="706437" cy="910210"/>
            </a:xfrm>
            <a:prstGeom prst="line">
              <a:avLst/>
            </a:prstGeom>
            <a:noFill/>
            <a:ln w="9525">
              <a:solidFill>
                <a:schemeClr val="tx1"/>
              </a:solidFill>
              <a:round/>
              <a:headEnd type="triangle" w="med" len="med"/>
              <a:tailEnd type="triangle" w="med" len="med"/>
            </a:ln>
            <a:effectLst>
              <a:prstShdw prst="shdw17" dist="17961" dir="2700000">
                <a:srgbClr val="808080">
                  <a:alpha val="74997"/>
                </a:srgbClr>
              </a:prstShdw>
            </a:effectLst>
          </p:spPr>
          <p:txBody>
            <a:bodyPr/>
            <a:lstStyle/>
            <a:p>
              <a:endParaRPr lang="en-US" dirty="0"/>
            </a:p>
          </p:txBody>
        </p:sp>
        <p:sp>
          <p:nvSpPr>
            <p:cNvPr id="28684" name="Line 40"/>
            <p:cNvSpPr>
              <a:spLocks noChangeShapeType="1"/>
            </p:cNvSpPr>
            <p:nvPr/>
          </p:nvSpPr>
          <p:spPr bwMode="auto">
            <a:xfrm flipH="1" flipV="1">
              <a:off x="4949825" y="4371338"/>
              <a:ext cx="549275" cy="757448"/>
            </a:xfrm>
            <a:prstGeom prst="line">
              <a:avLst/>
            </a:prstGeom>
            <a:noFill/>
            <a:ln w="9525">
              <a:solidFill>
                <a:schemeClr val="tx1"/>
              </a:solidFill>
              <a:round/>
              <a:headEnd/>
              <a:tailEnd type="triangle" w="med" len="med"/>
            </a:ln>
            <a:effectLst>
              <a:prstShdw prst="shdw17" dist="17961" dir="2700000">
                <a:srgbClr val="808080">
                  <a:alpha val="74997"/>
                </a:srgbClr>
              </a:prstShdw>
            </a:effectLst>
          </p:spPr>
          <p:txBody>
            <a:bodyPr/>
            <a:lstStyle/>
            <a:p>
              <a:endParaRPr lang="en-US" dirty="0"/>
            </a:p>
          </p:txBody>
        </p:sp>
        <p:sp>
          <p:nvSpPr>
            <p:cNvPr id="28685" name="Line 41"/>
            <p:cNvSpPr>
              <a:spLocks noChangeShapeType="1"/>
            </p:cNvSpPr>
            <p:nvPr/>
          </p:nvSpPr>
          <p:spPr bwMode="auto">
            <a:xfrm flipH="1" flipV="1">
              <a:off x="1889125" y="4218575"/>
              <a:ext cx="3140075" cy="1495800"/>
            </a:xfrm>
            <a:prstGeom prst="line">
              <a:avLst/>
            </a:prstGeom>
            <a:noFill/>
            <a:ln w="9525">
              <a:solidFill>
                <a:schemeClr val="tx1"/>
              </a:solidFill>
              <a:round/>
              <a:headEnd/>
              <a:tailEnd type="triangle" w="med" len="med"/>
            </a:ln>
            <a:effectLst>
              <a:prstShdw prst="shdw17" dist="17961" dir="2700000">
                <a:srgbClr val="808080">
                  <a:alpha val="74997"/>
                </a:srgbClr>
              </a:prstShdw>
            </a:effectLst>
          </p:spPr>
          <p:txBody>
            <a:bodyPr/>
            <a:lstStyle/>
            <a:p>
              <a:endParaRPr lang="en-US" dirty="0"/>
            </a:p>
          </p:txBody>
        </p:sp>
        <p:sp>
          <p:nvSpPr>
            <p:cNvPr id="28686" name="Line 42"/>
            <p:cNvSpPr>
              <a:spLocks noChangeShapeType="1"/>
            </p:cNvSpPr>
            <p:nvPr/>
          </p:nvSpPr>
          <p:spPr bwMode="auto">
            <a:xfrm>
              <a:off x="2203450" y="3991022"/>
              <a:ext cx="2982913" cy="1416236"/>
            </a:xfrm>
            <a:prstGeom prst="line">
              <a:avLst/>
            </a:prstGeom>
            <a:noFill/>
            <a:ln w="9525">
              <a:solidFill>
                <a:schemeClr val="tx1"/>
              </a:solidFill>
              <a:round/>
              <a:headEnd/>
              <a:tailEnd type="triangle" w="med" len="med"/>
            </a:ln>
            <a:effectLst>
              <a:prstShdw prst="shdw17" dist="17961" dir="2700000">
                <a:srgbClr val="808080">
                  <a:alpha val="74997"/>
                </a:srgbClr>
              </a:prstShdw>
            </a:effectLst>
          </p:spPr>
          <p:txBody>
            <a:bodyPr/>
            <a:lstStyle/>
            <a:p>
              <a:endParaRPr lang="en-US" dirty="0"/>
            </a:p>
          </p:txBody>
        </p:sp>
        <p:sp>
          <p:nvSpPr>
            <p:cNvPr id="28687" name="Line 43"/>
            <p:cNvSpPr>
              <a:spLocks noChangeShapeType="1"/>
            </p:cNvSpPr>
            <p:nvPr/>
          </p:nvSpPr>
          <p:spPr bwMode="auto">
            <a:xfrm>
              <a:off x="2281238" y="3838260"/>
              <a:ext cx="1412875" cy="0"/>
            </a:xfrm>
            <a:prstGeom prst="line">
              <a:avLst/>
            </a:prstGeom>
            <a:noFill/>
            <a:ln w="9525">
              <a:solidFill>
                <a:schemeClr val="tx1"/>
              </a:solidFill>
              <a:round/>
              <a:headEnd type="triangle" w="med" len="med"/>
              <a:tailEnd type="triangle" w="med" len="med"/>
            </a:ln>
            <a:effectLst>
              <a:prstShdw prst="shdw17" dist="17961" dir="2700000">
                <a:srgbClr val="808080">
                  <a:alpha val="74997"/>
                </a:srgbClr>
              </a:prstShdw>
            </a:effectLst>
          </p:spPr>
          <p:txBody>
            <a:bodyPr/>
            <a:lstStyle/>
            <a:p>
              <a:endParaRPr lang="en-US" dirty="0"/>
            </a:p>
          </p:txBody>
        </p:sp>
        <p:sp>
          <p:nvSpPr>
            <p:cNvPr id="28688" name="Text Box 44"/>
            <p:cNvSpPr txBox="1">
              <a:spLocks noChangeArrowheads="1"/>
            </p:cNvSpPr>
            <p:nvPr/>
          </p:nvSpPr>
          <p:spPr bwMode="auto">
            <a:xfrm>
              <a:off x="2327275" y="3384746"/>
              <a:ext cx="1373188" cy="453513"/>
            </a:xfrm>
            <a:prstGeom prst="rect">
              <a:avLst/>
            </a:prstGeom>
            <a:noFill/>
            <a:ln w="9525">
              <a:noFill/>
              <a:miter lim="800000"/>
              <a:headEnd/>
              <a:tailEnd/>
            </a:ln>
            <a:effectLst>
              <a:prstShdw prst="shdw17" dist="17961" dir="2700000">
                <a:srgbClr val="007A5C"/>
              </a:prstShdw>
            </a:effectLst>
          </p:spPr>
          <p:txBody>
            <a:bodyPr>
              <a:spAutoFit/>
            </a:bodyPr>
            <a:lstStyle/>
            <a:p>
              <a:pPr>
                <a:spcBef>
                  <a:spcPct val="50000"/>
                </a:spcBef>
              </a:pPr>
              <a:r>
                <a:rPr lang="en-US" sz="1200" dirty="0"/>
                <a:t>Data Coordination</a:t>
              </a:r>
            </a:p>
          </p:txBody>
        </p:sp>
        <p:sp>
          <p:nvSpPr>
            <p:cNvPr id="28689" name="Line 45"/>
            <p:cNvSpPr>
              <a:spLocks noChangeShapeType="1"/>
            </p:cNvSpPr>
            <p:nvPr/>
          </p:nvSpPr>
          <p:spPr bwMode="auto">
            <a:xfrm flipH="1">
              <a:off x="2163763" y="3384746"/>
              <a:ext cx="1573212" cy="0"/>
            </a:xfrm>
            <a:prstGeom prst="line">
              <a:avLst/>
            </a:prstGeom>
            <a:noFill/>
            <a:ln w="9525">
              <a:solidFill>
                <a:schemeClr val="tx1"/>
              </a:solidFill>
              <a:round/>
              <a:headEnd type="triangle" w="med" len="med"/>
              <a:tailEnd type="triangle" w="med" len="med"/>
            </a:ln>
            <a:effectLst>
              <a:prstShdw prst="shdw17" dist="17961" dir="2700000">
                <a:srgbClr val="808080">
                  <a:alpha val="74997"/>
                </a:srgbClr>
              </a:prstShdw>
            </a:effectLst>
          </p:spPr>
          <p:txBody>
            <a:bodyPr/>
            <a:lstStyle/>
            <a:p>
              <a:endParaRPr lang="en-US" dirty="0"/>
            </a:p>
          </p:txBody>
        </p:sp>
        <p:sp>
          <p:nvSpPr>
            <p:cNvPr id="28690" name="Text Box 46"/>
            <p:cNvSpPr txBox="1">
              <a:spLocks noChangeArrowheads="1"/>
            </p:cNvSpPr>
            <p:nvPr/>
          </p:nvSpPr>
          <p:spPr bwMode="auto">
            <a:xfrm>
              <a:off x="2322513" y="3028300"/>
              <a:ext cx="1333500" cy="342124"/>
            </a:xfrm>
            <a:prstGeom prst="rect">
              <a:avLst/>
            </a:prstGeom>
            <a:noFill/>
            <a:ln w="9525">
              <a:noFill/>
              <a:miter lim="800000"/>
              <a:headEnd/>
              <a:tailEnd/>
            </a:ln>
            <a:effectLst>
              <a:prstShdw prst="shdw17" dist="17961" dir="2700000">
                <a:srgbClr val="007A5C"/>
              </a:prstShdw>
            </a:effectLst>
          </p:spPr>
          <p:txBody>
            <a:bodyPr>
              <a:spAutoFit/>
            </a:bodyPr>
            <a:lstStyle/>
            <a:p>
              <a:pPr>
                <a:spcBef>
                  <a:spcPct val="50000"/>
                </a:spcBef>
              </a:pPr>
              <a:r>
                <a:rPr lang="en-US" sz="1600" dirty="0"/>
                <a:t>RESULTS</a:t>
              </a:r>
            </a:p>
          </p:txBody>
        </p:sp>
        <p:grpSp>
          <p:nvGrpSpPr>
            <p:cNvPr id="28691" name="Group 58"/>
            <p:cNvGrpSpPr>
              <a:grpSpLocks/>
            </p:cNvGrpSpPr>
            <p:nvPr/>
          </p:nvGrpSpPr>
          <p:grpSpPr bwMode="auto">
            <a:xfrm>
              <a:off x="397368" y="1295400"/>
              <a:ext cx="3453852" cy="1721074"/>
              <a:chOff x="360" y="792"/>
              <a:chExt cx="2112" cy="1088"/>
            </a:xfrm>
          </p:grpSpPr>
          <p:sp>
            <p:nvSpPr>
              <p:cNvPr id="28703" name="Line 49"/>
              <p:cNvSpPr>
                <a:spLocks noChangeShapeType="1"/>
              </p:cNvSpPr>
              <p:nvPr/>
            </p:nvSpPr>
            <p:spPr bwMode="auto">
              <a:xfrm flipH="1">
                <a:off x="1793" y="1630"/>
                <a:ext cx="149" cy="246"/>
              </a:xfrm>
              <a:prstGeom prst="line">
                <a:avLst/>
              </a:prstGeom>
              <a:noFill/>
              <a:ln w="9525">
                <a:solidFill>
                  <a:schemeClr val="tx1"/>
                </a:solidFill>
                <a:round/>
                <a:headEnd/>
                <a:tailEnd/>
              </a:ln>
              <a:effectLst>
                <a:prstShdw prst="shdw17" dist="17961" dir="2700000">
                  <a:srgbClr val="808080">
                    <a:alpha val="74997"/>
                  </a:srgbClr>
                </a:prstShdw>
              </a:effectLst>
            </p:spPr>
            <p:txBody>
              <a:bodyPr/>
              <a:lstStyle/>
              <a:p>
                <a:endParaRPr lang="en-US" dirty="0"/>
              </a:p>
            </p:txBody>
          </p:sp>
          <p:sp>
            <p:nvSpPr>
              <p:cNvPr id="28704" name="Oval 35"/>
              <p:cNvSpPr>
                <a:spLocks noChangeArrowheads="1"/>
              </p:cNvSpPr>
              <p:nvPr/>
            </p:nvSpPr>
            <p:spPr bwMode="auto">
              <a:xfrm>
                <a:off x="360" y="1056"/>
                <a:ext cx="648" cy="624"/>
              </a:xfrm>
              <a:prstGeom prst="ellipse">
                <a:avLst/>
              </a:prstGeom>
              <a:solidFill>
                <a:srgbClr val="FFCC00"/>
              </a:solidFill>
              <a:ln w="9525">
                <a:noFill/>
                <a:round/>
                <a:headEnd/>
                <a:tailEnd/>
              </a:ln>
              <a:effectLst>
                <a:prstShdw prst="shdw17" dist="17961" dir="2700000">
                  <a:srgbClr val="997A00">
                    <a:alpha val="74997"/>
                  </a:srgbClr>
                </a:prstShdw>
              </a:effectLst>
            </p:spPr>
            <p:txBody>
              <a:bodyPr wrap="none" anchor="ctr"/>
              <a:lstStyle/>
              <a:p>
                <a:pPr algn="ctr"/>
                <a:r>
                  <a:rPr lang="en-US" sz="1600" dirty="0"/>
                  <a:t>Op</a:t>
                </a:r>
              </a:p>
              <a:p>
                <a:pPr algn="ctr"/>
                <a:r>
                  <a:rPr lang="en-US" sz="1600" dirty="0"/>
                  <a:t>Exercises</a:t>
                </a:r>
              </a:p>
            </p:txBody>
          </p:sp>
          <p:sp>
            <p:nvSpPr>
              <p:cNvPr id="28705" name="Oval 36"/>
              <p:cNvSpPr>
                <a:spLocks noChangeArrowheads="1"/>
              </p:cNvSpPr>
              <p:nvPr/>
            </p:nvSpPr>
            <p:spPr bwMode="auto">
              <a:xfrm>
                <a:off x="1008" y="792"/>
                <a:ext cx="706" cy="624"/>
              </a:xfrm>
              <a:prstGeom prst="ellipse">
                <a:avLst/>
              </a:prstGeom>
              <a:solidFill>
                <a:srgbClr val="FFCC00"/>
              </a:solidFill>
              <a:ln w="9525">
                <a:noFill/>
                <a:round/>
                <a:headEnd/>
                <a:tailEnd/>
              </a:ln>
              <a:effectLst>
                <a:prstShdw prst="shdw17" dist="17961" dir="2700000">
                  <a:srgbClr val="997A00">
                    <a:alpha val="74997"/>
                  </a:srgbClr>
                </a:prstShdw>
              </a:effectLst>
            </p:spPr>
            <p:txBody>
              <a:bodyPr wrap="none" anchor="ctr"/>
              <a:lstStyle/>
              <a:p>
                <a:pPr algn="ctr"/>
                <a:r>
                  <a:rPr lang="en-US" sz="1600" dirty="0"/>
                  <a:t>Developers</a:t>
                </a:r>
              </a:p>
              <a:p>
                <a:pPr algn="ctr"/>
                <a:r>
                  <a:rPr lang="en-US" sz="1600" dirty="0"/>
                  <a:t>PMs</a:t>
                </a:r>
              </a:p>
            </p:txBody>
          </p:sp>
          <p:sp>
            <p:nvSpPr>
              <p:cNvPr id="28706" name="Oval 37"/>
              <p:cNvSpPr>
                <a:spLocks noChangeArrowheads="1"/>
              </p:cNvSpPr>
              <p:nvPr/>
            </p:nvSpPr>
            <p:spPr bwMode="auto">
              <a:xfrm>
                <a:off x="1714" y="1056"/>
                <a:ext cx="758" cy="624"/>
              </a:xfrm>
              <a:prstGeom prst="ellipse">
                <a:avLst/>
              </a:prstGeom>
              <a:solidFill>
                <a:srgbClr val="FFCC00"/>
              </a:solidFill>
              <a:ln w="9525">
                <a:noFill/>
                <a:round/>
                <a:headEnd/>
                <a:tailEnd/>
              </a:ln>
              <a:effectLst>
                <a:prstShdw prst="shdw17" dist="17961" dir="2700000">
                  <a:srgbClr val="997A00">
                    <a:alpha val="74997"/>
                  </a:srgbClr>
                </a:prstShdw>
              </a:effectLst>
            </p:spPr>
            <p:txBody>
              <a:bodyPr wrap="none" anchor="ctr"/>
              <a:lstStyle/>
              <a:p>
                <a:r>
                  <a:rPr lang="en-US" sz="1600" dirty="0"/>
                  <a:t>Policy &amp;</a:t>
                </a:r>
              </a:p>
              <a:p>
                <a:r>
                  <a:rPr lang="en-US" sz="1600" dirty="0"/>
                  <a:t>Doctrine</a:t>
                </a:r>
              </a:p>
            </p:txBody>
          </p:sp>
          <p:sp>
            <p:nvSpPr>
              <p:cNvPr id="28707" name="Line 47"/>
              <p:cNvSpPr>
                <a:spLocks noChangeShapeType="1"/>
              </p:cNvSpPr>
              <p:nvPr/>
            </p:nvSpPr>
            <p:spPr bwMode="auto">
              <a:xfrm>
                <a:off x="1008" y="1536"/>
                <a:ext cx="780" cy="336"/>
              </a:xfrm>
              <a:prstGeom prst="line">
                <a:avLst/>
              </a:prstGeom>
              <a:noFill/>
              <a:ln w="9525">
                <a:solidFill>
                  <a:schemeClr val="tx1"/>
                </a:solidFill>
                <a:round/>
                <a:headEnd/>
                <a:tailEnd/>
              </a:ln>
              <a:effectLst>
                <a:prstShdw prst="shdw17" dist="17961" dir="2700000">
                  <a:srgbClr val="808080">
                    <a:alpha val="74997"/>
                  </a:srgbClr>
                </a:prstShdw>
              </a:effectLst>
            </p:spPr>
            <p:txBody>
              <a:bodyPr/>
              <a:lstStyle/>
              <a:p>
                <a:endParaRPr lang="en-US" dirty="0"/>
              </a:p>
            </p:txBody>
          </p:sp>
          <p:sp>
            <p:nvSpPr>
              <p:cNvPr id="28708" name="Line 48"/>
              <p:cNvSpPr>
                <a:spLocks noChangeShapeType="1"/>
              </p:cNvSpPr>
              <p:nvPr/>
            </p:nvSpPr>
            <p:spPr bwMode="auto">
              <a:xfrm>
                <a:off x="1440" y="1417"/>
                <a:ext cx="346" cy="464"/>
              </a:xfrm>
              <a:prstGeom prst="line">
                <a:avLst/>
              </a:prstGeom>
              <a:noFill/>
              <a:ln w="9525">
                <a:solidFill>
                  <a:schemeClr val="tx1"/>
                </a:solidFill>
                <a:round/>
                <a:headEnd/>
                <a:tailEnd/>
              </a:ln>
              <a:effectLst>
                <a:prstShdw prst="shdw17" dist="17961" dir="2700000">
                  <a:srgbClr val="808080">
                    <a:alpha val="74997"/>
                  </a:srgbClr>
                </a:prstShdw>
              </a:effectLst>
            </p:spPr>
            <p:txBody>
              <a:bodyPr/>
              <a:lstStyle/>
              <a:p>
                <a:endParaRPr lang="en-US" dirty="0"/>
              </a:p>
            </p:txBody>
          </p:sp>
        </p:grpSp>
        <p:sp>
          <p:nvSpPr>
            <p:cNvPr id="28692" name="Line 50"/>
            <p:cNvSpPr>
              <a:spLocks noChangeShapeType="1"/>
            </p:cNvSpPr>
            <p:nvPr/>
          </p:nvSpPr>
          <p:spPr bwMode="auto">
            <a:xfrm flipH="1">
              <a:off x="5106988" y="2549326"/>
              <a:ext cx="471487" cy="561721"/>
            </a:xfrm>
            <a:prstGeom prst="line">
              <a:avLst/>
            </a:prstGeom>
            <a:noFill/>
            <a:ln w="6350">
              <a:solidFill>
                <a:schemeClr val="tx1"/>
              </a:solidFill>
              <a:prstDash val="dashDot"/>
              <a:round/>
              <a:headEnd type="triangle" w="med" len="med"/>
              <a:tailEnd type="triangle" w="med" len="med"/>
            </a:ln>
            <a:effectLst>
              <a:prstShdw prst="shdw17" dist="17961" dir="2700000">
                <a:srgbClr val="808080">
                  <a:alpha val="74997"/>
                </a:srgbClr>
              </a:prstShdw>
            </a:effectLst>
          </p:spPr>
          <p:txBody>
            <a:bodyPr/>
            <a:lstStyle/>
            <a:p>
              <a:endParaRPr lang="en-US" dirty="0"/>
            </a:p>
          </p:txBody>
        </p:sp>
        <p:sp>
          <p:nvSpPr>
            <p:cNvPr id="28693" name="Text Box 51"/>
            <p:cNvSpPr txBox="1">
              <a:spLocks noChangeArrowheads="1"/>
            </p:cNvSpPr>
            <p:nvPr/>
          </p:nvSpPr>
          <p:spPr bwMode="auto">
            <a:xfrm>
              <a:off x="3694113" y="2442711"/>
              <a:ext cx="1682750" cy="523529"/>
            </a:xfrm>
            <a:prstGeom prst="rect">
              <a:avLst/>
            </a:prstGeom>
            <a:noFill/>
            <a:ln w="3175">
              <a:noFill/>
              <a:miter lim="800000"/>
              <a:headEnd/>
              <a:tailEnd/>
            </a:ln>
            <a:effectLst>
              <a:prstShdw prst="shdw17" dist="17961" dir="2700000">
                <a:srgbClr val="007A5C"/>
              </a:prstShdw>
            </a:effectLst>
          </p:spPr>
          <p:txBody>
            <a:bodyPr>
              <a:spAutoFit/>
            </a:bodyPr>
            <a:lstStyle/>
            <a:p>
              <a:pPr>
                <a:spcBef>
                  <a:spcPct val="50000"/>
                </a:spcBef>
              </a:pPr>
              <a:r>
                <a:rPr lang="en-US" sz="1400" dirty="0"/>
                <a:t>Push/pull data for training prep</a:t>
              </a:r>
            </a:p>
          </p:txBody>
        </p:sp>
        <p:sp>
          <p:nvSpPr>
            <p:cNvPr id="28694" name="Line 52"/>
            <p:cNvSpPr>
              <a:spLocks noChangeShapeType="1"/>
            </p:cNvSpPr>
            <p:nvPr/>
          </p:nvSpPr>
          <p:spPr bwMode="auto">
            <a:xfrm flipH="1" flipV="1">
              <a:off x="6599238" y="2472945"/>
              <a:ext cx="706437" cy="606277"/>
            </a:xfrm>
            <a:prstGeom prst="line">
              <a:avLst/>
            </a:prstGeom>
            <a:noFill/>
            <a:ln w="9525">
              <a:solidFill>
                <a:schemeClr val="tx1"/>
              </a:solidFill>
              <a:round/>
              <a:headEnd/>
              <a:tailEnd type="triangle" w="med" len="med"/>
            </a:ln>
            <a:effectLst>
              <a:prstShdw prst="shdw17" dist="17961" dir="2700000">
                <a:srgbClr val="808080">
                  <a:alpha val="74997"/>
                </a:srgbClr>
              </a:prstShdw>
            </a:effectLst>
          </p:spPr>
          <p:txBody>
            <a:bodyPr/>
            <a:lstStyle/>
            <a:p>
              <a:endParaRPr lang="en-US" dirty="0"/>
            </a:p>
          </p:txBody>
        </p:sp>
        <p:sp>
          <p:nvSpPr>
            <p:cNvPr id="28695" name="Text Box 53"/>
            <p:cNvSpPr txBox="1">
              <a:spLocks noChangeArrowheads="1"/>
            </p:cNvSpPr>
            <p:nvPr/>
          </p:nvSpPr>
          <p:spPr bwMode="auto">
            <a:xfrm>
              <a:off x="6951663" y="2394972"/>
              <a:ext cx="1335087" cy="307116"/>
            </a:xfrm>
            <a:prstGeom prst="rect">
              <a:avLst/>
            </a:prstGeom>
            <a:noFill/>
            <a:ln w="3175">
              <a:solidFill>
                <a:schemeClr val="tx1"/>
              </a:solidFill>
              <a:miter lim="800000"/>
              <a:headEnd/>
              <a:tailEnd/>
            </a:ln>
            <a:effectLst>
              <a:prstShdw prst="shdw17" dist="17961" dir="2700000">
                <a:srgbClr val="808080">
                  <a:alpha val="74997"/>
                </a:srgbClr>
              </a:prstShdw>
            </a:effectLst>
          </p:spPr>
          <p:txBody>
            <a:bodyPr>
              <a:spAutoFit/>
            </a:bodyPr>
            <a:lstStyle/>
            <a:p>
              <a:pPr>
                <a:spcBef>
                  <a:spcPct val="50000"/>
                </a:spcBef>
              </a:pPr>
              <a:r>
                <a:rPr lang="en-US" sz="1400" dirty="0"/>
                <a:t>    Ops Data</a:t>
              </a:r>
            </a:p>
          </p:txBody>
        </p:sp>
        <p:grpSp>
          <p:nvGrpSpPr>
            <p:cNvPr id="28696" name="Group 59"/>
            <p:cNvGrpSpPr>
              <a:grpSpLocks/>
            </p:cNvGrpSpPr>
            <p:nvPr/>
          </p:nvGrpSpPr>
          <p:grpSpPr bwMode="auto">
            <a:xfrm>
              <a:off x="163513" y="4590433"/>
              <a:ext cx="2004935" cy="2056430"/>
              <a:chOff x="193" y="2878"/>
              <a:chExt cx="1226" cy="1300"/>
            </a:xfrm>
          </p:grpSpPr>
          <p:pic>
            <p:nvPicPr>
              <p:cNvPr id="28701" name="Picture 29" descr="process big picture"/>
              <p:cNvPicPr>
                <a:picLocks noChangeAspect="1" noChangeArrowheads="1"/>
              </p:cNvPicPr>
              <p:nvPr/>
            </p:nvPicPr>
            <p:blipFill>
              <a:blip r:embed="rId3" cstate="print"/>
              <a:srcRect/>
              <a:stretch>
                <a:fillRect/>
              </a:stretch>
            </p:blipFill>
            <p:spPr bwMode="auto">
              <a:xfrm>
                <a:off x="193" y="2878"/>
                <a:ext cx="1223" cy="609"/>
              </a:xfrm>
              <a:prstGeom prst="rect">
                <a:avLst/>
              </a:prstGeom>
              <a:noFill/>
              <a:ln w="9525">
                <a:noFill/>
                <a:miter lim="800000"/>
                <a:headEnd/>
                <a:tailEnd/>
              </a:ln>
            </p:spPr>
          </p:pic>
          <p:sp>
            <p:nvSpPr>
              <p:cNvPr id="28702" name="Text Box 54"/>
              <p:cNvSpPr txBox="1">
                <a:spLocks noChangeArrowheads="1"/>
              </p:cNvSpPr>
              <p:nvPr/>
            </p:nvSpPr>
            <p:spPr bwMode="auto">
              <a:xfrm>
                <a:off x="199" y="3497"/>
                <a:ext cx="1220" cy="681"/>
              </a:xfrm>
              <a:prstGeom prst="rect">
                <a:avLst/>
              </a:prstGeom>
              <a:noFill/>
              <a:ln w="3175">
                <a:solidFill>
                  <a:schemeClr val="tx1"/>
                </a:solidFill>
                <a:miter lim="800000"/>
                <a:headEnd/>
                <a:tailEnd/>
              </a:ln>
              <a:effectLst>
                <a:prstShdw prst="shdw17" dist="17961" dir="2700000">
                  <a:srgbClr val="808080">
                    <a:alpha val="74997"/>
                  </a:srgbClr>
                </a:prstShdw>
              </a:effectLst>
            </p:spPr>
            <p:txBody>
              <a:bodyPr>
                <a:spAutoFit/>
              </a:bodyPr>
              <a:lstStyle/>
              <a:p>
                <a:pPr>
                  <a:spcBef>
                    <a:spcPct val="50000"/>
                  </a:spcBef>
                  <a:buFontTx/>
                  <a:buChar char="•"/>
                </a:pPr>
                <a:r>
                  <a:rPr lang="en-US" sz="1400" dirty="0"/>
                  <a:t> </a:t>
                </a:r>
                <a:r>
                  <a:rPr lang="en-US" sz="1200" dirty="0"/>
                  <a:t>Technical Req.</a:t>
                </a:r>
              </a:p>
              <a:p>
                <a:pPr>
                  <a:lnSpc>
                    <a:spcPct val="60000"/>
                  </a:lnSpc>
                  <a:spcBef>
                    <a:spcPct val="50000"/>
                  </a:spcBef>
                  <a:buFontTx/>
                  <a:buChar char="•"/>
                </a:pPr>
                <a:r>
                  <a:rPr lang="en-US" sz="1200" dirty="0"/>
                  <a:t>  Interoperability AV</a:t>
                </a:r>
              </a:p>
              <a:p>
                <a:pPr>
                  <a:lnSpc>
                    <a:spcPct val="70000"/>
                  </a:lnSpc>
                  <a:spcBef>
                    <a:spcPct val="50000"/>
                  </a:spcBef>
                  <a:buFontTx/>
                  <a:buChar char="•"/>
                </a:pPr>
                <a:r>
                  <a:rPr lang="en-US" sz="1200" dirty="0"/>
                  <a:t>  TTP Validation</a:t>
                </a:r>
              </a:p>
              <a:p>
                <a:pPr>
                  <a:lnSpc>
                    <a:spcPct val="40000"/>
                  </a:lnSpc>
                  <a:spcBef>
                    <a:spcPct val="50000"/>
                  </a:spcBef>
                  <a:buFontTx/>
                  <a:buChar char="•"/>
                </a:pPr>
                <a:r>
                  <a:rPr lang="en-US" sz="1200" dirty="0"/>
                  <a:t>  CAPS/LIMS Report</a:t>
                </a:r>
              </a:p>
              <a:p>
                <a:pPr>
                  <a:lnSpc>
                    <a:spcPct val="60000"/>
                  </a:lnSpc>
                  <a:spcBef>
                    <a:spcPct val="50000"/>
                  </a:spcBef>
                  <a:buFontTx/>
                  <a:buChar char="•"/>
                </a:pPr>
                <a:r>
                  <a:rPr lang="en-US" sz="1200" dirty="0"/>
                  <a:t>  Policy / Doctrine</a:t>
                </a:r>
              </a:p>
            </p:txBody>
          </p:sp>
        </p:grpSp>
        <p:sp>
          <p:nvSpPr>
            <p:cNvPr id="28697" name="Text Box 55"/>
            <p:cNvSpPr txBox="1">
              <a:spLocks noChangeArrowheads="1"/>
            </p:cNvSpPr>
            <p:nvPr/>
          </p:nvSpPr>
          <p:spPr bwMode="auto">
            <a:xfrm rot="1611829">
              <a:off x="2647950" y="4469997"/>
              <a:ext cx="2413000" cy="335759"/>
            </a:xfrm>
            <a:prstGeom prst="rect">
              <a:avLst/>
            </a:prstGeom>
            <a:noFill/>
            <a:ln w="9525">
              <a:noFill/>
              <a:miter lim="800000"/>
              <a:headEnd/>
              <a:tailEnd/>
            </a:ln>
            <a:effectLst>
              <a:prstShdw prst="shdw17" dist="17961" dir="2700000">
                <a:srgbClr val="007A5C"/>
              </a:prstShdw>
            </a:effectLst>
          </p:spPr>
          <p:txBody>
            <a:bodyPr>
              <a:spAutoFit/>
            </a:bodyPr>
            <a:lstStyle/>
            <a:p>
              <a:pPr>
                <a:spcBef>
                  <a:spcPct val="50000"/>
                </a:spcBef>
              </a:pPr>
              <a:r>
                <a:rPr lang="en-US" sz="1600" dirty="0"/>
                <a:t>CAPS/LIMS RESULTS</a:t>
              </a:r>
            </a:p>
          </p:txBody>
        </p:sp>
        <p:sp>
          <p:nvSpPr>
            <p:cNvPr id="28698" name="Text Box 57"/>
            <p:cNvSpPr txBox="1">
              <a:spLocks noChangeArrowheads="1"/>
            </p:cNvSpPr>
            <p:nvPr/>
          </p:nvSpPr>
          <p:spPr bwMode="auto">
            <a:xfrm rot="1579398">
              <a:off x="2366963" y="5006257"/>
              <a:ext cx="2097087" cy="521939"/>
            </a:xfrm>
            <a:prstGeom prst="rect">
              <a:avLst/>
            </a:prstGeom>
            <a:noFill/>
            <a:ln w="9525">
              <a:noFill/>
              <a:miter lim="800000"/>
              <a:headEnd/>
              <a:tailEnd/>
            </a:ln>
            <a:effectLst>
              <a:prstShdw prst="shdw17" dist="17961" dir="2700000">
                <a:srgbClr val="007A5C"/>
              </a:prstShdw>
            </a:effectLst>
          </p:spPr>
          <p:txBody>
            <a:bodyPr>
              <a:spAutoFit/>
            </a:bodyPr>
            <a:lstStyle/>
            <a:p>
              <a:pPr>
                <a:spcBef>
                  <a:spcPct val="50000"/>
                </a:spcBef>
              </a:pPr>
              <a:r>
                <a:rPr lang="en-US" sz="1400" dirty="0"/>
                <a:t>Issues &amp; CIAV Requirements</a:t>
              </a:r>
            </a:p>
          </p:txBody>
        </p:sp>
        <p:sp>
          <p:nvSpPr>
            <p:cNvPr id="28699" name="Line 61"/>
            <p:cNvSpPr>
              <a:spLocks noChangeShapeType="1"/>
            </p:cNvSpPr>
            <p:nvPr/>
          </p:nvSpPr>
          <p:spPr bwMode="auto">
            <a:xfrm>
              <a:off x="1457325" y="4371338"/>
              <a:ext cx="0" cy="219596"/>
            </a:xfrm>
            <a:prstGeom prst="line">
              <a:avLst/>
            </a:prstGeom>
            <a:noFill/>
            <a:ln w="9525">
              <a:solidFill>
                <a:schemeClr val="tx1"/>
              </a:solidFill>
              <a:round/>
              <a:headEnd/>
              <a:tailEnd/>
            </a:ln>
            <a:effectLst>
              <a:prstShdw prst="shdw17" dist="17961" dir="2700000">
                <a:srgbClr val="808080">
                  <a:alpha val="74997"/>
                </a:srgbClr>
              </a:prstShdw>
            </a:effectLst>
          </p:spPr>
          <p:txBody>
            <a:bodyPr/>
            <a:lstStyle/>
            <a:p>
              <a:endParaRPr lang="en-US" dirty="0"/>
            </a:p>
          </p:txBody>
        </p:sp>
        <p:sp>
          <p:nvSpPr>
            <p:cNvPr id="28700" name="Text Box 62"/>
            <p:cNvSpPr txBox="1">
              <a:spLocks noChangeArrowheads="1"/>
            </p:cNvSpPr>
            <p:nvPr/>
          </p:nvSpPr>
          <p:spPr bwMode="auto">
            <a:xfrm>
              <a:off x="5402263" y="4511370"/>
              <a:ext cx="1490662" cy="521939"/>
            </a:xfrm>
            <a:prstGeom prst="rect">
              <a:avLst/>
            </a:prstGeom>
            <a:noFill/>
            <a:ln w="9525">
              <a:noFill/>
              <a:miter lim="800000"/>
              <a:headEnd/>
              <a:tailEnd/>
            </a:ln>
            <a:effectLst>
              <a:prstShdw prst="shdw17" dist="17961" dir="2700000">
                <a:srgbClr val="007A5C"/>
              </a:prstShdw>
            </a:effectLst>
          </p:spPr>
          <p:txBody>
            <a:bodyPr>
              <a:spAutoFit/>
            </a:bodyPr>
            <a:lstStyle/>
            <a:p>
              <a:pPr>
                <a:spcBef>
                  <a:spcPct val="50000"/>
                </a:spcBef>
              </a:pPr>
              <a:r>
                <a:rPr lang="en-US" sz="1400" dirty="0"/>
                <a:t>Issues &amp; TTP Requirements</a:t>
              </a:r>
            </a:p>
          </p:txBody>
        </p:sp>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chor="t"/>
          <a:lstStyle/>
          <a:p>
            <a:pPr>
              <a:defRPr/>
            </a:pPr>
            <a:r>
              <a:rPr lang="en-US" sz="3600" dirty="0" smtClean="0">
                <a:solidFill>
                  <a:schemeClr val="tx1"/>
                </a:solidFill>
              </a:rPr>
              <a:t>CIAV Mission and Vision</a:t>
            </a:r>
          </a:p>
        </p:txBody>
      </p:sp>
      <p:sp>
        <p:nvSpPr>
          <p:cNvPr id="14340" name="Slide Number Placeholder 4"/>
          <p:cNvSpPr>
            <a:spLocks noGrp="1"/>
          </p:cNvSpPr>
          <p:nvPr>
            <p:ph type="sldNum" sz="quarter" idx="11"/>
          </p:nvPr>
        </p:nvSpPr>
        <p:spPr>
          <a:noFill/>
        </p:spPr>
        <p:txBody>
          <a:bodyPr/>
          <a:lstStyle/>
          <a:p>
            <a:fld id="{7C6D4CEB-9229-4196-AF6B-C2391AC2A3EE}" type="slidenum">
              <a:rPr lang="en-US" smtClean="0">
                <a:latin typeface="Arial" charset="0"/>
              </a:rPr>
              <a:pPr/>
              <a:t>11</a:t>
            </a:fld>
            <a:endParaRPr lang="en-US" dirty="0" smtClean="0">
              <a:latin typeface="Arial" charset="0"/>
            </a:endParaRPr>
          </a:p>
        </p:txBody>
      </p:sp>
      <p:sp>
        <p:nvSpPr>
          <p:cNvPr id="14339" name="Content Placeholder 2"/>
          <p:cNvSpPr>
            <a:spLocks noGrp="1"/>
          </p:cNvSpPr>
          <p:nvPr>
            <p:ph idx="4294967295"/>
          </p:nvPr>
        </p:nvSpPr>
        <p:spPr>
          <a:xfrm>
            <a:off x="466725" y="1416050"/>
            <a:ext cx="8229600" cy="4652963"/>
          </a:xfrm>
        </p:spPr>
        <p:txBody>
          <a:bodyPr/>
          <a:lstStyle/>
          <a:p>
            <a:pPr algn="ctr">
              <a:buFontTx/>
              <a:buNone/>
            </a:pPr>
            <a:r>
              <a:rPr lang="en-US" dirty="0" smtClean="0"/>
              <a:t>The CIAV Mission Statement:</a:t>
            </a:r>
          </a:p>
          <a:p>
            <a:pPr algn="ctr">
              <a:buFontTx/>
              <a:buNone/>
            </a:pPr>
            <a:endParaRPr lang="en-US" sz="1800" i="1" dirty="0" smtClean="0"/>
          </a:p>
          <a:p>
            <a:pPr algn="ctr">
              <a:buFontTx/>
              <a:buNone/>
            </a:pPr>
            <a:r>
              <a:rPr lang="en-US" sz="1800" i="1" dirty="0" smtClean="0"/>
              <a:t>Increase the exchange of critical Coalition Mission Thread (CMT) warfighting information and improve overall interoperability allowing Coalition forces to fight more effectively and efficiently. </a:t>
            </a:r>
            <a:endParaRPr lang="en-US" sz="1600" dirty="0" smtClean="0"/>
          </a:p>
          <a:p>
            <a:pPr algn="just">
              <a:buFontTx/>
              <a:buNone/>
            </a:pPr>
            <a:endParaRPr lang="en-US" sz="2000" dirty="0" smtClean="0"/>
          </a:p>
          <a:p>
            <a:pPr algn="ctr">
              <a:buFontTx/>
              <a:buNone/>
            </a:pPr>
            <a:r>
              <a:rPr lang="en-US" dirty="0" smtClean="0"/>
              <a:t>The CIAV Vision: </a:t>
            </a:r>
          </a:p>
          <a:p>
            <a:pPr algn="ctr">
              <a:buFontTx/>
              <a:buNone/>
            </a:pPr>
            <a:endParaRPr lang="en-US" sz="1800" dirty="0" smtClean="0"/>
          </a:p>
          <a:p>
            <a:pPr algn="ctr">
              <a:buFontTx/>
              <a:buNone/>
            </a:pPr>
            <a:r>
              <a:rPr lang="en-US" sz="1800" dirty="0" smtClean="0"/>
              <a:t>To improve overall global interoperability through the implementation and execution of a Coalition focused, mission based interoperability process enabling multiple nations to fight as one. </a:t>
            </a:r>
          </a:p>
          <a:p>
            <a:pPr algn="ctr">
              <a:buFontTx/>
              <a:buNone/>
            </a:pPr>
            <a:endParaRPr lang="en-US" sz="1600" dirty="0" smtClean="0"/>
          </a:p>
          <a:p>
            <a:pPr algn="ctr">
              <a:buFontTx/>
              <a:buNone/>
            </a:pPr>
            <a:r>
              <a:rPr lang="en-US" sz="1800" dirty="0" smtClean="0"/>
              <a:t>Ensure a succinct exchange of critical warfighting information to multiple Coalition partners.</a:t>
            </a:r>
          </a:p>
          <a:p>
            <a:pPr algn="ctr">
              <a:buFontTx/>
              <a:buNone/>
            </a:pPr>
            <a:endParaRPr lang="en-US" sz="1600" dirty="0" smtClean="0"/>
          </a:p>
          <a:p>
            <a:pPr algn="ctr">
              <a:buFontTx/>
              <a:buNone/>
            </a:pPr>
            <a:r>
              <a:rPr lang="en-US" sz="1800" dirty="0" smtClean="0"/>
              <a:t>Assure &amp; Validate interoperability of authorized mission threads and capabilities through standardized operational requirements.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ktangel 104"/>
          <p:cNvSpPr>
            <a:spLocks noChangeArrowheads="1"/>
          </p:cNvSpPr>
          <p:nvPr/>
        </p:nvSpPr>
        <p:spPr bwMode="auto">
          <a:xfrm>
            <a:off x="3806825" y="6475413"/>
            <a:ext cx="1635125" cy="382587"/>
          </a:xfrm>
          <a:prstGeom prst="rect">
            <a:avLst/>
          </a:prstGeom>
          <a:solidFill>
            <a:schemeClr val="bg1"/>
          </a:solidFill>
          <a:ln w="9525" cap="rnd" algn="ctr">
            <a:noFill/>
            <a:round/>
            <a:headEnd/>
            <a:tailEnd/>
          </a:ln>
        </p:spPr>
        <p:txBody>
          <a:bodyPr/>
          <a:lstStyle/>
          <a:p>
            <a:pPr algn="ctr"/>
            <a:endParaRPr lang="nb-NO"/>
          </a:p>
        </p:txBody>
      </p:sp>
      <p:sp>
        <p:nvSpPr>
          <p:cNvPr id="10243" name="Rektangel 46"/>
          <p:cNvSpPr>
            <a:spLocks noChangeArrowheads="1"/>
          </p:cNvSpPr>
          <p:nvPr/>
        </p:nvSpPr>
        <p:spPr bwMode="auto">
          <a:xfrm>
            <a:off x="5386388" y="3678238"/>
            <a:ext cx="958850"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44" name="Rektangel 47"/>
          <p:cNvSpPr>
            <a:spLocks noChangeArrowheads="1"/>
          </p:cNvSpPr>
          <p:nvPr/>
        </p:nvSpPr>
        <p:spPr bwMode="auto">
          <a:xfrm>
            <a:off x="5329238" y="3619500"/>
            <a:ext cx="958850" cy="346075"/>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22532" name="TextBox 4"/>
          <p:cNvSpPr txBox="1">
            <a:spLocks noChangeArrowheads="1"/>
          </p:cNvSpPr>
          <p:nvPr/>
        </p:nvSpPr>
        <p:spPr bwMode="auto">
          <a:xfrm>
            <a:off x="1179513" y="293688"/>
            <a:ext cx="7773987" cy="646112"/>
          </a:xfrm>
          <a:prstGeom prst="rect">
            <a:avLst/>
          </a:prstGeom>
          <a:noFill/>
          <a:ln w="9525">
            <a:noFill/>
            <a:miter lim="800000"/>
            <a:headEnd/>
            <a:tailEnd/>
          </a:ln>
        </p:spPr>
        <p:txBody>
          <a:bodyPr>
            <a:spAutoFit/>
          </a:bodyPr>
          <a:lstStyle/>
          <a:p>
            <a:pPr algn="ctr">
              <a:defRPr/>
            </a:pPr>
            <a:r>
              <a:rPr lang="en-US" sz="3600" dirty="0">
                <a:effectLst>
                  <a:outerShdw blurRad="38100" dist="38100" dir="2700000" algn="tl">
                    <a:srgbClr val="C0C0C0"/>
                  </a:outerShdw>
                </a:effectLst>
                <a:latin typeface="Arial" pitchFamily="34" charset="0"/>
              </a:rPr>
              <a:t>CIAV </a:t>
            </a:r>
            <a:r>
              <a:rPr lang="en-US" sz="3600" dirty="0" smtClean="0">
                <a:effectLst>
                  <a:outerShdw blurRad="38100" dist="38100" dir="2700000" algn="tl">
                    <a:srgbClr val="C0C0C0"/>
                  </a:outerShdw>
                </a:effectLst>
                <a:latin typeface="Arial" pitchFamily="34" charset="0"/>
              </a:rPr>
              <a:t>context</a:t>
            </a:r>
            <a:endParaRPr lang="en-US" sz="3600" dirty="0">
              <a:effectLst>
                <a:outerShdw blurRad="38100" dist="38100" dir="2700000" algn="tl">
                  <a:srgbClr val="C0C0C0"/>
                </a:outerShdw>
              </a:effectLst>
              <a:latin typeface="Arial" pitchFamily="34" charset="0"/>
            </a:endParaRPr>
          </a:p>
        </p:txBody>
      </p:sp>
      <p:sp>
        <p:nvSpPr>
          <p:cNvPr id="10246" name="Slide Number Placeholder 2"/>
          <p:cNvSpPr txBox="1">
            <a:spLocks noGrp="1"/>
          </p:cNvSpPr>
          <p:nvPr/>
        </p:nvSpPr>
        <p:spPr bwMode="auto">
          <a:xfrm>
            <a:off x="8542338" y="6570663"/>
            <a:ext cx="573087" cy="269875"/>
          </a:xfrm>
          <a:prstGeom prst="rect">
            <a:avLst/>
          </a:prstGeom>
          <a:noFill/>
          <a:ln w="9525">
            <a:noFill/>
            <a:miter lim="800000"/>
            <a:headEnd/>
            <a:tailEnd/>
          </a:ln>
        </p:spPr>
        <p:txBody>
          <a:bodyPr/>
          <a:lstStyle/>
          <a:p>
            <a:pPr algn="r"/>
            <a:fld id="{232C9A86-1D1A-4A39-8F43-C84CA3D0C69F}" type="slidenum">
              <a:rPr lang="en-US" sz="1400"/>
              <a:pPr algn="r"/>
              <a:t>12</a:t>
            </a:fld>
            <a:endParaRPr lang="en-US" sz="1400" dirty="0"/>
          </a:p>
        </p:txBody>
      </p:sp>
      <p:pic>
        <p:nvPicPr>
          <p:cNvPr id="10247" name="Picture 2"/>
          <p:cNvPicPr>
            <a:picLocks noChangeAspect="1" noChangeArrowheads="1"/>
          </p:cNvPicPr>
          <p:nvPr/>
        </p:nvPicPr>
        <p:blipFill>
          <a:blip r:embed="rId3" cstate="print"/>
          <a:srcRect/>
          <a:stretch>
            <a:fillRect/>
          </a:stretch>
        </p:blipFill>
        <p:spPr bwMode="auto">
          <a:xfrm>
            <a:off x="225425" y="1670050"/>
            <a:ext cx="4197350" cy="2395538"/>
          </a:xfrm>
          <a:prstGeom prst="rect">
            <a:avLst/>
          </a:prstGeom>
          <a:noFill/>
          <a:ln w="9525">
            <a:noFill/>
            <a:miter lim="800000"/>
            <a:headEnd/>
            <a:tailEnd/>
          </a:ln>
        </p:spPr>
      </p:pic>
      <p:sp>
        <p:nvSpPr>
          <p:cNvPr id="10248" name="TekstSylinder 5"/>
          <p:cNvSpPr txBox="1">
            <a:spLocks noChangeArrowheads="1"/>
          </p:cNvSpPr>
          <p:nvPr/>
        </p:nvSpPr>
        <p:spPr bwMode="auto">
          <a:xfrm>
            <a:off x="5321300" y="1274763"/>
            <a:ext cx="3279775" cy="460375"/>
          </a:xfrm>
          <a:prstGeom prst="rect">
            <a:avLst/>
          </a:prstGeom>
          <a:noFill/>
          <a:ln w="9525">
            <a:noFill/>
            <a:miter lim="800000"/>
            <a:headEnd/>
            <a:tailEnd/>
          </a:ln>
        </p:spPr>
        <p:txBody>
          <a:bodyPr wrap="none">
            <a:spAutoFit/>
          </a:bodyPr>
          <a:lstStyle/>
          <a:p>
            <a:r>
              <a:rPr lang="nb-NO"/>
              <a:t>Change Management</a:t>
            </a:r>
          </a:p>
        </p:txBody>
      </p:sp>
      <p:pic>
        <p:nvPicPr>
          <p:cNvPr id="10249" name="Picture 4" descr="http://www.nato.int/isaf/docu/epub/maps/graphics/afghanistan_general_map.jpg"/>
          <p:cNvPicPr>
            <a:picLocks noChangeAspect="1" noChangeArrowheads="1"/>
          </p:cNvPicPr>
          <p:nvPr/>
        </p:nvPicPr>
        <p:blipFill>
          <a:blip r:embed="rId4" cstate="print"/>
          <a:srcRect/>
          <a:stretch>
            <a:fillRect/>
          </a:stretch>
        </p:blipFill>
        <p:spPr bwMode="auto">
          <a:xfrm>
            <a:off x="0" y="4133850"/>
            <a:ext cx="4392613" cy="2724150"/>
          </a:xfrm>
          <a:prstGeom prst="rect">
            <a:avLst/>
          </a:prstGeom>
          <a:noFill/>
          <a:ln w="9525">
            <a:noFill/>
            <a:miter lim="800000"/>
            <a:headEnd/>
            <a:tailEnd/>
          </a:ln>
        </p:spPr>
      </p:pic>
      <p:sp>
        <p:nvSpPr>
          <p:cNvPr id="10250" name="TekstSylinder 7"/>
          <p:cNvSpPr txBox="1">
            <a:spLocks noChangeArrowheads="1"/>
          </p:cNvSpPr>
          <p:nvPr/>
        </p:nvSpPr>
        <p:spPr bwMode="auto">
          <a:xfrm rot="-1343098">
            <a:off x="522288" y="5072063"/>
            <a:ext cx="2843212" cy="585787"/>
          </a:xfrm>
          <a:prstGeom prst="rect">
            <a:avLst/>
          </a:prstGeom>
          <a:noFill/>
          <a:ln w="9525">
            <a:noFill/>
            <a:miter lim="800000"/>
            <a:headEnd/>
            <a:tailEnd/>
          </a:ln>
        </p:spPr>
        <p:txBody>
          <a:bodyPr>
            <a:spAutoFit/>
          </a:bodyPr>
          <a:lstStyle/>
          <a:p>
            <a:r>
              <a:rPr lang="nb-NO" sz="3200"/>
              <a:t>CMT Review</a:t>
            </a:r>
          </a:p>
        </p:txBody>
      </p:sp>
      <p:sp>
        <p:nvSpPr>
          <p:cNvPr id="10251" name="TekstSylinder 8"/>
          <p:cNvSpPr txBox="1">
            <a:spLocks noChangeArrowheads="1"/>
          </p:cNvSpPr>
          <p:nvPr/>
        </p:nvSpPr>
        <p:spPr bwMode="auto">
          <a:xfrm>
            <a:off x="5922963" y="4019550"/>
            <a:ext cx="1998662" cy="461963"/>
          </a:xfrm>
          <a:prstGeom prst="rect">
            <a:avLst/>
          </a:prstGeom>
          <a:noFill/>
          <a:ln w="9525">
            <a:noFill/>
            <a:miter lim="800000"/>
            <a:headEnd/>
            <a:tailEnd/>
          </a:ln>
        </p:spPr>
        <p:txBody>
          <a:bodyPr wrap="none">
            <a:spAutoFit/>
          </a:bodyPr>
          <a:lstStyle/>
          <a:p>
            <a:r>
              <a:rPr lang="nb-NO"/>
              <a:t>New Joiners</a:t>
            </a:r>
          </a:p>
        </p:txBody>
      </p:sp>
      <p:sp>
        <p:nvSpPr>
          <p:cNvPr id="10252" name="TekstSylinder 9"/>
          <p:cNvSpPr txBox="1">
            <a:spLocks noChangeArrowheads="1"/>
          </p:cNvSpPr>
          <p:nvPr/>
        </p:nvSpPr>
        <p:spPr bwMode="auto">
          <a:xfrm>
            <a:off x="992188" y="1262063"/>
            <a:ext cx="2366962" cy="461962"/>
          </a:xfrm>
          <a:prstGeom prst="rect">
            <a:avLst/>
          </a:prstGeom>
          <a:noFill/>
          <a:ln w="9525">
            <a:noFill/>
            <a:miter lim="800000"/>
            <a:headEnd/>
            <a:tailEnd/>
          </a:ln>
        </p:spPr>
        <p:txBody>
          <a:bodyPr wrap="none">
            <a:spAutoFit/>
          </a:bodyPr>
          <a:lstStyle/>
          <a:p>
            <a:r>
              <a:rPr lang="nb-NO"/>
              <a:t>HQ IJC 8 CMTs</a:t>
            </a:r>
          </a:p>
        </p:txBody>
      </p:sp>
      <p:cxnSp>
        <p:nvCxnSpPr>
          <p:cNvPr id="10253" name="Rett linje 11"/>
          <p:cNvCxnSpPr>
            <a:cxnSpLocks noChangeShapeType="1"/>
          </p:cNvCxnSpPr>
          <p:nvPr/>
        </p:nvCxnSpPr>
        <p:spPr bwMode="auto">
          <a:xfrm>
            <a:off x="0" y="4076700"/>
            <a:ext cx="9144000" cy="0"/>
          </a:xfrm>
          <a:prstGeom prst="line">
            <a:avLst/>
          </a:prstGeom>
          <a:noFill/>
          <a:ln w="9525" cap="rnd" algn="ctr">
            <a:solidFill>
              <a:schemeClr val="tx1"/>
            </a:solidFill>
            <a:round/>
            <a:headEnd/>
            <a:tailEnd/>
          </a:ln>
        </p:spPr>
      </p:cxnSp>
      <p:cxnSp>
        <p:nvCxnSpPr>
          <p:cNvPr id="10254" name="Rett linje 13"/>
          <p:cNvCxnSpPr>
            <a:cxnSpLocks noChangeShapeType="1"/>
          </p:cNvCxnSpPr>
          <p:nvPr/>
        </p:nvCxnSpPr>
        <p:spPr bwMode="auto">
          <a:xfrm>
            <a:off x="4497388" y="1319213"/>
            <a:ext cx="0" cy="5538787"/>
          </a:xfrm>
          <a:prstGeom prst="line">
            <a:avLst/>
          </a:prstGeom>
          <a:noFill/>
          <a:ln w="9525" cap="rnd" algn="ctr">
            <a:solidFill>
              <a:schemeClr val="tx1"/>
            </a:solidFill>
            <a:round/>
            <a:headEnd/>
            <a:tailEnd/>
          </a:ln>
        </p:spPr>
      </p:cxnSp>
      <p:sp>
        <p:nvSpPr>
          <p:cNvPr id="10255" name="Rektangel 15"/>
          <p:cNvSpPr>
            <a:spLocks noChangeArrowheads="1"/>
          </p:cNvSpPr>
          <p:nvPr/>
        </p:nvSpPr>
        <p:spPr bwMode="auto">
          <a:xfrm>
            <a:off x="6388100" y="1906588"/>
            <a:ext cx="958850"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56" name="Rektangel 16"/>
          <p:cNvSpPr>
            <a:spLocks noChangeArrowheads="1"/>
          </p:cNvSpPr>
          <p:nvPr/>
        </p:nvSpPr>
        <p:spPr bwMode="auto">
          <a:xfrm>
            <a:off x="6330950" y="1849438"/>
            <a:ext cx="958850"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57" name="Rektangel 17"/>
          <p:cNvSpPr>
            <a:spLocks noChangeArrowheads="1"/>
          </p:cNvSpPr>
          <p:nvPr/>
        </p:nvSpPr>
        <p:spPr bwMode="auto">
          <a:xfrm>
            <a:off x="6273800" y="1776413"/>
            <a:ext cx="958850"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58" name="Rektangel 19"/>
          <p:cNvSpPr>
            <a:spLocks noChangeArrowheads="1"/>
          </p:cNvSpPr>
          <p:nvPr/>
        </p:nvSpPr>
        <p:spPr bwMode="auto">
          <a:xfrm>
            <a:off x="5237163" y="2822575"/>
            <a:ext cx="958850" cy="346075"/>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59" name="Rektangel 20"/>
          <p:cNvSpPr>
            <a:spLocks noChangeArrowheads="1"/>
          </p:cNvSpPr>
          <p:nvPr/>
        </p:nvSpPr>
        <p:spPr bwMode="auto">
          <a:xfrm>
            <a:off x="5178425" y="2765425"/>
            <a:ext cx="960438" cy="344488"/>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60" name="Rektangel 21"/>
          <p:cNvSpPr>
            <a:spLocks noChangeArrowheads="1"/>
          </p:cNvSpPr>
          <p:nvPr/>
        </p:nvSpPr>
        <p:spPr bwMode="auto">
          <a:xfrm>
            <a:off x="5121275" y="2693988"/>
            <a:ext cx="960438" cy="344487"/>
          </a:xfrm>
          <a:prstGeom prst="rect">
            <a:avLst/>
          </a:prstGeom>
          <a:solidFill>
            <a:schemeClr val="accent1"/>
          </a:solidFill>
          <a:ln w="9525" cap="rnd" algn="ctr">
            <a:solidFill>
              <a:schemeClr val="tx1"/>
            </a:solidFill>
            <a:round/>
            <a:headEnd/>
            <a:tailEnd/>
          </a:ln>
        </p:spPr>
        <p:txBody>
          <a:bodyPr/>
          <a:lstStyle/>
          <a:p>
            <a:pPr algn="ctr"/>
            <a:r>
              <a:rPr lang="nb-NO" sz="1800"/>
              <a:t>CHAT</a:t>
            </a:r>
            <a:endParaRPr lang="nb-NO"/>
          </a:p>
        </p:txBody>
      </p:sp>
      <p:sp>
        <p:nvSpPr>
          <p:cNvPr id="10261" name="Rektangel 23"/>
          <p:cNvSpPr>
            <a:spLocks noChangeArrowheads="1"/>
          </p:cNvSpPr>
          <p:nvPr/>
        </p:nvSpPr>
        <p:spPr bwMode="auto">
          <a:xfrm>
            <a:off x="6989763" y="3033713"/>
            <a:ext cx="960437"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62" name="Rektangel 24"/>
          <p:cNvSpPr>
            <a:spLocks noChangeArrowheads="1"/>
          </p:cNvSpPr>
          <p:nvPr/>
        </p:nvSpPr>
        <p:spPr bwMode="auto">
          <a:xfrm>
            <a:off x="6932613" y="2974975"/>
            <a:ext cx="960437" cy="346075"/>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63" name="Rektangel 25"/>
          <p:cNvSpPr>
            <a:spLocks noChangeArrowheads="1"/>
          </p:cNvSpPr>
          <p:nvPr/>
        </p:nvSpPr>
        <p:spPr bwMode="auto">
          <a:xfrm>
            <a:off x="6875463" y="2903538"/>
            <a:ext cx="958850" cy="344487"/>
          </a:xfrm>
          <a:prstGeom prst="rect">
            <a:avLst/>
          </a:prstGeom>
          <a:solidFill>
            <a:schemeClr val="accent1"/>
          </a:solidFill>
          <a:ln w="9525" cap="rnd" algn="ctr">
            <a:solidFill>
              <a:schemeClr val="tx1"/>
            </a:solidFill>
            <a:round/>
            <a:headEnd/>
            <a:tailEnd/>
          </a:ln>
        </p:spPr>
        <p:txBody>
          <a:bodyPr/>
          <a:lstStyle/>
          <a:p>
            <a:pPr algn="ctr"/>
            <a:r>
              <a:rPr lang="nb-NO" sz="1800"/>
              <a:t>TCS</a:t>
            </a:r>
            <a:endParaRPr lang="nb-NO"/>
          </a:p>
        </p:txBody>
      </p:sp>
      <p:sp>
        <p:nvSpPr>
          <p:cNvPr id="10264" name="Rektangel 28"/>
          <p:cNvSpPr>
            <a:spLocks noChangeArrowheads="1"/>
          </p:cNvSpPr>
          <p:nvPr/>
        </p:nvSpPr>
        <p:spPr bwMode="auto">
          <a:xfrm>
            <a:off x="7832725" y="1762125"/>
            <a:ext cx="958850" cy="344488"/>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65" name="Rektangel 29"/>
          <p:cNvSpPr>
            <a:spLocks noChangeArrowheads="1"/>
          </p:cNvSpPr>
          <p:nvPr/>
        </p:nvSpPr>
        <p:spPr bwMode="auto">
          <a:xfrm>
            <a:off x="7775575" y="1689100"/>
            <a:ext cx="958850" cy="344488"/>
          </a:xfrm>
          <a:prstGeom prst="rect">
            <a:avLst/>
          </a:prstGeom>
          <a:solidFill>
            <a:schemeClr val="accent1"/>
          </a:solidFill>
          <a:ln w="9525" cap="rnd" algn="ctr">
            <a:solidFill>
              <a:schemeClr val="tx1"/>
            </a:solidFill>
            <a:round/>
            <a:headEnd/>
            <a:tailEnd/>
          </a:ln>
        </p:spPr>
        <p:txBody>
          <a:bodyPr/>
          <a:lstStyle/>
          <a:p>
            <a:pPr algn="ctr"/>
            <a:r>
              <a:rPr lang="nb-NO" sz="1800"/>
              <a:t>NIRIS</a:t>
            </a:r>
            <a:endParaRPr lang="nb-NO"/>
          </a:p>
        </p:txBody>
      </p:sp>
      <p:sp>
        <p:nvSpPr>
          <p:cNvPr id="10266" name="Rektangel 31"/>
          <p:cNvSpPr>
            <a:spLocks noChangeArrowheads="1"/>
          </p:cNvSpPr>
          <p:nvPr/>
        </p:nvSpPr>
        <p:spPr bwMode="auto">
          <a:xfrm>
            <a:off x="7889875" y="3617913"/>
            <a:ext cx="958850"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67" name="Rektangel 32"/>
          <p:cNvSpPr>
            <a:spLocks noChangeArrowheads="1"/>
          </p:cNvSpPr>
          <p:nvPr/>
        </p:nvSpPr>
        <p:spPr bwMode="auto">
          <a:xfrm>
            <a:off x="7832725" y="3560763"/>
            <a:ext cx="958850"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68" name="Rektangel 33"/>
          <p:cNvSpPr>
            <a:spLocks noChangeArrowheads="1"/>
          </p:cNvSpPr>
          <p:nvPr/>
        </p:nvSpPr>
        <p:spPr bwMode="auto">
          <a:xfrm>
            <a:off x="7775575" y="3487738"/>
            <a:ext cx="958850" cy="344487"/>
          </a:xfrm>
          <a:prstGeom prst="rect">
            <a:avLst/>
          </a:prstGeom>
          <a:solidFill>
            <a:schemeClr val="accent1"/>
          </a:solidFill>
          <a:ln w="9525" cap="rnd" algn="ctr">
            <a:solidFill>
              <a:schemeClr val="tx1"/>
            </a:solidFill>
            <a:round/>
            <a:headEnd/>
            <a:tailEnd/>
          </a:ln>
        </p:spPr>
        <p:txBody>
          <a:bodyPr/>
          <a:lstStyle/>
          <a:p>
            <a:pPr algn="ctr"/>
            <a:r>
              <a:rPr lang="nb-NO" sz="1800"/>
              <a:t>NITB</a:t>
            </a:r>
            <a:endParaRPr lang="nb-NO"/>
          </a:p>
        </p:txBody>
      </p:sp>
      <p:sp>
        <p:nvSpPr>
          <p:cNvPr id="10269" name="Rektangel 34"/>
          <p:cNvSpPr>
            <a:spLocks noChangeArrowheads="1"/>
          </p:cNvSpPr>
          <p:nvPr/>
        </p:nvSpPr>
        <p:spPr bwMode="auto">
          <a:xfrm>
            <a:off x="5278438" y="3584575"/>
            <a:ext cx="960437" cy="346075"/>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70" name="Rektangel 35"/>
          <p:cNvSpPr>
            <a:spLocks noChangeArrowheads="1"/>
          </p:cNvSpPr>
          <p:nvPr/>
        </p:nvSpPr>
        <p:spPr bwMode="auto">
          <a:xfrm>
            <a:off x="5221288" y="3527425"/>
            <a:ext cx="958850" cy="344488"/>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71" name="Rektangel 36"/>
          <p:cNvSpPr>
            <a:spLocks noChangeArrowheads="1"/>
          </p:cNvSpPr>
          <p:nvPr/>
        </p:nvSpPr>
        <p:spPr bwMode="auto">
          <a:xfrm>
            <a:off x="5164138" y="3470275"/>
            <a:ext cx="958850" cy="344488"/>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72" name="Rektangel 37"/>
          <p:cNvSpPr>
            <a:spLocks noChangeArrowheads="1"/>
          </p:cNvSpPr>
          <p:nvPr/>
        </p:nvSpPr>
        <p:spPr bwMode="auto">
          <a:xfrm>
            <a:off x="5106988" y="3397250"/>
            <a:ext cx="958850" cy="346075"/>
          </a:xfrm>
          <a:prstGeom prst="rect">
            <a:avLst/>
          </a:prstGeom>
          <a:solidFill>
            <a:schemeClr val="accent1"/>
          </a:solidFill>
          <a:ln w="9525" cap="rnd" algn="ctr">
            <a:solidFill>
              <a:schemeClr val="tx1"/>
            </a:solidFill>
            <a:round/>
            <a:headEnd/>
            <a:tailEnd/>
          </a:ln>
        </p:spPr>
        <p:txBody>
          <a:bodyPr/>
          <a:lstStyle/>
          <a:p>
            <a:pPr algn="ctr"/>
            <a:r>
              <a:rPr lang="nb-NO" sz="1800"/>
              <a:t>CIDNE</a:t>
            </a:r>
            <a:endParaRPr lang="nb-NO"/>
          </a:p>
        </p:txBody>
      </p:sp>
      <p:sp>
        <p:nvSpPr>
          <p:cNvPr id="10273" name="Rektangel 40"/>
          <p:cNvSpPr>
            <a:spLocks noChangeArrowheads="1"/>
          </p:cNvSpPr>
          <p:nvPr/>
        </p:nvSpPr>
        <p:spPr bwMode="auto">
          <a:xfrm>
            <a:off x="4699000" y="1851025"/>
            <a:ext cx="960438" cy="344488"/>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74" name="Rektangel 41"/>
          <p:cNvSpPr>
            <a:spLocks noChangeArrowheads="1"/>
          </p:cNvSpPr>
          <p:nvPr/>
        </p:nvSpPr>
        <p:spPr bwMode="auto">
          <a:xfrm>
            <a:off x="4641850" y="1779588"/>
            <a:ext cx="958850" cy="344487"/>
          </a:xfrm>
          <a:prstGeom prst="rect">
            <a:avLst/>
          </a:prstGeom>
          <a:solidFill>
            <a:schemeClr val="accent1"/>
          </a:solidFill>
          <a:ln w="9525" cap="rnd" algn="ctr">
            <a:solidFill>
              <a:schemeClr val="tx1"/>
            </a:solidFill>
            <a:round/>
            <a:headEnd/>
            <a:tailEnd/>
          </a:ln>
        </p:spPr>
        <p:txBody>
          <a:bodyPr/>
          <a:lstStyle/>
          <a:p>
            <a:pPr algn="ctr"/>
            <a:r>
              <a:rPr lang="nb-NO" sz="1100"/>
              <a:t>JocWATCH</a:t>
            </a:r>
            <a:endParaRPr lang="nb-NO" sz="2000"/>
          </a:p>
        </p:txBody>
      </p:sp>
      <p:sp>
        <p:nvSpPr>
          <p:cNvPr id="10275" name="Rektangel 42"/>
          <p:cNvSpPr>
            <a:spLocks noChangeArrowheads="1"/>
          </p:cNvSpPr>
          <p:nvPr/>
        </p:nvSpPr>
        <p:spPr bwMode="auto">
          <a:xfrm>
            <a:off x="7602538" y="2476500"/>
            <a:ext cx="958850" cy="344488"/>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76" name="Rektangel 43"/>
          <p:cNvSpPr>
            <a:spLocks noChangeArrowheads="1"/>
          </p:cNvSpPr>
          <p:nvPr/>
        </p:nvSpPr>
        <p:spPr bwMode="auto">
          <a:xfrm>
            <a:off x="7545388" y="2417763"/>
            <a:ext cx="958850" cy="346075"/>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77" name="Rektangel 44"/>
          <p:cNvSpPr>
            <a:spLocks noChangeArrowheads="1"/>
          </p:cNvSpPr>
          <p:nvPr/>
        </p:nvSpPr>
        <p:spPr bwMode="auto">
          <a:xfrm>
            <a:off x="7488238" y="2360613"/>
            <a:ext cx="958850" cy="344487"/>
          </a:xfrm>
          <a:prstGeom prst="rect">
            <a:avLst/>
          </a:prstGeom>
          <a:solidFill>
            <a:schemeClr val="accent1"/>
          </a:solidFill>
          <a:ln w="9525" cap="rnd" algn="ctr">
            <a:solidFill>
              <a:schemeClr val="tx1"/>
            </a:solidFill>
            <a:round/>
            <a:headEnd/>
            <a:tailEnd/>
          </a:ln>
        </p:spPr>
        <p:txBody>
          <a:bodyPr/>
          <a:lstStyle/>
          <a:p>
            <a:pPr algn="ctr"/>
            <a:r>
              <a:rPr lang="nb-NO" sz="1800"/>
              <a:t>ICC</a:t>
            </a:r>
            <a:endParaRPr lang="nb-NO"/>
          </a:p>
        </p:txBody>
      </p:sp>
      <p:sp>
        <p:nvSpPr>
          <p:cNvPr id="10278" name="Rektangel 45"/>
          <p:cNvSpPr>
            <a:spLocks noChangeArrowheads="1"/>
          </p:cNvSpPr>
          <p:nvPr/>
        </p:nvSpPr>
        <p:spPr bwMode="auto">
          <a:xfrm>
            <a:off x="7429500" y="2289175"/>
            <a:ext cx="960438" cy="344488"/>
          </a:xfrm>
          <a:prstGeom prst="rect">
            <a:avLst/>
          </a:prstGeom>
          <a:solidFill>
            <a:schemeClr val="accent1"/>
          </a:solidFill>
          <a:ln w="9525" cap="rnd" algn="ctr">
            <a:solidFill>
              <a:schemeClr val="tx1"/>
            </a:solidFill>
            <a:round/>
            <a:headEnd/>
            <a:tailEnd/>
          </a:ln>
        </p:spPr>
        <p:txBody>
          <a:bodyPr/>
          <a:lstStyle/>
          <a:p>
            <a:pPr algn="ctr"/>
            <a:r>
              <a:rPr lang="nb-NO" sz="1800"/>
              <a:t>?</a:t>
            </a:r>
            <a:endParaRPr lang="nb-NO"/>
          </a:p>
        </p:txBody>
      </p:sp>
      <p:pic>
        <p:nvPicPr>
          <p:cNvPr id="10279" name="Bilde 103" descr="Bilde1.png"/>
          <p:cNvPicPr>
            <a:picLocks noChangeAspect="1"/>
          </p:cNvPicPr>
          <p:nvPr/>
        </p:nvPicPr>
        <p:blipFill>
          <a:blip r:embed="rId5" cstate="print"/>
          <a:srcRect/>
          <a:stretch>
            <a:fillRect/>
          </a:stretch>
        </p:blipFill>
        <p:spPr bwMode="auto">
          <a:xfrm>
            <a:off x="4595813" y="4362450"/>
            <a:ext cx="4592637" cy="25050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4"/>
          <p:cNvSpPr>
            <a:spLocks noGrp="1"/>
          </p:cNvSpPr>
          <p:nvPr>
            <p:ph type="sldNum" sz="quarter" idx="11"/>
          </p:nvPr>
        </p:nvSpPr>
        <p:spPr>
          <a:noFill/>
        </p:spPr>
        <p:txBody>
          <a:bodyPr/>
          <a:lstStyle/>
          <a:p>
            <a:fld id="{D7D41F74-47AA-4117-8E0D-76BB5CA22DE8}" type="slidenum">
              <a:rPr lang="en-US" smtClean="0">
                <a:latin typeface="Arial" charset="0"/>
              </a:rPr>
              <a:pPr/>
              <a:t>13</a:t>
            </a:fld>
            <a:endParaRPr lang="en-US" dirty="0" smtClean="0">
              <a:latin typeface="Arial" charset="0"/>
            </a:endParaRPr>
          </a:p>
        </p:txBody>
      </p:sp>
      <p:sp>
        <p:nvSpPr>
          <p:cNvPr id="15362" name="Content Placeholder 2"/>
          <p:cNvSpPr>
            <a:spLocks noGrp="1"/>
          </p:cNvSpPr>
          <p:nvPr>
            <p:ph idx="4294967295"/>
          </p:nvPr>
        </p:nvSpPr>
        <p:spPr>
          <a:xfrm>
            <a:off x="0" y="1419225"/>
            <a:ext cx="8229600" cy="4748213"/>
          </a:xfrm>
        </p:spPr>
        <p:txBody>
          <a:bodyPr/>
          <a:lstStyle/>
          <a:p>
            <a:pPr algn="ctr">
              <a:buFontTx/>
              <a:buNone/>
            </a:pPr>
            <a:r>
              <a:rPr lang="en-US" sz="2000" dirty="0" smtClean="0"/>
              <a:t>CIAV is a function that provides operational A&amp;V of coalition interoperability based on authorized CMTs</a:t>
            </a:r>
          </a:p>
          <a:p>
            <a:pPr algn="ctr">
              <a:buFontTx/>
              <a:buNone/>
            </a:pPr>
            <a:endParaRPr lang="en-US" sz="2000" dirty="0" smtClean="0"/>
          </a:p>
          <a:p>
            <a:pPr algn="ctr">
              <a:buFontTx/>
              <a:buNone/>
            </a:pPr>
            <a:r>
              <a:rPr lang="en-US" sz="2000" dirty="0" smtClean="0"/>
              <a:t>CIAV interoperability is NOT about providing opinion; it is about providing C5ISR mission risk assessment and operational impact with appropriate mitigation</a:t>
            </a:r>
          </a:p>
          <a:p>
            <a:pPr algn="ctr">
              <a:buFontTx/>
              <a:buNone/>
            </a:pPr>
            <a:endParaRPr lang="en-US" sz="2000" dirty="0" smtClean="0"/>
          </a:p>
          <a:p>
            <a:pPr algn="ctr">
              <a:buFontTx/>
              <a:buNone/>
            </a:pPr>
            <a:r>
              <a:rPr lang="en-US" sz="2000" dirty="0" smtClean="0"/>
              <a:t>CIAV does NOT replace National/Joint/System testing activities</a:t>
            </a:r>
          </a:p>
          <a:p>
            <a:pPr algn="ctr">
              <a:buFontTx/>
              <a:buNone/>
            </a:pPr>
            <a:endParaRPr lang="en-US" sz="2000" dirty="0" smtClean="0"/>
          </a:p>
          <a:p>
            <a:pPr algn="ctr">
              <a:buFontTx/>
              <a:buNone/>
            </a:pPr>
            <a:r>
              <a:rPr lang="en-US" sz="2000" dirty="0" smtClean="0"/>
              <a:t>CIAV is tasked by the Capability Authority and is executed by the CIAV Management Group</a:t>
            </a:r>
          </a:p>
          <a:p>
            <a:pPr algn="ctr">
              <a:buFontTx/>
              <a:buNone/>
            </a:pPr>
            <a:endParaRPr lang="en-US" sz="2000" dirty="0" smtClean="0"/>
          </a:p>
          <a:p>
            <a:pPr algn="ctr">
              <a:buFontTx/>
              <a:buNone/>
            </a:pPr>
            <a:r>
              <a:rPr lang="en-US" sz="2000" dirty="0" smtClean="0"/>
              <a:t>CIAV is operationally relevant and persistent; it is enduring</a:t>
            </a:r>
          </a:p>
          <a:p>
            <a:pPr algn="ctr"/>
            <a:endParaRPr lang="en-US" sz="2000" dirty="0" smtClean="0"/>
          </a:p>
        </p:txBody>
      </p:sp>
      <p:sp>
        <p:nvSpPr>
          <p:cNvPr id="6" name="Rectangle 3"/>
          <p:cNvSpPr txBox="1">
            <a:spLocks noChangeArrowheads="1"/>
          </p:cNvSpPr>
          <p:nvPr/>
        </p:nvSpPr>
        <p:spPr>
          <a:xfrm>
            <a:off x="762000" y="258763"/>
            <a:ext cx="7772400" cy="846137"/>
          </a:xfrm>
          <a:prstGeom prst="rect">
            <a:avLst/>
          </a:prstGeom>
        </p:spPr>
        <p:txBody>
          <a:bodyPr lIns="92075" tIns="46038" rIns="92075" bIns="46038"/>
          <a:lstStyle/>
          <a:p>
            <a:pPr algn="ctr">
              <a:defRPr/>
            </a:pPr>
            <a:r>
              <a:rPr lang="en-US" sz="3600" dirty="0">
                <a:effectLst>
                  <a:outerShdw blurRad="38100" dist="38100" dir="2700000" algn="tl">
                    <a:srgbClr val="C0C0C0"/>
                  </a:outerShdw>
                </a:effectLst>
                <a:latin typeface="Arial" pitchFamily="34" charset="0"/>
              </a:rPr>
              <a:t>CIAV Principles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AutoShape 2"/>
          <p:cNvCxnSpPr>
            <a:cxnSpLocks noChangeShapeType="1"/>
            <a:stCxn id="35862" idx="2"/>
            <a:endCxn id="35856" idx="2"/>
          </p:cNvCxnSpPr>
          <p:nvPr/>
        </p:nvCxnSpPr>
        <p:spPr bwMode="auto">
          <a:xfrm rot="16200000" flipV="1">
            <a:off x="5090319" y="3018632"/>
            <a:ext cx="1835150" cy="3236912"/>
          </a:xfrm>
          <a:prstGeom prst="bentConnector3">
            <a:avLst>
              <a:gd name="adj1" fmla="val -11676"/>
            </a:avLst>
          </a:prstGeom>
          <a:noFill/>
          <a:ln w="28575">
            <a:solidFill>
              <a:schemeClr val="tx1"/>
            </a:solidFill>
            <a:prstDash val="dash"/>
            <a:miter lim="800000"/>
            <a:headEnd type="none" w="sm" len="sm"/>
            <a:tailEnd type="triangle" w="lg" len="med"/>
          </a:ln>
        </p:spPr>
      </p:cxnSp>
      <p:grpSp>
        <p:nvGrpSpPr>
          <p:cNvPr id="2" name="Group 3"/>
          <p:cNvGrpSpPr>
            <a:grpSpLocks/>
          </p:cNvGrpSpPr>
          <p:nvPr/>
        </p:nvGrpSpPr>
        <p:grpSpPr bwMode="auto">
          <a:xfrm>
            <a:off x="4872038" y="3651250"/>
            <a:ext cx="4024312" cy="2667000"/>
            <a:chOff x="3100" y="2300"/>
            <a:chExt cx="2560" cy="1680"/>
          </a:xfrm>
        </p:grpSpPr>
        <p:sp>
          <p:nvSpPr>
            <p:cNvPr id="35860" name="Rectangle 4"/>
            <p:cNvSpPr>
              <a:spLocks noChangeArrowheads="1"/>
            </p:cNvSpPr>
            <p:nvPr/>
          </p:nvSpPr>
          <p:spPr bwMode="auto">
            <a:xfrm>
              <a:off x="3586" y="3750"/>
              <a:ext cx="2074" cy="230"/>
            </a:xfrm>
            <a:prstGeom prst="rect">
              <a:avLst/>
            </a:prstGeom>
            <a:solidFill>
              <a:srgbClr val="FFFF00"/>
            </a:solidFill>
            <a:ln w="28575">
              <a:solidFill>
                <a:srgbClr val="000000"/>
              </a:solidFill>
              <a:miter lim="800000"/>
              <a:headEnd/>
              <a:tailEnd/>
            </a:ln>
          </p:spPr>
          <p:txBody>
            <a:bodyPr lIns="92075" tIns="46038" rIns="92075" bIns="46038">
              <a:spAutoFit/>
            </a:bodyPr>
            <a:lstStyle/>
            <a:p>
              <a:pPr defTabSz="762000" eaLnBrk="0" hangingPunct="0"/>
              <a:endParaRPr lang="en-GB" sz="1600" dirty="0">
                <a:solidFill>
                  <a:srgbClr val="FFFF00"/>
                </a:solidFill>
              </a:endParaRPr>
            </a:p>
          </p:txBody>
        </p:sp>
        <p:grpSp>
          <p:nvGrpSpPr>
            <p:cNvPr id="3" name="Group 5"/>
            <p:cNvGrpSpPr>
              <a:grpSpLocks/>
            </p:cNvGrpSpPr>
            <p:nvPr/>
          </p:nvGrpSpPr>
          <p:grpSpPr bwMode="auto">
            <a:xfrm>
              <a:off x="3765" y="2671"/>
              <a:ext cx="920" cy="426"/>
              <a:chOff x="3608" y="2391"/>
              <a:chExt cx="875" cy="431"/>
            </a:xfrm>
          </p:grpSpPr>
          <p:sp>
            <p:nvSpPr>
              <p:cNvPr id="35867" name="Rectangle 6"/>
              <p:cNvSpPr>
                <a:spLocks noChangeArrowheads="1"/>
              </p:cNvSpPr>
              <p:nvPr/>
            </p:nvSpPr>
            <p:spPr bwMode="auto">
              <a:xfrm>
                <a:off x="3608" y="2589"/>
                <a:ext cx="875" cy="233"/>
              </a:xfrm>
              <a:prstGeom prst="rect">
                <a:avLst/>
              </a:prstGeom>
              <a:solidFill>
                <a:srgbClr val="FFFF00"/>
              </a:solidFill>
              <a:ln w="28575">
                <a:solidFill>
                  <a:srgbClr val="000000"/>
                </a:solidFill>
                <a:miter lim="800000"/>
                <a:headEnd/>
                <a:tailEnd/>
              </a:ln>
            </p:spPr>
            <p:txBody>
              <a:bodyPr lIns="92075" tIns="46038" rIns="92075" bIns="46038">
                <a:spAutoFit/>
              </a:bodyPr>
              <a:lstStyle/>
              <a:p>
                <a:pPr defTabSz="762000" eaLnBrk="0" hangingPunct="0">
                  <a:spcBef>
                    <a:spcPct val="50000"/>
                  </a:spcBef>
                </a:pPr>
                <a:r>
                  <a:rPr lang="en-GB" sz="1600" dirty="0">
                    <a:solidFill>
                      <a:srgbClr val="000099"/>
                    </a:solidFill>
                  </a:rPr>
                  <a:t>Service Use</a:t>
                </a:r>
              </a:p>
            </p:txBody>
          </p:sp>
          <p:cxnSp>
            <p:nvCxnSpPr>
              <p:cNvPr id="35868" name="AutoShape 7"/>
              <p:cNvCxnSpPr>
                <a:cxnSpLocks noChangeShapeType="1"/>
                <a:stCxn id="35865" idx="3"/>
                <a:endCxn id="35867" idx="0"/>
              </p:cNvCxnSpPr>
              <p:nvPr/>
            </p:nvCxnSpPr>
            <p:spPr bwMode="auto">
              <a:xfrm>
                <a:off x="3868" y="2391"/>
                <a:ext cx="178" cy="198"/>
              </a:xfrm>
              <a:prstGeom prst="bentConnector2">
                <a:avLst/>
              </a:prstGeom>
              <a:noFill/>
              <a:ln w="28575">
                <a:solidFill>
                  <a:srgbClr val="000000"/>
                </a:solidFill>
                <a:miter lim="800000"/>
                <a:headEnd type="none" w="sm" len="sm"/>
                <a:tailEnd type="triangle" w="lg" len="med"/>
              </a:ln>
            </p:spPr>
          </p:cxnSp>
        </p:grpSp>
        <p:sp>
          <p:nvSpPr>
            <p:cNvPr id="35862" name="Rectangle 8"/>
            <p:cNvSpPr>
              <a:spLocks noChangeArrowheads="1"/>
            </p:cNvSpPr>
            <p:nvPr/>
          </p:nvSpPr>
          <p:spPr bwMode="auto">
            <a:xfrm>
              <a:off x="3977" y="3260"/>
              <a:ext cx="1654" cy="230"/>
            </a:xfrm>
            <a:prstGeom prst="rect">
              <a:avLst/>
            </a:prstGeom>
            <a:solidFill>
              <a:srgbClr val="FFFF00"/>
            </a:solidFill>
            <a:ln w="28575">
              <a:solidFill>
                <a:srgbClr val="000000"/>
              </a:solidFill>
              <a:miter lim="800000"/>
              <a:headEnd/>
              <a:tailEnd/>
            </a:ln>
          </p:spPr>
          <p:txBody>
            <a:bodyPr lIns="92075" tIns="46038" rIns="92075" bIns="46038">
              <a:spAutoFit/>
            </a:bodyPr>
            <a:lstStyle/>
            <a:p>
              <a:pPr algn="ctr" defTabSz="762000" eaLnBrk="0" hangingPunct="0">
                <a:spcBef>
                  <a:spcPct val="50000"/>
                </a:spcBef>
              </a:pPr>
              <a:r>
                <a:rPr lang="en-GB" sz="1600" dirty="0">
                  <a:solidFill>
                    <a:srgbClr val="000099"/>
                  </a:solidFill>
                </a:rPr>
                <a:t>In-Service Modifications</a:t>
              </a:r>
            </a:p>
          </p:txBody>
        </p:sp>
        <p:cxnSp>
          <p:nvCxnSpPr>
            <p:cNvPr id="35863" name="AutoShape 9"/>
            <p:cNvCxnSpPr>
              <a:cxnSpLocks noChangeShapeType="1"/>
              <a:stCxn id="35867" idx="3"/>
              <a:endCxn id="35862" idx="0"/>
            </p:cNvCxnSpPr>
            <p:nvPr/>
          </p:nvCxnSpPr>
          <p:spPr bwMode="auto">
            <a:xfrm>
              <a:off x="4685" y="2982"/>
              <a:ext cx="119" cy="278"/>
            </a:xfrm>
            <a:prstGeom prst="bentConnector2">
              <a:avLst/>
            </a:prstGeom>
            <a:noFill/>
            <a:ln w="28575">
              <a:solidFill>
                <a:srgbClr val="000000"/>
              </a:solidFill>
              <a:miter lim="800000"/>
              <a:headEnd type="none" w="sm" len="sm"/>
              <a:tailEnd type="triangle" w="lg" len="med"/>
            </a:ln>
          </p:spPr>
        </p:cxnSp>
        <p:grpSp>
          <p:nvGrpSpPr>
            <p:cNvPr id="4" name="Group 10"/>
            <p:cNvGrpSpPr>
              <a:grpSpLocks/>
            </p:cNvGrpSpPr>
            <p:nvPr/>
          </p:nvGrpSpPr>
          <p:grpSpPr bwMode="auto">
            <a:xfrm>
              <a:off x="3100" y="2300"/>
              <a:ext cx="938" cy="486"/>
              <a:chOff x="3114" y="1821"/>
              <a:chExt cx="929" cy="486"/>
            </a:xfrm>
          </p:grpSpPr>
          <p:sp>
            <p:nvSpPr>
              <p:cNvPr id="35865" name="Rectangle 11"/>
              <p:cNvSpPr>
                <a:spLocks noChangeArrowheads="1"/>
              </p:cNvSpPr>
              <p:nvPr/>
            </p:nvSpPr>
            <p:spPr bwMode="auto">
              <a:xfrm>
                <a:off x="3114" y="2077"/>
                <a:ext cx="929" cy="230"/>
              </a:xfrm>
              <a:prstGeom prst="rect">
                <a:avLst/>
              </a:prstGeom>
              <a:solidFill>
                <a:srgbClr val="FFFF00"/>
              </a:solidFill>
              <a:ln w="28575">
                <a:solidFill>
                  <a:srgbClr val="000000"/>
                </a:solidFill>
                <a:miter lim="800000"/>
                <a:headEnd/>
                <a:tailEnd/>
              </a:ln>
            </p:spPr>
            <p:txBody>
              <a:bodyPr lIns="92075" tIns="46038" rIns="92075" bIns="46038">
                <a:spAutoFit/>
              </a:bodyPr>
              <a:lstStyle/>
              <a:p>
                <a:pPr defTabSz="762000" eaLnBrk="0" hangingPunct="0">
                  <a:spcBef>
                    <a:spcPct val="50000"/>
                  </a:spcBef>
                </a:pPr>
                <a:r>
                  <a:rPr lang="en-GB" sz="1600" dirty="0">
                    <a:solidFill>
                      <a:srgbClr val="000099"/>
                    </a:solidFill>
                  </a:rPr>
                  <a:t>Acceptance</a:t>
                </a:r>
              </a:p>
            </p:txBody>
          </p:sp>
          <p:cxnSp>
            <p:nvCxnSpPr>
              <p:cNvPr id="35866" name="AutoShape 12"/>
              <p:cNvCxnSpPr>
                <a:cxnSpLocks noChangeShapeType="1"/>
                <a:endCxn id="35865" idx="0"/>
              </p:cNvCxnSpPr>
              <p:nvPr/>
            </p:nvCxnSpPr>
            <p:spPr bwMode="auto">
              <a:xfrm>
                <a:off x="3277" y="1821"/>
                <a:ext cx="302" cy="253"/>
              </a:xfrm>
              <a:prstGeom prst="bentConnector2">
                <a:avLst/>
              </a:prstGeom>
              <a:noFill/>
              <a:ln w="28575">
                <a:solidFill>
                  <a:srgbClr val="000000"/>
                </a:solidFill>
                <a:miter lim="800000"/>
                <a:headEnd type="none" w="sm" len="sm"/>
                <a:tailEnd type="triangle" w="lg" len="med"/>
              </a:ln>
            </p:spPr>
          </p:cxnSp>
        </p:grpSp>
      </p:grpSp>
      <p:grpSp>
        <p:nvGrpSpPr>
          <p:cNvPr id="5" name="Group 13"/>
          <p:cNvGrpSpPr>
            <a:grpSpLocks/>
          </p:cNvGrpSpPr>
          <p:nvPr/>
        </p:nvGrpSpPr>
        <p:grpSpPr bwMode="auto">
          <a:xfrm>
            <a:off x="2087563" y="2241550"/>
            <a:ext cx="1509712" cy="785813"/>
            <a:chOff x="1341" y="938"/>
            <a:chExt cx="952" cy="495"/>
          </a:xfrm>
        </p:grpSpPr>
        <p:sp>
          <p:nvSpPr>
            <p:cNvPr id="35858" name="Rectangle 14"/>
            <p:cNvSpPr>
              <a:spLocks noChangeArrowheads="1"/>
            </p:cNvSpPr>
            <p:nvPr/>
          </p:nvSpPr>
          <p:spPr bwMode="auto">
            <a:xfrm>
              <a:off x="1341" y="1213"/>
              <a:ext cx="952" cy="220"/>
            </a:xfrm>
            <a:prstGeom prst="rect">
              <a:avLst/>
            </a:prstGeom>
            <a:solidFill>
              <a:srgbClr val="FFFF00"/>
            </a:solidFill>
            <a:ln w="28575">
              <a:solidFill>
                <a:srgbClr val="000000"/>
              </a:solidFill>
              <a:miter lim="800000"/>
              <a:headEnd/>
              <a:tailEnd/>
            </a:ln>
          </p:spPr>
          <p:txBody>
            <a:bodyPr lIns="92075" tIns="46038" rIns="92075" bIns="46038">
              <a:spAutoFit/>
            </a:bodyPr>
            <a:lstStyle/>
            <a:p>
              <a:pPr algn="ctr" defTabSz="762000" eaLnBrk="0" hangingPunct="0">
                <a:spcBef>
                  <a:spcPct val="50000"/>
                </a:spcBef>
              </a:pPr>
              <a:r>
                <a:rPr lang="en-GB" sz="1500" dirty="0">
                  <a:solidFill>
                    <a:srgbClr val="000099"/>
                  </a:solidFill>
                </a:rPr>
                <a:t>Development</a:t>
              </a:r>
              <a:endParaRPr lang="en-GB" sz="1600" dirty="0">
                <a:solidFill>
                  <a:srgbClr val="000099"/>
                </a:solidFill>
              </a:endParaRPr>
            </a:p>
          </p:txBody>
        </p:sp>
        <p:cxnSp>
          <p:nvCxnSpPr>
            <p:cNvPr id="35859" name="AutoShape 15"/>
            <p:cNvCxnSpPr>
              <a:cxnSpLocks noChangeShapeType="1"/>
              <a:stCxn id="35846" idx="3"/>
              <a:endCxn id="35858" idx="0"/>
            </p:cNvCxnSpPr>
            <p:nvPr/>
          </p:nvCxnSpPr>
          <p:spPr bwMode="auto">
            <a:xfrm>
              <a:off x="1514" y="938"/>
              <a:ext cx="303" cy="275"/>
            </a:xfrm>
            <a:prstGeom prst="bentConnector2">
              <a:avLst/>
            </a:prstGeom>
            <a:noFill/>
            <a:ln w="28575">
              <a:solidFill>
                <a:srgbClr val="000000"/>
              </a:solidFill>
              <a:miter lim="800000"/>
              <a:headEnd type="none" w="sm" len="sm"/>
              <a:tailEnd type="triangle" w="lg" len="med"/>
            </a:ln>
          </p:spPr>
        </p:cxnSp>
      </p:grpSp>
      <p:grpSp>
        <p:nvGrpSpPr>
          <p:cNvPr id="6" name="Group 16"/>
          <p:cNvGrpSpPr>
            <a:grpSpLocks/>
          </p:cNvGrpSpPr>
          <p:nvPr/>
        </p:nvGrpSpPr>
        <p:grpSpPr bwMode="auto">
          <a:xfrm>
            <a:off x="3535363" y="2982913"/>
            <a:ext cx="1619250" cy="722312"/>
            <a:chOff x="2253" y="1405"/>
            <a:chExt cx="1021" cy="455"/>
          </a:xfrm>
        </p:grpSpPr>
        <p:sp>
          <p:nvSpPr>
            <p:cNvPr id="35856" name="Rectangle 17"/>
            <p:cNvSpPr>
              <a:spLocks noChangeArrowheads="1"/>
            </p:cNvSpPr>
            <p:nvPr/>
          </p:nvSpPr>
          <p:spPr bwMode="auto">
            <a:xfrm>
              <a:off x="2253" y="1630"/>
              <a:ext cx="1021" cy="230"/>
            </a:xfrm>
            <a:prstGeom prst="rect">
              <a:avLst/>
            </a:prstGeom>
            <a:solidFill>
              <a:srgbClr val="FFFF00"/>
            </a:solidFill>
            <a:ln w="28575">
              <a:solidFill>
                <a:srgbClr val="000000"/>
              </a:solidFill>
              <a:miter lim="800000"/>
              <a:headEnd/>
              <a:tailEnd/>
            </a:ln>
          </p:spPr>
          <p:txBody>
            <a:bodyPr lIns="92075" tIns="46038" rIns="92075" bIns="46038">
              <a:spAutoFit/>
            </a:bodyPr>
            <a:lstStyle/>
            <a:p>
              <a:pPr algn="ctr" defTabSz="762000" eaLnBrk="0" hangingPunct="0">
                <a:spcBef>
                  <a:spcPct val="50000"/>
                </a:spcBef>
              </a:pPr>
              <a:r>
                <a:rPr lang="en-GB" sz="1600" dirty="0">
                  <a:solidFill>
                    <a:srgbClr val="000099"/>
                  </a:solidFill>
                </a:rPr>
                <a:t>Integration</a:t>
              </a:r>
            </a:p>
          </p:txBody>
        </p:sp>
        <p:cxnSp>
          <p:nvCxnSpPr>
            <p:cNvPr id="35857" name="AutoShape 18"/>
            <p:cNvCxnSpPr>
              <a:cxnSpLocks noChangeShapeType="1"/>
              <a:stCxn id="35858" idx="3"/>
              <a:endCxn id="35856" idx="0"/>
            </p:cNvCxnSpPr>
            <p:nvPr/>
          </p:nvCxnSpPr>
          <p:spPr bwMode="auto">
            <a:xfrm>
              <a:off x="2296" y="1405"/>
              <a:ext cx="468" cy="221"/>
            </a:xfrm>
            <a:prstGeom prst="bentConnector2">
              <a:avLst/>
            </a:prstGeom>
            <a:noFill/>
            <a:ln w="28575">
              <a:solidFill>
                <a:srgbClr val="000000"/>
              </a:solidFill>
              <a:miter lim="800000"/>
              <a:headEnd type="none" w="sm" len="sm"/>
              <a:tailEnd type="triangle" w="lg" len="med"/>
            </a:ln>
          </p:spPr>
        </p:cxnSp>
      </p:grpSp>
      <p:sp>
        <p:nvSpPr>
          <p:cNvPr id="35846" name="Rectangle 19"/>
          <p:cNvSpPr>
            <a:spLocks noChangeArrowheads="1"/>
          </p:cNvSpPr>
          <p:nvPr/>
        </p:nvSpPr>
        <p:spPr bwMode="auto">
          <a:xfrm>
            <a:off x="795338" y="1936750"/>
            <a:ext cx="1566862" cy="609600"/>
          </a:xfrm>
          <a:prstGeom prst="rect">
            <a:avLst/>
          </a:prstGeom>
          <a:solidFill>
            <a:srgbClr val="FFFF00"/>
          </a:solidFill>
          <a:ln w="28575">
            <a:solidFill>
              <a:srgbClr val="000000"/>
            </a:solidFill>
            <a:miter lim="800000"/>
            <a:headEnd/>
            <a:tailEnd/>
          </a:ln>
        </p:spPr>
        <p:txBody>
          <a:bodyPr lIns="92075" tIns="46038" rIns="92075" bIns="46038">
            <a:spAutoFit/>
          </a:bodyPr>
          <a:lstStyle/>
          <a:p>
            <a:pPr defTabSz="762000" eaLnBrk="0" hangingPunct="0">
              <a:spcBef>
                <a:spcPct val="50000"/>
              </a:spcBef>
            </a:pPr>
            <a:r>
              <a:rPr lang="en-GB" sz="1600" dirty="0">
                <a:solidFill>
                  <a:srgbClr val="000099"/>
                </a:solidFill>
              </a:rPr>
              <a:t>Operational Requirement</a:t>
            </a:r>
          </a:p>
        </p:txBody>
      </p:sp>
      <p:sp>
        <p:nvSpPr>
          <p:cNvPr id="92180" name="AutoShape 20"/>
          <p:cNvSpPr>
            <a:spLocks noChangeArrowheads="1"/>
          </p:cNvSpPr>
          <p:nvPr/>
        </p:nvSpPr>
        <p:spPr bwMode="auto">
          <a:xfrm>
            <a:off x="155575" y="3059113"/>
            <a:ext cx="2298700" cy="2463800"/>
          </a:xfrm>
          <a:prstGeom prst="wedgeRoundRectCallout">
            <a:avLst>
              <a:gd name="adj1" fmla="val -3856"/>
              <a:gd name="adj2" fmla="val -70106"/>
              <a:gd name="adj3" fmla="val 16667"/>
            </a:avLst>
          </a:prstGeom>
          <a:solidFill>
            <a:srgbClr val="3366FF">
              <a:alpha val="39999"/>
            </a:srgbClr>
          </a:solidFill>
          <a:ln w="12700">
            <a:solidFill>
              <a:schemeClr val="tx2"/>
            </a:solidFill>
            <a:miter lim="800000"/>
            <a:headEnd type="none" w="sm" len="sm"/>
            <a:tailEnd type="none" w="sm" len="sm"/>
          </a:ln>
        </p:spPr>
        <p:txBody>
          <a:bodyPr anchor="ctr">
            <a:spAutoFit/>
          </a:bodyPr>
          <a:lstStyle/>
          <a:p>
            <a:pPr marL="112713" indent="-112713" eaLnBrk="0" hangingPunct="0">
              <a:spcBef>
                <a:spcPct val="50000"/>
              </a:spcBef>
              <a:buSzPct val="60000"/>
              <a:buFont typeface="Monotype Sorts"/>
              <a:buChar char="l"/>
            </a:pPr>
            <a:r>
              <a:rPr lang="en-US" sz="1400" dirty="0">
                <a:solidFill>
                  <a:schemeClr val="tx2"/>
                </a:solidFill>
              </a:rPr>
              <a:t>Poorly defined IERs </a:t>
            </a:r>
          </a:p>
          <a:p>
            <a:pPr marL="112713" indent="-112713" eaLnBrk="0" hangingPunct="0">
              <a:spcBef>
                <a:spcPct val="50000"/>
              </a:spcBef>
              <a:buSzPct val="60000"/>
              <a:buFont typeface="Monotype Sorts"/>
              <a:buChar char="l"/>
            </a:pPr>
            <a:r>
              <a:rPr lang="en-US" sz="1400" dirty="0">
                <a:solidFill>
                  <a:schemeClr val="tx2"/>
                </a:solidFill>
              </a:rPr>
              <a:t>Incomplete Operational requirements</a:t>
            </a:r>
          </a:p>
          <a:p>
            <a:pPr marL="112713" indent="-112713" eaLnBrk="0" hangingPunct="0">
              <a:spcBef>
                <a:spcPct val="50000"/>
              </a:spcBef>
              <a:buSzPct val="60000"/>
              <a:buFont typeface="Monotype Sorts"/>
              <a:buChar char="l"/>
            </a:pPr>
            <a:r>
              <a:rPr lang="en-US" sz="1400" dirty="0">
                <a:solidFill>
                  <a:schemeClr val="tx2"/>
                </a:solidFill>
              </a:rPr>
              <a:t>Standards not identified or not a complete source of interoperability requirements</a:t>
            </a:r>
          </a:p>
        </p:txBody>
      </p:sp>
      <p:sp>
        <p:nvSpPr>
          <p:cNvPr id="92181" name="AutoShape 21"/>
          <p:cNvSpPr>
            <a:spLocks noChangeArrowheads="1"/>
          </p:cNvSpPr>
          <p:nvPr/>
        </p:nvSpPr>
        <p:spPr bwMode="auto">
          <a:xfrm>
            <a:off x="2493963" y="5000625"/>
            <a:ext cx="2935287" cy="1293813"/>
          </a:xfrm>
          <a:prstGeom prst="wedgeRoundRectCallout">
            <a:avLst>
              <a:gd name="adj1" fmla="val -28898"/>
              <a:gd name="adj2" fmla="val -203347"/>
              <a:gd name="adj3" fmla="val 16667"/>
            </a:avLst>
          </a:prstGeom>
          <a:solidFill>
            <a:srgbClr val="3366FF">
              <a:alpha val="39999"/>
            </a:srgbClr>
          </a:solidFill>
          <a:ln w="12700">
            <a:solidFill>
              <a:schemeClr val="tx2"/>
            </a:solidFill>
            <a:miter lim="800000"/>
            <a:headEnd type="none" w="sm" len="sm"/>
            <a:tailEnd type="none" w="sm" len="sm"/>
          </a:ln>
        </p:spPr>
        <p:txBody>
          <a:bodyPr anchor="ctr">
            <a:spAutoFit/>
          </a:bodyPr>
          <a:lstStyle/>
          <a:p>
            <a:pPr marL="228600" indent="-115888" eaLnBrk="0" hangingPunct="0">
              <a:buSzPct val="60000"/>
              <a:buFont typeface="Monotype Sorts"/>
              <a:buChar char="l"/>
            </a:pPr>
            <a:r>
              <a:rPr lang="en-US" sz="1400" dirty="0">
                <a:solidFill>
                  <a:schemeClr val="tx2"/>
                </a:solidFill>
              </a:rPr>
              <a:t>Developer fills in missing requirements </a:t>
            </a:r>
          </a:p>
          <a:p>
            <a:pPr marL="228600" indent="-115888" eaLnBrk="0" hangingPunct="0">
              <a:buSzPct val="60000"/>
              <a:buFont typeface="Monotype Sorts"/>
              <a:buChar char="l"/>
            </a:pPr>
            <a:r>
              <a:rPr lang="en-US" sz="1400" dirty="0">
                <a:solidFill>
                  <a:schemeClr val="tx2"/>
                </a:solidFill>
              </a:rPr>
              <a:t>Ambiguous requirements interpreted differently by developers and nations</a:t>
            </a:r>
          </a:p>
        </p:txBody>
      </p:sp>
      <p:sp>
        <p:nvSpPr>
          <p:cNvPr id="92182" name="AutoShape 22"/>
          <p:cNvSpPr>
            <a:spLocks noChangeArrowheads="1"/>
          </p:cNvSpPr>
          <p:nvPr/>
        </p:nvSpPr>
        <p:spPr bwMode="auto">
          <a:xfrm>
            <a:off x="4257675" y="1895475"/>
            <a:ext cx="4418013" cy="1055688"/>
          </a:xfrm>
          <a:prstGeom prst="wedgeRoundRectCallout">
            <a:avLst>
              <a:gd name="adj1" fmla="val -48398"/>
              <a:gd name="adj2" fmla="val 86926"/>
              <a:gd name="adj3" fmla="val 16667"/>
            </a:avLst>
          </a:prstGeom>
          <a:solidFill>
            <a:srgbClr val="3366FF">
              <a:alpha val="39999"/>
            </a:srgbClr>
          </a:solidFill>
          <a:ln w="12700">
            <a:solidFill>
              <a:schemeClr val="tx2"/>
            </a:solidFill>
            <a:miter lim="800000"/>
            <a:headEnd type="none" w="sm" len="sm"/>
            <a:tailEnd type="none" w="sm" len="sm"/>
          </a:ln>
        </p:spPr>
        <p:txBody>
          <a:bodyPr anchor="ctr">
            <a:spAutoFit/>
          </a:bodyPr>
          <a:lstStyle/>
          <a:p>
            <a:pPr marL="176213" indent="-176213" eaLnBrk="0" hangingPunct="0">
              <a:buSzPct val="60000"/>
              <a:buFont typeface="Monotype Sorts"/>
              <a:buChar char="l"/>
            </a:pPr>
            <a:r>
              <a:rPr lang="en-US" sz="1400" dirty="0">
                <a:solidFill>
                  <a:schemeClr val="tx2"/>
                </a:solidFill>
              </a:rPr>
              <a:t>Requirements change, funding cut</a:t>
            </a:r>
          </a:p>
          <a:p>
            <a:pPr marL="176213" indent="-176213" eaLnBrk="0" hangingPunct="0">
              <a:buSzPct val="60000"/>
              <a:buFont typeface="Monotype Sorts"/>
              <a:buChar char="l"/>
            </a:pPr>
            <a:r>
              <a:rPr lang="en-US" sz="1400" dirty="0">
                <a:solidFill>
                  <a:schemeClr val="tx2"/>
                </a:solidFill>
              </a:rPr>
              <a:t>Design decisions not documented</a:t>
            </a:r>
          </a:p>
          <a:p>
            <a:pPr marL="176213" indent="-176213" eaLnBrk="0" hangingPunct="0">
              <a:buSzPct val="60000"/>
              <a:buFont typeface="Monotype Sorts"/>
              <a:buChar char="l"/>
            </a:pPr>
            <a:r>
              <a:rPr lang="en-US" sz="1400" dirty="0">
                <a:solidFill>
                  <a:schemeClr val="tx2"/>
                </a:solidFill>
              </a:rPr>
              <a:t>Interoperability needs and testing given low priority</a:t>
            </a:r>
          </a:p>
        </p:txBody>
      </p:sp>
      <p:sp>
        <p:nvSpPr>
          <p:cNvPr id="92183" name="AutoShape 23"/>
          <p:cNvSpPr>
            <a:spLocks noChangeArrowheads="1"/>
          </p:cNvSpPr>
          <p:nvPr/>
        </p:nvSpPr>
        <p:spPr bwMode="auto">
          <a:xfrm>
            <a:off x="6796088" y="2946400"/>
            <a:ext cx="2247900" cy="1533525"/>
          </a:xfrm>
          <a:prstGeom prst="wedgeRoundRectCallout">
            <a:avLst>
              <a:gd name="adj1" fmla="val -96954"/>
              <a:gd name="adj2" fmla="val 8245"/>
              <a:gd name="adj3" fmla="val 16667"/>
            </a:avLst>
          </a:prstGeom>
          <a:solidFill>
            <a:srgbClr val="3366FF">
              <a:alpha val="39999"/>
            </a:srgbClr>
          </a:solidFill>
          <a:ln w="12700">
            <a:solidFill>
              <a:schemeClr val="tx2"/>
            </a:solidFill>
            <a:miter lim="800000"/>
            <a:headEnd type="none" w="sm" len="sm"/>
            <a:tailEnd type="none" w="sm" len="sm"/>
          </a:ln>
        </p:spPr>
        <p:txBody>
          <a:bodyPr anchor="ctr">
            <a:spAutoFit/>
          </a:bodyPr>
          <a:lstStyle/>
          <a:p>
            <a:pPr marL="176213" indent="-176213" eaLnBrk="0" hangingPunct="0">
              <a:buSzPct val="60000"/>
              <a:buFont typeface="Monotype Sorts"/>
              <a:buChar char="l"/>
            </a:pPr>
            <a:r>
              <a:rPr lang="en-US" sz="1400" dirty="0">
                <a:solidFill>
                  <a:schemeClr val="tx2"/>
                </a:solidFill>
              </a:rPr>
              <a:t>Testing occurs late </a:t>
            </a:r>
          </a:p>
          <a:p>
            <a:pPr marL="176213" indent="-176213" eaLnBrk="0" hangingPunct="0">
              <a:buSzPct val="60000"/>
              <a:buFont typeface="Monotype Sorts"/>
              <a:buChar char="l"/>
            </a:pPr>
            <a:r>
              <a:rPr lang="en-US" sz="1400" dirty="0">
                <a:solidFill>
                  <a:schemeClr val="tx2"/>
                </a:solidFill>
              </a:rPr>
              <a:t>Expensive to resolve anomalies </a:t>
            </a:r>
          </a:p>
          <a:p>
            <a:pPr marL="176213" indent="-176213" eaLnBrk="0" hangingPunct="0">
              <a:buSzPct val="60000"/>
              <a:buFont typeface="Monotype Sorts"/>
              <a:buChar char="l"/>
            </a:pPr>
            <a:r>
              <a:rPr lang="en-US" sz="1400" dirty="0">
                <a:solidFill>
                  <a:schemeClr val="tx2"/>
                </a:solidFill>
              </a:rPr>
              <a:t>Modification $ used to fix  problems vice add capability</a:t>
            </a:r>
            <a:endParaRPr lang="en-US" sz="2000" dirty="0">
              <a:solidFill>
                <a:schemeClr val="tx2"/>
              </a:solidFill>
            </a:endParaRPr>
          </a:p>
        </p:txBody>
      </p:sp>
      <p:sp>
        <p:nvSpPr>
          <p:cNvPr id="35855" name="Slide Number Placeholder 2"/>
          <p:cNvSpPr>
            <a:spLocks noGrp="1"/>
          </p:cNvSpPr>
          <p:nvPr>
            <p:ph type="sldNum" sz="quarter" idx="11"/>
          </p:nvPr>
        </p:nvSpPr>
        <p:spPr>
          <a:noFill/>
        </p:spPr>
        <p:txBody>
          <a:bodyPr/>
          <a:lstStyle/>
          <a:p>
            <a:fld id="{B05AA618-6975-4E06-9699-E5EC542035ED}" type="slidenum">
              <a:rPr lang="en-US" smtClean="0">
                <a:ea typeface="ＭＳ Ｐゴシック"/>
                <a:cs typeface="ＭＳ Ｐゴシック"/>
              </a:rPr>
              <a:pPr/>
              <a:t>14</a:t>
            </a:fld>
            <a:endParaRPr lang="en-US" dirty="0" smtClean="0">
              <a:ea typeface="ＭＳ Ｐゴシック"/>
              <a:cs typeface="ＭＳ Ｐゴシック"/>
            </a:endParaRPr>
          </a:p>
        </p:txBody>
      </p:sp>
      <p:sp>
        <p:nvSpPr>
          <p:cNvPr id="80906" name="Rectangle 24"/>
          <p:cNvSpPr>
            <a:spLocks noGrp="1" noChangeArrowheads="1"/>
          </p:cNvSpPr>
          <p:nvPr>
            <p:ph type="title" idx="4294967295"/>
          </p:nvPr>
        </p:nvSpPr>
        <p:spPr>
          <a:xfrm>
            <a:off x="2324100" y="200025"/>
            <a:ext cx="5829300" cy="1050925"/>
          </a:xfrm>
        </p:spPr>
        <p:txBody>
          <a:bodyPr anchorCtr="1"/>
          <a:lstStyle/>
          <a:p>
            <a:pPr>
              <a:lnSpc>
                <a:spcPct val="85000"/>
              </a:lnSpc>
              <a:defRPr/>
            </a:pPr>
            <a:r>
              <a:rPr lang="en-GB" dirty="0" smtClean="0">
                <a:solidFill>
                  <a:srgbClr val="000000"/>
                </a:solidFill>
              </a:rPr>
              <a:t>What is Going to Change and When?</a:t>
            </a:r>
            <a:endParaRPr lang="en-US" dirty="0" smtClean="0">
              <a:solidFill>
                <a:srgbClr val="000000"/>
              </a:solidFill>
            </a:endParaRPr>
          </a:p>
        </p:txBody>
      </p:sp>
      <p:sp>
        <p:nvSpPr>
          <p:cNvPr id="35852" name="Rectangle 25"/>
          <p:cNvSpPr>
            <a:spLocks noChangeArrowheads="1"/>
          </p:cNvSpPr>
          <p:nvPr/>
        </p:nvSpPr>
        <p:spPr bwMode="auto">
          <a:xfrm>
            <a:off x="5745163" y="5962650"/>
            <a:ext cx="3043237" cy="338138"/>
          </a:xfrm>
          <a:prstGeom prst="rect">
            <a:avLst/>
          </a:prstGeom>
          <a:noFill/>
          <a:ln w="12700">
            <a:noFill/>
            <a:miter lim="800000"/>
            <a:headEnd/>
            <a:tailEnd/>
          </a:ln>
        </p:spPr>
        <p:txBody>
          <a:bodyPr>
            <a:spAutoFit/>
          </a:bodyPr>
          <a:lstStyle/>
          <a:p>
            <a:pPr eaLnBrk="0" hangingPunct="0"/>
            <a:r>
              <a:rPr lang="en-GB" sz="1600" dirty="0">
                <a:solidFill>
                  <a:srgbClr val="000099"/>
                </a:solidFill>
              </a:rPr>
              <a:t>Interoperability Testing / A&amp;V</a:t>
            </a:r>
          </a:p>
        </p:txBody>
      </p:sp>
      <p:sp>
        <p:nvSpPr>
          <p:cNvPr id="92186" name="AutoShape 26"/>
          <p:cNvSpPr>
            <a:spLocks noChangeArrowheads="1"/>
          </p:cNvSpPr>
          <p:nvPr/>
        </p:nvSpPr>
        <p:spPr bwMode="auto">
          <a:xfrm>
            <a:off x="1743075" y="1292225"/>
            <a:ext cx="6286500" cy="579438"/>
          </a:xfrm>
          <a:prstGeom prst="wedgeRoundRectCallout">
            <a:avLst>
              <a:gd name="adj1" fmla="val -39856"/>
              <a:gd name="adj2" fmla="val 95139"/>
              <a:gd name="adj3" fmla="val 16667"/>
            </a:avLst>
          </a:prstGeom>
          <a:solidFill>
            <a:srgbClr val="3366FF">
              <a:alpha val="39999"/>
            </a:srgbClr>
          </a:solidFill>
          <a:ln w="12700">
            <a:solidFill>
              <a:schemeClr val="tx2"/>
            </a:solidFill>
            <a:miter lim="800000"/>
            <a:headEnd type="none" w="sm" len="sm"/>
            <a:tailEnd type="none" w="sm" len="sm"/>
          </a:ln>
        </p:spPr>
        <p:txBody>
          <a:bodyPr anchor="ctr">
            <a:spAutoFit/>
          </a:bodyPr>
          <a:lstStyle/>
          <a:p>
            <a:pPr marL="112713" indent="-112713" algn="ctr" eaLnBrk="0" hangingPunct="0">
              <a:spcBef>
                <a:spcPct val="50000"/>
              </a:spcBef>
              <a:buSzPct val="60000"/>
              <a:buFont typeface="Monotype Sorts"/>
              <a:buChar char="l"/>
            </a:pPr>
            <a:r>
              <a:rPr lang="en-US" sz="1400" dirty="0">
                <a:solidFill>
                  <a:schemeClr val="tx2"/>
                </a:solidFill>
              </a:rPr>
              <a:t> Network experts are not Operational Mission Thread experts-neither are aware of the others market space</a:t>
            </a:r>
          </a:p>
        </p:txBody>
      </p:sp>
      <p:sp>
        <p:nvSpPr>
          <p:cNvPr id="35854" name="Text Box 27"/>
          <p:cNvSpPr txBox="1">
            <a:spLocks noChangeArrowheads="1"/>
          </p:cNvSpPr>
          <p:nvPr/>
        </p:nvSpPr>
        <p:spPr bwMode="auto">
          <a:xfrm>
            <a:off x="0" y="5807075"/>
            <a:ext cx="2028825" cy="854075"/>
          </a:xfrm>
          <a:prstGeom prst="rect">
            <a:avLst/>
          </a:prstGeom>
          <a:noFill/>
          <a:ln w="12700">
            <a:noFill/>
            <a:miter lim="800000"/>
            <a:headEnd/>
            <a:tailEnd/>
          </a:ln>
        </p:spPr>
        <p:txBody>
          <a:bodyPr anchor="ctr">
            <a:spAutoFit/>
          </a:bodyPr>
          <a:lstStyle/>
          <a:p>
            <a:pPr defTabSz="762000" eaLnBrk="0" hangingPunct="0"/>
            <a:r>
              <a:rPr lang="en-US" sz="1000" dirty="0">
                <a:solidFill>
                  <a:srgbClr val="000000"/>
                </a:solidFill>
              </a:rPr>
              <a:t>Source(s): </a:t>
            </a:r>
          </a:p>
          <a:p>
            <a:pPr defTabSz="762000" eaLnBrk="0" hangingPunct="0">
              <a:buFontTx/>
              <a:buChar char="•"/>
            </a:pPr>
            <a:r>
              <a:rPr lang="en-US" sz="1000" dirty="0">
                <a:solidFill>
                  <a:srgbClr val="000000"/>
                </a:solidFill>
              </a:rPr>
              <a:t>Software Engineering</a:t>
            </a:r>
          </a:p>
          <a:p>
            <a:pPr defTabSz="762000" eaLnBrk="0" hangingPunct="0"/>
            <a:r>
              <a:rPr lang="en-US" sz="1000" dirty="0">
                <a:solidFill>
                  <a:srgbClr val="000000"/>
                </a:solidFill>
              </a:rPr>
              <a:t>Economics by B. Boehm. 1981</a:t>
            </a:r>
          </a:p>
          <a:p>
            <a:pPr defTabSz="762000" eaLnBrk="0" hangingPunct="0">
              <a:buFontTx/>
              <a:buChar char="•"/>
            </a:pPr>
            <a:r>
              <a:rPr lang="en-US" sz="1000" dirty="0">
                <a:solidFill>
                  <a:srgbClr val="000000"/>
                </a:solidFill>
              </a:rPr>
              <a:t>NCTSI research –Rissinger 2003</a:t>
            </a:r>
          </a:p>
          <a:p>
            <a:pPr defTabSz="762000" eaLnBrk="0" hangingPunct="0"/>
            <a:endParaRPr lang="en-US" sz="10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92180"/>
                                        </p:tgtEl>
                                        <p:attrNameLst>
                                          <p:attrName>style.visibility</p:attrName>
                                        </p:attrNameLst>
                                      </p:cBhvr>
                                      <p:to>
                                        <p:strVal val="visible"/>
                                      </p:to>
                                    </p:set>
                                  </p:childTnLst>
                                </p:cTn>
                              </p:par>
                            </p:childTnLst>
                          </p:cTn>
                        </p:par>
                        <p:par>
                          <p:cTn id="7" fill="hold">
                            <p:stCondLst>
                              <p:cond delay="3500"/>
                            </p:stCondLst>
                            <p:childTnLst>
                              <p:par>
                                <p:cTn id="8" presetID="1" presetClass="entr" presetSubtype="0" fill="hold" grpId="0" nodeType="afterEffect">
                                  <p:stCondLst>
                                    <p:cond delay="3000"/>
                                  </p:stCondLst>
                                  <p:childTnLst>
                                    <p:set>
                                      <p:cBhvr>
                                        <p:cTn id="9" dur="1" fill="hold">
                                          <p:stCondLst>
                                            <p:cond delay="499"/>
                                          </p:stCondLst>
                                        </p:cTn>
                                        <p:tgtEl>
                                          <p:spTgt spid="92186"/>
                                        </p:tgtEl>
                                        <p:attrNameLst>
                                          <p:attrName>style.visibility</p:attrName>
                                        </p:attrNameLst>
                                      </p:cBhvr>
                                      <p:to>
                                        <p:strVal val="visible"/>
                                      </p:to>
                                    </p:set>
                                  </p:childTnLst>
                                </p:cTn>
                              </p:par>
                            </p:childTnLst>
                          </p:cTn>
                        </p:par>
                        <p:par>
                          <p:cTn id="10" fill="hold">
                            <p:stCondLst>
                              <p:cond delay="7000"/>
                            </p:stCondLst>
                            <p:childTnLst>
                              <p:par>
                                <p:cTn id="11" presetID="1" presetClass="entr" presetSubtype="0" fill="hold" grpId="0" nodeType="afterEffect">
                                  <p:stCondLst>
                                    <p:cond delay="3000"/>
                                  </p:stCondLst>
                                  <p:childTnLst>
                                    <p:set>
                                      <p:cBhvr>
                                        <p:cTn id="12" dur="1" fill="hold">
                                          <p:stCondLst>
                                            <p:cond delay="499"/>
                                          </p:stCondLst>
                                        </p:cTn>
                                        <p:tgtEl>
                                          <p:spTgt spid="92181"/>
                                        </p:tgtEl>
                                        <p:attrNameLst>
                                          <p:attrName>style.visibility</p:attrName>
                                        </p:attrNameLst>
                                      </p:cBhvr>
                                      <p:to>
                                        <p:strVal val="visible"/>
                                      </p:to>
                                    </p:set>
                                  </p:childTnLst>
                                </p:cTn>
                              </p:par>
                            </p:childTnLst>
                          </p:cTn>
                        </p:par>
                        <p:par>
                          <p:cTn id="13" fill="hold">
                            <p:stCondLst>
                              <p:cond delay="10500"/>
                            </p:stCondLst>
                            <p:childTnLst>
                              <p:par>
                                <p:cTn id="14" presetID="1" presetClass="entr" presetSubtype="0" fill="hold" grpId="0" nodeType="afterEffect">
                                  <p:stCondLst>
                                    <p:cond delay="3000"/>
                                  </p:stCondLst>
                                  <p:childTnLst>
                                    <p:set>
                                      <p:cBhvr>
                                        <p:cTn id="15" dur="1" fill="hold">
                                          <p:stCondLst>
                                            <p:cond delay="499"/>
                                          </p:stCondLst>
                                        </p:cTn>
                                        <p:tgtEl>
                                          <p:spTgt spid="92182"/>
                                        </p:tgtEl>
                                        <p:attrNameLst>
                                          <p:attrName>style.visibility</p:attrName>
                                        </p:attrNameLst>
                                      </p:cBhvr>
                                      <p:to>
                                        <p:strVal val="visible"/>
                                      </p:to>
                                    </p:set>
                                  </p:childTnLst>
                                </p:cTn>
                              </p:par>
                            </p:childTnLst>
                          </p:cTn>
                        </p:par>
                        <p:par>
                          <p:cTn id="16" fill="hold">
                            <p:stCondLst>
                              <p:cond delay="14000"/>
                            </p:stCondLst>
                            <p:childTnLst>
                              <p:par>
                                <p:cTn id="17" presetID="1" presetClass="entr" presetSubtype="0" fill="hold" grpId="0" nodeType="afterEffect">
                                  <p:stCondLst>
                                    <p:cond delay="3000"/>
                                  </p:stCondLst>
                                  <p:childTnLst>
                                    <p:set>
                                      <p:cBhvr>
                                        <p:cTn id="18" dur="1" fill="hold">
                                          <p:stCondLst>
                                            <p:cond delay="499"/>
                                          </p:stCondLst>
                                        </p:cTn>
                                        <p:tgtEl>
                                          <p:spTgt spid="92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0" grpId="0" animBg="1" autoUpdateAnimBg="0"/>
      <p:bldP spid="92181" grpId="0" animBg="1" autoUpdateAnimBg="0"/>
      <p:bldP spid="92182" grpId="0" animBg="1" autoUpdateAnimBg="0"/>
      <p:bldP spid="92183" grpId="0" animBg="1" autoUpdateAnimBg="0"/>
      <p:bldP spid="9218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3327400"/>
            <a:ext cx="1452563" cy="3048000"/>
          </a:xfrm>
          <a:prstGeom prst="rect">
            <a:avLst/>
          </a:prstGeom>
          <a:solidFill>
            <a:srgbClr val="00FF00">
              <a:alpha val="50195"/>
            </a:srgbClr>
          </a:solidFill>
          <a:ln w="38100">
            <a:solidFill>
              <a:schemeClr val="tx1"/>
            </a:solidFill>
            <a:miter lim="800000"/>
            <a:headEnd type="none" w="sm" len="sm"/>
            <a:tailEnd type="none" w="sm" len="sm"/>
          </a:ln>
        </p:spPr>
        <p:txBody>
          <a:bodyPr wrap="none" anchor="ctr"/>
          <a:lstStyle/>
          <a:p>
            <a:endParaRPr lang="en-US" dirty="0"/>
          </a:p>
        </p:txBody>
      </p:sp>
      <p:grpSp>
        <p:nvGrpSpPr>
          <p:cNvPr id="2" name="Group 3"/>
          <p:cNvGrpSpPr>
            <a:grpSpLocks/>
          </p:cNvGrpSpPr>
          <p:nvPr/>
        </p:nvGrpSpPr>
        <p:grpSpPr bwMode="auto">
          <a:xfrm>
            <a:off x="469900" y="3632200"/>
            <a:ext cx="1439863" cy="2438400"/>
            <a:chOff x="293" y="2352"/>
            <a:chExt cx="1344" cy="1536"/>
          </a:xfrm>
        </p:grpSpPr>
        <p:sp>
          <p:nvSpPr>
            <p:cNvPr id="22551" name="Line 4"/>
            <p:cNvSpPr>
              <a:spLocks noChangeShapeType="1"/>
            </p:cNvSpPr>
            <p:nvPr/>
          </p:nvSpPr>
          <p:spPr bwMode="auto">
            <a:xfrm>
              <a:off x="293" y="2352"/>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2" name="Line 5"/>
            <p:cNvSpPr>
              <a:spLocks noChangeShapeType="1"/>
            </p:cNvSpPr>
            <p:nvPr/>
          </p:nvSpPr>
          <p:spPr bwMode="auto">
            <a:xfrm>
              <a:off x="293" y="2544"/>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3" name="Line 6"/>
            <p:cNvSpPr>
              <a:spLocks noChangeShapeType="1"/>
            </p:cNvSpPr>
            <p:nvPr/>
          </p:nvSpPr>
          <p:spPr bwMode="auto">
            <a:xfrm>
              <a:off x="293" y="2736"/>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4" name="Line 7"/>
            <p:cNvSpPr>
              <a:spLocks noChangeShapeType="1"/>
            </p:cNvSpPr>
            <p:nvPr/>
          </p:nvSpPr>
          <p:spPr bwMode="auto">
            <a:xfrm>
              <a:off x="293" y="2928"/>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5" name="Line 8"/>
            <p:cNvSpPr>
              <a:spLocks noChangeShapeType="1"/>
            </p:cNvSpPr>
            <p:nvPr/>
          </p:nvSpPr>
          <p:spPr bwMode="auto">
            <a:xfrm>
              <a:off x="293" y="3120"/>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6" name="Line 9"/>
            <p:cNvSpPr>
              <a:spLocks noChangeShapeType="1"/>
            </p:cNvSpPr>
            <p:nvPr/>
          </p:nvSpPr>
          <p:spPr bwMode="auto">
            <a:xfrm>
              <a:off x="293" y="3312"/>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7" name="Line 10"/>
            <p:cNvSpPr>
              <a:spLocks noChangeShapeType="1"/>
            </p:cNvSpPr>
            <p:nvPr/>
          </p:nvSpPr>
          <p:spPr bwMode="auto">
            <a:xfrm>
              <a:off x="293" y="3504"/>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8" name="Line 11"/>
            <p:cNvSpPr>
              <a:spLocks noChangeShapeType="1"/>
            </p:cNvSpPr>
            <p:nvPr/>
          </p:nvSpPr>
          <p:spPr bwMode="auto">
            <a:xfrm>
              <a:off x="293" y="3696"/>
              <a:ext cx="1344" cy="0"/>
            </a:xfrm>
            <a:prstGeom prst="line">
              <a:avLst/>
            </a:prstGeom>
            <a:noFill/>
            <a:ln w="9525">
              <a:solidFill>
                <a:schemeClr val="tx1"/>
              </a:solidFill>
              <a:round/>
              <a:headEnd type="none" w="sm" len="sm"/>
              <a:tailEnd type="none" w="sm" len="sm"/>
            </a:ln>
          </p:spPr>
          <p:txBody>
            <a:bodyPr/>
            <a:lstStyle/>
            <a:p>
              <a:endParaRPr lang="en-US" dirty="0"/>
            </a:p>
          </p:txBody>
        </p:sp>
        <p:sp>
          <p:nvSpPr>
            <p:cNvPr id="22559" name="Line 12"/>
            <p:cNvSpPr>
              <a:spLocks noChangeShapeType="1"/>
            </p:cNvSpPr>
            <p:nvPr/>
          </p:nvSpPr>
          <p:spPr bwMode="auto">
            <a:xfrm>
              <a:off x="293" y="3888"/>
              <a:ext cx="1344" cy="0"/>
            </a:xfrm>
            <a:prstGeom prst="line">
              <a:avLst/>
            </a:prstGeom>
            <a:noFill/>
            <a:ln w="9525">
              <a:solidFill>
                <a:schemeClr val="tx1"/>
              </a:solidFill>
              <a:round/>
              <a:headEnd type="none" w="sm" len="sm"/>
              <a:tailEnd type="none" w="sm" len="sm"/>
            </a:ln>
          </p:spPr>
          <p:txBody>
            <a:bodyPr/>
            <a:lstStyle/>
            <a:p>
              <a:endParaRPr lang="en-US" dirty="0"/>
            </a:p>
          </p:txBody>
        </p:sp>
      </p:grpSp>
      <p:sp>
        <p:nvSpPr>
          <p:cNvPr id="21508" name="Text Box 13"/>
          <p:cNvSpPr txBox="1">
            <a:spLocks noChangeArrowheads="1"/>
          </p:cNvSpPr>
          <p:nvPr/>
        </p:nvSpPr>
        <p:spPr bwMode="auto">
          <a:xfrm>
            <a:off x="546100" y="4546600"/>
            <a:ext cx="755650" cy="304800"/>
          </a:xfrm>
          <a:prstGeom prst="rect">
            <a:avLst/>
          </a:prstGeom>
          <a:noFill/>
          <a:ln w="38100">
            <a:noFill/>
            <a:miter lim="800000"/>
            <a:headEnd type="none" w="sm" len="sm"/>
            <a:tailEnd type="none" w="sm" len="sm"/>
          </a:ln>
        </p:spPr>
        <p:txBody>
          <a:bodyPr wrap="none">
            <a:spAutoFit/>
          </a:bodyPr>
          <a:lstStyle/>
          <a:p>
            <a:r>
              <a:rPr lang="en-US" sz="1400" dirty="0"/>
              <a:t>J3.5C1</a:t>
            </a:r>
          </a:p>
        </p:txBody>
      </p:sp>
      <p:sp>
        <p:nvSpPr>
          <p:cNvPr id="21509" name="Text Box 14"/>
          <p:cNvSpPr txBox="1">
            <a:spLocks noChangeArrowheads="1"/>
          </p:cNvSpPr>
          <p:nvPr/>
        </p:nvSpPr>
        <p:spPr bwMode="auto">
          <a:xfrm>
            <a:off x="546100" y="5156200"/>
            <a:ext cx="755650" cy="304800"/>
          </a:xfrm>
          <a:prstGeom prst="rect">
            <a:avLst/>
          </a:prstGeom>
          <a:noFill/>
          <a:ln w="38100">
            <a:noFill/>
            <a:miter lim="800000"/>
            <a:headEnd type="none" w="sm" len="sm"/>
            <a:tailEnd type="none" w="sm" len="sm"/>
          </a:ln>
        </p:spPr>
        <p:txBody>
          <a:bodyPr wrap="none">
            <a:spAutoFit/>
          </a:bodyPr>
          <a:lstStyle/>
          <a:p>
            <a:r>
              <a:rPr lang="en-US" sz="1400" dirty="0"/>
              <a:t>J3.5C2</a:t>
            </a:r>
          </a:p>
        </p:txBody>
      </p:sp>
      <p:sp>
        <p:nvSpPr>
          <p:cNvPr id="21510" name="Text Box 15"/>
          <p:cNvSpPr txBox="1">
            <a:spLocks noChangeArrowheads="1"/>
          </p:cNvSpPr>
          <p:nvPr/>
        </p:nvSpPr>
        <p:spPr bwMode="auto">
          <a:xfrm>
            <a:off x="546100" y="5765800"/>
            <a:ext cx="755650" cy="304800"/>
          </a:xfrm>
          <a:prstGeom prst="rect">
            <a:avLst/>
          </a:prstGeom>
          <a:noFill/>
          <a:ln w="38100">
            <a:noFill/>
            <a:miter lim="800000"/>
            <a:headEnd type="none" w="sm" len="sm"/>
            <a:tailEnd type="none" w="sm" len="sm"/>
          </a:ln>
        </p:spPr>
        <p:txBody>
          <a:bodyPr wrap="none">
            <a:spAutoFit/>
          </a:bodyPr>
          <a:lstStyle/>
          <a:p>
            <a:r>
              <a:rPr lang="en-US" sz="1400" dirty="0"/>
              <a:t>J3.5C3</a:t>
            </a:r>
          </a:p>
        </p:txBody>
      </p:sp>
      <p:sp>
        <p:nvSpPr>
          <p:cNvPr id="21511" name="Text Box 16"/>
          <p:cNvSpPr txBox="1">
            <a:spLocks noChangeArrowheads="1"/>
          </p:cNvSpPr>
          <p:nvPr/>
        </p:nvSpPr>
        <p:spPr bwMode="auto">
          <a:xfrm>
            <a:off x="546100" y="3327400"/>
            <a:ext cx="577850" cy="304800"/>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1512" name="Text Box 17"/>
          <p:cNvSpPr txBox="1">
            <a:spLocks noChangeArrowheads="1"/>
          </p:cNvSpPr>
          <p:nvPr/>
        </p:nvSpPr>
        <p:spPr bwMode="auto">
          <a:xfrm>
            <a:off x="546100" y="3937000"/>
            <a:ext cx="746125" cy="304800"/>
          </a:xfrm>
          <a:prstGeom prst="rect">
            <a:avLst/>
          </a:prstGeom>
          <a:noFill/>
          <a:ln w="38100">
            <a:noFill/>
            <a:miter lim="800000"/>
            <a:headEnd type="none" w="sm" len="sm"/>
            <a:tailEnd type="none" w="sm" len="sm"/>
          </a:ln>
        </p:spPr>
        <p:txBody>
          <a:bodyPr wrap="none">
            <a:spAutoFit/>
          </a:bodyPr>
          <a:lstStyle/>
          <a:p>
            <a:r>
              <a:rPr lang="en-US" sz="1400" dirty="0"/>
              <a:t>J3.5E0</a:t>
            </a:r>
          </a:p>
        </p:txBody>
      </p:sp>
      <p:sp>
        <p:nvSpPr>
          <p:cNvPr id="21513" name="Rectangle 18"/>
          <p:cNvSpPr>
            <a:spLocks noChangeArrowheads="1"/>
          </p:cNvSpPr>
          <p:nvPr/>
        </p:nvSpPr>
        <p:spPr bwMode="auto">
          <a:xfrm>
            <a:off x="2667000" y="3327400"/>
            <a:ext cx="1447800" cy="3048000"/>
          </a:xfrm>
          <a:prstGeom prst="rect">
            <a:avLst/>
          </a:prstGeom>
          <a:solidFill>
            <a:srgbClr val="00FF00">
              <a:alpha val="50195"/>
            </a:srgbClr>
          </a:solidFill>
          <a:ln w="12700">
            <a:solidFill>
              <a:schemeClr val="tx1"/>
            </a:solidFill>
            <a:miter lim="800000"/>
            <a:headEnd type="none" w="sm" len="sm"/>
            <a:tailEnd type="none" w="sm" len="sm"/>
          </a:ln>
        </p:spPr>
        <p:txBody>
          <a:bodyPr wrap="none" anchor="ctr"/>
          <a:lstStyle/>
          <a:p>
            <a:endParaRPr lang="en-US" dirty="0"/>
          </a:p>
        </p:txBody>
      </p:sp>
      <p:sp>
        <p:nvSpPr>
          <p:cNvPr id="21514" name="Rectangle 19"/>
          <p:cNvSpPr>
            <a:spLocks noChangeArrowheads="1"/>
          </p:cNvSpPr>
          <p:nvPr/>
        </p:nvSpPr>
        <p:spPr bwMode="auto">
          <a:xfrm>
            <a:off x="2667000" y="5156200"/>
            <a:ext cx="1452563" cy="1219200"/>
          </a:xfrm>
          <a:prstGeom prst="rect">
            <a:avLst/>
          </a:prstGeom>
          <a:solidFill>
            <a:srgbClr val="00FF00">
              <a:alpha val="50195"/>
            </a:srgbClr>
          </a:solidFill>
          <a:ln w="12700">
            <a:solidFill>
              <a:schemeClr val="tx1"/>
            </a:solidFill>
            <a:miter lim="800000"/>
            <a:headEnd type="none" w="sm" len="sm"/>
            <a:tailEnd type="none" w="sm" len="sm"/>
          </a:ln>
        </p:spPr>
        <p:txBody>
          <a:bodyPr wrap="none" anchor="ctr"/>
          <a:lstStyle/>
          <a:p>
            <a:endParaRPr lang="en-US" dirty="0"/>
          </a:p>
        </p:txBody>
      </p:sp>
      <p:sp>
        <p:nvSpPr>
          <p:cNvPr id="21515" name="Rectangle 20"/>
          <p:cNvSpPr>
            <a:spLocks noChangeArrowheads="1"/>
          </p:cNvSpPr>
          <p:nvPr/>
        </p:nvSpPr>
        <p:spPr bwMode="auto">
          <a:xfrm>
            <a:off x="2667000" y="3327400"/>
            <a:ext cx="1439863" cy="3048000"/>
          </a:xfrm>
          <a:prstGeom prst="rect">
            <a:avLst/>
          </a:prstGeom>
          <a:noFill/>
          <a:ln w="38100">
            <a:solidFill>
              <a:schemeClr val="tx1"/>
            </a:solidFill>
            <a:miter lim="800000"/>
            <a:headEnd type="none" w="sm" len="sm"/>
            <a:tailEnd type="none" w="sm" len="sm"/>
          </a:ln>
        </p:spPr>
        <p:txBody>
          <a:bodyPr wrap="none" anchor="ctr"/>
          <a:lstStyle/>
          <a:p>
            <a:endParaRPr lang="en-US" dirty="0"/>
          </a:p>
        </p:txBody>
      </p:sp>
      <p:grpSp>
        <p:nvGrpSpPr>
          <p:cNvPr id="3" name="Group 21"/>
          <p:cNvGrpSpPr>
            <a:grpSpLocks/>
          </p:cNvGrpSpPr>
          <p:nvPr/>
        </p:nvGrpSpPr>
        <p:grpSpPr bwMode="auto">
          <a:xfrm>
            <a:off x="2667000" y="3632200"/>
            <a:ext cx="1439863" cy="2438400"/>
            <a:chOff x="432" y="1440"/>
            <a:chExt cx="2256" cy="1536"/>
          </a:xfrm>
        </p:grpSpPr>
        <p:sp>
          <p:nvSpPr>
            <p:cNvPr id="22542" name="Line 22"/>
            <p:cNvSpPr>
              <a:spLocks noChangeShapeType="1"/>
            </p:cNvSpPr>
            <p:nvPr/>
          </p:nvSpPr>
          <p:spPr bwMode="auto">
            <a:xfrm>
              <a:off x="432" y="1440"/>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3" name="Line 23"/>
            <p:cNvSpPr>
              <a:spLocks noChangeShapeType="1"/>
            </p:cNvSpPr>
            <p:nvPr/>
          </p:nvSpPr>
          <p:spPr bwMode="auto">
            <a:xfrm>
              <a:off x="432" y="1632"/>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4" name="Line 24"/>
            <p:cNvSpPr>
              <a:spLocks noChangeShapeType="1"/>
            </p:cNvSpPr>
            <p:nvPr/>
          </p:nvSpPr>
          <p:spPr bwMode="auto">
            <a:xfrm>
              <a:off x="432" y="1824"/>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5" name="Line 25"/>
            <p:cNvSpPr>
              <a:spLocks noChangeShapeType="1"/>
            </p:cNvSpPr>
            <p:nvPr/>
          </p:nvSpPr>
          <p:spPr bwMode="auto">
            <a:xfrm>
              <a:off x="432" y="2016"/>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6" name="Line 26"/>
            <p:cNvSpPr>
              <a:spLocks noChangeShapeType="1"/>
            </p:cNvSpPr>
            <p:nvPr/>
          </p:nvSpPr>
          <p:spPr bwMode="auto">
            <a:xfrm>
              <a:off x="432" y="2208"/>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7" name="Line 27"/>
            <p:cNvSpPr>
              <a:spLocks noChangeShapeType="1"/>
            </p:cNvSpPr>
            <p:nvPr/>
          </p:nvSpPr>
          <p:spPr bwMode="auto">
            <a:xfrm>
              <a:off x="432" y="2400"/>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8" name="Line 28"/>
            <p:cNvSpPr>
              <a:spLocks noChangeShapeType="1"/>
            </p:cNvSpPr>
            <p:nvPr/>
          </p:nvSpPr>
          <p:spPr bwMode="auto">
            <a:xfrm>
              <a:off x="432" y="2592"/>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9" name="Line 29"/>
            <p:cNvSpPr>
              <a:spLocks noChangeShapeType="1"/>
            </p:cNvSpPr>
            <p:nvPr/>
          </p:nvSpPr>
          <p:spPr bwMode="auto">
            <a:xfrm>
              <a:off x="432" y="2784"/>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50" name="Line 30"/>
            <p:cNvSpPr>
              <a:spLocks noChangeShapeType="1"/>
            </p:cNvSpPr>
            <p:nvPr/>
          </p:nvSpPr>
          <p:spPr bwMode="auto">
            <a:xfrm>
              <a:off x="432" y="2976"/>
              <a:ext cx="2256" cy="0"/>
            </a:xfrm>
            <a:prstGeom prst="line">
              <a:avLst/>
            </a:prstGeom>
            <a:noFill/>
            <a:ln w="19050">
              <a:solidFill>
                <a:schemeClr val="tx1"/>
              </a:solidFill>
              <a:round/>
              <a:headEnd type="none" w="sm" len="sm"/>
              <a:tailEnd type="none" w="sm" len="sm"/>
            </a:ln>
          </p:spPr>
          <p:txBody>
            <a:bodyPr/>
            <a:lstStyle/>
            <a:p>
              <a:endParaRPr lang="en-US" dirty="0"/>
            </a:p>
          </p:txBody>
        </p:sp>
      </p:grpSp>
      <p:sp>
        <p:nvSpPr>
          <p:cNvPr id="21517" name="Text Box 31"/>
          <p:cNvSpPr txBox="1">
            <a:spLocks noChangeArrowheads="1"/>
          </p:cNvSpPr>
          <p:nvPr/>
        </p:nvSpPr>
        <p:spPr bwMode="auto">
          <a:xfrm>
            <a:off x="2717800" y="3327400"/>
            <a:ext cx="577850" cy="304800"/>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1518" name="Text Box 32"/>
          <p:cNvSpPr txBox="1">
            <a:spLocks noChangeArrowheads="1"/>
          </p:cNvSpPr>
          <p:nvPr/>
        </p:nvSpPr>
        <p:spPr bwMode="auto">
          <a:xfrm>
            <a:off x="2717800" y="4546600"/>
            <a:ext cx="755650" cy="304800"/>
          </a:xfrm>
          <a:prstGeom prst="rect">
            <a:avLst/>
          </a:prstGeom>
          <a:noFill/>
          <a:ln w="38100">
            <a:noFill/>
            <a:miter lim="800000"/>
            <a:headEnd type="none" w="sm" len="sm"/>
            <a:tailEnd type="none" w="sm" len="sm"/>
          </a:ln>
        </p:spPr>
        <p:txBody>
          <a:bodyPr wrap="none">
            <a:spAutoFit/>
          </a:bodyPr>
          <a:lstStyle/>
          <a:p>
            <a:r>
              <a:rPr lang="en-US" sz="1400" dirty="0"/>
              <a:t>J3.5C1</a:t>
            </a:r>
          </a:p>
        </p:txBody>
      </p:sp>
      <p:sp>
        <p:nvSpPr>
          <p:cNvPr id="21519" name="Text Box 33"/>
          <p:cNvSpPr txBox="1">
            <a:spLocks noChangeArrowheads="1"/>
          </p:cNvSpPr>
          <p:nvPr/>
        </p:nvSpPr>
        <p:spPr bwMode="auto">
          <a:xfrm>
            <a:off x="2717800" y="5156200"/>
            <a:ext cx="755650" cy="304800"/>
          </a:xfrm>
          <a:prstGeom prst="rect">
            <a:avLst/>
          </a:prstGeom>
          <a:noFill/>
          <a:ln w="38100">
            <a:noFill/>
            <a:miter lim="800000"/>
            <a:headEnd type="none" w="sm" len="sm"/>
            <a:tailEnd type="none" w="sm" len="sm"/>
          </a:ln>
        </p:spPr>
        <p:txBody>
          <a:bodyPr wrap="none">
            <a:spAutoFit/>
          </a:bodyPr>
          <a:lstStyle/>
          <a:p>
            <a:r>
              <a:rPr lang="en-US" sz="1400" dirty="0"/>
              <a:t>J3.5C2</a:t>
            </a:r>
          </a:p>
        </p:txBody>
      </p:sp>
      <p:sp>
        <p:nvSpPr>
          <p:cNvPr id="21520" name="Text Box 34"/>
          <p:cNvSpPr txBox="1">
            <a:spLocks noChangeArrowheads="1"/>
          </p:cNvSpPr>
          <p:nvPr/>
        </p:nvSpPr>
        <p:spPr bwMode="auto">
          <a:xfrm>
            <a:off x="2717800" y="3937000"/>
            <a:ext cx="746125" cy="304800"/>
          </a:xfrm>
          <a:prstGeom prst="rect">
            <a:avLst/>
          </a:prstGeom>
          <a:noFill/>
          <a:ln w="38100">
            <a:noFill/>
            <a:miter lim="800000"/>
            <a:headEnd type="none" w="sm" len="sm"/>
            <a:tailEnd type="none" w="sm" len="sm"/>
          </a:ln>
        </p:spPr>
        <p:txBody>
          <a:bodyPr wrap="none">
            <a:spAutoFit/>
          </a:bodyPr>
          <a:lstStyle/>
          <a:p>
            <a:r>
              <a:rPr lang="en-US" sz="1400" dirty="0"/>
              <a:t>J3.5E0</a:t>
            </a:r>
          </a:p>
        </p:txBody>
      </p:sp>
      <p:sp>
        <p:nvSpPr>
          <p:cNvPr id="21521" name="Text Box 35"/>
          <p:cNvSpPr txBox="1">
            <a:spLocks noChangeArrowheads="1"/>
          </p:cNvSpPr>
          <p:nvPr/>
        </p:nvSpPr>
        <p:spPr bwMode="auto">
          <a:xfrm>
            <a:off x="2717800" y="5765800"/>
            <a:ext cx="755650" cy="304800"/>
          </a:xfrm>
          <a:prstGeom prst="rect">
            <a:avLst/>
          </a:prstGeom>
          <a:noFill/>
          <a:ln w="38100">
            <a:noFill/>
            <a:miter lim="800000"/>
            <a:headEnd type="none" w="sm" len="sm"/>
            <a:tailEnd type="none" w="sm" len="sm"/>
          </a:ln>
        </p:spPr>
        <p:txBody>
          <a:bodyPr wrap="none">
            <a:spAutoFit/>
          </a:bodyPr>
          <a:lstStyle/>
          <a:p>
            <a:r>
              <a:rPr lang="en-US" sz="1400" dirty="0"/>
              <a:t>J3.5C3</a:t>
            </a:r>
          </a:p>
        </p:txBody>
      </p:sp>
      <p:sp>
        <p:nvSpPr>
          <p:cNvPr id="21522" name="Rectangle 36"/>
          <p:cNvSpPr>
            <a:spLocks noChangeArrowheads="1"/>
          </p:cNvSpPr>
          <p:nvPr/>
        </p:nvSpPr>
        <p:spPr bwMode="auto">
          <a:xfrm>
            <a:off x="4876800" y="3327400"/>
            <a:ext cx="1447800" cy="3048000"/>
          </a:xfrm>
          <a:prstGeom prst="rect">
            <a:avLst/>
          </a:prstGeom>
          <a:solidFill>
            <a:srgbClr val="00FF00">
              <a:alpha val="50195"/>
            </a:srgbClr>
          </a:solidFill>
          <a:ln w="12700">
            <a:solidFill>
              <a:schemeClr val="tx1"/>
            </a:solidFill>
            <a:miter lim="800000"/>
            <a:headEnd type="none" w="sm" len="sm"/>
            <a:tailEnd type="none" w="sm" len="sm"/>
          </a:ln>
        </p:spPr>
        <p:txBody>
          <a:bodyPr wrap="none" anchor="ctr"/>
          <a:lstStyle/>
          <a:p>
            <a:endParaRPr lang="en-US" dirty="0"/>
          </a:p>
        </p:txBody>
      </p:sp>
      <p:sp>
        <p:nvSpPr>
          <p:cNvPr id="21523" name="Rectangle 37"/>
          <p:cNvSpPr>
            <a:spLocks noChangeArrowheads="1"/>
          </p:cNvSpPr>
          <p:nvPr/>
        </p:nvSpPr>
        <p:spPr bwMode="auto">
          <a:xfrm>
            <a:off x="4876800" y="5156200"/>
            <a:ext cx="1452563" cy="1219200"/>
          </a:xfrm>
          <a:prstGeom prst="rect">
            <a:avLst/>
          </a:prstGeom>
          <a:solidFill>
            <a:srgbClr val="00FF00">
              <a:alpha val="50195"/>
            </a:srgbClr>
          </a:solidFill>
          <a:ln w="12700">
            <a:solidFill>
              <a:schemeClr val="tx1"/>
            </a:solidFill>
            <a:miter lim="800000"/>
            <a:headEnd type="none" w="sm" len="sm"/>
            <a:tailEnd type="none" w="sm" len="sm"/>
          </a:ln>
        </p:spPr>
        <p:txBody>
          <a:bodyPr wrap="none" anchor="ctr"/>
          <a:lstStyle/>
          <a:p>
            <a:endParaRPr lang="en-US" dirty="0"/>
          </a:p>
        </p:txBody>
      </p:sp>
      <p:sp>
        <p:nvSpPr>
          <p:cNvPr id="21524" name="Rectangle 38"/>
          <p:cNvSpPr>
            <a:spLocks noChangeArrowheads="1"/>
          </p:cNvSpPr>
          <p:nvPr/>
        </p:nvSpPr>
        <p:spPr bwMode="auto">
          <a:xfrm>
            <a:off x="4876800" y="3327400"/>
            <a:ext cx="1447800" cy="3048000"/>
          </a:xfrm>
          <a:prstGeom prst="rect">
            <a:avLst/>
          </a:prstGeom>
          <a:noFill/>
          <a:ln w="38100">
            <a:solidFill>
              <a:schemeClr val="tx1"/>
            </a:solidFill>
            <a:miter lim="800000"/>
            <a:headEnd type="none" w="sm" len="sm"/>
            <a:tailEnd type="none" w="sm" len="sm"/>
          </a:ln>
        </p:spPr>
        <p:txBody>
          <a:bodyPr wrap="none" anchor="ctr"/>
          <a:lstStyle/>
          <a:p>
            <a:endParaRPr lang="en-US" dirty="0"/>
          </a:p>
        </p:txBody>
      </p:sp>
      <p:grpSp>
        <p:nvGrpSpPr>
          <p:cNvPr id="4" name="Group 39"/>
          <p:cNvGrpSpPr>
            <a:grpSpLocks/>
          </p:cNvGrpSpPr>
          <p:nvPr/>
        </p:nvGrpSpPr>
        <p:grpSpPr bwMode="auto">
          <a:xfrm>
            <a:off x="4876800" y="3632200"/>
            <a:ext cx="1447800" cy="2438400"/>
            <a:chOff x="432" y="1440"/>
            <a:chExt cx="2256" cy="1536"/>
          </a:xfrm>
        </p:grpSpPr>
        <p:sp>
          <p:nvSpPr>
            <p:cNvPr id="22533" name="Line 40"/>
            <p:cNvSpPr>
              <a:spLocks noChangeShapeType="1"/>
            </p:cNvSpPr>
            <p:nvPr/>
          </p:nvSpPr>
          <p:spPr bwMode="auto">
            <a:xfrm>
              <a:off x="432" y="1440"/>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4" name="Line 41"/>
            <p:cNvSpPr>
              <a:spLocks noChangeShapeType="1"/>
            </p:cNvSpPr>
            <p:nvPr/>
          </p:nvSpPr>
          <p:spPr bwMode="auto">
            <a:xfrm>
              <a:off x="432" y="1632"/>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5" name="Line 42"/>
            <p:cNvSpPr>
              <a:spLocks noChangeShapeType="1"/>
            </p:cNvSpPr>
            <p:nvPr/>
          </p:nvSpPr>
          <p:spPr bwMode="auto">
            <a:xfrm>
              <a:off x="432" y="1824"/>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6" name="Line 43"/>
            <p:cNvSpPr>
              <a:spLocks noChangeShapeType="1"/>
            </p:cNvSpPr>
            <p:nvPr/>
          </p:nvSpPr>
          <p:spPr bwMode="auto">
            <a:xfrm>
              <a:off x="432" y="2016"/>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7" name="Line 44"/>
            <p:cNvSpPr>
              <a:spLocks noChangeShapeType="1"/>
            </p:cNvSpPr>
            <p:nvPr/>
          </p:nvSpPr>
          <p:spPr bwMode="auto">
            <a:xfrm>
              <a:off x="432" y="2208"/>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8" name="Line 45"/>
            <p:cNvSpPr>
              <a:spLocks noChangeShapeType="1"/>
            </p:cNvSpPr>
            <p:nvPr/>
          </p:nvSpPr>
          <p:spPr bwMode="auto">
            <a:xfrm>
              <a:off x="432" y="2400"/>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9" name="Line 46"/>
            <p:cNvSpPr>
              <a:spLocks noChangeShapeType="1"/>
            </p:cNvSpPr>
            <p:nvPr/>
          </p:nvSpPr>
          <p:spPr bwMode="auto">
            <a:xfrm>
              <a:off x="432" y="2592"/>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0" name="Line 47"/>
            <p:cNvSpPr>
              <a:spLocks noChangeShapeType="1"/>
            </p:cNvSpPr>
            <p:nvPr/>
          </p:nvSpPr>
          <p:spPr bwMode="auto">
            <a:xfrm>
              <a:off x="432" y="2784"/>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41" name="Line 48"/>
            <p:cNvSpPr>
              <a:spLocks noChangeShapeType="1"/>
            </p:cNvSpPr>
            <p:nvPr/>
          </p:nvSpPr>
          <p:spPr bwMode="auto">
            <a:xfrm>
              <a:off x="432" y="2976"/>
              <a:ext cx="2256" cy="0"/>
            </a:xfrm>
            <a:prstGeom prst="line">
              <a:avLst/>
            </a:prstGeom>
            <a:noFill/>
            <a:ln w="19050">
              <a:solidFill>
                <a:schemeClr val="tx1"/>
              </a:solidFill>
              <a:round/>
              <a:headEnd type="none" w="sm" len="sm"/>
              <a:tailEnd type="none" w="sm" len="sm"/>
            </a:ln>
          </p:spPr>
          <p:txBody>
            <a:bodyPr/>
            <a:lstStyle/>
            <a:p>
              <a:endParaRPr lang="en-US" dirty="0"/>
            </a:p>
          </p:txBody>
        </p:sp>
      </p:grpSp>
      <p:sp>
        <p:nvSpPr>
          <p:cNvPr id="21526" name="Text Box 49"/>
          <p:cNvSpPr txBox="1">
            <a:spLocks noChangeArrowheads="1"/>
          </p:cNvSpPr>
          <p:nvPr/>
        </p:nvSpPr>
        <p:spPr bwMode="auto">
          <a:xfrm>
            <a:off x="4927600" y="3327400"/>
            <a:ext cx="577850" cy="304800"/>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1527" name="Text Box 50"/>
          <p:cNvSpPr txBox="1">
            <a:spLocks noChangeArrowheads="1"/>
          </p:cNvSpPr>
          <p:nvPr/>
        </p:nvSpPr>
        <p:spPr bwMode="auto">
          <a:xfrm>
            <a:off x="4927600" y="4546600"/>
            <a:ext cx="755650" cy="304800"/>
          </a:xfrm>
          <a:prstGeom prst="rect">
            <a:avLst/>
          </a:prstGeom>
          <a:noFill/>
          <a:ln w="38100">
            <a:noFill/>
            <a:miter lim="800000"/>
            <a:headEnd type="none" w="sm" len="sm"/>
            <a:tailEnd type="none" w="sm" len="sm"/>
          </a:ln>
        </p:spPr>
        <p:txBody>
          <a:bodyPr wrap="none">
            <a:spAutoFit/>
          </a:bodyPr>
          <a:lstStyle/>
          <a:p>
            <a:r>
              <a:rPr lang="en-US" sz="1400" dirty="0"/>
              <a:t>J3.5C1</a:t>
            </a:r>
          </a:p>
        </p:txBody>
      </p:sp>
      <p:sp>
        <p:nvSpPr>
          <p:cNvPr id="21528" name="Text Box 51"/>
          <p:cNvSpPr txBox="1">
            <a:spLocks noChangeArrowheads="1"/>
          </p:cNvSpPr>
          <p:nvPr/>
        </p:nvSpPr>
        <p:spPr bwMode="auto">
          <a:xfrm>
            <a:off x="4927600" y="5156200"/>
            <a:ext cx="755650" cy="304800"/>
          </a:xfrm>
          <a:prstGeom prst="rect">
            <a:avLst/>
          </a:prstGeom>
          <a:noFill/>
          <a:ln w="38100">
            <a:noFill/>
            <a:miter lim="800000"/>
            <a:headEnd type="none" w="sm" len="sm"/>
            <a:tailEnd type="none" w="sm" len="sm"/>
          </a:ln>
        </p:spPr>
        <p:txBody>
          <a:bodyPr wrap="none">
            <a:spAutoFit/>
          </a:bodyPr>
          <a:lstStyle/>
          <a:p>
            <a:r>
              <a:rPr lang="en-US" sz="1400" dirty="0"/>
              <a:t>J3.5C2</a:t>
            </a:r>
          </a:p>
        </p:txBody>
      </p:sp>
      <p:sp>
        <p:nvSpPr>
          <p:cNvPr id="21529" name="Text Box 52"/>
          <p:cNvSpPr txBox="1">
            <a:spLocks noChangeArrowheads="1"/>
          </p:cNvSpPr>
          <p:nvPr/>
        </p:nvSpPr>
        <p:spPr bwMode="auto">
          <a:xfrm>
            <a:off x="4927600" y="3937000"/>
            <a:ext cx="746125" cy="304800"/>
          </a:xfrm>
          <a:prstGeom prst="rect">
            <a:avLst/>
          </a:prstGeom>
          <a:noFill/>
          <a:ln w="38100">
            <a:noFill/>
            <a:miter lim="800000"/>
            <a:headEnd type="none" w="sm" len="sm"/>
            <a:tailEnd type="none" w="sm" len="sm"/>
          </a:ln>
        </p:spPr>
        <p:txBody>
          <a:bodyPr wrap="none">
            <a:spAutoFit/>
          </a:bodyPr>
          <a:lstStyle/>
          <a:p>
            <a:r>
              <a:rPr lang="en-US" sz="1400" dirty="0"/>
              <a:t>J3.5E0</a:t>
            </a:r>
          </a:p>
        </p:txBody>
      </p:sp>
      <p:sp>
        <p:nvSpPr>
          <p:cNvPr id="21530" name="Text Box 53"/>
          <p:cNvSpPr txBox="1">
            <a:spLocks noChangeArrowheads="1"/>
          </p:cNvSpPr>
          <p:nvPr/>
        </p:nvSpPr>
        <p:spPr bwMode="auto">
          <a:xfrm>
            <a:off x="4927600" y="5765800"/>
            <a:ext cx="755650" cy="304800"/>
          </a:xfrm>
          <a:prstGeom prst="rect">
            <a:avLst/>
          </a:prstGeom>
          <a:noFill/>
          <a:ln w="38100">
            <a:noFill/>
            <a:miter lim="800000"/>
            <a:headEnd type="none" w="sm" len="sm"/>
            <a:tailEnd type="none" w="sm" len="sm"/>
          </a:ln>
        </p:spPr>
        <p:txBody>
          <a:bodyPr wrap="none">
            <a:spAutoFit/>
          </a:bodyPr>
          <a:lstStyle/>
          <a:p>
            <a:r>
              <a:rPr lang="en-US" sz="1400" dirty="0"/>
              <a:t>J3.5C3</a:t>
            </a:r>
          </a:p>
        </p:txBody>
      </p:sp>
      <p:sp>
        <p:nvSpPr>
          <p:cNvPr id="21531" name="Rectangle 54"/>
          <p:cNvSpPr>
            <a:spLocks noChangeArrowheads="1"/>
          </p:cNvSpPr>
          <p:nvPr/>
        </p:nvSpPr>
        <p:spPr bwMode="auto">
          <a:xfrm>
            <a:off x="7086600" y="3327400"/>
            <a:ext cx="1452563" cy="3048000"/>
          </a:xfrm>
          <a:prstGeom prst="rect">
            <a:avLst/>
          </a:prstGeom>
          <a:solidFill>
            <a:srgbClr val="00FF00">
              <a:alpha val="50195"/>
            </a:srgbClr>
          </a:solidFill>
          <a:ln w="12700">
            <a:solidFill>
              <a:schemeClr val="tx1"/>
            </a:solidFill>
            <a:miter lim="800000"/>
            <a:headEnd type="none" w="sm" len="sm"/>
            <a:tailEnd type="none" w="sm" len="sm"/>
          </a:ln>
        </p:spPr>
        <p:txBody>
          <a:bodyPr wrap="none" anchor="ctr"/>
          <a:lstStyle/>
          <a:p>
            <a:endParaRPr lang="en-US" dirty="0"/>
          </a:p>
        </p:txBody>
      </p:sp>
      <p:sp>
        <p:nvSpPr>
          <p:cNvPr id="21532" name="Rectangle 55"/>
          <p:cNvSpPr>
            <a:spLocks noChangeArrowheads="1"/>
          </p:cNvSpPr>
          <p:nvPr/>
        </p:nvSpPr>
        <p:spPr bwMode="auto">
          <a:xfrm>
            <a:off x="7086600" y="5156200"/>
            <a:ext cx="1452563" cy="1219200"/>
          </a:xfrm>
          <a:prstGeom prst="rect">
            <a:avLst/>
          </a:prstGeom>
          <a:solidFill>
            <a:srgbClr val="00FF00">
              <a:alpha val="50195"/>
            </a:srgbClr>
          </a:solidFill>
          <a:ln w="12700">
            <a:solidFill>
              <a:schemeClr val="tx1"/>
            </a:solidFill>
            <a:miter lim="800000"/>
            <a:headEnd type="none" w="sm" len="sm"/>
            <a:tailEnd type="none" w="sm" len="sm"/>
          </a:ln>
        </p:spPr>
        <p:txBody>
          <a:bodyPr wrap="none" anchor="ctr"/>
          <a:lstStyle/>
          <a:p>
            <a:endParaRPr lang="en-US" dirty="0"/>
          </a:p>
        </p:txBody>
      </p:sp>
      <p:sp>
        <p:nvSpPr>
          <p:cNvPr id="21533" name="Rectangle 56"/>
          <p:cNvSpPr>
            <a:spLocks noChangeArrowheads="1"/>
          </p:cNvSpPr>
          <p:nvPr/>
        </p:nvSpPr>
        <p:spPr bwMode="auto">
          <a:xfrm>
            <a:off x="7086600" y="3327400"/>
            <a:ext cx="1439863" cy="3048000"/>
          </a:xfrm>
          <a:prstGeom prst="rect">
            <a:avLst/>
          </a:prstGeom>
          <a:noFill/>
          <a:ln w="38100">
            <a:solidFill>
              <a:schemeClr val="tx1"/>
            </a:solidFill>
            <a:miter lim="800000"/>
            <a:headEnd type="none" w="sm" len="sm"/>
            <a:tailEnd type="none" w="sm" len="sm"/>
          </a:ln>
        </p:spPr>
        <p:txBody>
          <a:bodyPr wrap="none" anchor="ctr"/>
          <a:lstStyle/>
          <a:p>
            <a:endParaRPr lang="en-US" dirty="0"/>
          </a:p>
        </p:txBody>
      </p:sp>
      <p:grpSp>
        <p:nvGrpSpPr>
          <p:cNvPr id="5" name="Group 57"/>
          <p:cNvGrpSpPr>
            <a:grpSpLocks/>
          </p:cNvGrpSpPr>
          <p:nvPr/>
        </p:nvGrpSpPr>
        <p:grpSpPr bwMode="auto">
          <a:xfrm>
            <a:off x="7086600" y="3632200"/>
            <a:ext cx="1439863" cy="2438400"/>
            <a:chOff x="432" y="1440"/>
            <a:chExt cx="2256" cy="1536"/>
          </a:xfrm>
        </p:grpSpPr>
        <p:sp>
          <p:nvSpPr>
            <p:cNvPr id="22524" name="Line 58"/>
            <p:cNvSpPr>
              <a:spLocks noChangeShapeType="1"/>
            </p:cNvSpPr>
            <p:nvPr/>
          </p:nvSpPr>
          <p:spPr bwMode="auto">
            <a:xfrm>
              <a:off x="432" y="1440"/>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25" name="Line 59"/>
            <p:cNvSpPr>
              <a:spLocks noChangeShapeType="1"/>
            </p:cNvSpPr>
            <p:nvPr/>
          </p:nvSpPr>
          <p:spPr bwMode="auto">
            <a:xfrm>
              <a:off x="432" y="1632"/>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26" name="Line 60"/>
            <p:cNvSpPr>
              <a:spLocks noChangeShapeType="1"/>
            </p:cNvSpPr>
            <p:nvPr/>
          </p:nvSpPr>
          <p:spPr bwMode="auto">
            <a:xfrm>
              <a:off x="432" y="1824"/>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27" name="Line 61"/>
            <p:cNvSpPr>
              <a:spLocks noChangeShapeType="1"/>
            </p:cNvSpPr>
            <p:nvPr/>
          </p:nvSpPr>
          <p:spPr bwMode="auto">
            <a:xfrm>
              <a:off x="432" y="2016"/>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28" name="Line 62"/>
            <p:cNvSpPr>
              <a:spLocks noChangeShapeType="1"/>
            </p:cNvSpPr>
            <p:nvPr/>
          </p:nvSpPr>
          <p:spPr bwMode="auto">
            <a:xfrm>
              <a:off x="432" y="2208"/>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29" name="Line 63"/>
            <p:cNvSpPr>
              <a:spLocks noChangeShapeType="1"/>
            </p:cNvSpPr>
            <p:nvPr/>
          </p:nvSpPr>
          <p:spPr bwMode="auto">
            <a:xfrm>
              <a:off x="432" y="2400"/>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0" name="Line 64"/>
            <p:cNvSpPr>
              <a:spLocks noChangeShapeType="1"/>
            </p:cNvSpPr>
            <p:nvPr/>
          </p:nvSpPr>
          <p:spPr bwMode="auto">
            <a:xfrm>
              <a:off x="432" y="2592"/>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1" name="Line 65"/>
            <p:cNvSpPr>
              <a:spLocks noChangeShapeType="1"/>
            </p:cNvSpPr>
            <p:nvPr/>
          </p:nvSpPr>
          <p:spPr bwMode="auto">
            <a:xfrm>
              <a:off x="432" y="2784"/>
              <a:ext cx="2256" cy="0"/>
            </a:xfrm>
            <a:prstGeom prst="line">
              <a:avLst/>
            </a:prstGeom>
            <a:noFill/>
            <a:ln w="19050">
              <a:solidFill>
                <a:schemeClr val="tx1"/>
              </a:solidFill>
              <a:round/>
              <a:headEnd type="none" w="sm" len="sm"/>
              <a:tailEnd type="none" w="sm" len="sm"/>
            </a:ln>
          </p:spPr>
          <p:txBody>
            <a:bodyPr/>
            <a:lstStyle/>
            <a:p>
              <a:endParaRPr lang="en-US" dirty="0"/>
            </a:p>
          </p:txBody>
        </p:sp>
        <p:sp>
          <p:nvSpPr>
            <p:cNvPr id="22532" name="Line 66"/>
            <p:cNvSpPr>
              <a:spLocks noChangeShapeType="1"/>
            </p:cNvSpPr>
            <p:nvPr/>
          </p:nvSpPr>
          <p:spPr bwMode="auto">
            <a:xfrm>
              <a:off x="432" y="2976"/>
              <a:ext cx="2256" cy="0"/>
            </a:xfrm>
            <a:prstGeom prst="line">
              <a:avLst/>
            </a:prstGeom>
            <a:noFill/>
            <a:ln w="19050">
              <a:solidFill>
                <a:schemeClr val="tx1"/>
              </a:solidFill>
              <a:round/>
              <a:headEnd type="none" w="sm" len="sm"/>
              <a:tailEnd type="none" w="sm" len="sm"/>
            </a:ln>
          </p:spPr>
          <p:txBody>
            <a:bodyPr/>
            <a:lstStyle/>
            <a:p>
              <a:endParaRPr lang="en-US" dirty="0"/>
            </a:p>
          </p:txBody>
        </p:sp>
      </p:grpSp>
      <p:sp>
        <p:nvSpPr>
          <p:cNvPr id="21535" name="Text Box 67"/>
          <p:cNvSpPr txBox="1">
            <a:spLocks noChangeArrowheads="1"/>
          </p:cNvSpPr>
          <p:nvPr/>
        </p:nvSpPr>
        <p:spPr bwMode="auto">
          <a:xfrm>
            <a:off x="7137400" y="3327400"/>
            <a:ext cx="577850" cy="304800"/>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1536" name="Text Box 68"/>
          <p:cNvSpPr txBox="1">
            <a:spLocks noChangeArrowheads="1"/>
          </p:cNvSpPr>
          <p:nvPr/>
        </p:nvSpPr>
        <p:spPr bwMode="auto">
          <a:xfrm>
            <a:off x="7137400" y="4546600"/>
            <a:ext cx="755650" cy="304800"/>
          </a:xfrm>
          <a:prstGeom prst="rect">
            <a:avLst/>
          </a:prstGeom>
          <a:noFill/>
          <a:ln w="38100">
            <a:noFill/>
            <a:miter lim="800000"/>
            <a:headEnd type="none" w="sm" len="sm"/>
            <a:tailEnd type="none" w="sm" len="sm"/>
          </a:ln>
        </p:spPr>
        <p:txBody>
          <a:bodyPr wrap="none">
            <a:spAutoFit/>
          </a:bodyPr>
          <a:lstStyle/>
          <a:p>
            <a:r>
              <a:rPr lang="en-US" sz="1400" dirty="0"/>
              <a:t>J3.5C1</a:t>
            </a:r>
          </a:p>
        </p:txBody>
      </p:sp>
      <p:sp>
        <p:nvSpPr>
          <p:cNvPr id="21537" name="Text Box 69"/>
          <p:cNvSpPr txBox="1">
            <a:spLocks noChangeArrowheads="1"/>
          </p:cNvSpPr>
          <p:nvPr/>
        </p:nvSpPr>
        <p:spPr bwMode="auto">
          <a:xfrm>
            <a:off x="7137400" y="5156200"/>
            <a:ext cx="755650" cy="304800"/>
          </a:xfrm>
          <a:prstGeom prst="rect">
            <a:avLst/>
          </a:prstGeom>
          <a:noFill/>
          <a:ln w="38100">
            <a:noFill/>
            <a:miter lim="800000"/>
            <a:headEnd type="none" w="sm" len="sm"/>
            <a:tailEnd type="none" w="sm" len="sm"/>
          </a:ln>
        </p:spPr>
        <p:txBody>
          <a:bodyPr wrap="none">
            <a:spAutoFit/>
          </a:bodyPr>
          <a:lstStyle/>
          <a:p>
            <a:r>
              <a:rPr lang="en-US" sz="1400" dirty="0"/>
              <a:t>J3.5C2</a:t>
            </a:r>
          </a:p>
        </p:txBody>
      </p:sp>
      <p:sp>
        <p:nvSpPr>
          <p:cNvPr id="21538" name="Text Box 70"/>
          <p:cNvSpPr txBox="1">
            <a:spLocks noChangeArrowheads="1"/>
          </p:cNvSpPr>
          <p:nvPr/>
        </p:nvSpPr>
        <p:spPr bwMode="auto">
          <a:xfrm>
            <a:off x="7137400" y="3937000"/>
            <a:ext cx="746125" cy="304800"/>
          </a:xfrm>
          <a:prstGeom prst="rect">
            <a:avLst/>
          </a:prstGeom>
          <a:noFill/>
          <a:ln w="38100">
            <a:noFill/>
            <a:miter lim="800000"/>
            <a:headEnd type="none" w="sm" len="sm"/>
            <a:tailEnd type="none" w="sm" len="sm"/>
          </a:ln>
        </p:spPr>
        <p:txBody>
          <a:bodyPr wrap="none">
            <a:spAutoFit/>
          </a:bodyPr>
          <a:lstStyle/>
          <a:p>
            <a:r>
              <a:rPr lang="en-US" sz="1400" dirty="0"/>
              <a:t>J3.5E0</a:t>
            </a:r>
          </a:p>
        </p:txBody>
      </p:sp>
      <p:sp>
        <p:nvSpPr>
          <p:cNvPr id="21539" name="Text Box 71"/>
          <p:cNvSpPr txBox="1">
            <a:spLocks noChangeArrowheads="1"/>
          </p:cNvSpPr>
          <p:nvPr/>
        </p:nvSpPr>
        <p:spPr bwMode="auto">
          <a:xfrm>
            <a:off x="7137400" y="5765800"/>
            <a:ext cx="755650" cy="304800"/>
          </a:xfrm>
          <a:prstGeom prst="rect">
            <a:avLst/>
          </a:prstGeom>
          <a:noFill/>
          <a:ln w="38100">
            <a:noFill/>
            <a:miter lim="800000"/>
            <a:headEnd type="none" w="sm" len="sm"/>
            <a:tailEnd type="none" w="sm" len="sm"/>
          </a:ln>
        </p:spPr>
        <p:txBody>
          <a:bodyPr wrap="none">
            <a:spAutoFit/>
          </a:bodyPr>
          <a:lstStyle/>
          <a:p>
            <a:r>
              <a:rPr lang="en-US" sz="1400" dirty="0"/>
              <a:t>J3.5C3</a:t>
            </a:r>
          </a:p>
        </p:txBody>
      </p:sp>
      <p:sp>
        <p:nvSpPr>
          <p:cNvPr id="297032" name="Rectangle 72"/>
          <p:cNvSpPr>
            <a:spLocks noGrp="1" noChangeArrowheads="1"/>
          </p:cNvSpPr>
          <p:nvPr>
            <p:ph type="title" idx="4294967295"/>
          </p:nvPr>
        </p:nvSpPr>
        <p:spPr>
          <a:xfrm>
            <a:off x="2428875" y="96838"/>
            <a:ext cx="5181599" cy="1200150"/>
          </a:xfrm>
        </p:spPr>
        <p:txBody>
          <a:bodyPr lIns="92075" tIns="46038" rIns="92075" bIns="46038"/>
          <a:lstStyle/>
          <a:p>
            <a:pPr>
              <a:defRPr/>
            </a:pPr>
            <a:r>
              <a:rPr lang="en-US" dirty="0" smtClean="0">
                <a:solidFill>
                  <a:schemeClr val="tx1"/>
                </a:solidFill>
              </a:rPr>
              <a:t>Problem Context: Message Level View</a:t>
            </a:r>
            <a:endParaRPr lang="en-US" dirty="0">
              <a:solidFill>
                <a:schemeClr val="tx1"/>
              </a:solidFill>
            </a:endParaRPr>
          </a:p>
        </p:txBody>
      </p:sp>
      <p:grpSp>
        <p:nvGrpSpPr>
          <p:cNvPr id="6" name="Group 73"/>
          <p:cNvGrpSpPr>
            <a:grpSpLocks/>
          </p:cNvGrpSpPr>
          <p:nvPr/>
        </p:nvGrpSpPr>
        <p:grpSpPr bwMode="auto">
          <a:xfrm>
            <a:off x="804863" y="2728913"/>
            <a:ext cx="7439025" cy="495300"/>
            <a:chOff x="507" y="1719"/>
            <a:chExt cx="4686" cy="312"/>
          </a:xfrm>
        </p:grpSpPr>
        <p:sp>
          <p:nvSpPr>
            <p:cNvPr id="22506" name="Text Box 74"/>
            <p:cNvSpPr txBox="1">
              <a:spLocks noChangeArrowheads="1"/>
            </p:cNvSpPr>
            <p:nvPr/>
          </p:nvSpPr>
          <p:spPr bwMode="auto">
            <a:xfrm>
              <a:off x="4684" y="1719"/>
              <a:ext cx="509" cy="312"/>
            </a:xfrm>
            <a:prstGeom prst="rect">
              <a:avLst/>
            </a:prstGeom>
            <a:solidFill>
              <a:srgbClr val="00FF00">
                <a:alpha val="50195"/>
              </a:srgbClr>
            </a:solidFill>
            <a:ln w="38100">
              <a:solidFill>
                <a:srgbClr val="00FF00"/>
              </a:solidFill>
              <a:miter lim="800000"/>
              <a:headEnd type="none" w="sm" len="sm"/>
              <a:tailEnd type="none" w="sm" len="sm"/>
            </a:ln>
          </p:spPr>
          <p:txBody>
            <a:bodyPr wrap="none">
              <a:spAutoFit/>
            </a:bodyPr>
            <a:lstStyle/>
            <a:p>
              <a:r>
                <a:rPr lang="en-US" dirty="0">
                  <a:solidFill>
                    <a:schemeClr val="bg2"/>
                  </a:solidFill>
                </a:rPr>
                <a:t>J3.5</a:t>
              </a:r>
            </a:p>
          </p:txBody>
        </p:sp>
        <p:grpSp>
          <p:nvGrpSpPr>
            <p:cNvPr id="7" name="Group 75"/>
            <p:cNvGrpSpPr>
              <a:grpSpLocks/>
            </p:cNvGrpSpPr>
            <p:nvPr/>
          </p:nvGrpSpPr>
          <p:grpSpPr bwMode="auto">
            <a:xfrm>
              <a:off x="1200" y="1816"/>
              <a:ext cx="432" cy="96"/>
              <a:chOff x="1200" y="1728"/>
              <a:chExt cx="432" cy="96"/>
            </a:xfrm>
          </p:grpSpPr>
          <p:sp>
            <p:nvSpPr>
              <p:cNvPr id="22522" name="Line 76"/>
              <p:cNvSpPr>
                <a:spLocks noChangeShapeType="1"/>
              </p:cNvSpPr>
              <p:nvPr/>
            </p:nvSpPr>
            <p:spPr bwMode="auto">
              <a:xfrm>
                <a:off x="1200" y="1728"/>
                <a:ext cx="432" cy="0"/>
              </a:xfrm>
              <a:prstGeom prst="line">
                <a:avLst/>
              </a:prstGeom>
              <a:noFill/>
              <a:ln w="57150">
                <a:solidFill>
                  <a:srgbClr val="33CC33"/>
                </a:solidFill>
                <a:round/>
                <a:headEnd type="none" w="sm" len="sm"/>
                <a:tailEnd type="none" w="sm" len="sm"/>
              </a:ln>
            </p:spPr>
            <p:txBody>
              <a:bodyPr/>
              <a:lstStyle/>
              <a:p>
                <a:endParaRPr lang="en-US" dirty="0"/>
              </a:p>
            </p:txBody>
          </p:sp>
          <p:sp>
            <p:nvSpPr>
              <p:cNvPr id="22523" name="Line 77"/>
              <p:cNvSpPr>
                <a:spLocks noChangeShapeType="1"/>
              </p:cNvSpPr>
              <p:nvPr/>
            </p:nvSpPr>
            <p:spPr bwMode="auto">
              <a:xfrm>
                <a:off x="1200" y="1824"/>
                <a:ext cx="432" cy="0"/>
              </a:xfrm>
              <a:prstGeom prst="line">
                <a:avLst/>
              </a:prstGeom>
              <a:noFill/>
              <a:ln w="57150">
                <a:solidFill>
                  <a:srgbClr val="33CC33"/>
                </a:solidFill>
                <a:round/>
                <a:headEnd type="none" w="sm" len="sm"/>
                <a:tailEnd type="none" w="sm" len="sm"/>
              </a:ln>
            </p:spPr>
            <p:txBody>
              <a:bodyPr/>
              <a:lstStyle/>
              <a:p>
                <a:endParaRPr lang="en-US" dirty="0"/>
              </a:p>
            </p:txBody>
          </p:sp>
        </p:grpSp>
        <p:sp>
          <p:nvSpPr>
            <p:cNvPr id="22508" name="Text Box 78"/>
            <p:cNvSpPr txBox="1">
              <a:spLocks noChangeArrowheads="1"/>
            </p:cNvSpPr>
            <p:nvPr/>
          </p:nvSpPr>
          <p:spPr bwMode="auto">
            <a:xfrm>
              <a:off x="507" y="1719"/>
              <a:ext cx="509" cy="312"/>
            </a:xfrm>
            <a:prstGeom prst="rect">
              <a:avLst/>
            </a:prstGeom>
            <a:solidFill>
              <a:srgbClr val="00FF00">
                <a:alpha val="50195"/>
              </a:srgbClr>
            </a:solidFill>
            <a:ln w="38100">
              <a:solidFill>
                <a:srgbClr val="00FF00"/>
              </a:solidFill>
              <a:miter lim="800000"/>
              <a:headEnd type="none" w="sm" len="sm"/>
              <a:tailEnd type="none" w="sm" len="sm"/>
            </a:ln>
          </p:spPr>
          <p:txBody>
            <a:bodyPr wrap="none">
              <a:spAutoFit/>
            </a:bodyPr>
            <a:lstStyle/>
            <a:p>
              <a:r>
                <a:rPr lang="en-US" dirty="0">
                  <a:solidFill>
                    <a:schemeClr val="bg2"/>
                  </a:solidFill>
                </a:rPr>
                <a:t>J3.5</a:t>
              </a:r>
            </a:p>
          </p:txBody>
        </p:sp>
        <p:sp>
          <p:nvSpPr>
            <p:cNvPr id="22509" name="Text Box 79"/>
            <p:cNvSpPr txBox="1">
              <a:spLocks noChangeArrowheads="1"/>
            </p:cNvSpPr>
            <p:nvPr/>
          </p:nvSpPr>
          <p:spPr bwMode="auto">
            <a:xfrm>
              <a:off x="3292" y="1719"/>
              <a:ext cx="509" cy="312"/>
            </a:xfrm>
            <a:prstGeom prst="rect">
              <a:avLst/>
            </a:prstGeom>
            <a:solidFill>
              <a:srgbClr val="00FF00">
                <a:alpha val="50195"/>
              </a:srgbClr>
            </a:solidFill>
            <a:ln w="38100">
              <a:solidFill>
                <a:srgbClr val="00FF00"/>
              </a:solidFill>
              <a:miter lim="800000"/>
              <a:headEnd type="none" w="sm" len="sm"/>
              <a:tailEnd type="none" w="sm" len="sm"/>
            </a:ln>
          </p:spPr>
          <p:txBody>
            <a:bodyPr wrap="none">
              <a:spAutoFit/>
            </a:bodyPr>
            <a:lstStyle/>
            <a:p>
              <a:r>
                <a:rPr lang="en-US" dirty="0">
                  <a:solidFill>
                    <a:schemeClr val="bg2"/>
                  </a:solidFill>
                </a:rPr>
                <a:t>J3.5</a:t>
              </a:r>
            </a:p>
          </p:txBody>
        </p:sp>
        <p:sp>
          <p:nvSpPr>
            <p:cNvPr id="22510" name="Text Box 80"/>
            <p:cNvSpPr txBox="1">
              <a:spLocks noChangeArrowheads="1"/>
            </p:cNvSpPr>
            <p:nvPr/>
          </p:nvSpPr>
          <p:spPr bwMode="auto">
            <a:xfrm>
              <a:off x="1900" y="1719"/>
              <a:ext cx="509" cy="312"/>
            </a:xfrm>
            <a:prstGeom prst="rect">
              <a:avLst/>
            </a:prstGeom>
            <a:solidFill>
              <a:srgbClr val="00FF00">
                <a:alpha val="50195"/>
              </a:srgbClr>
            </a:solidFill>
            <a:ln w="38100">
              <a:solidFill>
                <a:srgbClr val="00FF00"/>
              </a:solidFill>
              <a:miter lim="800000"/>
              <a:headEnd type="none" w="sm" len="sm"/>
              <a:tailEnd type="none" w="sm" len="sm"/>
            </a:ln>
          </p:spPr>
          <p:txBody>
            <a:bodyPr wrap="none">
              <a:spAutoFit/>
            </a:bodyPr>
            <a:lstStyle/>
            <a:p>
              <a:r>
                <a:rPr lang="en-US" dirty="0">
                  <a:solidFill>
                    <a:schemeClr val="bg2"/>
                  </a:solidFill>
                </a:rPr>
                <a:t>J3.5</a:t>
              </a:r>
            </a:p>
          </p:txBody>
        </p:sp>
        <p:grpSp>
          <p:nvGrpSpPr>
            <p:cNvPr id="8" name="Group 81"/>
            <p:cNvGrpSpPr>
              <a:grpSpLocks/>
            </p:cNvGrpSpPr>
            <p:nvPr/>
          </p:nvGrpSpPr>
          <p:grpSpPr bwMode="auto">
            <a:xfrm>
              <a:off x="2640" y="1816"/>
              <a:ext cx="432" cy="96"/>
              <a:chOff x="2832" y="1728"/>
              <a:chExt cx="432" cy="96"/>
            </a:xfrm>
          </p:grpSpPr>
          <p:sp>
            <p:nvSpPr>
              <p:cNvPr id="22520" name="Line 82"/>
              <p:cNvSpPr>
                <a:spLocks noChangeShapeType="1"/>
              </p:cNvSpPr>
              <p:nvPr/>
            </p:nvSpPr>
            <p:spPr bwMode="auto">
              <a:xfrm>
                <a:off x="2832" y="1728"/>
                <a:ext cx="432" cy="0"/>
              </a:xfrm>
              <a:prstGeom prst="line">
                <a:avLst/>
              </a:prstGeom>
              <a:noFill/>
              <a:ln w="57150">
                <a:solidFill>
                  <a:srgbClr val="33CC33"/>
                </a:solidFill>
                <a:round/>
                <a:headEnd type="none" w="sm" len="sm"/>
                <a:tailEnd type="none" w="sm" len="sm"/>
              </a:ln>
            </p:spPr>
            <p:txBody>
              <a:bodyPr/>
              <a:lstStyle/>
              <a:p>
                <a:endParaRPr lang="en-US" dirty="0"/>
              </a:p>
            </p:txBody>
          </p:sp>
          <p:sp>
            <p:nvSpPr>
              <p:cNvPr id="22521" name="Line 83"/>
              <p:cNvSpPr>
                <a:spLocks noChangeShapeType="1"/>
              </p:cNvSpPr>
              <p:nvPr/>
            </p:nvSpPr>
            <p:spPr bwMode="auto">
              <a:xfrm>
                <a:off x="2832" y="1824"/>
                <a:ext cx="432" cy="0"/>
              </a:xfrm>
              <a:prstGeom prst="line">
                <a:avLst/>
              </a:prstGeom>
              <a:noFill/>
              <a:ln w="57150">
                <a:solidFill>
                  <a:srgbClr val="33CC33"/>
                </a:solidFill>
                <a:round/>
                <a:headEnd type="none" w="sm" len="sm"/>
                <a:tailEnd type="none" w="sm" len="sm"/>
              </a:ln>
            </p:spPr>
            <p:txBody>
              <a:bodyPr/>
              <a:lstStyle/>
              <a:p>
                <a:endParaRPr lang="en-US" dirty="0"/>
              </a:p>
            </p:txBody>
          </p:sp>
        </p:grpSp>
        <p:grpSp>
          <p:nvGrpSpPr>
            <p:cNvPr id="9" name="Group 84"/>
            <p:cNvGrpSpPr>
              <a:grpSpLocks/>
            </p:cNvGrpSpPr>
            <p:nvPr/>
          </p:nvGrpSpPr>
          <p:grpSpPr bwMode="auto">
            <a:xfrm>
              <a:off x="4080" y="1816"/>
              <a:ext cx="432" cy="96"/>
              <a:chOff x="4080" y="1728"/>
              <a:chExt cx="432" cy="96"/>
            </a:xfrm>
          </p:grpSpPr>
          <p:sp>
            <p:nvSpPr>
              <p:cNvPr id="22513" name="Line 85"/>
              <p:cNvSpPr>
                <a:spLocks noChangeShapeType="1"/>
              </p:cNvSpPr>
              <p:nvPr/>
            </p:nvSpPr>
            <p:spPr bwMode="auto">
              <a:xfrm>
                <a:off x="4080" y="1824"/>
                <a:ext cx="432" cy="0"/>
              </a:xfrm>
              <a:prstGeom prst="line">
                <a:avLst/>
              </a:prstGeom>
              <a:noFill/>
              <a:ln w="57150">
                <a:solidFill>
                  <a:srgbClr val="33CC33"/>
                </a:solidFill>
                <a:round/>
                <a:headEnd type="none" w="sm" len="sm"/>
                <a:tailEnd type="none" w="sm" len="sm"/>
              </a:ln>
            </p:spPr>
            <p:txBody>
              <a:bodyPr/>
              <a:lstStyle/>
              <a:p>
                <a:endParaRPr lang="en-US" dirty="0"/>
              </a:p>
            </p:txBody>
          </p:sp>
          <p:sp>
            <p:nvSpPr>
              <p:cNvPr id="22514" name="Line 86"/>
              <p:cNvSpPr>
                <a:spLocks noChangeShapeType="1"/>
              </p:cNvSpPr>
              <p:nvPr/>
            </p:nvSpPr>
            <p:spPr bwMode="auto">
              <a:xfrm>
                <a:off x="4080" y="1728"/>
                <a:ext cx="432" cy="0"/>
              </a:xfrm>
              <a:prstGeom prst="line">
                <a:avLst/>
              </a:prstGeom>
              <a:noFill/>
              <a:ln w="57150">
                <a:solidFill>
                  <a:srgbClr val="33CC33"/>
                </a:solidFill>
                <a:round/>
                <a:headEnd type="none" w="sm" len="sm"/>
                <a:tailEnd type="none" w="sm" len="sm"/>
              </a:ln>
            </p:spPr>
            <p:txBody>
              <a:bodyPr/>
              <a:lstStyle/>
              <a:p>
                <a:endParaRPr lang="en-US" dirty="0"/>
              </a:p>
            </p:txBody>
          </p:sp>
          <p:grpSp>
            <p:nvGrpSpPr>
              <p:cNvPr id="10" name="Group 87"/>
              <p:cNvGrpSpPr>
                <a:grpSpLocks/>
              </p:cNvGrpSpPr>
              <p:nvPr/>
            </p:nvGrpSpPr>
            <p:grpSpPr bwMode="auto">
              <a:xfrm>
                <a:off x="4080" y="1728"/>
                <a:ext cx="432" cy="96"/>
                <a:chOff x="1728" y="1728"/>
                <a:chExt cx="432" cy="96"/>
              </a:xfrm>
            </p:grpSpPr>
            <p:sp>
              <p:nvSpPr>
                <p:cNvPr id="22518" name="Line 88"/>
                <p:cNvSpPr>
                  <a:spLocks noChangeShapeType="1"/>
                </p:cNvSpPr>
                <p:nvPr/>
              </p:nvSpPr>
              <p:spPr bwMode="auto">
                <a:xfrm>
                  <a:off x="1728" y="1728"/>
                  <a:ext cx="432" cy="0"/>
                </a:xfrm>
                <a:prstGeom prst="line">
                  <a:avLst/>
                </a:prstGeom>
                <a:noFill/>
                <a:ln w="57150">
                  <a:solidFill>
                    <a:srgbClr val="33CC33"/>
                  </a:solidFill>
                  <a:round/>
                  <a:headEnd type="none" w="sm" len="sm"/>
                  <a:tailEnd type="none" w="sm" len="sm"/>
                </a:ln>
              </p:spPr>
              <p:txBody>
                <a:bodyPr/>
                <a:lstStyle/>
                <a:p>
                  <a:endParaRPr lang="en-US" dirty="0"/>
                </a:p>
              </p:txBody>
            </p:sp>
            <p:sp>
              <p:nvSpPr>
                <p:cNvPr id="22519" name="Line 89"/>
                <p:cNvSpPr>
                  <a:spLocks noChangeShapeType="1"/>
                </p:cNvSpPr>
                <p:nvPr/>
              </p:nvSpPr>
              <p:spPr bwMode="auto">
                <a:xfrm>
                  <a:off x="1728" y="1824"/>
                  <a:ext cx="432" cy="0"/>
                </a:xfrm>
                <a:prstGeom prst="line">
                  <a:avLst/>
                </a:prstGeom>
                <a:noFill/>
                <a:ln w="57150">
                  <a:solidFill>
                    <a:srgbClr val="33CC33"/>
                  </a:solidFill>
                  <a:round/>
                  <a:headEnd type="none" w="sm" len="sm"/>
                  <a:tailEnd type="none" w="sm" len="sm"/>
                </a:ln>
              </p:spPr>
              <p:txBody>
                <a:bodyPr/>
                <a:lstStyle/>
                <a:p>
                  <a:endParaRPr lang="en-US" dirty="0"/>
                </a:p>
              </p:txBody>
            </p:sp>
          </p:grpSp>
          <p:sp>
            <p:nvSpPr>
              <p:cNvPr id="22516" name="Line 90"/>
              <p:cNvSpPr>
                <a:spLocks noChangeShapeType="1"/>
              </p:cNvSpPr>
              <p:nvPr/>
            </p:nvSpPr>
            <p:spPr bwMode="auto">
              <a:xfrm>
                <a:off x="4080" y="1824"/>
                <a:ext cx="432" cy="0"/>
              </a:xfrm>
              <a:prstGeom prst="line">
                <a:avLst/>
              </a:prstGeom>
              <a:noFill/>
              <a:ln w="57150">
                <a:solidFill>
                  <a:srgbClr val="33CC33"/>
                </a:solidFill>
                <a:round/>
                <a:headEnd type="none" w="sm" len="sm"/>
                <a:tailEnd type="none" w="sm" len="sm"/>
              </a:ln>
            </p:spPr>
            <p:txBody>
              <a:bodyPr/>
              <a:lstStyle/>
              <a:p>
                <a:endParaRPr lang="en-US" dirty="0"/>
              </a:p>
            </p:txBody>
          </p:sp>
          <p:sp>
            <p:nvSpPr>
              <p:cNvPr id="22517" name="Line 91"/>
              <p:cNvSpPr>
                <a:spLocks noChangeShapeType="1"/>
              </p:cNvSpPr>
              <p:nvPr/>
            </p:nvSpPr>
            <p:spPr bwMode="auto">
              <a:xfrm>
                <a:off x="4080" y="1728"/>
                <a:ext cx="432" cy="0"/>
              </a:xfrm>
              <a:prstGeom prst="line">
                <a:avLst/>
              </a:prstGeom>
              <a:noFill/>
              <a:ln w="57150">
                <a:solidFill>
                  <a:srgbClr val="33CC33"/>
                </a:solidFill>
                <a:round/>
                <a:headEnd type="none" w="sm" len="sm"/>
                <a:tailEnd type="none" w="sm" len="sm"/>
              </a:ln>
            </p:spPr>
            <p:txBody>
              <a:bodyPr/>
              <a:lstStyle/>
              <a:p>
                <a:endParaRPr lang="en-US" dirty="0"/>
              </a:p>
            </p:txBody>
          </p:sp>
        </p:grpSp>
      </p:grpSp>
      <p:sp>
        <p:nvSpPr>
          <p:cNvPr id="21542" name="Rectangle 92"/>
          <p:cNvSpPr>
            <a:spLocks noChangeArrowheads="1"/>
          </p:cNvSpPr>
          <p:nvPr/>
        </p:nvSpPr>
        <p:spPr bwMode="auto">
          <a:xfrm>
            <a:off x="506413" y="2339975"/>
            <a:ext cx="1309687" cy="363538"/>
          </a:xfrm>
          <a:prstGeom prst="rect">
            <a:avLst/>
          </a:prstGeom>
          <a:noFill/>
          <a:ln w="12700">
            <a:noFill/>
            <a:miter lim="800000"/>
            <a:headEnd/>
            <a:tailEnd/>
          </a:ln>
        </p:spPr>
        <p:txBody>
          <a:bodyPr wrap="none" lIns="90488" tIns="44450" rIns="90488" bIns="44450">
            <a:spAutoFit/>
          </a:bodyPr>
          <a:lstStyle/>
          <a:p>
            <a:r>
              <a:rPr lang="en-US" sz="1800" dirty="0">
                <a:solidFill>
                  <a:schemeClr val="bg2"/>
                </a:solidFill>
                <a:latin typeface="Times New Roman" pitchFamily="18" charset="0"/>
              </a:rPr>
              <a:t> </a:t>
            </a:r>
            <a:r>
              <a:rPr lang="en-US" sz="1800" dirty="0">
                <a:latin typeface="Times New Roman" pitchFamily="18" charset="0"/>
              </a:rPr>
              <a:t>Surface C2</a:t>
            </a:r>
          </a:p>
        </p:txBody>
      </p:sp>
      <p:sp>
        <p:nvSpPr>
          <p:cNvPr id="21543" name="Rectangle 93"/>
          <p:cNvSpPr>
            <a:spLocks noChangeArrowheads="1"/>
          </p:cNvSpPr>
          <p:nvPr/>
        </p:nvSpPr>
        <p:spPr bwMode="auto">
          <a:xfrm>
            <a:off x="3025775" y="2317750"/>
            <a:ext cx="838200" cy="363538"/>
          </a:xfrm>
          <a:prstGeom prst="rect">
            <a:avLst/>
          </a:prstGeom>
          <a:noFill/>
          <a:ln w="12700">
            <a:noFill/>
            <a:miter lim="800000"/>
            <a:headEnd/>
            <a:tailEnd/>
          </a:ln>
        </p:spPr>
        <p:txBody>
          <a:bodyPr wrap="none" lIns="90488" tIns="44450" rIns="90488" bIns="44450">
            <a:spAutoFit/>
          </a:bodyPr>
          <a:lstStyle/>
          <a:p>
            <a:r>
              <a:rPr lang="en-US" sz="1800" dirty="0">
                <a:latin typeface="Times New Roman" pitchFamily="18" charset="0"/>
              </a:rPr>
              <a:t>Air C2</a:t>
            </a:r>
          </a:p>
        </p:txBody>
      </p:sp>
      <p:sp>
        <p:nvSpPr>
          <p:cNvPr id="21544" name="Rectangle 94"/>
          <p:cNvSpPr>
            <a:spLocks noChangeArrowheads="1"/>
          </p:cNvSpPr>
          <p:nvPr/>
        </p:nvSpPr>
        <p:spPr bwMode="auto">
          <a:xfrm>
            <a:off x="5205413" y="2324100"/>
            <a:ext cx="898525" cy="366713"/>
          </a:xfrm>
          <a:prstGeom prst="rect">
            <a:avLst/>
          </a:prstGeom>
          <a:noFill/>
          <a:ln w="12700">
            <a:noFill/>
            <a:miter lim="800000"/>
            <a:headEnd/>
            <a:tailEnd/>
          </a:ln>
        </p:spPr>
        <p:txBody>
          <a:bodyPr wrap="none">
            <a:spAutoFit/>
          </a:bodyPr>
          <a:lstStyle/>
          <a:p>
            <a:r>
              <a:rPr lang="en-US" sz="1800" dirty="0">
                <a:latin typeface="Times New Roman" pitchFamily="18" charset="0"/>
              </a:rPr>
              <a:t>Fighter</a:t>
            </a:r>
          </a:p>
        </p:txBody>
      </p:sp>
      <p:pic>
        <p:nvPicPr>
          <p:cNvPr id="21545" name="Picture 95"/>
          <p:cNvPicPr>
            <a:picLocks noChangeAspect="1" noChangeArrowheads="1"/>
          </p:cNvPicPr>
          <p:nvPr/>
        </p:nvPicPr>
        <p:blipFill>
          <a:blip r:embed="rId3" cstate="print"/>
          <a:srcRect/>
          <a:stretch>
            <a:fillRect/>
          </a:stretch>
        </p:blipFill>
        <p:spPr bwMode="auto">
          <a:xfrm>
            <a:off x="7192963" y="1612900"/>
            <a:ext cx="1331912" cy="541338"/>
          </a:xfrm>
          <a:prstGeom prst="rect">
            <a:avLst/>
          </a:prstGeom>
          <a:noFill/>
          <a:ln w="12700">
            <a:noFill/>
            <a:miter lim="800000"/>
            <a:headEnd/>
            <a:tailEnd/>
          </a:ln>
        </p:spPr>
      </p:pic>
      <p:sp>
        <p:nvSpPr>
          <p:cNvPr id="21546" name="Rectangle 96"/>
          <p:cNvSpPr>
            <a:spLocks noChangeArrowheads="1"/>
          </p:cNvSpPr>
          <p:nvPr/>
        </p:nvSpPr>
        <p:spPr bwMode="auto">
          <a:xfrm>
            <a:off x="7085013" y="2317750"/>
            <a:ext cx="1616075" cy="366713"/>
          </a:xfrm>
          <a:prstGeom prst="rect">
            <a:avLst/>
          </a:prstGeom>
          <a:noFill/>
          <a:ln w="12700">
            <a:noFill/>
            <a:miter lim="800000"/>
            <a:headEnd/>
            <a:tailEnd/>
          </a:ln>
        </p:spPr>
        <p:txBody>
          <a:bodyPr wrap="none">
            <a:spAutoFit/>
          </a:bodyPr>
          <a:lstStyle/>
          <a:p>
            <a:r>
              <a:rPr lang="en-US" sz="1800" dirty="0">
                <a:latin typeface="Times New Roman" pitchFamily="18" charset="0"/>
              </a:rPr>
              <a:t>Fighter/Attack</a:t>
            </a:r>
          </a:p>
        </p:txBody>
      </p:sp>
      <p:pic>
        <p:nvPicPr>
          <p:cNvPr id="21547" name="Picture 97"/>
          <p:cNvPicPr>
            <a:picLocks noChangeAspect="1" noChangeArrowheads="1"/>
          </p:cNvPicPr>
          <p:nvPr/>
        </p:nvPicPr>
        <p:blipFill>
          <a:blip r:embed="rId4" cstate="print"/>
          <a:srcRect/>
          <a:stretch>
            <a:fillRect/>
          </a:stretch>
        </p:blipFill>
        <p:spPr bwMode="auto">
          <a:xfrm>
            <a:off x="269875" y="1476375"/>
            <a:ext cx="1841500" cy="903288"/>
          </a:xfrm>
          <a:prstGeom prst="rect">
            <a:avLst/>
          </a:prstGeom>
          <a:noFill/>
          <a:ln w="12700">
            <a:noFill/>
            <a:miter lim="800000"/>
            <a:headEnd/>
            <a:tailEnd/>
          </a:ln>
        </p:spPr>
      </p:pic>
      <p:pic>
        <p:nvPicPr>
          <p:cNvPr id="21548" name="Picture 98"/>
          <p:cNvPicPr>
            <a:picLocks noChangeArrowheads="1"/>
          </p:cNvPicPr>
          <p:nvPr/>
        </p:nvPicPr>
        <p:blipFill>
          <a:blip r:embed="rId5" cstate="print"/>
          <a:srcRect/>
          <a:stretch>
            <a:fillRect/>
          </a:stretch>
        </p:blipFill>
        <p:spPr bwMode="auto">
          <a:xfrm>
            <a:off x="2443163" y="1593850"/>
            <a:ext cx="2000250" cy="674688"/>
          </a:xfrm>
          <a:prstGeom prst="rect">
            <a:avLst/>
          </a:prstGeom>
          <a:noFill/>
          <a:ln w="9525">
            <a:noFill/>
            <a:miter lim="800000"/>
            <a:headEnd/>
            <a:tailEnd/>
          </a:ln>
        </p:spPr>
      </p:pic>
      <p:grpSp>
        <p:nvGrpSpPr>
          <p:cNvPr id="11" name="Group 99"/>
          <p:cNvGrpSpPr>
            <a:grpSpLocks noChangeAspect="1"/>
          </p:cNvGrpSpPr>
          <p:nvPr/>
        </p:nvGrpSpPr>
        <p:grpSpPr bwMode="auto">
          <a:xfrm>
            <a:off x="4946650" y="1509713"/>
            <a:ext cx="1290638" cy="936625"/>
            <a:chOff x="3136" y="1088"/>
            <a:chExt cx="822" cy="590"/>
          </a:xfrm>
        </p:grpSpPr>
        <p:sp>
          <p:nvSpPr>
            <p:cNvPr id="21550" name="AutoShape 100"/>
            <p:cNvSpPr>
              <a:spLocks noChangeAspect="1" noChangeArrowheads="1" noTextEdit="1"/>
            </p:cNvSpPr>
            <p:nvPr/>
          </p:nvSpPr>
          <p:spPr bwMode="auto">
            <a:xfrm>
              <a:off x="3136" y="1088"/>
              <a:ext cx="822" cy="590"/>
            </a:xfrm>
            <a:prstGeom prst="rect">
              <a:avLst/>
            </a:prstGeom>
            <a:noFill/>
            <a:ln w="9525">
              <a:noFill/>
              <a:miter lim="800000"/>
              <a:headEnd/>
              <a:tailEnd/>
            </a:ln>
          </p:spPr>
          <p:txBody>
            <a:bodyPr/>
            <a:lstStyle/>
            <a:p>
              <a:endParaRPr lang="en-US" dirty="0"/>
            </a:p>
          </p:txBody>
        </p:sp>
        <p:grpSp>
          <p:nvGrpSpPr>
            <p:cNvPr id="12" name="Group 101"/>
            <p:cNvGrpSpPr>
              <a:grpSpLocks/>
            </p:cNvGrpSpPr>
            <p:nvPr/>
          </p:nvGrpSpPr>
          <p:grpSpPr bwMode="auto">
            <a:xfrm>
              <a:off x="3136" y="1093"/>
              <a:ext cx="713" cy="440"/>
              <a:chOff x="3136" y="1093"/>
              <a:chExt cx="713" cy="440"/>
            </a:xfrm>
          </p:grpSpPr>
          <p:sp>
            <p:nvSpPr>
              <p:cNvPr id="22306" name="Freeform 102"/>
              <p:cNvSpPr>
                <a:spLocks/>
              </p:cNvSpPr>
              <p:nvPr/>
            </p:nvSpPr>
            <p:spPr bwMode="auto">
              <a:xfrm>
                <a:off x="3281" y="1093"/>
                <a:ext cx="136" cy="65"/>
              </a:xfrm>
              <a:custGeom>
                <a:avLst/>
                <a:gdLst>
                  <a:gd name="T0" fmla="*/ 1204 w 1223"/>
                  <a:gd name="T1" fmla="*/ 363 h 388"/>
                  <a:gd name="T2" fmla="*/ 1145 w 1223"/>
                  <a:gd name="T3" fmla="*/ 324 h 388"/>
                  <a:gd name="T4" fmla="*/ 1063 w 1223"/>
                  <a:gd name="T5" fmla="*/ 276 h 388"/>
                  <a:gd name="T6" fmla="*/ 943 w 1223"/>
                  <a:gd name="T7" fmla="*/ 210 h 388"/>
                  <a:gd name="T8" fmla="*/ 870 w 1223"/>
                  <a:gd name="T9" fmla="*/ 167 h 388"/>
                  <a:gd name="T10" fmla="*/ 803 w 1223"/>
                  <a:gd name="T11" fmla="*/ 132 h 388"/>
                  <a:gd name="T12" fmla="*/ 740 w 1223"/>
                  <a:gd name="T13" fmla="*/ 100 h 388"/>
                  <a:gd name="T14" fmla="*/ 630 w 1223"/>
                  <a:gd name="T15" fmla="*/ 52 h 388"/>
                  <a:gd name="T16" fmla="*/ 598 w 1223"/>
                  <a:gd name="T17" fmla="*/ 41 h 388"/>
                  <a:gd name="T18" fmla="*/ 559 w 1223"/>
                  <a:gd name="T19" fmla="*/ 30 h 388"/>
                  <a:gd name="T20" fmla="*/ 516 w 1223"/>
                  <a:gd name="T21" fmla="*/ 21 h 388"/>
                  <a:gd name="T22" fmla="*/ 470 w 1223"/>
                  <a:gd name="T23" fmla="*/ 13 h 388"/>
                  <a:gd name="T24" fmla="*/ 402 w 1223"/>
                  <a:gd name="T25" fmla="*/ 4 h 388"/>
                  <a:gd name="T26" fmla="*/ 361 w 1223"/>
                  <a:gd name="T27" fmla="*/ 1 h 388"/>
                  <a:gd name="T28" fmla="*/ 325 w 1223"/>
                  <a:gd name="T29" fmla="*/ 0 h 388"/>
                  <a:gd name="T30" fmla="*/ 278 w 1223"/>
                  <a:gd name="T31" fmla="*/ 4 h 388"/>
                  <a:gd name="T32" fmla="*/ 224 w 1223"/>
                  <a:gd name="T33" fmla="*/ 12 h 388"/>
                  <a:gd name="T34" fmla="*/ 180 w 1223"/>
                  <a:gd name="T35" fmla="*/ 19 h 388"/>
                  <a:gd name="T36" fmla="*/ 145 w 1223"/>
                  <a:gd name="T37" fmla="*/ 26 h 388"/>
                  <a:gd name="T38" fmla="*/ 115 w 1223"/>
                  <a:gd name="T39" fmla="*/ 35 h 388"/>
                  <a:gd name="T40" fmla="*/ 70 w 1223"/>
                  <a:gd name="T41" fmla="*/ 48 h 388"/>
                  <a:gd name="T42" fmla="*/ 1 w 1223"/>
                  <a:gd name="T43" fmla="*/ 71 h 388"/>
                  <a:gd name="T44" fmla="*/ 0 w 1223"/>
                  <a:gd name="T45" fmla="*/ 90 h 388"/>
                  <a:gd name="T46" fmla="*/ 2 w 1223"/>
                  <a:gd name="T47" fmla="*/ 109 h 388"/>
                  <a:gd name="T48" fmla="*/ 7 w 1223"/>
                  <a:gd name="T49" fmla="*/ 127 h 388"/>
                  <a:gd name="T50" fmla="*/ 14 w 1223"/>
                  <a:gd name="T51" fmla="*/ 144 h 388"/>
                  <a:gd name="T52" fmla="*/ 23 w 1223"/>
                  <a:gd name="T53" fmla="*/ 162 h 388"/>
                  <a:gd name="T54" fmla="*/ 34 w 1223"/>
                  <a:gd name="T55" fmla="*/ 177 h 388"/>
                  <a:gd name="T56" fmla="*/ 47 w 1223"/>
                  <a:gd name="T57" fmla="*/ 192 h 388"/>
                  <a:gd name="T58" fmla="*/ 68 w 1223"/>
                  <a:gd name="T59" fmla="*/ 213 h 388"/>
                  <a:gd name="T60" fmla="*/ 92 w 1223"/>
                  <a:gd name="T61" fmla="*/ 232 h 388"/>
                  <a:gd name="T62" fmla="*/ 127 w 1223"/>
                  <a:gd name="T63" fmla="*/ 253 h 388"/>
                  <a:gd name="T64" fmla="*/ 162 w 1223"/>
                  <a:gd name="T65" fmla="*/ 270 h 388"/>
                  <a:gd name="T66" fmla="*/ 189 w 1223"/>
                  <a:gd name="T67" fmla="*/ 279 h 388"/>
                  <a:gd name="T68" fmla="*/ 224 w 1223"/>
                  <a:gd name="T69" fmla="*/ 289 h 388"/>
                  <a:gd name="T70" fmla="*/ 274 w 1223"/>
                  <a:gd name="T71" fmla="*/ 302 h 388"/>
                  <a:gd name="T72" fmla="*/ 351 w 1223"/>
                  <a:gd name="T73" fmla="*/ 319 h 388"/>
                  <a:gd name="T74" fmla="*/ 401 w 1223"/>
                  <a:gd name="T75" fmla="*/ 328 h 388"/>
                  <a:gd name="T76" fmla="*/ 501 w 1223"/>
                  <a:gd name="T77" fmla="*/ 345 h 388"/>
                  <a:gd name="T78" fmla="*/ 599 w 1223"/>
                  <a:gd name="T79" fmla="*/ 358 h 388"/>
                  <a:gd name="T80" fmla="*/ 696 w 1223"/>
                  <a:gd name="T81" fmla="*/ 368 h 388"/>
                  <a:gd name="T82" fmla="*/ 884 w 1223"/>
                  <a:gd name="T83" fmla="*/ 382 h 388"/>
                  <a:gd name="T84" fmla="*/ 988 w 1223"/>
                  <a:gd name="T85" fmla="*/ 388 h 388"/>
                  <a:gd name="T86" fmla="*/ 1099 w 1223"/>
                  <a:gd name="T87" fmla="*/ 388 h 388"/>
                  <a:gd name="T88" fmla="*/ 1163 w 1223"/>
                  <a:gd name="T89" fmla="*/ 385 h 388"/>
                  <a:gd name="T90" fmla="*/ 1197 w 1223"/>
                  <a:gd name="T91" fmla="*/ 383 h 388"/>
                  <a:gd name="T92" fmla="*/ 1219 w 1223"/>
                  <a:gd name="T93" fmla="*/ 378 h 388"/>
                  <a:gd name="T94" fmla="*/ 1223 w 1223"/>
                  <a:gd name="T95" fmla="*/ 376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3"/>
                  <a:gd name="T145" fmla="*/ 0 h 388"/>
                  <a:gd name="T146" fmla="*/ 1223 w 1223"/>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3" h="388">
                    <a:moveTo>
                      <a:pt x="1223" y="376"/>
                    </a:moveTo>
                    <a:lnTo>
                      <a:pt x="1204" y="363"/>
                    </a:lnTo>
                    <a:lnTo>
                      <a:pt x="1185" y="350"/>
                    </a:lnTo>
                    <a:lnTo>
                      <a:pt x="1145" y="324"/>
                    </a:lnTo>
                    <a:lnTo>
                      <a:pt x="1104" y="300"/>
                    </a:lnTo>
                    <a:lnTo>
                      <a:pt x="1063" y="276"/>
                    </a:lnTo>
                    <a:lnTo>
                      <a:pt x="981" y="231"/>
                    </a:lnTo>
                    <a:lnTo>
                      <a:pt x="943" y="210"/>
                    </a:lnTo>
                    <a:lnTo>
                      <a:pt x="909" y="189"/>
                    </a:lnTo>
                    <a:lnTo>
                      <a:pt x="870" y="167"/>
                    </a:lnTo>
                    <a:lnTo>
                      <a:pt x="835" y="148"/>
                    </a:lnTo>
                    <a:lnTo>
                      <a:pt x="803" y="132"/>
                    </a:lnTo>
                    <a:lnTo>
                      <a:pt x="771" y="116"/>
                    </a:lnTo>
                    <a:lnTo>
                      <a:pt x="740" y="100"/>
                    </a:lnTo>
                    <a:lnTo>
                      <a:pt x="706" y="86"/>
                    </a:lnTo>
                    <a:lnTo>
                      <a:pt x="630" y="52"/>
                    </a:lnTo>
                    <a:lnTo>
                      <a:pt x="615" y="46"/>
                    </a:lnTo>
                    <a:lnTo>
                      <a:pt x="598" y="41"/>
                    </a:lnTo>
                    <a:lnTo>
                      <a:pt x="579" y="36"/>
                    </a:lnTo>
                    <a:lnTo>
                      <a:pt x="559" y="30"/>
                    </a:lnTo>
                    <a:lnTo>
                      <a:pt x="538" y="25"/>
                    </a:lnTo>
                    <a:lnTo>
                      <a:pt x="516" y="21"/>
                    </a:lnTo>
                    <a:lnTo>
                      <a:pt x="493" y="17"/>
                    </a:lnTo>
                    <a:lnTo>
                      <a:pt x="470" y="13"/>
                    </a:lnTo>
                    <a:lnTo>
                      <a:pt x="424" y="6"/>
                    </a:lnTo>
                    <a:lnTo>
                      <a:pt x="402" y="4"/>
                    </a:lnTo>
                    <a:lnTo>
                      <a:pt x="381" y="2"/>
                    </a:lnTo>
                    <a:lnTo>
                      <a:pt x="361" y="1"/>
                    </a:lnTo>
                    <a:lnTo>
                      <a:pt x="342" y="0"/>
                    </a:lnTo>
                    <a:lnTo>
                      <a:pt x="325" y="0"/>
                    </a:lnTo>
                    <a:lnTo>
                      <a:pt x="311" y="1"/>
                    </a:lnTo>
                    <a:lnTo>
                      <a:pt x="278" y="4"/>
                    </a:lnTo>
                    <a:lnTo>
                      <a:pt x="249" y="9"/>
                    </a:lnTo>
                    <a:lnTo>
                      <a:pt x="224" y="12"/>
                    </a:lnTo>
                    <a:lnTo>
                      <a:pt x="201" y="15"/>
                    </a:lnTo>
                    <a:lnTo>
                      <a:pt x="180" y="19"/>
                    </a:lnTo>
                    <a:lnTo>
                      <a:pt x="162" y="22"/>
                    </a:lnTo>
                    <a:lnTo>
                      <a:pt x="145" y="26"/>
                    </a:lnTo>
                    <a:lnTo>
                      <a:pt x="129" y="30"/>
                    </a:lnTo>
                    <a:lnTo>
                      <a:pt x="115" y="35"/>
                    </a:lnTo>
                    <a:lnTo>
                      <a:pt x="99" y="39"/>
                    </a:lnTo>
                    <a:lnTo>
                      <a:pt x="70" y="48"/>
                    </a:lnTo>
                    <a:lnTo>
                      <a:pt x="38" y="59"/>
                    </a:lnTo>
                    <a:lnTo>
                      <a:pt x="1" y="71"/>
                    </a:lnTo>
                    <a:lnTo>
                      <a:pt x="0" y="80"/>
                    </a:lnTo>
                    <a:lnTo>
                      <a:pt x="0" y="90"/>
                    </a:lnTo>
                    <a:lnTo>
                      <a:pt x="1" y="99"/>
                    </a:lnTo>
                    <a:lnTo>
                      <a:pt x="2" y="109"/>
                    </a:lnTo>
                    <a:lnTo>
                      <a:pt x="4" y="118"/>
                    </a:lnTo>
                    <a:lnTo>
                      <a:pt x="7" y="127"/>
                    </a:lnTo>
                    <a:lnTo>
                      <a:pt x="10" y="136"/>
                    </a:lnTo>
                    <a:lnTo>
                      <a:pt x="14" y="144"/>
                    </a:lnTo>
                    <a:lnTo>
                      <a:pt x="19" y="153"/>
                    </a:lnTo>
                    <a:lnTo>
                      <a:pt x="23" y="162"/>
                    </a:lnTo>
                    <a:lnTo>
                      <a:pt x="29" y="169"/>
                    </a:lnTo>
                    <a:lnTo>
                      <a:pt x="34" y="177"/>
                    </a:lnTo>
                    <a:lnTo>
                      <a:pt x="40" y="185"/>
                    </a:lnTo>
                    <a:lnTo>
                      <a:pt x="47" y="192"/>
                    </a:lnTo>
                    <a:lnTo>
                      <a:pt x="61" y="207"/>
                    </a:lnTo>
                    <a:lnTo>
                      <a:pt x="68" y="213"/>
                    </a:lnTo>
                    <a:lnTo>
                      <a:pt x="76" y="220"/>
                    </a:lnTo>
                    <a:lnTo>
                      <a:pt x="92" y="232"/>
                    </a:lnTo>
                    <a:lnTo>
                      <a:pt x="109" y="243"/>
                    </a:lnTo>
                    <a:lnTo>
                      <a:pt x="127" y="253"/>
                    </a:lnTo>
                    <a:lnTo>
                      <a:pt x="145" y="263"/>
                    </a:lnTo>
                    <a:lnTo>
                      <a:pt x="162" y="270"/>
                    </a:lnTo>
                    <a:lnTo>
                      <a:pt x="180" y="276"/>
                    </a:lnTo>
                    <a:lnTo>
                      <a:pt x="189" y="279"/>
                    </a:lnTo>
                    <a:lnTo>
                      <a:pt x="198" y="283"/>
                    </a:lnTo>
                    <a:lnTo>
                      <a:pt x="224" y="289"/>
                    </a:lnTo>
                    <a:lnTo>
                      <a:pt x="249" y="296"/>
                    </a:lnTo>
                    <a:lnTo>
                      <a:pt x="274" y="302"/>
                    </a:lnTo>
                    <a:lnTo>
                      <a:pt x="300" y="308"/>
                    </a:lnTo>
                    <a:lnTo>
                      <a:pt x="351" y="319"/>
                    </a:lnTo>
                    <a:lnTo>
                      <a:pt x="375" y="324"/>
                    </a:lnTo>
                    <a:lnTo>
                      <a:pt x="401" y="328"/>
                    </a:lnTo>
                    <a:lnTo>
                      <a:pt x="451" y="338"/>
                    </a:lnTo>
                    <a:lnTo>
                      <a:pt x="501" y="345"/>
                    </a:lnTo>
                    <a:lnTo>
                      <a:pt x="550" y="351"/>
                    </a:lnTo>
                    <a:lnTo>
                      <a:pt x="599" y="358"/>
                    </a:lnTo>
                    <a:lnTo>
                      <a:pt x="648" y="363"/>
                    </a:lnTo>
                    <a:lnTo>
                      <a:pt x="696" y="368"/>
                    </a:lnTo>
                    <a:lnTo>
                      <a:pt x="792" y="375"/>
                    </a:lnTo>
                    <a:lnTo>
                      <a:pt x="884" y="382"/>
                    </a:lnTo>
                    <a:lnTo>
                      <a:pt x="975" y="388"/>
                    </a:lnTo>
                    <a:lnTo>
                      <a:pt x="988" y="388"/>
                    </a:lnTo>
                    <a:lnTo>
                      <a:pt x="1017" y="388"/>
                    </a:lnTo>
                    <a:lnTo>
                      <a:pt x="1099" y="388"/>
                    </a:lnTo>
                    <a:lnTo>
                      <a:pt x="1143" y="386"/>
                    </a:lnTo>
                    <a:lnTo>
                      <a:pt x="1163" y="385"/>
                    </a:lnTo>
                    <a:lnTo>
                      <a:pt x="1182" y="384"/>
                    </a:lnTo>
                    <a:lnTo>
                      <a:pt x="1197" y="383"/>
                    </a:lnTo>
                    <a:lnTo>
                      <a:pt x="1210" y="381"/>
                    </a:lnTo>
                    <a:lnTo>
                      <a:pt x="1219" y="378"/>
                    </a:lnTo>
                    <a:lnTo>
                      <a:pt x="1222" y="377"/>
                    </a:lnTo>
                    <a:lnTo>
                      <a:pt x="1223" y="376"/>
                    </a:lnTo>
                    <a:close/>
                  </a:path>
                </a:pathLst>
              </a:custGeom>
              <a:solidFill>
                <a:srgbClr val="9AD9E8"/>
              </a:solidFill>
              <a:ln w="9525">
                <a:noFill/>
                <a:round/>
                <a:headEnd/>
                <a:tailEnd/>
              </a:ln>
            </p:spPr>
            <p:txBody>
              <a:bodyPr/>
              <a:lstStyle/>
              <a:p>
                <a:endParaRPr lang="en-US" dirty="0"/>
              </a:p>
            </p:txBody>
          </p:sp>
          <p:sp>
            <p:nvSpPr>
              <p:cNvPr id="22307" name="Freeform 103"/>
              <p:cNvSpPr>
                <a:spLocks/>
              </p:cNvSpPr>
              <p:nvPr/>
            </p:nvSpPr>
            <p:spPr bwMode="auto">
              <a:xfrm>
                <a:off x="3592" y="1242"/>
                <a:ext cx="164" cy="93"/>
              </a:xfrm>
              <a:custGeom>
                <a:avLst/>
                <a:gdLst>
                  <a:gd name="T0" fmla="*/ 552 w 1480"/>
                  <a:gd name="T1" fmla="*/ 103 h 559"/>
                  <a:gd name="T2" fmla="*/ 479 w 1480"/>
                  <a:gd name="T3" fmla="*/ 83 h 559"/>
                  <a:gd name="T4" fmla="*/ 414 w 1480"/>
                  <a:gd name="T5" fmla="*/ 67 h 559"/>
                  <a:gd name="T6" fmla="*/ 320 w 1480"/>
                  <a:gd name="T7" fmla="*/ 49 h 559"/>
                  <a:gd name="T8" fmla="*/ 187 w 1480"/>
                  <a:gd name="T9" fmla="*/ 27 h 559"/>
                  <a:gd name="T10" fmla="*/ 20 w 1480"/>
                  <a:gd name="T11" fmla="*/ 0 h 559"/>
                  <a:gd name="T12" fmla="*/ 9 w 1480"/>
                  <a:gd name="T13" fmla="*/ 1 h 559"/>
                  <a:gd name="T14" fmla="*/ 2 w 1480"/>
                  <a:gd name="T15" fmla="*/ 4 h 559"/>
                  <a:gd name="T16" fmla="*/ 1 w 1480"/>
                  <a:gd name="T17" fmla="*/ 6 h 559"/>
                  <a:gd name="T18" fmla="*/ 0 w 1480"/>
                  <a:gd name="T19" fmla="*/ 10 h 559"/>
                  <a:gd name="T20" fmla="*/ 2 w 1480"/>
                  <a:gd name="T21" fmla="*/ 15 h 559"/>
                  <a:gd name="T22" fmla="*/ 8 w 1480"/>
                  <a:gd name="T23" fmla="*/ 22 h 559"/>
                  <a:gd name="T24" fmla="*/ 16 w 1480"/>
                  <a:gd name="T25" fmla="*/ 30 h 559"/>
                  <a:gd name="T26" fmla="*/ 39 w 1480"/>
                  <a:gd name="T27" fmla="*/ 49 h 559"/>
                  <a:gd name="T28" fmla="*/ 70 w 1480"/>
                  <a:gd name="T29" fmla="*/ 69 h 559"/>
                  <a:gd name="T30" fmla="*/ 104 w 1480"/>
                  <a:gd name="T31" fmla="*/ 89 h 559"/>
                  <a:gd name="T32" fmla="*/ 137 w 1480"/>
                  <a:gd name="T33" fmla="*/ 105 h 559"/>
                  <a:gd name="T34" fmla="*/ 166 w 1480"/>
                  <a:gd name="T35" fmla="*/ 118 h 559"/>
                  <a:gd name="T36" fmla="*/ 526 w 1480"/>
                  <a:gd name="T37" fmla="*/ 253 h 559"/>
                  <a:gd name="T38" fmla="*/ 753 w 1480"/>
                  <a:gd name="T39" fmla="*/ 340 h 559"/>
                  <a:gd name="T40" fmla="*/ 913 w 1480"/>
                  <a:gd name="T41" fmla="*/ 401 h 559"/>
                  <a:gd name="T42" fmla="*/ 1148 w 1480"/>
                  <a:gd name="T43" fmla="*/ 496 h 559"/>
                  <a:gd name="T44" fmla="*/ 1296 w 1480"/>
                  <a:gd name="T45" fmla="*/ 559 h 559"/>
                  <a:gd name="T46" fmla="*/ 1300 w 1480"/>
                  <a:gd name="T47" fmla="*/ 559 h 559"/>
                  <a:gd name="T48" fmla="*/ 1320 w 1480"/>
                  <a:gd name="T49" fmla="*/ 556 h 559"/>
                  <a:gd name="T50" fmla="*/ 1348 w 1480"/>
                  <a:gd name="T51" fmla="*/ 548 h 559"/>
                  <a:gd name="T52" fmla="*/ 1397 w 1480"/>
                  <a:gd name="T53" fmla="*/ 533 h 559"/>
                  <a:gd name="T54" fmla="*/ 1444 w 1480"/>
                  <a:gd name="T55" fmla="*/ 516 h 559"/>
                  <a:gd name="T56" fmla="*/ 1467 w 1480"/>
                  <a:gd name="T57" fmla="*/ 507 h 559"/>
                  <a:gd name="T58" fmla="*/ 1480 w 1480"/>
                  <a:gd name="T59" fmla="*/ 500 h 559"/>
                  <a:gd name="T60" fmla="*/ 1480 w 1480"/>
                  <a:gd name="T61" fmla="*/ 498 h 559"/>
                  <a:gd name="T62" fmla="*/ 1425 w 1480"/>
                  <a:gd name="T63" fmla="*/ 464 h 559"/>
                  <a:gd name="T64" fmla="*/ 1333 w 1480"/>
                  <a:gd name="T65" fmla="*/ 403 h 559"/>
                  <a:gd name="T66" fmla="*/ 1269 w 1480"/>
                  <a:gd name="T67" fmla="*/ 366 h 559"/>
                  <a:gd name="T68" fmla="*/ 1238 w 1480"/>
                  <a:gd name="T69" fmla="*/ 350 h 559"/>
                  <a:gd name="T70" fmla="*/ 1172 w 1480"/>
                  <a:gd name="T71" fmla="*/ 320 h 559"/>
                  <a:gd name="T72" fmla="*/ 1119 w 1480"/>
                  <a:gd name="T73" fmla="*/ 296 h 559"/>
                  <a:gd name="T74" fmla="*/ 992 w 1480"/>
                  <a:gd name="T75" fmla="*/ 244 h 559"/>
                  <a:gd name="T76" fmla="*/ 947 w 1480"/>
                  <a:gd name="T77" fmla="*/ 226 h 559"/>
                  <a:gd name="T78" fmla="*/ 854 w 1480"/>
                  <a:gd name="T79" fmla="*/ 193 h 559"/>
                  <a:gd name="T80" fmla="*/ 702 w 1480"/>
                  <a:gd name="T81" fmla="*/ 147 h 5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80"/>
                  <a:gd name="T124" fmla="*/ 0 h 559"/>
                  <a:gd name="T125" fmla="*/ 1480 w 1480"/>
                  <a:gd name="T126" fmla="*/ 559 h 5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80" h="559">
                    <a:moveTo>
                      <a:pt x="592" y="115"/>
                    </a:moveTo>
                    <a:lnTo>
                      <a:pt x="552" y="103"/>
                    </a:lnTo>
                    <a:lnTo>
                      <a:pt x="515" y="92"/>
                    </a:lnTo>
                    <a:lnTo>
                      <a:pt x="479" y="83"/>
                    </a:lnTo>
                    <a:lnTo>
                      <a:pt x="446" y="75"/>
                    </a:lnTo>
                    <a:lnTo>
                      <a:pt x="414" y="67"/>
                    </a:lnTo>
                    <a:lnTo>
                      <a:pt x="382" y="61"/>
                    </a:lnTo>
                    <a:lnTo>
                      <a:pt x="320" y="49"/>
                    </a:lnTo>
                    <a:lnTo>
                      <a:pt x="255" y="39"/>
                    </a:lnTo>
                    <a:lnTo>
                      <a:pt x="187" y="27"/>
                    </a:lnTo>
                    <a:lnTo>
                      <a:pt x="109" y="15"/>
                    </a:lnTo>
                    <a:lnTo>
                      <a:pt x="20" y="0"/>
                    </a:lnTo>
                    <a:lnTo>
                      <a:pt x="15" y="0"/>
                    </a:lnTo>
                    <a:lnTo>
                      <a:pt x="9" y="1"/>
                    </a:lnTo>
                    <a:lnTo>
                      <a:pt x="6" y="2"/>
                    </a:lnTo>
                    <a:lnTo>
                      <a:pt x="2" y="4"/>
                    </a:lnTo>
                    <a:lnTo>
                      <a:pt x="1" y="5"/>
                    </a:lnTo>
                    <a:lnTo>
                      <a:pt x="1" y="6"/>
                    </a:lnTo>
                    <a:lnTo>
                      <a:pt x="0" y="9"/>
                    </a:lnTo>
                    <a:lnTo>
                      <a:pt x="0" y="10"/>
                    </a:lnTo>
                    <a:lnTo>
                      <a:pt x="1" y="12"/>
                    </a:lnTo>
                    <a:lnTo>
                      <a:pt x="2" y="15"/>
                    </a:lnTo>
                    <a:lnTo>
                      <a:pt x="5" y="18"/>
                    </a:lnTo>
                    <a:lnTo>
                      <a:pt x="8" y="22"/>
                    </a:lnTo>
                    <a:lnTo>
                      <a:pt x="11" y="26"/>
                    </a:lnTo>
                    <a:lnTo>
                      <a:pt x="16" y="30"/>
                    </a:lnTo>
                    <a:lnTo>
                      <a:pt x="27" y="40"/>
                    </a:lnTo>
                    <a:lnTo>
                      <a:pt x="39" y="49"/>
                    </a:lnTo>
                    <a:lnTo>
                      <a:pt x="55" y="60"/>
                    </a:lnTo>
                    <a:lnTo>
                      <a:pt x="70" y="69"/>
                    </a:lnTo>
                    <a:lnTo>
                      <a:pt x="87" y="79"/>
                    </a:lnTo>
                    <a:lnTo>
                      <a:pt x="104" y="89"/>
                    </a:lnTo>
                    <a:lnTo>
                      <a:pt x="121" y="98"/>
                    </a:lnTo>
                    <a:lnTo>
                      <a:pt x="137" y="105"/>
                    </a:lnTo>
                    <a:lnTo>
                      <a:pt x="153" y="113"/>
                    </a:lnTo>
                    <a:lnTo>
                      <a:pt x="166" y="118"/>
                    </a:lnTo>
                    <a:lnTo>
                      <a:pt x="388" y="201"/>
                    </a:lnTo>
                    <a:lnTo>
                      <a:pt x="526" y="253"/>
                    </a:lnTo>
                    <a:lnTo>
                      <a:pt x="676" y="310"/>
                    </a:lnTo>
                    <a:lnTo>
                      <a:pt x="753" y="340"/>
                    </a:lnTo>
                    <a:lnTo>
                      <a:pt x="832" y="370"/>
                    </a:lnTo>
                    <a:lnTo>
                      <a:pt x="913" y="401"/>
                    </a:lnTo>
                    <a:lnTo>
                      <a:pt x="992" y="433"/>
                    </a:lnTo>
                    <a:lnTo>
                      <a:pt x="1148" y="496"/>
                    </a:lnTo>
                    <a:lnTo>
                      <a:pt x="1222" y="528"/>
                    </a:lnTo>
                    <a:lnTo>
                      <a:pt x="1296" y="559"/>
                    </a:lnTo>
                    <a:lnTo>
                      <a:pt x="1297" y="559"/>
                    </a:lnTo>
                    <a:lnTo>
                      <a:pt x="1300" y="559"/>
                    </a:lnTo>
                    <a:lnTo>
                      <a:pt x="1309" y="558"/>
                    </a:lnTo>
                    <a:lnTo>
                      <a:pt x="1320" y="556"/>
                    </a:lnTo>
                    <a:lnTo>
                      <a:pt x="1333" y="553"/>
                    </a:lnTo>
                    <a:lnTo>
                      <a:pt x="1348" y="548"/>
                    </a:lnTo>
                    <a:lnTo>
                      <a:pt x="1364" y="544"/>
                    </a:lnTo>
                    <a:lnTo>
                      <a:pt x="1397" y="533"/>
                    </a:lnTo>
                    <a:lnTo>
                      <a:pt x="1430" y="521"/>
                    </a:lnTo>
                    <a:lnTo>
                      <a:pt x="1444" y="516"/>
                    </a:lnTo>
                    <a:lnTo>
                      <a:pt x="1456" y="511"/>
                    </a:lnTo>
                    <a:lnTo>
                      <a:pt x="1467" y="507"/>
                    </a:lnTo>
                    <a:lnTo>
                      <a:pt x="1475" y="502"/>
                    </a:lnTo>
                    <a:lnTo>
                      <a:pt x="1480" y="500"/>
                    </a:lnTo>
                    <a:lnTo>
                      <a:pt x="1480" y="499"/>
                    </a:lnTo>
                    <a:lnTo>
                      <a:pt x="1480" y="498"/>
                    </a:lnTo>
                    <a:lnTo>
                      <a:pt x="1454" y="482"/>
                    </a:lnTo>
                    <a:lnTo>
                      <a:pt x="1425" y="464"/>
                    </a:lnTo>
                    <a:lnTo>
                      <a:pt x="1364" y="423"/>
                    </a:lnTo>
                    <a:lnTo>
                      <a:pt x="1333" y="403"/>
                    </a:lnTo>
                    <a:lnTo>
                      <a:pt x="1300" y="384"/>
                    </a:lnTo>
                    <a:lnTo>
                      <a:pt x="1269" y="366"/>
                    </a:lnTo>
                    <a:lnTo>
                      <a:pt x="1254" y="358"/>
                    </a:lnTo>
                    <a:lnTo>
                      <a:pt x="1238" y="350"/>
                    </a:lnTo>
                    <a:lnTo>
                      <a:pt x="1203" y="334"/>
                    </a:lnTo>
                    <a:lnTo>
                      <a:pt x="1172" y="320"/>
                    </a:lnTo>
                    <a:lnTo>
                      <a:pt x="1144" y="308"/>
                    </a:lnTo>
                    <a:lnTo>
                      <a:pt x="1119" y="296"/>
                    </a:lnTo>
                    <a:lnTo>
                      <a:pt x="1062" y="273"/>
                    </a:lnTo>
                    <a:lnTo>
                      <a:pt x="992" y="244"/>
                    </a:lnTo>
                    <a:lnTo>
                      <a:pt x="969" y="235"/>
                    </a:lnTo>
                    <a:lnTo>
                      <a:pt x="947" y="226"/>
                    </a:lnTo>
                    <a:lnTo>
                      <a:pt x="902" y="210"/>
                    </a:lnTo>
                    <a:lnTo>
                      <a:pt x="854" y="193"/>
                    </a:lnTo>
                    <a:lnTo>
                      <a:pt x="805" y="177"/>
                    </a:lnTo>
                    <a:lnTo>
                      <a:pt x="702" y="147"/>
                    </a:lnTo>
                    <a:lnTo>
                      <a:pt x="592" y="115"/>
                    </a:lnTo>
                    <a:close/>
                  </a:path>
                </a:pathLst>
              </a:custGeom>
              <a:solidFill>
                <a:srgbClr val="B3B3B3"/>
              </a:solidFill>
              <a:ln w="9525">
                <a:noFill/>
                <a:round/>
                <a:headEnd/>
                <a:tailEnd/>
              </a:ln>
            </p:spPr>
            <p:txBody>
              <a:bodyPr/>
              <a:lstStyle/>
              <a:p>
                <a:endParaRPr lang="en-US" dirty="0"/>
              </a:p>
            </p:txBody>
          </p:sp>
          <p:sp>
            <p:nvSpPr>
              <p:cNvPr id="22308" name="Freeform 104"/>
              <p:cNvSpPr>
                <a:spLocks/>
              </p:cNvSpPr>
              <p:nvPr/>
            </p:nvSpPr>
            <p:spPr bwMode="auto">
              <a:xfrm>
                <a:off x="3760" y="1279"/>
                <a:ext cx="24" cy="42"/>
              </a:xfrm>
              <a:custGeom>
                <a:avLst/>
                <a:gdLst>
                  <a:gd name="T0" fmla="*/ 216 w 216"/>
                  <a:gd name="T1" fmla="*/ 0 h 251"/>
                  <a:gd name="T2" fmla="*/ 0 w 216"/>
                  <a:gd name="T3" fmla="*/ 251 h 251"/>
                  <a:gd name="T4" fmla="*/ 216 w 216"/>
                  <a:gd name="T5" fmla="*/ 0 h 251"/>
                  <a:gd name="T6" fmla="*/ 0 60000 65536"/>
                  <a:gd name="T7" fmla="*/ 0 60000 65536"/>
                  <a:gd name="T8" fmla="*/ 0 60000 65536"/>
                  <a:gd name="T9" fmla="*/ 0 w 216"/>
                  <a:gd name="T10" fmla="*/ 0 h 251"/>
                  <a:gd name="T11" fmla="*/ 216 w 216"/>
                  <a:gd name="T12" fmla="*/ 251 h 251"/>
                </a:gdLst>
                <a:ahLst/>
                <a:cxnLst>
                  <a:cxn ang="T6">
                    <a:pos x="T0" y="T1"/>
                  </a:cxn>
                  <a:cxn ang="T7">
                    <a:pos x="T2" y="T3"/>
                  </a:cxn>
                  <a:cxn ang="T8">
                    <a:pos x="T4" y="T5"/>
                  </a:cxn>
                </a:cxnLst>
                <a:rect l="T9" t="T10" r="T11" b="T12"/>
                <a:pathLst>
                  <a:path w="216" h="251">
                    <a:moveTo>
                      <a:pt x="216" y="0"/>
                    </a:moveTo>
                    <a:lnTo>
                      <a:pt x="0" y="251"/>
                    </a:lnTo>
                    <a:lnTo>
                      <a:pt x="216" y="0"/>
                    </a:lnTo>
                    <a:close/>
                  </a:path>
                </a:pathLst>
              </a:custGeom>
              <a:solidFill>
                <a:srgbClr val="666666"/>
              </a:solidFill>
              <a:ln w="9525">
                <a:noFill/>
                <a:round/>
                <a:headEnd/>
                <a:tailEnd/>
              </a:ln>
            </p:spPr>
            <p:txBody>
              <a:bodyPr/>
              <a:lstStyle/>
              <a:p>
                <a:endParaRPr lang="en-US" dirty="0"/>
              </a:p>
            </p:txBody>
          </p:sp>
          <p:sp>
            <p:nvSpPr>
              <p:cNvPr id="22309" name="Freeform 105"/>
              <p:cNvSpPr>
                <a:spLocks/>
              </p:cNvSpPr>
              <p:nvPr/>
            </p:nvSpPr>
            <p:spPr bwMode="auto">
              <a:xfrm>
                <a:off x="3582" y="1273"/>
                <a:ext cx="149" cy="84"/>
              </a:xfrm>
              <a:custGeom>
                <a:avLst/>
                <a:gdLst>
                  <a:gd name="T0" fmla="*/ 1266 w 1342"/>
                  <a:gd name="T1" fmla="*/ 360 h 500"/>
                  <a:gd name="T2" fmla="*/ 1102 w 1342"/>
                  <a:gd name="T3" fmla="*/ 291 h 500"/>
                  <a:gd name="T4" fmla="*/ 1057 w 1342"/>
                  <a:gd name="T5" fmla="*/ 273 h 500"/>
                  <a:gd name="T6" fmla="*/ 983 w 1342"/>
                  <a:gd name="T7" fmla="*/ 247 h 500"/>
                  <a:gd name="T8" fmla="*/ 738 w 1342"/>
                  <a:gd name="T9" fmla="*/ 159 h 500"/>
                  <a:gd name="T10" fmla="*/ 571 w 1342"/>
                  <a:gd name="T11" fmla="*/ 103 h 500"/>
                  <a:gd name="T12" fmla="*/ 501 w 1342"/>
                  <a:gd name="T13" fmla="*/ 81 h 500"/>
                  <a:gd name="T14" fmla="*/ 446 w 1342"/>
                  <a:gd name="T15" fmla="*/ 67 h 500"/>
                  <a:gd name="T16" fmla="*/ 295 w 1342"/>
                  <a:gd name="T17" fmla="*/ 29 h 500"/>
                  <a:gd name="T18" fmla="*/ 238 w 1342"/>
                  <a:gd name="T19" fmla="*/ 17 h 500"/>
                  <a:gd name="T20" fmla="*/ 182 w 1342"/>
                  <a:gd name="T21" fmla="*/ 7 h 500"/>
                  <a:gd name="T22" fmla="*/ 125 w 1342"/>
                  <a:gd name="T23" fmla="*/ 1 h 500"/>
                  <a:gd name="T24" fmla="*/ 72 w 1342"/>
                  <a:gd name="T25" fmla="*/ 0 h 500"/>
                  <a:gd name="T26" fmla="*/ 46 w 1342"/>
                  <a:gd name="T27" fmla="*/ 1 h 500"/>
                  <a:gd name="T28" fmla="*/ 20 w 1342"/>
                  <a:gd name="T29" fmla="*/ 3 h 500"/>
                  <a:gd name="T30" fmla="*/ 10 w 1342"/>
                  <a:gd name="T31" fmla="*/ 4 h 500"/>
                  <a:gd name="T32" fmla="*/ 4 w 1342"/>
                  <a:gd name="T33" fmla="*/ 6 h 500"/>
                  <a:gd name="T34" fmla="*/ 0 w 1342"/>
                  <a:gd name="T35" fmla="*/ 10 h 500"/>
                  <a:gd name="T36" fmla="*/ 2 w 1342"/>
                  <a:gd name="T37" fmla="*/ 15 h 500"/>
                  <a:gd name="T38" fmla="*/ 4 w 1342"/>
                  <a:gd name="T39" fmla="*/ 23 h 500"/>
                  <a:gd name="T40" fmla="*/ 18 w 1342"/>
                  <a:gd name="T41" fmla="*/ 39 h 500"/>
                  <a:gd name="T42" fmla="*/ 35 w 1342"/>
                  <a:gd name="T43" fmla="*/ 55 h 500"/>
                  <a:gd name="T44" fmla="*/ 56 w 1342"/>
                  <a:gd name="T45" fmla="*/ 73 h 500"/>
                  <a:gd name="T46" fmla="*/ 129 w 1342"/>
                  <a:gd name="T47" fmla="*/ 125 h 500"/>
                  <a:gd name="T48" fmla="*/ 173 w 1342"/>
                  <a:gd name="T49" fmla="*/ 156 h 500"/>
                  <a:gd name="T50" fmla="*/ 204 w 1342"/>
                  <a:gd name="T51" fmla="*/ 170 h 500"/>
                  <a:gd name="T52" fmla="*/ 276 w 1342"/>
                  <a:gd name="T53" fmla="*/ 200 h 500"/>
                  <a:gd name="T54" fmla="*/ 479 w 1342"/>
                  <a:gd name="T55" fmla="*/ 281 h 500"/>
                  <a:gd name="T56" fmla="*/ 687 w 1342"/>
                  <a:gd name="T57" fmla="*/ 361 h 500"/>
                  <a:gd name="T58" fmla="*/ 787 w 1342"/>
                  <a:gd name="T59" fmla="*/ 399 h 500"/>
                  <a:gd name="T60" fmla="*/ 834 w 1342"/>
                  <a:gd name="T61" fmla="*/ 416 h 500"/>
                  <a:gd name="T62" fmla="*/ 923 w 1342"/>
                  <a:gd name="T63" fmla="*/ 453 h 500"/>
                  <a:gd name="T64" fmla="*/ 983 w 1342"/>
                  <a:gd name="T65" fmla="*/ 478 h 500"/>
                  <a:gd name="T66" fmla="*/ 1044 w 1342"/>
                  <a:gd name="T67" fmla="*/ 500 h 500"/>
                  <a:gd name="T68" fmla="*/ 1045 w 1342"/>
                  <a:gd name="T69" fmla="*/ 493 h 500"/>
                  <a:gd name="T70" fmla="*/ 1057 w 1342"/>
                  <a:gd name="T71" fmla="*/ 494 h 500"/>
                  <a:gd name="T72" fmla="*/ 1071 w 1342"/>
                  <a:gd name="T73" fmla="*/ 494 h 500"/>
                  <a:gd name="T74" fmla="*/ 1086 w 1342"/>
                  <a:gd name="T75" fmla="*/ 492 h 500"/>
                  <a:gd name="T76" fmla="*/ 1094 w 1342"/>
                  <a:gd name="T77" fmla="*/ 490 h 500"/>
                  <a:gd name="T78" fmla="*/ 1133 w 1342"/>
                  <a:gd name="T79" fmla="*/ 472 h 500"/>
                  <a:gd name="T80" fmla="*/ 1278 w 1342"/>
                  <a:gd name="T81" fmla="*/ 414 h 500"/>
                  <a:gd name="T82" fmla="*/ 1336 w 1342"/>
                  <a:gd name="T83" fmla="*/ 394 h 500"/>
                  <a:gd name="T84" fmla="*/ 1342 w 1342"/>
                  <a:gd name="T85" fmla="*/ 395 h 5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42"/>
                  <a:gd name="T130" fmla="*/ 0 h 500"/>
                  <a:gd name="T131" fmla="*/ 1342 w 1342"/>
                  <a:gd name="T132" fmla="*/ 500 h 5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42" h="500">
                    <a:moveTo>
                      <a:pt x="1342" y="394"/>
                    </a:moveTo>
                    <a:lnTo>
                      <a:pt x="1266" y="360"/>
                    </a:lnTo>
                    <a:lnTo>
                      <a:pt x="1181" y="324"/>
                    </a:lnTo>
                    <a:lnTo>
                      <a:pt x="1102" y="291"/>
                    </a:lnTo>
                    <a:lnTo>
                      <a:pt x="1070" y="278"/>
                    </a:lnTo>
                    <a:lnTo>
                      <a:pt x="1057" y="273"/>
                    </a:lnTo>
                    <a:lnTo>
                      <a:pt x="1044" y="269"/>
                    </a:lnTo>
                    <a:lnTo>
                      <a:pt x="983" y="247"/>
                    </a:lnTo>
                    <a:lnTo>
                      <a:pt x="908" y="220"/>
                    </a:lnTo>
                    <a:lnTo>
                      <a:pt x="738" y="159"/>
                    </a:lnTo>
                    <a:lnTo>
                      <a:pt x="651" y="130"/>
                    </a:lnTo>
                    <a:lnTo>
                      <a:pt x="571" y="103"/>
                    </a:lnTo>
                    <a:lnTo>
                      <a:pt x="534" y="92"/>
                    </a:lnTo>
                    <a:lnTo>
                      <a:pt x="501" y="81"/>
                    </a:lnTo>
                    <a:lnTo>
                      <a:pt x="471" y="73"/>
                    </a:lnTo>
                    <a:lnTo>
                      <a:pt x="446" y="67"/>
                    </a:lnTo>
                    <a:lnTo>
                      <a:pt x="348" y="42"/>
                    </a:lnTo>
                    <a:lnTo>
                      <a:pt x="295" y="29"/>
                    </a:lnTo>
                    <a:lnTo>
                      <a:pt x="267" y="23"/>
                    </a:lnTo>
                    <a:lnTo>
                      <a:pt x="238" y="17"/>
                    </a:lnTo>
                    <a:lnTo>
                      <a:pt x="210" y="11"/>
                    </a:lnTo>
                    <a:lnTo>
                      <a:pt x="182" y="7"/>
                    </a:lnTo>
                    <a:lnTo>
                      <a:pt x="153" y="4"/>
                    </a:lnTo>
                    <a:lnTo>
                      <a:pt x="125" y="1"/>
                    </a:lnTo>
                    <a:lnTo>
                      <a:pt x="98" y="0"/>
                    </a:lnTo>
                    <a:lnTo>
                      <a:pt x="72" y="0"/>
                    </a:lnTo>
                    <a:lnTo>
                      <a:pt x="58" y="0"/>
                    </a:lnTo>
                    <a:lnTo>
                      <a:pt x="46" y="1"/>
                    </a:lnTo>
                    <a:lnTo>
                      <a:pt x="33" y="2"/>
                    </a:lnTo>
                    <a:lnTo>
                      <a:pt x="20" y="3"/>
                    </a:lnTo>
                    <a:lnTo>
                      <a:pt x="15" y="4"/>
                    </a:lnTo>
                    <a:lnTo>
                      <a:pt x="10" y="4"/>
                    </a:lnTo>
                    <a:lnTo>
                      <a:pt x="7" y="5"/>
                    </a:lnTo>
                    <a:lnTo>
                      <a:pt x="4" y="6"/>
                    </a:lnTo>
                    <a:lnTo>
                      <a:pt x="2" y="8"/>
                    </a:lnTo>
                    <a:lnTo>
                      <a:pt x="0" y="10"/>
                    </a:lnTo>
                    <a:lnTo>
                      <a:pt x="0" y="13"/>
                    </a:lnTo>
                    <a:lnTo>
                      <a:pt x="2" y="15"/>
                    </a:lnTo>
                    <a:lnTo>
                      <a:pt x="3" y="19"/>
                    </a:lnTo>
                    <a:lnTo>
                      <a:pt x="4" y="23"/>
                    </a:lnTo>
                    <a:lnTo>
                      <a:pt x="10" y="31"/>
                    </a:lnTo>
                    <a:lnTo>
                      <a:pt x="18" y="39"/>
                    </a:lnTo>
                    <a:lnTo>
                      <a:pt x="29" y="50"/>
                    </a:lnTo>
                    <a:lnTo>
                      <a:pt x="35" y="55"/>
                    </a:lnTo>
                    <a:lnTo>
                      <a:pt x="42" y="61"/>
                    </a:lnTo>
                    <a:lnTo>
                      <a:pt x="56" y="73"/>
                    </a:lnTo>
                    <a:lnTo>
                      <a:pt x="91" y="98"/>
                    </a:lnTo>
                    <a:lnTo>
                      <a:pt x="129" y="125"/>
                    </a:lnTo>
                    <a:lnTo>
                      <a:pt x="169" y="153"/>
                    </a:lnTo>
                    <a:lnTo>
                      <a:pt x="173" y="156"/>
                    </a:lnTo>
                    <a:lnTo>
                      <a:pt x="181" y="159"/>
                    </a:lnTo>
                    <a:lnTo>
                      <a:pt x="204" y="170"/>
                    </a:lnTo>
                    <a:lnTo>
                      <a:pt x="235" y="184"/>
                    </a:lnTo>
                    <a:lnTo>
                      <a:pt x="276" y="200"/>
                    </a:lnTo>
                    <a:lnTo>
                      <a:pt x="371" y="238"/>
                    </a:lnTo>
                    <a:lnTo>
                      <a:pt x="479" y="281"/>
                    </a:lnTo>
                    <a:lnTo>
                      <a:pt x="589" y="324"/>
                    </a:lnTo>
                    <a:lnTo>
                      <a:pt x="687" y="361"/>
                    </a:lnTo>
                    <a:lnTo>
                      <a:pt x="761" y="390"/>
                    </a:lnTo>
                    <a:lnTo>
                      <a:pt x="787" y="399"/>
                    </a:lnTo>
                    <a:lnTo>
                      <a:pt x="803" y="404"/>
                    </a:lnTo>
                    <a:lnTo>
                      <a:pt x="834" y="416"/>
                    </a:lnTo>
                    <a:lnTo>
                      <a:pt x="864" y="428"/>
                    </a:lnTo>
                    <a:lnTo>
                      <a:pt x="923" y="453"/>
                    </a:lnTo>
                    <a:lnTo>
                      <a:pt x="953" y="466"/>
                    </a:lnTo>
                    <a:lnTo>
                      <a:pt x="983" y="478"/>
                    </a:lnTo>
                    <a:lnTo>
                      <a:pt x="1013" y="490"/>
                    </a:lnTo>
                    <a:lnTo>
                      <a:pt x="1044" y="500"/>
                    </a:lnTo>
                    <a:lnTo>
                      <a:pt x="1045" y="497"/>
                    </a:lnTo>
                    <a:lnTo>
                      <a:pt x="1045" y="493"/>
                    </a:lnTo>
                    <a:lnTo>
                      <a:pt x="1050" y="494"/>
                    </a:lnTo>
                    <a:lnTo>
                      <a:pt x="1057" y="494"/>
                    </a:lnTo>
                    <a:lnTo>
                      <a:pt x="1063" y="494"/>
                    </a:lnTo>
                    <a:lnTo>
                      <a:pt x="1071" y="494"/>
                    </a:lnTo>
                    <a:lnTo>
                      <a:pt x="1078" y="493"/>
                    </a:lnTo>
                    <a:lnTo>
                      <a:pt x="1086" y="492"/>
                    </a:lnTo>
                    <a:lnTo>
                      <a:pt x="1090" y="491"/>
                    </a:lnTo>
                    <a:lnTo>
                      <a:pt x="1094" y="490"/>
                    </a:lnTo>
                    <a:lnTo>
                      <a:pt x="1108" y="482"/>
                    </a:lnTo>
                    <a:lnTo>
                      <a:pt x="1133" y="472"/>
                    </a:lnTo>
                    <a:lnTo>
                      <a:pt x="1204" y="443"/>
                    </a:lnTo>
                    <a:lnTo>
                      <a:pt x="1278" y="414"/>
                    </a:lnTo>
                    <a:lnTo>
                      <a:pt x="1331" y="394"/>
                    </a:lnTo>
                    <a:lnTo>
                      <a:pt x="1336" y="394"/>
                    </a:lnTo>
                    <a:lnTo>
                      <a:pt x="1341" y="395"/>
                    </a:lnTo>
                    <a:lnTo>
                      <a:pt x="1342" y="395"/>
                    </a:lnTo>
                    <a:lnTo>
                      <a:pt x="1342" y="394"/>
                    </a:lnTo>
                    <a:close/>
                  </a:path>
                </a:pathLst>
              </a:custGeom>
              <a:solidFill>
                <a:srgbClr val="B3B3B3"/>
              </a:solidFill>
              <a:ln w="9525">
                <a:noFill/>
                <a:round/>
                <a:headEnd/>
                <a:tailEnd/>
              </a:ln>
            </p:spPr>
            <p:txBody>
              <a:bodyPr/>
              <a:lstStyle/>
              <a:p>
                <a:endParaRPr lang="en-US" dirty="0"/>
              </a:p>
            </p:txBody>
          </p:sp>
          <p:sp>
            <p:nvSpPr>
              <p:cNvPr id="22310" name="Freeform 106"/>
              <p:cNvSpPr>
                <a:spLocks/>
              </p:cNvSpPr>
              <p:nvPr/>
            </p:nvSpPr>
            <p:spPr bwMode="auto">
              <a:xfrm>
                <a:off x="3402" y="1297"/>
                <a:ext cx="120" cy="53"/>
              </a:xfrm>
              <a:custGeom>
                <a:avLst/>
                <a:gdLst>
                  <a:gd name="T0" fmla="*/ 1001 w 1074"/>
                  <a:gd name="T1" fmla="*/ 249 h 318"/>
                  <a:gd name="T2" fmla="*/ 876 w 1074"/>
                  <a:gd name="T3" fmla="*/ 214 h 318"/>
                  <a:gd name="T4" fmla="*/ 800 w 1074"/>
                  <a:gd name="T5" fmla="*/ 190 h 318"/>
                  <a:gd name="T6" fmla="*/ 742 w 1074"/>
                  <a:gd name="T7" fmla="*/ 171 h 318"/>
                  <a:gd name="T8" fmla="*/ 648 w 1074"/>
                  <a:gd name="T9" fmla="*/ 140 h 318"/>
                  <a:gd name="T10" fmla="*/ 527 w 1074"/>
                  <a:gd name="T11" fmla="*/ 105 h 318"/>
                  <a:gd name="T12" fmla="*/ 432 w 1074"/>
                  <a:gd name="T13" fmla="*/ 77 h 318"/>
                  <a:gd name="T14" fmla="*/ 351 w 1074"/>
                  <a:gd name="T15" fmla="*/ 56 h 318"/>
                  <a:gd name="T16" fmla="*/ 203 w 1074"/>
                  <a:gd name="T17" fmla="*/ 22 h 318"/>
                  <a:gd name="T18" fmla="*/ 166 w 1074"/>
                  <a:gd name="T19" fmla="*/ 14 h 318"/>
                  <a:gd name="T20" fmla="*/ 129 w 1074"/>
                  <a:gd name="T21" fmla="*/ 7 h 318"/>
                  <a:gd name="T22" fmla="*/ 76 w 1074"/>
                  <a:gd name="T23" fmla="*/ 2 h 318"/>
                  <a:gd name="T24" fmla="*/ 51 w 1074"/>
                  <a:gd name="T25" fmla="*/ 0 h 318"/>
                  <a:gd name="T26" fmla="*/ 25 w 1074"/>
                  <a:gd name="T27" fmla="*/ 1 h 318"/>
                  <a:gd name="T28" fmla="*/ 0 w 1074"/>
                  <a:gd name="T29" fmla="*/ 3 h 318"/>
                  <a:gd name="T30" fmla="*/ 13 w 1074"/>
                  <a:gd name="T31" fmla="*/ 13 h 318"/>
                  <a:gd name="T32" fmla="*/ 26 w 1074"/>
                  <a:gd name="T33" fmla="*/ 24 h 318"/>
                  <a:gd name="T34" fmla="*/ 43 w 1074"/>
                  <a:gd name="T35" fmla="*/ 33 h 318"/>
                  <a:gd name="T36" fmla="*/ 69 w 1074"/>
                  <a:gd name="T37" fmla="*/ 47 h 318"/>
                  <a:gd name="T38" fmla="*/ 101 w 1074"/>
                  <a:gd name="T39" fmla="*/ 60 h 318"/>
                  <a:gd name="T40" fmla="*/ 169 w 1074"/>
                  <a:gd name="T41" fmla="*/ 86 h 318"/>
                  <a:gd name="T42" fmla="*/ 247 w 1074"/>
                  <a:gd name="T43" fmla="*/ 113 h 318"/>
                  <a:gd name="T44" fmla="*/ 282 w 1074"/>
                  <a:gd name="T45" fmla="*/ 125 h 318"/>
                  <a:gd name="T46" fmla="*/ 415 w 1074"/>
                  <a:gd name="T47" fmla="*/ 166 h 318"/>
                  <a:gd name="T48" fmla="*/ 473 w 1074"/>
                  <a:gd name="T49" fmla="*/ 185 h 318"/>
                  <a:gd name="T50" fmla="*/ 515 w 1074"/>
                  <a:gd name="T51" fmla="*/ 198 h 318"/>
                  <a:gd name="T52" fmla="*/ 569 w 1074"/>
                  <a:gd name="T53" fmla="*/ 212 h 318"/>
                  <a:gd name="T54" fmla="*/ 622 w 1074"/>
                  <a:gd name="T55" fmla="*/ 229 h 318"/>
                  <a:gd name="T56" fmla="*/ 720 w 1074"/>
                  <a:gd name="T57" fmla="*/ 257 h 318"/>
                  <a:gd name="T58" fmla="*/ 833 w 1074"/>
                  <a:gd name="T59" fmla="*/ 289 h 318"/>
                  <a:gd name="T60" fmla="*/ 882 w 1074"/>
                  <a:gd name="T61" fmla="*/ 303 h 318"/>
                  <a:gd name="T62" fmla="*/ 916 w 1074"/>
                  <a:gd name="T63" fmla="*/ 311 h 318"/>
                  <a:gd name="T64" fmla="*/ 950 w 1074"/>
                  <a:gd name="T65" fmla="*/ 316 h 318"/>
                  <a:gd name="T66" fmla="*/ 966 w 1074"/>
                  <a:gd name="T67" fmla="*/ 318 h 318"/>
                  <a:gd name="T68" fmla="*/ 982 w 1074"/>
                  <a:gd name="T69" fmla="*/ 314 h 318"/>
                  <a:gd name="T70" fmla="*/ 1026 w 1074"/>
                  <a:gd name="T71" fmla="*/ 299 h 318"/>
                  <a:gd name="T72" fmla="*/ 1041 w 1074"/>
                  <a:gd name="T73" fmla="*/ 295 h 318"/>
                  <a:gd name="T74" fmla="*/ 1045 w 1074"/>
                  <a:gd name="T75" fmla="*/ 292 h 318"/>
                  <a:gd name="T76" fmla="*/ 1054 w 1074"/>
                  <a:gd name="T77" fmla="*/ 287 h 318"/>
                  <a:gd name="T78" fmla="*/ 1067 w 1074"/>
                  <a:gd name="T79" fmla="*/ 276 h 318"/>
                  <a:gd name="T80" fmla="*/ 1074 w 1074"/>
                  <a:gd name="T81" fmla="*/ 269 h 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4"/>
                  <a:gd name="T124" fmla="*/ 0 h 318"/>
                  <a:gd name="T125" fmla="*/ 1074 w 1074"/>
                  <a:gd name="T126" fmla="*/ 318 h 3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4" h="318">
                    <a:moveTo>
                      <a:pt x="1074" y="269"/>
                    </a:moveTo>
                    <a:lnTo>
                      <a:pt x="1001" y="249"/>
                    </a:lnTo>
                    <a:lnTo>
                      <a:pt x="917" y="226"/>
                    </a:lnTo>
                    <a:lnTo>
                      <a:pt x="876" y="214"/>
                    </a:lnTo>
                    <a:lnTo>
                      <a:pt x="836" y="202"/>
                    </a:lnTo>
                    <a:lnTo>
                      <a:pt x="800" y="190"/>
                    </a:lnTo>
                    <a:lnTo>
                      <a:pt x="769" y="180"/>
                    </a:lnTo>
                    <a:lnTo>
                      <a:pt x="742" y="171"/>
                    </a:lnTo>
                    <a:lnTo>
                      <a:pt x="713" y="161"/>
                    </a:lnTo>
                    <a:lnTo>
                      <a:pt x="648" y="140"/>
                    </a:lnTo>
                    <a:lnTo>
                      <a:pt x="583" y="121"/>
                    </a:lnTo>
                    <a:lnTo>
                      <a:pt x="527" y="105"/>
                    </a:lnTo>
                    <a:lnTo>
                      <a:pt x="476" y="89"/>
                    </a:lnTo>
                    <a:lnTo>
                      <a:pt x="432" y="77"/>
                    </a:lnTo>
                    <a:lnTo>
                      <a:pt x="390" y="65"/>
                    </a:lnTo>
                    <a:lnTo>
                      <a:pt x="351" y="56"/>
                    </a:lnTo>
                    <a:lnTo>
                      <a:pt x="279" y="38"/>
                    </a:lnTo>
                    <a:lnTo>
                      <a:pt x="203" y="22"/>
                    </a:lnTo>
                    <a:lnTo>
                      <a:pt x="179" y="16"/>
                    </a:lnTo>
                    <a:lnTo>
                      <a:pt x="166" y="14"/>
                    </a:lnTo>
                    <a:lnTo>
                      <a:pt x="154" y="11"/>
                    </a:lnTo>
                    <a:lnTo>
                      <a:pt x="129" y="7"/>
                    </a:lnTo>
                    <a:lnTo>
                      <a:pt x="102" y="4"/>
                    </a:lnTo>
                    <a:lnTo>
                      <a:pt x="76" y="2"/>
                    </a:lnTo>
                    <a:lnTo>
                      <a:pt x="64" y="1"/>
                    </a:lnTo>
                    <a:lnTo>
                      <a:pt x="51" y="0"/>
                    </a:lnTo>
                    <a:lnTo>
                      <a:pt x="38" y="0"/>
                    </a:lnTo>
                    <a:lnTo>
                      <a:pt x="25" y="1"/>
                    </a:lnTo>
                    <a:lnTo>
                      <a:pt x="13" y="2"/>
                    </a:lnTo>
                    <a:lnTo>
                      <a:pt x="0" y="3"/>
                    </a:lnTo>
                    <a:lnTo>
                      <a:pt x="6" y="8"/>
                    </a:lnTo>
                    <a:lnTo>
                      <a:pt x="13" y="13"/>
                    </a:lnTo>
                    <a:lnTo>
                      <a:pt x="19" y="18"/>
                    </a:lnTo>
                    <a:lnTo>
                      <a:pt x="26" y="24"/>
                    </a:lnTo>
                    <a:lnTo>
                      <a:pt x="34" y="29"/>
                    </a:lnTo>
                    <a:lnTo>
                      <a:pt x="43" y="33"/>
                    </a:lnTo>
                    <a:lnTo>
                      <a:pt x="61" y="42"/>
                    </a:lnTo>
                    <a:lnTo>
                      <a:pt x="69" y="47"/>
                    </a:lnTo>
                    <a:lnTo>
                      <a:pt x="80" y="51"/>
                    </a:lnTo>
                    <a:lnTo>
                      <a:pt x="101" y="60"/>
                    </a:lnTo>
                    <a:lnTo>
                      <a:pt x="147" y="79"/>
                    </a:lnTo>
                    <a:lnTo>
                      <a:pt x="169" y="86"/>
                    </a:lnTo>
                    <a:lnTo>
                      <a:pt x="205" y="100"/>
                    </a:lnTo>
                    <a:lnTo>
                      <a:pt x="247" y="113"/>
                    </a:lnTo>
                    <a:lnTo>
                      <a:pt x="266" y="120"/>
                    </a:lnTo>
                    <a:lnTo>
                      <a:pt x="282" y="125"/>
                    </a:lnTo>
                    <a:lnTo>
                      <a:pt x="362" y="150"/>
                    </a:lnTo>
                    <a:lnTo>
                      <a:pt x="415" y="166"/>
                    </a:lnTo>
                    <a:lnTo>
                      <a:pt x="442" y="175"/>
                    </a:lnTo>
                    <a:lnTo>
                      <a:pt x="473" y="185"/>
                    </a:lnTo>
                    <a:lnTo>
                      <a:pt x="496" y="192"/>
                    </a:lnTo>
                    <a:lnTo>
                      <a:pt x="515" y="198"/>
                    </a:lnTo>
                    <a:lnTo>
                      <a:pt x="532" y="203"/>
                    </a:lnTo>
                    <a:lnTo>
                      <a:pt x="569" y="212"/>
                    </a:lnTo>
                    <a:lnTo>
                      <a:pt x="592" y="220"/>
                    </a:lnTo>
                    <a:lnTo>
                      <a:pt x="622" y="229"/>
                    </a:lnTo>
                    <a:lnTo>
                      <a:pt x="658" y="239"/>
                    </a:lnTo>
                    <a:lnTo>
                      <a:pt x="720" y="257"/>
                    </a:lnTo>
                    <a:lnTo>
                      <a:pt x="786" y="276"/>
                    </a:lnTo>
                    <a:lnTo>
                      <a:pt x="833" y="289"/>
                    </a:lnTo>
                    <a:lnTo>
                      <a:pt x="865" y="299"/>
                    </a:lnTo>
                    <a:lnTo>
                      <a:pt x="882" y="303"/>
                    </a:lnTo>
                    <a:lnTo>
                      <a:pt x="898" y="307"/>
                    </a:lnTo>
                    <a:lnTo>
                      <a:pt x="916" y="311"/>
                    </a:lnTo>
                    <a:lnTo>
                      <a:pt x="933" y="314"/>
                    </a:lnTo>
                    <a:lnTo>
                      <a:pt x="950" y="316"/>
                    </a:lnTo>
                    <a:lnTo>
                      <a:pt x="959" y="318"/>
                    </a:lnTo>
                    <a:lnTo>
                      <a:pt x="966" y="318"/>
                    </a:lnTo>
                    <a:lnTo>
                      <a:pt x="973" y="316"/>
                    </a:lnTo>
                    <a:lnTo>
                      <a:pt x="982" y="314"/>
                    </a:lnTo>
                    <a:lnTo>
                      <a:pt x="1004" y="307"/>
                    </a:lnTo>
                    <a:lnTo>
                      <a:pt x="1026" y="299"/>
                    </a:lnTo>
                    <a:lnTo>
                      <a:pt x="1035" y="296"/>
                    </a:lnTo>
                    <a:lnTo>
                      <a:pt x="1041" y="295"/>
                    </a:lnTo>
                    <a:lnTo>
                      <a:pt x="1043" y="294"/>
                    </a:lnTo>
                    <a:lnTo>
                      <a:pt x="1045" y="292"/>
                    </a:lnTo>
                    <a:lnTo>
                      <a:pt x="1050" y="290"/>
                    </a:lnTo>
                    <a:lnTo>
                      <a:pt x="1054" y="287"/>
                    </a:lnTo>
                    <a:lnTo>
                      <a:pt x="1059" y="283"/>
                    </a:lnTo>
                    <a:lnTo>
                      <a:pt x="1067" y="276"/>
                    </a:lnTo>
                    <a:lnTo>
                      <a:pt x="1071" y="272"/>
                    </a:lnTo>
                    <a:lnTo>
                      <a:pt x="1074" y="269"/>
                    </a:lnTo>
                    <a:close/>
                  </a:path>
                </a:pathLst>
              </a:custGeom>
              <a:solidFill>
                <a:srgbClr val="7F7F7F"/>
              </a:solidFill>
              <a:ln w="9525">
                <a:noFill/>
                <a:round/>
                <a:headEnd/>
                <a:tailEnd/>
              </a:ln>
            </p:spPr>
            <p:txBody>
              <a:bodyPr/>
              <a:lstStyle/>
              <a:p>
                <a:endParaRPr lang="en-US" dirty="0"/>
              </a:p>
            </p:txBody>
          </p:sp>
          <p:sp>
            <p:nvSpPr>
              <p:cNvPr id="22311" name="Freeform 107"/>
              <p:cNvSpPr>
                <a:spLocks/>
              </p:cNvSpPr>
              <p:nvPr/>
            </p:nvSpPr>
            <p:spPr bwMode="auto">
              <a:xfrm>
                <a:off x="3136" y="1099"/>
                <a:ext cx="466" cy="167"/>
              </a:xfrm>
              <a:custGeom>
                <a:avLst/>
                <a:gdLst>
                  <a:gd name="T0" fmla="*/ 1044 w 4194"/>
                  <a:gd name="T1" fmla="*/ 176 h 998"/>
                  <a:gd name="T2" fmla="*/ 727 w 4194"/>
                  <a:gd name="T3" fmla="*/ 133 h 998"/>
                  <a:gd name="T4" fmla="*/ 483 w 4194"/>
                  <a:gd name="T5" fmla="*/ 100 h 998"/>
                  <a:gd name="T6" fmla="*/ 383 w 4194"/>
                  <a:gd name="T7" fmla="*/ 83 h 998"/>
                  <a:gd name="T8" fmla="*/ 192 w 4194"/>
                  <a:gd name="T9" fmla="*/ 46 h 998"/>
                  <a:gd name="T10" fmla="*/ 53 w 4194"/>
                  <a:gd name="T11" fmla="*/ 13 h 998"/>
                  <a:gd name="T12" fmla="*/ 16 w 4194"/>
                  <a:gd name="T13" fmla="*/ 19 h 998"/>
                  <a:gd name="T14" fmla="*/ 46 w 4194"/>
                  <a:gd name="T15" fmla="*/ 47 h 998"/>
                  <a:gd name="T16" fmla="*/ 84 w 4194"/>
                  <a:gd name="T17" fmla="*/ 76 h 998"/>
                  <a:gd name="T18" fmla="*/ 146 w 4194"/>
                  <a:gd name="T19" fmla="*/ 116 h 998"/>
                  <a:gd name="T20" fmla="*/ 262 w 4194"/>
                  <a:gd name="T21" fmla="*/ 180 h 998"/>
                  <a:gd name="T22" fmla="*/ 402 w 4194"/>
                  <a:gd name="T23" fmla="*/ 244 h 998"/>
                  <a:gd name="T24" fmla="*/ 561 w 4194"/>
                  <a:gd name="T25" fmla="*/ 306 h 998"/>
                  <a:gd name="T26" fmla="*/ 712 w 4194"/>
                  <a:gd name="T27" fmla="*/ 361 h 998"/>
                  <a:gd name="T28" fmla="*/ 873 w 4194"/>
                  <a:gd name="T29" fmla="*/ 415 h 998"/>
                  <a:gd name="T30" fmla="*/ 1019 w 4194"/>
                  <a:gd name="T31" fmla="*/ 457 h 998"/>
                  <a:gd name="T32" fmla="*/ 1227 w 4194"/>
                  <a:gd name="T33" fmla="*/ 515 h 998"/>
                  <a:gd name="T34" fmla="*/ 1565 w 4194"/>
                  <a:gd name="T35" fmla="*/ 602 h 998"/>
                  <a:gd name="T36" fmla="*/ 1765 w 4194"/>
                  <a:gd name="T37" fmla="*/ 651 h 998"/>
                  <a:gd name="T38" fmla="*/ 1826 w 4194"/>
                  <a:gd name="T39" fmla="*/ 670 h 998"/>
                  <a:gd name="T40" fmla="*/ 1843 w 4194"/>
                  <a:gd name="T41" fmla="*/ 672 h 998"/>
                  <a:gd name="T42" fmla="*/ 1850 w 4194"/>
                  <a:gd name="T43" fmla="*/ 670 h 998"/>
                  <a:gd name="T44" fmla="*/ 1859 w 4194"/>
                  <a:gd name="T45" fmla="*/ 656 h 998"/>
                  <a:gd name="T46" fmla="*/ 1870 w 4194"/>
                  <a:gd name="T47" fmla="*/ 613 h 998"/>
                  <a:gd name="T48" fmla="*/ 1874 w 4194"/>
                  <a:gd name="T49" fmla="*/ 580 h 998"/>
                  <a:gd name="T50" fmla="*/ 1873 w 4194"/>
                  <a:gd name="T51" fmla="*/ 539 h 998"/>
                  <a:gd name="T52" fmla="*/ 1873 w 4194"/>
                  <a:gd name="T53" fmla="*/ 518 h 998"/>
                  <a:gd name="T54" fmla="*/ 1880 w 4194"/>
                  <a:gd name="T55" fmla="*/ 511 h 998"/>
                  <a:gd name="T56" fmla="*/ 1960 w 4194"/>
                  <a:gd name="T57" fmla="*/ 524 h 998"/>
                  <a:gd name="T58" fmla="*/ 2179 w 4194"/>
                  <a:gd name="T59" fmla="*/ 565 h 998"/>
                  <a:gd name="T60" fmla="*/ 2464 w 4194"/>
                  <a:gd name="T61" fmla="*/ 621 h 998"/>
                  <a:gd name="T62" fmla="*/ 3320 w 4194"/>
                  <a:gd name="T63" fmla="*/ 800 h 998"/>
                  <a:gd name="T64" fmla="*/ 3813 w 4194"/>
                  <a:gd name="T65" fmla="*/ 908 h 998"/>
                  <a:gd name="T66" fmla="*/ 4084 w 4194"/>
                  <a:gd name="T67" fmla="*/ 971 h 998"/>
                  <a:gd name="T68" fmla="*/ 4181 w 4194"/>
                  <a:gd name="T69" fmla="*/ 985 h 998"/>
                  <a:gd name="T70" fmla="*/ 4160 w 4194"/>
                  <a:gd name="T71" fmla="*/ 967 h 998"/>
                  <a:gd name="T72" fmla="*/ 4132 w 4194"/>
                  <a:gd name="T73" fmla="*/ 949 h 998"/>
                  <a:gd name="T74" fmla="*/ 4020 w 4194"/>
                  <a:gd name="T75" fmla="*/ 901 h 998"/>
                  <a:gd name="T76" fmla="*/ 3689 w 4194"/>
                  <a:gd name="T77" fmla="*/ 767 h 998"/>
                  <a:gd name="T78" fmla="*/ 3195 w 4194"/>
                  <a:gd name="T79" fmla="*/ 559 h 998"/>
                  <a:gd name="T80" fmla="*/ 3033 w 4194"/>
                  <a:gd name="T81" fmla="*/ 496 h 998"/>
                  <a:gd name="T82" fmla="*/ 2847 w 4194"/>
                  <a:gd name="T83" fmla="*/ 429 h 998"/>
                  <a:gd name="T84" fmla="*/ 2606 w 4194"/>
                  <a:gd name="T85" fmla="*/ 350 h 998"/>
                  <a:gd name="T86" fmla="*/ 2518 w 4194"/>
                  <a:gd name="T87" fmla="*/ 323 h 998"/>
                  <a:gd name="T88" fmla="*/ 2441 w 4194"/>
                  <a:gd name="T89" fmla="*/ 333 h 998"/>
                  <a:gd name="T90" fmla="*/ 2371 w 4194"/>
                  <a:gd name="T91" fmla="*/ 341 h 998"/>
                  <a:gd name="T92" fmla="*/ 2291 w 4194"/>
                  <a:gd name="T93" fmla="*/ 346 h 998"/>
                  <a:gd name="T94" fmla="*/ 2210 w 4194"/>
                  <a:gd name="T95" fmla="*/ 344 h 998"/>
                  <a:gd name="T96" fmla="*/ 2041 w 4194"/>
                  <a:gd name="T97" fmla="*/ 328 h 998"/>
                  <a:gd name="T98" fmla="*/ 1833 w 4194"/>
                  <a:gd name="T99" fmla="*/ 301 h 998"/>
                  <a:gd name="T100" fmla="*/ 1670 w 4194"/>
                  <a:gd name="T101" fmla="*/ 273 h 998"/>
                  <a:gd name="T102" fmla="*/ 1516 w 4194"/>
                  <a:gd name="T103" fmla="*/ 236 h 998"/>
                  <a:gd name="T104" fmla="*/ 1445 w 4194"/>
                  <a:gd name="T105" fmla="*/ 215 h 998"/>
                  <a:gd name="T106" fmla="*/ 1306 w 4194"/>
                  <a:gd name="T107" fmla="*/ 201 h 998"/>
                  <a:gd name="T108" fmla="*/ 1181 w 4194"/>
                  <a:gd name="T109" fmla="*/ 193 h 9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94"/>
                  <a:gd name="T166" fmla="*/ 0 h 998"/>
                  <a:gd name="T167" fmla="*/ 4194 w 4194"/>
                  <a:gd name="T168" fmla="*/ 998 h 9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94" h="998">
                    <a:moveTo>
                      <a:pt x="1181" y="193"/>
                    </a:moveTo>
                    <a:lnTo>
                      <a:pt x="1118" y="185"/>
                    </a:lnTo>
                    <a:lnTo>
                      <a:pt x="1044" y="176"/>
                    </a:lnTo>
                    <a:lnTo>
                      <a:pt x="964" y="165"/>
                    </a:lnTo>
                    <a:lnTo>
                      <a:pt x="882" y="155"/>
                    </a:lnTo>
                    <a:lnTo>
                      <a:pt x="727" y="133"/>
                    </a:lnTo>
                    <a:lnTo>
                      <a:pt x="614" y="118"/>
                    </a:lnTo>
                    <a:lnTo>
                      <a:pt x="549" y="109"/>
                    </a:lnTo>
                    <a:lnTo>
                      <a:pt x="483" y="100"/>
                    </a:lnTo>
                    <a:lnTo>
                      <a:pt x="451" y="95"/>
                    </a:lnTo>
                    <a:lnTo>
                      <a:pt x="417" y="89"/>
                    </a:lnTo>
                    <a:lnTo>
                      <a:pt x="383" y="83"/>
                    </a:lnTo>
                    <a:lnTo>
                      <a:pt x="347" y="77"/>
                    </a:lnTo>
                    <a:lnTo>
                      <a:pt x="273" y="63"/>
                    </a:lnTo>
                    <a:lnTo>
                      <a:pt x="192" y="46"/>
                    </a:lnTo>
                    <a:lnTo>
                      <a:pt x="148" y="35"/>
                    </a:lnTo>
                    <a:lnTo>
                      <a:pt x="102" y="25"/>
                    </a:lnTo>
                    <a:lnTo>
                      <a:pt x="53" y="13"/>
                    </a:lnTo>
                    <a:lnTo>
                      <a:pt x="0" y="0"/>
                    </a:lnTo>
                    <a:lnTo>
                      <a:pt x="8" y="9"/>
                    </a:lnTo>
                    <a:lnTo>
                      <a:pt x="16" y="19"/>
                    </a:lnTo>
                    <a:lnTo>
                      <a:pt x="25" y="28"/>
                    </a:lnTo>
                    <a:lnTo>
                      <a:pt x="35" y="37"/>
                    </a:lnTo>
                    <a:lnTo>
                      <a:pt x="46" y="47"/>
                    </a:lnTo>
                    <a:lnTo>
                      <a:pt x="57" y="56"/>
                    </a:lnTo>
                    <a:lnTo>
                      <a:pt x="71" y="66"/>
                    </a:lnTo>
                    <a:lnTo>
                      <a:pt x="84" y="76"/>
                    </a:lnTo>
                    <a:lnTo>
                      <a:pt x="98" y="86"/>
                    </a:lnTo>
                    <a:lnTo>
                      <a:pt x="114" y="97"/>
                    </a:lnTo>
                    <a:lnTo>
                      <a:pt x="146" y="116"/>
                    </a:lnTo>
                    <a:lnTo>
                      <a:pt x="182" y="137"/>
                    </a:lnTo>
                    <a:lnTo>
                      <a:pt x="221" y="159"/>
                    </a:lnTo>
                    <a:lnTo>
                      <a:pt x="262" y="180"/>
                    </a:lnTo>
                    <a:lnTo>
                      <a:pt x="307" y="201"/>
                    </a:lnTo>
                    <a:lnTo>
                      <a:pt x="354" y="223"/>
                    </a:lnTo>
                    <a:lnTo>
                      <a:pt x="402" y="244"/>
                    </a:lnTo>
                    <a:lnTo>
                      <a:pt x="453" y="264"/>
                    </a:lnTo>
                    <a:lnTo>
                      <a:pt x="506" y="285"/>
                    </a:lnTo>
                    <a:lnTo>
                      <a:pt x="561" y="306"/>
                    </a:lnTo>
                    <a:lnTo>
                      <a:pt x="617" y="327"/>
                    </a:lnTo>
                    <a:lnTo>
                      <a:pt x="666" y="345"/>
                    </a:lnTo>
                    <a:lnTo>
                      <a:pt x="712" y="361"/>
                    </a:lnTo>
                    <a:lnTo>
                      <a:pt x="758" y="377"/>
                    </a:lnTo>
                    <a:lnTo>
                      <a:pt x="801" y="391"/>
                    </a:lnTo>
                    <a:lnTo>
                      <a:pt x="873" y="415"/>
                    </a:lnTo>
                    <a:lnTo>
                      <a:pt x="900" y="423"/>
                    </a:lnTo>
                    <a:lnTo>
                      <a:pt x="920" y="428"/>
                    </a:lnTo>
                    <a:lnTo>
                      <a:pt x="1019" y="457"/>
                    </a:lnTo>
                    <a:lnTo>
                      <a:pt x="1099" y="480"/>
                    </a:lnTo>
                    <a:lnTo>
                      <a:pt x="1166" y="499"/>
                    </a:lnTo>
                    <a:lnTo>
                      <a:pt x="1227" y="515"/>
                    </a:lnTo>
                    <a:lnTo>
                      <a:pt x="1356" y="548"/>
                    </a:lnTo>
                    <a:lnTo>
                      <a:pt x="1536" y="594"/>
                    </a:lnTo>
                    <a:lnTo>
                      <a:pt x="1565" y="602"/>
                    </a:lnTo>
                    <a:lnTo>
                      <a:pt x="1642" y="621"/>
                    </a:lnTo>
                    <a:lnTo>
                      <a:pt x="1747" y="647"/>
                    </a:lnTo>
                    <a:lnTo>
                      <a:pt x="1765" y="651"/>
                    </a:lnTo>
                    <a:lnTo>
                      <a:pt x="1782" y="655"/>
                    </a:lnTo>
                    <a:lnTo>
                      <a:pt x="1808" y="664"/>
                    </a:lnTo>
                    <a:lnTo>
                      <a:pt x="1826" y="670"/>
                    </a:lnTo>
                    <a:lnTo>
                      <a:pt x="1834" y="672"/>
                    </a:lnTo>
                    <a:lnTo>
                      <a:pt x="1840" y="672"/>
                    </a:lnTo>
                    <a:lnTo>
                      <a:pt x="1843" y="672"/>
                    </a:lnTo>
                    <a:lnTo>
                      <a:pt x="1845" y="672"/>
                    </a:lnTo>
                    <a:lnTo>
                      <a:pt x="1848" y="671"/>
                    </a:lnTo>
                    <a:lnTo>
                      <a:pt x="1850" y="670"/>
                    </a:lnTo>
                    <a:lnTo>
                      <a:pt x="1853" y="666"/>
                    </a:lnTo>
                    <a:lnTo>
                      <a:pt x="1857" y="660"/>
                    </a:lnTo>
                    <a:lnTo>
                      <a:pt x="1859" y="656"/>
                    </a:lnTo>
                    <a:lnTo>
                      <a:pt x="1860" y="652"/>
                    </a:lnTo>
                    <a:lnTo>
                      <a:pt x="1863" y="642"/>
                    </a:lnTo>
                    <a:lnTo>
                      <a:pt x="1870" y="613"/>
                    </a:lnTo>
                    <a:lnTo>
                      <a:pt x="1872" y="601"/>
                    </a:lnTo>
                    <a:lnTo>
                      <a:pt x="1873" y="591"/>
                    </a:lnTo>
                    <a:lnTo>
                      <a:pt x="1874" y="580"/>
                    </a:lnTo>
                    <a:lnTo>
                      <a:pt x="1874" y="571"/>
                    </a:lnTo>
                    <a:lnTo>
                      <a:pt x="1874" y="553"/>
                    </a:lnTo>
                    <a:lnTo>
                      <a:pt x="1873" y="539"/>
                    </a:lnTo>
                    <a:lnTo>
                      <a:pt x="1872" y="526"/>
                    </a:lnTo>
                    <a:lnTo>
                      <a:pt x="1873" y="522"/>
                    </a:lnTo>
                    <a:lnTo>
                      <a:pt x="1873" y="518"/>
                    </a:lnTo>
                    <a:lnTo>
                      <a:pt x="1874" y="515"/>
                    </a:lnTo>
                    <a:lnTo>
                      <a:pt x="1877" y="512"/>
                    </a:lnTo>
                    <a:lnTo>
                      <a:pt x="1880" y="511"/>
                    </a:lnTo>
                    <a:lnTo>
                      <a:pt x="1883" y="511"/>
                    </a:lnTo>
                    <a:lnTo>
                      <a:pt x="1919" y="518"/>
                    </a:lnTo>
                    <a:lnTo>
                      <a:pt x="1960" y="524"/>
                    </a:lnTo>
                    <a:lnTo>
                      <a:pt x="2007" y="532"/>
                    </a:lnTo>
                    <a:lnTo>
                      <a:pt x="2059" y="542"/>
                    </a:lnTo>
                    <a:lnTo>
                      <a:pt x="2179" y="565"/>
                    </a:lnTo>
                    <a:lnTo>
                      <a:pt x="2314" y="591"/>
                    </a:lnTo>
                    <a:lnTo>
                      <a:pt x="2388" y="605"/>
                    </a:lnTo>
                    <a:lnTo>
                      <a:pt x="2464" y="621"/>
                    </a:lnTo>
                    <a:lnTo>
                      <a:pt x="2625" y="653"/>
                    </a:lnTo>
                    <a:lnTo>
                      <a:pt x="2968" y="725"/>
                    </a:lnTo>
                    <a:lnTo>
                      <a:pt x="3320" y="800"/>
                    </a:lnTo>
                    <a:lnTo>
                      <a:pt x="3492" y="837"/>
                    </a:lnTo>
                    <a:lnTo>
                      <a:pt x="3657" y="873"/>
                    </a:lnTo>
                    <a:lnTo>
                      <a:pt x="3813" y="908"/>
                    </a:lnTo>
                    <a:lnTo>
                      <a:pt x="3957" y="942"/>
                    </a:lnTo>
                    <a:lnTo>
                      <a:pt x="4022" y="956"/>
                    </a:lnTo>
                    <a:lnTo>
                      <a:pt x="4084" y="971"/>
                    </a:lnTo>
                    <a:lnTo>
                      <a:pt x="4194" y="998"/>
                    </a:lnTo>
                    <a:lnTo>
                      <a:pt x="4187" y="991"/>
                    </a:lnTo>
                    <a:lnTo>
                      <a:pt x="4181" y="985"/>
                    </a:lnTo>
                    <a:lnTo>
                      <a:pt x="4174" y="978"/>
                    </a:lnTo>
                    <a:lnTo>
                      <a:pt x="4167" y="972"/>
                    </a:lnTo>
                    <a:lnTo>
                      <a:pt x="4160" y="967"/>
                    </a:lnTo>
                    <a:lnTo>
                      <a:pt x="4152" y="961"/>
                    </a:lnTo>
                    <a:lnTo>
                      <a:pt x="4143" y="955"/>
                    </a:lnTo>
                    <a:lnTo>
                      <a:pt x="4132" y="949"/>
                    </a:lnTo>
                    <a:lnTo>
                      <a:pt x="4105" y="937"/>
                    </a:lnTo>
                    <a:lnTo>
                      <a:pt x="4068" y="921"/>
                    </a:lnTo>
                    <a:lnTo>
                      <a:pt x="4020" y="901"/>
                    </a:lnTo>
                    <a:lnTo>
                      <a:pt x="3958" y="877"/>
                    </a:lnTo>
                    <a:lnTo>
                      <a:pt x="3844" y="831"/>
                    </a:lnTo>
                    <a:lnTo>
                      <a:pt x="3689" y="767"/>
                    </a:lnTo>
                    <a:lnTo>
                      <a:pt x="3492" y="684"/>
                    </a:lnTo>
                    <a:lnTo>
                      <a:pt x="3254" y="584"/>
                    </a:lnTo>
                    <a:lnTo>
                      <a:pt x="3195" y="559"/>
                    </a:lnTo>
                    <a:lnTo>
                      <a:pt x="3138" y="536"/>
                    </a:lnTo>
                    <a:lnTo>
                      <a:pt x="3084" y="516"/>
                    </a:lnTo>
                    <a:lnTo>
                      <a:pt x="3033" y="496"/>
                    </a:lnTo>
                    <a:lnTo>
                      <a:pt x="2984" y="477"/>
                    </a:lnTo>
                    <a:lnTo>
                      <a:pt x="2936" y="460"/>
                    </a:lnTo>
                    <a:lnTo>
                      <a:pt x="2847" y="429"/>
                    </a:lnTo>
                    <a:lnTo>
                      <a:pt x="2763" y="401"/>
                    </a:lnTo>
                    <a:lnTo>
                      <a:pt x="2684" y="375"/>
                    </a:lnTo>
                    <a:lnTo>
                      <a:pt x="2606" y="350"/>
                    </a:lnTo>
                    <a:lnTo>
                      <a:pt x="2529" y="323"/>
                    </a:lnTo>
                    <a:lnTo>
                      <a:pt x="2525" y="323"/>
                    </a:lnTo>
                    <a:lnTo>
                      <a:pt x="2518" y="323"/>
                    </a:lnTo>
                    <a:lnTo>
                      <a:pt x="2495" y="326"/>
                    </a:lnTo>
                    <a:lnTo>
                      <a:pt x="2461" y="331"/>
                    </a:lnTo>
                    <a:lnTo>
                      <a:pt x="2441" y="333"/>
                    </a:lnTo>
                    <a:lnTo>
                      <a:pt x="2419" y="336"/>
                    </a:lnTo>
                    <a:lnTo>
                      <a:pt x="2396" y="338"/>
                    </a:lnTo>
                    <a:lnTo>
                      <a:pt x="2371" y="341"/>
                    </a:lnTo>
                    <a:lnTo>
                      <a:pt x="2346" y="343"/>
                    </a:lnTo>
                    <a:lnTo>
                      <a:pt x="2319" y="345"/>
                    </a:lnTo>
                    <a:lnTo>
                      <a:pt x="2291" y="346"/>
                    </a:lnTo>
                    <a:lnTo>
                      <a:pt x="2264" y="346"/>
                    </a:lnTo>
                    <a:lnTo>
                      <a:pt x="2236" y="346"/>
                    </a:lnTo>
                    <a:lnTo>
                      <a:pt x="2210" y="344"/>
                    </a:lnTo>
                    <a:lnTo>
                      <a:pt x="2173" y="342"/>
                    </a:lnTo>
                    <a:lnTo>
                      <a:pt x="2133" y="337"/>
                    </a:lnTo>
                    <a:lnTo>
                      <a:pt x="2041" y="328"/>
                    </a:lnTo>
                    <a:lnTo>
                      <a:pt x="1941" y="317"/>
                    </a:lnTo>
                    <a:lnTo>
                      <a:pt x="1888" y="309"/>
                    </a:lnTo>
                    <a:lnTo>
                      <a:pt x="1833" y="301"/>
                    </a:lnTo>
                    <a:lnTo>
                      <a:pt x="1779" y="293"/>
                    </a:lnTo>
                    <a:lnTo>
                      <a:pt x="1724" y="283"/>
                    </a:lnTo>
                    <a:lnTo>
                      <a:pt x="1670" y="273"/>
                    </a:lnTo>
                    <a:lnTo>
                      <a:pt x="1617" y="261"/>
                    </a:lnTo>
                    <a:lnTo>
                      <a:pt x="1566" y="250"/>
                    </a:lnTo>
                    <a:lnTo>
                      <a:pt x="1516" y="236"/>
                    </a:lnTo>
                    <a:lnTo>
                      <a:pt x="1491" y="230"/>
                    </a:lnTo>
                    <a:lnTo>
                      <a:pt x="1469" y="223"/>
                    </a:lnTo>
                    <a:lnTo>
                      <a:pt x="1445" y="215"/>
                    </a:lnTo>
                    <a:lnTo>
                      <a:pt x="1424" y="208"/>
                    </a:lnTo>
                    <a:lnTo>
                      <a:pt x="1364" y="204"/>
                    </a:lnTo>
                    <a:lnTo>
                      <a:pt x="1306" y="201"/>
                    </a:lnTo>
                    <a:lnTo>
                      <a:pt x="1246" y="198"/>
                    </a:lnTo>
                    <a:lnTo>
                      <a:pt x="1215" y="196"/>
                    </a:lnTo>
                    <a:lnTo>
                      <a:pt x="1181" y="193"/>
                    </a:lnTo>
                    <a:close/>
                  </a:path>
                </a:pathLst>
              </a:custGeom>
              <a:solidFill>
                <a:srgbClr val="666666"/>
              </a:solidFill>
              <a:ln w="9525">
                <a:noFill/>
                <a:round/>
                <a:headEnd/>
                <a:tailEnd/>
              </a:ln>
            </p:spPr>
            <p:txBody>
              <a:bodyPr/>
              <a:lstStyle/>
              <a:p>
                <a:endParaRPr lang="en-US" dirty="0"/>
              </a:p>
            </p:txBody>
          </p:sp>
          <p:sp>
            <p:nvSpPr>
              <p:cNvPr id="22312" name="Freeform 108"/>
              <p:cNvSpPr>
                <a:spLocks/>
              </p:cNvSpPr>
              <p:nvPr/>
            </p:nvSpPr>
            <p:spPr bwMode="auto">
              <a:xfrm>
                <a:off x="3506" y="1245"/>
                <a:ext cx="209" cy="139"/>
              </a:xfrm>
              <a:custGeom>
                <a:avLst/>
                <a:gdLst>
                  <a:gd name="T0" fmla="*/ 791 w 1874"/>
                  <a:gd name="T1" fmla="*/ 236 h 838"/>
                  <a:gd name="T2" fmla="*/ 865 w 1874"/>
                  <a:gd name="T3" fmla="*/ 275 h 838"/>
                  <a:gd name="T4" fmla="*/ 948 w 1874"/>
                  <a:gd name="T5" fmla="*/ 316 h 838"/>
                  <a:gd name="T6" fmla="*/ 1032 w 1874"/>
                  <a:gd name="T7" fmla="*/ 346 h 838"/>
                  <a:gd name="T8" fmla="*/ 1082 w 1874"/>
                  <a:gd name="T9" fmla="*/ 355 h 838"/>
                  <a:gd name="T10" fmla="*/ 1142 w 1874"/>
                  <a:gd name="T11" fmla="*/ 368 h 838"/>
                  <a:gd name="T12" fmla="*/ 1214 w 1874"/>
                  <a:gd name="T13" fmla="*/ 398 h 838"/>
                  <a:gd name="T14" fmla="*/ 1304 w 1874"/>
                  <a:gd name="T15" fmla="*/ 455 h 838"/>
                  <a:gd name="T16" fmla="*/ 1345 w 1874"/>
                  <a:gd name="T17" fmla="*/ 474 h 838"/>
                  <a:gd name="T18" fmla="*/ 1417 w 1874"/>
                  <a:gd name="T19" fmla="*/ 480 h 838"/>
                  <a:gd name="T20" fmla="*/ 1492 w 1874"/>
                  <a:gd name="T21" fmla="*/ 479 h 838"/>
                  <a:gd name="T22" fmla="*/ 1550 w 1874"/>
                  <a:gd name="T23" fmla="*/ 494 h 838"/>
                  <a:gd name="T24" fmla="*/ 1592 w 1874"/>
                  <a:gd name="T25" fmla="*/ 514 h 838"/>
                  <a:gd name="T26" fmla="*/ 1655 w 1874"/>
                  <a:gd name="T27" fmla="*/ 554 h 838"/>
                  <a:gd name="T28" fmla="*/ 1686 w 1874"/>
                  <a:gd name="T29" fmla="*/ 571 h 838"/>
                  <a:gd name="T30" fmla="*/ 1738 w 1874"/>
                  <a:gd name="T31" fmla="*/ 587 h 838"/>
                  <a:gd name="T32" fmla="*/ 1830 w 1874"/>
                  <a:gd name="T33" fmla="*/ 607 h 838"/>
                  <a:gd name="T34" fmla="*/ 1874 w 1874"/>
                  <a:gd name="T35" fmla="*/ 627 h 838"/>
                  <a:gd name="T36" fmla="*/ 1641 w 1874"/>
                  <a:gd name="T37" fmla="*/ 739 h 838"/>
                  <a:gd name="T38" fmla="*/ 1684 w 1874"/>
                  <a:gd name="T39" fmla="*/ 781 h 838"/>
                  <a:gd name="T40" fmla="*/ 1722 w 1874"/>
                  <a:gd name="T41" fmla="*/ 817 h 838"/>
                  <a:gd name="T42" fmla="*/ 1672 w 1874"/>
                  <a:gd name="T43" fmla="*/ 821 h 838"/>
                  <a:gd name="T44" fmla="*/ 1570 w 1874"/>
                  <a:gd name="T45" fmla="*/ 789 h 838"/>
                  <a:gd name="T46" fmla="*/ 1482 w 1874"/>
                  <a:gd name="T47" fmla="*/ 753 h 838"/>
                  <a:gd name="T48" fmla="*/ 1424 w 1874"/>
                  <a:gd name="T49" fmla="*/ 723 h 838"/>
                  <a:gd name="T50" fmla="*/ 1352 w 1874"/>
                  <a:gd name="T51" fmla="*/ 670 h 838"/>
                  <a:gd name="T52" fmla="*/ 1241 w 1874"/>
                  <a:gd name="T53" fmla="*/ 610 h 838"/>
                  <a:gd name="T54" fmla="*/ 1102 w 1874"/>
                  <a:gd name="T55" fmla="*/ 535 h 838"/>
                  <a:gd name="T56" fmla="*/ 1015 w 1874"/>
                  <a:gd name="T57" fmla="*/ 481 h 838"/>
                  <a:gd name="T58" fmla="*/ 932 w 1874"/>
                  <a:gd name="T59" fmla="*/ 425 h 838"/>
                  <a:gd name="T60" fmla="*/ 859 w 1874"/>
                  <a:gd name="T61" fmla="*/ 394 h 838"/>
                  <a:gd name="T62" fmla="*/ 765 w 1874"/>
                  <a:gd name="T63" fmla="*/ 358 h 838"/>
                  <a:gd name="T64" fmla="*/ 674 w 1874"/>
                  <a:gd name="T65" fmla="*/ 310 h 838"/>
                  <a:gd name="T66" fmla="*/ 602 w 1874"/>
                  <a:gd name="T67" fmla="*/ 263 h 838"/>
                  <a:gd name="T68" fmla="*/ 557 w 1874"/>
                  <a:gd name="T69" fmla="*/ 240 h 838"/>
                  <a:gd name="T70" fmla="*/ 515 w 1874"/>
                  <a:gd name="T71" fmla="*/ 225 h 838"/>
                  <a:gd name="T72" fmla="*/ 450 w 1874"/>
                  <a:gd name="T73" fmla="*/ 214 h 838"/>
                  <a:gd name="T74" fmla="*/ 390 w 1874"/>
                  <a:gd name="T75" fmla="*/ 194 h 838"/>
                  <a:gd name="T76" fmla="*/ 331 w 1874"/>
                  <a:gd name="T77" fmla="*/ 157 h 838"/>
                  <a:gd name="T78" fmla="*/ 260 w 1874"/>
                  <a:gd name="T79" fmla="*/ 104 h 838"/>
                  <a:gd name="T80" fmla="*/ 234 w 1874"/>
                  <a:gd name="T81" fmla="*/ 92 h 838"/>
                  <a:gd name="T82" fmla="*/ 162 w 1874"/>
                  <a:gd name="T83" fmla="*/ 72 h 838"/>
                  <a:gd name="T84" fmla="*/ 52 w 1874"/>
                  <a:gd name="T85" fmla="*/ 44 h 838"/>
                  <a:gd name="T86" fmla="*/ 19 w 1874"/>
                  <a:gd name="T87" fmla="*/ 28 h 838"/>
                  <a:gd name="T88" fmla="*/ 4 w 1874"/>
                  <a:gd name="T89" fmla="*/ 12 h 838"/>
                  <a:gd name="T90" fmla="*/ 54 w 1874"/>
                  <a:gd name="T91" fmla="*/ 7 h 838"/>
                  <a:gd name="T92" fmla="*/ 339 w 1874"/>
                  <a:gd name="T93" fmla="*/ 50 h 838"/>
                  <a:gd name="T94" fmla="*/ 502 w 1874"/>
                  <a:gd name="T95" fmla="*/ 84 h 838"/>
                  <a:gd name="T96" fmla="*/ 565 w 1874"/>
                  <a:gd name="T97" fmla="*/ 104 h 838"/>
                  <a:gd name="T98" fmla="*/ 609 w 1874"/>
                  <a:gd name="T99" fmla="*/ 125 h 838"/>
                  <a:gd name="T100" fmla="*/ 670 w 1874"/>
                  <a:gd name="T101" fmla="*/ 178 h 838"/>
                  <a:gd name="T102" fmla="*/ 703 w 1874"/>
                  <a:gd name="T103" fmla="*/ 202 h 8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4"/>
                  <a:gd name="T157" fmla="*/ 0 h 838"/>
                  <a:gd name="T158" fmla="*/ 1874 w 1874"/>
                  <a:gd name="T159" fmla="*/ 838 h 8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4" h="838">
                    <a:moveTo>
                      <a:pt x="725" y="210"/>
                    </a:moveTo>
                    <a:lnTo>
                      <a:pt x="761" y="224"/>
                    </a:lnTo>
                    <a:lnTo>
                      <a:pt x="777" y="230"/>
                    </a:lnTo>
                    <a:lnTo>
                      <a:pt x="791" y="236"/>
                    </a:lnTo>
                    <a:lnTo>
                      <a:pt x="805" y="243"/>
                    </a:lnTo>
                    <a:lnTo>
                      <a:pt x="818" y="249"/>
                    </a:lnTo>
                    <a:lnTo>
                      <a:pt x="842" y="263"/>
                    </a:lnTo>
                    <a:lnTo>
                      <a:pt x="865" y="275"/>
                    </a:lnTo>
                    <a:lnTo>
                      <a:pt x="889" y="289"/>
                    </a:lnTo>
                    <a:lnTo>
                      <a:pt x="916" y="302"/>
                    </a:lnTo>
                    <a:lnTo>
                      <a:pt x="932" y="308"/>
                    </a:lnTo>
                    <a:lnTo>
                      <a:pt x="948" y="316"/>
                    </a:lnTo>
                    <a:lnTo>
                      <a:pt x="974" y="326"/>
                    </a:lnTo>
                    <a:lnTo>
                      <a:pt x="996" y="334"/>
                    </a:lnTo>
                    <a:lnTo>
                      <a:pt x="1015" y="341"/>
                    </a:lnTo>
                    <a:lnTo>
                      <a:pt x="1032" y="346"/>
                    </a:lnTo>
                    <a:lnTo>
                      <a:pt x="1046" y="349"/>
                    </a:lnTo>
                    <a:lnTo>
                      <a:pt x="1060" y="351"/>
                    </a:lnTo>
                    <a:lnTo>
                      <a:pt x="1071" y="353"/>
                    </a:lnTo>
                    <a:lnTo>
                      <a:pt x="1082" y="355"/>
                    </a:lnTo>
                    <a:lnTo>
                      <a:pt x="1103" y="358"/>
                    </a:lnTo>
                    <a:lnTo>
                      <a:pt x="1114" y="360"/>
                    </a:lnTo>
                    <a:lnTo>
                      <a:pt x="1128" y="364"/>
                    </a:lnTo>
                    <a:lnTo>
                      <a:pt x="1142" y="368"/>
                    </a:lnTo>
                    <a:lnTo>
                      <a:pt x="1159" y="373"/>
                    </a:lnTo>
                    <a:lnTo>
                      <a:pt x="1178" y="380"/>
                    </a:lnTo>
                    <a:lnTo>
                      <a:pt x="1200" y="391"/>
                    </a:lnTo>
                    <a:lnTo>
                      <a:pt x="1214" y="398"/>
                    </a:lnTo>
                    <a:lnTo>
                      <a:pt x="1231" y="408"/>
                    </a:lnTo>
                    <a:lnTo>
                      <a:pt x="1273" y="436"/>
                    </a:lnTo>
                    <a:lnTo>
                      <a:pt x="1294" y="449"/>
                    </a:lnTo>
                    <a:lnTo>
                      <a:pt x="1304" y="455"/>
                    </a:lnTo>
                    <a:lnTo>
                      <a:pt x="1314" y="461"/>
                    </a:lnTo>
                    <a:lnTo>
                      <a:pt x="1332" y="470"/>
                    </a:lnTo>
                    <a:lnTo>
                      <a:pt x="1338" y="472"/>
                    </a:lnTo>
                    <a:lnTo>
                      <a:pt x="1345" y="474"/>
                    </a:lnTo>
                    <a:lnTo>
                      <a:pt x="1372" y="478"/>
                    </a:lnTo>
                    <a:lnTo>
                      <a:pt x="1384" y="479"/>
                    </a:lnTo>
                    <a:lnTo>
                      <a:pt x="1396" y="480"/>
                    </a:lnTo>
                    <a:lnTo>
                      <a:pt x="1417" y="480"/>
                    </a:lnTo>
                    <a:lnTo>
                      <a:pt x="1438" y="480"/>
                    </a:lnTo>
                    <a:lnTo>
                      <a:pt x="1472" y="478"/>
                    </a:lnTo>
                    <a:lnTo>
                      <a:pt x="1485" y="478"/>
                    </a:lnTo>
                    <a:lnTo>
                      <a:pt x="1492" y="479"/>
                    </a:lnTo>
                    <a:lnTo>
                      <a:pt x="1498" y="479"/>
                    </a:lnTo>
                    <a:lnTo>
                      <a:pt x="1517" y="483"/>
                    </a:lnTo>
                    <a:lnTo>
                      <a:pt x="1533" y="489"/>
                    </a:lnTo>
                    <a:lnTo>
                      <a:pt x="1550" y="494"/>
                    </a:lnTo>
                    <a:lnTo>
                      <a:pt x="1558" y="497"/>
                    </a:lnTo>
                    <a:lnTo>
                      <a:pt x="1566" y="500"/>
                    </a:lnTo>
                    <a:lnTo>
                      <a:pt x="1579" y="507"/>
                    </a:lnTo>
                    <a:lnTo>
                      <a:pt x="1592" y="514"/>
                    </a:lnTo>
                    <a:lnTo>
                      <a:pt x="1605" y="521"/>
                    </a:lnTo>
                    <a:lnTo>
                      <a:pt x="1616" y="528"/>
                    </a:lnTo>
                    <a:lnTo>
                      <a:pt x="1637" y="542"/>
                    </a:lnTo>
                    <a:lnTo>
                      <a:pt x="1655" y="554"/>
                    </a:lnTo>
                    <a:lnTo>
                      <a:pt x="1664" y="561"/>
                    </a:lnTo>
                    <a:lnTo>
                      <a:pt x="1672" y="565"/>
                    </a:lnTo>
                    <a:lnTo>
                      <a:pt x="1679" y="569"/>
                    </a:lnTo>
                    <a:lnTo>
                      <a:pt x="1686" y="571"/>
                    </a:lnTo>
                    <a:lnTo>
                      <a:pt x="1699" y="576"/>
                    </a:lnTo>
                    <a:lnTo>
                      <a:pt x="1713" y="580"/>
                    </a:lnTo>
                    <a:lnTo>
                      <a:pt x="1725" y="583"/>
                    </a:lnTo>
                    <a:lnTo>
                      <a:pt x="1738" y="587"/>
                    </a:lnTo>
                    <a:lnTo>
                      <a:pt x="1762" y="592"/>
                    </a:lnTo>
                    <a:lnTo>
                      <a:pt x="1785" y="596"/>
                    </a:lnTo>
                    <a:lnTo>
                      <a:pt x="1809" y="601"/>
                    </a:lnTo>
                    <a:lnTo>
                      <a:pt x="1830" y="607"/>
                    </a:lnTo>
                    <a:lnTo>
                      <a:pt x="1841" y="612"/>
                    </a:lnTo>
                    <a:lnTo>
                      <a:pt x="1852" y="616"/>
                    </a:lnTo>
                    <a:lnTo>
                      <a:pt x="1863" y="621"/>
                    </a:lnTo>
                    <a:lnTo>
                      <a:pt x="1874" y="627"/>
                    </a:lnTo>
                    <a:lnTo>
                      <a:pt x="1636" y="725"/>
                    </a:lnTo>
                    <a:lnTo>
                      <a:pt x="1637" y="728"/>
                    </a:lnTo>
                    <a:lnTo>
                      <a:pt x="1638" y="731"/>
                    </a:lnTo>
                    <a:lnTo>
                      <a:pt x="1641" y="739"/>
                    </a:lnTo>
                    <a:lnTo>
                      <a:pt x="1647" y="746"/>
                    </a:lnTo>
                    <a:lnTo>
                      <a:pt x="1653" y="753"/>
                    </a:lnTo>
                    <a:lnTo>
                      <a:pt x="1667" y="767"/>
                    </a:lnTo>
                    <a:lnTo>
                      <a:pt x="1684" y="781"/>
                    </a:lnTo>
                    <a:lnTo>
                      <a:pt x="1700" y="796"/>
                    </a:lnTo>
                    <a:lnTo>
                      <a:pt x="1708" y="803"/>
                    </a:lnTo>
                    <a:lnTo>
                      <a:pt x="1716" y="811"/>
                    </a:lnTo>
                    <a:lnTo>
                      <a:pt x="1722" y="817"/>
                    </a:lnTo>
                    <a:lnTo>
                      <a:pt x="1727" y="824"/>
                    </a:lnTo>
                    <a:lnTo>
                      <a:pt x="1732" y="831"/>
                    </a:lnTo>
                    <a:lnTo>
                      <a:pt x="1734" y="838"/>
                    </a:lnTo>
                    <a:lnTo>
                      <a:pt x="1672" y="821"/>
                    </a:lnTo>
                    <a:lnTo>
                      <a:pt x="1643" y="813"/>
                    </a:lnTo>
                    <a:lnTo>
                      <a:pt x="1617" y="804"/>
                    </a:lnTo>
                    <a:lnTo>
                      <a:pt x="1592" y="796"/>
                    </a:lnTo>
                    <a:lnTo>
                      <a:pt x="1570" y="789"/>
                    </a:lnTo>
                    <a:lnTo>
                      <a:pt x="1531" y="774"/>
                    </a:lnTo>
                    <a:lnTo>
                      <a:pt x="1513" y="767"/>
                    </a:lnTo>
                    <a:lnTo>
                      <a:pt x="1497" y="761"/>
                    </a:lnTo>
                    <a:lnTo>
                      <a:pt x="1482" y="753"/>
                    </a:lnTo>
                    <a:lnTo>
                      <a:pt x="1469" y="747"/>
                    </a:lnTo>
                    <a:lnTo>
                      <a:pt x="1456" y="741"/>
                    </a:lnTo>
                    <a:lnTo>
                      <a:pt x="1444" y="735"/>
                    </a:lnTo>
                    <a:lnTo>
                      <a:pt x="1424" y="723"/>
                    </a:lnTo>
                    <a:lnTo>
                      <a:pt x="1407" y="712"/>
                    </a:lnTo>
                    <a:lnTo>
                      <a:pt x="1392" y="700"/>
                    </a:lnTo>
                    <a:lnTo>
                      <a:pt x="1365" y="679"/>
                    </a:lnTo>
                    <a:lnTo>
                      <a:pt x="1352" y="670"/>
                    </a:lnTo>
                    <a:lnTo>
                      <a:pt x="1338" y="660"/>
                    </a:lnTo>
                    <a:lnTo>
                      <a:pt x="1323" y="650"/>
                    </a:lnTo>
                    <a:lnTo>
                      <a:pt x="1304" y="641"/>
                    </a:lnTo>
                    <a:lnTo>
                      <a:pt x="1241" y="610"/>
                    </a:lnTo>
                    <a:lnTo>
                      <a:pt x="1214" y="595"/>
                    </a:lnTo>
                    <a:lnTo>
                      <a:pt x="1188" y="582"/>
                    </a:lnTo>
                    <a:lnTo>
                      <a:pt x="1141" y="557"/>
                    </a:lnTo>
                    <a:lnTo>
                      <a:pt x="1102" y="535"/>
                    </a:lnTo>
                    <a:lnTo>
                      <a:pt x="1084" y="524"/>
                    </a:lnTo>
                    <a:lnTo>
                      <a:pt x="1069" y="515"/>
                    </a:lnTo>
                    <a:lnTo>
                      <a:pt x="1040" y="497"/>
                    </a:lnTo>
                    <a:lnTo>
                      <a:pt x="1015" y="481"/>
                    </a:lnTo>
                    <a:lnTo>
                      <a:pt x="995" y="467"/>
                    </a:lnTo>
                    <a:lnTo>
                      <a:pt x="961" y="444"/>
                    </a:lnTo>
                    <a:lnTo>
                      <a:pt x="946" y="433"/>
                    </a:lnTo>
                    <a:lnTo>
                      <a:pt x="932" y="425"/>
                    </a:lnTo>
                    <a:lnTo>
                      <a:pt x="916" y="417"/>
                    </a:lnTo>
                    <a:lnTo>
                      <a:pt x="899" y="408"/>
                    </a:lnTo>
                    <a:lnTo>
                      <a:pt x="880" y="401"/>
                    </a:lnTo>
                    <a:lnTo>
                      <a:pt x="859" y="394"/>
                    </a:lnTo>
                    <a:lnTo>
                      <a:pt x="817" y="379"/>
                    </a:lnTo>
                    <a:lnTo>
                      <a:pt x="799" y="372"/>
                    </a:lnTo>
                    <a:lnTo>
                      <a:pt x="781" y="366"/>
                    </a:lnTo>
                    <a:lnTo>
                      <a:pt x="765" y="358"/>
                    </a:lnTo>
                    <a:lnTo>
                      <a:pt x="749" y="351"/>
                    </a:lnTo>
                    <a:lnTo>
                      <a:pt x="721" y="338"/>
                    </a:lnTo>
                    <a:lnTo>
                      <a:pt x="697" y="324"/>
                    </a:lnTo>
                    <a:lnTo>
                      <a:pt x="674" y="310"/>
                    </a:lnTo>
                    <a:lnTo>
                      <a:pt x="654" y="298"/>
                    </a:lnTo>
                    <a:lnTo>
                      <a:pt x="637" y="285"/>
                    </a:lnTo>
                    <a:lnTo>
                      <a:pt x="620" y="274"/>
                    </a:lnTo>
                    <a:lnTo>
                      <a:pt x="602" y="263"/>
                    </a:lnTo>
                    <a:lnTo>
                      <a:pt x="585" y="252"/>
                    </a:lnTo>
                    <a:lnTo>
                      <a:pt x="576" y="248"/>
                    </a:lnTo>
                    <a:lnTo>
                      <a:pt x="567" y="244"/>
                    </a:lnTo>
                    <a:lnTo>
                      <a:pt x="557" y="240"/>
                    </a:lnTo>
                    <a:lnTo>
                      <a:pt x="547" y="235"/>
                    </a:lnTo>
                    <a:lnTo>
                      <a:pt x="537" y="231"/>
                    </a:lnTo>
                    <a:lnTo>
                      <a:pt x="526" y="228"/>
                    </a:lnTo>
                    <a:lnTo>
                      <a:pt x="515" y="225"/>
                    </a:lnTo>
                    <a:lnTo>
                      <a:pt x="503" y="222"/>
                    </a:lnTo>
                    <a:lnTo>
                      <a:pt x="489" y="220"/>
                    </a:lnTo>
                    <a:lnTo>
                      <a:pt x="475" y="218"/>
                    </a:lnTo>
                    <a:lnTo>
                      <a:pt x="450" y="214"/>
                    </a:lnTo>
                    <a:lnTo>
                      <a:pt x="439" y="210"/>
                    </a:lnTo>
                    <a:lnTo>
                      <a:pt x="428" y="207"/>
                    </a:lnTo>
                    <a:lnTo>
                      <a:pt x="408" y="201"/>
                    </a:lnTo>
                    <a:lnTo>
                      <a:pt x="390" y="194"/>
                    </a:lnTo>
                    <a:lnTo>
                      <a:pt x="374" y="185"/>
                    </a:lnTo>
                    <a:lnTo>
                      <a:pt x="358" y="176"/>
                    </a:lnTo>
                    <a:lnTo>
                      <a:pt x="344" y="167"/>
                    </a:lnTo>
                    <a:lnTo>
                      <a:pt x="331" y="157"/>
                    </a:lnTo>
                    <a:lnTo>
                      <a:pt x="307" y="139"/>
                    </a:lnTo>
                    <a:lnTo>
                      <a:pt x="283" y="120"/>
                    </a:lnTo>
                    <a:lnTo>
                      <a:pt x="272" y="111"/>
                    </a:lnTo>
                    <a:lnTo>
                      <a:pt x="260" y="104"/>
                    </a:lnTo>
                    <a:lnTo>
                      <a:pt x="254" y="101"/>
                    </a:lnTo>
                    <a:lnTo>
                      <a:pt x="248" y="98"/>
                    </a:lnTo>
                    <a:lnTo>
                      <a:pt x="241" y="95"/>
                    </a:lnTo>
                    <a:lnTo>
                      <a:pt x="234" y="92"/>
                    </a:lnTo>
                    <a:lnTo>
                      <a:pt x="218" y="86"/>
                    </a:lnTo>
                    <a:lnTo>
                      <a:pt x="200" y="81"/>
                    </a:lnTo>
                    <a:lnTo>
                      <a:pt x="181" y="77"/>
                    </a:lnTo>
                    <a:lnTo>
                      <a:pt x="162" y="72"/>
                    </a:lnTo>
                    <a:lnTo>
                      <a:pt x="123" y="64"/>
                    </a:lnTo>
                    <a:lnTo>
                      <a:pt x="85" y="54"/>
                    </a:lnTo>
                    <a:lnTo>
                      <a:pt x="68" y="49"/>
                    </a:lnTo>
                    <a:lnTo>
                      <a:pt x="52" y="44"/>
                    </a:lnTo>
                    <a:lnTo>
                      <a:pt x="45" y="41"/>
                    </a:lnTo>
                    <a:lnTo>
                      <a:pt x="38" y="37"/>
                    </a:lnTo>
                    <a:lnTo>
                      <a:pt x="25" y="31"/>
                    </a:lnTo>
                    <a:lnTo>
                      <a:pt x="19" y="28"/>
                    </a:lnTo>
                    <a:lnTo>
                      <a:pt x="15" y="25"/>
                    </a:lnTo>
                    <a:lnTo>
                      <a:pt x="10" y="21"/>
                    </a:lnTo>
                    <a:lnTo>
                      <a:pt x="7" y="17"/>
                    </a:lnTo>
                    <a:lnTo>
                      <a:pt x="4" y="12"/>
                    </a:lnTo>
                    <a:lnTo>
                      <a:pt x="1" y="8"/>
                    </a:lnTo>
                    <a:lnTo>
                      <a:pt x="0" y="4"/>
                    </a:lnTo>
                    <a:lnTo>
                      <a:pt x="0" y="0"/>
                    </a:lnTo>
                    <a:lnTo>
                      <a:pt x="54" y="7"/>
                    </a:lnTo>
                    <a:lnTo>
                      <a:pt x="125" y="18"/>
                    </a:lnTo>
                    <a:lnTo>
                      <a:pt x="206" y="29"/>
                    </a:lnTo>
                    <a:lnTo>
                      <a:pt x="294" y="43"/>
                    </a:lnTo>
                    <a:lnTo>
                      <a:pt x="339" y="50"/>
                    </a:lnTo>
                    <a:lnTo>
                      <a:pt x="382" y="58"/>
                    </a:lnTo>
                    <a:lnTo>
                      <a:pt x="424" y="67"/>
                    </a:lnTo>
                    <a:lnTo>
                      <a:pt x="464" y="75"/>
                    </a:lnTo>
                    <a:lnTo>
                      <a:pt x="502" y="84"/>
                    </a:lnTo>
                    <a:lnTo>
                      <a:pt x="520" y="90"/>
                    </a:lnTo>
                    <a:lnTo>
                      <a:pt x="535" y="94"/>
                    </a:lnTo>
                    <a:lnTo>
                      <a:pt x="551" y="99"/>
                    </a:lnTo>
                    <a:lnTo>
                      <a:pt x="565" y="104"/>
                    </a:lnTo>
                    <a:lnTo>
                      <a:pt x="579" y="109"/>
                    </a:lnTo>
                    <a:lnTo>
                      <a:pt x="590" y="115"/>
                    </a:lnTo>
                    <a:lnTo>
                      <a:pt x="600" y="120"/>
                    </a:lnTo>
                    <a:lnTo>
                      <a:pt x="609" y="125"/>
                    </a:lnTo>
                    <a:lnTo>
                      <a:pt x="624" y="137"/>
                    </a:lnTo>
                    <a:lnTo>
                      <a:pt x="640" y="151"/>
                    </a:lnTo>
                    <a:lnTo>
                      <a:pt x="654" y="165"/>
                    </a:lnTo>
                    <a:lnTo>
                      <a:pt x="670" y="178"/>
                    </a:lnTo>
                    <a:lnTo>
                      <a:pt x="678" y="184"/>
                    </a:lnTo>
                    <a:lnTo>
                      <a:pt x="686" y="191"/>
                    </a:lnTo>
                    <a:lnTo>
                      <a:pt x="694" y="197"/>
                    </a:lnTo>
                    <a:lnTo>
                      <a:pt x="703" y="202"/>
                    </a:lnTo>
                    <a:lnTo>
                      <a:pt x="713" y="206"/>
                    </a:lnTo>
                    <a:lnTo>
                      <a:pt x="725" y="210"/>
                    </a:lnTo>
                    <a:close/>
                  </a:path>
                </a:pathLst>
              </a:custGeom>
              <a:solidFill>
                <a:srgbClr val="FFFFFF"/>
              </a:solidFill>
              <a:ln w="9525">
                <a:noFill/>
                <a:round/>
                <a:headEnd/>
                <a:tailEnd/>
              </a:ln>
            </p:spPr>
            <p:txBody>
              <a:bodyPr/>
              <a:lstStyle/>
              <a:p>
                <a:endParaRPr lang="en-US" dirty="0"/>
              </a:p>
            </p:txBody>
          </p:sp>
          <p:sp>
            <p:nvSpPr>
              <p:cNvPr id="22313" name="Freeform 109"/>
              <p:cNvSpPr>
                <a:spLocks/>
              </p:cNvSpPr>
              <p:nvPr/>
            </p:nvSpPr>
            <p:spPr bwMode="auto">
              <a:xfrm>
                <a:off x="3758" y="1279"/>
                <a:ext cx="39" cy="43"/>
              </a:xfrm>
              <a:custGeom>
                <a:avLst/>
                <a:gdLst>
                  <a:gd name="T0" fmla="*/ 5 w 352"/>
                  <a:gd name="T1" fmla="*/ 229 h 258"/>
                  <a:gd name="T2" fmla="*/ 20 w 352"/>
                  <a:gd name="T3" fmla="*/ 195 h 258"/>
                  <a:gd name="T4" fmla="*/ 41 w 352"/>
                  <a:gd name="T5" fmla="*/ 149 h 258"/>
                  <a:gd name="T6" fmla="*/ 61 w 352"/>
                  <a:gd name="T7" fmla="*/ 112 h 258"/>
                  <a:gd name="T8" fmla="*/ 77 w 352"/>
                  <a:gd name="T9" fmla="*/ 88 h 258"/>
                  <a:gd name="T10" fmla="*/ 90 w 352"/>
                  <a:gd name="T11" fmla="*/ 70 h 258"/>
                  <a:gd name="T12" fmla="*/ 103 w 352"/>
                  <a:gd name="T13" fmla="*/ 53 h 258"/>
                  <a:gd name="T14" fmla="*/ 119 w 352"/>
                  <a:gd name="T15" fmla="*/ 39 h 258"/>
                  <a:gd name="T16" fmla="*/ 136 w 352"/>
                  <a:gd name="T17" fmla="*/ 25 h 258"/>
                  <a:gd name="T18" fmla="*/ 154 w 352"/>
                  <a:gd name="T19" fmla="*/ 15 h 258"/>
                  <a:gd name="T20" fmla="*/ 166 w 352"/>
                  <a:gd name="T21" fmla="*/ 9 h 258"/>
                  <a:gd name="T22" fmla="*/ 179 w 352"/>
                  <a:gd name="T23" fmla="*/ 4 h 258"/>
                  <a:gd name="T24" fmla="*/ 193 w 352"/>
                  <a:gd name="T25" fmla="*/ 1 h 258"/>
                  <a:gd name="T26" fmla="*/ 206 w 352"/>
                  <a:gd name="T27" fmla="*/ 0 h 258"/>
                  <a:gd name="T28" fmla="*/ 220 w 352"/>
                  <a:gd name="T29" fmla="*/ 1 h 258"/>
                  <a:gd name="T30" fmla="*/ 244 w 352"/>
                  <a:gd name="T31" fmla="*/ 4 h 258"/>
                  <a:gd name="T32" fmla="*/ 261 w 352"/>
                  <a:gd name="T33" fmla="*/ 10 h 258"/>
                  <a:gd name="T34" fmla="*/ 277 w 352"/>
                  <a:gd name="T35" fmla="*/ 17 h 258"/>
                  <a:gd name="T36" fmla="*/ 306 w 352"/>
                  <a:gd name="T37" fmla="*/ 34 h 258"/>
                  <a:gd name="T38" fmla="*/ 316 w 352"/>
                  <a:gd name="T39" fmla="*/ 41 h 258"/>
                  <a:gd name="T40" fmla="*/ 332 w 352"/>
                  <a:gd name="T41" fmla="*/ 55 h 258"/>
                  <a:gd name="T42" fmla="*/ 343 w 352"/>
                  <a:gd name="T43" fmla="*/ 69 h 258"/>
                  <a:gd name="T44" fmla="*/ 350 w 352"/>
                  <a:gd name="T45" fmla="*/ 84 h 258"/>
                  <a:gd name="T46" fmla="*/ 352 w 352"/>
                  <a:gd name="T47" fmla="*/ 96 h 258"/>
                  <a:gd name="T48" fmla="*/ 350 w 352"/>
                  <a:gd name="T49" fmla="*/ 110 h 258"/>
                  <a:gd name="T50" fmla="*/ 344 w 352"/>
                  <a:gd name="T51" fmla="*/ 122 h 258"/>
                  <a:gd name="T52" fmla="*/ 334 w 352"/>
                  <a:gd name="T53" fmla="*/ 135 h 258"/>
                  <a:gd name="T54" fmla="*/ 322 w 352"/>
                  <a:gd name="T55" fmla="*/ 146 h 258"/>
                  <a:gd name="T56" fmla="*/ 307 w 352"/>
                  <a:gd name="T57" fmla="*/ 157 h 258"/>
                  <a:gd name="T58" fmla="*/ 290 w 352"/>
                  <a:gd name="T59" fmla="*/ 167 h 258"/>
                  <a:gd name="T60" fmla="*/ 271 w 352"/>
                  <a:gd name="T61" fmla="*/ 177 h 258"/>
                  <a:gd name="T62" fmla="*/ 227 w 352"/>
                  <a:gd name="T63" fmla="*/ 195 h 258"/>
                  <a:gd name="T64" fmla="*/ 179 w 352"/>
                  <a:gd name="T65" fmla="*/ 210 h 258"/>
                  <a:gd name="T66" fmla="*/ 132 w 352"/>
                  <a:gd name="T67" fmla="*/ 235 h 258"/>
                  <a:gd name="T68" fmla="*/ 113 w 352"/>
                  <a:gd name="T69" fmla="*/ 243 h 258"/>
                  <a:gd name="T70" fmla="*/ 97 w 352"/>
                  <a:gd name="T71" fmla="*/ 249 h 258"/>
                  <a:gd name="T72" fmla="*/ 69 w 352"/>
                  <a:gd name="T73" fmla="*/ 257 h 258"/>
                  <a:gd name="T74" fmla="*/ 58 w 352"/>
                  <a:gd name="T75" fmla="*/ 258 h 258"/>
                  <a:gd name="T76" fmla="*/ 49 w 352"/>
                  <a:gd name="T77" fmla="*/ 258 h 258"/>
                  <a:gd name="T78" fmla="*/ 33 w 352"/>
                  <a:gd name="T79" fmla="*/ 254 h 258"/>
                  <a:gd name="T80" fmla="*/ 22 w 352"/>
                  <a:gd name="T81" fmla="*/ 248 h 258"/>
                  <a:gd name="T82" fmla="*/ 7 w 352"/>
                  <a:gd name="T83" fmla="*/ 241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2"/>
                  <a:gd name="T127" fmla="*/ 0 h 258"/>
                  <a:gd name="T128" fmla="*/ 352 w 352"/>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2" h="258">
                    <a:moveTo>
                      <a:pt x="0" y="240"/>
                    </a:moveTo>
                    <a:lnTo>
                      <a:pt x="5" y="229"/>
                    </a:lnTo>
                    <a:lnTo>
                      <a:pt x="12" y="214"/>
                    </a:lnTo>
                    <a:lnTo>
                      <a:pt x="20" y="195"/>
                    </a:lnTo>
                    <a:lnTo>
                      <a:pt x="30" y="173"/>
                    </a:lnTo>
                    <a:lnTo>
                      <a:pt x="41" y="149"/>
                    </a:lnTo>
                    <a:lnTo>
                      <a:pt x="54" y="124"/>
                    </a:lnTo>
                    <a:lnTo>
                      <a:pt x="61" y="112"/>
                    </a:lnTo>
                    <a:lnTo>
                      <a:pt x="69" y="100"/>
                    </a:lnTo>
                    <a:lnTo>
                      <a:pt x="77" y="88"/>
                    </a:lnTo>
                    <a:lnTo>
                      <a:pt x="86" y="75"/>
                    </a:lnTo>
                    <a:lnTo>
                      <a:pt x="90" y="70"/>
                    </a:lnTo>
                    <a:lnTo>
                      <a:pt x="95" y="64"/>
                    </a:lnTo>
                    <a:lnTo>
                      <a:pt x="103" y="53"/>
                    </a:lnTo>
                    <a:lnTo>
                      <a:pt x="115" y="43"/>
                    </a:lnTo>
                    <a:lnTo>
                      <a:pt x="119" y="39"/>
                    </a:lnTo>
                    <a:lnTo>
                      <a:pt x="125" y="34"/>
                    </a:lnTo>
                    <a:lnTo>
                      <a:pt x="136" y="25"/>
                    </a:lnTo>
                    <a:lnTo>
                      <a:pt x="147" y="18"/>
                    </a:lnTo>
                    <a:lnTo>
                      <a:pt x="154" y="15"/>
                    </a:lnTo>
                    <a:lnTo>
                      <a:pt x="159" y="12"/>
                    </a:lnTo>
                    <a:lnTo>
                      <a:pt x="166" y="9"/>
                    </a:lnTo>
                    <a:lnTo>
                      <a:pt x="173" y="6"/>
                    </a:lnTo>
                    <a:lnTo>
                      <a:pt x="179" y="4"/>
                    </a:lnTo>
                    <a:lnTo>
                      <a:pt x="186" y="3"/>
                    </a:lnTo>
                    <a:lnTo>
                      <a:pt x="193" y="1"/>
                    </a:lnTo>
                    <a:lnTo>
                      <a:pt x="199" y="1"/>
                    </a:lnTo>
                    <a:lnTo>
                      <a:pt x="206" y="0"/>
                    </a:lnTo>
                    <a:lnTo>
                      <a:pt x="214" y="0"/>
                    </a:lnTo>
                    <a:lnTo>
                      <a:pt x="220" y="1"/>
                    </a:lnTo>
                    <a:lnTo>
                      <a:pt x="228" y="1"/>
                    </a:lnTo>
                    <a:lnTo>
                      <a:pt x="244" y="4"/>
                    </a:lnTo>
                    <a:lnTo>
                      <a:pt x="252" y="8"/>
                    </a:lnTo>
                    <a:lnTo>
                      <a:pt x="261" y="10"/>
                    </a:lnTo>
                    <a:lnTo>
                      <a:pt x="268" y="14"/>
                    </a:lnTo>
                    <a:lnTo>
                      <a:pt x="277" y="17"/>
                    </a:lnTo>
                    <a:lnTo>
                      <a:pt x="294" y="26"/>
                    </a:lnTo>
                    <a:lnTo>
                      <a:pt x="306" y="34"/>
                    </a:lnTo>
                    <a:lnTo>
                      <a:pt x="311" y="38"/>
                    </a:lnTo>
                    <a:lnTo>
                      <a:pt x="316" y="41"/>
                    </a:lnTo>
                    <a:lnTo>
                      <a:pt x="325" y="48"/>
                    </a:lnTo>
                    <a:lnTo>
                      <a:pt x="332" y="55"/>
                    </a:lnTo>
                    <a:lnTo>
                      <a:pt x="339" y="63"/>
                    </a:lnTo>
                    <a:lnTo>
                      <a:pt x="343" y="69"/>
                    </a:lnTo>
                    <a:lnTo>
                      <a:pt x="347" y="76"/>
                    </a:lnTo>
                    <a:lnTo>
                      <a:pt x="350" y="84"/>
                    </a:lnTo>
                    <a:lnTo>
                      <a:pt x="351" y="90"/>
                    </a:lnTo>
                    <a:lnTo>
                      <a:pt x="352" y="96"/>
                    </a:lnTo>
                    <a:lnTo>
                      <a:pt x="351" y="103"/>
                    </a:lnTo>
                    <a:lnTo>
                      <a:pt x="350" y="110"/>
                    </a:lnTo>
                    <a:lnTo>
                      <a:pt x="347" y="116"/>
                    </a:lnTo>
                    <a:lnTo>
                      <a:pt x="344" y="122"/>
                    </a:lnTo>
                    <a:lnTo>
                      <a:pt x="340" y="128"/>
                    </a:lnTo>
                    <a:lnTo>
                      <a:pt x="334" y="135"/>
                    </a:lnTo>
                    <a:lnTo>
                      <a:pt x="329" y="140"/>
                    </a:lnTo>
                    <a:lnTo>
                      <a:pt x="322" y="146"/>
                    </a:lnTo>
                    <a:lnTo>
                      <a:pt x="315" y="151"/>
                    </a:lnTo>
                    <a:lnTo>
                      <a:pt x="307" y="157"/>
                    </a:lnTo>
                    <a:lnTo>
                      <a:pt x="298" y="163"/>
                    </a:lnTo>
                    <a:lnTo>
                      <a:pt x="290" y="167"/>
                    </a:lnTo>
                    <a:lnTo>
                      <a:pt x="281" y="172"/>
                    </a:lnTo>
                    <a:lnTo>
                      <a:pt x="271" y="177"/>
                    </a:lnTo>
                    <a:lnTo>
                      <a:pt x="249" y="187"/>
                    </a:lnTo>
                    <a:lnTo>
                      <a:pt x="227" y="195"/>
                    </a:lnTo>
                    <a:lnTo>
                      <a:pt x="204" y="202"/>
                    </a:lnTo>
                    <a:lnTo>
                      <a:pt x="179" y="210"/>
                    </a:lnTo>
                    <a:lnTo>
                      <a:pt x="155" y="223"/>
                    </a:lnTo>
                    <a:lnTo>
                      <a:pt x="132" y="235"/>
                    </a:lnTo>
                    <a:lnTo>
                      <a:pt x="122" y="239"/>
                    </a:lnTo>
                    <a:lnTo>
                      <a:pt x="113" y="243"/>
                    </a:lnTo>
                    <a:lnTo>
                      <a:pt x="105" y="246"/>
                    </a:lnTo>
                    <a:lnTo>
                      <a:pt x="97" y="249"/>
                    </a:lnTo>
                    <a:lnTo>
                      <a:pt x="82" y="253"/>
                    </a:lnTo>
                    <a:lnTo>
                      <a:pt x="69" y="257"/>
                    </a:lnTo>
                    <a:lnTo>
                      <a:pt x="63" y="258"/>
                    </a:lnTo>
                    <a:lnTo>
                      <a:pt x="58" y="258"/>
                    </a:lnTo>
                    <a:lnTo>
                      <a:pt x="53" y="258"/>
                    </a:lnTo>
                    <a:lnTo>
                      <a:pt x="49" y="258"/>
                    </a:lnTo>
                    <a:lnTo>
                      <a:pt x="41" y="257"/>
                    </a:lnTo>
                    <a:lnTo>
                      <a:pt x="33" y="254"/>
                    </a:lnTo>
                    <a:lnTo>
                      <a:pt x="28" y="251"/>
                    </a:lnTo>
                    <a:lnTo>
                      <a:pt x="22" y="248"/>
                    </a:lnTo>
                    <a:lnTo>
                      <a:pt x="11" y="243"/>
                    </a:lnTo>
                    <a:lnTo>
                      <a:pt x="7" y="241"/>
                    </a:lnTo>
                    <a:lnTo>
                      <a:pt x="0" y="240"/>
                    </a:lnTo>
                    <a:close/>
                  </a:path>
                </a:pathLst>
              </a:custGeom>
              <a:solidFill>
                <a:srgbClr val="BFBFBF"/>
              </a:solidFill>
              <a:ln w="9525">
                <a:noFill/>
                <a:round/>
                <a:headEnd/>
                <a:tailEnd/>
              </a:ln>
            </p:spPr>
            <p:txBody>
              <a:bodyPr/>
              <a:lstStyle/>
              <a:p>
                <a:endParaRPr lang="en-US" dirty="0"/>
              </a:p>
            </p:txBody>
          </p:sp>
          <p:sp>
            <p:nvSpPr>
              <p:cNvPr id="22314" name="Freeform 110"/>
              <p:cNvSpPr>
                <a:spLocks/>
              </p:cNvSpPr>
              <p:nvPr/>
            </p:nvSpPr>
            <p:spPr bwMode="auto">
              <a:xfrm>
                <a:off x="3583" y="1276"/>
                <a:ext cx="124" cy="80"/>
              </a:xfrm>
              <a:custGeom>
                <a:avLst/>
                <a:gdLst>
                  <a:gd name="T0" fmla="*/ 2 w 1114"/>
                  <a:gd name="T1" fmla="*/ 5 h 485"/>
                  <a:gd name="T2" fmla="*/ 9 w 1114"/>
                  <a:gd name="T3" fmla="*/ 18 h 485"/>
                  <a:gd name="T4" fmla="*/ 23 w 1114"/>
                  <a:gd name="T5" fmla="*/ 37 h 485"/>
                  <a:gd name="T6" fmla="*/ 43 w 1114"/>
                  <a:gd name="T7" fmla="*/ 55 h 485"/>
                  <a:gd name="T8" fmla="*/ 69 w 1114"/>
                  <a:gd name="T9" fmla="*/ 74 h 485"/>
                  <a:gd name="T10" fmla="*/ 98 w 1114"/>
                  <a:gd name="T11" fmla="*/ 93 h 485"/>
                  <a:gd name="T12" fmla="*/ 131 w 1114"/>
                  <a:gd name="T13" fmla="*/ 113 h 485"/>
                  <a:gd name="T14" fmla="*/ 167 w 1114"/>
                  <a:gd name="T15" fmla="*/ 132 h 485"/>
                  <a:gd name="T16" fmla="*/ 244 w 1114"/>
                  <a:gd name="T17" fmla="*/ 169 h 485"/>
                  <a:gd name="T18" fmla="*/ 322 w 1114"/>
                  <a:gd name="T19" fmla="*/ 205 h 485"/>
                  <a:gd name="T20" fmla="*/ 428 w 1114"/>
                  <a:gd name="T21" fmla="*/ 249 h 485"/>
                  <a:gd name="T22" fmla="*/ 502 w 1114"/>
                  <a:gd name="T23" fmla="*/ 281 h 485"/>
                  <a:gd name="T24" fmla="*/ 580 w 1114"/>
                  <a:gd name="T25" fmla="*/ 310 h 485"/>
                  <a:gd name="T26" fmla="*/ 751 w 1114"/>
                  <a:gd name="T27" fmla="*/ 371 h 485"/>
                  <a:gd name="T28" fmla="*/ 871 w 1114"/>
                  <a:gd name="T29" fmla="*/ 416 h 485"/>
                  <a:gd name="T30" fmla="*/ 955 w 1114"/>
                  <a:gd name="T31" fmla="*/ 450 h 485"/>
                  <a:gd name="T32" fmla="*/ 1041 w 1114"/>
                  <a:gd name="T33" fmla="*/ 485 h 485"/>
                  <a:gd name="T34" fmla="*/ 1074 w 1114"/>
                  <a:gd name="T35" fmla="*/ 476 h 485"/>
                  <a:gd name="T36" fmla="*/ 1092 w 1114"/>
                  <a:gd name="T37" fmla="*/ 472 h 485"/>
                  <a:gd name="T38" fmla="*/ 1103 w 1114"/>
                  <a:gd name="T39" fmla="*/ 470 h 485"/>
                  <a:gd name="T40" fmla="*/ 1109 w 1114"/>
                  <a:gd name="T41" fmla="*/ 467 h 485"/>
                  <a:gd name="T42" fmla="*/ 882 w 1114"/>
                  <a:gd name="T43" fmla="*/ 388 h 485"/>
                  <a:gd name="T44" fmla="*/ 694 w 1114"/>
                  <a:gd name="T45" fmla="*/ 325 h 485"/>
                  <a:gd name="T46" fmla="*/ 605 w 1114"/>
                  <a:gd name="T47" fmla="*/ 293 h 485"/>
                  <a:gd name="T48" fmla="*/ 514 w 1114"/>
                  <a:gd name="T49" fmla="*/ 258 h 485"/>
                  <a:gd name="T50" fmla="*/ 417 w 1114"/>
                  <a:gd name="T51" fmla="*/ 220 h 485"/>
                  <a:gd name="T52" fmla="*/ 277 w 1114"/>
                  <a:gd name="T53" fmla="*/ 162 h 485"/>
                  <a:gd name="T54" fmla="*/ 188 w 1114"/>
                  <a:gd name="T55" fmla="*/ 119 h 485"/>
                  <a:gd name="T56" fmla="*/ 138 w 1114"/>
                  <a:gd name="T57" fmla="*/ 94 h 485"/>
                  <a:gd name="T58" fmla="*/ 91 w 1114"/>
                  <a:gd name="T59" fmla="*/ 68 h 485"/>
                  <a:gd name="T60" fmla="*/ 50 w 1114"/>
                  <a:gd name="T61" fmla="*/ 43 h 485"/>
                  <a:gd name="T62" fmla="*/ 18 w 1114"/>
                  <a:gd name="T63" fmla="*/ 20 h 485"/>
                  <a:gd name="T64" fmla="*/ 3 w 1114"/>
                  <a:gd name="T65" fmla="*/ 5 h 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4"/>
                  <a:gd name="T100" fmla="*/ 0 h 485"/>
                  <a:gd name="T101" fmla="*/ 1114 w 1114"/>
                  <a:gd name="T102" fmla="*/ 485 h 4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4" h="485">
                    <a:moveTo>
                      <a:pt x="0" y="0"/>
                    </a:moveTo>
                    <a:lnTo>
                      <a:pt x="2" y="5"/>
                    </a:lnTo>
                    <a:lnTo>
                      <a:pt x="3" y="10"/>
                    </a:lnTo>
                    <a:lnTo>
                      <a:pt x="9" y="18"/>
                    </a:lnTo>
                    <a:lnTo>
                      <a:pt x="14" y="28"/>
                    </a:lnTo>
                    <a:lnTo>
                      <a:pt x="23" y="37"/>
                    </a:lnTo>
                    <a:lnTo>
                      <a:pt x="32" y="45"/>
                    </a:lnTo>
                    <a:lnTo>
                      <a:pt x="43" y="55"/>
                    </a:lnTo>
                    <a:lnTo>
                      <a:pt x="56" y="65"/>
                    </a:lnTo>
                    <a:lnTo>
                      <a:pt x="69" y="74"/>
                    </a:lnTo>
                    <a:lnTo>
                      <a:pt x="84" y="84"/>
                    </a:lnTo>
                    <a:lnTo>
                      <a:pt x="98" y="93"/>
                    </a:lnTo>
                    <a:lnTo>
                      <a:pt x="115" y="104"/>
                    </a:lnTo>
                    <a:lnTo>
                      <a:pt x="131" y="113"/>
                    </a:lnTo>
                    <a:lnTo>
                      <a:pt x="149" y="122"/>
                    </a:lnTo>
                    <a:lnTo>
                      <a:pt x="167" y="132"/>
                    </a:lnTo>
                    <a:lnTo>
                      <a:pt x="205" y="152"/>
                    </a:lnTo>
                    <a:lnTo>
                      <a:pt x="244" y="169"/>
                    </a:lnTo>
                    <a:lnTo>
                      <a:pt x="283" y="187"/>
                    </a:lnTo>
                    <a:lnTo>
                      <a:pt x="322" y="205"/>
                    </a:lnTo>
                    <a:lnTo>
                      <a:pt x="360" y="220"/>
                    </a:lnTo>
                    <a:lnTo>
                      <a:pt x="428" y="249"/>
                    </a:lnTo>
                    <a:lnTo>
                      <a:pt x="482" y="272"/>
                    </a:lnTo>
                    <a:lnTo>
                      <a:pt x="502" y="281"/>
                    </a:lnTo>
                    <a:lnTo>
                      <a:pt x="526" y="290"/>
                    </a:lnTo>
                    <a:lnTo>
                      <a:pt x="580" y="310"/>
                    </a:lnTo>
                    <a:lnTo>
                      <a:pt x="714" y="358"/>
                    </a:lnTo>
                    <a:lnTo>
                      <a:pt x="751" y="371"/>
                    </a:lnTo>
                    <a:lnTo>
                      <a:pt x="790" y="386"/>
                    </a:lnTo>
                    <a:lnTo>
                      <a:pt x="871" y="416"/>
                    </a:lnTo>
                    <a:lnTo>
                      <a:pt x="912" y="432"/>
                    </a:lnTo>
                    <a:lnTo>
                      <a:pt x="955" y="450"/>
                    </a:lnTo>
                    <a:lnTo>
                      <a:pt x="998" y="467"/>
                    </a:lnTo>
                    <a:lnTo>
                      <a:pt x="1041" y="485"/>
                    </a:lnTo>
                    <a:lnTo>
                      <a:pt x="1065" y="479"/>
                    </a:lnTo>
                    <a:lnTo>
                      <a:pt x="1074" y="476"/>
                    </a:lnTo>
                    <a:lnTo>
                      <a:pt x="1082" y="475"/>
                    </a:lnTo>
                    <a:lnTo>
                      <a:pt x="1092" y="472"/>
                    </a:lnTo>
                    <a:lnTo>
                      <a:pt x="1098" y="471"/>
                    </a:lnTo>
                    <a:lnTo>
                      <a:pt x="1103" y="470"/>
                    </a:lnTo>
                    <a:lnTo>
                      <a:pt x="1105" y="469"/>
                    </a:lnTo>
                    <a:lnTo>
                      <a:pt x="1109" y="467"/>
                    </a:lnTo>
                    <a:lnTo>
                      <a:pt x="1114" y="462"/>
                    </a:lnTo>
                    <a:lnTo>
                      <a:pt x="882" y="388"/>
                    </a:lnTo>
                    <a:lnTo>
                      <a:pt x="785" y="356"/>
                    </a:lnTo>
                    <a:lnTo>
                      <a:pt x="694" y="325"/>
                    </a:lnTo>
                    <a:lnTo>
                      <a:pt x="650" y="309"/>
                    </a:lnTo>
                    <a:lnTo>
                      <a:pt x="605" y="293"/>
                    </a:lnTo>
                    <a:lnTo>
                      <a:pt x="559" y="276"/>
                    </a:lnTo>
                    <a:lnTo>
                      <a:pt x="514" y="258"/>
                    </a:lnTo>
                    <a:lnTo>
                      <a:pt x="467" y="240"/>
                    </a:lnTo>
                    <a:lnTo>
                      <a:pt x="417" y="220"/>
                    </a:lnTo>
                    <a:lnTo>
                      <a:pt x="310" y="175"/>
                    </a:lnTo>
                    <a:lnTo>
                      <a:pt x="277" y="162"/>
                    </a:lnTo>
                    <a:lnTo>
                      <a:pt x="235" y="142"/>
                    </a:lnTo>
                    <a:lnTo>
                      <a:pt x="188" y="119"/>
                    </a:lnTo>
                    <a:lnTo>
                      <a:pt x="164" y="107"/>
                    </a:lnTo>
                    <a:lnTo>
                      <a:pt x="138" y="94"/>
                    </a:lnTo>
                    <a:lnTo>
                      <a:pt x="115" y="81"/>
                    </a:lnTo>
                    <a:lnTo>
                      <a:pt x="91" y="68"/>
                    </a:lnTo>
                    <a:lnTo>
                      <a:pt x="69" y="56"/>
                    </a:lnTo>
                    <a:lnTo>
                      <a:pt x="50" y="43"/>
                    </a:lnTo>
                    <a:lnTo>
                      <a:pt x="32" y="31"/>
                    </a:lnTo>
                    <a:lnTo>
                      <a:pt x="18" y="20"/>
                    </a:lnTo>
                    <a:lnTo>
                      <a:pt x="8" y="10"/>
                    </a:lnTo>
                    <a:lnTo>
                      <a:pt x="3" y="5"/>
                    </a:lnTo>
                    <a:lnTo>
                      <a:pt x="0" y="0"/>
                    </a:lnTo>
                    <a:close/>
                  </a:path>
                </a:pathLst>
              </a:custGeom>
              <a:solidFill>
                <a:srgbClr val="D9D9D9"/>
              </a:solidFill>
              <a:ln w="9525">
                <a:noFill/>
                <a:round/>
                <a:headEnd/>
                <a:tailEnd/>
              </a:ln>
            </p:spPr>
            <p:txBody>
              <a:bodyPr/>
              <a:lstStyle/>
              <a:p>
                <a:endParaRPr lang="en-US" dirty="0"/>
              </a:p>
            </p:txBody>
          </p:sp>
          <p:sp>
            <p:nvSpPr>
              <p:cNvPr id="22315" name="Freeform 111"/>
              <p:cNvSpPr>
                <a:spLocks/>
              </p:cNvSpPr>
              <p:nvPr/>
            </p:nvSpPr>
            <p:spPr bwMode="auto">
              <a:xfrm>
                <a:off x="3684" y="1292"/>
                <a:ext cx="160" cy="154"/>
              </a:xfrm>
              <a:custGeom>
                <a:avLst/>
                <a:gdLst>
                  <a:gd name="T0" fmla="*/ 569 w 1443"/>
                  <a:gd name="T1" fmla="*/ 221 h 921"/>
                  <a:gd name="T2" fmla="*/ 80 w 1443"/>
                  <a:gd name="T3" fmla="*/ 501 h 921"/>
                  <a:gd name="T4" fmla="*/ 40 w 1443"/>
                  <a:gd name="T5" fmla="*/ 692 h 921"/>
                  <a:gd name="T6" fmla="*/ 474 w 1443"/>
                  <a:gd name="T7" fmla="*/ 806 h 921"/>
                  <a:gd name="T8" fmla="*/ 480 w 1443"/>
                  <a:gd name="T9" fmla="*/ 803 h 921"/>
                  <a:gd name="T10" fmla="*/ 505 w 1443"/>
                  <a:gd name="T11" fmla="*/ 797 h 921"/>
                  <a:gd name="T12" fmla="*/ 517 w 1443"/>
                  <a:gd name="T13" fmla="*/ 795 h 921"/>
                  <a:gd name="T14" fmla="*/ 521 w 1443"/>
                  <a:gd name="T15" fmla="*/ 793 h 921"/>
                  <a:gd name="T16" fmla="*/ 523 w 1443"/>
                  <a:gd name="T17" fmla="*/ 791 h 921"/>
                  <a:gd name="T18" fmla="*/ 524 w 1443"/>
                  <a:gd name="T19" fmla="*/ 789 h 921"/>
                  <a:gd name="T20" fmla="*/ 534 w 1443"/>
                  <a:gd name="T21" fmla="*/ 787 h 921"/>
                  <a:gd name="T22" fmla="*/ 552 w 1443"/>
                  <a:gd name="T23" fmla="*/ 788 h 921"/>
                  <a:gd name="T24" fmla="*/ 589 w 1443"/>
                  <a:gd name="T25" fmla="*/ 792 h 921"/>
                  <a:gd name="T26" fmla="*/ 645 w 1443"/>
                  <a:gd name="T27" fmla="*/ 802 h 921"/>
                  <a:gd name="T28" fmla="*/ 681 w 1443"/>
                  <a:gd name="T29" fmla="*/ 807 h 921"/>
                  <a:gd name="T30" fmla="*/ 699 w 1443"/>
                  <a:gd name="T31" fmla="*/ 808 h 921"/>
                  <a:gd name="T32" fmla="*/ 728 w 1443"/>
                  <a:gd name="T33" fmla="*/ 807 h 921"/>
                  <a:gd name="T34" fmla="*/ 752 w 1443"/>
                  <a:gd name="T35" fmla="*/ 805 h 921"/>
                  <a:gd name="T36" fmla="*/ 772 w 1443"/>
                  <a:gd name="T37" fmla="*/ 805 h 921"/>
                  <a:gd name="T38" fmla="*/ 788 w 1443"/>
                  <a:gd name="T39" fmla="*/ 807 h 921"/>
                  <a:gd name="T40" fmla="*/ 808 w 1443"/>
                  <a:gd name="T41" fmla="*/ 811 h 921"/>
                  <a:gd name="T42" fmla="*/ 842 w 1443"/>
                  <a:gd name="T43" fmla="*/ 822 h 921"/>
                  <a:gd name="T44" fmla="*/ 889 w 1443"/>
                  <a:gd name="T45" fmla="*/ 838 h 921"/>
                  <a:gd name="T46" fmla="*/ 969 w 1443"/>
                  <a:gd name="T47" fmla="*/ 871 h 921"/>
                  <a:gd name="T48" fmla="*/ 1014 w 1443"/>
                  <a:gd name="T49" fmla="*/ 888 h 921"/>
                  <a:gd name="T50" fmla="*/ 1047 w 1443"/>
                  <a:gd name="T51" fmla="*/ 904 h 921"/>
                  <a:gd name="T52" fmla="*/ 1072 w 1443"/>
                  <a:gd name="T53" fmla="*/ 916 h 921"/>
                  <a:gd name="T54" fmla="*/ 1072 w 1443"/>
                  <a:gd name="T55" fmla="*/ 914 h 921"/>
                  <a:gd name="T56" fmla="*/ 1063 w 1443"/>
                  <a:gd name="T57" fmla="*/ 904 h 921"/>
                  <a:gd name="T58" fmla="*/ 1052 w 1443"/>
                  <a:gd name="T59" fmla="*/ 895 h 921"/>
                  <a:gd name="T60" fmla="*/ 1036 w 1443"/>
                  <a:gd name="T61" fmla="*/ 883 h 921"/>
                  <a:gd name="T62" fmla="*/ 1003 w 1443"/>
                  <a:gd name="T63" fmla="*/ 863 h 921"/>
                  <a:gd name="T64" fmla="*/ 948 w 1443"/>
                  <a:gd name="T65" fmla="*/ 835 h 921"/>
                  <a:gd name="T66" fmla="*/ 909 w 1443"/>
                  <a:gd name="T67" fmla="*/ 813 h 921"/>
                  <a:gd name="T68" fmla="*/ 835 w 1443"/>
                  <a:gd name="T69" fmla="*/ 766 h 921"/>
                  <a:gd name="T70" fmla="*/ 816 w 1443"/>
                  <a:gd name="T71" fmla="*/ 742 h 921"/>
                  <a:gd name="T72" fmla="*/ 835 w 1443"/>
                  <a:gd name="T73" fmla="*/ 742 h 921"/>
                  <a:gd name="T74" fmla="*/ 874 w 1443"/>
                  <a:gd name="T75" fmla="*/ 744 h 921"/>
                  <a:gd name="T76" fmla="*/ 1140 w 1443"/>
                  <a:gd name="T77" fmla="*/ 0 h 9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43"/>
                  <a:gd name="T118" fmla="*/ 0 h 921"/>
                  <a:gd name="T119" fmla="*/ 1443 w 1443"/>
                  <a:gd name="T120" fmla="*/ 921 h 9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43" h="921">
                    <a:moveTo>
                      <a:pt x="1140" y="0"/>
                    </a:moveTo>
                    <a:lnTo>
                      <a:pt x="569" y="221"/>
                    </a:lnTo>
                    <a:lnTo>
                      <a:pt x="0" y="443"/>
                    </a:lnTo>
                    <a:lnTo>
                      <a:pt x="80" y="501"/>
                    </a:lnTo>
                    <a:lnTo>
                      <a:pt x="7" y="520"/>
                    </a:lnTo>
                    <a:lnTo>
                      <a:pt x="40" y="692"/>
                    </a:lnTo>
                    <a:lnTo>
                      <a:pt x="421" y="761"/>
                    </a:lnTo>
                    <a:lnTo>
                      <a:pt x="474" y="806"/>
                    </a:lnTo>
                    <a:lnTo>
                      <a:pt x="477" y="805"/>
                    </a:lnTo>
                    <a:lnTo>
                      <a:pt x="480" y="803"/>
                    </a:lnTo>
                    <a:lnTo>
                      <a:pt x="493" y="800"/>
                    </a:lnTo>
                    <a:lnTo>
                      <a:pt x="505" y="797"/>
                    </a:lnTo>
                    <a:lnTo>
                      <a:pt x="510" y="795"/>
                    </a:lnTo>
                    <a:lnTo>
                      <a:pt x="517" y="795"/>
                    </a:lnTo>
                    <a:lnTo>
                      <a:pt x="520" y="793"/>
                    </a:lnTo>
                    <a:lnTo>
                      <a:pt x="521" y="793"/>
                    </a:lnTo>
                    <a:lnTo>
                      <a:pt x="521" y="792"/>
                    </a:lnTo>
                    <a:lnTo>
                      <a:pt x="523" y="791"/>
                    </a:lnTo>
                    <a:lnTo>
                      <a:pt x="523" y="790"/>
                    </a:lnTo>
                    <a:lnTo>
                      <a:pt x="524" y="789"/>
                    </a:lnTo>
                    <a:lnTo>
                      <a:pt x="527" y="788"/>
                    </a:lnTo>
                    <a:lnTo>
                      <a:pt x="534" y="787"/>
                    </a:lnTo>
                    <a:lnTo>
                      <a:pt x="543" y="787"/>
                    </a:lnTo>
                    <a:lnTo>
                      <a:pt x="552" y="788"/>
                    </a:lnTo>
                    <a:lnTo>
                      <a:pt x="571" y="789"/>
                    </a:lnTo>
                    <a:lnTo>
                      <a:pt x="589" y="792"/>
                    </a:lnTo>
                    <a:lnTo>
                      <a:pt x="608" y="796"/>
                    </a:lnTo>
                    <a:lnTo>
                      <a:pt x="645" y="802"/>
                    </a:lnTo>
                    <a:lnTo>
                      <a:pt x="664" y="805"/>
                    </a:lnTo>
                    <a:lnTo>
                      <a:pt x="681" y="807"/>
                    </a:lnTo>
                    <a:lnTo>
                      <a:pt x="691" y="808"/>
                    </a:lnTo>
                    <a:lnTo>
                      <a:pt x="699" y="808"/>
                    </a:lnTo>
                    <a:lnTo>
                      <a:pt x="714" y="808"/>
                    </a:lnTo>
                    <a:lnTo>
                      <a:pt x="728" y="807"/>
                    </a:lnTo>
                    <a:lnTo>
                      <a:pt x="740" y="806"/>
                    </a:lnTo>
                    <a:lnTo>
                      <a:pt x="752" y="805"/>
                    </a:lnTo>
                    <a:lnTo>
                      <a:pt x="764" y="805"/>
                    </a:lnTo>
                    <a:lnTo>
                      <a:pt x="772" y="805"/>
                    </a:lnTo>
                    <a:lnTo>
                      <a:pt x="779" y="806"/>
                    </a:lnTo>
                    <a:lnTo>
                      <a:pt x="788" y="807"/>
                    </a:lnTo>
                    <a:lnTo>
                      <a:pt x="797" y="809"/>
                    </a:lnTo>
                    <a:lnTo>
                      <a:pt x="808" y="811"/>
                    </a:lnTo>
                    <a:lnTo>
                      <a:pt x="820" y="814"/>
                    </a:lnTo>
                    <a:lnTo>
                      <a:pt x="842" y="822"/>
                    </a:lnTo>
                    <a:lnTo>
                      <a:pt x="865" y="829"/>
                    </a:lnTo>
                    <a:lnTo>
                      <a:pt x="889" y="838"/>
                    </a:lnTo>
                    <a:lnTo>
                      <a:pt x="940" y="859"/>
                    </a:lnTo>
                    <a:lnTo>
                      <a:pt x="969" y="871"/>
                    </a:lnTo>
                    <a:lnTo>
                      <a:pt x="1003" y="882"/>
                    </a:lnTo>
                    <a:lnTo>
                      <a:pt x="1014" y="888"/>
                    </a:lnTo>
                    <a:lnTo>
                      <a:pt x="1026" y="895"/>
                    </a:lnTo>
                    <a:lnTo>
                      <a:pt x="1047" y="904"/>
                    </a:lnTo>
                    <a:lnTo>
                      <a:pt x="1065" y="912"/>
                    </a:lnTo>
                    <a:lnTo>
                      <a:pt x="1072" y="916"/>
                    </a:lnTo>
                    <a:lnTo>
                      <a:pt x="1079" y="921"/>
                    </a:lnTo>
                    <a:lnTo>
                      <a:pt x="1072" y="914"/>
                    </a:lnTo>
                    <a:lnTo>
                      <a:pt x="1066" y="907"/>
                    </a:lnTo>
                    <a:lnTo>
                      <a:pt x="1063" y="904"/>
                    </a:lnTo>
                    <a:lnTo>
                      <a:pt x="1060" y="901"/>
                    </a:lnTo>
                    <a:lnTo>
                      <a:pt x="1052" y="895"/>
                    </a:lnTo>
                    <a:lnTo>
                      <a:pt x="1044" y="889"/>
                    </a:lnTo>
                    <a:lnTo>
                      <a:pt x="1036" y="883"/>
                    </a:lnTo>
                    <a:lnTo>
                      <a:pt x="1019" y="873"/>
                    </a:lnTo>
                    <a:lnTo>
                      <a:pt x="1003" y="863"/>
                    </a:lnTo>
                    <a:lnTo>
                      <a:pt x="985" y="854"/>
                    </a:lnTo>
                    <a:lnTo>
                      <a:pt x="948" y="835"/>
                    </a:lnTo>
                    <a:lnTo>
                      <a:pt x="928" y="825"/>
                    </a:lnTo>
                    <a:lnTo>
                      <a:pt x="909" y="813"/>
                    </a:lnTo>
                    <a:lnTo>
                      <a:pt x="872" y="789"/>
                    </a:lnTo>
                    <a:lnTo>
                      <a:pt x="835" y="766"/>
                    </a:lnTo>
                    <a:lnTo>
                      <a:pt x="796" y="744"/>
                    </a:lnTo>
                    <a:lnTo>
                      <a:pt x="816" y="742"/>
                    </a:lnTo>
                    <a:lnTo>
                      <a:pt x="825" y="742"/>
                    </a:lnTo>
                    <a:lnTo>
                      <a:pt x="835" y="742"/>
                    </a:lnTo>
                    <a:lnTo>
                      <a:pt x="853" y="743"/>
                    </a:lnTo>
                    <a:lnTo>
                      <a:pt x="874" y="744"/>
                    </a:lnTo>
                    <a:lnTo>
                      <a:pt x="1443" y="117"/>
                    </a:lnTo>
                    <a:lnTo>
                      <a:pt x="1140" y="0"/>
                    </a:lnTo>
                    <a:close/>
                  </a:path>
                </a:pathLst>
              </a:custGeom>
              <a:solidFill>
                <a:srgbClr val="7F7F7F"/>
              </a:solidFill>
              <a:ln w="9525">
                <a:noFill/>
                <a:round/>
                <a:headEnd/>
                <a:tailEnd/>
              </a:ln>
            </p:spPr>
            <p:txBody>
              <a:bodyPr/>
              <a:lstStyle/>
              <a:p>
                <a:endParaRPr lang="en-US" dirty="0"/>
              </a:p>
            </p:txBody>
          </p:sp>
          <p:sp>
            <p:nvSpPr>
              <p:cNvPr id="22316" name="Freeform 112"/>
              <p:cNvSpPr>
                <a:spLocks/>
              </p:cNvSpPr>
              <p:nvPr/>
            </p:nvSpPr>
            <p:spPr bwMode="auto">
              <a:xfrm>
                <a:off x="3224" y="1146"/>
                <a:ext cx="241" cy="74"/>
              </a:xfrm>
              <a:custGeom>
                <a:avLst/>
                <a:gdLst>
                  <a:gd name="T0" fmla="*/ 3 w 2165"/>
                  <a:gd name="T1" fmla="*/ 90 h 443"/>
                  <a:gd name="T2" fmla="*/ 12 w 2165"/>
                  <a:gd name="T3" fmla="*/ 70 h 443"/>
                  <a:gd name="T4" fmla="*/ 28 w 2165"/>
                  <a:gd name="T5" fmla="*/ 56 h 443"/>
                  <a:gd name="T6" fmla="*/ 49 w 2165"/>
                  <a:gd name="T7" fmla="*/ 51 h 443"/>
                  <a:gd name="T8" fmla="*/ 95 w 2165"/>
                  <a:gd name="T9" fmla="*/ 57 h 443"/>
                  <a:gd name="T10" fmla="*/ 151 w 2165"/>
                  <a:gd name="T11" fmla="*/ 65 h 443"/>
                  <a:gd name="T12" fmla="*/ 178 w 2165"/>
                  <a:gd name="T13" fmla="*/ 61 h 443"/>
                  <a:gd name="T14" fmla="*/ 202 w 2165"/>
                  <a:gd name="T15" fmla="*/ 48 h 443"/>
                  <a:gd name="T16" fmla="*/ 234 w 2165"/>
                  <a:gd name="T17" fmla="*/ 16 h 443"/>
                  <a:gd name="T18" fmla="*/ 260 w 2165"/>
                  <a:gd name="T19" fmla="*/ 3 h 443"/>
                  <a:gd name="T20" fmla="*/ 285 w 2165"/>
                  <a:gd name="T21" fmla="*/ 0 h 443"/>
                  <a:gd name="T22" fmla="*/ 309 w 2165"/>
                  <a:gd name="T23" fmla="*/ 5 h 443"/>
                  <a:gd name="T24" fmla="*/ 339 w 2165"/>
                  <a:gd name="T25" fmla="*/ 24 h 443"/>
                  <a:gd name="T26" fmla="*/ 388 w 2165"/>
                  <a:gd name="T27" fmla="*/ 72 h 443"/>
                  <a:gd name="T28" fmla="*/ 427 w 2165"/>
                  <a:gd name="T29" fmla="*/ 95 h 443"/>
                  <a:gd name="T30" fmla="*/ 475 w 2165"/>
                  <a:gd name="T31" fmla="*/ 105 h 443"/>
                  <a:gd name="T32" fmla="*/ 514 w 2165"/>
                  <a:gd name="T33" fmla="*/ 102 h 443"/>
                  <a:gd name="T34" fmla="*/ 564 w 2165"/>
                  <a:gd name="T35" fmla="*/ 90 h 443"/>
                  <a:gd name="T36" fmla="*/ 604 w 2165"/>
                  <a:gd name="T37" fmla="*/ 87 h 443"/>
                  <a:gd name="T38" fmla="*/ 644 w 2165"/>
                  <a:gd name="T39" fmla="*/ 95 h 443"/>
                  <a:gd name="T40" fmla="*/ 719 w 2165"/>
                  <a:gd name="T41" fmla="*/ 128 h 443"/>
                  <a:gd name="T42" fmla="*/ 771 w 2165"/>
                  <a:gd name="T43" fmla="*/ 144 h 443"/>
                  <a:gd name="T44" fmla="*/ 801 w 2165"/>
                  <a:gd name="T45" fmla="*/ 144 h 443"/>
                  <a:gd name="T46" fmla="*/ 831 w 2165"/>
                  <a:gd name="T47" fmla="*/ 135 h 443"/>
                  <a:gd name="T48" fmla="*/ 879 w 2165"/>
                  <a:gd name="T49" fmla="*/ 113 h 443"/>
                  <a:gd name="T50" fmla="*/ 918 w 2165"/>
                  <a:gd name="T51" fmla="*/ 104 h 443"/>
                  <a:gd name="T52" fmla="*/ 968 w 2165"/>
                  <a:gd name="T53" fmla="*/ 105 h 443"/>
                  <a:gd name="T54" fmla="*/ 1017 w 2165"/>
                  <a:gd name="T55" fmla="*/ 116 h 443"/>
                  <a:gd name="T56" fmla="*/ 1130 w 2165"/>
                  <a:gd name="T57" fmla="*/ 160 h 443"/>
                  <a:gd name="T58" fmla="*/ 1203 w 2165"/>
                  <a:gd name="T59" fmla="*/ 182 h 443"/>
                  <a:gd name="T60" fmla="*/ 1270 w 2165"/>
                  <a:gd name="T61" fmla="*/ 187 h 443"/>
                  <a:gd name="T62" fmla="*/ 1369 w 2165"/>
                  <a:gd name="T63" fmla="*/ 185 h 443"/>
                  <a:gd name="T64" fmla="*/ 1431 w 2165"/>
                  <a:gd name="T65" fmla="*/ 192 h 443"/>
                  <a:gd name="T66" fmla="*/ 1492 w 2165"/>
                  <a:gd name="T67" fmla="*/ 219 h 443"/>
                  <a:gd name="T68" fmla="*/ 1544 w 2165"/>
                  <a:gd name="T69" fmla="*/ 241 h 443"/>
                  <a:gd name="T70" fmla="*/ 1620 w 2165"/>
                  <a:gd name="T71" fmla="*/ 263 h 443"/>
                  <a:gd name="T72" fmla="*/ 1835 w 2165"/>
                  <a:gd name="T73" fmla="*/ 306 h 443"/>
                  <a:gd name="T74" fmla="*/ 1926 w 2165"/>
                  <a:gd name="T75" fmla="*/ 330 h 443"/>
                  <a:gd name="T76" fmla="*/ 2021 w 2165"/>
                  <a:gd name="T77" fmla="*/ 365 h 443"/>
                  <a:gd name="T78" fmla="*/ 2117 w 2165"/>
                  <a:gd name="T79" fmla="*/ 413 h 443"/>
                  <a:gd name="T80" fmla="*/ 2029 w 2165"/>
                  <a:gd name="T81" fmla="*/ 415 h 443"/>
                  <a:gd name="T82" fmla="*/ 1620 w 2165"/>
                  <a:gd name="T83" fmla="*/ 324 h 443"/>
                  <a:gd name="T84" fmla="*/ 1414 w 2165"/>
                  <a:gd name="T85" fmla="*/ 285 h 443"/>
                  <a:gd name="T86" fmla="*/ 1188 w 2165"/>
                  <a:gd name="T87" fmla="*/ 245 h 443"/>
                  <a:gd name="T88" fmla="*/ 1118 w 2165"/>
                  <a:gd name="T89" fmla="*/ 237 h 443"/>
                  <a:gd name="T90" fmla="*/ 1105 w 2165"/>
                  <a:gd name="T91" fmla="*/ 240 h 443"/>
                  <a:gd name="T92" fmla="*/ 1108 w 2165"/>
                  <a:gd name="T93" fmla="*/ 274 h 443"/>
                  <a:gd name="T94" fmla="*/ 1111 w 2165"/>
                  <a:gd name="T95" fmla="*/ 320 h 443"/>
                  <a:gd name="T96" fmla="*/ 1101 w 2165"/>
                  <a:gd name="T97" fmla="*/ 351 h 443"/>
                  <a:gd name="T98" fmla="*/ 1086 w 2165"/>
                  <a:gd name="T99" fmla="*/ 369 h 443"/>
                  <a:gd name="T100" fmla="*/ 1063 w 2165"/>
                  <a:gd name="T101" fmla="*/ 387 h 443"/>
                  <a:gd name="T102" fmla="*/ 842 w 2165"/>
                  <a:gd name="T103" fmla="*/ 334 h 443"/>
                  <a:gd name="T104" fmla="*/ 615 w 2165"/>
                  <a:gd name="T105" fmla="*/ 278 h 443"/>
                  <a:gd name="T106" fmla="*/ 184 w 2165"/>
                  <a:gd name="T107" fmla="*/ 161 h 443"/>
                  <a:gd name="T108" fmla="*/ 0 w 2165"/>
                  <a:gd name="T109" fmla="*/ 107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5"/>
                  <a:gd name="T166" fmla="*/ 0 h 443"/>
                  <a:gd name="T167" fmla="*/ 2165 w 2165"/>
                  <a:gd name="T168" fmla="*/ 443 h 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5" h="443">
                    <a:moveTo>
                      <a:pt x="0" y="107"/>
                    </a:moveTo>
                    <a:lnTo>
                      <a:pt x="0" y="102"/>
                    </a:lnTo>
                    <a:lnTo>
                      <a:pt x="1" y="98"/>
                    </a:lnTo>
                    <a:lnTo>
                      <a:pt x="3" y="90"/>
                    </a:lnTo>
                    <a:lnTo>
                      <a:pt x="6" y="82"/>
                    </a:lnTo>
                    <a:lnTo>
                      <a:pt x="9" y="76"/>
                    </a:lnTo>
                    <a:lnTo>
                      <a:pt x="10" y="73"/>
                    </a:lnTo>
                    <a:lnTo>
                      <a:pt x="12" y="70"/>
                    </a:lnTo>
                    <a:lnTo>
                      <a:pt x="16" y="66"/>
                    </a:lnTo>
                    <a:lnTo>
                      <a:pt x="19" y="62"/>
                    </a:lnTo>
                    <a:lnTo>
                      <a:pt x="24" y="58"/>
                    </a:lnTo>
                    <a:lnTo>
                      <a:pt x="28" y="56"/>
                    </a:lnTo>
                    <a:lnTo>
                      <a:pt x="34" y="54"/>
                    </a:lnTo>
                    <a:lnTo>
                      <a:pt x="38" y="52"/>
                    </a:lnTo>
                    <a:lnTo>
                      <a:pt x="44" y="52"/>
                    </a:lnTo>
                    <a:lnTo>
                      <a:pt x="49" y="51"/>
                    </a:lnTo>
                    <a:lnTo>
                      <a:pt x="56" y="51"/>
                    </a:lnTo>
                    <a:lnTo>
                      <a:pt x="68" y="52"/>
                    </a:lnTo>
                    <a:lnTo>
                      <a:pt x="80" y="54"/>
                    </a:lnTo>
                    <a:lnTo>
                      <a:pt x="95" y="57"/>
                    </a:lnTo>
                    <a:lnTo>
                      <a:pt x="123" y="63"/>
                    </a:lnTo>
                    <a:lnTo>
                      <a:pt x="137" y="64"/>
                    </a:lnTo>
                    <a:lnTo>
                      <a:pt x="144" y="65"/>
                    </a:lnTo>
                    <a:lnTo>
                      <a:pt x="151" y="65"/>
                    </a:lnTo>
                    <a:lnTo>
                      <a:pt x="158" y="64"/>
                    </a:lnTo>
                    <a:lnTo>
                      <a:pt x="165" y="64"/>
                    </a:lnTo>
                    <a:lnTo>
                      <a:pt x="172" y="63"/>
                    </a:lnTo>
                    <a:lnTo>
                      <a:pt x="178" y="61"/>
                    </a:lnTo>
                    <a:lnTo>
                      <a:pt x="185" y="58"/>
                    </a:lnTo>
                    <a:lnTo>
                      <a:pt x="192" y="55"/>
                    </a:lnTo>
                    <a:lnTo>
                      <a:pt x="197" y="52"/>
                    </a:lnTo>
                    <a:lnTo>
                      <a:pt x="202" y="48"/>
                    </a:lnTo>
                    <a:lnTo>
                      <a:pt x="211" y="41"/>
                    </a:lnTo>
                    <a:lnTo>
                      <a:pt x="217" y="31"/>
                    </a:lnTo>
                    <a:lnTo>
                      <a:pt x="225" y="23"/>
                    </a:lnTo>
                    <a:lnTo>
                      <a:pt x="234" y="16"/>
                    </a:lnTo>
                    <a:lnTo>
                      <a:pt x="239" y="12"/>
                    </a:lnTo>
                    <a:lnTo>
                      <a:pt x="245" y="8"/>
                    </a:lnTo>
                    <a:lnTo>
                      <a:pt x="252" y="5"/>
                    </a:lnTo>
                    <a:lnTo>
                      <a:pt x="260" y="3"/>
                    </a:lnTo>
                    <a:lnTo>
                      <a:pt x="266" y="2"/>
                    </a:lnTo>
                    <a:lnTo>
                      <a:pt x="273" y="1"/>
                    </a:lnTo>
                    <a:lnTo>
                      <a:pt x="280" y="0"/>
                    </a:lnTo>
                    <a:lnTo>
                      <a:pt x="285" y="0"/>
                    </a:lnTo>
                    <a:lnTo>
                      <a:pt x="292" y="1"/>
                    </a:lnTo>
                    <a:lnTo>
                      <a:pt x="298" y="2"/>
                    </a:lnTo>
                    <a:lnTo>
                      <a:pt x="303" y="3"/>
                    </a:lnTo>
                    <a:lnTo>
                      <a:pt x="309" y="5"/>
                    </a:lnTo>
                    <a:lnTo>
                      <a:pt x="314" y="7"/>
                    </a:lnTo>
                    <a:lnTo>
                      <a:pt x="319" y="11"/>
                    </a:lnTo>
                    <a:lnTo>
                      <a:pt x="329" y="17"/>
                    </a:lnTo>
                    <a:lnTo>
                      <a:pt x="339" y="24"/>
                    </a:lnTo>
                    <a:lnTo>
                      <a:pt x="348" y="31"/>
                    </a:lnTo>
                    <a:lnTo>
                      <a:pt x="364" y="48"/>
                    </a:lnTo>
                    <a:lnTo>
                      <a:pt x="380" y="65"/>
                    </a:lnTo>
                    <a:lnTo>
                      <a:pt x="388" y="72"/>
                    </a:lnTo>
                    <a:lnTo>
                      <a:pt x="396" y="79"/>
                    </a:lnTo>
                    <a:lnTo>
                      <a:pt x="403" y="84"/>
                    </a:lnTo>
                    <a:lnTo>
                      <a:pt x="411" y="89"/>
                    </a:lnTo>
                    <a:lnTo>
                      <a:pt x="427" y="95"/>
                    </a:lnTo>
                    <a:lnTo>
                      <a:pt x="442" y="100"/>
                    </a:lnTo>
                    <a:lnTo>
                      <a:pt x="456" y="103"/>
                    </a:lnTo>
                    <a:lnTo>
                      <a:pt x="469" y="104"/>
                    </a:lnTo>
                    <a:lnTo>
                      <a:pt x="475" y="105"/>
                    </a:lnTo>
                    <a:lnTo>
                      <a:pt x="481" y="105"/>
                    </a:lnTo>
                    <a:lnTo>
                      <a:pt x="493" y="104"/>
                    </a:lnTo>
                    <a:lnTo>
                      <a:pt x="504" y="103"/>
                    </a:lnTo>
                    <a:lnTo>
                      <a:pt x="514" y="102"/>
                    </a:lnTo>
                    <a:lnTo>
                      <a:pt x="524" y="99"/>
                    </a:lnTo>
                    <a:lnTo>
                      <a:pt x="534" y="97"/>
                    </a:lnTo>
                    <a:lnTo>
                      <a:pt x="554" y="92"/>
                    </a:lnTo>
                    <a:lnTo>
                      <a:pt x="564" y="90"/>
                    </a:lnTo>
                    <a:lnTo>
                      <a:pt x="574" y="88"/>
                    </a:lnTo>
                    <a:lnTo>
                      <a:pt x="584" y="87"/>
                    </a:lnTo>
                    <a:lnTo>
                      <a:pt x="595" y="87"/>
                    </a:lnTo>
                    <a:lnTo>
                      <a:pt x="604" y="87"/>
                    </a:lnTo>
                    <a:lnTo>
                      <a:pt x="612" y="88"/>
                    </a:lnTo>
                    <a:lnTo>
                      <a:pt x="621" y="89"/>
                    </a:lnTo>
                    <a:lnTo>
                      <a:pt x="628" y="91"/>
                    </a:lnTo>
                    <a:lnTo>
                      <a:pt x="644" y="95"/>
                    </a:lnTo>
                    <a:lnTo>
                      <a:pt x="660" y="101"/>
                    </a:lnTo>
                    <a:lnTo>
                      <a:pt x="674" y="107"/>
                    </a:lnTo>
                    <a:lnTo>
                      <a:pt x="690" y="115"/>
                    </a:lnTo>
                    <a:lnTo>
                      <a:pt x="719" y="128"/>
                    </a:lnTo>
                    <a:lnTo>
                      <a:pt x="734" y="133"/>
                    </a:lnTo>
                    <a:lnTo>
                      <a:pt x="749" y="139"/>
                    </a:lnTo>
                    <a:lnTo>
                      <a:pt x="763" y="143"/>
                    </a:lnTo>
                    <a:lnTo>
                      <a:pt x="771" y="144"/>
                    </a:lnTo>
                    <a:lnTo>
                      <a:pt x="778" y="145"/>
                    </a:lnTo>
                    <a:lnTo>
                      <a:pt x="786" y="145"/>
                    </a:lnTo>
                    <a:lnTo>
                      <a:pt x="793" y="145"/>
                    </a:lnTo>
                    <a:lnTo>
                      <a:pt x="801" y="144"/>
                    </a:lnTo>
                    <a:lnTo>
                      <a:pt x="808" y="143"/>
                    </a:lnTo>
                    <a:lnTo>
                      <a:pt x="816" y="141"/>
                    </a:lnTo>
                    <a:lnTo>
                      <a:pt x="823" y="138"/>
                    </a:lnTo>
                    <a:lnTo>
                      <a:pt x="831" y="135"/>
                    </a:lnTo>
                    <a:lnTo>
                      <a:pt x="840" y="130"/>
                    </a:lnTo>
                    <a:lnTo>
                      <a:pt x="854" y="123"/>
                    </a:lnTo>
                    <a:lnTo>
                      <a:pt x="866" y="118"/>
                    </a:lnTo>
                    <a:lnTo>
                      <a:pt x="879" y="113"/>
                    </a:lnTo>
                    <a:lnTo>
                      <a:pt x="893" y="110"/>
                    </a:lnTo>
                    <a:lnTo>
                      <a:pt x="899" y="107"/>
                    </a:lnTo>
                    <a:lnTo>
                      <a:pt x="906" y="106"/>
                    </a:lnTo>
                    <a:lnTo>
                      <a:pt x="918" y="104"/>
                    </a:lnTo>
                    <a:lnTo>
                      <a:pt x="932" y="104"/>
                    </a:lnTo>
                    <a:lnTo>
                      <a:pt x="944" y="103"/>
                    </a:lnTo>
                    <a:lnTo>
                      <a:pt x="956" y="104"/>
                    </a:lnTo>
                    <a:lnTo>
                      <a:pt x="968" y="105"/>
                    </a:lnTo>
                    <a:lnTo>
                      <a:pt x="981" y="107"/>
                    </a:lnTo>
                    <a:lnTo>
                      <a:pt x="993" y="110"/>
                    </a:lnTo>
                    <a:lnTo>
                      <a:pt x="1005" y="113"/>
                    </a:lnTo>
                    <a:lnTo>
                      <a:pt x="1017" y="116"/>
                    </a:lnTo>
                    <a:lnTo>
                      <a:pt x="1041" y="123"/>
                    </a:lnTo>
                    <a:lnTo>
                      <a:pt x="1063" y="131"/>
                    </a:lnTo>
                    <a:lnTo>
                      <a:pt x="1086" y="141"/>
                    </a:lnTo>
                    <a:lnTo>
                      <a:pt x="1130" y="160"/>
                    </a:lnTo>
                    <a:lnTo>
                      <a:pt x="1151" y="168"/>
                    </a:lnTo>
                    <a:lnTo>
                      <a:pt x="1172" y="175"/>
                    </a:lnTo>
                    <a:lnTo>
                      <a:pt x="1193" y="180"/>
                    </a:lnTo>
                    <a:lnTo>
                      <a:pt x="1203" y="182"/>
                    </a:lnTo>
                    <a:lnTo>
                      <a:pt x="1212" y="183"/>
                    </a:lnTo>
                    <a:lnTo>
                      <a:pt x="1232" y="186"/>
                    </a:lnTo>
                    <a:lnTo>
                      <a:pt x="1252" y="187"/>
                    </a:lnTo>
                    <a:lnTo>
                      <a:pt x="1270" y="187"/>
                    </a:lnTo>
                    <a:lnTo>
                      <a:pt x="1288" y="187"/>
                    </a:lnTo>
                    <a:lnTo>
                      <a:pt x="1323" y="186"/>
                    </a:lnTo>
                    <a:lnTo>
                      <a:pt x="1354" y="185"/>
                    </a:lnTo>
                    <a:lnTo>
                      <a:pt x="1369" y="185"/>
                    </a:lnTo>
                    <a:lnTo>
                      <a:pt x="1385" y="186"/>
                    </a:lnTo>
                    <a:lnTo>
                      <a:pt x="1401" y="187"/>
                    </a:lnTo>
                    <a:lnTo>
                      <a:pt x="1415" y="189"/>
                    </a:lnTo>
                    <a:lnTo>
                      <a:pt x="1431" y="192"/>
                    </a:lnTo>
                    <a:lnTo>
                      <a:pt x="1445" y="197"/>
                    </a:lnTo>
                    <a:lnTo>
                      <a:pt x="1461" y="203"/>
                    </a:lnTo>
                    <a:lnTo>
                      <a:pt x="1476" y="211"/>
                    </a:lnTo>
                    <a:lnTo>
                      <a:pt x="1492" y="219"/>
                    </a:lnTo>
                    <a:lnTo>
                      <a:pt x="1510" y="227"/>
                    </a:lnTo>
                    <a:lnTo>
                      <a:pt x="1518" y="230"/>
                    </a:lnTo>
                    <a:lnTo>
                      <a:pt x="1526" y="235"/>
                    </a:lnTo>
                    <a:lnTo>
                      <a:pt x="1544" y="241"/>
                    </a:lnTo>
                    <a:lnTo>
                      <a:pt x="1563" y="247"/>
                    </a:lnTo>
                    <a:lnTo>
                      <a:pt x="1582" y="252"/>
                    </a:lnTo>
                    <a:lnTo>
                      <a:pt x="1601" y="257"/>
                    </a:lnTo>
                    <a:lnTo>
                      <a:pt x="1620" y="263"/>
                    </a:lnTo>
                    <a:lnTo>
                      <a:pt x="1661" y="271"/>
                    </a:lnTo>
                    <a:lnTo>
                      <a:pt x="1702" y="279"/>
                    </a:lnTo>
                    <a:lnTo>
                      <a:pt x="1789" y="296"/>
                    </a:lnTo>
                    <a:lnTo>
                      <a:pt x="1835" y="306"/>
                    </a:lnTo>
                    <a:lnTo>
                      <a:pt x="1857" y="312"/>
                    </a:lnTo>
                    <a:lnTo>
                      <a:pt x="1881" y="317"/>
                    </a:lnTo>
                    <a:lnTo>
                      <a:pt x="1904" y="323"/>
                    </a:lnTo>
                    <a:lnTo>
                      <a:pt x="1926" y="330"/>
                    </a:lnTo>
                    <a:lnTo>
                      <a:pt x="1951" y="338"/>
                    </a:lnTo>
                    <a:lnTo>
                      <a:pt x="1974" y="346"/>
                    </a:lnTo>
                    <a:lnTo>
                      <a:pt x="1998" y="354"/>
                    </a:lnTo>
                    <a:lnTo>
                      <a:pt x="2021" y="365"/>
                    </a:lnTo>
                    <a:lnTo>
                      <a:pt x="2046" y="375"/>
                    </a:lnTo>
                    <a:lnTo>
                      <a:pt x="2069" y="387"/>
                    </a:lnTo>
                    <a:lnTo>
                      <a:pt x="2094" y="399"/>
                    </a:lnTo>
                    <a:lnTo>
                      <a:pt x="2117" y="413"/>
                    </a:lnTo>
                    <a:lnTo>
                      <a:pt x="2141" y="427"/>
                    </a:lnTo>
                    <a:lnTo>
                      <a:pt x="2165" y="443"/>
                    </a:lnTo>
                    <a:lnTo>
                      <a:pt x="2095" y="429"/>
                    </a:lnTo>
                    <a:lnTo>
                      <a:pt x="2029" y="415"/>
                    </a:lnTo>
                    <a:lnTo>
                      <a:pt x="1966" y="402"/>
                    </a:lnTo>
                    <a:lnTo>
                      <a:pt x="1907" y="389"/>
                    </a:lnTo>
                    <a:lnTo>
                      <a:pt x="1705" y="343"/>
                    </a:lnTo>
                    <a:lnTo>
                      <a:pt x="1620" y="324"/>
                    </a:lnTo>
                    <a:lnTo>
                      <a:pt x="1544" y="307"/>
                    </a:lnTo>
                    <a:lnTo>
                      <a:pt x="1476" y="294"/>
                    </a:lnTo>
                    <a:lnTo>
                      <a:pt x="1444" y="289"/>
                    </a:lnTo>
                    <a:lnTo>
                      <a:pt x="1414" y="285"/>
                    </a:lnTo>
                    <a:lnTo>
                      <a:pt x="1364" y="277"/>
                    </a:lnTo>
                    <a:lnTo>
                      <a:pt x="1316" y="269"/>
                    </a:lnTo>
                    <a:lnTo>
                      <a:pt x="1226" y="252"/>
                    </a:lnTo>
                    <a:lnTo>
                      <a:pt x="1188" y="245"/>
                    </a:lnTo>
                    <a:lnTo>
                      <a:pt x="1154" y="240"/>
                    </a:lnTo>
                    <a:lnTo>
                      <a:pt x="1140" y="238"/>
                    </a:lnTo>
                    <a:lnTo>
                      <a:pt x="1128" y="237"/>
                    </a:lnTo>
                    <a:lnTo>
                      <a:pt x="1118" y="237"/>
                    </a:lnTo>
                    <a:lnTo>
                      <a:pt x="1113" y="237"/>
                    </a:lnTo>
                    <a:lnTo>
                      <a:pt x="1109" y="238"/>
                    </a:lnTo>
                    <a:lnTo>
                      <a:pt x="1106" y="238"/>
                    </a:lnTo>
                    <a:lnTo>
                      <a:pt x="1105" y="240"/>
                    </a:lnTo>
                    <a:lnTo>
                      <a:pt x="1103" y="243"/>
                    </a:lnTo>
                    <a:lnTo>
                      <a:pt x="1103" y="249"/>
                    </a:lnTo>
                    <a:lnTo>
                      <a:pt x="1104" y="255"/>
                    </a:lnTo>
                    <a:lnTo>
                      <a:pt x="1108" y="274"/>
                    </a:lnTo>
                    <a:lnTo>
                      <a:pt x="1110" y="285"/>
                    </a:lnTo>
                    <a:lnTo>
                      <a:pt x="1112" y="296"/>
                    </a:lnTo>
                    <a:lnTo>
                      <a:pt x="1112" y="307"/>
                    </a:lnTo>
                    <a:lnTo>
                      <a:pt x="1111" y="320"/>
                    </a:lnTo>
                    <a:lnTo>
                      <a:pt x="1109" y="333"/>
                    </a:lnTo>
                    <a:lnTo>
                      <a:pt x="1106" y="339"/>
                    </a:lnTo>
                    <a:lnTo>
                      <a:pt x="1104" y="345"/>
                    </a:lnTo>
                    <a:lnTo>
                      <a:pt x="1101" y="351"/>
                    </a:lnTo>
                    <a:lnTo>
                      <a:pt x="1096" y="358"/>
                    </a:lnTo>
                    <a:lnTo>
                      <a:pt x="1094" y="361"/>
                    </a:lnTo>
                    <a:lnTo>
                      <a:pt x="1092" y="364"/>
                    </a:lnTo>
                    <a:lnTo>
                      <a:pt x="1086" y="369"/>
                    </a:lnTo>
                    <a:lnTo>
                      <a:pt x="1083" y="372"/>
                    </a:lnTo>
                    <a:lnTo>
                      <a:pt x="1080" y="375"/>
                    </a:lnTo>
                    <a:lnTo>
                      <a:pt x="1072" y="380"/>
                    </a:lnTo>
                    <a:lnTo>
                      <a:pt x="1063" y="387"/>
                    </a:lnTo>
                    <a:lnTo>
                      <a:pt x="1054" y="392"/>
                    </a:lnTo>
                    <a:lnTo>
                      <a:pt x="887" y="347"/>
                    </a:lnTo>
                    <a:lnTo>
                      <a:pt x="865" y="340"/>
                    </a:lnTo>
                    <a:lnTo>
                      <a:pt x="842" y="334"/>
                    </a:lnTo>
                    <a:lnTo>
                      <a:pt x="798" y="322"/>
                    </a:lnTo>
                    <a:lnTo>
                      <a:pt x="718" y="302"/>
                    </a:lnTo>
                    <a:lnTo>
                      <a:pt x="646" y="286"/>
                    </a:lnTo>
                    <a:lnTo>
                      <a:pt x="615" y="278"/>
                    </a:lnTo>
                    <a:lnTo>
                      <a:pt x="588" y="271"/>
                    </a:lnTo>
                    <a:lnTo>
                      <a:pt x="437" y="230"/>
                    </a:lnTo>
                    <a:lnTo>
                      <a:pt x="266" y="183"/>
                    </a:lnTo>
                    <a:lnTo>
                      <a:pt x="184" y="161"/>
                    </a:lnTo>
                    <a:lnTo>
                      <a:pt x="109" y="140"/>
                    </a:lnTo>
                    <a:lnTo>
                      <a:pt x="47" y="121"/>
                    </a:lnTo>
                    <a:lnTo>
                      <a:pt x="21" y="114"/>
                    </a:lnTo>
                    <a:lnTo>
                      <a:pt x="0" y="107"/>
                    </a:lnTo>
                    <a:close/>
                  </a:path>
                </a:pathLst>
              </a:custGeom>
              <a:solidFill>
                <a:srgbClr val="737373"/>
              </a:solidFill>
              <a:ln w="9525">
                <a:noFill/>
                <a:round/>
                <a:headEnd/>
                <a:tailEnd/>
              </a:ln>
            </p:spPr>
            <p:txBody>
              <a:bodyPr/>
              <a:lstStyle/>
              <a:p>
                <a:endParaRPr lang="en-US" dirty="0"/>
              </a:p>
            </p:txBody>
          </p:sp>
          <p:sp>
            <p:nvSpPr>
              <p:cNvPr id="22317" name="Freeform 113"/>
              <p:cNvSpPr>
                <a:spLocks/>
              </p:cNvSpPr>
              <p:nvPr/>
            </p:nvSpPr>
            <p:spPr bwMode="auto">
              <a:xfrm>
                <a:off x="3136" y="1093"/>
                <a:ext cx="184" cy="52"/>
              </a:xfrm>
              <a:custGeom>
                <a:avLst/>
                <a:gdLst>
                  <a:gd name="T0" fmla="*/ 1283 w 1649"/>
                  <a:gd name="T1" fmla="*/ 65 h 312"/>
                  <a:gd name="T2" fmla="*/ 1208 w 1649"/>
                  <a:gd name="T3" fmla="*/ 52 h 312"/>
                  <a:gd name="T4" fmla="*/ 1125 w 1649"/>
                  <a:gd name="T5" fmla="*/ 41 h 312"/>
                  <a:gd name="T6" fmla="*/ 1034 w 1649"/>
                  <a:gd name="T7" fmla="*/ 31 h 312"/>
                  <a:gd name="T8" fmla="*/ 944 w 1649"/>
                  <a:gd name="T9" fmla="*/ 22 h 312"/>
                  <a:gd name="T10" fmla="*/ 856 w 1649"/>
                  <a:gd name="T11" fmla="*/ 16 h 312"/>
                  <a:gd name="T12" fmla="*/ 738 w 1649"/>
                  <a:gd name="T13" fmla="*/ 8 h 312"/>
                  <a:gd name="T14" fmla="*/ 677 w 1649"/>
                  <a:gd name="T15" fmla="*/ 5 h 312"/>
                  <a:gd name="T16" fmla="*/ 574 w 1649"/>
                  <a:gd name="T17" fmla="*/ 2 h 312"/>
                  <a:gd name="T18" fmla="*/ 483 w 1649"/>
                  <a:gd name="T19" fmla="*/ 0 h 312"/>
                  <a:gd name="T20" fmla="*/ 402 w 1649"/>
                  <a:gd name="T21" fmla="*/ 1 h 312"/>
                  <a:gd name="T22" fmla="*/ 325 w 1649"/>
                  <a:gd name="T23" fmla="*/ 3 h 312"/>
                  <a:gd name="T24" fmla="*/ 249 w 1649"/>
                  <a:gd name="T25" fmla="*/ 8 h 312"/>
                  <a:gd name="T26" fmla="*/ 172 w 1649"/>
                  <a:gd name="T27" fmla="*/ 16 h 312"/>
                  <a:gd name="T28" fmla="*/ 91 w 1649"/>
                  <a:gd name="T29" fmla="*/ 27 h 312"/>
                  <a:gd name="T30" fmla="*/ 22 w 1649"/>
                  <a:gd name="T31" fmla="*/ 47 h 312"/>
                  <a:gd name="T32" fmla="*/ 62 w 1649"/>
                  <a:gd name="T33" fmla="*/ 58 h 312"/>
                  <a:gd name="T34" fmla="*/ 124 w 1649"/>
                  <a:gd name="T35" fmla="*/ 74 h 312"/>
                  <a:gd name="T36" fmla="*/ 266 w 1649"/>
                  <a:gd name="T37" fmla="*/ 102 h 312"/>
                  <a:gd name="T38" fmla="*/ 448 w 1649"/>
                  <a:gd name="T39" fmla="*/ 137 h 312"/>
                  <a:gd name="T40" fmla="*/ 674 w 1649"/>
                  <a:gd name="T41" fmla="*/ 179 h 312"/>
                  <a:gd name="T42" fmla="*/ 842 w 1649"/>
                  <a:gd name="T43" fmla="*/ 212 h 312"/>
                  <a:gd name="T44" fmla="*/ 1015 w 1649"/>
                  <a:gd name="T45" fmla="*/ 242 h 312"/>
                  <a:gd name="T46" fmla="*/ 1102 w 1649"/>
                  <a:gd name="T47" fmla="*/ 256 h 312"/>
                  <a:gd name="T48" fmla="*/ 1230 w 1649"/>
                  <a:gd name="T49" fmla="*/ 276 h 312"/>
                  <a:gd name="T50" fmla="*/ 1315 w 1649"/>
                  <a:gd name="T51" fmla="*/ 288 h 312"/>
                  <a:gd name="T52" fmla="*/ 1395 w 1649"/>
                  <a:gd name="T53" fmla="*/ 297 h 312"/>
                  <a:gd name="T54" fmla="*/ 1511 w 1649"/>
                  <a:gd name="T55" fmla="*/ 308 h 312"/>
                  <a:gd name="T56" fmla="*/ 1582 w 1649"/>
                  <a:gd name="T57" fmla="*/ 311 h 312"/>
                  <a:gd name="T58" fmla="*/ 1649 w 1649"/>
                  <a:gd name="T59" fmla="*/ 312 h 312"/>
                  <a:gd name="T60" fmla="*/ 1572 w 1649"/>
                  <a:gd name="T61" fmla="*/ 294 h 312"/>
                  <a:gd name="T62" fmla="*/ 1539 w 1649"/>
                  <a:gd name="T63" fmla="*/ 286 h 312"/>
                  <a:gd name="T64" fmla="*/ 1481 w 1649"/>
                  <a:gd name="T65" fmla="*/ 267 h 312"/>
                  <a:gd name="T66" fmla="*/ 1433 w 1649"/>
                  <a:gd name="T67" fmla="*/ 247 h 312"/>
                  <a:gd name="T68" fmla="*/ 1395 w 1649"/>
                  <a:gd name="T69" fmla="*/ 227 h 312"/>
                  <a:gd name="T70" fmla="*/ 1366 w 1649"/>
                  <a:gd name="T71" fmla="*/ 208 h 312"/>
                  <a:gd name="T72" fmla="*/ 1350 w 1649"/>
                  <a:gd name="T73" fmla="*/ 193 h 312"/>
                  <a:gd name="T74" fmla="*/ 1336 w 1649"/>
                  <a:gd name="T75" fmla="*/ 178 h 312"/>
                  <a:gd name="T76" fmla="*/ 1325 w 1649"/>
                  <a:gd name="T77" fmla="*/ 161 h 312"/>
                  <a:gd name="T78" fmla="*/ 1317 w 1649"/>
                  <a:gd name="T79" fmla="*/ 143 h 312"/>
                  <a:gd name="T80" fmla="*/ 1315 w 1649"/>
                  <a:gd name="T81" fmla="*/ 135 h 312"/>
                  <a:gd name="T82" fmla="*/ 1314 w 1649"/>
                  <a:gd name="T83" fmla="*/ 119 h 312"/>
                  <a:gd name="T84" fmla="*/ 1315 w 1649"/>
                  <a:gd name="T85" fmla="*/ 98 h 312"/>
                  <a:gd name="T86" fmla="*/ 1318 w 1649"/>
                  <a:gd name="T87" fmla="*/ 76 h 312"/>
                  <a:gd name="T88" fmla="*/ 1316 w 1649"/>
                  <a:gd name="T89" fmla="*/ 72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9"/>
                  <a:gd name="T136" fmla="*/ 0 h 312"/>
                  <a:gd name="T137" fmla="*/ 1649 w 1649"/>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9" h="312">
                    <a:moveTo>
                      <a:pt x="1315" y="71"/>
                    </a:moveTo>
                    <a:lnTo>
                      <a:pt x="1283" y="65"/>
                    </a:lnTo>
                    <a:lnTo>
                      <a:pt x="1247" y="58"/>
                    </a:lnTo>
                    <a:lnTo>
                      <a:pt x="1208" y="52"/>
                    </a:lnTo>
                    <a:lnTo>
                      <a:pt x="1167" y="46"/>
                    </a:lnTo>
                    <a:lnTo>
                      <a:pt x="1125" y="41"/>
                    </a:lnTo>
                    <a:lnTo>
                      <a:pt x="1080" y="36"/>
                    </a:lnTo>
                    <a:lnTo>
                      <a:pt x="1034" y="31"/>
                    </a:lnTo>
                    <a:lnTo>
                      <a:pt x="989" y="26"/>
                    </a:lnTo>
                    <a:lnTo>
                      <a:pt x="944" y="22"/>
                    </a:lnTo>
                    <a:lnTo>
                      <a:pt x="900" y="19"/>
                    </a:lnTo>
                    <a:lnTo>
                      <a:pt x="856" y="16"/>
                    </a:lnTo>
                    <a:lnTo>
                      <a:pt x="814" y="13"/>
                    </a:lnTo>
                    <a:lnTo>
                      <a:pt x="738" y="8"/>
                    </a:lnTo>
                    <a:lnTo>
                      <a:pt x="706" y="6"/>
                    </a:lnTo>
                    <a:lnTo>
                      <a:pt x="677" y="5"/>
                    </a:lnTo>
                    <a:lnTo>
                      <a:pt x="623" y="3"/>
                    </a:lnTo>
                    <a:lnTo>
                      <a:pt x="574" y="2"/>
                    </a:lnTo>
                    <a:lnTo>
                      <a:pt x="527" y="1"/>
                    </a:lnTo>
                    <a:lnTo>
                      <a:pt x="483" y="0"/>
                    </a:lnTo>
                    <a:lnTo>
                      <a:pt x="442" y="0"/>
                    </a:lnTo>
                    <a:lnTo>
                      <a:pt x="402" y="1"/>
                    </a:lnTo>
                    <a:lnTo>
                      <a:pt x="363" y="1"/>
                    </a:lnTo>
                    <a:lnTo>
                      <a:pt x="325" y="3"/>
                    </a:lnTo>
                    <a:lnTo>
                      <a:pt x="287" y="5"/>
                    </a:lnTo>
                    <a:lnTo>
                      <a:pt x="249" y="8"/>
                    </a:lnTo>
                    <a:lnTo>
                      <a:pt x="211" y="12"/>
                    </a:lnTo>
                    <a:lnTo>
                      <a:pt x="172" y="16"/>
                    </a:lnTo>
                    <a:lnTo>
                      <a:pt x="133" y="21"/>
                    </a:lnTo>
                    <a:lnTo>
                      <a:pt x="91" y="27"/>
                    </a:lnTo>
                    <a:lnTo>
                      <a:pt x="0" y="41"/>
                    </a:lnTo>
                    <a:lnTo>
                      <a:pt x="22" y="47"/>
                    </a:lnTo>
                    <a:lnTo>
                      <a:pt x="42" y="53"/>
                    </a:lnTo>
                    <a:lnTo>
                      <a:pt x="62" y="58"/>
                    </a:lnTo>
                    <a:lnTo>
                      <a:pt x="82" y="64"/>
                    </a:lnTo>
                    <a:lnTo>
                      <a:pt x="124" y="74"/>
                    </a:lnTo>
                    <a:lnTo>
                      <a:pt x="169" y="84"/>
                    </a:lnTo>
                    <a:lnTo>
                      <a:pt x="266" y="102"/>
                    </a:lnTo>
                    <a:lnTo>
                      <a:pt x="383" y="124"/>
                    </a:lnTo>
                    <a:lnTo>
                      <a:pt x="448" y="137"/>
                    </a:lnTo>
                    <a:lnTo>
                      <a:pt x="520" y="150"/>
                    </a:lnTo>
                    <a:lnTo>
                      <a:pt x="674" y="179"/>
                    </a:lnTo>
                    <a:lnTo>
                      <a:pt x="757" y="195"/>
                    </a:lnTo>
                    <a:lnTo>
                      <a:pt x="842" y="212"/>
                    </a:lnTo>
                    <a:lnTo>
                      <a:pt x="928" y="227"/>
                    </a:lnTo>
                    <a:lnTo>
                      <a:pt x="1015" y="242"/>
                    </a:lnTo>
                    <a:lnTo>
                      <a:pt x="1059" y="249"/>
                    </a:lnTo>
                    <a:lnTo>
                      <a:pt x="1102" y="256"/>
                    </a:lnTo>
                    <a:lnTo>
                      <a:pt x="1188" y="270"/>
                    </a:lnTo>
                    <a:lnTo>
                      <a:pt x="1230" y="276"/>
                    </a:lnTo>
                    <a:lnTo>
                      <a:pt x="1273" y="283"/>
                    </a:lnTo>
                    <a:lnTo>
                      <a:pt x="1315" y="288"/>
                    </a:lnTo>
                    <a:lnTo>
                      <a:pt x="1355" y="292"/>
                    </a:lnTo>
                    <a:lnTo>
                      <a:pt x="1395" y="297"/>
                    </a:lnTo>
                    <a:lnTo>
                      <a:pt x="1435" y="301"/>
                    </a:lnTo>
                    <a:lnTo>
                      <a:pt x="1511" y="308"/>
                    </a:lnTo>
                    <a:lnTo>
                      <a:pt x="1547" y="310"/>
                    </a:lnTo>
                    <a:lnTo>
                      <a:pt x="1582" y="311"/>
                    </a:lnTo>
                    <a:lnTo>
                      <a:pt x="1616" y="312"/>
                    </a:lnTo>
                    <a:lnTo>
                      <a:pt x="1649" y="312"/>
                    </a:lnTo>
                    <a:lnTo>
                      <a:pt x="1609" y="303"/>
                    </a:lnTo>
                    <a:lnTo>
                      <a:pt x="1572" y="294"/>
                    </a:lnTo>
                    <a:lnTo>
                      <a:pt x="1556" y="290"/>
                    </a:lnTo>
                    <a:lnTo>
                      <a:pt x="1539" y="286"/>
                    </a:lnTo>
                    <a:lnTo>
                      <a:pt x="1508" y="276"/>
                    </a:lnTo>
                    <a:lnTo>
                      <a:pt x="1481" y="267"/>
                    </a:lnTo>
                    <a:lnTo>
                      <a:pt x="1455" y="258"/>
                    </a:lnTo>
                    <a:lnTo>
                      <a:pt x="1433" y="247"/>
                    </a:lnTo>
                    <a:lnTo>
                      <a:pt x="1413" y="238"/>
                    </a:lnTo>
                    <a:lnTo>
                      <a:pt x="1395" y="227"/>
                    </a:lnTo>
                    <a:lnTo>
                      <a:pt x="1380" y="218"/>
                    </a:lnTo>
                    <a:lnTo>
                      <a:pt x="1366" y="208"/>
                    </a:lnTo>
                    <a:lnTo>
                      <a:pt x="1355" y="198"/>
                    </a:lnTo>
                    <a:lnTo>
                      <a:pt x="1350" y="193"/>
                    </a:lnTo>
                    <a:lnTo>
                      <a:pt x="1345" y="189"/>
                    </a:lnTo>
                    <a:lnTo>
                      <a:pt x="1336" y="178"/>
                    </a:lnTo>
                    <a:lnTo>
                      <a:pt x="1330" y="169"/>
                    </a:lnTo>
                    <a:lnTo>
                      <a:pt x="1325" y="161"/>
                    </a:lnTo>
                    <a:lnTo>
                      <a:pt x="1321" y="151"/>
                    </a:lnTo>
                    <a:lnTo>
                      <a:pt x="1317" y="143"/>
                    </a:lnTo>
                    <a:lnTo>
                      <a:pt x="1316" y="139"/>
                    </a:lnTo>
                    <a:lnTo>
                      <a:pt x="1315" y="135"/>
                    </a:lnTo>
                    <a:lnTo>
                      <a:pt x="1314" y="126"/>
                    </a:lnTo>
                    <a:lnTo>
                      <a:pt x="1314" y="119"/>
                    </a:lnTo>
                    <a:lnTo>
                      <a:pt x="1314" y="112"/>
                    </a:lnTo>
                    <a:lnTo>
                      <a:pt x="1315" y="98"/>
                    </a:lnTo>
                    <a:lnTo>
                      <a:pt x="1317" y="79"/>
                    </a:lnTo>
                    <a:lnTo>
                      <a:pt x="1318" y="76"/>
                    </a:lnTo>
                    <a:lnTo>
                      <a:pt x="1317" y="74"/>
                    </a:lnTo>
                    <a:lnTo>
                      <a:pt x="1316" y="72"/>
                    </a:lnTo>
                    <a:lnTo>
                      <a:pt x="1315" y="71"/>
                    </a:lnTo>
                    <a:close/>
                  </a:path>
                </a:pathLst>
              </a:custGeom>
              <a:solidFill>
                <a:srgbClr val="8C8C8C"/>
              </a:solidFill>
              <a:ln w="9525">
                <a:noFill/>
                <a:round/>
                <a:headEnd/>
                <a:tailEnd/>
              </a:ln>
            </p:spPr>
            <p:txBody>
              <a:bodyPr/>
              <a:lstStyle/>
              <a:p>
                <a:endParaRPr lang="en-US" dirty="0"/>
              </a:p>
            </p:txBody>
          </p:sp>
          <p:sp>
            <p:nvSpPr>
              <p:cNvPr id="22318" name="Freeform 114"/>
              <p:cNvSpPr>
                <a:spLocks/>
              </p:cNvSpPr>
              <p:nvPr/>
            </p:nvSpPr>
            <p:spPr bwMode="auto">
              <a:xfrm>
                <a:off x="3404" y="1298"/>
                <a:ext cx="106" cy="52"/>
              </a:xfrm>
              <a:custGeom>
                <a:avLst/>
                <a:gdLst>
                  <a:gd name="T0" fmla="*/ 0 w 957"/>
                  <a:gd name="T1" fmla="*/ 0 h 307"/>
                  <a:gd name="T2" fmla="*/ 5 w 957"/>
                  <a:gd name="T3" fmla="*/ 5 h 307"/>
                  <a:gd name="T4" fmla="*/ 11 w 957"/>
                  <a:gd name="T5" fmla="*/ 9 h 307"/>
                  <a:gd name="T6" fmla="*/ 17 w 957"/>
                  <a:gd name="T7" fmla="*/ 14 h 307"/>
                  <a:gd name="T8" fmla="*/ 25 w 957"/>
                  <a:gd name="T9" fmla="*/ 18 h 307"/>
                  <a:gd name="T10" fmla="*/ 40 w 957"/>
                  <a:gd name="T11" fmla="*/ 27 h 307"/>
                  <a:gd name="T12" fmla="*/ 56 w 957"/>
                  <a:gd name="T13" fmla="*/ 35 h 307"/>
                  <a:gd name="T14" fmla="*/ 75 w 957"/>
                  <a:gd name="T15" fmla="*/ 43 h 307"/>
                  <a:gd name="T16" fmla="*/ 94 w 957"/>
                  <a:gd name="T17" fmla="*/ 51 h 307"/>
                  <a:gd name="T18" fmla="*/ 116 w 957"/>
                  <a:gd name="T19" fmla="*/ 58 h 307"/>
                  <a:gd name="T20" fmla="*/ 138 w 957"/>
                  <a:gd name="T21" fmla="*/ 67 h 307"/>
                  <a:gd name="T22" fmla="*/ 161 w 957"/>
                  <a:gd name="T23" fmla="*/ 74 h 307"/>
                  <a:gd name="T24" fmla="*/ 185 w 957"/>
                  <a:gd name="T25" fmla="*/ 82 h 307"/>
                  <a:gd name="T26" fmla="*/ 236 w 957"/>
                  <a:gd name="T27" fmla="*/ 98 h 307"/>
                  <a:gd name="T28" fmla="*/ 289 w 957"/>
                  <a:gd name="T29" fmla="*/ 115 h 307"/>
                  <a:gd name="T30" fmla="*/ 317 w 957"/>
                  <a:gd name="T31" fmla="*/ 123 h 307"/>
                  <a:gd name="T32" fmla="*/ 345 w 957"/>
                  <a:gd name="T33" fmla="*/ 132 h 307"/>
                  <a:gd name="T34" fmla="*/ 411 w 957"/>
                  <a:gd name="T35" fmla="*/ 153 h 307"/>
                  <a:gd name="T36" fmla="*/ 483 w 957"/>
                  <a:gd name="T37" fmla="*/ 176 h 307"/>
                  <a:gd name="T38" fmla="*/ 562 w 957"/>
                  <a:gd name="T39" fmla="*/ 200 h 307"/>
                  <a:gd name="T40" fmla="*/ 644 w 957"/>
                  <a:gd name="T41" fmla="*/ 224 h 307"/>
                  <a:gd name="T42" fmla="*/ 726 w 957"/>
                  <a:gd name="T43" fmla="*/ 248 h 307"/>
                  <a:gd name="T44" fmla="*/ 807 w 957"/>
                  <a:gd name="T45" fmla="*/ 271 h 307"/>
                  <a:gd name="T46" fmla="*/ 883 w 957"/>
                  <a:gd name="T47" fmla="*/ 291 h 307"/>
                  <a:gd name="T48" fmla="*/ 920 w 957"/>
                  <a:gd name="T49" fmla="*/ 299 h 307"/>
                  <a:gd name="T50" fmla="*/ 953 w 957"/>
                  <a:gd name="T51" fmla="*/ 307 h 307"/>
                  <a:gd name="T52" fmla="*/ 957 w 957"/>
                  <a:gd name="T53" fmla="*/ 304 h 307"/>
                  <a:gd name="T54" fmla="*/ 957 w 957"/>
                  <a:gd name="T55" fmla="*/ 301 h 307"/>
                  <a:gd name="T56" fmla="*/ 957 w 957"/>
                  <a:gd name="T57" fmla="*/ 298 h 307"/>
                  <a:gd name="T58" fmla="*/ 954 w 957"/>
                  <a:gd name="T59" fmla="*/ 294 h 307"/>
                  <a:gd name="T60" fmla="*/ 950 w 957"/>
                  <a:gd name="T61" fmla="*/ 291 h 307"/>
                  <a:gd name="T62" fmla="*/ 946 w 957"/>
                  <a:gd name="T63" fmla="*/ 287 h 307"/>
                  <a:gd name="T64" fmla="*/ 939 w 957"/>
                  <a:gd name="T65" fmla="*/ 282 h 307"/>
                  <a:gd name="T66" fmla="*/ 931 w 957"/>
                  <a:gd name="T67" fmla="*/ 278 h 307"/>
                  <a:gd name="T68" fmla="*/ 913 w 957"/>
                  <a:gd name="T69" fmla="*/ 270 h 307"/>
                  <a:gd name="T70" fmla="*/ 892 w 957"/>
                  <a:gd name="T71" fmla="*/ 262 h 307"/>
                  <a:gd name="T72" fmla="*/ 869 w 957"/>
                  <a:gd name="T73" fmla="*/ 252 h 307"/>
                  <a:gd name="T74" fmla="*/ 843 w 957"/>
                  <a:gd name="T75" fmla="*/ 243 h 307"/>
                  <a:gd name="T76" fmla="*/ 816 w 957"/>
                  <a:gd name="T77" fmla="*/ 234 h 307"/>
                  <a:gd name="T78" fmla="*/ 790 w 957"/>
                  <a:gd name="T79" fmla="*/ 226 h 307"/>
                  <a:gd name="T80" fmla="*/ 764 w 957"/>
                  <a:gd name="T81" fmla="*/ 218 h 307"/>
                  <a:gd name="T82" fmla="*/ 739 w 957"/>
                  <a:gd name="T83" fmla="*/ 210 h 307"/>
                  <a:gd name="T84" fmla="*/ 670 w 957"/>
                  <a:gd name="T85" fmla="*/ 191 h 307"/>
                  <a:gd name="T86" fmla="*/ 600 w 957"/>
                  <a:gd name="T87" fmla="*/ 171 h 307"/>
                  <a:gd name="T88" fmla="*/ 539 w 957"/>
                  <a:gd name="T89" fmla="*/ 154 h 307"/>
                  <a:gd name="T90" fmla="*/ 480 w 957"/>
                  <a:gd name="T91" fmla="*/ 138 h 307"/>
                  <a:gd name="T92" fmla="*/ 449 w 957"/>
                  <a:gd name="T93" fmla="*/ 128 h 307"/>
                  <a:gd name="T94" fmla="*/ 417 w 957"/>
                  <a:gd name="T95" fmla="*/ 117 h 307"/>
                  <a:gd name="T96" fmla="*/ 371 w 957"/>
                  <a:gd name="T97" fmla="*/ 102 h 307"/>
                  <a:gd name="T98" fmla="*/ 318 w 957"/>
                  <a:gd name="T99" fmla="*/ 88 h 307"/>
                  <a:gd name="T100" fmla="*/ 261 w 957"/>
                  <a:gd name="T101" fmla="*/ 71 h 307"/>
                  <a:gd name="T102" fmla="*/ 204 w 957"/>
                  <a:gd name="T103" fmla="*/ 55 h 307"/>
                  <a:gd name="T104" fmla="*/ 92 w 957"/>
                  <a:gd name="T105" fmla="*/ 25 h 307"/>
                  <a:gd name="T106" fmla="*/ 0 w 957"/>
                  <a:gd name="T107" fmla="*/ 0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7"/>
                  <a:gd name="T163" fmla="*/ 0 h 307"/>
                  <a:gd name="T164" fmla="*/ 957 w 957"/>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7" h="307">
                    <a:moveTo>
                      <a:pt x="0" y="0"/>
                    </a:moveTo>
                    <a:lnTo>
                      <a:pt x="5" y="5"/>
                    </a:lnTo>
                    <a:lnTo>
                      <a:pt x="11" y="9"/>
                    </a:lnTo>
                    <a:lnTo>
                      <a:pt x="17" y="14"/>
                    </a:lnTo>
                    <a:lnTo>
                      <a:pt x="25" y="18"/>
                    </a:lnTo>
                    <a:lnTo>
                      <a:pt x="40" y="27"/>
                    </a:lnTo>
                    <a:lnTo>
                      <a:pt x="56" y="35"/>
                    </a:lnTo>
                    <a:lnTo>
                      <a:pt x="75" y="43"/>
                    </a:lnTo>
                    <a:lnTo>
                      <a:pt x="94" y="51"/>
                    </a:lnTo>
                    <a:lnTo>
                      <a:pt x="116" y="58"/>
                    </a:lnTo>
                    <a:lnTo>
                      <a:pt x="138" y="67"/>
                    </a:lnTo>
                    <a:lnTo>
                      <a:pt x="161" y="74"/>
                    </a:lnTo>
                    <a:lnTo>
                      <a:pt x="185" y="82"/>
                    </a:lnTo>
                    <a:lnTo>
                      <a:pt x="236" y="98"/>
                    </a:lnTo>
                    <a:lnTo>
                      <a:pt x="289" y="115"/>
                    </a:lnTo>
                    <a:lnTo>
                      <a:pt x="317" y="123"/>
                    </a:lnTo>
                    <a:lnTo>
                      <a:pt x="345" y="132"/>
                    </a:lnTo>
                    <a:lnTo>
                      <a:pt x="411" y="153"/>
                    </a:lnTo>
                    <a:lnTo>
                      <a:pt x="483" y="176"/>
                    </a:lnTo>
                    <a:lnTo>
                      <a:pt x="562" y="200"/>
                    </a:lnTo>
                    <a:lnTo>
                      <a:pt x="644" y="224"/>
                    </a:lnTo>
                    <a:lnTo>
                      <a:pt x="726" y="248"/>
                    </a:lnTo>
                    <a:lnTo>
                      <a:pt x="807" y="271"/>
                    </a:lnTo>
                    <a:lnTo>
                      <a:pt x="883" y="291"/>
                    </a:lnTo>
                    <a:lnTo>
                      <a:pt x="920" y="299"/>
                    </a:lnTo>
                    <a:lnTo>
                      <a:pt x="953" y="307"/>
                    </a:lnTo>
                    <a:lnTo>
                      <a:pt x="957" y="304"/>
                    </a:lnTo>
                    <a:lnTo>
                      <a:pt x="957" y="301"/>
                    </a:lnTo>
                    <a:lnTo>
                      <a:pt x="957" y="298"/>
                    </a:lnTo>
                    <a:lnTo>
                      <a:pt x="954" y="294"/>
                    </a:lnTo>
                    <a:lnTo>
                      <a:pt x="950" y="291"/>
                    </a:lnTo>
                    <a:lnTo>
                      <a:pt x="946" y="287"/>
                    </a:lnTo>
                    <a:lnTo>
                      <a:pt x="939" y="282"/>
                    </a:lnTo>
                    <a:lnTo>
                      <a:pt x="931" y="278"/>
                    </a:lnTo>
                    <a:lnTo>
                      <a:pt x="913" y="270"/>
                    </a:lnTo>
                    <a:lnTo>
                      <a:pt x="892" y="262"/>
                    </a:lnTo>
                    <a:lnTo>
                      <a:pt x="869" y="252"/>
                    </a:lnTo>
                    <a:lnTo>
                      <a:pt x="843" y="243"/>
                    </a:lnTo>
                    <a:lnTo>
                      <a:pt x="816" y="234"/>
                    </a:lnTo>
                    <a:lnTo>
                      <a:pt x="790" y="226"/>
                    </a:lnTo>
                    <a:lnTo>
                      <a:pt x="764" y="218"/>
                    </a:lnTo>
                    <a:lnTo>
                      <a:pt x="739" y="210"/>
                    </a:lnTo>
                    <a:lnTo>
                      <a:pt x="670" y="191"/>
                    </a:lnTo>
                    <a:lnTo>
                      <a:pt x="600" y="171"/>
                    </a:lnTo>
                    <a:lnTo>
                      <a:pt x="539" y="154"/>
                    </a:lnTo>
                    <a:lnTo>
                      <a:pt x="480" y="138"/>
                    </a:lnTo>
                    <a:lnTo>
                      <a:pt x="449" y="128"/>
                    </a:lnTo>
                    <a:lnTo>
                      <a:pt x="417" y="117"/>
                    </a:lnTo>
                    <a:lnTo>
                      <a:pt x="371" y="102"/>
                    </a:lnTo>
                    <a:lnTo>
                      <a:pt x="318" y="88"/>
                    </a:lnTo>
                    <a:lnTo>
                      <a:pt x="261" y="71"/>
                    </a:lnTo>
                    <a:lnTo>
                      <a:pt x="204" y="55"/>
                    </a:lnTo>
                    <a:lnTo>
                      <a:pt x="92" y="25"/>
                    </a:lnTo>
                    <a:lnTo>
                      <a:pt x="0" y="0"/>
                    </a:lnTo>
                    <a:close/>
                  </a:path>
                </a:pathLst>
              </a:custGeom>
              <a:solidFill>
                <a:srgbClr val="999999"/>
              </a:solidFill>
              <a:ln w="9525">
                <a:noFill/>
                <a:round/>
                <a:headEnd/>
                <a:tailEnd/>
              </a:ln>
            </p:spPr>
            <p:txBody>
              <a:bodyPr/>
              <a:lstStyle/>
              <a:p>
                <a:endParaRPr lang="en-US" dirty="0"/>
              </a:p>
            </p:txBody>
          </p:sp>
          <p:sp>
            <p:nvSpPr>
              <p:cNvPr id="22319" name="Freeform 115"/>
              <p:cNvSpPr>
                <a:spLocks/>
              </p:cNvSpPr>
              <p:nvPr/>
            </p:nvSpPr>
            <p:spPr bwMode="auto">
              <a:xfrm>
                <a:off x="3404" y="1298"/>
                <a:ext cx="107" cy="50"/>
              </a:xfrm>
              <a:custGeom>
                <a:avLst/>
                <a:gdLst>
                  <a:gd name="T0" fmla="*/ 0 w 959"/>
                  <a:gd name="T1" fmla="*/ 1 h 298"/>
                  <a:gd name="T2" fmla="*/ 15 w 959"/>
                  <a:gd name="T3" fmla="*/ 11 h 298"/>
                  <a:gd name="T4" fmla="*/ 30 w 959"/>
                  <a:gd name="T5" fmla="*/ 20 h 298"/>
                  <a:gd name="T6" fmla="*/ 47 w 959"/>
                  <a:gd name="T7" fmla="*/ 28 h 298"/>
                  <a:gd name="T8" fmla="*/ 65 w 959"/>
                  <a:gd name="T9" fmla="*/ 36 h 298"/>
                  <a:gd name="T10" fmla="*/ 84 w 959"/>
                  <a:gd name="T11" fmla="*/ 45 h 298"/>
                  <a:gd name="T12" fmla="*/ 104 w 959"/>
                  <a:gd name="T13" fmla="*/ 52 h 298"/>
                  <a:gd name="T14" fmla="*/ 146 w 959"/>
                  <a:gd name="T15" fmla="*/ 67 h 298"/>
                  <a:gd name="T16" fmla="*/ 170 w 959"/>
                  <a:gd name="T17" fmla="*/ 74 h 298"/>
                  <a:gd name="T18" fmla="*/ 194 w 959"/>
                  <a:gd name="T19" fmla="*/ 80 h 298"/>
                  <a:gd name="T20" fmla="*/ 246 w 959"/>
                  <a:gd name="T21" fmla="*/ 96 h 298"/>
                  <a:gd name="T22" fmla="*/ 304 w 959"/>
                  <a:gd name="T23" fmla="*/ 111 h 298"/>
                  <a:gd name="T24" fmla="*/ 368 w 959"/>
                  <a:gd name="T25" fmla="*/ 129 h 298"/>
                  <a:gd name="T26" fmla="*/ 425 w 959"/>
                  <a:gd name="T27" fmla="*/ 146 h 298"/>
                  <a:gd name="T28" fmla="*/ 493 w 959"/>
                  <a:gd name="T29" fmla="*/ 166 h 298"/>
                  <a:gd name="T30" fmla="*/ 648 w 959"/>
                  <a:gd name="T31" fmla="*/ 212 h 298"/>
                  <a:gd name="T32" fmla="*/ 730 w 959"/>
                  <a:gd name="T33" fmla="*/ 237 h 298"/>
                  <a:gd name="T34" fmla="*/ 811 w 959"/>
                  <a:gd name="T35" fmla="*/ 260 h 298"/>
                  <a:gd name="T36" fmla="*/ 888 w 959"/>
                  <a:gd name="T37" fmla="*/ 281 h 298"/>
                  <a:gd name="T38" fmla="*/ 925 w 959"/>
                  <a:gd name="T39" fmla="*/ 290 h 298"/>
                  <a:gd name="T40" fmla="*/ 959 w 959"/>
                  <a:gd name="T41" fmla="*/ 298 h 298"/>
                  <a:gd name="T42" fmla="*/ 957 w 959"/>
                  <a:gd name="T43" fmla="*/ 295 h 298"/>
                  <a:gd name="T44" fmla="*/ 955 w 959"/>
                  <a:gd name="T45" fmla="*/ 292 h 298"/>
                  <a:gd name="T46" fmla="*/ 952 w 959"/>
                  <a:gd name="T47" fmla="*/ 287 h 298"/>
                  <a:gd name="T48" fmla="*/ 947 w 959"/>
                  <a:gd name="T49" fmla="*/ 284 h 298"/>
                  <a:gd name="T50" fmla="*/ 942 w 959"/>
                  <a:gd name="T51" fmla="*/ 281 h 298"/>
                  <a:gd name="T52" fmla="*/ 936 w 959"/>
                  <a:gd name="T53" fmla="*/ 278 h 298"/>
                  <a:gd name="T54" fmla="*/ 922 w 959"/>
                  <a:gd name="T55" fmla="*/ 271 h 298"/>
                  <a:gd name="T56" fmla="*/ 905 w 959"/>
                  <a:gd name="T57" fmla="*/ 263 h 298"/>
                  <a:gd name="T58" fmla="*/ 886 w 959"/>
                  <a:gd name="T59" fmla="*/ 256 h 298"/>
                  <a:gd name="T60" fmla="*/ 866 w 959"/>
                  <a:gd name="T61" fmla="*/ 249 h 298"/>
                  <a:gd name="T62" fmla="*/ 845 w 959"/>
                  <a:gd name="T63" fmla="*/ 242 h 298"/>
                  <a:gd name="T64" fmla="*/ 801 w 959"/>
                  <a:gd name="T65" fmla="*/ 228 h 298"/>
                  <a:gd name="T66" fmla="*/ 760 w 959"/>
                  <a:gd name="T67" fmla="*/ 217 h 298"/>
                  <a:gd name="T68" fmla="*/ 703 w 959"/>
                  <a:gd name="T69" fmla="*/ 201 h 298"/>
                  <a:gd name="T70" fmla="*/ 627 w 959"/>
                  <a:gd name="T71" fmla="*/ 178 h 298"/>
                  <a:gd name="T72" fmla="*/ 556 w 959"/>
                  <a:gd name="T73" fmla="*/ 158 h 298"/>
                  <a:gd name="T74" fmla="*/ 493 w 959"/>
                  <a:gd name="T75" fmla="*/ 139 h 298"/>
                  <a:gd name="T76" fmla="*/ 443 w 959"/>
                  <a:gd name="T77" fmla="*/ 125 h 298"/>
                  <a:gd name="T78" fmla="*/ 392 w 959"/>
                  <a:gd name="T79" fmla="*/ 108 h 298"/>
                  <a:gd name="T80" fmla="*/ 333 w 959"/>
                  <a:gd name="T81" fmla="*/ 88 h 298"/>
                  <a:gd name="T82" fmla="*/ 269 w 959"/>
                  <a:gd name="T83" fmla="*/ 65 h 298"/>
                  <a:gd name="T84" fmla="*/ 202 w 959"/>
                  <a:gd name="T85" fmla="*/ 44 h 298"/>
                  <a:gd name="T86" fmla="*/ 170 w 959"/>
                  <a:gd name="T87" fmla="*/ 33 h 298"/>
                  <a:gd name="T88" fmla="*/ 138 w 959"/>
                  <a:gd name="T89" fmla="*/ 24 h 298"/>
                  <a:gd name="T90" fmla="*/ 108 w 959"/>
                  <a:gd name="T91" fmla="*/ 15 h 298"/>
                  <a:gd name="T92" fmla="*/ 94 w 959"/>
                  <a:gd name="T93" fmla="*/ 11 h 298"/>
                  <a:gd name="T94" fmla="*/ 80 w 959"/>
                  <a:gd name="T95" fmla="*/ 8 h 298"/>
                  <a:gd name="T96" fmla="*/ 55 w 959"/>
                  <a:gd name="T97" fmla="*/ 3 h 298"/>
                  <a:gd name="T98" fmla="*/ 33 w 959"/>
                  <a:gd name="T99" fmla="*/ 0 h 298"/>
                  <a:gd name="T100" fmla="*/ 24 w 959"/>
                  <a:gd name="T101" fmla="*/ 0 h 298"/>
                  <a:gd name="T102" fmla="*/ 15 w 959"/>
                  <a:gd name="T103" fmla="*/ 0 h 298"/>
                  <a:gd name="T104" fmla="*/ 7 w 959"/>
                  <a:gd name="T105" fmla="*/ 0 h 298"/>
                  <a:gd name="T106" fmla="*/ 0 w 959"/>
                  <a:gd name="T107" fmla="*/ 1 h 2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9"/>
                  <a:gd name="T163" fmla="*/ 0 h 298"/>
                  <a:gd name="T164" fmla="*/ 959 w 959"/>
                  <a:gd name="T165" fmla="*/ 298 h 2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9" h="298">
                    <a:moveTo>
                      <a:pt x="0" y="1"/>
                    </a:moveTo>
                    <a:lnTo>
                      <a:pt x="15" y="11"/>
                    </a:lnTo>
                    <a:lnTo>
                      <a:pt x="30" y="20"/>
                    </a:lnTo>
                    <a:lnTo>
                      <a:pt x="47" y="28"/>
                    </a:lnTo>
                    <a:lnTo>
                      <a:pt x="65" y="36"/>
                    </a:lnTo>
                    <a:lnTo>
                      <a:pt x="84" y="45"/>
                    </a:lnTo>
                    <a:lnTo>
                      <a:pt x="104" y="52"/>
                    </a:lnTo>
                    <a:lnTo>
                      <a:pt x="146" y="67"/>
                    </a:lnTo>
                    <a:lnTo>
                      <a:pt x="170" y="74"/>
                    </a:lnTo>
                    <a:lnTo>
                      <a:pt x="194" y="80"/>
                    </a:lnTo>
                    <a:lnTo>
                      <a:pt x="246" y="96"/>
                    </a:lnTo>
                    <a:lnTo>
                      <a:pt x="304" y="111"/>
                    </a:lnTo>
                    <a:lnTo>
                      <a:pt x="368" y="129"/>
                    </a:lnTo>
                    <a:lnTo>
                      <a:pt x="425" y="146"/>
                    </a:lnTo>
                    <a:lnTo>
                      <a:pt x="493" y="166"/>
                    </a:lnTo>
                    <a:lnTo>
                      <a:pt x="648" y="212"/>
                    </a:lnTo>
                    <a:lnTo>
                      <a:pt x="730" y="237"/>
                    </a:lnTo>
                    <a:lnTo>
                      <a:pt x="811" y="260"/>
                    </a:lnTo>
                    <a:lnTo>
                      <a:pt x="888" y="281"/>
                    </a:lnTo>
                    <a:lnTo>
                      <a:pt x="925" y="290"/>
                    </a:lnTo>
                    <a:lnTo>
                      <a:pt x="959" y="298"/>
                    </a:lnTo>
                    <a:lnTo>
                      <a:pt x="957" y="295"/>
                    </a:lnTo>
                    <a:lnTo>
                      <a:pt x="955" y="292"/>
                    </a:lnTo>
                    <a:lnTo>
                      <a:pt x="952" y="287"/>
                    </a:lnTo>
                    <a:lnTo>
                      <a:pt x="947" y="284"/>
                    </a:lnTo>
                    <a:lnTo>
                      <a:pt x="942" y="281"/>
                    </a:lnTo>
                    <a:lnTo>
                      <a:pt x="936" y="278"/>
                    </a:lnTo>
                    <a:lnTo>
                      <a:pt x="922" y="271"/>
                    </a:lnTo>
                    <a:lnTo>
                      <a:pt x="905" y="263"/>
                    </a:lnTo>
                    <a:lnTo>
                      <a:pt x="886" y="256"/>
                    </a:lnTo>
                    <a:lnTo>
                      <a:pt x="866" y="249"/>
                    </a:lnTo>
                    <a:lnTo>
                      <a:pt x="845" y="242"/>
                    </a:lnTo>
                    <a:lnTo>
                      <a:pt x="801" y="228"/>
                    </a:lnTo>
                    <a:lnTo>
                      <a:pt x="760" y="217"/>
                    </a:lnTo>
                    <a:lnTo>
                      <a:pt x="703" y="201"/>
                    </a:lnTo>
                    <a:lnTo>
                      <a:pt x="627" y="178"/>
                    </a:lnTo>
                    <a:lnTo>
                      <a:pt x="556" y="158"/>
                    </a:lnTo>
                    <a:lnTo>
                      <a:pt x="493" y="139"/>
                    </a:lnTo>
                    <a:lnTo>
                      <a:pt x="443" y="125"/>
                    </a:lnTo>
                    <a:lnTo>
                      <a:pt x="392" y="108"/>
                    </a:lnTo>
                    <a:lnTo>
                      <a:pt x="333" y="88"/>
                    </a:lnTo>
                    <a:lnTo>
                      <a:pt x="269" y="65"/>
                    </a:lnTo>
                    <a:lnTo>
                      <a:pt x="202" y="44"/>
                    </a:lnTo>
                    <a:lnTo>
                      <a:pt x="170" y="33"/>
                    </a:lnTo>
                    <a:lnTo>
                      <a:pt x="138" y="24"/>
                    </a:lnTo>
                    <a:lnTo>
                      <a:pt x="108" y="15"/>
                    </a:lnTo>
                    <a:lnTo>
                      <a:pt x="94" y="11"/>
                    </a:lnTo>
                    <a:lnTo>
                      <a:pt x="80" y="8"/>
                    </a:lnTo>
                    <a:lnTo>
                      <a:pt x="55" y="3"/>
                    </a:lnTo>
                    <a:lnTo>
                      <a:pt x="33" y="0"/>
                    </a:lnTo>
                    <a:lnTo>
                      <a:pt x="24" y="0"/>
                    </a:lnTo>
                    <a:lnTo>
                      <a:pt x="15" y="0"/>
                    </a:lnTo>
                    <a:lnTo>
                      <a:pt x="7" y="0"/>
                    </a:lnTo>
                    <a:lnTo>
                      <a:pt x="0" y="1"/>
                    </a:lnTo>
                    <a:close/>
                  </a:path>
                </a:pathLst>
              </a:custGeom>
              <a:solidFill>
                <a:srgbClr val="CCCCCC"/>
              </a:solidFill>
              <a:ln w="9525">
                <a:noFill/>
                <a:round/>
                <a:headEnd/>
                <a:tailEnd/>
              </a:ln>
            </p:spPr>
            <p:txBody>
              <a:bodyPr/>
              <a:lstStyle/>
              <a:p>
                <a:endParaRPr lang="en-US" dirty="0"/>
              </a:p>
            </p:txBody>
          </p:sp>
          <p:sp>
            <p:nvSpPr>
              <p:cNvPr id="22320" name="Freeform 116"/>
              <p:cNvSpPr>
                <a:spLocks/>
              </p:cNvSpPr>
              <p:nvPr/>
            </p:nvSpPr>
            <p:spPr bwMode="auto">
              <a:xfrm>
                <a:off x="3405" y="1298"/>
                <a:ext cx="107" cy="47"/>
              </a:xfrm>
              <a:custGeom>
                <a:avLst/>
                <a:gdLst>
                  <a:gd name="T0" fmla="*/ 0 w 966"/>
                  <a:gd name="T1" fmla="*/ 3 h 283"/>
                  <a:gd name="T2" fmla="*/ 2 w 966"/>
                  <a:gd name="T3" fmla="*/ 1 h 283"/>
                  <a:gd name="T4" fmla="*/ 17 w 966"/>
                  <a:gd name="T5" fmla="*/ 0 h 283"/>
                  <a:gd name="T6" fmla="*/ 54 w 966"/>
                  <a:gd name="T7" fmla="*/ 2 h 283"/>
                  <a:gd name="T8" fmla="*/ 89 w 966"/>
                  <a:gd name="T9" fmla="*/ 5 h 283"/>
                  <a:gd name="T10" fmla="*/ 150 w 966"/>
                  <a:gd name="T11" fmla="*/ 14 h 283"/>
                  <a:gd name="T12" fmla="*/ 217 w 966"/>
                  <a:gd name="T13" fmla="*/ 27 h 283"/>
                  <a:gd name="T14" fmla="*/ 277 w 966"/>
                  <a:gd name="T15" fmla="*/ 40 h 283"/>
                  <a:gd name="T16" fmla="*/ 474 w 966"/>
                  <a:gd name="T17" fmla="*/ 94 h 283"/>
                  <a:gd name="T18" fmla="*/ 625 w 966"/>
                  <a:gd name="T19" fmla="*/ 137 h 283"/>
                  <a:gd name="T20" fmla="*/ 689 w 966"/>
                  <a:gd name="T21" fmla="*/ 157 h 283"/>
                  <a:gd name="T22" fmla="*/ 741 w 966"/>
                  <a:gd name="T23" fmla="*/ 175 h 283"/>
                  <a:gd name="T24" fmla="*/ 789 w 966"/>
                  <a:gd name="T25" fmla="*/ 190 h 283"/>
                  <a:gd name="T26" fmla="*/ 918 w 966"/>
                  <a:gd name="T27" fmla="*/ 229 h 283"/>
                  <a:gd name="T28" fmla="*/ 950 w 966"/>
                  <a:gd name="T29" fmla="*/ 240 h 283"/>
                  <a:gd name="T30" fmla="*/ 961 w 966"/>
                  <a:gd name="T31" fmla="*/ 246 h 283"/>
                  <a:gd name="T32" fmla="*/ 966 w 966"/>
                  <a:gd name="T33" fmla="*/ 251 h 283"/>
                  <a:gd name="T34" fmla="*/ 966 w 966"/>
                  <a:gd name="T35" fmla="*/ 254 h 283"/>
                  <a:gd name="T36" fmla="*/ 965 w 966"/>
                  <a:gd name="T37" fmla="*/ 260 h 283"/>
                  <a:gd name="T38" fmla="*/ 959 w 966"/>
                  <a:gd name="T39" fmla="*/ 268 h 283"/>
                  <a:gd name="T40" fmla="*/ 948 w 966"/>
                  <a:gd name="T41" fmla="*/ 278 h 283"/>
                  <a:gd name="T42" fmla="*/ 868 w 966"/>
                  <a:gd name="T43" fmla="*/ 265 h 283"/>
                  <a:gd name="T44" fmla="*/ 776 w 966"/>
                  <a:gd name="T45" fmla="*/ 242 h 283"/>
                  <a:gd name="T46" fmla="*/ 686 w 966"/>
                  <a:gd name="T47" fmla="*/ 213 h 283"/>
                  <a:gd name="T48" fmla="*/ 498 w 966"/>
                  <a:gd name="T49" fmla="*/ 154 h 283"/>
                  <a:gd name="T50" fmla="*/ 395 w 966"/>
                  <a:gd name="T51" fmla="*/ 124 h 283"/>
                  <a:gd name="T52" fmla="*/ 276 w 966"/>
                  <a:gd name="T53" fmla="*/ 91 h 283"/>
                  <a:gd name="T54" fmla="*/ 132 w 966"/>
                  <a:gd name="T55" fmla="*/ 52 h 283"/>
                  <a:gd name="T56" fmla="*/ 70 w 966"/>
                  <a:gd name="T57" fmla="*/ 33 h 283"/>
                  <a:gd name="T58" fmla="*/ 23 w 966"/>
                  <a:gd name="T59" fmla="*/ 16 h 283"/>
                  <a:gd name="T60" fmla="*/ 9 w 966"/>
                  <a:gd name="T61" fmla="*/ 10 h 283"/>
                  <a:gd name="T62" fmla="*/ 0 w 966"/>
                  <a:gd name="T63" fmla="*/ 4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283"/>
                  <a:gd name="T98" fmla="*/ 966 w 966"/>
                  <a:gd name="T99" fmla="*/ 283 h 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283">
                    <a:moveTo>
                      <a:pt x="0" y="4"/>
                    </a:moveTo>
                    <a:lnTo>
                      <a:pt x="0" y="3"/>
                    </a:lnTo>
                    <a:lnTo>
                      <a:pt x="1" y="2"/>
                    </a:lnTo>
                    <a:lnTo>
                      <a:pt x="2" y="1"/>
                    </a:lnTo>
                    <a:lnTo>
                      <a:pt x="8" y="1"/>
                    </a:lnTo>
                    <a:lnTo>
                      <a:pt x="17" y="0"/>
                    </a:lnTo>
                    <a:lnTo>
                      <a:pt x="40" y="1"/>
                    </a:lnTo>
                    <a:lnTo>
                      <a:pt x="54" y="2"/>
                    </a:lnTo>
                    <a:lnTo>
                      <a:pt x="71" y="4"/>
                    </a:lnTo>
                    <a:lnTo>
                      <a:pt x="89" y="5"/>
                    </a:lnTo>
                    <a:lnTo>
                      <a:pt x="109" y="8"/>
                    </a:lnTo>
                    <a:lnTo>
                      <a:pt x="150" y="14"/>
                    </a:lnTo>
                    <a:lnTo>
                      <a:pt x="195" y="22"/>
                    </a:lnTo>
                    <a:lnTo>
                      <a:pt x="217" y="27"/>
                    </a:lnTo>
                    <a:lnTo>
                      <a:pt x="240" y="31"/>
                    </a:lnTo>
                    <a:lnTo>
                      <a:pt x="277" y="40"/>
                    </a:lnTo>
                    <a:lnTo>
                      <a:pt x="332" y="55"/>
                    </a:lnTo>
                    <a:lnTo>
                      <a:pt x="474" y="94"/>
                    </a:lnTo>
                    <a:lnTo>
                      <a:pt x="551" y="115"/>
                    </a:lnTo>
                    <a:lnTo>
                      <a:pt x="625" y="137"/>
                    </a:lnTo>
                    <a:lnTo>
                      <a:pt x="658" y="148"/>
                    </a:lnTo>
                    <a:lnTo>
                      <a:pt x="689" y="157"/>
                    </a:lnTo>
                    <a:lnTo>
                      <a:pt x="717" y="166"/>
                    </a:lnTo>
                    <a:lnTo>
                      <a:pt x="741" y="175"/>
                    </a:lnTo>
                    <a:lnTo>
                      <a:pt x="761" y="182"/>
                    </a:lnTo>
                    <a:lnTo>
                      <a:pt x="789" y="190"/>
                    </a:lnTo>
                    <a:lnTo>
                      <a:pt x="854" y="210"/>
                    </a:lnTo>
                    <a:lnTo>
                      <a:pt x="918" y="229"/>
                    </a:lnTo>
                    <a:lnTo>
                      <a:pt x="941" y="237"/>
                    </a:lnTo>
                    <a:lnTo>
                      <a:pt x="950" y="240"/>
                    </a:lnTo>
                    <a:lnTo>
                      <a:pt x="957" y="243"/>
                    </a:lnTo>
                    <a:lnTo>
                      <a:pt x="961" y="246"/>
                    </a:lnTo>
                    <a:lnTo>
                      <a:pt x="965" y="248"/>
                    </a:lnTo>
                    <a:lnTo>
                      <a:pt x="966" y="251"/>
                    </a:lnTo>
                    <a:lnTo>
                      <a:pt x="966" y="253"/>
                    </a:lnTo>
                    <a:lnTo>
                      <a:pt x="966" y="254"/>
                    </a:lnTo>
                    <a:lnTo>
                      <a:pt x="966" y="257"/>
                    </a:lnTo>
                    <a:lnTo>
                      <a:pt x="965" y="260"/>
                    </a:lnTo>
                    <a:lnTo>
                      <a:pt x="962" y="264"/>
                    </a:lnTo>
                    <a:lnTo>
                      <a:pt x="959" y="268"/>
                    </a:lnTo>
                    <a:lnTo>
                      <a:pt x="953" y="274"/>
                    </a:lnTo>
                    <a:lnTo>
                      <a:pt x="948" y="278"/>
                    </a:lnTo>
                    <a:lnTo>
                      <a:pt x="941" y="283"/>
                    </a:lnTo>
                    <a:lnTo>
                      <a:pt x="868" y="265"/>
                    </a:lnTo>
                    <a:lnTo>
                      <a:pt x="805" y="250"/>
                    </a:lnTo>
                    <a:lnTo>
                      <a:pt x="776" y="242"/>
                    </a:lnTo>
                    <a:lnTo>
                      <a:pt x="752" y="234"/>
                    </a:lnTo>
                    <a:lnTo>
                      <a:pt x="686" y="213"/>
                    </a:lnTo>
                    <a:lnTo>
                      <a:pt x="593" y="184"/>
                    </a:lnTo>
                    <a:lnTo>
                      <a:pt x="498" y="154"/>
                    </a:lnTo>
                    <a:lnTo>
                      <a:pt x="428" y="132"/>
                    </a:lnTo>
                    <a:lnTo>
                      <a:pt x="395" y="124"/>
                    </a:lnTo>
                    <a:lnTo>
                      <a:pt x="342" y="109"/>
                    </a:lnTo>
                    <a:lnTo>
                      <a:pt x="276" y="91"/>
                    </a:lnTo>
                    <a:lnTo>
                      <a:pt x="204" y="73"/>
                    </a:lnTo>
                    <a:lnTo>
                      <a:pt x="132" y="52"/>
                    </a:lnTo>
                    <a:lnTo>
                      <a:pt x="100" y="42"/>
                    </a:lnTo>
                    <a:lnTo>
                      <a:pt x="70" y="33"/>
                    </a:lnTo>
                    <a:lnTo>
                      <a:pt x="44" y="25"/>
                    </a:lnTo>
                    <a:lnTo>
                      <a:pt x="23" y="16"/>
                    </a:lnTo>
                    <a:lnTo>
                      <a:pt x="15" y="13"/>
                    </a:lnTo>
                    <a:lnTo>
                      <a:pt x="9" y="10"/>
                    </a:lnTo>
                    <a:lnTo>
                      <a:pt x="3" y="7"/>
                    </a:lnTo>
                    <a:lnTo>
                      <a:pt x="0" y="4"/>
                    </a:lnTo>
                    <a:close/>
                  </a:path>
                </a:pathLst>
              </a:custGeom>
              <a:solidFill>
                <a:srgbClr val="E6E6E6"/>
              </a:solidFill>
              <a:ln w="9525">
                <a:noFill/>
                <a:round/>
                <a:headEnd/>
                <a:tailEnd/>
              </a:ln>
            </p:spPr>
            <p:txBody>
              <a:bodyPr/>
              <a:lstStyle/>
              <a:p>
                <a:endParaRPr lang="en-US" dirty="0"/>
              </a:p>
            </p:txBody>
          </p:sp>
          <p:sp>
            <p:nvSpPr>
              <p:cNvPr id="22321" name="Freeform 117"/>
              <p:cNvSpPr>
                <a:spLocks/>
              </p:cNvSpPr>
              <p:nvPr/>
            </p:nvSpPr>
            <p:spPr bwMode="auto">
              <a:xfrm>
                <a:off x="3405" y="1298"/>
                <a:ext cx="88" cy="35"/>
              </a:xfrm>
              <a:custGeom>
                <a:avLst/>
                <a:gdLst>
                  <a:gd name="T0" fmla="*/ 0 w 789"/>
                  <a:gd name="T1" fmla="*/ 0 h 208"/>
                  <a:gd name="T2" fmla="*/ 23 w 789"/>
                  <a:gd name="T3" fmla="*/ 1 h 208"/>
                  <a:gd name="T4" fmla="*/ 48 w 789"/>
                  <a:gd name="T5" fmla="*/ 2 h 208"/>
                  <a:gd name="T6" fmla="*/ 71 w 789"/>
                  <a:gd name="T7" fmla="*/ 4 h 208"/>
                  <a:gd name="T8" fmla="*/ 96 w 789"/>
                  <a:gd name="T9" fmla="*/ 6 h 208"/>
                  <a:gd name="T10" fmla="*/ 120 w 789"/>
                  <a:gd name="T11" fmla="*/ 9 h 208"/>
                  <a:gd name="T12" fmla="*/ 145 w 789"/>
                  <a:gd name="T13" fmla="*/ 13 h 208"/>
                  <a:gd name="T14" fmla="*/ 168 w 789"/>
                  <a:gd name="T15" fmla="*/ 18 h 208"/>
                  <a:gd name="T16" fmla="*/ 193 w 789"/>
                  <a:gd name="T17" fmla="*/ 23 h 208"/>
                  <a:gd name="T18" fmla="*/ 269 w 789"/>
                  <a:gd name="T19" fmla="*/ 41 h 208"/>
                  <a:gd name="T20" fmla="*/ 307 w 789"/>
                  <a:gd name="T21" fmla="*/ 51 h 208"/>
                  <a:gd name="T22" fmla="*/ 349 w 789"/>
                  <a:gd name="T23" fmla="*/ 61 h 208"/>
                  <a:gd name="T24" fmla="*/ 390 w 789"/>
                  <a:gd name="T25" fmla="*/ 74 h 208"/>
                  <a:gd name="T26" fmla="*/ 449 w 789"/>
                  <a:gd name="T27" fmla="*/ 93 h 208"/>
                  <a:gd name="T28" fmla="*/ 551 w 789"/>
                  <a:gd name="T29" fmla="*/ 125 h 208"/>
                  <a:gd name="T30" fmla="*/ 579 w 789"/>
                  <a:gd name="T31" fmla="*/ 135 h 208"/>
                  <a:gd name="T32" fmla="*/ 608 w 789"/>
                  <a:gd name="T33" fmla="*/ 145 h 208"/>
                  <a:gd name="T34" fmla="*/ 667 w 789"/>
                  <a:gd name="T35" fmla="*/ 162 h 208"/>
                  <a:gd name="T36" fmla="*/ 697 w 789"/>
                  <a:gd name="T37" fmla="*/ 172 h 208"/>
                  <a:gd name="T38" fmla="*/ 727 w 789"/>
                  <a:gd name="T39" fmla="*/ 182 h 208"/>
                  <a:gd name="T40" fmla="*/ 743 w 789"/>
                  <a:gd name="T41" fmla="*/ 187 h 208"/>
                  <a:gd name="T42" fmla="*/ 759 w 789"/>
                  <a:gd name="T43" fmla="*/ 193 h 208"/>
                  <a:gd name="T44" fmla="*/ 789 w 789"/>
                  <a:gd name="T45" fmla="*/ 204 h 208"/>
                  <a:gd name="T46" fmla="*/ 784 w 789"/>
                  <a:gd name="T47" fmla="*/ 205 h 208"/>
                  <a:gd name="T48" fmla="*/ 781 w 789"/>
                  <a:gd name="T49" fmla="*/ 206 h 208"/>
                  <a:gd name="T50" fmla="*/ 772 w 789"/>
                  <a:gd name="T51" fmla="*/ 208 h 208"/>
                  <a:gd name="T52" fmla="*/ 763 w 789"/>
                  <a:gd name="T53" fmla="*/ 208 h 208"/>
                  <a:gd name="T54" fmla="*/ 753 w 789"/>
                  <a:gd name="T55" fmla="*/ 207 h 208"/>
                  <a:gd name="T56" fmla="*/ 743 w 789"/>
                  <a:gd name="T57" fmla="*/ 206 h 208"/>
                  <a:gd name="T58" fmla="*/ 733 w 789"/>
                  <a:gd name="T59" fmla="*/ 204 h 208"/>
                  <a:gd name="T60" fmla="*/ 712 w 789"/>
                  <a:gd name="T61" fmla="*/ 199 h 208"/>
                  <a:gd name="T62" fmla="*/ 689 w 789"/>
                  <a:gd name="T63" fmla="*/ 192 h 208"/>
                  <a:gd name="T64" fmla="*/ 668 w 789"/>
                  <a:gd name="T65" fmla="*/ 184 h 208"/>
                  <a:gd name="T66" fmla="*/ 648 w 789"/>
                  <a:gd name="T67" fmla="*/ 177 h 208"/>
                  <a:gd name="T68" fmla="*/ 628 w 789"/>
                  <a:gd name="T69" fmla="*/ 172 h 208"/>
                  <a:gd name="T70" fmla="*/ 604 w 789"/>
                  <a:gd name="T71" fmla="*/ 164 h 208"/>
                  <a:gd name="T72" fmla="*/ 578 w 789"/>
                  <a:gd name="T73" fmla="*/ 157 h 208"/>
                  <a:gd name="T74" fmla="*/ 520 w 789"/>
                  <a:gd name="T75" fmla="*/ 140 h 208"/>
                  <a:gd name="T76" fmla="*/ 462 w 789"/>
                  <a:gd name="T77" fmla="*/ 125 h 208"/>
                  <a:gd name="T78" fmla="*/ 409 w 789"/>
                  <a:gd name="T79" fmla="*/ 108 h 208"/>
                  <a:gd name="T80" fmla="*/ 356 w 789"/>
                  <a:gd name="T81" fmla="*/ 95 h 208"/>
                  <a:gd name="T82" fmla="*/ 301 w 789"/>
                  <a:gd name="T83" fmla="*/ 80 h 208"/>
                  <a:gd name="T84" fmla="*/ 247 w 789"/>
                  <a:gd name="T85" fmla="*/ 65 h 208"/>
                  <a:gd name="T86" fmla="*/ 223 w 789"/>
                  <a:gd name="T87" fmla="*/ 59 h 208"/>
                  <a:gd name="T88" fmla="*/ 200 w 789"/>
                  <a:gd name="T89" fmla="*/ 54 h 208"/>
                  <a:gd name="T90" fmla="*/ 156 w 789"/>
                  <a:gd name="T91" fmla="*/ 44 h 208"/>
                  <a:gd name="T92" fmla="*/ 108 w 789"/>
                  <a:gd name="T93" fmla="*/ 31 h 208"/>
                  <a:gd name="T94" fmla="*/ 57 w 789"/>
                  <a:gd name="T95" fmla="*/ 16 h 208"/>
                  <a:gd name="T96" fmla="*/ 0 w 789"/>
                  <a:gd name="T97" fmla="*/ 0 h 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9"/>
                  <a:gd name="T148" fmla="*/ 0 h 208"/>
                  <a:gd name="T149" fmla="*/ 789 w 789"/>
                  <a:gd name="T150" fmla="*/ 208 h 2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9" h="208">
                    <a:moveTo>
                      <a:pt x="0" y="0"/>
                    </a:moveTo>
                    <a:lnTo>
                      <a:pt x="23" y="1"/>
                    </a:lnTo>
                    <a:lnTo>
                      <a:pt x="48" y="2"/>
                    </a:lnTo>
                    <a:lnTo>
                      <a:pt x="71" y="4"/>
                    </a:lnTo>
                    <a:lnTo>
                      <a:pt x="96" y="6"/>
                    </a:lnTo>
                    <a:lnTo>
                      <a:pt x="120" y="9"/>
                    </a:lnTo>
                    <a:lnTo>
                      <a:pt x="145" y="13"/>
                    </a:lnTo>
                    <a:lnTo>
                      <a:pt x="168" y="18"/>
                    </a:lnTo>
                    <a:lnTo>
                      <a:pt x="193" y="23"/>
                    </a:lnTo>
                    <a:lnTo>
                      <a:pt x="269" y="41"/>
                    </a:lnTo>
                    <a:lnTo>
                      <a:pt x="307" y="51"/>
                    </a:lnTo>
                    <a:lnTo>
                      <a:pt x="349" y="61"/>
                    </a:lnTo>
                    <a:lnTo>
                      <a:pt x="390" y="74"/>
                    </a:lnTo>
                    <a:lnTo>
                      <a:pt x="449" y="93"/>
                    </a:lnTo>
                    <a:lnTo>
                      <a:pt x="551" y="125"/>
                    </a:lnTo>
                    <a:lnTo>
                      <a:pt x="579" y="135"/>
                    </a:lnTo>
                    <a:lnTo>
                      <a:pt x="608" y="145"/>
                    </a:lnTo>
                    <a:lnTo>
                      <a:pt x="667" y="162"/>
                    </a:lnTo>
                    <a:lnTo>
                      <a:pt x="697" y="172"/>
                    </a:lnTo>
                    <a:lnTo>
                      <a:pt x="727" y="182"/>
                    </a:lnTo>
                    <a:lnTo>
                      <a:pt x="743" y="187"/>
                    </a:lnTo>
                    <a:lnTo>
                      <a:pt x="759" y="193"/>
                    </a:lnTo>
                    <a:lnTo>
                      <a:pt x="789" y="204"/>
                    </a:lnTo>
                    <a:lnTo>
                      <a:pt x="784" y="205"/>
                    </a:lnTo>
                    <a:lnTo>
                      <a:pt x="781" y="206"/>
                    </a:lnTo>
                    <a:lnTo>
                      <a:pt x="772" y="208"/>
                    </a:lnTo>
                    <a:lnTo>
                      <a:pt x="763" y="208"/>
                    </a:lnTo>
                    <a:lnTo>
                      <a:pt x="753" y="207"/>
                    </a:lnTo>
                    <a:lnTo>
                      <a:pt x="743" y="206"/>
                    </a:lnTo>
                    <a:lnTo>
                      <a:pt x="733" y="204"/>
                    </a:lnTo>
                    <a:lnTo>
                      <a:pt x="712" y="199"/>
                    </a:lnTo>
                    <a:lnTo>
                      <a:pt x="689" y="192"/>
                    </a:lnTo>
                    <a:lnTo>
                      <a:pt x="668" y="184"/>
                    </a:lnTo>
                    <a:lnTo>
                      <a:pt x="648" y="177"/>
                    </a:lnTo>
                    <a:lnTo>
                      <a:pt x="628" y="172"/>
                    </a:lnTo>
                    <a:lnTo>
                      <a:pt x="604" y="164"/>
                    </a:lnTo>
                    <a:lnTo>
                      <a:pt x="578" y="157"/>
                    </a:lnTo>
                    <a:lnTo>
                      <a:pt x="520" y="140"/>
                    </a:lnTo>
                    <a:lnTo>
                      <a:pt x="462" y="125"/>
                    </a:lnTo>
                    <a:lnTo>
                      <a:pt x="409" y="108"/>
                    </a:lnTo>
                    <a:lnTo>
                      <a:pt x="356" y="95"/>
                    </a:lnTo>
                    <a:lnTo>
                      <a:pt x="301" y="80"/>
                    </a:lnTo>
                    <a:lnTo>
                      <a:pt x="247" y="65"/>
                    </a:lnTo>
                    <a:lnTo>
                      <a:pt x="223" y="59"/>
                    </a:lnTo>
                    <a:lnTo>
                      <a:pt x="200" y="54"/>
                    </a:lnTo>
                    <a:lnTo>
                      <a:pt x="156" y="44"/>
                    </a:lnTo>
                    <a:lnTo>
                      <a:pt x="108" y="31"/>
                    </a:lnTo>
                    <a:lnTo>
                      <a:pt x="57" y="16"/>
                    </a:lnTo>
                    <a:lnTo>
                      <a:pt x="0" y="0"/>
                    </a:lnTo>
                    <a:close/>
                  </a:path>
                </a:pathLst>
              </a:custGeom>
              <a:solidFill>
                <a:srgbClr val="FFFFFF"/>
              </a:solidFill>
              <a:ln w="9525">
                <a:noFill/>
                <a:round/>
                <a:headEnd/>
                <a:tailEnd/>
              </a:ln>
            </p:spPr>
            <p:txBody>
              <a:bodyPr/>
              <a:lstStyle/>
              <a:p>
                <a:endParaRPr lang="en-US" dirty="0"/>
              </a:p>
            </p:txBody>
          </p:sp>
          <p:sp>
            <p:nvSpPr>
              <p:cNvPr id="22322" name="Freeform 118"/>
              <p:cNvSpPr>
                <a:spLocks/>
              </p:cNvSpPr>
              <p:nvPr/>
            </p:nvSpPr>
            <p:spPr bwMode="auto">
              <a:xfrm>
                <a:off x="3424" y="1301"/>
                <a:ext cx="3" cy="12"/>
              </a:xfrm>
              <a:custGeom>
                <a:avLst/>
                <a:gdLst>
                  <a:gd name="T0" fmla="*/ 20 w 24"/>
                  <a:gd name="T1" fmla="*/ 0 h 71"/>
                  <a:gd name="T2" fmla="*/ 23 w 24"/>
                  <a:gd name="T3" fmla="*/ 11 h 71"/>
                  <a:gd name="T4" fmla="*/ 24 w 24"/>
                  <a:gd name="T5" fmla="*/ 25 h 71"/>
                  <a:gd name="T6" fmla="*/ 22 w 24"/>
                  <a:gd name="T7" fmla="*/ 34 h 71"/>
                  <a:gd name="T8" fmla="*/ 17 w 24"/>
                  <a:gd name="T9" fmla="*/ 44 h 71"/>
                  <a:gd name="T10" fmla="*/ 0 w 24"/>
                  <a:gd name="T11" fmla="*/ 71 h 71"/>
                  <a:gd name="T12" fmla="*/ 0 60000 65536"/>
                  <a:gd name="T13" fmla="*/ 0 60000 65536"/>
                  <a:gd name="T14" fmla="*/ 0 60000 65536"/>
                  <a:gd name="T15" fmla="*/ 0 60000 65536"/>
                  <a:gd name="T16" fmla="*/ 0 60000 65536"/>
                  <a:gd name="T17" fmla="*/ 0 60000 65536"/>
                  <a:gd name="T18" fmla="*/ 0 w 24"/>
                  <a:gd name="T19" fmla="*/ 0 h 71"/>
                  <a:gd name="T20" fmla="*/ 24 w 2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4" h="71">
                    <a:moveTo>
                      <a:pt x="20" y="0"/>
                    </a:moveTo>
                    <a:lnTo>
                      <a:pt x="23" y="11"/>
                    </a:lnTo>
                    <a:lnTo>
                      <a:pt x="24" y="25"/>
                    </a:lnTo>
                    <a:lnTo>
                      <a:pt x="22" y="34"/>
                    </a:lnTo>
                    <a:lnTo>
                      <a:pt x="17" y="44"/>
                    </a:lnTo>
                    <a:lnTo>
                      <a:pt x="0" y="71"/>
                    </a:lnTo>
                  </a:path>
                </a:pathLst>
              </a:custGeom>
              <a:noFill/>
              <a:ln w="0">
                <a:solidFill>
                  <a:srgbClr val="000000"/>
                </a:solidFill>
                <a:prstDash val="solid"/>
                <a:round/>
                <a:headEnd/>
                <a:tailEnd/>
              </a:ln>
            </p:spPr>
            <p:txBody>
              <a:bodyPr/>
              <a:lstStyle/>
              <a:p>
                <a:endParaRPr lang="en-US" dirty="0"/>
              </a:p>
            </p:txBody>
          </p:sp>
          <p:sp>
            <p:nvSpPr>
              <p:cNvPr id="22323" name="Freeform 119"/>
              <p:cNvSpPr>
                <a:spLocks/>
              </p:cNvSpPr>
              <p:nvPr/>
            </p:nvSpPr>
            <p:spPr bwMode="auto">
              <a:xfrm>
                <a:off x="3427" y="1302"/>
                <a:ext cx="4" cy="14"/>
              </a:xfrm>
              <a:custGeom>
                <a:avLst/>
                <a:gdLst>
                  <a:gd name="T0" fmla="*/ 32 w 38"/>
                  <a:gd name="T1" fmla="*/ 0 h 82"/>
                  <a:gd name="T2" fmla="*/ 37 w 38"/>
                  <a:gd name="T3" fmla="*/ 7 h 82"/>
                  <a:gd name="T4" fmla="*/ 38 w 38"/>
                  <a:gd name="T5" fmla="*/ 19 h 82"/>
                  <a:gd name="T6" fmla="*/ 35 w 38"/>
                  <a:gd name="T7" fmla="*/ 43 h 82"/>
                  <a:gd name="T8" fmla="*/ 30 w 38"/>
                  <a:gd name="T9" fmla="*/ 56 h 82"/>
                  <a:gd name="T10" fmla="*/ 24 w 38"/>
                  <a:gd name="T11" fmla="*/ 68 h 82"/>
                  <a:gd name="T12" fmla="*/ 14 w 38"/>
                  <a:gd name="T13" fmla="*/ 77 h 82"/>
                  <a:gd name="T14" fmla="*/ 5 w 38"/>
                  <a:gd name="T15" fmla="*/ 82 h 82"/>
                  <a:gd name="T16" fmla="*/ 0 w 38"/>
                  <a:gd name="T17" fmla="*/ 76 h 82"/>
                  <a:gd name="T18" fmla="*/ 8 w 38"/>
                  <a:gd name="T19" fmla="*/ 72 h 82"/>
                  <a:gd name="T20" fmla="*/ 17 w 38"/>
                  <a:gd name="T21" fmla="*/ 63 h 82"/>
                  <a:gd name="T22" fmla="*/ 24 w 38"/>
                  <a:gd name="T23" fmla="*/ 52 h 82"/>
                  <a:gd name="T24" fmla="*/ 27 w 38"/>
                  <a:gd name="T25" fmla="*/ 42 h 82"/>
                  <a:gd name="T26" fmla="*/ 30 w 38"/>
                  <a:gd name="T27" fmla="*/ 19 h 82"/>
                  <a:gd name="T28" fmla="*/ 30 w 38"/>
                  <a:gd name="T29" fmla="*/ 11 h 82"/>
                  <a:gd name="T30" fmla="*/ 25 w 38"/>
                  <a:gd name="T31" fmla="*/ 4 h 82"/>
                  <a:gd name="T32" fmla="*/ 32 w 38"/>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82"/>
                  <a:gd name="T53" fmla="*/ 38 w 38"/>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82">
                    <a:moveTo>
                      <a:pt x="32" y="0"/>
                    </a:moveTo>
                    <a:lnTo>
                      <a:pt x="37" y="7"/>
                    </a:lnTo>
                    <a:lnTo>
                      <a:pt x="38" y="19"/>
                    </a:lnTo>
                    <a:lnTo>
                      <a:pt x="35" y="43"/>
                    </a:lnTo>
                    <a:lnTo>
                      <a:pt x="30" y="56"/>
                    </a:lnTo>
                    <a:lnTo>
                      <a:pt x="24" y="68"/>
                    </a:lnTo>
                    <a:lnTo>
                      <a:pt x="14" y="77"/>
                    </a:lnTo>
                    <a:lnTo>
                      <a:pt x="5" y="82"/>
                    </a:lnTo>
                    <a:lnTo>
                      <a:pt x="0" y="76"/>
                    </a:lnTo>
                    <a:lnTo>
                      <a:pt x="8" y="72"/>
                    </a:lnTo>
                    <a:lnTo>
                      <a:pt x="17" y="63"/>
                    </a:lnTo>
                    <a:lnTo>
                      <a:pt x="24" y="52"/>
                    </a:lnTo>
                    <a:lnTo>
                      <a:pt x="27" y="42"/>
                    </a:lnTo>
                    <a:lnTo>
                      <a:pt x="30" y="19"/>
                    </a:lnTo>
                    <a:lnTo>
                      <a:pt x="30" y="11"/>
                    </a:lnTo>
                    <a:lnTo>
                      <a:pt x="25" y="4"/>
                    </a:lnTo>
                    <a:lnTo>
                      <a:pt x="32" y="0"/>
                    </a:lnTo>
                    <a:close/>
                  </a:path>
                </a:pathLst>
              </a:custGeom>
              <a:solidFill>
                <a:srgbClr val="000000"/>
              </a:solidFill>
              <a:ln w="9525">
                <a:noFill/>
                <a:round/>
                <a:headEnd/>
                <a:tailEnd/>
              </a:ln>
            </p:spPr>
            <p:txBody>
              <a:bodyPr/>
              <a:lstStyle/>
              <a:p>
                <a:endParaRPr lang="en-US" dirty="0"/>
              </a:p>
            </p:txBody>
          </p:sp>
          <p:sp>
            <p:nvSpPr>
              <p:cNvPr id="22324" name="Freeform 120"/>
              <p:cNvSpPr>
                <a:spLocks/>
              </p:cNvSpPr>
              <p:nvPr/>
            </p:nvSpPr>
            <p:spPr bwMode="auto">
              <a:xfrm>
                <a:off x="3443" y="1308"/>
                <a:ext cx="5" cy="15"/>
              </a:xfrm>
              <a:custGeom>
                <a:avLst/>
                <a:gdLst>
                  <a:gd name="T0" fmla="*/ 34 w 41"/>
                  <a:gd name="T1" fmla="*/ 0 h 87"/>
                  <a:gd name="T2" fmla="*/ 39 w 41"/>
                  <a:gd name="T3" fmla="*/ 10 h 87"/>
                  <a:gd name="T4" fmla="*/ 41 w 41"/>
                  <a:gd name="T5" fmla="*/ 20 h 87"/>
                  <a:gd name="T6" fmla="*/ 40 w 41"/>
                  <a:gd name="T7" fmla="*/ 32 h 87"/>
                  <a:gd name="T8" fmla="*/ 37 w 41"/>
                  <a:gd name="T9" fmla="*/ 47 h 87"/>
                  <a:gd name="T10" fmla="*/ 24 w 41"/>
                  <a:gd name="T11" fmla="*/ 71 h 87"/>
                  <a:gd name="T12" fmla="*/ 14 w 41"/>
                  <a:gd name="T13" fmla="*/ 82 h 87"/>
                  <a:gd name="T14" fmla="*/ 4 w 41"/>
                  <a:gd name="T15" fmla="*/ 87 h 87"/>
                  <a:gd name="T16" fmla="*/ 0 w 41"/>
                  <a:gd name="T17" fmla="*/ 81 h 87"/>
                  <a:gd name="T18" fmla="*/ 9 w 41"/>
                  <a:gd name="T19" fmla="*/ 76 h 87"/>
                  <a:gd name="T20" fmla="*/ 18 w 41"/>
                  <a:gd name="T21" fmla="*/ 67 h 87"/>
                  <a:gd name="T22" fmla="*/ 30 w 41"/>
                  <a:gd name="T23" fmla="*/ 44 h 87"/>
                  <a:gd name="T24" fmla="*/ 32 w 41"/>
                  <a:gd name="T25" fmla="*/ 31 h 87"/>
                  <a:gd name="T26" fmla="*/ 33 w 41"/>
                  <a:gd name="T27" fmla="*/ 20 h 87"/>
                  <a:gd name="T28" fmla="*/ 31 w 41"/>
                  <a:gd name="T29" fmla="*/ 11 h 87"/>
                  <a:gd name="T30" fmla="*/ 28 w 41"/>
                  <a:gd name="T31" fmla="*/ 5 h 87"/>
                  <a:gd name="T32" fmla="*/ 34 w 41"/>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87"/>
                  <a:gd name="T53" fmla="*/ 41 w 4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87">
                    <a:moveTo>
                      <a:pt x="34" y="0"/>
                    </a:moveTo>
                    <a:lnTo>
                      <a:pt x="39" y="10"/>
                    </a:lnTo>
                    <a:lnTo>
                      <a:pt x="41" y="20"/>
                    </a:lnTo>
                    <a:lnTo>
                      <a:pt x="40" y="32"/>
                    </a:lnTo>
                    <a:lnTo>
                      <a:pt x="37" y="47"/>
                    </a:lnTo>
                    <a:lnTo>
                      <a:pt x="24" y="71"/>
                    </a:lnTo>
                    <a:lnTo>
                      <a:pt x="14" y="82"/>
                    </a:lnTo>
                    <a:lnTo>
                      <a:pt x="4" y="87"/>
                    </a:lnTo>
                    <a:lnTo>
                      <a:pt x="0" y="81"/>
                    </a:lnTo>
                    <a:lnTo>
                      <a:pt x="9" y="76"/>
                    </a:lnTo>
                    <a:lnTo>
                      <a:pt x="18" y="67"/>
                    </a:lnTo>
                    <a:lnTo>
                      <a:pt x="30" y="44"/>
                    </a:lnTo>
                    <a:lnTo>
                      <a:pt x="32" y="31"/>
                    </a:lnTo>
                    <a:lnTo>
                      <a:pt x="33" y="20"/>
                    </a:lnTo>
                    <a:lnTo>
                      <a:pt x="31" y="11"/>
                    </a:lnTo>
                    <a:lnTo>
                      <a:pt x="28" y="5"/>
                    </a:lnTo>
                    <a:lnTo>
                      <a:pt x="34" y="0"/>
                    </a:lnTo>
                    <a:close/>
                  </a:path>
                </a:pathLst>
              </a:custGeom>
              <a:solidFill>
                <a:srgbClr val="000000"/>
              </a:solidFill>
              <a:ln w="9525">
                <a:noFill/>
                <a:round/>
                <a:headEnd/>
                <a:tailEnd/>
              </a:ln>
            </p:spPr>
            <p:txBody>
              <a:bodyPr/>
              <a:lstStyle/>
              <a:p>
                <a:endParaRPr lang="en-US" dirty="0"/>
              </a:p>
            </p:txBody>
          </p:sp>
          <p:sp>
            <p:nvSpPr>
              <p:cNvPr id="22325" name="Freeform 121"/>
              <p:cNvSpPr>
                <a:spLocks/>
              </p:cNvSpPr>
              <p:nvPr/>
            </p:nvSpPr>
            <p:spPr bwMode="auto">
              <a:xfrm>
                <a:off x="3451" y="1312"/>
                <a:ext cx="5" cy="14"/>
              </a:xfrm>
              <a:custGeom>
                <a:avLst/>
                <a:gdLst>
                  <a:gd name="T0" fmla="*/ 36 w 43"/>
                  <a:gd name="T1" fmla="*/ 0 h 87"/>
                  <a:gd name="T2" fmla="*/ 42 w 43"/>
                  <a:gd name="T3" fmla="*/ 10 h 87"/>
                  <a:gd name="T4" fmla="*/ 43 w 43"/>
                  <a:gd name="T5" fmla="*/ 19 h 87"/>
                  <a:gd name="T6" fmla="*/ 42 w 43"/>
                  <a:gd name="T7" fmla="*/ 31 h 87"/>
                  <a:gd name="T8" fmla="*/ 37 w 43"/>
                  <a:gd name="T9" fmla="*/ 45 h 87"/>
                  <a:gd name="T10" fmla="*/ 32 w 43"/>
                  <a:gd name="T11" fmla="*/ 60 h 87"/>
                  <a:gd name="T12" fmla="*/ 24 w 43"/>
                  <a:gd name="T13" fmla="*/ 72 h 87"/>
                  <a:gd name="T14" fmla="*/ 14 w 43"/>
                  <a:gd name="T15" fmla="*/ 81 h 87"/>
                  <a:gd name="T16" fmla="*/ 5 w 43"/>
                  <a:gd name="T17" fmla="*/ 87 h 87"/>
                  <a:gd name="T18" fmla="*/ 0 w 43"/>
                  <a:gd name="T19" fmla="*/ 80 h 87"/>
                  <a:gd name="T20" fmla="*/ 8 w 43"/>
                  <a:gd name="T21" fmla="*/ 76 h 87"/>
                  <a:gd name="T22" fmla="*/ 17 w 43"/>
                  <a:gd name="T23" fmla="*/ 68 h 87"/>
                  <a:gd name="T24" fmla="*/ 25 w 43"/>
                  <a:gd name="T25" fmla="*/ 55 h 87"/>
                  <a:gd name="T26" fmla="*/ 29 w 43"/>
                  <a:gd name="T27" fmla="*/ 44 h 87"/>
                  <a:gd name="T28" fmla="*/ 34 w 43"/>
                  <a:gd name="T29" fmla="*/ 30 h 87"/>
                  <a:gd name="T30" fmla="*/ 35 w 43"/>
                  <a:gd name="T31" fmla="*/ 19 h 87"/>
                  <a:gd name="T32" fmla="*/ 34 w 43"/>
                  <a:gd name="T33" fmla="*/ 11 h 87"/>
                  <a:gd name="T34" fmla="*/ 29 w 43"/>
                  <a:gd name="T35" fmla="*/ 4 h 87"/>
                  <a:gd name="T36" fmla="*/ 36 w 43"/>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87"/>
                  <a:gd name="T59" fmla="*/ 43 w 43"/>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87">
                    <a:moveTo>
                      <a:pt x="36" y="0"/>
                    </a:moveTo>
                    <a:lnTo>
                      <a:pt x="42" y="10"/>
                    </a:lnTo>
                    <a:lnTo>
                      <a:pt x="43" y="19"/>
                    </a:lnTo>
                    <a:lnTo>
                      <a:pt x="42" y="31"/>
                    </a:lnTo>
                    <a:lnTo>
                      <a:pt x="37" y="45"/>
                    </a:lnTo>
                    <a:lnTo>
                      <a:pt x="32" y="60"/>
                    </a:lnTo>
                    <a:lnTo>
                      <a:pt x="24" y="72"/>
                    </a:lnTo>
                    <a:lnTo>
                      <a:pt x="14" y="81"/>
                    </a:lnTo>
                    <a:lnTo>
                      <a:pt x="5" y="87"/>
                    </a:lnTo>
                    <a:lnTo>
                      <a:pt x="0" y="80"/>
                    </a:lnTo>
                    <a:lnTo>
                      <a:pt x="8" y="76"/>
                    </a:lnTo>
                    <a:lnTo>
                      <a:pt x="17" y="68"/>
                    </a:lnTo>
                    <a:lnTo>
                      <a:pt x="25" y="55"/>
                    </a:lnTo>
                    <a:lnTo>
                      <a:pt x="29" y="44"/>
                    </a:lnTo>
                    <a:lnTo>
                      <a:pt x="34" y="30"/>
                    </a:lnTo>
                    <a:lnTo>
                      <a:pt x="35" y="19"/>
                    </a:lnTo>
                    <a:lnTo>
                      <a:pt x="34" y="11"/>
                    </a:lnTo>
                    <a:lnTo>
                      <a:pt x="29" y="4"/>
                    </a:lnTo>
                    <a:lnTo>
                      <a:pt x="36" y="0"/>
                    </a:lnTo>
                    <a:close/>
                  </a:path>
                </a:pathLst>
              </a:custGeom>
              <a:solidFill>
                <a:srgbClr val="000000"/>
              </a:solidFill>
              <a:ln w="9525">
                <a:noFill/>
                <a:round/>
                <a:headEnd/>
                <a:tailEnd/>
              </a:ln>
            </p:spPr>
            <p:txBody>
              <a:bodyPr/>
              <a:lstStyle/>
              <a:p>
                <a:endParaRPr lang="en-US" dirty="0"/>
              </a:p>
            </p:txBody>
          </p:sp>
          <p:sp>
            <p:nvSpPr>
              <p:cNvPr id="22326" name="Freeform 122"/>
              <p:cNvSpPr>
                <a:spLocks/>
              </p:cNvSpPr>
              <p:nvPr/>
            </p:nvSpPr>
            <p:spPr bwMode="auto">
              <a:xfrm>
                <a:off x="3468" y="1319"/>
                <a:ext cx="5" cy="15"/>
              </a:xfrm>
              <a:custGeom>
                <a:avLst/>
                <a:gdLst>
                  <a:gd name="T0" fmla="*/ 37 w 43"/>
                  <a:gd name="T1" fmla="*/ 0 h 88"/>
                  <a:gd name="T2" fmla="*/ 41 w 43"/>
                  <a:gd name="T3" fmla="*/ 9 h 88"/>
                  <a:gd name="T4" fmla="*/ 43 w 43"/>
                  <a:gd name="T5" fmla="*/ 20 h 88"/>
                  <a:gd name="T6" fmla="*/ 41 w 43"/>
                  <a:gd name="T7" fmla="*/ 32 h 88"/>
                  <a:gd name="T8" fmla="*/ 38 w 43"/>
                  <a:gd name="T9" fmla="*/ 45 h 88"/>
                  <a:gd name="T10" fmla="*/ 31 w 43"/>
                  <a:gd name="T11" fmla="*/ 60 h 88"/>
                  <a:gd name="T12" fmla="*/ 24 w 43"/>
                  <a:gd name="T13" fmla="*/ 72 h 88"/>
                  <a:gd name="T14" fmla="*/ 14 w 43"/>
                  <a:gd name="T15" fmla="*/ 82 h 88"/>
                  <a:gd name="T16" fmla="*/ 5 w 43"/>
                  <a:gd name="T17" fmla="*/ 88 h 88"/>
                  <a:gd name="T18" fmla="*/ 0 w 43"/>
                  <a:gd name="T19" fmla="*/ 81 h 88"/>
                  <a:gd name="T20" fmla="*/ 8 w 43"/>
                  <a:gd name="T21" fmla="*/ 77 h 88"/>
                  <a:gd name="T22" fmla="*/ 17 w 43"/>
                  <a:gd name="T23" fmla="*/ 68 h 88"/>
                  <a:gd name="T24" fmla="*/ 25 w 43"/>
                  <a:gd name="T25" fmla="*/ 56 h 88"/>
                  <a:gd name="T26" fmla="*/ 30 w 43"/>
                  <a:gd name="T27" fmla="*/ 44 h 88"/>
                  <a:gd name="T28" fmla="*/ 34 w 43"/>
                  <a:gd name="T29" fmla="*/ 31 h 88"/>
                  <a:gd name="T30" fmla="*/ 35 w 43"/>
                  <a:gd name="T31" fmla="*/ 20 h 88"/>
                  <a:gd name="T32" fmla="*/ 34 w 43"/>
                  <a:gd name="T33" fmla="*/ 10 h 88"/>
                  <a:gd name="T34" fmla="*/ 30 w 43"/>
                  <a:gd name="T35" fmla="*/ 4 h 88"/>
                  <a:gd name="T36" fmla="*/ 37 w 43"/>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88"/>
                  <a:gd name="T59" fmla="*/ 43 w 43"/>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88">
                    <a:moveTo>
                      <a:pt x="37" y="0"/>
                    </a:moveTo>
                    <a:lnTo>
                      <a:pt x="41" y="9"/>
                    </a:lnTo>
                    <a:lnTo>
                      <a:pt x="43" y="20"/>
                    </a:lnTo>
                    <a:lnTo>
                      <a:pt x="41" y="32"/>
                    </a:lnTo>
                    <a:lnTo>
                      <a:pt x="38" y="45"/>
                    </a:lnTo>
                    <a:lnTo>
                      <a:pt x="31" y="60"/>
                    </a:lnTo>
                    <a:lnTo>
                      <a:pt x="24" y="72"/>
                    </a:lnTo>
                    <a:lnTo>
                      <a:pt x="14" y="82"/>
                    </a:lnTo>
                    <a:lnTo>
                      <a:pt x="5" y="88"/>
                    </a:lnTo>
                    <a:lnTo>
                      <a:pt x="0" y="81"/>
                    </a:lnTo>
                    <a:lnTo>
                      <a:pt x="8" y="77"/>
                    </a:lnTo>
                    <a:lnTo>
                      <a:pt x="17" y="68"/>
                    </a:lnTo>
                    <a:lnTo>
                      <a:pt x="25" y="56"/>
                    </a:lnTo>
                    <a:lnTo>
                      <a:pt x="30" y="44"/>
                    </a:lnTo>
                    <a:lnTo>
                      <a:pt x="34" y="31"/>
                    </a:lnTo>
                    <a:lnTo>
                      <a:pt x="35" y="20"/>
                    </a:lnTo>
                    <a:lnTo>
                      <a:pt x="34" y="10"/>
                    </a:lnTo>
                    <a:lnTo>
                      <a:pt x="30" y="4"/>
                    </a:lnTo>
                    <a:lnTo>
                      <a:pt x="37" y="0"/>
                    </a:lnTo>
                    <a:close/>
                  </a:path>
                </a:pathLst>
              </a:custGeom>
              <a:solidFill>
                <a:srgbClr val="000000"/>
              </a:solidFill>
              <a:ln w="9525">
                <a:noFill/>
                <a:round/>
                <a:headEnd/>
                <a:tailEnd/>
              </a:ln>
            </p:spPr>
            <p:txBody>
              <a:bodyPr/>
              <a:lstStyle/>
              <a:p>
                <a:endParaRPr lang="en-US" dirty="0"/>
              </a:p>
            </p:txBody>
          </p:sp>
          <p:sp>
            <p:nvSpPr>
              <p:cNvPr id="22327" name="Freeform 123"/>
              <p:cNvSpPr>
                <a:spLocks/>
              </p:cNvSpPr>
              <p:nvPr/>
            </p:nvSpPr>
            <p:spPr bwMode="auto">
              <a:xfrm>
                <a:off x="3470" y="1318"/>
                <a:ext cx="51" cy="25"/>
              </a:xfrm>
              <a:custGeom>
                <a:avLst/>
                <a:gdLst>
                  <a:gd name="T0" fmla="*/ 457 w 460"/>
                  <a:gd name="T1" fmla="*/ 146 h 146"/>
                  <a:gd name="T2" fmla="*/ 460 w 460"/>
                  <a:gd name="T3" fmla="*/ 138 h 146"/>
                  <a:gd name="T4" fmla="*/ 4 w 460"/>
                  <a:gd name="T5" fmla="*/ 0 h 146"/>
                  <a:gd name="T6" fmla="*/ 0 w 460"/>
                  <a:gd name="T7" fmla="*/ 7 h 146"/>
                  <a:gd name="T8" fmla="*/ 457 w 460"/>
                  <a:gd name="T9" fmla="*/ 146 h 146"/>
                  <a:gd name="T10" fmla="*/ 0 60000 65536"/>
                  <a:gd name="T11" fmla="*/ 0 60000 65536"/>
                  <a:gd name="T12" fmla="*/ 0 60000 65536"/>
                  <a:gd name="T13" fmla="*/ 0 60000 65536"/>
                  <a:gd name="T14" fmla="*/ 0 60000 65536"/>
                  <a:gd name="T15" fmla="*/ 0 w 460"/>
                  <a:gd name="T16" fmla="*/ 0 h 146"/>
                  <a:gd name="T17" fmla="*/ 460 w 460"/>
                  <a:gd name="T18" fmla="*/ 146 h 146"/>
                </a:gdLst>
                <a:ahLst/>
                <a:cxnLst>
                  <a:cxn ang="T10">
                    <a:pos x="T0" y="T1"/>
                  </a:cxn>
                  <a:cxn ang="T11">
                    <a:pos x="T2" y="T3"/>
                  </a:cxn>
                  <a:cxn ang="T12">
                    <a:pos x="T4" y="T5"/>
                  </a:cxn>
                  <a:cxn ang="T13">
                    <a:pos x="T6" y="T7"/>
                  </a:cxn>
                  <a:cxn ang="T14">
                    <a:pos x="T8" y="T9"/>
                  </a:cxn>
                </a:cxnLst>
                <a:rect l="T15" t="T16" r="T17" b="T18"/>
                <a:pathLst>
                  <a:path w="460" h="146">
                    <a:moveTo>
                      <a:pt x="457" y="146"/>
                    </a:moveTo>
                    <a:lnTo>
                      <a:pt x="460" y="138"/>
                    </a:lnTo>
                    <a:lnTo>
                      <a:pt x="4" y="0"/>
                    </a:lnTo>
                    <a:lnTo>
                      <a:pt x="0" y="7"/>
                    </a:lnTo>
                    <a:lnTo>
                      <a:pt x="457" y="146"/>
                    </a:lnTo>
                    <a:close/>
                  </a:path>
                </a:pathLst>
              </a:custGeom>
              <a:solidFill>
                <a:srgbClr val="000000"/>
              </a:solidFill>
              <a:ln w="9525">
                <a:noFill/>
                <a:round/>
                <a:headEnd/>
                <a:tailEnd/>
              </a:ln>
            </p:spPr>
            <p:txBody>
              <a:bodyPr/>
              <a:lstStyle/>
              <a:p>
                <a:endParaRPr lang="en-US" dirty="0"/>
              </a:p>
            </p:txBody>
          </p:sp>
          <p:sp>
            <p:nvSpPr>
              <p:cNvPr id="22328" name="Freeform 124"/>
              <p:cNvSpPr>
                <a:spLocks/>
              </p:cNvSpPr>
              <p:nvPr/>
            </p:nvSpPr>
            <p:spPr bwMode="auto">
              <a:xfrm>
                <a:off x="3448" y="1309"/>
                <a:ext cx="23" cy="11"/>
              </a:xfrm>
              <a:custGeom>
                <a:avLst/>
                <a:gdLst>
                  <a:gd name="T0" fmla="*/ 200 w 204"/>
                  <a:gd name="T1" fmla="*/ 66 h 66"/>
                  <a:gd name="T2" fmla="*/ 118 w 204"/>
                  <a:gd name="T3" fmla="*/ 42 h 66"/>
                  <a:gd name="T4" fmla="*/ 0 w 204"/>
                  <a:gd name="T5" fmla="*/ 8 h 66"/>
                  <a:gd name="T6" fmla="*/ 3 w 204"/>
                  <a:gd name="T7" fmla="*/ 0 h 66"/>
                  <a:gd name="T8" fmla="*/ 121 w 204"/>
                  <a:gd name="T9" fmla="*/ 35 h 66"/>
                  <a:gd name="T10" fmla="*/ 204 w 204"/>
                  <a:gd name="T11" fmla="*/ 59 h 66"/>
                  <a:gd name="T12" fmla="*/ 200 w 204"/>
                  <a:gd name="T13" fmla="*/ 66 h 66"/>
                  <a:gd name="T14" fmla="*/ 0 60000 65536"/>
                  <a:gd name="T15" fmla="*/ 0 60000 65536"/>
                  <a:gd name="T16" fmla="*/ 0 60000 65536"/>
                  <a:gd name="T17" fmla="*/ 0 60000 65536"/>
                  <a:gd name="T18" fmla="*/ 0 60000 65536"/>
                  <a:gd name="T19" fmla="*/ 0 60000 65536"/>
                  <a:gd name="T20" fmla="*/ 0 60000 65536"/>
                  <a:gd name="T21" fmla="*/ 0 w 204"/>
                  <a:gd name="T22" fmla="*/ 0 h 66"/>
                  <a:gd name="T23" fmla="*/ 204 w 204"/>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 h="66">
                    <a:moveTo>
                      <a:pt x="200" y="66"/>
                    </a:moveTo>
                    <a:lnTo>
                      <a:pt x="118" y="42"/>
                    </a:lnTo>
                    <a:lnTo>
                      <a:pt x="0" y="8"/>
                    </a:lnTo>
                    <a:lnTo>
                      <a:pt x="3" y="0"/>
                    </a:lnTo>
                    <a:lnTo>
                      <a:pt x="121" y="35"/>
                    </a:lnTo>
                    <a:lnTo>
                      <a:pt x="204" y="59"/>
                    </a:lnTo>
                    <a:lnTo>
                      <a:pt x="200" y="66"/>
                    </a:lnTo>
                    <a:close/>
                  </a:path>
                </a:pathLst>
              </a:custGeom>
              <a:solidFill>
                <a:srgbClr val="000000"/>
              </a:solidFill>
              <a:ln w="9525">
                <a:noFill/>
                <a:round/>
                <a:headEnd/>
                <a:tailEnd/>
              </a:ln>
            </p:spPr>
            <p:txBody>
              <a:bodyPr/>
              <a:lstStyle/>
              <a:p>
                <a:endParaRPr lang="en-US" dirty="0"/>
              </a:p>
            </p:txBody>
          </p:sp>
          <p:sp>
            <p:nvSpPr>
              <p:cNvPr id="22329" name="Freeform 125"/>
              <p:cNvSpPr>
                <a:spLocks/>
              </p:cNvSpPr>
              <p:nvPr/>
            </p:nvSpPr>
            <p:spPr bwMode="auto">
              <a:xfrm>
                <a:off x="3470" y="1318"/>
                <a:ext cx="1" cy="2"/>
              </a:xfrm>
              <a:custGeom>
                <a:avLst/>
                <a:gdLst>
                  <a:gd name="T0" fmla="*/ 4 w 4"/>
                  <a:gd name="T1" fmla="*/ 0 h 7"/>
                  <a:gd name="T2" fmla="*/ 0 w 4"/>
                  <a:gd name="T3" fmla="*/ 7 h 7"/>
                  <a:gd name="T4" fmla="*/ 4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000000"/>
              </a:solidFill>
              <a:ln w="9525">
                <a:noFill/>
                <a:round/>
                <a:headEnd/>
                <a:tailEnd/>
              </a:ln>
            </p:spPr>
            <p:txBody>
              <a:bodyPr/>
              <a:lstStyle/>
              <a:p>
                <a:endParaRPr lang="en-US" dirty="0"/>
              </a:p>
            </p:txBody>
          </p:sp>
          <p:sp>
            <p:nvSpPr>
              <p:cNvPr id="22330" name="Freeform 126"/>
              <p:cNvSpPr>
                <a:spLocks/>
              </p:cNvSpPr>
              <p:nvPr/>
            </p:nvSpPr>
            <p:spPr bwMode="auto">
              <a:xfrm>
                <a:off x="3403" y="1296"/>
                <a:ext cx="45" cy="14"/>
              </a:xfrm>
              <a:custGeom>
                <a:avLst/>
                <a:gdLst>
                  <a:gd name="T0" fmla="*/ 406 w 409"/>
                  <a:gd name="T1" fmla="*/ 82 h 82"/>
                  <a:gd name="T2" fmla="*/ 331 w 409"/>
                  <a:gd name="T3" fmla="*/ 63 h 82"/>
                  <a:gd name="T4" fmla="*/ 206 w 409"/>
                  <a:gd name="T5" fmla="*/ 35 h 82"/>
                  <a:gd name="T6" fmla="*/ 140 w 409"/>
                  <a:gd name="T7" fmla="*/ 22 h 82"/>
                  <a:gd name="T8" fmla="*/ 80 w 409"/>
                  <a:gd name="T9" fmla="*/ 13 h 82"/>
                  <a:gd name="T10" fmla="*/ 56 w 409"/>
                  <a:gd name="T11" fmla="*/ 10 h 82"/>
                  <a:gd name="T12" fmla="*/ 34 w 409"/>
                  <a:gd name="T13" fmla="*/ 9 h 82"/>
                  <a:gd name="T14" fmla="*/ 17 w 409"/>
                  <a:gd name="T15" fmla="*/ 9 h 82"/>
                  <a:gd name="T16" fmla="*/ 3 w 409"/>
                  <a:gd name="T17" fmla="*/ 12 h 82"/>
                  <a:gd name="T18" fmla="*/ 0 w 409"/>
                  <a:gd name="T19" fmla="*/ 5 h 82"/>
                  <a:gd name="T20" fmla="*/ 15 w 409"/>
                  <a:gd name="T21" fmla="*/ 1 h 82"/>
                  <a:gd name="T22" fmla="*/ 34 w 409"/>
                  <a:gd name="T23" fmla="*/ 0 h 82"/>
                  <a:gd name="T24" fmla="*/ 56 w 409"/>
                  <a:gd name="T25" fmla="*/ 3 h 82"/>
                  <a:gd name="T26" fmla="*/ 83 w 409"/>
                  <a:gd name="T27" fmla="*/ 6 h 82"/>
                  <a:gd name="T28" fmla="*/ 143 w 409"/>
                  <a:gd name="T29" fmla="*/ 15 h 82"/>
                  <a:gd name="T30" fmla="*/ 208 w 409"/>
                  <a:gd name="T31" fmla="*/ 28 h 82"/>
                  <a:gd name="T32" fmla="*/ 333 w 409"/>
                  <a:gd name="T33" fmla="*/ 56 h 82"/>
                  <a:gd name="T34" fmla="*/ 409 w 409"/>
                  <a:gd name="T35" fmla="*/ 74 h 82"/>
                  <a:gd name="T36" fmla="*/ 406 w 409"/>
                  <a:gd name="T37" fmla="*/ 8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82"/>
                  <a:gd name="T59" fmla="*/ 409 w 409"/>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82">
                    <a:moveTo>
                      <a:pt x="406" y="82"/>
                    </a:moveTo>
                    <a:lnTo>
                      <a:pt x="331" y="63"/>
                    </a:lnTo>
                    <a:lnTo>
                      <a:pt x="206" y="35"/>
                    </a:lnTo>
                    <a:lnTo>
                      <a:pt x="140" y="22"/>
                    </a:lnTo>
                    <a:lnTo>
                      <a:pt x="80" y="13"/>
                    </a:lnTo>
                    <a:lnTo>
                      <a:pt x="56" y="10"/>
                    </a:lnTo>
                    <a:lnTo>
                      <a:pt x="34" y="9"/>
                    </a:lnTo>
                    <a:lnTo>
                      <a:pt x="17" y="9"/>
                    </a:lnTo>
                    <a:lnTo>
                      <a:pt x="3" y="12"/>
                    </a:lnTo>
                    <a:lnTo>
                      <a:pt x="0" y="5"/>
                    </a:lnTo>
                    <a:lnTo>
                      <a:pt x="15" y="1"/>
                    </a:lnTo>
                    <a:lnTo>
                      <a:pt x="34" y="0"/>
                    </a:lnTo>
                    <a:lnTo>
                      <a:pt x="56" y="3"/>
                    </a:lnTo>
                    <a:lnTo>
                      <a:pt x="83" y="6"/>
                    </a:lnTo>
                    <a:lnTo>
                      <a:pt x="143" y="15"/>
                    </a:lnTo>
                    <a:lnTo>
                      <a:pt x="208" y="28"/>
                    </a:lnTo>
                    <a:lnTo>
                      <a:pt x="333" y="56"/>
                    </a:lnTo>
                    <a:lnTo>
                      <a:pt x="409" y="74"/>
                    </a:lnTo>
                    <a:lnTo>
                      <a:pt x="406" y="82"/>
                    </a:lnTo>
                    <a:close/>
                  </a:path>
                </a:pathLst>
              </a:custGeom>
              <a:solidFill>
                <a:srgbClr val="000000"/>
              </a:solidFill>
              <a:ln w="9525">
                <a:noFill/>
                <a:round/>
                <a:headEnd/>
                <a:tailEnd/>
              </a:ln>
            </p:spPr>
            <p:txBody>
              <a:bodyPr/>
              <a:lstStyle/>
              <a:p>
                <a:endParaRPr lang="en-US" dirty="0"/>
              </a:p>
            </p:txBody>
          </p:sp>
          <p:sp>
            <p:nvSpPr>
              <p:cNvPr id="22331" name="Freeform 127"/>
              <p:cNvSpPr>
                <a:spLocks/>
              </p:cNvSpPr>
              <p:nvPr/>
            </p:nvSpPr>
            <p:spPr bwMode="auto">
              <a:xfrm>
                <a:off x="3448" y="1309"/>
                <a:ext cx="1" cy="1"/>
              </a:xfrm>
              <a:custGeom>
                <a:avLst/>
                <a:gdLst>
                  <a:gd name="T0" fmla="*/ 3 w 3"/>
                  <a:gd name="T1" fmla="*/ 0 h 8"/>
                  <a:gd name="T2" fmla="*/ 0 w 3"/>
                  <a:gd name="T3" fmla="*/ 8 h 8"/>
                  <a:gd name="T4" fmla="*/ 3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3" y="0"/>
                    </a:moveTo>
                    <a:lnTo>
                      <a:pt x="0" y="8"/>
                    </a:lnTo>
                    <a:lnTo>
                      <a:pt x="3" y="0"/>
                    </a:lnTo>
                    <a:close/>
                  </a:path>
                </a:pathLst>
              </a:custGeom>
              <a:solidFill>
                <a:srgbClr val="000000"/>
              </a:solidFill>
              <a:ln w="9525">
                <a:noFill/>
                <a:round/>
                <a:headEnd/>
                <a:tailEnd/>
              </a:ln>
            </p:spPr>
            <p:txBody>
              <a:bodyPr/>
              <a:lstStyle/>
              <a:p>
                <a:endParaRPr lang="en-US" dirty="0"/>
              </a:p>
            </p:txBody>
          </p:sp>
          <p:sp>
            <p:nvSpPr>
              <p:cNvPr id="22332" name="Freeform 128"/>
              <p:cNvSpPr>
                <a:spLocks/>
              </p:cNvSpPr>
              <p:nvPr/>
            </p:nvSpPr>
            <p:spPr bwMode="auto">
              <a:xfrm>
                <a:off x="3402" y="1297"/>
                <a:ext cx="41" cy="26"/>
              </a:xfrm>
              <a:custGeom>
                <a:avLst/>
                <a:gdLst>
                  <a:gd name="T0" fmla="*/ 10 w 366"/>
                  <a:gd name="T1" fmla="*/ 6 h 157"/>
                  <a:gd name="T2" fmla="*/ 8 w 366"/>
                  <a:gd name="T3" fmla="*/ 8 h 157"/>
                  <a:gd name="T4" fmla="*/ 8 w 366"/>
                  <a:gd name="T5" fmla="*/ 7 h 157"/>
                  <a:gd name="T6" fmla="*/ 8 w 366"/>
                  <a:gd name="T7" fmla="*/ 8 h 157"/>
                  <a:gd name="T8" fmla="*/ 10 w 366"/>
                  <a:gd name="T9" fmla="*/ 10 h 157"/>
                  <a:gd name="T10" fmla="*/ 22 w 366"/>
                  <a:gd name="T11" fmla="*/ 18 h 157"/>
                  <a:gd name="T12" fmla="*/ 39 w 366"/>
                  <a:gd name="T13" fmla="*/ 28 h 157"/>
                  <a:gd name="T14" fmla="*/ 88 w 366"/>
                  <a:gd name="T15" fmla="*/ 51 h 157"/>
                  <a:gd name="T16" fmla="*/ 150 w 366"/>
                  <a:gd name="T17" fmla="*/ 75 h 157"/>
                  <a:gd name="T18" fmla="*/ 279 w 366"/>
                  <a:gd name="T19" fmla="*/ 120 h 157"/>
                  <a:gd name="T20" fmla="*/ 366 w 366"/>
                  <a:gd name="T21" fmla="*/ 149 h 157"/>
                  <a:gd name="T22" fmla="*/ 364 w 366"/>
                  <a:gd name="T23" fmla="*/ 157 h 157"/>
                  <a:gd name="T24" fmla="*/ 277 w 366"/>
                  <a:gd name="T25" fmla="*/ 129 h 157"/>
                  <a:gd name="T26" fmla="*/ 145 w 366"/>
                  <a:gd name="T27" fmla="*/ 82 h 157"/>
                  <a:gd name="T28" fmla="*/ 83 w 366"/>
                  <a:gd name="T29" fmla="*/ 58 h 157"/>
                  <a:gd name="T30" fmla="*/ 34 w 366"/>
                  <a:gd name="T31" fmla="*/ 35 h 157"/>
                  <a:gd name="T32" fmla="*/ 17 w 366"/>
                  <a:gd name="T33" fmla="*/ 26 h 157"/>
                  <a:gd name="T34" fmla="*/ 4 w 366"/>
                  <a:gd name="T35" fmla="*/ 16 h 157"/>
                  <a:gd name="T36" fmla="*/ 1 w 366"/>
                  <a:gd name="T37" fmla="*/ 12 h 157"/>
                  <a:gd name="T38" fmla="*/ 0 w 366"/>
                  <a:gd name="T39" fmla="*/ 7 h 157"/>
                  <a:gd name="T40" fmla="*/ 2 w 366"/>
                  <a:gd name="T41" fmla="*/ 3 h 157"/>
                  <a:gd name="T42" fmla="*/ 4 w 366"/>
                  <a:gd name="T43" fmla="*/ 0 h 157"/>
                  <a:gd name="T44" fmla="*/ 10 w 366"/>
                  <a:gd name="T45" fmla="*/ 6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6"/>
                  <a:gd name="T70" fmla="*/ 0 h 157"/>
                  <a:gd name="T71" fmla="*/ 366 w 366"/>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6" h="157">
                    <a:moveTo>
                      <a:pt x="10" y="6"/>
                    </a:moveTo>
                    <a:lnTo>
                      <a:pt x="8" y="8"/>
                    </a:lnTo>
                    <a:lnTo>
                      <a:pt x="8" y="7"/>
                    </a:lnTo>
                    <a:lnTo>
                      <a:pt x="8" y="8"/>
                    </a:lnTo>
                    <a:lnTo>
                      <a:pt x="10" y="10"/>
                    </a:lnTo>
                    <a:lnTo>
                      <a:pt x="22" y="18"/>
                    </a:lnTo>
                    <a:lnTo>
                      <a:pt x="39" y="28"/>
                    </a:lnTo>
                    <a:lnTo>
                      <a:pt x="88" y="51"/>
                    </a:lnTo>
                    <a:lnTo>
                      <a:pt x="150" y="75"/>
                    </a:lnTo>
                    <a:lnTo>
                      <a:pt x="279" y="120"/>
                    </a:lnTo>
                    <a:lnTo>
                      <a:pt x="366" y="149"/>
                    </a:lnTo>
                    <a:lnTo>
                      <a:pt x="364" y="157"/>
                    </a:lnTo>
                    <a:lnTo>
                      <a:pt x="277" y="129"/>
                    </a:lnTo>
                    <a:lnTo>
                      <a:pt x="145" y="82"/>
                    </a:lnTo>
                    <a:lnTo>
                      <a:pt x="83" y="58"/>
                    </a:lnTo>
                    <a:lnTo>
                      <a:pt x="34" y="35"/>
                    </a:lnTo>
                    <a:lnTo>
                      <a:pt x="17" y="26"/>
                    </a:lnTo>
                    <a:lnTo>
                      <a:pt x="4" y="16"/>
                    </a:lnTo>
                    <a:lnTo>
                      <a:pt x="1" y="12"/>
                    </a:lnTo>
                    <a:lnTo>
                      <a:pt x="0" y="7"/>
                    </a:lnTo>
                    <a:lnTo>
                      <a:pt x="2" y="3"/>
                    </a:lnTo>
                    <a:lnTo>
                      <a:pt x="4" y="0"/>
                    </a:lnTo>
                    <a:lnTo>
                      <a:pt x="10" y="6"/>
                    </a:lnTo>
                    <a:close/>
                  </a:path>
                </a:pathLst>
              </a:custGeom>
              <a:solidFill>
                <a:srgbClr val="000000"/>
              </a:solidFill>
              <a:ln w="9525">
                <a:noFill/>
                <a:round/>
                <a:headEnd/>
                <a:tailEnd/>
              </a:ln>
            </p:spPr>
            <p:txBody>
              <a:bodyPr/>
              <a:lstStyle/>
              <a:p>
                <a:endParaRPr lang="en-US" dirty="0"/>
              </a:p>
            </p:txBody>
          </p:sp>
          <p:sp>
            <p:nvSpPr>
              <p:cNvPr id="22333" name="Freeform 129"/>
              <p:cNvSpPr>
                <a:spLocks/>
              </p:cNvSpPr>
              <p:nvPr/>
            </p:nvSpPr>
            <p:spPr bwMode="auto">
              <a:xfrm>
                <a:off x="3403" y="1297"/>
                <a:ext cx="1" cy="1"/>
              </a:xfrm>
              <a:custGeom>
                <a:avLst/>
                <a:gdLst>
                  <a:gd name="T0" fmla="*/ 1 w 6"/>
                  <a:gd name="T1" fmla="*/ 0 h 7"/>
                  <a:gd name="T2" fmla="*/ 0 w 6"/>
                  <a:gd name="T3" fmla="*/ 0 h 7"/>
                  <a:gd name="T4" fmla="*/ 6 w 6"/>
                  <a:gd name="T5" fmla="*/ 6 h 7"/>
                  <a:gd name="T6" fmla="*/ 4 w 6"/>
                  <a:gd name="T7" fmla="*/ 7 h 7"/>
                  <a:gd name="T8" fmla="*/ 1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1" y="0"/>
                    </a:moveTo>
                    <a:lnTo>
                      <a:pt x="0" y="0"/>
                    </a:lnTo>
                    <a:lnTo>
                      <a:pt x="6" y="6"/>
                    </a:lnTo>
                    <a:lnTo>
                      <a:pt x="4" y="7"/>
                    </a:lnTo>
                    <a:lnTo>
                      <a:pt x="1" y="0"/>
                    </a:lnTo>
                    <a:close/>
                  </a:path>
                </a:pathLst>
              </a:custGeom>
              <a:solidFill>
                <a:srgbClr val="000000"/>
              </a:solidFill>
              <a:ln w="9525">
                <a:noFill/>
                <a:round/>
                <a:headEnd/>
                <a:tailEnd/>
              </a:ln>
            </p:spPr>
            <p:txBody>
              <a:bodyPr/>
              <a:lstStyle/>
              <a:p>
                <a:endParaRPr lang="en-US" dirty="0"/>
              </a:p>
            </p:txBody>
          </p:sp>
          <p:sp>
            <p:nvSpPr>
              <p:cNvPr id="22334" name="Freeform 130"/>
              <p:cNvSpPr>
                <a:spLocks/>
              </p:cNvSpPr>
              <p:nvPr/>
            </p:nvSpPr>
            <p:spPr bwMode="auto">
              <a:xfrm>
                <a:off x="3443" y="1322"/>
                <a:ext cx="37" cy="18"/>
              </a:xfrm>
              <a:custGeom>
                <a:avLst/>
                <a:gdLst>
                  <a:gd name="T0" fmla="*/ 2 w 330"/>
                  <a:gd name="T1" fmla="*/ 0 h 107"/>
                  <a:gd name="T2" fmla="*/ 330 w 330"/>
                  <a:gd name="T3" fmla="*/ 99 h 107"/>
                  <a:gd name="T4" fmla="*/ 327 w 330"/>
                  <a:gd name="T5" fmla="*/ 107 h 107"/>
                  <a:gd name="T6" fmla="*/ 0 w 330"/>
                  <a:gd name="T7" fmla="*/ 8 h 107"/>
                  <a:gd name="T8" fmla="*/ 2 w 330"/>
                  <a:gd name="T9" fmla="*/ 0 h 107"/>
                  <a:gd name="T10" fmla="*/ 0 60000 65536"/>
                  <a:gd name="T11" fmla="*/ 0 60000 65536"/>
                  <a:gd name="T12" fmla="*/ 0 60000 65536"/>
                  <a:gd name="T13" fmla="*/ 0 60000 65536"/>
                  <a:gd name="T14" fmla="*/ 0 60000 65536"/>
                  <a:gd name="T15" fmla="*/ 0 w 330"/>
                  <a:gd name="T16" fmla="*/ 0 h 107"/>
                  <a:gd name="T17" fmla="*/ 330 w 330"/>
                  <a:gd name="T18" fmla="*/ 107 h 107"/>
                </a:gdLst>
                <a:ahLst/>
                <a:cxnLst>
                  <a:cxn ang="T10">
                    <a:pos x="T0" y="T1"/>
                  </a:cxn>
                  <a:cxn ang="T11">
                    <a:pos x="T2" y="T3"/>
                  </a:cxn>
                  <a:cxn ang="T12">
                    <a:pos x="T4" y="T5"/>
                  </a:cxn>
                  <a:cxn ang="T13">
                    <a:pos x="T6" y="T7"/>
                  </a:cxn>
                  <a:cxn ang="T14">
                    <a:pos x="T8" y="T9"/>
                  </a:cxn>
                </a:cxnLst>
                <a:rect l="T15" t="T16" r="T17" b="T18"/>
                <a:pathLst>
                  <a:path w="330" h="107">
                    <a:moveTo>
                      <a:pt x="2" y="0"/>
                    </a:moveTo>
                    <a:lnTo>
                      <a:pt x="330" y="99"/>
                    </a:lnTo>
                    <a:lnTo>
                      <a:pt x="327" y="107"/>
                    </a:lnTo>
                    <a:lnTo>
                      <a:pt x="0" y="8"/>
                    </a:lnTo>
                    <a:lnTo>
                      <a:pt x="2" y="0"/>
                    </a:lnTo>
                    <a:close/>
                  </a:path>
                </a:pathLst>
              </a:custGeom>
              <a:solidFill>
                <a:srgbClr val="000000"/>
              </a:solidFill>
              <a:ln w="9525">
                <a:noFill/>
                <a:round/>
                <a:headEnd/>
                <a:tailEnd/>
              </a:ln>
            </p:spPr>
            <p:txBody>
              <a:bodyPr/>
              <a:lstStyle/>
              <a:p>
                <a:endParaRPr lang="en-US" dirty="0"/>
              </a:p>
            </p:txBody>
          </p:sp>
          <p:sp>
            <p:nvSpPr>
              <p:cNvPr id="22335" name="Freeform 131"/>
              <p:cNvSpPr>
                <a:spLocks/>
              </p:cNvSpPr>
              <p:nvPr/>
            </p:nvSpPr>
            <p:spPr bwMode="auto">
              <a:xfrm>
                <a:off x="3443" y="1322"/>
                <a:ext cx="1" cy="1"/>
              </a:xfrm>
              <a:custGeom>
                <a:avLst/>
                <a:gdLst>
                  <a:gd name="T0" fmla="*/ 0 w 2"/>
                  <a:gd name="T1" fmla="*/ 8 h 8"/>
                  <a:gd name="T2" fmla="*/ 2 w 2"/>
                  <a:gd name="T3" fmla="*/ 0 h 8"/>
                  <a:gd name="T4" fmla="*/ 0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000000"/>
              </a:solidFill>
              <a:ln w="9525">
                <a:noFill/>
                <a:round/>
                <a:headEnd/>
                <a:tailEnd/>
              </a:ln>
            </p:spPr>
            <p:txBody>
              <a:bodyPr/>
              <a:lstStyle/>
              <a:p>
                <a:endParaRPr lang="en-US" dirty="0"/>
              </a:p>
            </p:txBody>
          </p:sp>
          <p:sp>
            <p:nvSpPr>
              <p:cNvPr id="22336" name="Freeform 132"/>
              <p:cNvSpPr>
                <a:spLocks/>
              </p:cNvSpPr>
              <p:nvPr/>
            </p:nvSpPr>
            <p:spPr bwMode="auto">
              <a:xfrm>
                <a:off x="3479" y="1338"/>
                <a:ext cx="31" cy="14"/>
              </a:xfrm>
              <a:custGeom>
                <a:avLst/>
                <a:gdLst>
                  <a:gd name="T0" fmla="*/ 3 w 279"/>
                  <a:gd name="T1" fmla="*/ 0 h 83"/>
                  <a:gd name="T2" fmla="*/ 0 w 279"/>
                  <a:gd name="T3" fmla="*/ 8 h 83"/>
                  <a:gd name="T4" fmla="*/ 277 w 279"/>
                  <a:gd name="T5" fmla="*/ 83 h 83"/>
                  <a:gd name="T6" fmla="*/ 279 w 279"/>
                  <a:gd name="T7" fmla="*/ 75 h 83"/>
                  <a:gd name="T8" fmla="*/ 3 w 279"/>
                  <a:gd name="T9" fmla="*/ 0 h 83"/>
                  <a:gd name="T10" fmla="*/ 0 60000 65536"/>
                  <a:gd name="T11" fmla="*/ 0 60000 65536"/>
                  <a:gd name="T12" fmla="*/ 0 60000 65536"/>
                  <a:gd name="T13" fmla="*/ 0 60000 65536"/>
                  <a:gd name="T14" fmla="*/ 0 60000 65536"/>
                  <a:gd name="T15" fmla="*/ 0 w 279"/>
                  <a:gd name="T16" fmla="*/ 0 h 83"/>
                  <a:gd name="T17" fmla="*/ 279 w 279"/>
                  <a:gd name="T18" fmla="*/ 83 h 83"/>
                </a:gdLst>
                <a:ahLst/>
                <a:cxnLst>
                  <a:cxn ang="T10">
                    <a:pos x="T0" y="T1"/>
                  </a:cxn>
                  <a:cxn ang="T11">
                    <a:pos x="T2" y="T3"/>
                  </a:cxn>
                  <a:cxn ang="T12">
                    <a:pos x="T4" y="T5"/>
                  </a:cxn>
                  <a:cxn ang="T13">
                    <a:pos x="T6" y="T7"/>
                  </a:cxn>
                  <a:cxn ang="T14">
                    <a:pos x="T8" y="T9"/>
                  </a:cxn>
                </a:cxnLst>
                <a:rect l="T15" t="T16" r="T17" b="T18"/>
                <a:pathLst>
                  <a:path w="279" h="83">
                    <a:moveTo>
                      <a:pt x="3" y="0"/>
                    </a:moveTo>
                    <a:lnTo>
                      <a:pt x="0" y="8"/>
                    </a:lnTo>
                    <a:lnTo>
                      <a:pt x="277" y="83"/>
                    </a:lnTo>
                    <a:lnTo>
                      <a:pt x="279" y="75"/>
                    </a:lnTo>
                    <a:lnTo>
                      <a:pt x="3" y="0"/>
                    </a:lnTo>
                    <a:close/>
                  </a:path>
                </a:pathLst>
              </a:custGeom>
              <a:solidFill>
                <a:srgbClr val="000000"/>
              </a:solidFill>
              <a:ln w="9525">
                <a:noFill/>
                <a:round/>
                <a:headEnd/>
                <a:tailEnd/>
              </a:ln>
            </p:spPr>
            <p:txBody>
              <a:bodyPr/>
              <a:lstStyle/>
              <a:p>
                <a:endParaRPr lang="en-US" dirty="0"/>
              </a:p>
            </p:txBody>
          </p:sp>
          <p:sp>
            <p:nvSpPr>
              <p:cNvPr id="22337" name="Freeform 133"/>
              <p:cNvSpPr>
                <a:spLocks/>
              </p:cNvSpPr>
              <p:nvPr/>
            </p:nvSpPr>
            <p:spPr bwMode="auto">
              <a:xfrm>
                <a:off x="3479" y="1338"/>
                <a:ext cx="1" cy="2"/>
              </a:xfrm>
              <a:custGeom>
                <a:avLst/>
                <a:gdLst>
                  <a:gd name="T0" fmla="*/ 0 w 3"/>
                  <a:gd name="T1" fmla="*/ 8 h 8"/>
                  <a:gd name="T2" fmla="*/ 3 w 3"/>
                  <a:gd name="T3" fmla="*/ 0 h 8"/>
                  <a:gd name="T4" fmla="*/ 0 w 3"/>
                  <a:gd name="T5" fmla="*/ 8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lnTo>
                      <a:pt x="3" y="0"/>
                    </a:lnTo>
                    <a:lnTo>
                      <a:pt x="0" y="8"/>
                    </a:lnTo>
                    <a:close/>
                  </a:path>
                </a:pathLst>
              </a:custGeom>
              <a:solidFill>
                <a:srgbClr val="000000"/>
              </a:solidFill>
              <a:ln w="9525">
                <a:noFill/>
                <a:round/>
                <a:headEnd/>
                <a:tailEnd/>
              </a:ln>
            </p:spPr>
            <p:txBody>
              <a:bodyPr/>
              <a:lstStyle/>
              <a:p>
                <a:endParaRPr lang="en-US" dirty="0"/>
              </a:p>
            </p:txBody>
          </p:sp>
          <p:sp>
            <p:nvSpPr>
              <p:cNvPr id="22338" name="Freeform 134"/>
              <p:cNvSpPr>
                <a:spLocks/>
              </p:cNvSpPr>
              <p:nvPr/>
            </p:nvSpPr>
            <p:spPr bwMode="auto">
              <a:xfrm>
                <a:off x="3449" y="1325"/>
                <a:ext cx="9" cy="13"/>
              </a:xfrm>
              <a:custGeom>
                <a:avLst/>
                <a:gdLst>
                  <a:gd name="T0" fmla="*/ 6 w 74"/>
                  <a:gd name="T1" fmla="*/ 0 h 77"/>
                  <a:gd name="T2" fmla="*/ 74 w 74"/>
                  <a:gd name="T3" fmla="*/ 23 h 77"/>
                  <a:gd name="T4" fmla="*/ 38 w 74"/>
                  <a:gd name="T5" fmla="*/ 77 h 77"/>
                  <a:gd name="T6" fmla="*/ 0 w 74"/>
                  <a:gd name="T7" fmla="*/ 69 h 77"/>
                  <a:gd name="T8" fmla="*/ 6 w 74"/>
                  <a:gd name="T9" fmla="*/ 0 h 77"/>
                  <a:gd name="T10" fmla="*/ 0 60000 65536"/>
                  <a:gd name="T11" fmla="*/ 0 60000 65536"/>
                  <a:gd name="T12" fmla="*/ 0 60000 65536"/>
                  <a:gd name="T13" fmla="*/ 0 60000 65536"/>
                  <a:gd name="T14" fmla="*/ 0 60000 65536"/>
                  <a:gd name="T15" fmla="*/ 0 w 74"/>
                  <a:gd name="T16" fmla="*/ 0 h 77"/>
                  <a:gd name="T17" fmla="*/ 74 w 74"/>
                  <a:gd name="T18" fmla="*/ 77 h 77"/>
                </a:gdLst>
                <a:ahLst/>
                <a:cxnLst>
                  <a:cxn ang="T10">
                    <a:pos x="T0" y="T1"/>
                  </a:cxn>
                  <a:cxn ang="T11">
                    <a:pos x="T2" y="T3"/>
                  </a:cxn>
                  <a:cxn ang="T12">
                    <a:pos x="T4" y="T5"/>
                  </a:cxn>
                  <a:cxn ang="T13">
                    <a:pos x="T6" y="T7"/>
                  </a:cxn>
                  <a:cxn ang="T14">
                    <a:pos x="T8" y="T9"/>
                  </a:cxn>
                </a:cxnLst>
                <a:rect l="T15" t="T16" r="T17" b="T18"/>
                <a:pathLst>
                  <a:path w="74" h="77">
                    <a:moveTo>
                      <a:pt x="6" y="0"/>
                    </a:moveTo>
                    <a:lnTo>
                      <a:pt x="74" y="23"/>
                    </a:lnTo>
                    <a:lnTo>
                      <a:pt x="38" y="77"/>
                    </a:lnTo>
                    <a:lnTo>
                      <a:pt x="0" y="69"/>
                    </a:lnTo>
                    <a:lnTo>
                      <a:pt x="6" y="0"/>
                    </a:lnTo>
                    <a:close/>
                  </a:path>
                </a:pathLst>
              </a:custGeom>
              <a:solidFill>
                <a:srgbClr val="666666"/>
              </a:solidFill>
              <a:ln w="9525">
                <a:noFill/>
                <a:round/>
                <a:headEnd/>
                <a:tailEnd/>
              </a:ln>
            </p:spPr>
            <p:txBody>
              <a:bodyPr/>
              <a:lstStyle/>
              <a:p>
                <a:endParaRPr lang="en-US" dirty="0"/>
              </a:p>
            </p:txBody>
          </p:sp>
          <p:sp>
            <p:nvSpPr>
              <p:cNvPr id="22339" name="Freeform 135"/>
              <p:cNvSpPr>
                <a:spLocks/>
              </p:cNvSpPr>
              <p:nvPr/>
            </p:nvSpPr>
            <p:spPr bwMode="auto">
              <a:xfrm>
                <a:off x="3450" y="1325"/>
                <a:ext cx="8" cy="5"/>
              </a:xfrm>
              <a:custGeom>
                <a:avLst/>
                <a:gdLst>
                  <a:gd name="T0" fmla="*/ 3 w 71"/>
                  <a:gd name="T1" fmla="*/ 0 h 32"/>
                  <a:gd name="T2" fmla="*/ 0 w 71"/>
                  <a:gd name="T3" fmla="*/ 9 h 32"/>
                  <a:gd name="T4" fmla="*/ 68 w 71"/>
                  <a:gd name="T5" fmla="*/ 32 h 32"/>
                  <a:gd name="T6" fmla="*/ 71 w 71"/>
                  <a:gd name="T7" fmla="*/ 23 h 32"/>
                  <a:gd name="T8" fmla="*/ 3 w 71"/>
                  <a:gd name="T9" fmla="*/ 0 h 32"/>
                  <a:gd name="T10" fmla="*/ 0 60000 65536"/>
                  <a:gd name="T11" fmla="*/ 0 60000 65536"/>
                  <a:gd name="T12" fmla="*/ 0 60000 65536"/>
                  <a:gd name="T13" fmla="*/ 0 60000 65536"/>
                  <a:gd name="T14" fmla="*/ 0 60000 65536"/>
                  <a:gd name="T15" fmla="*/ 0 w 71"/>
                  <a:gd name="T16" fmla="*/ 0 h 32"/>
                  <a:gd name="T17" fmla="*/ 71 w 71"/>
                  <a:gd name="T18" fmla="*/ 32 h 32"/>
                </a:gdLst>
                <a:ahLst/>
                <a:cxnLst>
                  <a:cxn ang="T10">
                    <a:pos x="T0" y="T1"/>
                  </a:cxn>
                  <a:cxn ang="T11">
                    <a:pos x="T2" y="T3"/>
                  </a:cxn>
                  <a:cxn ang="T12">
                    <a:pos x="T4" y="T5"/>
                  </a:cxn>
                  <a:cxn ang="T13">
                    <a:pos x="T6" y="T7"/>
                  </a:cxn>
                  <a:cxn ang="T14">
                    <a:pos x="T8" y="T9"/>
                  </a:cxn>
                </a:cxnLst>
                <a:rect l="T15" t="T16" r="T17" b="T18"/>
                <a:pathLst>
                  <a:path w="71" h="32">
                    <a:moveTo>
                      <a:pt x="3" y="0"/>
                    </a:moveTo>
                    <a:lnTo>
                      <a:pt x="0" y="9"/>
                    </a:lnTo>
                    <a:lnTo>
                      <a:pt x="68" y="32"/>
                    </a:lnTo>
                    <a:lnTo>
                      <a:pt x="71" y="23"/>
                    </a:lnTo>
                    <a:lnTo>
                      <a:pt x="3" y="0"/>
                    </a:lnTo>
                    <a:close/>
                  </a:path>
                </a:pathLst>
              </a:custGeom>
              <a:solidFill>
                <a:srgbClr val="000000"/>
              </a:solidFill>
              <a:ln w="9525">
                <a:noFill/>
                <a:round/>
                <a:headEnd/>
                <a:tailEnd/>
              </a:ln>
            </p:spPr>
            <p:txBody>
              <a:bodyPr/>
              <a:lstStyle/>
              <a:p>
                <a:endParaRPr lang="en-US" dirty="0"/>
              </a:p>
            </p:txBody>
          </p:sp>
          <p:sp>
            <p:nvSpPr>
              <p:cNvPr id="22340" name="Freeform 136"/>
              <p:cNvSpPr>
                <a:spLocks/>
              </p:cNvSpPr>
              <p:nvPr/>
            </p:nvSpPr>
            <p:spPr bwMode="auto">
              <a:xfrm>
                <a:off x="3453" y="1329"/>
                <a:ext cx="5" cy="9"/>
              </a:xfrm>
              <a:custGeom>
                <a:avLst/>
                <a:gdLst>
                  <a:gd name="T0" fmla="*/ 45 w 45"/>
                  <a:gd name="T1" fmla="*/ 5 h 58"/>
                  <a:gd name="T2" fmla="*/ 37 w 45"/>
                  <a:gd name="T3" fmla="*/ 0 h 58"/>
                  <a:gd name="T4" fmla="*/ 0 w 45"/>
                  <a:gd name="T5" fmla="*/ 53 h 58"/>
                  <a:gd name="T6" fmla="*/ 8 w 45"/>
                  <a:gd name="T7" fmla="*/ 58 h 58"/>
                  <a:gd name="T8" fmla="*/ 45 w 45"/>
                  <a:gd name="T9" fmla="*/ 5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5"/>
                    </a:moveTo>
                    <a:lnTo>
                      <a:pt x="37" y="0"/>
                    </a:lnTo>
                    <a:lnTo>
                      <a:pt x="0" y="53"/>
                    </a:lnTo>
                    <a:lnTo>
                      <a:pt x="8" y="58"/>
                    </a:lnTo>
                    <a:lnTo>
                      <a:pt x="45" y="5"/>
                    </a:lnTo>
                    <a:close/>
                  </a:path>
                </a:pathLst>
              </a:custGeom>
              <a:solidFill>
                <a:srgbClr val="000000"/>
              </a:solidFill>
              <a:ln w="9525">
                <a:noFill/>
                <a:round/>
                <a:headEnd/>
                <a:tailEnd/>
              </a:ln>
            </p:spPr>
            <p:txBody>
              <a:bodyPr/>
              <a:lstStyle/>
              <a:p>
                <a:endParaRPr lang="en-US" dirty="0"/>
              </a:p>
            </p:txBody>
          </p:sp>
          <p:sp>
            <p:nvSpPr>
              <p:cNvPr id="22341" name="Freeform 137"/>
              <p:cNvSpPr>
                <a:spLocks/>
              </p:cNvSpPr>
              <p:nvPr/>
            </p:nvSpPr>
            <p:spPr bwMode="auto">
              <a:xfrm>
                <a:off x="3457" y="1329"/>
                <a:ext cx="1" cy="1"/>
              </a:xfrm>
              <a:custGeom>
                <a:avLst/>
                <a:gdLst>
                  <a:gd name="T0" fmla="*/ 6 w 11"/>
                  <a:gd name="T1" fmla="*/ 0 h 9"/>
                  <a:gd name="T2" fmla="*/ 11 w 11"/>
                  <a:gd name="T3" fmla="*/ 2 h 9"/>
                  <a:gd name="T4" fmla="*/ 8 w 11"/>
                  <a:gd name="T5" fmla="*/ 7 h 9"/>
                  <a:gd name="T6" fmla="*/ 0 w 11"/>
                  <a:gd name="T7" fmla="*/ 2 h 9"/>
                  <a:gd name="T8" fmla="*/ 3 w 11"/>
                  <a:gd name="T9" fmla="*/ 9 h 9"/>
                  <a:gd name="T10" fmla="*/ 6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6" y="0"/>
                    </a:moveTo>
                    <a:lnTo>
                      <a:pt x="11" y="2"/>
                    </a:lnTo>
                    <a:lnTo>
                      <a:pt x="8" y="7"/>
                    </a:lnTo>
                    <a:lnTo>
                      <a:pt x="0" y="2"/>
                    </a:lnTo>
                    <a:lnTo>
                      <a:pt x="3" y="9"/>
                    </a:lnTo>
                    <a:lnTo>
                      <a:pt x="6" y="0"/>
                    </a:lnTo>
                    <a:close/>
                  </a:path>
                </a:pathLst>
              </a:custGeom>
              <a:solidFill>
                <a:srgbClr val="000000"/>
              </a:solidFill>
              <a:ln w="9525">
                <a:noFill/>
                <a:round/>
                <a:headEnd/>
                <a:tailEnd/>
              </a:ln>
            </p:spPr>
            <p:txBody>
              <a:bodyPr/>
              <a:lstStyle/>
              <a:p>
                <a:endParaRPr lang="en-US" dirty="0"/>
              </a:p>
            </p:txBody>
          </p:sp>
          <p:sp>
            <p:nvSpPr>
              <p:cNvPr id="22342" name="Freeform 138"/>
              <p:cNvSpPr>
                <a:spLocks/>
              </p:cNvSpPr>
              <p:nvPr/>
            </p:nvSpPr>
            <p:spPr bwMode="auto">
              <a:xfrm>
                <a:off x="3449" y="1336"/>
                <a:ext cx="5" cy="3"/>
              </a:xfrm>
              <a:custGeom>
                <a:avLst/>
                <a:gdLst>
                  <a:gd name="T0" fmla="*/ 38 w 40"/>
                  <a:gd name="T1" fmla="*/ 15 h 15"/>
                  <a:gd name="T2" fmla="*/ 40 w 40"/>
                  <a:gd name="T3" fmla="*/ 7 h 15"/>
                  <a:gd name="T4" fmla="*/ 2 w 40"/>
                  <a:gd name="T5" fmla="*/ 0 h 15"/>
                  <a:gd name="T6" fmla="*/ 0 w 40"/>
                  <a:gd name="T7" fmla="*/ 7 h 15"/>
                  <a:gd name="T8" fmla="*/ 38 w 40"/>
                  <a:gd name="T9" fmla="*/ 15 h 15"/>
                  <a:gd name="T10" fmla="*/ 0 60000 65536"/>
                  <a:gd name="T11" fmla="*/ 0 60000 65536"/>
                  <a:gd name="T12" fmla="*/ 0 60000 65536"/>
                  <a:gd name="T13" fmla="*/ 0 60000 65536"/>
                  <a:gd name="T14" fmla="*/ 0 60000 65536"/>
                  <a:gd name="T15" fmla="*/ 0 w 40"/>
                  <a:gd name="T16" fmla="*/ 0 h 15"/>
                  <a:gd name="T17" fmla="*/ 40 w 40"/>
                  <a:gd name="T18" fmla="*/ 15 h 15"/>
                </a:gdLst>
                <a:ahLst/>
                <a:cxnLst>
                  <a:cxn ang="T10">
                    <a:pos x="T0" y="T1"/>
                  </a:cxn>
                  <a:cxn ang="T11">
                    <a:pos x="T2" y="T3"/>
                  </a:cxn>
                  <a:cxn ang="T12">
                    <a:pos x="T4" y="T5"/>
                  </a:cxn>
                  <a:cxn ang="T13">
                    <a:pos x="T6" y="T7"/>
                  </a:cxn>
                  <a:cxn ang="T14">
                    <a:pos x="T8" y="T9"/>
                  </a:cxn>
                </a:cxnLst>
                <a:rect l="T15" t="T16" r="T17" b="T18"/>
                <a:pathLst>
                  <a:path w="40" h="15">
                    <a:moveTo>
                      <a:pt x="38" y="15"/>
                    </a:moveTo>
                    <a:lnTo>
                      <a:pt x="40" y="7"/>
                    </a:lnTo>
                    <a:lnTo>
                      <a:pt x="2" y="0"/>
                    </a:lnTo>
                    <a:lnTo>
                      <a:pt x="0" y="7"/>
                    </a:lnTo>
                    <a:lnTo>
                      <a:pt x="38" y="15"/>
                    </a:lnTo>
                    <a:close/>
                  </a:path>
                </a:pathLst>
              </a:custGeom>
              <a:solidFill>
                <a:srgbClr val="000000"/>
              </a:solidFill>
              <a:ln w="9525">
                <a:noFill/>
                <a:round/>
                <a:headEnd/>
                <a:tailEnd/>
              </a:ln>
            </p:spPr>
            <p:txBody>
              <a:bodyPr/>
              <a:lstStyle/>
              <a:p>
                <a:endParaRPr lang="en-US" dirty="0"/>
              </a:p>
            </p:txBody>
          </p:sp>
          <p:sp>
            <p:nvSpPr>
              <p:cNvPr id="22343" name="Freeform 139"/>
              <p:cNvSpPr>
                <a:spLocks/>
              </p:cNvSpPr>
              <p:nvPr/>
            </p:nvSpPr>
            <p:spPr bwMode="auto">
              <a:xfrm>
                <a:off x="3453" y="1338"/>
                <a:ext cx="1" cy="1"/>
              </a:xfrm>
              <a:custGeom>
                <a:avLst/>
                <a:gdLst>
                  <a:gd name="T0" fmla="*/ 8 w 8"/>
                  <a:gd name="T1" fmla="*/ 6 h 8"/>
                  <a:gd name="T2" fmla="*/ 6 w 8"/>
                  <a:gd name="T3" fmla="*/ 8 h 8"/>
                  <a:gd name="T4" fmla="*/ 4 w 8"/>
                  <a:gd name="T5" fmla="*/ 8 h 8"/>
                  <a:gd name="T6" fmla="*/ 6 w 8"/>
                  <a:gd name="T7" fmla="*/ 0 h 8"/>
                  <a:gd name="T8" fmla="*/ 0 w 8"/>
                  <a:gd name="T9" fmla="*/ 1 h 8"/>
                  <a:gd name="T10" fmla="*/ 8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6"/>
                    </a:moveTo>
                    <a:lnTo>
                      <a:pt x="6" y="8"/>
                    </a:lnTo>
                    <a:lnTo>
                      <a:pt x="4" y="8"/>
                    </a:lnTo>
                    <a:lnTo>
                      <a:pt x="6" y="0"/>
                    </a:lnTo>
                    <a:lnTo>
                      <a:pt x="0" y="1"/>
                    </a:lnTo>
                    <a:lnTo>
                      <a:pt x="8" y="6"/>
                    </a:lnTo>
                    <a:close/>
                  </a:path>
                </a:pathLst>
              </a:custGeom>
              <a:solidFill>
                <a:srgbClr val="000000"/>
              </a:solidFill>
              <a:ln w="9525">
                <a:noFill/>
                <a:round/>
                <a:headEnd/>
                <a:tailEnd/>
              </a:ln>
            </p:spPr>
            <p:txBody>
              <a:bodyPr/>
              <a:lstStyle/>
              <a:p>
                <a:endParaRPr lang="en-US" dirty="0"/>
              </a:p>
            </p:txBody>
          </p:sp>
          <p:sp>
            <p:nvSpPr>
              <p:cNvPr id="22344" name="Freeform 140"/>
              <p:cNvSpPr>
                <a:spLocks/>
              </p:cNvSpPr>
              <p:nvPr/>
            </p:nvSpPr>
            <p:spPr bwMode="auto">
              <a:xfrm>
                <a:off x="3449" y="1325"/>
                <a:ext cx="1" cy="12"/>
              </a:xfrm>
              <a:custGeom>
                <a:avLst/>
                <a:gdLst>
                  <a:gd name="T0" fmla="*/ 0 w 15"/>
                  <a:gd name="T1" fmla="*/ 69 h 71"/>
                  <a:gd name="T2" fmla="*/ 8 w 15"/>
                  <a:gd name="T3" fmla="*/ 71 h 71"/>
                  <a:gd name="T4" fmla="*/ 15 w 15"/>
                  <a:gd name="T5" fmla="*/ 3 h 71"/>
                  <a:gd name="T6" fmla="*/ 7 w 15"/>
                  <a:gd name="T7" fmla="*/ 0 h 71"/>
                  <a:gd name="T8" fmla="*/ 0 w 15"/>
                  <a:gd name="T9" fmla="*/ 69 h 71"/>
                  <a:gd name="T10" fmla="*/ 0 60000 65536"/>
                  <a:gd name="T11" fmla="*/ 0 60000 65536"/>
                  <a:gd name="T12" fmla="*/ 0 60000 65536"/>
                  <a:gd name="T13" fmla="*/ 0 60000 65536"/>
                  <a:gd name="T14" fmla="*/ 0 60000 65536"/>
                  <a:gd name="T15" fmla="*/ 0 w 15"/>
                  <a:gd name="T16" fmla="*/ 0 h 71"/>
                  <a:gd name="T17" fmla="*/ 15 w 15"/>
                  <a:gd name="T18" fmla="*/ 71 h 71"/>
                </a:gdLst>
                <a:ahLst/>
                <a:cxnLst>
                  <a:cxn ang="T10">
                    <a:pos x="T0" y="T1"/>
                  </a:cxn>
                  <a:cxn ang="T11">
                    <a:pos x="T2" y="T3"/>
                  </a:cxn>
                  <a:cxn ang="T12">
                    <a:pos x="T4" y="T5"/>
                  </a:cxn>
                  <a:cxn ang="T13">
                    <a:pos x="T6" y="T7"/>
                  </a:cxn>
                  <a:cxn ang="T14">
                    <a:pos x="T8" y="T9"/>
                  </a:cxn>
                </a:cxnLst>
                <a:rect l="T15" t="T16" r="T17" b="T18"/>
                <a:pathLst>
                  <a:path w="15" h="71">
                    <a:moveTo>
                      <a:pt x="0" y="69"/>
                    </a:moveTo>
                    <a:lnTo>
                      <a:pt x="8" y="71"/>
                    </a:lnTo>
                    <a:lnTo>
                      <a:pt x="15" y="3"/>
                    </a:lnTo>
                    <a:lnTo>
                      <a:pt x="7" y="0"/>
                    </a:lnTo>
                    <a:lnTo>
                      <a:pt x="0" y="69"/>
                    </a:lnTo>
                    <a:close/>
                  </a:path>
                </a:pathLst>
              </a:custGeom>
              <a:solidFill>
                <a:srgbClr val="000000"/>
              </a:solidFill>
              <a:ln w="9525">
                <a:noFill/>
                <a:round/>
                <a:headEnd/>
                <a:tailEnd/>
              </a:ln>
            </p:spPr>
            <p:txBody>
              <a:bodyPr/>
              <a:lstStyle/>
              <a:p>
                <a:endParaRPr lang="en-US" dirty="0"/>
              </a:p>
            </p:txBody>
          </p:sp>
          <p:sp>
            <p:nvSpPr>
              <p:cNvPr id="22345" name="Freeform 141"/>
              <p:cNvSpPr>
                <a:spLocks/>
              </p:cNvSpPr>
              <p:nvPr/>
            </p:nvSpPr>
            <p:spPr bwMode="auto">
              <a:xfrm>
                <a:off x="3449" y="1336"/>
                <a:ext cx="1" cy="2"/>
              </a:xfrm>
              <a:custGeom>
                <a:avLst/>
                <a:gdLst>
                  <a:gd name="T0" fmla="*/ 4 w 8"/>
                  <a:gd name="T1" fmla="*/ 7 h 7"/>
                  <a:gd name="T2" fmla="*/ 0 w 8"/>
                  <a:gd name="T3" fmla="*/ 6 h 7"/>
                  <a:gd name="T4" fmla="*/ 0 w 8"/>
                  <a:gd name="T5" fmla="*/ 2 h 7"/>
                  <a:gd name="T6" fmla="*/ 8 w 8"/>
                  <a:gd name="T7" fmla="*/ 4 h 7"/>
                  <a:gd name="T8" fmla="*/ 6 w 8"/>
                  <a:gd name="T9" fmla="*/ 0 h 7"/>
                  <a:gd name="T10" fmla="*/ 4 w 8"/>
                  <a:gd name="T11" fmla="*/ 7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4" y="7"/>
                    </a:moveTo>
                    <a:lnTo>
                      <a:pt x="0" y="6"/>
                    </a:lnTo>
                    <a:lnTo>
                      <a:pt x="0" y="2"/>
                    </a:lnTo>
                    <a:lnTo>
                      <a:pt x="8" y="4"/>
                    </a:lnTo>
                    <a:lnTo>
                      <a:pt x="6" y="0"/>
                    </a:lnTo>
                    <a:lnTo>
                      <a:pt x="4" y="7"/>
                    </a:lnTo>
                    <a:close/>
                  </a:path>
                </a:pathLst>
              </a:custGeom>
              <a:solidFill>
                <a:srgbClr val="000000"/>
              </a:solidFill>
              <a:ln w="9525">
                <a:noFill/>
                <a:round/>
                <a:headEnd/>
                <a:tailEnd/>
              </a:ln>
            </p:spPr>
            <p:txBody>
              <a:bodyPr/>
              <a:lstStyle/>
              <a:p>
                <a:endParaRPr lang="en-US" dirty="0"/>
              </a:p>
            </p:txBody>
          </p:sp>
          <p:sp>
            <p:nvSpPr>
              <p:cNvPr id="22346" name="Freeform 142"/>
              <p:cNvSpPr>
                <a:spLocks/>
              </p:cNvSpPr>
              <p:nvPr/>
            </p:nvSpPr>
            <p:spPr bwMode="auto">
              <a:xfrm>
                <a:off x="3450" y="1324"/>
                <a:ext cx="1" cy="2"/>
              </a:xfrm>
              <a:custGeom>
                <a:avLst/>
                <a:gdLst>
                  <a:gd name="T0" fmla="*/ 0 w 8"/>
                  <a:gd name="T1" fmla="*/ 5 h 11"/>
                  <a:gd name="T2" fmla="*/ 0 w 8"/>
                  <a:gd name="T3" fmla="*/ 0 h 11"/>
                  <a:gd name="T4" fmla="*/ 6 w 8"/>
                  <a:gd name="T5" fmla="*/ 2 h 11"/>
                  <a:gd name="T6" fmla="*/ 3 w 8"/>
                  <a:gd name="T7" fmla="*/ 11 h 11"/>
                  <a:gd name="T8" fmla="*/ 8 w 8"/>
                  <a:gd name="T9" fmla="*/ 8 h 11"/>
                  <a:gd name="T10" fmla="*/ 0 w 8"/>
                  <a:gd name="T11" fmla="*/ 5 h 11"/>
                  <a:gd name="T12" fmla="*/ 0 60000 65536"/>
                  <a:gd name="T13" fmla="*/ 0 60000 65536"/>
                  <a:gd name="T14" fmla="*/ 0 60000 65536"/>
                  <a:gd name="T15" fmla="*/ 0 60000 65536"/>
                  <a:gd name="T16" fmla="*/ 0 60000 65536"/>
                  <a:gd name="T17" fmla="*/ 0 60000 65536"/>
                  <a:gd name="T18" fmla="*/ 0 w 8"/>
                  <a:gd name="T19" fmla="*/ 0 h 11"/>
                  <a:gd name="T20" fmla="*/ 8 w 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 h="11">
                    <a:moveTo>
                      <a:pt x="0" y="5"/>
                    </a:moveTo>
                    <a:lnTo>
                      <a:pt x="0" y="0"/>
                    </a:lnTo>
                    <a:lnTo>
                      <a:pt x="6" y="2"/>
                    </a:lnTo>
                    <a:lnTo>
                      <a:pt x="3" y="11"/>
                    </a:lnTo>
                    <a:lnTo>
                      <a:pt x="8" y="8"/>
                    </a:lnTo>
                    <a:lnTo>
                      <a:pt x="0" y="5"/>
                    </a:lnTo>
                    <a:close/>
                  </a:path>
                </a:pathLst>
              </a:custGeom>
              <a:solidFill>
                <a:srgbClr val="000000"/>
              </a:solidFill>
              <a:ln w="9525">
                <a:noFill/>
                <a:round/>
                <a:headEnd/>
                <a:tailEnd/>
              </a:ln>
            </p:spPr>
            <p:txBody>
              <a:bodyPr/>
              <a:lstStyle/>
              <a:p>
                <a:endParaRPr lang="en-US" dirty="0"/>
              </a:p>
            </p:txBody>
          </p:sp>
          <p:sp>
            <p:nvSpPr>
              <p:cNvPr id="22347" name="Freeform 143"/>
              <p:cNvSpPr>
                <a:spLocks/>
              </p:cNvSpPr>
              <p:nvPr/>
            </p:nvSpPr>
            <p:spPr bwMode="auto">
              <a:xfrm>
                <a:off x="3491" y="1328"/>
                <a:ext cx="30" cy="20"/>
              </a:xfrm>
              <a:custGeom>
                <a:avLst/>
                <a:gdLst>
                  <a:gd name="T0" fmla="*/ 0 w 275"/>
                  <a:gd name="T1" fmla="*/ 0 h 119"/>
                  <a:gd name="T2" fmla="*/ 11 w 275"/>
                  <a:gd name="T3" fmla="*/ 6 h 119"/>
                  <a:gd name="T4" fmla="*/ 16 w 275"/>
                  <a:gd name="T5" fmla="*/ 10 h 119"/>
                  <a:gd name="T6" fmla="*/ 19 w 275"/>
                  <a:gd name="T7" fmla="*/ 13 h 119"/>
                  <a:gd name="T8" fmla="*/ 22 w 275"/>
                  <a:gd name="T9" fmla="*/ 16 h 119"/>
                  <a:gd name="T10" fmla="*/ 26 w 275"/>
                  <a:gd name="T11" fmla="*/ 19 h 119"/>
                  <a:gd name="T12" fmla="*/ 30 w 275"/>
                  <a:gd name="T13" fmla="*/ 25 h 119"/>
                  <a:gd name="T14" fmla="*/ 39 w 275"/>
                  <a:gd name="T15" fmla="*/ 40 h 119"/>
                  <a:gd name="T16" fmla="*/ 43 w 275"/>
                  <a:gd name="T17" fmla="*/ 46 h 119"/>
                  <a:gd name="T18" fmla="*/ 47 w 275"/>
                  <a:gd name="T19" fmla="*/ 49 h 119"/>
                  <a:gd name="T20" fmla="*/ 49 w 275"/>
                  <a:gd name="T21" fmla="*/ 52 h 119"/>
                  <a:gd name="T22" fmla="*/ 53 w 275"/>
                  <a:gd name="T23" fmla="*/ 56 h 119"/>
                  <a:gd name="T24" fmla="*/ 57 w 275"/>
                  <a:gd name="T25" fmla="*/ 60 h 119"/>
                  <a:gd name="T26" fmla="*/ 66 w 275"/>
                  <a:gd name="T27" fmla="*/ 67 h 119"/>
                  <a:gd name="T28" fmla="*/ 75 w 275"/>
                  <a:gd name="T29" fmla="*/ 72 h 119"/>
                  <a:gd name="T30" fmla="*/ 85 w 275"/>
                  <a:gd name="T31" fmla="*/ 78 h 119"/>
                  <a:gd name="T32" fmla="*/ 105 w 275"/>
                  <a:gd name="T33" fmla="*/ 88 h 119"/>
                  <a:gd name="T34" fmla="*/ 115 w 275"/>
                  <a:gd name="T35" fmla="*/ 93 h 119"/>
                  <a:gd name="T36" fmla="*/ 125 w 275"/>
                  <a:gd name="T37" fmla="*/ 98 h 119"/>
                  <a:gd name="T38" fmla="*/ 136 w 275"/>
                  <a:gd name="T39" fmla="*/ 104 h 119"/>
                  <a:gd name="T40" fmla="*/ 141 w 275"/>
                  <a:gd name="T41" fmla="*/ 107 h 119"/>
                  <a:gd name="T42" fmla="*/ 148 w 275"/>
                  <a:gd name="T43" fmla="*/ 110 h 119"/>
                  <a:gd name="T44" fmla="*/ 154 w 275"/>
                  <a:gd name="T45" fmla="*/ 112 h 119"/>
                  <a:gd name="T46" fmla="*/ 159 w 275"/>
                  <a:gd name="T47" fmla="*/ 114 h 119"/>
                  <a:gd name="T48" fmla="*/ 172 w 275"/>
                  <a:gd name="T49" fmla="*/ 117 h 119"/>
                  <a:gd name="T50" fmla="*/ 184 w 275"/>
                  <a:gd name="T51" fmla="*/ 119 h 119"/>
                  <a:gd name="T52" fmla="*/ 195 w 275"/>
                  <a:gd name="T53" fmla="*/ 119 h 119"/>
                  <a:gd name="T54" fmla="*/ 207 w 275"/>
                  <a:gd name="T55" fmla="*/ 119 h 119"/>
                  <a:gd name="T56" fmla="*/ 218 w 275"/>
                  <a:gd name="T57" fmla="*/ 118 h 119"/>
                  <a:gd name="T58" fmla="*/ 228 w 275"/>
                  <a:gd name="T59" fmla="*/ 116 h 119"/>
                  <a:gd name="T60" fmla="*/ 238 w 275"/>
                  <a:gd name="T61" fmla="*/ 114 h 119"/>
                  <a:gd name="T62" fmla="*/ 247 w 275"/>
                  <a:gd name="T63" fmla="*/ 110 h 119"/>
                  <a:gd name="T64" fmla="*/ 255 w 275"/>
                  <a:gd name="T65" fmla="*/ 105 h 119"/>
                  <a:gd name="T66" fmla="*/ 263 w 275"/>
                  <a:gd name="T67" fmla="*/ 101 h 119"/>
                  <a:gd name="T68" fmla="*/ 268 w 275"/>
                  <a:gd name="T69" fmla="*/ 96 h 119"/>
                  <a:gd name="T70" fmla="*/ 273 w 275"/>
                  <a:gd name="T71" fmla="*/ 90 h 119"/>
                  <a:gd name="T72" fmla="*/ 274 w 275"/>
                  <a:gd name="T73" fmla="*/ 87 h 119"/>
                  <a:gd name="T74" fmla="*/ 275 w 275"/>
                  <a:gd name="T75" fmla="*/ 84 h 119"/>
                  <a:gd name="T76" fmla="*/ 0 w 275"/>
                  <a:gd name="T77" fmla="*/ 0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119"/>
                  <a:gd name="T119" fmla="*/ 275 w 275"/>
                  <a:gd name="T120" fmla="*/ 119 h 1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119">
                    <a:moveTo>
                      <a:pt x="0" y="0"/>
                    </a:moveTo>
                    <a:lnTo>
                      <a:pt x="11" y="6"/>
                    </a:lnTo>
                    <a:lnTo>
                      <a:pt x="16" y="10"/>
                    </a:lnTo>
                    <a:lnTo>
                      <a:pt x="19" y="13"/>
                    </a:lnTo>
                    <a:lnTo>
                      <a:pt x="22" y="16"/>
                    </a:lnTo>
                    <a:lnTo>
                      <a:pt x="26" y="19"/>
                    </a:lnTo>
                    <a:lnTo>
                      <a:pt x="30" y="25"/>
                    </a:lnTo>
                    <a:lnTo>
                      <a:pt x="39" y="40"/>
                    </a:lnTo>
                    <a:lnTo>
                      <a:pt x="43" y="46"/>
                    </a:lnTo>
                    <a:lnTo>
                      <a:pt x="47" y="49"/>
                    </a:lnTo>
                    <a:lnTo>
                      <a:pt x="49" y="52"/>
                    </a:lnTo>
                    <a:lnTo>
                      <a:pt x="53" y="56"/>
                    </a:lnTo>
                    <a:lnTo>
                      <a:pt x="57" y="60"/>
                    </a:lnTo>
                    <a:lnTo>
                      <a:pt x="66" y="67"/>
                    </a:lnTo>
                    <a:lnTo>
                      <a:pt x="75" y="72"/>
                    </a:lnTo>
                    <a:lnTo>
                      <a:pt x="85" y="78"/>
                    </a:lnTo>
                    <a:lnTo>
                      <a:pt x="105" y="88"/>
                    </a:lnTo>
                    <a:lnTo>
                      <a:pt x="115" y="93"/>
                    </a:lnTo>
                    <a:lnTo>
                      <a:pt x="125" y="98"/>
                    </a:lnTo>
                    <a:lnTo>
                      <a:pt x="136" y="104"/>
                    </a:lnTo>
                    <a:lnTo>
                      <a:pt x="141" y="107"/>
                    </a:lnTo>
                    <a:lnTo>
                      <a:pt x="148" y="110"/>
                    </a:lnTo>
                    <a:lnTo>
                      <a:pt x="154" y="112"/>
                    </a:lnTo>
                    <a:lnTo>
                      <a:pt x="159" y="114"/>
                    </a:lnTo>
                    <a:lnTo>
                      <a:pt x="172" y="117"/>
                    </a:lnTo>
                    <a:lnTo>
                      <a:pt x="184" y="119"/>
                    </a:lnTo>
                    <a:lnTo>
                      <a:pt x="195" y="119"/>
                    </a:lnTo>
                    <a:lnTo>
                      <a:pt x="207" y="119"/>
                    </a:lnTo>
                    <a:lnTo>
                      <a:pt x="218" y="118"/>
                    </a:lnTo>
                    <a:lnTo>
                      <a:pt x="228" y="116"/>
                    </a:lnTo>
                    <a:lnTo>
                      <a:pt x="238" y="114"/>
                    </a:lnTo>
                    <a:lnTo>
                      <a:pt x="247" y="110"/>
                    </a:lnTo>
                    <a:lnTo>
                      <a:pt x="255" y="105"/>
                    </a:lnTo>
                    <a:lnTo>
                      <a:pt x="263" y="101"/>
                    </a:lnTo>
                    <a:lnTo>
                      <a:pt x="268" y="96"/>
                    </a:lnTo>
                    <a:lnTo>
                      <a:pt x="273" y="90"/>
                    </a:lnTo>
                    <a:lnTo>
                      <a:pt x="274" y="87"/>
                    </a:lnTo>
                    <a:lnTo>
                      <a:pt x="275" y="84"/>
                    </a:lnTo>
                    <a:lnTo>
                      <a:pt x="0" y="0"/>
                    </a:lnTo>
                    <a:close/>
                  </a:path>
                </a:pathLst>
              </a:custGeom>
              <a:solidFill>
                <a:srgbClr val="7F7F7F"/>
              </a:solidFill>
              <a:ln w="9525">
                <a:noFill/>
                <a:round/>
                <a:headEnd/>
                <a:tailEnd/>
              </a:ln>
            </p:spPr>
            <p:txBody>
              <a:bodyPr/>
              <a:lstStyle/>
              <a:p>
                <a:endParaRPr lang="en-US" dirty="0"/>
              </a:p>
            </p:txBody>
          </p:sp>
          <p:sp>
            <p:nvSpPr>
              <p:cNvPr id="22348" name="Freeform 144"/>
              <p:cNvSpPr>
                <a:spLocks/>
              </p:cNvSpPr>
              <p:nvPr/>
            </p:nvSpPr>
            <p:spPr bwMode="auto">
              <a:xfrm>
                <a:off x="3481" y="1343"/>
                <a:ext cx="6" cy="8"/>
              </a:xfrm>
              <a:custGeom>
                <a:avLst/>
                <a:gdLst>
                  <a:gd name="T0" fmla="*/ 0 w 47"/>
                  <a:gd name="T1" fmla="*/ 0 h 44"/>
                  <a:gd name="T2" fmla="*/ 26 w 47"/>
                  <a:gd name="T3" fmla="*/ 31 h 44"/>
                  <a:gd name="T4" fmla="*/ 26 w 47"/>
                  <a:gd name="T5" fmla="*/ 40 h 44"/>
                  <a:gd name="T6" fmla="*/ 39 w 47"/>
                  <a:gd name="T7" fmla="*/ 44 h 44"/>
                  <a:gd name="T8" fmla="*/ 47 w 47"/>
                  <a:gd name="T9" fmla="*/ 10 h 44"/>
                  <a:gd name="T10" fmla="*/ 0 w 47"/>
                  <a:gd name="T11" fmla="*/ 0 h 44"/>
                  <a:gd name="T12" fmla="*/ 0 60000 65536"/>
                  <a:gd name="T13" fmla="*/ 0 60000 65536"/>
                  <a:gd name="T14" fmla="*/ 0 60000 65536"/>
                  <a:gd name="T15" fmla="*/ 0 60000 65536"/>
                  <a:gd name="T16" fmla="*/ 0 60000 65536"/>
                  <a:gd name="T17" fmla="*/ 0 60000 65536"/>
                  <a:gd name="T18" fmla="*/ 0 w 47"/>
                  <a:gd name="T19" fmla="*/ 0 h 44"/>
                  <a:gd name="T20" fmla="*/ 47 w 4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7" h="44">
                    <a:moveTo>
                      <a:pt x="0" y="0"/>
                    </a:moveTo>
                    <a:lnTo>
                      <a:pt x="26" y="31"/>
                    </a:lnTo>
                    <a:lnTo>
                      <a:pt x="26" y="40"/>
                    </a:lnTo>
                    <a:lnTo>
                      <a:pt x="39" y="44"/>
                    </a:lnTo>
                    <a:lnTo>
                      <a:pt x="47" y="10"/>
                    </a:lnTo>
                    <a:lnTo>
                      <a:pt x="0" y="0"/>
                    </a:lnTo>
                    <a:close/>
                  </a:path>
                </a:pathLst>
              </a:custGeom>
              <a:solidFill>
                <a:srgbClr val="B3B3B3"/>
              </a:solidFill>
              <a:ln w="9525">
                <a:noFill/>
                <a:round/>
                <a:headEnd/>
                <a:tailEnd/>
              </a:ln>
            </p:spPr>
            <p:txBody>
              <a:bodyPr/>
              <a:lstStyle/>
              <a:p>
                <a:endParaRPr lang="en-US" dirty="0"/>
              </a:p>
            </p:txBody>
          </p:sp>
          <p:sp>
            <p:nvSpPr>
              <p:cNvPr id="22349" name="Freeform 145"/>
              <p:cNvSpPr>
                <a:spLocks/>
              </p:cNvSpPr>
              <p:nvPr/>
            </p:nvSpPr>
            <p:spPr bwMode="auto">
              <a:xfrm>
                <a:off x="3481" y="1343"/>
                <a:ext cx="4" cy="6"/>
              </a:xfrm>
              <a:custGeom>
                <a:avLst/>
                <a:gdLst>
                  <a:gd name="T0" fmla="*/ 7 w 32"/>
                  <a:gd name="T1" fmla="*/ 0 h 36"/>
                  <a:gd name="T2" fmla="*/ 0 w 32"/>
                  <a:gd name="T3" fmla="*/ 5 h 36"/>
                  <a:gd name="T4" fmla="*/ 26 w 32"/>
                  <a:gd name="T5" fmla="*/ 36 h 36"/>
                  <a:gd name="T6" fmla="*/ 32 w 32"/>
                  <a:gd name="T7" fmla="*/ 31 h 36"/>
                  <a:gd name="T8" fmla="*/ 7 w 32"/>
                  <a:gd name="T9" fmla="*/ 0 h 36"/>
                  <a:gd name="T10" fmla="*/ 0 60000 65536"/>
                  <a:gd name="T11" fmla="*/ 0 60000 65536"/>
                  <a:gd name="T12" fmla="*/ 0 60000 65536"/>
                  <a:gd name="T13" fmla="*/ 0 60000 65536"/>
                  <a:gd name="T14" fmla="*/ 0 60000 65536"/>
                  <a:gd name="T15" fmla="*/ 0 w 32"/>
                  <a:gd name="T16" fmla="*/ 0 h 36"/>
                  <a:gd name="T17" fmla="*/ 32 w 32"/>
                  <a:gd name="T18" fmla="*/ 36 h 36"/>
                </a:gdLst>
                <a:ahLst/>
                <a:cxnLst>
                  <a:cxn ang="T10">
                    <a:pos x="T0" y="T1"/>
                  </a:cxn>
                  <a:cxn ang="T11">
                    <a:pos x="T2" y="T3"/>
                  </a:cxn>
                  <a:cxn ang="T12">
                    <a:pos x="T4" y="T5"/>
                  </a:cxn>
                  <a:cxn ang="T13">
                    <a:pos x="T6" y="T7"/>
                  </a:cxn>
                  <a:cxn ang="T14">
                    <a:pos x="T8" y="T9"/>
                  </a:cxn>
                </a:cxnLst>
                <a:rect l="T15" t="T16" r="T17" b="T18"/>
                <a:pathLst>
                  <a:path w="32" h="36">
                    <a:moveTo>
                      <a:pt x="7" y="0"/>
                    </a:moveTo>
                    <a:lnTo>
                      <a:pt x="0" y="5"/>
                    </a:lnTo>
                    <a:lnTo>
                      <a:pt x="26" y="36"/>
                    </a:lnTo>
                    <a:lnTo>
                      <a:pt x="32" y="31"/>
                    </a:lnTo>
                    <a:lnTo>
                      <a:pt x="7" y="0"/>
                    </a:lnTo>
                    <a:close/>
                  </a:path>
                </a:pathLst>
              </a:custGeom>
              <a:solidFill>
                <a:srgbClr val="000000"/>
              </a:solidFill>
              <a:ln w="9525">
                <a:noFill/>
                <a:round/>
                <a:headEnd/>
                <a:tailEnd/>
              </a:ln>
            </p:spPr>
            <p:txBody>
              <a:bodyPr/>
              <a:lstStyle/>
              <a:p>
                <a:endParaRPr lang="en-US" dirty="0"/>
              </a:p>
            </p:txBody>
          </p:sp>
          <p:sp>
            <p:nvSpPr>
              <p:cNvPr id="22350" name="Rectangle 146"/>
              <p:cNvSpPr>
                <a:spLocks noChangeArrowheads="1"/>
              </p:cNvSpPr>
              <p:nvPr/>
            </p:nvSpPr>
            <p:spPr bwMode="auto">
              <a:xfrm>
                <a:off x="3484" y="1349"/>
                <a:ext cx="1" cy="1"/>
              </a:xfrm>
              <a:prstGeom prst="rect">
                <a:avLst/>
              </a:prstGeom>
              <a:solidFill>
                <a:srgbClr val="000000"/>
              </a:solidFill>
              <a:ln w="9525">
                <a:noFill/>
                <a:miter lim="800000"/>
                <a:headEnd/>
                <a:tailEnd/>
              </a:ln>
            </p:spPr>
            <p:txBody>
              <a:bodyPr/>
              <a:lstStyle/>
              <a:p>
                <a:endParaRPr lang="en-US" dirty="0"/>
              </a:p>
            </p:txBody>
          </p:sp>
          <p:sp>
            <p:nvSpPr>
              <p:cNvPr id="22351" name="Freeform 147"/>
              <p:cNvSpPr>
                <a:spLocks/>
              </p:cNvSpPr>
              <p:nvPr/>
            </p:nvSpPr>
            <p:spPr bwMode="auto">
              <a:xfrm>
                <a:off x="3484" y="1348"/>
                <a:ext cx="1" cy="1"/>
              </a:xfrm>
              <a:custGeom>
                <a:avLst/>
                <a:gdLst>
                  <a:gd name="T0" fmla="*/ 7 w 9"/>
                  <a:gd name="T1" fmla="*/ 0 h 5"/>
                  <a:gd name="T2" fmla="*/ 9 w 9"/>
                  <a:gd name="T3" fmla="*/ 1 h 5"/>
                  <a:gd name="T4" fmla="*/ 9 w 9"/>
                  <a:gd name="T5" fmla="*/ 2 h 5"/>
                  <a:gd name="T6" fmla="*/ 0 w 9"/>
                  <a:gd name="T7" fmla="*/ 2 h 5"/>
                  <a:gd name="T8" fmla="*/ 1 w 9"/>
                  <a:gd name="T9" fmla="*/ 5 h 5"/>
                  <a:gd name="T10" fmla="*/ 7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7" y="0"/>
                    </a:moveTo>
                    <a:lnTo>
                      <a:pt x="9" y="1"/>
                    </a:lnTo>
                    <a:lnTo>
                      <a:pt x="9" y="2"/>
                    </a:lnTo>
                    <a:lnTo>
                      <a:pt x="0" y="2"/>
                    </a:lnTo>
                    <a:lnTo>
                      <a:pt x="1" y="5"/>
                    </a:lnTo>
                    <a:lnTo>
                      <a:pt x="7" y="0"/>
                    </a:lnTo>
                    <a:close/>
                  </a:path>
                </a:pathLst>
              </a:custGeom>
              <a:solidFill>
                <a:srgbClr val="000000"/>
              </a:solidFill>
              <a:ln w="9525">
                <a:noFill/>
                <a:round/>
                <a:headEnd/>
                <a:tailEnd/>
              </a:ln>
            </p:spPr>
            <p:txBody>
              <a:bodyPr/>
              <a:lstStyle/>
              <a:p>
                <a:endParaRPr lang="en-US" dirty="0"/>
              </a:p>
            </p:txBody>
          </p:sp>
          <p:sp>
            <p:nvSpPr>
              <p:cNvPr id="22352" name="Freeform 148"/>
              <p:cNvSpPr>
                <a:spLocks/>
              </p:cNvSpPr>
              <p:nvPr/>
            </p:nvSpPr>
            <p:spPr bwMode="auto">
              <a:xfrm>
                <a:off x="3484" y="1349"/>
                <a:ext cx="2" cy="2"/>
              </a:xfrm>
              <a:custGeom>
                <a:avLst/>
                <a:gdLst>
                  <a:gd name="T0" fmla="*/ 2 w 16"/>
                  <a:gd name="T1" fmla="*/ 0 h 12"/>
                  <a:gd name="T2" fmla="*/ 0 w 16"/>
                  <a:gd name="T3" fmla="*/ 9 h 12"/>
                  <a:gd name="T4" fmla="*/ 13 w 16"/>
                  <a:gd name="T5" fmla="*/ 12 h 12"/>
                  <a:gd name="T6" fmla="*/ 16 w 16"/>
                  <a:gd name="T7" fmla="*/ 3 h 12"/>
                  <a:gd name="T8" fmla="*/ 2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2" y="0"/>
                    </a:moveTo>
                    <a:lnTo>
                      <a:pt x="0" y="9"/>
                    </a:lnTo>
                    <a:lnTo>
                      <a:pt x="13" y="12"/>
                    </a:lnTo>
                    <a:lnTo>
                      <a:pt x="16" y="3"/>
                    </a:lnTo>
                    <a:lnTo>
                      <a:pt x="2" y="0"/>
                    </a:lnTo>
                    <a:close/>
                  </a:path>
                </a:pathLst>
              </a:custGeom>
              <a:solidFill>
                <a:srgbClr val="000000"/>
              </a:solidFill>
              <a:ln w="9525">
                <a:noFill/>
                <a:round/>
                <a:headEnd/>
                <a:tailEnd/>
              </a:ln>
            </p:spPr>
            <p:txBody>
              <a:bodyPr/>
              <a:lstStyle/>
              <a:p>
                <a:endParaRPr lang="en-US" dirty="0"/>
              </a:p>
            </p:txBody>
          </p:sp>
          <p:sp>
            <p:nvSpPr>
              <p:cNvPr id="22353" name="Freeform 149"/>
              <p:cNvSpPr>
                <a:spLocks/>
              </p:cNvSpPr>
              <p:nvPr/>
            </p:nvSpPr>
            <p:spPr bwMode="auto">
              <a:xfrm>
                <a:off x="3484" y="1349"/>
                <a:ext cx="1" cy="2"/>
              </a:xfrm>
              <a:custGeom>
                <a:avLst/>
                <a:gdLst>
                  <a:gd name="T0" fmla="*/ 0 w 9"/>
                  <a:gd name="T1" fmla="*/ 4 h 9"/>
                  <a:gd name="T2" fmla="*/ 0 w 9"/>
                  <a:gd name="T3" fmla="*/ 9 h 9"/>
                  <a:gd name="T4" fmla="*/ 3 w 9"/>
                  <a:gd name="T5" fmla="*/ 9 h 9"/>
                  <a:gd name="T6" fmla="*/ 5 w 9"/>
                  <a:gd name="T7" fmla="*/ 0 h 9"/>
                  <a:gd name="T8" fmla="*/ 9 w 9"/>
                  <a:gd name="T9" fmla="*/ 4 h 9"/>
                  <a:gd name="T10" fmla="*/ 0 w 9"/>
                  <a:gd name="T11" fmla="*/ 4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4"/>
                    </a:moveTo>
                    <a:lnTo>
                      <a:pt x="0" y="9"/>
                    </a:lnTo>
                    <a:lnTo>
                      <a:pt x="3" y="9"/>
                    </a:lnTo>
                    <a:lnTo>
                      <a:pt x="5" y="0"/>
                    </a:lnTo>
                    <a:lnTo>
                      <a:pt x="9" y="4"/>
                    </a:lnTo>
                    <a:lnTo>
                      <a:pt x="0" y="4"/>
                    </a:lnTo>
                    <a:close/>
                  </a:path>
                </a:pathLst>
              </a:custGeom>
              <a:solidFill>
                <a:srgbClr val="000000"/>
              </a:solidFill>
              <a:ln w="9525">
                <a:noFill/>
                <a:round/>
                <a:headEnd/>
                <a:tailEnd/>
              </a:ln>
            </p:spPr>
            <p:txBody>
              <a:bodyPr/>
              <a:lstStyle/>
              <a:p>
                <a:endParaRPr lang="en-US" dirty="0"/>
              </a:p>
            </p:txBody>
          </p:sp>
          <p:sp>
            <p:nvSpPr>
              <p:cNvPr id="22354" name="Freeform 150"/>
              <p:cNvSpPr>
                <a:spLocks/>
              </p:cNvSpPr>
              <p:nvPr/>
            </p:nvSpPr>
            <p:spPr bwMode="auto">
              <a:xfrm>
                <a:off x="3485" y="1345"/>
                <a:ext cx="2" cy="6"/>
              </a:xfrm>
              <a:custGeom>
                <a:avLst/>
                <a:gdLst>
                  <a:gd name="T0" fmla="*/ 0 w 16"/>
                  <a:gd name="T1" fmla="*/ 34 h 37"/>
                  <a:gd name="T2" fmla="*/ 8 w 16"/>
                  <a:gd name="T3" fmla="*/ 37 h 37"/>
                  <a:gd name="T4" fmla="*/ 16 w 16"/>
                  <a:gd name="T5" fmla="*/ 3 h 37"/>
                  <a:gd name="T6" fmla="*/ 8 w 16"/>
                  <a:gd name="T7" fmla="*/ 0 h 37"/>
                  <a:gd name="T8" fmla="*/ 0 w 16"/>
                  <a:gd name="T9" fmla="*/ 34 h 37"/>
                  <a:gd name="T10" fmla="*/ 0 60000 65536"/>
                  <a:gd name="T11" fmla="*/ 0 60000 65536"/>
                  <a:gd name="T12" fmla="*/ 0 60000 65536"/>
                  <a:gd name="T13" fmla="*/ 0 60000 65536"/>
                  <a:gd name="T14" fmla="*/ 0 60000 65536"/>
                  <a:gd name="T15" fmla="*/ 0 w 16"/>
                  <a:gd name="T16" fmla="*/ 0 h 37"/>
                  <a:gd name="T17" fmla="*/ 16 w 16"/>
                  <a:gd name="T18" fmla="*/ 37 h 37"/>
                </a:gdLst>
                <a:ahLst/>
                <a:cxnLst>
                  <a:cxn ang="T10">
                    <a:pos x="T0" y="T1"/>
                  </a:cxn>
                  <a:cxn ang="T11">
                    <a:pos x="T2" y="T3"/>
                  </a:cxn>
                  <a:cxn ang="T12">
                    <a:pos x="T4" y="T5"/>
                  </a:cxn>
                  <a:cxn ang="T13">
                    <a:pos x="T6" y="T7"/>
                  </a:cxn>
                  <a:cxn ang="T14">
                    <a:pos x="T8" y="T9"/>
                  </a:cxn>
                </a:cxnLst>
                <a:rect l="T15" t="T16" r="T17" b="T18"/>
                <a:pathLst>
                  <a:path w="16" h="37">
                    <a:moveTo>
                      <a:pt x="0" y="34"/>
                    </a:moveTo>
                    <a:lnTo>
                      <a:pt x="8" y="37"/>
                    </a:lnTo>
                    <a:lnTo>
                      <a:pt x="16" y="3"/>
                    </a:lnTo>
                    <a:lnTo>
                      <a:pt x="8" y="0"/>
                    </a:lnTo>
                    <a:lnTo>
                      <a:pt x="0" y="34"/>
                    </a:lnTo>
                    <a:close/>
                  </a:path>
                </a:pathLst>
              </a:custGeom>
              <a:solidFill>
                <a:srgbClr val="000000"/>
              </a:solidFill>
              <a:ln w="9525">
                <a:noFill/>
                <a:round/>
                <a:headEnd/>
                <a:tailEnd/>
              </a:ln>
            </p:spPr>
            <p:txBody>
              <a:bodyPr/>
              <a:lstStyle/>
              <a:p>
                <a:endParaRPr lang="en-US" dirty="0"/>
              </a:p>
            </p:txBody>
          </p:sp>
          <p:sp>
            <p:nvSpPr>
              <p:cNvPr id="22355" name="Freeform 151"/>
              <p:cNvSpPr>
                <a:spLocks/>
              </p:cNvSpPr>
              <p:nvPr/>
            </p:nvSpPr>
            <p:spPr bwMode="auto">
              <a:xfrm>
                <a:off x="3485" y="1350"/>
                <a:ext cx="1" cy="1"/>
              </a:xfrm>
              <a:custGeom>
                <a:avLst/>
                <a:gdLst>
                  <a:gd name="T0" fmla="*/ 3 w 8"/>
                  <a:gd name="T1" fmla="*/ 9 h 10"/>
                  <a:gd name="T2" fmla="*/ 7 w 8"/>
                  <a:gd name="T3" fmla="*/ 10 h 10"/>
                  <a:gd name="T4" fmla="*/ 8 w 8"/>
                  <a:gd name="T5" fmla="*/ 7 h 10"/>
                  <a:gd name="T6" fmla="*/ 0 w 8"/>
                  <a:gd name="T7" fmla="*/ 4 h 10"/>
                  <a:gd name="T8" fmla="*/ 6 w 8"/>
                  <a:gd name="T9" fmla="*/ 0 h 10"/>
                  <a:gd name="T10" fmla="*/ 3 w 8"/>
                  <a:gd name="T11" fmla="*/ 9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3" y="9"/>
                    </a:moveTo>
                    <a:lnTo>
                      <a:pt x="7" y="10"/>
                    </a:lnTo>
                    <a:lnTo>
                      <a:pt x="8" y="7"/>
                    </a:lnTo>
                    <a:lnTo>
                      <a:pt x="0" y="4"/>
                    </a:lnTo>
                    <a:lnTo>
                      <a:pt x="6" y="0"/>
                    </a:lnTo>
                    <a:lnTo>
                      <a:pt x="3" y="9"/>
                    </a:lnTo>
                    <a:close/>
                  </a:path>
                </a:pathLst>
              </a:custGeom>
              <a:solidFill>
                <a:srgbClr val="000000"/>
              </a:solidFill>
              <a:ln w="9525">
                <a:noFill/>
                <a:round/>
                <a:headEnd/>
                <a:tailEnd/>
              </a:ln>
            </p:spPr>
            <p:txBody>
              <a:bodyPr/>
              <a:lstStyle/>
              <a:p>
                <a:endParaRPr lang="en-US" dirty="0"/>
              </a:p>
            </p:txBody>
          </p:sp>
          <p:sp>
            <p:nvSpPr>
              <p:cNvPr id="22356" name="Freeform 152"/>
              <p:cNvSpPr>
                <a:spLocks/>
              </p:cNvSpPr>
              <p:nvPr/>
            </p:nvSpPr>
            <p:spPr bwMode="auto">
              <a:xfrm>
                <a:off x="3481" y="1343"/>
                <a:ext cx="6" cy="3"/>
              </a:xfrm>
              <a:custGeom>
                <a:avLst/>
                <a:gdLst>
                  <a:gd name="T0" fmla="*/ 47 w 49"/>
                  <a:gd name="T1" fmla="*/ 17 h 17"/>
                  <a:gd name="T2" fmla="*/ 49 w 49"/>
                  <a:gd name="T3" fmla="*/ 10 h 17"/>
                  <a:gd name="T4" fmla="*/ 3 w 49"/>
                  <a:gd name="T5" fmla="*/ 0 h 17"/>
                  <a:gd name="T6" fmla="*/ 0 w 49"/>
                  <a:gd name="T7" fmla="*/ 7 h 17"/>
                  <a:gd name="T8" fmla="*/ 47 w 49"/>
                  <a:gd name="T9" fmla="*/ 17 h 17"/>
                  <a:gd name="T10" fmla="*/ 0 60000 65536"/>
                  <a:gd name="T11" fmla="*/ 0 60000 65536"/>
                  <a:gd name="T12" fmla="*/ 0 60000 65536"/>
                  <a:gd name="T13" fmla="*/ 0 60000 65536"/>
                  <a:gd name="T14" fmla="*/ 0 60000 65536"/>
                  <a:gd name="T15" fmla="*/ 0 w 49"/>
                  <a:gd name="T16" fmla="*/ 0 h 17"/>
                  <a:gd name="T17" fmla="*/ 49 w 49"/>
                  <a:gd name="T18" fmla="*/ 17 h 17"/>
                </a:gdLst>
                <a:ahLst/>
                <a:cxnLst>
                  <a:cxn ang="T10">
                    <a:pos x="T0" y="T1"/>
                  </a:cxn>
                  <a:cxn ang="T11">
                    <a:pos x="T2" y="T3"/>
                  </a:cxn>
                  <a:cxn ang="T12">
                    <a:pos x="T4" y="T5"/>
                  </a:cxn>
                  <a:cxn ang="T13">
                    <a:pos x="T6" y="T7"/>
                  </a:cxn>
                  <a:cxn ang="T14">
                    <a:pos x="T8" y="T9"/>
                  </a:cxn>
                </a:cxnLst>
                <a:rect l="T15" t="T16" r="T17" b="T18"/>
                <a:pathLst>
                  <a:path w="49" h="17">
                    <a:moveTo>
                      <a:pt x="47" y="17"/>
                    </a:moveTo>
                    <a:lnTo>
                      <a:pt x="49" y="10"/>
                    </a:lnTo>
                    <a:lnTo>
                      <a:pt x="3" y="0"/>
                    </a:lnTo>
                    <a:lnTo>
                      <a:pt x="0" y="7"/>
                    </a:lnTo>
                    <a:lnTo>
                      <a:pt x="47" y="17"/>
                    </a:lnTo>
                    <a:close/>
                  </a:path>
                </a:pathLst>
              </a:custGeom>
              <a:solidFill>
                <a:srgbClr val="000000"/>
              </a:solidFill>
              <a:ln w="9525">
                <a:noFill/>
                <a:round/>
                <a:headEnd/>
                <a:tailEnd/>
              </a:ln>
            </p:spPr>
            <p:txBody>
              <a:bodyPr/>
              <a:lstStyle/>
              <a:p>
                <a:endParaRPr lang="en-US" dirty="0"/>
              </a:p>
            </p:txBody>
          </p:sp>
          <p:sp>
            <p:nvSpPr>
              <p:cNvPr id="22357" name="Freeform 153"/>
              <p:cNvSpPr>
                <a:spLocks/>
              </p:cNvSpPr>
              <p:nvPr/>
            </p:nvSpPr>
            <p:spPr bwMode="auto">
              <a:xfrm>
                <a:off x="3486" y="1345"/>
                <a:ext cx="1" cy="1"/>
              </a:xfrm>
              <a:custGeom>
                <a:avLst/>
                <a:gdLst>
                  <a:gd name="T0" fmla="*/ 8 w 9"/>
                  <a:gd name="T1" fmla="*/ 5 h 7"/>
                  <a:gd name="T2" fmla="*/ 9 w 9"/>
                  <a:gd name="T3" fmla="*/ 1 h 7"/>
                  <a:gd name="T4" fmla="*/ 5 w 9"/>
                  <a:gd name="T5" fmla="*/ 0 h 7"/>
                  <a:gd name="T6" fmla="*/ 3 w 9"/>
                  <a:gd name="T7" fmla="*/ 7 h 7"/>
                  <a:gd name="T8" fmla="*/ 0 w 9"/>
                  <a:gd name="T9" fmla="*/ 2 h 7"/>
                  <a:gd name="T10" fmla="*/ 8 w 9"/>
                  <a:gd name="T11" fmla="*/ 5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5"/>
                    </a:moveTo>
                    <a:lnTo>
                      <a:pt x="9" y="1"/>
                    </a:lnTo>
                    <a:lnTo>
                      <a:pt x="5" y="0"/>
                    </a:lnTo>
                    <a:lnTo>
                      <a:pt x="3" y="7"/>
                    </a:lnTo>
                    <a:lnTo>
                      <a:pt x="0" y="2"/>
                    </a:lnTo>
                    <a:lnTo>
                      <a:pt x="8" y="5"/>
                    </a:lnTo>
                    <a:close/>
                  </a:path>
                </a:pathLst>
              </a:custGeom>
              <a:solidFill>
                <a:srgbClr val="000000"/>
              </a:solidFill>
              <a:ln w="9525">
                <a:noFill/>
                <a:round/>
                <a:headEnd/>
                <a:tailEnd/>
              </a:ln>
            </p:spPr>
            <p:txBody>
              <a:bodyPr/>
              <a:lstStyle/>
              <a:p>
                <a:endParaRPr lang="en-US" dirty="0"/>
              </a:p>
            </p:txBody>
          </p:sp>
          <p:sp>
            <p:nvSpPr>
              <p:cNvPr id="22358" name="Freeform 154"/>
              <p:cNvSpPr>
                <a:spLocks/>
              </p:cNvSpPr>
              <p:nvPr/>
            </p:nvSpPr>
            <p:spPr bwMode="auto">
              <a:xfrm>
                <a:off x="3480" y="1342"/>
                <a:ext cx="2" cy="2"/>
              </a:xfrm>
              <a:custGeom>
                <a:avLst/>
                <a:gdLst>
                  <a:gd name="T0" fmla="*/ 12 w 14"/>
                  <a:gd name="T1" fmla="*/ 3 h 10"/>
                  <a:gd name="T2" fmla="*/ 0 w 14"/>
                  <a:gd name="T3" fmla="*/ 0 h 10"/>
                  <a:gd name="T4" fmla="*/ 7 w 14"/>
                  <a:gd name="T5" fmla="*/ 9 h 10"/>
                  <a:gd name="T6" fmla="*/ 14 w 14"/>
                  <a:gd name="T7" fmla="*/ 4 h 10"/>
                  <a:gd name="T8" fmla="*/ 9 w 14"/>
                  <a:gd name="T9" fmla="*/ 10 h 10"/>
                  <a:gd name="T10" fmla="*/ 12 w 14"/>
                  <a:gd name="T11" fmla="*/ 3 h 10"/>
                  <a:gd name="T12" fmla="*/ 0 60000 65536"/>
                  <a:gd name="T13" fmla="*/ 0 60000 65536"/>
                  <a:gd name="T14" fmla="*/ 0 60000 65536"/>
                  <a:gd name="T15" fmla="*/ 0 60000 65536"/>
                  <a:gd name="T16" fmla="*/ 0 60000 65536"/>
                  <a:gd name="T17" fmla="*/ 0 60000 65536"/>
                  <a:gd name="T18" fmla="*/ 0 w 14"/>
                  <a:gd name="T19" fmla="*/ 0 h 10"/>
                  <a:gd name="T20" fmla="*/ 14 w 1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4" h="10">
                    <a:moveTo>
                      <a:pt x="12" y="3"/>
                    </a:moveTo>
                    <a:lnTo>
                      <a:pt x="0" y="0"/>
                    </a:lnTo>
                    <a:lnTo>
                      <a:pt x="7" y="9"/>
                    </a:lnTo>
                    <a:lnTo>
                      <a:pt x="14" y="4"/>
                    </a:lnTo>
                    <a:lnTo>
                      <a:pt x="9" y="10"/>
                    </a:lnTo>
                    <a:lnTo>
                      <a:pt x="12" y="3"/>
                    </a:lnTo>
                    <a:close/>
                  </a:path>
                </a:pathLst>
              </a:custGeom>
              <a:solidFill>
                <a:srgbClr val="000000"/>
              </a:solidFill>
              <a:ln w="9525">
                <a:noFill/>
                <a:round/>
                <a:headEnd/>
                <a:tailEnd/>
              </a:ln>
            </p:spPr>
            <p:txBody>
              <a:bodyPr/>
              <a:lstStyle/>
              <a:p>
                <a:endParaRPr lang="en-US" dirty="0"/>
              </a:p>
            </p:txBody>
          </p:sp>
          <p:sp>
            <p:nvSpPr>
              <p:cNvPr id="22359" name="Freeform 155"/>
              <p:cNvSpPr>
                <a:spLocks/>
              </p:cNvSpPr>
              <p:nvPr/>
            </p:nvSpPr>
            <p:spPr bwMode="auto">
              <a:xfrm>
                <a:off x="3484" y="1360"/>
                <a:ext cx="6" cy="7"/>
              </a:xfrm>
              <a:custGeom>
                <a:avLst/>
                <a:gdLst>
                  <a:gd name="T0" fmla="*/ 0 w 47"/>
                  <a:gd name="T1" fmla="*/ 0 h 44"/>
                  <a:gd name="T2" fmla="*/ 25 w 47"/>
                  <a:gd name="T3" fmla="*/ 31 h 44"/>
                  <a:gd name="T4" fmla="*/ 25 w 47"/>
                  <a:gd name="T5" fmla="*/ 42 h 44"/>
                  <a:gd name="T6" fmla="*/ 39 w 47"/>
                  <a:gd name="T7" fmla="*/ 44 h 44"/>
                  <a:gd name="T8" fmla="*/ 47 w 47"/>
                  <a:gd name="T9" fmla="*/ 11 h 44"/>
                  <a:gd name="T10" fmla="*/ 0 w 47"/>
                  <a:gd name="T11" fmla="*/ 0 h 44"/>
                  <a:gd name="T12" fmla="*/ 0 60000 65536"/>
                  <a:gd name="T13" fmla="*/ 0 60000 65536"/>
                  <a:gd name="T14" fmla="*/ 0 60000 65536"/>
                  <a:gd name="T15" fmla="*/ 0 60000 65536"/>
                  <a:gd name="T16" fmla="*/ 0 60000 65536"/>
                  <a:gd name="T17" fmla="*/ 0 60000 65536"/>
                  <a:gd name="T18" fmla="*/ 0 w 47"/>
                  <a:gd name="T19" fmla="*/ 0 h 44"/>
                  <a:gd name="T20" fmla="*/ 47 w 4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7" h="44">
                    <a:moveTo>
                      <a:pt x="0" y="0"/>
                    </a:moveTo>
                    <a:lnTo>
                      <a:pt x="25" y="31"/>
                    </a:lnTo>
                    <a:lnTo>
                      <a:pt x="25" y="42"/>
                    </a:lnTo>
                    <a:lnTo>
                      <a:pt x="39" y="44"/>
                    </a:lnTo>
                    <a:lnTo>
                      <a:pt x="47" y="11"/>
                    </a:lnTo>
                    <a:lnTo>
                      <a:pt x="0" y="0"/>
                    </a:lnTo>
                    <a:close/>
                  </a:path>
                </a:pathLst>
              </a:custGeom>
              <a:solidFill>
                <a:srgbClr val="FFFFFF"/>
              </a:solidFill>
              <a:ln w="9525">
                <a:noFill/>
                <a:round/>
                <a:headEnd/>
                <a:tailEnd/>
              </a:ln>
            </p:spPr>
            <p:txBody>
              <a:bodyPr/>
              <a:lstStyle/>
              <a:p>
                <a:endParaRPr lang="en-US" dirty="0"/>
              </a:p>
            </p:txBody>
          </p:sp>
          <p:sp>
            <p:nvSpPr>
              <p:cNvPr id="22360" name="Freeform 156"/>
              <p:cNvSpPr>
                <a:spLocks/>
              </p:cNvSpPr>
              <p:nvPr/>
            </p:nvSpPr>
            <p:spPr bwMode="auto">
              <a:xfrm>
                <a:off x="3484" y="1359"/>
                <a:ext cx="3" cy="7"/>
              </a:xfrm>
              <a:custGeom>
                <a:avLst/>
                <a:gdLst>
                  <a:gd name="T0" fmla="*/ 6 w 31"/>
                  <a:gd name="T1" fmla="*/ 0 h 36"/>
                  <a:gd name="T2" fmla="*/ 0 w 31"/>
                  <a:gd name="T3" fmla="*/ 5 h 36"/>
                  <a:gd name="T4" fmla="*/ 24 w 31"/>
                  <a:gd name="T5" fmla="*/ 36 h 36"/>
                  <a:gd name="T6" fmla="*/ 31 w 31"/>
                  <a:gd name="T7" fmla="*/ 31 h 36"/>
                  <a:gd name="T8" fmla="*/ 6 w 31"/>
                  <a:gd name="T9" fmla="*/ 0 h 36"/>
                  <a:gd name="T10" fmla="*/ 0 60000 65536"/>
                  <a:gd name="T11" fmla="*/ 0 60000 65536"/>
                  <a:gd name="T12" fmla="*/ 0 60000 65536"/>
                  <a:gd name="T13" fmla="*/ 0 60000 65536"/>
                  <a:gd name="T14" fmla="*/ 0 60000 65536"/>
                  <a:gd name="T15" fmla="*/ 0 w 31"/>
                  <a:gd name="T16" fmla="*/ 0 h 36"/>
                  <a:gd name="T17" fmla="*/ 31 w 31"/>
                  <a:gd name="T18" fmla="*/ 36 h 36"/>
                </a:gdLst>
                <a:ahLst/>
                <a:cxnLst>
                  <a:cxn ang="T10">
                    <a:pos x="T0" y="T1"/>
                  </a:cxn>
                  <a:cxn ang="T11">
                    <a:pos x="T2" y="T3"/>
                  </a:cxn>
                  <a:cxn ang="T12">
                    <a:pos x="T4" y="T5"/>
                  </a:cxn>
                  <a:cxn ang="T13">
                    <a:pos x="T6" y="T7"/>
                  </a:cxn>
                  <a:cxn ang="T14">
                    <a:pos x="T8" y="T9"/>
                  </a:cxn>
                </a:cxnLst>
                <a:rect l="T15" t="T16" r="T17" b="T18"/>
                <a:pathLst>
                  <a:path w="31" h="36">
                    <a:moveTo>
                      <a:pt x="6" y="0"/>
                    </a:moveTo>
                    <a:lnTo>
                      <a:pt x="0" y="5"/>
                    </a:lnTo>
                    <a:lnTo>
                      <a:pt x="24" y="36"/>
                    </a:lnTo>
                    <a:lnTo>
                      <a:pt x="31" y="31"/>
                    </a:lnTo>
                    <a:lnTo>
                      <a:pt x="6" y="0"/>
                    </a:lnTo>
                    <a:close/>
                  </a:path>
                </a:pathLst>
              </a:custGeom>
              <a:solidFill>
                <a:srgbClr val="000000"/>
              </a:solidFill>
              <a:ln w="9525">
                <a:noFill/>
                <a:round/>
                <a:headEnd/>
                <a:tailEnd/>
              </a:ln>
            </p:spPr>
            <p:txBody>
              <a:bodyPr/>
              <a:lstStyle/>
              <a:p>
                <a:endParaRPr lang="en-US" dirty="0"/>
              </a:p>
            </p:txBody>
          </p:sp>
          <p:sp>
            <p:nvSpPr>
              <p:cNvPr id="22361" name="Rectangle 157"/>
              <p:cNvSpPr>
                <a:spLocks noChangeArrowheads="1"/>
              </p:cNvSpPr>
              <p:nvPr/>
            </p:nvSpPr>
            <p:spPr bwMode="auto">
              <a:xfrm>
                <a:off x="3487" y="1365"/>
                <a:ext cx="1" cy="2"/>
              </a:xfrm>
              <a:prstGeom prst="rect">
                <a:avLst/>
              </a:prstGeom>
              <a:solidFill>
                <a:srgbClr val="000000"/>
              </a:solidFill>
              <a:ln w="9525">
                <a:noFill/>
                <a:miter lim="800000"/>
                <a:headEnd/>
                <a:tailEnd/>
              </a:ln>
            </p:spPr>
            <p:txBody>
              <a:bodyPr/>
              <a:lstStyle/>
              <a:p>
                <a:endParaRPr lang="en-US" dirty="0"/>
              </a:p>
            </p:txBody>
          </p:sp>
          <p:sp>
            <p:nvSpPr>
              <p:cNvPr id="22362" name="Freeform 158"/>
              <p:cNvSpPr>
                <a:spLocks/>
              </p:cNvSpPr>
              <p:nvPr/>
            </p:nvSpPr>
            <p:spPr bwMode="auto">
              <a:xfrm>
                <a:off x="3487" y="1365"/>
                <a:ext cx="1" cy="1"/>
              </a:xfrm>
              <a:custGeom>
                <a:avLst/>
                <a:gdLst>
                  <a:gd name="T0" fmla="*/ 8 w 9"/>
                  <a:gd name="T1" fmla="*/ 0 h 5"/>
                  <a:gd name="T2" fmla="*/ 9 w 9"/>
                  <a:gd name="T3" fmla="*/ 1 h 5"/>
                  <a:gd name="T4" fmla="*/ 9 w 9"/>
                  <a:gd name="T5" fmla="*/ 2 h 5"/>
                  <a:gd name="T6" fmla="*/ 0 w 9"/>
                  <a:gd name="T7" fmla="*/ 2 h 5"/>
                  <a:gd name="T8" fmla="*/ 1 w 9"/>
                  <a:gd name="T9" fmla="*/ 5 h 5"/>
                  <a:gd name="T10" fmla="*/ 8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8" y="0"/>
                    </a:moveTo>
                    <a:lnTo>
                      <a:pt x="9" y="1"/>
                    </a:lnTo>
                    <a:lnTo>
                      <a:pt x="9" y="2"/>
                    </a:lnTo>
                    <a:lnTo>
                      <a:pt x="0" y="2"/>
                    </a:lnTo>
                    <a:lnTo>
                      <a:pt x="1" y="5"/>
                    </a:lnTo>
                    <a:lnTo>
                      <a:pt x="8" y="0"/>
                    </a:lnTo>
                    <a:close/>
                  </a:path>
                </a:pathLst>
              </a:custGeom>
              <a:solidFill>
                <a:srgbClr val="000000"/>
              </a:solidFill>
              <a:ln w="9525">
                <a:noFill/>
                <a:round/>
                <a:headEnd/>
                <a:tailEnd/>
              </a:ln>
            </p:spPr>
            <p:txBody>
              <a:bodyPr/>
              <a:lstStyle/>
              <a:p>
                <a:endParaRPr lang="en-US" dirty="0"/>
              </a:p>
            </p:txBody>
          </p:sp>
          <p:sp>
            <p:nvSpPr>
              <p:cNvPr id="22363" name="Freeform 159"/>
              <p:cNvSpPr>
                <a:spLocks/>
              </p:cNvSpPr>
              <p:nvPr/>
            </p:nvSpPr>
            <p:spPr bwMode="auto">
              <a:xfrm>
                <a:off x="3487" y="1366"/>
                <a:ext cx="2" cy="2"/>
              </a:xfrm>
              <a:custGeom>
                <a:avLst/>
                <a:gdLst>
                  <a:gd name="T0" fmla="*/ 3 w 17"/>
                  <a:gd name="T1" fmla="*/ 0 h 11"/>
                  <a:gd name="T2" fmla="*/ 0 w 17"/>
                  <a:gd name="T3" fmla="*/ 9 h 11"/>
                  <a:gd name="T4" fmla="*/ 15 w 17"/>
                  <a:gd name="T5" fmla="*/ 11 h 11"/>
                  <a:gd name="T6" fmla="*/ 17 w 17"/>
                  <a:gd name="T7" fmla="*/ 2 h 11"/>
                  <a:gd name="T8" fmla="*/ 3 w 17"/>
                  <a:gd name="T9" fmla="*/ 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3" y="0"/>
                    </a:moveTo>
                    <a:lnTo>
                      <a:pt x="0" y="9"/>
                    </a:lnTo>
                    <a:lnTo>
                      <a:pt x="15" y="11"/>
                    </a:lnTo>
                    <a:lnTo>
                      <a:pt x="17" y="2"/>
                    </a:lnTo>
                    <a:lnTo>
                      <a:pt x="3" y="0"/>
                    </a:lnTo>
                    <a:close/>
                  </a:path>
                </a:pathLst>
              </a:custGeom>
              <a:solidFill>
                <a:srgbClr val="000000"/>
              </a:solidFill>
              <a:ln w="9525">
                <a:noFill/>
                <a:round/>
                <a:headEnd/>
                <a:tailEnd/>
              </a:ln>
            </p:spPr>
            <p:txBody>
              <a:bodyPr/>
              <a:lstStyle/>
              <a:p>
                <a:endParaRPr lang="en-US" dirty="0"/>
              </a:p>
            </p:txBody>
          </p:sp>
          <p:sp>
            <p:nvSpPr>
              <p:cNvPr id="22364" name="Freeform 160"/>
              <p:cNvSpPr>
                <a:spLocks/>
              </p:cNvSpPr>
              <p:nvPr/>
            </p:nvSpPr>
            <p:spPr bwMode="auto">
              <a:xfrm>
                <a:off x="3487" y="1366"/>
                <a:ext cx="1" cy="1"/>
              </a:xfrm>
              <a:custGeom>
                <a:avLst/>
                <a:gdLst>
                  <a:gd name="T0" fmla="*/ 0 w 9"/>
                  <a:gd name="T1" fmla="*/ 5 h 9"/>
                  <a:gd name="T2" fmla="*/ 0 w 9"/>
                  <a:gd name="T3" fmla="*/ 9 h 9"/>
                  <a:gd name="T4" fmla="*/ 3 w 9"/>
                  <a:gd name="T5" fmla="*/ 9 h 9"/>
                  <a:gd name="T6" fmla="*/ 6 w 9"/>
                  <a:gd name="T7" fmla="*/ 0 h 9"/>
                  <a:gd name="T8" fmla="*/ 9 w 9"/>
                  <a:gd name="T9" fmla="*/ 5 h 9"/>
                  <a:gd name="T10" fmla="*/ 0 w 9"/>
                  <a:gd name="T11" fmla="*/ 5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5"/>
                    </a:moveTo>
                    <a:lnTo>
                      <a:pt x="0" y="9"/>
                    </a:lnTo>
                    <a:lnTo>
                      <a:pt x="3" y="9"/>
                    </a:lnTo>
                    <a:lnTo>
                      <a:pt x="6" y="0"/>
                    </a:lnTo>
                    <a:lnTo>
                      <a:pt x="9" y="5"/>
                    </a:lnTo>
                    <a:lnTo>
                      <a:pt x="0" y="5"/>
                    </a:lnTo>
                    <a:close/>
                  </a:path>
                </a:pathLst>
              </a:custGeom>
              <a:solidFill>
                <a:srgbClr val="000000"/>
              </a:solidFill>
              <a:ln w="9525">
                <a:noFill/>
                <a:round/>
                <a:headEnd/>
                <a:tailEnd/>
              </a:ln>
            </p:spPr>
            <p:txBody>
              <a:bodyPr/>
              <a:lstStyle/>
              <a:p>
                <a:endParaRPr lang="en-US" dirty="0"/>
              </a:p>
            </p:txBody>
          </p:sp>
          <p:sp>
            <p:nvSpPr>
              <p:cNvPr id="22365" name="Freeform 161"/>
              <p:cNvSpPr>
                <a:spLocks/>
              </p:cNvSpPr>
              <p:nvPr/>
            </p:nvSpPr>
            <p:spPr bwMode="auto">
              <a:xfrm>
                <a:off x="3488" y="1362"/>
                <a:ext cx="2" cy="5"/>
              </a:xfrm>
              <a:custGeom>
                <a:avLst/>
                <a:gdLst>
                  <a:gd name="T0" fmla="*/ 0 w 15"/>
                  <a:gd name="T1" fmla="*/ 33 h 36"/>
                  <a:gd name="T2" fmla="*/ 7 w 15"/>
                  <a:gd name="T3" fmla="*/ 36 h 36"/>
                  <a:gd name="T4" fmla="*/ 15 w 15"/>
                  <a:gd name="T5" fmla="*/ 3 h 36"/>
                  <a:gd name="T6" fmla="*/ 7 w 15"/>
                  <a:gd name="T7" fmla="*/ 0 h 36"/>
                  <a:gd name="T8" fmla="*/ 0 w 15"/>
                  <a:gd name="T9" fmla="*/ 33 h 36"/>
                  <a:gd name="T10" fmla="*/ 0 60000 65536"/>
                  <a:gd name="T11" fmla="*/ 0 60000 65536"/>
                  <a:gd name="T12" fmla="*/ 0 60000 65536"/>
                  <a:gd name="T13" fmla="*/ 0 60000 65536"/>
                  <a:gd name="T14" fmla="*/ 0 60000 65536"/>
                  <a:gd name="T15" fmla="*/ 0 w 15"/>
                  <a:gd name="T16" fmla="*/ 0 h 36"/>
                  <a:gd name="T17" fmla="*/ 15 w 15"/>
                  <a:gd name="T18" fmla="*/ 36 h 36"/>
                </a:gdLst>
                <a:ahLst/>
                <a:cxnLst>
                  <a:cxn ang="T10">
                    <a:pos x="T0" y="T1"/>
                  </a:cxn>
                  <a:cxn ang="T11">
                    <a:pos x="T2" y="T3"/>
                  </a:cxn>
                  <a:cxn ang="T12">
                    <a:pos x="T4" y="T5"/>
                  </a:cxn>
                  <a:cxn ang="T13">
                    <a:pos x="T6" y="T7"/>
                  </a:cxn>
                  <a:cxn ang="T14">
                    <a:pos x="T8" y="T9"/>
                  </a:cxn>
                </a:cxnLst>
                <a:rect l="T15" t="T16" r="T17" b="T18"/>
                <a:pathLst>
                  <a:path w="15" h="36">
                    <a:moveTo>
                      <a:pt x="0" y="33"/>
                    </a:moveTo>
                    <a:lnTo>
                      <a:pt x="7" y="36"/>
                    </a:lnTo>
                    <a:lnTo>
                      <a:pt x="15" y="3"/>
                    </a:lnTo>
                    <a:lnTo>
                      <a:pt x="7" y="0"/>
                    </a:lnTo>
                    <a:lnTo>
                      <a:pt x="0" y="33"/>
                    </a:lnTo>
                    <a:close/>
                  </a:path>
                </a:pathLst>
              </a:custGeom>
              <a:solidFill>
                <a:srgbClr val="000000"/>
              </a:solidFill>
              <a:ln w="9525">
                <a:noFill/>
                <a:round/>
                <a:headEnd/>
                <a:tailEnd/>
              </a:ln>
            </p:spPr>
            <p:txBody>
              <a:bodyPr/>
              <a:lstStyle/>
              <a:p>
                <a:endParaRPr lang="en-US" dirty="0"/>
              </a:p>
            </p:txBody>
          </p:sp>
          <p:sp>
            <p:nvSpPr>
              <p:cNvPr id="22366" name="Freeform 162"/>
              <p:cNvSpPr>
                <a:spLocks/>
              </p:cNvSpPr>
              <p:nvPr/>
            </p:nvSpPr>
            <p:spPr bwMode="auto">
              <a:xfrm>
                <a:off x="3488" y="1366"/>
                <a:ext cx="1" cy="2"/>
              </a:xfrm>
              <a:custGeom>
                <a:avLst/>
                <a:gdLst>
                  <a:gd name="T0" fmla="*/ 3 w 7"/>
                  <a:gd name="T1" fmla="*/ 9 h 10"/>
                  <a:gd name="T2" fmla="*/ 6 w 7"/>
                  <a:gd name="T3" fmla="*/ 10 h 10"/>
                  <a:gd name="T4" fmla="*/ 7 w 7"/>
                  <a:gd name="T5" fmla="*/ 7 h 10"/>
                  <a:gd name="T6" fmla="*/ 0 w 7"/>
                  <a:gd name="T7" fmla="*/ 4 h 10"/>
                  <a:gd name="T8" fmla="*/ 5 w 7"/>
                  <a:gd name="T9" fmla="*/ 0 h 10"/>
                  <a:gd name="T10" fmla="*/ 3 w 7"/>
                  <a:gd name="T11" fmla="*/ 9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3" y="9"/>
                    </a:moveTo>
                    <a:lnTo>
                      <a:pt x="6" y="10"/>
                    </a:lnTo>
                    <a:lnTo>
                      <a:pt x="7" y="7"/>
                    </a:lnTo>
                    <a:lnTo>
                      <a:pt x="0" y="4"/>
                    </a:lnTo>
                    <a:lnTo>
                      <a:pt x="5" y="0"/>
                    </a:lnTo>
                    <a:lnTo>
                      <a:pt x="3" y="9"/>
                    </a:lnTo>
                    <a:close/>
                  </a:path>
                </a:pathLst>
              </a:custGeom>
              <a:solidFill>
                <a:srgbClr val="000000"/>
              </a:solidFill>
              <a:ln w="9525">
                <a:noFill/>
                <a:round/>
                <a:headEnd/>
                <a:tailEnd/>
              </a:ln>
            </p:spPr>
            <p:txBody>
              <a:bodyPr/>
              <a:lstStyle/>
              <a:p>
                <a:endParaRPr lang="en-US" dirty="0"/>
              </a:p>
            </p:txBody>
          </p:sp>
          <p:sp>
            <p:nvSpPr>
              <p:cNvPr id="22367" name="Freeform 163"/>
              <p:cNvSpPr>
                <a:spLocks/>
              </p:cNvSpPr>
              <p:nvPr/>
            </p:nvSpPr>
            <p:spPr bwMode="auto">
              <a:xfrm>
                <a:off x="3484" y="1359"/>
                <a:ext cx="6" cy="3"/>
              </a:xfrm>
              <a:custGeom>
                <a:avLst/>
                <a:gdLst>
                  <a:gd name="T0" fmla="*/ 47 w 50"/>
                  <a:gd name="T1" fmla="*/ 18 h 18"/>
                  <a:gd name="T2" fmla="*/ 50 w 50"/>
                  <a:gd name="T3" fmla="*/ 11 h 18"/>
                  <a:gd name="T4" fmla="*/ 3 w 50"/>
                  <a:gd name="T5" fmla="*/ 0 h 18"/>
                  <a:gd name="T6" fmla="*/ 0 w 50"/>
                  <a:gd name="T7" fmla="*/ 7 h 18"/>
                  <a:gd name="T8" fmla="*/ 47 w 50"/>
                  <a:gd name="T9" fmla="*/ 18 h 18"/>
                  <a:gd name="T10" fmla="*/ 0 60000 65536"/>
                  <a:gd name="T11" fmla="*/ 0 60000 65536"/>
                  <a:gd name="T12" fmla="*/ 0 60000 65536"/>
                  <a:gd name="T13" fmla="*/ 0 60000 65536"/>
                  <a:gd name="T14" fmla="*/ 0 60000 65536"/>
                  <a:gd name="T15" fmla="*/ 0 w 50"/>
                  <a:gd name="T16" fmla="*/ 0 h 18"/>
                  <a:gd name="T17" fmla="*/ 50 w 50"/>
                  <a:gd name="T18" fmla="*/ 18 h 18"/>
                </a:gdLst>
                <a:ahLst/>
                <a:cxnLst>
                  <a:cxn ang="T10">
                    <a:pos x="T0" y="T1"/>
                  </a:cxn>
                  <a:cxn ang="T11">
                    <a:pos x="T2" y="T3"/>
                  </a:cxn>
                  <a:cxn ang="T12">
                    <a:pos x="T4" y="T5"/>
                  </a:cxn>
                  <a:cxn ang="T13">
                    <a:pos x="T6" y="T7"/>
                  </a:cxn>
                  <a:cxn ang="T14">
                    <a:pos x="T8" y="T9"/>
                  </a:cxn>
                </a:cxnLst>
                <a:rect l="T15" t="T16" r="T17" b="T18"/>
                <a:pathLst>
                  <a:path w="50" h="18">
                    <a:moveTo>
                      <a:pt x="47" y="18"/>
                    </a:moveTo>
                    <a:lnTo>
                      <a:pt x="50" y="11"/>
                    </a:lnTo>
                    <a:lnTo>
                      <a:pt x="3" y="0"/>
                    </a:lnTo>
                    <a:lnTo>
                      <a:pt x="0" y="7"/>
                    </a:lnTo>
                    <a:lnTo>
                      <a:pt x="47" y="18"/>
                    </a:lnTo>
                    <a:close/>
                  </a:path>
                </a:pathLst>
              </a:custGeom>
              <a:solidFill>
                <a:srgbClr val="000000"/>
              </a:solidFill>
              <a:ln w="9525">
                <a:noFill/>
                <a:round/>
                <a:headEnd/>
                <a:tailEnd/>
              </a:ln>
            </p:spPr>
            <p:txBody>
              <a:bodyPr/>
              <a:lstStyle/>
              <a:p>
                <a:endParaRPr lang="en-US" dirty="0"/>
              </a:p>
            </p:txBody>
          </p:sp>
          <p:sp>
            <p:nvSpPr>
              <p:cNvPr id="22368" name="Freeform 164"/>
              <p:cNvSpPr>
                <a:spLocks/>
              </p:cNvSpPr>
              <p:nvPr/>
            </p:nvSpPr>
            <p:spPr bwMode="auto">
              <a:xfrm>
                <a:off x="3489" y="1361"/>
                <a:ext cx="1" cy="1"/>
              </a:xfrm>
              <a:custGeom>
                <a:avLst/>
                <a:gdLst>
                  <a:gd name="T0" fmla="*/ 8 w 9"/>
                  <a:gd name="T1" fmla="*/ 5 h 7"/>
                  <a:gd name="T2" fmla="*/ 9 w 9"/>
                  <a:gd name="T3" fmla="*/ 1 h 7"/>
                  <a:gd name="T4" fmla="*/ 6 w 9"/>
                  <a:gd name="T5" fmla="*/ 0 h 7"/>
                  <a:gd name="T6" fmla="*/ 3 w 9"/>
                  <a:gd name="T7" fmla="*/ 7 h 7"/>
                  <a:gd name="T8" fmla="*/ 0 w 9"/>
                  <a:gd name="T9" fmla="*/ 2 h 7"/>
                  <a:gd name="T10" fmla="*/ 8 w 9"/>
                  <a:gd name="T11" fmla="*/ 5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5"/>
                    </a:moveTo>
                    <a:lnTo>
                      <a:pt x="9" y="1"/>
                    </a:lnTo>
                    <a:lnTo>
                      <a:pt x="6" y="0"/>
                    </a:lnTo>
                    <a:lnTo>
                      <a:pt x="3" y="7"/>
                    </a:lnTo>
                    <a:lnTo>
                      <a:pt x="0" y="2"/>
                    </a:lnTo>
                    <a:lnTo>
                      <a:pt x="8" y="5"/>
                    </a:lnTo>
                    <a:close/>
                  </a:path>
                </a:pathLst>
              </a:custGeom>
              <a:solidFill>
                <a:srgbClr val="000000"/>
              </a:solidFill>
              <a:ln w="9525">
                <a:noFill/>
                <a:round/>
                <a:headEnd/>
                <a:tailEnd/>
              </a:ln>
            </p:spPr>
            <p:txBody>
              <a:bodyPr/>
              <a:lstStyle/>
              <a:p>
                <a:endParaRPr lang="en-US" dirty="0"/>
              </a:p>
            </p:txBody>
          </p:sp>
          <p:sp>
            <p:nvSpPr>
              <p:cNvPr id="22369" name="Freeform 165"/>
              <p:cNvSpPr>
                <a:spLocks/>
              </p:cNvSpPr>
              <p:nvPr/>
            </p:nvSpPr>
            <p:spPr bwMode="auto">
              <a:xfrm>
                <a:off x="3483" y="1359"/>
                <a:ext cx="2" cy="1"/>
              </a:xfrm>
              <a:custGeom>
                <a:avLst/>
                <a:gdLst>
                  <a:gd name="T0" fmla="*/ 11 w 13"/>
                  <a:gd name="T1" fmla="*/ 3 h 10"/>
                  <a:gd name="T2" fmla="*/ 0 w 13"/>
                  <a:gd name="T3" fmla="*/ 0 h 10"/>
                  <a:gd name="T4" fmla="*/ 7 w 13"/>
                  <a:gd name="T5" fmla="*/ 9 h 10"/>
                  <a:gd name="T6" fmla="*/ 13 w 13"/>
                  <a:gd name="T7" fmla="*/ 4 h 10"/>
                  <a:gd name="T8" fmla="*/ 8 w 13"/>
                  <a:gd name="T9" fmla="*/ 10 h 10"/>
                  <a:gd name="T10" fmla="*/ 11 w 13"/>
                  <a:gd name="T11" fmla="*/ 3 h 10"/>
                  <a:gd name="T12" fmla="*/ 0 60000 65536"/>
                  <a:gd name="T13" fmla="*/ 0 60000 65536"/>
                  <a:gd name="T14" fmla="*/ 0 60000 65536"/>
                  <a:gd name="T15" fmla="*/ 0 60000 65536"/>
                  <a:gd name="T16" fmla="*/ 0 60000 65536"/>
                  <a:gd name="T17" fmla="*/ 0 60000 65536"/>
                  <a:gd name="T18" fmla="*/ 0 w 13"/>
                  <a:gd name="T19" fmla="*/ 0 h 10"/>
                  <a:gd name="T20" fmla="*/ 13 w 1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 h="10">
                    <a:moveTo>
                      <a:pt x="11" y="3"/>
                    </a:moveTo>
                    <a:lnTo>
                      <a:pt x="0" y="0"/>
                    </a:lnTo>
                    <a:lnTo>
                      <a:pt x="7" y="9"/>
                    </a:lnTo>
                    <a:lnTo>
                      <a:pt x="13" y="4"/>
                    </a:lnTo>
                    <a:lnTo>
                      <a:pt x="8" y="10"/>
                    </a:lnTo>
                    <a:lnTo>
                      <a:pt x="11" y="3"/>
                    </a:lnTo>
                    <a:close/>
                  </a:path>
                </a:pathLst>
              </a:custGeom>
              <a:solidFill>
                <a:srgbClr val="000000"/>
              </a:solidFill>
              <a:ln w="9525">
                <a:noFill/>
                <a:round/>
                <a:headEnd/>
                <a:tailEnd/>
              </a:ln>
            </p:spPr>
            <p:txBody>
              <a:bodyPr/>
              <a:lstStyle/>
              <a:p>
                <a:endParaRPr lang="en-US" dirty="0"/>
              </a:p>
            </p:txBody>
          </p:sp>
          <p:sp>
            <p:nvSpPr>
              <p:cNvPr id="22370" name="Freeform 166"/>
              <p:cNvSpPr>
                <a:spLocks/>
              </p:cNvSpPr>
              <p:nvPr/>
            </p:nvSpPr>
            <p:spPr bwMode="auto">
              <a:xfrm>
                <a:off x="3589" y="1278"/>
                <a:ext cx="128" cy="69"/>
              </a:xfrm>
              <a:custGeom>
                <a:avLst/>
                <a:gdLst>
                  <a:gd name="T0" fmla="*/ 78 w 1154"/>
                  <a:gd name="T1" fmla="*/ 28 h 411"/>
                  <a:gd name="T2" fmla="*/ 104 w 1154"/>
                  <a:gd name="T3" fmla="*/ 39 h 411"/>
                  <a:gd name="T4" fmla="*/ 117 w 1154"/>
                  <a:gd name="T5" fmla="*/ 46 h 411"/>
                  <a:gd name="T6" fmla="*/ 168 w 1154"/>
                  <a:gd name="T7" fmla="*/ 70 h 411"/>
                  <a:gd name="T8" fmla="*/ 225 w 1154"/>
                  <a:gd name="T9" fmla="*/ 89 h 411"/>
                  <a:gd name="T10" fmla="*/ 294 w 1154"/>
                  <a:gd name="T11" fmla="*/ 105 h 411"/>
                  <a:gd name="T12" fmla="*/ 408 w 1154"/>
                  <a:gd name="T13" fmla="*/ 126 h 411"/>
                  <a:gd name="T14" fmla="*/ 446 w 1154"/>
                  <a:gd name="T15" fmla="*/ 144 h 411"/>
                  <a:gd name="T16" fmla="*/ 481 w 1154"/>
                  <a:gd name="T17" fmla="*/ 165 h 411"/>
                  <a:gd name="T18" fmla="*/ 538 w 1154"/>
                  <a:gd name="T19" fmla="*/ 200 h 411"/>
                  <a:gd name="T20" fmla="*/ 577 w 1154"/>
                  <a:gd name="T21" fmla="*/ 218 h 411"/>
                  <a:gd name="T22" fmla="*/ 618 w 1154"/>
                  <a:gd name="T23" fmla="*/ 230 h 411"/>
                  <a:gd name="T24" fmla="*/ 655 w 1154"/>
                  <a:gd name="T25" fmla="*/ 236 h 411"/>
                  <a:gd name="T26" fmla="*/ 704 w 1154"/>
                  <a:gd name="T27" fmla="*/ 238 h 411"/>
                  <a:gd name="T28" fmla="*/ 754 w 1154"/>
                  <a:gd name="T29" fmla="*/ 240 h 411"/>
                  <a:gd name="T30" fmla="*/ 805 w 1154"/>
                  <a:gd name="T31" fmla="*/ 248 h 411"/>
                  <a:gd name="T32" fmla="*/ 855 w 1154"/>
                  <a:gd name="T33" fmla="*/ 271 h 411"/>
                  <a:gd name="T34" fmla="*/ 916 w 1154"/>
                  <a:gd name="T35" fmla="*/ 306 h 411"/>
                  <a:gd name="T36" fmla="*/ 959 w 1154"/>
                  <a:gd name="T37" fmla="*/ 328 h 411"/>
                  <a:gd name="T38" fmla="*/ 1004 w 1154"/>
                  <a:gd name="T39" fmla="*/ 347 h 411"/>
                  <a:gd name="T40" fmla="*/ 1070 w 1154"/>
                  <a:gd name="T41" fmla="*/ 363 h 411"/>
                  <a:gd name="T42" fmla="*/ 1113 w 1154"/>
                  <a:gd name="T43" fmla="*/ 375 h 411"/>
                  <a:gd name="T44" fmla="*/ 1144 w 1154"/>
                  <a:gd name="T45" fmla="*/ 392 h 411"/>
                  <a:gd name="T46" fmla="*/ 1147 w 1154"/>
                  <a:gd name="T47" fmla="*/ 403 h 411"/>
                  <a:gd name="T48" fmla="*/ 1137 w 1154"/>
                  <a:gd name="T49" fmla="*/ 409 h 411"/>
                  <a:gd name="T50" fmla="*/ 1117 w 1154"/>
                  <a:gd name="T51" fmla="*/ 411 h 411"/>
                  <a:gd name="T52" fmla="*/ 1091 w 1154"/>
                  <a:gd name="T53" fmla="*/ 407 h 411"/>
                  <a:gd name="T54" fmla="*/ 1032 w 1154"/>
                  <a:gd name="T55" fmla="*/ 392 h 411"/>
                  <a:gd name="T56" fmla="*/ 996 w 1154"/>
                  <a:gd name="T57" fmla="*/ 385 h 411"/>
                  <a:gd name="T58" fmla="*/ 954 w 1154"/>
                  <a:gd name="T59" fmla="*/ 373 h 411"/>
                  <a:gd name="T60" fmla="*/ 920 w 1154"/>
                  <a:gd name="T61" fmla="*/ 359 h 411"/>
                  <a:gd name="T62" fmla="*/ 871 w 1154"/>
                  <a:gd name="T63" fmla="*/ 330 h 411"/>
                  <a:gd name="T64" fmla="*/ 828 w 1154"/>
                  <a:gd name="T65" fmla="*/ 300 h 411"/>
                  <a:gd name="T66" fmla="*/ 805 w 1154"/>
                  <a:gd name="T67" fmla="*/ 289 h 411"/>
                  <a:gd name="T68" fmla="*/ 772 w 1154"/>
                  <a:gd name="T69" fmla="*/ 280 h 411"/>
                  <a:gd name="T70" fmla="*/ 720 w 1154"/>
                  <a:gd name="T71" fmla="*/ 278 h 411"/>
                  <a:gd name="T72" fmla="*/ 668 w 1154"/>
                  <a:gd name="T73" fmla="*/ 278 h 411"/>
                  <a:gd name="T74" fmla="*/ 632 w 1154"/>
                  <a:gd name="T75" fmla="*/ 276 h 411"/>
                  <a:gd name="T76" fmla="*/ 590 w 1154"/>
                  <a:gd name="T77" fmla="*/ 265 h 411"/>
                  <a:gd name="T78" fmla="*/ 566 w 1154"/>
                  <a:gd name="T79" fmla="*/ 252 h 411"/>
                  <a:gd name="T80" fmla="*/ 482 w 1154"/>
                  <a:gd name="T81" fmla="*/ 202 h 411"/>
                  <a:gd name="T82" fmla="*/ 435 w 1154"/>
                  <a:gd name="T83" fmla="*/ 177 h 411"/>
                  <a:gd name="T84" fmla="*/ 403 w 1154"/>
                  <a:gd name="T85" fmla="*/ 166 h 411"/>
                  <a:gd name="T86" fmla="*/ 362 w 1154"/>
                  <a:gd name="T87" fmla="*/ 159 h 411"/>
                  <a:gd name="T88" fmla="*/ 277 w 1154"/>
                  <a:gd name="T89" fmla="*/ 142 h 411"/>
                  <a:gd name="T90" fmla="*/ 222 w 1154"/>
                  <a:gd name="T91" fmla="*/ 124 h 411"/>
                  <a:gd name="T92" fmla="*/ 179 w 1154"/>
                  <a:gd name="T93" fmla="*/ 106 h 411"/>
                  <a:gd name="T94" fmla="*/ 137 w 1154"/>
                  <a:gd name="T95" fmla="*/ 87 h 411"/>
                  <a:gd name="T96" fmla="*/ 90 w 1154"/>
                  <a:gd name="T97" fmla="*/ 57 h 411"/>
                  <a:gd name="T98" fmla="*/ 40 w 1154"/>
                  <a:gd name="T99" fmla="*/ 21 h 411"/>
                  <a:gd name="T100" fmla="*/ 14 w 1154"/>
                  <a:gd name="T101" fmla="*/ 3 h 411"/>
                  <a:gd name="T102" fmla="*/ 3 w 1154"/>
                  <a:gd name="T103" fmla="*/ 0 h 4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54"/>
                  <a:gd name="T157" fmla="*/ 0 h 411"/>
                  <a:gd name="T158" fmla="*/ 1154 w 1154"/>
                  <a:gd name="T159" fmla="*/ 411 h 4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54" h="411">
                    <a:moveTo>
                      <a:pt x="0" y="2"/>
                    </a:moveTo>
                    <a:lnTo>
                      <a:pt x="47" y="18"/>
                    </a:lnTo>
                    <a:lnTo>
                      <a:pt x="78" y="28"/>
                    </a:lnTo>
                    <a:lnTo>
                      <a:pt x="95" y="34"/>
                    </a:lnTo>
                    <a:lnTo>
                      <a:pt x="101" y="37"/>
                    </a:lnTo>
                    <a:lnTo>
                      <a:pt x="104" y="39"/>
                    </a:lnTo>
                    <a:lnTo>
                      <a:pt x="108" y="40"/>
                    </a:lnTo>
                    <a:lnTo>
                      <a:pt x="110" y="42"/>
                    </a:lnTo>
                    <a:lnTo>
                      <a:pt x="117" y="46"/>
                    </a:lnTo>
                    <a:lnTo>
                      <a:pt x="128" y="52"/>
                    </a:lnTo>
                    <a:lnTo>
                      <a:pt x="148" y="62"/>
                    </a:lnTo>
                    <a:lnTo>
                      <a:pt x="168" y="70"/>
                    </a:lnTo>
                    <a:lnTo>
                      <a:pt x="187" y="77"/>
                    </a:lnTo>
                    <a:lnTo>
                      <a:pt x="206" y="83"/>
                    </a:lnTo>
                    <a:lnTo>
                      <a:pt x="225" y="89"/>
                    </a:lnTo>
                    <a:lnTo>
                      <a:pt x="242" y="94"/>
                    </a:lnTo>
                    <a:lnTo>
                      <a:pt x="260" y="98"/>
                    </a:lnTo>
                    <a:lnTo>
                      <a:pt x="294" y="105"/>
                    </a:lnTo>
                    <a:lnTo>
                      <a:pt x="356" y="116"/>
                    </a:lnTo>
                    <a:lnTo>
                      <a:pt x="383" y="120"/>
                    </a:lnTo>
                    <a:lnTo>
                      <a:pt x="408" y="126"/>
                    </a:lnTo>
                    <a:lnTo>
                      <a:pt x="422" y="131"/>
                    </a:lnTo>
                    <a:lnTo>
                      <a:pt x="434" y="138"/>
                    </a:lnTo>
                    <a:lnTo>
                      <a:pt x="446" y="144"/>
                    </a:lnTo>
                    <a:lnTo>
                      <a:pt x="459" y="151"/>
                    </a:lnTo>
                    <a:lnTo>
                      <a:pt x="470" y="157"/>
                    </a:lnTo>
                    <a:lnTo>
                      <a:pt x="481" y="165"/>
                    </a:lnTo>
                    <a:lnTo>
                      <a:pt x="503" y="179"/>
                    </a:lnTo>
                    <a:lnTo>
                      <a:pt x="525" y="194"/>
                    </a:lnTo>
                    <a:lnTo>
                      <a:pt x="538" y="200"/>
                    </a:lnTo>
                    <a:lnTo>
                      <a:pt x="550" y="206"/>
                    </a:lnTo>
                    <a:lnTo>
                      <a:pt x="562" y="213"/>
                    </a:lnTo>
                    <a:lnTo>
                      <a:pt x="577" y="218"/>
                    </a:lnTo>
                    <a:lnTo>
                      <a:pt x="590" y="223"/>
                    </a:lnTo>
                    <a:lnTo>
                      <a:pt x="606" y="227"/>
                    </a:lnTo>
                    <a:lnTo>
                      <a:pt x="618" y="230"/>
                    </a:lnTo>
                    <a:lnTo>
                      <a:pt x="630" y="233"/>
                    </a:lnTo>
                    <a:lnTo>
                      <a:pt x="642" y="235"/>
                    </a:lnTo>
                    <a:lnTo>
                      <a:pt x="655" y="236"/>
                    </a:lnTo>
                    <a:lnTo>
                      <a:pt x="667" y="237"/>
                    </a:lnTo>
                    <a:lnTo>
                      <a:pt x="679" y="238"/>
                    </a:lnTo>
                    <a:lnTo>
                      <a:pt x="704" y="238"/>
                    </a:lnTo>
                    <a:lnTo>
                      <a:pt x="728" y="238"/>
                    </a:lnTo>
                    <a:lnTo>
                      <a:pt x="740" y="239"/>
                    </a:lnTo>
                    <a:lnTo>
                      <a:pt x="754" y="240"/>
                    </a:lnTo>
                    <a:lnTo>
                      <a:pt x="778" y="243"/>
                    </a:lnTo>
                    <a:lnTo>
                      <a:pt x="792" y="245"/>
                    </a:lnTo>
                    <a:lnTo>
                      <a:pt x="805" y="248"/>
                    </a:lnTo>
                    <a:lnTo>
                      <a:pt x="818" y="254"/>
                    </a:lnTo>
                    <a:lnTo>
                      <a:pt x="831" y="260"/>
                    </a:lnTo>
                    <a:lnTo>
                      <a:pt x="855" y="271"/>
                    </a:lnTo>
                    <a:lnTo>
                      <a:pt x="876" y="283"/>
                    </a:lnTo>
                    <a:lnTo>
                      <a:pt x="896" y="295"/>
                    </a:lnTo>
                    <a:lnTo>
                      <a:pt x="916" y="306"/>
                    </a:lnTo>
                    <a:lnTo>
                      <a:pt x="937" y="318"/>
                    </a:lnTo>
                    <a:lnTo>
                      <a:pt x="948" y="323"/>
                    </a:lnTo>
                    <a:lnTo>
                      <a:pt x="959" y="328"/>
                    </a:lnTo>
                    <a:lnTo>
                      <a:pt x="982" y="339"/>
                    </a:lnTo>
                    <a:lnTo>
                      <a:pt x="993" y="343"/>
                    </a:lnTo>
                    <a:lnTo>
                      <a:pt x="1004" y="347"/>
                    </a:lnTo>
                    <a:lnTo>
                      <a:pt x="1026" y="353"/>
                    </a:lnTo>
                    <a:lnTo>
                      <a:pt x="1048" y="359"/>
                    </a:lnTo>
                    <a:lnTo>
                      <a:pt x="1070" y="363"/>
                    </a:lnTo>
                    <a:lnTo>
                      <a:pt x="1091" y="369"/>
                    </a:lnTo>
                    <a:lnTo>
                      <a:pt x="1103" y="372"/>
                    </a:lnTo>
                    <a:lnTo>
                      <a:pt x="1113" y="375"/>
                    </a:lnTo>
                    <a:lnTo>
                      <a:pt x="1123" y="380"/>
                    </a:lnTo>
                    <a:lnTo>
                      <a:pt x="1134" y="386"/>
                    </a:lnTo>
                    <a:lnTo>
                      <a:pt x="1144" y="392"/>
                    </a:lnTo>
                    <a:lnTo>
                      <a:pt x="1154" y="398"/>
                    </a:lnTo>
                    <a:lnTo>
                      <a:pt x="1150" y="401"/>
                    </a:lnTo>
                    <a:lnTo>
                      <a:pt x="1147" y="403"/>
                    </a:lnTo>
                    <a:lnTo>
                      <a:pt x="1144" y="405"/>
                    </a:lnTo>
                    <a:lnTo>
                      <a:pt x="1140" y="406"/>
                    </a:lnTo>
                    <a:lnTo>
                      <a:pt x="1137" y="409"/>
                    </a:lnTo>
                    <a:lnTo>
                      <a:pt x="1134" y="410"/>
                    </a:lnTo>
                    <a:lnTo>
                      <a:pt x="1126" y="411"/>
                    </a:lnTo>
                    <a:lnTo>
                      <a:pt x="1117" y="411"/>
                    </a:lnTo>
                    <a:lnTo>
                      <a:pt x="1109" y="411"/>
                    </a:lnTo>
                    <a:lnTo>
                      <a:pt x="1100" y="410"/>
                    </a:lnTo>
                    <a:lnTo>
                      <a:pt x="1091" y="407"/>
                    </a:lnTo>
                    <a:lnTo>
                      <a:pt x="1072" y="403"/>
                    </a:lnTo>
                    <a:lnTo>
                      <a:pt x="1052" y="397"/>
                    </a:lnTo>
                    <a:lnTo>
                      <a:pt x="1032" y="392"/>
                    </a:lnTo>
                    <a:lnTo>
                      <a:pt x="1021" y="390"/>
                    </a:lnTo>
                    <a:lnTo>
                      <a:pt x="1010" y="388"/>
                    </a:lnTo>
                    <a:lnTo>
                      <a:pt x="996" y="385"/>
                    </a:lnTo>
                    <a:lnTo>
                      <a:pt x="981" y="380"/>
                    </a:lnTo>
                    <a:lnTo>
                      <a:pt x="968" y="377"/>
                    </a:lnTo>
                    <a:lnTo>
                      <a:pt x="954" y="373"/>
                    </a:lnTo>
                    <a:lnTo>
                      <a:pt x="942" y="369"/>
                    </a:lnTo>
                    <a:lnTo>
                      <a:pt x="931" y="364"/>
                    </a:lnTo>
                    <a:lnTo>
                      <a:pt x="920" y="359"/>
                    </a:lnTo>
                    <a:lnTo>
                      <a:pt x="910" y="353"/>
                    </a:lnTo>
                    <a:lnTo>
                      <a:pt x="890" y="342"/>
                    </a:lnTo>
                    <a:lnTo>
                      <a:pt x="871" y="330"/>
                    </a:lnTo>
                    <a:lnTo>
                      <a:pt x="853" y="318"/>
                    </a:lnTo>
                    <a:lnTo>
                      <a:pt x="835" y="304"/>
                    </a:lnTo>
                    <a:lnTo>
                      <a:pt x="828" y="300"/>
                    </a:lnTo>
                    <a:lnTo>
                      <a:pt x="821" y="295"/>
                    </a:lnTo>
                    <a:lnTo>
                      <a:pt x="813" y="292"/>
                    </a:lnTo>
                    <a:lnTo>
                      <a:pt x="805" y="289"/>
                    </a:lnTo>
                    <a:lnTo>
                      <a:pt x="796" y="286"/>
                    </a:lnTo>
                    <a:lnTo>
                      <a:pt x="788" y="283"/>
                    </a:lnTo>
                    <a:lnTo>
                      <a:pt x="772" y="280"/>
                    </a:lnTo>
                    <a:lnTo>
                      <a:pt x="755" y="278"/>
                    </a:lnTo>
                    <a:lnTo>
                      <a:pt x="737" y="278"/>
                    </a:lnTo>
                    <a:lnTo>
                      <a:pt x="720" y="278"/>
                    </a:lnTo>
                    <a:lnTo>
                      <a:pt x="703" y="278"/>
                    </a:lnTo>
                    <a:lnTo>
                      <a:pt x="685" y="278"/>
                    </a:lnTo>
                    <a:lnTo>
                      <a:pt x="668" y="278"/>
                    </a:lnTo>
                    <a:lnTo>
                      <a:pt x="650" y="277"/>
                    </a:lnTo>
                    <a:lnTo>
                      <a:pt x="641" y="277"/>
                    </a:lnTo>
                    <a:lnTo>
                      <a:pt x="632" y="276"/>
                    </a:lnTo>
                    <a:lnTo>
                      <a:pt x="616" y="273"/>
                    </a:lnTo>
                    <a:lnTo>
                      <a:pt x="599" y="268"/>
                    </a:lnTo>
                    <a:lnTo>
                      <a:pt x="590" y="265"/>
                    </a:lnTo>
                    <a:lnTo>
                      <a:pt x="582" y="262"/>
                    </a:lnTo>
                    <a:lnTo>
                      <a:pt x="573" y="256"/>
                    </a:lnTo>
                    <a:lnTo>
                      <a:pt x="566" y="252"/>
                    </a:lnTo>
                    <a:lnTo>
                      <a:pt x="548" y="242"/>
                    </a:lnTo>
                    <a:lnTo>
                      <a:pt x="528" y="229"/>
                    </a:lnTo>
                    <a:lnTo>
                      <a:pt x="482" y="202"/>
                    </a:lnTo>
                    <a:lnTo>
                      <a:pt x="459" y="189"/>
                    </a:lnTo>
                    <a:lnTo>
                      <a:pt x="447" y="182"/>
                    </a:lnTo>
                    <a:lnTo>
                      <a:pt x="435" y="177"/>
                    </a:lnTo>
                    <a:lnTo>
                      <a:pt x="424" y="173"/>
                    </a:lnTo>
                    <a:lnTo>
                      <a:pt x="413" y="169"/>
                    </a:lnTo>
                    <a:lnTo>
                      <a:pt x="403" y="166"/>
                    </a:lnTo>
                    <a:lnTo>
                      <a:pt x="397" y="165"/>
                    </a:lnTo>
                    <a:lnTo>
                      <a:pt x="393" y="164"/>
                    </a:lnTo>
                    <a:lnTo>
                      <a:pt x="362" y="159"/>
                    </a:lnTo>
                    <a:lnTo>
                      <a:pt x="332" y="154"/>
                    </a:lnTo>
                    <a:lnTo>
                      <a:pt x="304" y="148"/>
                    </a:lnTo>
                    <a:lnTo>
                      <a:pt x="277" y="142"/>
                    </a:lnTo>
                    <a:lnTo>
                      <a:pt x="263" y="138"/>
                    </a:lnTo>
                    <a:lnTo>
                      <a:pt x="249" y="133"/>
                    </a:lnTo>
                    <a:lnTo>
                      <a:pt x="222" y="124"/>
                    </a:lnTo>
                    <a:lnTo>
                      <a:pt x="208" y="119"/>
                    </a:lnTo>
                    <a:lnTo>
                      <a:pt x="193" y="113"/>
                    </a:lnTo>
                    <a:lnTo>
                      <a:pt x="179" y="106"/>
                    </a:lnTo>
                    <a:lnTo>
                      <a:pt x="164" y="100"/>
                    </a:lnTo>
                    <a:lnTo>
                      <a:pt x="150" y="93"/>
                    </a:lnTo>
                    <a:lnTo>
                      <a:pt x="137" y="87"/>
                    </a:lnTo>
                    <a:lnTo>
                      <a:pt x="125" y="80"/>
                    </a:lnTo>
                    <a:lnTo>
                      <a:pt x="113" y="73"/>
                    </a:lnTo>
                    <a:lnTo>
                      <a:pt x="90" y="57"/>
                    </a:lnTo>
                    <a:lnTo>
                      <a:pt x="64" y="39"/>
                    </a:lnTo>
                    <a:lnTo>
                      <a:pt x="51" y="28"/>
                    </a:lnTo>
                    <a:lnTo>
                      <a:pt x="40" y="21"/>
                    </a:lnTo>
                    <a:lnTo>
                      <a:pt x="30" y="13"/>
                    </a:lnTo>
                    <a:lnTo>
                      <a:pt x="19" y="6"/>
                    </a:lnTo>
                    <a:lnTo>
                      <a:pt x="14" y="3"/>
                    </a:lnTo>
                    <a:lnTo>
                      <a:pt x="10" y="1"/>
                    </a:lnTo>
                    <a:lnTo>
                      <a:pt x="6" y="0"/>
                    </a:lnTo>
                    <a:lnTo>
                      <a:pt x="3" y="0"/>
                    </a:lnTo>
                    <a:lnTo>
                      <a:pt x="1" y="0"/>
                    </a:lnTo>
                    <a:lnTo>
                      <a:pt x="0" y="2"/>
                    </a:lnTo>
                    <a:close/>
                  </a:path>
                </a:pathLst>
              </a:custGeom>
              <a:solidFill>
                <a:srgbClr val="A6A6A6"/>
              </a:solidFill>
              <a:ln w="9525">
                <a:noFill/>
                <a:round/>
                <a:headEnd/>
                <a:tailEnd/>
              </a:ln>
            </p:spPr>
            <p:txBody>
              <a:bodyPr/>
              <a:lstStyle/>
              <a:p>
                <a:endParaRPr lang="en-US" dirty="0"/>
              </a:p>
            </p:txBody>
          </p:sp>
          <p:sp>
            <p:nvSpPr>
              <p:cNvPr id="22371" name="Freeform 167"/>
              <p:cNvSpPr>
                <a:spLocks/>
              </p:cNvSpPr>
              <p:nvPr/>
            </p:nvSpPr>
            <p:spPr bwMode="auto">
              <a:xfrm>
                <a:off x="3593" y="1249"/>
                <a:ext cx="142" cy="82"/>
              </a:xfrm>
              <a:custGeom>
                <a:avLst/>
                <a:gdLst>
                  <a:gd name="T0" fmla="*/ 17 w 1274"/>
                  <a:gd name="T1" fmla="*/ 8 h 492"/>
                  <a:gd name="T2" fmla="*/ 49 w 1274"/>
                  <a:gd name="T3" fmla="*/ 17 h 492"/>
                  <a:gd name="T4" fmla="*/ 101 w 1274"/>
                  <a:gd name="T5" fmla="*/ 23 h 492"/>
                  <a:gd name="T6" fmla="*/ 143 w 1274"/>
                  <a:gd name="T7" fmla="*/ 32 h 492"/>
                  <a:gd name="T8" fmla="*/ 176 w 1274"/>
                  <a:gd name="T9" fmla="*/ 47 h 492"/>
                  <a:gd name="T10" fmla="*/ 227 w 1274"/>
                  <a:gd name="T11" fmla="*/ 73 h 492"/>
                  <a:gd name="T12" fmla="*/ 253 w 1274"/>
                  <a:gd name="T13" fmla="*/ 83 h 492"/>
                  <a:gd name="T14" fmla="*/ 279 w 1274"/>
                  <a:gd name="T15" fmla="*/ 88 h 492"/>
                  <a:gd name="T16" fmla="*/ 307 w 1274"/>
                  <a:gd name="T17" fmla="*/ 86 h 492"/>
                  <a:gd name="T18" fmla="*/ 349 w 1274"/>
                  <a:gd name="T19" fmla="*/ 84 h 492"/>
                  <a:gd name="T20" fmla="*/ 379 w 1274"/>
                  <a:gd name="T21" fmla="*/ 90 h 492"/>
                  <a:gd name="T22" fmla="*/ 399 w 1274"/>
                  <a:gd name="T23" fmla="*/ 96 h 492"/>
                  <a:gd name="T24" fmla="*/ 429 w 1274"/>
                  <a:gd name="T25" fmla="*/ 109 h 492"/>
                  <a:gd name="T26" fmla="*/ 483 w 1274"/>
                  <a:gd name="T27" fmla="*/ 142 h 492"/>
                  <a:gd name="T28" fmla="*/ 523 w 1274"/>
                  <a:gd name="T29" fmla="*/ 162 h 492"/>
                  <a:gd name="T30" fmla="*/ 553 w 1274"/>
                  <a:gd name="T31" fmla="*/ 172 h 492"/>
                  <a:gd name="T32" fmla="*/ 580 w 1274"/>
                  <a:gd name="T33" fmla="*/ 176 h 492"/>
                  <a:gd name="T34" fmla="*/ 628 w 1274"/>
                  <a:gd name="T35" fmla="*/ 181 h 492"/>
                  <a:gd name="T36" fmla="*/ 659 w 1274"/>
                  <a:gd name="T37" fmla="*/ 191 h 492"/>
                  <a:gd name="T38" fmla="*/ 690 w 1274"/>
                  <a:gd name="T39" fmla="*/ 206 h 492"/>
                  <a:gd name="T40" fmla="*/ 738 w 1274"/>
                  <a:gd name="T41" fmla="*/ 235 h 492"/>
                  <a:gd name="T42" fmla="*/ 773 w 1274"/>
                  <a:gd name="T43" fmla="*/ 250 h 492"/>
                  <a:gd name="T44" fmla="*/ 812 w 1274"/>
                  <a:gd name="T45" fmla="*/ 257 h 492"/>
                  <a:gd name="T46" fmla="*/ 884 w 1274"/>
                  <a:gd name="T47" fmla="*/ 264 h 492"/>
                  <a:gd name="T48" fmla="*/ 922 w 1274"/>
                  <a:gd name="T49" fmla="*/ 270 h 492"/>
                  <a:gd name="T50" fmla="*/ 955 w 1274"/>
                  <a:gd name="T51" fmla="*/ 281 h 492"/>
                  <a:gd name="T52" fmla="*/ 996 w 1274"/>
                  <a:gd name="T53" fmla="*/ 308 h 492"/>
                  <a:gd name="T54" fmla="*/ 1070 w 1274"/>
                  <a:gd name="T55" fmla="*/ 366 h 492"/>
                  <a:gd name="T56" fmla="*/ 1098 w 1274"/>
                  <a:gd name="T57" fmla="*/ 382 h 492"/>
                  <a:gd name="T58" fmla="*/ 1140 w 1274"/>
                  <a:gd name="T59" fmla="*/ 401 h 492"/>
                  <a:gd name="T60" fmla="*/ 1181 w 1274"/>
                  <a:gd name="T61" fmla="*/ 414 h 492"/>
                  <a:gd name="T62" fmla="*/ 1213 w 1274"/>
                  <a:gd name="T63" fmla="*/ 418 h 492"/>
                  <a:gd name="T64" fmla="*/ 1243 w 1274"/>
                  <a:gd name="T65" fmla="*/ 421 h 492"/>
                  <a:gd name="T66" fmla="*/ 1258 w 1274"/>
                  <a:gd name="T67" fmla="*/ 426 h 492"/>
                  <a:gd name="T68" fmla="*/ 1268 w 1274"/>
                  <a:gd name="T69" fmla="*/ 437 h 492"/>
                  <a:gd name="T70" fmla="*/ 1274 w 1274"/>
                  <a:gd name="T71" fmla="*/ 449 h 492"/>
                  <a:gd name="T72" fmla="*/ 1272 w 1274"/>
                  <a:gd name="T73" fmla="*/ 457 h 492"/>
                  <a:gd name="T74" fmla="*/ 1263 w 1274"/>
                  <a:gd name="T75" fmla="*/ 466 h 492"/>
                  <a:gd name="T76" fmla="*/ 1237 w 1274"/>
                  <a:gd name="T77" fmla="*/ 480 h 492"/>
                  <a:gd name="T78" fmla="*/ 1226 w 1274"/>
                  <a:gd name="T79" fmla="*/ 492 h 492"/>
                  <a:gd name="T80" fmla="*/ 756 w 1274"/>
                  <a:gd name="T81" fmla="*/ 305 h 492"/>
                  <a:gd name="T82" fmla="*/ 396 w 1274"/>
                  <a:gd name="T83" fmla="*/ 167 h 492"/>
                  <a:gd name="T84" fmla="*/ 168 w 1274"/>
                  <a:gd name="T85" fmla="*/ 81 h 492"/>
                  <a:gd name="T86" fmla="*/ 76 w 1274"/>
                  <a:gd name="T87" fmla="*/ 38 h 492"/>
                  <a:gd name="T88" fmla="*/ 55 w 1274"/>
                  <a:gd name="T89" fmla="*/ 31 h 492"/>
                  <a:gd name="T90" fmla="*/ 21 w 1274"/>
                  <a:gd name="T91" fmla="*/ 20 h 492"/>
                  <a:gd name="T92" fmla="*/ 7 w 1274"/>
                  <a:gd name="T93" fmla="*/ 11 h 492"/>
                  <a:gd name="T94" fmla="*/ 0 w 1274"/>
                  <a:gd name="T95" fmla="*/ 0 h 4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4"/>
                  <a:gd name="T145" fmla="*/ 0 h 492"/>
                  <a:gd name="T146" fmla="*/ 1274 w 1274"/>
                  <a:gd name="T147" fmla="*/ 492 h 4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4" h="492">
                    <a:moveTo>
                      <a:pt x="0" y="0"/>
                    </a:moveTo>
                    <a:lnTo>
                      <a:pt x="9" y="4"/>
                    </a:lnTo>
                    <a:lnTo>
                      <a:pt x="17" y="8"/>
                    </a:lnTo>
                    <a:lnTo>
                      <a:pt x="33" y="13"/>
                    </a:lnTo>
                    <a:lnTo>
                      <a:pt x="42" y="14"/>
                    </a:lnTo>
                    <a:lnTo>
                      <a:pt x="49" y="17"/>
                    </a:lnTo>
                    <a:lnTo>
                      <a:pt x="65" y="19"/>
                    </a:lnTo>
                    <a:lnTo>
                      <a:pt x="83" y="21"/>
                    </a:lnTo>
                    <a:lnTo>
                      <a:pt x="101" y="23"/>
                    </a:lnTo>
                    <a:lnTo>
                      <a:pt x="111" y="25"/>
                    </a:lnTo>
                    <a:lnTo>
                      <a:pt x="121" y="27"/>
                    </a:lnTo>
                    <a:lnTo>
                      <a:pt x="143" y="32"/>
                    </a:lnTo>
                    <a:lnTo>
                      <a:pt x="155" y="37"/>
                    </a:lnTo>
                    <a:lnTo>
                      <a:pt x="165" y="42"/>
                    </a:lnTo>
                    <a:lnTo>
                      <a:pt x="176" y="47"/>
                    </a:lnTo>
                    <a:lnTo>
                      <a:pt x="187" y="52"/>
                    </a:lnTo>
                    <a:lnTo>
                      <a:pt x="205" y="62"/>
                    </a:lnTo>
                    <a:lnTo>
                      <a:pt x="227" y="73"/>
                    </a:lnTo>
                    <a:lnTo>
                      <a:pt x="237" y="77"/>
                    </a:lnTo>
                    <a:lnTo>
                      <a:pt x="246" y="80"/>
                    </a:lnTo>
                    <a:lnTo>
                      <a:pt x="253" y="83"/>
                    </a:lnTo>
                    <a:lnTo>
                      <a:pt x="260" y="85"/>
                    </a:lnTo>
                    <a:lnTo>
                      <a:pt x="273" y="87"/>
                    </a:lnTo>
                    <a:lnTo>
                      <a:pt x="279" y="88"/>
                    </a:lnTo>
                    <a:lnTo>
                      <a:pt x="285" y="88"/>
                    </a:lnTo>
                    <a:lnTo>
                      <a:pt x="296" y="87"/>
                    </a:lnTo>
                    <a:lnTo>
                      <a:pt x="307" y="86"/>
                    </a:lnTo>
                    <a:lnTo>
                      <a:pt x="318" y="85"/>
                    </a:lnTo>
                    <a:lnTo>
                      <a:pt x="332" y="84"/>
                    </a:lnTo>
                    <a:lnTo>
                      <a:pt x="349" y="84"/>
                    </a:lnTo>
                    <a:lnTo>
                      <a:pt x="357" y="85"/>
                    </a:lnTo>
                    <a:lnTo>
                      <a:pt x="365" y="86"/>
                    </a:lnTo>
                    <a:lnTo>
                      <a:pt x="379" y="90"/>
                    </a:lnTo>
                    <a:lnTo>
                      <a:pt x="386" y="92"/>
                    </a:lnTo>
                    <a:lnTo>
                      <a:pt x="393" y="93"/>
                    </a:lnTo>
                    <a:lnTo>
                      <a:pt x="399" y="96"/>
                    </a:lnTo>
                    <a:lnTo>
                      <a:pt x="406" y="98"/>
                    </a:lnTo>
                    <a:lnTo>
                      <a:pt x="418" y="103"/>
                    </a:lnTo>
                    <a:lnTo>
                      <a:pt x="429" y="109"/>
                    </a:lnTo>
                    <a:lnTo>
                      <a:pt x="441" y="116"/>
                    </a:lnTo>
                    <a:lnTo>
                      <a:pt x="462" y="128"/>
                    </a:lnTo>
                    <a:lnTo>
                      <a:pt x="483" y="142"/>
                    </a:lnTo>
                    <a:lnTo>
                      <a:pt x="503" y="153"/>
                    </a:lnTo>
                    <a:lnTo>
                      <a:pt x="513" y="158"/>
                    </a:lnTo>
                    <a:lnTo>
                      <a:pt x="523" y="162"/>
                    </a:lnTo>
                    <a:lnTo>
                      <a:pt x="534" y="167"/>
                    </a:lnTo>
                    <a:lnTo>
                      <a:pt x="544" y="170"/>
                    </a:lnTo>
                    <a:lnTo>
                      <a:pt x="553" y="172"/>
                    </a:lnTo>
                    <a:lnTo>
                      <a:pt x="563" y="174"/>
                    </a:lnTo>
                    <a:lnTo>
                      <a:pt x="572" y="175"/>
                    </a:lnTo>
                    <a:lnTo>
                      <a:pt x="580" y="176"/>
                    </a:lnTo>
                    <a:lnTo>
                      <a:pt x="596" y="178"/>
                    </a:lnTo>
                    <a:lnTo>
                      <a:pt x="612" y="179"/>
                    </a:lnTo>
                    <a:lnTo>
                      <a:pt x="628" y="181"/>
                    </a:lnTo>
                    <a:lnTo>
                      <a:pt x="635" y="183"/>
                    </a:lnTo>
                    <a:lnTo>
                      <a:pt x="643" y="185"/>
                    </a:lnTo>
                    <a:lnTo>
                      <a:pt x="659" y="191"/>
                    </a:lnTo>
                    <a:lnTo>
                      <a:pt x="668" y="195"/>
                    </a:lnTo>
                    <a:lnTo>
                      <a:pt x="676" y="198"/>
                    </a:lnTo>
                    <a:lnTo>
                      <a:pt x="690" y="206"/>
                    </a:lnTo>
                    <a:lnTo>
                      <a:pt x="703" y="214"/>
                    </a:lnTo>
                    <a:lnTo>
                      <a:pt x="716" y="222"/>
                    </a:lnTo>
                    <a:lnTo>
                      <a:pt x="738" y="235"/>
                    </a:lnTo>
                    <a:lnTo>
                      <a:pt x="749" y="241"/>
                    </a:lnTo>
                    <a:lnTo>
                      <a:pt x="759" y="245"/>
                    </a:lnTo>
                    <a:lnTo>
                      <a:pt x="773" y="250"/>
                    </a:lnTo>
                    <a:lnTo>
                      <a:pt x="786" y="253"/>
                    </a:lnTo>
                    <a:lnTo>
                      <a:pt x="799" y="256"/>
                    </a:lnTo>
                    <a:lnTo>
                      <a:pt x="812" y="257"/>
                    </a:lnTo>
                    <a:lnTo>
                      <a:pt x="836" y="260"/>
                    </a:lnTo>
                    <a:lnTo>
                      <a:pt x="859" y="261"/>
                    </a:lnTo>
                    <a:lnTo>
                      <a:pt x="884" y="264"/>
                    </a:lnTo>
                    <a:lnTo>
                      <a:pt x="896" y="265"/>
                    </a:lnTo>
                    <a:lnTo>
                      <a:pt x="908" y="267"/>
                    </a:lnTo>
                    <a:lnTo>
                      <a:pt x="922" y="270"/>
                    </a:lnTo>
                    <a:lnTo>
                      <a:pt x="934" y="274"/>
                    </a:lnTo>
                    <a:lnTo>
                      <a:pt x="949" y="279"/>
                    </a:lnTo>
                    <a:lnTo>
                      <a:pt x="955" y="281"/>
                    </a:lnTo>
                    <a:lnTo>
                      <a:pt x="962" y="285"/>
                    </a:lnTo>
                    <a:lnTo>
                      <a:pt x="979" y="296"/>
                    </a:lnTo>
                    <a:lnTo>
                      <a:pt x="996" y="308"/>
                    </a:lnTo>
                    <a:lnTo>
                      <a:pt x="1033" y="338"/>
                    </a:lnTo>
                    <a:lnTo>
                      <a:pt x="1051" y="352"/>
                    </a:lnTo>
                    <a:lnTo>
                      <a:pt x="1070" y="366"/>
                    </a:lnTo>
                    <a:lnTo>
                      <a:pt x="1080" y="372"/>
                    </a:lnTo>
                    <a:lnTo>
                      <a:pt x="1089" y="377"/>
                    </a:lnTo>
                    <a:lnTo>
                      <a:pt x="1098" y="382"/>
                    </a:lnTo>
                    <a:lnTo>
                      <a:pt x="1107" y="387"/>
                    </a:lnTo>
                    <a:lnTo>
                      <a:pt x="1123" y="395"/>
                    </a:lnTo>
                    <a:lnTo>
                      <a:pt x="1140" y="401"/>
                    </a:lnTo>
                    <a:lnTo>
                      <a:pt x="1155" y="406"/>
                    </a:lnTo>
                    <a:lnTo>
                      <a:pt x="1169" y="410"/>
                    </a:lnTo>
                    <a:lnTo>
                      <a:pt x="1181" y="414"/>
                    </a:lnTo>
                    <a:lnTo>
                      <a:pt x="1193" y="416"/>
                    </a:lnTo>
                    <a:lnTo>
                      <a:pt x="1204" y="417"/>
                    </a:lnTo>
                    <a:lnTo>
                      <a:pt x="1213" y="418"/>
                    </a:lnTo>
                    <a:lnTo>
                      <a:pt x="1229" y="420"/>
                    </a:lnTo>
                    <a:lnTo>
                      <a:pt x="1236" y="420"/>
                    </a:lnTo>
                    <a:lnTo>
                      <a:pt x="1243" y="421"/>
                    </a:lnTo>
                    <a:lnTo>
                      <a:pt x="1248" y="422"/>
                    </a:lnTo>
                    <a:lnTo>
                      <a:pt x="1254" y="424"/>
                    </a:lnTo>
                    <a:lnTo>
                      <a:pt x="1258" y="426"/>
                    </a:lnTo>
                    <a:lnTo>
                      <a:pt x="1263" y="429"/>
                    </a:lnTo>
                    <a:lnTo>
                      <a:pt x="1265" y="433"/>
                    </a:lnTo>
                    <a:lnTo>
                      <a:pt x="1268" y="437"/>
                    </a:lnTo>
                    <a:lnTo>
                      <a:pt x="1272" y="442"/>
                    </a:lnTo>
                    <a:lnTo>
                      <a:pt x="1274" y="447"/>
                    </a:lnTo>
                    <a:lnTo>
                      <a:pt x="1274" y="449"/>
                    </a:lnTo>
                    <a:lnTo>
                      <a:pt x="1274" y="452"/>
                    </a:lnTo>
                    <a:lnTo>
                      <a:pt x="1273" y="455"/>
                    </a:lnTo>
                    <a:lnTo>
                      <a:pt x="1272" y="457"/>
                    </a:lnTo>
                    <a:lnTo>
                      <a:pt x="1271" y="459"/>
                    </a:lnTo>
                    <a:lnTo>
                      <a:pt x="1267" y="463"/>
                    </a:lnTo>
                    <a:lnTo>
                      <a:pt x="1263" y="466"/>
                    </a:lnTo>
                    <a:lnTo>
                      <a:pt x="1253" y="472"/>
                    </a:lnTo>
                    <a:lnTo>
                      <a:pt x="1243" y="477"/>
                    </a:lnTo>
                    <a:lnTo>
                      <a:pt x="1237" y="480"/>
                    </a:lnTo>
                    <a:lnTo>
                      <a:pt x="1233" y="484"/>
                    </a:lnTo>
                    <a:lnTo>
                      <a:pt x="1229" y="488"/>
                    </a:lnTo>
                    <a:lnTo>
                      <a:pt x="1226" y="492"/>
                    </a:lnTo>
                    <a:lnTo>
                      <a:pt x="878" y="353"/>
                    </a:lnTo>
                    <a:lnTo>
                      <a:pt x="816" y="329"/>
                    </a:lnTo>
                    <a:lnTo>
                      <a:pt x="756" y="305"/>
                    </a:lnTo>
                    <a:lnTo>
                      <a:pt x="552" y="225"/>
                    </a:lnTo>
                    <a:lnTo>
                      <a:pt x="474" y="195"/>
                    </a:lnTo>
                    <a:lnTo>
                      <a:pt x="396" y="167"/>
                    </a:lnTo>
                    <a:lnTo>
                      <a:pt x="231" y="106"/>
                    </a:lnTo>
                    <a:lnTo>
                      <a:pt x="187" y="90"/>
                    </a:lnTo>
                    <a:lnTo>
                      <a:pt x="168" y="81"/>
                    </a:lnTo>
                    <a:lnTo>
                      <a:pt x="151" y="74"/>
                    </a:lnTo>
                    <a:lnTo>
                      <a:pt x="116" y="57"/>
                    </a:lnTo>
                    <a:lnTo>
                      <a:pt x="76" y="38"/>
                    </a:lnTo>
                    <a:lnTo>
                      <a:pt x="72" y="36"/>
                    </a:lnTo>
                    <a:lnTo>
                      <a:pt x="66" y="34"/>
                    </a:lnTo>
                    <a:lnTo>
                      <a:pt x="55" y="31"/>
                    </a:lnTo>
                    <a:lnTo>
                      <a:pt x="43" y="28"/>
                    </a:lnTo>
                    <a:lnTo>
                      <a:pt x="32" y="24"/>
                    </a:lnTo>
                    <a:lnTo>
                      <a:pt x="21" y="20"/>
                    </a:lnTo>
                    <a:lnTo>
                      <a:pt x="16" y="18"/>
                    </a:lnTo>
                    <a:lnTo>
                      <a:pt x="12" y="14"/>
                    </a:lnTo>
                    <a:lnTo>
                      <a:pt x="7" y="11"/>
                    </a:lnTo>
                    <a:lnTo>
                      <a:pt x="5" y="8"/>
                    </a:lnTo>
                    <a:lnTo>
                      <a:pt x="2" y="4"/>
                    </a:lnTo>
                    <a:lnTo>
                      <a:pt x="0" y="0"/>
                    </a:lnTo>
                    <a:close/>
                  </a:path>
                </a:pathLst>
              </a:custGeom>
              <a:solidFill>
                <a:srgbClr val="FFFFFF"/>
              </a:solidFill>
              <a:ln w="9525">
                <a:noFill/>
                <a:round/>
                <a:headEnd/>
                <a:tailEnd/>
              </a:ln>
            </p:spPr>
            <p:txBody>
              <a:bodyPr/>
              <a:lstStyle/>
              <a:p>
                <a:endParaRPr lang="en-US" dirty="0"/>
              </a:p>
            </p:txBody>
          </p:sp>
          <p:sp>
            <p:nvSpPr>
              <p:cNvPr id="22372" name="Freeform 168"/>
              <p:cNvSpPr>
                <a:spLocks/>
              </p:cNvSpPr>
              <p:nvPr/>
            </p:nvSpPr>
            <p:spPr bwMode="auto">
              <a:xfrm>
                <a:off x="3595" y="1247"/>
                <a:ext cx="145" cy="74"/>
              </a:xfrm>
              <a:custGeom>
                <a:avLst/>
                <a:gdLst>
                  <a:gd name="T0" fmla="*/ 167 w 1303"/>
                  <a:gd name="T1" fmla="*/ 56 h 443"/>
                  <a:gd name="T2" fmla="*/ 176 w 1303"/>
                  <a:gd name="T3" fmla="*/ 68 h 443"/>
                  <a:gd name="T4" fmla="*/ 192 w 1303"/>
                  <a:gd name="T5" fmla="*/ 78 h 443"/>
                  <a:gd name="T6" fmla="*/ 213 w 1303"/>
                  <a:gd name="T7" fmla="*/ 84 h 443"/>
                  <a:gd name="T8" fmla="*/ 244 w 1303"/>
                  <a:gd name="T9" fmla="*/ 88 h 443"/>
                  <a:gd name="T10" fmla="*/ 329 w 1303"/>
                  <a:gd name="T11" fmla="*/ 90 h 443"/>
                  <a:gd name="T12" fmla="*/ 366 w 1303"/>
                  <a:gd name="T13" fmla="*/ 91 h 443"/>
                  <a:gd name="T14" fmla="*/ 389 w 1303"/>
                  <a:gd name="T15" fmla="*/ 99 h 443"/>
                  <a:gd name="T16" fmla="*/ 419 w 1303"/>
                  <a:gd name="T17" fmla="*/ 116 h 443"/>
                  <a:gd name="T18" fmla="*/ 459 w 1303"/>
                  <a:gd name="T19" fmla="*/ 148 h 443"/>
                  <a:gd name="T20" fmla="*/ 480 w 1303"/>
                  <a:gd name="T21" fmla="*/ 160 h 443"/>
                  <a:gd name="T22" fmla="*/ 510 w 1303"/>
                  <a:gd name="T23" fmla="*/ 173 h 443"/>
                  <a:gd name="T24" fmla="*/ 554 w 1303"/>
                  <a:gd name="T25" fmla="*/ 181 h 443"/>
                  <a:gd name="T26" fmla="*/ 610 w 1303"/>
                  <a:gd name="T27" fmla="*/ 187 h 443"/>
                  <a:gd name="T28" fmla="*/ 644 w 1303"/>
                  <a:gd name="T29" fmla="*/ 197 h 443"/>
                  <a:gd name="T30" fmla="*/ 692 w 1303"/>
                  <a:gd name="T31" fmla="*/ 222 h 443"/>
                  <a:gd name="T32" fmla="*/ 732 w 1303"/>
                  <a:gd name="T33" fmla="*/ 243 h 443"/>
                  <a:gd name="T34" fmla="*/ 777 w 1303"/>
                  <a:gd name="T35" fmla="*/ 259 h 443"/>
                  <a:gd name="T36" fmla="*/ 818 w 1303"/>
                  <a:gd name="T37" fmla="*/ 269 h 443"/>
                  <a:gd name="T38" fmla="*/ 841 w 1303"/>
                  <a:gd name="T39" fmla="*/ 268 h 443"/>
                  <a:gd name="T40" fmla="*/ 859 w 1303"/>
                  <a:gd name="T41" fmla="*/ 265 h 443"/>
                  <a:gd name="T42" fmla="*/ 878 w 1303"/>
                  <a:gd name="T43" fmla="*/ 265 h 443"/>
                  <a:gd name="T44" fmla="*/ 908 w 1303"/>
                  <a:gd name="T45" fmla="*/ 273 h 443"/>
                  <a:gd name="T46" fmla="*/ 948 w 1303"/>
                  <a:gd name="T47" fmla="*/ 290 h 443"/>
                  <a:gd name="T48" fmla="*/ 977 w 1303"/>
                  <a:gd name="T49" fmla="*/ 309 h 443"/>
                  <a:gd name="T50" fmla="*/ 1016 w 1303"/>
                  <a:gd name="T51" fmla="*/ 343 h 443"/>
                  <a:gd name="T52" fmla="*/ 1044 w 1303"/>
                  <a:gd name="T53" fmla="*/ 364 h 443"/>
                  <a:gd name="T54" fmla="*/ 1072 w 1303"/>
                  <a:gd name="T55" fmla="*/ 377 h 443"/>
                  <a:gd name="T56" fmla="*/ 1125 w 1303"/>
                  <a:gd name="T57" fmla="*/ 404 h 443"/>
                  <a:gd name="T58" fmla="*/ 1167 w 1303"/>
                  <a:gd name="T59" fmla="*/ 416 h 443"/>
                  <a:gd name="T60" fmla="*/ 1199 w 1303"/>
                  <a:gd name="T61" fmla="*/ 427 h 443"/>
                  <a:gd name="T62" fmla="*/ 1238 w 1303"/>
                  <a:gd name="T63" fmla="*/ 439 h 443"/>
                  <a:gd name="T64" fmla="*/ 1268 w 1303"/>
                  <a:gd name="T65" fmla="*/ 443 h 443"/>
                  <a:gd name="T66" fmla="*/ 1281 w 1303"/>
                  <a:gd name="T67" fmla="*/ 441 h 443"/>
                  <a:gd name="T68" fmla="*/ 1293 w 1303"/>
                  <a:gd name="T69" fmla="*/ 435 h 443"/>
                  <a:gd name="T70" fmla="*/ 1298 w 1303"/>
                  <a:gd name="T71" fmla="*/ 428 h 443"/>
                  <a:gd name="T72" fmla="*/ 1284 w 1303"/>
                  <a:gd name="T73" fmla="*/ 413 h 443"/>
                  <a:gd name="T74" fmla="*/ 1199 w 1303"/>
                  <a:gd name="T75" fmla="*/ 386 h 443"/>
                  <a:gd name="T76" fmla="*/ 1129 w 1303"/>
                  <a:gd name="T77" fmla="*/ 358 h 443"/>
                  <a:gd name="T78" fmla="*/ 1062 w 1303"/>
                  <a:gd name="T79" fmla="*/ 324 h 443"/>
                  <a:gd name="T80" fmla="*/ 1007 w 1303"/>
                  <a:gd name="T81" fmla="*/ 290 h 443"/>
                  <a:gd name="T82" fmla="*/ 966 w 1303"/>
                  <a:gd name="T83" fmla="*/ 264 h 443"/>
                  <a:gd name="T84" fmla="*/ 919 w 1303"/>
                  <a:gd name="T85" fmla="*/ 250 h 443"/>
                  <a:gd name="T86" fmla="*/ 826 w 1303"/>
                  <a:gd name="T87" fmla="*/ 224 h 443"/>
                  <a:gd name="T88" fmla="*/ 720 w 1303"/>
                  <a:gd name="T89" fmla="*/ 192 h 443"/>
                  <a:gd name="T90" fmla="*/ 630 w 1303"/>
                  <a:gd name="T91" fmla="*/ 167 h 443"/>
                  <a:gd name="T92" fmla="*/ 563 w 1303"/>
                  <a:gd name="T93" fmla="*/ 143 h 443"/>
                  <a:gd name="T94" fmla="*/ 476 w 1303"/>
                  <a:gd name="T95" fmla="*/ 104 h 443"/>
                  <a:gd name="T96" fmla="*/ 372 w 1303"/>
                  <a:gd name="T97" fmla="*/ 61 h 443"/>
                  <a:gd name="T98" fmla="*/ 331 w 1303"/>
                  <a:gd name="T99" fmla="*/ 51 h 443"/>
                  <a:gd name="T100" fmla="*/ 245 w 1303"/>
                  <a:gd name="T101" fmla="*/ 40 h 443"/>
                  <a:gd name="T102" fmla="*/ 201 w 1303"/>
                  <a:gd name="T103" fmla="*/ 33 h 443"/>
                  <a:gd name="T104" fmla="*/ 110 w 1303"/>
                  <a:gd name="T105" fmla="*/ 9 h 443"/>
                  <a:gd name="T106" fmla="*/ 64 w 1303"/>
                  <a:gd name="T107" fmla="*/ 1 h 443"/>
                  <a:gd name="T108" fmla="*/ 16 w 1303"/>
                  <a:gd name="T109" fmla="*/ 1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3"/>
                  <a:gd name="T166" fmla="*/ 0 h 443"/>
                  <a:gd name="T167" fmla="*/ 1303 w 1303"/>
                  <a:gd name="T168" fmla="*/ 443 h 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3" h="443">
                    <a:moveTo>
                      <a:pt x="0" y="3"/>
                    </a:moveTo>
                    <a:lnTo>
                      <a:pt x="166" y="52"/>
                    </a:lnTo>
                    <a:lnTo>
                      <a:pt x="167" y="56"/>
                    </a:lnTo>
                    <a:lnTo>
                      <a:pt x="170" y="61"/>
                    </a:lnTo>
                    <a:lnTo>
                      <a:pt x="173" y="65"/>
                    </a:lnTo>
                    <a:lnTo>
                      <a:pt x="176" y="68"/>
                    </a:lnTo>
                    <a:lnTo>
                      <a:pt x="182" y="73"/>
                    </a:lnTo>
                    <a:lnTo>
                      <a:pt x="186" y="75"/>
                    </a:lnTo>
                    <a:lnTo>
                      <a:pt x="192" y="78"/>
                    </a:lnTo>
                    <a:lnTo>
                      <a:pt x="198" y="80"/>
                    </a:lnTo>
                    <a:lnTo>
                      <a:pt x="205" y="82"/>
                    </a:lnTo>
                    <a:lnTo>
                      <a:pt x="213" y="84"/>
                    </a:lnTo>
                    <a:lnTo>
                      <a:pt x="220" y="85"/>
                    </a:lnTo>
                    <a:lnTo>
                      <a:pt x="227" y="86"/>
                    </a:lnTo>
                    <a:lnTo>
                      <a:pt x="244" y="88"/>
                    </a:lnTo>
                    <a:lnTo>
                      <a:pt x="262" y="89"/>
                    </a:lnTo>
                    <a:lnTo>
                      <a:pt x="297" y="90"/>
                    </a:lnTo>
                    <a:lnTo>
                      <a:pt x="329" y="90"/>
                    </a:lnTo>
                    <a:lnTo>
                      <a:pt x="356" y="90"/>
                    </a:lnTo>
                    <a:lnTo>
                      <a:pt x="360" y="90"/>
                    </a:lnTo>
                    <a:lnTo>
                      <a:pt x="366" y="91"/>
                    </a:lnTo>
                    <a:lnTo>
                      <a:pt x="372" y="92"/>
                    </a:lnTo>
                    <a:lnTo>
                      <a:pt x="381" y="95"/>
                    </a:lnTo>
                    <a:lnTo>
                      <a:pt x="389" y="99"/>
                    </a:lnTo>
                    <a:lnTo>
                      <a:pt x="397" y="103"/>
                    </a:lnTo>
                    <a:lnTo>
                      <a:pt x="405" y="107"/>
                    </a:lnTo>
                    <a:lnTo>
                      <a:pt x="419" y="116"/>
                    </a:lnTo>
                    <a:lnTo>
                      <a:pt x="432" y="127"/>
                    </a:lnTo>
                    <a:lnTo>
                      <a:pt x="446" y="137"/>
                    </a:lnTo>
                    <a:lnTo>
                      <a:pt x="459" y="148"/>
                    </a:lnTo>
                    <a:lnTo>
                      <a:pt x="466" y="152"/>
                    </a:lnTo>
                    <a:lnTo>
                      <a:pt x="474" y="156"/>
                    </a:lnTo>
                    <a:lnTo>
                      <a:pt x="480" y="160"/>
                    </a:lnTo>
                    <a:lnTo>
                      <a:pt x="488" y="163"/>
                    </a:lnTo>
                    <a:lnTo>
                      <a:pt x="499" y="168"/>
                    </a:lnTo>
                    <a:lnTo>
                      <a:pt x="510" y="173"/>
                    </a:lnTo>
                    <a:lnTo>
                      <a:pt x="520" y="175"/>
                    </a:lnTo>
                    <a:lnTo>
                      <a:pt x="532" y="178"/>
                    </a:lnTo>
                    <a:lnTo>
                      <a:pt x="554" y="181"/>
                    </a:lnTo>
                    <a:lnTo>
                      <a:pt x="576" y="183"/>
                    </a:lnTo>
                    <a:lnTo>
                      <a:pt x="598" y="185"/>
                    </a:lnTo>
                    <a:lnTo>
                      <a:pt x="610" y="187"/>
                    </a:lnTo>
                    <a:lnTo>
                      <a:pt x="621" y="189"/>
                    </a:lnTo>
                    <a:lnTo>
                      <a:pt x="633" y="192"/>
                    </a:lnTo>
                    <a:lnTo>
                      <a:pt x="644" y="197"/>
                    </a:lnTo>
                    <a:lnTo>
                      <a:pt x="656" y="201"/>
                    </a:lnTo>
                    <a:lnTo>
                      <a:pt x="668" y="207"/>
                    </a:lnTo>
                    <a:lnTo>
                      <a:pt x="692" y="222"/>
                    </a:lnTo>
                    <a:lnTo>
                      <a:pt x="712" y="233"/>
                    </a:lnTo>
                    <a:lnTo>
                      <a:pt x="722" y="238"/>
                    </a:lnTo>
                    <a:lnTo>
                      <a:pt x="732" y="243"/>
                    </a:lnTo>
                    <a:lnTo>
                      <a:pt x="744" y="248"/>
                    </a:lnTo>
                    <a:lnTo>
                      <a:pt x="758" y="252"/>
                    </a:lnTo>
                    <a:lnTo>
                      <a:pt x="777" y="259"/>
                    </a:lnTo>
                    <a:lnTo>
                      <a:pt x="793" y="264"/>
                    </a:lnTo>
                    <a:lnTo>
                      <a:pt x="807" y="267"/>
                    </a:lnTo>
                    <a:lnTo>
                      <a:pt x="818" y="269"/>
                    </a:lnTo>
                    <a:lnTo>
                      <a:pt x="827" y="271"/>
                    </a:lnTo>
                    <a:lnTo>
                      <a:pt x="835" y="269"/>
                    </a:lnTo>
                    <a:lnTo>
                      <a:pt x="841" y="268"/>
                    </a:lnTo>
                    <a:lnTo>
                      <a:pt x="847" y="267"/>
                    </a:lnTo>
                    <a:lnTo>
                      <a:pt x="852" y="266"/>
                    </a:lnTo>
                    <a:lnTo>
                      <a:pt x="859" y="265"/>
                    </a:lnTo>
                    <a:lnTo>
                      <a:pt x="866" y="265"/>
                    </a:lnTo>
                    <a:lnTo>
                      <a:pt x="874" y="265"/>
                    </a:lnTo>
                    <a:lnTo>
                      <a:pt x="878" y="265"/>
                    </a:lnTo>
                    <a:lnTo>
                      <a:pt x="883" y="266"/>
                    </a:lnTo>
                    <a:lnTo>
                      <a:pt x="895" y="268"/>
                    </a:lnTo>
                    <a:lnTo>
                      <a:pt x="908" y="273"/>
                    </a:lnTo>
                    <a:lnTo>
                      <a:pt x="925" y="279"/>
                    </a:lnTo>
                    <a:lnTo>
                      <a:pt x="937" y="284"/>
                    </a:lnTo>
                    <a:lnTo>
                      <a:pt x="948" y="290"/>
                    </a:lnTo>
                    <a:lnTo>
                      <a:pt x="958" y="297"/>
                    </a:lnTo>
                    <a:lnTo>
                      <a:pt x="968" y="303"/>
                    </a:lnTo>
                    <a:lnTo>
                      <a:pt x="977" y="309"/>
                    </a:lnTo>
                    <a:lnTo>
                      <a:pt x="986" y="316"/>
                    </a:lnTo>
                    <a:lnTo>
                      <a:pt x="1002" y="330"/>
                    </a:lnTo>
                    <a:lnTo>
                      <a:pt x="1016" y="343"/>
                    </a:lnTo>
                    <a:lnTo>
                      <a:pt x="1030" y="355"/>
                    </a:lnTo>
                    <a:lnTo>
                      <a:pt x="1037" y="360"/>
                    </a:lnTo>
                    <a:lnTo>
                      <a:pt x="1044" y="364"/>
                    </a:lnTo>
                    <a:lnTo>
                      <a:pt x="1052" y="368"/>
                    </a:lnTo>
                    <a:lnTo>
                      <a:pt x="1060" y="372"/>
                    </a:lnTo>
                    <a:lnTo>
                      <a:pt x="1072" y="377"/>
                    </a:lnTo>
                    <a:lnTo>
                      <a:pt x="1085" y="383"/>
                    </a:lnTo>
                    <a:lnTo>
                      <a:pt x="1111" y="397"/>
                    </a:lnTo>
                    <a:lnTo>
                      <a:pt x="1125" y="404"/>
                    </a:lnTo>
                    <a:lnTo>
                      <a:pt x="1141" y="410"/>
                    </a:lnTo>
                    <a:lnTo>
                      <a:pt x="1158" y="414"/>
                    </a:lnTo>
                    <a:lnTo>
                      <a:pt x="1167" y="416"/>
                    </a:lnTo>
                    <a:lnTo>
                      <a:pt x="1176" y="417"/>
                    </a:lnTo>
                    <a:lnTo>
                      <a:pt x="1184" y="421"/>
                    </a:lnTo>
                    <a:lnTo>
                      <a:pt x="1199" y="427"/>
                    </a:lnTo>
                    <a:lnTo>
                      <a:pt x="1218" y="434"/>
                    </a:lnTo>
                    <a:lnTo>
                      <a:pt x="1228" y="437"/>
                    </a:lnTo>
                    <a:lnTo>
                      <a:pt x="1238" y="439"/>
                    </a:lnTo>
                    <a:lnTo>
                      <a:pt x="1248" y="442"/>
                    </a:lnTo>
                    <a:lnTo>
                      <a:pt x="1258" y="443"/>
                    </a:lnTo>
                    <a:lnTo>
                      <a:pt x="1268" y="443"/>
                    </a:lnTo>
                    <a:lnTo>
                      <a:pt x="1272" y="443"/>
                    </a:lnTo>
                    <a:lnTo>
                      <a:pt x="1277" y="442"/>
                    </a:lnTo>
                    <a:lnTo>
                      <a:pt x="1281" y="441"/>
                    </a:lnTo>
                    <a:lnTo>
                      <a:pt x="1286" y="439"/>
                    </a:lnTo>
                    <a:lnTo>
                      <a:pt x="1289" y="437"/>
                    </a:lnTo>
                    <a:lnTo>
                      <a:pt x="1293" y="435"/>
                    </a:lnTo>
                    <a:lnTo>
                      <a:pt x="1294" y="433"/>
                    </a:lnTo>
                    <a:lnTo>
                      <a:pt x="1296" y="432"/>
                    </a:lnTo>
                    <a:lnTo>
                      <a:pt x="1298" y="428"/>
                    </a:lnTo>
                    <a:lnTo>
                      <a:pt x="1300" y="424"/>
                    </a:lnTo>
                    <a:lnTo>
                      <a:pt x="1303" y="420"/>
                    </a:lnTo>
                    <a:lnTo>
                      <a:pt x="1284" y="413"/>
                    </a:lnTo>
                    <a:lnTo>
                      <a:pt x="1266" y="407"/>
                    </a:lnTo>
                    <a:lnTo>
                      <a:pt x="1232" y="397"/>
                    </a:lnTo>
                    <a:lnTo>
                      <a:pt x="1199" y="386"/>
                    </a:lnTo>
                    <a:lnTo>
                      <a:pt x="1182" y="381"/>
                    </a:lnTo>
                    <a:lnTo>
                      <a:pt x="1166" y="374"/>
                    </a:lnTo>
                    <a:lnTo>
                      <a:pt x="1129" y="358"/>
                    </a:lnTo>
                    <a:lnTo>
                      <a:pt x="1108" y="349"/>
                    </a:lnTo>
                    <a:lnTo>
                      <a:pt x="1085" y="337"/>
                    </a:lnTo>
                    <a:lnTo>
                      <a:pt x="1062" y="324"/>
                    </a:lnTo>
                    <a:lnTo>
                      <a:pt x="1036" y="308"/>
                    </a:lnTo>
                    <a:lnTo>
                      <a:pt x="1022" y="300"/>
                    </a:lnTo>
                    <a:lnTo>
                      <a:pt x="1007" y="290"/>
                    </a:lnTo>
                    <a:lnTo>
                      <a:pt x="977" y="271"/>
                    </a:lnTo>
                    <a:lnTo>
                      <a:pt x="972" y="267"/>
                    </a:lnTo>
                    <a:lnTo>
                      <a:pt x="966" y="264"/>
                    </a:lnTo>
                    <a:lnTo>
                      <a:pt x="953" y="259"/>
                    </a:lnTo>
                    <a:lnTo>
                      <a:pt x="938" y="255"/>
                    </a:lnTo>
                    <a:lnTo>
                      <a:pt x="919" y="250"/>
                    </a:lnTo>
                    <a:lnTo>
                      <a:pt x="895" y="243"/>
                    </a:lnTo>
                    <a:lnTo>
                      <a:pt x="864" y="235"/>
                    </a:lnTo>
                    <a:lnTo>
                      <a:pt x="826" y="224"/>
                    </a:lnTo>
                    <a:lnTo>
                      <a:pt x="778" y="209"/>
                    </a:lnTo>
                    <a:lnTo>
                      <a:pt x="749" y="201"/>
                    </a:lnTo>
                    <a:lnTo>
                      <a:pt x="720" y="192"/>
                    </a:lnTo>
                    <a:lnTo>
                      <a:pt x="690" y="185"/>
                    </a:lnTo>
                    <a:lnTo>
                      <a:pt x="660" y="177"/>
                    </a:lnTo>
                    <a:lnTo>
                      <a:pt x="630" y="167"/>
                    </a:lnTo>
                    <a:lnTo>
                      <a:pt x="597" y="156"/>
                    </a:lnTo>
                    <a:lnTo>
                      <a:pt x="581" y="151"/>
                    </a:lnTo>
                    <a:lnTo>
                      <a:pt x="563" y="143"/>
                    </a:lnTo>
                    <a:lnTo>
                      <a:pt x="545" y="136"/>
                    </a:lnTo>
                    <a:lnTo>
                      <a:pt x="526" y="128"/>
                    </a:lnTo>
                    <a:lnTo>
                      <a:pt x="476" y="104"/>
                    </a:lnTo>
                    <a:lnTo>
                      <a:pt x="435" y="85"/>
                    </a:lnTo>
                    <a:lnTo>
                      <a:pt x="401" y="71"/>
                    </a:lnTo>
                    <a:lnTo>
                      <a:pt x="372" y="61"/>
                    </a:lnTo>
                    <a:lnTo>
                      <a:pt x="359" y="57"/>
                    </a:lnTo>
                    <a:lnTo>
                      <a:pt x="346" y="54"/>
                    </a:lnTo>
                    <a:lnTo>
                      <a:pt x="331" y="51"/>
                    </a:lnTo>
                    <a:lnTo>
                      <a:pt x="317" y="49"/>
                    </a:lnTo>
                    <a:lnTo>
                      <a:pt x="284" y="44"/>
                    </a:lnTo>
                    <a:lnTo>
                      <a:pt x="245" y="40"/>
                    </a:lnTo>
                    <a:lnTo>
                      <a:pt x="231" y="38"/>
                    </a:lnTo>
                    <a:lnTo>
                      <a:pt x="215" y="36"/>
                    </a:lnTo>
                    <a:lnTo>
                      <a:pt x="201" y="33"/>
                    </a:lnTo>
                    <a:lnTo>
                      <a:pt x="186" y="29"/>
                    </a:lnTo>
                    <a:lnTo>
                      <a:pt x="126" y="13"/>
                    </a:lnTo>
                    <a:lnTo>
                      <a:pt x="110" y="9"/>
                    </a:lnTo>
                    <a:lnTo>
                      <a:pt x="95" y="6"/>
                    </a:lnTo>
                    <a:lnTo>
                      <a:pt x="79" y="3"/>
                    </a:lnTo>
                    <a:lnTo>
                      <a:pt x="64" y="1"/>
                    </a:lnTo>
                    <a:lnTo>
                      <a:pt x="48" y="0"/>
                    </a:lnTo>
                    <a:lnTo>
                      <a:pt x="32" y="0"/>
                    </a:lnTo>
                    <a:lnTo>
                      <a:pt x="16" y="1"/>
                    </a:lnTo>
                    <a:lnTo>
                      <a:pt x="0" y="3"/>
                    </a:lnTo>
                    <a:close/>
                  </a:path>
                </a:pathLst>
              </a:custGeom>
              <a:solidFill>
                <a:srgbClr val="A6A6A6"/>
              </a:solidFill>
              <a:ln w="9525">
                <a:noFill/>
                <a:round/>
                <a:headEnd/>
                <a:tailEnd/>
              </a:ln>
            </p:spPr>
            <p:txBody>
              <a:bodyPr/>
              <a:lstStyle/>
              <a:p>
                <a:endParaRPr lang="en-US" dirty="0"/>
              </a:p>
            </p:txBody>
          </p:sp>
          <p:sp>
            <p:nvSpPr>
              <p:cNvPr id="22373" name="Freeform 169"/>
              <p:cNvSpPr>
                <a:spLocks/>
              </p:cNvSpPr>
              <p:nvPr/>
            </p:nvSpPr>
            <p:spPr bwMode="auto">
              <a:xfrm>
                <a:off x="3595" y="1246"/>
                <a:ext cx="146" cy="73"/>
              </a:xfrm>
              <a:custGeom>
                <a:avLst/>
                <a:gdLst>
                  <a:gd name="T0" fmla="*/ 9 w 1310"/>
                  <a:gd name="T1" fmla="*/ 2 h 436"/>
                  <a:gd name="T2" fmla="*/ 29 w 1310"/>
                  <a:gd name="T3" fmla="*/ 0 h 436"/>
                  <a:gd name="T4" fmla="*/ 65 w 1310"/>
                  <a:gd name="T5" fmla="*/ 2 h 436"/>
                  <a:gd name="T6" fmla="*/ 116 w 1310"/>
                  <a:gd name="T7" fmla="*/ 9 h 436"/>
                  <a:gd name="T8" fmla="*/ 184 w 1310"/>
                  <a:gd name="T9" fmla="*/ 20 h 436"/>
                  <a:gd name="T10" fmla="*/ 238 w 1310"/>
                  <a:gd name="T11" fmla="*/ 29 h 436"/>
                  <a:gd name="T12" fmla="*/ 287 w 1310"/>
                  <a:gd name="T13" fmla="*/ 40 h 436"/>
                  <a:gd name="T14" fmla="*/ 363 w 1310"/>
                  <a:gd name="T15" fmla="*/ 59 h 436"/>
                  <a:gd name="T16" fmla="*/ 417 w 1310"/>
                  <a:gd name="T17" fmla="*/ 71 h 436"/>
                  <a:gd name="T18" fmla="*/ 480 w 1310"/>
                  <a:gd name="T19" fmla="*/ 86 h 436"/>
                  <a:gd name="T20" fmla="*/ 523 w 1310"/>
                  <a:gd name="T21" fmla="*/ 96 h 436"/>
                  <a:gd name="T22" fmla="*/ 566 w 1310"/>
                  <a:gd name="T23" fmla="*/ 110 h 436"/>
                  <a:gd name="T24" fmla="*/ 622 w 1310"/>
                  <a:gd name="T25" fmla="*/ 131 h 436"/>
                  <a:gd name="T26" fmla="*/ 667 w 1310"/>
                  <a:gd name="T27" fmla="*/ 144 h 436"/>
                  <a:gd name="T28" fmla="*/ 752 w 1310"/>
                  <a:gd name="T29" fmla="*/ 168 h 436"/>
                  <a:gd name="T30" fmla="*/ 818 w 1310"/>
                  <a:gd name="T31" fmla="*/ 190 h 436"/>
                  <a:gd name="T32" fmla="*/ 893 w 1310"/>
                  <a:gd name="T33" fmla="*/ 222 h 436"/>
                  <a:gd name="T34" fmla="*/ 988 w 1310"/>
                  <a:gd name="T35" fmla="*/ 269 h 436"/>
                  <a:gd name="T36" fmla="*/ 1081 w 1310"/>
                  <a:gd name="T37" fmla="*/ 315 h 436"/>
                  <a:gd name="T38" fmla="*/ 1127 w 1310"/>
                  <a:gd name="T39" fmla="*/ 336 h 436"/>
                  <a:gd name="T40" fmla="*/ 1171 w 1310"/>
                  <a:gd name="T41" fmla="*/ 354 h 436"/>
                  <a:gd name="T42" fmla="*/ 1251 w 1310"/>
                  <a:gd name="T43" fmla="*/ 385 h 436"/>
                  <a:gd name="T44" fmla="*/ 1284 w 1310"/>
                  <a:gd name="T45" fmla="*/ 400 h 436"/>
                  <a:gd name="T46" fmla="*/ 1299 w 1310"/>
                  <a:gd name="T47" fmla="*/ 411 h 436"/>
                  <a:gd name="T48" fmla="*/ 1307 w 1310"/>
                  <a:gd name="T49" fmla="*/ 419 h 436"/>
                  <a:gd name="T50" fmla="*/ 1310 w 1310"/>
                  <a:gd name="T51" fmla="*/ 423 h 436"/>
                  <a:gd name="T52" fmla="*/ 1310 w 1310"/>
                  <a:gd name="T53" fmla="*/ 429 h 436"/>
                  <a:gd name="T54" fmla="*/ 1309 w 1310"/>
                  <a:gd name="T55" fmla="*/ 434 h 436"/>
                  <a:gd name="T56" fmla="*/ 1292 w 1310"/>
                  <a:gd name="T57" fmla="*/ 433 h 436"/>
                  <a:gd name="T58" fmla="*/ 1259 w 1310"/>
                  <a:gd name="T59" fmla="*/ 426 h 436"/>
                  <a:gd name="T60" fmla="*/ 1228 w 1310"/>
                  <a:gd name="T61" fmla="*/ 417 h 436"/>
                  <a:gd name="T62" fmla="*/ 1181 w 1310"/>
                  <a:gd name="T63" fmla="*/ 400 h 436"/>
                  <a:gd name="T64" fmla="*/ 1123 w 1310"/>
                  <a:gd name="T65" fmla="*/ 374 h 436"/>
                  <a:gd name="T66" fmla="*/ 1069 w 1310"/>
                  <a:gd name="T67" fmla="*/ 345 h 436"/>
                  <a:gd name="T68" fmla="*/ 972 w 1310"/>
                  <a:gd name="T69" fmla="*/ 288 h 436"/>
                  <a:gd name="T70" fmla="*/ 931 w 1310"/>
                  <a:gd name="T71" fmla="*/ 265 h 436"/>
                  <a:gd name="T72" fmla="*/ 912 w 1310"/>
                  <a:gd name="T73" fmla="*/ 256 h 436"/>
                  <a:gd name="T74" fmla="*/ 873 w 1310"/>
                  <a:gd name="T75" fmla="*/ 242 h 436"/>
                  <a:gd name="T76" fmla="*/ 831 w 1310"/>
                  <a:gd name="T77" fmla="*/ 231 h 436"/>
                  <a:gd name="T78" fmla="*/ 732 w 1310"/>
                  <a:gd name="T79" fmla="*/ 210 h 436"/>
                  <a:gd name="T80" fmla="*/ 692 w 1310"/>
                  <a:gd name="T81" fmla="*/ 201 h 436"/>
                  <a:gd name="T82" fmla="*/ 651 w 1310"/>
                  <a:gd name="T83" fmla="*/ 189 h 436"/>
                  <a:gd name="T84" fmla="*/ 607 w 1310"/>
                  <a:gd name="T85" fmla="*/ 173 h 436"/>
                  <a:gd name="T86" fmla="*/ 573 w 1310"/>
                  <a:gd name="T87" fmla="*/ 159 h 436"/>
                  <a:gd name="T88" fmla="*/ 534 w 1310"/>
                  <a:gd name="T89" fmla="*/ 140 h 436"/>
                  <a:gd name="T90" fmla="*/ 486 w 1310"/>
                  <a:gd name="T91" fmla="*/ 118 h 436"/>
                  <a:gd name="T92" fmla="*/ 443 w 1310"/>
                  <a:gd name="T93" fmla="*/ 101 h 436"/>
                  <a:gd name="T94" fmla="*/ 405 w 1310"/>
                  <a:gd name="T95" fmla="*/ 89 h 436"/>
                  <a:gd name="T96" fmla="*/ 369 w 1310"/>
                  <a:gd name="T97" fmla="*/ 81 h 436"/>
                  <a:gd name="T98" fmla="*/ 336 w 1310"/>
                  <a:gd name="T99" fmla="*/ 74 h 436"/>
                  <a:gd name="T100" fmla="*/ 303 w 1310"/>
                  <a:gd name="T101" fmla="*/ 70 h 436"/>
                  <a:gd name="T102" fmla="*/ 252 w 1310"/>
                  <a:gd name="T103" fmla="*/ 64 h 436"/>
                  <a:gd name="T104" fmla="*/ 232 w 1310"/>
                  <a:gd name="T105" fmla="*/ 61 h 436"/>
                  <a:gd name="T106" fmla="*/ 147 w 1310"/>
                  <a:gd name="T107" fmla="*/ 40 h 436"/>
                  <a:gd name="T108" fmla="*/ 77 w 1310"/>
                  <a:gd name="T109" fmla="*/ 21 h 436"/>
                  <a:gd name="T110" fmla="*/ 19 w 1310"/>
                  <a:gd name="T111" fmla="*/ 8 h 4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0"/>
                  <a:gd name="T169" fmla="*/ 0 h 436"/>
                  <a:gd name="T170" fmla="*/ 1310 w 1310"/>
                  <a:gd name="T171" fmla="*/ 436 h 4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0" h="436">
                    <a:moveTo>
                      <a:pt x="0" y="3"/>
                    </a:moveTo>
                    <a:lnTo>
                      <a:pt x="9" y="2"/>
                    </a:lnTo>
                    <a:lnTo>
                      <a:pt x="19" y="0"/>
                    </a:lnTo>
                    <a:lnTo>
                      <a:pt x="29" y="0"/>
                    </a:lnTo>
                    <a:lnTo>
                      <a:pt x="40" y="0"/>
                    </a:lnTo>
                    <a:lnTo>
                      <a:pt x="65" y="2"/>
                    </a:lnTo>
                    <a:lnTo>
                      <a:pt x="91" y="4"/>
                    </a:lnTo>
                    <a:lnTo>
                      <a:pt x="116" y="9"/>
                    </a:lnTo>
                    <a:lnTo>
                      <a:pt x="141" y="13"/>
                    </a:lnTo>
                    <a:lnTo>
                      <a:pt x="184" y="20"/>
                    </a:lnTo>
                    <a:lnTo>
                      <a:pt x="212" y="24"/>
                    </a:lnTo>
                    <a:lnTo>
                      <a:pt x="238" y="29"/>
                    </a:lnTo>
                    <a:lnTo>
                      <a:pt x="262" y="35"/>
                    </a:lnTo>
                    <a:lnTo>
                      <a:pt x="287" y="40"/>
                    </a:lnTo>
                    <a:lnTo>
                      <a:pt x="336" y="52"/>
                    </a:lnTo>
                    <a:lnTo>
                      <a:pt x="363" y="59"/>
                    </a:lnTo>
                    <a:lnTo>
                      <a:pt x="394" y="65"/>
                    </a:lnTo>
                    <a:lnTo>
                      <a:pt x="417" y="71"/>
                    </a:lnTo>
                    <a:lnTo>
                      <a:pt x="438" y="76"/>
                    </a:lnTo>
                    <a:lnTo>
                      <a:pt x="480" y="86"/>
                    </a:lnTo>
                    <a:lnTo>
                      <a:pt x="502" y="91"/>
                    </a:lnTo>
                    <a:lnTo>
                      <a:pt x="523" y="96"/>
                    </a:lnTo>
                    <a:lnTo>
                      <a:pt x="544" y="102"/>
                    </a:lnTo>
                    <a:lnTo>
                      <a:pt x="566" y="110"/>
                    </a:lnTo>
                    <a:lnTo>
                      <a:pt x="596" y="121"/>
                    </a:lnTo>
                    <a:lnTo>
                      <a:pt x="622" y="131"/>
                    </a:lnTo>
                    <a:lnTo>
                      <a:pt x="644" y="138"/>
                    </a:lnTo>
                    <a:lnTo>
                      <a:pt x="667" y="144"/>
                    </a:lnTo>
                    <a:lnTo>
                      <a:pt x="719" y="159"/>
                    </a:lnTo>
                    <a:lnTo>
                      <a:pt x="752" y="168"/>
                    </a:lnTo>
                    <a:lnTo>
                      <a:pt x="792" y="181"/>
                    </a:lnTo>
                    <a:lnTo>
                      <a:pt x="818" y="190"/>
                    </a:lnTo>
                    <a:lnTo>
                      <a:pt x="843" y="200"/>
                    </a:lnTo>
                    <a:lnTo>
                      <a:pt x="893" y="222"/>
                    </a:lnTo>
                    <a:lnTo>
                      <a:pt x="941" y="245"/>
                    </a:lnTo>
                    <a:lnTo>
                      <a:pt x="988" y="269"/>
                    </a:lnTo>
                    <a:lnTo>
                      <a:pt x="1035" y="292"/>
                    </a:lnTo>
                    <a:lnTo>
                      <a:pt x="1081" y="315"/>
                    </a:lnTo>
                    <a:lnTo>
                      <a:pt x="1104" y="325"/>
                    </a:lnTo>
                    <a:lnTo>
                      <a:pt x="1127" y="336"/>
                    </a:lnTo>
                    <a:lnTo>
                      <a:pt x="1149" y="345"/>
                    </a:lnTo>
                    <a:lnTo>
                      <a:pt x="1171" y="354"/>
                    </a:lnTo>
                    <a:lnTo>
                      <a:pt x="1226" y="374"/>
                    </a:lnTo>
                    <a:lnTo>
                      <a:pt x="1251" y="385"/>
                    </a:lnTo>
                    <a:lnTo>
                      <a:pt x="1274" y="395"/>
                    </a:lnTo>
                    <a:lnTo>
                      <a:pt x="1284" y="400"/>
                    </a:lnTo>
                    <a:lnTo>
                      <a:pt x="1293" y="406"/>
                    </a:lnTo>
                    <a:lnTo>
                      <a:pt x="1299" y="411"/>
                    </a:lnTo>
                    <a:lnTo>
                      <a:pt x="1305" y="416"/>
                    </a:lnTo>
                    <a:lnTo>
                      <a:pt x="1307" y="419"/>
                    </a:lnTo>
                    <a:lnTo>
                      <a:pt x="1309" y="421"/>
                    </a:lnTo>
                    <a:lnTo>
                      <a:pt x="1310" y="423"/>
                    </a:lnTo>
                    <a:lnTo>
                      <a:pt x="1310" y="426"/>
                    </a:lnTo>
                    <a:lnTo>
                      <a:pt x="1310" y="429"/>
                    </a:lnTo>
                    <a:lnTo>
                      <a:pt x="1310" y="431"/>
                    </a:lnTo>
                    <a:lnTo>
                      <a:pt x="1309" y="434"/>
                    </a:lnTo>
                    <a:lnTo>
                      <a:pt x="1307" y="436"/>
                    </a:lnTo>
                    <a:lnTo>
                      <a:pt x="1292" y="433"/>
                    </a:lnTo>
                    <a:lnTo>
                      <a:pt x="1275" y="430"/>
                    </a:lnTo>
                    <a:lnTo>
                      <a:pt x="1259" y="426"/>
                    </a:lnTo>
                    <a:lnTo>
                      <a:pt x="1244" y="422"/>
                    </a:lnTo>
                    <a:lnTo>
                      <a:pt x="1228" y="417"/>
                    </a:lnTo>
                    <a:lnTo>
                      <a:pt x="1212" y="412"/>
                    </a:lnTo>
                    <a:lnTo>
                      <a:pt x="1181" y="400"/>
                    </a:lnTo>
                    <a:lnTo>
                      <a:pt x="1152" y="388"/>
                    </a:lnTo>
                    <a:lnTo>
                      <a:pt x="1123" y="374"/>
                    </a:lnTo>
                    <a:lnTo>
                      <a:pt x="1095" y="360"/>
                    </a:lnTo>
                    <a:lnTo>
                      <a:pt x="1069" y="345"/>
                    </a:lnTo>
                    <a:lnTo>
                      <a:pt x="1017" y="315"/>
                    </a:lnTo>
                    <a:lnTo>
                      <a:pt x="972" y="288"/>
                    </a:lnTo>
                    <a:lnTo>
                      <a:pt x="951" y="275"/>
                    </a:lnTo>
                    <a:lnTo>
                      <a:pt x="931" y="265"/>
                    </a:lnTo>
                    <a:lnTo>
                      <a:pt x="921" y="260"/>
                    </a:lnTo>
                    <a:lnTo>
                      <a:pt x="912" y="256"/>
                    </a:lnTo>
                    <a:lnTo>
                      <a:pt x="894" y="249"/>
                    </a:lnTo>
                    <a:lnTo>
                      <a:pt x="873" y="242"/>
                    </a:lnTo>
                    <a:lnTo>
                      <a:pt x="851" y="236"/>
                    </a:lnTo>
                    <a:lnTo>
                      <a:pt x="831" y="231"/>
                    </a:lnTo>
                    <a:lnTo>
                      <a:pt x="811" y="226"/>
                    </a:lnTo>
                    <a:lnTo>
                      <a:pt x="732" y="210"/>
                    </a:lnTo>
                    <a:lnTo>
                      <a:pt x="712" y="206"/>
                    </a:lnTo>
                    <a:lnTo>
                      <a:pt x="692" y="201"/>
                    </a:lnTo>
                    <a:lnTo>
                      <a:pt x="672" y="195"/>
                    </a:lnTo>
                    <a:lnTo>
                      <a:pt x="651" y="189"/>
                    </a:lnTo>
                    <a:lnTo>
                      <a:pt x="630" y="182"/>
                    </a:lnTo>
                    <a:lnTo>
                      <a:pt x="607" y="173"/>
                    </a:lnTo>
                    <a:lnTo>
                      <a:pt x="584" y="164"/>
                    </a:lnTo>
                    <a:lnTo>
                      <a:pt x="573" y="159"/>
                    </a:lnTo>
                    <a:lnTo>
                      <a:pt x="561" y="152"/>
                    </a:lnTo>
                    <a:lnTo>
                      <a:pt x="534" y="140"/>
                    </a:lnTo>
                    <a:lnTo>
                      <a:pt x="509" y="128"/>
                    </a:lnTo>
                    <a:lnTo>
                      <a:pt x="486" y="118"/>
                    </a:lnTo>
                    <a:lnTo>
                      <a:pt x="464" y="109"/>
                    </a:lnTo>
                    <a:lnTo>
                      <a:pt x="443" y="101"/>
                    </a:lnTo>
                    <a:lnTo>
                      <a:pt x="424" y="95"/>
                    </a:lnTo>
                    <a:lnTo>
                      <a:pt x="405" y="89"/>
                    </a:lnTo>
                    <a:lnTo>
                      <a:pt x="387" y="85"/>
                    </a:lnTo>
                    <a:lnTo>
                      <a:pt x="369" y="81"/>
                    </a:lnTo>
                    <a:lnTo>
                      <a:pt x="352" y="77"/>
                    </a:lnTo>
                    <a:lnTo>
                      <a:pt x="336" y="74"/>
                    </a:lnTo>
                    <a:lnTo>
                      <a:pt x="320" y="72"/>
                    </a:lnTo>
                    <a:lnTo>
                      <a:pt x="303" y="70"/>
                    </a:lnTo>
                    <a:lnTo>
                      <a:pt x="287" y="68"/>
                    </a:lnTo>
                    <a:lnTo>
                      <a:pt x="252" y="64"/>
                    </a:lnTo>
                    <a:lnTo>
                      <a:pt x="242" y="63"/>
                    </a:lnTo>
                    <a:lnTo>
                      <a:pt x="232" y="61"/>
                    </a:lnTo>
                    <a:lnTo>
                      <a:pt x="208" y="56"/>
                    </a:lnTo>
                    <a:lnTo>
                      <a:pt x="147" y="40"/>
                    </a:lnTo>
                    <a:lnTo>
                      <a:pt x="114" y="30"/>
                    </a:lnTo>
                    <a:lnTo>
                      <a:pt x="77" y="21"/>
                    </a:lnTo>
                    <a:lnTo>
                      <a:pt x="39" y="12"/>
                    </a:lnTo>
                    <a:lnTo>
                      <a:pt x="19" y="8"/>
                    </a:lnTo>
                    <a:lnTo>
                      <a:pt x="0" y="3"/>
                    </a:lnTo>
                    <a:close/>
                  </a:path>
                </a:pathLst>
              </a:custGeom>
              <a:solidFill>
                <a:srgbClr val="BFBFBF"/>
              </a:solidFill>
              <a:ln w="9525">
                <a:noFill/>
                <a:round/>
                <a:headEnd/>
                <a:tailEnd/>
              </a:ln>
            </p:spPr>
            <p:txBody>
              <a:bodyPr/>
              <a:lstStyle/>
              <a:p>
                <a:endParaRPr lang="en-US" dirty="0"/>
              </a:p>
            </p:txBody>
          </p:sp>
          <p:sp>
            <p:nvSpPr>
              <p:cNvPr id="22374" name="Freeform 170"/>
              <p:cNvSpPr>
                <a:spLocks/>
              </p:cNvSpPr>
              <p:nvPr/>
            </p:nvSpPr>
            <p:spPr bwMode="auto">
              <a:xfrm>
                <a:off x="3581" y="1275"/>
                <a:ext cx="142" cy="67"/>
              </a:xfrm>
              <a:custGeom>
                <a:avLst/>
                <a:gdLst>
                  <a:gd name="T0" fmla="*/ 10 w 1280"/>
                  <a:gd name="T1" fmla="*/ 3 h 406"/>
                  <a:gd name="T2" fmla="*/ 30 w 1280"/>
                  <a:gd name="T3" fmla="*/ 1 h 406"/>
                  <a:gd name="T4" fmla="*/ 68 w 1280"/>
                  <a:gd name="T5" fmla="*/ 0 h 406"/>
                  <a:gd name="T6" fmla="*/ 120 w 1280"/>
                  <a:gd name="T7" fmla="*/ 3 h 406"/>
                  <a:gd name="T8" fmla="*/ 192 w 1280"/>
                  <a:gd name="T9" fmla="*/ 11 h 406"/>
                  <a:gd name="T10" fmla="*/ 244 w 1280"/>
                  <a:gd name="T11" fmla="*/ 17 h 406"/>
                  <a:gd name="T12" fmla="*/ 314 w 1280"/>
                  <a:gd name="T13" fmla="*/ 24 h 406"/>
                  <a:gd name="T14" fmla="*/ 365 w 1280"/>
                  <a:gd name="T15" fmla="*/ 32 h 406"/>
                  <a:gd name="T16" fmla="*/ 419 w 1280"/>
                  <a:gd name="T17" fmla="*/ 43 h 406"/>
                  <a:gd name="T18" fmla="*/ 490 w 1280"/>
                  <a:gd name="T19" fmla="*/ 62 h 406"/>
                  <a:gd name="T20" fmla="*/ 562 w 1280"/>
                  <a:gd name="T21" fmla="*/ 82 h 406"/>
                  <a:gd name="T22" fmla="*/ 614 w 1280"/>
                  <a:gd name="T23" fmla="*/ 102 h 406"/>
                  <a:gd name="T24" fmla="*/ 665 w 1280"/>
                  <a:gd name="T25" fmla="*/ 126 h 406"/>
                  <a:gd name="T26" fmla="*/ 714 w 1280"/>
                  <a:gd name="T27" fmla="*/ 150 h 406"/>
                  <a:gd name="T28" fmla="*/ 743 w 1280"/>
                  <a:gd name="T29" fmla="*/ 163 h 406"/>
                  <a:gd name="T30" fmla="*/ 777 w 1280"/>
                  <a:gd name="T31" fmla="*/ 176 h 406"/>
                  <a:gd name="T32" fmla="*/ 818 w 1280"/>
                  <a:gd name="T33" fmla="*/ 190 h 406"/>
                  <a:gd name="T34" fmla="*/ 1080 w 1280"/>
                  <a:gd name="T35" fmla="*/ 286 h 406"/>
                  <a:gd name="T36" fmla="*/ 1190 w 1280"/>
                  <a:gd name="T37" fmla="*/ 329 h 406"/>
                  <a:gd name="T38" fmla="*/ 1214 w 1280"/>
                  <a:gd name="T39" fmla="*/ 339 h 406"/>
                  <a:gd name="T40" fmla="*/ 1237 w 1280"/>
                  <a:gd name="T41" fmla="*/ 351 h 406"/>
                  <a:gd name="T42" fmla="*/ 1255 w 1280"/>
                  <a:gd name="T43" fmla="*/ 363 h 406"/>
                  <a:gd name="T44" fmla="*/ 1269 w 1280"/>
                  <a:gd name="T45" fmla="*/ 374 h 406"/>
                  <a:gd name="T46" fmla="*/ 1276 w 1280"/>
                  <a:gd name="T47" fmla="*/ 383 h 406"/>
                  <a:gd name="T48" fmla="*/ 1279 w 1280"/>
                  <a:gd name="T49" fmla="*/ 388 h 406"/>
                  <a:gd name="T50" fmla="*/ 1280 w 1280"/>
                  <a:gd name="T51" fmla="*/ 393 h 406"/>
                  <a:gd name="T52" fmla="*/ 1280 w 1280"/>
                  <a:gd name="T53" fmla="*/ 398 h 406"/>
                  <a:gd name="T54" fmla="*/ 1278 w 1280"/>
                  <a:gd name="T55" fmla="*/ 404 h 406"/>
                  <a:gd name="T56" fmla="*/ 1244 w 1280"/>
                  <a:gd name="T57" fmla="*/ 396 h 406"/>
                  <a:gd name="T58" fmla="*/ 1213 w 1280"/>
                  <a:gd name="T59" fmla="*/ 386 h 406"/>
                  <a:gd name="T60" fmla="*/ 1155 w 1280"/>
                  <a:gd name="T61" fmla="*/ 365 h 406"/>
                  <a:gd name="T62" fmla="*/ 1054 w 1280"/>
                  <a:gd name="T63" fmla="*/ 321 h 406"/>
                  <a:gd name="T64" fmla="*/ 929 w 1280"/>
                  <a:gd name="T65" fmla="*/ 264 h 406"/>
                  <a:gd name="T66" fmla="*/ 894 w 1280"/>
                  <a:gd name="T67" fmla="*/ 250 h 406"/>
                  <a:gd name="T68" fmla="*/ 853 w 1280"/>
                  <a:gd name="T69" fmla="*/ 238 h 406"/>
                  <a:gd name="T70" fmla="*/ 818 w 1280"/>
                  <a:gd name="T71" fmla="*/ 230 h 406"/>
                  <a:gd name="T72" fmla="*/ 752 w 1280"/>
                  <a:gd name="T73" fmla="*/ 219 h 406"/>
                  <a:gd name="T74" fmla="*/ 720 w 1280"/>
                  <a:gd name="T75" fmla="*/ 212 h 406"/>
                  <a:gd name="T76" fmla="*/ 684 w 1280"/>
                  <a:gd name="T77" fmla="*/ 202 h 406"/>
                  <a:gd name="T78" fmla="*/ 645 w 1280"/>
                  <a:gd name="T79" fmla="*/ 189 h 406"/>
                  <a:gd name="T80" fmla="*/ 601 w 1280"/>
                  <a:gd name="T81" fmla="*/ 168 h 406"/>
                  <a:gd name="T82" fmla="*/ 547 w 1280"/>
                  <a:gd name="T83" fmla="*/ 143 h 406"/>
                  <a:gd name="T84" fmla="*/ 498 w 1280"/>
                  <a:gd name="T85" fmla="*/ 122 h 406"/>
                  <a:gd name="T86" fmla="*/ 451 w 1280"/>
                  <a:gd name="T87" fmla="*/ 107 h 406"/>
                  <a:gd name="T88" fmla="*/ 407 w 1280"/>
                  <a:gd name="T89" fmla="*/ 93 h 406"/>
                  <a:gd name="T90" fmla="*/ 365 w 1280"/>
                  <a:gd name="T91" fmla="*/ 83 h 406"/>
                  <a:gd name="T92" fmla="*/ 326 w 1280"/>
                  <a:gd name="T93" fmla="*/ 75 h 406"/>
                  <a:gd name="T94" fmla="*/ 271 w 1280"/>
                  <a:gd name="T95" fmla="*/ 67 h 406"/>
                  <a:gd name="T96" fmla="*/ 243 w 1280"/>
                  <a:gd name="T97" fmla="*/ 64 h 406"/>
                  <a:gd name="T98" fmla="*/ 207 w 1280"/>
                  <a:gd name="T99" fmla="*/ 57 h 406"/>
                  <a:gd name="T100" fmla="*/ 115 w 1280"/>
                  <a:gd name="T101" fmla="*/ 32 h 406"/>
                  <a:gd name="T102" fmla="*/ 40 w 1280"/>
                  <a:gd name="T103" fmla="*/ 14 h 406"/>
                  <a:gd name="T104" fmla="*/ 0 w 1280"/>
                  <a:gd name="T105" fmla="*/ 5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0"/>
                  <a:gd name="T160" fmla="*/ 0 h 406"/>
                  <a:gd name="T161" fmla="*/ 1280 w 1280"/>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0" h="406">
                    <a:moveTo>
                      <a:pt x="0" y="5"/>
                    </a:moveTo>
                    <a:lnTo>
                      <a:pt x="10" y="3"/>
                    </a:lnTo>
                    <a:lnTo>
                      <a:pt x="20" y="2"/>
                    </a:lnTo>
                    <a:lnTo>
                      <a:pt x="30" y="1"/>
                    </a:lnTo>
                    <a:lnTo>
                      <a:pt x="42" y="0"/>
                    </a:lnTo>
                    <a:lnTo>
                      <a:pt x="68" y="0"/>
                    </a:lnTo>
                    <a:lnTo>
                      <a:pt x="94" y="1"/>
                    </a:lnTo>
                    <a:lnTo>
                      <a:pt x="120" y="3"/>
                    </a:lnTo>
                    <a:lnTo>
                      <a:pt x="146" y="5"/>
                    </a:lnTo>
                    <a:lnTo>
                      <a:pt x="192" y="11"/>
                    </a:lnTo>
                    <a:lnTo>
                      <a:pt x="220" y="15"/>
                    </a:lnTo>
                    <a:lnTo>
                      <a:pt x="244" y="17"/>
                    </a:lnTo>
                    <a:lnTo>
                      <a:pt x="291" y="22"/>
                    </a:lnTo>
                    <a:lnTo>
                      <a:pt x="314" y="24"/>
                    </a:lnTo>
                    <a:lnTo>
                      <a:pt x="339" y="27"/>
                    </a:lnTo>
                    <a:lnTo>
                      <a:pt x="365" y="32"/>
                    </a:lnTo>
                    <a:lnTo>
                      <a:pt x="396" y="37"/>
                    </a:lnTo>
                    <a:lnTo>
                      <a:pt x="419" y="43"/>
                    </a:lnTo>
                    <a:lnTo>
                      <a:pt x="442" y="49"/>
                    </a:lnTo>
                    <a:lnTo>
                      <a:pt x="490" y="62"/>
                    </a:lnTo>
                    <a:lnTo>
                      <a:pt x="538" y="74"/>
                    </a:lnTo>
                    <a:lnTo>
                      <a:pt x="562" y="82"/>
                    </a:lnTo>
                    <a:lnTo>
                      <a:pt x="584" y="90"/>
                    </a:lnTo>
                    <a:lnTo>
                      <a:pt x="614" y="102"/>
                    </a:lnTo>
                    <a:lnTo>
                      <a:pt x="641" y="115"/>
                    </a:lnTo>
                    <a:lnTo>
                      <a:pt x="665" y="126"/>
                    </a:lnTo>
                    <a:lnTo>
                      <a:pt x="689" y="139"/>
                    </a:lnTo>
                    <a:lnTo>
                      <a:pt x="714" y="150"/>
                    </a:lnTo>
                    <a:lnTo>
                      <a:pt x="728" y="157"/>
                    </a:lnTo>
                    <a:lnTo>
                      <a:pt x="743" y="163"/>
                    </a:lnTo>
                    <a:lnTo>
                      <a:pt x="759" y="169"/>
                    </a:lnTo>
                    <a:lnTo>
                      <a:pt x="777" y="176"/>
                    </a:lnTo>
                    <a:lnTo>
                      <a:pt x="797" y="183"/>
                    </a:lnTo>
                    <a:lnTo>
                      <a:pt x="818" y="190"/>
                    </a:lnTo>
                    <a:lnTo>
                      <a:pt x="998" y="256"/>
                    </a:lnTo>
                    <a:lnTo>
                      <a:pt x="1080" y="286"/>
                    </a:lnTo>
                    <a:lnTo>
                      <a:pt x="1164" y="318"/>
                    </a:lnTo>
                    <a:lnTo>
                      <a:pt x="1190" y="329"/>
                    </a:lnTo>
                    <a:lnTo>
                      <a:pt x="1203" y="334"/>
                    </a:lnTo>
                    <a:lnTo>
                      <a:pt x="1214" y="339"/>
                    </a:lnTo>
                    <a:lnTo>
                      <a:pt x="1226" y="345"/>
                    </a:lnTo>
                    <a:lnTo>
                      <a:pt x="1237" y="351"/>
                    </a:lnTo>
                    <a:lnTo>
                      <a:pt x="1246" y="357"/>
                    </a:lnTo>
                    <a:lnTo>
                      <a:pt x="1255" y="363"/>
                    </a:lnTo>
                    <a:lnTo>
                      <a:pt x="1262" y="368"/>
                    </a:lnTo>
                    <a:lnTo>
                      <a:pt x="1269" y="374"/>
                    </a:lnTo>
                    <a:lnTo>
                      <a:pt x="1273" y="380"/>
                    </a:lnTo>
                    <a:lnTo>
                      <a:pt x="1276" y="383"/>
                    </a:lnTo>
                    <a:lnTo>
                      <a:pt x="1278" y="386"/>
                    </a:lnTo>
                    <a:lnTo>
                      <a:pt x="1279" y="388"/>
                    </a:lnTo>
                    <a:lnTo>
                      <a:pt x="1280" y="391"/>
                    </a:lnTo>
                    <a:lnTo>
                      <a:pt x="1280" y="393"/>
                    </a:lnTo>
                    <a:lnTo>
                      <a:pt x="1280" y="396"/>
                    </a:lnTo>
                    <a:lnTo>
                      <a:pt x="1280" y="398"/>
                    </a:lnTo>
                    <a:lnTo>
                      <a:pt x="1279" y="401"/>
                    </a:lnTo>
                    <a:lnTo>
                      <a:pt x="1278" y="404"/>
                    </a:lnTo>
                    <a:lnTo>
                      <a:pt x="1276" y="406"/>
                    </a:lnTo>
                    <a:lnTo>
                      <a:pt x="1244" y="396"/>
                    </a:lnTo>
                    <a:lnTo>
                      <a:pt x="1229" y="391"/>
                    </a:lnTo>
                    <a:lnTo>
                      <a:pt x="1213" y="386"/>
                    </a:lnTo>
                    <a:lnTo>
                      <a:pt x="1184" y="375"/>
                    </a:lnTo>
                    <a:lnTo>
                      <a:pt x="1155" y="365"/>
                    </a:lnTo>
                    <a:lnTo>
                      <a:pt x="1103" y="343"/>
                    </a:lnTo>
                    <a:lnTo>
                      <a:pt x="1054" y="321"/>
                    </a:lnTo>
                    <a:lnTo>
                      <a:pt x="967" y="281"/>
                    </a:lnTo>
                    <a:lnTo>
                      <a:pt x="929" y="264"/>
                    </a:lnTo>
                    <a:lnTo>
                      <a:pt x="911" y="257"/>
                    </a:lnTo>
                    <a:lnTo>
                      <a:pt x="894" y="250"/>
                    </a:lnTo>
                    <a:lnTo>
                      <a:pt x="873" y="243"/>
                    </a:lnTo>
                    <a:lnTo>
                      <a:pt x="853" y="238"/>
                    </a:lnTo>
                    <a:lnTo>
                      <a:pt x="835" y="234"/>
                    </a:lnTo>
                    <a:lnTo>
                      <a:pt x="818" y="230"/>
                    </a:lnTo>
                    <a:lnTo>
                      <a:pt x="784" y="224"/>
                    </a:lnTo>
                    <a:lnTo>
                      <a:pt x="752" y="219"/>
                    </a:lnTo>
                    <a:lnTo>
                      <a:pt x="736" y="216"/>
                    </a:lnTo>
                    <a:lnTo>
                      <a:pt x="720" y="212"/>
                    </a:lnTo>
                    <a:lnTo>
                      <a:pt x="703" y="208"/>
                    </a:lnTo>
                    <a:lnTo>
                      <a:pt x="684" y="202"/>
                    </a:lnTo>
                    <a:lnTo>
                      <a:pt x="665" y="196"/>
                    </a:lnTo>
                    <a:lnTo>
                      <a:pt x="645" y="189"/>
                    </a:lnTo>
                    <a:lnTo>
                      <a:pt x="624" y="179"/>
                    </a:lnTo>
                    <a:lnTo>
                      <a:pt x="601" y="168"/>
                    </a:lnTo>
                    <a:lnTo>
                      <a:pt x="574" y="156"/>
                    </a:lnTo>
                    <a:lnTo>
                      <a:pt x="547" y="143"/>
                    </a:lnTo>
                    <a:lnTo>
                      <a:pt x="523" y="133"/>
                    </a:lnTo>
                    <a:lnTo>
                      <a:pt x="498" y="122"/>
                    </a:lnTo>
                    <a:lnTo>
                      <a:pt x="474" y="114"/>
                    </a:lnTo>
                    <a:lnTo>
                      <a:pt x="451" y="107"/>
                    </a:lnTo>
                    <a:lnTo>
                      <a:pt x="429" y="99"/>
                    </a:lnTo>
                    <a:lnTo>
                      <a:pt x="407" y="93"/>
                    </a:lnTo>
                    <a:lnTo>
                      <a:pt x="386" y="88"/>
                    </a:lnTo>
                    <a:lnTo>
                      <a:pt x="365" y="83"/>
                    </a:lnTo>
                    <a:lnTo>
                      <a:pt x="345" y="78"/>
                    </a:lnTo>
                    <a:lnTo>
                      <a:pt x="326" y="75"/>
                    </a:lnTo>
                    <a:lnTo>
                      <a:pt x="289" y="70"/>
                    </a:lnTo>
                    <a:lnTo>
                      <a:pt x="271" y="67"/>
                    </a:lnTo>
                    <a:lnTo>
                      <a:pt x="253" y="66"/>
                    </a:lnTo>
                    <a:lnTo>
                      <a:pt x="243" y="64"/>
                    </a:lnTo>
                    <a:lnTo>
                      <a:pt x="233" y="62"/>
                    </a:lnTo>
                    <a:lnTo>
                      <a:pt x="207" y="57"/>
                    </a:lnTo>
                    <a:lnTo>
                      <a:pt x="148" y="41"/>
                    </a:lnTo>
                    <a:lnTo>
                      <a:pt x="115" y="32"/>
                    </a:lnTo>
                    <a:lnTo>
                      <a:pt x="78" y="22"/>
                    </a:lnTo>
                    <a:lnTo>
                      <a:pt x="40" y="14"/>
                    </a:lnTo>
                    <a:lnTo>
                      <a:pt x="20" y="10"/>
                    </a:lnTo>
                    <a:lnTo>
                      <a:pt x="0" y="5"/>
                    </a:lnTo>
                    <a:close/>
                  </a:path>
                </a:pathLst>
              </a:custGeom>
              <a:solidFill>
                <a:srgbClr val="BFBFBF"/>
              </a:solidFill>
              <a:ln w="9525">
                <a:noFill/>
                <a:round/>
                <a:headEnd/>
                <a:tailEnd/>
              </a:ln>
            </p:spPr>
            <p:txBody>
              <a:bodyPr/>
              <a:lstStyle/>
              <a:p>
                <a:endParaRPr lang="en-US" dirty="0"/>
              </a:p>
            </p:txBody>
          </p:sp>
          <p:sp>
            <p:nvSpPr>
              <p:cNvPr id="22375" name="Freeform 171"/>
              <p:cNvSpPr>
                <a:spLocks/>
              </p:cNvSpPr>
              <p:nvPr/>
            </p:nvSpPr>
            <p:spPr bwMode="auto">
              <a:xfrm>
                <a:off x="3597" y="1253"/>
                <a:ext cx="135" cy="78"/>
              </a:xfrm>
              <a:custGeom>
                <a:avLst/>
                <a:gdLst>
                  <a:gd name="T0" fmla="*/ 25 w 1221"/>
                  <a:gd name="T1" fmla="*/ 10 h 467"/>
                  <a:gd name="T2" fmla="*/ 70 w 1221"/>
                  <a:gd name="T3" fmla="*/ 26 h 467"/>
                  <a:gd name="T4" fmla="*/ 127 w 1221"/>
                  <a:gd name="T5" fmla="*/ 44 h 467"/>
                  <a:gd name="T6" fmla="*/ 169 w 1221"/>
                  <a:gd name="T7" fmla="*/ 57 h 467"/>
                  <a:gd name="T8" fmla="*/ 249 w 1221"/>
                  <a:gd name="T9" fmla="*/ 89 h 467"/>
                  <a:gd name="T10" fmla="*/ 581 w 1221"/>
                  <a:gd name="T11" fmla="*/ 216 h 467"/>
                  <a:gd name="T12" fmla="*/ 884 w 1221"/>
                  <a:gd name="T13" fmla="*/ 331 h 467"/>
                  <a:gd name="T14" fmla="*/ 1051 w 1221"/>
                  <a:gd name="T15" fmla="*/ 395 h 467"/>
                  <a:gd name="T16" fmla="*/ 1074 w 1221"/>
                  <a:gd name="T17" fmla="*/ 403 h 467"/>
                  <a:gd name="T18" fmla="*/ 1122 w 1221"/>
                  <a:gd name="T19" fmla="*/ 418 h 467"/>
                  <a:gd name="T20" fmla="*/ 1167 w 1221"/>
                  <a:gd name="T21" fmla="*/ 429 h 467"/>
                  <a:gd name="T22" fmla="*/ 1197 w 1221"/>
                  <a:gd name="T23" fmla="*/ 439 h 467"/>
                  <a:gd name="T24" fmla="*/ 1214 w 1221"/>
                  <a:gd name="T25" fmla="*/ 446 h 467"/>
                  <a:gd name="T26" fmla="*/ 1218 w 1221"/>
                  <a:gd name="T27" fmla="*/ 452 h 467"/>
                  <a:gd name="T28" fmla="*/ 1214 w 1221"/>
                  <a:gd name="T29" fmla="*/ 455 h 467"/>
                  <a:gd name="T30" fmla="*/ 1206 w 1221"/>
                  <a:gd name="T31" fmla="*/ 458 h 467"/>
                  <a:gd name="T32" fmla="*/ 1198 w 1221"/>
                  <a:gd name="T33" fmla="*/ 458 h 467"/>
                  <a:gd name="T34" fmla="*/ 1194 w 1221"/>
                  <a:gd name="T35" fmla="*/ 459 h 467"/>
                  <a:gd name="T36" fmla="*/ 1192 w 1221"/>
                  <a:gd name="T37" fmla="*/ 462 h 467"/>
                  <a:gd name="T38" fmla="*/ 1190 w 1221"/>
                  <a:gd name="T39" fmla="*/ 467 h 467"/>
                  <a:gd name="T40" fmla="*/ 1127 w 1221"/>
                  <a:gd name="T41" fmla="*/ 446 h 467"/>
                  <a:gd name="T42" fmla="*/ 1086 w 1221"/>
                  <a:gd name="T43" fmla="*/ 429 h 467"/>
                  <a:gd name="T44" fmla="*/ 962 w 1221"/>
                  <a:gd name="T45" fmla="*/ 382 h 467"/>
                  <a:gd name="T46" fmla="*/ 840 w 1221"/>
                  <a:gd name="T47" fmla="*/ 338 h 467"/>
                  <a:gd name="T48" fmla="*/ 686 w 1221"/>
                  <a:gd name="T49" fmla="*/ 281 h 467"/>
                  <a:gd name="T50" fmla="*/ 549 w 1221"/>
                  <a:gd name="T51" fmla="*/ 227 h 467"/>
                  <a:gd name="T52" fmla="*/ 485 w 1221"/>
                  <a:gd name="T53" fmla="*/ 204 h 467"/>
                  <a:gd name="T54" fmla="*/ 381 w 1221"/>
                  <a:gd name="T55" fmla="*/ 169 h 467"/>
                  <a:gd name="T56" fmla="*/ 326 w 1221"/>
                  <a:gd name="T57" fmla="*/ 149 h 467"/>
                  <a:gd name="T58" fmla="*/ 176 w 1221"/>
                  <a:gd name="T59" fmla="*/ 92 h 467"/>
                  <a:gd name="T60" fmla="*/ 111 w 1221"/>
                  <a:gd name="T61" fmla="*/ 66 h 467"/>
                  <a:gd name="T62" fmla="*/ 73 w 1221"/>
                  <a:gd name="T63" fmla="*/ 47 h 467"/>
                  <a:gd name="T64" fmla="*/ 40 w 1221"/>
                  <a:gd name="T65" fmla="*/ 29 h 467"/>
                  <a:gd name="T66" fmla="*/ 12 w 1221"/>
                  <a:gd name="T67" fmla="*/ 9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1"/>
                  <a:gd name="T103" fmla="*/ 0 h 467"/>
                  <a:gd name="T104" fmla="*/ 1221 w 1221"/>
                  <a:gd name="T105" fmla="*/ 467 h 4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1" h="467">
                    <a:moveTo>
                      <a:pt x="0" y="0"/>
                    </a:moveTo>
                    <a:lnTo>
                      <a:pt x="25" y="10"/>
                    </a:lnTo>
                    <a:lnTo>
                      <a:pt x="49" y="19"/>
                    </a:lnTo>
                    <a:lnTo>
                      <a:pt x="70" y="26"/>
                    </a:lnTo>
                    <a:lnTo>
                      <a:pt x="89" y="32"/>
                    </a:lnTo>
                    <a:lnTo>
                      <a:pt x="127" y="44"/>
                    </a:lnTo>
                    <a:lnTo>
                      <a:pt x="147" y="50"/>
                    </a:lnTo>
                    <a:lnTo>
                      <a:pt x="169" y="57"/>
                    </a:lnTo>
                    <a:lnTo>
                      <a:pt x="196" y="68"/>
                    </a:lnTo>
                    <a:lnTo>
                      <a:pt x="249" y="89"/>
                    </a:lnTo>
                    <a:lnTo>
                      <a:pt x="409" y="150"/>
                    </a:lnTo>
                    <a:lnTo>
                      <a:pt x="581" y="216"/>
                    </a:lnTo>
                    <a:lnTo>
                      <a:pt x="703" y="263"/>
                    </a:lnTo>
                    <a:lnTo>
                      <a:pt x="884" y="331"/>
                    </a:lnTo>
                    <a:lnTo>
                      <a:pt x="967" y="363"/>
                    </a:lnTo>
                    <a:lnTo>
                      <a:pt x="1051" y="395"/>
                    </a:lnTo>
                    <a:lnTo>
                      <a:pt x="1062" y="399"/>
                    </a:lnTo>
                    <a:lnTo>
                      <a:pt x="1074" y="403"/>
                    </a:lnTo>
                    <a:lnTo>
                      <a:pt x="1097" y="412"/>
                    </a:lnTo>
                    <a:lnTo>
                      <a:pt x="1122" y="418"/>
                    </a:lnTo>
                    <a:lnTo>
                      <a:pt x="1145" y="424"/>
                    </a:lnTo>
                    <a:lnTo>
                      <a:pt x="1167" y="429"/>
                    </a:lnTo>
                    <a:lnTo>
                      <a:pt x="1187" y="436"/>
                    </a:lnTo>
                    <a:lnTo>
                      <a:pt x="1197" y="439"/>
                    </a:lnTo>
                    <a:lnTo>
                      <a:pt x="1205" y="442"/>
                    </a:lnTo>
                    <a:lnTo>
                      <a:pt x="1214" y="446"/>
                    </a:lnTo>
                    <a:lnTo>
                      <a:pt x="1221" y="449"/>
                    </a:lnTo>
                    <a:lnTo>
                      <a:pt x="1218" y="452"/>
                    </a:lnTo>
                    <a:lnTo>
                      <a:pt x="1216" y="454"/>
                    </a:lnTo>
                    <a:lnTo>
                      <a:pt x="1214" y="455"/>
                    </a:lnTo>
                    <a:lnTo>
                      <a:pt x="1212" y="456"/>
                    </a:lnTo>
                    <a:lnTo>
                      <a:pt x="1206" y="458"/>
                    </a:lnTo>
                    <a:lnTo>
                      <a:pt x="1202" y="458"/>
                    </a:lnTo>
                    <a:lnTo>
                      <a:pt x="1198" y="458"/>
                    </a:lnTo>
                    <a:lnTo>
                      <a:pt x="1196" y="458"/>
                    </a:lnTo>
                    <a:lnTo>
                      <a:pt x="1194" y="459"/>
                    </a:lnTo>
                    <a:lnTo>
                      <a:pt x="1193" y="460"/>
                    </a:lnTo>
                    <a:lnTo>
                      <a:pt x="1192" y="462"/>
                    </a:lnTo>
                    <a:lnTo>
                      <a:pt x="1191" y="464"/>
                    </a:lnTo>
                    <a:lnTo>
                      <a:pt x="1190" y="467"/>
                    </a:lnTo>
                    <a:lnTo>
                      <a:pt x="1152" y="455"/>
                    </a:lnTo>
                    <a:lnTo>
                      <a:pt x="1127" y="446"/>
                    </a:lnTo>
                    <a:lnTo>
                      <a:pt x="1107" y="439"/>
                    </a:lnTo>
                    <a:lnTo>
                      <a:pt x="1086" y="429"/>
                    </a:lnTo>
                    <a:lnTo>
                      <a:pt x="1022" y="405"/>
                    </a:lnTo>
                    <a:lnTo>
                      <a:pt x="962" y="382"/>
                    </a:lnTo>
                    <a:lnTo>
                      <a:pt x="902" y="360"/>
                    </a:lnTo>
                    <a:lnTo>
                      <a:pt x="840" y="338"/>
                    </a:lnTo>
                    <a:lnTo>
                      <a:pt x="762" y="310"/>
                    </a:lnTo>
                    <a:lnTo>
                      <a:pt x="686" y="281"/>
                    </a:lnTo>
                    <a:lnTo>
                      <a:pt x="615" y="253"/>
                    </a:lnTo>
                    <a:lnTo>
                      <a:pt x="549" y="227"/>
                    </a:lnTo>
                    <a:lnTo>
                      <a:pt x="515" y="216"/>
                    </a:lnTo>
                    <a:lnTo>
                      <a:pt x="485" y="204"/>
                    </a:lnTo>
                    <a:lnTo>
                      <a:pt x="432" y="187"/>
                    </a:lnTo>
                    <a:lnTo>
                      <a:pt x="381" y="169"/>
                    </a:lnTo>
                    <a:lnTo>
                      <a:pt x="354" y="159"/>
                    </a:lnTo>
                    <a:lnTo>
                      <a:pt x="326" y="149"/>
                    </a:lnTo>
                    <a:lnTo>
                      <a:pt x="222" y="110"/>
                    </a:lnTo>
                    <a:lnTo>
                      <a:pt x="176" y="92"/>
                    </a:lnTo>
                    <a:lnTo>
                      <a:pt x="132" y="74"/>
                    </a:lnTo>
                    <a:lnTo>
                      <a:pt x="111" y="66"/>
                    </a:lnTo>
                    <a:lnTo>
                      <a:pt x="92" y="56"/>
                    </a:lnTo>
                    <a:lnTo>
                      <a:pt x="73" y="47"/>
                    </a:lnTo>
                    <a:lnTo>
                      <a:pt x="56" y="39"/>
                    </a:lnTo>
                    <a:lnTo>
                      <a:pt x="40" y="29"/>
                    </a:lnTo>
                    <a:lnTo>
                      <a:pt x="25" y="20"/>
                    </a:lnTo>
                    <a:lnTo>
                      <a:pt x="12" y="9"/>
                    </a:lnTo>
                    <a:lnTo>
                      <a:pt x="0" y="0"/>
                    </a:lnTo>
                    <a:close/>
                  </a:path>
                </a:pathLst>
              </a:custGeom>
              <a:solidFill>
                <a:srgbClr val="D9D9D9"/>
              </a:solidFill>
              <a:ln w="9525">
                <a:noFill/>
                <a:round/>
                <a:headEnd/>
                <a:tailEnd/>
              </a:ln>
            </p:spPr>
            <p:txBody>
              <a:bodyPr/>
              <a:lstStyle/>
              <a:p>
                <a:endParaRPr lang="en-US" dirty="0"/>
              </a:p>
            </p:txBody>
          </p:sp>
          <p:sp>
            <p:nvSpPr>
              <p:cNvPr id="22376" name="Freeform 172"/>
              <p:cNvSpPr>
                <a:spLocks/>
              </p:cNvSpPr>
              <p:nvPr/>
            </p:nvSpPr>
            <p:spPr bwMode="auto">
              <a:xfrm>
                <a:off x="3669" y="1185"/>
                <a:ext cx="160" cy="134"/>
              </a:xfrm>
              <a:custGeom>
                <a:avLst/>
                <a:gdLst>
                  <a:gd name="T0" fmla="*/ 1440 w 1440"/>
                  <a:gd name="T1" fmla="*/ 78 h 799"/>
                  <a:gd name="T2" fmla="*/ 1202 w 1440"/>
                  <a:gd name="T3" fmla="*/ 0 h 799"/>
                  <a:gd name="T4" fmla="*/ 600 w 1440"/>
                  <a:gd name="T5" fmla="*/ 218 h 799"/>
                  <a:gd name="T6" fmla="*/ 0 w 1440"/>
                  <a:gd name="T7" fmla="*/ 438 h 799"/>
                  <a:gd name="T8" fmla="*/ 41 w 1440"/>
                  <a:gd name="T9" fmla="*/ 490 h 799"/>
                  <a:gd name="T10" fmla="*/ 166 w 1440"/>
                  <a:gd name="T11" fmla="*/ 534 h 799"/>
                  <a:gd name="T12" fmla="*/ 280 w 1440"/>
                  <a:gd name="T13" fmla="*/ 576 h 799"/>
                  <a:gd name="T14" fmla="*/ 338 w 1440"/>
                  <a:gd name="T15" fmla="*/ 598 h 799"/>
                  <a:gd name="T16" fmla="*/ 393 w 1440"/>
                  <a:gd name="T17" fmla="*/ 619 h 799"/>
                  <a:gd name="T18" fmla="*/ 456 w 1440"/>
                  <a:gd name="T19" fmla="*/ 646 h 799"/>
                  <a:gd name="T20" fmla="*/ 524 w 1440"/>
                  <a:gd name="T21" fmla="*/ 675 h 799"/>
                  <a:gd name="T22" fmla="*/ 592 w 1440"/>
                  <a:gd name="T23" fmla="*/ 704 h 799"/>
                  <a:gd name="T24" fmla="*/ 656 w 1440"/>
                  <a:gd name="T25" fmla="*/ 733 h 799"/>
                  <a:gd name="T26" fmla="*/ 758 w 1440"/>
                  <a:gd name="T27" fmla="*/ 780 h 799"/>
                  <a:gd name="T28" fmla="*/ 798 w 1440"/>
                  <a:gd name="T29" fmla="*/ 799 h 799"/>
                  <a:gd name="T30" fmla="*/ 1440 w 1440"/>
                  <a:gd name="T31" fmla="*/ 78 h 7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0"/>
                  <a:gd name="T49" fmla="*/ 0 h 799"/>
                  <a:gd name="T50" fmla="*/ 1440 w 1440"/>
                  <a:gd name="T51" fmla="*/ 799 h 7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0" h="799">
                    <a:moveTo>
                      <a:pt x="1440" y="78"/>
                    </a:moveTo>
                    <a:lnTo>
                      <a:pt x="1202" y="0"/>
                    </a:lnTo>
                    <a:lnTo>
                      <a:pt x="600" y="218"/>
                    </a:lnTo>
                    <a:lnTo>
                      <a:pt x="0" y="438"/>
                    </a:lnTo>
                    <a:lnTo>
                      <a:pt x="41" y="490"/>
                    </a:lnTo>
                    <a:lnTo>
                      <a:pt x="166" y="534"/>
                    </a:lnTo>
                    <a:lnTo>
                      <a:pt x="280" y="576"/>
                    </a:lnTo>
                    <a:lnTo>
                      <a:pt x="338" y="598"/>
                    </a:lnTo>
                    <a:lnTo>
                      <a:pt x="393" y="619"/>
                    </a:lnTo>
                    <a:lnTo>
                      <a:pt x="456" y="646"/>
                    </a:lnTo>
                    <a:lnTo>
                      <a:pt x="524" y="675"/>
                    </a:lnTo>
                    <a:lnTo>
                      <a:pt x="592" y="704"/>
                    </a:lnTo>
                    <a:lnTo>
                      <a:pt x="656" y="733"/>
                    </a:lnTo>
                    <a:lnTo>
                      <a:pt x="758" y="780"/>
                    </a:lnTo>
                    <a:lnTo>
                      <a:pt x="798" y="799"/>
                    </a:lnTo>
                    <a:lnTo>
                      <a:pt x="1440" y="78"/>
                    </a:lnTo>
                    <a:close/>
                  </a:path>
                </a:pathLst>
              </a:custGeom>
              <a:solidFill>
                <a:srgbClr val="7F7F7F"/>
              </a:solidFill>
              <a:ln w="9525">
                <a:noFill/>
                <a:round/>
                <a:headEnd/>
                <a:tailEnd/>
              </a:ln>
            </p:spPr>
            <p:txBody>
              <a:bodyPr/>
              <a:lstStyle/>
              <a:p>
                <a:endParaRPr lang="en-US" dirty="0"/>
              </a:p>
            </p:txBody>
          </p:sp>
          <p:sp>
            <p:nvSpPr>
              <p:cNvPr id="22377" name="Freeform 173"/>
              <p:cNvSpPr>
                <a:spLocks/>
              </p:cNvSpPr>
              <p:nvPr/>
            </p:nvSpPr>
            <p:spPr bwMode="auto">
              <a:xfrm>
                <a:off x="3710" y="1328"/>
                <a:ext cx="22" cy="23"/>
              </a:xfrm>
              <a:custGeom>
                <a:avLst/>
                <a:gdLst>
                  <a:gd name="T0" fmla="*/ 42 w 199"/>
                  <a:gd name="T1" fmla="*/ 0 h 139"/>
                  <a:gd name="T2" fmla="*/ 45 w 199"/>
                  <a:gd name="T3" fmla="*/ 12 h 139"/>
                  <a:gd name="T4" fmla="*/ 47 w 199"/>
                  <a:gd name="T5" fmla="*/ 23 h 139"/>
                  <a:gd name="T6" fmla="*/ 48 w 199"/>
                  <a:gd name="T7" fmla="*/ 33 h 139"/>
                  <a:gd name="T8" fmla="*/ 49 w 199"/>
                  <a:gd name="T9" fmla="*/ 43 h 139"/>
                  <a:gd name="T10" fmla="*/ 49 w 199"/>
                  <a:gd name="T11" fmla="*/ 51 h 139"/>
                  <a:gd name="T12" fmla="*/ 48 w 199"/>
                  <a:gd name="T13" fmla="*/ 61 h 139"/>
                  <a:gd name="T14" fmla="*/ 46 w 199"/>
                  <a:gd name="T15" fmla="*/ 68 h 139"/>
                  <a:gd name="T16" fmla="*/ 44 w 199"/>
                  <a:gd name="T17" fmla="*/ 76 h 139"/>
                  <a:gd name="T18" fmla="*/ 42 w 199"/>
                  <a:gd name="T19" fmla="*/ 80 h 139"/>
                  <a:gd name="T20" fmla="*/ 40 w 199"/>
                  <a:gd name="T21" fmla="*/ 83 h 139"/>
                  <a:gd name="T22" fmla="*/ 36 w 199"/>
                  <a:gd name="T23" fmla="*/ 92 h 139"/>
                  <a:gd name="T24" fmla="*/ 32 w 199"/>
                  <a:gd name="T25" fmla="*/ 99 h 139"/>
                  <a:gd name="T26" fmla="*/ 27 w 199"/>
                  <a:gd name="T27" fmla="*/ 106 h 139"/>
                  <a:gd name="T28" fmla="*/ 22 w 199"/>
                  <a:gd name="T29" fmla="*/ 114 h 139"/>
                  <a:gd name="T30" fmla="*/ 15 w 199"/>
                  <a:gd name="T31" fmla="*/ 122 h 139"/>
                  <a:gd name="T32" fmla="*/ 0 w 199"/>
                  <a:gd name="T33" fmla="*/ 139 h 139"/>
                  <a:gd name="T34" fmla="*/ 199 w 199"/>
                  <a:gd name="T35" fmla="*/ 64 h 139"/>
                  <a:gd name="T36" fmla="*/ 153 w 199"/>
                  <a:gd name="T37" fmla="*/ 44 h 139"/>
                  <a:gd name="T38" fmla="*/ 127 w 199"/>
                  <a:gd name="T39" fmla="*/ 32 h 139"/>
                  <a:gd name="T40" fmla="*/ 98 w 199"/>
                  <a:gd name="T41" fmla="*/ 21 h 139"/>
                  <a:gd name="T42" fmla="*/ 42 w 199"/>
                  <a:gd name="T43" fmla="*/ 0 h 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9"/>
                  <a:gd name="T67" fmla="*/ 0 h 139"/>
                  <a:gd name="T68" fmla="*/ 199 w 199"/>
                  <a:gd name="T69" fmla="*/ 139 h 1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9" h="139">
                    <a:moveTo>
                      <a:pt x="42" y="0"/>
                    </a:moveTo>
                    <a:lnTo>
                      <a:pt x="45" y="12"/>
                    </a:lnTo>
                    <a:lnTo>
                      <a:pt x="47" y="23"/>
                    </a:lnTo>
                    <a:lnTo>
                      <a:pt x="48" y="33"/>
                    </a:lnTo>
                    <a:lnTo>
                      <a:pt x="49" y="43"/>
                    </a:lnTo>
                    <a:lnTo>
                      <a:pt x="49" y="51"/>
                    </a:lnTo>
                    <a:lnTo>
                      <a:pt x="48" y="61"/>
                    </a:lnTo>
                    <a:lnTo>
                      <a:pt x="46" y="68"/>
                    </a:lnTo>
                    <a:lnTo>
                      <a:pt x="44" y="76"/>
                    </a:lnTo>
                    <a:lnTo>
                      <a:pt x="42" y="80"/>
                    </a:lnTo>
                    <a:lnTo>
                      <a:pt x="40" y="83"/>
                    </a:lnTo>
                    <a:lnTo>
                      <a:pt x="36" y="92"/>
                    </a:lnTo>
                    <a:lnTo>
                      <a:pt x="32" y="99"/>
                    </a:lnTo>
                    <a:lnTo>
                      <a:pt x="27" y="106"/>
                    </a:lnTo>
                    <a:lnTo>
                      <a:pt x="22" y="114"/>
                    </a:lnTo>
                    <a:lnTo>
                      <a:pt x="15" y="122"/>
                    </a:lnTo>
                    <a:lnTo>
                      <a:pt x="0" y="139"/>
                    </a:lnTo>
                    <a:lnTo>
                      <a:pt x="199" y="64"/>
                    </a:lnTo>
                    <a:lnTo>
                      <a:pt x="153" y="44"/>
                    </a:lnTo>
                    <a:lnTo>
                      <a:pt x="127" y="32"/>
                    </a:lnTo>
                    <a:lnTo>
                      <a:pt x="98" y="21"/>
                    </a:lnTo>
                    <a:lnTo>
                      <a:pt x="42" y="0"/>
                    </a:lnTo>
                    <a:close/>
                  </a:path>
                </a:pathLst>
              </a:custGeom>
              <a:solidFill>
                <a:srgbClr val="000000"/>
              </a:solidFill>
              <a:ln w="9525">
                <a:noFill/>
                <a:round/>
                <a:headEnd/>
                <a:tailEnd/>
              </a:ln>
            </p:spPr>
            <p:txBody>
              <a:bodyPr/>
              <a:lstStyle/>
              <a:p>
                <a:endParaRPr lang="en-US" dirty="0"/>
              </a:p>
            </p:txBody>
          </p:sp>
          <p:sp>
            <p:nvSpPr>
              <p:cNvPr id="22378" name="Freeform 174"/>
              <p:cNvSpPr>
                <a:spLocks/>
              </p:cNvSpPr>
              <p:nvPr/>
            </p:nvSpPr>
            <p:spPr bwMode="auto">
              <a:xfrm>
                <a:off x="3719" y="1293"/>
                <a:ext cx="42" cy="42"/>
              </a:xfrm>
              <a:custGeom>
                <a:avLst/>
                <a:gdLst>
                  <a:gd name="T0" fmla="*/ 0 w 375"/>
                  <a:gd name="T1" fmla="*/ 0 h 250"/>
                  <a:gd name="T2" fmla="*/ 9 w 375"/>
                  <a:gd name="T3" fmla="*/ 11 h 250"/>
                  <a:gd name="T4" fmla="*/ 16 w 375"/>
                  <a:gd name="T5" fmla="*/ 24 h 250"/>
                  <a:gd name="T6" fmla="*/ 22 w 375"/>
                  <a:gd name="T7" fmla="*/ 35 h 250"/>
                  <a:gd name="T8" fmla="*/ 27 w 375"/>
                  <a:gd name="T9" fmla="*/ 48 h 250"/>
                  <a:gd name="T10" fmla="*/ 32 w 375"/>
                  <a:gd name="T11" fmla="*/ 60 h 250"/>
                  <a:gd name="T12" fmla="*/ 35 w 375"/>
                  <a:gd name="T13" fmla="*/ 73 h 250"/>
                  <a:gd name="T14" fmla="*/ 36 w 375"/>
                  <a:gd name="T15" fmla="*/ 86 h 250"/>
                  <a:gd name="T16" fmla="*/ 37 w 375"/>
                  <a:gd name="T17" fmla="*/ 99 h 250"/>
                  <a:gd name="T18" fmla="*/ 37 w 375"/>
                  <a:gd name="T19" fmla="*/ 105 h 250"/>
                  <a:gd name="T20" fmla="*/ 36 w 375"/>
                  <a:gd name="T21" fmla="*/ 111 h 250"/>
                  <a:gd name="T22" fmla="*/ 36 w 375"/>
                  <a:gd name="T23" fmla="*/ 116 h 250"/>
                  <a:gd name="T24" fmla="*/ 35 w 375"/>
                  <a:gd name="T25" fmla="*/ 123 h 250"/>
                  <a:gd name="T26" fmla="*/ 33 w 375"/>
                  <a:gd name="T27" fmla="*/ 135 h 250"/>
                  <a:gd name="T28" fmla="*/ 29 w 375"/>
                  <a:gd name="T29" fmla="*/ 147 h 250"/>
                  <a:gd name="T30" fmla="*/ 26 w 375"/>
                  <a:gd name="T31" fmla="*/ 152 h 250"/>
                  <a:gd name="T32" fmla="*/ 24 w 375"/>
                  <a:gd name="T33" fmla="*/ 158 h 250"/>
                  <a:gd name="T34" fmla="*/ 17 w 375"/>
                  <a:gd name="T35" fmla="*/ 168 h 250"/>
                  <a:gd name="T36" fmla="*/ 14 w 375"/>
                  <a:gd name="T37" fmla="*/ 174 h 250"/>
                  <a:gd name="T38" fmla="*/ 10 w 375"/>
                  <a:gd name="T39" fmla="*/ 179 h 250"/>
                  <a:gd name="T40" fmla="*/ 2 w 375"/>
                  <a:gd name="T41" fmla="*/ 188 h 250"/>
                  <a:gd name="T42" fmla="*/ 13 w 375"/>
                  <a:gd name="T43" fmla="*/ 194 h 250"/>
                  <a:gd name="T44" fmla="*/ 23 w 375"/>
                  <a:gd name="T45" fmla="*/ 199 h 250"/>
                  <a:gd name="T46" fmla="*/ 42 w 375"/>
                  <a:gd name="T47" fmla="*/ 207 h 250"/>
                  <a:gd name="T48" fmla="*/ 59 w 375"/>
                  <a:gd name="T49" fmla="*/ 214 h 250"/>
                  <a:gd name="T50" fmla="*/ 74 w 375"/>
                  <a:gd name="T51" fmla="*/ 220 h 250"/>
                  <a:gd name="T52" fmla="*/ 107 w 375"/>
                  <a:gd name="T53" fmla="*/ 231 h 250"/>
                  <a:gd name="T54" fmla="*/ 125 w 375"/>
                  <a:gd name="T55" fmla="*/ 238 h 250"/>
                  <a:gd name="T56" fmla="*/ 147 w 375"/>
                  <a:gd name="T57" fmla="*/ 247 h 250"/>
                  <a:gd name="T58" fmla="*/ 156 w 375"/>
                  <a:gd name="T59" fmla="*/ 250 h 250"/>
                  <a:gd name="T60" fmla="*/ 161 w 375"/>
                  <a:gd name="T61" fmla="*/ 250 h 250"/>
                  <a:gd name="T62" fmla="*/ 166 w 375"/>
                  <a:gd name="T63" fmla="*/ 250 h 250"/>
                  <a:gd name="T64" fmla="*/ 177 w 375"/>
                  <a:gd name="T65" fmla="*/ 250 h 250"/>
                  <a:gd name="T66" fmla="*/ 188 w 375"/>
                  <a:gd name="T67" fmla="*/ 248 h 250"/>
                  <a:gd name="T68" fmla="*/ 193 w 375"/>
                  <a:gd name="T69" fmla="*/ 246 h 250"/>
                  <a:gd name="T70" fmla="*/ 200 w 375"/>
                  <a:gd name="T71" fmla="*/ 243 h 250"/>
                  <a:gd name="T72" fmla="*/ 212 w 375"/>
                  <a:gd name="T73" fmla="*/ 239 h 250"/>
                  <a:gd name="T74" fmla="*/ 226 w 375"/>
                  <a:gd name="T75" fmla="*/ 234 h 250"/>
                  <a:gd name="T76" fmla="*/ 240 w 375"/>
                  <a:gd name="T77" fmla="*/ 228 h 250"/>
                  <a:gd name="T78" fmla="*/ 303 w 375"/>
                  <a:gd name="T79" fmla="*/ 201 h 250"/>
                  <a:gd name="T80" fmla="*/ 319 w 375"/>
                  <a:gd name="T81" fmla="*/ 193 h 250"/>
                  <a:gd name="T82" fmla="*/ 337 w 375"/>
                  <a:gd name="T83" fmla="*/ 186 h 250"/>
                  <a:gd name="T84" fmla="*/ 356 w 375"/>
                  <a:gd name="T85" fmla="*/ 179 h 250"/>
                  <a:gd name="T86" fmla="*/ 375 w 375"/>
                  <a:gd name="T87" fmla="*/ 173 h 250"/>
                  <a:gd name="T88" fmla="*/ 357 w 375"/>
                  <a:gd name="T89" fmla="*/ 163 h 250"/>
                  <a:gd name="T90" fmla="*/ 314 w 375"/>
                  <a:gd name="T91" fmla="*/ 138 h 250"/>
                  <a:gd name="T92" fmla="*/ 256 w 375"/>
                  <a:gd name="T93" fmla="*/ 108 h 250"/>
                  <a:gd name="T94" fmla="*/ 226 w 375"/>
                  <a:gd name="T95" fmla="*/ 93 h 250"/>
                  <a:gd name="T96" fmla="*/ 198 w 375"/>
                  <a:gd name="T97" fmla="*/ 80 h 250"/>
                  <a:gd name="T98" fmla="*/ 168 w 375"/>
                  <a:gd name="T99" fmla="*/ 66 h 250"/>
                  <a:gd name="T100" fmla="*/ 136 w 375"/>
                  <a:gd name="T101" fmla="*/ 53 h 250"/>
                  <a:gd name="T102" fmla="*/ 102 w 375"/>
                  <a:gd name="T103" fmla="*/ 39 h 250"/>
                  <a:gd name="T104" fmla="*/ 71 w 375"/>
                  <a:gd name="T105" fmla="*/ 27 h 250"/>
                  <a:gd name="T106" fmla="*/ 21 w 375"/>
                  <a:gd name="T107" fmla="*/ 8 h 250"/>
                  <a:gd name="T108" fmla="*/ 0 w 375"/>
                  <a:gd name="T109" fmla="*/ 0 h 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5"/>
                  <a:gd name="T166" fmla="*/ 0 h 250"/>
                  <a:gd name="T167" fmla="*/ 375 w 375"/>
                  <a:gd name="T168" fmla="*/ 250 h 2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5" h="250">
                    <a:moveTo>
                      <a:pt x="0" y="0"/>
                    </a:moveTo>
                    <a:lnTo>
                      <a:pt x="9" y="11"/>
                    </a:lnTo>
                    <a:lnTo>
                      <a:pt x="16" y="24"/>
                    </a:lnTo>
                    <a:lnTo>
                      <a:pt x="22" y="35"/>
                    </a:lnTo>
                    <a:lnTo>
                      <a:pt x="27" y="48"/>
                    </a:lnTo>
                    <a:lnTo>
                      <a:pt x="32" y="60"/>
                    </a:lnTo>
                    <a:lnTo>
                      <a:pt x="35" y="73"/>
                    </a:lnTo>
                    <a:lnTo>
                      <a:pt x="36" y="86"/>
                    </a:lnTo>
                    <a:lnTo>
                      <a:pt x="37" y="99"/>
                    </a:lnTo>
                    <a:lnTo>
                      <a:pt x="37" y="105"/>
                    </a:lnTo>
                    <a:lnTo>
                      <a:pt x="36" y="111"/>
                    </a:lnTo>
                    <a:lnTo>
                      <a:pt x="36" y="116"/>
                    </a:lnTo>
                    <a:lnTo>
                      <a:pt x="35" y="123"/>
                    </a:lnTo>
                    <a:lnTo>
                      <a:pt x="33" y="135"/>
                    </a:lnTo>
                    <a:lnTo>
                      <a:pt x="29" y="147"/>
                    </a:lnTo>
                    <a:lnTo>
                      <a:pt x="26" y="152"/>
                    </a:lnTo>
                    <a:lnTo>
                      <a:pt x="24" y="158"/>
                    </a:lnTo>
                    <a:lnTo>
                      <a:pt x="17" y="168"/>
                    </a:lnTo>
                    <a:lnTo>
                      <a:pt x="14" y="174"/>
                    </a:lnTo>
                    <a:lnTo>
                      <a:pt x="10" y="179"/>
                    </a:lnTo>
                    <a:lnTo>
                      <a:pt x="2" y="188"/>
                    </a:lnTo>
                    <a:lnTo>
                      <a:pt x="13" y="194"/>
                    </a:lnTo>
                    <a:lnTo>
                      <a:pt x="23" y="199"/>
                    </a:lnTo>
                    <a:lnTo>
                      <a:pt x="42" y="207"/>
                    </a:lnTo>
                    <a:lnTo>
                      <a:pt x="59" y="214"/>
                    </a:lnTo>
                    <a:lnTo>
                      <a:pt x="74" y="220"/>
                    </a:lnTo>
                    <a:lnTo>
                      <a:pt x="107" y="231"/>
                    </a:lnTo>
                    <a:lnTo>
                      <a:pt x="125" y="238"/>
                    </a:lnTo>
                    <a:lnTo>
                      <a:pt x="147" y="247"/>
                    </a:lnTo>
                    <a:lnTo>
                      <a:pt x="156" y="250"/>
                    </a:lnTo>
                    <a:lnTo>
                      <a:pt x="161" y="250"/>
                    </a:lnTo>
                    <a:lnTo>
                      <a:pt x="166" y="250"/>
                    </a:lnTo>
                    <a:lnTo>
                      <a:pt x="177" y="250"/>
                    </a:lnTo>
                    <a:lnTo>
                      <a:pt x="188" y="248"/>
                    </a:lnTo>
                    <a:lnTo>
                      <a:pt x="193" y="246"/>
                    </a:lnTo>
                    <a:lnTo>
                      <a:pt x="200" y="243"/>
                    </a:lnTo>
                    <a:lnTo>
                      <a:pt x="212" y="239"/>
                    </a:lnTo>
                    <a:lnTo>
                      <a:pt x="226" y="234"/>
                    </a:lnTo>
                    <a:lnTo>
                      <a:pt x="240" y="228"/>
                    </a:lnTo>
                    <a:lnTo>
                      <a:pt x="303" y="201"/>
                    </a:lnTo>
                    <a:lnTo>
                      <a:pt x="319" y="193"/>
                    </a:lnTo>
                    <a:lnTo>
                      <a:pt x="337" y="186"/>
                    </a:lnTo>
                    <a:lnTo>
                      <a:pt x="356" y="179"/>
                    </a:lnTo>
                    <a:lnTo>
                      <a:pt x="375" y="173"/>
                    </a:lnTo>
                    <a:lnTo>
                      <a:pt x="357" y="163"/>
                    </a:lnTo>
                    <a:lnTo>
                      <a:pt x="314" y="138"/>
                    </a:lnTo>
                    <a:lnTo>
                      <a:pt x="256" y="108"/>
                    </a:lnTo>
                    <a:lnTo>
                      <a:pt x="226" y="93"/>
                    </a:lnTo>
                    <a:lnTo>
                      <a:pt x="198" y="80"/>
                    </a:lnTo>
                    <a:lnTo>
                      <a:pt x="168" y="66"/>
                    </a:lnTo>
                    <a:lnTo>
                      <a:pt x="136" y="53"/>
                    </a:lnTo>
                    <a:lnTo>
                      <a:pt x="102" y="39"/>
                    </a:lnTo>
                    <a:lnTo>
                      <a:pt x="71" y="27"/>
                    </a:lnTo>
                    <a:lnTo>
                      <a:pt x="21" y="8"/>
                    </a:lnTo>
                    <a:lnTo>
                      <a:pt x="0" y="0"/>
                    </a:lnTo>
                    <a:close/>
                  </a:path>
                </a:pathLst>
              </a:custGeom>
              <a:solidFill>
                <a:srgbClr val="000000"/>
              </a:solidFill>
              <a:ln w="9525">
                <a:noFill/>
                <a:round/>
                <a:headEnd/>
                <a:tailEnd/>
              </a:ln>
            </p:spPr>
            <p:txBody>
              <a:bodyPr/>
              <a:lstStyle/>
              <a:p>
                <a:endParaRPr lang="en-US" dirty="0"/>
              </a:p>
            </p:txBody>
          </p:sp>
          <p:sp>
            <p:nvSpPr>
              <p:cNvPr id="22379" name="Freeform 175"/>
              <p:cNvSpPr>
                <a:spLocks/>
              </p:cNvSpPr>
              <p:nvPr/>
            </p:nvSpPr>
            <p:spPr bwMode="auto">
              <a:xfrm>
                <a:off x="3717" y="1298"/>
                <a:ext cx="41" cy="40"/>
              </a:xfrm>
              <a:custGeom>
                <a:avLst/>
                <a:gdLst>
                  <a:gd name="T0" fmla="*/ 48 w 369"/>
                  <a:gd name="T1" fmla="*/ 0 h 244"/>
                  <a:gd name="T2" fmla="*/ 138 w 369"/>
                  <a:gd name="T3" fmla="*/ 37 h 244"/>
                  <a:gd name="T4" fmla="*/ 195 w 369"/>
                  <a:gd name="T5" fmla="*/ 60 h 244"/>
                  <a:gd name="T6" fmla="*/ 252 w 369"/>
                  <a:gd name="T7" fmla="*/ 85 h 244"/>
                  <a:gd name="T8" fmla="*/ 303 w 369"/>
                  <a:gd name="T9" fmla="*/ 108 h 244"/>
                  <a:gd name="T10" fmla="*/ 325 w 369"/>
                  <a:gd name="T11" fmla="*/ 119 h 244"/>
                  <a:gd name="T12" fmla="*/ 343 w 369"/>
                  <a:gd name="T13" fmla="*/ 128 h 244"/>
                  <a:gd name="T14" fmla="*/ 357 w 369"/>
                  <a:gd name="T15" fmla="*/ 136 h 244"/>
                  <a:gd name="T16" fmla="*/ 367 w 369"/>
                  <a:gd name="T17" fmla="*/ 144 h 244"/>
                  <a:gd name="T18" fmla="*/ 369 w 369"/>
                  <a:gd name="T19" fmla="*/ 146 h 244"/>
                  <a:gd name="T20" fmla="*/ 369 w 369"/>
                  <a:gd name="T21" fmla="*/ 149 h 244"/>
                  <a:gd name="T22" fmla="*/ 369 w 369"/>
                  <a:gd name="T23" fmla="*/ 150 h 244"/>
                  <a:gd name="T24" fmla="*/ 367 w 369"/>
                  <a:gd name="T25" fmla="*/ 152 h 244"/>
                  <a:gd name="T26" fmla="*/ 352 w 369"/>
                  <a:gd name="T27" fmla="*/ 157 h 244"/>
                  <a:gd name="T28" fmla="*/ 338 w 369"/>
                  <a:gd name="T29" fmla="*/ 162 h 244"/>
                  <a:gd name="T30" fmla="*/ 324 w 369"/>
                  <a:gd name="T31" fmla="*/ 170 h 244"/>
                  <a:gd name="T32" fmla="*/ 316 w 369"/>
                  <a:gd name="T33" fmla="*/ 173 h 244"/>
                  <a:gd name="T34" fmla="*/ 310 w 369"/>
                  <a:gd name="T35" fmla="*/ 176 h 244"/>
                  <a:gd name="T36" fmla="*/ 282 w 369"/>
                  <a:gd name="T37" fmla="*/ 191 h 244"/>
                  <a:gd name="T38" fmla="*/ 255 w 369"/>
                  <a:gd name="T39" fmla="*/ 205 h 244"/>
                  <a:gd name="T40" fmla="*/ 230 w 369"/>
                  <a:gd name="T41" fmla="*/ 219 h 244"/>
                  <a:gd name="T42" fmla="*/ 216 w 369"/>
                  <a:gd name="T43" fmla="*/ 225 h 244"/>
                  <a:gd name="T44" fmla="*/ 204 w 369"/>
                  <a:gd name="T45" fmla="*/ 231 h 244"/>
                  <a:gd name="T46" fmla="*/ 192 w 369"/>
                  <a:gd name="T47" fmla="*/ 235 h 244"/>
                  <a:gd name="T48" fmla="*/ 181 w 369"/>
                  <a:gd name="T49" fmla="*/ 239 h 244"/>
                  <a:gd name="T50" fmla="*/ 169 w 369"/>
                  <a:gd name="T51" fmla="*/ 243 h 244"/>
                  <a:gd name="T52" fmla="*/ 158 w 369"/>
                  <a:gd name="T53" fmla="*/ 244 h 244"/>
                  <a:gd name="T54" fmla="*/ 148 w 369"/>
                  <a:gd name="T55" fmla="*/ 243 h 244"/>
                  <a:gd name="T56" fmla="*/ 129 w 369"/>
                  <a:gd name="T57" fmla="*/ 237 h 244"/>
                  <a:gd name="T58" fmla="*/ 103 w 369"/>
                  <a:gd name="T59" fmla="*/ 231 h 244"/>
                  <a:gd name="T60" fmla="*/ 74 w 369"/>
                  <a:gd name="T61" fmla="*/ 223 h 244"/>
                  <a:gd name="T62" fmla="*/ 45 w 369"/>
                  <a:gd name="T63" fmla="*/ 214 h 244"/>
                  <a:gd name="T64" fmla="*/ 20 w 369"/>
                  <a:gd name="T65" fmla="*/ 206 h 244"/>
                  <a:gd name="T66" fmla="*/ 5 w 369"/>
                  <a:gd name="T67" fmla="*/ 200 h 244"/>
                  <a:gd name="T68" fmla="*/ 0 w 369"/>
                  <a:gd name="T69" fmla="*/ 197 h 244"/>
                  <a:gd name="T70" fmla="*/ 0 w 369"/>
                  <a:gd name="T71" fmla="*/ 196 h 244"/>
                  <a:gd name="T72" fmla="*/ 0 w 369"/>
                  <a:gd name="T73" fmla="*/ 195 h 244"/>
                  <a:gd name="T74" fmla="*/ 8 w 369"/>
                  <a:gd name="T75" fmla="*/ 183 h 244"/>
                  <a:gd name="T76" fmla="*/ 16 w 369"/>
                  <a:gd name="T77" fmla="*/ 172 h 244"/>
                  <a:gd name="T78" fmla="*/ 22 w 369"/>
                  <a:gd name="T79" fmla="*/ 159 h 244"/>
                  <a:gd name="T80" fmla="*/ 28 w 369"/>
                  <a:gd name="T81" fmla="*/ 147 h 244"/>
                  <a:gd name="T82" fmla="*/ 34 w 369"/>
                  <a:gd name="T83" fmla="*/ 134 h 244"/>
                  <a:gd name="T84" fmla="*/ 38 w 369"/>
                  <a:gd name="T85" fmla="*/ 122 h 244"/>
                  <a:gd name="T86" fmla="*/ 41 w 369"/>
                  <a:gd name="T87" fmla="*/ 108 h 244"/>
                  <a:gd name="T88" fmla="*/ 45 w 369"/>
                  <a:gd name="T89" fmla="*/ 96 h 244"/>
                  <a:gd name="T90" fmla="*/ 48 w 369"/>
                  <a:gd name="T91" fmla="*/ 70 h 244"/>
                  <a:gd name="T92" fmla="*/ 49 w 369"/>
                  <a:gd name="T93" fmla="*/ 57 h 244"/>
                  <a:gd name="T94" fmla="*/ 50 w 369"/>
                  <a:gd name="T95" fmla="*/ 46 h 244"/>
                  <a:gd name="T96" fmla="*/ 50 w 369"/>
                  <a:gd name="T97" fmla="*/ 22 h 244"/>
                  <a:gd name="T98" fmla="*/ 49 w 369"/>
                  <a:gd name="T99" fmla="*/ 10 h 244"/>
                  <a:gd name="T100" fmla="*/ 48 w 369"/>
                  <a:gd name="T101" fmla="*/ 0 h 2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9"/>
                  <a:gd name="T154" fmla="*/ 0 h 244"/>
                  <a:gd name="T155" fmla="*/ 369 w 369"/>
                  <a:gd name="T156" fmla="*/ 244 h 2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9" h="244">
                    <a:moveTo>
                      <a:pt x="48" y="0"/>
                    </a:moveTo>
                    <a:lnTo>
                      <a:pt x="138" y="37"/>
                    </a:lnTo>
                    <a:lnTo>
                      <a:pt x="195" y="60"/>
                    </a:lnTo>
                    <a:lnTo>
                      <a:pt x="252" y="85"/>
                    </a:lnTo>
                    <a:lnTo>
                      <a:pt x="303" y="108"/>
                    </a:lnTo>
                    <a:lnTo>
                      <a:pt x="325" y="119"/>
                    </a:lnTo>
                    <a:lnTo>
                      <a:pt x="343" y="128"/>
                    </a:lnTo>
                    <a:lnTo>
                      <a:pt x="357" y="136"/>
                    </a:lnTo>
                    <a:lnTo>
                      <a:pt x="367" y="144"/>
                    </a:lnTo>
                    <a:lnTo>
                      <a:pt x="369" y="146"/>
                    </a:lnTo>
                    <a:lnTo>
                      <a:pt x="369" y="149"/>
                    </a:lnTo>
                    <a:lnTo>
                      <a:pt x="369" y="150"/>
                    </a:lnTo>
                    <a:lnTo>
                      <a:pt x="367" y="152"/>
                    </a:lnTo>
                    <a:lnTo>
                      <a:pt x="352" y="157"/>
                    </a:lnTo>
                    <a:lnTo>
                      <a:pt x="338" y="162"/>
                    </a:lnTo>
                    <a:lnTo>
                      <a:pt x="324" y="170"/>
                    </a:lnTo>
                    <a:lnTo>
                      <a:pt x="316" y="173"/>
                    </a:lnTo>
                    <a:lnTo>
                      <a:pt x="310" y="176"/>
                    </a:lnTo>
                    <a:lnTo>
                      <a:pt x="282" y="191"/>
                    </a:lnTo>
                    <a:lnTo>
                      <a:pt x="255" y="205"/>
                    </a:lnTo>
                    <a:lnTo>
                      <a:pt x="230" y="219"/>
                    </a:lnTo>
                    <a:lnTo>
                      <a:pt x="216" y="225"/>
                    </a:lnTo>
                    <a:lnTo>
                      <a:pt x="204" y="231"/>
                    </a:lnTo>
                    <a:lnTo>
                      <a:pt x="192" y="235"/>
                    </a:lnTo>
                    <a:lnTo>
                      <a:pt x="181" y="239"/>
                    </a:lnTo>
                    <a:lnTo>
                      <a:pt x="169" y="243"/>
                    </a:lnTo>
                    <a:lnTo>
                      <a:pt x="158" y="244"/>
                    </a:lnTo>
                    <a:lnTo>
                      <a:pt x="148" y="243"/>
                    </a:lnTo>
                    <a:lnTo>
                      <a:pt x="129" y="237"/>
                    </a:lnTo>
                    <a:lnTo>
                      <a:pt x="103" y="231"/>
                    </a:lnTo>
                    <a:lnTo>
                      <a:pt x="74" y="223"/>
                    </a:lnTo>
                    <a:lnTo>
                      <a:pt x="45" y="214"/>
                    </a:lnTo>
                    <a:lnTo>
                      <a:pt x="20" y="206"/>
                    </a:lnTo>
                    <a:lnTo>
                      <a:pt x="5" y="200"/>
                    </a:lnTo>
                    <a:lnTo>
                      <a:pt x="0" y="197"/>
                    </a:lnTo>
                    <a:lnTo>
                      <a:pt x="0" y="196"/>
                    </a:lnTo>
                    <a:lnTo>
                      <a:pt x="0" y="195"/>
                    </a:lnTo>
                    <a:lnTo>
                      <a:pt x="8" y="183"/>
                    </a:lnTo>
                    <a:lnTo>
                      <a:pt x="16" y="172"/>
                    </a:lnTo>
                    <a:lnTo>
                      <a:pt x="22" y="159"/>
                    </a:lnTo>
                    <a:lnTo>
                      <a:pt x="28" y="147"/>
                    </a:lnTo>
                    <a:lnTo>
                      <a:pt x="34" y="134"/>
                    </a:lnTo>
                    <a:lnTo>
                      <a:pt x="38" y="122"/>
                    </a:lnTo>
                    <a:lnTo>
                      <a:pt x="41" y="108"/>
                    </a:lnTo>
                    <a:lnTo>
                      <a:pt x="45" y="96"/>
                    </a:lnTo>
                    <a:lnTo>
                      <a:pt x="48" y="70"/>
                    </a:lnTo>
                    <a:lnTo>
                      <a:pt x="49" y="57"/>
                    </a:lnTo>
                    <a:lnTo>
                      <a:pt x="50" y="46"/>
                    </a:lnTo>
                    <a:lnTo>
                      <a:pt x="50" y="22"/>
                    </a:lnTo>
                    <a:lnTo>
                      <a:pt x="49" y="10"/>
                    </a:lnTo>
                    <a:lnTo>
                      <a:pt x="48" y="0"/>
                    </a:lnTo>
                    <a:close/>
                  </a:path>
                </a:pathLst>
              </a:custGeom>
              <a:solidFill>
                <a:srgbClr val="4C4C4C"/>
              </a:solidFill>
              <a:ln w="9525">
                <a:noFill/>
                <a:round/>
                <a:headEnd/>
                <a:tailEnd/>
              </a:ln>
            </p:spPr>
            <p:txBody>
              <a:bodyPr/>
              <a:lstStyle/>
              <a:p>
                <a:endParaRPr lang="en-US" dirty="0"/>
              </a:p>
            </p:txBody>
          </p:sp>
          <p:sp>
            <p:nvSpPr>
              <p:cNvPr id="22380" name="Freeform 176"/>
              <p:cNvSpPr>
                <a:spLocks/>
              </p:cNvSpPr>
              <p:nvPr/>
            </p:nvSpPr>
            <p:spPr bwMode="auto">
              <a:xfrm>
                <a:off x="3720" y="1299"/>
                <a:ext cx="36" cy="32"/>
              </a:xfrm>
              <a:custGeom>
                <a:avLst/>
                <a:gdLst>
                  <a:gd name="T0" fmla="*/ 25 w 325"/>
                  <a:gd name="T1" fmla="*/ 0 h 194"/>
                  <a:gd name="T2" fmla="*/ 61 w 325"/>
                  <a:gd name="T3" fmla="*/ 15 h 194"/>
                  <a:gd name="T4" fmla="*/ 108 w 325"/>
                  <a:gd name="T5" fmla="*/ 33 h 194"/>
                  <a:gd name="T6" fmla="*/ 160 w 325"/>
                  <a:gd name="T7" fmla="*/ 55 h 194"/>
                  <a:gd name="T8" fmla="*/ 214 w 325"/>
                  <a:gd name="T9" fmla="*/ 77 h 194"/>
                  <a:gd name="T10" fmla="*/ 238 w 325"/>
                  <a:gd name="T11" fmla="*/ 89 h 194"/>
                  <a:gd name="T12" fmla="*/ 262 w 325"/>
                  <a:gd name="T13" fmla="*/ 99 h 194"/>
                  <a:gd name="T14" fmla="*/ 282 w 325"/>
                  <a:gd name="T15" fmla="*/ 109 h 194"/>
                  <a:gd name="T16" fmla="*/ 300 w 325"/>
                  <a:gd name="T17" fmla="*/ 117 h 194"/>
                  <a:gd name="T18" fmla="*/ 313 w 325"/>
                  <a:gd name="T19" fmla="*/ 125 h 194"/>
                  <a:gd name="T20" fmla="*/ 318 w 325"/>
                  <a:gd name="T21" fmla="*/ 128 h 194"/>
                  <a:gd name="T22" fmla="*/ 322 w 325"/>
                  <a:gd name="T23" fmla="*/ 131 h 194"/>
                  <a:gd name="T24" fmla="*/ 324 w 325"/>
                  <a:gd name="T25" fmla="*/ 134 h 194"/>
                  <a:gd name="T26" fmla="*/ 325 w 325"/>
                  <a:gd name="T27" fmla="*/ 136 h 194"/>
                  <a:gd name="T28" fmla="*/ 325 w 325"/>
                  <a:gd name="T29" fmla="*/ 137 h 194"/>
                  <a:gd name="T30" fmla="*/ 325 w 325"/>
                  <a:gd name="T31" fmla="*/ 138 h 194"/>
                  <a:gd name="T32" fmla="*/ 323 w 325"/>
                  <a:gd name="T33" fmla="*/ 139 h 194"/>
                  <a:gd name="T34" fmla="*/ 312 w 325"/>
                  <a:gd name="T35" fmla="*/ 143 h 194"/>
                  <a:gd name="T36" fmla="*/ 302 w 325"/>
                  <a:gd name="T37" fmla="*/ 147 h 194"/>
                  <a:gd name="T38" fmla="*/ 294 w 325"/>
                  <a:gd name="T39" fmla="*/ 150 h 194"/>
                  <a:gd name="T40" fmla="*/ 288 w 325"/>
                  <a:gd name="T41" fmla="*/ 154 h 194"/>
                  <a:gd name="T42" fmla="*/ 283 w 325"/>
                  <a:gd name="T43" fmla="*/ 157 h 194"/>
                  <a:gd name="T44" fmla="*/ 278 w 325"/>
                  <a:gd name="T45" fmla="*/ 162 h 194"/>
                  <a:gd name="T46" fmla="*/ 271 w 325"/>
                  <a:gd name="T47" fmla="*/ 168 h 194"/>
                  <a:gd name="T48" fmla="*/ 266 w 325"/>
                  <a:gd name="T49" fmla="*/ 171 h 194"/>
                  <a:gd name="T50" fmla="*/ 261 w 325"/>
                  <a:gd name="T51" fmla="*/ 175 h 194"/>
                  <a:gd name="T52" fmla="*/ 255 w 325"/>
                  <a:gd name="T53" fmla="*/ 178 h 194"/>
                  <a:gd name="T54" fmla="*/ 248 w 325"/>
                  <a:gd name="T55" fmla="*/ 181 h 194"/>
                  <a:gd name="T56" fmla="*/ 239 w 325"/>
                  <a:gd name="T57" fmla="*/ 185 h 194"/>
                  <a:gd name="T58" fmla="*/ 228 w 325"/>
                  <a:gd name="T59" fmla="*/ 188 h 194"/>
                  <a:gd name="T60" fmla="*/ 216 w 325"/>
                  <a:gd name="T61" fmla="*/ 191 h 194"/>
                  <a:gd name="T62" fmla="*/ 200 w 325"/>
                  <a:gd name="T63" fmla="*/ 194 h 194"/>
                  <a:gd name="T64" fmla="*/ 189 w 325"/>
                  <a:gd name="T65" fmla="*/ 191 h 194"/>
                  <a:gd name="T66" fmla="*/ 166 w 325"/>
                  <a:gd name="T67" fmla="*/ 185 h 194"/>
                  <a:gd name="T68" fmla="*/ 132 w 325"/>
                  <a:gd name="T69" fmla="*/ 174 h 194"/>
                  <a:gd name="T70" fmla="*/ 96 w 325"/>
                  <a:gd name="T71" fmla="*/ 162 h 194"/>
                  <a:gd name="T72" fmla="*/ 59 w 325"/>
                  <a:gd name="T73" fmla="*/ 149 h 194"/>
                  <a:gd name="T74" fmla="*/ 28 w 325"/>
                  <a:gd name="T75" fmla="*/ 138 h 194"/>
                  <a:gd name="T76" fmla="*/ 15 w 325"/>
                  <a:gd name="T77" fmla="*/ 134 h 194"/>
                  <a:gd name="T78" fmla="*/ 7 w 325"/>
                  <a:gd name="T79" fmla="*/ 128 h 194"/>
                  <a:gd name="T80" fmla="*/ 3 w 325"/>
                  <a:gd name="T81" fmla="*/ 127 h 194"/>
                  <a:gd name="T82" fmla="*/ 1 w 325"/>
                  <a:gd name="T83" fmla="*/ 125 h 194"/>
                  <a:gd name="T84" fmla="*/ 0 w 325"/>
                  <a:gd name="T85" fmla="*/ 124 h 194"/>
                  <a:gd name="T86" fmla="*/ 0 w 325"/>
                  <a:gd name="T87" fmla="*/ 123 h 194"/>
                  <a:gd name="T88" fmla="*/ 9 w 325"/>
                  <a:gd name="T89" fmla="*/ 104 h 194"/>
                  <a:gd name="T90" fmla="*/ 17 w 325"/>
                  <a:gd name="T91" fmla="*/ 88 h 194"/>
                  <a:gd name="T92" fmla="*/ 20 w 325"/>
                  <a:gd name="T93" fmla="*/ 80 h 194"/>
                  <a:gd name="T94" fmla="*/ 22 w 325"/>
                  <a:gd name="T95" fmla="*/ 74 h 194"/>
                  <a:gd name="T96" fmla="*/ 24 w 325"/>
                  <a:gd name="T97" fmla="*/ 67 h 194"/>
                  <a:gd name="T98" fmla="*/ 25 w 325"/>
                  <a:gd name="T99" fmla="*/ 61 h 194"/>
                  <a:gd name="T100" fmla="*/ 27 w 325"/>
                  <a:gd name="T101" fmla="*/ 53 h 194"/>
                  <a:gd name="T102" fmla="*/ 28 w 325"/>
                  <a:gd name="T103" fmla="*/ 47 h 194"/>
                  <a:gd name="T104" fmla="*/ 29 w 325"/>
                  <a:gd name="T105" fmla="*/ 32 h 194"/>
                  <a:gd name="T106" fmla="*/ 28 w 325"/>
                  <a:gd name="T107" fmla="*/ 18 h 194"/>
                  <a:gd name="T108" fmla="*/ 25 w 325"/>
                  <a:gd name="T109" fmla="*/ 0 h 1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5"/>
                  <a:gd name="T166" fmla="*/ 0 h 194"/>
                  <a:gd name="T167" fmla="*/ 325 w 325"/>
                  <a:gd name="T168" fmla="*/ 194 h 1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5" h="194">
                    <a:moveTo>
                      <a:pt x="25" y="0"/>
                    </a:moveTo>
                    <a:lnTo>
                      <a:pt x="61" y="15"/>
                    </a:lnTo>
                    <a:lnTo>
                      <a:pt x="108" y="33"/>
                    </a:lnTo>
                    <a:lnTo>
                      <a:pt x="160" y="55"/>
                    </a:lnTo>
                    <a:lnTo>
                      <a:pt x="214" y="77"/>
                    </a:lnTo>
                    <a:lnTo>
                      <a:pt x="238" y="89"/>
                    </a:lnTo>
                    <a:lnTo>
                      <a:pt x="262" y="99"/>
                    </a:lnTo>
                    <a:lnTo>
                      <a:pt x="282" y="109"/>
                    </a:lnTo>
                    <a:lnTo>
                      <a:pt x="300" y="117"/>
                    </a:lnTo>
                    <a:lnTo>
                      <a:pt x="313" y="125"/>
                    </a:lnTo>
                    <a:lnTo>
                      <a:pt x="318" y="128"/>
                    </a:lnTo>
                    <a:lnTo>
                      <a:pt x="322" y="131"/>
                    </a:lnTo>
                    <a:lnTo>
                      <a:pt x="324" y="134"/>
                    </a:lnTo>
                    <a:lnTo>
                      <a:pt x="325" y="136"/>
                    </a:lnTo>
                    <a:lnTo>
                      <a:pt x="325" y="137"/>
                    </a:lnTo>
                    <a:lnTo>
                      <a:pt x="325" y="138"/>
                    </a:lnTo>
                    <a:lnTo>
                      <a:pt x="323" y="139"/>
                    </a:lnTo>
                    <a:lnTo>
                      <a:pt x="312" y="143"/>
                    </a:lnTo>
                    <a:lnTo>
                      <a:pt x="302" y="147"/>
                    </a:lnTo>
                    <a:lnTo>
                      <a:pt x="294" y="150"/>
                    </a:lnTo>
                    <a:lnTo>
                      <a:pt x="288" y="154"/>
                    </a:lnTo>
                    <a:lnTo>
                      <a:pt x="283" y="157"/>
                    </a:lnTo>
                    <a:lnTo>
                      <a:pt x="278" y="162"/>
                    </a:lnTo>
                    <a:lnTo>
                      <a:pt x="271" y="168"/>
                    </a:lnTo>
                    <a:lnTo>
                      <a:pt x="266" y="171"/>
                    </a:lnTo>
                    <a:lnTo>
                      <a:pt x="261" y="175"/>
                    </a:lnTo>
                    <a:lnTo>
                      <a:pt x="255" y="178"/>
                    </a:lnTo>
                    <a:lnTo>
                      <a:pt x="248" y="181"/>
                    </a:lnTo>
                    <a:lnTo>
                      <a:pt x="239" y="185"/>
                    </a:lnTo>
                    <a:lnTo>
                      <a:pt x="228" y="188"/>
                    </a:lnTo>
                    <a:lnTo>
                      <a:pt x="216" y="191"/>
                    </a:lnTo>
                    <a:lnTo>
                      <a:pt x="200" y="194"/>
                    </a:lnTo>
                    <a:lnTo>
                      <a:pt x="189" y="191"/>
                    </a:lnTo>
                    <a:lnTo>
                      <a:pt x="166" y="185"/>
                    </a:lnTo>
                    <a:lnTo>
                      <a:pt x="132" y="174"/>
                    </a:lnTo>
                    <a:lnTo>
                      <a:pt x="96" y="162"/>
                    </a:lnTo>
                    <a:lnTo>
                      <a:pt x="59" y="149"/>
                    </a:lnTo>
                    <a:lnTo>
                      <a:pt x="28" y="138"/>
                    </a:lnTo>
                    <a:lnTo>
                      <a:pt x="15" y="134"/>
                    </a:lnTo>
                    <a:lnTo>
                      <a:pt x="7" y="128"/>
                    </a:lnTo>
                    <a:lnTo>
                      <a:pt x="3" y="127"/>
                    </a:lnTo>
                    <a:lnTo>
                      <a:pt x="1" y="125"/>
                    </a:lnTo>
                    <a:lnTo>
                      <a:pt x="0" y="124"/>
                    </a:lnTo>
                    <a:lnTo>
                      <a:pt x="0" y="123"/>
                    </a:lnTo>
                    <a:lnTo>
                      <a:pt x="9" y="104"/>
                    </a:lnTo>
                    <a:lnTo>
                      <a:pt x="17" y="88"/>
                    </a:lnTo>
                    <a:lnTo>
                      <a:pt x="20" y="80"/>
                    </a:lnTo>
                    <a:lnTo>
                      <a:pt x="22" y="74"/>
                    </a:lnTo>
                    <a:lnTo>
                      <a:pt x="24" y="67"/>
                    </a:lnTo>
                    <a:lnTo>
                      <a:pt x="25" y="61"/>
                    </a:lnTo>
                    <a:lnTo>
                      <a:pt x="27" y="53"/>
                    </a:lnTo>
                    <a:lnTo>
                      <a:pt x="28" y="47"/>
                    </a:lnTo>
                    <a:lnTo>
                      <a:pt x="29" y="32"/>
                    </a:lnTo>
                    <a:lnTo>
                      <a:pt x="28" y="18"/>
                    </a:lnTo>
                    <a:lnTo>
                      <a:pt x="25" y="0"/>
                    </a:lnTo>
                    <a:close/>
                  </a:path>
                </a:pathLst>
              </a:custGeom>
              <a:solidFill>
                <a:srgbClr val="666666"/>
              </a:solidFill>
              <a:ln w="9525">
                <a:noFill/>
                <a:round/>
                <a:headEnd/>
                <a:tailEnd/>
              </a:ln>
            </p:spPr>
            <p:txBody>
              <a:bodyPr/>
              <a:lstStyle/>
              <a:p>
                <a:endParaRPr lang="en-US" dirty="0"/>
              </a:p>
            </p:txBody>
          </p:sp>
          <p:sp>
            <p:nvSpPr>
              <p:cNvPr id="22381" name="Freeform 177"/>
              <p:cNvSpPr>
                <a:spLocks/>
              </p:cNvSpPr>
              <p:nvPr/>
            </p:nvSpPr>
            <p:spPr bwMode="auto">
              <a:xfrm>
                <a:off x="3720" y="1301"/>
                <a:ext cx="34" cy="30"/>
              </a:xfrm>
              <a:custGeom>
                <a:avLst/>
                <a:gdLst>
                  <a:gd name="T0" fmla="*/ 23 w 303"/>
                  <a:gd name="T1" fmla="*/ 0 h 181"/>
                  <a:gd name="T2" fmla="*/ 55 w 303"/>
                  <a:gd name="T3" fmla="*/ 14 h 181"/>
                  <a:gd name="T4" fmla="*/ 98 w 303"/>
                  <a:gd name="T5" fmla="*/ 31 h 181"/>
                  <a:gd name="T6" fmla="*/ 196 w 303"/>
                  <a:gd name="T7" fmla="*/ 70 h 181"/>
                  <a:gd name="T8" fmla="*/ 242 w 303"/>
                  <a:gd name="T9" fmla="*/ 90 h 181"/>
                  <a:gd name="T10" fmla="*/ 261 w 303"/>
                  <a:gd name="T11" fmla="*/ 98 h 181"/>
                  <a:gd name="T12" fmla="*/ 278 w 303"/>
                  <a:gd name="T13" fmla="*/ 107 h 181"/>
                  <a:gd name="T14" fmla="*/ 291 w 303"/>
                  <a:gd name="T15" fmla="*/ 114 h 181"/>
                  <a:gd name="T16" fmla="*/ 296 w 303"/>
                  <a:gd name="T17" fmla="*/ 117 h 181"/>
                  <a:gd name="T18" fmla="*/ 299 w 303"/>
                  <a:gd name="T19" fmla="*/ 120 h 181"/>
                  <a:gd name="T20" fmla="*/ 302 w 303"/>
                  <a:gd name="T21" fmla="*/ 122 h 181"/>
                  <a:gd name="T22" fmla="*/ 303 w 303"/>
                  <a:gd name="T23" fmla="*/ 124 h 181"/>
                  <a:gd name="T24" fmla="*/ 303 w 303"/>
                  <a:gd name="T25" fmla="*/ 127 h 181"/>
                  <a:gd name="T26" fmla="*/ 301 w 303"/>
                  <a:gd name="T27" fmla="*/ 128 h 181"/>
                  <a:gd name="T28" fmla="*/ 292 w 303"/>
                  <a:gd name="T29" fmla="*/ 132 h 181"/>
                  <a:gd name="T30" fmla="*/ 285 w 303"/>
                  <a:gd name="T31" fmla="*/ 136 h 181"/>
                  <a:gd name="T32" fmla="*/ 280 w 303"/>
                  <a:gd name="T33" fmla="*/ 140 h 181"/>
                  <a:gd name="T34" fmla="*/ 275 w 303"/>
                  <a:gd name="T35" fmla="*/ 143 h 181"/>
                  <a:gd name="T36" fmla="*/ 268 w 303"/>
                  <a:gd name="T37" fmla="*/ 149 h 181"/>
                  <a:gd name="T38" fmla="*/ 262 w 303"/>
                  <a:gd name="T39" fmla="*/ 156 h 181"/>
                  <a:gd name="T40" fmla="*/ 254 w 303"/>
                  <a:gd name="T41" fmla="*/ 161 h 181"/>
                  <a:gd name="T42" fmla="*/ 249 w 303"/>
                  <a:gd name="T43" fmla="*/ 164 h 181"/>
                  <a:gd name="T44" fmla="*/ 243 w 303"/>
                  <a:gd name="T45" fmla="*/ 167 h 181"/>
                  <a:gd name="T46" fmla="*/ 225 w 303"/>
                  <a:gd name="T47" fmla="*/ 173 h 181"/>
                  <a:gd name="T48" fmla="*/ 214 w 303"/>
                  <a:gd name="T49" fmla="*/ 177 h 181"/>
                  <a:gd name="T50" fmla="*/ 201 w 303"/>
                  <a:gd name="T51" fmla="*/ 181 h 181"/>
                  <a:gd name="T52" fmla="*/ 197 w 303"/>
                  <a:gd name="T53" fmla="*/ 180 h 181"/>
                  <a:gd name="T54" fmla="*/ 190 w 303"/>
                  <a:gd name="T55" fmla="*/ 179 h 181"/>
                  <a:gd name="T56" fmla="*/ 166 w 303"/>
                  <a:gd name="T57" fmla="*/ 171 h 181"/>
                  <a:gd name="T58" fmla="*/ 134 w 303"/>
                  <a:gd name="T59" fmla="*/ 160 h 181"/>
                  <a:gd name="T60" fmla="*/ 97 w 303"/>
                  <a:gd name="T61" fmla="*/ 147 h 181"/>
                  <a:gd name="T62" fmla="*/ 60 w 303"/>
                  <a:gd name="T63" fmla="*/ 135 h 181"/>
                  <a:gd name="T64" fmla="*/ 29 w 303"/>
                  <a:gd name="T65" fmla="*/ 122 h 181"/>
                  <a:gd name="T66" fmla="*/ 8 w 303"/>
                  <a:gd name="T67" fmla="*/ 114 h 181"/>
                  <a:gd name="T68" fmla="*/ 3 w 303"/>
                  <a:gd name="T69" fmla="*/ 111 h 181"/>
                  <a:gd name="T70" fmla="*/ 0 w 303"/>
                  <a:gd name="T71" fmla="*/ 109 h 181"/>
                  <a:gd name="T72" fmla="*/ 8 w 303"/>
                  <a:gd name="T73" fmla="*/ 94 h 181"/>
                  <a:gd name="T74" fmla="*/ 14 w 303"/>
                  <a:gd name="T75" fmla="*/ 82 h 181"/>
                  <a:gd name="T76" fmla="*/ 18 w 303"/>
                  <a:gd name="T77" fmla="*/ 69 h 181"/>
                  <a:gd name="T78" fmla="*/ 20 w 303"/>
                  <a:gd name="T79" fmla="*/ 63 h 181"/>
                  <a:gd name="T80" fmla="*/ 21 w 303"/>
                  <a:gd name="T81" fmla="*/ 57 h 181"/>
                  <a:gd name="T82" fmla="*/ 24 w 303"/>
                  <a:gd name="T83" fmla="*/ 44 h 181"/>
                  <a:gd name="T84" fmla="*/ 24 w 303"/>
                  <a:gd name="T85" fmla="*/ 38 h 181"/>
                  <a:gd name="T86" fmla="*/ 25 w 303"/>
                  <a:gd name="T87" fmla="*/ 31 h 181"/>
                  <a:gd name="T88" fmla="*/ 24 w 303"/>
                  <a:gd name="T89" fmla="*/ 16 h 181"/>
                  <a:gd name="T90" fmla="*/ 23 w 303"/>
                  <a:gd name="T91" fmla="*/ 0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3"/>
                  <a:gd name="T139" fmla="*/ 0 h 181"/>
                  <a:gd name="T140" fmla="*/ 303 w 303"/>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3" h="181">
                    <a:moveTo>
                      <a:pt x="23" y="0"/>
                    </a:moveTo>
                    <a:lnTo>
                      <a:pt x="55" y="14"/>
                    </a:lnTo>
                    <a:lnTo>
                      <a:pt x="98" y="31"/>
                    </a:lnTo>
                    <a:lnTo>
                      <a:pt x="196" y="70"/>
                    </a:lnTo>
                    <a:lnTo>
                      <a:pt x="242" y="90"/>
                    </a:lnTo>
                    <a:lnTo>
                      <a:pt x="261" y="98"/>
                    </a:lnTo>
                    <a:lnTo>
                      <a:pt x="278" y="107"/>
                    </a:lnTo>
                    <a:lnTo>
                      <a:pt x="291" y="114"/>
                    </a:lnTo>
                    <a:lnTo>
                      <a:pt x="296" y="117"/>
                    </a:lnTo>
                    <a:lnTo>
                      <a:pt x="299" y="120"/>
                    </a:lnTo>
                    <a:lnTo>
                      <a:pt x="302" y="122"/>
                    </a:lnTo>
                    <a:lnTo>
                      <a:pt x="303" y="124"/>
                    </a:lnTo>
                    <a:lnTo>
                      <a:pt x="303" y="127"/>
                    </a:lnTo>
                    <a:lnTo>
                      <a:pt x="301" y="128"/>
                    </a:lnTo>
                    <a:lnTo>
                      <a:pt x="292" y="132"/>
                    </a:lnTo>
                    <a:lnTo>
                      <a:pt x="285" y="136"/>
                    </a:lnTo>
                    <a:lnTo>
                      <a:pt x="280" y="140"/>
                    </a:lnTo>
                    <a:lnTo>
                      <a:pt x="275" y="143"/>
                    </a:lnTo>
                    <a:lnTo>
                      <a:pt x="268" y="149"/>
                    </a:lnTo>
                    <a:lnTo>
                      <a:pt x="262" y="156"/>
                    </a:lnTo>
                    <a:lnTo>
                      <a:pt x="254" y="161"/>
                    </a:lnTo>
                    <a:lnTo>
                      <a:pt x="249" y="164"/>
                    </a:lnTo>
                    <a:lnTo>
                      <a:pt x="243" y="167"/>
                    </a:lnTo>
                    <a:lnTo>
                      <a:pt x="225" y="173"/>
                    </a:lnTo>
                    <a:lnTo>
                      <a:pt x="214" y="177"/>
                    </a:lnTo>
                    <a:lnTo>
                      <a:pt x="201" y="181"/>
                    </a:lnTo>
                    <a:lnTo>
                      <a:pt x="197" y="180"/>
                    </a:lnTo>
                    <a:lnTo>
                      <a:pt x="190" y="179"/>
                    </a:lnTo>
                    <a:lnTo>
                      <a:pt x="166" y="171"/>
                    </a:lnTo>
                    <a:lnTo>
                      <a:pt x="134" y="160"/>
                    </a:lnTo>
                    <a:lnTo>
                      <a:pt x="97" y="147"/>
                    </a:lnTo>
                    <a:lnTo>
                      <a:pt x="60" y="135"/>
                    </a:lnTo>
                    <a:lnTo>
                      <a:pt x="29" y="122"/>
                    </a:lnTo>
                    <a:lnTo>
                      <a:pt x="8" y="114"/>
                    </a:lnTo>
                    <a:lnTo>
                      <a:pt x="3" y="111"/>
                    </a:lnTo>
                    <a:lnTo>
                      <a:pt x="0" y="109"/>
                    </a:lnTo>
                    <a:lnTo>
                      <a:pt x="8" y="94"/>
                    </a:lnTo>
                    <a:lnTo>
                      <a:pt x="14" y="82"/>
                    </a:lnTo>
                    <a:lnTo>
                      <a:pt x="18" y="69"/>
                    </a:lnTo>
                    <a:lnTo>
                      <a:pt x="20" y="63"/>
                    </a:lnTo>
                    <a:lnTo>
                      <a:pt x="21" y="57"/>
                    </a:lnTo>
                    <a:lnTo>
                      <a:pt x="24" y="44"/>
                    </a:lnTo>
                    <a:lnTo>
                      <a:pt x="24" y="38"/>
                    </a:lnTo>
                    <a:lnTo>
                      <a:pt x="25" y="31"/>
                    </a:lnTo>
                    <a:lnTo>
                      <a:pt x="24" y="16"/>
                    </a:lnTo>
                    <a:lnTo>
                      <a:pt x="23" y="0"/>
                    </a:lnTo>
                    <a:close/>
                  </a:path>
                </a:pathLst>
              </a:custGeom>
              <a:solidFill>
                <a:srgbClr val="7F7F7F"/>
              </a:solidFill>
              <a:ln w="9525">
                <a:noFill/>
                <a:round/>
                <a:headEnd/>
                <a:tailEnd/>
              </a:ln>
            </p:spPr>
            <p:txBody>
              <a:bodyPr/>
              <a:lstStyle/>
              <a:p>
                <a:endParaRPr lang="en-US" dirty="0"/>
              </a:p>
            </p:txBody>
          </p:sp>
          <p:sp>
            <p:nvSpPr>
              <p:cNvPr id="22382" name="Freeform 178"/>
              <p:cNvSpPr>
                <a:spLocks/>
              </p:cNvSpPr>
              <p:nvPr/>
            </p:nvSpPr>
            <p:spPr bwMode="auto">
              <a:xfrm>
                <a:off x="3720" y="1303"/>
                <a:ext cx="31" cy="27"/>
              </a:xfrm>
              <a:custGeom>
                <a:avLst/>
                <a:gdLst>
                  <a:gd name="T0" fmla="*/ 26 w 280"/>
                  <a:gd name="T1" fmla="*/ 0 h 163"/>
                  <a:gd name="T2" fmla="*/ 55 w 280"/>
                  <a:gd name="T3" fmla="*/ 12 h 163"/>
                  <a:gd name="T4" fmla="*/ 94 w 280"/>
                  <a:gd name="T5" fmla="*/ 27 h 163"/>
                  <a:gd name="T6" fmla="*/ 137 w 280"/>
                  <a:gd name="T7" fmla="*/ 45 h 163"/>
                  <a:gd name="T8" fmla="*/ 182 w 280"/>
                  <a:gd name="T9" fmla="*/ 63 h 163"/>
                  <a:gd name="T10" fmla="*/ 223 w 280"/>
                  <a:gd name="T11" fmla="*/ 80 h 163"/>
                  <a:gd name="T12" fmla="*/ 257 w 280"/>
                  <a:gd name="T13" fmla="*/ 96 h 163"/>
                  <a:gd name="T14" fmla="*/ 268 w 280"/>
                  <a:gd name="T15" fmla="*/ 103 h 163"/>
                  <a:gd name="T16" fmla="*/ 272 w 280"/>
                  <a:gd name="T17" fmla="*/ 105 h 163"/>
                  <a:gd name="T18" fmla="*/ 277 w 280"/>
                  <a:gd name="T19" fmla="*/ 108 h 163"/>
                  <a:gd name="T20" fmla="*/ 279 w 280"/>
                  <a:gd name="T21" fmla="*/ 111 h 163"/>
                  <a:gd name="T22" fmla="*/ 280 w 280"/>
                  <a:gd name="T23" fmla="*/ 114 h 163"/>
                  <a:gd name="T24" fmla="*/ 280 w 280"/>
                  <a:gd name="T25" fmla="*/ 116 h 163"/>
                  <a:gd name="T26" fmla="*/ 279 w 280"/>
                  <a:gd name="T27" fmla="*/ 117 h 163"/>
                  <a:gd name="T28" fmla="*/ 274 w 280"/>
                  <a:gd name="T29" fmla="*/ 121 h 163"/>
                  <a:gd name="T30" fmla="*/ 271 w 280"/>
                  <a:gd name="T31" fmla="*/ 124 h 163"/>
                  <a:gd name="T32" fmla="*/ 266 w 280"/>
                  <a:gd name="T33" fmla="*/ 130 h 163"/>
                  <a:gd name="T34" fmla="*/ 261 w 280"/>
                  <a:gd name="T35" fmla="*/ 135 h 163"/>
                  <a:gd name="T36" fmla="*/ 257 w 280"/>
                  <a:gd name="T37" fmla="*/ 140 h 163"/>
                  <a:gd name="T38" fmla="*/ 251 w 280"/>
                  <a:gd name="T39" fmla="*/ 145 h 163"/>
                  <a:gd name="T40" fmla="*/ 242 w 280"/>
                  <a:gd name="T41" fmla="*/ 149 h 163"/>
                  <a:gd name="T42" fmla="*/ 229 w 280"/>
                  <a:gd name="T43" fmla="*/ 155 h 163"/>
                  <a:gd name="T44" fmla="*/ 209 w 280"/>
                  <a:gd name="T45" fmla="*/ 163 h 163"/>
                  <a:gd name="T46" fmla="*/ 208 w 280"/>
                  <a:gd name="T47" fmla="*/ 163 h 163"/>
                  <a:gd name="T48" fmla="*/ 205 w 280"/>
                  <a:gd name="T49" fmla="*/ 163 h 163"/>
                  <a:gd name="T50" fmla="*/ 198 w 280"/>
                  <a:gd name="T51" fmla="*/ 160 h 163"/>
                  <a:gd name="T52" fmla="*/ 173 w 280"/>
                  <a:gd name="T53" fmla="*/ 153 h 163"/>
                  <a:gd name="T54" fmla="*/ 102 w 280"/>
                  <a:gd name="T55" fmla="*/ 130 h 163"/>
                  <a:gd name="T56" fmla="*/ 64 w 280"/>
                  <a:gd name="T57" fmla="*/ 117 h 163"/>
                  <a:gd name="T58" fmla="*/ 30 w 280"/>
                  <a:gd name="T59" fmla="*/ 105 h 163"/>
                  <a:gd name="T60" fmla="*/ 8 w 280"/>
                  <a:gd name="T61" fmla="*/ 96 h 163"/>
                  <a:gd name="T62" fmla="*/ 3 w 280"/>
                  <a:gd name="T63" fmla="*/ 93 h 163"/>
                  <a:gd name="T64" fmla="*/ 0 w 280"/>
                  <a:gd name="T65" fmla="*/ 92 h 163"/>
                  <a:gd name="T66" fmla="*/ 0 w 280"/>
                  <a:gd name="T67" fmla="*/ 91 h 163"/>
                  <a:gd name="T68" fmla="*/ 14 w 280"/>
                  <a:gd name="T69" fmla="*/ 68 h 163"/>
                  <a:gd name="T70" fmla="*/ 18 w 280"/>
                  <a:gd name="T71" fmla="*/ 57 h 163"/>
                  <a:gd name="T72" fmla="*/ 23 w 280"/>
                  <a:gd name="T73" fmla="*/ 48 h 163"/>
                  <a:gd name="T74" fmla="*/ 25 w 280"/>
                  <a:gd name="T75" fmla="*/ 37 h 163"/>
                  <a:gd name="T76" fmla="*/ 26 w 280"/>
                  <a:gd name="T77" fmla="*/ 32 h 163"/>
                  <a:gd name="T78" fmla="*/ 27 w 280"/>
                  <a:gd name="T79" fmla="*/ 27 h 163"/>
                  <a:gd name="T80" fmla="*/ 27 w 280"/>
                  <a:gd name="T81" fmla="*/ 21 h 163"/>
                  <a:gd name="T82" fmla="*/ 27 w 280"/>
                  <a:gd name="T83" fmla="*/ 15 h 163"/>
                  <a:gd name="T84" fmla="*/ 27 w 280"/>
                  <a:gd name="T85" fmla="*/ 7 h 163"/>
                  <a:gd name="T86" fmla="*/ 26 w 280"/>
                  <a:gd name="T87" fmla="*/ 0 h 1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0"/>
                  <a:gd name="T133" fmla="*/ 0 h 163"/>
                  <a:gd name="T134" fmla="*/ 280 w 280"/>
                  <a:gd name="T135" fmla="*/ 163 h 1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0" h="163">
                    <a:moveTo>
                      <a:pt x="26" y="0"/>
                    </a:moveTo>
                    <a:lnTo>
                      <a:pt x="55" y="12"/>
                    </a:lnTo>
                    <a:lnTo>
                      <a:pt x="94" y="27"/>
                    </a:lnTo>
                    <a:lnTo>
                      <a:pt x="137" y="45"/>
                    </a:lnTo>
                    <a:lnTo>
                      <a:pt x="182" y="63"/>
                    </a:lnTo>
                    <a:lnTo>
                      <a:pt x="223" y="80"/>
                    </a:lnTo>
                    <a:lnTo>
                      <a:pt x="257" y="96"/>
                    </a:lnTo>
                    <a:lnTo>
                      <a:pt x="268" y="103"/>
                    </a:lnTo>
                    <a:lnTo>
                      <a:pt x="272" y="105"/>
                    </a:lnTo>
                    <a:lnTo>
                      <a:pt x="277" y="108"/>
                    </a:lnTo>
                    <a:lnTo>
                      <a:pt x="279" y="111"/>
                    </a:lnTo>
                    <a:lnTo>
                      <a:pt x="280" y="114"/>
                    </a:lnTo>
                    <a:lnTo>
                      <a:pt x="280" y="116"/>
                    </a:lnTo>
                    <a:lnTo>
                      <a:pt x="279" y="117"/>
                    </a:lnTo>
                    <a:lnTo>
                      <a:pt x="274" y="121"/>
                    </a:lnTo>
                    <a:lnTo>
                      <a:pt x="271" y="124"/>
                    </a:lnTo>
                    <a:lnTo>
                      <a:pt x="266" y="130"/>
                    </a:lnTo>
                    <a:lnTo>
                      <a:pt x="261" y="135"/>
                    </a:lnTo>
                    <a:lnTo>
                      <a:pt x="257" y="140"/>
                    </a:lnTo>
                    <a:lnTo>
                      <a:pt x="251" y="145"/>
                    </a:lnTo>
                    <a:lnTo>
                      <a:pt x="242" y="149"/>
                    </a:lnTo>
                    <a:lnTo>
                      <a:pt x="229" y="155"/>
                    </a:lnTo>
                    <a:lnTo>
                      <a:pt x="209" y="163"/>
                    </a:lnTo>
                    <a:lnTo>
                      <a:pt x="208" y="163"/>
                    </a:lnTo>
                    <a:lnTo>
                      <a:pt x="205" y="163"/>
                    </a:lnTo>
                    <a:lnTo>
                      <a:pt x="198" y="160"/>
                    </a:lnTo>
                    <a:lnTo>
                      <a:pt x="173" y="153"/>
                    </a:lnTo>
                    <a:lnTo>
                      <a:pt x="102" y="130"/>
                    </a:lnTo>
                    <a:lnTo>
                      <a:pt x="64" y="117"/>
                    </a:lnTo>
                    <a:lnTo>
                      <a:pt x="30" y="105"/>
                    </a:lnTo>
                    <a:lnTo>
                      <a:pt x="8" y="96"/>
                    </a:lnTo>
                    <a:lnTo>
                      <a:pt x="3" y="93"/>
                    </a:lnTo>
                    <a:lnTo>
                      <a:pt x="0" y="92"/>
                    </a:lnTo>
                    <a:lnTo>
                      <a:pt x="0" y="91"/>
                    </a:lnTo>
                    <a:lnTo>
                      <a:pt x="14" y="68"/>
                    </a:lnTo>
                    <a:lnTo>
                      <a:pt x="18" y="57"/>
                    </a:lnTo>
                    <a:lnTo>
                      <a:pt x="23" y="48"/>
                    </a:lnTo>
                    <a:lnTo>
                      <a:pt x="25" y="37"/>
                    </a:lnTo>
                    <a:lnTo>
                      <a:pt x="26" y="32"/>
                    </a:lnTo>
                    <a:lnTo>
                      <a:pt x="27" y="27"/>
                    </a:lnTo>
                    <a:lnTo>
                      <a:pt x="27" y="21"/>
                    </a:lnTo>
                    <a:lnTo>
                      <a:pt x="27" y="15"/>
                    </a:lnTo>
                    <a:lnTo>
                      <a:pt x="27" y="7"/>
                    </a:lnTo>
                    <a:lnTo>
                      <a:pt x="26" y="0"/>
                    </a:lnTo>
                    <a:close/>
                  </a:path>
                </a:pathLst>
              </a:custGeom>
              <a:solidFill>
                <a:srgbClr val="999999"/>
              </a:solidFill>
              <a:ln w="9525">
                <a:noFill/>
                <a:round/>
                <a:headEnd/>
                <a:tailEnd/>
              </a:ln>
            </p:spPr>
            <p:txBody>
              <a:bodyPr/>
              <a:lstStyle/>
              <a:p>
                <a:endParaRPr lang="en-US" dirty="0"/>
              </a:p>
            </p:txBody>
          </p:sp>
          <p:sp>
            <p:nvSpPr>
              <p:cNvPr id="22383" name="Freeform 179"/>
              <p:cNvSpPr>
                <a:spLocks/>
              </p:cNvSpPr>
              <p:nvPr/>
            </p:nvSpPr>
            <p:spPr bwMode="auto">
              <a:xfrm>
                <a:off x="3721" y="1304"/>
                <a:ext cx="29" cy="25"/>
              </a:xfrm>
              <a:custGeom>
                <a:avLst/>
                <a:gdLst>
                  <a:gd name="T0" fmla="*/ 18 w 260"/>
                  <a:gd name="T1" fmla="*/ 0 h 149"/>
                  <a:gd name="T2" fmla="*/ 44 w 260"/>
                  <a:gd name="T3" fmla="*/ 11 h 149"/>
                  <a:gd name="T4" fmla="*/ 79 w 260"/>
                  <a:gd name="T5" fmla="*/ 24 h 149"/>
                  <a:gd name="T6" fmla="*/ 161 w 260"/>
                  <a:gd name="T7" fmla="*/ 56 h 149"/>
                  <a:gd name="T8" fmla="*/ 199 w 260"/>
                  <a:gd name="T9" fmla="*/ 71 h 149"/>
                  <a:gd name="T10" fmla="*/ 216 w 260"/>
                  <a:gd name="T11" fmla="*/ 79 h 149"/>
                  <a:gd name="T12" fmla="*/ 231 w 260"/>
                  <a:gd name="T13" fmla="*/ 87 h 149"/>
                  <a:gd name="T14" fmla="*/ 238 w 260"/>
                  <a:gd name="T15" fmla="*/ 90 h 149"/>
                  <a:gd name="T16" fmla="*/ 243 w 260"/>
                  <a:gd name="T17" fmla="*/ 93 h 149"/>
                  <a:gd name="T18" fmla="*/ 252 w 260"/>
                  <a:gd name="T19" fmla="*/ 99 h 149"/>
                  <a:gd name="T20" fmla="*/ 255 w 260"/>
                  <a:gd name="T21" fmla="*/ 101 h 149"/>
                  <a:gd name="T22" fmla="*/ 259 w 260"/>
                  <a:gd name="T23" fmla="*/ 104 h 149"/>
                  <a:gd name="T24" fmla="*/ 260 w 260"/>
                  <a:gd name="T25" fmla="*/ 107 h 149"/>
                  <a:gd name="T26" fmla="*/ 260 w 260"/>
                  <a:gd name="T27" fmla="*/ 109 h 149"/>
                  <a:gd name="T28" fmla="*/ 259 w 260"/>
                  <a:gd name="T29" fmla="*/ 116 h 149"/>
                  <a:gd name="T30" fmla="*/ 258 w 260"/>
                  <a:gd name="T31" fmla="*/ 120 h 149"/>
                  <a:gd name="T32" fmla="*/ 256 w 260"/>
                  <a:gd name="T33" fmla="*/ 122 h 149"/>
                  <a:gd name="T34" fmla="*/ 254 w 260"/>
                  <a:gd name="T35" fmla="*/ 124 h 149"/>
                  <a:gd name="T36" fmla="*/ 252 w 260"/>
                  <a:gd name="T37" fmla="*/ 127 h 149"/>
                  <a:gd name="T38" fmla="*/ 249 w 260"/>
                  <a:gd name="T39" fmla="*/ 129 h 149"/>
                  <a:gd name="T40" fmla="*/ 245 w 260"/>
                  <a:gd name="T41" fmla="*/ 133 h 149"/>
                  <a:gd name="T42" fmla="*/ 240 w 260"/>
                  <a:gd name="T43" fmla="*/ 136 h 149"/>
                  <a:gd name="T44" fmla="*/ 227 w 260"/>
                  <a:gd name="T45" fmla="*/ 142 h 149"/>
                  <a:gd name="T46" fmla="*/ 209 w 260"/>
                  <a:gd name="T47" fmla="*/ 149 h 149"/>
                  <a:gd name="T48" fmla="*/ 205 w 260"/>
                  <a:gd name="T49" fmla="*/ 149 h 149"/>
                  <a:gd name="T50" fmla="*/ 199 w 260"/>
                  <a:gd name="T51" fmla="*/ 147 h 149"/>
                  <a:gd name="T52" fmla="*/ 174 w 260"/>
                  <a:gd name="T53" fmla="*/ 139 h 149"/>
                  <a:gd name="T54" fmla="*/ 141 w 260"/>
                  <a:gd name="T55" fmla="*/ 128 h 149"/>
                  <a:gd name="T56" fmla="*/ 103 w 260"/>
                  <a:gd name="T57" fmla="*/ 115 h 149"/>
                  <a:gd name="T58" fmla="*/ 64 w 260"/>
                  <a:gd name="T59" fmla="*/ 102 h 149"/>
                  <a:gd name="T60" fmla="*/ 31 w 260"/>
                  <a:gd name="T61" fmla="*/ 90 h 149"/>
                  <a:gd name="T62" fmla="*/ 9 w 260"/>
                  <a:gd name="T63" fmla="*/ 81 h 149"/>
                  <a:gd name="T64" fmla="*/ 2 w 260"/>
                  <a:gd name="T65" fmla="*/ 77 h 149"/>
                  <a:gd name="T66" fmla="*/ 1 w 260"/>
                  <a:gd name="T67" fmla="*/ 76 h 149"/>
                  <a:gd name="T68" fmla="*/ 0 w 260"/>
                  <a:gd name="T69" fmla="*/ 76 h 149"/>
                  <a:gd name="T70" fmla="*/ 11 w 260"/>
                  <a:gd name="T71" fmla="*/ 56 h 149"/>
                  <a:gd name="T72" fmla="*/ 15 w 260"/>
                  <a:gd name="T73" fmla="*/ 47 h 149"/>
                  <a:gd name="T74" fmla="*/ 18 w 260"/>
                  <a:gd name="T75" fmla="*/ 40 h 149"/>
                  <a:gd name="T76" fmla="*/ 19 w 260"/>
                  <a:gd name="T77" fmla="*/ 32 h 149"/>
                  <a:gd name="T78" fmla="*/ 19 w 260"/>
                  <a:gd name="T79" fmla="*/ 23 h 149"/>
                  <a:gd name="T80" fmla="*/ 19 w 260"/>
                  <a:gd name="T81" fmla="*/ 13 h 149"/>
                  <a:gd name="T82" fmla="*/ 18 w 260"/>
                  <a:gd name="T83" fmla="*/ 0 h 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0"/>
                  <a:gd name="T127" fmla="*/ 0 h 149"/>
                  <a:gd name="T128" fmla="*/ 260 w 260"/>
                  <a:gd name="T129" fmla="*/ 149 h 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0" h="149">
                    <a:moveTo>
                      <a:pt x="18" y="0"/>
                    </a:moveTo>
                    <a:lnTo>
                      <a:pt x="44" y="11"/>
                    </a:lnTo>
                    <a:lnTo>
                      <a:pt x="79" y="24"/>
                    </a:lnTo>
                    <a:lnTo>
                      <a:pt x="161" y="56"/>
                    </a:lnTo>
                    <a:lnTo>
                      <a:pt x="199" y="71"/>
                    </a:lnTo>
                    <a:lnTo>
                      <a:pt x="216" y="79"/>
                    </a:lnTo>
                    <a:lnTo>
                      <a:pt x="231" y="87"/>
                    </a:lnTo>
                    <a:lnTo>
                      <a:pt x="238" y="90"/>
                    </a:lnTo>
                    <a:lnTo>
                      <a:pt x="243" y="93"/>
                    </a:lnTo>
                    <a:lnTo>
                      <a:pt x="252" y="99"/>
                    </a:lnTo>
                    <a:lnTo>
                      <a:pt x="255" y="101"/>
                    </a:lnTo>
                    <a:lnTo>
                      <a:pt x="259" y="104"/>
                    </a:lnTo>
                    <a:lnTo>
                      <a:pt x="260" y="107"/>
                    </a:lnTo>
                    <a:lnTo>
                      <a:pt x="260" y="109"/>
                    </a:lnTo>
                    <a:lnTo>
                      <a:pt x="259" y="116"/>
                    </a:lnTo>
                    <a:lnTo>
                      <a:pt x="258" y="120"/>
                    </a:lnTo>
                    <a:lnTo>
                      <a:pt x="256" y="122"/>
                    </a:lnTo>
                    <a:lnTo>
                      <a:pt x="254" y="124"/>
                    </a:lnTo>
                    <a:lnTo>
                      <a:pt x="252" y="127"/>
                    </a:lnTo>
                    <a:lnTo>
                      <a:pt x="249" y="129"/>
                    </a:lnTo>
                    <a:lnTo>
                      <a:pt x="245" y="133"/>
                    </a:lnTo>
                    <a:lnTo>
                      <a:pt x="240" y="136"/>
                    </a:lnTo>
                    <a:lnTo>
                      <a:pt x="227" y="142"/>
                    </a:lnTo>
                    <a:lnTo>
                      <a:pt x="209" y="149"/>
                    </a:lnTo>
                    <a:lnTo>
                      <a:pt x="205" y="149"/>
                    </a:lnTo>
                    <a:lnTo>
                      <a:pt x="199" y="147"/>
                    </a:lnTo>
                    <a:lnTo>
                      <a:pt x="174" y="139"/>
                    </a:lnTo>
                    <a:lnTo>
                      <a:pt x="141" y="128"/>
                    </a:lnTo>
                    <a:lnTo>
                      <a:pt x="103" y="115"/>
                    </a:lnTo>
                    <a:lnTo>
                      <a:pt x="64" y="102"/>
                    </a:lnTo>
                    <a:lnTo>
                      <a:pt x="31" y="90"/>
                    </a:lnTo>
                    <a:lnTo>
                      <a:pt x="9" y="81"/>
                    </a:lnTo>
                    <a:lnTo>
                      <a:pt x="2" y="77"/>
                    </a:lnTo>
                    <a:lnTo>
                      <a:pt x="1" y="76"/>
                    </a:lnTo>
                    <a:lnTo>
                      <a:pt x="0" y="76"/>
                    </a:lnTo>
                    <a:lnTo>
                      <a:pt x="11" y="56"/>
                    </a:lnTo>
                    <a:lnTo>
                      <a:pt x="15" y="47"/>
                    </a:lnTo>
                    <a:lnTo>
                      <a:pt x="18" y="40"/>
                    </a:lnTo>
                    <a:lnTo>
                      <a:pt x="19" y="32"/>
                    </a:lnTo>
                    <a:lnTo>
                      <a:pt x="19" y="23"/>
                    </a:lnTo>
                    <a:lnTo>
                      <a:pt x="19" y="13"/>
                    </a:lnTo>
                    <a:lnTo>
                      <a:pt x="18" y="0"/>
                    </a:lnTo>
                    <a:close/>
                  </a:path>
                </a:pathLst>
              </a:custGeom>
              <a:solidFill>
                <a:srgbClr val="B3B3B3"/>
              </a:solidFill>
              <a:ln w="9525">
                <a:noFill/>
                <a:round/>
                <a:headEnd/>
                <a:tailEnd/>
              </a:ln>
            </p:spPr>
            <p:txBody>
              <a:bodyPr/>
              <a:lstStyle/>
              <a:p>
                <a:endParaRPr lang="en-US" dirty="0"/>
              </a:p>
            </p:txBody>
          </p:sp>
          <p:sp>
            <p:nvSpPr>
              <p:cNvPr id="22384" name="Freeform 180"/>
              <p:cNvSpPr>
                <a:spLocks/>
              </p:cNvSpPr>
              <p:nvPr/>
            </p:nvSpPr>
            <p:spPr bwMode="auto">
              <a:xfrm>
                <a:off x="3721" y="1305"/>
                <a:ext cx="28" cy="22"/>
              </a:xfrm>
              <a:custGeom>
                <a:avLst/>
                <a:gdLst>
                  <a:gd name="T0" fmla="*/ 12 w 251"/>
                  <a:gd name="T1" fmla="*/ 0 h 131"/>
                  <a:gd name="T2" fmla="*/ 35 w 251"/>
                  <a:gd name="T3" fmla="*/ 10 h 131"/>
                  <a:gd name="T4" fmla="*/ 69 w 251"/>
                  <a:gd name="T5" fmla="*/ 21 h 131"/>
                  <a:gd name="T6" fmla="*/ 145 w 251"/>
                  <a:gd name="T7" fmla="*/ 51 h 131"/>
                  <a:gd name="T8" fmla="*/ 182 w 251"/>
                  <a:gd name="T9" fmla="*/ 65 h 131"/>
                  <a:gd name="T10" fmla="*/ 199 w 251"/>
                  <a:gd name="T11" fmla="*/ 72 h 131"/>
                  <a:gd name="T12" fmla="*/ 215 w 251"/>
                  <a:gd name="T13" fmla="*/ 78 h 131"/>
                  <a:gd name="T14" fmla="*/ 227 w 251"/>
                  <a:gd name="T15" fmla="*/ 84 h 131"/>
                  <a:gd name="T16" fmla="*/ 237 w 251"/>
                  <a:gd name="T17" fmla="*/ 89 h 131"/>
                  <a:gd name="T18" fmla="*/ 245 w 251"/>
                  <a:gd name="T19" fmla="*/ 93 h 131"/>
                  <a:gd name="T20" fmla="*/ 247 w 251"/>
                  <a:gd name="T21" fmla="*/ 95 h 131"/>
                  <a:gd name="T22" fmla="*/ 248 w 251"/>
                  <a:gd name="T23" fmla="*/ 98 h 131"/>
                  <a:gd name="T24" fmla="*/ 250 w 251"/>
                  <a:gd name="T25" fmla="*/ 103 h 131"/>
                  <a:gd name="T26" fmla="*/ 251 w 251"/>
                  <a:gd name="T27" fmla="*/ 106 h 131"/>
                  <a:gd name="T28" fmla="*/ 250 w 251"/>
                  <a:gd name="T29" fmla="*/ 109 h 131"/>
                  <a:gd name="T30" fmla="*/ 249 w 251"/>
                  <a:gd name="T31" fmla="*/ 111 h 131"/>
                  <a:gd name="T32" fmla="*/ 247 w 251"/>
                  <a:gd name="T33" fmla="*/ 113 h 131"/>
                  <a:gd name="T34" fmla="*/ 240 w 251"/>
                  <a:gd name="T35" fmla="*/ 118 h 131"/>
                  <a:gd name="T36" fmla="*/ 229 w 251"/>
                  <a:gd name="T37" fmla="*/ 124 h 131"/>
                  <a:gd name="T38" fmla="*/ 213 w 251"/>
                  <a:gd name="T39" fmla="*/ 131 h 131"/>
                  <a:gd name="T40" fmla="*/ 210 w 251"/>
                  <a:gd name="T41" fmla="*/ 130 h 131"/>
                  <a:gd name="T42" fmla="*/ 203 w 251"/>
                  <a:gd name="T43" fmla="*/ 128 h 131"/>
                  <a:gd name="T44" fmla="*/ 178 w 251"/>
                  <a:gd name="T45" fmla="*/ 120 h 131"/>
                  <a:gd name="T46" fmla="*/ 144 w 251"/>
                  <a:gd name="T47" fmla="*/ 110 h 131"/>
                  <a:gd name="T48" fmla="*/ 105 w 251"/>
                  <a:gd name="T49" fmla="*/ 98 h 131"/>
                  <a:gd name="T50" fmla="*/ 66 w 251"/>
                  <a:gd name="T51" fmla="*/ 84 h 131"/>
                  <a:gd name="T52" fmla="*/ 32 w 251"/>
                  <a:gd name="T53" fmla="*/ 73 h 131"/>
                  <a:gd name="T54" fmla="*/ 8 w 251"/>
                  <a:gd name="T55" fmla="*/ 64 h 131"/>
                  <a:gd name="T56" fmla="*/ 2 w 251"/>
                  <a:gd name="T57" fmla="*/ 61 h 131"/>
                  <a:gd name="T58" fmla="*/ 0 w 251"/>
                  <a:gd name="T59" fmla="*/ 59 h 131"/>
                  <a:gd name="T60" fmla="*/ 3 w 251"/>
                  <a:gd name="T61" fmla="*/ 50 h 131"/>
                  <a:gd name="T62" fmla="*/ 6 w 251"/>
                  <a:gd name="T63" fmla="*/ 41 h 131"/>
                  <a:gd name="T64" fmla="*/ 8 w 251"/>
                  <a:gd name="T65" fmla="*/ 36 h 131"/>
                  <a:gd name="T66" fmla="*/ 11 w 251"/>
                  <a:gd name="T67" fmla="*/ 31 h 131"/>
                  <a:gd name="T68" fmla="*/ 13 w 251"/>
                  <a:gd name="T69" fmla="*/ 26 h 131"/>
                  <a:gd name="T70" fmla="*/ 13 w 251"/>
                  <a:gd name="T71" fmla="*/ 19 h 131"/>
                  <a:gd name="T72" fmla="*/ 13 w 251"/>
                  <a:gd name="T73" fmla="*/ 11 h 131"/>
                  <a:gd name="T74" fmla="*/ 12 w 251"/>
                  <a:gd name="T75" fmla="*/ 0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1"/>
                  <a:gd name="T115" fmla="*/ 0 h 131"/>
                  <a:gd name="T116" fmla="*/ 251 w 251"/>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1" h="131">
                    <a:moveTo>
                      <a:pt x="12" y="0"/>
                    </a:moveTo>
                    <a:lnTo>
                      <a:pt x="35" y="10"/>
                    </a:lnTo>
                    <a:lnTo>
                      <a:pt x="69" y="21"/>
                    </a:lnTo>
                    <a:lnTo>
                      <a:pt x="145" y="51"/>
                    </a:lnTo>
                    <a:lnTo>
                      <a:pt x="182" y="65"/>
                    </a:lnTo>
                    <a:lnTo>
                      <a:pt x="199" y="72"/>
                    </a:lnTo>
                    <a:lnTo>
                      <a:pt x="215" y="78"/>
                    </a:lnTo>
                    <a:lnTo>
                      <a:pt x="227" y="84"/>
                    </a:lnTo>
                    <a:lnTo>
                      <a:pt x="237" y="89"/>
                    </a:lnTo>
                    <a:lnTo>
                      <a:pt x="245" y="93"/>
                    </a:lnTo>
                    <a:lnTo>
                      <a:pt x="247" y="95"/>
                    </a:lnTo>
                    <a:lnTo>
                      <a:pt x="248" y="98"/>
                    </a:lnTo>
                    <a:lnTo>
                      <a:pt x="250" y="103"/>
                    </a:lnTo>
                    <a:lnTo>
                      <a:pt x="251" y="106"/>
                    </a:lnTo>
                    <a:lnTo>
                      <a:pt x="250" y="109"/>
                    </a:lnTo>
                    <a:lnTo>
                      <a:pt x="249" y="111"/>
                    </a:lnTo>
                    <a:lnTo>
                      <a:pt x="247" y="113"/>
                    </a:lnTo>
                    <a:lnTo>
                      <a:pt x="240" y="118"/>
                    </a:lnTo>
                    <a:lnTo>
                      <a:pt x="229" y="124"/>
                    </a:lnTo>
                    <a:lnTo>
                      <a:pt x="213" y="131"/>
                    </a:lnTo>
                    <a:lnTo>
                      <a:pt x="210" y="130"/>
                    </a:lnTo>
                    <a:lnTo>
                      <a:pt x="203" y="128"/>
                    </a:lnTo>
                    <a:lnTo>
                      <a:pt x="178" y="120"/>
                    </a:lnTo>
                    <a:lnTo>
                      <a:pt x="144" y="110"/>
                    </a:lnTo>
                    <a:lnTo>
                      <a:pt x="105" y="98"/>
                    </a:lnTo>
                    <a:lnTo>
                      <a:pt x="66" y="84"/>
                    </a:lnTo>
                    <a:lnTo>
                      <a:pt x="32" y="73"/>
                    </a:lnTo>
                    <a:lnTo>
                      <a:pt x="8" y="64"/>
                    </a:lnTo>
                    <a:lnTo>
                      <a:pt x="2" y="61"/>
                    </a:lnTo>
                    <a:lnTo>
                      <a:pt x="0" y="59"/>
                    </a:lnTo>
                    <a:lnTo>
                      <a:pt x="3" y="50"/>
                    </a:lnTo>
                    <a:lnTo>
                      <a:pt x="6" y="41"/>
                    </a:lnTo>
                    <a:lnTo>
                      <a:pt x="8" y="36"/>
                    </a:lnTo>
                    <a:lnTo>
                      <a:pt x="11" y="31"/>
                    </a:lnTo>
                    <a:lnTo>
                      <a:pt x="13" y="26"/>
                    </a:lnTo>
                    <a:lnTo>
                      <a:pt x="13" y="19"/>
                    </a:lnTo>
                    <a:lnTo>
                      <a:pt x="13" y="11"/>
                    </a:lnTo>
                    <a:lnTo>
                      <a:pt x="12" y="0"/>
                    </a:lnTo>
                    <a:close/>
                  </a:path>
                </a:pathLst>
              </a:custGeom>
              <a:solidFill>
                <a:srgbClr val="CCCCCC"/>
              </a:solidFill>
              <a:ln w="9525">
                <a:noFill/>
                <a:round/>
                <a:headEnd/>
                <a:tailEnd/>
              </a:ln>
            </p:spPr>
            <p:txBody>
              <a:bodyPr/>
              <a:lstStyle/>
              <a:p>
                <a:endParaRPr lang="en-US" dirty="0"/>
              </a:p>
            </p:txBody>
          </p:sp>
          <p:sp>
            <p:nvSpPr>
              <p:cNvPr id="22385" name="Freeform 181"/>
              <p:cNvSpPr>
                <a:spLocks/>
              </p:cNvSpPr>
              <p:nvPr/>
            </p:nvSpPr>
            <p:spPr bwMode="auto">
              <a:xfrm>
                <a:off x="3722" y="1307"/>
                <a:ext cx="27" cy="19"/>
              </a:xfrm>
              <a:custGeom>
                <a:avLst/>
                <a:gdLst>
                  <a:gd name="T0" fmla="*/ 9 w 242"/>
                  <a:gd name="T1" fmla="*/ 0 h 117"/>
                  <a:gd name="T2" fmla="*/ 31 w 242"/>
                  <a:gd name="T3" fmla="*/ 9 h 117"/>
                  <a:gd name="T4" fmla="*/ 63 w 242"/>
                  <a:gd name="T5" fmla="*/ 21 h 117"/>
                  <a:gd name="T6" fmla="*/ 141 w 242"/>
                  <a:gd name="T7" fmla="*/ 49 h 117"/>
                  <a:gd name="T8" fmla="*/ 180 w 242"/>
                  <a:gd name="T9" fmla="*/ 64 h 117"/>
                  <a:gd name="T10" fmla="*/ 211 w 242"/>
                  <a:gd name="T11" fmla="*/ 76 h 117"/>
                  <a:gd name="T12" fmla="*/ 225 w 242"/>
                  <a:gd name="T13" fmla="*/ 82 h 117"/>
                  <a:gd name="T14" fmla="*/ 234 w 242"/>
                  <a:gd name="T15" fmla="*/ 86 h 117"/>
                  <a:gd name="T16" fmla="*/ 240 w 242"/>
                  <a:gd name="T17" fmla="*/ 91 h 117"/>
                  <a:gd name="T18" fmla="*/ 242 w 242"/>
                  <a:gd name="T19" fmla="*/ 92 h 117"/>
                  <a:gd name="T20" fmla="*/ 242 w 242"/>
                  <a:gd name="T21" fmla="*/ 93 h 117"/>
                  <a:gd name="T22" fmla="*/ 242 w 242"/>
                  <a:gd name="T23" fmla="*/ 97 h 117"/>
                  <a:gd name="T24" fmla="*/ 242 w 242"/>
                  <a:gd name="T25" fmla="*/ 99 h 117"/>
                  <a:gd name="T26" fmla="*/ 240 w 242"/>
                  <a:gd name="T27" fmla="*/ 100 h 117"/>
                  <a:gd name="T28" fmla="*/ 238 w 242"/>
                  <a:gd name="T29" fmla="*/ 101 h 117"/>
                  <a:gd name="T30" fmla="*/ 229 w 242"/>
                  <a:gd name="T31" fmla="*/ 106 h 117"/>
                  <a:gd name="T32" fmla="*/ 223 w 242"/>
                  <a:gd name="T33" fmla="*/ 110 h 117"/>
                  <a:gd name="T34" fmla="*/ 214 w 242"/>
                  <a:gd name="T35" fmla="*/ 117 h 117"/>
                  <a:gd name="T36" fmla="*/ 213 w 242"/>
                  <a:gd name="T37" fmla="*/ 117 h 117"/>
                  <a:gd name="T38" fmla="*/ 210 w 242"/>
                  <a:gd name="T39" fmla="*/ 117 h 117"/>
                  <a:gd name="T40" fmla="*/ 204 w 242"/>
                  <a:gd name="T41" fmla="*/ 115 h 117"/>
                  <a:gd name="T42" fmla="*/ 179 w 242"/>
                  <a:gd name="T43" fmla="*/ 106 h 117"/>
                  <a:gd name="T44" fmla="*/ 145 w 242"/>
                  <a:gd name="T45" fmla="*/ 96 h 117"/>
                  <a:gd name="T46" fmla="*/ 106 w 242"/>
                  <a:gd name="T47" fmla="*/ 82 h 117"/>
                  <a:gd name="T48" fmla="*/ 67 w 242"/>
                  <a:gd name="T49" fmla="*/ 69 h 117"/>
                  <a:gd name="T50" fmla="*/ 32 w 242"/>
                  <a:gd name="T51" fmla="*/ 56 h 117"/>
                  <a:gd name="T52" fmla="*/ 9 w 242"/>
                  <a:gd name="T53" fmla="*/ 47 h 117"/>
                  <a:gd name="T54" fmla="*/ 2 w 242"/>
                  <a:gd name="T55" fmla="*/ 44 h 117"/>
                  <a:gd name="T56" fmla="*/ 0 w 242"/>
                  <a:gd name="T57" fmla="*/ 43 h 117"/>
                  <a:gd name="T58" fmla="*/ 3 w 242"/>
                  <a:gd name="T59" fmla="*/ 33 h 117"/>
                  <a:gd name="T60" fmla="*/ 5 w 242"/>
                  <a:gd name="T61" fmla="*/ 28 h 117"/>
                  <a:gd name="T62" fmla="*/ 9 w 242"/>
                  <a:gd name="T63" fmla="*/ 22 h 117"/>
                  <a:gd name="T64" fmla="*/ 10 w 242"/>
                  <a:gd name="T65" fmla="*/ 20 h 117"/>
                  <a:gd name="T66" fmla="*/ 10 w 242"/>
                  <a:gd name="T67" fmla="*/ 16 h 117"/>
                  <a:gd name="T68" fmla="*/ 10 w 242"/>
                  <a:gd name="T69" fmla="*/ 9 h 117"/>
                  <a:gd name="T70" fmla="*/ 9 w 242"/>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7"/>
                  <a:gd name="T110" fmla="*/ 242 w 242"/>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7">
                    <a:moveTo>
                      <a:pt x="9" y="0"/>
                    </a:moveTo>
                    <a:lnTo>
                      <a:pt x="31" y="9"/>
                    </a:lnTo>
                    <a:lnTo>
                      <a:pt x="63" y="21"/>
                    </a:lnTo>
                    <a:lnTo>
                      <a:pt x="141" y="49"/>
                    </a:lnTo>
                    <a:lnTo>
                      <a:pt x="180" y="64"/>
                    </a:lnTo>
                    <a:lnTo>
                      <a:pt x="211" y="76"/>
                    </a:lnTo>
                    <a:lnTo>
                      <a:pt x="225" y="82"/>
                    </a:lnTo>
                    <a:lnTo>
                      <a:pt x="234" y="86"/>
                    </a:lnTo>
                    <a:lnTo>
                      <a:pt x="240" y="91"/>
                    </a:lnTo>
                    <a:lnTo>
                      <a:pt x="242" y="92"/>
                    </a:lnTo>
                    <a:lnTo>
                      <a:pt x="242" y="93"/>
                    </a:lnTo>
                    <a:lnTo>
                      <a:pt x="242" y="97"/>
                    </a:lnTo>
                    <a:lnTo>
                      <a:pt x="242" y="99"/>
                    </a:lnTo>
                    <a:lnTo>
                      <a:pt x="240" y="100"/>
                    </a:lnTo>
                    <a:lnTo>
                      <a:pt x="238" y="101"/>
                    </a:lnTo>
                    <a:lnTo>
                      <a:pt x="229" y="106"/>
                    </a:lnTo>
                    <a:lnTo>
                      <a:pt x="223" y="110"/>
                    </a:lnTo>
                    <a:lnTo>
                      <a:pt x="214" y="117"/>
                    </a:lnTo>
                    <a:lnTo>
                      <a:pt x="213" y="117"/>
                    </a:lnTo>
                    <a:lnTo>
                      <a:pt x="210" y="117"/>
                    </a:lnTo>
                    <a:lnTo>
                      <a:pt x="204" y="115"/>
                    </a:lnTo>
                    <a:lnTo>
                      <a:pt x="179" y="106"/>
                    </a:lnTo>
                    <a:lnTo>
                      <a:pt x="145" y="96"/>
                    </a:lnTo>
                    <a:lnTo>
                      <a:pt x="106" y="82"/>
                    </a:lnTo>
                    <a:lnTo>
                      <a:pt x="67" y="69"/>
                    </a:lnTo>
                    <a:lnTo>
                      <a:pt x="32" y="56"/>
                    </a:lnTo>
                    <a:lnTo>
                      <a:pt x="9" y="47"/>
                    </a:lnTo>
                    <a:lnTo>
                      <a:pt x="2" y="44"/>
                    </a:lnTo>
                    <a:lnTo>
                      <a:pt x="0" y="43"/>
                    </a:lnTo>
                    <a:lnTo>
                      <a:pt x="3" y="33"/>
                    </a:lnTo>
                    <a:lnTo>
                      <a:pt x="5" y="28"/>
                    </a:lnTo>
                    <a:lnTo>
                      <a:pt x="9" y="22"/>
                    </a:lnTo>
                    <a:lnTo>
                      <a:pt x="10" y="20"/>
                    </a:lnTo>
                    <a:lnTo>
                      <a:pt x="10" y="16"/>
                    </a:lnTo>
                    <a:lnTo>
                      <a:pt x="10" y="9"/>
                    </a:lnTo>
                    <a:lnTo>
                      <a:pt x="9" y="0"/>
                    </a:lnTo>
                    <a:close/>
                  </a:path>
                </a:pathLst>
              </a:custGeom>
              <a:solidFill>
                <a:srgbClr val="E6E6E6"/>
              </a:solidFill>
              <a:ln w="9525">
                <a:noFill/>
                <a:round/>
                <a:headEnd/>
                <a:tailEnd/>
              </a:ln>
            </p:spPr>
            <p:txBody>
              <a:bodyPr/>
              <a:lstStyle/>
              <a:p>
                <a:endParaRPr lang="en-US" dirty="0"/>
              </a:p>
            </p:txBody>
          </p:sp>
          <p:sp>
            <p:nvSpPr>
              <p:cNvPr id="22386" name="Freeform 182"/>
              <p:cNvSpPr>
                <a:spLocks/>
              </p:cNvSpPr>
              <p:nvPr/>
            </p:nvSpPr>
            <p:spPr bwMode="auto">
              <a:xfrm>
                <a:off x="3597" y="1252"/>
                <a:ext cx="122" cy="77"/>
              </a:xfrm>
              <a:custGeom>
                <a:avLst/>
                <a:gdLst>
                  <a:gd name="T0" fmla="*/ 21 w 1101"/>
                  <a:gd name="T1" fmla="*/ 3 h 460"/>
                  <a:gd name="T2" fmla="*/ 56 w 1101"/>
                  <a:gd name="T3" fmla="*/ 11 h 460"/>
                  <a:gd name="T4" fmla="*/ 81 w 1101"/>
                  <a:gd name="T5" fmla="*/ 20 h 460"/>
                  <a:gd name="T6" fmla="*/ 101 w 1101"/>
                  <a:gd name="T7" fmla="*/ 29 h 460"/>
                  <a:gd name="T8" fmla="*/ 124 w 1101"/>
                  <a:gd name="T9" fmla="*/ 42 h 460"/>
                  <a:gd name="T10" fmla="*/ 145 w 1101"/>
                  <a:gd name="T11" fmla="*/ 55 h 460"/>
                  <a:gd name="T12" fmla="*/ 161 w 1101"/>
                  <a:gd name="T13" fmla="*/ 62 h 460"/>
                  <a:gd name="T14" fmla="*/ 184 w 1101"/>
                  <a:gd name="T15" fmla="*/ 70 h 460"/>
                  <a:gd name="T16" fmla="*/ 219 w 1101"/>
                  <a:gd name="T17" fmla="*/ 78 h 460"/>
                  <a:gd name="T18" fmla="*/ 264 w 1101"/>
                  <a:gd name="T19" fmla="*/ 85 h 460"/>
                  <a:gd name="T20" fmla="*/ 306 w 1101"/>
                  <a:gd name="T21" fmla="*/ 91 h 460"/>
                  <a:gd name="T22" fmla="*/ 329 w 1101"/>
                  <a:gd name="T23" fmla="*/ 96 h 460"/>
                  <a:gd name="T24" fmla="*/ 351 w 1101"/>
                  <a:gd name="T25" fmla="*/ 102 h 460"/>
                  <a:gd name="T26" fmla="*/ 372 w 1101"/>
                  <a:gd name="T27" fmla="*/ 110 h 460"/>
                  <a:gd name="T28" fmla="*/ 392 w 1101"/>
                  <a:gd name="T29" fmla="*/ 120 h 460"/>
                  <a:gd name="T30" fmla="*/ 450 w 1101"/>
                  <a:gd name="T31" fmla="*/ 147 h 460"/>
                  <a:gd name="T32" fmla="*/ 482 w 1101"/>
                  <a:gd name="T33" fmla="*/ 159 h 460"/>
                  <a:gd name="T34" fmla="*/ 508 w 1101"/>
                  <a:gd name="T35" fmla="*/ 166 h 460"/>
                  <a:gd name="T36" fmla="*/ 540 w 1101"/>
                  <a:gd name="T37" fmla="*/ 173 h 460"/>
                  <a:gd name="T38" fmla="*/ 573 w 1101"/>
                  <a:gd name="T39" fmla="*/ 181 h 460"/>
                  <a:gd name="T40" fmla="*/ 612 w 1101"/>
                  <a:gd name="T41" fmla="*/ 196 h 460"/>
                  <a:gd name="T42" fmla="*/ 657 w 1101"/>
                  <a:gd name="T43" fmla="*/ 219 h 460"/>
                  <a:gd name="T44" fmla="*/ 691 w 1101"/>
                  <a:gd name="T45" fmla="*/ 235 h 460"/>
                  <a:gd name="T46" fmla="*/ 716 w 1101"/>
                  <a:gd name="T47" fmla="*/ 246 h 460"/>
                  <a:gd name="T48" fmla="*/ 747 w 1101"/>
                  <a:gd name="T49" fmla="*/ 254 h 460"/>
                  <a:gd name="T50" fmla="*/ 817 w 1101"/>
                  <a:gd name="T51" fmla="*/ 268 h 460"/>
                  <a:gd name="T52" fmla="*/ 864 w 1101"/>
                  <a:gd name="T53" fmla="*/ 278 h 460"/>
                  <a:gd name="T54" fmla="*/ 886 w 1101"/>
                  <a:gd name="T55" fmla="*/ 284 h 460"/>
                  <a:gd name="T56" fmla="*/ 899 w 1101"/>
                  <a:gd name="T57" fmla="*/ 290 h 460"/>
                  <a:gd name="T58" fmla="*/ 921 w 1101"/>
                  <a:gd name="T59" fmla="*/ 304 h 460"/>
                  <a:gd name="T60" fmla="*/ 961 w 1101"/>
                  <a:gd name="T61" fmla="*/ 330 h 460"/>
                  <a:gd name="T62" fmla="*/ 1006 w 1101"/>
                  <a:gd name="T63" fmla="*/ 356 h 460"/>
                  <a:gd name="T64" fmla="*/ 1043 w 1101"/>
                  <a:gd name="T65" fmla="*/ 374 h 460"/>
                  <a:gd name="T66" fmla="*/ 1069 w 1101"/>
                  <a:gd name="T67" fmla="*/ 382 h 460"/>
                  <a:gd name="T68" fmla="*/ 1091 w 1101"/>
                  <a:gd name="T69" fmla="*/ 401 h 460"/>
                  <a:gd name="T70" fmla="*/ 1098 w 1101"/>
                  <a:gd name="T71" fmla="*/ 421 h 460"/>
                  <a:gd name="T72" fmla="*/ 1101 w 1101"/>
                  <a:gd name="T73" fmla="*/ 432 h 460"/>
                  <a:gd name="T74" fmla="*/ 1101 w 1101"/>
                  <a:gd name="T75" fmla="*/ 442 h 460"/>
                  <a:gd name="T76" fmla="*/ 1097 w 1101"/>
                  <a:gd name="T77" fmla="*/ 449 h 460"/>
                  <a:gd name="T78" fmla="*/ 1091 w 1101"/>
                  <a:gd name="T79" fmla="*/ 455 h 460"/>
                  <a:gd name="T80" fmla="*/ 1082 w 1101"/>
                  <a:gd name="T81" fmla="*/ 458 h 460"/>
                  <a:gd name="T82" fmla="*/ 1068 w 1101"/>
                  <a:gd name="T83" fmla="*/ 460 h 460"/>
                  <a:gd name="T84" fmla="*/ 1052 w 1101"/>
                  <a:gd name="T85" fmla="*/ 459 h 460"/>
                  <a:gd name="T86" fmla="*/ 1020 w 1101"/>
                  <a:gd name="T87" fmla="*/ 453 h 460"/>
                  <a:gd name="T88" fmla="*/ 994 w 1101"/>
                  <a:gd name="T89" fmla="*/ 447 h 460"/>
                  <a:gd name="T90" fmla="*/ 927 w 1101"/>
                  <a:gd name="T91" fmla="*/ 425 h 460"/>
                  <a:gd name="T92" fmla="*/ 842 w 1101"/>
                  <a:gd name="T93" fmla="*/ 392 h 460"/>
                  <a:gd name="T94" fmla="*/ 785 w 1101"/>
                  <a:gd name="T95" fmla="*/ 367 h 460"/>
                  <a:gd name="T96" fmla="*/ 706 w 1101"/>
                  <a:gd name="T97" fmla="*/ 332 h 460"/>
                  <a:gd name="T98" fmla="*/ 585 w 1101"/>
                  <a:gd name="T99" fmla="*/ 283 h 460"/>
                  <a:gd name="T100" fmla="*/ 457 w 1101"/>
                  <a:gd name="T101" fmla="*/ 234 h 460"/>
                  <a:gd name="T102" fmla="*/ 396 w 1101"/>
                  <a:gd name="T103" fmla="*/ 211 h 460"/>
                  <a:gd name="T104" fmla="*/ 371 w 1101"/>
                  <a:gd name="T105" fmla="*/ 200 h 460"/>
                  <a:gd name="T106" fmla="*/ 341 w 1101"/>
                  <a:gd name="T107" fmla="*/ 182 h 460"/>
                  <a:gd name="T108" fmla="*/ 313 w 1101"/>
                  <a:gd name="T109" fmla="*/ 163 h 460"/>
                  <a:gd name="T110" fmla="*/ 259 w 1101"/>
                  <a:gd name="T111" fmla="*/ 124 h 460"/>
                  <a:gd name="T112" fmla="*/ 219 w 1101"/>
                  <a:gd name="T113" fmla="*/ 96 h 460"/>
                  <a:gd name="T114" fmla="*/ 189 w 1101"/>
                  <a:gd name="T115" fmla="*/ 80 h 460"/>
                  <a:gd name="T116" fmla="*/ 126 w 1101"/>
                  <a:gd name="T117" fmla="*/ 56 h 460"/>
                  <a:gd name="T118" fmla="*/ 76 w 1101"/>
                  <a:gd name="T119" fmla="*/ 37 h 460"/>
                  <a:gd name="T120" fmla="*/ 30 w 1101"/>
                  <a:gd name="T121" fmla="*/ 17 h 460"/>
                  <a:gd name="T122" fmla="*/ 12 w 1101"/>
                  <a:gd name="T123" fmla="*/ 8 h 460"/>
                  <a:gd name="T124" fmla="*/ 0 w 1101"/>
                  <a:gd name="T125" fmla="*/ 0 h 4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1"/>
                  <a:gd name="T190" fmla="*/ 0 h 460"/>
                  <a:gd name="T191" fmla="*/ 1101 w 1101"/>
                  <a:gd name="T192" fmla="*/ 460 h 4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1" h="460">
                    <a:moveTo>
                      <a:pt x="0" y="0"/>
                    </a:moveTo>
                    <a:lnTo>
                      <a:pt x="21" y="3"/>
                    </a:lnTo>
                    <a:lnTo>
                      <a:pt x="39" y="7"/>
                    </a:lnTo>
                    <a:lnTo>
                      <a:pt x="56" y="11"/>
                    </a:lnTo>
                    <a:lnTo>
                      <a:pt x="69" y="15"/>
                    </a:lnTo>
                    <a:lnTo>
                      <a:pt x="81" y="20"/>
                    </a:lnTo>
                    <a:lnTo>
                      <a:pt x="92" y="25"/>
                    </a:lnTo>
                    <a:lnTo>
                      <a:pt x="101" y="29"/>
                    </a:lnTo>
                    <a:lnTo>
                      <a:pt x="109" y="33"/>
                    </a:lnTo>
                    <a:lnTo>
                      <a:pt x="124" y="42"/>
                    </a:lnTo>
                    <a:lnTo>
                      <a:pt x="138" y="51"/>
                    </a:lnTo>
                    <a:lnTo>
                      <a:pt x="145" y="55"/>
                    </a:lnTo>
                    <a:lnTo>
                      <a:pt x="153" y="59"/>
                    </a:lnTo>
                    <a:lnTo>
                      <a:pt x="161" y="62"/>
                    </a:lnTo>
                    <a:lnTo>
                      <a:pt x="170" y="65"/>
                    </a:lnTo>
                    <a:lnTo>
                      <a:pt x="184" y="70"/>
                    </a:lnTo>
                    <a:lnTo>
                      <a:pt x="196" y="73"/>
                    </a:lnTo>
                    <a:lnTo>
                      <a:pt x="219" y="78"/>
                    </a:lnTo>
                    <a:lnTo>
                      <a:pt x="242" y="82"/>
                    </a:lnTo>
                    <a:lnTo>
                      <a:pt x="264" y="85"/>
                    </a:lnTo>
                    <a:lnTo>
                      <a:pt x="285" y="88"/>
                    </a:lnTo>
                    <a:lnTo>
                      <a:pt x="306" y="91"/>
                    </a:lnTo>
                    <a:lnTo>
                      <a:pt x="317" y="94"/>
                    </a:lnTo>
                    <a:lnTo>
                      <a:pt x="329" y="96"/>
                    </a:lnTo>
                    <a:lnTo>
                      <a:pt x="340" y="99"/>
                    </a:lnTo>
                    <a:lnTo>
                      <a:pt x="351" y="102"/>
                    </a:lnTo>
                    <a:lnTo>
                      <a:pt x="362" y="106"/>
                    </a:lnTo>
                    <a:lnTo>
                      <a:pt x="372" y="110"/>
                    </a:lnTo>
                    <a:lnTo>
                      <a:pt x="383" y="115"/>
                    </a:lnTo>
                    <a:lnTo>
                      <a:pt x="392" y="120"/>
                    </a:lnTo>
                    <a:lnTo>
                      <a:pt x="430" y="138"/>
                    </a:lnTo>
                    <a:lnTo>
                      <a:pt x="450" y="147"/>
                    </a:lnTo>
                    <a:lnTo>
                      <a:pt x="471" y="155"/>
                    </a:lnTo>
                    <a:lnTo>
                      <a:pt x="482" y="159"/>
                    </a:lnTo>
                    <a:lnTo>
                      <a:pt x="495" y="162"/>
                    </a:lnTo>
                    <a:lnTo>
                      <a:pt x="508" y="166"/>
                    </a:lnTo>
                    <a:lnTo>
                      <a:pt x="522" y="169"/>
                    </a:lnTo>
                    <a:lnTo>
                      <a:pt x="540" y="173"/>
                    </a:lnTo>
                    <a:lnTo>
                      <a:pt x="557" y="177"/>
                    </a:lnTo>
                    <a:lnTo>
                      <a:pt x="573" y="181"/>
                    </a:lnTo>
                    <a:lnTo>
                      <a:pt x="586" y="186"/>
                    </a:lnTo>
                    <a:lnTo>
                      <a:pt x="612" y="196"/>
                    </a:lnTo>
                    <a:lnTo>
                      <a:pt x="635" y="207"/>
                    </a:lnTo>
                    <a:lnTo>
                      <a:pt x="657" y="219"/>
                    </a:lnTo>
                    <a:lnTo>
                      <a:pt x="679" y="230"/>
                    </a:lnTo>
                    <a:lnTo>
                      <a:pt x="691" y="235"/>
                    </a:lnTo>
                    <a:lnTo>
                      <a:pt x="703" y="240"/>
                    </a:lnTo>
                    <a:lnTo>
                      <a:pt x="716" y="246"/>
                    </a:lnTo>
                    <a:lnTo>
                      <a:pt x="731" y="250"/>
                    </a:lnTo>
                    <a:lnTo>
                      <a:pt x="747" y="254"/>
                    </a:lnTo>
                    <a:lnTo>
                      <a:pt x="767" y="258"/>
                    </a:lnTo>
                    <a:lnTo>
                      <a:pt x="817" y="268"/>
                    </a:lnTo>
                    <a:lnTo>
                      <a:pt x="841" y="272"/>
                    </a:lnTo>
                    <a:lnTo>
                      <a:pt x="864" y="278"/>
                    </a:lnTo>
                    <a:lnTo>
                      <a:pt x="876" y="281"/>
                    </a:lnTo>
                    <a:lnTo>
                      <a:pt x="886" y="284"/>
                    </a:lnTo>
                    <a:lnTo>
                      <a:pt x="894" y="288"/>
                    </a:lnTo>
                    <a:lnTo>
                      <a:pt x="899" y="290"/>
                    </a:lnTo>
                    <a:lnTo>
                      <a:pt x="902" y="293"/>
                    </a:lnTo>
                    <a:lnTo>
                      <a:pt x="921" y="304"/>
                    </a:lnTo>
                    <a:lnTo>
                      <a:pt x="941" y="317"/>
                    </a:lnTo>
                    <a:lnTo>
                      <a:pt x="961" y="330"/>
                    </a:lnTo>
                    <a:lnTo>
                      <a:pt x="983" y="344"/>
                    </a:lnTo>
                    <a:lnTo>
                      <a:pt x="1006" y="356"/>
                    </a:lnTo>
                    <a:lnTo>
                      <a:pt x="1030" y="368"/>
                    </a:lnTo>
                    <a:lnTo>
                      <a:pt x="1043" y="374"/>
                    </a:lnTo>
                    <a:lnTo>
                      <a:pt x="1056" y="378"/>
                    </a:lnTo>
                    <a:lnTo>
                      <a:pt x="1069" y="382"/>
                    </a:lnTo>
                    <a:lnTo>
                      <a:pt x="1083" y="386"/>
                    </a:lnTo>
                    <a:lnTo>
                      <a:pt x="1091" y="401"/>
                    </a:lnTo>
                    <a:lnTo>
                      <a:pt x="1096" y="414"/>
                    </a:lnTo>
                    <a:lnTo>
                      <a:pt x="1098" y="421"/>
                    </a:lnTo>
                    <a:lnTo>
                      <a:pt x="1101" y="427"/>
                    </a:lnTo>
                    <a:lnTo>
                      <a:pt x="1101" y="432"/>
                    </a:lnTo>
                    <a:lnTo>
                      <a:pt x="1101" y="437"/>
                    </a:lnTo>
                    <a:lnTo>
                      <a:pt x="1101" y="442"/>
                    </a:lnTo>
                    <a:lnTo>
                      <a:pt x="1099" y="446"/>
                    </a:lnTo>
                    <a:lnTo>
                      <a:pt x="1097" y="449"/>
                    </a:lnTo>
                    <a:lnTo>
                      <a:pt x="1095" y="452"/>
                    </a:lnTo>
                    <a:lnTo>
                      <a:pt x="1091" y="455"/>
                    </a:lnTo>
                    <a:lnTo>
                      <a:pt x="1087" y="457"/>
                    </a:lnTo>
                    <a:lnTo>
                      <a:pt x="1082" y="458"/>
                    </a:lnTo>
                    <a:lnTo>
                      <a:pt x="1076" y="459"/>
                    </a:lnTo>
                    <a:lnTo>
                      <a:pt x="1068" y="460"/>
                    </a:lnTo>
                    <a:lnTo>
                      <a:pt x="1060" y="459"/>
                    </a:lnTo>
                    <a:lnTo>
                      <a:pt x="1052" y="459"/>
                    </a:lnTo>
                    <a:lnTo>
                      <a:pt x="1043" y="458"/>
                    </a:lnTo>
                    <a:lnTo>
                      <a:pt x="1020" y="453"/>
                    </a:lnTo>
                    <a:lnTo>
                      <a:pt x="1007" y="450"/>
                    </a:lnTo>
                    <a:lnTo>
                      <a:pt x="994" y="447"/>
                    </a:lnTo>
                    <a:lnTo>
                      <a:pt x="962" y="436"/>
                    </a:lnTo>
                    <a:lnTo>
                      <a:pt x="927" y="425"/>
                    </a:lnTo>
                    <a:lnTo>
                      <a:pt x="888" y="409"/>
                    </a:lnTo>
                    <a:lnTo>
                      <a:pt x="842" y="392"/>
                    </a:lnTo>
                    <a:lnTo>
                      <a:pt x="815" y="380"/>
                    </a:lnTo>
                    <a:lnTo>
                      <a:pt x="785" y="367"/>
                    </a:lnTo>
                    <a:lnTo>
                      <a:pt x="750" y="351"/>
                    </a:lnTo>
                    <a:lnTo>
                      <a:pt x="706" y="332"/>
                    </a:lnTo>
                    <a:lnTo>
                      <a:pt x="652" y="309"/>
                    </a:lnTo>
                    <a:lnTo>
                      <a:pt x="585" y="283"/>
                    </a:lnTo>
                    <a:lnTo>
                      <a:pt x="503" y="252"/>
                    </a:lnTo>
                    <a:lnTo>
                      <a:pt x="457" y="234"/>
                    </a:lnTo>
                    <a:lnTo>
                      <a:pt x="405" y="214"/>
                    </a:lnTo>
                    <a:lnTo>
                      <a:pt x="396" y="211"/>
                    </a:lnTo>
                    <a:lnTo>
                      <a:pt x="388" y="208"/>
                    </a:lnTo>
                    <a:lnTo>
                      <a:pt x="371" y="200"/>
                    </a:lnTo>
                    <a:lnTo>
                      <a:pt x="355" y="191"/>
                    </a:lnTo>
                    <a:lnTo>
                      <a:pt x="341" y="182"/>
                    </a:lnTo>
                    <a:lnTo>
                      <a:pt x="326" y="173"/>
                    </a:lnTo>
                    <a:lnTo>
                      <a:pt x="313" y="163"/>
                    </a:lnTo>
                    <a:lnTo>
                      <a:pt x="286" y="144"/>
                    </a:lnTo>
                    <a:lnTo>
                      <a:pt x="259" y="124"/>
                    </a:lnTo>
                    <a:lnTo>
                      <a:pt x="233" y="105"/>
                    </a:lnTo>
                    <a:lnTo>
                      <a:pt x="219" y="96"/>
                    </a:lnTo>
                    <a:lnTo>
                      <a:pt x="204" y="87"/>
                    </a:lnTo>
                    <a:lnTo>
                      <a:pt x="189" y="80"/>
                    </a:lnTo>
                    <a:lnTo>
                      <a:pt x="173" y="73"/>
                    </a:lnTo>
                    <a:lnTo>
                      <a:pt x="126" y="56"/>
                    </a:lnTo>
                    <a:lnTo>
                      <a:pt x="100" y="47"/>
                    </a:lnTo>
                    <a:lnTo>
                      <a:pt x="76" y="37"/>
                    </a:lnTo>
                    <a:lnTo>
                      <a:pt x="51" y="28"/>
                    </a:lnTo>
                    <a:lnTo>
                      <a:pt x="30" y="17"/>
                    </a:lnTo>
                    <a:lnTo>
                      <a:pt x="21" y="13"/>
                    </a:lnTo>
                    <a:lnTo>
                      <a:pt x="12" y="8"/>
                    </a:lnTo>
                    <a:lnTo>
                      <a:pt x="5" y="4"/>
                    </a:lnTo>
                    <a:lnTo>
                      <a:pt x="0" y="0"/>
                    </a:lnTo>
                    <a:close/>
                  </a:path>
                </a:pathLst>
              </a:custGeom>
              <a:solidFill>
                <a:srgbClr val="E6E6E6"/>
              </a:solidFill>
              <a:ln w="9525">
                <a:noFill/>
                <a:round/>
                <a:headEnd/>
                <a:tailEnd/>
              </a:ln>
            </p:spPr>
            <p:txBody>
              <a:bodyPr/>
              <a:lstStyle/>
              <a:p>
                <a:endParaRPr lang="en-US" dirty="0"/>
              </a:p>
            </p:txBody>
          </p:sp>
          <p:sp>
            <p:nvSpPr>
              <p:cNvPr id="22387" name="Freeform 183"/>
              <p:cNvSpPr>
                <a:spLocks/>
              </p:cNvSpPr>
              <p:nvPr/>
            </p:nvSpPr>
            <p:spPr bwMode="auto">
              <a:xfrm>
                <a:off x="3585" y="1279"/>
                <a:ext cx="124" cy="75"/>
              </a:xfrm>
              <a:custGeom>
                <a:avLst/>
                <a:gdLst>
                  <a:gd name="T0" fmla="*/ 9 w 1112"/>
                  <a:gd name="T1" fmla="*/ 13 h 448"/>
                  <a:gd name="T2" fmla="*/ 23 w 1112"/>
                  <a:gd name="T3" fmla="*/ 26 h 448"/>
                  <a:gd name="T4" fmla="*/ 42 w 1112"/>
                  <a:gd name="T5" fmla="*/ 35 h 448"/>
                  <a:gd name="T6" fmla="*/ 92 w 1112"/>
                  <a:gd name="T7" fmla="*/ 54 h 448"/>
                  <a:gd name="T8" fmla="*/ 143 w 1112"/>
                  <a:gd name="T9" fmla="*/ 85 h 448"/>
                  <a:gd name="T10" fmla="*/ 209 w 1112"/>
                  <a:gd name="T11" fmla="*/ 117 h 448"/>
                  <a:gd name="T12" fmla="*/ 278 w 1112"/>
                  <a:gd name="T13" fmla="*/ 142 h 448"/>
                  <a:gd name="T14" fmla="*/ 372 w 1112"/>
                  <a:gd name="T15" fmla="*/ 169 h 448"/>
                  <a:gd name="T16" fmla="*/ 480 w 1112"/>
                  <a:gd name="T17" fmla="*/ 198 h 448"/>
                  <a:gd name="T18" fmla="*/ 514 w 1112"/>
                  <a:gd name="T19" fmla="*/ 219 h 448"/>
                  <a:gd name="T20" fmla="*/ 555 w 1112"/>
                  <a:gd name="T21" fmla="*/ 246 h 448"/>
                  <a:gd name="T22" fmla="*/ 589 w 1112"/>
                  <a:gd name="T23" fmla="*/ 266 h 448"/>
                  <a:gd name="T24" fmla="*/ 625 w 1112"/>
                  <a:gd name="T25" fmla="*/ 280 h 448"/>
                  <a:gd name="T26" fmla="*/ 659 w 1112"/>
                  <a:gd name="T27" fmla="*/ 287 h 448"/>
                  <a:gd name="T28" fmla="*/ 713 w 1112"/>
                  <a:gd name="T29" fmla="*/ 293 h 448"/>
                  <a:gd name="T30" fmla="*/ 781 w 1112"/>
                  <a:gd name="T31" fmla="*/ 298 h 448"/>
                  <a:gd name="T32" fmla="*/ 818 w 1112"/>
                  <a:gd name="T33" fmla="*/ 304 h 448"/>
                  <a:gd name="T34" fmla="*/ 837 w 1112"/>
                  <a:gd name="T35" fmla="*/ 310 h 448"/>
                  <a:gd name="T36" fmla="*/ 862 w 1112"/>
                  <a:gd name="T37" fmla="*/ 324 h 448"/>
                  <a:gd name="T38" fmla="*/ 882 w 1112"/>
                  <a:gd name="T39" fmla="*/ 344 h 448"/>
                  <a:gd name="T40" fmla="*/ 903 w 1112"/>
                  <a:gd name="T41" fmla="*/ 361 h 448"/>
                  <a:gd name="T42" fmla="*/ 925 w 1112"/>
                  <a:gd name="T43" fmla="*/ 371 h 448"/>
                  <a:gd name="T44" fmla="*/ 974 w 1112"/>
                  <a:gd name="T45" fmla="*/ 387 h 448"/>
                  <a:gd name="T46" fmla="*/ 1020 w 1112"/>
                  <a:gd name="T47" fmla="*/ 403 h 448"/>
                  <a:gd name="T48" fmla="*/ 1085 w 1112"/>
                  <a:gd name="T49" fmla="*/ 422 h 448"/>
                  <a:gd name="T50" fmla="*/ 1112 w 1112"/>
                  <a:gd name="T51" fmla="*/ 436 h 448"/>
                  <a:gd name="T52" fmla="*/ 1100 w 1112"/>
                  <a:gd name="T53" fmla="*/ 445 h 448"/>
                  <a:gd name="T54" fmla="*/ 1082 w 1112"/>
                  <a:gd name="T55" fmla="*/ 448 h 448"/>
                  <a:gd name="T56" fmla="*/ 1048 w 1112"/>
                  <a:gd name="T57" fmla="*/ 445 h 448"/>
                  <a:gd name="T58" fmla="*/ 989 w 1112"/>
                  <a:gd name="T59" fmla="*/ 431 h 448"/>
                  <a:gd name="T60" fmla="*/ 911 w 1112"/>
                  <a:gd name="T61" fmla="*/ 403 h 448"/>
                  <a:gd name="T62" fmla="*/ 848 w 1112"/>
                  <a:gd name="T63" fmla="*/ 372 h 448"/>
                  <a:gd name="T64" fmla="*/ 804 w 1112"/>
                  <a:gd name="T65" fmla="*/ 355 h 448"/>
                  <a:gd name="T66" fmla="*/ 681 w 1112"/>
                  <a:gd name="T67" fmla="*/ 316 h 448"/>
                  <a:gd name="T68" fmla="*/ 619 w 1112"/>
                  <a:gd name="T69" fmla="*/ 296 h 448"/>
                  <a:gd name="T70" fmla="*/ 573 w 1112"/>
                  <a:gd name="T71" fmla="*/ 279 h 448"/>
                  <a:gd name="T72" fmla="*/ 507 w 1112"/>
                  <a:gd name="T73" fmla="*/ 246 h 448"/>
                  <a:gd name="T74" fmla="*/ 459 w 1112"/>
                  <a:gd name="T75" fmla="*/ 229 h 448"/>
                  <a:gd name="T76" fmla="*/ 417 w 1112"/>
                  <a:gd name="T77" fmla="*/ 213 h 448"/>
                  <a:gd name="T78" fmla="*/ 360 w 1112"/>
                  <a:gd name="T79" fmla="*/ 188 h 448"/>
                  <a:gd name="T80" fmla="*/ 265 w 1112"/>
                  <a:gd name="T81" fmla="*/ 157 h 448"/>
                  <a:gd name="T82" fmla="*/ 217 w 1112"/>
                  <a:gd name="T83" fmla="*/ 136 h 448"/>
                  <a:gd name="T84" fmla="*/ 146 w 1112"/>
                  <a:gd name="T85" fmla="*/ 99 h 448"/>
                  <a:gd name="T86" fmla="*/ 80 w 1112"/>
                  <a:gd name="T87" fmla="*/ 62 h 448"/>
                  <a:gd name="T88" fmla="*/ 26 w 1112"/>
                  <a:gd name="T89" fmla="*/ 31 h 448"/>
                  <a:gd name="T90" fmla="*/ 5 w 1112"/>
                  <a:gd name="T91" fmla="*/ 15 h 448"/>
                  <a:gd name="T92" fmla="*/ 0 w 1112"/>
                  <a:gd name="T93" fmla="*/ 4 h 4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2"/>
                  <a:gd name="T142" fmla="*/ 0 h 448"/>
                  <a:gd name="T143" fmla="*/ 1112 w 1112"/>
                  <a:gd name="T144" fmla="*/ 448 h 4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2" h="448">
                    <a:moveTo>
                      <a:pt x="0" y="0"/>
                    </a:moveTo>
                    <a:lnTo>
                      <a:pt x="4" y="8"/>
                    </a:lnTo>
                    <a:lnTo>
                      <a:pt x="9" y="13"/>
                    </a:lnTo>
                    <a:lnTo>
                      <a:pt x="13" y="18"/>
                    </a:lnTo>
                    <a:lnTo>
                      <a:pt x="18" y="22"/>
                    </a:lnTo>
                    <a:lnTo>
                      <a:pt x="23" y="26"/>
                    </a:lnTo>
                    <a:lnTo>
                      <a:pt x="29" y="29"/>
                    </a:lnTo>
                    <a:lnTo>
                      <a:pt x="36" y="33"/>
                    </a:lnTo>
                    <a:lnTo>
                      <a:pt x="42" y="35"/>
                    </a:lnTo>
                    <a:lnTo>
                      <a:pt x="69" y="45"/>
                    </a:lnTo>
                    <a:lnTo>
                      <a:pt x="85" y="50"/>
                    </a:lnTo>
                    <a:lnTo>
                      <a:pt x="92" y="54"/>
                    </a:lnTo>
                    <a:lnTo>
                      <a:pt x="100" y="59"/>
                    </a:lnTo>
                    <a:lnTo>
                      <a:pt x="121" y="72"/>
                    </a:lnTo>
                    <a:lnTo>
                      <a:pt x="143" y="85"/>
                    </a:lnTo>
                    <a:lnTo>
                      <a:pt x="165" y="96"/>
                    </a:lnTo>
                    <a:lnTo>
                      <a:pt x="187" y="107"/>
                    </a:lnTo>
                    <a:lnTo>
                      <a:pt x="209" y="117"/>
                    </a:lnTo>
                    <a:lnTo>
                      <a:pt x="233" y="125"/>
                    </a:lnTo>
                    <a:lnTo>
                      <a:pt x="255" y="134"/>
                    </a:lnTo>
                    <a:lnTo>
                      <a:pt x="278" y="142"/>
                    </a:lnTo>
                    <a:lnTo>
                      <a:pt x="325" y="157"/>
                    </a:lnTo>
                    <a:lnTo>
                      <a:pt x="349" y="163"/>
                    </a:lnTo>
                    <a:lnTo>
                      <a:pt x="372" y="169"/>
                    </a:lnTo>
                    <a:lnTo>
                      <a:pt x="466" y="193"/>
                    </a:lnTo>
                    <a:lnTo>
                      <a:pt x="472" y="195"/>
                    </a:lnTo>
                    <a:lnTo>
                      <a:pt x="480" y="198"/>
                    </a:lnTo>
                    <a:lnTo>
                      <a:pt x="487" y="202"/>
                    </a:lnTo>
                    <a:lnTo>
                      <a:pt x="496" y="208"/>
                    </a:lnTo>
                    <a:lnTo>
                      <a:pt x="514" y="219"/>
                    </a:lnTo>
                    <a:lnTo>
                      <a:pt x="534" y="233"/>
                    </a:lnTo>
                    <a:lnTo>
                      <a:pt x="544" y="240"/>
                    </a:lnTo>
                    <a:lnTo>
                      <a:pt x="555" y="246"/>
                    </a:lnTo>
                    <a:lnTo>
                      <a:pt x="566" y="254"/>
                    </a:lnTo>
                    <a:lnTo>
                      <a:pt x="577" y="260"/>
                    </a:lnTo>
                    <a:lnTo>
                      <a:pt x="589" y="266"/>
                    </a:lnTo>
                    <a:lnTo>
                      <a:pt x="600" y="271"/>
                    </a:lnTo>
                    <a:lnTo>
                      <a:pt x="613" y="275"/>
                    </a:lnTo>
                    <a:lnTo>
                      <a:pt x="625" y="280"/>
                    </a:lnTo>
                    <a:lnTo>
                      <a:pt x="633" y="282"/>
                    </a:lnTo>
                    <a:lnTo>
                      <a:pt x="642" y="284"/>
                    </a:lnTo>
                    <a:lnTo>
                      <a:pt x="659" y="287"/>
                    </a:lnTo>
                    <a:lnTo>
                      <a:pt x="677" y="289"/>
                    </a:lnTo>
                    <a:lnTo>
                      <a:pt x="695" y="291"/>
                    </a:lnTo>
                    <a:lnTo>
                      <a:pt x="713" y="293"/>
                    </a:lnTo>
                    <a:lnTo>
                      <a:pt x="731" y="294"/>
                    </a:lnTo>
                    <a:lnTo>
                      <a:pt x="765" y="297"/>
                    </a:lnTo>
                    <a:lnTo>
                      <a:pt x="781" y="298"/>
                    </a:lnTo>
                    <a:lnTo>
                      <a:pt x="797" y="300"/>
                    </a:lnTo>
                    <a:lnTo>
                      <a:pt x="811" y="303"/>
                    </a:lnTo>
                    <a:lnTo>
                      <a:pt x="818" y="304"/>
                    </a:lnTo>
                    <a:lnTo>
                      <a:pt x="824" y="306"/>
                    </a:lnTo>
                    <a:lnTo>
                      <a:pt x="831" y="308"/>
                    </a:lnTo>
                    <a:lnTo>
                      <a:pt x="837" y="310"/>
                    </a:lnTo>
                    <a:lnTo>
                      <a:pt x="848" y="314"/>
                    </a:lnTo>
                    <a:lnTo>
                      <a:pt x="858" y="320"/>
                    </a:lnTo>
                    <a:lnTo>
                      <a:pt x="862" y="324"/>
                    </a:lnTo>
                    <a:lnTo>
                      <a:pt x="866" y="328"/>
                    </a:lnTo>
                    <a:lnTo>
                      <a:pt x="873" y="337"/>
                    </a:lnTo>
                    <a:lnTo>
                      <a:pt x="882" y="344"/>
                    </a:lnTo>
                    <a:lnTo>
                      <a:pt x="889" y="350"/>
                    </a:lnTo>
                    <a:lnTo>
                      <a:pt x="897" y="356"/>
                    </a:lnTo>
                    <a:lnTo>
                      <a:pt x="903" y="361"/>
                    </a:lnTo>
                    <a:lnTo>
                      <a:pt x="911" y="365"/>
                    </a:lnTo>
                    <a:lnTo>
                      <a:pt x="918" y="368"/>
                    </a:lnTo>
                    <a:lnTo>
                      <a:pt x="925" y="371"/>
                    </a:lnTo>
                    <a:lnTo>
                      <a:pt x="939" y="376"/>
                    </a:lnTo>
                    <a:lnTo>
                      <a:pt x="956" y="382"/>
                    </a:lnTo>
                    <a:lnTo>
                      <a:pt x="974" y="387"/>
                    </a:lnTo>
                    <a:lnTo>
                      <a:pt x="994" y="394"/>
                    </a:lnTo>
                    <a:lnTo>
                      <a:pt x="1006" y="398"/>
                    </a:lnTo>
                    <a:lnTo>
                      <a:pt x="1020" y="403"/>
                    </a:lnTo>
                    <a:lnTo>
                      <a:pt x="1054" y="411"/>
                    </a:lnTo>
                    <a:lnTo>
                      <a:pt x="1069" y="416"/>
                    </a:lnTo>
                    <a:lnTo>
                      <a:pt x="1085" y="422"/>
                    </a:lnTo>
                    <a:lnTo>
                      <a:pt x="1100" y="429"/>
                    </a:lnTo>
                    <a:lnTo>
                      <a:pt x="1106" y="433"/>
                    </a:lnTo>
                    <a:lnTo>
                      <a:pt x="1112" y="436"/>
                    </a:lnTo>
                    <a:lnTo>
                      <a:pt x="1108" y="440"/>
                    </a:lnTo>
                    <a:lnTo>
                      <a:pt x="1104" y="443"/>
                    </a:lnTo>
                    <a:lnTo>
                      <a:pt x="1100" y="445"/>
                    </a:lnTo>
                    <a:lnTo>
                      <a:pt x="1094" y="446"/>
                    </a:lnTo>
                    <a:lnTo>
                      <a:pt x="1088" y="447"/>
                    </a:lnTo>
                    <a:lnTo>
                      <a:pt x="1082" y="448"/>
                    </a:lnTo>
                    <a:lnTo>
                      <a:pt x="1074" y="448"/>
                    </a:lnTo>
                    <a:lnTo>
                      <a:pt x="1066" y="447"/>
                    </a:lnTo>
                    <a:lnTo>
                      <a:pt x="1048" y="445"/>
                    </a:lnTo>
                    <a:lnTo>
                      <a:pt x="1029" y="442"/>
                    </a:lnTo>
                    <a:lnTo>
                      <a:pt x="1009" y="437"/>
                    </a:lnTo>
                    <a:lnTo>
                      <a:pt x="989" y="431"/>
                    </a:lnTo>
                    <a:lnTo>
                      <a:pt x="969" y="424"/>
                    </a:lnTo>
                    <a:lnTo>
                      <a:pt x="948" y="417"/>
                    </a:lnTo>
                    <a:lnTo>
                      <a:pt x="911" y="403"/>
                    </a:lnTo>
                    <a:lnTo>
                      <a:pt x="881" y="390"/>
                    </a:lnTo>
                    <a:lnTo>
                      <a:pt x="862" y="380"/>
                    </a:lnTo>
                    <a:lnTo>
                      <a:pt x="848" y="372"/>
                    </a:lnTo>
                    <a:lnTo>
                      <a:pt x="834" y="366"/>
                    </a:lnTo>
                    <a:lnTo>
                      <a:pt x="820" y="360"/>
                    </a:lnTo>
                    <a:lnTo>
                      <a:pt x="804" y="355"/>
                    </a:lnTo>
                    <a:lnTo>
                      <a:pt x="774" y="344"/>
                    </a:lnTo>
                    <a:lnTo>
                      <a:pt x="743" y="335"/>
                    </a:lnTo>
                    <a:lnTo>
                      <a:pt x="681" y="316"/>
                    </a:lnTo>
                    <a:lnTo>
                      <a:pt x="649" y="307"/>
                    </a:lnTo>
                    <a:lnTo>
                      <a:pt x="634" y="301"/>
                    </a:lnTo>
                    <a:lnTo>
                      <a:pt x="619" y="296"/>
                    </a:lnTo>
                    <a:lnTo>
                      <a:pt x="607" y="292"/>
                    </a:lnTo>
                    <a:lnTo>
                      <a:pt x="596" y="288"/>
                    </a:lnTo>
                    <a:lnTo>
                      <a:pt x="573" y="279"/>
                    </a:lnTo>
                    <a:lnTo>
                      <a:pt x="550" y="267"/>
                    </a:lnTo>
                    <a:lnTo>
                      <a:pt x="529" y="257"/>
                    </a:lnTo>
                    <a:lnTo>
                      <a:pt x="507" y="246"/>
                    </a:lnTo>
                    <a:lnTo>
                      <a:pt x="483" y="237"/>
                    </a:lnTo>
                    <a:lnTo>
                      <a:pt x="471" y="233"/>
                    </a:lnTo>
                    <a:lnTo>
                      <a:pt x="459" y="229"/>
                    </a:lnTo>
                    <a:lnTo>
                      <a:pt x="447" y="225"/>
                    </a:lnTo>
                    <a:lnTo>
                      <a:pt x="433" y="222"/>
                    </a:lnTo>
                    <a:lnTo>
                      <a:pt x="417" y="213"/>
                    </a:lnTo>
                    <a:lnTo>
                      <a:pt x="399" y="204"/>
                    </a:lnTo>
                    <a:lnTo>
                      <a:pt x="380" y="195"/>
                    </a:lnTo>
                    <a:lnTo>
                      <a:pt x="360" y="188"/>
                    </a:lnTo>
                    <a:lnTo>
                      <a:pt x="322" y="175"/>
                    </a:lnTo>
                    <a:lnTo>
                      <a:pt x="287" y="164"/>
                    </a:lnTo>
                    <a:lnTo>
                      <a:pt x="265" y="157"/>
                    </a:lnTo>
                    <a:lnTo>
                      <a:pt x="253" y="151"/>
                    </a:lnTo>
                    <a:lnTo>
                      <a:pt x="241" y="147"/>
                    </a:lnTo>
                    <a:lnTo>
                      <a:pt x="217" y="136"/>
                    </a:lnTo>
                    <a:lnTo>
                      <a:pt x="193" y="124"/>
                    </a:lnTo>
                    <a:lnTo>
                      <a:pt x="168" y="112"/>
                    </a:lnTo>
                    <a:lnTo>
                      <a:pt x="146" y="99"/>
                    </a:lnTo>
                    <a:lnTo>
                      <a:pt x="125" y="87"/>
                    </a:lnTo>
                    <a:lnTo>
                      <a:pt x="106" y="74"/>
                    </a:lnTo>
                    <a:lnTo>
                      <a:pt x="80" y="62"/>
                    </a:lnTo>
                    <a:lnTo>
                      <a:pt x="62" y="52"/>
                    </a:lnTo>
                    <a:lnTo>
                      <a:pt x="43" y="42"/>
                    </a:lnTo>
                    <a:lnTo>
                      <a:pt x="26" y="31"/>
                    </a:lnTo>
                    <a:lnTo>
                      <a:pt x="18" y="25"/>
                    </a:lnTo>
                    <a:lnTo>
                      <a:pt x="11" y="20"/>
                    </a:lnTo>
                    <a:lnTo>
                      <a:pt x="5" y="15"/>
                    </a:lnTo>
                    <a:lnTo>
                      <a:pt x="2" y="10"/>
                    </a:lnTo>
                    <a:lnTo>
                      <a:pt x="1" y="7"/>
                    </a:lnTo>
                    <a:lnTo>
                      <a:pt x="0" y="4"/>
                    </a:lnTo>
                    <a:lnTo>
                      <a:pt x="0" y="2"/>
                    </a:lnTo>
                    <a:lnTo>
                      <a:pt x="0" y="0"/>
                    </a:lnTo>
                    <a:close/>
                  </a:path>
                </a:pathLst>
              </a:custGeom>
              <a:solidFill>
                <a:srgbClr val="E6E6E6"/>
              </a:solidFill>
              <a:ln w="9525">
                <a:noFill/>
                <a:round/>
                <a:headEnd/>
                <a:tailEnd/>
              </a:ln>
            </p:spPr>
            <p:txBody>
              <a:bodyPr/>
              <a:lstStyle/>
              <a:p>
                <a:endParaRPr lang="en-US" dirty="0"/>
              </a:p>
            </p:txBody>
          </p:sp>
          <p:sp>
            <p:nvSpPr>
              <p:cNvPr id="22388" name="Freeform 184"/>
              <p:cNvSpPr>
                <a:spLocks/>
              </p:cNvSpPr>
              <p:nvPr/>
            </p:nvSpPr>
            <p:spPr bwMode="auto">
              <a:xfrm>
                <a:off x="3712" y="1332"/>
                <a:ext cx="17" cy="16"/>
              </a:xfrm>
              <a:custGeom>
                <a:avLst/>
                <a:gdLst>
                  <a:gd name="T0" fmla="*/ 36 w 148"/>
                  <a:gd name="T1" fmla="*/ 23 h 98"/>
                  <a:gd name="T2" fmla="*/ 36 w 148"/>
                  <a:gd name="T3" fmla="*/ 26 h 98"/>
                  <a:gd name="T4" fmla="*/ 35 w 148"/>
                  <a:gd name="T5" fmla="*/ 30 h 98"/>
                  <a:gd name="T6" fmla="*/ 31 w 148"/>
                  <a:gd name="T7" fmla="*/ 40 h 98"/>
                  <a:gd name="T8" fmla="*/ 27 w 148"/>
                  <a:gd name="T9" fmla="*/ 50 h 98"/>
                  <a:gd name="T10" fmla="*/ 22 w 148"/>
                  <a:gd name="T11" fmla="*/ 61 h 98"/>
                  <a:gd name="T12" fmla="*/ 16 w 148"/>
                  <a:gd name="T13" fmla="*/ 72 h 98"/>
                  <a:gd name="T14" fmla="*/ 10 w 148"/>
                  <a:gd name="T15" fmla="*/ 82 h 98"/>
                  <a:gd name="T16" fmla="*/ 8 w 148"/>
                  <a:gd name="T17" fmla="*/ 86 h 98"/>
                  <a:gd name="T18" fmla="*/ 5 w 148"/>
                  <a:gd name="T19" fmla="*/ 91 h 98"/>
                  <a:gd name="T20" fmla="*/ 0 w 148"/>
                  <a:gd name="T21" fmla="*/ 97 h 98"/>
                  <a:gd name="T22" fmla="*/ 0 w 148"/>
                  <a:gd name="T23" fmla="*/ 98 h 98"/>
                  <a:gd name="T24" fmla="*/ 4 w 148"/>
                  <a:gd name="T25" fmla="*/ 98 h 98"/>
                  <a:gd name="T26" fmla="*/ 9 w 148"/>
                  <a:gd name="T27" fmla="*/ 97 h 98"/>
                  <a:gd name="T28" fmla="*/ 17 w 148"/>
                  <a:gd name="T29" fmla="*/ 95 h 98"/>
                  <a:gd name="T30" fmla="*/ 38 w 148"/>
                  <a:gd name="T31" fmla="*/ 88 h 98"/>
                  <a:gd name="T32" fmla="*/ 65 w 148"/>
                  <a:gd name="T33" fmla="*/ 78 h 98"/>
                  <a:gd name="T34" fmla="*/ 116 w 148"/>
                  <a:gd name="T35" fmla="*/ 58 h 98"/>
                  <a:gd name="T36" fmla="*/ 136 w 148"/>
                  <a:gd name="T37" fmla="*/ 51 h 98"/>
                  <a:gd name="T38" fmla="*/ 147 w 148"/>
                  <a:gd name="T39" fmla="*/ 47 h 98"/>
                  <a:gd name="T40" fmla="*/ 148 w 148"/>
                  <a:gd name="T41" fmla="*/ 46 h 98"/>
                  <a:gd name="T42" fmla="*/ 147 w 148"/>
                  <a:gd name="T43" fmla="*/ 44 h 98"/>
                  <a:gd name="T44" fmla="*/ 139 w 148"/>
                  <a:gd name="T45" fmla="*/ 39 h 98"/>
                  <a:gd name="T46" fmla="*/ 127 w 148"/>
                  <a:gd name="T47" fmla="*/ 32 h 98"/>
                  <a:gd name="T48" fmla="*/ 111 w 148"/>
                  <a:gd name="T49" fmla="*/ 25 h 98"/>
                  <a:gd name="T50" fmla="*/ 90 w 148"/>
                  <a:gd name="T51" fmla="*/ 18 h 98"/>
                  <a:gd name="T52" fmla="*/ 70 w 148"/>
                  <a:gd name="T53" fmla="*/ 10 h 98"/>
                  <a:gd name="T54" fmla="*/ 51 w 148"/>
                  <a:gd name="T55" fmla="*/ 5 h 98"/>
                  <a:gd name="T56" fmla="*/ 34 w 148"/>
                  <a:gd name="T57" fmla="*/ 0 h 98"/>
                  <a:gd name="T58" fmla="*/ 31 w 148"/>
                  <a:gd name="T59" fmla="*/ 0 h 98"/>
                  <a:gd name="T60" fmla="*/ 30 w 148"/>
                  <a:gd name="T61" fmla="*/ 0 h 98"/>
                  <a:gd name="T62" fmla="*/ 29 w 148"/>
                  <a:gd name="T63" fmla="*/ 0 h 98"/>
                  <a:gd name="T64" fmla="*/ 29 w 148"/>
                  <a:gd name="T65" fmla="*/ 1 h 98"/>
                  <a:gd name="T66" fmla="*/ 30 w 148"/>
                  <a:gd name="T67" fmla="*/ 4 h 98"/>
                  <a:gd name="T68" fmla="*/ 31 w 148"/>
                  <a:gd name="T69" fmla="*/ 7 h 98"/>
                  <a:gd name="T70" fmla="*/ 34 w 148"/>
                  <a:gd name="T71" fmla="*/ 11 h 98"/>
                  <a:gd name="T72" fmla="*/ 35 w 148"/>
                  <a:gd name="T73" fmla="*/ 17 h 98"/>
                  <a:gd name="T74" fmla="*/ 36 w 148"/>
                  <a:gd name="T75" fmla="*/ 23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98"/>
                  <a:gd name="T116" fmla="*/ 148 w 148"/>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98">
                    <a:moveTo>
                      <a:pt x="36" y="23"/>
                    </a:moveTo>
                    <a:lnTo>
                      <a:pt x="36" y="26"/>
                    </a:lnTo>
                    <a:lnTo>
                      <a:pt x="35" y="30"/>
                    </a:lnTo>
                    <a:lnTo>
                      <a:pt x="31" y="40"/>
                    </a:lnTo>
                    <a:lnTo>
                      <a:pt x="27" y="50"/>
                    </a:lnTo>
                    <a:lnTo>
                      <a:pt x="22" y="61"/>
                    </a:lnTo>
                    <a:lnTo>
                      <a:pt x="16" y="72"/>
                    </a:lnTo>
                    <a:lnTo>
                      <a:pt x="10" y="82"/>
                    </a:lnTo>
                    <a:lnTo>
                      <a:pt x="8" y="86"/>
                    </a:lnTo>
                    <a:lnTo>
                      <a:pt x="5" y="91"/>
                    </a:lnTo>
                    <a:lnTo>
                      <a:pt x="0" y="97"/>
                    </a:lnTo>
                    <a:lnTo>
                      <a:pt x="0" y="98"/>
                    </a:lnTo>
                    <a:lnTo>
                      <a:pt x="4" y="98"/>
                    </a:lnTo>
                    <a:lnTo>
                      <a:pt x="9" y="97"/>
                    </a:lnTo>
                    <a:lnTo>
                      <a:pt x="17" y="95"/>
                    </a:lnTo>
                    <a:lnTo>
                      <a:pt x="38" y="88"/>
                    </a:lnTo>
                    <a:lnTo>
                      <a:pt x="65" y="78"/>
                    </a:lnTo>
                    <a:lnTo>
                      <a:pt x="116" y="58"/>
                    </a:lnTo>
                    <a:lnTo>
                      <a:pt x="136" y="51"/>
                    </a:lnTo>
                    <a:lnTo>
                      <a:pt x="147" y="47"/>
                    </a:lnTo>
                    <a:lnTo>
                      <a:pt x="148" y="46"/>
                    </a:lnTo>
                    <a:lnTo>
                      <a:pt x="147" y="44"/>
                    </a:lnTo>
                    <a:lnTo>
                      <a:pt x="139" y="39"/>
                    </a:lnTo>
                    <a:lnTo>
                      <a:pt x="127" y="32"/>
                    </a:lnTo>
                    <a:lnTo>
                      <a:pt x="111" y="25"/>
                    </a:lnTo>
                    <a:lnTo>
                      <a:pt x="90" y="18"/>
                    </a:lnTo>
                    <a:lnTo>
                      <a:pt x="70" y="10"/>
                    </a:lnTo>
                    <a:lnTo>
                      <a:pt x="51" y="5"/>
                    </a:lnTo>
                    <a:lnTo>
                      <a:pt x="34" y="0"/>
                    </a:lnTo>
                    <a:lnTo>
                      <a:pt x="31" y="0"/>
                    </a:lnTo>
                    <a:lnTo>
                      <a:pt x="30" y="0"/>
                    </a:lnTo>
                    <a:lnTo>
                      <a:pt x="29" y="0"/>
                    </a:lnTo>
                    <a:lnTo>
                      <a:pt x="29" y="1"/>
                    </a:lnTo>
                    <a:lnTo>
                      <a:pt x="30" y="4"/>
                    </a:lnTo>
                    <a:lnTo>
                      <a:pt x="31" y="7"/>
                    </a:lnTo>
                    <a:lnTo>
                      <a:pt x="34" y="11"/>
                    </a:lnTo>
                    <a:lnTo>
                      <a:pt x="35" y="17"/>
                    </a:lnTo>
                    <a:lnTo>
                      <a:pt x="36" y="23"/>
                    </a:lnTo>
                    <a:close/>
                  </a:path>
                </a:pathLst>
              </a:custGeom>
              <a:solidFill>
                <a:srgbClr val="666666"/>
              </a:solidFill>
              <a:ln w="9525">
                <a:noFill/>
                <a:round/>
                <a:headEnd/>
                <a:tailEnd/>
              </a:ln>
            </p:spPr>
            <p:txBody>
              <a:bodyPr/>
              <a:lstStyle/>
              <a:p>
                <a:endParaRPr lang="en-US" dirty="0"/>
              </a:p>
            </p:txBody>
          </p:sp>
          <p:sp>
            <p:nvSpPr>
              <p:cNvPr id="22389" name="Freeform 185"/>
              <p:cNvSpPr>
                <a:spLocks/>
              </p:cNvSpPr>
              <p:nvPr/>
            </p:nvSpPr>
            <p:spPr bwMode="auto">
              <a:xfrm>
                <a:off x="3713" y="1333"/>
                <a:ext cx="14" cy="13"/>
              </a:xfrm>
              <a:custGeom>
                <a:avLst/>
                <a:gdLst>
                  <a:gd name="T0" fmla="*/ 27 w 125"/>
                  <a:gd name="T1" fmla="*/ 16 h 79"/>
                  <a:gd name="T2" fmla="*/ 27 w 125"/>
                  <a:gd name="T3" fmla="*/ 23 h 79"/>
                  <a:gd name="T4" fmla="*/ 25 w 125"/>
                  <a:gd name="T5" fmla="*/ 31 h 79"/>
                  <a:gd name="T6" fmla="*/ 21 w 125"/>
                  <a:gd name="T7" fmla="*/ 40 h 79"/>
                  <a:gd name="T8" fmla="*/ 18 w 125"/>
                  <a:gd name="T9" fmla="*/ 48 h 79"/>
                  <a:gd name="T10" fmla="*/ 13 w 125"/>
                  <a:gd name="T11" fmla="*/ 57 h 79"/>
                  <a:gd name="T12" fmla="*/ 9 w 125"/>
                  <a:gd name="T13" fmla="*/ 65 h 79"/>
                  <a:gd name="T14" fmla="*/ 4 w 125"/>
                  <a:gd name="T15" fmla="*/ 72 h 79"/>
                  <a:gd name="T16" fmla="*/ 1 w 125"/>
                  <a:gd name="T17" fmla="*/ 77 h 79"/>
                  <a:gd name="T18" fmla="*/ 0 w 125"/>
                  <a:gd name="T19" fmla="*/ 79 h 79"/>
                  <a:gd name="T20" fmla="*/ 1 w 125"/>
                  <a:gd name="T21" fmla="*/ 79 h 79"/>
                  <a:gd name="T22" fmla="*/ 2 w 125"/>
                  <a:gd name="T23" fmla="*/ 79 h 79"/>
                  <a:gd name="T24" fmla="*/ 8 w 125"/>
                  <a:gd name="T25" fmla="*/ 79 h 79"/>
                  <a:gd name="T26" fmla="*/ 14 w 125"/>
                  <a:gd name="T27" fmla="*/ 76 h 79"/>
                  <a:gd name="T28" fmla="*/ 32 w 125"/>
                  <a:gd name="T29" fmla="*/ 71 h 79"/>
                  <a:gd name="T30" fmla="*/ 53 w 125"/>
                  <a:gd name="T31" fmla="*/ 64 h 79"/>
                  <a:gd name="T32" fmla="*/ 98 w 125"/>
                  <a:gd name="T33" fmla="*/ 48 h 79"/>
                  <a:gd name="T34" fmla="*/ 124 w 125"/>
                  <a:gd name="T35" fmla="*/ 38 h 79"/>
                  <a:gd name="T36" fmla="*/ 125 w 125"/>
                  <a:gd name="T37" fmla="*/ 38 h 79"/>
                  <a:gd name="T38" fmla="*/ 124 w 125"/>
                  <a:gd name="T39" fmla="*/ 36 h 79"/>
                  <a:gd name="T40" fmla="*/ 121 w 125"/>
                  <a:gd name="T41" fmla="*/ 35 h 79"/>
                  <a:gd name="T42" fmla="*/ 118 w 125"/>
                  <a:gd name="T43" fmla="*/ 33 h 79"/>
                  <a:gd name="T44" fmla="*/ 107 w 125"/>
                  <a:gd name="T45" fmla="*/ 27 h 79"/>
                  <a:gd name="T46" fmla="*/ 94 w 125"/>
                  <a:gd name="T47" fmla="*/ 22 h 79"/>
                  <a:gd name="T48" fmla="*/ 77 w 125"/>
                  <a:gd name="T49" fmla="*/ 16 h 79"/>
                  <a:gd name="T50" fmla="*/ 60 w 125"/>
                  <a:gd name="T51" fmla="*/ 11 h 79"/>
                  <a:gd name="T52" fmla="*/ 43 w 125"/>
                  <a:gd name="T53" fmla="*/ 6 h 79"/>
                  <a:gd name="T54" fmla="*/ 28 w 125"/>
                  <a:gd name="T55" fmla="*/ 1 h 79"/>
                  <a:gd name="T56" fmla="*/ 23 w 125"/>
                  <a:gd name="T57" fmla="*/ 0 h 79"/>
                  <a:gd name="T58" fmla="*/ 22 w 125"/>
                  <a:gd name="T59" fmla="*/ 1 h 79"/>
                  <a:gd name="T60" fmla="*/ 23 w 125"/>
                  <a:gd name="T61" fmla="*/ 2 h 79"/>
                  <a:gd name="T62" fmla="*/ 26 w 125"/>
                  <a:gd name="T63" fmla="*/ 7 h 79"/>
                  <a:gd name="T64" fmla="*/ 27 w 125"/>
                  <a:gd name="T65" fmla="*/ 11 h 79"/>
                  <a:gd name="T66" fmla="*/ 27 w 125"/>
                  <a:gd name="T67" fmla="*/ 16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79"/>
                  <a:gd name="T104" fmla="*/ 125 w 125"/>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79">
                    <a:moveTo>
                      <a:pt x="27" y="16"/>
                    </a:moveTo>
                    <a:lnTo>
                      <a:pt x="27" y="23"/>
                    </a:lnTo>
                    <a:lnTo>
                      <a:pt x="25" y="31"/>
                    </a:lnTo>
                    <a:lnTo>
                      <a:pt x="21" y="40"/>
                    </a:lnTo>
                    <a:lnTo>
                      <a:pt x="18" y="48"/>
                    </a:lnTo>
                    <a:lnTo>
                      <a:pt x="13" y="57"/>
                    </a:lnTo>
                    <a:lnTo>
                      <a:pt x="9" y="65"/>
                    </a:lnTo>
                    <a:lnTo>
                      <a:pt x="4" y="72"/>
                    </a:lnTo>
                    <a:lnTo>
                      <a:pt x="1" y="77"/>
                    </a:lnTo>
                    <a:lnTo>
                      <a:pt x="0" y="79"/>
                    </a:lnTo>
                    <a:lnTo>
                      <a:pt x="1" y="79"/>
                    </a:lnTo>
                    <a:lnTo>
                      <a:pt x="2" y="79"/>
                    </a:lnTo>
                    <a:lnTo>
                      <a:pt x="8" y="79"/>
                    </a:lnTo>
                    <a:lnTo>
                      <a:pt x="14" y="76"/>
                    </a:lnTo>
                    <a:lnTo>
                      <a:pt x="32" y="71"/>
                    </a:lnTo>
                    <a:lnTo>
                      <a:pt x="53" y="64"/>
                    </a:lnTo>
                    <a:lnTo>
                      <a:pt x="98" y="48"/>
                    </a:lnTo>
                    <a:lnTo>
                      <a:pt x="124" y="38"/>
                    </a:lnTo>
                    <a:lnTo>
                      <a:pt x="125" y="38"/>
                    </a:lnTo>
                    <a:lnTo>
                      <a:pt x="124" y="36"/>
                    </a:lnTo>
                    <a:lnTo>
                      <a:pt x="121" y="35"/>
                    </a:lnTo>
                    <a:lnTo>
                      <a:pt x="118" y="33"/>
                    </a:lnTo>
                    <a:lnTo>
                      <a:pt x="107" y="27"/>
                    </a:lnTo>
                    <a:lnTo>
                      <a:pt x="94" y="22"/>
                    </a:lnTo>
                    <a:lnTo>
                      <a:pt x="77" y="16"/>
                    </a:lnTo>
                    <a:lnTo>
                      <a:pt x="60" y="11"/>
                    </a:lnTo>
                    <a:lnTo>
                      <a:pt x="43" y="6"/>
                    </a:lnTo>
                    <a:lnTo>
                      <a:pt x="28" y="1"/>
                    </a:lnTo>
                    <a:lnTo>
                      <a:pt x="23" y="0"/>
                    </a:lnTo>
                    <a:lnTo>
                      <a:pt x="22" y="1"/>
                    </a:lnTo>
                    <a:lnTo>
                      <a:pt x="23" y="2"/>
                    </a:lnTo>
                    <a:lnTo>
                      <a:pt x="26" y="7"/>
                    </a:lnTo>
                    <a:lnTo>
                      <a:pt x="27" y="11"/>
                    </a:lnTo>
                    <a:lnTo>
                      <a:pt x="27" y="16"/>
                    </a:lnTo>
                    <a:close/>
                  </a:path>
                </a:pathLst>
              </a:custGeom>
              <a:solidFill>
                <a:srgbClr val="7F7F7F"/>
              </a:solidFill>
              <a:ln w="9525">
                <a:noFill/>
                <a:round/>
                <a:headEnd/>
                <a:tailEnd/>
              </a:ln>
            </p:spPr>
            <p:txBody>
              <a:bodyPr/>
              <a:lstStyle/>
              <a:p>
                <a:endParaRPr lang="en-US" dirty="0"/>
              </a:p>
            </p:txBody>
          </p:sp>
          <p:sp>
            <p:nvSpPr>
              <p:cNvPr id="22390" name="Freeform 186"/>
              <p:cNvSpPr>
                <a:spLocks/>
              </p:cNvSpPr>
              <p:nvPr/>
            </p:nvSpPr>
            <p:spPr bwMode="auto">
              <a:xfrm>
                <a:off x="3714" y="1334"/>
                <a:ext cx="12" cy="12"/>
              </a:xfrm>
              <a:custGeom>
                <a:avLst/>
                <a:gdLst>
                  <a:gd name="T0" fmla="*/ 24 w 112"/>
                  <a:gd name="T1" fmla="*/ 12 h 69"/>
                  <a:gd name="T2" fmla="*/ 24 w 112"/>
                  <a:gd name="T3" fmla="*/ 19 h 69"/>
                  <a:gd name="T4" fmla="*/ 22 w 112"/>
                  <a:gd name="T5" fmla="*/ 27 h 69"/>
                  <a:gd name="T6" fmla="*/ 19 w 112"/>
                  <a:gd name="T7" fmla="*/ 34 h 69"/>
                  <a:gd name="T8" fmla="*/ 15 w 112"/>
                  <a:gd name="T9" fmla="*/ 42 h 69"/>
                  <a:gd name="T10" fmla="*/ 8 w 112"/>
                  <a:gd name="T11" fmla="*/ 58 h 69"/>
                  <a:gd name="T12" fmla="*/ 4 w 112"/>
                  <a:gd name="T13" fmla="*/ 64 h 69"/>
                  <a:gd name="T14" fmla="*/ 0 w 112"/>
                  <a:gd name="T15" fmla="*/ 68 h 69"/>
                  <a:gd name="T16" fmla="*/ 0 w 112"/>
                  <a:gd name="T17" fmla="*/ 69 h 69"/>
                  <a:gd name="T18" fmla="*/ 3 w 112"/>
                  <a:gd name="T19" fmla="*/ 69 h 69"/>
                  <a:gd name="T20" fmla="*/ 13 w 112"/>
                  <a:gd name="T21" fmla="*/ 67 h 69"/>
                  <a:gd name="T22" fmla="*/ 28 w 112"/>
                  <a:gd name="T23" fmla="*/ 62 h 69"/>
                  <a:gd name="T24" fmla="*/ 48 w 112"/>
                  <a:gd name="T25" fmla="*/ 56 h 69"/>
                  <a:gd name="T26" fmla="*/ 111 w 112"/>
                  <a:gd name="T27" fmla="*/ 33 h 69"/>
                  <a:gd name="T28" fmla="*/ 112 w 112"/>
                  <a:gd name="T29" fmla="*/ 32 h 69"/>
                  <a:gd name="T30" fmla="*/ 111 w 112"/>
                  <a:gd name="T31" fmla="*/ 31 h 69"/>
                  <a:gd name="T32" fmla="*/ 108 w 112"/>
                  <a:gd name="T33" fmla="*/ 30 h 69"/>
                  <a:gd name="T34" fmla="*/ 106 w 112"/>
                  <a:gd name="T35" fmla="*/ 28 h 69"/>
                  <a:gd name="T36" fmla="*/ 96 w 112"/>
                  <a:gd name="T37" fmla="*/ 24 h 69"/>
                  <a:gd name="T38" fmla="*/ 84 w 112"/>
                  <a:gd name="T39" fmla="*/ 18 h 69"/>
                  <a:gd name="T40" fmla="*/ 69 w 112"/>
                  <a:gd name="T41" fmla="*/ 13 h 69"/>
                  <a:gd name="T42" fmla="*/ 54 w 112"/>
                  <a:gd name="T43" fmla="*/ 8 h 69"/>
                  <a:gd name="T44" fmla="*/ 24 w 112"/>
                  <a:gd name="T45" fmla="*/ 0 h 69"/>
                  <a:gd name="T46" fmla="*/ 20 w 112"/>
                  <a:gd name="T47" fmla="*/ 0 h 69"/>
                  <a:gd name="T48" fmla="*/ 19 w 112"/>
                  <a:gd name="T49" fmla="*/ 0 h 69"/>
                  <a:gd name="T50" fmla="*/ 20 w 112"/>
                  <a:gd name="T51" fmla="*/ 1 h 69"/>
                  <a:gd name="T52" fmla="*/ 22 w 112"/>
                  <a:gd name="T53" fmla="*/ 2 h 69"/>
                  <a:gd name="T54" fmla="*/ 23 w 112"/>
                  <a:gd name="T55" fmla="*/ 5 h 69"/>
                  <a:gd name="T56" fmla="*/ 24 w 112"/>
                  <a:gd name="T57" fmla="*/ 8 h 69"/>
                  <a:gd name="T58" fmla="*/ 24 w 112"/>
                  <a:gd name="T59" fmla="*/ 12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2"/>
                  <a:gd name="T91" fmla="*/ 0 h 69"/>
                  <a:gd name="T92" fmla="*/ 112 w 112"/>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2" h="69">
                    <a:moveTo>
                      <a:pt x="24" y="12"/>
                    </a:moveTo>
                    <a:lnTo>
                      <a:pt x="24" y="19"/>
                    </a:lnTo>
                    <a:lnTo>
                      <a:pt x="22" y="27"/>
                    </a:lnTo>
                    <a:lnTo>
                      <a:pt x="19" y="34"/>
                    </a:lnTo>
                    <a:lnTo>
                      <a:pt x="15" y="42"/>
                    </a:lnTo>
                    <a:lnTo>
                      <a:pt x="8" y="58"/>
                    </a:lnTo>
                    <a:lnTo>
                      <a:pt x="4" y="64"/>
                    </a:lnTo>
                    <a:lnTo>
                      <a:pt x="0" y="68"/>
                    </a:lnTo>
                    <a:lnTo>
                      <a:pt x="0" y="69"/>
                    </a:lnTo>
                    <a:lnTo>
                      <a:pt x="3" y="69"/>
                    </a:lnTo>
                    <a:lnTo>
                      <a:pt x="13" y="67"/>
                    </a:lnTo>
                    <a:lnTo>
                      <a:pt x="28" y="62"/>
                    </a:lnTo>
                    <a:lnTo>
                      <a:pt x="48" y="56"/>
                    </a:lnTo>
                    <a:lnTo>
                      <a:pt x="111" y="33"/>
                    </a:lnTo>
                    <a:lnTo>
                      <a:pt x="112" y="32"/>
                    </a:lnTo>
                    <a:lnTo>
                      <a:pt x="111" y="31"/>
                    </a:lnTo>
                    <a:lnTo>
                      <a:pt x="108" y="30"/>
                    </a:lnTo>
                    <a:lnTo>
                      <a:pt x="106" y="28"/>
                    </a:lnTo>
                    <a:lnTo>
                      <a:pt x="96" y="24"/>
                    </a:lnTo>
                    <a:lnTo>
                      <a:pt x="84" y="18"/>
                    </a:lnTo>
                    <a:lnTo>
                      <a:pt x="69" y="13"/>
                    </a:lnTo>
                    <a:lnTo>
                      <a:pt x="54" y="8"/>
                    </a:lnTo>
                    <a:lnTo>
                      <a:pt x="24" y="0"/>
                    </a:lnTo>
                    <a:lnTo>
                      <a:pt x="20" y="0"/>
                    </a:lnTo>
                    <a:lnTo>
                      <a:pt x="19" y="0"/>
                    </a:lnTo>
                    <a:lnTo>
                      <a:pt x="20" y="1"/>
                    </a:lnTo>
                    <a:lnTo>
                      <a:pt x="22" y="2"/>
                    </a:lnTo>
                    <a:lnTo>
                      <a:pt x="23" y="5"/>
                    </a:lnTo>
                    <a:lnTo>
                      <a:pt x="24" y="8"/>
                    </a:lnTo>
                    <a:lnTo>
                      <a:pt x="24" y="12"/>
                    </a:lnTo>
                    <a:close/>
                  </a:path>
                </a:pathLst>
              </a:custGeom>
              <a:solidFill>
                <a:srgbClr val="999999"/>
              </a:solidFill>
              <a:ln w="9525">
                <a:noFill/>
                <a:round/>
                <a:headEnd/>
                <a:tailEnd/>
              </a:ln>
            </p:spPr>
            <p:txBody>
              <a:bodyPr/>
              <a:lstStyle/>
              <a:p>
                <a:endParaRPr lang="en-US" dirty="0"/>
              </a:p>
            </p:txBody>
          </p:sp>
          <p:sp>
            <p:nvSpPr>
              <p:cNvPr id="22391" name="Freeform 187"/>
              <p:cNvSpPr>
                <a:spLocks/>
              </p:cNvSpPr>
              <p:nvPr/>
            </p:nvSpPr>
            <p:spPr bwMode="auto">
              <a:xfrm>
                <a:off x="3714" y="1335"/>
                <a:ext cx="11" cy="11"/>
              </a:xfrm>
              <a:custGeom>
                <a:avLst/>
                <a:gdLst>
                  <a:gd name="T0" fmla="*/ 22 w 102"/>
                  <a:gd name="T1" fmla="*/ 11 h 62"/>
                  <a:gd name="T2" fmla="*/ 22 w 102"/>
                  <a:gd name="T3" fmla="*/ 18 h 62"/>
                  <a:gd name="T4" fmla="*/ 19 w 102"/>
                  <a:gd name="T5" fmla="*/ 24 h 62"/>
                  <a:gd name="T6" fmla="*/ 17 w 102"/>
                  <a:gd name="T7" fmla="*/ 31 h 62"/>
                  <a:gd name="T8" fmla="*/ 14 w 102"/>
                  <a:gd name="T9" fmla="*/ 38 h 62"/>
                  <a:gd name="T10" fmla="*/ 7 w 102"/>
                  <a:gd name="T11" fmla="*/ 52 h 62"/>
                  <a:gd name="T12" fmla="*/ 4 w 102"/>
                  <a:gd name="T13" fmla="*/ 57 h 62"/>
                  <a:gd name="T14" fmla="*/ 2 w 102"/>
                  <a:gd name="T15" fmla="*/ 61 h 62"/>
                  <a:gd name="T16" fmla="*/ 0 w 102"/>
                  <a:gd name="T17" fmla="*/ 61 h 62"/>
                  <a:gd name="T18" fmla="*/ 0 w 102"/>
                  <a:gd name="T19" fmla="*/ 62 h 62"/>
                  <a:gd name="T20" fmla="*/ 3 w 102"/>
                  <a:gd name="T21" fmla="*/ 62 h 62"/>
                  <a:gd name="T22" fmla="*/ 6 w 102"/>
                  <a:gd name="T23" fmla="*/ 62 h 62"/>
                  <a:gd name="T24" fmla="*/ 12 w 102"/>
                  <a:gd name="T25" fmla="*/ 60 h 62"/>
                  <a:gd name="T26" fmla="*/ 26 w 102"/>
                  <a:gd name="T27" fmla="*/ 56 h 62"/>
                  <a:gd name="T28" fmla="*/ 44 w 102"/>
                  <a:gd name="T29" fmla="*/ 50 h 62"/>
                  <a:gd name="T30" fmla="*/ 80 w 102"/>
                  <a:gd name="T31" fmla="*/ 37 h 62"/>
                  <a:gd name="T32" fmla="*/ 101 w 102"/>
                  <a:gd name="T33" fmla="*/ 29 h 62"/>
                  <a:gd name="T34" fmla="*/ 102 w 102"/>
                  <a:gd name="T35" fmla="*/ 28 h 62"/>
                  <a:gd name="T36" fmla="*/ 101 w 102"/>
                  <a:gd name="T37" fmla="*/ 27 h 62"/>
                  <a:gd name="T38" fmla="*/ 96 w 102"/>
                  <a:gd name="T39" fmla="*/ 25 h 62"/>
                  <a:gd name="T40" fmla="*/ 87 w 102"/>
                  <a:gd name="T41" fmla="*/ 21 h 62"/>
                  <a:gd name="T42" fmla="*/ 76 w 102"/>
                  <a:gd name="T43" fmla="*/ 17 h 62"/>
                  <a:gd name="T44" fmla="*/ 63 w 102"/>
                  <a:gd name="T45" fmla="*/ 11 h 62"/>
                  <a:gd name="T46" fmla="*/ 48 w 102"/>
                  <a:gd name="T47" fmla="*/ 7 h 62"/>
                  <a:gd name="T48" fmla="*/ 35 w 102"/>
                  <a:gd name="T49" fmla="*/ 3 h 62"/>
                  <a:gd name="T50" fmla="*/ 23 w 102"/>
                  <a:gd name="T51" fmla="*/ 0 h 62"/>
                  <a:gd name="T52" fmla="*/ 19 w 102"/>
                  <a:gd name="T53" fmla="*/ 0 h 62"/>
                  <a:gd name="T54" fmla="*/ 21 w 102"/>
                  <a:gd name="T55" fmla="*/ 2 h 62"/>
                  <a:gd name="T56" fmla="*/ 21 w 102"/>
                  <a:gd name="T57" fmla="*/ 4 h 62"/>
                  <a:gd name="T58" fmla="*/ 22 w 102"/>
                  <a:gd name="T59" fmla="*/ 7 h 62"/>
                  <a:gd name="T60" fmla="*/ 22 w 102"/>
                  <a:gd name="T61" fmla="*/ 11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2"/>
                  <a:gd name="T94" fmla="*/ 0 h 62"/>
                  <a:gd name="T95" fmla="*/ 102 w 102"/>
                  <a:gd name="T96" fmla="*/ 62 h 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2" h="62">
                    <a:moveTo>
                      <a:pt x="22" y="11"/>
                    </a:moveTo>
                    <a:lnTo>
                      <a:pt x="22" y="18"/>
                    </a:lnTo>
                    <a:lnTo>
                      <a:pt x="19" y="24"/>
                    </a:lnTo>
                    <a:lnTo>
                      <a:pt x="17" y="31"/>
                    </a:lnTo>
                    <a:lnTo>
                      <a:pt x="14" y="38"/>
                    </a:lnTo>
                    <a:lnTo>
                      <a:pt x="7" y="52"/>
                    </a:lnTo>
                    <a:lnTo>
                      <a:pt x="4" y="57"/>
                    </a:lnTo>
                    <a:lnTo>
                      <a:pt x="2" y="61"/>
                    </a:lnTo>
                    <a:lnTo>
                      <a:pt x="0" y="61"/>
                    </a:lnTo>
                    <a:lnTo>
                      <a:pt x="0" y="62"/>
                    </a:lnTo>
                    <a:lnTo>
                      <a:pt x="3" y="62"/>
                    </a:lnTo>
                    <a:lnTo>
                      <a:pt x="6" y="62"/>
                    </a:lnTo>
                    <a:lnTo>
                      <a:pt x="12" y="60"/>
                    </a:lnTo>
                    <a:lnTo>
                      <a:pt x="26" y="56"/>
                    </a:lnTo>
                    <a:lnTo>
                      <a:pt x="44" y="50"/>
                    </a:lnTo>
                    <a:lnTo>
                      <a:pt x="80" y="37"/>
                    </a:lnTo>
                    <a:lnTo>
                      <a:pt x="101" y="29"/>
                    </a:lnTo>
                    <a:lnTo>
                      <a:pt x="102" y="28"/>
                    </a:lnTo>
                    <a:lnTo>
                      <a:pt x="101" y="27"/>
                    </a:lnTo>
                    <a:lnTo>
                      <a:pt x="96" y="25"/>
                    </a:lnTo>
                    <a:lnTo>
                      <a:pt x="87" y="21"/>
                    </a:lnTo>
                    <a:lnTo>
                      <a:pt x="76" y="17"/>
                    </a:lnTo>
                    <a:lnTo>
                      <a:pt x="63" y="11"/>
                    </a:lnTo>
                    <a:lnTo>
                      <a:pt x="48" y="7"/>
                    </a:lnTo>
                    <a:lnTo>
                      <a:pt x="35" y="3"/>
                    </a:lnTo>
                    <a:lnTo>
                      <a:pt x="23" y="0"/>
                    </a:lnTo>
                    <a:lnTo>
                      <a:pt x="19" y="0"/>
                    </a:lnTo>
                    <a:lnTo>
                      <a:pt x="21" y="2"/>
                    </a:lnTo>
                    <a:lnTo>
                      <a:pt x="21" y="4"/>
                    </a:lnTo>
                    <a:lnTo>
                      <a:pt x="22" y="7"/>
                    </a:lnTo>
                    <a:lnTo>
                      <a:pt x="22" y="11"/>
                    </a:lnTo>
                    <a:close/>
                  </a:path>
                </a:pathLst>
              </a:custGeom>
              <a:solidFill>
                <a:srgbClr val="B3B3B3"/>
              </a:solidFill>
              <a:ln w="9525">
                <a:noFill/>
                <a:round/>
                <a:headEnd/>
                <a:tailEnd/>
              </a:ln>
            </p:spPr>
            <p:txBody>
              <a:bodyPr/>
              <a:lstStyle/>
              <a:p>
                <a:endParaRPr lang="en-US" dirty="0"/>
              </a:p>
            </p:txBody>
          </p:sp>
          <p:sp>
            <p:nvSpPr>
              <p:cNvPr id="22392" name="Freeform 188"/>
              <p:cNvSpPr>
                <a:spLocks/>
              </p:cNvSpPr>
              <p:nvPr/>
            </p:nvSpPr>
            <p:spPr bwMode="auto">
              <a:xfrm>
                <a:off x="3714" y="1336"/>
                <a:ext cx="10" cy="10"/>
              </a:xfrm>
              <a:custGeom>
                <a:avLst/>
                <a:gdLst>
                  <a:gd name="T0" fmla="*/ 22 w 94"/>
                  <a:gd name="T1" fmla="*/ 13 h 58"/>
                  <a:gd name="T2" fmla="*/ 22 w 94"/>
                  <a:gd name="T3" fmla="*/ 18 h 58"/>
                  <a:gd name="T4" fmla="*/ 19 w 94"/>
                  <a:gd name="T5" fmla="*/ 24 h 58"/>
                  <a:gd name="T6" fmla="*/ 18 w 94"/>
                  <a:gd name="T7" fmla="*/ 27 h 58"/>
                  <a:gd name="T8" fmla="*/ 17 w 94"/>
                  <a:gd name="T9" fmla="*/ 30 h 58"/>
                  <a:gd name="T10" fmla="*/ 15 w 94"/>
                  <a:gd name="T11" fmla="*/ 37 h 58"/>
                  <a:gd name="T12" fmla="*/ 11 w 94"/>
                  <a:gd name="T13" fmla="*/ 42 h 58"/>
                  <a:gd name="T14" fmla="*/ 7 w 94"/>
                  <a:gd name="T15" fmla="*/ 48 h 58"/>
                  <a:gd name="T16" fmla="*/ 1 w 94"/>
                  <a:gd name="T17" fmla="*/ 56 h 58"/>
                  <a:gd name="T18" fmla="*/ 0 w 94"/>
                  <a:gd name="T19" fmla="*/ 57 h 58"/>
                  <a:gd name="T20" fmla="*/ 1 w 94"/>
                  <a:gd name="T21" fmla="*/ 58 h 58"/>
                  <a:gd name="T22" fmla="*/ 3 w 94"/>
                  <a:gd name="T23" fmla="*/ 58 h 58"/>
                  <a:gd name="T24" fmla="*/ 6 w 94"/>
                  <a:gd name="T25" fmla="*/ 58 h 58"/>
                  <a:gd name="T26" fmla="*/ 10 w 94"/>
                  <a:gd name="T27" fmla="*/ 56 h 58"/>
                  <a:gd name="T28" fmla="*/ 24 w 94"/>
                  <a:gd name="T29" fmla="*/ 53 h 58"/>
                  <a:gd name="T30" fmla="*/ 40 w 94"/>
                  <a:gd name="T31" fmla="*/ 47 h 58"/>
                  <a:gd name="T32" fmla="*/ 73 w 94"/>
                  <a:gd name="T33" fmla="*/ 35 h 58"/>
                  <a:gd name="T34" fmla="*/ 93 w 94"/>
                  <a:gd name="T35" fmla="*/ 27 h 58"/>
                  <a:gd name="T36" fmla="*/ 94 w 94"/>
                  <a:gd name="T37" fmla="*/ 27 h 58"/>
                  <a:gd name="T38" fmla="*/ 94 w 94"/>
                  <a:gd name="T39" fmla="*/ 26 h 58"/>
                  <a:gd name="T40" fmla="*/ 92 w 94"/>
                  <a:gd name="T41" fmla="*/ 25 h 58"/>
                  <a:gd name="T42" fmla="*/ 89 w 94"/>
                  <a:gd name="T43" fmla="*/ 23 h 58"/>
                  <a:gd name="T44" fmla="*/ 86 w 94"/>
                  <a:gd name="T45" fmla="*/ 22 h 58"/>
                  <a:gd name="T46" fmla="*/ 83 w 94"/>
                  <a:gd name="T47" fmla="*/ 20 h 58"/>
                  <a:gd name="T48" fmla="*/ 73 w 94"/>
                  <a:gd name="T49" fmla="*/ 16 h 58"/>
                  <a:gd name="T50" fmla="*/ 47 w 94"/>
                  <a:gd name="T51" fmla="*/ 7 h 58"/>
                  <a:gd name="T52" fmla="*/ 23 w 94"/>
                  <a:gd name="T53" fmla="*/ 1 h 58"/>
                  <a:gd name="T54" fmla="*/ 19 w 94"/>
                  <a:gd name="T55" fmla="*/ 0 h 58"/>
                  <a:gd name="T56" fmla="*/ 19 w 94"/>
                  <a:gd name="T57" fmla="*/ 1 h 58"/>
                  <a:gd name="T58" fmla="*/ 20 w 94"/>
                  <a:gd name="T59" fmla="*/ 5 h 58"/>
                  <a:gd name="T60" fmla="*/ 22 w 94"/>
                  <a:gd name="T61" fmla="*/ 8 h 58"/>
                  <a:gd name="T62" fmla="*/ 22 w 94"/>
                  <a:gd name="T63" fmla="*/ 13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58"/>
                  <a:gd name="T98" fmla="*/ 94 w 94"/>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58">
                    <a:moveTo>
                      <a:pt x="22" y="13"/>
                    </a:moveTo>
                    <a:lnTo>
                      <a:pt x="22" y="18"/>
                    </a:lnTo>
                    <a:lnTo>
                      <a:pt x="19" y="24"/>
                    </a:lnTo>
                    <a:lnTo>
                      <a:pt x="18" y="27"/>
                    </a:lnTo>
                    <a:lnTo>
                      <a:pt x="17" y="30"/>
                    </a:lnTo>
                    <a:lnTo>
                      <a:pt x="15" y="37"/>
                    </a:lnTo>
                    <a:lnTo>
                      <a:pt x="11" y="42"/>
                    </a:lnTo>
                    <a:lnTo>
                      <a:pt x="7" y="48"/>
                    </a:lnTo>
                    <a:lnTo>
                      <a:pt x="1" y="56"/>
                    </a:lnTo>
                    <a:lnTo>
                      <a:pt x="0" y="57"/>
                    </a:lnTo>
                    <a:lnTo>
                      <a:pt x="1" y="58"/>
                    </a:lnTo>
                    <a:lnTo>
                      <a:pt x="3" y="58"/>
                    </a:lnTo>
                    <a:lnTo>
                      <a:pt x="6" y="58"/>
                    </a:lnTo>
                    <a:lnTo>
                      <a:pt x="10" y="56"/>
                    </a:lnTo>
                    <a:lnTo>
                      <a:pt x="24" y="53"/>
                    </a:lnTo>
                    <a:lnTo>
                      <a:pt x="40" y="47"/>
                    </a:lnTo>
                    <a:lnTo>
                      <a:pt x="73" y="35"/>
                    </a:lnTo>
                    <a:lnTo>
                      <a:pt x="93" y="27"/>
                    </a:lnTo>
                    <a:lnTo>
                      <a:pt x="94" y="27"/>
                    </a:lnTo>
                    <a:lnTo>
                      <a:pt x="94" y="26"/>
                    </a:lnTo>
                    <a:lnTo>
                      <a:pt x="92" y="25"/>
                    </a:lnTo>
                    <a:lnTo>
                      <a:pt x="89" y="23"/>
                    </a:lnTo>
                    <a:lnTo>
                      <a:pt x="86" y="22"/>
                    </a:lnTo>
                    <a:lnTo>
                      <a:pt x="83" y="20"/>
                    </a:lnTo>
                    <a:lnTo>
                      <a:pt x="73" y="16"/>
                    </a:lnTo>
                    <a:lnTo>
                      <a:pt x="47" y="7"/>
                    </a:lnTo>
                    <a:lnTo>
                      <a:pt x="23" y="1"/>
                    </a:lnTo>
                    <a:lnTo>
                      <a:pt x="19" y="0"/>
                    </a:lnTo>
                    <a:lnTo>
                      <a:pt x="19" y="1"/>
                    </a:lnTo>
                    <a:lnTo>
                      <a:pt x="20" y="5"/>
                    </a:lnTo>
                    <a:lnTo>
                      <a:pt x="22" y="8"/>
                    </a:lnTo>
                    <a:lnTo>
                      <a:pt x="22" y="13"/>
                    </a:lnTo>
                    <a:close/>
                  </a:path>
                </a:pathLst>
              </a:custGeom>
              <a:solidFill>
                <a:srgbClr val="CCCCCC"/>
              </a:solidFill>
              <a:ln w="9525">
                <a:noFill/>
                <a:round/>
                <a:headEnd/>
                <a:tailEnd/>
              </a:ln>
            </p:spPr>
            <p:txBody>
              <a:bodyPr/>
              <a:lstStyle/>
              <a:p>
                <a:endParaRPr lang="en-US" dirty="0"/>
              </a:p>
            </p:txBody>
          </p:sp>
          <p:sp>
            <p:nvSpPr>
              <p:cNvPr id="22393" name="Freeform 189"/>
              <p:cNvSpPr>
                <a:spLocks/>
              </p:cNvSpPr>
              <p:nvPr/>
            </p:nvSpPr>
            <p:spPr bwMode="auto">
              <a:xfrm>
                <a:off x="3714" y="1337"/>
                <a:ext cx="9" cy="9"/>
              </a:xfrm>
              <a:custGeom>
                <a:avLst/>
                <a:gdLst>
                  <a:gd name="T0" fmla="*/ 18 w 84"/>
                  <a:gd name="T1" fmla="*/ 13 h 53"/>
                  <a:gd name="T2" fmla="*/ 18 w 84"/>
                  <a:gd name="T3" fmla="*/ 18 h 53"/>
                  <a:gd name="T4" fmla="*/ 17 w 84"/>
                  <a:gd name="T5" fmla="*/ 23 h 53"/>
                  <a:gd name="T6" fmla="*/ 15 w 84"/>
                  <a:gd name="T7" fmla="*/ 28 h 53"/>
                  <a:gd name="T8" fmla="*/ 13 w 84"/>
                  <a:gd name="T9" fmla="*/ 34 h 53"/>
                  <a:gd name="T10" fmla="*/ 6 w 84"/>
                  <a:gd name="T11" fmla="*/ 44 h 53"/>
                  <a:gd name="T12" fmla="*/ 0 w 84"/>
                  <a:gd name="T13" fmla="*/ 52 h 53"/>
                  <a:gd name="T14" fmla="*/ 0 w 84"/>
                  <a:gd name="T15" fmla="*/ 53 h 53"/>
                  <a:gd name="T16" fmla="*/ 1 w 84"/>
                  <a:gd name="T17" fmla="*/ 53 h 53"/>
                  <a:gd name="T18" fmla="*/ 9 w 84"/>
                  <a:gd name="T19" fmla="*/ 52 h 53"/>
                  <a:gd name="T20" fmla="*/ 22 w 84"/>
                  <a:gd name="T21" fmla="*/ 49 h 53"/>
                  <a:gd name="T22" fmla="*/ 36 w 84"/>
                  <a:gd name="T23" fmla="*/ 44 h 53"/>
                  <a:gd name="T24" fmla="*/ 66 w 84"/>
                  <a:gd name="T25" fmla="*/ 33 h 53"/>
                  <a:gd name="T26" fmla="*/ 84 w 84"/>
                  <a:gd name="T27" fmla="*/ 26 h 53"/>
                  <a:gd name="T28" fmla="*/ 84 w 84"/>
                  <a:gd name="T29" fmla="*/ 25 h 53"/>
                  <a:gd name="T30" fmla="*/ 84 w 84"/>
                  <a:gd name="T31" fmla="*/ 24 h 53"/>
                  <a:gd name="T32" fmla="*/ 83 w 84"/>
                  <a:gd name="T33" fmla="*/ 23 h 53"/>
                  <a:gd name="T34" fmla="*/ 81 w 84"/>
                  <a:gd name="T35" fmla="*/ 22 h 53"/>
                  <a:gd name="T36" fmla="*/ 74 w 84"/>
                  <a:gd name="T37" fmla="*/ 19 h 53"/>
                  <a:gd name="T38" fmla="*/ 65 w 84"/>
                  <a:gd name="T39" fmla="*/ 15 h 53"/>
                  <a:gd name="T40" fmla="*/ 43 w 84"/>
                  <a:gd name="T41" fmla="*/ 8 h 53"/>
                  <a:gd name="T42" fmla="*/ 30 w 84"/>
                  <a:gd name="T43" fmla="*/ 4 h 53"/>
                  <a:gd name="T44" fmla="*/ 20 w 84"/>
                  <a:gd name="T45" fmla="*/ 1 h 53"/>
                  <a:gd name="T46" fmla="*/ 17 w 84"/>
                  <a:gd name="T47" fmla="*/ 0 h 53"/>
                  <a:gd name="T48" fmla="*/ 17 w 84"/>
                  <a:gd name="T49" fmla="*/ 1 h 53"/>
                  <a:gd name="T50" fmla="*/ 17 w 84"/>
                  <a:gd name="T51" fmla="*/ 2 h 53"/>
                  <a:gd name="T52" fmla="*/ 18 w 84"/>
                  <a:gd name="T53" fmla="*/ 7 h 53"/>
                  <a:gd name="T54" fmla="*/ 18 w 84"/>
                  <a:gd name="T55" fmla="*/ 13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53"/>
                  <a:gd name="T86" fmla="*/ 84 w 84"/>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53">
                    <a:moveTo>
                      <a:pt x="18" y="13"/>
                    </a:moveTo>
                    <a:lnTo>
                      <a:pt x="18" y="18"/>
                    </a:lnTo>
                    <a:lnTo>
                      <a:pt x="17" y="23"/>
                    </a:lnTo>
                    <a:lnTo>
                      <a:pt x="15" y="28"/>
                    </a:lnTo>
                    <a:lnTo>
                      <a:pt x="13" y="34"/>
                    </a:lnTo>
                    <a:lnTo>
                      <a:pt x="6" y="44"/>
                    </a:lnTo>
                    <a:lnTo>
                      <a:pt x="0" y="52"/>
                    </a:lnTo>
                    <a:lnTo>
                      <a:pt x="0" y="53"/>
                    </a:lnTo>
                    <a:lnTo>
                      <a:pt x="1" y="53"/>
                    </a:lnTo>
                    <a:lnTo>
                      <a:pt x="9" y="52"/>
                    </a:lnTo>
                    <a:lnTo>
                      <a:pt x="22" y="49"/>
                    </a:lnTo>
                    <a:lnTo>
                      <a:pt x="36" y="44"/>
                    </a:lnTo>
                    <a:lnTo>
                      <a:pt x="66" y="33"/>
                    </a:lnTo>
                    <a:lnTo>
                      <a:pt x="84" y="26"/>
                    </a:lnTo>
                    <a:lnTo>
                      <a:pt x="84" y="25"/>
                    </a:lnTo>
                    <a:lnTo>
                      <a:pt x="84" y="24"/>
                    </a:lnTo>
                    <a:lnTo>
                      <a:pt x="83" y="23"/>
                    </a:lnTo>
                    <a:lnTo>
                      <a:pt x="81" y="22"/>
                    </a:lnTo>
                    <a:lnTo>
                      <a:pt x="74" y="19"/>
                    </a:lnTo>
                    <a:lnTo>
                      <a:pt x="65" y="15"/>
                    </a:lnTo>
                    <a:lnTo>
                      <a:pt x="43" y="8"/>
                    </a:lnTo>
                    <a:lnTo>
                      <a:pt x="30" y="4"/>
                    </a:lnTo>
                    <a:lnTo>
                      <a:pt x="20" y="1"/>
                    </a:lnTo>
                    <a:lnTo>
                      <a:pt x="17" y="0"/>
                    </a:lnTo>
                    <a:lnTo>
                      <a:pt x="17" y="1"/>
                    </a:lnTo>
                    <a:lnTo>
                      <a:pt x="17" y="2"/>
                    </a:lnTo>
                    <a:lnTo>
                      <a:pt x="18" y="7"/>
                    </a:lnTo>
                    <a:lnTo>
                      <a:pt x="18" y="13"/>
                    </a:lnTo>
                    <a:close/>
                  </a:path>
                </a:pathLst>
              </a:custGeom>
              <a:solidFill>
                <a:srgbClr val="E6E6E6"/>
              </a:solidFill>
              <a:ln w="9525">
                <a:noFill/>
                <a:round/>
                <a:headEnd/>
                <a:tailEnd/>
              </a:ln>
            </p:spPr>
            <p:txBody>
              <a:bodyPr/>
              <a:lstStyle/>
              <a:p>
                <a:endParaRPr lang="en-US" dirty="0"/>
              </a:p>
            </p:txBody>
          </p:sp>
          <p:sp>
            <p:nvSpPr>
              <p:cNvPr id="22394" name="Freeform 190"/>
              <p:cNvSpPr>
                <a:spLocks/>
              </p:cNvSpPr>
              <p:nvPr/>
            </p:nvSpPr>
            <p:spPr bwMode="auto">
              <a:xfrm>
                <a:off x="3486" y="1121"/>
                <a:ext cx="151" cy="79"/>
              </a:xfrm>
              <a:custGeom>
                <a:avLst/>
                <a:gdLst>
                  <a:gd name="T0" fmla="*/ 4 w 1357"/>
                  <a:gd name="T1" fmla="*/ 278 h 472"/>
                  <a:gd name="T2" fmla="*/ 13 w 1357"/>
                  <a:gd name="T3" fmla="*/ 288 h 472"/>
                  <a:gd name="T4" fmla="*/ 20 w 1357"/>
                  <a:gd name="T5" fmla="*/ 293 h 472"/>
                  <a:gd name="T6" fmla="*/ 31 w 1357"/>
                  <a:gd name="T7" fmla="*/ 299 h 472"/>
                  <a:gd name="T8" fmla="*/ 48 w 1357"/>
                  <a:gd name="T9" fmla="*/ 305 h 472"/>
                  <a:gd name="T10" fmla="*/ 76 w 1357"/>
                  <a:gd name="T11" fmla="*/ 312 h 472"/>
                  <a:gd name="T12" fmla="*/ 111 w 1357"/>
                  <a:gd name="T13" fmla="*/ 319 h 472"/>
                  <a:gd name="T14" fmla="*/ 128 w 1357"/>
                  <a:gd name="T15" fmla="*/ 324 h 472"/>
                  <a:gd name="T16" fmla="*/ 203 w 1357"/>
                  <a:gd name="T17" fmla="*/ 354 h 472"/>
                  <a:gd name="T18" fmla="*/ 385 w 1357"/>
                  <a:gd name="T19" fmla="*/ 426 h 472"/>
                  <a:gd name="T20" fmla="*/ 443 w 1357"/>
                  <a:gd name="T21" fmla="*/ 447 h 472"/>
                  <a:gd name="T22" fmla="*/ 490 w 1357"/>
                  <a:gd name="T23" fmla="*/ 464 h 472"/>
                  <a:gd name="T24" fmla="*/ 520 w 1357"/>
                  <a:gd name="T25" fmla="*/ 472 h 472"/>
                  <a:gd name="T26" fmla="*/ 475 w 1357"/>
                  <a:gd name="T27" fmla="*/ 417 h 472"/>
                  <a:gd name="T28" fmla="*/ 452 w 1357"/>
                  <a:gd name="T29" fmla="*/ 387 h 472"/>
                  <a:gd name="T30" fmla="*/ 440 w 1357"/>
                  <a:gd name="T31" fmla="*/ 367 h 472"/>
                  <a:gd name="T32" fmla="*/ 434 w 1357"/>
                  <a:gd name="T33" fmla="*/ 353 h 472"/>
                  <a:gd name="T34" fmla="*/ 431 w 1357"/>
                  <a:gd name="T35" fmla="*/ 342 h 472"/>
                  <a:gd name="T36" fmla="*/ 430 w 1357"/>
                  <a:gd name="T37" fmla="*/ 329 h 472"/>
                  <a:gd name="T38" fmla="*/ 432 w 1357"/>
                  <a:gd name="T39" fmla="*/ 318 h 472"/>
                  <a:gd name="T40" fmla="*/ 438 w 1357"/>
                  <a:gd name="T41" fmla="*/ 305 h 472"/>
                  <a:gd name="T42" fmla="*/ 447 w 1357"/>
                  <a:gd name="T43" fmla="*/ 293 h 472"/>
                  <a:gd name="T44" fmla="*/ 458 w 1357"/>
                  <a:gd name="T45" fmla="*/ 280 h 472"/>
                  <a:gd name="T46" fmla="*/ 474 w 1357"/>
                  <a:gd name="T47" fmla="*/ 268 h 472"/>
                  <a:gd name="T48" fmla="*/ 506 w 1357"/>
                  <a:gd name="T49" fmla="*/ 246 h 472"/>
                  <a:gd name="T50" fmla="*/ 537 w 1357"/>
                  <a:gd name="T51" fmla="*/ 230 h 472"/>
                  <a:gd name="T52" fmla="*/ 577 w 1357"/>
                  <a:gd name="T53" fmla="*/ 214 h 472"/>
                  <a:gd name="T54" fmla="*/ 623 w 1357"/>
                  <a:gd name="T55" fmla="*/ 198 h 472"/>
                  <a:gd name="T56" fmla="*/ 670 w 1357"/>
                  <a:gd name="T57" fmla="*/ 183 h 472"/>
                  <a:gd name="T58" fmla="*/ 717 w 1357"/>
                  <a:gd name="T59" fmla="*/ 170 h 472"/>
                  <a:gd name="T60" fmla="*/ 760 w 1357"/>
                  <a:gd name="T61" fmla="*/ 159 h 472"/>
                  <a:gd name="T62" fmla="*/ 811 w 1357"/>
                  <a:gd name="T63" fmla="*/ 151 h 472"/>
                  <a:gd name="T64" fmla="*/ 833 w 1357"/>
                  <a:gd name="T65" fmla="*/ 149 h 472"/>
                  <a:gd name="T66" fmla="*/ 884 w 1357"/>
                  <a:gd name="T67" fmla="*/ 142 h 472"/>
                  <a:gd name="T68" fmla="*/ 976 w 1357"/>
                  <a:gd name="T69" fmla="*/ 127 h 472"/>
                  <a:gd name="T70" fmla="*/ 1067 w 1357"/>
                  <a:gd name="T71" fmla="*/ 112 h 472"/>
                  <a:gd name="T72" fmla="*/ 1119 w 1357"/>
                  <a:gd name="T73" fmla="*/ 106 h 472"/>
                  <a:gd name="T74" fmla="*/ 1192 w 1357"/>
                  <a:gd name="T75" fmla="*/ 106 h 472"/>
                  <a:gd name="T76" fmla="*/ 1288 w 1357"/>
                  <a:gd name="T77" fmla="*/ 107 h 472"/>
                  <a:gd name="T78" fmla="*/ 1314 w 1357"/>
                  <a:gd name="T79" fmla="*/ 105 h 472"/>
                  <a:gd name="T80" fmla="*/ 1339 w 1357"/>
                  <a:gd name="T81" fmla="*/ 103 h 472"/>
                  <a:gd name="T82" fmla="*/ 1357 w 1357"/>
                  <a:gd name="T83" fmla="*/ 98 h 472"/>
                  <a:gd name="T84" fmla="*/ 1339 w 1357"/>
                  <a:gd name="T85" fmla="*/ 81 h 472"/>
                  <a:gd name="T86" fmla="*/ 1304 w 1357"/>
                  <a:gd name="T87" fmla="*/ 46 h 472"/>
                  <a:gd name="T88" fmla="*/ 1280 w 1357"/>
                  <a:gd name="T89" fmla="*/ 23 h 472"/>
                  <a:gd name="T90" fmla="*/ 1263 w 1357"/>
                  <a:gd name="T91" fmla="*/ 11 h 472"/>
                  <a:gd name="T92" fmla="*/ 1248 w 1357"/>
                  <a:gd name="T93" fmla="*/ 3 h 472"/>
                  <a:gd name="T94" fmla="*/ 1230 w 1357"/>
                  <a:gd name="T95" fmla="*/ 0 h 472"/>
                  <a:gd name="T96" fmla="*/ 1176 w 1357"/>
                  <a:gd name="T97" fmla="*/ 6 h 472"/>
                  <a:gd name="T98" fmla="*/ 1068 w 1357"/>
                  <a:gd name="T99" fmla="*/ 27 h 472"/>
                  <a:gd name="T100" fmla="*/ 953 w 1357"/>
                  <a:gd name="T101" fmla="*/ 51 h 472"/>
                  <a:gd name="T102" fmla="*/ 852 w 1357"/>
                  <a:gd name="T103" fmla="*/ 74 h 472"/>
                  <a:gd name="T104" fmla="*/ 719 w 1357"/>
                  <a:gd name="T105" fmla="*/ 106 h 472"/>
                  <a:gd name="T106" fmla="*/ 474 w 1357"/>
                  <a:gd name="T107" fmla="*/ 163 h 472"/>
                  <a:gd name="T108" fmla="*/ 326 w 1357"/>
                  <a:gd name="T109" fmla="*/ 195 h 472"/>
                  <a:gd name="T110" fmla="*/ 240 w 1357"/>
                  <a:gd name="T111" fmla="*/ 212 h 472"/>
                  <a:gd name="T112" fmla="*/ 166 w 1357"/>
                  <a:gd name="T113" fmla="*/ 229 h 472"/>
                  <a:gd name="T114" fmla="*/ 94 w 1357"/>
                  <a:gd name="T115" fmla="*/ 248 h 472"/>
                  <a:gd name="T116" fmla="*/ 30 w 1357"/>
                  <a:gd name="T117" fmla="*/ 265 h 4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472"/>
                  <a:gd name="T179" fmla="*/ 1357 w 1357"/>
                  <a:gd name="T180" fmla="*/ 472 h 4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472">
                    <a:moveTo>
                      <a:pt x="0" y="271"/>
                    </a:moveTo>
                    <a:lnTo>
                      <a:pt x="4" y="278"/>
                    </a:lnTo>
                    <a:lnTo>
                      <a:pt x="10" y="286"/>
                    </a:lnTo>
                    <a:lnTo>
                      <a:pt x="13" y="288"/>
                    </a:lnTo>
                    <a:lnTo>
                      <a:pt x="16" y="291"/>
                    </a:lnTo>
                    <a:lnTo>
                      <a:pt x="20" y="293"/>
                    </a:lnTo>
                    <a:lnTo>
                      <a:pt x="23" y="296"/>
                    </a:lnTo>
                    <a:lnTo>
                      <a:pt x="31" y="299"/>
                    </a:lnTo>
                    <a:lnTo>
                      <a:pt x="39" y="303"/>
                    </a:lnTo>
                    <a:lnTo>
                      <a:pt x="48" y="305"/>
                    </a:lnTo>
                    <a:lnTo>
                      <a:pt x="57" y="308"/>
                    </a:lnTo>
                    <a:lnTo>
                      <a:pt x="76" y="312"/>
                    </a:lnTo>
                    <a:lnTo>
                      <a:pt x="93" y="316"/>
                    </a:lnTo>
                    <a:lnTo>
                      <a:pt x="111" y="319"/>
                    </a:lnTo>
                    <a:lnTo>
                      <a:pt x="120" y="321"/>
                    </a:lnTo>
                    <a:lnTo>
                      <a:pt x="128" y="324"/>
                    </a:lnTo>
                    <a:lnTo>
                      <a:pt x="157" y="336"/>
                    </a:lnTo>
                    <a:lnTo>
                      <a:pt x="203" y="354"/>
                    </a:lnTo>
                    <a:lnTo>
                      <a:pt x="322" y="401"/>
                    </a:lnTo>
                    <a:lnTo>
                      <a:pt x="385" y="426"/>
                    </a:lnTo>
                    <a:lnTo>
                      <a:pt x="415" y="438"/>
                    </a:lnTo>
                    <a:lnTo>
                      <a:pt x="443" y="447"/>
                    </a:lnTo>
                    <a:lnTo>
                      <a:pt x="469" y="456"/>
                    </a:lnTo>
                    <a:lnTo>
                      <a:pt x="490" y="464"/>
                    </a:lnTo>
                    <a:lnTo>
                      <a:pt x="508" y="469"/>
                    </a:lnTo>
                    <a:lnTo>
                      <a:pt x="520" y="472"/>
                    </a:lnTo>
                    <a:lnTo>
                      <a:pt x="489" y="435"/>
                    </a:lnTo>
                    <a:lnTo>
                      <a:pt x="475" y="417"/>
                    </a:lnTo>
                    <a:lnTo>
                      <a:pt x="463" y="401"/>
                    </a:lnTo>
                    <a:lnTo>
                      <a:pt x="452" y="387"/>
                    </a:lnTo>
                    <a:lnTo>
                      <a:pt x="443" y="373"/>
                    </a:lnTo>
                    <a:lnTo>
                      <a:pt x="440" y="367"/>
                    </a:lnTo>
                    <a:lnTo>
                      <a:pt x="436" y="361"/>
                    </a:lnTo>
                    <a:lnTo>
                      <a:pt x="434" y="353"/>
                    </a:lnTo>
                    <a:lnTo>
                      <a:pt x="432" y="347"/>
                    </a:lnTo>
                    <a:lnTo>
                      <a:pt x="431" y="342"/>
                    </a:lnTo>
                    <a:lnTo>
                      <a:pt x="430" y="336"/>
                    </a:lnTo>
                    <a:lnTo>
                      <a:pt x="430" y="329"/>
                    </a:lnTo>
                    <a:lnTo>
                      <a:pt x="431" y="323"/>
                    </a:lnTo>
                    <a:lnTo>
                      <a:pt x="432" y="318"/>
                    </a:lnTo>
                    <a:lnTo>
                      <a:pt x="434" y="312"/>
                    </a:lnTo>
                    <a:lnTo>
                      <a:pt x="438" y="305"/>
                    </a:lnTo>
                    <a:lnTo>
                      <a:pt x="441" y="299"/>
                    </a:lnTo>
                    <a:lnTo>
                      <a:pt x="447" y="293"/>
                    </a:lnTo>
                    <a:lnTo>
                      <a:pt x="452" y="287"/>
                    </a:lnTo>
                    <a:lnTo>
                      <a:pt x="458" y="280"/>
                    </a:lnTo>
                    <a:lnTo>
                      <a:pt x="465" y="274"/>
                    </a:lnTo>
                    <a:lnTo>
                      <a:pt x="474" y="268"/>
                    </a:lnTo>
                    <a:lnTo>
                      <a:pt x="483" y="261"/>
                    </a:lnTo>
                    <a:lnTo>
                      <a:pt x="506" y="246"/>
                    </a:lnTo>
                    <a:lnTo>
                      <a:pt x="520" y="239"/>
                    </a:lnTo>
                    <a:lnTo>
                      <a:pt x="537" y="230"/>
                    </a:lnTo>
                    <a:lnTo>
                      <a:pt x="556" y="222"/>
                    </a:lnTo>
                    <a:lnTo>
                      <a:pt x="577" y="214"/>
                    </a:lnTo>
                    <a:lnTo>
                      <a:pt x="599" y="205"/>
                    </a:lnTo>
                    <a:lnTo>
                      <a:pt x="623" y="198"/>
                    </a:lnTo>
                    <a:lnTo>
                      <a:pt x="646" y="191"/>
                    </a:lnTo>
                    <a:lnTo>
                      <a:pt x="670" y="183"/>
                    </a:lnTo>
                    <a:lnTo>
                      <a:pt x="694" y="176"/>
                    </a:lnTo>
                    <a:lnTo>
                      <a:pt x="717" y="170"/>
                    </a:lnTo>
                    <a:lnTo>
                      <a:pt x="740" y="165"/>
                    </a:lnTo>
                    <a:lnTo>
                      <a:pt x="760" y="159"/>
                    </a:lnTo>
                    <a:lnTo>
                      <a:pt x="796" y="152"/>
                    </a:lnTo>
                    <a:lnTo>
                      <a:pt x="811" y="151"/>
                    </a:lnTo>
                    <a:lnTo>
                      <a:pt x="822" y="150"/>
                    </a:lnTo>
                    <a:lnTo>
                      <a:pt x="833" y="149"/>
                    </a:lnTo>
                    <a:lnTo>
                      <a:pt x="848" y="147"/>
                    </a:lnTo>
                    <a:lnTo>
                      <a:pt x="884" y="142"/>
                    </a:lnTo>
                    <a:lnTo>
                      <a:pt x="928" y="134"/>
                    </a:lnTo>
                    <a:lnTo>
                      <a:pt x="976" y="127"/>
                    </a:lnTo>
                    <a:lnTo>
                      <a:pt x="1023" y="119"/>
                    </a:lnTo>
                    <a:lnTo>
                      <a:pt x="1067" y="112"/>
                    </a:lnTo>
                    <a:lnTo>
                      <a:pt x="1104" y="107"/>
                    </a:lnTo>
                    <a:lnTo>
                      <a:pt x="1119" y="106"/>
                    </a:lnTo>
                    <a:lnTo>
                      <a:pt x="1131" y="105"/>
                    </a:lnTo>
                    <a:lnTo>
                      <a:pt x="1192" y="106"/>
                    </a:lnTo>
                    <a:lnTo>
                      <a:pt x="1256" y="107"/>
                    </a:lnTo>
                    <a:lnTo>
                      <a:pt x="1288" y="107"/>
                    </a:lnTo>
                    <a:lnTo>
                      <a:pt x="1301" y="106"/>
                    </a:lnTo>
                    <a:lnTo>
                      <a:pt x="1314" y="105"/>
                    </a:lnTo>
                    <a:lnTo>
                      <a:pt x="1327" y="104"/>
                    </a:lnTo>
                    <a:lnTo>
                      <a:pt x="1339" y="103"/>
                    </a:lnTo>
                    <a:lnTo>
                      <a:pt x="1348" y="101"/>
                    </a:lnTo>
                    <a:lnTo>
                      <a:pt x="1357" y="98"/>
                    </a:lnTo>
                    <a:lnTo>
                      <a:pt x="1348" y="90"/>
                    </a:lnTo>
                    <a:lnTo>
                      <a:pt x="1339" y="81"/>
                    </a:lnTo>
                    <a:lnTo>
                      <a:pt x="1321" y="64"/>
                    </a:lnTo>
                    <a:lnTo>
                      <a:pt x="1304" y="46"/>
                    </a:lnTo>
                    <a:lnTo>
                      <a:pt x="1288" y="30"/>
                    </a:lnTo>
                    <a:lnTo>
                      <a:pt x="1280" y="23"/>
                    </a:lnTo>
                    <a:lnTo>
                      <a:pt x="1272" y="17"/>
                    </a:lnTo>
                    <a:lnTo>
                      <a:pt x="1263" y="11"/>
                    </a:lnTo>
                    <a:lnTo>
                      <a:pt x="1255" y="7"/>
                    </a:lnTo>
                    <a:lnTo>
                      <a:pt x="1248" y="3"/>
                    </a:lnTo>
                    <a:lnTo>
                      <a:pt x="1239" y="1"/>
                    </a:lnTo>
                    <a:lnTo>
                      <a:pt x="1230" y="0"/>
                    </a:lnTo>
                    <a:lnTo>
                      <a:pt x="1221" y="0"/>
                    </a:lnTo>
                    <a:lnTo>
                      <a:pt x="1176" y="6"/>
                    </a:lnTo>
                    <a:lnTo>
                      <a:pt x="1125" y="16"/>
                    </a:lnTo>
                    <a:lnTo>
                      <a:pt x="1068" y="27"/>
                    </a:lnTo>
                    <a:lnTo>
                      <a:pt x="1010" y="39"/>
                    </a:lnTo>
                    <a:lnTo>
                      <a:pt x="953" y="51"/>
                    </a:lnTo>
                    <a:lnTo>
                      <a:pt x="900" y="64"/>
                    </a:lnTo>
                    <a:lnTo>
                      <a:pt x="852" y="74"/>
                    </a:lnTo>
                    <a:lnTo>
                      <a:pt x="814" y="84"/>
                    </a:lnTo>
                    <a:lnTo>
                      <a:pt x="719" y="106"/>
                    </a:lnTo>
                    <a:lnTo>
                      <a:pt x="560" y="143"/>
                    </a:lnTo>
                    <a:lnTo>
                      <a:pt x="474" y="163"/>
                    </a:lnTo>
                    <a:lnTo>
                      <a:pt x="394" y="180"/>
                    </a:lnTo>
                    <a:lnTo>
                      <a:pt x="326" y="195"/>
                    </a:lnTo>
                    <a:lnTo>
                      <a:pt x="279" y="204"/>
                    </a:lnTo>
                    <a:lnTo>
                      <a:pt x="240" y="212"/>
                    </a:lnTo>
                    <a:lnTo>
                      <a:pt x="203" y="220"/>
                    </a:lnTo>
                    <a:lnTo>
                      <a:pt x="166" y="229"/>
                    </a:lnTo>
                    <a:lnTo>
                      <a:pt x="129" y="239"/>
                    </a:lnTo>
                    <a:lnTo>
                      <a:pt x="94" y="248"/>
                    </a:lnTo>
                    <a:lnTo>
                      <a:pt x="61" y="256"/>
                    </a:lnTo>
                    <a:lnTo>
                      <a:pt x="30" y="265"/>
                    </a:lnTo>
                    <a:lnTo>
                      <a:pt x="0" y="271"/>
                    </a:lnTo>
                    <a:close/>
                  </a:path>
                </a:pathLst>
              </a:custGeom>
              <a:solidFill>
                <a:srgbClr val="FFFFFF"/>
              </a:solidFill>
              <a:ln w="9525">
                <a:noFill/>
                <a:round/>
                <a:headEnd/>
                <a:tailEnd/>
              </a:ln>
            </p:spPr>
            <p:txBody>
              <a:bodyPr/>
              <a:lstStyle/>
              <a:p>
                <a:endParaRPr lang="en-US" dirty="0"/>
              </a:p>
            </p:txBody>
          </p:sp>
          <p:sp>
            <p:nvSpPr>
              <p:cNvPr id="22395" name="Freeform 191"/>
              <p:cNvSpPr>
                <a:spLocks/>
              </p:cNvSpPr>
              <p:nvPr/>
            </p:nvSpPr>
            <p:spPr bwMode="auto">
              <a:xfrm>
                <a:off x="3613" y="1137"/>
                <a:ext cx="62" cy="132"/>
              </a:xfrm>
              <a:custGeom>
                <a:avLst/>
                <a:gdLst>
                  <a:gd name="T0" fmla="*/ 258 w 564"/>
                  <a:gd name="T1" fmla="*/ 46 h 795"/>
                  <a:gd name="T2" fmla="*/ 287 w 564"/>
                  <a:gd name="T3" fmla="*/ 88 h 795"/>
                  <a:gd name="T4" fmla="*/ 300 w 564"/>
                  <a:gd name="T5" fmla="*/ 119 h 795"/>
                  <a:gd name="T6" fmla="*/ 304 w 564"/>
                  <a:gd name="T7" fmla="*/ 147 h 795"/>
                  <a:gd name="T8" fmla="*/ 299 w 564"/>
                  <a:gd name="T9" fmla="*/ 172 h 795"/>
                  <a:gd name="T10" fmla="*/ 278 w 564"/>
                  <a:gd name="T11" fmla="*/ 209 h 795"/>
                  <a:gd name="T12" fmla="*/ 249 w 564"/>
                  <a:gd name="T13" fmla="*/ 246 h 795"/>
                  <a:gd name="T14" fmla="*/ 236 w 564"/>
                  <a:gd name="T15" fmla="*/ 270 h 795"/>
                  <a:gd name="T16" fmla="*/ 228 w 564"/>
                  <a:gd name="T17" fmla="*/ 298 h 795"/>
                  <a:gd name="T18" fmla="*/ 228 w 564"/>
                  <a:gd name="T19" fmla="*/ 335 h 795"/>
                  <a:gd name="T20" fmla="*/ 240 w 564"/>
                  <a:gd name="T21" fmla="*/ 436 h 795"/>
                  <a:gd name="T22" fmla="*/ 247 w 564"/>
                  <a:gd name="T23" fmla="*/ 514 h 795"/>
                  <a:gd name="T24" fmla="*/ 246 w 564"/>
                  <a:gd name="T25" fmla="*/ 566 h 795"/>
                  <a:gd name="T26" fmla="*/ 233 w 564"/>
                  <a:gd name="T27" fmla="*/ 606 h 795"/>
                  <a:gd name="T28" fmla="*/ 192 w 564"/>
                  <a:gd name="T29" fmla="*/ 619 h 795"/>
                  <a:gd name="T30" fmla="*/ 171 w 564"/>
                  <a:gd name="T31" fmla="*/ 624 h 795"/>
                  <a:gd name="T32" fmla="*/ 142 w 564"/>
                  <a:gd name="T33" fmla="*/ 626 h 795"/>
                  <a:gd name="T34" fmla="*/ 110 w 564"/>
                  <a:gd name="T35" fmla="*/ 624 h 795"/>
                  <a:gd name="T36" fmla="*/ 68 w 564"/>
                  <a:gd name="T37" fmla="*/ 616 h 795"/>
                  <a:gd name="T38" fmla="*/ 37 w 564"/>
                  <a:gd name="T39" fmla="*/ 611 h 795"/>
                  <a:gd name="T40" fmla="*/ 11 w 564"/>
                  <a:gd name="T41" fmla="*/ 615 h 795"/>
                  <a:gd name="T42" fmla="*/ 4 w 564"/>
                  <a:gd name="T43" fmla="*/ 626 h 795"/>
                  <a:gd name="T44" fmla="*/ 12 w 564"/>
                  <a:gd name="T45" fmla="*/ 638 h 795"/>
                  <a:gd name="T46" fmla="*/ 24 w 564"/>
                  <a:gd name="T47" fmla="*/ 648 h 795"/>
                  <a:gd name="T48" fmla="*/ 57 w 564"/>
                  <a:gd name="T49" fmla="*/ 665 h 795"/>
                  <a:gd name="T50" fmla="*/ 100 w 564"/>
                  <a:gd name="T51" fmla="*/ 678 h 795"/>
                  <a:gd name="T52" fmla="*/ 188 w 564"/>
                  <a:gd name="T53" fmla="*/ 696 h 795"/>
                  <a:gd name="T54" fmla="*/ 335 w 564"/>
                  <a:gd name="T55" fmla="*/ 727 h 795"/>
                  <a:gd name="T56" fmla="*/ 480 w 564"/>
                  <a:gd name="T57" fmla="*/ 766 h 795"/>
                  <a:gd name="T58" fmla="*/ 564 w 564"/>
                  <a:gd name="T59" fmla="*/ 795 h 795"/>
                  <a:gd name="T60" fmla="*/ 556 w 564"/>
                  <a:gd name="T61" fmla="*/ 777 h 795"/>
                  <a:gd name="T62" fmla="*/ 543 w 564"/>
                  <a:gd name="T63" fmla="*/ 762 h 795"/>
                  <a:gd name="T64" fmla="*/ 511 w 564"/>
                  <a:gd name="T65" fmla="*/ 730 h 795"/>
                  <a:gd name="T66" fmla="*/ 500 w 564"/>
                  <a:gd name="T67" fmla="*/ 716 h 795"/>
                  <a:gd name="T68" fmla="*/ 481 w 564"/>
                  <a:gd name="T69" fmla="*/ 672 h 795"/>
                  <a:gd name="T70" fmla="*/ 442 w 564"/>
                  <a:gd name="T71" fmla="*/ 572 h 795"/>
                  <a:gd name="T72" fmla="*/ 408 w 564"/>
                  <a:gd name="T73" fmla="*/ 478 h 795"/>
                  <a:gd name="T74" fmla="*/ 383 w 564"/>
                  <a:gd name="T75" fmla="*/ 423 h 795"/>
                  <a:gd name="T76" fmla="*/ 373 w 564"/>
                  <a:gd name="T77" fmla="*/ 384 h 795"/>
                  <a:gd name="T78" fmla="*/ 375 w 564"/>
                  <a:gd name="T79" fmla="*/ 332 h 795"/>
                  <a:gd name="T80" fmla="*/ 400 w 564"/>
                  <a:gd name="T81" fmla="*/ 196 h 795"/>
                  <a:gd name="T82" fmla="*/ 415 w 564"/>
                  <a:gd name="T83" fmla="*/ 132 h 795"/>
                  <a:gd name="T84" fmla="*/ 420 w 564"/>
                  <a:gd name="T85" fmla="*/ 113 h 795"/>
                  <a:gd name="T86" fmla="*/ 420 w 564"/>
                  <a:gd name="T87" fmla="*/ 96 h 795"/>
                  <a:gd name="T88" fmla="*/ 413 w 564"/>
                  <a:gd name="T89" fmla="*/ 76 h 795"/>
                  <a:gd name="T90" fmla="*/ 394 w 564"/>
                  <a:gd name="T91" fmla="*/ 54 h 795"/>
                  <a:gd name="T92" fmla="*/ 346 w 564"/>
                  <a:gd name="T93" fmla="*/ 23 h 795"/>
                  <a:gd name="T94" fmla="*/ 322 w 564"/>
                  <a:gd name="T95" fmla="*/ 7 h 795"/>
                  <a:gd name="T96" fmla="*/ 317 w 564"/>
                  <a:gd name="T97" fmla="*/ 3 h 795"/>
                  <a:gd name="T98" fmla="*/ 302 w 564"/>
                  <a:gd name="T99" fmla="*/ 0 h 795"/>
                  <a:gd name="T100" fmla="*/ 282 w 564"/>
                  <a:gd name="T101" fmla="*/ 2 h 795"/>
                  <a:gd name="T102" fmla="*/ 269 w 564"/>
                  <a:gd name="T103" fmla="*/ 5 h 795"/>
                  <a:gd name="T104" fmla="*/ 253 w 564"/>
                  <a:gd name="T105" fmla="*/ 14 h 795"/>
                  <a:gd name="T106" fmla="*/ 249 w 564"/>
                  <a:gd name="T107" fmla="*/ 20 h 795"/>
                  <a:gd name="T108" fmla="*/ 248 w 564"/>
                  <a:gd name="T109" fmla="*/ 26 h 7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795"/>
                  <a:gd name="T167" fmla="*/ 564 w 564"/>
                  <a:gd name="T168" fmla="*/ 795 h 7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795">
                    <a:moveTo>
                      <a:pt x="249" y="30"/>
                    </a:moveTo>
                    <a:lnTo>
                      <a:pt x="253" y="37"/>
                    </a:lnTo>
                    <a:lnTo>
                      <a:pt x="258" y="46"/>
                    </a:lnTo>
                    <a:lnTo>
                      <a:pt x="269" y="61"/>
                    </a:lnTo>
                    <a:lnTo>
                      <a:pt x="281" y="79"/>
                    </a:lnTo>
                    <a:lnTo>
                      <a:pt x="287" y="88"/>
                    </a:lnTo>
                    <a:lnTo>
                      <a:pt x="292" y="98"/>
                    </a:lnTo>
                    <a:lnTo>
                      <a:pt x="297" y="108"/>
                    </a:lnTo>
                    <a:lnTo>
                      <a:pt x="300" y="119"/>
                    </a:lnTo>
                    <a:lnTo>
                      <a:pt x="302" y="129"/>
                    </a:lnTo>
                    <a:lnTo>
                      <a:pt x="304" y="140"/>
                    </a:lnTo>
                    <a:lnTo>
                      <a:pt x="304" y="147"/>
                    </a:lnTo>
                    <a:lnTo>
                      <a:pt x="304" y="153"/>
                    </a:lnTo>
                    <a:lnTo>
                      <a:pt x="300" y="165"/>
                    </a:lnTo>
                    <a:lnTo>
                      <a:pt x="299" y="172"/>
                    </a:lnTo>
                    <a:lnTo>
                      <a:pt x="296" y="178"/>
                    </a:lnTo>
                    <a:lnTo>
                      <a:pt x="289" y="193"/>
                    </a:lnTo>
                    <a:lnTo>
                      <a:pt x="278" y="209"/>
                    </a:lnTo>
                    <a:lnTo>
                      <a:pt x="266" y="224"/>
                    </a:lnTo>
                    <a:lnTo>
                      <a:pt x="254" y="238"/>
                    </a:lnTo>
                    <a:lnTo>
                      <a:pt x="249" y="246"/>
                    </a:lnTo>
                    <a:lnTo>
                      <a:pt x="244" y="253"/>
                    </a:lnTo>
                    <a:lnTo>
                      <a:pt x="240" y="261"/>
                    </a:lnTo>
                    <a:lnTo>
                      <a:pt x="236" y="270"/>
                    </a:lnTo>
                    <a:lnTo>
                      <a:pt x="232" y="278"/>
                    </a:lnTo>
                    <a:lnTo>
                      <a:pt x="230" y="287"/>
                    </a:lnTo>
                    <a:lnTo>
                      <a:pt x="228" y="298"/>
                    </a:lnTo>
                    <a:lnTo>
                      <a:pt x="227" y="309"/>
                    </a:lnTo>
                    <a:lnTo>
                      <a:pt x="227" y="322"/>
                    </a:lnTo>
                    <a:lnTo>
                      <a:pt x="228" y="335"/>
                    </a:lnTo>
                    <a:lnTo>
                      <a:pt x="231" y="372"/>
                    </a:lnTo>
                    <a:lnTo>
                      <a:pt x="236" y="405"/>
                    </a:lnTo>
                    <a:lnTo>
                      <a:pt x="240" y="436"/>
                    </a:lnTo>
                    <a:lnTo>
                      <a:pt x="243" y="467"/>
                    </a:lnTo>
                    <a:lnTo>
                      <a:pt x="246" y="498"/>
                    </a:lnTo>
                    <a:lnTo>
                      <a:pt x="247" y="514"/>
                    </a:lnTo>
                    <a:lnTo>
                      <a:pt x="247" y="530"/>
                    </a:lnTo>
                    <a:lnTo>
                      <a:pt x="247" y="547"/>
                    </a:lnTo>
                    <a:lnTo>
                      <a:pt x="246" y="566"/>
                    </a:lnTo>
                    <a:lnTo>
                      <a:pt x="243" y="584"/>
                    </a:lnTo>
                    <a:lnTo>
                      <a:pt x="240" y="604"/>
                    </a:lnTo>
                    <a:lnTo>
                      <a:pt x="233" y="606"/>
                    </a:lnTo>
                    <a:lnTo>
                      <a:pt x="226" y="607"/>
                    </a:lnTo>
                    <a:lnTo>
                      <a:pt x="213" y="611"/>
                    </a:lnTo>
                    <a:lnTo>
                      <a:pt x="192" y="619"/>
                    </a:lnTo>
                    <a:lnTo>
                      <a:pt x="188" y="620"/>
                    </a:lnTo>
                    <a:lnTo>
                      <a:pt x="182" y="622"/>
                    </a:lnTo>
                    <a:lnTo>
                      <a:pt x="171" y="624"/>
                    </a:lnTo>
                    <a:lnTo>
                      <a:pt x="165" y="625"/>
                    </a:lnTo>
                    <a:lnTo>
                      <a:pt x="159" y="626"/>
                    </a:lnTo>
                    <a:lnTo>
                      <a:pt x="142" y="626"/>
                    </a:lnTo>
                    <a:lnTo>
                      <a:pt x="131" y="625"/>
                    </a:lnTo>
                    <a:lnTo>
                      <a:pt x="120" y="625"/>
                    </a:lnTo>
                    <a:lnTo>
                      <a:pt x="110" y="624"/>
                    </a:lnTo>
                    <a:lnTo>
                      <a:pt x="101" y="622"/>
                    </a:lnTo>
                    <a:lnTo>
                      <a:pt x="84" y="619"/>
                    </a:lnTo>
                    <a:lnTo>
                      <a:pt x="68" y="616"/>
                    </a:lnTo>
                    <a:lnTo>
                      <a:pt x="53" y="613"/>
                    </a:lnTo>
                    <a:lnTo>
                      <a:pt x="45" y="613"/>
                    </a:lnTo>
                    <a:lnTo>
                      <a:pt x="37" y="611"/>
                    </a:lnTo>
                    <a:lnTo>
                      <a:pt x="29" y="613"/>
                    </a:lnTo>
                    <a:lnTo>
                      <a:pt x="21" y="613"/>
                    </a:lnTo>
                    <a:lnTo>
                      <a:pt x="11" y="615"/>
                    </a:lnTo>
                    <a:lnTo>
                      <a:pt x="0" y="618"/>
                    </a:lnTo>
                    <a:lnTo>
                      <a:pt x="2" y="622"/>
                    </a:lnTo>
                    <a:lnTo>
                      <a:pt x="4" y="626"/>
                    </a:lnTo>
                    <a:lnTo>
                      <a:pt x="6" y="630"/>
                    </a:lnTo>
                    <a:lnTo>
                      <a:pt x="8" y="633"/>
                    </a:lnTo>
                    <a:lnTo>
                      <a:pt x="12" y="638"/>
                    </a:lnTo>
                    <a:lnTo>
                      <a:pt x="15" y="641"/>
                    </a:lnTo>
                    <a:lnTo>
                      <a:pt x="19" y="645"/>
                    </a:lnTo>
                    <a:lnTo>
                      <a:pt x="24" y="648"/>
                    </a:lnTo>
                    <a:lnTo>
                      <a:pt x="34" y="654"/>
                    </a:lnTo>
                    <a:lnTo>
                      <a:pt x="45" y="659"/>
                    </a:lnTo>
                    <a:lnTo>
                      <a:pt x="57" y="665"/>
                    </a:lnTo>
                    <a:lnTo>
                      <a:pt x="71" y="670"/>
                    </a:lnTo>
                    <a:lnTo>
                      <a:pt x="85" y="674"/>
                    </a:lnTo>
                    <a:lnTo>
                      <a:pt x="100" y="678"/>
                    </a:lnTo>
                    <a:lnTo>
                      <a:pt x="130" y="685"/>
                    </a:lnTo>
                    <a:lnTo>
                      <a:pt x="160" y="691"/>
                    </a:lnTo>
                    <a:lnTo>
                      <a:pt x="188" y="696"/>
                    </a:lnTo>
                    <a:lnTo>
                      <a:pt x="236" y="705"/>
                    </a:lnTo>
                    <a:lnTo>
                      <a:pt x="285" y="716"/>
                    </a:lnTo>
                    <a:lnTo>
                      <a:pt x="335" y="727"/>
                    </a:lnTo>
                    <a:lnTo>
                      <a:pt x="384" y="740"/>
                    </a:lnTo>
                    <a:lnTo>
                      <a:pt x="433" y="752"/>
                    </a:lnTo>
                    <a:lnTo>
                      <a:pt x="480" y="766"/>
                    </a:lnTo>
                    <a:lnTo>
                      <a:pt x="502" y="773"/>
                    </a:lnTo>
                    <a:lnTo>
                      <a:pt x="524" y="780"/>
                    </a:lnTo>
                    <a:lnTo>
                      <a:pt x="564" y="795"/>
                    </a:lnTo>
                    <a:lnTo>
                      <a:pt x="563" y="789"/>
                    </a:lnTo>
                    <a:lnTo>
                      <a:pt x="560" y="783"/>
                    </a:lnTo>
                    <a:lnTo>
                      <a:pt x="556" y="777"/>
                    </a:lnTo>
                    <a:lnTo>
                      <a:pt x="553" y="772"/>
                    </a:lnTo>
                    <a:lnTo>
                      <a:pt x="548" y="767"/>
                    </a:lnTo>
                    <a:lnTo>
                      <a:pt x="543" y="762"/>
                    </a:lnTo>
                    <a:lnTo>
                      <a:pt x="532" y="751"/>
                    </a:lnTo>
                    <a:lnTo>
                      <a:pt x="521" y="741"/>
                    </a:lnTo>
                    <a:lnTo>
                      <a:pt x="511" y="730"/>
                    </a:lnTo>
                    <a:lnTo>
                      <a:pt x="506" y="726"/>
                    </a:lnTo>
                    <a:lnTo>
                      <a:pt x="503" y="721"/>
                    </a:lnTo>
                    <a:lnTo>
                      <a:pt x="500" y="716"/>
                    </a:lnTo>
                    <a:lnTo>
                      <a:pt x="496" y="710"/>
                    </a:lnTo>
                    <a:lnTo>
                      <a:pt x="490" y="694"/>
                    </a:lnTo>
                    <a:lnTo>
                      <a:pt x="481" y="672"/>
                    </a:lnTo>
                    <a:lnTo>
                      <a:pt x="471" y="648"/>
                    </a:lnTo>
                    <a:lnTo>
                      <a:pt x="461" y="622"/>
                    </a:lnTo>
                    <a:lnTo>
                      <a:pt x="442" y="572"/>
                    </a:lnTo>
                    <a:lnTo>
                      <a:pt x="429" y="534"/>
                    </a:lnTo>
                    <a:lnTo>
                      <a:pt x="418" y="503"/>
                    </a:lnTo>
                    <a:lnTo>
                      <a:pt x="408" y="478"/>
                    </a:lnTo>
                    <a:lnTo>
                      <a:pt x="398" y="457"/>
                    </a:lnTo>
                    <a:lnTo>
                      <a:pt x="390" y="440"/>
                    </a:lnTo>
                    <a:lnTo>
                      <a:pt x="383" y="423"/>
                    </a:lnTo>
                    <a:lnTo>
                      <a:pt x="377" y="405"/>
                    </a:lnTo>
                    <a:lnTo>
                      <a:pt x="375" y="396"/>
                    </a:lnTo>
                    <a:lnTo>
                      <a:pt x="373" y="384"/>
                    </a:lnTo>
                    <a:lnTo>
                      <a:pt x="370" y="373"/>
                    </a:lnTo>
                    <a:lnTo>
                      <a:pt x="368" y="360"/>
                    </a:lnTo>
                    <a:lnTo>
                      <a:pt x="375" y="332"/>
                    </a:lnTo>
                    <a:lnTo>
                      <a:pt x="380" y="300"/>
                    </a:lnTo>
                    <a:lnTo>
                      <a:pt x="394" y="229"/>
                    </a:lnTo>
                    <a:lnTo>
                      <a:pt x="400" y="196"/>
                    </a:lnTo>
                    <a:lnTo>
                      <a:pt x="407" y="167"/>
                    </a:lnTo>
                    <a:lnTo>
                      <a:pt x="413" y="141"/>
                    </a:lnTo>
                    <a:lnTo>
                      <a:pt x="415" y="132"/>
                    </a:lnTo>
                    <a:lnTo>
                      <a:pt x="417" y="125"/>
                    </a:lnTo>
                    <a:lnTo>
                      <a:pt x="419" y="119"/>
                    </a:lnTo>
                    <a:lnTo>
                      <a:pt x="420" y="113"/>
                    </a:lnTo>
                    <a:lnTo>
                      <a:pt x="422" y="107"/>
                    </a:lnTo>
                    <a:lnTo>
                      <a:pt x="422" y="102"/>
                    </a:lnTo>
                    <a:lnTo>
                      <a:pt x="420" y="96"/>
                    </a:lnTo>
                    <a:lnTo>
                      <a:pt x="419" y="90"/>
                    </a:lnTo>
                    <a:lnTo>
                      <a:pt x="416" y="81"/>
                    </a:lnTo>
                    <a:lnTo>
                      <a:pt x="413" y="76"/>
                    </a:lnTo>
                    <a:lnTo>
                      <a:pt x="409" y="72"/>
                    </a:lnTo>
                    <a:lnTo>
                      <a:pt x="403" y="62"/>
                    </a:lnTo>
                    <a:lnTo>
                      <a:pt x="394" y="54"/>
                    </a:lnTo>
                    <a:lnTo>
                      <a:pt x="385" y="47"/>
                    </a:lnTo>
                    <a:lnTo>
                      <a:pt x="365" y="33"/>
                    </a:lnTo>
                    <a:lnTo>
                      <a:pt x="346" y="23"/>
                    </a:lnTo>
                    <a:lnTo>
                      <a:pt x="331" y="14"/>
                    </a:lnTo>
                    <a:lnTo>
                      <a:pt x="326" y="10"/>
                    </a:lnTo>
                    <a:lnTo>
                      <a:pt x="322" y="7"/>
                    </a:lnTo>
                    <a:lnTo>
                      <a:pt x="321" y="6"/>
                    </a:lnTo>
                    <a:lnTo>
                      <a:pt x="319" y="4"/>
                    </a:lnTo>
                    <a:lnTo>
                      <a:pt x="317" y="3"/>
                    </a:lnTo>
                    <a:lnTo>
                      <a:pt x="315" y="2"/>
                    </a:lnTo>
                    <a:lnTo>
                      <a:pt x="309" y="1"/>
                    </a:lnTo>
                    <a:lnTo>
                      <a:pt x="302" y="0"/>
                    </a:lnTo>
                    <a:lnTo>
                      <a:pt x="296" y="0"/>
                    </a:lnTo>
                    <a:lnTo>
                      <a:pt x="289" y="0"/>
                    </a:lnTo>
                    <a:lnTo>
                      <a:pt x="282" y="2"/>
                    </a:lnTo>
                    <a:lnTo>
                      <a:pt x="276" y="3"/>
                    </a:lnTo>
                    <a:lnTo>
                      <a:pt x="272" y="4"/>
                    </a:lnTo>
                    <a:lnTo>
                      <a:pt x="269" y="5"/>
                    </a:lnTo>
                    <a:lnTo>
                      <a:pt x="263" y="8"/>
                    </a:lnTo>
                    <a:lnTo>
                      <a:pt x="258" y="11"/>
                    </a:lnTo>
                    <a:lnTo>
                      <a:pt x="253" y="14"/>
                    </a:lnTo>
                    <a:lnTo>
                      <a:pt x="252" y="16"/>
                    </a:lnTo>
                    <a:lnTo>
                      <a:pt x="250" y="19"/>
                    </a:lnTo>
                    <a:lnTo>
                      <a:pt x="249" y="20"/>
                    </a:lnTo>
                    <a:lnTo>
                      <a:pt x="248" y="22"/>
                    </a:lnTo>
                    <a:lnTo>
                      <a:pt x="248" y="24"/>
                    </a:lnTo>
                    <a:lnTo>
                      <a:pt x="248" y="26"/>
                    </a:lnTo>
                    <a:lnTo>
                      <a:pt x="248" y="28"/>
                    </a:lnTo>
                    <a:lnTo>
                      <a:pt x="249" y="30"/>
                    </a:lnTo>
                    <a:close/>
                  </a:path>
                </a:pathLst>
              </a:custGeom>
              <a:solidFill>
                <a:srgbClr val="FFFFFF"/>
              </a:solidFill>
              <a:ln w="9525">
                <a:noFill/>
                <a:round/>
                <a:headEnd/>
                <a:tailEnd/>
              </a:ln>
            </p:spPr>
            <p:txBody>
              <a:bodyPr/>
              <a:lstStyle/>
              <a:p>
                <a:endParaRPr lang="en-US" dirty="0"/>
              </a:p>
            </p:txBody>
          </p:sp>
          <p:sp>
            <p:nvSpPr>
              <p:cNvPr id="22396" name="Freeform 192"/>
              <p:cNvSpPr>
                <a:spLocks/>
              </p:cNvSpPr>
              <p:nvPr/>
            </p:nvSpPr>
            <p:spPr bwMode="auto">
              <a:xfrm>
                <a:off x="3617" y="1122"/>
                <a:ext cx="39" cy="31"/>
              </a:xfrm>
              <a:custGeom>
                <a:avLst/>
                <a:gdLst>
                  <a:gd name="T0" fmla="*/ 90 w 357"/>
                  <a:gd name="T1" fmla="*/ 7 h 182"/>
                  <a:gd name="T2" fmla="*/ 69 w 357"/>
                  <a:gd name="T3" fmla="*/ 2 h 182"/>
                  <a:gd name="T4" fmla="*/ 47 w 357"/>
                  <a:gd name="T5" fmla="*/ 0 h 182"/>
                  <a:gd name="T6" fmla="*/ 26 w 357"/>
                  <a:gd name="T7" fmla="*/ 1 h 182"/>
                  <a:gd name="T8" fmla="*/ 18 w 357"/>
                  <a:gd name="T9" fmla="*/ 3 h 182"/>
                  <a:gd name="T10" fmla="*/ 10 w 357"/>
                  <a:gd name="T11" fmla="*/ 8 h 182"/>
                  <a:gd name="T12" fmla="*/ 5 w 357"/>
                  <a:gd name="T13" fmla="*/ 13 h 182"/>
                  <a:gd name="T14" fmla="*/ 1 w 357"/>
                  <a:gd name="T15" fmla="*/ 20 h 182"/>
                  <a:gd name="T16" fmla="*/ 0 w 357"/>
                  <a:gd name="T17" fmla="*/ 31 h 182"/>
                  <a:gd name="T18" fmla="*/ 2 w 357"/>
                  <a:gd name="T19" fmla="*/ 42 h 182"/>
                  <a:gd name="T20" fmla="*/ 5 w 357"/>
                  <a:gd name="T21" fmla="*/ 48 h 182"/>
                  <a:gd name="T22" fmla="*/ 9 w 357"/>
                  <a:gd name="T23" fmla="*/ 53 h 182"/>
                  <a:gd name="T24" fmla="*/ 15 w 357"/>
                  <a:gd name="T25" fmla="*/ 59 h 182"/>
                  <a:gd name="T26" fmla="*/ 32 w 357"/>
                  <a:gd name="T27" fmla="*/ 68 h 182"/>
                  <a:gd name="T28" fmla="*/ 65 w 357"/>
                  <a:gd name="T29" fmla="*/ 80 h 182"/>
                  <a:gd name="T30" fmla="*/ 89 w 357"/>
                  <a:gd name="T31" fmla="*/ 86 h 182"/>
                  <a:gd name="T32" fmla="*/ 135 w 357"/>
                  <a:gd name="T33" fmla="*/ 97 h 182"/>
                  <a:gd name="T34" fmla="*/ 152 w 357"/>
                  <a:gd name="T35" fmla="*/ 101 h 182"/>
                  <a:gd name="T36" fmla="*/ 167 w 357"/>
                  <a:gd name="T37" fmla="*/ 110 h 182"/>
                  <a:gd name="T38" fmla="*/ 222 w 357"/>
                  <a:gd name="T39" fmla="*/ 142 h 182"/>
                  <a:gd name="T40" fmla="*/ 254 w 357"/>
                  <a:gd name="T41" fmla="*/ 159 h 182"/>
                  <a:gd name="T42" fmla="*/ 286 w 357"/>
                  <a:gd name="T43" fmla="*/ 172 h 182"/>
                  <a:gd name="T44" fmla="*/ 302 w 357"/>
                  <a:gd name="T45" fmla="*/ 177 h 182"/>
                  <a:gd name="T46" fmla="*/ 317 w 357"/>
                  <a:gd name="T47" fmla="*/ 181 h 182"/>
                  <a:gd name="T48" fmla="*/ 329 w 357"/>
                  <a:gd name="T49" fmla="*/ 182 h 182"/>
                  <a:gd name="T50" fmla="*/ 340 w 357"/>
                  <a:gd name="T51" fmla="*/ 180 h 182"/>
                  <a:gd name="T52" fmla="*/ 349 w 357"/>
                  <a:gd name="T53" fmla="*/ 174 h 182"/>
                  <a:gd name="T54" fmla="*/ 352 w 357"/>
                  <a:gd name="T55" fmla="*/ 170 h 182"/>
                  <a:gd name="T56" fmla="*/ 357 w 357"/>
                  <a:gd name="T57" fmla="*/ 162 h 182"/>
                  <a:gd name="T58" fmla="*/ 357 w 357"/>
                  <a:gd name="T59" fmla="*/ 156 h 182"/>
                  <a:gd name="T60" fmla="*/ 354 w 357"/>
                  <a:gd name="T61" fmla="*/ 148 h 182"/>
                  <a:gd name="T62" fmla="*/ 347 w 357"/>
                  <a:gd name="T63" fmla="*/ 136 h 182"/>
                  <a:gd name="T64" fmla="*/ 334 w 357"/>
                  <a:gd name="T65" fmla="*/ 124 h 182"/>
                  <a:gd name="T66" fmla="*/ 320 w 357"/>
                  <a:gd name="T67" fmla="*/ 112 h 182"/>
                  <a:gd name="T68" fmla="*/ 298 w 357"/>
                  <a:gd name="T69" fmla="*/ 96 h 182"/>
                  <a:gd name="T70" fmla="*/ 263 w 357"/>
                  <a:gd name="T71" fmla="*/ 76 h 182"/>
                  <a:gd name="T72" fmla="*/ 243 w 357"/>
                  <a:gd name="T73" fmla="*/ 66 h 182"/>
                  <a:gd name="T74" fmla="*/ 220 w 357"/>
                  <a:gd name="T75" fmla="*/ 57 h 182"/>
                  <a:gd name="T76" fmla="*/ 200 w 357"/>
                  <a:gd name="T77" fmla="*/ 48 h 182"/>
                  <a:gd name="T78" fmla="*/ 178 w 357"/>
                  <a:gd name="T79" fmla="*/ 37 h 182"/>
                  <a:gd name="T80" fmla="*/ 155 w 357"/>
                  <a:gd name="T81" fmla="*/ 25 h 182"/>
                  <a:gd name="T82" fmla="*/ 139 w 357"/>
                  <a:gd name="T83" fmla="*/ 19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7"/>
                  <a:gd name="T127" fmla="*/ 0 h 182"/>
                  <a:gd name="T128" fmla="*/ 357 w 357"/>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7" h="182">
                    <a:moveTo>
                      <a:pt x="122" y="14"/>
                    </a:moveTo>
                    <a:lnTo>
                      <a:pt x="90" y="7"/>
                    </a:lnTo>
                    <a:lnTo>
                      <a:pt x="80" y="4"/>
                    </a:lnTo>
                    <a:lnTo>
                      <a:pt x="69" y="2"/>
                    </a:lnTo>
                    <a:lnTo>
                      <a:pt x="58" y="0"/>
                    </a:lnTo>
                    <a:lnTo>
                      <a:pt x="47" y="0"/>
                    </a:lnTo>
                    <a:lnTo>
                      <a:pt x="36" y="0"/>
                    </a:lnTo>
                    <a:lnTo>
                      <a:pt x="26" y="1"/>
                    </a:lnTo>
                    <a:lnTo>
                      <a:pt x="21" y="2"/>
                    </a:lnTo>
                    <a:lnTo>
                      <a:pt x="18" y="3"/>
                    </a:lnTo>
                    <a:lnTo>
                      <a:pt x="14" y="6"/>
                    </a:lnTo>
                    <a:lnTo>
                      <a:pt x="10" y="8"/>
                    </a:lnTo>
                    <a:lnTo>
                      <a:pt x="7" y="10"/>
                    </a:lnTo>
                    <a:lnTo>
                      <a:pt x="5" y="13"/>
                    </a:lnTo>
                    <a:lnTo>
                      <a:pt x="2" y="17"/>
                    </a:lnTo>
                    <a:lnTo>
                      <a:pt x="1" y="20"/>
                    </a:lnTo>
                    <a:lnTo>
                      <a:pt x="1" y="25"/>
                    </a:lnTo>
                    <a:lnTo>
                      <a:pt x="0" y="31"/>
                    </a:lnTo>
                    <a:lnTo>
                      <a:pt x="1" y="36"/>
                    </a:lnTo>
                    <a:lnTo>
                      <a:pt x="2" y="42"/>
                    </a:lnTo>
                    <a:lnTo>
                      <a:pt x="3" y="45"/>
                    </a:lnTo>
                    <a:lnTo>
                      <a:pt x="5" y="48"/>
                    </a:lnTo>
                    <a:lnTo>
                      <a:pt x="7" y="51"/>
                    </a:lnTo>
                    <a:lnTo>
                      <a:pt x="9" y="53"/>
                    </a:lnTo>
                    <a:lnTo>
                      <a:pt x="11" y="57"/>
                    </a:lnTo>
                    <a:lnTo>
                      <a:pt x="15" y="59"/>
                    </a:lnTo>
                    <a:lnTo>
                      <a:pt x="22" y="64"/>
                    </a:lnTo>
                    <a:lnTo>
                      <a:pt x="32" y="68"/>
                    </a:lnTo>
                    <a:lnTo>
                      <a:pt x="42" y="72"/>
                    </a:lnTo>
                    <a:lnTo>
                      <a:pt x="65" y="80"/>
                    </a:lnTo>
                    <a:lnTo>
                      <a:pt x="77" y="83"/>
                    </a:lnTo>
                    <a:lnTo>
                      <a:pt x="89" y="86"/>
                    </a:lnTo>
                    <a:lnTo>
                      <a:pt x="114" y="92"/>
                    </a:lnTo>
                    <a:lnTo>
                      <a:pt x="135" y="97"/>
                    </a:lnTo>
                    <a:lnTo>
                      <a:pt x="144" y="99"/>
                    </a:lnTo>
                    <a:lnTo>
                      <a:pt x="152" y="101"/>
                    </a:lnTo>
                    <a:lnTo>
                      <a:pt x="158" y="106"/>
                    </a:lnTo>
                    <a:lnTo>
                      <a:pt x="167" y="110"/>
                    </a:lnTo>
                    <a:lnTo>
                      <a:pt x="192" y="124"/>
                    </a:lnTo>
                    <a:lnTo>
                      <a:pt x="222" y="142"/>
                    </a:lnTo>
                    <a:lnTo>
                      <a:pt x="237" y="150"/>
                    </a:lnTo>
                    <a:lnTo>
                      <a:pt x="254" y="159"/>
                    </a:lnTo>
                    <a:lnTo>
                      <a:pt x="271" y="166"/>
                    </a:lnTo>
                    <a:lnTo>
                      <a:pt x="286" y="172"/>
                    </a:lnTo>
                    <a:lnTo>
                      <a:pt x="294" y="175"/>
                    </a:lnTo>
                    <a:lnTo>
                      <a:pt x="302" y="177"/>
                    </a:lnTo>
                    <a:lnTo>
                      <a:pt x="309" y="180"/>
                    </a:lnTo>
                    <a:lnTo>
                      <a:pt x="317" y="181"/>
                    </a:lnTo>
                    <a:lnTo>
                      <a:pt x="323" y="182"/>
                    </a:lnTo>
                    <a:lnTo>
                      <a:pt x="329" y="182"/>
                    </a:lnTo>
                    <a:lnTo>
                      <a:pt x="334" y="181"/>
                    </a:lnTo>
                    <a:lnTo>
                      <a:pt x="340" y="180"/>
                    </a:lnTo>
                    <a:lnTo>
                      <a:pt x="344" y="176"/>
                    </a:lnTo>
                    <a:lnTo>
                      <a:pt x="349" y="174"/>
                    </a:lnTo>
                    <a:lnTo>
                      <a:pt x="351" y="172"/>
                    </a:lnTo>
                    <a:lnTo>
                      <a:pt x="352" y="170"/>
                    </a:lnTo>
                    <a:lnTo>
                      <a:pt x="356" y="165"/>
                    </a:lnTo>
                    <a:lnTo>
                      <a:pt x="357" y="162"/>
                    </a:lnTo>
                    <a:lnTo>
                      <a:pt x="357" y="159"/>
                    </a:lnTo>
                    <a:lnTo>
                      <a:pt x="357" y="156"/>
                    </a:lnTo>
                    <a:lnTo>
                      <a:pt x="356" y="151"/>
                    </a:lnTo>
                    <a:lnTo>
                      <a:pt x="354" y="148"/>
                    </a:lnTo>
                    <a:lnTo>
                      <a:pt x="352" y="144"/>
                    </a:lnTo>
                    <a:lnTo>
                      <a:pt x="347" y="136"/>
                    </a:lnTo>
                    <a:lnTo>
                      <a:pt x="339" y="129"/>
                    </a:lnTo>
                    <a:lnTo>
                      <a:pt x="334" y="124"/>
                    </a:lnTo>
                    <a:lnTo>
                      <a:pt x="330" y="120"/>
                    </a:lnTo>
                    <a:lnTo>
                      <a:pt x="320" y="112"/>
                    </a:lnTo>
                    <a:lnTo>
                      <a:pt x="309" y="103"/>
                    </a:lnTo>
                    <a:lnTo>
                      <a:pt x="298" y="96"/>
                    </a:lnTo>
                    <a:lnTo>
                      <a:pt x="286" y="89"/>
                    </a:lnTo>
                    <a:lnTo>
                      <a:pt x="263" y="76"/>
                    </a:lnTo>
                    <a:lnTo>
                      <a:pt x="253" y="70"/>
                    </a:lnTo>
                    <a:lnTo>
                      <a:pt x="243" y="66"/>
                    </a:lnTo>
                    <a:lnTo>
                      <a:pt x="227" y="60"/>
                    </a:lnTo>
                    <a:lnTo>
                      <a:pt x="220" y="57"/>
                    </a:lnTo>
                    <a:lnTo>
                      <a:pt x="212" y="55"/>
                    </a:lnTo>
                    <a:lnTo>
                      <a:pt x="200" y="48"/>
                    </a:lnTo>
                    <a:lnTo>
                      <a:pt x="188" y="43"/>
                    </a:lnTo>
                    <a:lnTo>
                      <a:pt x="178" y="37"/>
                    </a:lnTo>
                    <a:lnTo>
                      <a:pt x="167" y="31"/>
                    </a:lnTo>
                    <a:lnTo>
                      <a:pt x="155" y="25"/>
                    </a:lnTo>
                    <a:lnTo>
                      <a:pt x="147" y="22"/>
                    </a:lnTo>
                    <a:lnTo>
                      <a:pt x="139" y="19"/>
                    </a:lnTo>
                    <a:lnTo>
                      <a:pt x="122" y="14"/>
                    </a:lnTo>
                    <a:close/>
                  </a:path>
                </a:pathLst>
              </a:custGeom>
              <a:solidFill>
                <a:srgbClr val="FFFFFF"/>
              </a:solidFill>
              <a:ln w="9525">
                <a:noFill/>
                <a:round/>
                <a:headEnd/>
                <a:tailEnd/>
              </a:ln>
            </p:spPr>
            <p:txBody>
              <a:bodyPr/>
              <a:lstStyle/>
              <a:p>
                <a:endParaRPr lang="en-US" dirty="0"/>
              </a:p>
            </p:txBody>
          </p:sp>
          <p:sp>
            <p:nvSpPr>
              <p:cNvPr id="22397" name="Freeform 193"/>
              <p:cNvSpPr>
                <a:spLocks/>
              </p:cNvSpPr>
              <p:nvPr/>
            </p:nvSpPr>
            <p:spPr bwMode="auto">
              <a:xfrm>
                <a:off x="3680" y="1185"/>
                <a:ext cx="153" cy="129"/>
              </a:xfrm>
              <a:custGeom>
                <a:avLst/>
                <a:gdLst>
                  <a:gd name="T0" fmla="*/ 35 w 1379"/>
                  <a:gd name="T1" fmla="*/ 450 h 777"/>
                  <a:gd name="T2" fmla="*/ 76 w 1379"/>
                  <a:gd name="T3" fmla="*/ 449 h 777"/>
                  <a:gd name="T4" fmla="*/ 113 w 1379"/>
                  <a:gd name="T5" fmla="*/ 439 h 777"/>
                  <a:gd name="T6" fmla="*/ 147 w 1379"/>
                  <a:gd name="T7" fmla="*/ 425 h 777"/>
                  <a:gd name="T8" fmla="*/ 224 w 1379"/>
                  <a:gd name="T9" fmla="*/ 382 h 777"/>
                  <a:gd name="T10" fmla="*/ 297 w 1379"/>
                  <a:gd name="T11" fmla="*/ 350 h 777"/>
                  <a:gd name="T12" fmla="*/ 384 w 1379"/>
                  <a:gd name="T13" fmla="*/ 315 h 777"/>
                  <a:gd name="T14" fmla="*/ 531 w 1379"/>
                  <a:gd name="T15" fmla="*/ 247 h 777"/>
                  <a:gd name="T16" fmla="*/ 618 w 1379"/>
                  <a:gd name="T17" fmla="*/ 214 h 777"/>
                  <a:gd name="T18" fmla="*/ 683 w 1379"/>
                  <a:gd name="T19" fmla="*/ 196 h 777"/>
                  <a:gd name="T20" fmla="*/ 754 w 1379"/>
                  <a:gd name="T21" fmla="*/ 179 h 777"/>
                  <a:gd name="T22" fmla="*/ 834 w 1379"/>
                  <a:gd name="T23" fmla="*/ 143 h 777"/>
                  <a:gd name="T24" fmla="*/ 960 w 1379"/>
                  <a:gd name="T25" fmla="*/ 79 h 777"/>
                  <a:gd name="T26" fmla="*/ 1020 w 1379"/>
                  <a:gd name="T27" fmla="*/ 55 h 777"/>
                  <a:gd name="T28" fmla="*/ 1083 w 1379"/>
                  <a:gd name="T29" fmla="*/ 44 h 777"/>
                  <a:gd name="T30" fmla="*/ 1126 w 1379"/>
                  <a:gd name="T31" fmla="*/ 45 h 777"/>
                  <a:gd name="T32" fmla="*/ 1167 w 1379"/>
                  <a:gd name="T33" fmla="*/ 55 h 777"/>
                  <a:gd name="T34" fmla="*/ 1224 w 1379"/>
                  <a:gd name="T35" fmla="*/ 79 h 777"/>
                  <a:gd name="T36" fmla="*/ 1268 w 1379"/>
                  <a:gd name="T37" fmla="*/ 114 h 777"/>
                  <a:gd name="T38" fmla="*/ 1263 w 1379"/>
                  <a:gd name="T39" fmla="*/ 138 h 777"/>
                  <a:gd name="T40" fmla="*/ 1249 w 1379"/>
                  <a:gd name="T41" fmla="*/ 155 h 777"/>
                  <a:gd name="T42" fmla="*/ 1215 w 1379"/>
                  <a:gd name="T43" fmla="*/ 170 h 777"/>
                  <a:gd name="T44" fmla="*/ 1166 w 1379"/>
                  <a:gd name="T45" fmla="*/ 182 h 777"/>
                  <a:gd name="T46" fmla="*/ 1132 w 1379"/>
                  <a:gd name="T47" fmla="*/ 196 h 777"/>
                  <a:gd name="T48" fmla="*/ 1110 w 1379"/>
                  <a:gd name="T49" fmla="*/ 218 h 777"/>
                  <a:gd name="T50" fmla="*/ 1097 w 1379"/>
                  <a:gd name="T51" fmla="*/ 249 h 777"/>
                  <a:gd name="T52" fmla="*/ 1084 w 1379"/>
                  <a:gd name="T53" fmla="*/ 298 h 777"/>
                  <a:gd name="T54" fmla="*/ 1069 w 1379"/>
                  <a:gd name="T55" fmla="*/ 332 h 777"/>
                  <a:gd name="T56" fmla="*/ 1025 w 1379"/>
                  <a:gd name="T57" fmla="*/ 387 h 777"/>
                  <a:gd name="T58" fmla="*/ 942 w 1379"/>
                  <a:gd name="T59" fmla="*/ 471 h 777"/>
                  <a:gd name="T60" fmla="*/ 834 w 1379"/>
                  <a:gd name="T61" fmla="*/ 566 h 777"/>
                  <a:gd name="T62" fmla="*/ 751 w 1379"/>
                  <a:gd name="T63" fmla="*/ 641 h 777"/>
                  <a:gd name="T64" fmla="*/ 715 w 1379"/>
                  <a:gd name="T65" fmla="*/ 685 h 777"/>
                  <a:gd name="T66" fmla="*/ 698 w 1379"/>
                  <a:gd name="T67" fmla="*/ 719 h 777"/>
                  <a:gd name="T68" fmla="*/ 696 w 1379"/>
                  <a:gd name="T69" fmla="*/ 745 h 777"/>
                  <a:gd name="T70" fmla="*/ 701 w 1379"/>
                  <a:gd name="T71" fmla="*/ 759 h 777"/>
                  <a:gd name="T72" fmla="*/ 727 w 1379"/>
                  <a:gd name="T73" fmla="*/ 777 h 777"/>
                  <a:gd name="T74" fmla="*/ 1309 w 1379"/>
                  <a:gd name="T75" fmla="*/ 49 h 777"/>
                  <a:gd name="T76" fmla="*/ 1228 w 1379"/>
                  <a:gd name="T77" fmla="*/ 19 h 777"/>
                  <a:gd name="T78" fmla="*/ 1176 w 1379"/>
                  <a:gd name="T79" fmla="*/ 7 h 777"/>
                  <a:gd name="T80" fmla="*/ 1113 w 1379"/>
                  <a:gd name="T81" fmla="*/ 0 h 777"/>
                  <a:gd name="T82" fmla="*/ 1061 w 1379"/>
                  <a:gd name="T83" fmla="*/ 4 h 777"/>
                  <a:gd name="T84" fmla="*/ 1018 w 1379"/>
                  <a:gd name="T85" fmla="*/ 14 h 777"/>
                  <a:gd name="T86" fmla="*/ 933 w 1379"/>
                  <a:gd name="T87" fmla="*/ 44 h 777"/>
                  <a:gd name="T88" fmla="*/ 575 w 1379"/>
                  <a:gd name="T89" fmla="*/ 180 h 777"/>
                  <a:gd name="T90" fmla="*/ 215 w 1379"/>
                  <a:gd name="T91" fmla="*/ 323 h 777"/>
                  <a:gd name="T92" fmla="*/ 98 w 1379"/>
                  <a:gd name="T93" fmla="*/ 367 h 777"/>
                  <a:gd name="T94" fmla="*/ 32 w 1379"/>
                  <a:gd name="T95" fmla="*/ 400 h 777"/>
                  <a:gd name="T96" fmla="*/ 6 w 1379"/>
                  <a:gd name="T97" fmla="*/ 421 h 777"/>
                  <a:gd name="T98" fmla="*/ 0 w 1379"/>
                  <a:gd name="T99" fmla="*/ 438 h 7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9"/>
                  <a:gd name="T151" fmla="*/ 0 h 777"/>
                  <a:gd name="T152" fmla="*/ 1379 w 1379"/>
                  <a:gd name="T153" fmla="*/ 777 h 7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9" h="777">
                    <a:moveTo>
                      <a:pt x="2" y="443"/>
                    </a:moveTo>
                    <a:lnTo>
                      <a:pt x="14" y="445"/>
                    </a:lnTo>
                    <a:lnTo>
                      <a:pt x="24" y="447"/>
                    </a:lnTo>
                    <a:lnTo>
                      <a:pt x="35" y="450"/>
                    </a:lnTo>
                    <a:lnTo>
                      <a:pt x="46" y="450"/>
                    </a:lnTo>
                    <a:lnTo>
                      <a:pt x="56" y="450"/>
                    </a:lnTo>
                    <a:lnTo>
                      <a:pt x="66" y="450"/>
                    </a:lnTo>
                    <a:lnTo>
                      <a:pt x="76" y="449"/>
                    </a:lnTo>
                    <a:lnTo>
                      <a:pt x="85" y="446"/>
                    </a:lnTo>
                    <a:lnTo>
                      <a:pt x="95" y="444"/>
                    </a:lnTo>
                    <a:lnTo>
                      <a:pt x="104" y="442"/>
                    </a:lnTo>
                    <a:lnTo>
                      <a:pt x="113" y="439"/>
                    </a:lnTo>
                    <a:lnTo>
                      <a:pt x="122" y="436"/>
                    </a:lnTo>
                    <a:lnTo>
                      <a:pt x="131" y="433"/>
                    </a:lnTo>
                    <a:lnTo>
                      <a:pt x="140" y="429"/>
                    </a:lnTo>
                    <a:lnTo>
                      <a:pt x="147" y="425"/>
                    </a:lnTo>
                    <a:lnTo>
                      <a:pt x="156" y="420"/>
                    </a:lnTo>
                    <a:lnTo>
                      <a:pt x="173" y="411"/>
                    </a:lnTo>
                    <a:lnTo>
                      <a:pt x="190" y="402"/>
                    </a:lnTo>
                    <a:lnTo>
                      <a:pt x="224" y="382"/>
                    </a:lnTo>
                    <a:lnTo>
                      <a:pt x="241" y="372"/>
                    </a:lnTo>
                    <a:lnTo>
                      <a:pt x="259" y="364"/>
                    </a:lnTo>
                    <a:lnTo>
                      <a:pt x="278" y="356"/>
                    </a:lnTo>
                    <a:lnTo>
                      <a:pt x="297" y="350"/>
                    </a:lnTo>
                    <a:lnTo>
                      <a:pt x="319" y="343"/>
                    </a:lnTo>
                    <a:lnTo>
                      <a:pt x="340" y="335"/>
                    </a:lnTo>
                    <a:lnTo>
                      <a:pt x="361" y="326"/>
                    </a:lnTo>
                    <a:lnTo>
                      <a:pt x="384" y="315"/>
                    </a:lnTo>
                    <a:lnTo>
                      <a:pt x="429" y="293"/>
                    </a:lnTo>
                    <a:lnTo>
                      <a:pt x="478" y="270"/>
                    </a:lnTo>
                    <a:lnTo>
                      <a:pt x="504" y="259"/>
                    </a:lnTo>
                    <a:lnTo>
                      <a:pt x="531" y="247"/>
                    </a:lnTo>
                    <a:lnTo>
                      <a:pt x="557" y="236"/>
                    </a:lnTo>
                    <a:lnTo>
                      <a:pt x="588" y="224"/>
                    </a:lnTo>
                    <a:lnTo>
                      <a:pt x="602" y="219"/>
                    </a:lnTo>
                    <a:lnTo>
                      <a:pt x="618" y="214"/>
                    </a:lnTo>
                    <a:lnTo>
                      <a:pt x="633" y="210"/>
                    </a:lnTo>
                    <a:lnTo>
                      <a:pt x="650" y="205"/>
                    </a:lnTo>
                    <a:lnTo>
                      <a:pt x="667" y="201"/>
                    </a:lnTo>
                    <a:lnTo>
                      <a:pt x="683" y="196"/>
                    </a:lnTo>
                    <a:lnTo>
                      <a:pt x="719" y="189"/>
                    </a:lnTo>
                    <a:lnTo>
                      <a:pt x="727" y="187"/>
                    </a:lnTo>
                    <a:lnTo>
                      <a:pt x="736" y="185"/>
                    </a:lnTo>
                    <a:lnTo>
                      <a:pt x="754" y="179"/>
                    </a:lnTo>
                    <a:lnTo>
                      <a:pt x="773" y="171"/>
                    </a:lnTo>
                    <a:lnTo>
                      <a:pt x="793" y="163"/>
                    </a:lnTo>
                    <a:lnTo>
                      <a:pt x="813" y="154"/>
                    </a:lnTo>
                    <a:lnTo>
                      <a:pt x="834" y="143"/>
                    </a:lnTo>
                    <a:lnTo>
                      <a:pt x="875" y="121"/>
                    </a:lnTo>
                    <a:lnTo>
                      <a:pt x="917" y="98"/>
                    </a:lnTo>
                    <a:lnTo>
                      <a:pt x="939" y="88"/>
                    </a:lnTo>
                    <a:lnTo>
                      <a:pt x="960" y="79"/>
                    </a:lnTo>
                    <a:lnTo>
                      <a:pt x="980" y="69"/>
                    </a:lnTo>
                    <a:lnTo>
                      <a:pt x="1001" y="62"/>
                    </a:lnTo>
                    <a:lnTo>
                      <a:pt x="1010" y="58"/>
                    </a:lnTo>
                    <a:lnTo>
                      <a:pt x="1020" y="55"/>
                    </a:lnTo>
                    <a:lnTo>
                      <a:pt x="1039" y="50"/>
                    </a:lnTo>
                    <a:lnTo>
                      <a:pt x="1054" y="47"/>
                    </a:lnTo>
                    <a:lnTo>
                      <a:pt x="1069" y="45"/>
                    </a:lnTo>
                    <a:lnTo>
                      <a:pt x="1083" y="44"/>
                    </a:lnTo>
                    <a:lnTo>
                      <a:pt x="1091" y="43"/>
                    </a:lnTo>
                    <a:lnTo>
                      <a:pt x="1098" y="43"/>
                    </a:lnTo>
                    <a:lnTo>
                      <a:pt x="1112" y="44"/>
                    </a:lnTo>
                    <a:lnTo>
                      <a:pt x="1126" y="45"/>
                    </a:lnTo>
                    <a:lnTo>
                      <a:pt x="1140" y="47"/>
                    </a:lnTo>
                    <a:lnTo>
                      <a:pt x="1147" y="48"/>
                    </a:lnTo>
                    <a:lnTo>
                      <a:pt x="1154" y="50"/>
                    </a:lnTo>
                    <a:lnTo>
                      <a:pt x="1167" y="55"/>
                    </a:lnTo>
                    <a:lnTo>
                      <a:pt x="1181" y="59"/>
                    </a:lnTo>
                    <a:lnTo>
                      <a:pt x="1195" y="65"/>
                    </a:lnTo>
                    <a:lnTo>
                      <a:pt x="1209" y="71"/>
                    </a:lnTo>
                    <a:lnTo>
                      <a:pt x="1224" y="79"/>
                    </a:lnTo>
                    <a:lnTo>
                      <a:pt x="1238" y="87"/>
                    </a:lnTo>
                    <a:lnTo>
                      <a:pt x="1254" y="96"/>
                    </a:lnTo>
                    <a:lnTo>
                      <a:pt x="1269" y="106"/>
                    </a:lnTo>
                    <a:lnTo>
                      <a:pt x="1268" y="114"/>
                    </a:lnTo>
                    <a:lnTo>
                      <a:pt x="1268" y="120"/>
                    </a:lnTo>
                    <a:lnTo>
                      <a:pt x="1267" y="128"/>
                    </a:lnTo>
                    <a:lnTo>
                      <a:pt x="1265" y="133"/>
                    </a:lnTo>
                    <a:lnTo>
                      <a:pt x="1263" y="138"/>
                    </a:lnTo>
                    <a:lnTo>
                      <a:pt x="1260" y="143"/>
                    </a:lnTo>
                    <a:lnTo>
                      <a:pt x="1257" y="147"/>
                    </a:lnTo>
                    <a:lnTo>
                      <a:pt x="1254" y="152"/>
                    </a:lnTo>
                    <a:lnTo>
                      <a:pt x="1249" y="155"/>
                    </a:lnTo>
                    <a:lnTo>
                      <a:pt x="1245" y="158"/>
                    </a:lnTo>
                    <a:lnTo>
                      <a:pt x="1236" y="163"/>
                    </a:lnTo>
                    <a:lnTo>
                      <a:pt x="1226" y="167"/>
                    </a:lnTo>
                    <a:lnTo>
                      <a:pt x="1215" y="170"/>
                    </a:lnTo>
                    <a:lnTo>
                      <a:pt x="1203" y="173"/>
                    </a:lnTo>
                    <a:lnTo>
                      <a:pt x="1190" y="175"/>
                    </a:lnTo>
                    <a:lnTo>
                      <a:pt x="1178" y="179"/>
                    </a:lnTo>
                    <a:lnTo>
                      <a:pt x="1166" y="182"/>
                    </a:lnTo>
                    <a:lnTo>
                      <a:pt x="1160" y="184"/>
                    </a:lnTo>
                    <a:lnTo>
                      <a:pt x="1154" y="186"/>
                    </a:lnTo>
                    <a:lnTo>
                      <a:pt x="1142" y="191"/>
                    </a:lnTo>
                    <a:lnTo>
                      <a:pt x="1132" y="196"/>
                    </a:lnTo>
                    <a:lnTo>
                      <a:pt x="1127" y="201"/>
                    </a:lnTo>
                    <a:lnTo>
                      <a:pt x="1122" y="205"/>
                    </a:lnTo>
                    <a:lnTo>
                      <a:pt x="1116" y="212"/>
                    </a:lnTo>
                    <a:lnTo>
                      <a:pt x="1110" y="218"/>
                    </a:lnTo>
                    <a:lnTo>
                      <a:pt x="1106" y="227"/>
                    </a:lnTo>
                    <a:lnTo>
                      <a:pt x="1102" y="234"/>
                    </a:lnTo>
                    <a:lnTo>
                      <a:pt x="1099" y="241"/>
                    </a:lnTo>
                    <a:lnTo>
                      <a:pt x="1097" y="249"/>
                    </a:lnTo>
                    <a:lnTo>
                      <a:pt x="1092" y="266"/>
                    </a:lnTo>
                    <a:lnTo>
                      <a:pt x="1089" y="282"/>
                    </a:lnTo>
                    <a:lnTo>
                      <a:pt x="1087" y="290"/>
                    </a:lnTo>
                    <a:lnTo>
                      <a:pt x="1084" y="298"/>
                    </a:lnTo>
                    <a:lnTo>
                      <a:pt x="1082" y="307"/>
                    </a:lnTo>
                    <a:lnTo>
                      <a:pt x="1079" y="315"/>
                    </a:lnTo>
                    <a:lnTo>
                      <a:pt x="1074" y="323"/>
                    </a:lnTo>
                    <a:lnTo>
                      <a:pt x="1069" y="332"/>
                    </a:lnTo>
                    <a:lnTo>
                      <a:pt x="1060" y="345"/>
                    </a:lnTo>
                    <a:lnTo>
                      <a:pt x="1049" y="359"/>
                    </a:lnTo>
                    <a:lnTo>
                      <a:pt x="1038" y="372"/>
                    </a:lnTo>
                    <a:lnTo>
                      <a:pt x="1025" y="387"/>
                    </a:lnTo>
                    <a:lnTo>
                      <a:pt x="1012" y="401"/>
                    </a:lnTo>
                    <a:lnTo>
                      <a:pt x="999" y="415"/>
                    </a:lnTo>
                    <a:lnTo>
                      <a:pt x="971" y="443"/>
                    </a:lnTo>
                    <a:lnTo>
                      <a:pt x="942" y="471"/>
                    </a:lnTo>
                    <a:lnTo>
                      <a:pt x="912" y="499"/>
                    </a:lnTo>
                    <a:lnTo>
                      <a:pt x="883" y="524"/>
                    </a:lnTo>
                    <a:lnTo>
                      <a:pt x="855" y="548"/>
                    </a:lnTo>
                    <a:lnTo>
                      <a:pt x="834" y="566"/>
                    </a:lnTo>
                    <a:lnTo>
                      <a:pt x="803" y="592"/>
                    </a:lnTo>
                    <a:lnTo>
                      <a:pt x="786" y="608"/>
                    </a:lnTo>
                    <a:lnTo>
                      <a:pt x="768" y="624"/>
                    </a:lnTo>
                    <a:lnTo>
                      <a:pt x="751" y="641"/>
                    </a:lnTo>
                    <a:lnTo>
                      <a:pt x="744" y="650"/>
                    </a:lnTo>
                    <a:lnTo>
                      <a:pt x="736" y="659"/>
                    </a:lnTo>
                    <a:lnTo>
                      <a:pt x="721" y="677"/>
                    </a:lnTo>
                    <a:lnTo>
                      <a:pt x="715" y="685"/>
                    </a:lnTo>
                    <a:lnTo>
                      <a:pt x="709" y="694"/>
                    </a:lnTo>
                    <a:lnTo>
                      <a:pt x="705" y="703"/>
                    </a:lnTo>
                    <a:lnTo>
                      <a:pt x="700" y="711"/>
                    </a:lnTo>
                    <a:lnTo>
                      <a:pt x="698" y="719"/>
                    </a:lnTo>
                    <a:lnTo>
                      <a:pt x="696" y="728"/>
                    </a:lnTo>
                    <a:lnTo>
                      <a:pt x="695" y="735"/>
                    </a:lnTo>
                    <a:lnTo>
                      <a:pt x="695" y="742"/>
                    </a:lnTo>
                    <a:lnTo>
                      <a:pt x="696" y="745"/>
                    </a:lnTo>
                    <a:lnTo>
                      <a:pt x="697" y="749"/>
                    </a:lnTo>
                    <a:lnTo>
                      <a:pt x="698" y="753"/>
                    </a:lnTo>
                    <a:lnTo>
                      <a:pt x="700" y="756"/>
                    </a:lnTo>
                    <a:lnTo>
                      <a:pt x="701" y="759"/>
                    </a:lnTo>
                    <a:lnTo>
                      <a:pt x="705" y="761"/>
                    </a:lnTo>
                    <a:lnTo>
                      <a:pt x="710" y="767"/>
                    </a:lnTo>
                    <a:lnTo>
                      <a:pt x="718" y="772"/>
                    </a:lnTo>
                    <a:lnTo>
                      <a:pt x="727" y="777"/>
                    </a:lnTo>
                    <a:lnTo>
                      <a:pt x="1379" y="83"/>
                    </a:lnTo>
                    <a:lnTo>
                      <a:pt x="1354" y="70"/>
                    </a:lnTo>
                    <a:lnTo>
                      <a:pt x="1332" y="59"/>
                    </a:lnTo>
                    <a:lnTo>
                      <a:pt x="1309" y="49"/>
                    </a:lnTo>
                    <a:lnTo>
                      <a:pt x="1288" y="40"/>
                    </a:lnTo>
                    <a:lnTo>
                      <a:pt x="1267" y="32"/>
                    </a:lnTo>
                    <a:lnTo>
                      <a:pt x="1247" y="25"/>
                    </a:lnTo>
                    <a:lnTo>
                      <a:pt x="1228" y="19"/>
                    </a:lnTo>
                    <a:lnTo>
                      <a:pt x="1219" y="16"/>
                    </a:lnTo>
                    <a:lnTo>
                      <a:pt x="1210" y="14"/>
                    </a:lnTo>
                    <a:lnTo>
                      <a:pt x="1193" y="10"/>
                    </a:lnTo>
                    <a:lnTo>
                      <a:pt x="1176" y="7"/>
                    </a:lnTo>
                    <a:lnTo>
                      <a:pt x="1159" y="4"/>
                    </a:lnTo>
                    <a:lnTo>
                      <a:pt x="1143" y="3"/>
                    </a:lnTo>
                    <a:lnTo>
                      <a:pt x="1128" y="1"/>
                    </a:lnTo>
                    <a:lnTo>
                      <a:pt x="1113" y="0"/>
                    </a:lnTo>
                    <a:lnTo>
                      <a:pt x="1100" y="0"/>
                    </a:lnTo>
                    <a:lnTo>
                      <a:pt x="1087" y="1"/>
                    </a:lnTo>
                    <a:lnTo>
                      <a:pt x="1073" y="3"/>
                    </a:lnTo>
                    <a:lnTo>
                      <a:pt x="1061" y="4"/>
                    </a:lnTo>
                    <a:lnTo>
                      <a:pt x="1050" y="6"/>
                    </a:lnTo>
                    <a:lnTo>
                      <a:pt x="1039" y="8"/>
                    </a:lnTo>
                    <a:lnTo>
                      <a:pt x="1028" y="11"/>
                    </a:lnTo>
                    <a:lnTo>
                      <a:pt x="1018" y="14"/>
                    </a:lnTo>
                    <a:lnTo>
                      <a:pt x="998" y="19"/>
                    </a:lnTo>
                    <a:lnTo>
                      <a:pt x="980" y="26"/>
                    </a:lnTo>
                    <a:lnTo>
                      <a:pt x="963" y="33"/>
                    </a:lnTo>
                    <a:lnTo>
                      <a:pt x="933" y="44"/>
                    </a:lnTo>
                    <a:lnTo>
                      <a:pt x="867" y="68"/>
                    </a:lnTo>
                    <a:lnTo>
                      <a:pt x="781" y="100"/>
                    </a:lnTo>
                    <a:lnTo>
                      <a:pt x="681" y="138"/>
                    </a:lnTo>
                    <a:lnTo>
                      <a:pt x="575" y="180"/>
                    </a:lnTo>
                    <a:lnTo>
                      <a:pt x="469" y="221"/>
                    </a:lnTo>
                    <a:lnTo>
                      <a:pt x="369" y="261"/>
                    </a:lnTo>
                    <a:lnTo>
                      <a:pt x="282" y="296"/>
                    </a:lnTo>
                    <a:lnTo>
                      <a:pt x="215" y="323"/>
                    </a:lnTo>
                    <a:lnTo>
                      <a:pt x="189" y="334"/>
                    </a:lnTo>
                    <a:lnTo>
                      <a:pt x="155" y="345"/>
                    </a:lnTo>
                    <a:lnTo>
                      <a:pt x="117" y="359"/>
                    </a:lnTo>
                    <a:lnTo>
                      <a:pt x="98" y="367"/>
                    </a:lnTo>
                    <a:lnTo>
                      <a:pt x="81" y="375"/>
                    </a:lnTo>
                    <a:lnTo>
                      <a:pt x="63" y="383"/>
                    </a:lnTo>
                    <a:lnTo>
                      <a:pt x="46" y="391"/>
                    </a:lnTo>
                    <a:lnTo>
                      <a:pt x="32" y="400"/>
                    </a:lnTo>
                    <a:lnTo>
                      <a:pt x="19" y="408"/>
                    </a:lnTo>
                    <a:lnTo>
                      <a:pt x="15" y="412"/>
                    </a:lnTo>
                    <a:lnTo>
                      <a:pt x="10" y="416"/>
                    </a:lnTo>
                    <a:lnTo>
                      <a:pt x="6" y="421"/>
                    </a:lnTo>
                    <a:lnTo>
                      <a:pt x="4" y="426"/>
                    </a:lnTo>
                    <a:lnTo>
                      <a:pt x="2" y="430"/>
                    </a:lnTo>
                    <a:lnTo>
                      <a:pt x="0" y="434"/>
                    </a:lnTo>
                    <a:lnTo>
                      <a:pt x="0" y="438"/>
                    </a:lnTo>
                    <a:lnTo>
                      <a:pt x="2" y="443"/>
                    </a:lnTo>
                    <a:close/>
                  </a:path>
                </a:pathLst>
              </a:custGeom>
              <a:solidFill>
                <a:srgbClr val="666666"/>
              </a:solidFill>
              <a:ln w="9525">
                <a:noFill/>
                <a:round/>
                <a:headEnd/>
                <a:tailEnd/>
              </a:ln>
            </p:spPr>
            <p:txBody>
              <a:bodyPr/>
              <a:lstStyle/>
              <a:p>
                <a:endParaRPr lang="en-US" dirty="0"/>
              </a:p>
            </p:txBody>
          </p:sp>
          <p:sp>
            <p:nvSpPr>
              <p:cNvPr id="22398" name="Freeform 194"/>
              <p:cNvSpPr>
                <a:spLocks/>
              </p:cNvSpPr>
              <p:nvPr/>
            </p:nvSpPr>
            <p:spPr bwMode="auto">
              <a:xfrm>
                <a:off x="3787" y="1182"/>
                <a:ext cx="23" cy="7"/>
              </a:xfrm>
              <a:custGeom>
                <a:avLst/>
                <a:gdLst>
                  <a:gd name="T0" fmla="*/ 112 w 202"/>
                  <a:gd name="T1" fmla="*/ 1 h 42"/>
                  <a:gd name="T2" fmla="*/ 105 w 202"/>
                  <a:gd name="T3" fmla="*/ 3 h 42"/>
                  <a:gd name="T4" fmla="*/ 98 w 202"/>
                  <a:gd name="T5" fmla="*/ 5 h 42"/>
                  <a:gd name="T6" fmla="*/ 84 w 202"/>
                  <a:gd name="T7" fmla="*/ 11 h 42"/>
                  <a:gd name="T8" fmla="*/ 55 w 202"/>
                  <a:gd name="T9" fmla="*/ 26 h 42"/>
                  <a:gd name="T10" fmla="*/ 39 w 202"/>
                  <a:gd name="T11" fmla="*/ 33 h 42"/>
                  <a:gd name="T12" fmla="*/ 26 w 202"/>
                  <a:gd name="T13" fmla="*/ 38 h 42"/>
                  <a:gd name="T14" fmla="*/ 19 w 202"/>
                  <a:gd name="T15" fmla="*/ 40 h 42"/>
                  <a:gd name="T16" fmla="*/ 12 w 202"/>
                  <a:gd name="T17" fmla="*/ 41 h 42"/>
                  <a:gd name="T18" fmla="*/ 6 w 202"/>
                  <a:gd name="T19" fmla="*/ 42 h 42"/>
                  <a:gd name="T20" fmla="*/ 0 w 202"/>
                  <a:gd name="T21" fmla="*/ 41 h 42"/>
                  <a:gd name="T22" fmla="*/ 202 w 202"/>
                  <a:gd name="T23" fmla="*/ 27 h 42"/>
                  <a:gd name="T24" fmla="*/ 197 w 202"/>
                  <a:gd name="T25" fmla="*/ 24 h 42"/>
                  <a:gd name="T26" fmla="*/ 192 w 202"/>
                  <a:gd name="T27" fmla="*/ 20 h 42"/>
                  <a:gd name="T28" fmla="*/ 186 w 202"/>
                  <a:gd name="T29" fmla="*/ 16 h 42"/>
                  <a:gd name="T30" fmla="*/ 181 w 202"/>
                  <a:gd name="T31" fmla="*/ 13 h 42"/>
                  <a:gd name="T32" fmla="*/ 167 w 202"/>
                  <a:gd name="T33" fmla="*/ 8 h 42"/>
                  <a:gd name="T34" fmla="*/ 154 w 202"/>
                  <a:gd name="T35" fmla="*/ 4 h 42"/>
                  <a:gd name="T36" fmla="*/ 142 w 202"/>
                  <a:gd name="T37" fmla="*/ 2 h 42"/>
                  <a:gd name="T38" fmla="*/ 129 w 202"/>
                  <a:gd name="T39" fmla="*/ 0 h 42"/>
                  <a:gd name="T40" fmla="*/ 124 w 202"/>
                  <a:gd name="T41" fmla="*/ 0 h 42"/>
                  <a:gd name="T42" fmla="*/ 119 w 202"/>
                  <a:gd name="T43" fmla="*/ 0 h 42"/>
                  <a:gd name="T44" fmla="*/ 115 w 202"/>
                  <a:gd name="T45" fmla="*/ 0 h 42"/>
                  <a:gd name="T46" fmla="*/ 112 w 202"/>
                  <a:gd name="T47" fmla="*/ 1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2"/>
                  <a:gd name="T73" fmla="*/ 0 h 42"/>
                  <a:gd name="T74" fmla="*/ 202 w 202"/>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2" h="42">
                    <a:moveTo>
                      <a:pt x="112" y="1"/>
                    </a:moveTo>
                    <a:lnTo>
                      <a:pt x="105" y="3"/>
                    </a:lnTo>
                    <a:lnTo>
                      <a:pt x="98" y="5"/>
                    </a:lnTo>
                    <a:lnTo>
                      <a:pt x="84" y="11"/>
                    </a:lnTo>
                    <a:lnTo>
                      <a:pt x="55" y="26"/>
                    </a:lnTo>
                    <a:lnTo>
                      <a:pt x="39" y="33"/>
                    </a:lnTo>
                    <a:lnTo>
                      <a:pt x="26" y="38"/>
                    </a:lnTo>
                    <a:lnTo>
                      <a:pt x="19" y="40"/>
                    </a:lnTo>
                    <a:lnTo>
                      <a:pt x="12" y="41"/>
                    </a:lnTo>
                    <a:lnTo>
                      <a:pt x="6" y="42"/>
                    </a:lnTo>
                    <a:lnTo>
                      <a:pt x="0" y="41"/>
                    </a:lnTo>
                    <a:lnTo>
                      <a:pt x="202" y="27"/>
                    </a:lnTo>
                    <a:lnTo>
                      <a:pt x="197" y="24"/>
                    </a:lnTo>
                    <a:lnTo>
                      <a:pt x="192" y="20"/>
                    </a:lnTo>
                    <a:lnTo>
                      <a:pt x="186" y="16"/>
                    </a:lnTo>
                    <a:lnTo>
                      <a:pt x="181" y="13"/>
                    </a:lnTo>
                    <a:lnTo>
                      <a:pt x="167" y="8"/>
                    </a:lnTo>
                    <a:lnTo>
                      <a:pt x="154" y="4"/>
                    </a:lnTo>
                    <a:lnTo>
                      <a:pt x="142" y="2"/>
                    </a:lnTo>
                    <a:lnTo>
                      <a:pt x="129" y="0"/>
                    </a:lnTo>
                    <a:lnTo>
                      <a:pt x="124" y="0"/>
                    </a:lnTo>
                    <a:lnTo>
                      <a:pt x="119" y="0"/>
                    </a:lnTo>
                    <a:lnTo>
                      <a:pt x="115" y="0"/>
                    </a:lnTo>
                    <a:lnTo>
                      <a:pt x="112" y="1"/>
                    </a:lnTo>
                    <a:close/>
                  </a:path>
                </a:pathLst>
              </a:custGeom>
              <a:solidFill>
                <a:srgbClr val="666666"/>
              </a:solidFill>
              <a:ln w="9525">
                <a:noFill/>
                <a:round/>
                <a:headEnd/>
                <a:tailEnd/>
              </a:ln>
            </p:spPr>
            <p:txBody>
              <a:bodyPr/>
              <a:lstStyle/>
              <a:p>
                <a:endParaRPr lang="en-US" dirty="0"/>
              </a:p>
            </p:txBody>
          </p:sp>
          <p:sp>
            <p:nvSpPr>
              <p:cNvPr id="22399" name="Freeform 195"/>
              <p:cNvSpPr>
                <a:spLocks/>
              </p:cNvSpPr>
              <p:nvPr/>
            </p:nvSpPr>
            <p:spPr bwMode="auto">
              <a:xfrm>
                <a:off x="3779" y="1167"/>
                <a:ext cx="56" cy="33"/>
              </a:xfrm>
              <a:custGeom>
                <a:avLst/>
                <a:gdLst>
                  <a:gd name="T0" fmla="*/ 504 w 504"/>
                  <a:gd name="T1" fmla="*/ 181 h 196"/>
                  <a:gd name="T2" fmla="*/ 446 w 504"/>
                  <a:gd name="T3" fmla="*/ 157 h 196"/>
                  <a:gd name="T4" fmla="*/ 387 w 504"/>
                  <a:gd name="T5" fmla="*/ 133 h 196"/>
                  <a:gd name="T6" fmla="*/ 316 w 504"/>
                  <a:gd name="T7" fmla="*/ 105 h 196"/>
                  <a:gd name="T8" fmla="*/ 242 w 504"/>
                  <a:gd name="T9" fmla="*/ 76 h 196"/>
                  <a:gd name="T10" fmla="*/ 174 w 504"/>
                  <a:gd name="T11" fmla="*/ 50 h 196"/>
                  <a:gd name="T12" fmla="*/ 118 w 504"/>
                  <a:gd name="T13" fmla="*/ 30 h 196"/>
                  <a:gd name="T14" fmla="*/ 98 w 504"/>
                  <a:gd name="T15" fmla="*/ 23 h 196"/>
                  <a:gd name="T16" fmla="*/ 84 w 504"/>
                  <a:gd name="T17" fmla="*/ 19 h 196"/>
                  <a:gd name="T18" fmla="*/ 20 w 504"/>
                  <a:gd name="T19" fmla="*/ 4 h 196"/>
                  <a:gd name="T20" fmla="*/ 0 w 504"/>
                  <a:gd name="T21" fmla="*/ 0 h 196"/>
                  <a:gd name="T22" fmla="*/ 83 w 504"/>
                  <a:gd name="T23" fmla="*/ 40 h 196"/>
                  <a:gd name="T24" fmla="*/ 96 w 504"/>
                  <a:gd name="T25" fmla="*/ 46 h 196"/>
                  <a:gd name="T26" fmla="*/ 115 w 504"/>
                  <a:gd name="T27" fmla="*/ 53 h 196"/>
                  <a:gd name="T28" fmla="*/ 167 w 504"/>
                  <a:gd name="T29" fmla="*/ 74 h 196"/>
                  <a:gd name="T30" fmla="*/ 303 w 504"/>
                  <a:gd name="T31" fmla="*/ 126 h 196"/>
                  <a:gd name="T32" fmla="*/ 487 w 504"/>
                  <a:gd name="T33" fmla="*/ 196 h 196"/>
                  <a:gd name="T34" fmla="*/ 504 w 504"/>
                  <a:gd name="T35" fmla="*/ 181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4"/>
                  <a:gd name="T55" fmla="*/ 0 h 196"/>
                  <a:gd name="T56" fmla="*/ 504 w 504"/>
                  <a:gd name="T57" fmla="*/ 196 h 1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4" h="196">
                    <a:moveTo>
                      <a:pt x="504" y="181"/>
                    </a:moveTo>
                    <a:lnTo>
                      <a:pt x="446" y="157"/>
                    </a:lnTo>
                    <a:lnTo>
                      <a:pt x="387" y="133"/>
                    </a:lnTo>
                    <a:lnTo>
                      <a:pt x="316" y="105"/>
                    </a:lnTo>
                    <a:lnTo>
                      <a:pt x="242" y="76"/>
                    </a:lnTo>
                    <a:lnTo>
                      <a:pt x="174" y="50"/>
                    </a:lnTo>
                    <a:lnTo>
                      <a:pt x="118" y="30"/>
                    </a:lnTo>
                    <a:lnTo>
                      <a:pt x="98" y="23"/>
                    </a:lnTo>
                    <a:lnTo>
                      <a:pt x="84" y="19"/>
                    </a:lnTo>
                    <a:lnTo>
                      <a:pt x="20" y="4"/>
                    </a:lnTo>
                    <a:lnTo>
                      <a:pt x="0" y="0"/>
                    </a:lnTo>
                    <a:lnTo>
                      <a:pt x="83" y="40"/>
                    </a:lnTo>
                    <a:lnTo>
                      <a:pt x="96" y="46"/>
                    </a:lnTo>
                    <a:lnTo>
                      <a:pt x="115" y="53"/>
                    </a:lnTo>
                    <a:lnTo>
                      <a:pt x="167" y="74"/>
                    </a:lnTo>
                    <a:lnTo>
                      <a:pt x="303" y="126"/>
                    </a:lnTo>
                    <a:lnTo>
                      <a:pt x="487" y="196"/>
                    </a:lnTo>
                    <a:lnTo>
                      <a:pt x="504" y="181"/>
                    </a:lnTo>
                    <a:close/>
                  </a:path>
                </a:pathLst>
              </a:custGeom>
              <a:solidFill>
                <a:srgbClr val="B3B3B3"/>
              </a:solidFill>
              <a:ln w="9525">
                <a:noFill/>
                <a:round/>
                <a:headEnd/>
                <a:tailEnd/>
              </a:ln>
            </p:spPr>
            <p:txBody>
              <a:bodyPr/>
              <a:lstStyle/>
              <a:p>
                <a:endParaRPr lang="en-US" dirty="0"/>
              </a:p>
            </p:txBody>
          </p:sp>
          <p:sp>
            <p:nvSpPr>
              <p:cNvPr id="22400" name="Freeform 196"/>
              <p:cNvSpPr>
                <a:spLocks/>
              </p:cNvSpPr>
              <p:nvPr/>
            </p:nvSpPr>
            <p:spPr bwMode="auto">
              <a:xfrm>
                <a:off x="3788" y="1170"/>
                <a:ext cx="47" cy="27"/>
              </a:xfrm>
              <a:custGeom>
                <a:avLst/>
                <a:gdLst>
                  <a:gd name="T0" fmla="*/ 420 w 422"/>
                  <a:gd name="T1" fmla="*/ 165 h 165"/>
                  <a:gd name="T2" fmla="*/ 232 w 422"/>
                  <a:gd name="T3" fmla="*/ 89 h 165"/>
                  <a:gd name="T4" fmla="*/ 90 w 422"/>
                  <a:gd name="T5" fmla="*/ 34 h 165"/>
                  <a:gd name="T6" fmla="*/ 34 w 422"/>
                  <a:gd name="T7" fmla="*/ 14 h 165"/>
                  <a:gd name="T8" fmla="*/ 0 w 422"/>
                  <a:gd name="T9" fmla="*/ 3 h 165"/>
                  <a:gd name="T10" fmla="*/ 2 w 422"/>
                  <a:gd name="T11" fmla="*/ 0 h 165"/>
                  <a:gd name="T12" fmla="*/ 37 w 422"/>
                  <a:gd name="T13" fmla="*/ 11 h 165"/>
                  <a:gd name="T14" fmla="*/ 92 w 422"/>
                  <a:gd name="T15" fmla="*/ 31 h 165"/>
                  <a:gd name="T16" fmla="*/ 234 w 422"/>
                  <a:gd name="T17" fmla="*/ 86 h 165"/>
                  <a:gd name="T18" fmla="*/ 422 w 422"/>
                  <a:gd name="T19" fmla="*/ 162 h 165"/>
                  <a:gd name="T20" fmla="*/ 420 w 422"/>
                  <a:gd name="T21" fmla="*/ 165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2"/>
                  <a:gd name="T34" fmla="*/ 0 h 165"/>
                  <a:gd name="T35" fmla="*/ 422 w 422"/>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2" h="165">
                    <a:moveTo>
                      <a:pt x="420" y="165"/>
                    </a:moveTo>
                    <a:lnTo>
                      <a:pt x="232" y="89"/>
                    </a:lnTo>
                    <a:lnTo>
                      <a:pt x="90" y="34"/>
                    </a:lnTo>
                    <a:lnTo>
                      <a:pt x="34" y="14"/>
                    </a:lnTo>
                    <a:lnTo>
                      <a:pt x="0" y="3"/>
                    </a:lnTo>
                    <a:lnTo>
                      <a:pt x="2" y="0"/>
                    </a:lnTo>
                    <a:lnTo>
                      <a:pt x="37" y="11"/>
                    </a:lnTo>
                    <a:lnTo>
                      <a:pt x="92" y="31"/>
                    </a:lnTo>
                    <a:lnTo>
                      <a:pt x="234" y="86"/>
                    </a:lnTo>
                    <a:lnTo>
                      <a:pt x="422" y="162"/>
                    </a:lnTo>
                    <a:lnTo>
                      <a:pt x="420" y="165"/>
                    </a:lnTo>
                    <a:close/>
                  </a:path>
                </a:pathLst>
              </a:custGeom>
              <a:solidFill>
                <a:srgbClr val="000000"/>
              </a:solidFill>
              <a:ln w="9525">
                <a:noFill/>
                <a:round/>
                <a:headEnd/>
                <a:tailEnd/>
              </a:ln>
            </p:spPr>
            <p:txBody>
              <a:bodyPr/>
              <a:lstStyle/>
              <a:p>
                <a:endParaRPr lang="en-US" dirty="0"/>
              </a:p>
            </p:txBody>
          </p:sp>
          <p:sp>
            <p:nvSpPr>
              <p:cNvPr id="22401" name="Freeform 197"/>
              <p:cNvSpPr>
                <a:spLocks/>
              </p:cNvSpPr>
              <p:nvPr/>
            </p:nvSpPr>
            <p:spPr bwMode="auto">
              <a:xfrm>
                <a:off x="3779" y="1167"/>
                <a:ext cx="9" cy="3"/>
              </a:xfrm>
              <a:custGeom>
                <a:avLst/>
                <a:gdLst>
                  <a:gd name="T0" fmla="*/ 84 w 84"/>
                  <a:gd name="T1" fmla="*/ 22 h 22"/>
                  <a:gd name="T2" fmla="*/ 20 w 84"/>
                  <a:gd name="T3" fmla="*/ 7 h 22"/>
                  <a:gd name="T4" fmla="*/ 0 w 84"/>
                  <a:gd name="T5" fmla="*/ 3 h 22"/>
                  <a:gd name="T6" fmla="*/ 0 w 84"/>
                  <a:gd name="T7" fmla="*/ 0 h 22"/>
                  <a:gd name="T8" fmla="*/ 20 w 84"/>
                  <a:gd name="T9" fmla="*/ 4 h 22"/>
                  <a:gd name="T10" fmla="*/ 84 w 84"/>
                  <a:gd name="T11" fmla="*/ 19 h 22"/>
                  <a:gd name="T12" fmla="*/ 84 w 84"/>
                  <a:gd name="T13" fmla="*/ 22 h 22"/>
                  <a:gd name="T14" fmla="*/ 0 60000 65536"/>
                  <a:gd name="T15" fmla="*/ 0 60000 65536"/>
                  <a:gd name="T16" fmla="*/ 0 60000 65536"/>
                  <a:gd name="T17" fmla="*/ 0 60000 65536"/>
                  <a:gd name="T18" fmla="*/ 0 60000 65536"/>
                  <a:gd name="T19" fmla="*/ 0 60000 65536"/>
                  <a:gd name="T20" fmla="*/ 0 60000 65536"/>
                  <a:gd name="T21" fmla="*/ 0 w 84"/>
                  <a:gd name="T22" fmla="*/ 0 h 22"/>
                  <a:gd name="T23" fmla="*/ 84 w 8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22">
                    <a:moveTo>
                      <a:pt x="84" y="22"/>
                    </a:moveTo>
                    <a:lnTo>
                      <a:pt x="20" y="7"/>
                    </a:lnTo>
                    <a:lnTo>
                      <a:pt x="0" y="3"/>
                    </a:lnTo>
                    <a:lnTo>
                      <a:pt x="0" y="0"/>
                    </a:lnTo>
                    <a:lnTo>
                      <a:pt x="20" y="4"/>
                    </a:lnTo>
                    <a:lnTo>
                      <a:pt x="84" y="19"/>
                    </a:lnTo>
                    <a:lnTo>
                      <a:pt x="84" y="22"/>
                    </a:lnTo>
                    <a:close/>
                  </a:path>
                </a:pathLst>
              </a:custGeom>
              <a:solidFill>
                <a:srgbClr val="000000"/>
              </a:solidFill>
              <a:ln w="9525">
                <a:noFill/>
                <a:round/>
                <a:headEnd/>
                <a:tailEnd/>
              </a:ln>
            </p:spPr>
            <p:txBody>
              <a:bodyPr/>
              <a:lstStyle/>
              <a:p>
                <a:endParaRPr lang="en-US" dirty="0"/>
              </a:p>
            </p:txBody>
          </p:sp>
          <p:sp>
            <p:nvSpPr>
              <p:cNvPr id="22402" name="Freeform 198"/>
              <p:cNvSpPr>
                <a:spLocks/>
              </p:cNvSpPr>
              <p:nvPr/>
            </p:nvSpPr>
            <p:spPr bwMode="auto">
              <a:xfrm>
                <a:off x="3788" y="1170"/>
                <a:ext cx="1" cy="1"/>
              </a:xfrm>
              <a:custGeom>
                <a:avLst/>
                <a:gdLst>
                  <a:gd name="T0" fmla="*/ 2 w 2"/>
                  <a:gd name="T1" fmla="*/ 0 h 3"/>
                  <a:gd name="T2" fmla="*/ 1 w 2"/>
                  <a:gd name="T3" fmla="*/ 0 h 3"/>
                  <a:gd name="T4" fmla="*/ 1 w 2"/>
                  <a:gd name="T5" fmla="*/ 3 h 3"/>
                  <a:gd name="T6" fmla="*/ 0 w 2"/>
                  <a:gd name="T7" fmla="*/ 3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1" y="0"/>
                    </a:lnTo>
                    <a:lnTo>
                      <a:pt x="1" y="3"/>
                    </a:lnTo>
                    <a:lnTo>
                      <a:pt x="0" y="3"/>
                    </a:lnTo>
                    <a:lnTo>
                      <a:pt x="2" y="0"/>
                    </a:lnTo>
                    <a:close/>
                  </a:path>
                </a:pathLst>
              </a:custGeom>
              <a:solidFill>
                <a:srgbClr val="000000"/>
              </a:solidFill>
              <a:ln w="9525">
                <a:noFill/>
                <a:round/>
                <a:headEnd/>
                <a:tailEnd/>
              </a:ln>
            </p:spPr>
            <p:txBody>
              <a:bodyPr/>
              <a:lstStyle/>
              <a:p>
                <a:endParaRPr lang="en-US" dirty="0"/>
              </a:p>
            </p:txBody>
          </p:sp>
          <p:sp>
            <p:nvSpPr>
              <p:cNvPr id="22403" name="Freeform 199"/>
              <p:cNvSpPr>
                <a:spLocks/>
              </p:cNvSpPr>
              <p:nvPr/>
            </p:nvSpPr>
            <p:spPr bwMode="auto">
              <a:xfrm>
                <a:off x="3779" y="1167"/>
                <a:ext cx="9" cy="7"/>
              </a:xfrm>
              <a:custGeom>
                <a:avLst/>
                <a:gdLst>
                  <a:gd name="T0" fmla="*/ 1 w 84"/>
                  <a:gd name="T1" fmla="*/ 0 h 44"/>
                  <a:gd name="T2" fmla="*/ 84 w 84"/>
                  <a:gd name="T3" fmla="*/ 40 h 44"/>
                  <a:gd name="T4" fmla="*/ 83 w 84"/>
                  <a:gd name="T5" fmla="*/ 44 h 44"/>
                  <a:gd name="T6" fmla="*/ 0 w 84"/>
                  <a:gd name="T7" fmla="*/ 4 h 44"/>
                  <a:gd name="T8" fmla="*/ 1 w 84"/>
                  <a:gd name="T9" fmla="*/ 0 h 44"/>
                  <a:gd name="T10" fmla="*/ 0 60000 65536"/>
                  <a:gd name="T11" fmla="*/ 0 60000 65536"/>
                  <a:gd name="T12" fmla="*/ 0 60000 65536"/>
                  <a:gd name="T13" fmla="*/ 0 60000 65536"/>
                  <a:gd name="T14" fmla="*/ 0 60000 65536"/>
                  <a:gd name="T15" fmla="*/ 0 w 84"/>
                  <a:gd name="T16" fmla="*/ 0 h 44"/>
                  <a:gd name="T17" fmla="*/ 84 w 84"/>
                  <a:gd name="T18" fmla="*/ 44 h 44"/>
                </a:gdLst>
                <a:ahLst/>
                <a:cxnLst>
                  <a:cxn ang="T10">
                    <a:pos x="T0" y="T1"/>
                  </a:cxn>
                  <a:cxn ang="T11">
                    <a:pos x="T2" y="T3"/>
                  </a:cxn>
                  <a:cxn ang="T12">
                    <a:pos x="T4" y="T5"/>
                  </a:cxn>
                  <a:cxn ang="T13">
                    <a:pos x="T6" y="T7"/>
                  </a:cxn>
                  <a:cxn ang="T14">
                    <a:pos x="T8" y="T9"/>
                  </a:cxn>
                </a:cxnLst>
                <a:rect l="T15" t="T16" r="T17" b="T18"/>
                <a:pathLst>
                  <a:path w="84" h="44">
                    <a:moveTo>
                      <a:pt x="1" y="0"/>
                    </a:moveTo>
                    <a:lnTo>
                      <a:pt x="84" y="40"/>
                    </a:lnTo>
                    <a:lnTo>
                      <a:pt x="83" y="44"/>
                    </a:lnTo>
                    <a:lnTo>
                      <a:pt x="0" y="4"/>
                    </a:lnTo>
                    <a:lnTo>
                      <a:pt x="1" y="0"/>
                    </a:lnTo>
                    <a:close/>
                  </a:path>
                </a:pathLst>
              </a:custGeom>
              <a:solidFill>
                <a:srgbClr val="000000"/>
              </a:solidFill>
              <a:ln w="9525">
                <a:noFill/>
                <a:round/>
                <a:headEnd/>
                <a:tailEnd/>
              </a:ln>
            </p:spPr>
            <p:txBody>
              <a:bodyPr/>
              <a:lstStyle/>
              <a:p>
                <a:endParaRPr lang="en-US" dirty="0"/>
              </a:p>
            </p:txBody>
          </p:sp>
          <p:sp>
            <p:nvSpPr>
              <p:cNvPr id="22404" name="Freeform 200"/>
              <p:cNvSpPr>
                <a:spLocks/>
              </p:cNvSpPr>
              <p:nvPr/>
            </p:nvSpPr>
            <p:spPr bwMode="auto">
              <a:xfrm>
                <a:off x="3779" y="1167"/>
                <a:ext cx="1" cy="1"/>
              </a:xfrm>
              <a:custGeom>
                <a:avLst/>
                <a:gdLst>
                  <a:gd name="T0" fmla="*/ 1 w 1"/>
                  <a:gd name="T1" fmla="*/ 1 h 4"/>
                  <a:gd name="T2" fmla="*/ 0 w 1"/>
                  <a:gd name="T3" fmla="*/ 4 h 4"/>
                  <a:gd name="T4" fmla="*/ 1 w 1"/>
                  <a:gd name="T5" fmla="*/ 0 h 4"/>
                  <a:gd name="T6" fmla="*/ 1 w 1"/>
                  <a:gd name="T7" fmla="*/ 4 h 4"/>
                  <a:gd name="T8" fmla="*/ 1 w 1"/>
                  <a:gd name="T9" fmla="*/ 1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1"/>
                    </a:moveTo>
                    <a:lnTo>
                      <a:pt x="0" y="4"/>
                    </a:lnTo>
                    <a:lnTo>
                      <a:pt x="1" y="0"/>
                    </a:lnTo>
                    <a:lnTo>
                      <a:pt x="1" y="4"/>
                    </a:lnTo>
                    <a:lnTo>
                      <a:pt x="1" y="1"/>
                    </a:lnTo>
                    <a:close/>
                  </a:path>
                </a:pathLst>
              </a:custGeom>
              <a:solidFill>
                <a:srgbClr val="000000"/>
              </a:solidFill>
              <a:ln w="9525">
                <a:noFill/>
                <a:round/>
                <a:headEnd/>
                <a:tailEnd/>
              </a:ln>
            </p:spPr>
            <p:txBody>
              <a:bodyPr/>
              <a:lstStyle/>
              <a:p>
                <a:endParaRPr lang="en-US" dirty="0"/>
              </a:p>
            </p:txBody>
          </p:sp>
          <p:sp>
            <p:nvSpPr>
              <p:cNvPr id="22405" name="Freeform 201"/>
              <p:cNvSpPr>
                <a:spLocks/>
              </p:cNvSpPr>
              <p:nvPr/>
            </p:nvSpPr>
            <p:spPr bwMode="auto">
              <a:xfrm>
                <a:off x="3788" y="1173"/>
                <a:ext cx="45" cy="27"/>
              </a:xfrm>
              <a:custGeom>
                <a:avLst/>
                <a:gdLst>
                  <a:gd name="T0" fmla="*/ 1 w 405"/>
                  <a:gd name="T1" fmla="*/ 0 h 160"/>
                  <a:gd name="T2" fmla="*/ 84 w 405"/>
                  <a:gd name="T3" fmla="*/ 34 h 160"/>
                  <a:gd name="T4" fmla="*/ 221 w 405"/>
                  <a:gd name="T5" fmla="*/ 86 h 160"/>
                  <a:gd name="T6" fmla="*/ 405 w 405"/>
                  <a:gd name="T7" fmla="*/ 156 h 160"/>
                  <a:gd name="T8" fmla="*/ 404 w 405"/>
                  <a:gd name="T9" fmla="*/ 160 h 160"/>
                  <a:gd name="T10" fmla="*/ 220 w 405"/>
                  <a:gd name="T11" fmla="*/ 90 h 160"/>
                  <a:gd name="T12" fmla="*/ 83 w 405"/>
                  <a:gd name="T13" fmla="*/ 38 h 160"/>
                  <a:gd name="T14" fmla="*/ 0 w 405"/>
                  <a:gd name="T15" fmla="*/ 4 h 160"/>
                  <a:gd name="T16" fmla="*/ 1 w 405"/>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5"/>
                  <a:gd name="T28" fmla="*/ 0 h 160"/>
                  <a:gd name="T29" fmla="*/ 405 w 405"/>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5" h="160">
                    <a:moveTo>
                      <a:pt x="1" y="0"/>
                    </a:moveTo>
                    <a:lnTo>
                      <a:pt x="84" y="34"/>
                    </a:lnTo>
                    <a:lnTo>
                      <a:pt x="221" y="86"/>
                    </a:lnTo>
                    <a:lnTo>
                      <a:pt x="405" y="156"/>
                    </a:lnTo>
                    <a:lnTo>
                      <a:pt x="404" y="160"/>
                    </a:lnTo>
                    <a:lnTo>
                      <a:pt x="220" y="90"/>
                    </a:lnTo>
                    <a:lnTo>
                      <a:pt x="83" y="38"/>
                    </a:lnTo>
                    <a:lnTo>
                      <a:pt x="0" y="4"/>
                    </a:lnTo>
                    <a:lnTo>
                      <a:pt x="1" y="0"/>
                    </a:lnTo>
                    <a:close/>
                  </a:path>
                </a:pathLst>
              </a:custGeom>
              <a:solidFill>
                <a:srgbClr val="000000"/>
              </a:solidFill>
              <a:ln w="9525">
                <a:noFill/>
                <a:round/>
                <a:headEnd/>
                <a:tailEnd/>
              </a:ln>
            </p:spPr>
            <p:txBody>
              <a:bodyPr/>
              <a:lstStyle/>
              <a:p>
                <a:endParaRPr lang="en-US" dirty="0"/>
              </a:p>
            </p:txBody>
          </p:sp>
          <p:sp>
            <p:nvSpPr>
              <p:cNvPr id="22406" name="Freeform 202"/>
              <p:cNvSpPr>
                <a:spLocks/>
              </p:cNvSpPr>
              <p:nvPr/>
            </p:nvSpPr>
            <p:spPr bwMode="auto">
              <a:xfrm>
                <a:off x="3788" y="1173"/>
                <a:ext cx="1" cy="1"/>
              </a:xfrm>
              <a:custGeom>
                <a:avLst/>
                <a:gdLst>
                  <a:gd name="T0" fmla="*/ 0 w 1"/>
                  <a:gd name="T1" fmla="*/ 4 h 4"/>
                  <a:gd name="T2" fmla="*/ 1 w 1"/>
                  <a:gd name="T3" fmla="*/ 0 h 4"/>
                  <a:gd name="T4" fmla="*/ 0 w 1"/>
                  <a:gd name="T5" fmla="*/ 4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1" y="0"/>
                    </a:lnTo>
                    <a:lnTo>
                      <a:pt x="0" y="4"/>
                    </a:lnTo>
                    <a:close/>
                  </a:path>
                </a:pathLst>
              </a:custGeom>
              <a:solidFill>
                <a:srgbClr val="000000"/>
              </a:solidFill>
              <a:ln w="9525">
                <a:noFill/>
                <a:round/>
                <a:headEnd/>
                <a:tailEnd/>
              </a:ln>
            </p:spPr>
            <p:txBody>
              <a:bodyPr/>
              <a:lstStyle/>
              <a:p>
                <a:endParaRPr lang="en-US" dirty="0"/>
              </a:p>
            </p:txBody>
          </p:sp>
          <p:sp>
            <p:nvSpPr>
              <p:cNvPr id="22407" name="Freeform 203"/>
              <p:cNvSpPr>
                <a:spLocks/>
              </p:cNvSpPr>
              <p:nvPr/>
            </p:nvSpPr>
            <p:spPr bwMode="auto">
              <a:xfrm>
                <a:off x="3833" y="1197"/>
                <a:ext cx="2" cy="3"/>
              </a:xfrm>
              <a:custGeom>
                <a:avLst/>
                <a:gdLst>
                  <a:gd name="T0" fmla="*/ 0 w 20"/>
                  <a:gd name="T1" fmla="*/ 15 h 18"/>
                  <a:gd name="T2" fmla="*/ 3 w 20"/>
                  <a:gd name="T3" fmla="*/ 18 h 18"/>
                  <a:gd name="T4" fmla="*/ 20 w 20"/>
                  <a:gd name="T5" fmla="*/ 3 h 18"/>
                  <a:gd name="T6" fmla="*/ 17 w 20"/>
                  <a:gd name="T7" fmla="*/ 0 h 18"/>
                  <a:gd name="T8" fmla="*/ 0 w 20"/>
                  <a:gd name="T9" fmla="*/ 15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5"/>
                    </a:moveTo>
                    <a:lnTo>
                      <a:pt x="3" y="18"/>
                    </a:lnTo>
                    <a:lnTo>
                      <a:pt x="20" y="3"/>
                    </a:lnTo>
                    <a:lnTo>
                      <a:pt x="17" y="0"/>
                    </a:lnTo>
                    <a:lnTo>
                      <a:pt x="0" y="15"/>
                    </a:lnTo>
                    <a:close/>
                  </a:path>
                </a:pathLst>
              </a:custGeom>
              <a:solidFill>
                <a:srgbClr val="000000"/>
              </a:solidFill>
              <a:ln w="9525">
                <a:noFill/>
                <a:round/>
                <a:headEnd/>
                <a:tailEnd/>
              </a:ln>
            </p:spPr>
            <p:txBody>
              <a:bodyPr/>
              <a:lstStyle/>
              <a:p>
                <a:endParaRPr lang="en-US" dirty="0"/>
              </a:p>
            </p:txBody>
          </p:sp>
          <p:sp>
            <p:nvSpPr>
              <p:cNvPr id="22408" name="Freeform 204"/>
              <p:cNvSpPr>
                <a:spLocks/>
              </p:cNvSpPr>
              <p:nvPr/>
            </p:nvSpPr>
            <p:spPr bwMode="auto">
              <a:xfrm>
                <a:off x="3833" y="1199"/>
                <a:ext cx="1" cy="1"/>
              </a:xfrm>
              <a:custGeom>
                <a:avLst/>
                <a:gdLst>
                  <a:gd name="T0" fmla="*/ 1 w 3"/>
                  <a:gd name="T1" fmla="*/ 4 h 5"/>
                  <a:gd name="T2" fmla="*/ 2 w 3"/>
                  <a:gd name="T3" fmla="*/ 5 h 5"/>
                  <a:gd name="T4" fmla="*/ 3 w 3"/>
                  <a:gd name="T5" fmla="*/ 4 h 5"/>
                  <a:gd name="T6" fmla="*/ 0 w 3"/>
                  <a:gd name="T7" fmla="*/ 1 h 5"/>
                  <a:gd name="T8" fmla="*/ 2 w 3"/>
                  <a:gd name="T9" fmla="*/ 0 h 5"/>
                  <a:gd name="T10" fmla="*/ 1 w 3"/>
                  <a:gd name="T11" fmla="*/ 4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4"/>
                    </a:moveTo>
                    <a:lnTo>
                      <a:pt x="2" y="5"/>
                    </a:lnTo>
                    <a:lnTo>
                      <a:pt x="3" y="4"/>
                    </a:lnTo>
                    <a:lnTo>
                      <a:pt x="0" y="1"/>
                    </a:lnTo>
                    <a:lnTo>
                      <a:pt x="2" y="0"/>
                    </a:lnTo>
                    <a:lnTo>
                      <a:pt x="1" y="4"/>
                    </a:lnTo>
                    <a:close/>
                  </a:path>
                </a:pathLst>
              </a:custGeom>
              <a:solidFill>
                <a:srgbClr val="000000"/>
              </a:solidFill>
              <a:ln w="9525">
                <a:noFill/>
                <a:round/>
                <a:headEnd/>
                <a:tailEnd/>
              </a:ln>
            </p:spPr>
            <p:txBody>
              <a:bodyPr/>
              <a:lstStyle/>
              <a:p>
                <a:endParaRPr lang="en-US" dirty="0"/>
              </a:p>
            </p:txBody>
          </p:sp>
          <p:sp>
            <p:nvSpPr>
              <p:cNvPr id="22409" name="Freeform 205"/>
              <p:cNvSpPr>
                <a:spLocks/>
              </p:cNvSpPr>
              <p:nvPr/>
            </p:nvSpPr>
            <p:spPr bwMode="auto">
              <a:xfrm>
                <a:off x="3834" y="1197"/>
                <a:ext cx="1" cy="1"/>
              </a:xfrm>
              <a:custGeom>
                <a:avLst/>
                <a:gdLst>
                  <a:gd name="T0" fmla="*/ 3 w 5"/>
                  <a:gd name="T1" fmla="*/ 3 h 3"/>
                  <a:gd name="T2" fmla="*/ 5 w 5"/>
                  <a:gd name="T3" fmla="*/ 1 h 3"/>
                  <a:gd name="T4" fmla="*/ 3 w 5"/>
                  <a:gd name="T5" fmla="*/ 0 h 3"/>
                  <a:gd name="T6" fmla="*/ 1 w 5"/>
                  <a:gd name="T7" fmla="*/ 3 h 3"/>
                  <a:gd name="T8" fmla="*/ 0 w 5"/>
                  <a:gd name="T9" fmla="*/ 0 h 3"/>
                  <a:gd name="T10" fmla="*/ 3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3"/>
                    </a:moveTo>
                    <a:lnTo>
                      <a:pt x="5" y="1"/>
                    </a:lnTo>
                    <a:lnTo>
                      <a:pt x="3" y="0"/>
                    </a:lnTo>
                    <a:lnTo>
                      <a:pt x="1" y="3"/>
                    </a:lnTo>
                    <a:lnTo>
                      <a:pt x="0" y="0"/>
                    </a:lnTo>
                    <a:lnTo>
                      <a:pt x="3" y="3"/>
                    </a:lnTo>
                    <a:close/>
                  </a:path>
                </a:pathLst>
              </a:custGeom>
              <a:solidFill>
                <a:srgbClr val="000000"/>
              </a:solidFill>
              <a:ln w="9525">
                <a:noFill/>
                <a:round/>
                <a:headEnd/>
                <a:tailEnd/>
              </a:ln>
            </p:spPr>
            <p:txBody>
              <a:bodyPr/>
              <a:lstStyle/>
              <a:p>
                <a:endParaRPr lang="en-US" dirty="0"/>
              </a:p>
            </p:txBody>
          </p:sp>
          <p:sp>
            <p:nvSpPr>
              <p:cNvPr id="22410" name="Freeform 206"/>
              <p:cNvSpPr>
                <a:spLocks/>
              </p:cNvSpPr>
              <p:nvPr/>
            </p:nvSpPr>
            <p:spPr bwMode="auto">
              <a:xfrm>
                <a:off x="3780" y="1167"/>
                <a:ext cx="54" cy="30"/>
              </a:xfrm>
              <a:custGeom>
                <a:avLst/>
                <a:gdLst>
                  <a:gd name="T0" fmla="*/ 465 w 489"/>
                  <a:gd name="T1" fmla="*/ 175 h 181"/>
                  <a:gd name="T2" fmla="*/ 471 w 489"/>
                  <a:gd name="T3" fmla="*/ 178 h 181"/>
                  <a:gd name="T4" fmla="*/ 478 w 489"/>
                  <a:gd name="T5" fmla="*/ 180 h 181"/>
                  <a:gd name="T6" fmla="*/ 480 w 489"/>
                  <a:gd name="T7" fmla="*/ 181 h 181"/>
                  <a:gd name="T8" fmla="*/ 484 w 489"/>
                  <a:gd name="T9" fmla="*/ 181 h 181"/>
                  <a:gd name="T10" fmla="*/ 486 w 489"/>
                  <a:gd name="T11" fmla="*/ 180 h 181"/>
                  <a:gd name="T12" fmla="*/ 489 w 489"/>
                  <a:gd name="T13" fmla="*/ 178 h 181"/>
                  <a:gd name="T14" fmla="*/ 458 w 489"/>
                  <a:gd name="T15" fmla="*/ 168 h 181"/>
                  <a:gd name="T16" fmla="*/ 427 w 489"/>
                  <a:gd name="T17" fmla="*/ 155 h 181"/>
                  <a:gd name="T18" fmla="*/ 397 w 489"/>
                  <a:gd name="T19" fmla="*/ 144 h 181"/>
                  <a:gd name="T20" fmla="*/ 367 w 489"/>
                  <a:gd name="T21" fmla="*/ 130 h 181"/>
                  <a:gd name="T22" fmla="*/ 307 w 489"/>
                  <a:gd name="T23" fmla="*/ 105 h 181"/>
                  <a:gd name="T24" fmla="*/ 278 w 489"/>
                  <a:gd name="T25" fmla="*/ 93 h 181"/>
                  <a:gd name="T26" fmla="*/ 250 w 489"/>
                  <a:gd name="T27" fmla="*/ 81 h 181"/>
                  <a:gd name="T28" fmla="*/ 187 w 489"/>
                  <a:gd name="T29" fmla="*/ 59 h 181"/>
                  <a:gd name="T30" fmla="*/ 131 w 489"/>
                  <a:gd name="T31" fmla="*/ 38 h 181"/>
                  <a:gd name="T32" fmla="*/ 102 w 489"/>
                  <a:gd name="T33" fmla="*/ 27 h 181"/>
                  <a:gd name="T34" fmla="*/ 71 w 489"/>
                  <a:gd name="T35" fmla="*/ 18 h 181"/>
                  <a:gd name="T36" fmla="*/ 38 w 489"/>
                  <a:gd name="T37" fmla="*/ 9 h 181"/>
                  <a:gd name="T38" fmla="*/ 20 w 489"/>
                  <a:gd name="T39" fmla="*/ 4 h 181"/>
                  <a:gd name="T40" fmla="*/ 0 w 489"/>
                  <a:gd name="T41" fmla="*/ 0 h 181"/>
                  <a:gd name="T42" fmla="*/ 5 w 489"/>
                  <a:gd name="T43" fmla="*/ 3 h 181"/>
                  <a:gd name="T44" fmla="*/ 8 w 489"/>
                  <a:gd name="T45" fmla="*/ 5 h 181"/>
                  <a:gd name="T46" fmla="*/ 11 w 489"/>
                  <a:gd name="T47" fmla="*/ 7 h 181"/>
                  <a:gd name="T48" fmla="*/ 15 w 489"/>
                  <a:gd name="T49" fmla="*/ 9 h 181"/>
                  <a:gd name="T50" fmla="*/ 21 w 489"/>
                  <a:gd name="T51" fmla="*/ 11 h 181"/>
                  <a:gd name="T52" fmla="*/ 28 w 489"/>
                  <a:gd name="T53" fmla="*/ 12 h 181"/>
                  <a:gd name="T54" fmla="*/ 43 w 489"/>
                  <a:gd name="T55" fmla="*/ 15 h 181"/>
                  <a:gd name="T56" fmla="*/ 50 w 489"/>
                  <a:gd name="T57" fmla="*/ 16 h 181"/>
                  <a:gd name="T58" fmla="*/ 58 w 489"/>
                  <a:gd name="T59" fmla="*/ 19 h 181"/>
                  <a:gd name="T60" fmla="*/ 95 w 489"/>
                  <a:gd name="T61" fmla="*/ 34 h 181"/>
                  <a:gd name="T62" fmla="*/ 120 w 489"/>
                  <a:gd name="T63" fmla="*/ 44 h 181"/>
                  <a:gd name="T64" fmla="*/ 188 w 489"/>
                  <a:gd name="T65" fmla="*/ 70 h 181"/>
                  <a:gd name="T66" fmla="*/ 285 w 489"/>
                  <a:gd name="T67" fmla="*/ 110 h 181"/>
                  <a:gd name="T68" fmla="*/ 332 w 489"/>
                  <a:gd name="T69" fmla="*/ 127 h 181"/>
                  <a:gd name="T70" fmla="*/ 378 w 489"/>
                  <a:gd name="T71" fmla="*/ 144 h 181"/>
                  <a:gd name="T72" fmla="*/ 407 w 489"/>
                  <a:gd name="T73" fmla="*/ 153 h 181"/>
                  <a:gd name="T74" fmla="*/ 437 w 489"/>
                  <a:gd name="T75" fmla="*/ 165 h 181"/>
                  <a:gd name="T76" fmla="*/ 465 w 489"/>
                  <a:gd name="T77" fmla="*/ 175 h 1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9"/>
                  <a:gd name="T118" fmla="*/ 0 h 181"/>
                  <a:gd name="T119" fmla="*/ 489 w 489"/>
                  <a:gd name="T120" fmla="*/ 181 h 1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9" h="181">
                    <a:moveTo>
                      <a:pt x="465" y="175"/>
                    </a:moveTo>
                    <a:lnTo>
                      <a:pt x="471" y="178"/>
                    </a:lnTo>
                    <a:lnTo>
                      <a:pt x="478" y="180"/>
                    </a:lnTo>
                    <a:lnTo>
                      <a:pt x="480" y="181"/>
                    </a:lnTo>
                    <a:lnTo>
                      <a:pt x="484" y="181"/>
                    </a:lnTo>
                    <a:lnTo>
                      <a:pt x="486" y="180"/>
                    </a:lnTo>
                    <a:lnTo>
                      <a:pt x="489" y="178"/>
                    </a:lnTo>
                    <a:lnTo>
                      <a:pt x="458" y="168"/>
                    </a:lnTo>
                    <a:lnTo>
                      <a:pt x="427" y="155"/>
                    </a:lnTo>
                    <a:lnTo>
                      <a:pt x="397" y="144"/>
                    </a:lnTo>
                    <a:lnTo>
                      <a:pt x="367" y="130"/>
                    </a:lnTo>
                    <a:lnTo>
                      <a:pt x="307" y="105"/>
                    </a:lnTo>
                    <a:lnTo>
                      <a:pt x="278" y="93"/>
                    </a:lnTo>
                    <a:lnTo>
                      <a:pt x="250" y="81"/>
                    </a:lnTo>
                    <a:lnTo>
                      <a:pt x="187" y="59"/>
                    </a:lnTo>
                    <a:lnTo>
                      <a:pt x="131" y="38"/>
                    </a:lnTo>
                    <a:lnTo>
                      <a:pt x="102" y="27"/>
                    </a:lnTo>
                    <a:lnTo>
                      <a:pt x="71" y="18"/>
                    </a:lnTo>
                    <a:lnTo>
                      <a:pt x="38" y="9"/>
                    </a:lnTo>
                    <a:lnTo>
                      <a:pt x="20" y="4"/>
                    </a:lnTo>
                    <a:lnTo>
                      <a:pt x="0" y="0"/>
                    </a:lnTo>
                    <a:lnTo>
                      <a:pt x="5" y="3"/>
                    </a:lnTo>
                    <a:lnTo>
                      <a:pt x="8" y="5"/>
                    </a:lnTo>
                    <a:lnTo>
                      <a:pt x="11" y="7"/>
                    </a:lnTo>
                    <a:lnTo>
                      <a:pt x="15" y="9"/>
                    </a:lnTo>
                    <a:lnTo>
                      <a:pt x="21" y="11"/>
                    </a:lnTo>
                    <a:lnTo>
                      <a:pt x="28" y="12"/>
                    </a:lnTo>
                    <a:lnTo>
                      <a:pt x="43" y="15"/>
                    </a:lnTo>
                    <a:lnTo>
                      <a:pt x="50" y="16"/>
                    </a:lnTo>
                    <a:lnTo>
                      <a:pt x="58" y="19"/>
                    </a:lnTo>
                    <a:lnTo>
                      <a:pt x="95" y="34"/>
                    </a:lnTo>
                    <a:lnTo>
                      <a:pt x="120" y="44"/>
                    </a:lnTo>
                    <a:lnTo>
                      <a:pt x="188" y="70"/>
                    </a:lnTo>
                    <a:lnTo>
                      <a:pt x="285" y="110"/>
                    </a:lnTo>
                    <a:lnTo>
                      <a:pt x="332" y="127"/>
                    </a:lnTo>
                    <a:lnTo>
                      <a:pt x="378" y="144"/>
                    </a:lnTo>
                    <a:lnTo>
                      <a:pt x="407" y="153"/>
                    </a:lnTo>
                    <a:lnTo>
                      <a:pt x="437" y="165"/>
                    </a:lnTo>
                    <a:lnTo>
                      <a:pt x="465" y="175"/>
                    </a:lnTo>
                    <a:close/>
                  </a:path>
                </a:pathLst>
              </a:custGeom>
              <a:solidFill>
                <a:srgbClr val="E6E6E6"/>
              </a:solidFill>
              <a:ln w="9525">
                <a:noFill/>
                <a:round/>
                <a:headEnd/>
                <a:tailEnd/>
              </a:ln>
            </p:spPr>
            <p:txBody>
              <a:bodyPr/>
              <a:lstStyle/>
              <a:p>
                <a:endParaRPr lang="en-US" dirty="0"/>
              </a:p>
            </p:txBody>
          </p:sp>
          <p:sp>
            <p:nvSpPr>
              <p:cNvPr id="22411" name="Freeform 207"/>
              <p:cNvSpPr>
                <a:spLocks/>
              </p:cNvSpPr>
              <p:nvPr/>
            </p:nvSpPr>
            <p:spPr bwMode="auto">
              <a:xfrm>
                <a:off x="3819" y="1204"/>
                <a:ext cx="13" cy="10"/>
              </a:xfrm>
              <a:custGeom>
                <a:avLst/>
                <a:gdLst>
                  <a:gd name="T0" fmla="*/ 84 w 119"/>
                  <a:gd name="T1" fmla="*/ 15 h 56"/>
                  <a:gd name="T2" fmla="*/ 78 w 119"/>
                  <a:gd name="T3" fmla="*/ 16 h 56"/>
                  <a:gd name="T4" fmla="*/ 73 w 119"/>
                  <a:gd name="T5" fmla="*/ 16 h 56"/>
                  <a:gd name="T6" fmla="*/ 67 w 119"/>
                  <a:gd name="T7" fmla="*/ 15 h 56"/>
                  <a:gd name="T8" fmla="*/ 60 w 119"/>
                  <a:gd name="T9" fmla="*/ 14 h 56"/>
                  <a:gd name="T10" fmla="*/ 48 w 119"/>
                  <a:gd name="T11" fmla="*/ 10 h 56"/>
                  <a:gd name="T12" fmla="*/ 36 w 119"/>
                  <a:gd name="T13" fmla="*/ 4 h 56"/>
                  <a:gd name="T14" fmla="*/ 25 w 119"/>
                  <a:gd name="T15" fmla="*/ 1 h 56"/>
                  <a:gd name="T16" fmla="*/ 20 w 119"/>
                  <a:gd name="T17" fmla="*/ 0 h 56"/>
                  <a:gd name="T18" fmla="*/ 15 w 119"/>
                  <a:gd name="T19" fmla="*/ 0 h 56"/>
                  <a:gd name="T20" fmla="*/ 10 w 119"/>
                  <a:gd name="T21" fmla="*/ 0 h 56"/>
                  <a:gd name="T22" fmla="*/ 9 w 119"/>
                  <a:gd name="T23" fmla="*/ 1 h 56"/>
                  <a:gd name="T24" fmla="*/ 7 w 119"/>
                  <a:gd name="T25" fmla="*/ 2 h 56"/>
                  <a:gd name="T26" fmla="*/ 3 w 119"/>
                  <a:gd name="T27" fmla="*/ 5 h 56"/>
                  <a:gd name="T28" fmla="*/ 0 w 119"/>
                  <a:gd name="T29" fmla="*/ 11 h 56"/>
                  <a:gd name="T30" fmla="*/ 0 w 119"/>
                  <a:gd name="T31" fmla="*/ 13 h 56"/>
                  <a:gd name="T32" fmla="*/ 0 w 119"/>
                  <a:gd name="T33" fmla="*/ 15 h 56"/>
                  <a:gd name="T34" fmla="*/ 1 w 119"/>
                  <a:gd name="T35" fmla="*/ 19 h 56"/>
                  <a:gd name="T36" fmla="*/ 3 w 119"/>
                  <a:gd name="T37" fmla="*/ 21 h 56"/>
                  <a:gd name="T38" fmla="*/ 6 w 119"/>
                  <a:gd name="T39" fmla="*/ 23 h 56"/>
                  <a:gd name="T40" fmla="*/ 8 w 119"/>
                  <a:gd name="T41" fmla="*/ 25 h 56"/>
                  <a:gd name="T42" fmla="*/ 10 w 119"/>
                  <a:gd name="T43" fmla="*/ 27 h 56"/>
                  <a:gd name="T44" fmla="*/ 17 w 119"/>
                  <a:gd name="T45" fmla="*/ 32 h 56"/>
                  <a:gd name="T46" fmla="*/ 26 w 119"/>
                  <a:gd name="T47" fmla="*/ 37 h 56"/>
                  <a:gd name="T48" fmla="*/ 34 w 119"/>
                  <a:gd name="T49" fmla="*/ 41 h 56"/>
                  <a:gd name="T50" fmla="*/ 44 w 119"/>
                  <a:gd name="T51" fmla="*/ 44 h 56"/>
                  <a:gd name="T52" fmla="*/ 54 w 119"/>
                  <a:gd name="T53" fmla="*/ 48 h 56"/>
                  <a:gd name="T54" fmla="*/ 62 w 119"/>
                  <a:gd name="T55" fmla="*/ 50 h 56"/>
                  <a:gd name="T56" fmla="*/ 73 w 119"/>
                  <a:gd name="T57" fmla="*/ 53 h 56"/>
                  <a:gd name="T58" fmla="*/ 83 w 119"/>
                  <a:gd name="T59" fmla="*/ 54 h 56"/>
                  <a:gd name="T60" fmla="*/ 90 w 119"/>
                  <a:gd name="T61" fmla="*/ 55 h 56"/>
                  <a:gd name="T62" fmla="*/ 99 w 119"/>
                  <a:gd name="T63" fmla="*/ 56 h 56"/>
                  <a:gd name="T64" fmla="*/ 103 w 119"/>
                  <a:gd name="T65" fmla="*/ 55 h 56"/>
                  <a:gd name="T66" fmla="*/ 106 w 119"/>
                  <a:gd name="T67" fmla="*/ 55 h 56"/>
                  <a:gd name="T68" fmla="*/ 108 w 119"/>
                  <a:gd name="T69" fmla="*/ 54 h 56"/>
                  <a:gd name="T70" fmla="*/ 110 w 119"/>
                  <a:gd name="T71" fmla="*/ 53 h 56"/>
                  <a:gd name="T72" fmla="*/ 113 w 119"/>
                  <a:gd name="T73" fmla="*/ 52 h 56"/>
                  <a:gd name="T74" fmla="*/ 115 w 119"/>
                  <a:gd name="T75" fmla="*/ 51 h 56"/>
                  <a:gd name="T76" fmla="*/ 118 w 119"/>
                  <a:gd name="T77" fmla="*/ 48 h 56"/>
                  <a:gd name="T78" fmla="*/ 119 w 119"/>
                  <a:gd name="T79" fmla="*/ 46 h 56"/>
                  <a:gd name="T80" fmla="*/ 119 w 119"/>
                  <a:gd name="T81" fmla="*/ 44 h 56"/>
                  <a:gd name="T82" fmla="*/ 119 w 119"/>
                  <a:gd name="T83" fmla="*/ 43 h 56"/>
                  <a:gd name="T84" fmla="*/ 117 w 119"/>
                  <a:gd name="T85" fmla="*/ 41 h 56"/>
                  <a:gd name="T86" fmla="*/ 115 w 119"/>
                  <a:gd name="T87" fmla="*/ 38 h 56"/>
                  <a:gd name="T88" fmla="*/ 108 w 119"/>
                  <a:gd name="T89" fmla="*/ 32 h 56"/>
                  <a:gd name="T90" fmla="*/ 93 w 119"/>
                  <a:gd name="T91" fmla="*/ 23 h 56"/>
                  <a:gd name="T92" fmla="*/ 87 w 119"/>
                  <a:gd name="T93" fmla="*/ 19 h 56"/>
                  <a:gd name="T94" fmla="*/ 85 w 119"/>
                  <a:gd name="T95" fmla="*/ 17 h 56"/>
                  <a:gd name="T96" fmla="*/ 84 w 119"/>
                  <a:gd name="T97" fmla="*/ 15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56"/>
                  <a:gd name="T149" fmla="*/ 119 w 119"/>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56">
                    <a:moveTo>
                      <a:pt x="84" y="15"/>
                    </a:moveTo>
                    <a:lnTo>
                      <a:pt x="78" y="16"/>
                    </a:lnTo>
                    <a:lnTo>
                      <a:pt x="73" y="16"/>
                    </a:lnTo>
                    <a:lnTo>
                      <a:pt x="67" y="15"/>
                    </a:lnTo>
                    <a:lnTo>
                      <a:pt x="60" y="14"/>
                    </a:lnTo>
                    <a:lnTo>
                      <a:pt x="48" y="10"/>
                    </a:lnTo>
                    <a:lnTo>
                      <a:pt x="36" y="4"/>
                    </a:lnTo>
                    <a:lnTo>
                      <a:pt x="25" y="1"/>
                    </a:lnTo>
                    <a:lnTo>
                      <a:pt x="20" y="0"/>
                    </a:lnTo>
                    <a:lnTo>
                      <a:pt x="15" y="0"/>
                    </a:lnTo>
                    <a:lnTo>
                      <a:pt x="10" y="0"/>
                    </a:lnTo>
                    <a:lnTo>
                      <a:pt x="9" y="1"/>
                    </a:lnTo>
                    <a:lnTo>
                      <a:pt x="7" y="2"/>
                    </a:lnTo>
                    <a:lnTo>
                      <a:pt x="3" y="5"/>
                    </a:lnTo>
                    <a:lnTo>
                      <a:pt x="0" y="11"/>
                    </a:lnTo>
                    <a:lnTo>
                      <a:pt x="0" y="13"/>
                    </a:lnTo>
                    <a:lnTo>
                      <a:pt x="0" y="15"/>
                    </a:lnTo>
                    <a:lnTo>
                      <a:pt x="1" y="19"/>
                    </a:lnTo>
                    <a:lnTo>
                      <a:pt x="3" y="21"/>
                    </a:lnTo>
                    <a:lnTo>
                      <a:pt x="6" y="23"/>
                    </a:lnTo>
                    <a:lnTo>
                      <a:pt x="8" y="25"/>
                    </a:lnTo>
                    <a:lnTo>
                      <a:pt x="10" y="27"/>
                    </a:lnTo>
                    <a:lnTo>
                      <a:pt x="17" y="32"/>
                    </a:lnTo>
                    <a:lnTo>
                      <a:pt x="26" y="37"/>
                    </a:lnTo>
                    <a:lnTo>
                      <a:pt x="34" y="41"/>
                    </a:lnTo>
                    <a:lnTo>
                      <a:pt x="44" y="44"/>
                    </a:lnTo>
                    <a:lnTo>
                      <a:pt x="54" y="48"/>
                    </a:lnTo>
                    <a:lnTo>
                      <a:pt x="62" y="50"/>
                    </a:lnTo>
                    <a:lnTo>
                      <a:pt x="73" y="53"/>
                    </a:lnTo>
                    <a:lnTo>
                      <a:pt x="83" y="54"/>
                    </a:lnTo>
                    <a:lnTo>
                      <a:pt x="90" y="55"/>
                    </a:lnTo>
                    <a:lnTo>
                      <a:pt x="99" y="56"/>
                    </a:lnTo>
                    <a:lnTo>
                      <a:pt x="103" y="55"/>
                    </a:lnTo>
                    <a:lnTo>
                      <a:pt x="106" y="55"/>
                    </a:lnTo>
                    <a:lnTo>
                      <a:pt x="108" y="54"/>
                    </a:lnTo>
                    <a:lnTo>
                      <a:pt x="110" y="53"/>
                    </a:lnTo>
                    <a:lnTo>
                      <a:pt x="113" y="52"/>
                    </a:lnTo>
                    <a:lnTo>
                      <a:pt x="115" y="51"/>
                    </a:lnTo>
                    <a:lnTo>
                      <a:pt x="118" y="48"/>
                    </a:lnTo>
                    <a:lnTo>
                      <a:pt x="119" y="46"/>
                    </a:lnTo>
                    <a:lnTo>
                      <a:pt x="119" y="44"/>
                    </a:lnTo>
                    <a:lnTo>
                      <a:pt x="119" y="43"/>
                    </a:lnTo>
                    <a:lnTo>
                      <a:pt x="117" y="41"/>
                    </a:lnTo>
                    <a:lnTo>
                      <a:pt x="115" y="38"/>
                    </a:lnTo>
                    <a:lnTo>
                      <a:pt x="108" y="32"/>
                    </a:lnTo>
                    <a:lnTo>
                      <a:pt x="93" y="23"/>
                    </a:lnTo>
                    <a:lnTo>
                      <a:pt x="87" y="19"/>
                    </a:lnTo>
                    <a:lnTo>
                      <a:pt x="85" y="17"/>
                    </a:lnTo>
                    <a:lnTo>
                      <a:pt x="84" y="15"/>
                    </a:lnTo>
                    <a:close/>
                  </a:path>
                </a:pathLst>
              </a:custGeom>
              <a:solidFill>
                <a:srgbClr val="666666"/>
              </a:solidFill>
              <a:ln w="9525">
                <a:noFill/>
                <a:round/>
                <a:headEnd/>
                <a:tailEnd/>
              </a:ln>
            </p:spPr>
            <p:txBody>
              <a:bodyPr/>
              <a:lstStyle/>
              <a:p>
                <a:endParaRPr lang="en-US" dirty="0"/>
              </a:p>
            </p:txBody>
          </p:sp>
          <p:sp>
            <p:nvSpPr>
              <p:cNvPr id="22412" name="Freeform 208"/>
              <p:cNvSpPr>
                <a:spLocks/>
              </p:cNvSpPr>
              <p:nvPr/>
            </p:nvSpPr>
            <p:spPr bwMode="auto">
              <a:xfrm>
                <a:off x="3818" y="1204"/>
                <a:ext cx="14" cy="10"/>
              </a:xfrm>
              <a:custGeom>
                <a:avLst/>
                <a:gdLst>
                  <a:gd name="T0" fmla="*/ 1 w 120"/>
                  <a:gd name="T1" fmla="*/ 20 h 55"/>
                  <a:gd name="T2" fmla="*/ 11 w 120"/>
                  <a:gd name="T3" fmla="*/ 28 h 55"/>
                  <a:gd name="T4" fmla="*/ 21 w 120"/>
                  <a:gd name="T5" fmla="*/ 35 h 55"/>
                  <a:gd name="T6" fmla="*/ 39 w 120"/>
                  <a:gd name="T7" fmla="*/ 43 h 55"/>
                  <a:gd name="T8" fmla="*/ 55 w 120"/>
                  <a:gd name="T9" fmla="*/ 48 h 55"/>
                  <a:gd name="T10" fmla="*/ 79 w 120"/>
                  <a:gd name="T11" fmla="*/ 53 h 55"/>
                  <a:gd name="T12" fmla="*/ 98 w 120"/>
                  <a:gd name="T13" fmla="*/ 55 h 55"/>
                  <a:gd name="T14" fmla="*/ 109 w 120"/>
                  <a:gd name="T15" fmla="*/ 54 h 55"/>
                  <a:gd name="T16" fmla="*/ 116 w 120"/>
                  <a:gd name="T17" fmla="*/ 51 h 55"/>
                  <a:gd name="T18" fmla="*/ 119 w 120"/>
                  <a:gd name="T19" fmla="*/ 46 h 55"/>
                  <a:gd name="T20" fmla="*/ 120 w 120"/>
                  <a:gd name="T21" fmla="*/ 42 h 55"/>
                  <a:gd name="T22" fmla="*/ 118 w 120"/>
                  <a:gd name="T23" fmla="*/ 38 h 55"/>
                  <a:gd name="T24" fmla="*/ 116 w 120"/>
                  <a:gd name="T25" fmla="*/ 34 h 55"/>
                  <a:gd name="T26" fmla="*/ 106 w 120"/>
                  <a:gd name="T27" fmla="*/ 27 h 55"/>
                  <a:gd name="T28" fmla="*/ 95 w 120"/>
                  <a:gd name="T29" fmla="*/ 22 h 55"/>
                  <a:gd name="T30" fmla="*/ 77 w 120"/>
                  <a:gd name="T31" fmla="*/ 15 h 55"/>
                  <a:gd name="T32" fmla="*/ 63 w 120"/>
                  <a:gd name="T33" fmla="*/ 10 h 55"/>
                  <a:gd name="T34" fmla="*/ 55 w 120"/>
                  <a:gd name="T35" fmla="*/ 6 h 55"/>
                  <a:gd name="T36" fmla="*/ 35 w 120"/>
                  <a:gd name="T37" fmla="*/ 2 h 55"/>
                  <a:gd name="T38" fmla="*/ 14 w 120"/>
                  <a:gd name="T39" fmla="*/ 0 h 55"/>
                  <a:gd name="T40" fmla="*/ 8 w 120"/>
                  <a:gd name="T41" fmla="*/ 3 h 55"/>
                  <a:gd name="T42" fmla="*/ 3 w 120"/>
                  <a:gd name="T43" fmla="*/ 7 h 55"/>
                  <a:gd name="T44" fmla="*/ 0 w 120"/>
                  <a:gd name="T45" fmla="*/ 14 h 55"/>
                  <a:gd name="T46" fmla="*/ 1 w 120"/>
                  <a:gd name="T47" fmla="*/ 20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55"/>
                  <a:gd name="T74" fmla="*/ 120 w 120"/>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55">
                    <a:moveTo>
                      <a:pt x="1" y="20"/>
                    </a:moveTo>
                    <a:lnTo>
                      <a:pt x="11" y="28"/>
                    </a:lnTo>
                    <a:lnTo>
                      <a:pt x="21" y="35"/>
                    </a:lnTo>
                    <a:lnTo>
                      <a:pt x="39" y="43"/>
                    </a:lnTo>
                    <a:lnTo>
                      <a:pt x="55" y="48"/>
                    </a:lnTo>
                    <a:lnTo>
                      <a:pt x="79" y="53"/>
                    </a:lnTo>
                    <a:lnTo>
                      <a:pt x="98" y="55"/>
                    </a:lnTo>
                    <a:lnTo>
                      <a:pt x="109" y="54"/>
                    </a:lnTo>
                    <a:lnTo>
                      <a:pt x="116" y="51"/>
                    </a:lnTo>
                    <a:lnTo>
                      <a:pt x="119" y="46"/>
                    </a:lnTo>
                    <a:lnTo>
                      <a:pt x="120" y="42"/>
                    </a:lnTo>
                    <a:lnTo>
                      <a:pt x="118" y="38"/>
                    </a:lnTo>
                    <a:lnTo>
                      <a:pt x="116" y="34"/>
                    </a:lnTo>
                    <a:lnTo>
                      <a:pt x="106" y="27"/>
                    </a:lnTo>
                    <a:lnTo>
                      <a:pt x="95" y="22"/>
                    </a:lnTo>
                    <a:lnTo>
                      <a:pt x="77" y="15"/>
                    </a:lnTo>
                    <a:lnTo>
                      <a:pt x="63" y="10"/>
                    </a:lnTo>
                    <a:lnTo>
                      <a:pt x="55" y="6"/>
                    </a:lnTo>
                    <a:lnTo>
                      <a:pt x="35" y="2"/>
                    </a:lnTo>
                    <a:lnTo>
                      <a:pt x="14" y="0"/>
                    </a:lnTo>
                    <a:lnTo>
                      <a:pt x="8" y="3"/>
                    </a:lnTo>
                    <a:lnTo>
                      <a:pt x="3" y="7"/>
                    </a:lnTo>
                    <a:lnTo>
                      <a:pt x="0" y="14"/>
                    </a:lnTo>
                    <a:lnTo>
                      <a:pt x="1" y="20"/>
                    </a:lnTo>
                  </a:path>
                </a:pathLst>
              </a:custGeom>
              <a:noFill/>
              <a:ln w="0">
                <a:solidFill>
                  <a:srgbClr val="000000"/>
                </a:solidFill>
                <a:prstDash val="solid"/>
                <a:round/>
                <a:headEnd/>
                <a:tailEnd/>
              </a:ln>
            </p:spPr>
            <p:txBody>
              <a:bodyPr/>
              <a:lstStyle/>
              <a:p>
                <a:endParaRPr lang="en-US" dirty="0"/>
              </a:p>
            </p:txBody>
          </p:sp>
          <p:sp>
            <p:nvSpPr>
              <p:cNvPr id="22413" name="Freeform 209"/>
              <p:cNvSpPr>
                <a:spLocks/>
              </p:cNvSpPr>
              <p:nvPr/>
            </p:nvSpPr>
            <p:spPr bwMode="auto">
              <a:xfrm>
                <a:off x="3819" y="1206"/>
                <a:ext cx="11" cy="7"/>
              </a:xfrm>
              <a:custGeom>
                <a:avLst/>
                <a:gdLst>
                  <a:gd name="T0" fmla="*/ 3 w 104"/>
                  <a:gd name="T1" fmla="*/ 7 h 40"/>
                  <a:gd name="T2" fmla="*/ 5 w 104"/>
                  <a:gd name="T3" fmla="*/ 0 h 40"/>
                  <a:gd name="T4" fmla="*/ 18 w 104"/>
                  <a:gd name="T5" fmla="*/ 3 h 40"/>
                  <a:gd name="T6" fmla="*/ 31 w 104"/>
                  <a:gd name="T7" fmla="*/ 6 h 40"/>
                  <a:gd name="T8" fmla="*/ 43 w 104"/>
                  <a:gd name="T9" fmla="*/ 9 h 40"/>
                  <a:gd name="T10" fmla="*/ 54 w 104"/>
                  <a:gd name="T11" fmla="*/ 14 h 40"/>
                  <a:gd name="T12" fmla="*/ 78 w 104"/>
                  <a:gd name="T13" fmla="*/ 24 h 40"/>
                  <a:gd name="T14" fmla="*/ 104 w 104"/>
                  <a:gd name="T15" fmla="*/ 36 h 40"/>
                  <a:gd name="T16" fmla="*/ 104 w 104"/>
                  <a:gd name="T17" fmla="*/ 37 h 40"/>
                  <a:gd name="T18" fmla="*/ 102 w 104"/>
                  <a:gd name="T19" fmla="*/ 38 h 40"/>
                  <a:gd name="T20" fmla="*/ 98 w 104"/>
                  <a:gd name="T21" fmla="*/ 39 h 40"/>
                  <a:gd name="T22" fmla="*/ 93 w 104"/>
                  <a:gd name="T23" fmla="*/ 40 h 40"/>
                  <a:gd name="T24" fmla="*/ 86 w 104"/>
                  <a:gd name="T25" fmla="*/ 40 h 40"/>
                  <a:gd name="T26" fmla="*/ 78 w 104"/>
                  <a:gd name="T27" fmla="*/ 39 h 40"/>
                  <a:gd name="T28" fmla="*/ 71 w 104"/>
                  <a:gd name="T29" fmla="*/ 38 h 40"/>
                  <a:gd name="T30" fmla="*/ 62 w 104"/>
                  <a:gd name="T31" fmla="*/ 36 h 40"/>
                  <a:gd name="T32" fmla="*/ 53 w 104"/>
                  <a:gd name="T33" fmla="*/ 33 h 40"/>
                  <a:gd name="T34" fmla="*/ 44 w 104"/>
                  <a:gd name="T35" fmla="*/ 31 h 40"/>
                  <a:gd name="T36" fmla="*/ 35 w 104"/>
                  <a:gd name="T37" fmla="*/ 28 h 40"/>
                  <a:gd name="T38" fmla="*/ 27 w 104"/>
                  <a:gd name="T39" fmla="*/ 25 h 40"/>
                  <a:gd name="T40" fmla="*/ 19 w 104"/>
                  <a:gd name="T41" fmla="*/ 20 h 40"/>
                  <a:gd name="T42" fmla="*/ 13 w 104"/>
                  <a:gd name="T43" fmla="*/ 17 h 40"/>
                  <a:gd name="T44" fmla="*/ 7 w 104"/>
                  <a:gd name="T45" fmla="*/ 13 h 40"/>
                  <a:gd name="T46" fmla="*/ 3 w 104"/>
                  <a:gd name="T47" fmla="*/ 10 h 40"/>
                  <a:gd name="T48" fmla="*/ 0 w 104"/>
                  <a:gd name="T49" fmla="*/ 7 h 40"/>
                  <a:gd name="T50" fmla="*/ 2 w 104"/>
                  <a:gd name="T51" fmla="*/ 7 h 40"/>
                  <a:gd name="T52" fmla="*/ 3 w 104"/>
                  <a:gd name="T53" fmla="*/ 7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
                  <a:gd name="T82" fmla="*/ 0 h 40"/>
                  <a:gd name="T83" fmla="*/ 104 w 104"/>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 h="40">
                    <a:moveTo>
                      <a:pt x="3" y="7"/>
                    </a:moveTo>
                    <a:lnTo>
                      <a:pt x="5" y="0"/>
                    </a:lnTo>
                    <a:lnTo>
                      <a:pt x="18" y="3"/>
                    </a:lnTo>
                    <a:lnTo>
                      <a:pt x="31" y="6"/>
                    </a:lnTo>
                    <a:lnTo>
                      <a:pt x="43" y="9"/>
                    </a:lnTo>
                    <a:lnTo>
                      <a:pt x="54" y="14"/>
                    </a:lnTo>
                    <a:lnTo>
                      <a:pt x="78" y="24"/>
                    </a:lnTo>
                    <a:lnTo>
                      <a:pt x="104" y="36"/>
                    </a:lnTo>
                    <a:lnTo>
                      <a:pt x="104" y="37"/>
                    </a:lnTo>
                    <a:lnTo>
                      <a:pt x="102" y="38"/>
                    </a:lnTo>
                    <a:lnTo>
                      <a:pt x="98" y="39"/>
                    </a:lnTo>
                    <a:lnTo>
                      <a:pt x="93" y="40"/>
                    </a:lnTo>
                    <a:lnTo>
                      <a:pt x="86" y="40"/>
                    </a:lnTo>
                    <a:lnTo>
                      <a:pt x="78" y="39"/>
                    </a:lnTo>
                    <a:lnTo>
                      <a:pt x="71" y="38"/>
                    </a:lnTo>
                    <a:lnTo>
                      <a:pt x="62" y="36"/>
                    </a:lnTo>
                    <a:lnTo>
                      <a:pt x="53" y="33"/>
                    </a:lnTo>
                    <a:lnTo>
                      <a:pt x="44" y="31"/>
                    </a:lnTo>
                    <a:lnTo>
                      <a:pt x="35" y="28"/>
                    </a:lnTo>
                    <a:lnTo>
                      <a:pt x="27" y="25"/>
                    </a:lnTo>
                    <a:lnTo>
                      <a:pt x="19" y="20"/>
                    </a:lnTo>
                    <a:lnTo>
                      <a:pt x="13" y="17"/>
                    </a:lnTo>
                    <a:lnTo>
                      <a:pt x="7" y="13"/>
                    </a:lnTo>
                    <a:lnTo>
                      <a:pt x="3" y="10"/>
                    </a:lnTo>
                    <a:lnTo>
                      <a:pt x="0" y="7"/>
                    </a:lnTo>
                    <a:lnTo>
                      <a:pt x="2" y="7"/>
                    </a:lnTo>
                    <a:lnTo>
                      <a:pt x="3" y="7"/>
                    </a:lnTo>
                    <a:close/>
                  </a:path>
                </a:pathLst>
              </a:custGeom>
              <a:solidFill>
                <a:srgbClr val="999999"/>
              </a:solidFill>
              <a:ln w="9525">
                <a:noFill/>
                <a:round/>
                <a:headEnd/>
                <a:tailEnd/>
              </a:ln>
            </p:spPr>
            <p:txBody>
              <a:bodyPr/>
              <a:lstStyle/>
              <a:p>
                <a:endParaRPr lang="en-US" dirty="0"/>
              </a:p>
            </p:txBody>
          </p:sp>
          <p:sp>
            <p:nvSpPr>
              <p:cNvPr id="22414" name="Freeform 210"/>
              <p:cNvSpPr>
                <a:spLocks/>
              </p:cNvSpPr>
              <p:nvPr/>
            </p:nvSpPr>
            <p:spPr bwMode="auto">
              <a:xfrm>
                <a:off x="3827" y="1207"/>
                <a:ext cx="5" cy="4"/>
              </a:xfrm>
              <a:custGeom>
                <a:avLst/>
                <a:gdLst>
                  <a:gd name="T0" fmla="*/ 6 w 43"/>
                  <a:gd name="T1" fmla="*/ 0 h 26"/>
                  <a:gd name="T2" fmla="*/ 4 w 43"/>
                  <a:gd name="T3" fmla="*/ 1 h 26"/>
                  <a:gd name="T4" fmla="*/ 3 w 43"/>
                  <a:gd name="T5" fmla="*/ 3 h 26"/>
                  <a:gd name="T6" fmla="*/ 2 w 43"/>
                  <a:gd name="T7" fmla="*/ 6 h 26"/>
                  <a:gd name="T8" fmla="*/ 0 w 43"/>
                  <a:gd name="T9" fmla="*/ 10 h 26"/>
                  <a:gd name="T10" fmla="*/ 16 w 43"/>
                  <a:gd name="T11" fmla="*/ 19 h 26"/>
                  <a:gd name="T12" fmla="*/ 28 w 43"/>
                  <a:gd name="T13" fmla="*/ 24 h 26"/>
                  <a:gd name="T14" fmla="*/ 33 w 43"/>
                  <a:gd name="T15" fmla="*/ 26 h 26"/>
                  <a:gd name="T16" fmla="*/ 37 w 43"/>
                  <a:gd name="T17" fmla="*/ 26 h 26"/>
                  <a:gd name="T18" fmla="*/ 39 w 43"/>
                  <a:gd name="T19" fmla="*/ 26 h 26"/>
                  <a:gd name="T20" fmla="*/ 40 w 43"/>
                  <a:gd name="T21" fmla="*/ 26 h 26"/>
                  <a:gd name="T22" fmla="*/ 43 w 43"/>
                  <a:gd name="T23" fmla="*/ 24 h 26"/>
                  <a:gd name="T24" fmla="*/ 39 w 43"/>
                  <a:gd name="T25" fmla="*/ 20 h 26"/>
                  <a:gd name="T26" fmla="*/ 33 w 43"/>
                  <a:gd name="T27" fmla="*/ 15 h 26"/>
                  <a:gd name="T28" fmla="*/ 24 w 43"/>
                  <a:gd name="T29" fmla="*/ 10 h 26"/>
                  <a:gd name="T30" fmla="*/ 6 w 43"/>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26"/>
                  <a:gd name="T50" fmla="*/ 43 w 43"/>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26">
                    <a:moveTo>
                      <a:pt x="6" y="0"/>
                    </a:moveTo>
                    <a:lnTo>
                      <a:pt x="4" y="1"/>
                    </a:lnTo>
                    <a:lnTo>
                      <a:pt x="3" y="3"/>
                    </a:lnTo>
                    <a:lnTo>
                      <a:pt x="2" y="6"/>
                    </a:lnTo>
                    <a:lnTo>
                      <a:pt x="0" y="10"/>
                    </a:lnTo>
                    <a:lnTo>
                      <a:pt x="16" y="19"/>
                    </a:lnTo>
                    <a:lnTo>
                      <a:pt x="28" y="24"/>
                    </a:lnTo>
                    <a:lnTo>
                      <a:pt x="33" y="26"/>
                    </a:lnTo>
                    <a:lnTo>
                      <a:pt x="37" y="26"/>
                    </a:lnTo>
                    <a:lnTo>
                      <a:pt x="39" y="26"/>
                    </a:lnTo>
                    <a:lnTo>
                      <a:pt x="40" y="26"/>
                    </a:lnTo>
                    <a:lnTo>
                      <a:pt x="43" y="24"/>
                    </a:lnTo>
                    <a:lnTo>
                      <a:pt x="39" y="20"/>
                    </a:lnTo>
                    <a:lnTo>
                      <a:pt x="33" y="15"/>
                    </a:lnTo>
                    <a:lnTo>
                      <a:pt x="24" y="10"/>
                    </a:lnTo>
                    <a:lnTo>
                      <a:pt x="6" y="0"/>
                    </a:lnTo>
                    <a:close/>
                  </a:path>
                </a:pathLst>
              </a:custGeom>
              <a:solidFill>
                <a:srgbClr val="E6E6E6"/>
              </a:solidFill>
              <a:ln w="9525">
                <a:noFill/>
                <a:round/>
                <a:headEnd/>
                <a:tailEnd/>
              </a:ln>
            </p:spPr>
            <p:txBody>
              <a:bodyPr/>
              <a:lstStyle/>
              <a:p>
                <a:endParaRPr lang="en-US" dirty="0"/>
              </a:p>
            </p:txBody>
          </p:sp>
          <p:sp>
            <p:nvSpPr>
              <p:cNvPr id="22415" name="Freeform 211"/>
              <p:cNvSpPr>
                <a:spLocks/>
              </p:cNvSpPr>
              <p:nvPr/>
            </p:nvSpPr>
            <p:spPr bwMode="auto">
              <a:xfrm>
                <a:off x="3828" y="1209"/>
                <a:ext cx="2" cy="4"/>
              </a:xfrm>
              <a:custGeom>
                <a:avLst/>
                <a:gdLst>
                  <a:gd name="T0" fmla="*/ 18 w 18"/>
                  <a:gd name="T1" fmla="*/ 0 h 24"/>
                  <a:gd name="T2" fmla="*/ 15 w 18"/>
                  <a:gd name="T3" fmla="*/ 7 h 24"/>
                  <a:gd name="T4" fmla="*/ 12 w 18"/>
                  <a:gd name="T5" fmla="*/ 14 h 24"/>
                  <a:gd name="T6" fmla="*/ 6 w 18"/>
                  <a:gd name="T7" fmla="*/ 21 h 24"/>
                  <a:gd name="T8" fmla="*/ 0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0"/>
                    </a:moveTo>
                    <a:lnTo>
                      <a:pt x="15" y="7"/>
                    </a:lnTo>
                    <a:lnTo>
                      <a:pt x="12" y="14"/>
                    </a:lnTo>
                    <a:lnTo>
                      <a:pt x="6" y="21"/>
                    </a:lnTo>
                    <a:lnTo>
                      <a:pt x="0" y="24"/>
                    </a:lnTo>
                  </a:path>
                </a:pathLst>
              </a:custGeom>
              <a:noFill/>
              <a:ln w="0">
                <a:solidFill>
                  <a:srgbClr val="000000"/>
                </a:solidFill>
                <a:prstDash val="solid"/>
                <a:round/>
                <a:headEnd/>
                <a:tailEnd/>
              </a:ln>
            </p:spPr>
            <p:txBody>
              <a:bodyPr/>
              <a:lstStyle/>
              <a:p>
                <a:endParaRPr lang="en-US" dirty="0"/>
              </a:p>
            </p:txBody>
          </p:sp>
          <p:sp>
            <p:nvSpPr>
              <p:cNvPr id="22416" name="Freeform 212"/>
              <p:cNvSpPr>
                <a:spLocks/>
              </p:cNvSpPr>
              <p:nvPr/>
            </p:nvSpPr>
            <p:spPr bwMode="auto">
              <a:xfrm>
                <a:off x="3830" y="1210"/>
                <a:ext cx="2" cy="3"/>
              </a:xfrm>
              <a:custGeom>
                <a:avLst/>
                <a:gdLst>
                  <a:gd name="T0" fmla="*/ 7 w 15"/>
                  <a:gd name="T1" fmla="*/ 0 h 18"/>
                  <a:gd name="T2" fmla="*/ 2 w 15"/>
                  <a:gd name="T3" fmla="*/ 9 h 18"/>
                  <a:gd name="T4" fmla="*/ 1 w 15"/>
                  <a:gd name="T5" fmla="*/ 13 h 18"/>
                  <a:gd name="T6" fmla="*/ 0 w 15"/>
                  <a:gd name="T7" fmla="*/ 18 h 18"/>
                  <a:gd name="T8" fmla="*/ 5 w 15"/>
                  <a:gd name="T9" fmla="*/ 17 h 18"/>
                  <a:gd name="T10" fmla="*/ 10 w 15"/>
                  <a:gd name="T11" fmla="*/ 16 h 18"/>
                  <a:gd name="T12" fmla="*/ 13 w 15"/>
                  <a:gd name="T13" fmla="*/ 13 h 18"/>
                  <a:gd name="T14" fmla="*/ 14 w 15"/>
                  <a:gd name="T15" fmla="*/ 11 h 18"/>
                  <a:gd name="T16" fmla="*/ 15 w 15"/>
                  <a:gd name="T17" fmla="*/ 9 h 18"/>
                  <a:gd name="T18" fmla="*/ 13 w 15"/>
                  <a:gd name="T19" fmla="*/ 7 h 18"/>
                  <a:gd name="T20" fmla="*/ 10 w 15"/>
                  <a:gd name="T21" fmla="*/ 4 h 18"/>
                  <a:gd name="T22" fmla="*/ 7 w 1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8"/>
                  <a:gd name="T38" fmla="*/ 15 w 1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8">
                    <a:moveTo>
                      <a:pt x="7" y="0"/>
                    </a:moveTo>
                    <a:lnTo>
                      <a:pt x="2" y="9"/>
                    </a:lnTo>
                    <a:lnTo>
                      <a:pt x="1" y="13"/>
                    </a:lnTo>
                    <a:lnTo>
                      <a:pt x="0" y="18"/>
                    </a:lnTo>
                    <a:lnTo>
                      <a:pt x="5" y="17"/>
                    </a:lnTo>
                    <a:lnTo>
                      <a:pt x="10" y="16"/>
                    </a:lnTo>
                    <a:lnTo>
                      <a:pt x="13" y="13"/>
                    </a:lnTo>
                    <a:lnTo>
                      <a:pt x="14" y="11"/>
                    </a:lnTo>
                    <a:lnTo>
                      <a:pt x="15" y="9"/>
                    </a:lnTo>
                    <a:lnTo>
                      <a:pt x="13" y="7"/>
                    </a:lnTo>
                    <a:lnTo>
                      <a:pt x="10" y="4"/>
                    </a:lnTo>
                    <a:lnTo>
                      <a:pt x="7" y="0"/>
                    </a:lnTo>
                    <a:close/>
                  </a:path>
                </a:pathLst>
              </a:custGeom>
              <a:solidFill>
                <a:srgbClr val="FF0000"/>
              </a:solidFill>
              <a:ln w="9525">
                <a:noFill/>
                <a:round/>
                <a:headEnd/>
                <a:tailEnd/>
              </a:ln>
            </p:spPr>
            <p:txBody>
              <a:bodyPr/>
              <a:lstStyle/>
              <a:p>
                <a:endParaRPr lang="en-US" dirty="0"/>
              </a:p>
            </p:txBody>
          </p:sp>
          <p:sp>
            <p:nvSpPr>
              <p:cNvPr id="22417" name="Freeform 213"/>
              <p:cNvSpPr>
                <a:spLocks/>
              </p:cNvSpPr>
              <p:nvPr/>
            </p:nvSpPr>
            <p:spPr bwMode="auto">
              <a:xfrm>
                <a:off x="3813" y="1211"/>
                <a:ext cx="13" cy="10"/>
              </a:xfrm>
              <a:custGeom>
                <a:avLst/>
                <a:gdLst>
                  <a:gd name="T0" fmla="*/ 84 w 119"/>
                  <a:gd name="T1" fmla="*/ 16 h 56"/>
                  <a:gd name="T2" fmla="*/ 79 w 119"/>
                  <a:gd name="T3" fmla="*/ 17 h 56"/>
                  <a:gd name="T4" fmla="*/ 72 w 119"/>
                  <a:gd name="T5" fmla="*/ 16 h 56"/>
                  <a:gd name="T6" fmla="*/ 66 w 119"/>
                  <a:gd name="T7" fmla="*/ 16 h 56"/>
                  <a:gd name="T8" fmla="*/ 60 w 119"/>
                  <a:gd name="T9" fmla="*/ 13 h 56"/>
                  <a:gd name="T10" fmla="*/ 48 w 119"/>
                  <a:gd name="T11" fmla="*/ 9 h 56"/>
                  <a:gd name="T12" fmla="*/ 36 w 119"/>
                  <a:gd name="T13" fmla="*/ 5 h 56"/>
                  <a:gd name="T14" fmla="*/ 25 w 119"/>
                  <a:gd name="T15" fmla="*/ 1 h 56"/>
                  <a:gd name="T16" fmla="*/ 20 w 119"/>
                  <a:gd name="T17" fmla="*/ 0 h 56"/>
                  <a:gd name="T18" fmla="*/ 15 w 119"/>
                  <a:gd name="T19" fmla="*/ 0 h 56"/>
                  <a:gd name="T20" fmla="*/ 11 w 119"/>
                  <a:gd name="T21" fmla="*/ 1 h 56"/>
                  <a:gd name="T22" fmla="*/ 9 w 119"/>
                  <a:gd name="T23" fmla="*/ 2 h 56"/>
                  <a:gd name="T24" fmla="*/ 6 w 119"/>
                  <a:gd name="T25" fmla="*/ 3 h 56"/>
                  <a:gd name="T26" fmla="*/ 3 w 119"/>
                  <a:gd name="T27" fmla="*/ 6 h 56"/>
                  <a:gd name="T28" fmla="*/ 1 w 119"/>
                  <a:gd name="T29" fmla="*/ 11 h 56"/>
                  <a:gd name="T30" fmla="*/ 0 w 119"/>
                  <a:gd name="T31" fmla="*/ 12 h 56"/>
                  <a:gd name="T32" fmla="*/ 0 w 119"/>
                  <a:gd name="T33" fmla="*/ 14 h 56"/>
                  <a:gd name="T34" fmla="*/ 2 w 119"/>
                  <a:gd name="T35" fmla="*/ 19 h 56"/>
                  <a:gd name="T36" fmla="*/ 3 w 119"/>
                  <a:gd name="T37" fmla="*/ 22 h 56"/>
                  <a:gd name="T38" fmla="*/ 5 w 119"/>
                  <a:gd name="T39" fmla="*/ 24 h 56"/>
                  <a:gd name="T40" fmla="*/ 7 w 119"/>
                  <a:gd name="T41" fmla="*/ 26 h 56"/>
                  <a:gd name="T42" fmla="*/ 11 w 119"/>
                  <a:gd name="T43" fmla="*/ 28 h 56"/>
                  <a:gd name="T44" fmla="*/ 17 w 119"/>
                  <a:gd name="T45" fmla="*/ 32 h 56"/>
                  <a:gd name="T46" fmla="*/ 25 w 119"/>
                  <a:gd name="T47" fmla="*/ 36 h 56"/>
                  <a:gd name="T48" fmla="*/ 34 w 119"/>
                  <a:gd name="T49" fmla="*/ 41 h 56"/>
                  <a:gd name="T50" fmla="*/ 43 w 119"/>
                  <a:gd name="T51" fmla="*/ 45 h 56"/>
                  <a:gd name="T52" fmla="*/ 53 w 119"/>
                  <a:gd name="T53" fmla="*/ 48 h 56"/>
                  <a:gd name="T54" fmla="*/ 63 w 119"/>
                  <a:gd name="T55" fmla="*/ 51 h 56"/>
                  <a:gd name="T56" fmla="*/ 73 w 119"/>
                  <a:gd name="T57" fmla="*/ 53 h 56"/>
                  <a:gd name="T58" fmla="*/ 82 w 119"/>
                  <a:gd name="T59" fmla="*/ 55 h 56"/>
                  <a:gd name="T60" fmla="*/ 91 w 119"/>
                  <a:gd name="T61" fmla="*/ 56 h 56"/>
                  <a:gd name="T62" fmla="*/ 99 w 119"/>
                  <a:gd name="T63" fmla="*/ 56 h 56"/>
                  <a:gd name="T64" fmla="*/ 102 w 119"/>
                  <a:gd name="T65" fmla="*/ 56 h 56"/>
                  <a:gd name="T66" fmla="*/ 105 w 119"/>
                  <a:gd name="T67" fmla="*/ 55 h 56"/>
                  <a:gd name="T68" fmla="*/ 108 w 119"/>
                  <a:gd name="T69" fmla="*/ 55 h 56"/>
                  <a:gd name="T70" fmla="*/ 111 w 119"/>
                  <a:gd name="T71" fmla="*/ 54 h 56"/>
                  <a:gd name="T72" fmla="*/ 113 w 119"/>
                  <a:gd name="T73" fmla="*/ 53 h 56"/>
                  <a:gd name="T74" fmla="*/ 115 w 119"/>
                  <a:gd name="T75" fmla="*/ 51 h 56"/>
                  <a:gd name="T76" fmla="*/ 118 w 119"/>
                  <a:gd name="T77" fmla="*/ 49 h 56"/>
                  <a:gd name="T78" fmla="*/ 119 w 119"/>
                  <a:gd name="T79" fmla="*/ 46 h 56"/>
                  <a:gd name="T80" fmla="*/ 119 w 119"/>
                  <a:gd name="T81" fmla="*/ 45 h 56"/>
                  <a:gd name="T82" fmla="*/ 119 w 119"/>
                  <a:gd name="T83" fmla="*/ 44 h 56"/>
                  <a:gd name="T84" fmla="*/ 118 w 119"/>
                  <a:gd name="T85" fmla="*/ 41 h 56"/>
                  <a:gd name="T86" fmla="*/ 115 w 119"/>
                  <a:gd name="T87" fmla="*/ 38 h 56"/>
                  <a:gd name="T88" fmla="*/ 109 w 119"/>
                  <a:gd name="T89" fmla="*/ 33 h 56"/>
                  <a:gd name="T90" fmla="*/ 92 w 119"/>
                  <a:gd name="T91" fmla="*/ 23 h 56"/>
                  <a:gd name="T92" fmla="*/ 87 w 119"/>
                  <a:gd name="T93" fmla="*/ 19 h 56"/>
                  <a:gd name="T94" fmla="*/ 84 w 119"/>
                  <a:gd name="T95" fmla="*/ 18 h 56"/>
                  <a:gd name="T96" fmla="*/ 84 w 119"/>
                  <a:gd name="T97" fmla="*/ 16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56"/>
                  <a:gd name="T149" fmla="*/ 119 w 119"/>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56">
                    <a:moveTo>
                      <a:pt x="84" y="16"/>
                    </a:moveTo>
                    <a:lnTo>
                      <a:pt x="79" y="17"/>
                    </a:lnTo>
                    <a:lnTo>
                      <a:pt x="72" y="16"/>
                    </a:lnTo>
                    <a:lnTo>
                      <a:pt x="66" y="16"/>
                    </a:lnTo>
                    <a:lnTo>
                      <a:pt x="60" y="13"/>
                    </a:lnTo>
                    <a:lnTo>
                      <a:pt x="48" y="9"/>
                    </a:lnTo>
                    <a:lnTo>
                      <a:pt x="36" y="5"/>
                    </a:lnTo>
                    <a:lnTo>
                      <a:pt x="25" y="1"/>
                    </a:lnTo>
                    <a:lnTo>
                      <a:pt x="20" y="0"/>
                    </a:lnTo>
                    <a:lnTo>
                      <a:pt x="15" y="0"/>
                    </a:lnTo>
                    <a:lnTo>
                      <a:pt x="11" y="1"/>
                    </a:lnTo>
                    <a:lnTo>
                      <a:pt x="9" y="2"/>
                    </a:lnTo>
                    <a:lnTo>
                      <a:pt x="6" y="3"/>
                    </a:lnTo>
                    <a:lnTo>
                      <a:pt x="3" y="6"/>
                    </a:lnTo>
                    <a:lnTo>
                      <a:pt x="1" y="11"/>
                    </a:lnTo>
                    <a:lnTo>
                      <a:pt x="0" y="12"/>
                    </a:lnTo>
                    <a:lnTo>
                      <a:pt x="0" y="14"/>
                    </a:lnTo>
                    <a:lnTo>
                      <a:pt x="2" y="19"/>
                    </a:lnTo>
                    <a:lnTo>
                      <a:pt x="3" y="22"/>
                    </a:lnTo>
                    <a:lnTo>
                      <a:pt x="5" y="24"/>
                    </a:lnTo>
                    <a:lnTo>
                      <a:pt x="7" y="26"/>
                    </a:lnTo>
                    <a:lnTo>
                      <a:pt x="11" y="28"/>
                    </a:lnTo>
                    <a:lnTo>
                      <a:pt x="17" y="32"/>
                    </a:lnTo>
                    <a:lnTo>
                      <a:pt x="25" y="36"/>
                    </a:lnTo>
                    <a:lnTo>
                      <a:pt x="34" y="41"/>
                    </a:lnTo>
                    <a:lnTo>
                      <a:pt x="43" y="45"/>
                    </a:lnTo>
                    <a:lnTo>
                      <a:pt x="53" y="48"/>
                    </a:lnTo>
                    <a:lnTo>
                      <a:pt x="63" y="51"/>
                    </a:lnTo>
                    <a:lnTo>
                      <a:pt x="73" y="53"/>
                    </a:lnTo>
                    <a:lnTo>
                      <a:pt x="82" y="55"/>
                    </a:lnTo>
                    <a:lnTo>
                      <a:pt x="91" y="56"/>
                    </a:lnTo>
                    <a:lnTo>
                      <a:pt x="99" y="56"/>
                    </a:lnTo>
                    <a:lnTo>
                      <a:pt x="102" y="56"/>
                    </a:lnTo>
                    <a:lnTo>
                      <a:pt x="105" y="55"/>
                    </a:lnTo>
                    <a:lnTo>
                      <a:pt x="108" y="55"/>
                    </a:lnTo>
                    <a:lnTo>
                      <a:pt x="111" y="54"/>
                    </a:lnTo>
                    <a:lnTo>
                      <a:pt x="113" y="53"/>
                    </a:lnTo>
                    <a:lnTo>
                      <a:pt x="115" y="51"/>
                    </a:lnTo>
                    <a:lnTo>
                      <a:pt x="118" y="49"/>
                    </a:lnTo>
                    <a:lnTo>
                      <a:pt x="119" y="46"/>
                    </a:lnTo>
                    <a:lnTo>
                      <a:pt x="119" y="45"/>
                    </a:lnTo>
                    <a:lnTo>
                      <a:pt x="119" y="44"/>
                    </a:lnTo>
                    <a:lnTo>
                      <a:pt x="118" y="41"/>
                    </a:lnTo>
                    <a:lnTo>
                      <a:pt x="115" y="38"/>
                    </a:lnTo>
                    <a:lnTo>
                      <a:pt x="109" y="33"/>
                    </a:lnTo>
                    <a:lnTo>
                      <a:pt x="92" y="23"/>
                    </a:lnTo>
                    <a:lnTo>
                      <a:pt x="87" y="19"/>
                    </a:lnTo>
                    <a:lnTo>
                      <a:pt x="84" y="18"/>
                    </a:lnTo>
                    <a:lnTo>
                      <a:pt x="84" y="16"/>
                    </a:lnTo>
                    <a:close/>
                  </a:path>
                </a:pathLst>
              </a:custGeom>
              <a:solidFill>
                <a:srgbClr val="666666"/>
              </a:solidFill>
              <a:ln w="9525">
                <a:noFill/>
                <a:round/>
                <a:headEnd/>
                <a:tailEnd/>
              </a:ln>
            </p:spPr>
            <p:txBody>
              <a:bodyPr/>
              <a:lstStyle/>
              <a:p>
                <a:endParaRPr lang="en-US" dirty="0"/>
              </a:p>
            </p:txBody>
          </p:sp>
          <p:sp>
            <p:nvSpPr>
              <p:cNvPr id="22418" name="Freeform 214"/>
              <p:cNvSpPr>
                <a:spLocks/>
              </p:cNvSpPr>
              <p:nvPr/>
            </p:nvSpPr>
            <p:spPr bwMode="auto">
              <a:xfrm>
                <a:off x="3813" y="1212"/>
                <a:ext cx="13" cy="9"/>
              </a:xfrm>
              <a:custGeom>
                <a:avLst/>
                <a:gdLst>
                  <a:gd name="T0" fmla="*/ 1 w 119"/>
                  <a:gd name="T1" fmla="*/ 19 h 54"/>
                  <a:gd name="T2" fmla="*/ 11 w 119"/>
                  <a:gd name="T3" fmla="*/ 27 h 54"/>
                  <a:gd name="T4" fmla="*/ 21 w 119"/>
                  <a:gd name="T5" fmla="*/ 34 h 54"/>
                  <a:gd name="T6" fmla="*/ 38 w 119"/>
                  <a:gd name="T7" fmla="*/ 42 h 54"/>
                  <a:gd name="T8" fmla="*/ 53 w 119"/>
                  <a:gd name="T9" fmla="*/ 47 h 54"/>
                  <a:gd name="T10" fmla="*/ 79 w 119"/>
                  <a:gd name="T11" fmla="*/ 52 h 54"/>
                  <a:gd name="T12" fmla="*/ 98 w 119"/>
                  <a:gd name="T13" fmla="*/ 54 h 54"/>
                  <a:gd name="T14" fmla="*/ 108 w 119"/>
                  <a:gd name="T15" fmla="*/ 54 h 54"/>
                  <a:gd name="T16" fmla="*/ 115 w 119"/>
                  <a:gd name="T17" fmla="*/ 50 h 54"/>
                  <a:gd name="T18" fmla="*/ 119 w 119"/>
                  <a:gd name="T19" fmla="*/ 46 h 54"/>
                  <a:gd name="T20" fmla="*/ 119 w 119"/>
                  <a:gd name="T21" fmla="*/ 41 h 54"/>
                  <a:gd name="T22" fmla="*/ 118 w 119"/>
                  <a:gd name="T23" fmla="*/ 36 h 54"/>
                  <a:gd name="T24" fmla="*/ 114 w 119"/>
                  <a:gd name="T25" fmla="*/ 33 h 54"/>
                  <a:gd name="T26" fmla="*/ 105 w 119"/>
                  <a:gd name="T27" fmla="*/ 27 h 54"/>
                  <a:gd name="T28" fmla="*/ 94 w 119"/>
                  <a:gd name="T29" fmla="*/ 22 h 54"/>
                  <a:gd name="T30" fmla="*/ 77 w 119"/>
                  <a:gd name="T31" fmla="*/ 14 h 54"/>
                  <a:gd name="T32" fmla="*/ 63 w 119"/>
                  <a:gd name="T33" fmla="*/ 8 h 54"/>
                  <a:gd name="T34" fmla="*/ 53 w 119"/>
                  <a:gd name="T35" fmla="*/ 5 h 54"/>
                  <a:gd name="T36" fmla="*/ 34 w 119"/>
                  <a:gd name="T37" fmla="*/ 1 h 54"/>
                  <a:gd name="T38" fmla="*/ 14 w 119"/>
                  <a:gd name="T39" fmla="*/ 0 h 54"/>
                  <a:gd name="T40" fmla="*/ 7 w 119"/>
                  <a:gd name="T41" fmla="*/ 2 h 54"/>
                  <a:gd name="T42" fmla="*/ 2 w 119"/>
                  <a:gd name="T43" fmla="*/ 7 h 54"/>
                  <a:gd name="T44" fmla="*/ 0 w 119"/>
                  <a:gd name="T45" fmla="*/ 14 h 54"/>
                  <a:gd name="T46" fmla="*/ 1 w 119"/>
                  <a:gd name="T47" fmla="*/ 19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54"/>
                  <a:gd name="T74" fmla="*/ 119 w 119"/>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54">
                    <a:moveTo>
                      <a:pt x="1" y="19"/>
                    </a:moveTo>
                    <a:lnTo>
                      <a:pt x="11" y="27"/>
                    </a:lnTo>
                    <a:lnTo>
                      <a:pt x="21" y="34"/>
                    </a:lnTo>
                    <a:lnTo>
                      <a:pt x="38" y="42"/>
                    </a:lnTo>
                    <a:lnTo>
                      <a:pt x="53" y="47"/>
                    </a:lnTo>
                    <a:lnTo>
                      <a:pt x="79" y="52"/>
                    </a:lnTo>
                    <a:lnTo>
                      <a:pt x="98" y="54"/>
                    </a:lnTo>
                    <a:lnTo>
                      <a:pt x="108" y="54"/>
                    </a:lnTo>
                    <a:lnTo>
                      <a:pt x="115" y="50"/>
                    </a:lnTo>
                    <a:lnTo>
                      <a:pt x="119" y="46"/>
                    </a:lnTo>
                    <a:lnTo>
                      <a:pt x="119" y="41"/>
                    </a:lnTo>
                    <a:lnTo>
                      <a:pt x="118" y="36"/>
                    </a:lnTo>
                    <a:lnTo>
                      <a:pt x="114" y="33"/>
                    </a:lnTo>
                    <a:lnTo>
                      <a:pt x="105" y="27"/>
                    </a:lnTo>
                    <a:lnTo>
                      <a:pt x="94" y="22"/>
                    </a:lnTo>
                    <a:lnTo>
                      <a:pt x="77" y="14"/>
                    </a:lnTo>
                    <a:lnTo>
                      <a:pt x="63" y="8"/>
                    </a:lnTo>
                    <a:lnTo>
                      <a:pt x="53" y="5"/>
                    </a:lnTo>
                    <a:lnTo>
                      <a:pt x="34" y="1"/>
                    </a:lnTo>
                    <a:lnTo>
                      <a:pt x="14" y="0"/>
                    </a:lnTo>
                    <a:lnTo>
                      <a:pt x="7" y="2"/>
                    </a:lnTo>
                    <a:lnTo>
                      <a:pt x="2" y="7"/>
                    </a:lnTo>
                    <a:lnTo>
                      <a:pt x="0" y="14"/>
                    </a:lnTo>
                    <a:lnTo>
                      <a:pt x="1" y="19"/>
                    </a:lnTo>
                  </a:path>
                </a:pathLst>
              </a:custGeom>
              <a:noFill/>
              <a:ln w="0">
                <a:solidFill>
                  <a:srgbClr val="000000"/>
                </a:solidFill>
                <a:prstDash val="solid"/>
                <a:round/>
                <a:headEnd/>
                <a:tailEnd/>
              </a:ln>
            </p:spPr>
            <p:txBody>
              <a:bodyPr/>
              <a:lstStyle/>
              <a:p>
                <a:endParaRPr lang="en-US" dirty="0"/>
              </a:p>
            </p:txBody>
          </p:sp>
          <p:sp>
            <p:nvSpPr>
              <p:cNvPr id="22419" name="Freeform 215"/>
              <p:cNvSpPr>
                <a:spLocks/>
              </p:cNvSpPr>
              <p:nvPr/>
            </p:nvSpPr>
            <p:spPr bwMode="auto">
              <a:xfrm>
                <a:off x="3813" y="1213"/>
                <a:ext cx="12" cy="7"/>
              </a:xfrm>
              <a:custGeom>
                <a:avLst/>
                <a:gdLst>
                  <a:gd name="T0" fmla="*/ 3 w 105"/>
                  <a:gd name="T1" fmla="*/ 8 h 41"/>
                  <a:gd name="T2" fmla="*/ 4 w 105"/>
                  <a:gd name="T3" fmla="*/ 0 h 41"/>
                  <a:gd name="T4" fmla="*/ 18 w 105"/>
                  <a:gd name="T5" fmla="*/ 3 h 41"/>
                  <a:gd name="T6" fmla="*/ 30 w 105"/>
                  <a:gd name="T7" fmla="*/ 7 h 41"/>
                  <a:gd name="T8" fmla="*/ 42 w 105"/>
                  <a:gd name="T9" fmla="*/ 11 h 41"/>
                  <a:gd name="T10" fmla="*/ 55 w 105"/>
                  <a:gd name="T11" fmla="*/ 15 h 41"/>
                  <a:gd name="T12" fmla="*/ 79 w 105"/>
                  <a:gd name="T13" fmla="*/ 25 h 41"/>
                  <a:gd name="T14" fmla="*/ 105 w 105"/>
                  <a:gd name="T15" fmla="*/ 37 h 41"/>
                  <a:gd name="T16" fmla="*/ 104 w 105"/>
                  <a:gd name="T17" fmla="*/ 38 h 41"/>
                  <a:gd name="T18" fmla="*/ 102 w 105"/>
                  <a:gd name="T19" fmla="*/ 39 h 41"/>
                  <a:gd name="T20" fmla="*/ 98 w 105"/>
                  <a:gd name="T21" fmla="*/ 41 h 41"/>
                  <a:gd name="T22" fmla="*/ 92 w 105"/>
                  <a:gd name="T23" fmla="*/ 41 h 41"/>
                  <a:gd name="T24" fmla="*/ 87 w 105"/>
                  <a:gd name="T25" fmla="*/ 41 h 41"/>
                  <a:gd name="T26" fmla="*/ 79 w 105"/>
                  <a:gd name="T27" fmla="*/ 40 h 41"/>
                  <a:gd name="T28" fmla="*/ 71 w 105"/>
                  <a:gd name="T29" fmla="*/ 39 h 41"/>
                  <a:gd name="T30" fmla="*/ 62 w 105"/>
                  <a:gd name="T31" fmla="*/ 37 h 41"/>
                  <a:gd name="T32" fmla="*/ 53 w 105"/>
                  <a:gd name="T33" fmla="*/ 35 h 41"/>
                  <a:gd name="T34" fmla="*/ 45 w 105"/>
                  <a:gd name="T35" fmla="*/ 32 h 41"/>
                  <a:gd name="T36" fmla="*/ 36 w 105"/>
                  <a:gd name="T37" fmla="*/ 28 h 41"/>
                  <a:gd name="T38" fmla="*/ 27 w 105"/>
                  <a:gd name="T39" fmla="*/ 25 h 41"/>
                  <a:gd name="T40" fmla="*/ 20 w 105"/>
                  <a:gd name="T41" fmla="*/ 22 h 41"/>
                  <a:gd name="T42" fmla="*/ 12 w 105"/>
                  <a:gd name="T43" fmla="*/ 18 h 41"/>
                  <a:gd name="T44" fmla="*/ 7 w 105"/>
                  <a:gd name="T45" fmla="*/ 15 h 41"/>
                  <a:gd name="T46" fmla="*/ 3 w 105"/>
                  <a:gd name="T47" fmla="*/ 11 h 41"/>
                  <a:gd name="T48" fmla="*/ 0 w 105"/>
                  <a:gd name="T49" fmla="*/ 8 h 41"/>
                  <a:gd name="T50" fmla="*/ 1 w 105"/>
                  <a:gd name="T51" fmla="*/ 8 h 41"/>
                  <a:gd name="T52" fmla="*/ 3 w 105"/>
                  <a:gd name="T53" fmla="*/ 8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41"/>
                  <a:gd name="T83" fmla="*/ 105 w 105"/>
                  <a:gd name="T84" fmla="*/ 41 h 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41">
                    <a:moveTo>
                      <a:pt x="3" y="8"/>
                    </a:moveTo>
                    <a:lnTo>
                      <a:pt x="4" y="0"/>
                    </a:lnTo>
                    <a:lnTo>
                      <a:pt x="18" y="3"/>
                    </a:lnTo>
                    <a:lnTo>
                      <a:pt x="30" y="7"/>
                    </a:lnTo>
                    <a:lnTo>
                      <a:pt x="42" y="11"/>
                    </a:lnTo>
                    <a:lnTo>
                      <a:pt x="55" y="15"/>
                    </a:lnTo>
                    <a:lnTo>
                      <a:pt x="79" y="25"/>
                    </a:lnTo>
                    <a:lnTo>
                      <a:pt x="105" y="37"/>
                    </a:lnTo>
                    <a:lnTo>
                      <a:pt x="104" y="38"/>
                    </a:lnTo>
                    <a:lnTo>
                      <a:pt x="102" y="39"/>
                    </a:lnTo>
                    <a:lnTo>
                      <a:pt x="98" y="41"/>
                    </a:lnTo>
                    <a:lnTo>
                      <a:pt x="92" y="41"/>
                    </a:lnTo>
                    <a:lnTo>
                      <a:pt x="87" y="41"/>
                    </a:lnTo>
                    <a:lnTo>
                      <a:pt x="79" y="40"/>
                    </a:lnTo>
                    <a:lnTo>
                      <a:pt x="71" y="39"/>
                    </a:lnTo>
                    <a:lnTo>
                      <a:pt x="62" y="37"/>
                    </a:lnTo>
                    <a:lnTo>
                      <a:pt x="53" y="35"/>
                    </a:lnTo>
                    <a:lnTo>
                      <a:pt x="45" y="32"/>
                    </a:lnTo>
                    <a:lnTo>
                      <a:pt x="36" y="28"/>
                    </a:lnTo>
                    <a:lnTo>
                      <a:pt x="27" y="25"/>
                    </a:lnTo>
                    <a:lnTo>
                      <a:pt x="20" y="22"/>
                    </a:lnTo>
                    <a:lnTo>
                      <a:pt x="12" y="18"/>
                    </a:lnTo>
                    <a:lnTo>
                      <a:pt x="7" y="15"/>
                    </a:lnTo>
                    <a:lnTo>
                      <a:pt x="3" y="11"/>
                    </a:lnTo>
                    <a:lnTo>
                      <a:pt x="0" y="8"/>
                    </a:lnTo>
                    <a:lnTo>
                      <a:pt x="1" y="8"/>
                    </a:lnTo>
                    <a:lnTo>
                      <a:pt x="3" y="8"/>
                    </a:lnTo>
                    <a:close/>
                  </a:path>
                </a:pathLst>
              </a:custGeom>
              <a:solidFill>
                <a:srgbClr val="999999"/>
              </a:solidFill>
              <a:ln w="9525">
                <a:noFill/>
                <a:round/>
                <a:headEnd/>
                <a:tailEnd/>
              </a:ln>
            </p:spPr>
            <p:txBody>
              <a:bodyPr/>
              <a:lstStyle/>
              <a:p>
                <a:endParaRPr lang="en-US" dirty="0"/>
              </a:p>
            </p:txBody>
          </p:sp>
          <p:sp>
            <p:nvSpPr>
              <p:cNvPr id="22420" name="Freeform 216"/>
              <p:cNvSpPr>
                <a:spLocks/>
              </p:cNvSpPr>
              <p:nvPr/>
            </p:nvSpPr>
            <p:spPr bwMode="auto">
              <a:xfrm>
                <a:off x="3821" y="1215"/>
                <a:ext cx="5" cy="4"/>
              </a:xfrm>
              <a:custGeom>
                <a:avLst/>
                <a:gdLst>
                  <a:gd name="T0" fmla="*/ 7 w 43"/>
                  <a:gd name="T1" fmla="*/ 0 h 26"/>
                  <a:gd name="T2" fmla="*/ 4 w 43"/>
                  <a:gd name="T3" fmla="*/ 0 h 26"/>
                  <a:gd name="T4" fmla="*/ 3 w 43"/>
                  <a:gd name="T5" fmla="*/ 2 h 26"/>
                  <a:gd name="T6" fmla="*/ 3 w 43"/>
                  <a:gd name="T7" fmla="*/ 5 h 26"/>
                  <a:gd name="T8" fmla="*/ 0 w 43"/>
                  <a:gd name="T9" fmla="*/ 10 h 26"/>
                  <a:gd name="T10" fmla="*/ 16 w 43"/>
                  <a:gd name="T11" fmla="*/ 17 h 26"/>
                  <a:gd name="T12" fmla="*/ 28 w 43"/>
                  <a:gd name="T13" fmla="*/ 23 h 26"/>
                  <a:gd name="T14" fmla="*/ 33 w 43"/>
                  <a:gd name="T15" fmla="*/ 25 h 26"/>
                  <a:gd name="T16" fmla="*/ 37 w 43"/>
                  <a:gd name="T17" fmla="*/ 26 h 26"/>
                  <a:gd name="T18" fmla="*/ 38 w 43"/>
                  <a:gd name="T19" fmla="*/ 26 h 26"/>
                  <a:gd name="T20" fmla="*/ 40 w 43"/>
                  <a:gd name="T21" fmla="*/ 25 h 26"/>
                  <a:gd name="T22" fmla="*/ 43 w 43"/>
                  <a:gd name="T23" fmla="*/ 24 h 26"/>
                  <a:gd name="T24" fmla="*/ 38 w 43"/>
                  <a:gd name="T25" fmla="*/ 18 h 26"/>
                  <a:gd name="T26" fmla="*/ 34 w 43"/>
                  <a:gd name="T27" fmla="*/ 15 h 26"/>
                  <a:gd name="T28" fmla="*/ 25 w 43"/>
                  <a:gd name="T29" fmla="*/ 9 h 26"/>
                  <a:gd name="T30" fmla="*/ 7 w 43"/>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26"/>
                  <a:gd name="T50" fmla="*/ 43 w 43"/>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26">
                    <a:moveTo>
                      <a:pt x="7" y="0"/>
                    </a:moveTo>
                    <a:lnTo>
                      <a:pt x="4" y="0"/>
                    </a:lnTo>
                    <a:lnTo>
                      <a:pt x="3" y="2"/>
                    </a:lnTo>
                    <a:lnTo>
                      <a:pt x="3" y="5"/>
                    </a:lnTo>
                    <a:lnTo>
                      <a:pt x="0" y="10"/>
                    </a:lnTo>
                    <a:lnTo>
                      <a:pt x="16" y="17"/>
                    </a:lnTo>
                    <a:lnTo>
                      <a:pt x="28" y="23"/>
                    </a:lnTo>
                    <a:lnTo>
                      <a:pt x="33" y="25"/>
                    </a:lnTo>
                    <a:lnTo>
                      <a:pt x="37" y="26"/>
                    </a:lnTo>
                    <a:lnTo>
                      <a:pt x="38" y="26"/>
                    </a:lnTo>
                    <a:lnTo>
                      <a:pt x="40" y="25"/>
                    </a:lnTo>
                    <a:lnTo>
                      <a:pt x="43" y="24"/>
                    </a:lnTo>
                    <a:lnTo>
                      <a:pt x="38" y="18"/>
                    </a:lnTo>
                    <a:lnTo>
                      <a:pt x="34" y="15"/>
                    </a:lnTo>
                    <a:lnTo>
                      <a:pt x="25" y="9"/>
                    </a:lnTo>
                    <a:lnTo>
                      <a:pt x="7" y="0"/>
                    </a:lnTo>
                    <a:close/>
                  </a:path>
                </a:pathLst>
              </a:custGeom>
              <a:solidFill>
                <a:srgbClr val="E6E6E6"/>
              </a:solidFill>
              <a:ln w="9525">
                <a:noFill/>
                <a:round/>
                <a:headEnd/>
                <a:tailEnd/>
              </a:ln>
            </p:spPr>
            <p:txBody>
              <a:bodyPr/>
              <a:lstStyle/>
              <a:p>
                <a:endParaRPr lang="en-US" dirty="0"/>
              </a:p>
            </p:txBody>
          </p:sp>
          <p:sp>
            <p:nvSpPr>
              <p:cNvPr id="22421" name="Freeform 217"/>
              <p:cNvSpPr>
                <a:spLocks/>
              </p:cNvSpPr>
              <p:nvPr/>
            </p:nvSpPr>
            <p:spPr bwMode="auto">
              <a:xfrm>
                <a:off x="3822" y="1216"/>
                <a:ext cx="2" cy="4"/>
              </a:xfrm>
              <a:custGeom>
                <a:avLst/>
                <a:gdLst>
                  <a:gd name="T0" fmla="*/ 19 w 19"/>
                  <a:gd name="T1" fmla="*/ 0 h 24"/>
                  <a:gd name="T2" fmla="*/ 17 w 19"/>
                  <a:gd name="T3" fmla="*/ 6 h 24"/>
                  <a:gd name="T4" fmla="*/ 14 w 19"/>
                  <a:gd name="T5" fmla="*/ 14 h 24"/>
                  <a:gd name="T6" fmla="*/ 8 w 19"/>
                  <a:gd name="T7" fmla="*/ 20 h 24"/>
                  <a:gd name="T8" fmla="*/ 0 w 19"/>
                  <a:gd name="T9" fmla="*/ 24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9" y="0"/>
                    </a:moveTo>
                    <a:lnTo>
                      <a:pt x="17" y="6"/>
                    </a:lnTo>
                    <a:lnTo>
                      <a:pt x="14" y="14"/>
                    </a:lnTo>
                    <a:lnTo>
                      <a:pt x="8" y="20"/>
                    </a:lnTo>
                    <a:lnTo>
                      <a:pt x="0" y="24"/>
                    </a:lnTo>
                  </a:path>
                </a:pathLst>
              </a:custGeom>
              <a:noFill/>
              <a:ln w="0">
                <a:solidFill>
                  <a:srgbClr val="000000"/>
                </a:solidFill>
                <a:prstDash val="solid"/>
                <a:round/>
                <a:headEnd/>
                <a:tailEnd/>
              </a:ln>
            </p:spPr>
            <p:txBody>
              <a:bodyPr/>
              <a:lstStyle/>
              <a:p>
                <a:endParaRPr lang="en-US" dirty="0"/>
              </a:p>
            </p:txBody>
          </p:sp>
          <p:sp>
            <p:nvSpPr>
              <p:cNvPr id="22422" name="Freeform 218"/>
              <p:cNvSpPr>
                <a:spLocks/>
              </p:cNvSpPr>
              <p:nvPr/>
            </p:nvSpPr>
            <p:spPr bwMode="auto">
              <a:xfrm>
                <a:off x="3824" y="1217"/>
                <a:ext cx="2" cy="4"/>
              </a:xfrm>
              <a:custGeom>
                <a:avLst/>
                <a:gdLst>
                  <a:gd name="T0" fmla="*/ 7 w 16"/>
                  <a:gd name="T1" fmla="*/ 0 h 20"/>
                  <a:gd name="T2" fmla="*/ 4 w 16"/>
                  <a:gd name="T3" fmla="*/ 10 h 20"/>
                  <a:gd name="T4" fmla="*/ 1 w 16"/>
                  <a:gd name="T5" fmla="*/ 15 h 20"/>
                  <a:gd name="T6" fmla="*/ 0 w 16"/>
                  <a:gd name="T7" fmla="*/ 20 h 20"/>
                  <a:gd name="T8" fmla="*/ 6 w 16"/>
                  <a:gd name="T9" fmla="*/ 19 h 20"/>
                  <a:gd name="T10" fmla="*/ 10 w 16"/>
                  <a:gd name="T11" fmla="*/ 17 h 20"/>
                  <a:gd name="T12" fmla="*/ 14 w 16"/>
                  <a:gd name="T13" fmla="*/ 14 h 20"/>
                  <a:gd name="T14" fmla="*/ 16 w 16"/>
                  <a:gd name="T15" fmla="*/ 12 h 20"/>
                  <a:gd name="T16" fmla="*/ 16 w 16"/>
                  <a:gd name="T17" fmla="*/ 10 h 20"/>
                  <a:gd name="T18" fmla="*/ 14 w 16"/>
                  <a:gd name="T19" fmla="*/ 8 h 20"/>
                  <a:gd name="T20" fmla="*/ 11 w 16"/>
                  <a:gd name="T21" fmla="*/ 6 h 20"/>
                  <a:gd name="T22" fmla="*/ 7 w 16"/>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0"/>
                  <a:gd name="T38" fmla="*/ 16 w 16"/>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0">
                    <a:moveTo>
                      <a:pt x="7" y="0"/>
                    </a:moveTo>
                    <a:lnTo>
                      <a:pt x="4" y="10"/>
                    </a:lnTo>
                    <a:lnTo>
                      <a:pt x="1" y="15"/>
                    </a:lnTo>
                    <a:lnTo>
                      <a:pt x="0" y="20"/>
                    </a:lnTo>
                    <a:lnTo>
                      <a:pt x="6" y="19"/>
                    </a:lnTo>
                    <a:lnTo>
                      <a:pt x="10" y="17"/>
                    </a:lnTo>
                    <a:lnTo>
                      <a:pt x="14" y="14"/>
                    </a:lnTo>
                    <a:lnTo>
                      <a:pt x="16" y="12"/>
                    </a:lnTo>
                    <a:lnTo>
                      <a:pt x="16" y="10"/>
                    </a:lnTo>
                    <a:lnTo>
                      <a:pt x="14" y="8"/>
                    </a:lnTo>
                    <a:lnTo>
                      <a:pt x="11" y="6"/>
                    </a:lnTo>
                    <a:lnTo>
                      <a:pt x="7" y="0"/>
                    </a:lnTo>
                    <a:close/>
                  </a:path>
                </a:pathLst>
              </a:custGeom>
              <a:solidFill>
                <a:srgbClr val="FF0000"/>
              </a:solidFill>
              <a:ln w="9525">
                <a:noFill/>
                <a:round/>
                <a:headEnd/>
                <a:tailEnd/>
              </a:ln>
            </p:spPr>
            <p:txBody>
              <a:bodyPr/>
              <a:lstStyle/>
              <a:p>
                <a:endParaRPr lang="en-US" dirty="0"/>
              </a:p>
            </p:txBody>
          </p:sp>
          <p:sp>
            <p:nvSpPr>
              <p:cNvPr id="22423" name="Freeform 219"/>
              <p:cNvSpPr>
                <a:spLocks/>
              </p:cNvSpPr>
              <p:nvPr/>
            </p:nvSpPr>
            <p:spPr bwMode="auto">
              <a:xfrm>
                <a:off x="3792" y="1277"/>
                <a:ext cx="56" cy="35"/>
              </a:xfrm>
              <a:custGeom>
                <a:avLst/>
                <a:gdLst>
                  <a:gd name="T0" fmla="*/ 469 w 502"/>
                  <a:gd name="T1" fmla="*/ 210 h 210"/>
                  <a:gd name="T2" fmla="*/ 477 w 502"/>
                  <a:gd name="T3" fmla="*/ 209 h 210"/>
                  <a:gd name="T4" fmla="*/ 484 w 502"/>
                  <a:gd name="T5" fmla="*/ 207 h 210"/>
                  <a:gd name="T6" fmla="*/ 489 w 502"/>
                  <a:gd name="T7" fmla="*/ 204 h 210"/>
                  <a:gd name="T8" fmla="*/ 491 w 502"/>
                  <a:gd name="T9" fmla="*/ 202 h 210"/>
                  <a:gd name="T10" fmla="*/ 494 w 502"/>
                  <a:gd name="T11" fmla="*/ 200 h 210"/>
                  <a:gd name="T12" fmla="*/ 496 w 502"/>
                  <a:gd name="T13" fmla="*/ 198 h 210"/>
                  <a:gd name="T14" fmla="*/ 497 w 502"/>
                  <a:gd name="T15" fmla="*/ 195 h 210"/>
                  <a:gd name="T16" fmla="*/ 500 w 502"/>
                  <a:gd name="T17" fmla="*/ 187 h 210"/>
                  <a:gd name="T18" fmla="*/ 501 w 502"/>
                  <a:gd name="T19" fmla="*/ 183 h 210"/>
                  <a:gd name="T20" fmla="*/ 501 w 502"/>
                  <a:gd name="T21" fmla="*/ 178 h 210"/>
                  <a:gd name="T22" fmla="*/ 502 w 502"/>
                  <a:gd name="T23" fmla="*/ 173 h 210"/>
                  <a:gd name="T24" fmla="*/ 502 w 502"/>
                  <a:gd name="T25" fmla="*/ 167 h 210"/>
                  <a:gd name="T26" fmla="*/ 501 w 502"/>
                  <a:gd name="T27" fmla="*/ 165 h 210"/>
                  <a:gd name="T28" fmla="*/ 499 w 502"/>
                  <a:gd name="T29" fmla="*/ 163 h 210"/>
                  <a:gd name="T30" fmla="*/ 495 w 502"/>
                  <a:gd name="T31" fmla="*/ 160 h 210"/>
                  <a:gd name="T32" fmla="*/ 488 w 502"/>
                  <a:gd name="T33" fmla="*/ 157 h 210"/>
                  <a:gd name="T34" fmla="*/ 471 w 502"/>
                  <a:gd name="T35" fmla="*/ 150 h 210"/>
                  <a:gd name="T36" fmla="*/ 449 w 502"/>
                  <a:gd name="T37" fmla="*/ 140 h 210"/>
                  <a:gd name="T38" fmla="*/ 392 w 502"/>
                  <a:gd name="T39" fmla="*/ 120 h 210"/>
                  <a:gd name="T40" fmla="*/ 325 w 502"/>
                  <a:gd name="T41" fmla="*/ 96 h 210"/>
                  <a:gd name="T42" fmla="*/ 256 w 502"/>
                  <a:gd name="T43" fmla="*/ 72 h 210"/>
                  <a:gd name="T44" fmla="*/ 191 w 502"/>
                  <a:gd name="T45" fmla="*/ 51 h 210"/>
                  <a:gd name="T46" fmla="*/ 137 w 502"/>
                  <a:gd name="T47" fmla="*/ 34 h 210"/>
                  <a:gd name="T48" fmla="*/ 103 w 502"/>
                  <a:gd name="T49" fmla="*/ 24 h 210"/>
                  <a:gd name="T50" fmla="*/ 64 w 502"/>
                  <a:gd name="T51" fmla="*/ 12 h 210"/>
                  <a:gd name="T52" fmla="*/ 32 w 502"/>
                  <a:gd name="T53" fmla="*/ 3 h 210"/>
                  <a:gd name="T54" fmla="*/ 20 w 502"/>
                  <a:gd name="T55" fmla="*/ 1 h 210"/>
                  <a:gd name="T56" fmla="*/ 11 w 502"/>
                  <a:gd name="T57" fmla="*/ 0 h 210"/>
                  <a:gd name="T58" fmla="*/ 8 w 502"/>
                  <a:gd name="T59" fmla="*/ 1 h 210"/>
                  <a:gd name="T60" fmla="*/ 4 w 502"/>
                  <a:gd name="T61" fmla="*/ 1 h 210"/>
                  <a:gd name="T62" fmla="*/ 2 w 502"/>
                  <a:gd name="T63" fmla="*/ 3 h 210"/>
                  <a:gd name="T64" fmla="*/ 1 w 502"/>
                  <a:gd name="T65" fmla="*/ 4 h 210"/>
                  <a:gd name="T66" fmla="*/ 0 w 502"/>
                  <a:gd name="T67" fmla="*/ 5 h 210"/>
                  <a:gd name="T68" fmla="*/ 0 w 502"/>
                  <a:gd name="T69" fmla="*/ 6 h 210"/>
                  <a:gd name="T70" fmla="*/ 1 w 502"/>
                  <a:gd name="T71" fmla="*/ 7 h 210"/>
                  <a:gd name="T72" fmla="*/ 1 w 502"/>
                  <a:gd name="T73" fmla="*/ 9 h 210"/>
                  <a:gd name="T74" fmla="*/ 3 w 502"/>
                  <a:gd name="T75" fmla="*/ 11 h 210"/>
                  <a:gd name="T76" fmla="*/ 8 w 502"/>
                  <a:gd name="T77" fmla="*/ 14 h 210"/>
                  <a:gd name="T78" fmla="*/ 18 w 502"/>
                  <a:gd name="T79" fmla="*/ 22 h 210"/>
                  <a:gd name="T80" fmla="*/ 31 w 502"/>
                  <a:gd name="T81" fmla="*/ 29 h 210"/>
                  <a:gd name="T82" fmla="*/ 65 w 502"/>
                  <a:gd name="T83" fmla="*/ 47 h 210"/>
                  <a:gd name="T84" fmla="*/ 98 w 502"/>
                  <a:gd name="T85" fmla="*/ 63 h 210"/>
                  <a:gd name="T86" fmla="*/ 124 w 502"/>
                  <a:gd name="T87" fmla="*/ 76 h 210"/>
                  <a:gd name="T88" fmla="*/ 166 w 502"/>
                  <a:gd name="T89" fmla="*/ 93 h 210"/>
                  <a:gd name="T90" fmla="*/ 280 w 502"/>
                  <a:gd name="T91" fmla="*/ 139 h 210"/>
                  <a:gd name="T92" fmla="*/ 340 w 502"/>
                  <a:gd name="T93" fmla="*/ 163 h 210"/>
                  <a:gd name="T94" fmla="*/ 394 w 502"/>
                  <a:gd name="T95" fmla="*/ 184 h 210"/>
                  <a:gd name="T96" fmla="*/ 440 w 502"/>
                  <a:gd name="T97" fmla="*/ 201 h 210"/>
                  <a:gd name="T98" fmla="*/ 457 w 502"/>
                  <a:gd name="T99" fmla="*/ 206 h 210"/>
                  <a:gd name="T100" fmla="*/ 469 w 502"/>
                  <a:gd name="T101" fmla="*/ 210 h 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2"/>
                  <a:gd name="T154" fmla="*/ 0 h 210"/>
                  <a:gd name="T155" fmla="*/ 502 w 502"/>
                  <a:gd name="T156" fmla="*/ 210 h 2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2" h="210">
                    <a:moveTo>
                      <a:pt x="469" y="210"/>
                    </a:moveTo>
                    <a:lnTo>
                      <a:pt x="477" y="209"/>
                    </a:lnTo>
                    <a:lnTo>
                      <a:pt x="484" y="207"/>
                    </a:lnTo>
                    <a:lnTo>
                      <a:pt x="489" y="204"/>
                    </a:lnTo>
                    <a:lnTo>
                      <a:pt x="491" y="202"/>
                    </a:lnTo>
                    <a:lnTo>
                      <a:pt x="494" y="200"/>
                    </a:lnTo>
                    <a:lnTo>
                      <a:pt x="496" y="198"/>
                    </a:lnTo>
                    <a:lnTo>
                      <a:pt x="497" y="195"/>
                    </a:lnTo>
                    <a:lnTo>
                      <a:pt x="500" y="187"/>
                    </a:lnTo>
                    <a:lnTo>
                      <a:pt x="501" y="183"/>
                    </a:lnTo>
                    <a:lnTo>
                      <a:pt x="501" y="178"/>
                    </a:lnTo>
                    <a:lnTo>
                      <a:pt x="502" y="173"/>
                    </a:lnTo>
                    <a:lnTo>
                      <a:pt x="502" y="167"/>
                    </a:lnTo>
                    <a:lnTo>
                      <a:pt x="501" y="165"/>
                    </a:lnTo>
                    <a:lnTo>
                      <a:pt x="499" y="163"/>
                    </a:lnTo>
                    <a:lnTo>
                      <a:pt x="495" y="160"/>
                    </a:lnTo>
                    <a:lnTo>
                      <a:pt x="488" y="157"/>
                    </a:lnTo>
                    <a:lnTo>
                      <a:pt x="471" y="150"/>
                    </a:lnTo>
                    <a:lnTo>
                      <a:pt x="449" y="140"/>
                    </a:lnTo>
                    <a:lnTo>
                      <a:pt x="392" y="120"/>
                    </a:lnTo>
                    <a:lnTo>
                      <a:pt x="325" y="96"/>
                    </a:lnTo>
                    <a:lnTo>
                      <a:pt x="256" y="72"/>
                    </a:lnTo>
                    <a:lnTo>
                      <a:pt x="191" y="51"/>
                    </a:lnTo>
                    <a:lnTo>
                      <a:pt x="137" y="34"/>
                    </a:lnTo>
                    <a:lnTo>
                      <a:pt x="103" y="24"/>
                    </a:lnTo>
                    <a:lnTo>
                      <a:pt x="64" y="12"/>
                    </a:lnTo>
                    <a:lnTo>
                      <a:pt x="32" y="3"/>
                    </a:lnTo>
                    <a:lnTo>
                      <a:pt x="20" y="1"/>
                    </a:lnTo>
                    <a:lnTo>
                      <a:pt x="11" y="0"/>
                    </a:lnTo>
                    <a:lnTo>
                      <a:pt x="8" y="1"/>
                    </a:lnTo>
                    <a:lnTo>
                      <a:pt x="4" y="1"/>
                    </a:lnTo>
                    <a:lnTo>
                      <a:pt x="2" y="3"/>
                    </a:lnTo>
                    <a:lnTo>
                      <a:pt x="1" y="4"/>
                    </a:lnTo>
                    <a:lnTo>
                      <a:pt x="0" y="5"/>
                    </a:lnTo>
                    <a:lnTo>
                      <a:pt x="0" y="6"/>
                    </a:lnTo>
                    <a:lnTo>
                      <a:pt x="1" y="7"/>
                    </a:lnTo>
                    <a:lnTo>
                      <a:pt x="1" y="9"/>
                    </a:lnTo>
                    <a:lnTo>
                      <a:pt x="3" y="11"/>
                    </a:lnTo>
                    <a:lnTo>
                      <a:pt x="8" y="14"/>
                    </a:lnTo>
                    <a:lnTo>
                      <a:pt x="18" y="22"/>
                    </a:lnTo>
                    <a:lnTo>
                      <a:pt x="31" y="29"/>
                    </a:lnTo>
                    <a:lnTo>
                      <a:pt x="65" y="47"/>
                    </a:lnTo>
                    <a:lnTo>
                      <a:pt x="98" y="63"/>
                    </a:lnTo>
                    <a:lnTo>
                      <a:pt x="124" y="76"/>
                    </a:lnTo>
                    <a:lnTo>
                      <a:pt x="166" y="93"/>
                    </a:lnTo>
                    <a:lnTo>
                      <a:pt x="280" y="139"/>
                    </a:lnTo>
                    <a:lnTo>
                      <a:pt x="340" y="163"/>
                    </a:lnTo>
                    <a:lnTo>
                      <a:pt x="394" y="184"/>
                    </a:lnTo>
                    <a:lnTo>
                      <a:pt x="440" y="201"/>
                    </a:lnTo>
                    <a:lnTo>
                      <a:pt x="457" y="206"/>
                    </a:lnTo>
                    <a:lnTo>
                      <a:pt x="469" y="210"/>
                    </a:lnTo>
                    <a:close/>
                  </a:path>
                </a:pathLst>
              </a:custGeom>
              <a:solidFill>
                <a:srgbClr val="CCCCCC"/>
              </a:solidFill>
              <a:ln w="9525">
                <a:noFill/>
                <a:round/>
                <a:headEnd/>
                <a:tailEnd/>
              </a:ln>
            </p:spPr>
            <p:txBody>
              <a:bodyPr/>
              <a:lstStyle/>
              <a:p>
                <a:endParaRPr lang="en-US" dirty="0"/>
              </a:p>
            </p:txBody>
          </p:sp>
          <p:sp>
            <p:nvSpPr>
              <p:cNvPr id="22424" name="Freeform 220"/>
              <p:cNvSpPr>
                <a:spLocks/>
              </p:cNvSpPr>
              <p:nvPr/>
            </p:nvSpPr>
            <p:spPr bwMode="auto">
              <a:xfrm>
                <a:off x="3845" y="1305"/>
                <a:ext cx="3" cy="7"/>
              </a:xfrm>
              <a:custGeom>
                <a:avLst/>
                <a:gdLst>
                  <a:gd name="T0" fmla="*/ 0 w 35"/>
                  <a:gd name="T1" fmla="*/ 41 h 45"/>
                  <a:gd name="T2" fmla="*/ 15 w 35"/>
                  <a:gd name="T3" fmla="*/ 38 h 45"/>
                  <a:gd name="T4" fmla="*/ 22 w 35"/>
                  <a:gd name="T5" fmla="*/ 32 h 45"/>
                  <a:gd name="T6" fmla="*/ 26 w 35"/>
                  <a:gd name="T7" fmla="*/ 26 h 45"/>
                  <a:gd name="T8" fmla="*/ 29 w 35"/>
                  <a:gd name="T9" fmla="*/ 19 h 45"/>
                  <a:gd name="T10" fmla="*/ 31 w 35"/>
                  <a:gd name="T11" fmla="*/ 0 h 45"/>
                  <a:gd name="T12" fmla="*/ 35 w 35"/>
                  <a:gd name="T13" fmla="*/ 0 h 45"/>
                  <a:gd name="T14" fmla="*/ 32 w 35"/>
                  <a:gd name="T15" fmla="*/ 21 h 45"/>
                  <a:gd name="T16" fmla="*/ 29 w 35"/>
                  <a:gd name="T17" fmla="*/ 30 h 45"/>
                  <a:gd name="T18" fmla="*/ 26 w 35"/>
                  <a:gd name="T19" fmla="*/ 35 h 45"/>
                  <a:gd name="T20" fmla="*/ 16 w 35"/>
                  <a:gd name="T21" fmla="*/ 42 h 45"/>
                  <a:gd name="T22" fmla="*/ 0 w 35"/>
                  <a:gd name="T23" fmla="*/ 45 h 45"/>
                  <a:gd name="T24" fmla="*/ 0 w 35"/>
                  <a:gd name="T25" fmla="*/ 41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5"/>
                  <a:gd name="T41" fmla="*/ 35 w 3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5">
                    <a:moveTo>
                      <a:pt x="0" y="41"/>
                    </a:moveTo>
                    <a:lnTo>
                      <a:pt x="15" y="38"/>
                    </a:lnTo>
                    <a:lnTo>
                      <a:pt x="22" y="32"/>
                    </a:lnTo>
                    <a:lnTo>
                      <a:pt x="26" y="26"/>
                    </a:lnTo>
                    <a:lnTo>
                      <a:pt x="29" y="19"/>
                    </a:lnTo>
                    <a:lnTo>
                      <a:pt x="31" y="0"/>
                    </a:lnTo>
                    <a:lnTo>
                      <a:pt x="35" y="0"/>
                    </a:lnTo>
                    <a:lnTo>
                      <a:pt x="32" y="21"/>
                    </a:lnTo>
                    <a:lnTo>
                      <a:pt x="29" y="30"/>
                    </a:lnTo>
                    <a:lnTo>
                      <a:pt x="26" y="35"/>
                    </a:lnTo>
                    <a:lnTo>
                      <a:pt x="16" y="42"/>
                    </a:lnTo>
                    <a:lnTo>
                      <a:pt x="0" y="45"/>
                    </a:lnTo>
                    <a:lnTo>
                      <a:pt x="0" y="41"/>
                    </a:lnTo>
                    <a:close/>
                  </a:path>
                </a:pathLst>
              </a:custGeom>
              <a:solidFill>
                <a:srgbClr val="000000"/>
              </a:solidFill>
              <a:ln w="9525">
                <a:noFill/>
                <a:round/>
                <a:headEnd/>
                <a:tailEnd/>
              </a:ln>
            </p:spPr>
            <p:txBody>
              <a:bodyPr/>
              <a:lstStyle/>
              <a:p>
                <a:endParaRPr lang="en-US" dirty="0"/>
              </a:p>
            </p:txBody>
          </p:sp>
          <p:sp>
            <p:nvSpPr>
              <p:cNvPr id="22425" name="Freeform 221"/>
              <p:cNvSpPr>
                <a:spLocks/>
              </p:cNvSpPr>
              <p:nvPr/>
            </p:nvSpPr>
            <p:spPr bwMode="auto">
              <a:xfrm>
                <a:off x="3804" y="1280"/>
                <a:ext cx="44" cy="25"/>
              </a:xfrm>
              <a:custGeom>
                <a:avLst/>
                <a:gdLst>
                  <a:gd name="T0" fmla="*/ 399 w 403"/>
                  <a:gd name="T1" fmla="*/ 147 h 147"/>
                  <a:gd name="T2" fmla="*/ 396 w 403"/>
                  <a:gd name="T3" fmla="*/ 142 h 147"/>
                  <a:gd name="T4" fmla="*/ 386 w 403"/>
                  <a:gd name="T5" fmla="*/ 136 h 147"/>
                  <a:gd name="T6" fmla="*/ 347 w 403"/>
                  <a:gd name="T7" fmla="*/ 119 h 147"/>
                  <a:gd name="T8" fmla="*/ 290 w 403"/>
                  <a:gd name="T9" fmla="*/ 98 h 147"/>
                  <a:gd name="T10" fmla="*/ 223 w 403"/>
                  <a:gd name="T11" fmla="*/ 75 h 147"/>
                  <a:gd name="T12" fmla="*/ 88 w 403"/>
                  <a:gd name="T13" fmla="*/ 30 h 147"/>
                  <a:gd name="T14" fmla="*/ 0 w 403"/>
                  <a:gd name="T15" fmla="*/ 3 h 147"/>
                  <a:gd name="T16" fmla="*/ 3 w 403"/>
                  <a:gd name="T17" fmla="*/ 0 h 147"/>
                  <a:gd name="T18" fmla="*/ 91 w 403"/>
                  <a:gd name="T19" fmla="*/ 27 h 147"/>
                  <a:gd name="T20" fmla="*/ 225 w 403"/>
                  <a:gd name="T21" fmla="*/ 72 h 147"/>
                  <a:gd name="T22" fmla="*/ 292 w 403"/>
                  <a:gd name="T23" fmla="*/ 94 h 147"/>
                  <a:gd name="T24" fmla="*/ 349 w 403"/>
                  <a:gd name="T25" fmla="*/ 116 h 147"/>
                  <a:gd name="T26" fmla="*/ 388 w 403"/>
                  <a:gd name="T27" fmla="*/ 133 h 147"/>
                  <a:gd name="T28" fmla="*/ 399 w 403"/>
                  <a:gd name="T29" fmla="*/ 139 h 147"/>
                  <a:gd name="T30" fmla="*/ 403 w 403"/>
                  <a:gd name="T31" fmla="*/ 143 h 147"/>
                  <a:gd name="T32" fmla="*/ 399 w 403"/>
                  <a:gd name="T33" fmla="*/ 147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47"/>
                  <a:gd name="T53" fmla="*/ 403 w 403"/>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47">
                    <a:moveTo>
                      <a:pt x="399" y="147"/>
                    </a:moveTo>
                    <a:lnTo>
                      <a:pt x="396" y="142"/>
                    </a:lnTo>
                    <a:lnTo>
                      <a:pt x="386" y="136"/>
                    </a:lnTo>
                    <a:lnTo>
                      <a:pt x="347" y="119"/>
                    </a:lnTo>
                    <a:lnTo>
                      <a:pt x="290" y="98"/>
                    </a:lnTo>
                    <a:lnTo>
                      <a:pt x="223" y="75"/>
                    </a:lnTo>
                    <a:lnTo>
                      <a:pt x="88" y="30"/>
                    </a:lnTo>
                    <a:lnTo>
                      <a:pt x="0" y="3"/>
                    </a:lnTo>
                    <a:lnTo>
                      <a:pt x="3" y="0"/>
                    </a:lnTo>
                    <a:lnTo>
                      <a:pt x="91" y="27"/>
                    </a:lnTo>
                    <a:lnTo>
                      <a:pt x="225" y="72"/>
                    </a:lnTo>
                    <a:lnTo>
                      <a:pt x="292" y="94"/>
                    </a:lnTo>
                    <a:lnTo>
                      <a:pt x="349" y="116"/>
                    </a:lnTo>
                    <a:lnTo>
                      <a:pt x="388" y="133"/>
                    </a:lnTo>
                    <a:lnTo>
                      <a:pt x="399" y="139"/>
                    </a:lnTo>
                    <a:lnTo>
                      <a:pt x="403" y="143"/>
                    </a:lnTo>
                    <a:lnTo>
                      <a:pt x="399" y="147"/>
                    </a:lnTo>
                    <a:close/>
                  </a:path>
                </a:pathLst>
              </a:custGeom>
              <a:solidFill>
                <a:srgbClr val="000000"/>
              </a:solidFill>
              <a:ln w="9525">
                <a:noFill/>
                <a:round/>
                <a:headEnd/>
                <a:tailEnd/>
              </a:ln>
            </p:spPr>
            <p:txBody>
              <a:bodyPr/>
              <a:lstStyle/>
              <a:p>
                <a:endParaRPr lang="en-US" dirty="0"/>
              </a:p>
            </p:txBody>
          </p:sp>
          <p:sp>
            <p:nvSpPr>
              <p:cNvPr id="22426" name="Freeform 222"/>
              <p:cNvSpPr>
                <a:spLocks/>
              </p:cNvSpPr>
              <p:nvPr/>
            </p:nvSpPr>
            <p:spPr bwMode="auto">
              <a:xfrm>
                <a:off x="3848" y="1304"/>
                <a:ext cx="1" cy="1"/>
              </a:xfrm>
              <a:custGeom>
                <a:avLst/>
                <a:gdLst>
                  <a:gd name="T0" fmla="*/ 4 w 4"/>
                  <a:gd name="T1" fmla="*/ 1 h 4"/>
                  <a:gd name="T2" fmla="*/ 4 w 4"/>
                  <a:gd name="T3" fmla="*/ 0 h 4"/>
                  <a:gd name="T4" fmla="*/ 0 w 4"/>
                  <a:gd name="T5" fmla="*/ 4 h 4"/>
                  <a:gd name="T6" fmla="*/ 0 w 4"/>
                  <a:gd name="T7" fmla="*/ 1 h 4"/>
                  <a:gd name="T8" fmla="*/ 4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1"/>
                    </a:moveTo>
                    <a:lnTo>
                      <a:pt x="4" y="0"/>
                    </a:lnTo>
                    <a:lnTo>
                      <a:pt x="0" y="4"/>
                    </a:lnTo>
                    <a:lnTo>
                      <a:pt x="0" y="1"/>
                    </a:lnTo>
                    <a:lnTo>
                      <a:pt x="4" y="1"/>
                    </a:lnTo>
                    <a:close/>
                  </a:path>
                </a:pathLst>
              </a:custGeom>
              <a:solidFill>
                <a:srgbClr val="000000"/>
              </a:solidFill>
              <a:ln w="9525">
                <a:noFill/>
                <a:round/>
                <a:headEnd/>
                <a:tailEnd/>
              </a:ln>
            </p:spPr>
            <p:txBody>
              <a:bodyPr/>
              <a:lstStyle/>
              <a:p>
                <a:endParaRPr lang="en-US" dirty="0"/>
              </a:p>
            </p:txBody>
          </p:sp>
          <p:sp>
            <p:nvSpPr>
              <p:cNvPr id="22427" name="Freeform 223"/>
              <p:cNvSpPr>
                <a:spLocks/>
              </p:cNvSpPr>
              <p:nvPr/>
            </p:nvSpPr>
            <p:spPr bwMode="auto">
              <a:xfrm>
                <a:off x="3792" y="1276"/>
                <a:ext cx="12" cy="5"/>
              </a:xfrm>
              <a:custGeom>
                <a:avLst/>
                <a:gdLst>
                  <a:gd name="T0" fmla="*/ 103 w 106"/>
                  <a:gd name="T1" fmla="*/ 28 h 28"/>
                  <a:gd name="T2" fmla="*/ 33 w 106"/>
                  <a:gd name="T3" fmla="*/ 7 h 28"/>
                  <a:gd name="T4" fmla="*/ 13 w 106"/>
                  <a:gd name="T5" fmla="*/ 4 h 28"/>
                  <a:gd name="T6" fmla="*/ 8 w 106"/>
                  <a:gd name="T7" fmla="*/ 5 h 28"/>
                  <a:gd name="T8" fmla="*/ 3 w 106"/>
                  <a:gd name="T9" fmla="*/ 8 h 28"/>
                  <a:gd name="T10" fmla="*/ 0 w 106"/>
                  <a:gd name="T11" fmla="*/ 5 h 28"/>
                  <a:gd name="T12" fmla="*/ 4 w 106"/>
                  <a:gd name="T13" fmla="*/ 2 h 28"/>
                  <a:gd name="T14" fmla="*/ 13 w 106"/>
                  <a:gd name="T15" fmla="*/ 0 h 28"/>
                  <a:gd name="T16" fmla="*/ 35 w 106"/>
                  <a:gd name="T17" fmla="*/ 4 h 28"/>
                  <a:gd name="T18" fmla="*/ 106 w 106"/>
                  <a:gd name="T19" fmla="*/ 25 h 28"/>
                  <a:gd name="T20" fmla="*/ 103 w 106"/>
                  <a:gd name="T21" fmla="*/ 28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28"/>
                  <a:gd name="T35" fmla="*/ 106 w 10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28">
                    <a:moveTo>
                      <a:pt x="103" y="28"/>
                    </a:moveTo>
                    <a:lnTo>
                      <a:pt x="33" y="7"/>
                    </a:lnTo>
                    <a:lnTo>
                      <a:pt x="13" y="4"/>
                    </a:lnTo>
                    <a:lnTo>
                      <a:pt x="8" y="5"/>
                    </a:lnTo>
                    <a:lnTo>
                      <a:pt x="3" y="8"/>
                    </a:lnTo>
                    <a:lnTo>
                      <a:pt x="0" y="5"/>
                    </a:lnTo>
                    <a:lnTo>
                      <a:pt x="4" y="2"/>
                    </a:lnTo>
                    <a:lnTo>
                      <a:pt x="13" y="0"/>
                    </a:lnTo>
                    <a:lnTo>
                      <a:pt x="35" y="4"/>
                    </a:lnTo>
                    <a:lnTo>
                      <a:pt x="106" y="25"/>
                    </a:lnTo>
                    <a:lnTo>
                      <a:pt x="103" y="28"/>
                    </a:lnTo>
                    <a:close/>
                  </a:path>
                </a:pathLst>
              </a:custGeom>
              <a:solidFill>
                <a:srgbClr val="000000"/>
              </a:solidFill>
              <a:ln w="9525">
                <a:noFill/>
                <a:round/>
                <a:headEnd/>
                <a:tailEnd/>
              </a:ln>
            </p:spPr>
            <p:txBody>
              <a:bodyPr/>
              <a:lstStyle/>
              <a:p>
                <a:endParaRPr lang="en-US" dirty="0"/>
              </a:p>
            </p:txBody>
          </p:sp>
          <p:sp>
            <p:nvSpPr>
              <p:cNvPr id="22428" name="Freeform 224"/>
              <p:cNvSpPr>
                <a:spLocks/>
              </p:cNvSpPr>
              <p:nvPr/>
            </p:nvSpPr>
            <p:spPr bwMode="auto">
              <a:xfrm>
                <a:off x="3804" y="1280"/>
                <a:ext cx="1" cy="1"/>
              </a:xfrm>
              <a:custGeom>
                <a:avLst/>
                <a:gdLst>
                  <a:gd name="T0" fmla="*/ 3 w 3"/>
                  <a:gd name="T1" fmla="*/ 0 h 3"/>
                  <a:gd name="T2" fmla="*/ 0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lnTo>
                      <a:pt x="3" y="0"/>
                    </a:lnTo>
                    <a:close/>
                  </a:path>
                </a:pathLst>
              </a:custGeom>
              <a:solidFill>
                <a:srgbClr val="000000"/>
              </a:solidFill>
              <a:ln w="9525">
                <a:noFill/>
                <a:round/>
                <a:headEnd/>
                <a:tailEnd/>
              </a:ln>
            </p:spPr>
            <p:txBody>
              <a:bodyPr/>
              <a:lstStyle/>
              <a:p>
                <a:endParaRPr lang="en-US" dirty="0"/>
              </a:p>
            </p:txBody>
          </p:sp>
          <p:sp>
            <p:nvSpPr>
              <p:cNvPr id="22429" name="Freeform 225"/>
              <p:cNvSpPr>
                <a:spLocks/>
              </p:cNvSpPr>
              <p:nvPr/>
            </p:nvSpPr>
            <p:spPr bwMode="auto">
              <a:xfrm>
                <a:off x="3792" y="1277"/>
                <a:ext cx="11" cy="11"/>
              </a:xfrm>
              <a:custGeom>
                <a:avLst/>
                <a:gdLst>
                  <a:gd name="T0" fmla="*/ 4 w 100"/>
                  <a:gd name="T1" fmla="*/ 0 h 61"/>
                  <a:gd name="T2" fmla="*/ 4 w 100"/>
                  <a:gd name="T3" fmla="*/ 2 h 61"/>
                  <a:gd name="T4" fmla="*/ 4 w 100"/>
                  <a:gd name="T5" fmla="*/ 3 h 61"/>
                  <a:gd name="T6" fmla="*/ 11 w 100"/>
                  <a:gd name="T7" fmla="*/ 9 h 61"/>
                  <a:gd name="T8" fmla="*/ 34 w 100"/>
                  <a:gd name="T9" fmla="*/ 24 h 61"/>
                  <a:gd name="T10" fmla="*/ 100 w 100"/>
                  <a:gd name="T11" fmla="*/ 57 h 61"/>
                  <a:gd name="T12" fmla="*/ 99 w 100"/>
                  <a:gd name="T13" fmla="*/ 61 h 61"/>
                  <a:gd name="T14" fmla="*/ 31 w 100"/>
                  <a:gd name="T15" fmla="*/ 27 h 61"/>
                  <a:gd name="T16" fmla="*/ 8 w 100"/>
                  <a:gd name="T17" fmla="*/ 12 h 61"/>
                  <a:gd name="T18" fmla="*/ 1 w 100"/>
                  <a:gd name="T19" fmla="*/ 6 h 61"/>
                  <a:gd name="T20" fmla="*/ 0 w 100"/>
                  <a:gd name="T21" fmla="*/ 3 h 61"/>
                  <a:gd name="T22" fmla="*/ 0 w 100"/>
                  <a:gd name="T23" fmla="*/ 0 h 61"/>
                  <a:gd name="T24" fmla="*/ 4 w 10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61"/>
                  <a:gd name="T41" fmla="*/ 100 w 10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61">
                    <a:moveTo>
                      <a:pt x="4" y="0"/>
                    </a:moveTo>
                    <a:lnTo>
                      <a:pt x="4" y="2"/>
                    </a:lnTo>
                    <a:lnTo>
                      <a:pt x="4" y="3"/>
                    </a:lnTo>
                    <a:lnTo>
                      <a:pt x="11" y="9"/>
                    </a:lnTo>
                    <a:lnTo>
                      <a:pt x="34" y="24"/>
                    </a:lnTo>
                    <a:lnTo>
                      <a:pt x="100" y="57"/>
                    </a:lnTo>
                    <a:lnTo>
                      <a:pt x="99" y="61"/>
                    </a:lnTo>
                    <a:lnTo>
                      <a:pt x="31" y="27"/>
                    </a:lnTo>
                    <a:lnTo>
                      <a:pt x="8" y="12"/>
                    </a:lnTo>
                    <a:lnTo>
                      <a:pt x="1" y="6"/>
                    </a:lnTo>
                    <a:lnTo>
                      <a:pt x="0" y="3"/>
                    </a:lnTo>
                    <a:lnTo>
                      <a:pt x="0" y="0"/>
                    </a:lnTo>
                    <a:lnTo>
                      <a:pt x="4" y="0"/>
                    </a:lnTo>
                    <a:close/>
                  </a:path>
                </a:pathLst>
              </a:custGeom>
              <a:solidFill>
                <a:srgbClr val="000000"/>
              </a:solidFill>
              <a:ln w="9525">
                <a:noFill/>
                <a:round/>
                <a:headEnd/>
                <a:tailEnd/>
              </a:ln>
            </p:spPr>
            <p:txBody>
              <a:bodyPr/>
              <a:lstStyle/>
              <a:p>
                <a:endParaRPr lang="en-US" dirty="0"/>
              </a:p>
            </p:txBody>
          </p:sp>
          <p:sp>
            <p:nvSpPr>
              <p:cNvPr id="22430" name="Freeform 226"/>
              <p:cNvSpPr>
                <a:spLocks/>
              </p:cNvSpPr>
              <p:nvPr/>
            </p:nvSpPr>
            <p:spPr bwMode="auto">
              <a:xfrm>
                <a:off x="3792" y="1277"/>
                <a:ext cx="1" cy="1"/>
              </a:xfrm>
              <a:custGeom>
                <a:avLst/>
                <a:gdLst>
                  <a:gd name="T0" fmla="*/ 0 w 4"/>
                  <a:gd name="T1" fmla="*/ 0 h 3"/>
                  <a:gd name="T2" fmla="*/ 0 w 4"/>
                  <a:gd name="T3" fmla="*/ 1 h 3"/>
                  <a:gd name="T4" fmla="*/ 4 w 4"/>
                  <a:gd name="T5" fmla="*/ 1 h 3"/>
                  <a:gd name="T6" fmla="*/ 3 w 4"/>
                  <a:gd name="T7" fmla="*/ 3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0" y="1"/>
                    </a:lnTo>
                    <a:lnTo>
                      <a:pt x="4" y="1"/>
                    </a:lnTo>
                    <a:lnTo>
                      <a:pt x="3" y="3"/>
                    </a:lnTo>
                    <a:lnTo>
                      <a:pt x="0" y="0"/>
                    </a:lnTo>
                    <a:close/>
                  </a:path>
                </a:pathLst>
              </a:custGeom>
              <a:solidFill>
                <a:srgbClr val="000000"/>
              </a:solidFill>
              <a:ln w="9525">
                <a:noFill/>
                <a:round/>
                <a:headEnd/>
                <a:tailEnd/>
              </a:ln>
            </p:spPr>
            <p:txBody>
              <a:bodyPr/>
              <a:lstStyle/>
              <a:p>
                <a:endParaRPr lang="en-US" dirty="0"/>
              </a:p>
            </p:txBody>
          </p:sp>
          <p:sp>
            <p:nvSpPr>
              <p:cNvPr id="22431" name="Freeform 227"/>
              <p:cNvSpPr>
                <a:spLocks/>
              </p:cNvSpPr>
              <p:nvPr/>
            </p:nvSpPr>
            <p:spPr bwMode="auto">
              <a:xfrm>
                <a:off x="3803" y="1287"/>
                <a:ext cx="42" cy="25"/>
              </a:xfrm>
              <a:custGeom>
                <a:avLst/>
                <a:gdLst>
                  <a:gd name="T0" fmla="*/ 1 w 372"/>
                  <a:gd name="T1" fmla="*/ 0 h 151"/>
                  <a:gd name="T2" fmla="*/ 69 w 372"/>
                  <a:gd name="T3" fmla="*/ 30 h 151"/>
                  <a:gd name="T4" fmla="*/ 183 w 372"/>
                  <a:gd name="T5" fmla="*/ 76 h 151"/>
                  <a:gd name="T6" fmla="*/ 297 w 372"/>
                  <a:gd name="T7" fmla="*/ 121 h 151"/>
                  <a:gd name="T8" fmla="*/ 372 w 372"/>
                  <a:gd name="T9" fmla="*/ 147 h 151"/>
                  <a:gd name="T10" fmla="*/ 371 w 372"/>
                  <a:gd name="T11" fmla="*/ 151 h 151"/>
                  <a:gd name="T12" fmla="*/ 296 w 372"/>
                  <a:gd name="T13" fmla="*/ 125 h 151"/>
                  <a:gd name="T14" fmla="*/ 182 w 372"/>
                  <a:gd name="T15" fmla="*/ 80 h 151"/>
                  <a:gd name="T16" fmla="*/ 68 w 372"/>
                  <a:gd name="T17" fmla="*/ 35 h 151"/>
                  <a:gd name="T18" fmla="*/ 0 w 372"/>
                  <a:gd name="T19" fmla="*/ 4 h 151"/>
                  <a:gd name="T20" fmla="*/ 1 w 372"/>
                  <a:gd name="T21" fmla="*/ 0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51"/>
                  <a:gd name="T35" fmla="*/ 372 w 372"/>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51">
                    <a:moveTo>
                      <a:pt x="1" y="0"/>
                    </a:moveTo>
                    <a:lnTo>
                      <a:pt x="69" y="30"/>
                    </a:lnTo>
                    <a:lnTo>
                      <a:pt x="183" y="76"/>
                    </a:lnTo>
                    <a:lnTo>
                      <a:pt x="297" y="121"/>
                    </a:lnTo>
                    <a:lnTo>
                      <a:pt x="372" y="147"/>
                    </a:lnTo>
                    <a:lnTo>
                      <a:pt x="371" y="151"/>
                    </a:lnTo>
                    <a:lnTo>
                      <a:pt x="296" y="125"/>
                    </a:lnTo>
                    <a:lnTo>
                      <a:pt x="182" y="80"/>
                    </a:lnTo>
                    <a:lnTo>
                      <a:pt x="68" y="35"/>
                    </a:lnTo>
                    <a:lnTo>
                      <a:pt x="0" y="4"/>
                    </a:lnTo>
                    <a:lnTo>
                      <a:pt x="1" y="0"/>
                    </a:lnTo>
                    <a:close/>
                  </a:path>
                </a:pathLst>
              </a:custGeom>
              <a:solidFill>
                <a:srgbClr val="000000"/>
              </a:solidFill>
              <a:ln w="9525">
                <a:noFill/>
                <a:round/>
                <a:headEnd/>
                <a:tailEnd/>
              </a:ln>
            </p:spPr>
            <p:txBody>
              <a:bodyPr/>
              <a:lstStyle/>
              <a:p>
                <a:endParaRPr lang="en-US" dirty="0"/>
              </a:p>
            </p:txBody>
          </p:sp>
          <p:sp>
            <p:nvSpPr>
              <p:cNvPr id="22432" name="Freeform 228"/>
              <p:cNvSpPr>
                <a:spLocks/>
              </p:cNvSpPr>
              <p:nvPr/>
            </p:nvSpPr>
            <p:spPr bwMode="auto">
              <a:xfrm>
                <a:off x="3803" y="1287"/>
                <a:ext cx="1" cy="1"/>
              </a:xfrm>
              <a:custGeom>
                <a:avLst/>
                <a:gdLst>
                  <a:gd name="T0" fmla="*/ 0 w 1"/>
                  <a:gd name="T1" fmla="*/ 4 h 4"/>
                  <a:gd name="T2" fmla="*/ 1 w 1"/>
                  <a:gd name="T3" fmla="*/ 0 h 4"/>
                  <a:gd name="T4" fmla="*/ 0 w 1"/>
                  <a:gd name="T5" fmla="*/ 4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1" y="0"/>
                    </a:lnTo>
                    <a:lnTo>
                      <a:pt x="0" y="4"/>
                    </a:lnTo>
                    <a:close/>
                  </a:path>
                </a:pathLst>
              </a:custGeom>
              <a:solidFill>
                <a:srgbClr val="000000"/>
              </a:solidFill>
              <a:ln w="9525">
                <a:noFill/>
                <a:round/>
                <a:headEnd/>
                <a:tailEnd/>
              </a:ln>
            </p:spPr>
            <p:txBody>
              <a:bodyPr/>
              <a:lstStyle/>
              <a:p>
                <a:endParaRPr lang="en-US" dirty="0"/>
              </a:p>
            </p:txBody>
          </p:sp>
          <p:sp>
            <p:nvSpPr>
              <p:cNvPr id="22433" name="Freeform 229"/>
              <p:cNvSpPr>
                <a:spLocks/>
              </p:cNvSpPr>
              <p:nvPr/>
            </p:nvSpPr>
            <p:spPr bwMode="auto">
              <a:xfrm>
                <a:off x="3844" y="1311"/>
                <a:ext cx="1" cy="1"/>
              </a:xfrm>
              <a:custGeom>
                <a:avLst/>
                <a:gdLst>
                  <a:gd name="T0" fmla="*/ 0 w 1"/>
                  <a:gd name="T1" fmla="*/ 4 h 4"/>
                  <a:gd name="T2" fmla="*/ 1 w 1"/>
                  <a:gd name="T3" fmla="*/ 4 h 4"/>
                  <a:gd name="T4" fmla="*/ 1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1" y="4"/>
                    </a:lnTo>
                    <a:lnTo>
                      <a:pt x="1" y="0"/>
                    </a:lnTo>
                    <a:lnTo>
                      <a:pt x="0" y="4"/>
                    </a:lnTo>
                    <a:close/>
                  </a:path>
                </a:pathLst>
              </a:custGeom>
              <a:solidFill>
                <a:srgbClr val="000000"/>
              </a:solidFill>
              <a:ln w="9525">
                <a:noFill/>
                <a:round/>
                <a:headEnd/>
                <a:tailEnd/>
              </a:ln>
            </p:spPr>
            <p:txBody>
              <a:bodyPr/>
              <a:lstStyle/>
              <a:p>
                <a:endParaRPr lang="en-US" dirty="0"/>
              </a:p>
            </p:txBody>
          </p:sp>
          <p:sp>
            <p:nvSpPr>
              <p:cNvPr id="22434" name="Freeform 230"/>
              <p:cNvSpPr>
                <a:spLocks/>
              </p:cNvSpPr>
              <p:nvPr/>
            </p:nvSpPr>
            <p:spPr bwMode="auto">
              <a:xfrm>
                <a:off x="3808" y="1293"/>
                <a:ext cx="34" cy="19"/>
              </a:xfrm>
              <a:custGeom>
                <a:avLst/>
                <a:gdLst>
                  <a:gd name="T0" fmla="*/ 0 w 305"/>
                  <a:gd name="T1" fmla="*/ 7 h 110"/>
                  <a:gd name="T2" fmla="*/ 7 w 305"/>
                  <a:gd name="T3" fmla="*/ 12 h 110"/>
                  <a:gd name="T4" fmla="*/ 15 w 305"/>
                  <a:gd name="T5" fmla="*/ 17 h 110"/>
                  <a:gd name="T6" fmla="*/ 32 w 305"/>
                  <a:gd name="T7" fmla="*/ 29 h 110"/>
                  <a:gd name="T8" fmla="*/ 53 w 305"/>
                  <a:gd name="T9" fmla="*/ 39 h 110"/>
                  <a:gd name="T10" fmla="*/ 75 w 305"/>
                  <a:gd name="T11" fmla="*/ 51 h 110"/>
                  <a:gd name="T12" fmla="*/ 98 w 305"/>
                  <a:gd name="T13" fmla="*/ 60 h 110"/>
                  <a:gd name="T14" fmla="*/ 110 w 305"/>
                  <a:gd name="T15" fmla="*/ 65 h 110"/>
                  <a:gd name="T16" fmla="*/ 123 w 305"/>
                  <a:gd name="T17" fmla="*/ 70 h 110"/>
                  <a:gd name="T18" fmla="*/ 148 w 305"/>
                  <a:gd name="T19" fmla="*/ 79 h 110"/>
                  <a:gd name="T20" fmla="*/ 174 w 305"/>
                  <a:gd name="T21" fmla="*/ 86 h 110"/>
                  <a:gd name="T22" fmla="*/ 198 w 305"/>
                  <a:gd name="T23" fmla="*/ 93 h 110"/>
                  <a:gd name="T24" fmla="*/ 221 w 305"/>
                  <a:gd name="T25" fmla="*/ 100 h 110"/>
                  <a:gd name="T26" fmla="*/ 243 w 305"/>
                  <a:gd name="T27" fmla="*/ 104 h 110"/>
                  <a:gd name="T28" fmla="*/ 262 w 305"/>
                  <a:gd name="T29" fmla="*/ 107 h 110"/>
                  <a:gd name="T30" fmla="*/ 271 w 305"/>
                  <a:gd name="T31" fmla="*/ 109 h 110"/>
                  <a:gd name="T32" fmla="*/ 279 w 305"/>
                  <a:gd name="T33" fmla="*/ 109 h 110"/>
                  <a:gd name="T34" fmla="*/ 285 w 305"/>
                  <a:gd name="T35" fmla="*/ 110 h 110"/>
                  <a:gd name="T36" fmla="*/ 292 w 305"/>
                  <a:gd name="T37" fmla="*/ 110 h 110"/>
                  <a:gd name="T38" fmla="*/ 297 w 305"/>
                  <a:gd name="T39" fmla="*/ 109 h 110"/>
                  <a:gd name="T40" fmla="*/ 301 w 305"/>
                  <a:gd name="T41" fmla="*/ 108 h 110"/>
                  <a:gd name="T42" fmla="*/ 304 w 305"/>
                  <a:gd name="T43" fmla="*/ 107 h 110"/>
                  <a:gd name="T44" fmla="*/ 305 w 305"/>
                  <a:gd name="T45" fmla="*/ 105 h 110"/>
                  <a:gd name="T46" fmla="*/ 272 w 305"/>
                  <a:gd name="T47" fmla="*/ 93 h 110"/>
                  <a:gd name="T48" fmla="*/ 241 w 305"/>
                  <a:gd name="T49" fmla="*/ 82 h 110"/>
                  <a:gd name="T50" fmla="*/ 211 w 305"/>
                  <a:gd name="T51" fmla="*/ 71 h 110"/>
                  <a:gd name="T52" fmla="*/ 183 w 305"/>
                  <a:gd name="T53" fmla="*/ 60 h 110"/>
                  <a:gd name="T54" fmla="*/ 134 w 305"/>
                  <a:gd name="T55" fmla="*/ 39 h 110"/>
                  <a:gd name="T56" fmla="*/ 92 w 305"/>
                  <a:gd name="T57" fmla="*/ 23 h 110"/>
                  <a:gd name="T58" fmla="*/ 74 w 305"/>
                  <a:gd name="T59" fmla="*/ 15 h 110"/>
                  <a:gd name="T60" fmla="*/ 58 w 305"/>
                  <a:gd name="T61" fmla="*/ 9 h 110"/>
                  <a:gd name="T62" fmla="*/ 44 w 305"/>
                  <a:gd name="T63" fmla="*/ 5 h 110"/>
                  <a:gd name="T64" fmla="*/ 31 w 305"/>
                  <a:gd name="T65" fmla="*/ 2 h 110"/>
                  <a:gd name="T66" fmla="*/ 20 w 305"/>
                  <a:gd name="T67" fmla="*/ 0 h 110"/>
                  <a:gd name="T68" fmla="*/ 16 w 305"/>
                  <a:gd name="T69" fmla="*/ 0 h 110"/>
                  <a:gd name="T70" fmla="*/ 12 w 305"/>
                  <a:gd name="T71" fmla="*/ 1 h 110"/>
                  <a:gd name="T72" fmla="*/ 8 w 305"/>
                  <a:gd name="T73" fmla="*/ 1 h 110"/>
                  <a:gd name="T74" fmla="*/ 5 w 305"/>
                  <a:gd name="T75" fmla="*/ 3 h 110"/>
                  <a:gd name="T76" fmla="*/ 2 w 305"/>
                  <a:gd name="T77" fmla="*/ 4 h 110"/>
                  <a:gd name="T78" fmla="*/ 0 w 305"/>
                  <a:gd name="T79" fmla="*/ 7 h 1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5"/>
                  <a:gd name="T121" fmla="*/ 0 h 110"/>
                  <a:gd name="T122" fmla="*/ 305 w 305"/>
                  <a:gd name="T123" fmla="*/ 110 h 1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5" h="110">
                    <a:moveTo>
                      <a:pt x="0" y="7"/>
                    </a:moveTo>
                    <a:lnTo>
                      <a:pt x="7" y="12"/>
                    </a:lnTo>
                    <a:lnTo>
                      <a:pt x="15" y="17"/>
                    </a:lnTo>
                    <a:lnTo>
                      <a:pt x="32" y="29"/>
                    </a:lnTo>
                    <a:lnTo>
                      <a:pt x="53" y="39"/>
                    </a:lnTo>
                    <a:lnTo>
                      <a:pt x="75" y="51"/>
                    </a:lnTo>
                    <a:lnTo>
                      <a:pt x="98" y="60"/>
                    </a:lnTo>
                    <a:lnTo>
                      <a:pt x="110" y="65"/>
                    </a:lnTo>
                    <a:lnTo>
                      <a:pt x="123" y="70"/>
                    </a:lnTo>
                    <a:lnTo>
                      <a:pt x="148" y="79"/>
                    </a:lnTo>
                    <a:lnTo>
                      <a:pt x="174" y="86"/>
                    </a:lnTo>
                    <a:lnTo>
                      <a:pt x="198" y="93"/>
                    </a:lnTo>
                    <a:lnTo>
                      <a:pt x="221" y="100"/>
                    </a:lnTo>
                    <a:lnTo>
                      <a:pt x="243" y="104"/>
                    </a:lnTo>
                    <a:lnTo>
                      <a:pt x="262" y="107"/>
                    </a:lnTo>
                    <a:lnTo>
                      <a:pt x="271" y="109"/>
                    </a:lnTo>
                    <a:lnTo>
                      <a:pt x="279" y="109"/>
                    </a:lnTo>
                    <a:lnTo>
                      <a:pt x="285" y="110"/>
                    </a:lnTo>
                    <a:lnTo>
                      <a:pt x="292" y="110"/>
                    </a:lnTo>
                    <a:lnTo>
                      <a:pt x="297" y="109"/>
                    </a:lnTo>
                    <a:lnTo>
                      <a:pt x="301" y="108"/>
                    </a:lnTo>
                    <a:lnTo>
                      <a:pt x="304" y="107"/>
                    </a:lnTo>
                    <a:lnTo>
                      <a:pt x="305" y="105"/>
                    </a:lnTo>
                    <a:lnTo>
                      <a:pt x="272" y="93"/>
                    </a:lnTo>
                    <a:lnTo>
                      <a:pt x="241" y="82"/>
                    </a:lnTo>
                    <a:lnTo>
                      <a:pt x="211" y="71"/>
                    </a:lnTo>
                    <a:lnTo>
                      <a:pt x="183" y="60"/>
                    </a:lnTo>
                    <a:lnTo>
                      <a:pt x="134" y="39"/>
                    </a:lnTo>
                    <a:lnTo>
                      <a:pt x="92" y="23"/>
                    </a:lnTo>
                    <a:lnTo>
                      <a:pt x="74" y="15"/>
                    </a:lnTo>
                    <a:lnTo>
                      <a:pt x="58" y="9"/>
                    </a:lnTo>
                    <a:lnTo>
                      <a:pt x="44" y="5"/>
                    </a:lnTo>
                    <a:lnTo>
                      <a:pt x="31" y="2"/>
                    </a:lnTo>
                    <a:lnTo>
                      <a:pt x="20" y="0"/>
                    </a:lnTo>
                    <a:lnTo>
                      <a:pt x="16" y="0"/>
                    </a:lnTo>
                    <a:lnTo>
                      <a:pt x="12" y="1"/>
                    </a:lnTo>
                    <a:lnTo>
                      <a:pt x="8" y="1"/>
                    </a:lnTo>
                    <a:lnTo>
                      <a:pt x="5" y="3"/>
                    </a:lnTo>
                    <a:lnTo>
                      <a:pt x="2" y="4"/>
                    </a:lnTo>
                    <a:lnTo>
                      <a:pt x="0" y="7"/>
                    </a:lnTo>
                    <a:close/>
                  </a:path>
                </a:pathLst>
              </a:custGeom>
              <a:solidFill>
                <a:srgbClr val="666666"/>
              </a:solidFill>
              <a:ln w="9525">
                <a:noFill/>
                <a:round/>
                <a:headEnd/>
                <a:tailEnd/>
              </a:ln>
            </p:spPr>
            <p:txBody>
              <a:bodyPr/>
              <a:lstStyle/>
              <a:p>
                <a:endParaRPr lang="en-US" dirty="0"/>
              </a:p>
            </p:txBody>
          </p:sp>
          <p:sp>
            <p:nvSpPr>
              <p:cNvPr id="22435" name="Freeform 231"/>
              <p:cNvSpPr>
                <a:spLocks/>
              </p:cNvSpPr>
              <p:nvPr/>
            </p:nvSpPr>
            <p:spPr bwMode="auto">
              <a:xfrm>
                <a:off x="3793" y="1278"/>
                <a:ext cx="55" cy="33"/>
              </a:xfrm>
              <a:custGeom>
                <a:avLst/>
                <a:gdLst>
                  <a:gd name="T0" fmla="*/ 0 w 490"/>
                  <a:gd name="T1" fmla="*/ 0 h 196"/>
                  <a:gd name="T2" fmla="*/ 15 w 490"/>
                  <a:gd name="T3" fmla="*/ 3 h 196"/>
                  <a:gd name="T4" fmla="*/ 28 w 490"/>
                  <a:gd name="T5" fmla="*/ 6 h 196"/>
                  <a:gd name="T6" fmla="*/ 40 w 490"/>
                  <a:gd name="T7" fmla="*/ 9 h 196"/>
                  <a:gd name="T8" fmla="*/ 56 w 490"/>
                  <a:gd name="T9" fmla="*/ 16 h 196"/>
                  <a:gd name="T10" fmla="*/ 80 w 490"/>
                  <a:gd name="T11" fmla="*/ 24 h 196"/>
                  <a:gd name="T12" fmla="*/ 116 w 490"/>
                  <a:gd name="T13" fmla="*/ 35 h 196"/>
                  <a:gd name="T14" fmla="*/ 159 w 490"/>
                  <a:gd name="T15" fmla="*/ 50 h 196"/>
                  <a:gd name="T16" fmla="*/ 181 w 490"/>
                  <a:gd name="T17" fmla="*/ 58 h 196"/>
                  <a:gd name="T18" fmla="*/ 203 w 490"/>
                  <a:gd name="T19" fmla="*/ 67 h 196"/>
                  <a:gd name="T20" fmla="*/ 222 w 490"/>
                  <a:gd name="T21" fmla="*/ 74 h 196"/>
                  <a:gd name="T22" fmla="*/ 239 w 490"/>
                  <a:gd name="T23" fmla="*/ 80 h 196"/>
                  <a:gd name="T24" fmla="*/ 274 w 490"/>
                  <a:gd name="T25" fmla="*/ 93 h 196"/>
                  <a:gd name="T26" fmla="*/ 293 w 490"/>
                  <a:gd name="T27" fmla="*/ 99 h 196"/>
                  <a:gd name="T28" fmla="*/ 312 w 490"/>
                  <a:gd name="T29" fmla="*/ 105 h 196"/>
                  <a:gd name="T30" fmla="*/ 356 w 490"/>
                  <a:gd name="T31" fmla="*/ 122 h 196"/>
                  <a:gd name="T32" fmla="*/ 396 w 490"/>
                  <a:gd name="T33" fmla="*/ 138 h 196"/>
                  <a:gd name="T34" fmla="*/ 428 w 490"/>
                  <a:gd name="T35" fmla="*/ 150 h 196"/>
                  <a:gd name="T36" fmla="*/ 442 w 490"/>
                  <a:gd name="T37" fmla="*/ 155 h 196"/>
                  <a:gd name="T38" fmla="*/ 458 w 490"/>
                  <a:gd name="T39" fmla="*/ 163 h 196"/>
                  <a:gd name="T40" fmla="*/ 473 w 490"/>
                  <a:gd name="T41" fmla="*/ 170 h 196"/>
                  <a:gd name="T42" fmla="*/ 490 w 490"/>
                  <a:gd name="T43" fmla="*/ 179 h 196"/>
                  <a:gd name="T44" fmla="*/ 487 w 490"/>
                  <a:gd name="T45" fmla="*/ 185 h 196"/>
                  <a:gd name="T46" fmla="*/ 486 w 490"/>
                  <a:gd name="T47" fmla="*/ 188 h 196"/>
                  <a:gd name="T48" fmla="*/ 483 w 490"/>
                  <a:gd name="T49" fmla="*/ 190 h 196"/>
                  <a:gd name="T50" fmla="*/ 481 w 490"/>
                  <a:gd name="T51" fmla="*/ 191 h 196"/>
                  <a:gd name="T52" fmla="*/ 479 w 490"/>
                  <a:gd name="T53" fmla="*/ 193 h 196"/>
                  <a:gd name="T54" fmla="*/ 473 w 490"/>
                  <a:gd name="T55" fmla="*/ 195 h 196"/>
                  <a:gd name="T56" fmla="*/ 467 w 490"/>
                  <a:gd name="T57" fmla="*/ 196 h 196"/>
                  <a:gd name="T58" fmla="*/ 461 w 490"/>
                  <a:gd name="T59" fmla="*/ 196 h 196"/>
                  <a:gd name="T60" fmla="*/ 454 w 490"/>
                  <a:gd name="T61" fmla="*/ 196 h 196"/>
                  <a:gd name="T62" fmla="*/ 448 w 490"/>
                  <a:gd name="T63" fmla="*/ 195 h 196"/>
                  <a:gd name="T64" fmla="*/ 440 w 490"/>
                  <a:gd name="T65" fmla="*/ 194 h 196"/>
                  <a:gd name="T66" fmla="*/ 433 w 490"/>
                  <a:gd name="T67" fmla="*/ 192 h 196"/>
                  <a:gd name="T68" fmla="*/ 420 w 490"/>
                  <a:gd name="T69" fmla="*/ 188 h 196"/>
                  <a:gd name="T70" fmla="*/ 406 w 490"/>
                  <a:gd name="T71" fmla="*/ 182 h 196"/>
                  <a:gd name="T72" fmla="*/ 396 w 490"/>
                  <a:gd name="T73" fmla="*/ 177 h 196"/>
                  <a:gd name="T74" fmla="*/ 367 w 490"/>
                  <a:gd name="T75" fmla="*/ 167 h 196"/>
                  <a:gd name="T76" fmla="*/ 332 w 490"/>
                  <a:gd name="T77" fmla="*/ 153 h 196"/>
                  <a:gd name="T78" fmla="*/ 294 w 490"/>
                  <a:gd name="T79" fmla="*/ 138 h 196"/>
                  <a:gd name="T80" fmla="*/ 256 w 490"/>
                  <a:gd name="T81" fmla="*/ 123 h 196"/>
                  <a:gd name="T82" fmla="*/ 228 w 490"/>
                  <a:gd name="T83" fmla="*/ 113 h 196"/>
                  <a:gd name="T84" fmla="*/ 203 w 490"/>
                  <a:gd name="T85" fmla="*/ 103 h 196"/>
                  <a:gd name="T86" fmla="*/ 180 w 490"/>
                  <a:gd name="T87" fmla="*/ 94 h 196"/>
                  <a:gd name="T88" fmla="*/ 161 w 490"/>
                  <a:gd name="T89" fmla="*/ 85 h 196"/>
                  <a:gd name="T90" fmla="*/ 127 w 490"/>
                  <a:gd name="T91" fmla="*/ 71 h 196"/>
                  <a:gd name="T92" fmla="*/ 99 w 490"/>
                  <a:gd name="T93" fmla="*/ 57 h 196"/>
                  <a:gd name="T94" fmla="*/ 67 w 490"/>
                  <a:gd name="T95" fmla="*/ 42 h 196"/>
                  <a:gd name="T96" fmla="*/ 38 w 490"/>
                  <a:gd name="T97" fmla="*/ 27 h 196"/>
                  <a:gd name="T98" fmla="*/ 25 w 490"/>
                  <a:gd name="T99" fmla="*/ 20 h 196"/>
                  <a:gd name="T100" fmla="*/ 14 w 490"/>
                  <a:gd name="T101" fmla="*/ 13 h 196"/>
                  <a:gd name="T102" fmla="*/ 10 w 490"/>
                  <a:gd name="T103" fmla="*/ 9 h 196"/>
                  <a:gd name="T104" fmla="*/ 7 w 490"/>
                  <a:gd name="T105" fmla="*/ 6 h 196"/>
                  <a:gd name="T106" fmla="*/ 3 w 490"/>
                  <a:gd name="T107" fmla="*/ 3 h 196"/>
                  <a:gd name="T108" fmla="*/ 0 w 490"/>
                  <a:gd name="T109" fmla="*/ 0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0"/>
                  <a:gd name="T166" fmla="*/ 0 h 196"/>
                  <a:gd name="T167" fmla="*/ 490 w 490"/>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0" h="196">
                    <a:moveTo>
                      <a:pt x="0" y="0"/>
                    </a:moveTo>
                    <a:lnTo>
                      <a:pt x="15" y="3"/>
                    </a:lnTo>
                    <a:lnTo>
                      <a:pt x="28" y="6"/>
                    </a:lnTo>
                    <a:lnTo>
                      <a:pt x="40" y="9"/>
                    </a:lnTo>
                    <a:lnTo>
                      <a:pt x="56" y="16"/>
                    </a:lnTo>
                    <a:lnTo>
                      <a:pt x="80" y="24"/>
                    </a:lnTo>
                    <a:lnTo>
                      <a:pt x="116" y="35"/>
                    </a:lnTo>
                    <a:lnTo>
                      <a:pt x="159" y="50"/>
                    </a:lnTo>
                    <a:lnTo>
                      <a:pt x="181" y="58"/>
                    </a:lnTo>
                    <a:lnTo>
                      <a:pt x="203" y="67"/>
                    </a:lnTo>
                    <a:lnTo>
                      <a:pt x="222" y="74"/>
                    </a:lnTo>
                    <a:lnTo>
                      <a:pt x="239" y="80"/>
                    </a:lnTo>
                    <a:lnTo>
                      <a:pt x="274" y="93"/>
                    </a:lnTo>
                    <a:lnTo>
                      <a:pt x="293" y="99"/>
                    </a:lnTo>
                    <a:lnTo>
                      <a:pt x="312" y="105"/>
                    </a:lnTo>
                    <a:lnTo>
                      <a:pt x="356" y="122"/>
                    </a:lnTo>
                    <a:lnTo>
                      <a:pt x="396" y="138"/>
                    </a:lnTo>
                    <a:lnTo>
                      <a:pt x="428" y="150"/>
                    </a:lnTo>
                    <a:lnTo>
                      <a:pt x="442" y="155"/>
                    </a:lnTo>
                    <a:lnTo>
                      <a:pt x="458" y="163"/>
                    </a:lnTo>
                    <a:lnTo>
                      <a:pt x="473" y="170"/>
                    </a:lnTo>
                    <a:lnTo>
                      <a:pt x="490" y="179"/>
                    </a:lnTo>
                    <a:lnTo>
                      <a:pt x="487" y="185"/>
                    </a:lnTo>
                    <a:lnTo>
                      <a:pt x="486" y="188"/>
                    </a:lnTo>
                    <a:lnTo>
                      <a:pt x="483" y="190"/>
                    </a:lnTo>
                    <a:lnTo>
                      <a:pt x="481" y="191"/>
                    </a:lnTo>
                    <a:lnTo>
                      <a:pt x="479" y="193"/>
                    </a:lnTo>
                    <a:lnTo>
                      <a:pt x="473" y="195"/>
                    </a:lnTo>
                    <a:lnTo>
                      <a:pt x="467" y="196"/>
                    </a:lnTo>
                    <a:lnTo>
                      <a:pt x="461" y="196"/>
                    </a:lnTo>
                    <a:lnTo>
                      <a:pt x="454" y="196"/>
                    </a:lnTo>
                    <a:lnTo>
                      <a:pt x="448" y="195"/>
                    </a:lnTo>
                    <a:lnTo>
                      <a:pt x="440" y="194"/>
                    </a:lnTo>
                    <a:lnTo>
                      <a:pt x="433" y="192"/>
                    </a:lnTo>
                    <a:lnTo>
                      <a:pt x="420" y="188"/>
                    </a:lnTo>
                    <a:lnTo>
                      <a:pt x="406" y="182"/>
                    </a:lnTo>
                    <a:lnTo>
                      <a:pt x="396" y="177"/>
                    </a:lnTo>
                    <a:lnTo>
                      <a:pt x="367" y="167"/>
                    </a:lnTo>
                    <a:lnTo>
                      <a:pt x="332" y="153"/>
                    </a:lnTo>
                    <a:lnTo>
                      <a:pt x="294" y="138"/>
                    </a:lnTo>
                    <a:lnTo>
                      <a:pt x="256" y="123"/>
                    </a:lnTo>
                    <a:lnTo>
                      <a:pt x="228" y="113"/>
                    </a:lnTo>
                    <a:lnTo>
                      <a:pt x="203" y="103"/>
                    </a:lnTo>
                    <a:lnTo>
                      <a:pt x="180" y="94"/>
                    </a:lnTo>
                    <a:lnTo>
                      <a:pt x="161" y="85"/>
                    </a:lnTo>
                    <a:lnTo>
                      <a:pt x="127" y="71"/>
                    </a:lnTo>
                    <a:lnTo>
                      <a:pt x="99" y="57"/>
                    </a:lnTo>
                    <a:lnTo>
                      <a:pt x="67" y="42"/>
                    </a:lnTo>
                    <a:lnTo>
                      <a:pt x="38" y="27"/>
                    </a:lnTo>
                    <a:lnTo>
                      <a:pt x="25" y="20"/>
                    </a:lnTo>
                    <a:lnTo>
                      <a:pt x="14" y="13"/>
                    </a:lnTo>
                    <a:lnTo>
                      <a:pt x="10" y="9"/>
                    </a:lnTo>
                    <a:lnTo>
                      <a:pt x="7" y="6"/>
                    </a:lnTo>
                    <a:lnTo>
                      <a:pt x="3" y="3"/>
                    </a:lnTo>
                    <a:lnTo>
                      <a:pt x="0" y="0"/>
                    </a:lnTo>
                    <a:close/>
                  </a:path>
                </a:pathLst>
              </a:custGeom>
              <a:solidFill>
                <a:srgbClr val="B3B3B3"/>
              </a:solidFill>
              <a:ln w="9525">
                <a:noFill/>
                <a:round/>
                <a:headEnd/>
                <a:tailEnd/>
              </a:ln>
            </p:spPr>
            <p:txBody>
              <a:bodyPr/>
              <a:lstStyle/>
              <a:p>
                <a:endParaRPr lang="en-US" dirty="0"/>
              </a:p>
            </p:txBody>
          </p:sp>
          <p:sp>
            <p:nvSpPr>
              <p:cNvPr id="22436" name="Freeform 232"/>
              <p:cNvSpPr>
                <a:spLocks/>
              </p:cNvSpPr>
              <p:nvPr/>
            </p:nvSpPr>
            <p:spPr bwMode="auto">
              <a:xfrm>
                <a:off x="3794" y="1278"/>
                <a:ext cx="54" cy="29"/>
              </a:xfrm>
              <a:custGeom>
                <a:avLst/>
                <a:gdLst>
                  <a:gd name="T0" fmla="*/ 0 w 486"/>
                  <a:gd name="T1" fmla="*/ 0 h 176"/>
                  <a:gd name="T2" fmla="*/ 19 w 486"/>
                  <a:gd name="T3" fmla="*/ 4 h 176"/>
                  <a:gd name="T4" fmla="*/ 40 w 486"/>
                  <a:gd name="T5" fmla="*/ 10 h 176"/>
                  <a:gd name="T6" fmla="*/ 89 w 486"/>
                  <a:gd name="T7" fmla="*/ 26 h 176"/>
                  <a:gd name="T8" fmla="*/ 136 w 486"/>
                  <a:gd name="T9" fmla="*/ 43 h 176"/>
                  <a:gd name="T10" fmla="*/ 171 w 486"/>
                  <a:gd name="T11" fmla="*/ 54 h 176"/>
                  <a:gd name="T12" fmla="*/ 235 w 486"/>
                  <a:gd name="T13" fmla="*/ 76 h 176"/>
                  <a:gd name="T14" fmla="*/ 326 w 486"/>
                  <a:gd name="T15" fmla="*/ 108 h 176"/>
                  <a:gd name="T16" fmla="*/ 419 w 486"/>
                  <a:gd name="T17" fmla="*/ 140 h 176"/>
                  <a:gd name="T18" fmla="*/ 483 w 486"/>
                  <a:gd name="T19" fmla="*/ 161 h 176"/>
                  <a:gd name="T20" fmla="*/ 485 w 486"/>
                  <a:gd name="T21" fmla="*/ 166 h 176"/>
                  <a:gd name="T22" fmla="*/ 486 w 486"/>
                  <a:gd name="T23" fmla="*/ 170 h 176"/>
                  <a:gd name="T24" fmla="*/ 486 w 486"/>
                  <a:gd name="T25" fmla="*/ 173 h 176"/>
                  <a:gd name="T26" fmla="*/ 484 w 486"/>
                  <a:gd name="T27" fmla="*/ 175 h 176"/>
                  <a:gd name="T28" fmla="*/ 482 w 486"/>
                  <a:gd name="T29" fmla="*/ 176 h 176"/>
                  <a:gd name="T30" fmla="*/ 479 w 486"/>
                  <a:gd name="T31" fmla="*/ 176 h 176"/>
                  <a:gd name="T32" fmla="*/ 473 w 486"/>
                  <a:gd name="T33" fmla="*/ 176 h 176"/>
                  <a:gd name="T34" fmla="*/ 468 w 486"/>
                  <a:gd name="T35" fmla="*/ 175 h 176"/>
                  <a:gd name="T36" fmla="*/ 460 w 486"/>
                  <a:gd name="T37" fmla="*/ 174 h 176"/>
                  <a:gd name="T38" fmla="*/ 450 w 486"/>
                  <a:gd name="T39" fmla="*/ 171 h 176"/>
                  <a:gd name="T40" fmla="*/ 426 w 486"/>
                  <a:gd name="T41" fmla="*/ 164 h 176"/>
                  <a:gd name="T42" fmla="*/ 395 w 486"/>
                  <a:gd name="T43" fmla="*/ 153 h 176"/>
                  <a:gd name="T44" fmla="*/ 357 w 486"/>
                  <a:gd name="T45" fmla="*/ 139 h 176"/>
                  <a:gd name="T46" fmla="*/ 299 w 486"/>
                  <a:gd name="T47" fmla="*/ 118 h 176"/>
                  <a:gd name="T48" fmla="*/ 239 w 486"/>
                  <a:gd name="T49" fmla="*/ 96 h 176"/>
                  <a:gd name="T50" fmla="*/ 143 w 486"/>
                  <a:gd name="T51" fmla="*/ 60 h 176"/>
                  <a:gd name="T52" fmla="*/ 108 w 486"/>
                  <a:gd name="T53" fmla="*/ 47 h 176"/>
                  <a:gd name="T54" fmla="*/ 81 w 486"/>
                  <a:gd name="T55" fmla="*/ 36 h 176"/>
                  <a:gd name="T56" fmla="*/ 70 w 486"/>
                  <a:gd name="T57" fmla="*/ 31 h 176"/>
                  <a:gd name="T58" fmla="*/ 56 w 486"/>
                  <a:gd name="T59" fmla="*/ 26 h 176"/>
                  <a:gd name="T60" fmla="*/ 31 w 486"/>
                  <a:gd name="T61" fmla="*/ 17 h 176"/>
                  <a:gd name="T62" fmla="*/ 19 w 486"/>
                  <a:gd name="T63" fmla="*/ 12 h 176"/>
                  <a:gd name="T64" fmla="*/ 10 w 486"/>
                  <a:gd name="T65" fmla="*/ 8 h 176"/>
                  <a:gd name="T66" fmla="*/ 5 w 486"/>
                  <a:gd name="T67" fmla="*/ 6 h 176"/>
                  <a:gd name="T68" fmla="*/ 3 w 486"/>
                  <a:gd name="T69" fmla="*/ 4 h 176"/>
                  <a:gd name="T70" fmla="*/ 1 w 486"/>
                  <a:gd name="T71" fmla="*/ 2 h 176"/>
                  <a:gd name="T72" fmla="*/ 0 w 486"/>
                  <a:gd name="T73" fmla="*/ 0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6"/>
                  <a:gd name="T112" fmla="*/ 0 h 176"/>
                  <a:gd name="T113" fmla="*/ 486 w 486"/>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6" h="176">
                    <a:moveTo>
                      <a:pt x="0" y="0"/>
                    </a:moveTo>
                    <a:lnTo>
                      <a:pt x="19" y="4"/>
                    </a:lnTo>
                    <a:lnTo>
                      <a:pt x="40" y="10"/>
                    </a:lnTo>
                    <a:lnTo>
                      <a:pt x="89" y="26"/>
                    </a:lnTo>
                    <a:lnTo>
                      <a:pt x="136" y="43"/>
                    </a:lnTo>
                    <a:lnTo>
                      <a:pt x="171" y="54"/>
                    </a:lnTo>
                    <a:lnTo>
                      <a:pt x="235" y="76"/>
                    </a:lnTo>
                    <a:lnTo>
                      <a:pt x="326" y="108"/>
                    </a:lnTo>
                    <a:lnTo>
                      <a:pt x="419" y="140"/>
                    </a:lnTo>
                    <a:lnTo>
                      <a:pt x="483" y="161"/>
                    </a:lnTo>
                    <a:lnTo>
                      <a:pt x="485" y="166"/>
                    </a:lnTo>
                    <a:lnTo>
                      <a:pt x="486" y="170"/>
                    </a:lnTo>
                    <a:lnTo>
                      <a:pt x="486" y="173"/>
                    </a:lnTo>
                    <a:lnTo>
                      <a:pt x="484" y="175"/>
                    </a:lnTo>
                    <a:lnTo>
                      <a:pt x="482" y="176"/>
                    </a:lnTo>
                    <a:lnTo>
                      <a:pt x="479" y="176"/>
                    </a:lnTo>
                    <a:lnTo>
                      <a:pt x="473" y="176"/>
                    </a:lnTo>
                    <a:lnTo>
                      <a:pt x="468" y="175"/>
                    </a:lnTo>
                    <a:lnTo>
                      <a:pt x="460" y="174"/>
                    </a:lnTo>
                    <a:lnTo>
                      <a:pt x="450" y="171"/>
                    </a:lnTo>
                    <a:lnTo>
                      <a:pt x="426" y="164"/>
                    </a:lnTo>
                    <a:lnTo>
                      <a:pt x="395" y="153"/>
                    </a:lnTo>
                    <a:lnTo>
                      <a:pt x="357" y="139"/>
                    </a:lnTo>
                    <a:lnTo>
                      <a:pt x="299" y="118"/>
                    </a:lnTo>
                    <a:lnTo>
                      <a:pt x="239" y="96"/>
                    </a:lnTo>
                    <a:lnTo>
                      <a:pt x="143" y="60"/>
                    </a:lnTo>
                    <a:lnTo>
                      <a:pt x="108" y="47"/>
                    </a:lnTo>
                    <a:lnTo>
                      <a:pt x="81" y="36"/>
                    </a:lnTo>
                    <a:lnTo>
                      <a:pt x="70" y="31"/>
                    </a:lnTo>
                    <a:lnTo>
                      <a:pt x="56" y="26"/>
                    </a:lnTo>
                    <a:lnTo>
                      <a:pt x="31" y="17"/>
                    </a:lnTo>
                    <a:lnTo>
                      <a:pt x="19" y="12"/>
                    </a:lnTo>
                    <a:lnTo>
                      <a:pt x="10" y="8"/>
                    </a:lnTo>
                    <a:lnTo>
                      <a:pt x="5" y="6"/>
                    </a:lnTo>
                    <a:lnTo>
                      <a:pt x="3" y="4"/>
                    </a:lnTo>
                    <a:lnTo>
                      <a:pt x="1" y="2"/>
                    </a:lnTo>
                    <a:lnTo>
                      <a:pt x="0" y="0"/>
                    </a:lnTo>
                    <a:close/>
                  </a:path>
                </a:pathLst>
              </a:custGeom>
              <a:solidFill>
                <a:srgbClr val="FFFFFF"/>
              </a:solidFill>
              <a:ln w="9525">
                <a:noFill/>
                <a:round/>
                <a:headEnd/>
                <a:tailEnd/>
              </a:ln>
            </p:spPr>
            <p:txBody>
              <a:bodyPr/>
              <a:lstStyle/>
              <a:p>
                <a:endParaRPr lang="en-US" dirty="0"/>
              </a:p>
            </p:txBody>
          </p:sp>
          <p:sp>
            <p:nvSpPr>
              <p:cNvPr id="22437" name="Freeform 233"/>
              <p:cNvSpPr>
                <a:spLocks/>
              </p:cNvSpPr>
              <p:nvPr/>
            </p:nvSpPr>
            <p:spPr bwMode="auto">
              <a:xfrm>
                <a:off x="3842" y="1302"/>
                <a:ext cx="4" cy="9"/>
              </a:xfrm>
              <a:custGeom>
                <a:avLst/>
                <a:gdLst>
                  <a:gd name="T0" fmla="*/ 0 w 35"/>
                  <a:gd name="T1" fmla="*/ 50 h 53"/>
                  <a:gd name="T2" fmla="*/ 13 w 35"/>
                  <a:gd name="T3" fmla="*/ 43 h 53"/>
                  <a:gd name="T4" fmla="*/ 25 w 35"/>
                  <a:gd name="T5" fmla="*/ 32 h 53"/>
                  <a:gd name="T6" fmla="*/ 29 w 35"/>
                  <a:gd name="T7" fmla="*/ 26 h 53"/>
                  <a:gd name="T8" fmla="*/ 31 w 35"/>
                  <a:gd name="T9" fmla="*/ 20 h 53"/>
                  <a:gd name="T10" fmla="*/ 31 w 35"/>
                  <a:gd name="T11" fmla="*/ 10 h 53"/>
                  <a:gd name="T12" fmla="*/ 28 w 35"/>
                  <a:gd name="T13" fmla="*/ 0 h 53"/>
                  <a:gd name="T14" fmla="*/ 31 w 35"/>
                  <a:gd name="T15" fmla="*/ 0 h 53"/>
                  <a:gd name="T16" fmla="*/ 35 w 35"/>
                  <a:gd name="T17" fmla="*/ 10 h 53"/>
                  <a:gd name="T18" fmla="*/ 35 w 35"/>
                  <a:gd name="T19" fmla="*/ 20 h 53"/>
                  <a:gd name="T20" fmla="*/ 32 w 35"/>
                  <a:gd name="T21" fmla="*/ 28 h 53"/>
                  <a:gd name="T22" fmla="*/ 28 w 35"/>
                  <a:gd name="T23" fmla="*/ 35 h 53"/>
                  <a:gd name="T24" fmla="*/ 17 w 35"/>
                  <a:gd name="T25" fmla="*/ 46 h 53"/>
                  <a:gd name="T26" fmla="*/ 3 w 35"/>
                  <a:gd name="T27" fmla="*/ 53 h 53"/>
                  <a:gd name="T28" fmla="*/ 0 w 35"/>
                  <a:gd name="T29" fmla="*/ 5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53"/>
                  <a:gd name="T47" fmla="*/ 35 w 35"/>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53">
                    <a:moveTo>
                      <a:pt x="0" y="50"/>
                    </a:moveTo>
                    <a:lnTo>
                      <a:pt x="13" y="43"/>
                    </a:lnTo>
                    <a:lnTo>
                      <a:pt x="25" y="32"/>
                    </a:lnTo>
                    <a:lnTo>
                      <a:pt x="29" y="26"/>
                    </a:lnTo>
                    <a:lnTo>
                      <a:pt x="31" y="20"/>
                    </a:lnTo>
                    <a:lnTo>
                      <a:pt x="31" y="10"/>
                    </a:lnTo>
                    <a:lnTo>
                      <a:pt x="28" y="0"/>
                    </a:lnTo>
                    <a:lnTo>
                      <a:pt x="31" y="0"/>
                    </a:lnTo>
                    <a:lnTo>
                      <a:pt x="35" y="10"/>
                    </a:lnTo>
                    <a:lnTo>
                      <a:pt x="35" y="20"/>
                    </a:lnTo>
                    <a:lnTo>
                      <a:pt x="32" y="28"/>
                    </a:lnTo>
                    <a:lnTo>
                      <a:pt x="28" y="35"/>
                    </a:lnTo>
                    <a:lnTo>
                      <a:pt x="17" y="46"/>
                    </a:lnTo>
                    <a:lnTo>
                      <a:pt x="3" y="53"/>
                    </a:lnTo>
                    <a:lnTo>
                      <a:pt x="0" y="50"/>
                    </a:lnTo>
                    <a:close/>
                  </a:path>
                </a:pathLst>
              </a:custGeom>
              <a:solidFill>
                <a:srgbClr val="000000"/>
              </a:solidFill>
              <a:ln w="9525">
                <a:noFill/>
                <a:round/>
                <a:headEnd/>
                <a:tailEnd/>
              </a:ln>
            </p:spPr>
            <p:txBody>
              <a:bodyPr/>
              <a:lstStyle/>
              <a:p>
                <a:endParaRPr lang="en-US" dirty="0"/>
              </a:p>
            </p:txBody>
          </p:sp>
          <p:sp>
            <p:nvSpPr>
              <p:cNvPr id="22438" name="Freeform 234"/>
              <p:cNvSpPr>
                <a:spLocks/>
              </p:cNvSpPr>
              <p:nvPr/>
            </p:nvSpPr>
            <p:spPr bwMode="auto">
              <a:xfrm>
                <a:off x="3707" y="1308"/>
                <a:ext cx="123" cy="89"/>
              </a:xfrm>
              <a:custGeom>
                <a:avLst/>
                <a:gdLst>
                  <a:gd name="T0" fmla="*/ 1 w 1110"/>
                  <a:gd name="T1" fmla="*/ 355 h 536"/>
                  <a:gd name="T2" fmla="*/ 2 w 1110"/>
                  <a:gd name="T3" fmla="*/ 347 h 536"/>
                  <a:gd name="T4" fmla="*/ 17 w 1110"/>
                  <a:gd name="T5" fmla="*/ 340 h 536"/>
                  <a:gd name="T6" fmla="*/ 75 w 1110"/>
                  <a:gd name="T7" fmla="*/ 325 h 536"/>
                  <a:gd name="T8" fmla="*/ 176 w 1110"/>
                  <a:gd name="T9" fmla="*/ 305 h 536"/>
                  <a:gd name="T10" fmla="*/ 243 w 1110"/>
                  <a:gd name="T11" fmla="*/ 289 h 536"/>
                  <a:gd name="T12" fmla="*/ 271 w 1110"/>
                  <a:gd name="T13" fmla="*/ 278 h 536"/>
                  <a:gd name="T14" fmla="*/ 319 w 1110"/>
                  <a:gd name="T15" fmla="*/ 250 h 536"/>
                  <a:gd name="T16" fmla="*/ 379 w 1110"/>
                  <a:gd name="T17" fmla="*/ 221 h 536"/>
                  <a:gd name="T18" fmla="*/ 458 w 1110"/>
                  <a:gd name="T19" fmla="*/ 183 h 536"/>
                  <a:gd name="T20" fmla="*/ 510 w 1110"/>
                  <a:gd name="T21" fmla="*/ 151 h 536"/>
                  <a:gd name="T22" fmla="*/ 543 w 1110"/>
                  <a:gd name="T23" fmla="*/ 138 h 536"/>
                  <a:gd name="T24" fmla="*/ 593 w 1110"/>
                  <a:gd name="T25" fmla="*/ 122 h 536"/>
                  <a:gd name="T26" fmla="*/ 664 w 1110"/>
                  <a:gd name="T27" fmla="*/ 108 h 536"/>
                  <a:gd name="T28" fmla="*/ 719 w 1110"/>
                  <a:gd name="T29" fmla="*/ 94 h 536"/>
                  <a:gd name="T30" fmla="*/ 764 w 1110"/>
                  <a:gd name="T31" fmla="*/ 78 h 536"/>
                  <a:gd name="T32" fmla="*/ 797 w 1110"/>
                  <a:gd name="T33" fmla="*/ 64 h 536"/>
                  <a:gd name="T34" fmla="*/ 865 w 1110"/>
                  <a:gd name="T35" fmla="*/ 25 h 536"/>
                  <a:gd name="T36" fmla="*/ 900 w 1110"/>
                  <a:gd name="T37" fmla="*/ 8 h 536"/>
                  <a:gd name="T38" fmla="*/ 924 w 1110"/>
                  <a:gd name="T39" fmla="*/ 1 h 536"/>
                  <a:gd name="T40" fmla="*/ 950 w 1110"/>
                  <a:gd name="T41" fmla="*/ 0 h 536"/>
                  <a:gd name="T42" fmla="*/ 983 w 1110"/>
                  <a:gd name="T43" fmla="*/ 4 h 536"/>
                  <a:gd name="T44" fmla="*/ 1023 w 1110"/>
                  <a:gd name="T45" fmla="*/ 15 h 536"/>
                  <a:gd name="T46" fmla="*/ 1071 w 1110"/>
                  <a:gd name="T47" fmla="*/ 33 h 536"/>
                  <a:gd name="T48" fmla="*/ 1104 w 1110"/>
                  <a:gd name="T49" fmla="*/ 59 h 536"/>
                  <a:gd name="T50" fmla="*/ 1085 w 1110"/>
                  <a:gd name="T51" fmla="*/ 82 h 536"/>
                  <a:gd name="T52" fmla="*/ 1055 w 1110"/>
                  <a:gd name="T53" fmla="*/ 108 h 536"/>
                  <a:gd name="T54" fmla="*/ 1005 w 1110"/>
                  <a:gd name="T55" fmla="*/ 143 h 536"/>
                  <a:gd name="T56" fmla="*/ 962 w 1110"/>
                  <a:gd name="T57" fmla="*/ 179 h 536"/>
                  <a:gd name="T58" fmla="*/ 933 w 1110"/>
                  <a:gd name="T59" fmla="*/ 210 h 536"/>
                  <a:gd name="T60" fmla="*/ 895 w 1110"/>
                  <a:gd name="T61" fmla="*/ 257 h 536"/>
                  <a:gd name="T62" fmla="*/ 857 w 1110"/>
                  <a:gd name="T63" fmla="*/ 297 h 536"/>
                  <a:gd name="T64" fmla="*/ 821 w 1110"/>
                  <a:gd name="T65" fmla="*/ 330 h 536"/>
                  <a:gd name="T66" fmla="*/ 762 w 1110"/>
                  <a:gd name="T67" fmla="*/ 367 h 536"/>
                  <a:gd name="T68" fmla="*/ 685 w 1110"/>
                  <a:gd name="T69" fmla="*/ 415 h 536"/>
                  <a:gd name="T70" fmla="*/ 656 w 1110"/>
                  <a:gd name="T71" fmla="*/ 439 h 536"/>
                  <a:gd name="T72" fmla="*/ 645 w 1110"/>
                  <a:gd name="T73" fmla="*/ 456 h 536"/>
                  <a:gd name="T74" fmla="*/ 636 w 1110"/>
                  <a:gd name="T75" fmla="*/ 480 h 536"/>
                  <a:gd name="T76" fmla="*/ 626 w 1110"/>
                  <a:gd name="T77" fmla="*/ 512 h 536"/>
                  <a:gd name="T78" fmla="*/ 616 w 1110"/>
                  <a:gd name="T79" fmla="*/ 526 h 536"/>
                  <a:gd name="T80" fmla="*/ 595 w 1110"/>
                  <a:gd name="T81" fmla="*/ 535 h 536"/>
                  <a:gd name="T82" fmla="*/ 567 w 1110"/>
                  <a:gd name="T83" fmla="*/ 536 h 536"/>
                  <a:gd name="T84" fmla="*/ 536 w 1110"/>
                  <a:gd name="T85" fmla="*/ 533 h 536"/>
                  <a:gd name="T86" fmla="*/ 480 w 1110"/>
                  <a:gd name="T87" fmla="*/ 518 h 536"/>
                  <a:gd name="T88" fmla="*/ 411 w 1110"/>
                  <a:gd name="T89" fmla="*/ 494 h 536"/>
                  <a:gd name="T90" fmla="*/ 305 w 1110"/>
                  <a:gd name="T91" fmla="*/ 452 h 536"/>
                  <a:gd name="T92" fmla="*/ 260 w 1110"/>
                  <a:gd name="T93" fmla="*/ 441 h 536"/>
                  <a:gd name="T94" fmla="*/ 213 w 1110"/>
                  <a:gd name="T95" fmla="*/ 435 h 536"/>
                  <a:gd name="T96" fmla="*/ 156 w 1110"/>
                  <a:gd name="T97" fmla="*/ 421 h 536"/>
                  <a:gd name="T98" fmla="*/ 98 w 1110"/>
                  <a:gd name="T99" fmla="*/ 399 h 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0"/>
                  <a:gd name="T151" fmla="*/ 0 h 536"/>
                  <a:gd name="T152" fmla="*/ 1110 w 1110"/>
                  <a:gd name="T153" fmla="*/ 536 h 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0" h="536">
                    <a:moveTo>
                      <a:pt x="8" y="360"/>
                    </a:moveTo>
                    <a:lnTo>
                      <a:pt x="3" y="357"/>
                    </a:lnTo>
                    <a:lnTo>
                      <a:pt x="1" y="355"/>
                    </a:lnTo>
                    <a:lnTo>
                      <a:pt x="0" y="352"/>
                    </a:lnTo>
                    <a:lnTo>
                      <a:pt x="0" y="350"/>
                    </a:lnTo>
                    <a:lnTo>
                      <a:pt x="2" y="347"/>
                    </a:lnTo>
                    <a:lnTo>
                      <a:pt x="6" y="345"/>
                    </a:lnTo>
                    <a:lnTo>
                      <a:pt x="11" y="343"/>
                    </a:lnTo>
                    <a:lnTo>
                      <a:pt x="17" y="340"/>
                    </a:lnTo>
                    <a:lnTo>
                      <a:pt x="32" y="335"/>
                    </a:lnTo>
                    <a:lnTo>
                      <a:pt x="52" y="331"/>
                    </a:lnTo>
                    <a:lnTo>
                      <a:pt x="75" y="325"/>
                    </a:lnTo>
                    <a:lnTo>
                      <a:pt x="99" y="320"/>
                    </a:lnTo>
                    <a:lnTo>
                      <a:pt x="150" y="310"/>
                    </a:lnTo>
                    <a:lnTo>
                      <a:pt x="176" y="305"/>
                    </a:lnTo>
                    <a:lnTo>
                      <a:pt x="201" y="299"/>
                    </a:lnTo>
                    <a:lnTo>
                      <a:pt x="224" y="294"/>
                    </a:lnTo>
                    <a:lnTo>
                      <a:pt x="243" y="289"/>
                    </a:lnTo>
                    <a:lnTo>
                      <a:pt x="260" y="284"/>
                    </a:lnTo>
                    <a:lnTo>
                      <a:pt x="266" y="281"/>
                    </a:lnTo>
                    <a:lnTo>
                      <a:pt x="271" y="278"/>
                    </a:lnTo>
                    <a:lnTo>
                      <a:pt x="289" y="268"/>
                    </a:lnTo>
                    <a:lnTo>
                      <a:pt x="304" y="259"/>
                    </a:lnTo>
                    <a:lnTo>
                      <a:pt x="319" y="250"/>
                    </a:lnTo>
                    <a:lnTo>
                      <a:pt x="332" y="243"/>
                    </a:lnTo>
                    <a:lnTo>
                      <a:pt x="357" y="232"/>
                    </a:lnTo>
                    <a:lnTo>
                      <a:pt x="379" y="221"/>
                    </a:lnTo>
                    <a:lnTo>
                      <a:pt x="402" y="212"/>
                    </a:lnTo>
                    <a:lnTo>
                      <a:pt x="428" y="199"/>
                    </a:lnTo>
                    <a:lnTo>
                      <a:pt x="458" y="183"/>
                    </a:lnTo>
                    <a:lnTo>
                      <a:pt x="476" y="172"/>
                    </a:lnTo>
                    <a:lnTo>
                      <a:pt x="495" y="161"/>
                    </a:lnTo>
                    <a:lnTo>
                      <a:pt x="510" y="151"/>
                    </a:lnTo>
                    <a:lnTo>
                      <a:pt x="518" y="148"/>
                    </a:lnTo>
                    <a:lnTo>
                      <a:pt x="526" y="144"/>
                    </a:lnTo>
                    <a:lnTo>
                      <a:pt x="543" y="138"/>
                    </a:lnTo>
                    <a:lnTo>
                      <a:pt x="559" y="132"/>
                    </a:lnTo>
                    <a:lnTo>
                      <a:pt x="576" y="127"/>
                    </a:lnTo>
                    <a:lnTo>
                      <a:pt x="593" y="122"/>
                    </a:lnTo>
                    <a:lnTo>
                      <a:pt x="611" y="118"/>
                    </a:lnTo>
                    <a:lnTo>
                      <a:pt x="628" y="115"/>
                    </a:lnTo>
                    <a:lnTo>
                      <a:pt x="664" y="108"/>
                    </a:lnTo>
                    <a:lnTo>
                      <a:pt x="682" y="103"/>
                    </a:lnTo>
                    <a:lnTo>
                      <a:pt x="701" y="99"/>
                    </a:lnTo>
                    <a:lnTo>
                      <a:pt x="719" y="94"/>
                    </a:lnTo>
                    <a:lnTo>
                      <a:pt x="738" y="89"/>
                    </a:lnTo>
                    <a:lnTo>
                      <a:pt x="755" y="83"/>
                    </a:lnTo>
                    <a:lnTo>
                      <a:pt x="764" y="78"/>
                    </a:lnTo>
                    <a:lnTo>
                      <a:pt x="774" y="74"/>
                    </a:lnTo>
                    <a:lnTo>
                      <a:pt x="786" y="69"/>
                    </a:lnTo>
                    <a:lnTo>
                      <a:pt x="797" y="64"/>
                    </a:lnTo>
                    <a:lnTo>
                      <a:pt x="817" y="53"/>
                    </a:lnTo>
                    <a:lnTo>
                      <a:pt x="850" y="34"/>
                    </a:lnTo>
                    <a:lnTo>
                      <a:pt x="865" y="25"/>
                    </a:lnTo>
                    <a:lnTo>
                      <a:pt x="879" y="17"/>
                    </a:lnTo>
                    <a:lnTo>
                      <a:pt x="894" y="11"/>
                    </a:lnTo>
                    <a:lnTo>
                      <a:pt x="900" y="8"/>
                    </a:lnTo>
                    <a:lnTo>
                      <a:pt x="908" y="5"/>
                    </a:lnTo>
                    <a:lnTo>
                      <a:pt x="916" y="3"/>
                    </a:lnTo>
                    <a:lnTo>
                      <a:pt x="924" y="1"/>
                    </a:lnTo>
                    <a:lnTo>
                      <a:pt x="933" y="1"/>
                    </a:lnTo>
                    <a:lnTo>
                      <a:pt x="941" y="0"/>
                    </a:lnTo>
                    <a:lnTo>
                      <a:pt x="950" y="0"/>
                    </a:lnTo>
                    <a:lnTo>
                      <a:pt x="962" y="1"/>
                    </a:lnTo>
                    <a:lnTo>
                      <a:pt x="972" y="2"/>
                    </a:lnTo>
                    <a:lnTo>
                      <a:pt x="983" y="4"/>
                    </a:lnTo>
                    <a:lnTo>
                      <a:pt x="995" y="8"/>
                    </a:lnTo>
                    <a:lnTo>
                      <a:pt x="1008" y="11"/>
                    </a:lnTo>
                    <a:lnTo>
                      <a:pt x="1023" y="15"/>
                    </a:lnTo>
                    <a:lnTo>
                      <a:pt x="1037" y="20"/>
                    </a:lnTo>
                    <a:lnTo>
                      <a:pt x="1054" y="26"/>
                    </a:lnTo>
                    <a:lnTo>
                      <a:pt x="1071" y="33"/>
                    </a:lnTo>
                    <a:lnTo>
                      <a:pt x="1090" y="41"/>
                    </a:lnTo>
                    <a:lnTo>
                      <a:pt x="1110" y="49"/>
                    </a:lnTo>
                    <a:lnTo>
                      <a:pt x="1104" y="59"/>
                    </a:lnTo>
                    <a:lnTo>
                      <a:pt x="1097" y="67"/>
                    </a:lnTo>
                    <a:lnTo>
                      <a:pt x="1092" y="74"/>
                    </a:lnTo>
                    <a:lnTo>
                      <a:pt x="1085" y="82"/>
                    </a:lnTo>
                    <a:lnTo>
                      <a:pt x="1077" y="89"/>
                    </a:lnTo>
                    <a:lnTo>
                      <a:pt x="1071" y="95"/>
                    </a:lnTo>
                    <a:lnTo>
                      <a:pt x="1055" y="108"/>
                    </a:lnTo>
                    <a:lnTo>
                      <a:pt x="1038" y="119"/>
                    </a:lnTo>
                    <a:lnTo>
                      <a:pt x="1022" y="131"/>
                    </a:lnTo>
                    <a:lnTo>
                      <a:pt x="1005" y="143"/>
                    </a:lnTo>
                    <a:lnTo>
                      <a:pt x="987" y="157"/>
                    </a:lnTo>
                    <a:lnTo>
                      <a:pt x="974" y="168"/>
                    </a:lnTo>
                    <a:lnTo>
                      <a:pt x="962" y="179"/>
                    </a:lnTo>
                    <a:lnTo>
                      <a:pt x="950" y="190"/>
                    </a:lnTo>
                    <a:lnTo>
                      <a:pt x="940" y="200"/>
                    </a:lnTo>
                    <a:lnTo>
                      <a:pt x="933" y="210"/>
                    </a:lnTo>
                    <a:lnTo>
                      <a:pt x="924" y="219"/>
                    </a:lnTo>
                    <a:lnTo>
                      <a:pt x="909" y="238"/>
                    </a:lnTo>
                    <a:lnTo>
                      <a:pt x="895" y="257"/>
                    </a:lnTo>
                    <a:lnTo>
                      <a:pt x="878" y="276"/>
                    </a:lnTo>
                    <a:lnTo>
                      <a:pt x="868" y="287"/>
                    </a:lnTo>
                    <a:lnTo>
                      <a:pt x="857" y="297"/>
                    </a:lnTo>
                    <a:lnTo>
                      <a:pt x="845" y="310"/>
                    </a:lnTo>
                    <a:lnTo>
                      <a:pt x="830" y="322"/>
                    </a:lnTo>
                    <a:lnTo>
                      <a:pt x="821" y="330"/>
                    </a:lnTo>
                    <a:lnTo>
                      <a:pt x="811" y="337"/>
                    </a:lnTo>
                    <a:lnTo>
                      <a:pt x="788" y="351"/>
                    </a:lnTo>
                    <a:lnTo>
                      <a:pt x="762" y="367"/>
                    </a:lnTo>
                    <a:lnTo>
                      <a:pt x="735" y="383"/>
                    </a:lnTo>
                    <a:lnTo>
                      <a:pt x="709" y="398"/>
                    </a:lnTo>
                    <a:lnTo>
                      <a:pt x="685" y="415"/>
                    </a:lnTo>
                    <a:lnTo>
                      <a:pt x="674" y="422"/>
                    </a:lnTo>
                    <a:lnTo>
                      <a:pt x="665" y="431"/>
                    </a:lnTo>
                    <a:lnTo>
                      <a:pt x="656" y="439"/>
                    </a:lnTo>
                    <a:lnTo>
                      <a:pt x="653" y="443"/>
                    </a:lnTo>
                    <a:lnTo>
                      <a:pt x="651" y="447"/>
                    </a:lnTo>
                    <a:lnTo>
                      <a:pt x="645" y="456"/>
                    </a:lnTo>
                    <a:lnTo>
                      <a:pt x="642" y="464"/>
                    </a:lnTo>
                    <a:lnTo>
                      <a:pt x="638" y="471"/>
                    </a:lnTo>
                    <a:lnTo>
                      <a:pt x="636" y="480"/>
                    </a:lnTo>
                    <a:lnTo>
                      <a:pt x="632" y="493"/>
                    </a:lnTo>
                    <a:lnTo>
                      <a:pt x="628" y="507"/>
                    </a:lnTo>
                    <a:lnTo>
                      <a:pt x="626" y="512"/>
                    </a:lnTo>
                    <a:lnTo>
                      <a:pt x="624" y="517"/>
                    </a:lnTo>
                    <a:lnTo>
                      <a:pt x="621" y="522"/>
                    </a:lnTo>
                    <a:lnTo>
                      <a:pt x="616" y="526"/>
                    </a:lnTo>
                    <a:lnTo>
                      <a:pt x="611" y="530"/>
                    </a:lnTo>
                    <a:lnTo>
                      <a:pt x="604" y="533"/>
                    </a:lnTo>
                    <a:lnTo>
                      <a:pt x="595" y="535"/>
                    </a:lnTo>
                    <a:lnTo>
                      <a:pt x="585" y="536"/>
                    </a:lnTo>
                    <a:lnTo>
                      <a:pt x="576" y="536"/>
                    </a:lnTo>
                    <a:lnTo>
                      <a:pt x="567" y="536"/>
                    </a:lnTo>
                    <a:lnTo>
                      <a:pt x="557" y="536"/>
                    </a:lnTo>
                    <a:lnTo>
                      <a:pt x="547" y="534"/>
                    </a:lnTo>
                    <a:lnTo>
                      <a:pt x="536" y="533"/>
                    </a:lnTo>
                    <a:lnTo>
                      <a:pt x="526" y="531"/>
                    </a:lnTo>
                    <a:lnTo>
                      <a:pt x="504" y="525"/>
                    </a:lnTo>
                    <a:lnTo>
                      <a:pt x="480" y="518"/>
                    </a:lnTo>
                    <a:lnTo>
                      <a:pt x="458" y="511"/>
                    </a:lnTo>
                    <a:lnTo>
                      <a:pt x="435" y="503"/>
                    </a:lnTo>
                    <a:lnTo>
                      <a:pt x="411" y="494"/>
                    </a:lnTo>
                    <a:lnTo>
                      <a:pt x="366" y="475"/>
                    </a:lnTo>
                    <a:lnTo>
                      <a:pt x="324" y="460"/>
                    </a:lnTo>
                    <a:lnTo>
                      <a:pt x="305" y="452"/>
                    </a:lnTo>
                    <a:lnTo>
                      <a:pt x="289" y="447"/>
                    </a:lnTo>
                    <a:lnTo>
                      <a:pt x="273" y="443"/>
                    </a:lnTo>
                    <a:lnTo>
                      <a:pt x="260" y="441"/>
                    </a:lnTo>
                    <a:lnTo>
                      <a:pt x="243" y="439"/>
                    </a:lnTo>
                    <a:lnTo>
                      <a:pt x="227" y="438"/>
                    </a:lnTo>
                    <a:lnTo>
                      <a:pt x="213" y="435"/>
                    </a:lnTo>
                    <a:lnTo>
                      <a:pt x="198" y="433"/>
                    </a:lnTo>
                    <a:lnTo>
                      <a:pt x="171" y="425"/>
                    </a:lnTo>
                    <a:lnTo>
                      <a:pt x="156" y="421"/>
                    </a:lnTo>
                    <a:lnTo>
                      <a:pt x="143" y="416"/>
                    </a:lnTo>
                    <a:lnTo>
                      <a:pt x="114" y="406"/>
                    </a:lnTo>
                    <a:lnTo>
                      <a:pt x="98" y="399"/>
                    </a:lnTo>
                    <a:lnTo>
                      <a:pt x="83" y="392"/>
                    </a:lnTo>
                    <a:lnTo>
                      <a:pt x="8" y="360"/>
                    </a:lnTo>
                    <a:close/>
                  </a:path>
                </a:pathLst>
              </a:custGeom>
              <a:solidFill>
                <a:srgbClr val="737373"/>
              </a:solidFill>
              <a:ln w="9525">
                <a:noFill/>
                <a:round/>
                <a:headEnd/>
                <a:tailEnd/>
              </a:ln>
            </p:spPr>
            <p:txBody>
              <a:bodyPr/>
              <a:lstStyle/>
              <a:p>
                <a:endParaRPr lang="en-US" dirty="0"/>
              </a:p>
            </p:txBody>
          </p:sp>
          <p:sp>
            <p:nvSpPr>
              <p:cNvPr id="22439" name="Freeform 235"/>
              <p:cNvSpPr>
                <a:spLocks/>
              </p:cNvSpPr>
              <p:nvPr/>
            </p:nvSpPr>
            <p:spPr bwMode="auto">
              <a:xfrm>
                <a:off x="3686" y="1367"/>
                <a:ext cx="61" cy="34"/>
              </a:xfrm>
              <a:custGeom>
                <a:avLst/>
                <a:gdLst>
                  <a:gd name="T0" fmla="*/ 0 w 548"/>
                  <a:gd name="T1" fmla="*/ 0 h 208"/>
                  <a:gd name="T2" fmla="*/ 548 w 548"/>
                  <a:gd name="T3" fmla="*/ 208 h 208"/>
                  <a:gd name="T4" fmla="*/ 83 w 548"/>
                  <a:gd name="T5" fmla="*/ 95 h 208"/>
                  <a:gd name="T6" fmla="*/ 0 w 548"/>
                  <a:gd name="T7" fmla="*/ 0 h 208"/>
                  <a:gd name="T8" fmla="*/ 0 60000 65536"/>
                  <a:gd name="T9" fmla="*/ 0 60000 65536"/>
                  <a:gd name="T10" fmla="*/ 0 60000 65536"/>
                  <a:gd name="T11" fmla="*/ 0 60000 65536"/>
                  <a:gd name="T12" fmla="*/ 0 w 548"/>
                  <a:gd name="T13" fmla="*/ 0 h 208"/>
                  <a:gd name="T14" fmla="*/ 548 w 548"/>
                  <a:gd name="T15" fmla="*/ 208 h 208"/>
                </a:gdLst>
                <a:ahLst/>
                <a:cxnLst>
                  <a:cxn ang="T8">
                    <a:pos x="T0" y="T1"/>
                  </a:cxn>
                  <a:cxn ang="T9">
                    <a:pos x="T2" y="T3"/>
                  </a:cxn>
                  <a:cxn ang="T10">
                    <a:pos x="T4" y="T5"/>
                  </a:cxn>
                  <a:cxn ang="T11">
                    <a:pos x="T6" y="T7"/>
                  </a:cxn>
                </a:cxnLst>
                <a:rect l="T12" t="T13" r="T14" b="T15"/>
                <a:pathLst>
                  <a:path w="548" h="208">
                    <a:moveTo>
                      <a:pt x="0" y="0"/>
                    </a:moveTo>
                    <a:lnTo>
                      <a:pt x="548" y="208"/>
                    </a:lnTo>
                    <a:lnTo>
                      <a:pt x="83" y="95"/>
                    </a:lnTo>
                    <a:lnTo>
                      <a:pt x="0" y="0"/>
                    </a:lnTo>
                    <a:close/>
                  </a:path>
                </a:pathLst>
              </a:custGeom>
              <a:solidFill>
                <a:srgbClr val="737373"/>
              </a:solidFill>
              <a:ln w="9525">
                <a:noFill/>
                <a:round/>
                <a:headEnd/>
                <a:tailEnd/>
              </a:ln>
            </p:spPr>
            <p:txBody>
              <a:bodyPr/>
              <a:lstStyle/>
              <a:p>
                <a:endParaRPr lang="en-US" dirty="0"/>
              </a:p>
            </p:txBody>
          </p:sp>
          <p:sp>
            <p:nvSpPr>
              <p:cNvPr id="22440" name="Freeform 236"/>
              <p:cNvSpPr>
                <a:spLocks/>
              </p:cNvSpPr>
              <p:nvPr/>
            </p:nvSpPr>
            <p:spPr bwMode="auto">
              <a:xfrm>
                <a:off x="3687" y="1379"/>
                <a:ext cx="106" cy="55"/>
              </a:xfrm>
              <a:custGeom>
                <a:avLst/>
                <a:gdLst>
                  <a:gd name="T0" fmla="*/ 0 w 961"/>
                  <a:gd name="T1" fmla="*/ 0 h 335"/>
                  <a:gd name="T2" fmla="*/ 23 w 961"/>
                  <a:gd name="T3" fmla="*/ 152 h 335"/>
                  <a:gd name="T4" fmla="*/ 75 w 961"/>
                  <a:gd name="T5" fmla="*/ 162 h 335"/>
                  <a:gd name="T6" fmla="*/ 129 w 961"/>
                  <a:gd name="T7" fmla="*/ 172 h 335"/>
                  <a:gd name="T8" fmla="*/ 192 w 961"/>
                  <a:gd name="T9" fmla="*/ 185 h 335"/>
                  <a:gd name="T10" fmla="*/ 258 w 961"/>
                  <a:gd name="T11" fmla="*/ 196 h 335"/>
                  <a:gd name="T12" fmla="*/ 290 w 961"/>
                  <a:gd name="T13" fmla="*/ 203 h 335"/>
                  <a:gd name="T14" fmla="*/ 319 w 961"/>
                  <a:gd name="T15" fmla="*/ 207 h 335"/>
                  <a:gd name="T16" fmla="*/ 346 w 961"/>
                  <a:gd name="T17" fmla="*/ 211 h 335"/>
                  <a:gd name="T18" fmla="*/ 368 w 961"/>
                  <a:gd name="T19" fmla="*/ 214 h 335"/>
                  <a:gd name="T20" fmla="*/ 386 w 961"/>
                  <a:gd name="T21" fmla="*/ 215 h 335"/>
                  <a:gd name="T22" fmla="*/ 393 w 961"/>
                  <a:gd name="T23" fmla="*/ 216 h 335"/>
                  <a:gd name="T24" fmla="*/ 397 w 961"/>
                  <a:gd name="T25" fmla="*/ 216 h 335"/>
                  <a:gd name="T26" fmla="*/ 438 w 961"/>
                  <a:gd name="T27" fmla="*/ 214 h 335"/>
                  <a:gd name="T28" fmla="*/ 477 w 961"/>
                  <a:gd name="T29" fmla="*/ 214 h 335"/>
                  <a:gd name="T30" fmla="*/ 516 w 961"/>
                  <a:gd name="T31" fmla="*/ 214 h 335"/>
                  <a:gd name="T32" fmla="*/ 536 w 961"/>
                  <a:gd name="T33" fmla="*/ 215 h 335"/>
                  <a:gd name="T34" fmla="*/ 555 w 961"/>
                  <a:gd name="T35" fmla="*/ 216 h 335"/>
                  <a:gd name="T36" fmla="*/ 574 w 961"/>
                  <a:gd name="T37" fmla="*/ 218 h 335"/>
                  <a:gd name="T38" fmla="*/ 594 w 961"/>
                  <a:gd name="T39" fmla="*/ 220 h 335"/>
                  <a:gd name="T40" fmla="*/ 614 w 961"/>
                  <a:gd name="T41" fmla="*/ 222 h 335"/>
                  <a:gd name="T42" fmla="*/ 634 w 961"/>
                  <a:gd name="T43" fmla="*/ 225 h 335"/>
                  <a:gd name="T44" fmla="*/ 654 w 961"/>
                  <a:gd name="T45" fmla="*/ 229 h 335"/>
                  <a:gd name="T46" fmla="*/ 675 w 961"/>
                  <a:gd name="T47" fmla="*/ 233 h 335"/>
                  <a:gd name="T48" fmla="*/ 718 w 961"/>
                  <a:gd name="T49" fmla="*/ 242 h 335"/>
                  <a:gd name="T50" fmla="*/ 729 w 961"/>
                  <a:gd name="T51" fmla="*/ 245 h 335"/>
                  <a:gd name="T52" fmla="*/ 741 w 961"/>
                  <a:gd name="T53" fmla="*/ 248 h 335"/>
                  <a:gd name="T54" fmla="*/ 769 w 961"/>
                  <a:gd name="T55" fmla="*/ 258 h 335"/>
                  <a:gd name="T56" fmla="*/ 798 w 961"/>
                  <a:gd name="T57" fmla="*/ 269 h 335"/>
                  <a:gd name="T58" fmla="*/ 828 w 961"/>
                  <a:gd name="T59" fmla="*/ 282 h 335"/>
                  <a:gd name="T60" fmla="*/ 885 w 961"/>
                  <a:gd name="T61" fmla="*/ 306 h 335"/>
                  <a:gd name="T62" fmla="*/ 932 w 961"/>
                  <a:gd name="T63" fmla="*/ 326 h 335"/>
                  <a:gd name="T64" fmla="*/ 947 w 961"/>
                  <a:gd name="T65" fmla="*/ 332 h 335"/>
                  <a:gd name="T66" fmla="*/ 954 w 961"/>
                  <a:gd name="T67" fmla="*/ 334 h 335"/>
                  <a:gd name="T68" fmla="*/ 957 w 961"/>
                  <a:gd name="T69" fmla="*/ 335 h 335"/>
                  <a:gd name="T70" fmla="*/ 960 w 961"/>
                  <a:gd name="T71" fmla="*/ 334 h 335"/>
                  <a:gd name="T72" fmla="*/ 961 w 961"/>
                  <a:gd name="T73" fmla="*/ 334 h 335"/>
                  <a:gd name="T74" fmla="*/ 960 w 961"/>
                  <a:gd name="T75" fmla="*/ 333 h 335"/>
                  <a:gd name="T76" fmla="*/ 959 w 961"/>
                  <a:gd name="T77" fmla="*/ 331 h 335"/>
                  <a:gd name="T78" fmla="*/ 954 w 961"/>
                  <a:gd name="T79" fmla="*/ 327 h 335"/>
                  <a:gd name="T80" fmla="*/ 937 w 961"/>
                  <a:gd name="T81" fmla="*/ 315 h 335"/>
                  <a:gd name="T82" fmla="*/ 911 w 961"/>
                  <a:gd name="T83" fmla="*/ 296 h 335"/>
                  <a:gd name="T84" fmla="*/ 871 w 961"/>
                  <a:gd name="T85" fmla="*/ 271 h 335"/>
                  <a:gd name="T86" fmla="*/ 818 w 961"/>
                  <a:gd name="T87" fmla="*/ 238 h 335"/>
                  <a:gd name="T88" fmla="*/ 813 w 961"/>
                  <a:gd name="T89" fmla="*/ 235 h 335"/>
                  <a:gd name="T90" fmla="*/ 805 w 961"/>
                  <a:gd name="T91" fmla="*/ 232 h 335"/>
                  <a:gd name="T92" fmla="*/ 784 w 961"/>
                  <a:gd name="T93" fmla="*/ 223 h 335"/>
                  <a:gd name="T94" fmla="*/ 757 w 961"/>
                  <a:gd name="T95" fmla="*/ 214 h 335"/>
                  <a:gd name="T96" fmla="*/ 726 w 961"/>
                  <a:gd name="T97" fmla="*/ 205 h 335"/>
                  <a:gd name="T98" fmla="*/ 690 w 961"/>
                  <a:gd name="T99" fmla="*/ 193 h 335"/>
                  <a:gd name="T100" fmla="*/ 651 w 961"/>
                  <a:gd name="T101" fmla="*/ 182 h 335"/>
                  <a:gd name="T102" fmla="*/ 570 w 961"/>
                  <a:gd name="T103" fmla="*/ 159 h 335"/>
                  <a:gd name="T104" fmla="*/ 492 w 961"/>
                  <a:gd name="T105" fmla="*/ 137 h 335"/>
                  <a:gd name="T106" fmla="*/ 424 w 961"/>
                  <a:gd name="T107" fmla="*/ 119 h 335"/>
                  <a:gd name="T108" fmla="*/ 359 w 961"/>
                  <a:gd name="T109" fmla="*/ 101 h 335"/>
                  <a:gd name="T110" fmla="*/ 0 w 961"/>
                  <a:gd name="T111" fmla="*/ 0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61"/>
                  <a:gd name="T169" fmla="*/ 0 h 335"/>
                  <a:gd name="T170" fmla="*/ 961 w 961"/>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61" h="335">
                    <a:moveTo>
                      <a:pt x="0" y="0"/>
                    </a:moveTo>
                    <a:lnTo>
                      <a:pt x="23" y="152"/>
                    </a:lnTo>
                    <a:lnTo>
                      <a:pt x="75" y="162"/>
                    </a:lnTo>
                    <a:lnTo>
                      <a:pt x="129" y="172"/>
                    </a:lnTo>
                    <a:lnTo>
                      <a:pt x="192" y="185"/>
                    </a:lnTo>
                    <a:lnTo>
                      <a:pt x="258" y="196"/>
                    </a:lnTo>
                    <a:lnTo>
                      <a:pt x="290" y="203"/>
                    </a:lnTo>
                    <a:lnTo>
                      <a:pt x="319" y="207"/>
                    </a:lnTo>
                    <a:lnTo>
                      <a:pt x="346" y="211"/>
                    </a:lnTo>
                    <a:lnTo>
                      <a:pt x="368" y="214"/>
                    </a:lnTo>
                    <a:lnTo>
                      <a:pt x="386" y="215"/>
                    </a:lnTo>
                    <a:lnTo>
                      <a:pt x="393" y="216"/>
                    </a:lnTo>
                    <a:lnTo>
                      <a:pt x="397" y="216"/>
                    </a:lnTo>
                    <a:lnTo>
                      <a:pt x="438" y="214"/>
                    </a:lnTo>
                    <a:lnTo>
                      <a:pt x="477" y="214"/>
                    </a:lnTo>
                    <a:lnTo>
                      <a:pt x="516" y="214"/>
                    </a:lnTo>
                    <a:lnTo>
                      <a:pt x="536" y="215"/>
                    </a:lnTo>
                    <a:lnTo>
                      <a:pt x="555" y="216"/>
                    </a:lnTo>
                    <a:lnTo>
                      <a:pt x="574" y="218"/>
                    </a:lnTo>
                    <a:lnTo>
                      <a:pt x="594" y="220"/>
                    </a:lnTo>
                    <a:lnTo>
                      <a:pt x="614" y="222"/>
                    </a:lnTo>
                    <a:lnTo>
                      <a:pt x="634" y="225"/>
                    </a:lnTo>
                    <a:lnTo>
                      <a:pt x="654" y="229"/>
                    </a:lnTo>
                    <a:lnTo>
                      <a:pt x="675" y="233"/>
                    </a:lnTo>
                    <a:lnTo>
                      <a:pt x="718" y="242"/>
                    </a:lnTo>
                    <a:lnTo>
                      <a:pt x="729" y="245"/>
                    </a:lnTo>
                    <a:lnTo>
                      <a:pt x="741" y="248"/>
                    </a:lnTo>
                    <a:lnTo>
                      <a:pt x="769" y="258"/>
                    </a:lnTo>
                    <a:lnTo>
                      <a:pt x="798" y="269"/>
                    </a:lnTo>
                    <a:lnTo>
                      <a:pt x="828" y="282"/>
                    </a:lnTo>
                    <a:lnTo>
                      <a:pt x="885" y="306"/>
                    </a:lnTo>
                    <a:lnTo>
                      <a:pt x="932" y="326"/>
                    </a:lnTo>
                    <a:lnTo>
                      <a:pt x="947" y="332"/>
                    </a:lnTo>
                    <a:lnTo>
                      <a:pt x="954" y="334"/>
                    </a:lnTo>
                    <a:lnTo>
                      <a:pt x="957" y="335"/>
                    </a:lnTo>
                    <a:lnTo>
                      <a:pt x="960" y="334"/>
                    </a:lnTo>
                    <a:lnTo>
                      <a:pt x="961" y="334"/>
                    </a:lnTo>
                    <a:lnTo>
                      <a:pt x="960" y="333"/>
                    </a:lnTo>
                    <a:lnTo>
                      <a:pt x="959" y="331"/>
                    </a:lnTo>
                    <a:lnTo>
                      <a:pt x="954" y="327"/>
                    </a:lnTo>
                    <a:lnTo>
                      <a:pt x="937" y="315"/>
                    </a:lnTo>
                    <a:lnTo>
                      <a:pt x="911" y="296"/>
                    </a:lnTo>
                    <a:lnTo>
                      <a:pt x="871" y="271"/>
                    </a:lnTo>
                    <a:lnTo>
                      <a:pt x="818" y="238"/>
                    </a:lnTo>
                    <a:lnTo>
                      <a:pt x="813" y="235"/>
                    </a:lnTo>
                    <a:lnTo>
                      <a:pt x="805" y="232"/>
                    </a:lnTo>
                    <a:lnTo>
                      <a:pt x="784" y="223"/>
                    </a:lnTo>
                    <a:lnTo>
                      <a:pt x="757" y="214"/>
                    </a:lnTo>
                    <a:lnTo>
                      <a:pt x="726" y="205"/>
                    </a:lnTo>
                    <a:lnTo>
                      <a:pt x="690" y="193"/>
                    </a:lnTo>
                    <a:lnTo>
                      <a:pt x="651" y="182"/>
                    </a:lnTo>
                    <a:lnTo>
                      <a:pt x="570" y="159"/>
                    </a:lnTo>
                    <a:lnTo>
                      <a:pt x="492" y="137"/>
                    </a:lnTo>
                    <a:lnTo>
                      <a:pt x="424" y="119"/>
                    </a:lnTo>
                    <a:lnTo>
                      <a:pt x="359" y="101"/>
                    </a:lnTo>
                    <a:lnTo>
                      <a:pt x="0" y="0"/>
                    </a:lnTo>
                    <a:close/>
                  </a:path>
                </a:pathLst>
              </a:custGeom>
              <a:solidFill>
                <a:srgbClr val="999999"/>
              </a:solidFill>
              <a:ln w="9525">
                <a:noFill/>
                <a:round/>
                <a:headEnd/>
                <a:tailEnd/>
              </a:ln>
            </p:spPr>
            <p:txBody>
              <a:bodyPr/>
              <a:lstStyle/>
              <a:p>
                <a:endParaRPr lang="en-US" dirty="0"/>
              </a:p>
            </p:txBody>
          </p:sp>
          <p:sp>
            <p:nvSpPr>
              <p:cNvPr id="22441" name="Freeform 237"/>
              <p:cNvSpPr>
                <a:spLocks/>
              </p:cNvSpPr>
              <p:nvPr/>
            </p:nvSpPr>
            <p:spPr bwMode="auto">
              <a:xfrm>
                <a:off x="3773" y="1416"/>
                <a:ext cx="25" cy="22"/>
              </a:xfrm>
              <a:custGeom>
                <a:avLst/>
                <a:gdLst>
                  <a:gd name="T0" fmla="*/ 77 w 225"/>
                  <a:gd name="T1" fmla="*/ 5 h 136"/>
                  <a:gd name="T2" fmla="*/ 65 w 225"/>
                  <a:gd name="T3" fmla="*/ 1 h 136"/>
                  <a:gd name="T4" fmla="*/ 58 w 225"/>
                  <a:gd name="T5" fmla="*/ 0 h 136"/>
                  <a:gd name="T6" fmla="*/ 54 w 225"/>
                  <a:gd name="T7" fmla="*/ 0 h 136"/>
                  <a:gd name="T8" fmla="*/ 50 w 225"/>
                  <a:gd name="T9" fmla="*/ 0 h 136"/>
                  <a:gd name="T10" fmla="*/ 46 w 225"/>
                  <a:gd name="T11" fmla="*/ 0 h 136"/>
                  <a:gd name="T12" fmla="*/ 41 w 225"/>
                  <a:gd name="T13" fmla="*/ 1 h 136"/>
                  <a:gd name="T14" fmla="*/ 30 w 225"/>
                  <a:gd name="T15" fmla="*/ 4 h 136"/>
                  <a:gd name="T16" fmla="*/ 17 w 225"/>
                  <a:gd name="T17" fmla="*/ 9 h 136"/>
                  <a:gd name="T18" fmla="*/ 9 w 225"/>
                  <a:gd name="T19" fmla="*/ 12 h 136"/>
                  <a:gd name="T20" fmla="*/ 0 w 225"/>
                  <a:gd name="T21" fmla="*/ 16 h 136"/>
                  <a:gd name="T22" fmla="*/ 225 w 225"/>
                  <a:gd name="T23" fmla="*/ 136 h 136"/>
                  <a:gd name="T24" fmla="*/ 221 w 225"/>
                  <a:gd name="T25" fmla="*/ 129 h 136"/>
                  <a:gd name="T26" fmla="*/ 216 w 225"/>
                  <a:gd name="T27" fmla="*/ 121 h 136"/>
                  <a:gd name="T28" fmla="*/ 212 w 225"/>
                  <a:gd name="T29" fmla="*/ 115 h 136"/>
                  <a:gd name="T30" fmla="*/ 207 w 225"/>
                  <a:gd name="T31" fmla="*/ 110 h 136"/>
                  <a:gd name="T32" fmla="*/ 202 w 225"/>
                  <a:gd name="T33" fmla="*/ 105 h 136"/>
                  <a:gd name="T34" fmla="*/ 197 w 225"/>
                  <a:gd name="T35" fmla="*/ 99 h 136"/>
                  <a:gd name="T36" fmla="*/ 187 w 225"/>
                  <a:gd name="T37" fmla="*/ 91 h 136"/>
                  <a:gd name="T38" fmla="*/ 165 w 225"/>
                  <a:gd name="T39" fmla="*/ 73 h 136"/>
                  <a:gd name="T40" fmla="*/ 153 w 225"/>
                  <a:gd name="T41" fmla="*/ 64 h 136"/>
                  <a:gd name="T42" fmla="*/ 139 w 225"/>
                  <a:gd name="T43" fmla="*/ 53 h 136"/>
                  <a:gd name="T44" fmla="*/ 129 w 225"/>
                  <a:gd name="T45" fmla="*/ 42 h 136"/>
                  <a:gd name="T46" fmla="*/ 123 w 225"/>
                  <a:gd name="T47" fmla="*/ 34 h 136"/>
                  <a:gd name="T48" fmla="*/ 114 w 225"/>
                  <a:gd name="T49" fmla="*/ 22 h 136"/>
                  <a:gd name="T50" fmla="*/ 108 w 225"/>
                  <a:gd name="T51" fmla="*/ 17 h 136"/>
                  <a:gd name="T52" fmla="*/ 105 w 225"/>
                  <a:gd name="T53" fmla="*/ 15 h 136"/>
                  <a:gd name="T54" fmla="*/ 102 w 225"/>
                  <a:gd name="T55" fmla="*/ 13 h 136"/>
                  <a:gd name="T56" fmla="*/ 92 w 225"/>
                  <a:gd name="T57" fmla="*/ 9 h 136"/>
                  <a:gd name="T58" fmla="*/ 77 w 225"/>
                  <a:gd name="T59" fmla="*/ 5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5"/>
                  <a:gd name="T91" fmla="*/ 0 h 136"/>
                  <a:gd name="T92" fmla="*/ 225 w 225"/>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5" h="136">
                    <a:moveTo>
                      <a:pt x="77" y="5"/>
                    </a:moveTo>
                    <a:lnTo>
                      <a:pt x="65" y="1"/>
                    </a:lnTo>
                    <a:lnTo>
                      <a:pt x="58" y="0"/>
                    </a:lnTo>
                    <a:lnTo>
                      <a:pt x="54" y="0"/>
                    </a:lnTo>
                    <a:lnTo>
                      <a:pt x="50" y="0"/>
                    </a:lnTo>
                    <a:lnTo>
                      <a:pt x="46" y="0"/>
                    </a:lnTo>
                    <a:lnTo>
                      <a:pt x="41" y="1"/>
                    </a:lnTo>
                    <a:lnTo>
                      <a:pt x="30" y="4"/>
                    </a:lnTo>
                    <a:lnTo>
                      <a:pt x="17" y="9"/>
                    </a:lnTo>
                    <a:lnTo>
                      <a:pt x="9" y="12"/>
                    </a:lnTo>
                    <a:lnTo>
                      <a:pt x="0" y="16"/>
                    </a:lnTo>
                    <a:lnTo>
                      <a:pt x="225" y="136"/>
                    </a:lnTo>
                    <a:lnTo>
                      <a:pt x="221" y="129"/>
                    </a:lnTo>
                    <a:lnTo>
                      <a:pt x="216" y="121"/>
                    </a:lnTo>
                    <a:lnTo>
                      <a:pt x="212" y="115"/>
                    </a:lnTo>
                    <a:lnTo>
                      <a:pt x="207" y="110"/>
                    </a:lnTo>
                    <a:lnTo>
                      <a:pt x="202" y="105"/>
                    </a:lnTo>
                    <a:lnTo>
                      <a:pt x="197" y="99"/>
                    </a:lnTo>
                    <a:lnTo>
                      <a:pt x="187" y="91"/>
                    </a:lnTo>
                    <a:lnTo>
                      <a:pt x="165" y="73"/>
                    </a:lnTo>
                    <a:lnTo>
                      <a:pt x="153" y="64"/>
                    </a:lnTo>
                    <a:lnTo>
                      <a:pt x="139" y="53"/>
                    </a:lnTo>
                    <a:lnTo>
                      <a:pt x="129" y="42"/>
                    </a:lnTo>
                    <a:lnTo>
                      <a:pt x="123" y="34"/>
                    </a:lnTo>
                    <a:lnTo>
                      <a:pt x="114" y="22"/>
                    </a:lnTo>
                    <a:lnTo>
                      <a:pt x="108" y="17"/>
                    </a:lnTo>
                    <a:lnTo>
                      <a:pt x="105" y="15"/>
                    </a:lnTo>
                    <a:lnTo>
                      <a:pt x="102" y="13"/>
                    </a:lnTo>
                    <a:lnTo>
                      <a:pt x="92" y="9"/>
                    </a:lnTo>
                    <a:lnTo>
                      <a:pt x="77" y="5"/>
                    </a:lnTo>
                    <a:close/>
                  </a:path>
                </a:pathLst>
              </a:custGeom>
              <a:solidFill>
                <a:srgbClr val="FFFFFF"/>
              </a:solidFill>
              <a:ln w="9525">
                <a:noFill/>
                <a:round/>
                <a:headEnd/>
                <a:tailEnd/>
              </a:ln>
            </p:spPr>
            <p:txBody>
              <a:bodyPr/>
              <a:lstStyle/>
              <a:p>
                <a:endParaRPr lang="en-US" dirty="0"/>
              </a:p>
            </p:txBody>
          </p:sp>
          <p:sp>
            <p:nvSpPr>
              <p:cNvPr id="22442" name="Freeform 238"/>
              <p:cNvSpPr>
                <a:spLocks/>
              </p:cNvSpPr>
              <p:nvPr/>
            </p:nvSpPr>
            <p:spPr bwMode="auto">
              <a:xfrm>
                <a:off x="3740" y="1422"/>
                <a:ext cx="82" cy="105"/>
              </a:xfrm>
              <a:custGeom>
                <a:avLst/>
                <a:gdLst>
                  <a:gd name="T0" fmla="*/ 3 w 732"/>
                  <a:gd name="T1" fmla="*/ 19 h 632"/>
                  <a:gd name="T2" fmla="*/ 0 w 732"/>
                  <a:gd name="T3" fmla="*/ 28 h 632"/>
                  <a:gd name="T4" fmla="*/ 4 w 732"/>
                  <a:gd name="T5" fmla="*/ 40 h 632"/>
                  <a:gd name="T6" fmla="*/ 28 w 732"/>
                  <a:gd name="T7" fmla="*/ 72 h 632"/>
                  <a:gd name="T8" fmla="*/ 62 w 732"/>
                  <a:gd name="T9" fmla="*/ 104 h 632"/>
                  <a:gd name="T10" fmla="*/ 111 w 732"/>
                  <a:gd name="T11" fmla="*/ 145 h 632"/>
                  <a:gd name="T12" fmla="*/ 153 w 732"/>
                  <a:gd name="T13" fmla="*/ 193 h 632"/>
                  <a:gd name="T14" fmla="*/ 190 w 732"/>
                  <a:gd name="T15" fmla="*/ 234 h 632"/>
                  <a:gd name="T16" fmla="*/ 214 w 732"/>
                  <a:gd name="T17" fmla="*/ 254 h 632"/>
                  <a:gd name="T18" fmla="*/ 242 w 732"/>
                  <a:gd name="T19" fmla="*/ 274 h 632"/>
                  <a:gd name="T20" fmla="*/ 307 w 732"/>
                  <a:gd name="T21" fmla="*/ 316 h 632"/>
                  <a:gd name="T22" fmla="*/ 330 w 732"/>
                  <a:gd name="T23" fmla="*/ 336 h 632"/>
                  <a:gd name="T24" fmla="*/ 349 w 732"/>
                  <a:gd name="T25" fmla="*/ 361 h 632"/>
                  <a:gd name="T26" fmla="*/ 371 w 732"/>
                  <a:gd name="T27" fmla="*/ 406 h 632"/>
                  <a:gd name="T28" fmla="*/ 385 w 732"/>
                  <a:gd name="T29" fmla="*/ 430 h 632"/>
                  <a:gd name="T30" fmla="*/ 401 w 732"/>
                  <a:gd name="T31" fmla="*/ 447 h 632"/>
                  <a:gd name="T32" fmla="*/ 459 w 732"/>
                  <a:gd name="T33" fmla="*/ 489 h 632"/>
                  <a:gd name="T34" fmla="*/ 496 w 732"/>
                  <a:gd name="T35" fmla="*/ 516 h 632"/>
                  <a:gd name="T36" fmla="*/ 531 w 732"/>
                  <a:gd name="T37" fmla="*/ 544 h 632"/>
                  <a:gd name="T38" fmla="*/ 555 w 732"/>
                  <a:gd name="T39" fmla="*/ 567 h 632"/>
                  <a:gd name="T40" fmla="*/ 578 w 732"/>
                  <a:gd name="T41" fmla="*/ 593 h 632"/>
                  <a:gd name="T42" fmla="*/ 608 w 732"/>
                  <a:gd name="T43" fmla="*/ 615 h 632"/>
                  <a:gd name="T44" fmla="*/ 629 w 732"/>
                  <a:gd name="T45" fmla="*/ 625 h 632"/>
                  <a:gd name="T46" fmla="*/ 665 w 732"/>
                  <a:gd name="T47" fmla="*/ 632 h 632"/>
                  <a:gd name="T48" fmla="*/ 683 w 732"/>
                  <a:gd name="T49" fmla="*/ 630 h 632"/>
                  <a:gd name="T50" fmla="*/ 706 w 732"/>
                  <a:gd name="T51" fmla="*/ 621 h 632"/>
                  <a:gd name="T52" fmla="*/ 723 w 732"/>
                  <a:gd name="T53" fmla="*/ 608 h 632"/>
                  <a:gd name="T54" fmla="*/ 731 w 732"/>
                  <a:gd name="T55" fmla="*/ 595 h 632"/>
                  <a:gd name="T56" fmla="*/ 732 w 732"/>
                  <a:gd name="T57" fmla="*/ 578 h 632"/>
                  <a:gd name="T58" fmla="*/ 726 w 732"/>
                  <a:gd name="T59" fmla="*/ 551 h 632"/>
                  <a:gd name="T60" fmla="*/ 704 w 732"/>
                  <a:gd name="T61" fmla="*/ 506 h 632"/>
                  <a:gd name="T62" fmla="*/ 677 w 732"/>
                  <a:gd name="T63" fmla="*/ 462 h 632"/>
                  <a:gd name="T64" fmla="*/ 640 w 732"/>
                  <a:gd name="T65" fmla="*/ 413 h 632"/>
                  <a:gd name="T66" fmla="*/ 616 w 732"/>
                  <a:gd name="T67" fmla="*/ 383 h 632"/>
                  <a:gd name="T68" fmla="*/ 570 w 732"/>
                  <a:gd name="T69" fmla="*/ 320 h 632"/>
                  <a:gd name="T70" fmla="*/ 538 w 732"/>
                  <a:gd name="T71" fmla="*/ 267 h 632"/>
                  <a:gd name="T72" fmla="*/ 515 w 732"/>
                  <a:gd name="T73" fmla="*/ 218 h 632"/>
                  <a:gd name="T74" fmla="*/ 508 w 732"/>
                  <a:gd name="T75" fmla="*/ 192 h 632"/>
                  <a:gd name="T76" fmla="*/ 511 w 732"/>
                  <a:gd name="T77" fmla="*/ 177 h 632"/>
                  <a:gd name="T78" fmla="*/ 516 w 732"/>
                  <a:gd name="T79" fmla="*/ 169 h 632"/>
                  <a:gd name="T80" fmla="*/ 517 w 732"/>
                  <a:gd name="T81" fmla="*/ 157 h 632"/>
                  <a:gd name="T82" fmla="*/ 512 w 732"/>
                  <a:gd name="T83" fmla="*/ 145 h 632"/>
                  <a:gd name="T84" fmla="*/ 503 w 732"/>
                  <a:gd name="T85" fmla="*/ 133 h 632"/>
                  <a:gd name="T86" fmla="*/ 478 w 732"/>
                  <a:gd name="T87" fmla="*/ 112 h 632"/>
                  <a:gd name="T88" fmla="*/ 448 w 732"/>
                  <a:gd name="T89" fmla="*/ 94 h 632"/>
                  <a:gd name="T90" fmla="*/ 414 w 732"/>
                  <a:gd name="T91" fmla="*/ 78 h 632"/>
                  <a:gd name="T92" fmla="*/ 358 w 732"/>
                  <a:gd name="T93" fmla="*/ 49 h 632"/>
                  <a:gd name="T94" fmla="*/ 329 w 732"/>
                  <a:gd name="T95" fmla="*/ 36 h 632"/>
                  <a:gd name="T96" fmla="*/ 296 w 732"/>
                  <a:gd name="T97" fmla="*/ 28 h 632"/>
                  <a:gd name="T98" fmla="*/ 256 w 732"/>
                  <a:gd name="T99" fmla="*/ 25 h 632"/>
                  <a:gd name="T100" fmla="*/ 225 w 732"/>
                  <a:gd name="T101" fmla="*/ 27 h 632"/>
                  <a:gd name="T102" fmla="*/ 194 w 732"/>
                  <a:gd name="T103" fmla="*/ 32 h 632"/>
                  <a:gd name="T104" fmla="*/ 163 w 732"/>
                  <a:gd name="T105" fmla="*/ 28 h 632"/>
                  <a:gd name="T106" fmla="*/ 127 w 732"/>
                  <a:gd name="T107" fmla="*/ 18 h 632"/>
                  <a:gd name="T108" fmla="*/ 102 w 732"/>
                  <a:gd name="T109" fmla="*/ 6 h 632"/>
                  <a:gd name="T110" fmla="*/ 85 w 732"/>
                  <a:gd name="T111" fmla="*/ 0 h 632"/>
                  <a:gd name="T112" fmla="*/ 51 w 732"/>
                  <a:gd name="T113" fmla="*/ 3 h 632"/>
                  <a:gd name="T114" fmla="*/ 9 w 732"/>
                  <a:gd name="T115" fmla="*/ 15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2"/>
                  <a:gd name="T175" fmla="*/ 0 h 632"/>
                  <a:gd name="T176" fmla="*/ 732 w 732"/>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2" h="632">
                    <a:moveTo>
                      <a:pt x="9" y="15"/>
                    </a:moveTo>
                    <a:lnTo>
                      <a:pt x="5" y="16"/>
                    </a:lnTo>
                    <a:lnTo>
                      <a:pt x="3" y="19"/>
                    </a:lnTo>
                    <a:lnTo>
                      <a:pt x="1" y="22"/>
                    </a:lnTo>
                    <a:lnTo>
                      <a:pt x="0" y="25"/>
                    </a:lnTo>
                    <a:lnTo>
                      <a:pt x="0" y="28"/>
                    </a:lnTo>
                    <a:lnTo>
                      <a:pt x="1" y="32"/>
                    </a:lnTo>
                    <a:lnTo>
                      <a:pt x="2" y="36"/>
                    </a:lnTo>
                    <a:lnTo>
                      <a:pt x="4" y="40"/>
                    </a:lnTo>
                    <a:lnTo>
                      <a:pt x="10" y="51"/>
                    </a:lnTo>
                    <a:lnTo>
                      <a:pt x="19" y="60"/>
                    </a:lnTo>
                    <a:lnTo>
                      <a:pt x="28" y="72"/>
                    </a:lnTo>
                    <a:lnTo>
                      <a:pt x="39" y="82"/>
                    </a:lnTo>
                    <a:lnTo>
                      <a:pt x="51" y="94"/>
                    </a:lnTo>
                    <a:lnTo>
                      <a:pt x="62" y="104"/>
                    </a:lnTo>
                    <a:lnTo>
                      <a:pt x="86" y="124"/>
                    </a:lnTo>
                    <a:lnTo>
                      <a:pt x="105" y="139"/>
                    </a:lnTo>
                    <a:lnTo>
                      <a:pt x="111" y="145"/>
                    </a:lnTo>
                    <a:lnTo>
                      <a:pt x="116" y="149"/>
                    </a:lnTo>
                    <a:lnTo>
                      <a:pt x="134" y="171"/>
                    </a:lnTo>
                    <a:lnTo>
                      <a:pt x="153" y="193"/>
                    </a:lnTo>
                    <a:lnTo>
                      <a:pt x="170" y="214"/>
                    </a:lnTo>
                    <a:lnTo>
                      <a:pt x="180" y="225"/>
                    </a:lnTo>
                    <a:lnTo>
                      <a:pt x="190" y="234"/>
                    </a:lnTo>
                    <a:lnTo>
                      <a:pt x="202" y="245"/>
                    </a:lnTo>
                    <a:lnTo>
                      <a:pt x="208" y="250"/>
                    </a:lnTo>
                    <a:lnTo>
                      <a:pt x="214" y="254"/>
                    </a:lnTo>
                    <a:lnTo>
                      <a:pt x="220" y="259"/>
                    </a:lnTo>
                    <a:lnTo>
                      <a:pt x="227" y="264"/>
                    </a:lnTo>
                    <a:lnTo>
                      <a:pt x="242" y="274"/>
                    </a:lnTo>
                    <a:lnTo>
                      <a:pt x="269" y="292"/>
                    </a:lnTo>
                    <a:lnTo>
                      <a:pt x="298" y="308"/>
                    </a:lnTo>
                    <a:lnTo>
                      <a:pt x="307" y="316"/>
                    </a:lnTo>
                    <a:lnTo>
                      <a:pt x="316" y="323"/>
                    </a:lnTo>
                    <a:lnTo>
                      <a:pt x="324" y="329"/>
                    </a:lnTo>
                    <a:lnTo>
                      <a:pt x="330" y="336"/>
                    </a:lnTo>
                    <a:lnTo>
                      <a:pt x="340" y="349"/>
                    </a:lnTo>
                    <a:lnTo>
                      <a:pt x="344" y="355"/>
                    </a:lnTo>
                    <a:lnTo>
                      <a:pt x="349" y="361"/>
                    </a:lnTo>
                    <a:lnTo>
                      <a:pt x="355" y="375"/>
                    </a:lnTo>
                    <a:lnTo>
                      <a:pt x="362" y="390"/>
                    </a:lnTo>
                    <a:lnTo>
                      <a:pt x="371" y="406"/>
                    </a:lnTo>
                    <a:lnTo>
                      <a:pt x="375" y="415"/>
                    </a:lnTo>
                    <a:lnTo>
                      <a:pt x="381" y="424"/>
                    </a:lnTo>
                    <a:lnTo>
                      <a:pt x="385" y="430"/>
                    </a:lnTo>
                    <a:lnTo>
                      <a:pt x="390" y="435"/>
                    </a:lnTo>
                    <a:lnTo>
                      <a:pt x="395" y="441"/>
                    </a:lnTo>
                    <a:lnTo>
                      <a:pt x="401" y="447"/>
                    </a:lnTo>
                    <a:lnTo>
                      <a:pt x="414" y="457"/>
                    </a:lnTo>
                    <a:lnTo>
                      <a:pt x="429" y="468"/>
                    </a:lnTo>
                    <a:lnTo>
                      <a:pt x="459" y="489"/>
                    </a:lnTo>
                    <a:lnTo>
                      <a:pt x="473" y="498"/>
                    </a:lnTo>
                    <a:lnTo>
                      <a:pt x="487" y="507"/>
                    </a:lnTo>
                    <a:lnTo>
                      <a:pt x="496" y="516"/>
                    </a:lnTo>
                    <a:lnTo>
                      <a:pt x="505" y="523"/>
                    </a:lnTo>
                    <a:lnTo>
                      <a:pt x="522" y="536"/>
                    </a:lnTo>
                    <a:lnTo>
                      <a:pt x="531" y="544"/>
                    </a:lnTo>
                    <a:lnTo>
                      <a:pt x="540" y="551"/>
                    </a:lnTo>
                    <a:lnTo>
                      <a:pt x="548" y="558"/>
                    </a:lnTo>
                    <a:lnTo>
                      <a:pt x="555" y="567"/>
                    </a:lnTo>
                    <a:lnTo>
                      <a:pt x="563" y="575"/>
                    </a:lnTo>
                    <a:lnTo>
                      <a:pt x="570" y="584"/>
                    </a:lnTo>
                    <a:lnTo>
                      <a:pt x="578" y="593"/>
                    </a:lnTo>
                    <a:lnTo>
                      <a:pt x="588" y="601"/>
                    </a:lnTo>
                    <a:lnTo>
                      <a:pt x="597" y="608"/>
                    </a:lnTo>
                    <a:lnTo>
                      <a:pt x="608" y="615"/>
                    </a:lnTo>
                    <a:lnTo>
                      <a:pt x="613" y="618"/>
                    </a:lnTo>
                    <a:lnTo>
                      <a:pt x="618" y="621"/>
                    </a:lnTo>
                    <a:lnTo>
                      <a:pt x="629" y="625"/>
                    </a:lnTo>
                    <a:lnTo>
                      <a:pt x="642" y="629"/>
                    </a:lnTo>
                    <a:lnTo>
                      <a:pt x="653" y="631"/>
                    </a:lnTo>
                    <a:lnTo>
                      <a:pt x="665" y="632"/>
                    </a:lnTo>
                    <a:lnTo>
                      <a:pt x="671" y="631"/>
                    </a:lnTo>
                    <a:lnTo>
                      <a:pt x="676" y="631"/>
                    </a:lnTo>
                    <a:lnTo>
                      <a:pt x="683" y="630"/>
                    </a:lnTo>
                    <a:lnTo>
                      <a:pt x="688" y="628"/>
                    </a:lnTo>
                    <a:lnTo>
                      <a:pt x="701" y="624"/>
                    </a:lnTo>
                    <a:lnTo>
                      <a:pt x="706" y="621"/>
                    </a:lnTo>
                    <a:lnTo>
                      <a:pt x="712" y="617"/>
                    </a:lnTo>
                    <a:lnTo>
                      <a:pt x="717" y="613"/>
                    </a:lnTo>
                    <a:lnTo>
                      <a:pt x="723" y="608"/>
                    </a:lnTo>
                    <a:lnTo>
                      <a:pt x="726" y="604"/>
                    </a:lnTo>
                    <a:lnTo>
                      <a:pt x="729" y="600"/>
                    </a:lnTo>
                    <a:lnTo>
                      <a:pt x="731" y="595"/>
                    </a:lnTo>
                    <a:lnTo>
                      <a:pt x="732" y="590"/>
                    </a:lnTo>
                    <a:lnTo>
                      <a:pt x="732" y="584"/>
                    </a:lnTo>
                    <a:lnTo>
                      <a:pt x="732" y="578"/>
                    </a:lnTo>
                    <a:lnTo>
                      <a:pt x="732" y="572"/>
                    </a:lnTo>
                    <a:lnTo>
                      <a:pt x="730" y="566"/>
                    </a:lnTo>
                    <a:lnTo>
                      <a:pt x="726" y="551"/>
                    </a:lnTo>
                    <a:lnTo>
                      <a:pt x="720" y="536"/>
                    </a:lnTo>
                    <a:lnTo>
                      <a:pt x="713" y="522"/>
                    </a:lnTo>
                    <a:lnTo>
                      <a:pt x="704" y="506"/>
                    </a:lnTo>
                    <a:lnTo>
                      <a:pt x="695" y="491"/>
                    </a:lnTo>
                    <a:lnTo>
                      <a:pt x="686" y="476"/>
                    </a:lnTo>
                    <a:lnTo>
                      <a:pt x="677" y="462"/>
                    </a:lnTo>
                    <a:lnTo>
                      <a:pt x="667" y="449"/>
                    </a:lnTo>
                    <a:lnTo>
                      <a:pt x="652" y="428"/>
                    </a:lnTo>
                    <a:lnTo>
                      <a:pt x="640" y="413"/>
                    </a:lnTo>
                    <a:lnTo>
                      <a:pt x="634" y="406"/>
                    </a:lnTo>
                    <a:lnTo>
                      <a:pt x="626" y="396"/>
                    </a:lnTo>
                    <a:lnTo>
                      <a:pt x="616" y="383"/>
                    </a:lnTo>
                    <a:lnTo>
                      <a:pt x="605" y="370"/>
                    </a:lnTo>
                    <a:lnTo>
                      <a:pt x="583" y="337"/>
                    </a:lnTo>
                    <a:lnTo>
                      <a:pt x="570" y="320"/>
                    </a:lnTo>
                    <a:lnTo>
                      <a:pt x="559" y="302"/>
                    </a:lnTo>
                    <a:lnTo>
                      <a:pt x="548" y="284"/>
                    </a:lnTo>
                    <a:lnTo>
                      <a:pt x="538" y="267"/>
                    </a:lnTo>
                    <a:lnTo>
                      <a:pt x="528" y="249"/>
                    </a:lnTo>
                    <a:lnTo>
                      <a:pt x="520" y="232"/>
                    </a:lnTo>
                    <a:lnTo>
                      <a:pt x="515" y="218"/>
                    </a:lnTo>
                    <a:lnTo>
                      <a:pt x="510" y="203"/>
                    </a:lnTo>
                    <a:lnTo>
                      <a:pt x="509" y="197"/>
                    </a:lnTo>
                    <a:lnTo>
                      <a:pt x="508" y="192"/>
                    </a:lnTo>
                    <a:lnTo>
                      <a:pt x="508" y="186"/>
                    </a:lnTo>
                    <a:lnTo>
                      <a:pt x="508" y="181"/>
                    </a:lnTo>
                    <a:lnTo>
                      <a:pt x="511" y="177"/>
                    </a:lnTo>
                    <a:lnTo>
                      <a:pt x="515" y="173"/>
                    </a:lnTo>
                    <a:lnTo>
                      <a:pt x="515" y="171"/>
                    </a:lnTo>
                    <a:lnTo>
                      <a:pt x="516" y="169"/>
                    </a:lnTo>
                    <a:lnTo>
                      <a:pt x="517" y="164"/>
                    </a:lnTo>
                    <a:lnTo>
                      <a:pt x="517" y="161"/>
                    </a:lnTo>
                    <a:lnTo>
                      <a:pt x="517" y="157"/>
                    </a:lnTo>
                    <a:lnTo>
                      <a:pt x="516" y="153"/>
                    </a:lnTo>
                    <a:lnTo>
                      <a:pt x="515" y="149"/>
                    </a:lnTo>
                    <a:lnTo>
                      <a:pt x="512" y="145"/>
                    </a:lnTo>
                    <a:lnTo>
                      <a:pt x="510" y="140"/>
                    </a:lnTo>
                    <a:lnTo>
                      <a:pt x="507" y="137"/>
                    </a:lnTo>
                    <a:lnTo>
                      <a:pt x="503" y="133"/>
                    </a:lnTo>
                    <a:lnTo>
                      <a:pt x="497" y="126"/>
                    </a:lnTo>
                    <a:lnTo>
                      <a:pt x="488" y="119"/>
                    </a:lnTo>
                    <a:lnTo>
                      <a:pt x="478" y="112"/>
                    </a:lnTo>
                    <a:lnTo>
                      <a:pt x="468" y="105"/>
                    </a:lnTo>
                    <a:lnTo>
                      <a:pt x="458" y="100"/>
                    </a:lnTo>
                    <a:lnTo>
                      <a:pt x="448" y="94"/>
                    </a:lnTo>
                    <a:lnTo>
                      <a:pt x="438" y="89"/>
                    </a:lnTo>
                    <a:lnTo>
                      <a:pt x="429" y="84"/>
                    </a:lnTo>
                    <a:lnTo>
                      <a:pt x="414" y="78"/>
                    </a:lnTo>
                    <a:lnTo>
                      <a:pt x="395" y="68"/>
                    </a:lnTo>
                    <a:lnTo>
                      <a:pt x="376" y="58"/>
                    </a:lnTo>
                    <a:lnTo>
                      <a:pt x="358" y="49"/>
                    </a:lnTo>
                    <a:lnTo>
                      <a:pt x="349" y="45"/>
                    </a:lnTo>
                    <a:lnTo>
                      <a:pt x="339" y="40"/>
                    </a:lnTo>
                    <a:lnTo>
                      <a:pt x="329" y="36"/>
                    </a:lnTo>
                    <a:lnTo>
                      <a:pt x="319" y="33"/>
                    </a:lnTo>
                    <a:lnTo>
                      <a:pt x="307" y="30"/>
                    </a:lnTo>
                    <a:lnTo>
                      <a:pt x="296" y="28"/>
                    </a:lnTo>
                    <a:lnTo>
                      <a:pt x="284" y="26"/>
                    </a:lnTo>
                    <a:lnTo>
                      <a:pt x="271" y="25"/>
                    </a:lnTo>
                    <a:lnTo>
                      <a:pt x="256" y="25"/>
                    </a:lnTo>
                    <a:lnTo>
                      <a:pt x="242" y="25"/>
                    </a:lnTo>
                    <a:lnTo>
                      <a:pt x="234" y="26"/>
                    </a:lnTo>
                    <a:lnTo>
                      <a:pt x="225" y="27"/>
                    </a:lnTo>
                    <a:lnTo>
                      <a:pt x="209" y="30"/>
                    </a:lnTo>
                    <a:lnTo>
                      <a:pt x="202" y="31"/>
                    </a:lnTo>
                    <a:lnTo>
                      <a:pt x="194" y="32"/>
                    </a:lnTo>
                    <a:lnTo>
                      <a:pt x="187" y="32"/>
                    </a:lnTo>
                    <a:lnTo>
                      <a:pt x="179" y="31"/>
                    </a:lnTo>
                    <a:lnTo>
                      <a:pt x="163" y="28"/>
                    </a:lnTo>
                    <a:lnTo>
                      <a:pt x="149" y="25"/>
                    </a:lnTo>
                    <a:lnTo>
                      <a:pt x="137" y="21"/>
                    </a:lnTo>
                    <a:lnTo>
                      <a:pt x="127" y="18"/>
                    </a:lnTo>
                    <a:lnTo>
                      <a:pt x="118" y="13"/>
                    </a:lnTo>
                    <a:lnTo>
                      <a:pt x="110" y="10"/>
                    </a:lnTo>
                    <a:lnTo>
                      <a:pt x="102" y="6"/>
                    </a:lnTo>
                    <a:lnTo>
                      <a:pt x="93" y="2"/>
                    </a:lnTo>
                    <a:lnTo>
                      <a:pt x="89" y="1"/>
                    </a:lnTo>
                    <a:lnTo>
                      <a:pt x="85" y="0"/>
                    </a:lnTo>
                    <a:lnTo>
                      <a:pt x="75" y="0"/>
                    </a:lnTo>
                    <a:lnTo>
                      <a:pt x="63" y="1"/>
                    </a:lnTo>
                    <a:lnTo>
                      <a:pt x="51" y="3"/>
                    </a:lnTo>
                    <a:lnTo>
                      <a:pt x="39" y="6"/>
                    </a:lnTo>
                    <a:lnTo>
                      <a:pt x="28" y="9"/>
                    </a:lnTo>
                    <a:lnTo>
                      <a:pt x="9" y="15"/>
                    </a:lnTo>
                    <a:close/>
                  </a:path>
                </a:pathLst>
              </a:custGeom>
              <a:solidFill>
                <a:srgbClr val="BFBFBF"/>
              </a:solidFill>
              <a:ln w="9525">
                <a:noFill/>
                <a:round/>
                <a:headEnd/>
                <a:tailEnd/>
              </a:ln>
            </p:spPr>
            <p:txBody>
              <a:bodyPr/>
              <a:lstStyle/>
              <a:p>
                <a:endParaRPr lang="en-US" dirty="0"/>
              </a:p>
            </p:txBody>
          </p:sp>
          <p:sp>
            <p:nvSpPr>
              <p:cNvPr id="22443" name="Freeform 239"/>
              <p:cNvSpPr>
                <a:spLocks/>
              </p:cNvSpPr>
              <p:nvPr/>
            </p:nvSpPr>
            <p:spPr bwMode="auto">
              <a:xfrm>
                <a:off x="3730" y="1415"/>
                <a:ext cx="94" cy="118"/>
              </a:xfrm>
              <a:custGeom>
                <a:avLst/>
                <a:gdLst>
                  <a:gd name="T0" fmla="*/ 129 w 841"/>
                  <a:gd name="T1" fmla="*/ 45 h 704"/>
                  <a:gd name="T2" fmla="*/ 107 w 841"/>
                  <a:gd name="T3" fmla="*/ 38 h 704"/>
                  <a:gd name="T4" fmla="*/ 46 w 841"/>
                  <a:gd name="T5" fmla="*/ 13 h 704"/>
                  <a:gd name="T6" fmla="*/ 10 w 841"/>
                  <a:gd name="T7" fmla="*/ 1 h 704"/>
                  <a:gd name="T8" fmla="*/ 0 w 841"/>
                  <a:gd name="T9" fmla="*/ 0 h 704"/>
                  <a:gd name="T10" fmla="*/ 13 w 841"/>
                  <a:gd name="T11" fmla="*/ 19 h 704"/>
                  <a:gd name="T12" fmla="*/ 58 w 841"/>
                  <a:gd name="T13" fmla="*/ 70 h 704"/>
                  <a:gd name="T14" fmla="*/ 67 w 841"/>
                  <a:gd name="T15" fmla="*/ 85 h 704"/>
                  <a:gd name="T16" fmla="*/ 38 w 841"/>
                  <a:gd name="T17" fmla="*/ 86 h 704"/>
                  <a:gd name="T18" fmla="*/ 9 w 841"/>
                  <a:gd name="T19" fmla="*/ 90 h 704"/>
                  <a:gd name="T20" fmla="*/ 18 w 841"/>
                  <a:gd name="T21" fmla="*/ 102 h 704"/>
                  <a:gd name="T22" fmla="*/ 61 w 841"/>
                  <a:gd name="T23" fmla="*/ 140 h 704"/>
                  <a:gd name="T24" fmla="*/ 120 w 841"/>
                  <a:gd name="T25" fmla="*/ 187 h 704"/>
                  <a:gd name="T26" fmla="*/ 167 w 841"/>
                  <a:gd name="T27" fmla="*/ 233 h 704"/>
                  <a:gd name="T28" fmla="*/ 288 w 841"/>
                  <a:gd name="T29" fmla="*/ 344 h 704"/>
                  <a:gd name="T30" fmla="*/ 326 w 841"/>
                  <a:gd name="T31" fmla="*/ 387 h 704"/>
                  <a:gd name="T32" fmla="*/ 381 w 841"/>
                  <a:gd name="T33" fmla="*/ 440 h 704"/>
                  <a:gd name="T34" fmla="*/ 466 w 841"/>
                  <a:gd name="T35" fmla="*/ 515 h 704"/>
                  <a:gd name="T36" fmla="*/ 523 w 841"/>
                  <a:gd name="T37" fmla="*/ 572 h 704"/>
                  <a:gd name="T38" fmla="*/ 548 w 841"/>
                  <a:gd name="T39" fmla="*/ 596 h 704"/>
                  <a:gd name="T40" fmla="*/ 583 w 841"/>
                  <a:gd name="T41" fmla="*/ 622 h 704"/>
                  <a:gd name="T42" fmla="*/ 637 w 841"/>
                  <a:gd name="T43" fmla="*/ 659 h 704"/>
                  <a:gd name="T44" fmla="*/ 705 w 841"/>
                  <a:gd name="T45" fmla="*/ 694 h 704"/>
                  <a:gd name="T46" fmla="*/ 741 w 841"/>
                  <a:gd name="T47" fmla="*/ 704 h 704"/>
                  <a:gd name="T48" fmla="*/ 775 w 841"/>
                  <a:gd name="T49" fmla="*/ 702 h 704"/>
                  <a:gd name="T50" fmla="*/ 805 w 841"/>
                  <a:gd name="T51" fmla="*/ 689 h 704"/>
                  <a:gd name="T52" fmla="*/ 818 w 841"/>
                  <a:gd name="T53" fmla="*/ 681 h 704"/>
                  <a:gd name="T54" fmla="*/ 833 w 841"/>
                  <a:gd name="T55" fmla="*/ 661 h 704"/>
                  <a:gd name="T56" fmla="*/ 840 w 841"/>
                  <a:gd name="T57" fmla="*/ 641 h 704"/>
                  <a:gd name="T58" fmla="*/ 834 w 841"/>
                  <a:gd name="T59" fmla="*/ 630 h 704"/>
                  <a:gd name="T60" fmla="*/ 813 w 841"/>
                  <a:gd name="T61" fmla="*/ 632 h 704"/>
                  <a:gd name="T62" fmla="*/ 763 w 841"/>
                  <a:gd name="T63" fmla="*/ 641 h 704"/>
                  <a:gd name="T64" fmla="*/ 743 w 841"/>
                  <a:gd name="T65" fmla="*/ 643 h 704"/>
                  <a:gd name="T66" fmla="*/ 708 w 841"/>
                  <a:gd name="T67" fmla="*/ 640 h 704"/>
                  <a:gd name="T68" fmla="*/ 688 w 841"/>
                  <a:gd name="T69" fmla="*/ 633 h 704"/>
                  <a:gd name="T70" fmla="*/ 665 w 841"/>
                  <a:gd name="T71" fmla="*/ 617 h 704"/>
                  <a:gd name="T72" fmla="*/ 639 w 841"/>
                  <a:gd name="T73" fmla="*/ 592 h 704"/>
                  <a:gd name="T74" fmla="*/ 619 w 841"/>
                  <a:gd name="T75" fmla="*/ 574 h 704"/>
                  <a:gd name="T76" fmla="*/ 591 w 841"/>
                  <a:gd name="T77" fmla="*/ 561 h 704"/>
                  <a:gd name="T78" fmla="*/ 565 w 841"/>
                  <a:gd name="T79" fmla="*/ 545 h 704"/>
                  <a:gd name="T80" fmla="*/ 540 w 841"/>
                  <a:gd name="T81" fmla="*/ 527 h 704"/>
                  <a:gd name="T82" fmla="*/ 519 w 841"/>
                  <a:gd name="T83" fmla="*/ 507 h 704"/>
                  <a:gd name="T84" fmla="*/ 496 w 841"/>
                  <a:gd name="T85" fmla="*/ 478 h 704"/>
                  <a:gd name="T86" fmla="*/ 450 w 841"/>
                  <a:gd name="T87" fmla="*/ 408 h 704"/>
                  <a:gd name="T88" fmla="*/ 429 w 841"/>
                  <a:gd name="T89" fmla="*/ 378 h 704"/>
                  <a:gd name="T90" fmla="*/ 403 w 841"/>
                  <a:gd name="T91" fmla="*/ 354 h 704"/>
                  <a:gd name="T92" fmla="*/ 305 w 841"/>
                  <a:gd name="T93" fmla="*/ 282 h 704"/>
                  <a:gd name="T94" fmla="*/ 265 w 841"/>
                  <a:gd name="T95" fmla="*/ 252 h 704"/>
                  <a:gd name="T96" fmla="*/ 228 w 841"/>
                  <a:gd name="T97" fmla="*/ 220 h 704"/>
                  <a:gd name="T98" fmla="*/ 209 w 841"/>
                  <a:gd name="T99" fmla="*/ 199 h 704"/>
                  <a:gd name="T100" fmla="*/ 189 w 841"/>
                  <a:gd name="T101" fmla="*/ 165 h 704"/>
                  <a:gd name="T102" fmla="*/ 174 w 841"/>
                  <a:gd name="T103" fmla="*/ 136 h 704"/>
                  <a:gd name="T104" fmla="*/ 159 w 841"/>
                  <a:gd name="T105" fmla="*/ 117 h 704"/>
                  <a:gd name="T106" fmla="*/ 144 w 841"/>
                  <a:gd name="T107" fmla="*/ 100 h 704"/>
                  <a:gd name="T108" fmla="*/ 135 w 841"/>
                  <a:gd name="T109" fmla="*/ 89 h 704"/>
                  <a:gd name="T110" fmla="*/ 132 w 841"/>
                  <a:gd name="T111" fmla="*/ 78 h 704"/>
                  <a:gd name="T112" fmla="*/ 137 w 841"/>
                  <a:gd name="T113" fmla="*/ 62 h 704"/>
                  <a:gd name="T114" fmla="*/ 139 w 841"/>
                  <a:gd name="T115" fmla="*/ 44 h 7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1"/>
                  <a:gd name="T175" fmla="*/ 0 h 704"/>
                  <a:gd name="T176" fmla="*/ 841 w 841"/>
                  <a:gd name="T177" fmla="*/ 704 h 7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1" h="704">
                    <a:moveTo>
                      <a:pt x="134" y="45"/>
                    </a:moveTo>
                    <a:lnTo>
                      <a:pt x="131" y="45"/>
                    </a:lnTo>
                    <a:lnTo>
                      <a:pt x="129" y="45"/>
                    </a:lnTo>
                    <a:lnTo>
                      <a:pt x="122" y="44"/>
                    </a:lnTo>
                    <a:lnTo>
                      <a:pt x="116" y="41"/>
                    </a:lnTo>
                    <a:lnTo>
                      <a:pt x="107" y="38"/>
                    </a:lnTo>
                    <a:lnTo>
                      <a:pt x="88" y="30"/>
                    </a:lnTo>
                    <a:lnTo>
                      <a:pt x="67" y="21"/>
                    </a:lnTo>
                    <a:lnTo>
                      <a:pt x="46" y="13"/>
                    </a:lnTo>
                    <a:lnTo>
                      <a:pt x="25" y="5"/>
                    </a:lnTo>
                    <a:lnTo>
                      <a:pt x="18" y="2"/>
                    </a:lnTo>
                    <a:lnTo>
                      <a:pt x="10" y="1"/>
                    </a:lnTo>
                    <a:lnTo>
                      <a:pt x="4" y="0"/>
                    </a:lnTo>
                    <a:lnTo>
                      <a:pt x="1" y="0"/>
                    </a:lnTo>
                    <a:lnTo>
                      <a:pt x="0" y="0"/>
                    </a:lnTo>
                    <a:lnTo>
                      <a:pt x="1" y="4"/>
                    </a:lnTo>
                    <a:lnTo>
                      <a:pt x="4" y="9"/>
                    </a:lnTo>
                    <a:lnTo>
                      <a:pt x="13" y="19"/>
                    </a:lnTo>
                    <a:lnTo>
                      <a:pt x="37" y="44"/>
                    </a:lnTo>
                    <a:lnTo>
                      <a:pt x="48" y="58"/>
                    </a:lnTo>
                    <a:lnTo>
                      <a:pt x="58" y="70"/>
                    </a:lnTo>
                    <a:lnTo>
                      <a:pt x="62" y="75"/>
                    </a:lnTo>
                    <a:lnTo>
                      <a:pt x="64" y="81"/>
                    </a:lnTo>
                    <a:lnTo>
                      <a:pt x="67" y="85"/>
                    </a:lnTo>
                    <a:lnTo>
                      <a:pt x="67" y="89"/>
                    </a:lnTo>
                    <a:lnTo>
                      <a:pt x="53" y="87"/>
                    </a:lnTo>
                    <a:lnTo>
                      <a:pt x="38" y="86"/>
                    </a:lnTo>
                    <a:lnTo>
                      <a:pt x="7" y="86"/>
                    </a:lnTo>
                    <a:lnTo>
                      <a:pt x="8" y="88"/>
                    </a:lnTo>
                    <a:lnTo>
                      <a:pt x="9" y="90"/>
                    </a:lnTo>
                    <a:lnTo>
                      <a:pt x="10" y="93"/>
                    </a:lnTo>
                    <a:lnTo>
                      <a:pt x="12" y="96"/>
                    </a:lnTo>
                    <a:lnTo>
                      <a:pt x="18" y="102"/>
                    </a:lnTo>
                    <a:lnTo>
                      <a:pt x="24" y="109"/>
                    </a:lnTo>
                    <a:lnTo>
                      <a:pt x="41" y="124"/>
                    </a:lnTo>
                    <a:lnTo>
                      <a:pt x="61" y="140"/>
                    </a:lnTo>
                    <a:lnTo>
                      <a:pt x="99" y="170"/>
                    </a:lnTo>
                    <a:lnTo>
                      <a:pt x="115" y="183"/>
                    </a:lnTo>
                    <a:lnTo>
                      <a:pt x="120" y="187"/>
                    </a:lnTo>
                    <a:lnTo>
                      <a:pt x="124" y="191"/>
                    </a:lnTo>
                    <a:lnTo>
                      <a:pt x="144" y="211"/>
                    </a:lnTo>
                    <a:lnTo>
                      <a:pt x="167" y="233"/>
                    </a:lnTo>
                    <a:lnTo>
                      <a:pt x="220" y="282"/>
                    </a:lnTo>
                    <a:lnTo>
                      <a:pt x="269" y="326"/>
                    </a:lnTo>
                    <a:lnTo>
                      <a:pt x="288" y="344"/>
                    </a:lnTo>
                    <a:lnTo>
                      <a:pt x="301" y="357"/>
                    </a:lnTo>
                    <a:lnTo>
                      <a:pt x="314" y="372"/>
                    </a:lnTo>
                    <a:lnTo>
                      <a:pt x="326" y="387"/>
                    </a:lnTo>
                    <a:lnTo>
                      <a:pt x="353" y="414"/>
                    </a:lnTo>
                    <a:lnTo>
                      <a:pt x="368" y="428"/>
                    </a:lnTo>
                    <a:lnTo>
                      <a:pt x="381" y="440"/>
                    </a:lnTo>
                    <a:lnTo>
                      <a:pt x="409" y="465"/>
                    </a:lnTo>
                    <a:lnTo>
                      <a:pt x="438" y="490"/>
                    </a:lnTo>
                    <a:lnTo>
                      <a:pt x="466" y="515"/>
                    </a:lnTo>
                    <a:lnTo>
                      <a:pt x="495" y="542"/>
                    </a:lnTo>
                    <a:lnTo>
                      <a:pt x="509" y="557"/>
                    </a:lnTo>
                    <a:lnTo>
                      <a:pt x="523" y="572"/>
                    </a:lnTo>
                    <a:lnTo>
                      <a:pt x="530" y="580"/>
                    </a:lnTo>
                    <a:lnTo>
                      <a:pt x="538" y="588"/>
                    </a:lnTo>
                    <a:lnTo>
                      <a:pt x="548" y="596"/>
                    </a:lnTo>
                    <a:lnTo>
                      <a:pt x="558" y="605"/>
                    </a:lnTo>
                    <a:lnTo>
                      <a:pt x="570" y="614"/>
                    </a:lnTo>
                    <a:lnTo>
                      <a:pt x="583" y="622"/>
                    </a:lnTo>
                    <a:lnTo>
                      <a:pt x="596" y="632"/>
                    </a:lnTo>
                    <a:lnTo>
                      <a:pt x="609" y="641"/>
                    </a:lnTo>
                    <a:lnTo>
                      <a:pt x="637" y="659"/>
                    </a:lnTo>
                    <a:lnTo>
                      <a:pt x="663" y="674"/>
                    </a:lnTo>
                    <a:lnTo>
                      <a:pt x="686" y="686"/>
                    </a:lnTo>
                    <a:lnTo>
                      <a:pt x="705" y="694"/>
                    </a:lnTo>
                    <a:lnTo>
                      <a:pt x="717" y="698"/>
                    </a:lnTo>
                    <a:lnTo>
                      <a:pt x="730" y="702"/>
                    </a:lnTo>
                    <a:lnTo>
                      <a:pt x="741" y="704"/>
                    </a:lnTo>
                    <a:lnTo>
                      <a:pt x="753" y="704"/>
                    </a:lnTo>
                    <a:lnTo>
                      <a:pt x="764" y="703"/>
                    </a:lnTo>
                    <a:lnTo>
                      <a:pt x="775" y="702"/>
                    </a:lnTo>
                    <a:lnTo>
                      <a:pt x="786" y="698"/>
                    </a:lnTo>
                    <a:lnTo>
                      <a:pt x="796" y="694"/>
                    </a:lnTo>
                    <a:lnTo>
                      <a:pt x="805" y="689"/>
                    </a:lnTo>
                    <a:lnTo>
                      <a:pt x="810" y="687"/>
                    </a:lnTo>
                    <a:lnTo>
                      <a:pt x="814" y="684"/>
                    </a:lnTo>
                    <a:lnTo>
                      <a:pt x="818" y="681"/>
                    </a:lnTo>
                    <a:lnTo>
                      <a:pt x="822" y="677"/>
                    </a:lnTo>
                    <a:lnTo>
                      <a:pt x="828" y="669"/>
                    </a:lnTo>
                    <a:lnTo>
                      <a:pt x="833" y="661"/>
                    </a:lnTo>
                    <a:lnTo>
                      <a:pt x="835" y="656"/>
                    </a:lnTo>
                    <a:lnTo>
                      <a:pt x="838" y="652"/>
                    </a:lnTo>
                    <a:lnTo>
                      <a:pt x="840" y="641"/>
                    </a:lnTo>
                    <a:lnTo>
                      <a:pt x="841" y="636"/>
                    </a:lnTo>
                    <a:lnTo>
                      <a:pt x="841" y="631"/>
                    </a:lnTo>
                    <a:lnTo>
                      <a:pt x="834" y="630"/>
                    </a:lnTo>
                    <a:lnTo>
                      <a:pt x="827" y="630"/>
                    </a:lnTo>
                    <a:lnTo>
                      <a:pt x="820" y="631"/>
                    </a:lnTo>
                    <a:lnTo>
                      <a:pt x="813" y="632"/>
                    </a:lnTo>
                    <a:lnTo>
                      <a:pt x="801" y="634"/>
                    </a:lnTo>
                    <a:lnTo>
                      <a:pt x="789" y="636"/>
                    </a:lnTo>
                    <a:lnTo>
                      <a:pt x="763" y="641"/>
                    </a:lnTo>
                    <a:lnTo>
                      <a:pt x="756" y="642"/>
                    </a:lnTo>
                    <a:lnTo>
                      <a:pt x="750" y="643"/>
                    </a:lnTo>
                    <a:lnTo>
                      <a:pt x="743" y="643"/>
                    </a:lnTo>
                    <a:lnTo>
                      <a:pt x="735" y="643"/>
                    </a:lnTo>
                    <a:lnTo>
                      <a:pt x="721" y="642"/>
                    </a:lnTo>
                    <a:lnTo>
                      <a:pt x="708" y="640"/>
                    </a:lnTo>
                    <a:lnTo>
                      <a:pt x="703" y="638"/>
                    </a:lnTo>
                    <a:lnTo>
                      <a:pt x="698" y="637"/>
                    </a:lnTo>
                    <a:lnTo>
                      <a:pt x="688" y="633"/>
                    </a:lnTo>
                    <a:lnTo>
                      <a:pt x="679" y="628"/>
                    </a:lnTo>
                    <a:lnTo>
                      <a:pt x="672" y="622"/>
                    </a:lnTo>
                    <a:lnTo>
                      <a:pt x="665" y="617"/>
                    </a:lnTo>
                    <a:lnTo>
                      <a:pt x="658" y="611"/>
                    </a:lnTo>
                    <a:lnTo>
                      <a:pt x="646" y="598"/>
                    </a:lnTo>
                    <a:lnTo>
                      <a:pt x="639" y="592"/>
                    </a:lnTo>
                    <a:lnTo>
                      <a:pt x="634" y="586"/>
                    </a:lnTo>
                    <a:lnTo>
                      <a:pt x="626" y="580"/>
                    </a:lnTo>
                    <a:lnTo>
                      <a:pt x="619" y="574"/>
                    </a:lnTo>
                    <a:lnTo>
                      <a:pt x="610" y="569"/>
                    </a:lnTo>
                    <a:lnTo>
                      <a:pt x="600" y="565"/>
                    </a:lnTo>
                    <a:lnTo>
                      <a:pt x="591" y="561"/>
                    </a:lnTo>
                    <a:lnTo>
                      <a:pt x="581" y="556"/>
                    </a:lnTo>
                    <a:lnTo>
                      <a:pt x="573" y="550"/>
                    </a:lnTo>
                    <a:lnTo>
                      <a:pt x="565" y="545"/>
                    </a:lnTo>
                    <a:lnTo>
                      <a:pt x="556" y="539"/>
                    </a:lnTo>
                    <a:lnTo>
                      <a:pt x="548" y="533"/>
                    </a:lnTo>
                    <a:lnTo>
                      <a:pt x="540" y="527"/>
                    </a:lnTo>
                    <a:lnTo>
                      <a:pt x="534" y="520"/>
                    </a:lnTo>
                    <a:lnTo>
                      <a:pt x="526" y="513"/>
                    </a:lnTo>
                    <a:lnTo>
                      <a:pt x="519" y="507"/>
                    </a:lnTo>
                    <a:lnTo>
                      <a:pt x="513" y="499"/>
                    </a:lnTo>
                    <a:lnTo>
                      <a:pt x="507" y="492"/>
                    </a:lnTo>
                    <a:lnTo>
                      <a:pt x="496" y="478"/>
                    </a:lnTo>
                    <a:lnTo>
                      <a:pt x="485" y="463"/>
                    </a:lnTo>
                    <a:lnTo>
                      <a:pt x="466" y="434"/>
                    </a:lnTo>
                    <a:lnTo>
                      <a:pt x="450" y="408"/>
                    </a:lnTo>
                    <a:lnTo>
                      <a:pt x="442" y="396"/>
                    </a:lnTo>
                    <a:lnTo>
                      <a:pt x="435" y="386"/>
                    </a:lnTo>
                    <a:lnTo>
                      <a:pt x="429" y="378"/>
                    </a:lnTo>
                    <a:lnTo>
                      <a:pt x="423" y="370"/>
                    </a:lnTo>
                    <a:lnTo>
                      <a:pt x="413" y="362"/>
                    </a:lnTo>
                    <a:lnTo>
                      <a:pt x="403" y="354"/>
                    </a:lnTo>
                    <a:lnTo>
                      <a:pt x="381" y="336"/>
                    </a:lnTo>
                    <a:lnTo>
                      <a:pt x="331" y="300"/>
                    </a:lnTo>
                    <a:lnTo>
                      <a:pt x="305" y="282"/>
                    </a:lnTo>
                    <a:lnTo>
                      <a:pt x="292" y="272"/>
                    </a:lnTo>
                    <a:lnTo>
                      <a:pt x="278" y="262"/>
                    </a:lnTo>
                    <a:lnTo>
                      <a:pt x="265" y="252"/>
                    </a:lnTo>
                    <a:lnTo>
                      <a:pt x="253" y="242"/>
                    </a:lnTo>
                    <a:lnTo>
                      <a:pt x="239" y="231"/>
                    </a:lnTo>
                    <a:lnTo>
                      <a:pt x="228" y="220"/>
                    </a:lnTo>
                    <a:lnTo>
                      <a:pt x="220" y="213"/>
                    </a:lnTo>
                    <a:lnTo>
                      <a:pt x="215" y="207"/>
                    </a:lnTo>
                    <a:lnTo>
                      <a:pt x="209" y="199"/>
                    </a:lnTo>
                    <a:lnTo>
                      <a:pt x="205" y="193"/>
                    </a:lnTo>
                    <a:lnTo>
                      <a:pt x="197" y="178"/>
                    </a:lnTo>
                    <a:lnTo>
                      <a:pt x="189" y="165"/>
                    </a:lnTo>
                    <a:lnTo>
                      <a:pt x="183" y="150"/>
                    </a:lnTo>
                    <a:lnTo>
                      <a:pt x="178" y="143"/>
                    </a:lnTo>
                    <a:lnTo>
                      <a:pt x="174" y="136"/>
                    </a:lnTo>
                    <a:lnTo>
                      <a:pt x="169" y="128"/>
                    </a:lnTo>
                    <a:lnTo>
                      <a:pt x="163" y="120"/>
                    </a:lnTo>
                    <a:lnTo>
                      <a:pt x="159" y="117"/>
                    </a:lnTo>
                    <a:lnTo>
                      <a:pt x="156" y="113"/>
                    </a:lnTo>
                    <a:lnTo>
                      <a:pt x="148" y="106"/>
                    </a:lnTo>
                    <a:lnTo>
                      <a:pt x="144" y="100"/>
                    </a:lnTo>
                    <a:lnTo>
                      <a:pt x="139" y="96"/>
                    </a:lnTo>
                    <a:lnTo>
                      <a:pt x="137" y="92"/>
                    </a:lnTo>
                    <a:lnTo>
                      <a:pt x="135" y="89"/>
                    </a:lnTo>
                    <a:lnTo>
                      <a:pt x="134" y="85"/>
                    </a:lnTo>
                    <a:lnTo>
                      <a:pt x="132" y="82"/>
                    </a:lnTo>
                    <a:lnTo>
                      <a:pt x="132" y="78"/>
                    </a:lnTo>
                    <a:lnTo>
                      <a:pt x="134" y="75"/>
                    </a:lnTo>
                    <a:lnTo>
                      <a:pt x="135" y="69"/>
                    </a:lnTo>
                    <a:lnTo>
                      <a:pt x="137" y="62"/>
                    </a:lnTo>
                    <a:lnTo>
                      <a:pt x="139" y="53"/>
                    </a:lnTo>
                    <a:lnTo>
                      <a:pt x="139" y="49"/>
                    </a:lnTo>
                    <a:lnTo>
                      <a:pt x="139" y="44"/>
                    </a:lnTo>
                    <a:lnTo>
                      <a:pt x="137" y="44"/>
                    </a:lnTo>
                    <a:lnTo>
                      <a:pt x="134" y="45"/>
                    </a:lnTo>
                    <a:close/>
                  </a:path>
                </a:pathLst>
              </a:custGeom>
              <a:solidFill>
                <a:srgbClr val="FFFFFF"/>
              </a:solidFill>
              <a:ln w="9525">
                <a:noFill/>
                <a:round/>
                <a:headEnd/>
                <a:tailEnd/>
              </a:ln>
            </p:spPr>
            <p:txBody>
              <a:bodyPr/>
              <a:lstStyle/>
              <a:p>
                <a:endParaRPr lang="en-US" dirty="0"/>
              </a:p>
            </p:txBody>
          </p:sp>
          <p:sp>
            <p:nvSpPr>
              <p:cNvPr id="22444" name="Freeform 240"/>
              <p:cNvSpPr>
                <a:spLocks/>
              </p:cNvSpPr>
              <p:nvPr/>
            </p:nvSpPr>
            <p:spPr bwMode="auto">
              <a:xfrm>
                <a:off x="3789" y="1435"/>
                <a:ext cx="37" cy="94"/>
              </a:xfrm>
              <a:custGeom>
                <a:avLst/>
                <a:gdLst>
                  <a:gd name="T0" fmla="*/ 139 w 337"/>
                  <a:gd name="T1" fmla="*/ 51 h 567"/>
                  <a:gd name="T2" fmla="*/ 118 w 337"/>
                  <a:gd name="T3" fmla="*/ 44 h 567"/>
                  <a:gd name="T4" fmla="*/ 99 w 337"/>
                  <a:gd name="T5" fmla="*/ 34 h 567"/>
                  <a:gd name="T6" fmla="*/ 74 w 337"/>
                  <a:gd name="T7" fmla="*/ 20 h 567"/>
                  <a:gd name="T8" fmla="*/ 50 w 337"/>
                  <a:gd name="T9" fmla="*/ 7 h 567"/>
                  <a:gd name="T10" fmla="*/ 36 w 337"/>
                  <a:gd name="T11" fmla="*/ 3 h 567"/>
                  <a:gd name="T12" fmla="*/ 22 w 337"/>
                  <a:gd name="T13" fmla="*/ 1 h 567"/>
                  <a:gd name="T14" fmla="*/ 5 w 337"/>
                  <a:gd name="T15" fmla="*/ 0 h 567"/>
                  <a:gd name="T16" fmla="*/ 2 w 337"/>
                  <a:gd name="T17" fmla="*/ 5 h 567"/>
                  <a:gd name="T18" fmla="*/ 10 w 337"/>
                  <a:gd name="T19" fmla="*/ 15 h 567"/>
                  <a:gd name="T20" fmla="*/ 18 w 337"/>
                  <a:gd name="T21" fmla="*/ 22 h 567"/>
                  <a:gd name="T22" fmla="*/ 32 w 337"/>
                  <a:gd name="T23" fmla="*/ 31 h 567"/>
                  <a:gd name="T24" fmla="*/ 52 w 337"/>
                  <a:gd name="T25" fmla="*/ 44 h 567"/>
                  <a:gd name="T26" fmla="*/ 64 w 337"/>
                  <a:gd name="T27" fmla="*/ 55 h 567"/>
                  <a:gd name="T28" fmla="*/ 70 w 337"/>
                  <a:gd name="T29" fmla="*/ 65 h 567"/>
                  <a:gd name="T30" fmla="*/ 72 w 337"/>
                  <a:gd name="T31" fmla="*/ 71 h 567"/>
                  <a:gd name="T32" fmla="*/ 72 w 337"/>
                  <a:gd name="T33" fmla="*/ 83 h 567"/>
                  <a:gd name="T34" fmla="*/ 69 w 337"/>
                  <a:gd name="T35" fmla="*/ 109 h 567"/>
                  <a:gd name="T36" fmla="*/ 65 w 337"/>
                  <a:gd name="T37" fmla="*/ 130 h 567"/>
                  <a:gd name="T38" fmla="*/ 64 w 337"/>
                  <a:gd name="T39" fmla="*/ 144 h 567"/>
                  <a:gd name="T40" fmla="*/ 68 w 337"/>
                  <a:gd name="T41" fmla="*/ 155 h 567"/>
                  <a:gd name="T42" fmla="*/ 77 w 337"/>
                  <a:gd name="T43" fmla="*/ 172 h 567"/>
                  <a:gd name="T44" fmla="*/ 92 w 337"/>
                  <a:gd name="T45" fmla="*/ 195 h 567"/>
                  <a:gd name="T46" fmla="*/ 118 w 337"/>
                  <a:gd name="T47" fmla="*/ 227 h 567"/>
                  <a:gd name="T48" fmla="*/ 178 w 337"/>
                  <a:gd name="T49" fmla="*/ 295 h 567"/>
                  <a:gd name="T50" fmla="*/ 207 w 337"/>
                  <a:gd name="T51" fmla="*/ 329 h 567"/>
                  <a:gd name="T52" fmla="*/ 235 w 337"/>
                  <a:gd name="T53" fmla="*/ 366 h 567"/>
                  <a:gd name="T54" fmla="*/ 252 w 337"/>
                  <a:gd name="T55" fmla="*/ 391 h 567"/>
                  <a:gd name="T56" fmla="*/ 266 w 337"/>
                  <a:gd name="T57" fmla="*/ 417 h 567"/>
                  <a:gd name="T58" fmla="*/ 277 w 337"/>
                  <a:gd name="T59" fmla="*/ 444 h 567"/>
                  <a:gd name="T60" fmla="*/ 285 w 337"/>
                  <a:gd name="T61" fmla="*/ 471 h 567"/>
                  <a:gd name="T62" fmla="*/ 289 w 337"/>
                  <a:gd name="T63" fmla="*/ 500 h 567"/>
                  <a:gd name="T64" fmla="*/ 291 w 337"/>
                  <a:gd name="T65" fmla="*/ 530 h 567"/>
                  <a:gd name="T66" fmla="*/ 286 w 337"/>
                  <a:gd name="T67" fmla="*/ 563 h 567"/>
                  <a:gd name="T68" fmla="*/ 298 w 337"/>
                  <a:gd name="T69" fmla="*/ 566 h 567"/>
                  <a:gd name="T70" fmla="*/ 309 w 337"/>
                  <a:gd name="T71" fmla="*/ 566 h 567"/>
                  <a:gd name="T72" fmla="*/ 318 w 337"/>
                  <a:gd name="T73" fmla="*/ 563 h 567"/>
                  <a:gd name="T74" fmla="*/ 324 w 337"/>
                  <a:gd name="T75" fmla="*/ 558 h 567"/>
                  <a:gd name="T76" fmla="*/ 328 w 337"/>
                  <a:gd name="T77" fmla="*/ 553 h 567"/>
                  <a:gd name="T78" fmla="*/ 334 w 337"/>
                  <a:gd name="T79" fmla="*/ 543 h 567"/>
                  <a:gd name="T80" fmla="*/ 336 w 337"/>
                  <a:gd name="T81" fmla="*/ 530 h 567"/>
                  <a:gd name="T82" fmla="*/ 337 w 337"/>
                  <a:gd name="T83" fmla="*/ 516 h 567"/>
                  <a:gd name="T84" fmla="*/ 336 w 337"/>
                  <a:gd name="T85" fmla="*/ 504 h 567"/>
                  <a:gd name="T86" fmla="*/ 333 w 337"/>
                  <a:gd name="T87" fmla="*/ 493 h 567"/>
                  <a:gd name="T88" fmla="*/ 325 w 337"/>
                  <a:gd name="T89" fmla="*/ 474 h 567"/>
                  <a:gd name="T90" fmla="*/ 304 w 337"/>
                  <a:gd name="T91" fmla="*/ 432 h 567"/>
                  <a:gd name="T92" fmla="*/ 273 w 337"/>
                  <a:gd name="T93" fmla="*/ 372 h 567"/>
                  <a:gd name="T94" fmla="*/ 267 w 337"/>
                  <a:gd name="T95" fmla="*/ 357 h 567"/>
                  <a:gd name="T96" fmla="*/ 252 w 337"/>
                  <a:gd name="T97" fmla="*/ 312 h 567"/>
                  <a:gd name="T98" fmla="*/ 235 w 337"/>
                  <a:gd name="T99" fmla="*/ 270 h 567"/>
                  <a:gd name="T100" fmla="*/ 217 w 337"/>
                  <a:gd name="T101" fmla="*/ 231 h 567"/>
                  <a:gd name="T102" fmla="*/ 184 w 337"/>
                  <a:gd name="T103" fmla="*/ 159 h 567"/>
                  <a:gd name="T104" fmla="*/ 172 w 337"/>
                  <a:gd name="T105" fmla="*/ 133 h 567"/>
                  <a:gd name="T106" fmla="*/ 162 w 337"/>
                  <a:gd name="T107" fmla="*/ 107 h 567"/>
                  <a:gd name="T108" fmla="*/ 153 w 337"/>
                  <a:gd name="T109" fmla="*/ 72 h 5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7"/>
                  <a:gd name="T166" fmla="*/ 0 h 567"/>
                  <a:gd name="T167" fmla="*/ 337 w 337"/>
                  <a:gd name="T168" fmla="*/ 567 h 5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7" h="567">
                    <a:moveTo>
                      <a:pt x="150" y="53"/>
                    </a:moveTo>
                    <a:lnTo>
                      <a:pt x="139" y="51"/>
                    </a:lnTo>
                    <a:lnTo>
                      <a:pt x="128" y="47"/>
                    </a:lnTo>
                    <a:lnTo>
                      <a:pt x="118" y="44"/>
                    </a:lnTo>
                    <a:lnTo>
                      <a:pt x="108" y="40"/>
                    </a:lnTo>
                    <a:lnTo>
                      <a:pt x="99" y="34"/>
                    </a:lnTo>
                    <a:lnTo>
                      <a:pt x="91" y="30"/>
                    </a:lnTo>
                    <a:lnTo>
                      <a:pt x="74" y="20"/>
                    </a:lnTo>
                    <a:lnTo>
                      <a:pt x="59" y="11"/>
                    </a:lnTo>
                    <a:lnTo>
                      <a:pt x="50" y="7"/>
                    </a:lnTo>
                    <a:lnTo>
                      <a:pt x="41" y="4"/>
                    </a:lnTo>
                    <a:lnTo>
                      <a:pt x="36" y="3"/>
                    </a:lnTo>
                    <a:lnTo>
                      <a:pt x="32" y="2"/>
                    </a:lnTo>
                    <a:lnTo>
                      <a:pt x="22" y="1"/>
                    </a:lnTo>
                    <a:lnTo>
                      <a:pt x="11" y="0"/>
                    </a:lnTo>
                    <a:lnTo>
                      <a:pt x="5" y="0"/>
                    </a:lnTo>
                    <a:lnTo>
                      <a:pt x="0" y="0"/>
                    </a:lnTo>
                    <a:lnTo>
                      <a:pt x="2" y="5"/>
                    </a:lnTo>
                    <a:lnTo>
                      <a:pt x="5" y="10"/>
                    </a:lnTo>
                    <a:lnTo>
                      <a:pt x="10" y="15"/>
                    </a:lnTo>
                    <a:lnTo>
                      <a:pt x="13" y="18"/>
                    </a:lnTo>
                    <a:lnTo>
                      <a:pt x="18" y="22"/>
                    </a:lnTo>
                    <a:lnTo>
                      <a:pt x="23" y="25"/>
                    </a:lnTo>
                    <a:lnTo>
                      <a:pt x="32" y="31"/>
                    </a:lnTo>
                    <a:lnTo>
                      <a:pt x="43" y="37"/>
                    </a:lnTo>
                    <a:lnTo>
                      <a:pt x="52" y="44"/>
                    </a:lnTo>
                    <a:lnTo>
                      <a:pt x="61" y="51"/>
                    </a:lnTo>
                    <a:lnTo>
                      <a:pt x="64" y="55"/>
                    </a:lnTo>
                    <a:lnTo>
                      <a:pt x="68" y="59"/>
                    </a:lnTo>
                    <a:lnTo>
                      <a:pt x="70" y="65"/>
                    </a:lnTo>
                    <a:lnTo>
                      <a:pt x="71" y="68"/>
                    </a:lnTo>
                    <a:lnTo>
                      <a:pt x="72" y="71"/>
                    </a:lnTo>
                    <a:lnTo>
                      <a:pt x="72" y="76"/>
                    </a:lnTo>
                    <a:lnTo>
                      <a:pt x="72" y="83"/>
                    </a:lnTo>
                    <a:lnTo>
                      <a:pt x="71" y="96"/>
                    </a:lnTo>
                    <a:lnTo>
                      <a:pt x="69" y="109"/>
                    </a:lnTo>
                    <a:lnTo>
                      <a:pt x="65" y="124"/>
                    </a:lnTo>
                    <a:lnTo>
                      <a:pt x="65" y="130"/>
                    </a:lnTo>
                    <a:lnTo>
                      <a:pt x="64" y="137"/>
                    </a:lnTo>
                    <a:lnTo>
                      <a:pt x="64" y="144"/>
                    </a:lnTo>
                    <a:lnTo>
                      <a:pt x="65" y="150"/>
                    </a:lnTo>
                    <a:lnTo>
                      <a:pt x="68" y="155"/>
                    </a:lnTo>
                    <a:lnTo>
                      <a:pt x="70" y="161"/>
                    </a:lnTo>
                    <a:lnTo>
                      <a:pt x="77" y="172"/>
                    </a:lnTo>
                    <a:lnTo>
                      <a:pt x="84" y="183"/>
                    </a:lnTo>
                    <a:lnTo>
                      <a:pt x="92" y="195"/>
                    </a:lnTo>
                    <a:lnTo>
                      <a:pt x="100" y="205"/>
                    </a:lnTo>
                    <a:lnTo>
                      <a:pt x="118" y="227"/>
                    </a:lnTo>
                    <a:lnTo>
                      <a:pt x="138" y="250"/>
                    </a:lnTo>
                    <a:lnTo>
                      <a:pt x="178" y="295"/>
                    </a:lnTo>
                    <a:lnTo>
                      <a:pt x="198" y="318"/>
                    </a:lnTo>
                    <a:lnTo>
                      <a:pt x="207" y="329"/>
                    </a:lnTo>
                    <a:lnTo>
                      <a:pt x="217" y="342"/>
                    </a:lnTo>
                    <a:lnTo>
                      <a:pt x="235" y="366"/>
                    </a:lnTo>
                    <a:lnTo>
                      <a:pt x="244" y="378"/>
                    </a:lnTo>
                    <a:lnTo>
                      <a:pt x="252" y="391"/>
                    </a:lnTo>
                    <a:lnTo>
                      <a:pt x="258" y="403"/>
                    </a:lnTo>
                    <a:lnTo>
                      <a:pt x="266" y="417"/>
                    </a:lnTo>
                    <a:lnTo>
                      <a:pt x="272" y="430"/>
                    </a:lnTo>
                    <a:lnTo>
                      <a:pt x="277" y="444"/>
                    </a:lnTo>
                    <a:lnTo>
                      <a:pt x="282" y="457"/>
                    </a:lnTo>
                    <a:lnTo>
                      <a:pt x="285" y="471"/>
                    </a:lnTo>
                    <a:lnTo>
                      <a:pt x="288" y="486"/>
                    </a:lnTo>
                    <a:lnTo>
                      <a:pt x="289" y="500"/>
                    </a:lnTo>
                    <a:lnTo>
                      <a:pt x="291" y="516"/>
                    </a:lnTo>
                    <a:lnTo>
                      <a:pt x="291" y="530"/>
                    </a:lnTo>
                    <a:lnTo>
                      <a:pt x="288" y="546"/>
                    </a:lnTo>
                    <a:lnTo>
                      <a:pt x="286" y="563"/>
                    </a:lnTo>
                    <a:lnTo>
                      <a:pt x="293" y="565"/>
                    </a:lnTo>
                    <a:lnTo>
                      <a:pt x="298" y="566"/>
                    </a:lnTo>
                    <a:lnTo>
                      <a:pt x="304" y="567"/>
                    </a:lnTo>
                    <a:lnTo>
                      <a:pt x="309" y="566"/>
                    </a:lnTo>
                    <a:lnTo>
                      <a:pt x="314" y="565"/>
                    </a:lnTo>
                    <a:lnTo>
                      <a:pt x="318" y="563"/>
                    </a:lnTo>
                    <a:lnTo>
                      <a:pt x="323" y="561"/>
                    </a:lnTo>
                    <a:lnTo>
                      <a:pt x="324" y="558"/>
                    </a:lnTo>
                    <a:lnTo>
                      <a:pt x="326" y="557"/>
                    </a:lnTo>
                    <a:lnTo>
                      <a:pt x="328" y="553"/>
                    </a:lnTo>
                    <a:lnTo>
                      <a:pt x="332" y="548"/>
                    </a:lnTo>
                    <a:lnTo>
                      <a:pt x="334" y="543"/>
                    </a:lnTo>
                    <a:lnTo>
                      <a:pt x="335" y="537"/>
                    </a:lnTo>
                    <a:lnTo>
                      <a:pt x="336" y="530"/>
                    </a:lnTo>
                    <a:lnTo>
                      <a:pt x="337" y="523"/>
                    </a:lnTo>
                    <a:lnTo>
                      <a:pt x="337" y="516"/>
                    </a:lnTo>
                    <a:lnTo>
                      <a:pt x="336" y="507"/>
                    </a:lnTo>
                    <a:lnTo>
                      <a:pt x="336" y="504"/>
                    </a:lnTo>
                    <a:lnTo>
                      <a:pt x="335" y="500"/>
                    </a:lnTo>
                    <a:lnTo>
                      <a:pt x="333" y="493"/>
                    </a:lnTo>
                    <a:lnTo>
                      <a:pt x="329" y="483"/>
                    </a:lnTo>
                    <a:lnTo>
                      <a:pt x="325" y="474"/>
                    </a:lnTo>
                    <a:lnTo>
                      <a:pt x="315" y="454"/>
                    </a:lnTo>
                    <a:lnTo>
                      <a:pt x="304" y="432"/>
                    </a:lnTo>
                    <a:lnTo>
                      <a:pt x="282" y="391"/>
                    </a:lnTo>
                    <a:lnTo>
                      <a:pt x="273" y="372"/>
                    </a:lnTo>
                    <a:lnTo>
                      <a:pt x="269" y="365"/>
                    </a:lnTo>
                    <a:lnTo>
                      <a:pt x="267" y="357"/>
                    </a:lnTo>
                    <a:lnTo>
                      <a:pt x="259" y="334"/>
                    </a:lnTo>
                    <a:lnTo>
                      <a:pt x="252" y="312"/>
                    </a:lnTo>
                    <a:lnTo>
                      <a:pt x="244" y="291"/>
                    </a:lnTo>
                    <a:lnTo>
                      <a:pt x="235" y="270"/>
                    </a:lnTo>
                    <a:lnTo>
                      <a:pt x="226" y="250"/>
                    </a:lnTo>
                    <a:lnTo>
                      <a:pt x="217" y="231"/>
                    </a:lnTo>
                    <a:lnTo>
                      <a:pt x="199" y="195"/>
                    </a:lnTo>
                    <a:lnTo>
                      <a:pt x="184" y="159"/>
                    </a:lnTo>
                    <a:lnTo>
                      <a:pt x="176" y="143"/>
                    </a:lnTo>
                    <a:lnTo>
                      <a:pt x="172" y="133"/>
                    </a:lnTo>
                    <a:lnTo>
                      <a:pt x="169" y="125"/>
                    </a:lnTo>
                    <a:lnTo>
                      <a:pt x="162" y="107"/>
                    </a:lnTo>
                    <a:lnTo>
                      <a:pt x="158" y="90"/>
                    </a:lnTo>
                    <a:lnTo>
                      <a:pt x="153" y="72"/>
                    </a:lnTo>
                    <a:lnTo>
                      <a:pt x="150" y="53"/>
                    </a:lnTo>
                    <a:close/>
                  </a:path>
                </a:pathLst>
              </a:custGeom>
              <a:solidFill>
                <a:srgbClr val="FFFFFF"/>
              </a:solidFill>
              <a:ln w="9525">
                <a:noFill/>
                <a:round/>
                <a:headEnd/>
                <a:tailEnd/>
              </a:ln>
            </p:spPr>
            <p:txBody>
              <a:bodyPr/>
              <a:lstStyle/>
              <a:p>
                <a:endParaRPr lang="en-US" dirty="0"/>
              </a:p>
            </p:txBody>
          </p:sp>
          <p:sp>
            <p:nvSpPr>
              <p:cNvPr id="22445" name="Freeform 241"/>
              <p:cNvSpPr>
                <a:spLocks/>
              </p:cNvSpPr>
              <p:nvPr/>
            </p:nvSpPr>
            <p:spPr bwMode="auto">
              <a:xfrm>
                <a:off x="3689" y="1407"/>
                <a:ext cx="42" cy="13"/>
              </a:xfrm>
              <a:custGeom>
                <a:avLst/>
                <a:gdLst>
                  <a:gd name="T0" fmla="*/ 1 w 378"/>
                  <a:gd name="T1" fmla="*/ 0 h 76"/>
                  <a:gd name="T2" fmla="*/ 0 w 378"/>
                  <a:gd name="T3" fmla="*/ 9 h 76"/>
                  <a:gd name="T4" fmla="*/ 377 w 378"/>
                  <a:gd name="T5" fmla="*/ 76 h 76"/>
                  <a:gd name="T6" fmla="*/ 378 w 378"/>
                  <a:gd name="T7" fmla="*/ 68 h 76"/>
                  <a:gd name="T8" fmla="*/ 1 w 378"/>
                  <a:gd name="T9" fmla="*/ 0 h 76"/>
                  <a:gd name="T10" fmla="*/ 0 60000 65536"/>
                  <a:gd name="T11" fmla="*/ 0 60000 65536"/>
                  <a:gd name="T12" fmla="*/ 0 60000 65536"/>
                  <a:gd name="T13" fmla="*/ 0 60000 65536"/>
                  <a:gd name="T14" fmla="*/ 0 60000 65536"/>
                  <a:gd name="T15" fmla="*/ 0 w 378"/>
                  <a:gd name="T16" fmla="*/ 0 h 76"/>
                  <a:gd name="T17" fmla="*/ 378 w 378"/>
                  <a:gd name="T18" fmla="*/ 76 h 76"/>
                </a:gdLst>
                <a:ahLst/>
                <a:cxnLst>
                  <a:cxn ang="T10">
                    <a:pos x="T0" y="T1"/>
                  </a:cxn>
                  <a:cxn ang="T11">
                    <a:pos x="T2" y="T3"/>
                  </a:cxn>
                  <a:cxn ang="T12">
                    <a:pos x="T4" y="T5"/>
                  </a:cxn>
                  <a:cxn ang="T13">
                    <a:pos x="T6" y="T7"/>
                  </a:cxn>
                  <a:cxn ang="T14">
                    <a:pos x="T8" y="T9"/>
                  </a:cxn>
                </a:cxnLst>
                <a:rect l="T15" t="T16" r="T17" b="T18"/>
                <a:pathLst>
                  <a:path w="378" h="76">
                    <a:moveTo>
                      <a:pt x="1" y="0"/>
                    </a:moveTo>
                    <a:lnTo>
                      <a:pt x="0" y="9"/>
                    </a:lnTo>
                    <a:lnTo>
                      <a:pt x="377" y="76"/>
                    </a:lnTo>
                    <a:lnTo>
                      <a:pt x="378" y="68"/>
                    </a:lnTo>
                    <a:lnTo>
                      <a:pt x="1" y="0"/>
                    </a:lnTo>
                    <a:close/>
                  </a:path>
                </a:pathLst>
              </a:custGeom>
              <a:solidFill>
                <a:srgbClr val="000000"/>
              </a:solidFill>
              <a:ln w="9525">
                <a:noFill/>
                <a:round/>
                <a:headEnd/>
                <a:tailEnd/>
              </a:ln>
            </p:spPr>
            <p:txBody>
              <a:bodyPr/>
              <a:lstStyle/>
              <a:p>
                <a:endParaRPr lang="en-US" dirty="0"/>
              </a:p>
            </p:txBody>
          </p:sp>
          <p:sp>
            <p:nvSpPr>
              <p:cNvPr id="22446" name="Freeform 242"/>
              <p:cNvSpPr>
                <a:spLocks/>
              </p:cNvSpPr>
              <p:nvPr/>
            </p:nvSpPr>
            <p:spPr bwMode="auto">
              <a:xfrm>
                <a:off x="3794" y="1290"/>
                <a:ext cx="3" cy="12"/>
              </a:xfrm>
              <a:custGeom>
                <a:avLst/>
                <a:gdLst>
                  <a:gd name="T0" fmla="*/ 0 w 27"/>
                  <a:gd name="T1" fmla="*/ 67 h 72"/>
                  <a:gd name="T2" fmla="*/ 3 w 27"/>
                  <a:gd name="T3" fmla="*/ 60 h 72"/>
                  <a:gd name="T4" fmla="*/ 12 w 27"/>
                  <a:gd name="T5" fmla="*/ 43 h 72"/>
                  <a:gd name="T6" fmla="*/ 17 w 27"/>
                  <a:gd name="T7" fmla="*/ 33 h 72"/>
                  <a:gd name="T8" fmla="*/ 19 w 27"/>
                  <a:gd name="T9" fmla="*/ 22 h 72"/>
                  <a:gd name="T10" fmla="*/ 18 w 27"/>
                  <a:gd name="T11" fmla="*/ 12 h 72"/>
                  <a:gd name="T12" fmla="*/ 14 w 27"/>
                  <a:gd name="T13" fmla="*/ 3 h 72"/>
                  <a:gd name="T14" fmla="*/ 22 w 27"/>
                  <a:gd name="T15" fmla="*/ 0 h 72"/>
                  <a:gd name="T16" fmla="*/ 25 w 27"/>
                  <a:gd name="T17" fmla="*/ 10 h 72"/>
                  <a:gd name="T18" fmla="*/ 27 w 27"/>
                  <a:gd name="T19" fmla="*/ 24 h 72"/>
                  <a:gd name="T20" fmla="*/ 24 w 27"/>
                  <a:gd name="T21" fmla="*/ 36 h 72"/>
                  <a:gd name="T22" fmla="*/ 20 w 27"/>
                  <a:gd name="T23" fmla="*/ 47 h 72"/>
                  <a:gd name="T24" fmla="*/ 11 w 27"/>
                  <a:gd name="T25" fmla="*/ 64 h 72"/>
                  <a:gd name="T26" fmla="*/ 7 w 27"/>
                  <a:gd name="T27" fmla="*/ 72 h 72"/>
                  <a:gd name="T28" fmla="*/ 0 w 27"/>
                  <a:gd name="T29" fmla="*/ 67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72"/>
                  <a:gd name="T47" fmla="*/ 27 w 27"/>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72">
                    <a:moveTo>
                      <a:pt x="0" y="67"/>
                    </a:moveTo>
                    <a:lnTo>
                      <a:pt x="3" y="60"/>
                    </a:lnTo>
                    <a:lnTo>
                      <a:pt x="12" y="43"/>
                    </a:lnTo>
                    <a:lnTo>
                      <a:pt x="17" y="33"/>
                    </a:lnTo>
                    <a:lnTo>
                      <a:pt x="19" y="22"/>
                    </a:lnTo>
                    <a:lnTo>
                      <a:pt x="18" y="12"/>
                    </a:lnTo>
                    <a:lnTo>
                      <a:pt x="14" y="3"/>
                    </a:lnTo>
                    <a:lnTo>
                      <a:pt x="22" y="0"/>
                    </a:lnTo>
                    <a:lnTo>
                      <a:pt x="25" y="10"/>
                    </a:lnTo>
                    <a:lnTo>
                      <a:pt x="27" y="24"/>
                    </a:lnTo>
                    <a:lnTo>
                      <a:pt x="24" y="36"/>
                    </a:lnTo>
                    <a:lnTo>
                      <a:pt x="20" y="47"/>
                    </a:lnTo>
                    <a:lnTo>
                      <a:pt x="11" y="64"/>
                    </a:lnTo>
                    <a:lnTo>
                      <a:pt x="7" y="72"/>
                    </a:lnTo>
                    <a:lnTo>
                      <a:pt x="0" y="67"/>
                    </a:lnTo>
                    <a:close/>
                  </a:path>
                </a:pathLst>
              </a:custGeom>
              <a:solidFill>
                <a:srgbClr val="000000"/>
              </a:solidFill>
              <a:ln w="9525">
                <a:noFill/>
                <a:round/>
                <a:headEnd/>
                <a:tailEnd/>
              </a:ln>
            </p:spPr>
            <p:txBody>
              <a:bodyPr/>
              <a:lstStyle/>
              <a:p>
                <a:endParaRPr lang="en-US" dirty="0"/>
              </a:p>
            </p:txBody>
          </p:sp>
          <p:sp>
            <p:nvSpPr>
              <p:cNvPr id="22447" name="Freeform 243"/>
              <p:cNvSpPr>
                <a:spLocks/>
              </p:cNvSpPr>
              <p:nvPr/>
            </p:nvSpPr>
            <p:spPr bwMode="auto">
              <a:xfrm>
                <a:off x="3783" y="1276"/>
                <a:ext cx="14" cy="14"/>
              </a:xfrm>
              <a:custGeom>
                <a:avLst/>
                <a:gdLst>
                  <a:gd name="T0" fmla="*/ 117 w 124"/>
                  <a:gd name="T1" fmla="*/ 83 h 83"/>
                  <a:gd name="T2" fmla="*/ 113 w 124"/>
                  <a:gd name="T3" fmla="*/ 76 h 83"/>
                  <a:gd name="T4" fmla="*/ 106 w 124"/>
                  <a:gd name="T5" fmla="*/ 68 h 83"/>
                  <a:gd name="T6" fmla="*/ 99 w 124"/>
                  <a:gd name="T7" fmla="*/ 62 h 83"/>
                  <a:gd name="T8" fmla="*/ 90 w 124"/>
                  <a:gd name="T9" fmla="*/ 55 h 83"/>
                  <a:gd name="T10" fmla="*/ 71 w 124"/>
                  <a:gd name="T11" fmla="*/ 42 h 83"/>
                  <a:gd name="T12" fmla="*/ 52 w 124"/>
                  <a:gd name="T13" fmla="*/ 30 h 83"/>
                  <a:gd name="T14" fmla="*/ 16 w 124"/>
                  <a:gd name="T15" fmla="*/ 14 h 83"/>
                  <a:gd name="T16" fmla="*/ 0 w 124"/>
                  <a:gd name="T17" fmla="*/ 7 h 83"/>
                  <a:gd name="T18" fmla="*/ 5 w 124"/>
                  <a:gd name="T19" fmla="*/ 0 h 83"/>
                  <a:gd name="T20" fmla="*/ 21 w 124"/>
                  <a:gd name="T21" fmla="*/ 7 h 83"/>
                  <a:gd name="T22" fmla="*/ 56 w 124"/>
                  <a:gd name="T23" fmla="*/ 24 h 83"/>
                  <a:gd name="T24" fmla="*/ 76 w 124"/>
                  <a:gd name="T25" fmla="*/ 36 h 83"/>
                  <a:gd name="T26" fmla="*/ 95 w 124"/>
                  <a:gd name="T27" fmla="*/ 49 h 83"/>
                  <a:gd name="T28" fmla="*/ 104 w 124"/>
                  <a:gd name="T29" fmla="*/ 56 h 83"/>
                  <a:gd name="T30" fmla="*/ 112 w 124"/>
                  <a:gd name="T31" fmla="*/ 62 h 83"/>
                  <a:gd name="T32" fmla="*/ 120 w 124"/>
                  <a:gd name="T33" fmla="*/ 70 h 83"/>
                  <a:gd name="T34" fmla="*/ 124 w 124"/>
                  <a:gd name="T35" fmla="*/ 78 h 83"/>
                  <a:gd name="T36" fmla="*/ 117 w 124"/>
                  <a:gd name="T37" fmla="*/ 83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83"/>
                  <a:gd name="T59" fmla="*/ 124 w 124"/>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83">
                    <a:moveTo>
                      <a:pt x="117" y="83"/>
                    </a:moveTo>
                    <a:lnTo>
                      <a:pt x="113" y="76"/>
                    </a:lnTo>
                    <a:lnTo>
                      <a:pt x="106" y="68"/>
                    </a:lnTo>
                    <a:lnTo>
                      <a:pt x="99" y="62"/>
                    </a:lnTo>
                    <a:lnTo>
                      <a:pt x="90" y="55"/>
                    </a:lnTo>
                    <a:lnTo>
                      <a:pt x="71" y="42"/>
                    </a:lnTo>
                    <a:lnTo>
                      <a:pt x="52" y="30"/>
                    </a:lnTo>
                    <a:lnTo>
                      <a:pt x="16" y="14"/>
                    </a:lnTo>
                    <a:lnTo>
                      <a:pt x="0" y="7"/>
                    </a:lnTo>
                    <a:lnTo>
                      <a:pt x="5" y="0"/>
                    </a:lnTo>
                    <a:lnTo>
                      <a:pt x="21" y="7"/>
                    </a:lnTo>
                    <a:lnTo>
                      <a:pt x="56" y="24"/>
                    </a:lnTo>
                    <a:lnTo>
                      <a:pt x="76" y="36"/>
                    </a:lnTo>
                    <a:lnTo>
                      <a:pt x="95" y="49"/>
                    </a:lnTo>
                    <a:lnTo>
                      <a:pt x="104" y="56"/>
                    </a:lnTo>
                    <a:lnTo>
                      <a:pt x="112" y="62"/>
                    </a:lnTo>
                    <a:lnTo>
                      <a:pt x="120" y="70"/>
                    </a:lnTo>
                    <a:lnTo>
                      <a:pt x="124" y="78"/>
                    </a:lnTo>
                    <a:lnTo>
                      <a:pt x="117" y="83"/>
                    </a:lnTo>
                    <a:close/>
                  </a:path>
                </a:pathLst>
              </a:custGeom>
              <a:solidFill>
                <a:srgbClr val="000000"/>
              </a:solidFill>
              <a:ln w="9525">
                <a:noFill/>
                <a:round/>
                <a:headEnd/>
                <a:tailEnd/>
              </a:ln>
            </p:spPr>
            <p:txBody>
              <a:bodyPr/>
              <a:lstStyle/>
              <a:p>
                <a:endParaRPr lang="en-US" dirty="0"/>
              </a:p>
            </p:txBody>
          </p:sp>
          <p:sp>
            <p:nvSpPr>
              <p:cNvPr id="22448" name="Freeform 244"/>
              <p:cNvSpPr>
                <a:spLocks/>
              </p:cNvSpPr>
              <p:nvPr/>
            </p:nvSpPr>
            <p:spPr bwMode="auto">
              <a:xfrm>
                <a:off x="3796" y="1289"/>
                <a:ext cx="1" cy="1"/>
              </a:xfrm>
              <a:custGeom>
                <a:avLst/>
                <a:gdLst>
                  <a:gd name="T0" fmla="*/ 8 w 8"/>
                  <a:gd name="T1" fmla="*/ 1 h 5"/>
                  <a:gd name="T2" fmla="*/ 8 w 8"/>
                  <a:gd name="T3" fmla="*/ 0 h 5"/>
                  <a:gd name="T4" fmla="*/ 1 w 8"/>
                  <a:gd name="T5" fmla="*/ 5 h 5"/>
                  <a:gd name="T6" fmla="*/ 0 w 8"/>
                  <a:gd name="T7" fmla="*/ 4 h 5"/>
                  <a:gd name="T8" fmla="*/ 8 w 8"/>
                  <a:gd name="T9" fmla="*/ 1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8" y="1"/>
                    </a:moveTo>
                    <a:lnTo>
                      <a:pt x="8" y="0"/>
                    </a:lnTo>
                    <a:lnTo>
                      <a:pt x="1" y="5"/>
                    </a:lnTo>
                    <a:lnTo>
                      <a:pt x="0" y="4"/>
                    </a:lnTo>
                    <a:lnTo>
                      <a:pt x="8" y="1"/>
                    </a:lnTo>
                    <a:close/>
                  </a:path>
                </a:pathLst>
              </a:custGeom>
              <a:solidFill>
                <a:srgbClr val="000000"/>
              </a:solidFill>
              <a:ln w="9525">
                <a:noFill/>
                <a:round/>
                <a:headEnd/>
                <a:tailEnd/>
              </a:ln>
            </p:spPr>
            <p:txBody>
              <a:bodyPr/>
              <a:lstStyle/>
              <a:p>
                <a:endParaRPr lang="en-US" dirty="0"/>
              </a:p>
            </p:txBody>
          </p:sp>
          <p:sp>
            <p:nvSpPr>
              <p:cNvPr id="22449" name="Freeform 245"/>
              <p:cNvSpPr>
                <a:spLocks/>
              </p:cNvSpPr>
              <p:nvPr/>
            </p:nvSpPr>
            <p:spPr bwMode="auto">
              <a:xfrm>
                <a:off x="3834" y="1311"/>
                <a:ext cx="13" cy="9"/>
              </a:xfrm>
              <a:custGeom>
                <a:avLst/>
                <a:gdLst>
                  <a:gd name="T0" fmla="*/ 84 w 118"/>
                  <a:gd name="T1" fmla="*/ 16 h 56"/>
                  <a:gd name="T2" fmla="*/ 78 w 118"/>
                  <a:gd name="T3" fmla="*/ 16 h 56"/>
                  <a:gd name="T4" fmla="*/ 73 w 118"/>
                  <a:gd name="T5" fmla="*/ 16 h 56"/>
                  <a:gd name="T6" fmla="*/ 66 w 118"/>
                  <a:gd name="T7" fmla="*/ 15 h 56"/>
                  <a:gd name="T8" fmla="*/ 61 w 118"/>
                  <a:gd name="T9" fmla="*/ 14 h 56"/>
                  <a:gd name="T10" fmla="*/ 48 w 118"/>
                  <a:gd name="T11" fmla="*/ 9 h 56"/>
                  <a:gd name="T12" fmla="*/ 36 w 118"/>
                  <a:gd name="T13" fmla="*/ 4 h 56"/>
                  <a:gd name="T14" fmla="*/ 25 w 118"/>
                  <a:gd name="T15" fmla="*/ 1 h 56"/>
                  <a:gd name="T16" fmla="*/ 19 w 118"/>
                  <a:gd name="T17" fmla="*/ 0 h 56"/>
                  <a:gd name="T18" fmla="*/ 15 w 118"/>
                  <a:gd name="T19" fmla="*/ 0 h 56"/>
                  <a:gd name="T20" fmla="*/ 10 w 118"/>
                  <a:gd name="T21" fmla="*/ 1 h 56"/>
                  <a:gd name="T22" fmla="*/ 8 w 118"/>
                  <a:gd name="T23" fmla="*/ 1 h 56"/>
                  <a:gd name="T24" fmla="*/ 7 w 118"/>
                  <a:gd name="T25" fmla="*/ 3 h 56"/>
                  <a:gd name="T26" fmla="*/ 4 w 118"/>
                  <a:gd name="T27" fmla="*/ 6 h 56"/>
                  <a:gd name="T28" fmla="*/ 0 w 118"/>
                  <a:gd name="T29" fmla="*/ 10 h 56"/>
                  <a:gd name="T30" fmla="*/ 0 w 118"/>
                  <a:gd name="T31" fmla="*/ 12 h 56"/>
                  <a:gd name="T32" fmla="*/ 0 w 118"/>
                  <a:gd name="T33" fmla="*/ 15 h 56"/>
                  <a:gd name="T34" fmla="*/ 1 w 118"/>
                  <a:gd name="T35" fmla="*/ 19 h 56"/>
                  <a:gd name="T36" fmla="*/ 4 w 118"/>
                  <a:gd name="T37" fmla="*/ 21 h 56"/>
                  <a:gd name="T38" fmla="*/ 5 w 118"/>
                  <a:gd name="T39" fmla="*/ 23 h 56"/>
                  <a:gd name="T40" fmla="*/ 8 w 118"/>
                  <a:gd name="T41" fmla="*/ 26 h 56"/>
                  <a:gd name="T42" fmla="*/ 10 w 118"/>
                  <a:gd name="T43" fmla="*/ 28 h 56"/>
                  <a:gd name="T44" fmla="*/ 17 w 118"/>
                  <a:gd name="T45" fmla="*/ 32 h 56"/>
                  <a:gd name="T46" fmla="*/ 25 w 118"/>
                  <a:gd name="T47" fmla="*/ 36 h 56"/>
                  <a:gd name="T48" fmla="*/ 34 w 118"/>
                  <a:gd name="T49" fmla="*/ 41 h 56"/>
                  <a:gd name="T50" fmla="*/ 43 w 118"/>
                  <a:gd name="T51" fmla="*/ 44 h 56"/>
                  <a:gd name="T52" fmla="*/ 53 w 118"/>
                  <a:gd name="T53" fmla="*/ 48 h 56"/>
                  <a:gd name="T54" fmla="*/ 63 w 118"/>
                  <a:gd name="T55" fmla="*/ 51 h 56"/>
                  <a:gd name="T56" fmla="*/ 73 w 118"/>
                  <a:gd name="T57" fmla="*/ 53 h 56"/>
                  <a:gd name="T58" fmla="*/ 82 w 118"/>
                  <a:gd name="T59" fmla="*/ 55 h 56"/>
                  <a:gd name="T60" fmla="*/ 91 w 118"/>
                  <a:gd name="T61" fmla="*/ 56 h 56"/>
                  <a:gd name="T62" fmla="*/ 98 w 118"/>
                  <a:gd name="T63" fmla="*/ 56 h 56"/>
                  <a:gd name="T64" fmla="*/ 102 w 118"/>
                  <a:gd name="T65" fmla="*/ 56 h 56"/>
                  <a:gd name="T66" fmla="*/ 105 w 118"/>
                  <a:gd name="T67" fmla="*/ 55 h 56"/>
                  <a:gd name="T68" fmla="*/ 108 w 118"/>
                  <a:gd name="T69" fmla="*/ 54 h 56"/>
                  <a:gd name="T70" fmla="*/ 111 w 118"/>
                  <a:gd name="T71" fmla="*/ 54 h 56"/>
                  <a:gd name="T72" fmla="*/ 113 w 118"/>
                  <a:gd name="T73" fmla="*/ 52 h 56"/>
                  <a:gd name="T74" fmla="*/ 115 w 118"/>
                  <a:gd name="T75" fmla="*/ 51 h 56"/>
                  <a:gd name="T76" fmla="*/ 117 w 118"/>
                  <a:gd name="T77" fmla="*/ 48 h 56"/>
                  <a:gd name="T78" fmla="*/ 118 w 118"/>
                  <a:gd name="T79" fmla="*/ 46 h 56"/>
                  <a:gd name="T80" fmla="*/ 118 w 118"/>
                  <a:gd name="T81" fmla="*/ 45 h 56"/>
                  <a:gd name="T82" fmla="*/ 118 w 118"/>
                  <a:gd name="T83" fmla="*/ 43 h 56"/>
                  <a:gd name="T84" fmla="*/ 117 w 118"/>
                  <a:gd name="T85" fmla="*/ 41 h 56"/>
                  <a:gd name="T86" fmla="*/ 115 w 118"/>
                  <a:gd name="T87" fmla="*/ 37 h 56"/>
                  <a:gd name="T88" fmla="*/ 108 w 118"/>
                  <a:gd name="T89" fmla="*/ 32 h 56"/>
                  <a:gd name="T90" fmla="*/ 93 w 118"/>
                  <a:gd name="T91" fmla="*/ 23 h 56"/>
                  <a:gd name="T92" fmla="*/ 86 w 118"/>
                  <a:gd name="T93" fmla="*/ 19 h 56"/>
                  <a:gd name="T94" fmla="*/ 85 w 118"/>
                  <a:gd name="T95" fmla="*/ 17 h 56"/>
                  <a:gd name="T96" fmla="*/ 84 w 118"/>
                  <a:gd name="T97" fmla="*/ 16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56"/>
                  <a:gd name="T149" fmla="*/ 118 w 118"/>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56">
                    <a:moveTo>
                      <a:pt x="84" y="16"/>
                    </a:moveTo>
                    <a:lnTo>
                      <a:pt x="78" y="16"/>
                    </a:lnTo>
                    <a:lnTo>
                      <a:pt x="73" y="16"/>
                    </a:lnTo>
                    <a:lnTo>
                      <a:pt x="66" y="15"/>
                    </a:lnTo>
                    <a:lnTo>
                      <a:pt x="61" y="14"/>
                    </a:lnTo>
                    <a:lnTo>
                      <a:pt x="48" y="9"/>
                    </a:lnTo>
                    <a:lnTo>
                      <a:pt x="36" y="4"/>
                    </a:lnTo>
                    <a:lnTo>
                      <a:pt x="25" y="1"/>
                    </a:lnTo>
                    <a:lnTo>
                      <a:pt x="19" y="0"/>
                    </a:lnTo>
                    <a:lnTo>
                      <a:pt x="15" y="0"/>
                    </a:lnTo>
                    <a:lnTo>
                      <a:pt x="10" y="1"/>
                    </a:lnTo>
                    <a:lnTo>
                      <a:pt x="8" y="1"/>
                    </a:lnTo>
                    <a:lnTo>
                      <a:pt x="7" y="3"/>
                    </a:lnTo>
                    <a:lnTo>
                      <a:pt x="4" y="6"/>
                    </a:lnTo>
                    <a:lnTo>
                      <a:pt x="0" y="10"/>
                    </a:lnTo>
                    <a:lnTo>
                      <a:pt x="0" y="12"/>
                    </a:lnTo>
                    <a:lnTo>
                      <a:pt x="0" y="15"/>
                    </a:lnTo>
                    <a:lnTo>
                      <a:pt x="1" y="19"/>
                    </a:lnTo>
                    <a:lnTo>
                      <a:pt x="4" y="21"/>
                    </a:lnTo>
                    <a:lnTo>
                      <a:pt x="5" y="23"/>
                    </a:lnTo>
                    <a:lnTo>
                      <a:pt x="8" y="26"/>
                    </a:lnTo>
                    <a:lnTo>
                      <a:pt x="10" y="28"/>
                    </a:lnTo>
                    <a:lnTo>
                      <a:pt x="17" y="32"/>
                    </a:lnTo>
                    <a:lnTo>
                      <a:pt x="25" y="36"/>
                    </a:lnTo>
                    <a:lnTo>
                      <a:pt x="34" y="41"/>
                    </a:lnTo>
                    <a:lnTo>
                      <a:pt x="43" y="44"/>
                    </a:lnTo>
                    <a:lnTo>
                      <a:pt x="53" y="48"/>
                    </a:lnTo>
                    <a:lnTo>
                      <a:pt x="63" y="51"/>
                    </a:lnTo>
                    <a:lnTo>
                      <a:pt x="73" y="53"/>
                    </a:lnTo>
                    <a:lnTo>
                      <a:pt x="82" y="55"/>
                    </a:lnTo>
                    <a:lnTo>
                      <a:pt x="91" y="56"/>
                    </a:lnTo>
                    <a:lnTo>
                      <a:pt x="98" y="56"/>
                    </a:lnTo>
                    <a:lnTo>
                      <a:pt x="102" y="56"/>
                    </a:lnTo>
                    <a:lnTo>
                      <a:pt x="105" y="55"/>
                    </a:lnTo>
                    <a:lnTo>
                      <a:pt x="108" y="54"/>
                    </a:lnTo>
                    <a:lnTo>
                      <a:pt x="111" y="54"/>
                    </a:lnTo>
                    <a:lnTo>
                      <a:pt x="113" y="52"/>
                    </a:lnTo>
                    <a:lnTo>
                      <a:pt x="115" y="51"/>
                    </a:lnTo>
                    <a:lnTo>
                      <a:pt x="117" y="48"/>
                    </a:lnTo>
                    <a:lnTo>
                      <a:pt x="118" y="46"/>
                    </a:lnTo>
                    <a:lnTo>
                      <a:pt x="118" y="45"/>
                    </a:lnTo>
                    <a:lnTo>
                      <a:pt x="118" y="43"/>
                    </a:lnTo>
                    <a:lnTo>
                      <a:pt x="117" y="41"/>
                    </a:lnTo>
                    <a:lnTo>
                      <a:pt x="115" y="37"/>
                    </a:lnTo>
                    <a:lnTo>
                      <a:pt x="108" y="32"/>
                    </a:lnTo>
                    <a:lnTo>
                      <a:pt x="93" y="23"/>
                    </a:lnTo>
                    <a:lnTo>
                      <a:pt x="86" y="19"/>
                    </a:lnTo>
                    <a:lnTo>
                      <a:pt x="85" y="17"/>
                    </a:lnTo>
                    <a:lnTo>
                      <a:pt x="84" y="16"/>
                    </a:lnTo>
                    <a:close/>
                  </a:path>
                </a:pathLst>
              </a:custGeom>
              <a:solidFill>
                <a:srgbClr val="666666"/>
              </a:solidFill>
              <a:ln w="9525">
                <a:noFill/>
                <a:round/>
                <a:headEnd/>
                <a:tailEnd/>
              </a:ln>
            </p:spPr>
            <p:txBody>
              <a:bodyPr/>
              <a:lstStyle/>
              <a:p>
                <a:endParaRPr lang="en-US" dirty="0"/>
              </a:p>
            </p:txBody>
          </p:sp>
          <p:sp>
            <p:nvSpPr>
              <p:cNvPr id="22450" name="Freeform 246"/>
              <p:cNvSpPr>
                <a:spLocks/>
              </p:cNvSpPr>
              <p:nvPr/>
            </p:nvSpPr>
            <p:spPr bwMode="auto">
              <a:xfrm>
                <a:off x="3834" y="1311"/>
                <a:ext cx="13" cy="9"/>
              </a:xfrm>
              <a:custGeom>
                <a:avLst/>
                <a:gdLst>
                  <a:gd name="T0" fmla="*/ 1 w 119"/>
                  <a:gd name="T1" fmla="*/ 20 h 55"/>
                  <a:gd name="T2" fmla="*/ 11 w 119"/>
                  <a:gd name="T3" fmla="*/ 28 h 55"/>
                  <a:gd name="T4" fmla="*/ 21 w 119"/>
                  <a:gd name="T5" fmla="*/ 34 h 55"/>
                  <a:gd name="T6" fmla="*/ 39 w 119"/>
                  <a:gd name="T7" fmla="*/ 43 h 55"/>
                  <a:gd name="T8" fmla="*/ 54 w 119"/>
                  <a:gd name="T9" fmla="*/ 48 h 55"/>
                  <a:gd name="T10" fmla="*/ 79 w 119"/>
                  <a:gd name="T11" fmla="*/ 53 h 55"/>
                  <a:gd name="T12" fmla="*/ 98 w 119"/>
                  <a:gd name="T13" fmla="*/ 55 h 55"/>
                  <a:gd name="T14" fmla="*/ 108 w 119"/>
                  <a:gd name="T15" fmla="*/ 54 h 55"/>
                  <a:gd name="T16" fmla="*/ 116 w 119"/>
                  <a:gd name="T17" fmla="*/ 51 h 55"/>
                  <a:gd name="T18" fmla="*/ 119 w 119"/>
                  <a:gd name="T19" fmla="*/ 46 h 55"/>
                  <a:gd name="T20" fmla="*/ 119 w 119"/>
                  <a:gd name="T21" fmla="*/ 42 h 55"/>
                  <a:gd name="T22" fmla="*/ 118 w 119"/>
                  <a:gd name="T23" fmla="*/ 38 h 55"/>
                  <a:gd name="T24" fmla="*/ 115 w 119"/>
                  <a:gd name="T25" fmla="*/ 34 h 55"/>
                  <a:gd name="T26" fmla="*/ 106 w 119"/>
                  <a:gd name="T27" fmla="*/ 28 h 55"/>
                  <a:gd name="T28" fmla="*/ 95 w 119"/>
                  <a:gd name="T29" fmla="*/ 22 h 55"/>
                  <a:gd name="T30" fmla="*/ 77 w 119"/>
                  <a:gd name="T31" fmla="*/ 15 h 55"/>
                  <a:gd name="T32" fmla="*/ 64 w 119"/>
                  <a:gd name="T33" fmla="*/ 9 h 55"/>
                  <a:gd name="T34" fmla="*/ 54 w 119"/>
                  <a:gd name="T35" fmla="*/ 6 h 55"/>
                  <a:gd name="T36" fmla="*/ 35 w 119"/>
                  <a:gd name="T37" fmla="*/ 2 h 55"/>
                  <a:gd name="T38" fmla="*/ 15 w 119"/>
                  <a:gd name="T39" fmla="*/ 0 h 55"/>
                  <a:gd name="T40" fmla="*/ 8 w 119"/>
                  <a:gd name="T41" fmla="*/ 3 h 55"/>
                  <a:gd name="T42" fmla="*/ 2 w 119"/>
                  <a:gd name="T43" fmla="*/ 8 h 55"/>
                  <a:gd name="T44" fmla="*/ 0 w 119"/>
                  <a:gd name="T45" fmla="*/ 14 h 55"/>
                  <a:gd name="T46" fmla="*/ 1 w 119"/>
                  <a:gd name="T47" fmla="*/ 20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55"/>
                  <a:gd name="T74" fmla="*/ 119 w 119"/>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55">
                    <a:moveTo>
                      <a:pt x="1" y="20"/>
                    </a:moveTo>
                    <a:lnTo>
                      <a:pt x="11" y="28"/>
                    </a:lnTo>
                    <a:lnTo>
                      <a:pt x="21" y="34"/>
                    </a:lnTo>
                    <a:lnTo>
                      <a:pt x="39" y="43"/>
                    </a:lnTo>
                    <a:lnTo>
                      <a:pt x="54" y="48"/>
                    </a:lnTo>
                    <a:lnTo>
                      <a:pt x="79" y="53"/>
                    </a:lnTo>
                    <a:lnTo>
                      <a:pt x="98" y="55"/>
                    </a:lnTo>
                    <a:lnTo>
                      <a:pt x="108" y="54"/>
                    </a:lnTo>
                    <a:lnTo>
                      <a:pt x="116" y="51"/>
                    </a:lnTo>
                    <a:lnTo>
                      <a:pt x="119" y="46"/>
                    </a:lnTo>
                    <a:lnTo>
                      <a:pt x="119" y="42"/>
                    </a:lnTo>
                    <a:lnTo>
                      <a:pt x="118" y="38"/>
                    </a:lnTo>
                    <a:lnTo>
                      <a:pt x="115" y="34"/>
                    </a:lnTo>
                    <a:lnTo>
                      <a:pt x="106" y="28"/>
                    </a:lnTo>
                    <a:lnTo>
                      <a:pt x="95" y="22"/>
                    </a:lnTo>
                    <a:lnTo>
                      <a:pt x="77" y="15"/>
                    </a:lnTo>
                    <a:lnTo>
                      <a:pt x="64" y="9"/>
                    </a:lnTo>
                    <a:lnTo>
                      <a:pt x="54" y="6"/>
                    </a:lnTo>
                    <a:lnTo>
                      <a:pt x="35" y="2"/>
                    </a:lnTo>
                    <a:lnTo>
                      <a:pt x="15" y="0"/>
                    </a:lnTo>
                    <a:lnTo>
                      <a:pt x="8" y="3"/>
                    </a:lnTo>
                    <a:lnTo>
                      <a:pt x="2" y="8"/>
                    </a:lnTo>
                    <a:lnTo>
                      <a:pt x="0" y="14"/>
                    </a:lnTo>
                    <a:lnTo>
                      <a:pt x="1" y="20"/>
                    </a:lnTo>
                  </a:path>
                </a:pathLst>
              </a:custGeom>
              <a:noFill/>
              <a:ln w="0">
                <a:solidFill>
                  <a:srgbClr val="000000"/>
                </a:solidFill>
                <a:prstDash val="solid"/>
                <a:round/>
                <a:headEnd/>
                <a:tailEnd/>
              </a:ln>
            </p:spPr>
            <p:txBody>
              <a:bodyPr/>
              <a:lstStyle/>
              <a:p>
                <a:endParaRPr lang="en-US" dirty="0"/>
              </a:p>
            </p:txBody>
          </p:sp>
          <p:sp>
            <p:nvSpPr>
              <p:cNvPr id="22451" name="Freeform 247"/>
              <p:cNvSpPr>
                <a:spLocks/>
              </p:cNvSpPr>
              <p:nvPr/>
            </p:nvSpPr>
            <p:spPr bwMode="auto">
              <a:xfrm>
                <a:off x="3834" y="1313"/>
                <a:ext cx="12" cy="6"/>
              </a:xfrm>
              <a:custGeom>
                <a:avLst/>
                <a:gdLst>
                  <a:gd name="T0" fmla="*/ 3 w 104"/>
                  <a:gd name="T1" fmla="*/ 8 h 41"/>
                  <a:gd name="T2" fmla="*/ 4 w 104"/>
                  <a:gd name="T3" fmla="*/ 0 h 41"/>
                  <a:gd name="T4" fmla="*/ 17 w 104"/>
                  <a:gd name="T5" fmla="*/ 4 h 41"/>
                  <a:gd name="T6" fmla="*/ 30 w 104"/>
                  <a:gd name="T7" fmla="*/ 7 h 41"/>
                  <a:gd name="T8" fmla="*/ 42 w 104"/>
                  <a:gd name="T9" fmla="*/ 11 h 41"/>
                  <a:gd name="T10" fmla="*/ 54 w 104"/>
                  <a:gd name="T11" fmla="*/ 15 h 41"/>
                  <a:gd name="T12" fmla="*/ 79 w 104"/>
                  <a:gd name="T13" fmla="*/ 25 h 41"/>
                  <a:gd name="T14" fmla="*/ 104 w 104"/>
                  <a:gd name="T15" fmla="*/ 37 h 41"/>
                  <a:gd name="T16" fmla="*/ 103 w 104"/>
                  <a:gd name="T17" fmla="*/ 38 h 41"/>
                  <a:gd name="T18" fmla="*/ 102 w 104"/>
                  <a:gd name="T19" fmla="*/ 39 h 41"/>
                  <a:gd name="T20" fmla="*/ 98 w 104"/>
                  <a:gd name="T21" fmla="*/ 40 h 41"/>
                  <a:gd name="T22" fmla="*/ 93 w 104"/>
                  <a:gd name="T23" fmla="*/ 41 h 41"/>
                  <a:gd name="T24" fmla="*/ 86 w 104"/>
                  <a:gd name="T25" fmla="*/ 41 h 41"/>
                  <a:gd name="T26" fmla="*/ 79 w 104"/>
                  <a:gd name="T27" fmla="*/ 40 h 41"/>
                  <a:gd name="T28" fmla="*/ 71 w 104"/>
                  <a:gd name="T29" fmla="*/ 39 h 41"/>
                  <a:gd name="T30" fmla="*/ 62 w 104"/>
                  <a:gd name="T31" fmla="*/ 37 h 41"/>
                  <a:gd name="T32" fmla="*/ 53 w 104"/>
                  <a:gd name="T33" fmla="*/ 35 h 41"/>
                  <a:gd name="T34" fmla="*/ 44 w 104"/>
                  <a:gd name="T35" fmla="*/ 32 h 41"/>
                  <a:gd name="T36" fmla="*/ 35 w 104"/>
                  <a:gd name="T37" fmla="*/ 29 h 41"/>
                  <a:gd name="T38" fmla="*/ 27 w 104"/>
                  <a:gd name="T39" fmla="*/ 25 h 41"/>
                  <a:gd name="T40" fmla="*/ 20 w 104"/>
                  <a:gd name="T41" fmla="*/ 21 h 41"/>
                  <a:gd name="T42" fmla="*/ 13 w 104"/>
                  <a:gd name="T43" fmla="*/ 18 h 41"/>
                  <a:gd name="T44" fmla="*/ 7 w 104"/>
                  <a:gd name="T45" fmla="*/ 15 h 41"/>
                  <a:gd name="T46" fmla="*/ 3 w 104"/>
                  <a:gd name="T47" fmla="*/ 11 h 41"/>
                  <a:gd name="T48" fmla="*/ 0 w 104"/>
                  <a:gd name="T49" fmla="*/ 8 h 41"/>
                  <a:gd name="T50" fmla="*/ 2 w 104"/>
                  <a:gd name="T51" fmla="*/ 8 h 41"/>
                  <a:gd name="T52" fmla="*/ 3 w 104"/>
                  <a:gd name="T53" fmla="*/ 8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
                  <a:gd name="T82" fmla="*/ 0 h 41"/>
                  <a:gd name="T83" fmla="*/ 104 w 104"/>
                  <a:gd name="T84" fmla="*/ 41 h 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 h="41">
                    <a:moveTo>
                      <a:pt x="3" y="8"/>
                    </a:moveTo>
                    <a:lnTo>
                      <a:pt x="4" y="0"/>
                    </a:lnTo>
                    <a:lnTo>
                      <a:pt x="17" y="4"/>
                    </a:lnTo>
                    <a:lnTo>
                      <a:pt x="30" y="7"/>
                    </a:lnTo>
                    <a:lnTo>
                      <a:pt x="42" y="11"/>
                    </a:lnTo>
                    <a:lnTo>
                      <a:pt x="54" y="15"/>
                    </a:lnTo>
                    <a:lnTo>
                      <a:pt x="79" y="25"/>
                    </a:lnTo>
                    <a:lnTo>
                      <a:pt x="104" y="37"/>
                    </a:lnTo>
                    <a:lnTo>
                      <a:pt x="103" y="38"/>
                    </a:lnTo>
                    <a:lnTo>
                      <a:pt x="102" y="39"/>
                    </a:lnTo>
                    <a:lnTo>
                      <a:pt x="98" y="40"/>
                    </a:lnTo>
                    <a:lnTo>
                      <a:pt x="93" y="41"/>
                    </a:lnTo>
                    <a:lnTo>
                      <a:pt x="86" y="41"/>
                    </a:lnTo>
                    <a:lnTo>
                      <a:pt x="79" y="40"/>
                    </a:lnTo>
                    <a:lnTo>
                      <a:pt x="71" y="39"/>
                    </a:lnTo>
                    <a:lnTo>
                      <a:pt x="62" y="37"/>
                    </a:lnTo>
                    <a:lnTo>
                      <a:pt x="53" y="35"/>
                    </a:lnTo>
                    <a:lnTo>
                      <a:pt x="44" y="32"/>
                    </a:lnTo>
                    <a:lnTo>
                      <a:pt x="35" y="29"/>
                    </a:lnTo>
                    <a:lnTo>
                      <a:pt x="27" y="25"/>
                    </a:lnTo>
                    <a:lnTo>
                      <a:pt x="20" y="21"/>
                    </a:lnTo>
                    <a:lnTo>
                      <a:pt x="13" y="18"/>
                    </a:lnTo>
                    <a:lnTo>
                      <a:pt x="7" y="15"/>
                    </a:lnTo>
                    <a:lnTo>
                      <a:pt x="3" y="11"/>
                    </a:lnTo>
                    <a:lnTo>
                      <a:pt x="0" y="8"/>
                    </a:lnTo>
                    <a:lnTo>
                      <a:pt x="2" y="8"/>
                    </a:lnTo>
                    <a:lnTo>
                      <a:pt x="3" y="8"/>
                    </a:lnTo>
                    <a:close/>
                  </a:path>
                </a:pathLst>
              </a:custGeom>
              <a:solidFill>
                <a:srgbClr val="999999"/>
              </a:solidFill>
              <a:ln w="9525">
                <a:noFill/>
                <a:round/>
                <a:headEnd/>
                <a:tailEnd/>
              </a:ln>
            </p:spPr>
            <p:txBody>
              <a:bodyPr/>
              <a:lstStyle/>
              <a:p>
                <a:endParaRPr lang="en-US" dirty="0"/>
              </a:p>
            </p:txBody>
          </p:sp>
          <p:sp>
            <p:nvSpPr>
              <p:cNvPr id="22452" name="Freeform 248"/>
              <p:cNvSpPr>
                <a:spLocks/>
              </p:cNvSpPr>
              <p:nvPr/>
            </p:nvSpPr>
            <p:spPr bwMode="auto">
              <a:xfrm>
                <a:off x="3842" y="1314"/>
                <a:ext cx="5" cy="4"/>
              </a:xfrm>
              <a:custGeom>
                <a:avLst/>
                <a:gdLst>
                  <a:gd name="T0" fmla="*/ 7 w 42"/>
                  <a:gd name="T1" fmla="*/ 0 h 25"/>
                  <a:gd name="T2" fmla="*/ 3 w 42"/>
                  <a:gd name="T3" fmla="*/ 0 h 25"/>
                  <a:gd name="T4" fmla="*/ 2 w 42"/>
                  <a:gd name="T5" fmla="*/ 2 h 25"/>
                  <a:gd name="T6" fmla="*/ 2 w 42"/>
                  <a:gd name="T7" fmla="*/ 5 h 25"/>
                  <a:gd name="T8" fmla="*/ 0 w 42"/>
                  <a:gd name="T9" fmla="*/ 9 h 25"/>
                  <a:gd name="T10" fmla="*/ 16 w 42"/>
                  <a:gd name="T11" fmla="*/ 17 h 25"/>
                  <a:gd name="T12" fmla="*/ 28 w 42"/>
                  <a:gd name="T13" fmla="*/ 23 h 25"/>
                  <a:gd name="T14" fmla="*/ 32 w 42"/>
                  <a:gd name="T15" fmla="*/ 25 h 25"/>
                  <a:gd name="T16" fmla="*/ 37 w 42"/>
                  <a:gd name="T17" fmla="*/ 25 h 25"/>
                  <a:gd name="T18" fmla="*/ 38 w 42"/>
                  <a:gd name="T19" fmla="*/ 25 h 25"/>
                  <a:gd name="T20" fmla="*/ 40 w 42"/>
                  <a:gd name="T21" fmla="*/ 25 h 25"/>
                  <a:gd name="T22" fmla="*/ 42 w 42"/>
                  <a:gd name="T23" fmla="*/ 23 h 25"/>
                  <a:gd name="T24" fmla="*/ 38 w 42"/>
                  <a:gd name="T25" fmla="*/ 18 h 25"/>
                  <a:gd name="T26" fmla="*/ 33 w 42"/>
                  <a:gd name="T27" fmla="*/ 15 h 25"/>
                  <a:gd name="T28" fmla="*/ 25 w 42"/>
                  <a:gd name="T29" fmla="*/ 9 h 25"/>
                  <a:gd name="T30" fmla="*/ 7 w 42"/>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5"/>
                  <a:gd name="T50" fmla="*/ 42 w 42"/>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5">
                    <a:moveTo>
                      <a:pt x="7" y="0"/>
                    </a:moveTo>
                    <a:lnTo>
                      <a:pt x="3" y="0"/>
                    </a:lnTo>
                    <a:lnTo>
                      <a:pt x="2" y="2"/>
                    </a:lnTo>
                    <a:lnTo>
                      <a:pt x="2" y="5"/>
                    </a:lnTo>
                    <a:lnTo>
                      <a:pt x="0" y="9"/>
                    </a:lnTo>
                    <a:lnTo>
                      <a:pt x="16" y="17"/>
                    </a:lnTo>
                    <a:lnTo>
                      <a:pt x="28" y="23"/>
                    </a:lnTo>
                    <a:lnTo>
                      <a:pt x="32" y="25"/>
                    </a:lnTo>
                    <a:lnTo>
                      <a:pt x="37" y="25"/>
                    </a:lnTo>
                    <a:lnTo>
                      <a:pt x="38" y="25"/>
                    </a:lnTo>
                    <a:lnTo>
                      <a:pt x="40" y="25"/>
                    </a:lnTo>
                    <a:lnTo>
                      <a:pt x="42" y="23"/>
                    </a:lnTo>
                    <a:lnTo>
                      <a:pt x="38" y="18"/>
                    </a:lnTo>
                    <a:lnTo>
                      <a:pt x="33" y="15"/>
                    </a:lnTo>
                    <a:lnTo>
                      <a:pt x="25" y="9"/>
                    </a:lnTo>
                    <a:lnTo>
                      <a:pt x="7" y="0"/>
                    </a:lnTo>
                    <a:close/>
                  </a:path>
                </a:pathLst>
              </a:custGeom>
              <a:solidFill>
                <a:srgbClr val="E6E6E6"/>
              </a:solidFill>
              <a:ln w="9525">
                <a:noFill/>
                <a:round/>
                <a:headEnd/>
                <a:tailEnd/>
              </a:ln>
            </p:spPr>
            <p:txBody>
              <a:bodyPr/>
              <a:lstStyle/>
              <a:p>
                <a:endParaRPr lang="en-US" dirty="0"/>
              </a:p>
            </p:txBody>
          </p:sp>
          <p:sp>
            <p:nvSpPr>
              <p:cNvPr id="22453" name="Freeform 249"/>
              <p:cNvSpPr>
                <a:spLocks/>
              </p:cNvSpPr>
              <p:nvPr/>
            </p:nvSpPr>
            <p:spPr bwMode="auto">
              <a:xfrm>
                <a:off x="3843" y="1316"/>
                <a:ext cx="2" cy="4"/>
              </a:xfrm>
              <a:custGeom>
                <a:avLst/>
                <a:gdLst>
                  <a:gd name="T0" fmla="*/ 19 w 19"/>
                  <a:gd name="T1" fmla="*/ 0 h 24"/>
                  <a:gd name="T2" fmla="*/ 17 w 19"/>
                  <a:gd name="T3" fmla="*/ 6 h 24"/>
                  <a:gd name="T4" fmla="*/ 13 w 19"/>
                  <a:gd name="T5" fmla="*/ 15 h 24"/>
                  <a:gd name="T6" fmla="*/ 8 w 19"/>
                  <a:gd name="T7" fmla="*/ 21 h 24"/>
                  <a:gd name="T8" fmla="*/ 0 w 19"/>
                  <a:gd name="T9" fmla="*/ 24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9" y="0"/>
                    </a:moveTo>
                    <a:lnTo>
                      <a:pt x="17" y="6"/>
                    </a:lnTo>
                    <a:lnTo>
                      <a:pt x="13" y="15"/>
                    </a:lnTo>
                    <a:lnTo>
                      <a:pt x="8" y="21"/>
                    </a:lnTo>
                    <a:lnTo>
                      <a:pt x="0" y="24"/>
                    </a:lnTo>
                  </a:path>
                </a:pathLst>
              </a:custGeom>
              <a:noFill/>
              <a:ln w="0">
                <a:solidFill>
                  <a:srgbClr val="000000"/>
                </a:solidFill>
                <a:prstDash val="solid"/>
                <a:round/>
                <a:headEnd/>
                <a:tailEnd/>
              </a:ln>
            </p:spPr>
            <p:txBody>
              <a:bodyPr/>
              <a:lstStyle/>
              <a:p>
                <a:endParaRPr lang="en-US" dirty="0"/>
              </a:p>
            </p:txBody>
          </p:sp>
          <p:sp>
            <p:nvSpPr>
              <p:cNvPr id="22454" name="Freeform 250"/>
              <p:cNvSpPr>
                <a:spLocks/>
              </p:cNvSpPr>
              <p:nvPr/>
            </p:nvSpPr>
            <p:spPr bwMode="auto">
              <a:xfrm>
                <a:off x="3846" y="1317"/>
                <a:ext cx="1" cy="3"/>
              </a:xfrm>
              <a:custGeom>
                <a:avLst/>
                <a:gdLst>
                  <a:gd name="T0" fmla="*/ 8 w 16"/>
                  <a:gd name="T1" fmla="*/ 0 h 20"/>
                  <a:gd name="T2" fmla="*/ 3 w 16"/>
                  <a:gd name="T3" fmla="*/ 10 h 20"/>
                  <a:gd name="T4" fmla="*/ 1 w 16"/>
                  <a:gd name="T5" fmla="*/ 15 h 20"/>
                  <a:gd name="T6" fmla="*/ 0 w 16"/>
                  <a:gd name="T7" fmla="*/ 20 h 20"/>
                  <a:gd name="T8" fmla="*/ 6 w 16"/>
                  <a:gd name="T9" fmla="*/ 19 h 20"/>
                  <a:gd name="T10" fmla="*/ 10 w 16"/>
                  <a:gd name="T11" fmla="*/ 17 h 20"/>
                  <a:gd name="T12" fmla="*/ 14 w 16"/>
                  <a:gd name="T13" fmla="*/ 14 h 20"/>
                  <a:gd name="T14" fmla="*/ 16 w 16"/>
                  <a:gd name="T15" fmla="*/ 12 h 20"/>
                  <a:gd name="T16" fmla="*/ 16 w 16"/>
                  <a:gd name="T17" fmla="*/ 10 h 20"/>
                  <a:gd name="T18" fmla="*/ 13 w 16"/>
                  <a:gd name="T19" fmla="*/ 8 h 20"/>
                  <a:gd name="T20" fmla="*/ 11 w 16"/>
                  <a:gd name="T21" fmla="*/ 5 h 20"/>
                  <a:gd name="T22" fmla="*/ 8 w 16"/>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0"/>
                  <a:gd name="T38" fmla="*/ 16 w 16"/>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0">
                    <a:moveTo>
                      <a:pt x="8" y="0"/>
                    </a:moveTo>
                    <a:lnTo>
                      <a:pt x="3" y="10"/>
                    </a:lnTo>
                    <a:lnTo>
                      <a:pt x="1" y="15"/>
                    </a:lnTo>
                    <a:lnTo>
                      <a:pt x="0" y="20"/>
                    </a:lnTo>
                    <a:lnTo>
                      <a:pt x="6" y="19"/>
                    </a:lnTo>
                    <a:lnTo>
                      <a:pt x="10" y="17"/>
                    </a:lnTo>
                    <a:lnTo>
                      <a:pt x="14" y="14"/>
                    </a:lnTo>
                    <a:lnTo>
                      <a:pt x="16" y="12"/>
                    </a:lnTo>
                    <a:lnTo>
                      <a:pt x="16" y="10"/>
                    </a:lnTo>
                    <a:lnTo>
                      <a:pt x="13" y="8"/>
                    </a:lnTo>
                    <a:lnTo>
                      <a:pt x="11" y="5"/>
                    </a:lnTo>
                    <a:lnTo>
                      <a:pt x="8" y="0"/>
                    </a:lnTo>
                    <a:close/>
                  </a:path>
                </a:pathLst>
              </a:custGeom>
              <a:solidFill>
                <a:srgbClr val="FF0000"/>
              </a:solidFill>
              <a:ln w="9525">
                <a:noFill/>
                <a:round/>
                <a:headEnd/>
                <a:tailEnd/>
              </a:ln>
            </p:spPr>
            <p:txBody>
              <a:bodyPr/>
              <a:lstStyle/>
              <a:p>
                <a:endParaRPr lang="en-US" dirty="0"/>
              </a:p>
            </p:txBody>
          </p:sp>
          <p:sp>
            <p:nvSpPr>
              <p:cNvPr id="22455" name="Freeform 251"/>
              <p:cNvSpPr>
                <a:spLocks/>
              </p:cNvSpPr>
              <p:nvPr/>
            </p:nvSpPr>
            <p:spPr bwMode="auto">
              <a:xfrm>
                <a:off x="3828" y="1319"/>
                <a:ext cx="13" cy="9"/>
              </a:xfrm>
              <a:custGeom>
                <a:avLst/>
                <a:gdLst>
                  <a:gd name="T0" fmla="*/ 84 w 119"/>
                  <a:gd name="T1" fmla="*/ 14 h 56"/>
                  <a:gd name="T2" fmla="*/ 79 w 119"/>
                  <a:gd name="T3" fmla="*/ 16 h 56"/>
                  <a:gd name="T4" fmla="*/ 72 w 119"/>
                  <a:gd name="T5" fmla="*/ 16 h 56"/>
                  <a:gd name="T6" fmla="*/ 67 w 119"/>
                  <a:gd name="T7" fmla="*/ 14 h 56"/>
                  <a:gd name="T8" fmla="*/ 60 w 119"/>
                  <a:gd name="T9" fmla="*/ 13 h 56"/>
                  <a:gd name="T10" fmla="*/ 48 w 119"/>
                  <a:gd name="T11" fmla="*/ 9 h 56"/>
                  <a:gd name="T12" fmla="*/ 37 w 119"/>
                  <a:gd name="T13" fmla="*/ 4 h 56"/>
                  <a:gd name="T14" fmla="*/ 25 w 119"/>
                  <a:gd name="T15" fmla="*/ 1 h 56"/>
                  <a:gd name="T16" fmla="*/ 20 w 119"/>
                  <a:gd name="T17" fmla="*/ 0 h 56"/>
                  <a:gd name="T18" fmla="*/ 15 w 119"/>
                  <a:gd name="T19" fmla="*/ 0 h 56"/>
                  <a:gd name="T20" fmla="*/ 11 w 119"/>
                  <a:gd name="T21" fmla="*/ 0 h 56"/>
                  <a:gd name="T22" fmla="*/ 9 w 119"/>
                  <a:gd name="T23" fmla="*/ 1 h 56"/>
                  <a:gd name="T24" fmla="*/ 6 w 119"/>
                  <a:gd name="T25" fmla="*/ 2 h 56"/>
                  <a:gd name="T26" fmla="*/ 3 w 119"/>
                  <a:gd name="T27" fmla="*/ 5 h 56"/>
                  <a:gd name="T28" fmla="*/ 1 w 119"/>
                  <a:gd name="T29" fmla="*/ 10 h 56"/>
                  <a:gd name="T30" fmla="*/ 0 w 119"/>
                  <a:gd name="T31" fmla="*/ 12 h 56"/>
                  <a:gd name="T32" fmla="*/ 0 w 119"/>
                  <a:gd name="T33" fmla="*/ 14 h 56"/>
                  <a:gd name="T34" fmla="*/ 2 w 119"/>
                  <a:gd name="T35" fmla="*/ 19 h 56"/>
                  <a:gd name="T36" fmla="*/ 3 w 119"/>
                  <a:gd name="T37" fmla="*/ 21 h 56"/>
                  <a:gd name="T38" fmla="*/ 5 w 119"/>
                  <a:gd name="T39" fmla="*/ 23 h 56"/>
                  <a:gd name="T40" fmla="*/ 8 w 119"/>
                  <a:gd name="T41" fmla="*/ 25 h 56"/>
                  <a:gd name="T42" fmla="*/ 11 w 119"/>
                  <a:gd name="T43" fmla="*/ 27 h 56"/>
                  <a:gd name="T44" fmla="*/ 18 w 119"/>
                  <a:gd name="T45" fmla="*/ 32 h 56"/>
                  <a:gd name="T46" fmla="*/ 25 w 119"/>
                  <a:gd name="T47" fmla="*/ 36 h 56"/>
                  <a:gd name="T48" fmla="*/ 34 w 119"/>
                  <a:gd name="T49" fmla="*/ 41 h 56"/>
                  <a:gd name="T50" fmla="*/ 43 w 119"/>
                  <a:gd name="T51" fmla="*/ 44 h 56"/>
                  <a:gd name="T52" fmla="*/ 53 w 119"/>
                  <a:gd name="T53" fmla="*/ 48 h 56"/>
                  <a:gd name="T54" fmla="*/ 63 w 119"/>
                  <a:gd name="T55" fmla="*/ 50 h 56"/>
                  <a:gd name="T56" fmla="*/ 73 w 119"/>
                  <a:gd name="T57" fmla="*/ 53 h 56"/>
                  <a:gd name="T58" fmla="*/ 82 w 119"/>
                  <a:gd name="T59" fmla="*/ 54 h 56"/>
                  <a:gd name="T60" fmla="*/ 91 w 119"/>
                  <a:gd name="T61" fmla="*/ 55 h 56"/>
                  <a:gd name="T62" fmla="*/ 99 w 119"/>
                  <a:gd name="T63" fmla="*/ 56 h 56"/>
                  <a:gd name="T64" fmla="*/ 102 w 119"/>
                  <a:gd name="T65" fmla="*/ 55 h 56"/>
                  <a:gd name="T66" fmla="*/ 106 w 119"/>
                  <a:gd name="T67" fmla="*/ 55 h 56"/>
                  <a:gd name="T68" fmla="*/ 108 w 119"/>
                  <a:gd name="T69" fmla="*/ 54 h 56"/>
                  <a:gd name="T70" fmla="*/ 111 w 119"/>
                  <a:gd name="T71" fmla="*/ 53 h 56"/>
                  <a:gd name="T72" fmla="*/ 113 w 119"/>
                  <a:gd name="T73" fmla="*/ 52 h 56"/>
                  <a:gd name="T74" fmla="*/ 116 w 119"/>
                  <a:gd name="T75" fmla="*/ 51 h 56"/>
                  <a:gd name="T76" fmla="*/ 118 w 119"/>
                  <a:gd name="T77" fmla="*/ 48 h 56"/>
                  <a:gd name="T78" fmla="*/ 119 w 119"/>
                  <a:gd name="T79" fmla="*/ 46 h 56"/>
                  <a:gd name="T80" fmla="*/ 119 w 119"/>
                  <a:gd name="T81" fmla="*/ 44 h 56"/>
                  <a:gd name="T82" fmla="*/ 119 w 119"/>
                  <a:gd name="T83" fmla="*/ 43 h 56"/>
                  <a:gd name="T84" fmla="*/ 118 w 119"/>
                  <a:gd name="T85" fmla="*/ 41 h 56"/>
                  <a:gd name="T86" fmla="*/ 116 w 119"/>
                  <a:gd name="T87" fmla="*/ 37 h 56"/>
                  <a:gd name="T88" fmla="*/ 109 w 119"/>
                  <a:gd name="T89" fmla="*/ 32 h 56"/>
                  <a:gd name="T90" fmla="*/ 92 w 119"/>
                  <a:gd name="T91" fmla="*/ 23 h 56"/>
                  <a:gd name="T92" fmla="*/ 87 w 119"/>
                  <a:gd name="T93" fmla="*/ 19 h 56"/>
                  <a:gd name="T94" fmla="*/ 84 w 119"/>
                  <a:gd name="T95" fmla="*/ 17 h 56"/>
                  <a:gd name="T96" fmla="*/ 84 w 119"/>
                  <a:gd name="T97" fmla="*/ 14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56"/>
                  <a:gd name="T149" fmla="*/ 119 w 119"/>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56">
                    <a:moveTo>
                      <a:pt x="84" y="14"/>
                    </a:moveTo>
                    <a:lnTo>
                      <a:pt x="79" y="16"/>
                    </a:lnTo>
                    <a:lnTo>
                      <a:pt x="72" y="16"/>
                    </a:lnTo>
                    <a:lnTo>
                      <a:pt x="67" y="14"/>
                    </a:lnTo>
                    <a:lnTo>
                      <a:pt x="60" y="13"/>
                    </a:lnTo>
                    <a:lnTo>
                      <a:pt x="48" y="9"/>
                    </a:lnTo>
                    <a:lnTo>
                      <a:pt x="37" y="4"/>
                    </a:lnTo>
                    <a:lnTo>
                      <a:pt x="25" y="1"/>
                    </a:lnTo>
                    <a:lnTo>
                      <a:pt x="20" y="0"/>
                    </a:lnTo>
                    <a:lnTo>
                      <a:pt x="15" y="0"/>
                    </a:lnTo>
                    <a:lnTo>
                      <a:pt x="11" y="0"/>
                    </a:lnTo>
                    <a:lnTo>
                      <a:pt x="9" y="1"/>
                    </a:lnTo>
                    <a:lnTo>
                      <a:pt x="6" y="2"/>
                    </a:lnTo>
                    <a:lnTo>
                      <a:pt x="3" y="5"/>
                    </a:lnTo>
                    <a:lnTo>
                      <a:pt x="1" y="10"/>
                    </a:lnTo>
                    <a:lnTo>
                      <a:pt x="0" y="12"/>
                    </a:lnTo>
                    <a:lnTo>
                      <a:pt x="0" y="14"/>
                    </a:lnTo>
                    <a:lnTo>
                      <a:pt x="2" y="19"/>
                    </a:lnTo>
                    <a:lnTo>
                      <a:pt x="3" y="21"/>
                    </a:lnTo>
                    <a:lnTo>
                      <a:pt x="5" y="23"/>
                    </a:lnTo>
                    <a:lnTo>
                      <a:pt x="8" y="25"/>
                    </a:lnTo>
                    <a:lnTo>
                      <a:pt x="11" y="27"/>
                    </a:lnTo>
                    <a:lnTo>
                      <a:pt x="18" y="32"/>
                    </a:lnTo>
                    <a:lnTo>
                      <a:pt x="25" y="36"/>
                    </a:lnTo>
                    <a:lnTo>
                      <a:pt x="34" y="41"/>
                    </a:lnTo>
                    <a:lnTo>
                      <a:pt x="43" y="44"/>
                    </a:lnTo>
                    <a:lnTo>
                      <a:pt x="53" y="48"/>
                    </a:lnTo>
                    <a:lnTo>
                      <a:pt x="63" y="50"/>
                    </a:lnTo>
                    <a:lnTo>
                      <a:pt x="73" y="53"/>
                    </a:lnTo>
                    <a:lnTo>
                      <a:pt x="82" y="54"/>
                    </a:lnTo>
                    <a:lnTo>
                      <a:pt x="91" y="55"/>
                    </a:lnTo>
                    <a:lnTo>
                      <a:pt x="99" y="56"/>
                    </a:lnTo>
                    <a:lnTo>
                      <a:pt x="102" y="55"/>
                    </a:lnTo>
                    <a:lnTo>
                      <a:pt x="106" y="55"/>
                    </a:lnTo>
                    <a:lnTo>
                      <a:pt x="108" y="54"/>
                    </a:lnTo>
                    <a:lnTo>
                      <a:pt x="111" y="53"/>
                    </a:lnTo>
                    <a:lnTo>
                      <a:pt x="113" y="52"/>
                    </a:lnTo>
                    <a:lnTo>
                      <a:pt x="116" y="51"/>
                    </a:lnTo>
                    <a:lnTo>
                      <a:pt x="118" y="48"/>
                    </a:lnTo>
                    <a:lnTo>
                      <a:pt x="119" y="46"/>
                    </a:lnTo>
                    <a:lnTo>
                      <a:pt x="119" y="44"/>
                    </a:lnTo>
                    <a:lnTo>
                      <a:pt x="119" y="43"/>
                    </a:lnTo>
                    <a:lnTo>
                      <a:pt x="118" y="41"/>
                    </a:lnTo>
                    <a:lnTo>
                      <a:pt x="116" y="37"/>
                    </a:lnTo>
                    <a:lnTo>
                      <a:pt x="109" y="32"/>
                    </a:lnTo>
                    <a:lnTo>
                      <a:pt x="92" y="23"/>
                    </a:lnTo>
                    <a:lnTo>
                      <a:pt x="87" y="19"/>
                    </a:lnTo>
                    <a:lnTo>
                      <a:pt x="84" y="17"/>
                    </a:lnTo>
                    <a:lnTo>
                      <a:pt x="84" y="14"/>
                    </a:lnTo>
                    <a:close/>
                  </a:path>
                </a:pathLst>
              </a:custGeom>
              <a:solidFill>
                <a:srgbClr val="666666"/>
              </a:solidFill>
              <a:ln w="9525">
                <a:noFill/>
                <a:round/>
                <a:headEnd/>
                <a:tailEnd/>
              </a:ln>
            </p:spPr>
            <p:txBody>
              <a:bodyPr/>
              <a:lstStyle/>
              <a:p>
                <a:endParaRPr lang="en-US" dirty="0"/>
              </a:p>
            </p:txBody>
          </p:sp>
          <p:sp>
            <p:nvSpPr>
              <p:cNvPr id="22456" name="Freeform 252"/>
              <p:cNvSpPr>
                <a:spLocks/>
              </p:cNvSpPr>
              <p:nvPr/>
            </p:nvSpPr>
            <p:spPr bwMode="auto">
              <a:xfrm>
                <a:off x="3828" y="1319"/>
                <a:ext cx="13" cy="9"/>
              </a:xfrm>
              <a:custGeom>
                <a:avLst/>
                <a:gdLst>
                  <a:gd name="T0" fmla="*/ 1 w 119"/>
                  <a:gd name="T1" fmla="*/ 20 h 55"/>
                  <a:gd name="T2" fmla="*/ 11 w 119"/>
                  <a:gd name="T3" fmla="*/ 28 h 55"/>
                  <a:gd name="T4" fmla="*/ 21 w 119"/>
                  <a:gd name="T5" fmla="*/ 34 h 55"/>
                  <a:gd name="T6" fmla="*/ 38 w 119"/>
                  <a:gd name="T7" fmla="*/ 43 h 55"/>
                  <a:gd name="T8" fmla="*/ 53 w 119"/>
                  <a:gd name="T9" fmla="*/ 48 h 55"/>
                  <a:gd name="T10" fmla="*/ 78 w 119"/>
                  <a:gd name="T11" fmla="*/ 53 h 55"/>
                  <a:gd name="T12" fmla="*/ 98 w 119"/>
                  <a:gd name="T13" fmla="*/ 55 h 55"/>
                  <a:gd name="T14" fmla="*/ 108 w 119"/>
                  <a:gd name="T15" fmla="*/ 54 h 55"/>
                  <a:gd name="T16" fmla="*/ 116 w 119"/>
                  <a:gd name="T17" fmla="*/ 51 h 55"/>
                  <a:gd name="T18" fmla="*/ 119 w 119"/>
                  <a:gd name="T19" fmla="*/ 46 h 55"/>
                  <a:gd name="T20" fmla="*/ 119 w 119"/>
                  <a:gd name="T21" fmla="*/ 42 h 55"/>
                  <a:gd name="T22" fmla="*/ 118 w 119"/>
                  <a:gd name="T23" fmla="*/ 37 h 55"/>
                  <a:gd name="T24" fmla="*/ 115 w 119"/>
                  <a:gd name="T25" fmla="*/ 33 h 55"/>
                  <a:gd name="T26" fmla="*/ 106 w 119"/>
                  <a:gd name="T27" fmla="*/ 27 h 55"/>
                  <a:gd name="T28" fmla="*/ 93 w 119"/>
                  <a:gd name="T29" fmla="*/ 22 h 55"/>
                  <a:gd name="T30" fmla="*/ 77 w 119"/>
                  <a:gd name="T31" fmla="*/ 15 h 55"/>
                  <a:gd name="T32" fmla="*/ 63 w 119"/>
                  <a:gd name="T33" fmla="*/ 9 h 55"/>
                  <a:gd name="T34" fmla="*/ 53 w 119"/>
                  <a:gd name="T35" fmla="*/ 6 h 55"/>
                  <a:gd name="T36" fmla="*/ 34 w 119"/>
                  <a:gd name="T37" fmla="*/ 2 h 55"/>
                  <a:gd name="T38" fmla="*/ 14 w 119"/>
                  <a:gd name="T39" fmla="*/ 0 h 55"/>
                  <a:gd name="T40" fmla="*/ 8 w 119"/>
                  <a:gd name="T41" fmla="*/ 3 h 55"/>
                  <a:gd name="T42" fmla="*/ 2 w 119"/>
                  <a:gd name="T43" fmla="*/ 7 h 55"/>
                  <a:gd name="T44" fmla="*/ 0 w 119"/>
                  <a:gd name="T45" fmla="*/ 13 h 55"/>
                  <a:gd name="T46" fmla="*/ 1 w 119"/>
                  <a:gd name="T47" fmla="*/ 20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55"/>
                  <a:gd name="T74" fmla="*/ 119 w 119"/>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55">
                    <a:moveTo>
                      <a:pt x="1" y="20"/>
                    </a:moveTo>
                    <a:lnTo>
                      <a:pt x="11" y="28"/>
                    </a:lnTo>
                    <a:lnTo>
                      <a:pt x="21" y="34"/>
                    </a:lnTo>
                    <a:lnTo>
                      <a:pt x="38" y="43"/>
                    </a:lnTo>
                    <a:lnTo>
                      <a:pt x="53" y="48"/>
                    </a:lnTo>
                    <a:lnTo>
                      <a:pt x="78" y="53"/>
                    </a:lnTo>
                    <a:lnTo>
                      <a:pt x="98" y="55"/>
                    </a:lnTo>
                    <a:lnTo>
                      <a:pt x="108" y="54"/>
                    </a:lnTo>
                    <a:lnTo>
                      <a:pt x="116" y="51"/>
                    </a:lnTo>
                    <a:lnTo>
                      <a:pt x="119" y="46"/>
                    </a:lnTo>
                    <a:lnTo>
                      <a:pt x="119" y="42"/>
                    </a:lnTo>
                    <a:lnTo>
                      <a:pt x="118" y="37"/>
                    </a:lnTo>
                    <a:lnTo>
                      <a:pt x="115" y="33"/>
                    </a:lnTo>
                    <a:lnTo>
                      <a:pt x="106" y="27"/>
                    </a:lnTo>
                    <a:lnTo>
                      <a:pt x="93" y="22"/>
                    </a:lnTo>
                    <a:lnTo>
                      <a:pt x="77" y="15"/>
                    </a:lnTo>
                    <a:lnTo>
                      <a:pt x="63" y="9"/>
                    </a:lnTo>
                    <a:lnTo>
                      <a:pt x="53" y="6"/>
                    </a:lnTo>
                    <a:lnTo>
                      <a:pt x="34" y="2"/>
                    </a:lnTo>
                    <a:lnTo>
                      <a:pt x="14" y="0"/>
                    </a:lnTo>
                    <a:lnTo>
                      <a:pt x="8" y="3"/>
                    </a:lnTo>
                    <a:lnTo>
                      <a:pt x="2" y="7"/>
                    </a:lnTo>
                    <a:lnTo>
                      <a:pt x="0" y="13"/>
                    </a:lnTo>
                    <a:lnTo>
                      <a:pt x="1" y="20"/>
                    </a:lnTo>
                  </a:path>
                </a:pathLst>
              </a:custGeom>
              <a:noFill/>
              <a:ln w="0">
                <a:solidFill>
                  <a:srgbClr val="000000"/>
                </a:solidFill>
                <a:prstDash val="solid"/>
                <a:round/>
                <a:headEnd/>
                <a:tailEnd/>
              </a:ln>
            </p:spPr>
            <p:txBody>
              <a:bodyPr/>
              <a:lstStyle/>
              <a:p>
                <a:endParaRPr lang="en-US" dirty="0"/>
              </a:p>
            </p:txBody>
          </p:sp>
          <p:sp>
            <p:nvSpPr>
              <p:cNvPr id="22457" name="Freeform 253"/>
              <p:cNvSpPr>
                <a:spLocks/>
              </p:cNvSpPr>
              <p:nvPr/>
            </p:nvSpPr>
            <p:spPr bwMode="auto">
              <a:xfrm>
                <a:off x="3828" y="1321"/>
                <a:ext cx="12" cy="6"/>
              </a:xfrm>
              <a:custGeom>
                <a:avLst/>
                <a:gdLst>
                  <a:gd name="T0" fmla="*/ 3 w 105"/>
                  <a:gd name="T1" fmla="*/ 8 h 41"/>
                  <a:gd name="T2" fmla="*/ 5 w 105"/>
                  <a:gd name="T3" fmla="*/ 0 h 41"/>
                  <a:gd name="T4" fmla="*/ 18 w 105"/>
                  <a:gd name="T5" fmla="*/ 3 h 41"/>
                  <a:gd name="T6" fmla="*/ 30 w 105"/>
                  <a:gd name="T7" fmla="*/ 7 h 41"/>
                  <a:gd name="T8" fmla="*/ 42 w 105"/>
                  <a:gd name="T9" fmla="*/ 10 h 41"/>
                  <a:gd name="T10" fmla="*/ 55 w 105"/>
                  <a:gd name="T11" fmla="*/ 15 h 41"/>
                  <a:gd name="T12" fmla="*/ 79 w 105"/>
                  <a:gd name="T13" fmla="*/ 24 h 41"/>
                  <a:gd name="T14" fmla="*/ 105 w 105"/>
                  <a:gd name="T15" fmla="*/ 37 h 41"/>
                  <a:gd name="T16" fmla="*/ 104 w 105"/>
                  <a:gd name="T17" fmla="*/ 38 h 41"/>
                  <a:gd name="T18" fmla="*/ 103 w 105"/>
                  <a:gd name="T19" fmla="*/ 39 h 41"/>
                  <a:gd name="T20" fmla="*/ 98 w 105"/>
                  <a:gd name="T21" fmla="*/ 40 h 41"/>
                  <a:gd name="T22" fmla="*/ 93 w 105"/>
                  <a:gd name="T23" fmla="*/ 41 h 41"/>
                  <a:gd name="T24" fmla="*/ 87 w 105"/>
                  <a:gd name="T25" fmla="*/ 41 h 41"/>
                  <a:gd name="T26" fmla="*/ 79 w 105"/>
                  <a:gd name="T27" fmla="*/ 40 h 41"/>
                  <a:gd name="T28" fmla="*/ 70 w 105"/>
                  <a:gd name="T29" fmla="*/ 39 h 41"/>
                  <a:gd name="T30" fmla="*/ 63 w 105"/>
                  <a:gd name="T31" fmla="*/ 37 h 41"/>
                  <a:gd name="T32" fmla="*/ 54 w 105"/>
                  <a:gd name="T33" fmla="*/ 34 h 41"/>
                  <a:gd name="T34" fmla="*/ 45 w 105"/>
                  <a:gd name="T35" fmla="*/ 32 h 41"/>
                  <a:gd name="T36" fmla="*/ 36 w 105"/>
                  <a:gd name="T37" fmla="*/ 28 h 41"/>
                  <a:gd name="T38" fmla="*/ 27 w 105"/>
                  <a:gd name="T39" fmla="*/ 25 h 41"/>
                  <a:gd name="T40" fmla="*/ 20 w 105"/>
                  <a:gd name="T41" fmla="*/ 21 h 41"/>
                  <a:gd name="T42" fmla="*/ 12 w 105"/>
                  <a:gd name="T43" fmla="*/ 18 h 41"/>
                  <a:gd name="T44" fmla="*/ 7 w 105"/>
                  <a:gd name="T45" fmla="*/ 14 h 41"/>
                  <a:gd name="T46" fmla="*/ 2 w 105"/>
                  <a:gd name="T47" fmla="*/ 11 h 41"/>
                  <a:gd name="T48" fmla="*/ 0 w 105"/>
                  <a:gd name="T49" fmla="*/ 8 h 41"/>
                  <a:gd name="T50" fmla="*/ 1 w 105"/>
                  <a:gd name="T51" fmla="*/ 8 h 41"/>
                  <a:gd name="T52" fmla="*/ 3 w 105"/>
                  <a:gd name="T53" fmla="*/ 8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41"/>
                  <a:gd name="T83" fmla="*/ 105 w 105"/>
                  <a:gd name="T84" fmla="*/ 41 h 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41">
                    <a:moveTo>
                      <a:pt x="3" y="8"/>
                    </a:moveTo>
                    <a:lnTo>
                      <a:pt x="5" y="0"/>
                    </a:lnTo>
                    <a:lnTo>
                      <a:pt x="18" y="3"/>
                    </a:lnTo>
                    <a:lnTo>
                      <a:pt x="30" y="7"/>
                    </a:lnTo>
                    <a:lnTo>
                      <a:pt x="42" y="10"/>
                    </a:lnTo>
                    <a:lnTo>
                      <a:pt x="55" y="15"/>
                    </a:lnTo>
                    <a:lnTo>
                      <a:pt x="79" y="24"/>
                    </a:lnTo>
                    <a:lnTo>
                      <a:pt x="105" y="37"/>
                    </a:lnTo>
                    <a:lnTo>
                      <a:pt x="104" y="38"/>
                    </a:lnTo>
                    <a:lnTo>
                      <a:pt x="103" y="39"/>
                    </a:lnTo>
                    <a:lnTo>
                      <a:pt x="98" y="40"/>
                    </a:lnTo>
                    <a:lnTo>
                      <a:pt x="93" y="41"/>
                    </a:lnTo>
                    <a:lnTo>
                      <a:pt x="87" y="41"/>
                    </a:lnTo>
                    <a:lnTo>
                      <a:pt x="79" y="40"/>
                    </a:lnTo>
                    <a:lnTo>
                      <a:pt x="70" y="39"/>
                    </a:lnTo>
                    <a:lnTo>
                      <a:pt x="63" y="37"/>
                    </a:lnTo>
                    <a:lnTo>
                      <a:pt x="54" y="34"/>
                    </a:lnTo>
                    <a:lnTo>
                      <a:pt x="45" y="32"/>
                    </a:lnTo>
                    <a:lnTo>
                      <a:pt x="36" y="28"/>
                    </a:lnTo>
                    <a:lnTo>
                      <a:pt x="27" y="25"/>
                    </a:lnTo>
                    <a:lnTo>
                      <a:pt x="20" y="21"/>
                    </a:lnTo>
                    <a:lnTo>
                      <a:pt x="12" y="18"/>
                    </a:lnTo>
                    <a:lnTo>
                      <a:pt x="7" y="14"/>
                    </a:lnTo>
                    <a:lnTo>
                      <a:pt x="2" y="11"/>
                    </a:lnTo>
                    <a:lnTo>
                      <a:pt x="0" y="8"/>
                    </a:lnTo>
                    <a:lnTo>
                      <a:pt x="1" y="8"/>
                    </a:lnTo>
                    <a:lnTo>
                      <a:pt x="3" y="8"/>
                    </a:lnTo>
                    <a:close/>
                  </a:path>
                </a:pathLst>
              </a:custGeom>
              <a:solidFill>
                <a:srgbClr val="999999"/>
              </a:solidFill>
              <a:ln w="9525">
                <a:noFill/>
                <a:round/>
                <a:headEnd/>
                <a:tailEnd/>
              </a:ln>
            </p:spPr>
            <p:txBody>
              <a:bodyPr/>
              <a:lstStyle/>
              <a:p>
                <a:endParaRPr lang="en-US" dirty="0"/>
              </a:p>
            </p:txBody>
          </p:sp>
          <p:sp>
            <p:nvSpPr>
              <p:cNvPr id="22458" name="Freeform 254"/>
              <p:cNvSpPr>
                <a:spLocks/>
              </p:cNvSpPr>
              <p:nvPr/>
            </p:nvSpPr>
            <p:spPr bwMode="auto">
              <a:xfrm>
                <a:off x="3836" y="1322"/>
                <a:ext cx="5" cy="4"/>
              </a:xfrm>
              <a:custGeom>
                <a:avLst/>
                <a:gdLst>
                  <a:gd name="T0" fmla="*/ 6 w 42"/>
                  <a:gd name="T1" fmla="*/ 0 h 26"/>
                  <a:gd name="T2" fmla="*/ 3 w 42"/>
                  <a:gd name="T3" fmla="*/ 1 h 26"/>
                  <a:gd name="T4" fmla="*/ 2 w 42"/>
                  <a:gd name="T5" fmla="*/ 3 h 26"/>
                  <a:gd name="T6" fmla="*/ 1 w 42"/>
                  <a:gd name="T7" fmla="*/ 6 h 26"/>
                  <a:gd name="T8" fmla="*/ 0 w 42"/>
                  <a:gd name="T9" fmla="*/ 10 h 26"/>
                  <a:gd name="T10" fmla="*/ 15 w 42"/>
                  <a:gd name="T11" fmla="*/ 18 h 26"/>
                  <a:gd name="T12" fmla="*/ 27 w 42"/>
                  <a:gd name="T13" fmla="*/ 24 h 26"/>
                  <a:gd name="T14" fmla="*/ 32 w 42"/>
                  <a:gd name="T15" fmla="*/ 26 h 26"/>
                  <a:gd name="T16" fmla="*/ 36 w 42"/>
                  <a:gd name="T17" fmla="*/ 26 h 26"/>
                  <a:gd name="T18" fmla="*/ 37 w 42"/>
                  <a:gd name="T19" fmla="*/ 26 h 26"/>
                  <a:gd name="T20" fmla="*/ 40 w 42"/>
                  <a:gd name="T21" fmla="*/ 26 h 26"/>
                  <a:gd name="T22" fmla="*/ 42 w 42"/>
                  <a:gd name="T23" fmla="*/ 24 h 26"/>
                  <a:gd name="T24" fmla="*/ 37 w 42"/>
                  <a:gd name="T25" fmla="*/ 19 h 26"/>
                  <a:gd name="T26" fmla="*/ 33 w 42"/>
                  <a:gd name="T27" fmla="*/ 15 h 26"/>
                  <a:gd name="T28" fmla="*/ 24 w 42"/>
                  <a:gd name="T29" fmla="*/ 10 h 26"/>
                  <a:gd name="T30" fmla="*/ 6 w 42"/>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6"/>
                  <a:gd name="T50" fmla="*/ 42 w 42"/>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6">
                    <a:moveTo>
                      <a:pt x="6" y="0"/>
                    </a:moveTo>
                    <a:lnTo>
                      <a:pt x="3" y="1"/>
                    </a:lnTo>
                    <a:lnTo>
                      <a:pt x="2" y="3"/>
                    </a:lnTo>
                    <a:lnTo>
                      <a:pt x="1" y="6"/>
                    </a:lnTo>
                    <a:lnTo>
                      <a:pt x="0" y="10"/>
                    </a:lnTo>
                    <a:lnTo>
                      <a:pt x="15" y="18"/>
                    </a:lnTo>
                    <a:lnTo>
                      <a:pt x="27" y="24"/>
                    </a:lnTo>
                    <a:lnTo>
                      <a:pt x="32" y="26"/>
                    </a:lnTo>
                    <a:lnTo>
                      <a:pt x="36" y="26"/>
                    </a:lnTo>
                    <a:lnTo>
                      <a:pt x="37" y="26"/>
                    </a:lnTo>
                    <a:lnTo>
                      <a:pt x="40" y="26"/>
                    </a:lnTo>
                    <a:lnTo>
                      <a:pt x="42" y="24"/>
                    </a:lnTo>
                    <a:lnTo>
                      <a:pt x="37" y="19"/>
                    </a:lnTo>
                    <a:lnTo>
                      <a:pt x="33" y="15"/>
                    </a:lnTo>
                    <a:lnTo>
                      <a:pt x="24" y="10"/>
                    </a:lnTo>
                    <a:lnTo>
                      <a:pt x="6" y="0"/>
                    </a:lnTo>
                    <a:close/>
                  </a:path>
                </a:pathLst>
              </a:custGeom>
              <a:solidFill>
                <a:srgbClr val="E6E6E6"/>
              </a:solidFill>
              <a:ln w="9525">
                <a:noFill/>
                <a:round/>
                <a:headEnd/>
                <a:tailEnd/>
              </a:ln>
            </p:spPr>
            <p:txBody>
              <a:bodyPr/>
              <a:lstStyle/>
              <a:p>
                <a:endParaRPr lang="en-US" dirty="0"/>
              </a:p>
            </p:txBody>
          </p:sp>
          <p:sp>
            <p:nvSpPr>
              <p:cNvPr id="22459" name="Freeform 255"/>
              <p:cNvSpPr>
                <a:spLocks/>
              </p:cNvSpPr>
              <p:nvPr/>
            </p:nvSpPr>
            <p:spPr bwMode="auto">
              <a:xfrm>
                <a:off x="3837" y="1324"/>
                <a:ext cx="2" cy="3"/>
              </a:xfrm>
              <a:custGeom>
                <a:avLst/>
                <a:gdLst>
                  <a:gd name="T0" fmla="*/ 18 w 18"/>
                  <a:gd name="T1" fmla="*/ 0 h 24"/>
                  <a:gd name="T2" fmla="*/ 17 w 18"/>
                  <a:gd name="T3" fmla="*/ 6 h 24"/>
                  <a:gd name="T4" fmla="*/ 14 w 18"/>
                  <a:gd name="T5" fmla="*/ 14 h 24"/>
                  <a:gd name="T6" fmla="*/ 8 w 18"/>
                  <a:gd name="T7" fmla="*/ 21 h 24"/>
                  <a:gd name="T8" fmla="*/ 0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0"/>
                    </a:moveTo>
                    <a:lnTo>
                      <a:pt x="17" y="6"/>
                    </a:lnTo>
                    <a:lnTo>
                      <a:pt x="14" y="14"/>
                    </a:lnTo>
                    <a:lnTo>
                      <a:pt x="8" y="21"/>
                    </a:lnTo>
                    <a:lnTo>
                      <a:pt x="0" y="24"/>
                    </a:lnTo>
                  </a:path>
                </a:pathLst>
              </a:custGeom>
              <a:noFill/>
              <a:ln w="0">
                <a:solidFill>
                  <a:srgbClr val="000000"/>
                </a:solidFill>
                <a:prstDash val="solid"/>
                <a:round/>
                <a:headEnd/>
                <a:tailEnd/>
              </a:ln>
            </p:spPr>
            <p:txBody>
              <a:bodyPr/>
              <a:lstStyle/>
              <a:p>
                <a:endParaRPr lang="en-US" dirty="0"/>
              </a:p>
            </p:txBody>
          </p:sp>
          <p:sp>
            <p:nvSpPr>
              <p:cNvPr id="22460" name="Freeform 256"/>
              <p:cNvSpPr>
                <a:spLocks/>
              </p:cNvSpPr>
              <p:nvPr/>
            </p:nvSpPr>
            <p:spPr bwMode="auto">
              <a:xfrm>
                <a:off x="3840" y="1325"/>
                <a:ext cx="1" cy="3"/>
              </a:xfrm>
              <a:custGeom>
                <a:avLst/>
                <a:gdLst>
                  <a:gd name="T0" fmla="*/ 6 w 15"/>
                  <a:gd name="T1" fmla="*/ 0 h 19"/>
                  <a:gd name="T2" fmla="*/ 3 w 15"/>
                  <a:gd name="T3" fmla="*/ 10 h 19"/>
                  <a:gd name="T4" fmla="*/ 1 w 15"/>
                  <a:gd name="T5" fmla="*/ 14 h 19"/>
                  <a:gd name="T6" fmla="*/ 0 w 15"/>
                  <a:gd name="T7" fmla="*/ 19 h 19"/>
                  <a:gd name="T8" fmla="*/ 5 w 15"/>
                  <a:gd name="T9" fmla="*/ 18 h 19"/>
                  <a:gd name="T10" fmla="*/ 10 w 15"/>
                  <a:gd name="T11" fmla="*/ 17 h 19"/>
                  <a:gd name="T12" fmla="*/ 13 w 15"/>
                  <a:gd name="T13" fmla="*/ 14 h 19"/>
                  <a:gd name="T14" fmla="*/ 15 w 15"/>
                  <a:gd name="T15" fmla="*/ 12 h 19"/>
                  <a:gd name="T16" fmla="*/ 15 w 15"/>
                  <a:gd name="T17" fmla="*/ 10 h 19"/>
                  <a:gd name="T18" fmla="*/ 13 w 15"/>
                  <a:gd name="T19" fmla="*/ 8 h 19"/>
                  <a:gd name="T20" fmla="*/ 11 w 15"/>
                  <a:gd name="T21" fmla="*/ 4 h 19"/>
                  <a:gd name="T22" fmla="*/ 6 w 15"/>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
                  <a:gd name="T38" fmla="*/ 15 w 15"/>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
                    <a:moveTo>
                      <a:pt x="6" y="0"/>
                    </a:moveTo>
                    <a:lnTo>
                      <a:pt x="3" y="10"/>
                    </a:lnTo>
                    <a:lnTo>
                      <a:pt x="1" y="14"/>
                    </a:lnTo>
                    <a:lnTo>
                      <a:pt x="0" y="19"/>
                    </a:lnTo>
                    <a:lnTo>
                      <a:pt x="5" y="18"/>
                    </a:lnTo>
                    <a:lnTo>
                      <a:pt x="10" y="17"/>
                    </a:lnTo>
                    <a:lnTo>
                      <a:pt x="13" y="14"/>
                    </a:lnTo>
                    <a:lnTo>
                      <a:pt x="15" y="12"/>
                    </a:lnTo>
                    <a:lnTo>
                      <a:pt x="15" y="10"/>
                    </a:lnTo>
                    <a:lnTo>
                      <a:pt x="13" y="8"/>
                    </a:lnTo>
                    <a:lnTo>
                      <a:pt x="11" y="4"/>
                    </a:lnTo>
                    <a:lnTo>
                      <a:pt x="6" y="0"/>
                    </a:lnTo>
                    <a:close/>
                  </a:path>
                </a:pathLst>
              </a:custGeom>
              <a:solidFill>
                <a:srgbClr val="FF0000"/>
              </a:solidFill>
              <a:ln w="9525">
                <a:noFill/>
                <a:round/>
                <a:headEnd/>
                <a:tailEnd/>
              </a:ln>
            </p:spPr>
            <p:txBody>
              <a:bodyPr/>
              <a:lstStyle/>
              <a:p>
                <a:endParaRPr lang="en-US" dirty="0"/>
              </a:p>
            </p:txBody>
          </p:sp>
          <p:sp>
            <p:nvSpPr>
              <p:cNvPr id="22461" name="Freeform 257"/>
              <p:cNvSpPr>
                <a:spLocks/>
              </p:cNvSpPr>
              <p:nvPr/>
            </p:nvSpPr>
            <p:spPr bwMode="auto">
              <a:xfrm>
                <a:off x="3838" y="1318"/>
                <a:ext cx="2" cy="4"/>
              </a:xfrm>
              <a:custGeom>
                <a:avLst/>
                <a:gdLst>
                  <a:gd name="T0" fmla="*/ 0 w 23"/>
                  <a:gd name="T1" fmla="*/ 19 h 25"/>
                  <a:gd name="T2" fmla="*/ 5 w 23"/>
                  <a:gd name="T3" fmla="*/ 25 h 25"/>
                  <a:gd name="T4" fmla="*/ 23 w 23"/>
                  <a:gd name="T5" fmla="*/ 6 h 25"/>
                  <a:gd name="T6" fmla="*/ 18 w 23"/>
                  <a:gd name="T7" fmla="*/ 0 h 25"/>
                  <a:gd name="T8" fmla="*/ 0 w 23"/>
                  <a:gd name="T9" fmla="*/ 19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0" y="19"/>
                    </a:moveTo>
                    <a:lnTo>
                      <a:pt x="5" y="25"/>
                    </a:lnTo>
                    <a:lnTo>
                      <a:pt x="23" y="6"/>
                    </a:lnTo>
                    <a:lnTo>
                      <a:pt x="18" y="0"/>
                    </a:lnTo>
                    <a:lnTo>
                      <a:pt x="0" y="19"/>
                    </a:lnTo>
                    <a:close/>
                  </a:path>
                </a:pathLst>
              </a:custGeom>
              <a:solidFill>
                <a:srgbClr val="000000"/>
              </a:solidFill>
              <a:ln w="9525">
                <a:noFill/>
                <a:round/>
                <a:headEnd/>
                <a:tailEnd/>
              </a:ln>
            </p:spPr>
            <p:txBody>
              <a:bodyPr/>
              <a:lstStyle/>
              <a:p>
                <a:endParaRPr lang="en-US" dirty="0"/>
              </a:p>
            </p:txBody>
          </p:sp>
          <p:sp>
            <p:nvSpPr>
              <p:cNvPr id="22462" name="Freeform 258"/>
              <p:cNvSpPr>
                <a:spLocks/>
              </p:cNvSpPr>
              <p:nvPr/>
            </p:nvSpPr>
            <p:spPr bwMode="auto">
              <a:xfrm>
                <a:off x="3843" y="1311"/>
                <a:ext cx="2" cy="3"/>
              </a:xfrm>
              <a:custGeom>
                <a:avLst/>
                <a:gdLst>
                  <a:gd name="T0" fmla="*/ 0 w 17"/>
                  <a:gd name="T1" fmla="*/ 11 h 17"/>
                  <a:gd name="T2" fmla="*/ 7 w 17"/>
                  <a:gd name="T3" fmla="*/ 17 h 17"/>
                  <a:gd name="T4" fmla="*/ 17 w 17"/>
                  <a:gd name="T5" fmla="*/ 5 h 17"/>
                  <a:gd name="T6" fmla="*/ 10 w 17"/>
                  <a:gd name="T7" fmla="*/ 0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7" y="17"/>
                    </a:lnTo>
                    <a:lnTo>
                      <a:pt x="17" y="5"/>
                    </a:lnTo>
                    <a:lnTo>
                      <a:pt x="10" y="0"/>
                    </a:lnTo>
                    <a:lnTo>
                      <a:pt x="0" y="11"/>
                    </a:lnTo>
                    <a:close/>
                  </a:path>
                </a:pathLst>
              </a:custGeom>
              <a:solidFill>
                <a:srgbClr val="000000"/>
              </a:solidFill>
              <a:ln w="9525">
                <a:noFill/>
                <a:round/>
                <a:headEnd/>
                <a:tailEnd/>
              </a:ln>
            </p:spPr>
            <p:txBody>
              <a:bodyPr/>
              <a:lstStyle/>
              <a:p>
                <a:endParaRPr lang="en-US" dirty="0"/>
              </a:p>
            </p:txBody>
          </p:sp>
          <p:sp>
            <p:nvSpPr>
              <p:cNvPr id="22463" name="Freeform 259"/>
              <p:cNvSpPr>
                <a:spLocks/>
              </p:cNvSpPr>
              <p:nvPr/>
            </p:nvSpPr>
            <p:spPr bwMode="auto">
              <a:xfrm>
                <a:off x="3715" y="1283"/>
                <a:ext cx="24" cy="23"/>
              </a:xfrm>
              <a:custGeom>
                <a:avLst/>
                <a:gdLst>
                  <a:gd name="T0" fmla="*/ 0 w 211"/>
                  <a:gd name="T1" fmla="*/ 41 h 137"/>
                  <a:gd name="T2" fmla="*/ 9 w 211"/>
                  <a:gd name="T3" fmla="*/ 0 h 137"/>
                  <a:gd name="T4" fmla="*/ 207 w 211"/>
                  <a:gd name="T5" fmla="*/ 75 h 137"/>
                  <a:gd name="T6" fmla="*/ 211 w 211"/>
                  <a:gd name="T7" fmla="*/ 137 h 137"/>
                  <a:gd name="T8" fmla="*/ 0 w 211"/>
                  <a:gd name="T9" fmla="*/ 41 h 137"/>
                  <a:gd name="T10" fmla="*/ 0 60000 65536"/>
                  <a:gd name="T11" fmla="*/ 0 60000 65536"/>
                  <a:gd name="T12" fmla="*/ 0 60000 65536"/>
                  <a:gd name="T13" fmla="*/ 0 60000 65536"/>
                  <a:gd name="T14" fmla="*/ 0 60000 65536"/>
                  <a:gd name="T15" fmla="*/ 0 w 211"/>
                  <a:gd name="T16" fmla="*/ 0 h 137"/>
                  <a:gd name="T17" fmla="*/ 211 w 211"/>
                  <a:gd name="T18" fmla="*/ 137 h 137"/>
                </a:gdLst>
                <a:ahLst/>
                <a:cxnLst>
                  <a:cxn ang="T10">
                    <a:pos x="T0" y="T1"/>
                  </a:cxn>
                  <a:cxn ang="T11">
                    <a:pos x="T2" y="T3"/>
                  </a:cxn>
                  <a:cxn ang="T12">
                    <a:pos x="T4" y="T5"/>
                  </a:cxn>
                  <a:cxn ang="T13">
                    <a:pos x="T6" y="T7"/>
                  </a:cxn>
                  <a:cxn ang="T14">
                    <a:pos x="T8" y="T9"/>
                  </a:cxn>
                </a:cxnLst>
                <a:rect l="T15" t="T16" r="T17" b="T18"/>
                <a:pathLst>
                  <a:path w="211" h="137">
                    <a:moveTo>
                      <a:pt x="0" y="41"/>
                    </a:moveTo>
                    <a:lnTo>
                      <a:pt x="9" y="0"/>
                    </a:lnTo>
                    <a:lnTo>
                      <a:pt x="207" y="75"/>
                    </a:lnTo>
                    <a:lnTo>
                      <a:pt x="211" y="137"/>
                    </a:lnTo>
                    <a:lnTo>
                      <a:pt x="0" y="41"/>
                    </a:lnTo>
                    <a:close/>
                  </a:path>
                </a:pathLst>
              </a:custGeom>
              <a:solidFill>
                <a:srgbClr val="000000"/>
              </a:solidFill>
              <a:ln w="9525">
                <a:noFill/>
                <a:round/>
                <a:headEnd/>
                <a:tailEnd/>
              </a:ln>
            </p:spPr>
            <p:txBody>
              <a:bodyPr/>
              <a:lstStyle/>
              <a:p>
                <a:endParaRPr lang="en-US" dirty="0"/>
              </a:p>
            </p:txBody>
          </p:sp>
          <p:sp>
            <p:nvSpPr>
              <p:cNvPr id="22464" name="Freeform 260"/>
              <p:cNvSpPr>
                <a:spLocks/>
              </p:cNvSpPr>
              <p:nvPr/>
            </p:nvSpPr>
            <p:spPr bwMode="auto">
              <a:xfrm>
                <a:off x="3719" y="1292"/>
                <a:ext cx="20" cy="12"/>
              </a:xfrm>
              <a:custGeom>
                <a:avLst/>
                <a:gdLst>
                  <a:gd name="T0" fmla="*/ 0 w 172"/>
                  <a:gd name="T1" fmla="*/ 0 h 74"/>
                  <a:gd name="T2" fmla="*/ 172 w 172"/>
                  <a:gd name="T3" fmla="*/ 21 h 74"/>
                  <a:gd name="T4" fmla="*/ 172 w 172"/>
                  <a:gd name="T5" fmla="*/ 74 h 74"/>
                  <a:gd name="T6" fmla="*/ 0 w 172"/>
                  <a:gd name="T7" fmla="*/ 0 h 74"/>
                  <a:gd name="T8" fmla="*/ 0 60000 65536"/>
                  <a:gd name="T9" fmla="*/ 0 60000 65536"/>
                  <a:gd name="T10" fmla="*/ 0 60000 65536"/>
                  <a:gd name="T11" fmla="*/ 0 60000 65536"/>
                  <a:gd name="T12" fmla="*/ 0 w 172"/>
                  <a:gd name="T13" fmla="*/ 0 h 74"/>
                  <a:gd name="T14" fmla="*/ 172 w 172"/>
                  <a:gd name="T15" fmla="*/ 74 h 74"/>
                </a:gdLst>
                <a:ahLst/>
                <a:cxnLst>
                  <a:cxn ang="T8">
                    <a:pos x="T0" y="T1"/>
                  </a:cxn>
                  <a:cxn ang="T9">
                    <a:pos x="T2" y="T3"/>
                  </a:cxn>
                  <a:cxn ang="T10">
                    <a:pos x="T4" y="T5"/>
                  </a:cxn>
                  <a:cxn ang="T11">
                    <a:pos x="T6" y="T7"/>
                  </a:cxn>
                </a:cxnLst>
                <a:rect l="T12" t="T13" r="T14" b="T15"/>
                <a:pathLst>
                  <a:path w="172" h="74">
                    <a:moveTo>
                      <a:pt x="0" y="0"/>
                    </a:moveTo>
                    <a:lnTo>
                      <a:pt x="172" y="21"/>
                    </a:lnTo>
                    <a:lnTo>
                      <a:pt x="172" y="74"/>
                    </a:lnTo>
                    <a:lnTo>
                      <a:pt x="0" y="0"/>
                    </a:lnTo>
                    <a:close/>
                  </a:path>
                </a:pathLst>
              </a:custGeom>
              <a:solidFill>
                <a:srgbClr val="4C4C4C"/>
              </a:solidFill>
              <a:ln w="9525">
                <a:noFill/>
                <a:round/>
                <a:headEnd/>
                <a:tailEnd/>
              </a:ln>
            </p:spPr>
            <p:txBody>
              <a:bodyPr/>
              <a:lstStyle/>
              <a:p>
                <a:endParaRPr lang="en-US" dirty="0"/>
              </a:p>
            </p:txBody>
          </p:sp>
          <p:sp>
            <p:nvSpPr>
              <p:cNvPr id="22465" name="Freeform 261"/>
              <p:cNvSpPr>
                <a:spLocks/>
              </p:cNvSpPr>
              <p:nvPr/>
            </p:nvSpPr>
            <p:spPr bwMode="auto">
              <a:xfrm>
                <a:off x="3657" y="1511"/>
                <a:ext cx="5" cy="5"/>
              </a:xfrm>
              <a:custGeom>
                <a:avLst/>
                <a:gdLst>
                  <a:gd name="T0" fmla="*/ 0 w 42"/>
                  <a:gd name="T1" fmla="*/ 9 h 31"/>
                  <a:gd name="T2" fmla="*/ 2 w 42"/>
                  <a:gd name="T3" fmla="*/ 7 h 31"/>
                  <a:gd name="T4" fmla="*/ 5 w 42"/>
                  <a:gd name="T5" fmla="*/ 6 h 31"/>
                  <a:gd name="T6" fmla="*/ 8 w 42"/>
                  <a:gd name="T7" fmla="*/ 3 h 31"/>
                  <a:gd name="T8" fmla="*/ 12 w 42"/>
                  <a:gd name="T9" fmla="*/ 0 h 31"/>
                  <a:gd name="T10" fmla="*/ 16 w 42"/>
                  <a:gd name="T11" fmla="*/ 0 h 31"/>
                  <a:gd name="T12" fmla="*/ 20 w 42"/>
                  <a:gd name="T13" fmla="*/ 0 h 31"/>
                  <a:gd name="T14" fmla="*/ 23 w 42"/>
                  <a:gd name="T15" fmla="*/ 1 h 31"/>
                  <a:gd name="T16" fmla="*/ 28 w 42"/>
                  <a:gd name="T17" fmla="*/ 3 h 31"/>
                  <a:gd name="T18" fmla="*/ 31 w 42"/>
                  <a:gd name="T19" fmla="*/ 5 h 31"/>
                  <a:gd name="T20" fmla="*/ 35 w 42"/>
                  <a:gd name="T21" fmla="*/ 8 h 31"/>
                  <a:gd name="T22" fmla="*/ 37 w 42"/>
                  <a:gd name="T23" fmla="*/ 10 h 31"/>
                  <a:gd name="T24" fmla="*/ 39 w 42"/>
                  <a:gd name="T25" fmla="*/ 14 h 31"/>
                  <a:gd name="T26" fmla="*/ 41 w 42"/>
                  <a:gd name="T27" fmla="*/ 17 h 31"/>
                  <a:gd name="T28" fmla="*/ 42 w 42"/>
                  <a:gd name="T29" fmla="*/ 20 h 31"/>
                  <a:gd name="T30" fmla="*/ 42 w 42"/>
                  <a:gd name="T31" fmla="*/ 24 h 31"/>
                  <a:gd name="T32" fmla="*/ 42 w 42"/>
                  <a:gd name="T33" fmla="*/ 28 h 31"/>
                  <a:gd name="T34" fmla="*/ 41 w 42"/>
                  <a:gd name="T35" fmla="*/ 31 h 31"/>
                  <a:gd name="T36" fmla="*/ 21 w 42"/>
                  <a:gd name="T37" fmla="*/ 20 h 31"/>
                  <a:gd name="T38" fmla="*/ 0 w 42"/>
                  <a:gd name="T39" fmla="*/ 9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1"/>
                  <a:gd name="T62" fmla="*/ 42 w 42"/>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1">
                    <a:moveTo>
                      <a:pt x="0" y="9"/>
                    </a:moveTo>
                    <a:lnTo>
                      <a:pt x="2" y="7"/>
                    </a:lnTo>
                    <a:lnTo>
                      <a:pt x="5" y="6"/>
                    </a:lnTo>
                    <a:lnTo>
                      <a:pt x="8" y="3"/>
                    </a:lnTo>
                    <a:lnTo>
                      <a:pt x="12" y="0"/>
                    </a:lnTo>
                    <a:lnTo>
                      <a:pt x="16" y="0"/>
                    </a:lnTo>
                    <a:lnTo>
                      <a:pt x="20" y="0"/>
                    </a:lnTo>
                    <a:lnTo>
                      <a:pt x="23" y="1"/>
                    </a:lnTo>
                    <a:lnTo>
                      <a:pt x="28" y="3"/>
                    </a:lnTo>
                    <a:lnTo>
                      <a:pt x="31" y="5"/>
                    </a:lnTo>
                    <a:lnTo>
                      <a:pt x="35" y="8"/>
                    </a:lnTo>
                    <a:lnTo>
                      <a:pt x="37" y="10"/>
                    </a:lnTo>
                    <a:lnTo>
                      <a:pt x="39" y="14"/>
                    </a:lnTo>
                    <a:lnTo>
                      <a:pt x="41" y="17"/>
                    </a:lnTo>
                    <a:lnTo>
                      <a:pt x="42" y="20"/>
                    </a:lnTo>
                    <a:lnTo>
                      <a:pt x="42" y="24"/>
                    </a:lnTo>
                    <a:lnTo>
                      <a:pt x="42" y="28"/>
                    </a:lnTo>
                    <a:lnTo>
                      <a:pt x="41" y="31"/>
                    </a:lnTo>
                    <a:lnTo>
                      <a:pt x="21" y="20"/>
                    </a:lnTo>
                    <a:lnTo>
                      <a:pt x="0" y="9"/>
                    </a:lnTo>
                    <a:close/>
                  </a:path>
                </a:pathLst>
              </a:custGeom>
              <a:solidFill>
                <a:srgbClr val="FF0000"/>
              </a:solidFill>
              <a:ln w="9525">
                <a:noFill/>
                <a:round/>
                <a:headEnd/>
                <a:tailEnd/>
              </a:ln>
            </p:spPr>
            <p:txBody>
              <a:bodyPr/>
              <a:lstStyle/>
              <a:p>
                <a:endParaRPr lang="en-US" dirty="0"/>
              </a:p>
            </p:txBody>
          </p:sp>
          <p:sp>
            <p:nvSpPr>
              <p:cNvPr id="22466" name="Freeform 262"/>
              <p:cNvSpPr>
                <a:spLocks/>
              </p:cNvSpPr>
              <p:nvPr/>
            </p:nvSpPr>
            <p:spPr bwMode="auto">
              <a:xfrm>
                <a:off x="3657" y="1511"/>
                <a:ext cx="5" cy="5"/>
              </a:xfrm>
              <a:custGeom>
                <a:avLst/>
                <a:gdLst>
                  <a:gd name="T0" fmla="*/ 0 w 47"/>
                  <a:gd name="T1" fmla="*/ 11 h 34"/>
                  <a:gd name="T2" fmla="*/ 8 w 47"/>
                  <a:gd name="T3" fmla="*/ 4 h 34"/>
                  <a:gd name="T4" fmla="*/ 18 w 47"/>
                  <a:gd name="T5" fmla="*/ 0 h 34"/>
                  <a:gd name="T6" fmla="*/ 25 w 47"/>
                  <a:gd name="T7" fmla="*/ 1 h 34"/>
                  <a:gd name="T8" fmla="*/ 34 w 47"/>
                  <a:gd name="T9" fmla="*/ 7 h 34"/>
                  <a:gd name="T10" fmla="*/ 40 w 47"/>
                  <a:gd name="T11" fmla="*/ 12 h 34"/>
                  <a:gd name="T12" fmla="*/ 46 w 47"/>
                  <a:gd name="T13" fmla="*/ 20 h 34"/>
                  <a:gd name="T14" fmla="*/ 47 w 47"/>
                  <a:gd name="T15" fmla="*/ 27 h 34"/>
                  <a:gd name="T16" fmla="*/ 46 w 47"/>
                  <a:gd name="T17" fmla="*/ 34 h 34"/>
                  <a:gd name="T18" fmla="*/ 41 w 47"/>
                  <a:gd name="T19" fmla="*/ 34 h 34"/>
                  <a:gd name="T20" fmla="*/ 42 w 47"/>
                  <a:gd name="T21" fmla="*/ 27 h 34"/>
                  <a:gd name="T22" fmla="*/ 41 w 47"/>
                  <a:gd name="T23" fmla="*/ 21 h 34"/>
                  <a:gd name="T24" fmla="*/ 37 w 47"/>
                  <a:gd name="T25" fmla="*/ 15 h 34"/>
                  <a:gd name="T26" fmla="*/ 31 w 47"/>
                  <a:gd name="T27" fmla="*/ 10 h 34"/>
                  <a:gd name="T28" fmla="*/ 24 w 47"/>
                  <a:gd name="T29" fmla="*/ 6 h 34"/>
                  <a:gd name="T30" fmla="*/ 18 w 47"/>
                  <a:gd name="T31" fmla="*/ 4 h 34"/>
                  <a:gd name="T32" fmla="*/ 11 w 47"/>
                  <a:gd name="T33" fmla="*/ 8 h 34"/>
                  <a:gd name="T34" fmla="*/ 3 w 47"/>
                  <a:gd name="T35" fmla="*/ 14 h 34"/>
                  <a:gd name="T36" fmla="*/ 0 w 47"/>
                  <a:gd name="T37" fmla="*/ 11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4"/>
                  <a:gd name="T59" fmla="*/ 47 w 47"/>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4">
                    <a:moveTo>
                      <a:pt x="0" y="11"/>
                    </a:moveTo>
                    <a:lnTo>
                      <a:pt x="8" y="4"/>
                    </a:lnTo>
                    <a:lnTo>
                      <a:pt x="18" y="0"/>
                    </a:lnTo>
                    <a:lnTo>
                      <a:pt x="25" y="1"/>
                    </a:lnTo>
                    <a:lnTo>
                      <a:pt x="34" y="7"/>
                    </a:lnTo>
                    <a:lnTo>
                      <a:pt x="40" y="12"/>
                    </a:lnTo>
                    <a:lnTo>
                      <a:pt x="46" y="20"/>
                    </a:lnTo>
                    <a:lnTo>
                      <a:pt x="47" y="27"/>
                    </a:lnTo>
                    <a:lnTo>
                      <a:pt x="46" y="34"/>
                    </a:lnTo>
                    <a:lnTo>
                      <a:pt x="41" y="34"/>
                    </a:lnTo>
                    <a:lnTo>
                      <a:pt x="42" y="27"/>
                    </a:lnTo>
                    <a:lnTo>
                      <a:pt x="41" y="21"/>
                    </a:lnTo>
                    <a:lnTo>
                      <a:pt x="37" y="15"/>
                    </a:lnTo>
                    <a:lnTo>
                      <a:pt x="31" y="10"/>
                    </a:lnTo>
                    <a:lnTo>
                      <a:pt x="24" y="6"/>
                    </a:lnTo>
                    <a:lnTo>
                      <a:pt x="18" y="4"/>
                    </a:lnTo>
                    <a:lnTo>
                      <a:pt x="11" y="8"/>
                    </a:lnTo>
                    <a:lnTo>
                      <a:pt x="3" y="14"/>
                    </a:lnTo>
                    <a:lnTo>
                      <a:pt x="0" y="11"/>
                    </a:lnTo>
                    <a:close/>
                  </a:path>
                </a:pathLst>
              </a:custGeom>
              <a:solidFill>
                <a:srgbClr val="FF0000"/>
              </a:solidFill>
              <a:ln w="9525">
                <a:noFill/>
                <a:round/>
                <a:headEnd/>
                <a:tailEnd/>
              </a:ln>
            </p:spPr>
            <p:txBody>
              <a:bodyPr/>
              <a:lstStyle/>
              <a:p>
                <a:endParaRPr lang="en-US" dirty="0"/>
              </a:p>
            </p:txBody>
          </p:sp>
          <p:sp>
            <p:nvSpPr>
              <p:cNvPr id="22467" name="Freeform 263"/>
              <p:cNvSpPr>
                <a:spLocks/>
              </p:cNvSpPr>
              <p:nvPr/>
            </p:nvSpPr>
            <p:spPr bwMode="auto">
              <a:xfrm>
                <a:off x="3657" y="1512"/>
                <a:ext cx="5" cy="4"/>
              </a:xfrm>
              <a:custGeom>
                <a:avLst/>
                <a:gdLst>
                  <a:gd name="T0" fmla="*/ 41 w 43"/>
                  <a:gd name="T1" fmla="*/ 25 h 25"/>
                  <a:gd name="T2" fmla="*/ 0 w 43"/>
                  <a:gd name="T3" fmla="*/ 3 h 25"/>
                  <a:gd name="T4" fmla="*/ 2 w 43"/>
                  <a:gd name="T5" fmla="*/ 0 h 25"/>
                  <a:gd name="T6" fmla="*/ 43 w 43"/>
                  <a:gd name="T7" fmla="*/ 22 h 25"/>
                  <a:gd name="T8" fmla="*/ 41 w 43"/>
                  <a:gd name="T9" fmla="*/ 25 h 25"/>
                  <a:gd name="T10" fmla="*/ 0 60000 65536"/>
                  <a:gd name="T11" fmla="*/ 0 60000 65536"/>
                  <a:gd name="T12" fmla="*/ 0 60000 65536"/>
                  <a:gd name="T13" fmla="*/ 0 60000 65536"/>
                  <a:gd name="T14" fmla="*/ 0 60000 65536"/>
                  <a:gd name="T15" fmla="*/ 0 w 43"/>
                  <a:gd name="T16" fmla="*/ 0 h 25"/>
                  <a:gd name="T17" fmla="*/ 43 w 43"/>
                  <a:gd name="T18" fmla="*/ 25 h 25"/>
                </a:gdLst>
                <a:ahLst/>
                <a:cxnLst>
                  <a:cxn ang="T10">
                    <a:pos x="T0" y="T1"/>
                  </a:cxn>
                  <a:cxn ang="T11">
                    <a:pos x="T2" y="T3"/>
                  </a:cxn>
                  <a:cxn ang="T12">
                    <a:pos x="T4" y="T5"/>
                  </a:cxn>
                  <a:cxn ang="T13">
                    <a:pos x="T6" y="T7"/>
                  </a:cxn>
                  <a:cxn ang="T14">
                    <a:pos x="T8" y="T9"/>
                  </a:cxn>
                </a:cxnLst>
                <a:rect l="T15" t="T16" r="T17" b="T18"/>
                <a:pathLst>
                  <a:path w="43" h="25">
                    <a:moveTo>
                      <a:pt x="41" y="25"/>
                    </a:moveTo>
                    <a:lnTo>
                      <a:pt x="0" y="3"/>
                    </a:lnTo>
                    <a:lnTo>
                      <a:pt x="2" y="0"/>
                    </a:lnTo>
                    <a:lnTo>
                      <a:pt x="43" y="22"/>
                    </a:lnTo>
                    <a:lnTo>
                      <a:pt x="41" y="25"/>
                    </a:lnTo>
                    <a:close/>
                  </a:path>
                </a:pathLst>
              </a:custGeom>
              <a:solidFill>
                <a:srgbClr val="FF0000"/>
              </a:solidFill>
              <a:ln w="9525">
                <a:noFill/>
                <a:round/>
                <a:headEnd/>
                <a:tailEnd/>
              </a:ln>
            </p:spPr>
            <p:txBody>
              <a:bodyPr/>
              <a:lstStyle/>
              <a:p>
                <a:endParaRPr lang="en-US" dirty="0"/>
              </a:p>
            </p:txBody>
          </p:sp>
          <p:sp>
            <p:nvSpPr>
              <p:cNvPr id="22468" name="Freeform 264"/>
              <p:cNvSpPr>
                <a:spLocks/>
              </p:cNvSpPr>
              <p:nvPr/>
            </p:nvSpPr>
            <p:spPr bwMode="auto">
              <a:xfrm>
                <a:off x="3661" y="1516"/>
                <a:ext cx="1" cy="1"/>
              </a:xfrm>
              <a:custGeom>
                <a:avLst/>
                <a:gdLst>
                  <a:gd name="T0" fmla="*/ 5 w 5"/>
                  <a:gd name="T1" fmla="*/ 1 h 4"/>
                  <a:gd name="T2" fmla="*/ 3 w 5"/>
                  <a:gd name="T3" fmla="*/ 4 h 4"/>
                  <a:gd name="T4" fmla="*/ 1 w 5"/>
                  <a:gd name="T5" fmla="*/ 3 h 4"/>
                  <a:gd name="T6" fmla="*/ 3 w 5"/>
                  <a:gd name="T7" fmla="*/ 0 h 4"/>
                  <a:gd name="T8" fmla="*/ 0 w 5"/>
                  <a:gd name="T9" fmla="*/ 1 h 4"/>
                  <a:gd name="T10" fmla="*/ 5 w 5"/>
                  <a:gd name="T11" fmla="*/ 1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1"/>
                    </a:moveTo>
                    <a:lnTo>
                      <a:pt x="3" y="4"/>
                    </a:lnTo>
                    <a:lnTo>
                      <a:pt x="1" y="3"/>
                    </a:lnTo>
                    <a:lnTo>
                      <a:pt x="3" y="0"/>
                    </a:lnTo>
                    <a:lnTo>
                      <a:pt x="0" y="1"/>
                    </a:lnTo>
                    <a:lnTo>
                      <a:pt x="5" y="1"/>
                    </a:lnTo>
                    <a:close/>
                  </a:path>
                </a:pathLst>
              </a:custGeom>
              <a:solidFill>
                <a:srgbClr val="FF0000"/>
              </a:solidFill>
              <a:ln w="9525">
                <a:noFill/>
                <a:round/>
                <a:headEnd/>
                <a:tailEnd/>
              </a:ln>
            </p:spPr>
            <p:txBody>
              <a:bodyPr/>
              <a:lstStyle/>
              <a:p>
                <a:endParaRPr lang="en-US" dirty="0"/>
              </a:p>
            </p:txBody>
          </p:sp>
          <p:sp>
            <p:nvSpPr>
              <p:cNvPr id="22469" name="Freeform 265"/>
              <p:cNvSpPr>
                <a:spLocks/>
              </p:cNvSpPr>
              <p:nvPr/>
            </p:nvSpPr>
            <p:spPr bwMode="auto">
              <a:xfrm>
                <a:off x="3656" y="1512"/>
                <a:ext cx="1" cy="1"/>
              </a:xfrm>
              <a:custGeom>
                <a:avLst/>
                <a:gdLst>
                  <a:gd name="T0" fmla="*/ 3 w 5"/>
                  <a:gd name="T1" fmla="*/ 3 h 3"/>
                  <a:gd name="T2" fmla="*/ 0 w 5"/>
                  <a:gd name="T3" fmla="*/ 2 h 3"/>
                  <a:gd name="T4" fmla="*/ 2 w 5"/>
                  <a:gd name="T5" fmla="*/ 0 h 3"/>
                  <a:gd name="T6" fmla="*/ 5 w 5"/>
                  <a:gd name="T7" fmla="*/ 3 h 3"/>
                  <a:gd name="T8" fmla="*/ 5 w 5"/>
                  <a:gd name="T9" fmla="*/ 0 h 3"/>
                  <a:gd name="T10" fmla="*/ 3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3"/>
                    </a:moveTo>
                    <a:lnTo>
                      <a:pt x="0" y="2"/>
                    </a:lnTo>
                    <a:lnTo>
                      <a:pt x="2" y="0"/>
                    </a:lnTo>
                    <a:lnTo>
                      <a:pt x="5" y="3"/>
                    </a:lnTo>
                    <a:lnTo>
                      <a:pt x="5" y="0"/>
                    </a:lnTo>
                    <a:lnTo>
                      <a:pt x="3" y="3"/>
                    </a:lnTo>
                    <a:close/>
                  </a:path>
                </a:pathLst>
              </a:custGeom>
              <a:solidFill>
                <a:srgbClr val="FF0000"/>
              </a:solidFill>
              <a:ln w="9525">
                <a:noFill/>
                <a:round/>
                <a:headEnd/>
                <a:tailEnd/>
              </a:ln>
            </p:spPr>
            <p:txBody>
              <a:bodyPr/>
              <a:lstStyle/>
              <a:p>
                <a:endParaRPr lang="en-US" dirty="0"/>
              </a:p>
            </p:txBody>
          </p:sp>
          <p:sp>
            <p:nvSpPr>
              <p:cNvPr id="22470" name="Freeform 266"/>
              <p:cNvSpPr>
                <a:spLocks/>
              </p:cNvSpPr>
              <p:nvPr/>
            </p:nvSpPr>
            <p:spPr bwMode="auto">
              <a:xfrm>
                <a:off x="3499" y="1309"/>
                <a:ext cx="8" cy="8"/>
              </a:xfrm>
              <a:custGeom>
                <a:avLst/>
                <a:gdLst>
                  <a:gd name="T0" fmla="*/ 0 w 74"/>
                  <a:gd name="T1" fmla="*/ 4 h 48"/>
                  <a:gd name="T2" fmla="*/ 13 w 74"/>
                  <a:gd name="T3" fmla="*/ 0 h 48"/>
                  <a:gd name="T4" fmla="*/ 20 w 74"/>
                  <a:gd name="T5" fmla="*/ 0 h 48"/>
                  <a:gd name="T6" fmla="*/ 25 w 74"/>
                  <a:gd name="T7" fmla="*/ 0 h 48"/>
                  <a:gd name="T8" fmla="*/ 31 w 74"/>
                  <a:gd name="T9" fmla="*/ 0 h 48"/>
                  <a:gd name="T10" fmla="*/ 35 w 74"/>
                  <a:gd name="T11" fmla="*/ 0 h 48"/>
                  <a:gd name="T12" fmla="*/ 40 w 74"/>
                  <a:gd name="T13" fmla="*/ 1 h 48"/>
                  <a:gd name="T14" fmla="*/ 44 w 74"/>
                  <a:gd name="T15" fmla="*/ 4 h 48"/>
                  <a:gd name="T16" fmla="*/ 53 w 74"/>
                  <a:gd name="T17" fmla="*/ 9 h 48"/>
                  <a:gd name="T18" fmla="*/ 56 w 74"/>
                  <a:gd name="T19" fmla="*/ 12 h 48"/>
                  <a:gd name="T20" fmla="*/ 61 w 74"/>
                  <a:gd name="T21" fmla="*/ 15 h 48"/>
                  <a:gd name="T22" fmla="*/ 64 w 74"/>
                  <a:gd name="T23" fmla="*/ 19 h 48"/>
                  <a:gd name="T24" fmla="*/ 68 w 74"/>
                  <a:gd name="T25" fmla="*/ 24 h 48"/>
                  <a:gd name="T26" fmla="*/ 74 w 74"/>
                  <a:gd name="T27" fmla="*/ 35 h 48"/>
                  <a:gd name="T28" fmla="*/ 70 w 74"/>
                  <a:gd name="T29" fmla="*/ 41 h 48"/>
                  <a:gd name="T30" fmla="*/ 66 w 74"/>
                  <a:gd name="T31" fmla="*/ 45 h 48"/>
                  <a:gd name="T32" fmla="*/ 62 w 74"/>
                  <a:gd name="T33" fmla="*/ 47 h 48"/>
                  <a:gd name="T34" fmla="*/ 56 w 74"/>
                  <a:gd name="T35" fmla="*/ 48 h 48"/>
                  <a:gd name="T36" fmla="*/ 52 w 74"/>
                  <a:gd name="T37" fmla="*/ 48 h 48"/>
                  <a:gd name="T38" fmla="*/ 46 w 74"/>
                  <a:gd name="T39" fmla="*/ 47 h 48"/>
                  <a:gd name="T40" fmla="*/ 42 w 74"/>
                  <a:gd name="T41" fmla="*/ 45 h 48"/>
                  <a:gd name="T42" fmla="*/ 36 w 74"/>
                  <a:gd name="T43" fmla="*/ 42 h 48"/>
                  <a:gd name="T44" fmla="*/ 31 w 74"/>
                  <a:gd name="T45" fmla="*/ 39 h 48"/>
                  <a:gd name="T46" fmla="*/ 26 w 74"/>
                  <a:gd name="T47" fmla="*/ 35 h 48"/>
                  <a:gd name="T48" fmla="*/ 21 w 74"/>
                  <a:gd name="T49" fmla="*/ 30 h 48"/>
                  <a:gd name="T50" fmla="*/ 16 w 74"/>
                  <a:gd name="T51" fmla="*/ 24 h 48"/>
                  <a:gd name="T52" fmla="*/ 12 w 74"/>
                  <a:gd name="T53" fmla="*/ 19 h 48"/>
                  <a:gd name="T54" fmla="*/ 7 w 74"/>
                  <a:gd name="T55" fmla="*/ 14 h 48"/>
                  <a:gd name="T56" fmla="*/ 0 w 74"/>
                  <a:gd name="T57" fmla="*/ 4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48"/>
                  <a:gd name="T89" fmla="*/ 74 w 74"/>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48">
                    <a:moveTo>
                      <a:pt x="0" y="4"/>
                    </a:moveTo>
                    <a:lnTo>
                      <a:pt x="13" y="0"/>
                    </a:lnTo>
                    <a:lnTo>
                      <a:pt x="20" y="0"/>
                    </a:lnTo>
                    <a:lnTo>
                      <a:pt x="25" y="0"/>
                    </a:lnTo>
                    <a:lnTo>
                      <a:pt x="31" y="0"/>
                    </a:lnTo>
                    <a:lnTo>
                      <a:pt x="35" y="0"/>
                    </a:lnTo>
                    <a:lnTo>
                      <a:pt x="40" y="1"/>
                    </a:lnTo>
                    <a:lnTo>
                      <a:pt x="44" y="4"/>
                    </a:lnTo>
                    <a:lnTo>
                      <a:pt x="53" y="9"/>
                    </a:lnTo>
                    <a:lnTo>
                      <a:pt x="56" y="12"/>
                    </a:lnTo>
                    <a:lnTo>
                      <a:pt x="61" y="15"/>
                    </a:lnTo>
                    <a:lnTo>
                      <a:pt x="64" y="19"/>
                    </a:lnTo>
                    <a:lnTo>
                      <a:pt x="68" y="24"/>
                    </a:lnTo>
                    <a:lnTo>
                      <a:pt x="74" y="35"/>
                    </a:lnTo>
                    <a:lnTo>
                      <a:pt x="70" y="41"/>
                    </a:lnTo>
                    <a:lnTo>
                      <a:pt x="66" y="45"/>
                    </a:lnTo>
                    <a:lnTo>
                      <a:pt x="62" y="47"/>
                    </a:lnTo>
                    <a:lnTo>
                      <a:pt x="56" y="48"/>
                    </a:lnTo>
                    <a:lnTo>
                      <a:pt x="52" y="48"/>
                    </a:lnTo>
                    <a:lnTo>
                      <a:pt x="46" y="47"/>
                    </a:lnTo>
                    <a:lnTo>
                      <a:pt x="42" y="45"/>
                    </a:lnTo>
                    <a:lnTo>
                      <a:pt x="36" y="42"/>
                    </a:lnTo>
                    <a:lnTo>
                      <a:pt x="31" y="39"/>
                    </a:lnTo>
                    <a:lnTo>
                      <a:pt x="26" y="35"/>
                    </a:lnTo>
                    <a:lnTo>
                      <a:pt x="21" y="30"/>
                    </a:lnTo>
                    <a:lnTo>
                      <a:pt x="16" y="24"/>
                    </a:lnTo>
                    <a:lnTo>
                      <a:pt x="12" y="19"/>
                    </a:lnTo>
                    <a:lnTo>
                      <a:pt x="7" y="14"/>
                    </a:lnTo>
                    <a:lnTo>
                      <a:pt x="0" y="4"/>
                    </a:lnTo>
                    <a:close/>
                  </a:path>
                </a:pathLst>
              </a:custGeom>
              <a:solidFill>
                <a:srgbClr val="FF0000"/>
              </a:solidFill>
              <a:ln w="9525">
                <a:noFill/>
                <a:round/>
                <a:headEnd/>
                <a:tailEnd/>
              </a:ln>
            </p:spPr>
            <p:txBody>
              <a:bodyPr/>
              <a:lstStyle/>
              <a:p>
                <a:endParaRPr lang="en-US" dirty="0"/>
              </a:p>
            </p:txBody>
          </p:sp>
          <p:sp>
            <p:nvSpPr>
              <p:cNvPr id="22471" name="Freeform 267"/>
              <p:cNvSpPr>
                <a:spLocks/>
              </p:cNvSpPr>
              <p:nvPr/>
            </p:nvSpPr>
            <p:spPr bwMode="auto">
              <a:xfrm>
                <a:off x="3234" y="1169"/>
                <a:ext cx="6" cy="6"/>
              </a:xfrm>
              <a:custGeom>
                <a:avLst/>
                <a:gdLst>
                  <a:gd name="T0" fmla="*/ 0 w 53"/>
                  <a:gd name="T1" fmla="*/ 0 h 39"/>
                  <a:gd name="T2" fmla="*/ 2 w 53"/>
                  <a:gd name="T3" fmla="*/ 29 h 39"/>
                  <a:gd name="T4" fmla="*/ 32 w 53"/>
                  <a:gd name="T5" fmla="*/ 39 h 39"/>
                  <a:gd name="T6" fmla="*/ 53 w 53"/>
                  <a:gd name="T7" fmla="*/ 14 h 39"/>
                  <a:gd name="T8" fmla="*/ 0 w 53"/>
                  <a:gd name="T9" fmla="*/ 0 h 39"/>
                  <a:gd name="T10" fmla="*/ 0 60000 65536"/>
                  <a:gd name="T11" fmla="*/ 0 60000 65536"/>
                  <a:gd name="T12" fmla="*/ 0 60000 65536"/>
                  <a:gd name="T13" fmla="*/ 0 60000 65536"/>
                  <a:gd name="T14" fmla="*/ 0 60000 65536"/>
                  <a:gd name="T15" fmla="*/ 0 w 53"/>
                  <a:gd name="T16" fmla="*/ 0 h 39"/>
                  <a:gd name="T17" fmla="*/ 53 w 53"/>
                  <a:gd name="T18" fmla="*/ 39 h 39"/>
                </a:gdLst>
                <a:ahLst/>
                <a:cxnLst>
                  <a:cxn ang="T10">
                    <a:pos x="T0" y="T1"/>
                  </a:cxn>
                  <a:cxn ang="T11">
                    <a:pos x="T2" y="T3"/>
                  </a:cxn>
                  <a:cxn ang="T12">
                    <a:pos x="T4" y="T5"/>
                  </a:cxn>
                  <a:cxn ang="T13">
                    <a:pos x="T6" y="T7"/>
                  </a:cxn>
                  <a:cxn ang="T14">
                    <a:pos x="T8" y="T9"/>
                  </a:cxn>
                </a:cxnLst>
                <a:rect l="T15" t="T16" r="T17" b="T18"/>
                <a:pathLst>
                  <a:path w="53" h="39">
                    <a:moveTo>
                      <a:pt x="0" y="0"/>
                    </a:moveTo>
                    <a:lnTo>
                      <a:pt x="2" y="29"/>
                    </a:lnTo>
                    <a:lnTo>
                      <a:pt x="32" y="39"/>
                    </a:lnTo>
                    <a:lnTo>
                      <a:pt x="53" y="14"/>
                    </a:lnTo>
                    <a:lnTo>
                      <a:pt x="0" y="0"/>
                    </a:lnTo>
                    <a:close/>
                  </a:path>
                </a:pathLst>
              </a:custGeom>
              <a:solidFill>
                <a:srgbClr val="666666"/>
              </a:solidFill>
              <a:ln w="9525">
                <a:noFill/>
                <a:round/>
                <a:headEnd/>
                <a:tailEnd/>
              </a:ln>
            </p:spPr>
            <p:txBody>
              <a:bodyPr/>
              <a:lstStyle/>
              <a:p>
                <a:endParaRPr lang="en-US" dirty="0"/>
              </a:p>
            </p:txBody>
          </p:sp>
          <p:sp>
            <p:nvSpPr>
              <p:cNvPr id="22472" name="Freeform 268"/>
              <p:cNvSpPr>
                <a:spLocks/>
              </p:cNvSpPr>
              <p:nvPr/>
            </p:nvSpPr>
            <p:spPr bwMode="auto">
              <a:xfrm>
                <a:off x="3234" y="1169"/>
                <a:ext cx="1" cy="4"/>
              </a:xfrm>
              <a:custGeom>
                <a:avLst/>
                <a:gdLst>
                  <a:gd name="T0" fmla="*/ 9 w 11"/>
                  <a:gd name="T1" fmla="*/ 0 h 29"/>
                  <a:gd name="T2" fmla="*/ 0 w 11"/>
                  <a:gd name="T3" fmla="*/ 0 h 29"/>
                  <a:gd name="T4" fmla="*/ 2 w 11"/>
                  <a:gd name="T5" fmla="*/ 29 h 29"/>
                  <a:gd name="T6" fmla="*/ 11 w 11"/>
                  <a:gd name="T7" fmla="*/ 29 h 29"/>
                  <a:gd name="T8" fmla="*/ 9 w 11"/>
                  <a:gd name="T9" fmla="*/ 0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9" y="0"/>
                    </a:moveTo>
                    <a:lnTo>
                      <a:pt x="0" y="0"/>
                    </a:lnTo>
                    <a:lnTo>
                      <a:pt x="2" y="29"/>
                    </a:lnTo>
                    <a:lnTo>
                      <a:pt x="11" y="29"/>
                    </a:lnTo>
                    <a:lnTo>
                      <a:pt x="9" y="0"/>
                    </a:lnTo>
                    <a:close/>
                  </a:path>
                </a:pathLst>
              </a:custGeom>
              <a:solidFill>
                <a:srgbClr val="666666"/>
              </a:solidFill>
              <a:ln w="9525">
                <a:noFill/>
                <a:round/>
                <a:headEnd/>
                <a:tailEnd/>
              </a:ln>
            </p:spPr>
            <p:txBody>
              <a:bodyPr/>
              <a:lstStyle/>
              <a:p>
                <a:endParaRPr lang="en-US" dirty="0"/>
              </a:p>
            </p:txBody>
          </p:sp>
          <p:sp>
            <p:nvSpPr>
              <p:cNvPr id="22473" name="Freeform 269"/>
              <p:cNvSpPr>
                <a:spLocks/>
              </p:cNvSpPr>
              <p:nvPr/>
            </p:nvSpPr>
            <p:spPr bwMode="auto">
              <a:xfrm>
                <a:off x="3234" y="1173"/>
                <a:ext cx="4" cy="3"/>
              </a:xfrm>
              <a:custGeom>
                <a:avLst/>
                <a:gdLst>
                  <a:gd name="T0" fmla="*/ 4 w 34"/>
                  <a:gd name="T1" fmla="*/ 0 h 17"/>
                  <a:gd name="T2" fmla="*/ 0 w 34"/>
                  <a:gd name="T3" fmla="*/ 7 h 17"/>
                  <a:gd name="T4" fmla="*/ 30 w 34"/>
                  <a:gd name="T5" fmla="*/ 17 h 17"/>
                  <a:gd name="T6" fmla="*/ 34 w 34"/>
                  <a:gd name="T7" fmla="*/ 10 h 17"/>
                  <a:gd name="T8" fmla="*/ 4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4" y="0"/>
                    </a:moveTo>
                    <a:lnTo>
                      <a:pt x="0" y="7"/>
                    </a:lnTo>
                    <a:lnTo>
                      <a:pt x="30" y="17"/>
                    </a:lnTo>
                    <a:lnTo>
                      <a:pt x="34" y="10"/>
                    </a:lnTo>
                    <a:lnTo>
                      <a:pt x="4" y="0"/>
                    </a:lnTo>
                    <a:close/>
                  </a:path>
                </a:pathLst>
              </a:custGeom>
              <a:solidFill>
                <a:srgbClr val="666666"/>
              </a:solidFill>
              <a:ln w="9525">
                <a:noFill/>
                <a:round/>
                <a:headEnd/>
                <a:tailEnd/>
              </a:ln>
            </p:spPr>
            <p:txBody>
              <a:bodyPr/>
              <a:lstStyle/>
              <a:p>
                <a:endParaRPr lang="en-US" dirty="0"/>
              </a:p>
            </p:txBody>
          </p:sp>
          <p:sp>
            <p:nvSpPr>
              <p:cNvPr id="22474" name="Freeform 270"/>
              <p:cNvSpPr>
                <a:spLocks/>
              </p:cNvSpPr>
              <p:nvPr/>
            </p:nvSpPr>
            <p:spPr bwMode="auto">
              <a:xfrm>
                <a:off x="3234" y="1173"/>
                <a:ext cx="1" cy="1"/>
              </a:xfrm>
              <a:custGeom>
                <a:avLst/>
                <a:gdLst>
                  <a:gd name="T0" fmla="*/ 0 w 9"/>
                  <a:gd name="T1" fmla="*/ 3 h 7"/>
                  <a:gd name="T2" fmla="*/ 0 w 9"/>
                  <a:gd name="T3" fmla="*/ 6 h 7"/>
                  <a:gd name="T4" fmla="*/ 3 w 9"/>
                  <a:gd name="T5" fmla="*/ 7 h 7"/>
                  <a:gd name="T6" fmla="*/ 7 w 9"/>
                  <a:gd name="T7" fmla="*/ 0 h 7"/>
                  <a:gd name="T8" fmla="*/ 9 w 9"/>
                  <a:gd name="T9" fmla="*/ 3 h 7"/>
                  <a:gd name="T10" fmla="*/ 0 w 9"/>
                  <a:gd name="T11" fmla="*/ 3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3"/>
                    </a:moveTo>
                    <a:lnTo>
                      <a:pt x="0" y="6"/>
                    </a:lnTo>
                    <a:lnTo>
                      <a:pt x="3" y="7"/>
                    </a:lnTo>
                    <a:lnTo>
                      <a:pt x="7" y="0"/>
                    </a:lnTo>
                    <a:lnTo>
                      <a:pt x="9" y="3"/>
                    </a:lnTo>
                    <a:lnTo>
                      <a:pt x="0" y="3"/>
                    </a:lnTo>
                    <a:close/>
                  </a:path>
                </a:pathLst>
              </a:custGeom>
              <a:solidFill>
                <a:srgbClr val="666666"/>
              </a:solidFill>
              <a:ln w="9525">
                <a:noFill/>
                <a:round/>
                <a:headEnd/>
                <a:tailEnd/>
              </a:ln>
            </p:spPr>
            <p:txBody>
              <a:bodyPr/>
              <a:lstStyle/>
              <a:p>
                <a:endParaRPr lang="en-US" dirty="0"/>
              </a:p>
            </p:txBody>
          </p:sp>
          <p:sp>
            <p:nvSpPr>
              <p:cNvPr id="22475" name="Freeform 271"/>
              <p:cNvSpPr>
                <a:spLocks/>
              </p:cNvSpPr>
              <p:nvPr/>
            </p:nvSpPr>
            <p:spPr bwMode="auto">
              <a:xfrm>
                <a:off x="3238" y="1171"/>
                <a:ext cx="3" cy="5"/>
              </a:xfrm>
              <a:custGeom>
                <a:avLst/>
                <a:gdLst>
                  <a:gd name="T0" fmla="*/ 0 w 28"/>
                  <a:gd name="T1" fmla="*/ 25 h 30"/>
                  <a:gd name="T2" fmla="*/ 6 w 28"/>
                  <a:gd name="T3" fmla="*/ 30 h 30"/>
                  <a:gd name="T4" fmla="*/ 28 w 28"/>
                  <a:gd name="T5" fmla="*/ 5 h 30"/>
                  <a:gd name="T6" fmla="*/ 21 w 28"/>
                  <a:gd name="T7" fmla="*/ 0 h 30"/>
                  <a:gd name="T8" fmla="*/ 0 w 28"/>
                  <a:gd name="T9" fmla="*/ 25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0" y="25"/>
                    </a:moveTo>
                    <a:lnTo>
                      <a:pt x="6" y="30"/>
                    </a:lnTo>
                    <a:lnTo>
                      <a:pt x="28" y="5"/>
                    </a:lnTo>
                    <a:lnTo>
                      <a:pt x="21" y="0"/>
                    </a:lnTo>
                    <a:lnTo>
                      <a:pt x="0" y="25"/>
                    </a:lnTo>
                    <a:close/>
                  </a:path>
                </a:pathLst>
              </a:custGeom>
              <a:solidFill>
                <a:srgbClr val="666666"/>
              </a:solidFill>
              <a:ln w="9525">
                <a:noFill/>
                <a:round/>
                <a:headEnd/>
                <a:tailEnd/>
              </a:ln>
            </p:spPr>
            <p:txBody>
              <a:bodyPr/>
              <a:lstStyle/>
              <a:p>
                <a:endParaRPr lang="en-US" dirty="0"/>
              </a:p>
            </p:txBody>
          </p:sp>
          <p:sp>
            <p:nvSpPr>
              <p:cNvPr id="22476" name="Freeform 272"/>
              <p:cNvSpPr>
                <a:spLocks/>
              </p:cNvSpPr>
              <p:nvPr/>
            </p:nvSpPr>
            <p:spPr bwMode="auto">
              <a:xfrm>
                <a:off x="3238" y="1175"/>
                <a:ext cx="1" cy="1"/>
              </a:xfrm>
              <a:custGeom>
                <a:avLst/>
                <a:gdLst>
                  <a:gd name="T0" fmla="*/ 1 w 6"/>
                  <a:gd name="T1" fmla="*/ 7 h 8"/>
                  <a:gd name="T2" fmla="*/ 4 w 6"/>
                  <a:gd name="T3" fmla="*/ 8 h 8"/>
                  <a:gd name="T4" fmla="*/ 6 w 6"/>
                  <a:gd name="T5" fmla="*/ 6 h 8"/>
                  <a:gd name="T6" fmla="*/ 0 w 6"/>
                  <a:gd name="T7" fmla="*/ 1 h 8"/>
                  <a:gd name="T8" fmla="*/ 5 w 6"/>
                  <a:gd name="T9" fmla="*/ 0 h 8"/>
                  <a:gd name="T10" fmla="*/ 1 w 6"/>
                  <a:gd name="T11" fmla="*/ 7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1" y="7"/>
                    </a:moveTo>
                    <a:lnTo>
                      <a:pt x="4" y="8"/>
                    </a:lnTo>
                    <a:lnTo>
                      <a:pt x="6" y="6"/>
                    </a:lnTo>
                    <a:lnTo>
                      <a:pt x="0" y="1"/>
                    </a:lnTo>
                    <a:lnTo>
                      <a:pt x="5" y="0"/>
                    </a:lnTo>
                    <a:lnTo>
                      <a:pt x="1" y="7"/>
                    </a:lnTo>
                    <a:close/>
                  </a:path>
                </a:pathLst>
              </a:custGeom>
              <a:solidFill>
                <a:srgbClr val="666666"/>
              </a:solidFill>
              <a:ln w="9525">
                <a:noFill/>
                <a:round/>
                <a:headEnd/>
                <a:tailEnd/>
              </a:ln>
            </p:spPr>
            <p:txBody>
              <a:bodyPr/>
              <a:lstStyle/>
              <a:p>
                <a:endParaRPr lang="en-US" dirty="0"/>
              </a:p>
            </p:txBody>
          </p:sp>
          <p:sp>
            <p:nvSpPr>
              <p:cNvPr id="22477" name="Freeform 273"/>
              <p:cNvSpPr>
                <a:spLocks/>
              </p:cNvSpPr>
              <p:nvPr/>
            </p:nvSpPr>
            <p:spPr bwMode="auto">
              <a:xfrm>
                <a:off x="3234" y="1168"/>
                <a:ext cx="6" cy="4"/>
              </a:xfrm>
              <a:custGeom>
                <a:avLst/>
                <a:gdLst>
                  <a:gd name="T0" fmla="*/ 54 w 57"/>
                  <a:gd name="T1" fmla="*/ 22 h 22"/>
                  <a:gd name="T2" fmla="*/ 57 w 57"/>
                  <a:gd name="T3" fmla="*/ 15 h 22"/>
                  <a:gd name="T4" fmla="*/ 4 w 57"/>
                  <a:gd name="T5" fmla="*/ 0 h 22"/>
                  <a:gd name="T6" fmla="*/ 0 w 57"/>
                  <a:gd name="T7" fmla="*/ 8 h 22"/>
                  <a:gd name="T8" fmla="*/ 54 w 57"/>
                  <a:gd name="T9" fmla="*/ 22 h 22"/>
                  <a:gd name="T10" fmla="*/ 0 60000 65536"/>
                  <a:gd name="T11" fmla="*/ 0 60000 65536"/>
                  <a:gd name="T12" fmla="*/ 0 60000 65536"/>
                  <a:gd name="T13" fmla="*/ 0 60000 65536"/>
                  <a:gd name="T14" fmla="*/ 0 60000 65536"/>
                  <a:gd name="T15" fmla="*/ 0 w 57"/>
                  <a:gd name="T16" fmla="*/ 0 h 22"/>
                  <a:gd name="T17" fmla="*/ 57 w 57"/>
                  <a:gd name="T18" fmla="*/ 22 h 22"/>
                </a:gdLst>
                <a:ahLst/>
                <a:cxnLst>
                  <a:cxn ang="T10">
                    <a:pos x="T0" y="T1"/>
                  </a:cxn>
                  <a:cxn ang="T11">
                    <a:pos x="T2" y="T3"/>
                  </a:cxn>
                  <a:cxn ang="T12">
                    <a:pos x="T4" y="T5"/>
                  </a:cxn>
                  <a:cxn ang="T13">
                    <a:pos x="T6" y="T7"/>
                  </a:cxn>
                  <a:cxn ang="T14">
                    <a:pos x="T8" y="T9"/>
                  </a:cxn>
                </a:cxnLst>
                <a:rect l="T15" t="T16" r="T17" b="T18"/>
                <a:pathLst>
                  <a:path w="57" h="22">
                    <a:moveTo>
                      <a:pt x="54" y="22"/>
                    </a:moveTo>
                    <a:lnTo>
                      <a:pt x="57" y="15"/>
                    </a:lnTo>
                    <a:lnTo>
                      <a:pt x="4" y="0"/>
                    </a:lnTo>
                    <a:lnTo>
                      <a:pt x="0" y="8"/>
                    </a:lnTo>
                    <a:lnTo>
                      <a:pt x="54" y="22"/>
                    </a:lnTo>
                    <a:close/>
                  </a:path>
                </a:pathLst>
              </a:custGeom>
              <a:solidFill>
                <a:srgbClr val="666666"/>
              </a:solidFill>
              <a:ln w="9525">
                <a:noFill/>
                <a:round/>
                <a:headEnd/>
                <a:tailEnd/>
              </a:ln>
            </p:spPr>
            <p:txBody>
              <a:bodyPr/>
              <a:lstStyle/>
              <a:p>
                <a:endParaRPr lang="en-US" dirty="0"/>
              </a:p>
            </p:txBody>
          </p:sp>
          <p:sp>
            <p:nvSpPr>
              <p:cNvPr id="22478" name="Freeform 274"/>
              <p:cNvSpPr>
                <a:spLocks/>
              </p:cNvSpPr>
              <p:nvPr/>
            </p:nvSpPr>
            <p:spPr bwMode="auto">
              <a:xfrm>
                <a:off x="3240" y="1170"/>
                <a:ext cx="1" cy="2"/>
              </a:xfrm>
              <a:custGeom>
                <a:avLst/>
                <a:gdLst>
                  <a:gd name="T0" fmla="*/ 7 w 10"/>
                  <a:gd name="T1" fmla="*/ 6 h 7"/>
                  <a:gd name="T2" fmla="*/ 10 w 10"/>
                  <a:gd name="T3" fmla="*/ 2 h 7"/>
                  <a:gd name="T4" fmla="*/ 4 w 10"/>
                  <a:gd name="T5" fmla="*/ 0 h 7"/>
                  <a:gd name="T6" fmla="*/ 1 w 10"/>
                  <a:gd name="T7" fmla="*/ 7 h 7"/>
                  <a:gd name="T8" fmla="*/ 0 w 10"/>
                  <a:gd name="T9" fmla="*/ 1 h 7"/>
                  <a:gd name="T10" fmla="*/ 7 w 10"/>
                  <a:gd name="T11" fmla="*/ 6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7" y="6"/>
                    </a:moveTo>
                    <a:lnTo>
                      <a:pt x="10" y="2"/>
                    </a:lnTo>
                    <a:lnTo>
                      <a:pt x="4" y="0"/>
                    </a:lnTo>
                    <a:lnTo>
                      <a:pt x="1" y="7"/>
                    </a:lnTo>
                    <a:lnTo>
                      <a:pt x="0" y="1"/>
                    </a:lnTo>
                    <a:lnTo>
                      <a:pt x="7" y="6"/>
                    </a:lnTo>
                    <a:close/>
                  </a:path>
                </a:pathLst>
              </a:custGeom>
              <a:solidFill>
                <a:srgbClr val="666666"/>
              </a:solidFill>
              <a:ln w="9525">
                <a:noFill/>
                <a:round/>
                <a:headEnd/>
                <a:tailEnd/>
              </a:ln>
            </p:spPr>
            <p:txBody>
              <a:bodyPr/>
              <a:lstStyle/>
              <a:p>
                <a:endParaRPr lang="en-US" dirty="0"/>
              </a:p>
            </p:txBody>
          </p:sp>
          <p:sp>
            <p:nvSpPr>
              <p:cNvPr id="22479" name="Freeform 275"/>
              <p:cNvSpPr>
                <a:spLocks/>
              </p:cNvSpPr>
              <p:nvPr/>
            </p:nvSpPr>
            <p:spPr bwMode="auto">
              <a:xfrm>
                <a:off x="3234" y="1168"/>
                <a:ext cx="1" cy="1"/>
              </a:xfrm>
              <a:custGeom>
                <a:avLst/>
                <a:gdLst>
                  <a:gd name="T0" fmla="*/ 6 w 9"/>
                  <a:gd name="T1" fmla="*/ 2 h 10"/>
                  <a:gd name="T2" fmla="*/ 0 w 9"/>
                  <a:gd name="T3" fmla="*/ 0 h 10"/>
                  <a:gd name="T4" fmla="*/ 0 w 9"/>
                  <a:gd name="T5" fmla="*/ 6 h 10"/>
                  <a:gd name="T6" fmla="*/ 9 w 9"/>
                  <a:gd name="T7" fmla="*/ 6 h 10"/>
                  <a:gd name="T8" fmla="*/ 2 w 9"/>
                  <a:gd name="T9" fmla="*/ 10 h 10"/>
                  <a:gd name="T10" fmla="*/ 6 w 9"/>
                  <a:gd name="T11" fmla="*/ 2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6" y="2"/>
                    </a:moveTo>
                    <a:lnTo>
                      <a:pt x="0" y="0"/>
                    </a:lnTo>
                    <a:lnTo>
                      <a:pt x="0" y="6"/>
                    </a:lnTo>
                    <a:lnTo>
                      <a:pt x="9" y="6"/>
                    </a:lnTo>
                    <a:lnTo>
                      <a:pt x="2" y="10"/>
                    </a:lnTo>
                    <a:lnTo>
                      <a:pt x="6" y="2"/>
                    </a:lnTo>
                    <a:close/>
                  </a:path>
                </a:pathLst>
              </a:custGeom>
              <a:solidFill>
                <a:srgbClr val="666666"/>
              </a:solidFill>
              <a:ln w="9525">
                <a:noFill/>
                <a:round/>
                <a:headEnd/>
                <a:tailEnd/>
              </a:ln>
            </p:spPr>
            <p:txBody>
              <a:bodyPr/>
              <a:lstStyle/>
              <a:p>
                <a:endParaRPr lang="en-US" dirty="0"/>
              </a:p>
            </p:txBody>
          </p:sp>
          <p:sp>
            <p:nvSpPr>
              <p:cNvPr id="22480" name="Rectangle 276"/>
              <p:cNvSpPr>
                <a:spLocks noChangeArrowheads="1"/>
              </p:cNvSpPr>
              <p:nvPr/>
            </p:nvSpPr>
            <p:spPr bwMode="auto">
              <a:xfrm>
                <a:off x="3300" y="1196"/>
                <a:ext cx="1" cy="1"/>
              </a:xfrm>
              <a:prstGeom prst="rect">
                <a:avLst/>
              </a:prstGeom>
              <a:solidFill>
                <a:srgbClr val="666666"/>
              </a:solidFill>
              <a:ln w="9525">
                <a:noFill/>
                <a:miter lim="800000"/>
                <a:headEnd/>
                <a:tailEnd/>
              </a:ln>
            </p:spPr>
            <p:txBody>
              <a:bodyPr/>
              <a:lstStyle/>
              <a:p>
                <a:endParaRPr lang="en-US" dirty="0"/>
              </a:p>
            </p:txBody>
          </p:sp>
          <p:sp>
            <p:nvSpPr>
              <p:cNvPr id="22481" name="Rectangle 277"/>
              <p:cNvSpPr>
                <a:spLocks noChangeArrowheads="1"/>
              </p:cNvSpPr>
              <p:nvPr/>
            </p:nvSpPr>
            <p:spPr bwMode="auto">
              <a:xfrm>
                <a:off x="3304" y="1201"/>
                <a:ext cx="1" cy="1"/>
              </a:xfrm>
              <a:prstGeom prst="rect">
                <a:avLst/>
              </a:prstGeom>
              <a:solidFill>
                <a:srgbClr val="666666"/>
              </a:solidFill>
              <a:ln w="9525">
                <a:noFill/>
                <a:miter lim="800000"/>
                <a:headEnd/>
                <a:tailEnd/>
              </a:ln>
            </p:spPr>
            <p:txBody>
              <a:bodyPr/>
              <a:lstStyle/>
              <a:p>
                <a:endParaRPr lang="en-US" dirty="0"/>
              </a:p>
            </p:txBody>
          </p:sp>
          <p:sp>
            <p:nvSpPr>
              <p:cNvPr id="22482" name="Freeform 278"/>
              <p:cNvSpPr>
                <a:spLocks/>
              </p:cNvSpPr>
              <p:nvPr/>
            </p:nvSpPr>
            <p:spPr bwMode="auto">
              <a:xfrm>
                <a:off x="3293" y="1193"/>
                <a:ext cx="6" cy="7"/>
              </a:xfrm>
              <a:custGeom>
                <a:avLst/>
                <a:gdLst>
                  <a:gd name="T0" fmla="*/ 0 w 49"/>
                  <a:gd name="T1" fmla="*/ 0 h 39"/>
                  <a:gd name="T2" fmla="*/ 2 w 49"/>
                  <a:gd name="T3" fmla="*/ 30 h 39"/>
                  <a:gd name="T4" fmla="*/ 39 w 49"/>
                  <a:gd name="T5" fmla="*/ 39 h 39"/>
                  <a:gd name="T6" fmla="*/ 49 w 49"/>
                  <a:gd name="T7" fmla="*/ 11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2" y="30"/>
                    </a:lnTo>
                    <a:lnTo>
                      <a:pt x="39" y="39"/>
                    </a:lnTo>
                    <a:lnTo>
                      <a:pt x="49" y="11"/>
                    </a:lnTo>
                    <a:lnTo>
                      <a:pt x="0" y="0"/>
                    </a:lnTo>
                    <a:close/>
                  </a:path>
                </a:pathLst>
              </a:custGeom>
              <a:solidFill>
                <a:srgbClr val="666666"/>
              </a:solidFill>
              <a:ln w="9525">
                <a:noFill/>
                <a:round/>
                <a:headEnd/>
                <a:tailEnd/>
              </a:ln>
            </p:spPr>
            <p:txBody>
              <a:bodyPr/>
              <a:lstStyle/>
              <a:p>
                <a:endParaRPr lang="en-US" dirty="0"/>
              </a:p>
            </p:txBody>
          </p:sp>
          <p:sp>
            <p:nvSpPr>
              <p:cNvPr id="22483" name="Freeform 279"/>
              <p:cNvSpPr>
                <a:spLocks/>
              </p:cNvSpPr>
              <p:nvPr/>
            </p:nvSpPr>
            <p:spPr bwMode="auto">
              <a:xfrm>
                <a:off x="3293" y="1193"/>
                <a:ext cx="1" cy="5"/>
              </a:xfrm>
              <a:custGeom>
                <a:avLst/>
                <a:gdLst>
                  <a:gd name="T0" fmla="*/ 9 w 12"/>
                  <a:gd name="T1" fmla="*/ 0 h 31"/>
                  <a:gd name="T2" fmla="*/ 0 w 12"/>
                  <a:gd name="T3" fmla="*/ 1 h 31"/>
                  <a:gd name="T4" fmla="*/ 3 w 12"/>
                  <a:gd name="T5" fmla="*/ 31 h 31"/>
                  <a:gd name="T6" fmla="*/ 12 w 12"/>
                  <a:gd name="T7" fmla="*/ 30 h 31"/>
                  <a:gd name="T8" fmla="*/ 9 w 12"/>
                  <a:gd name="T9" fmla="*/ 0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9" y="0"/>
                    </a:moveTo>
                    <a:lnTo>
                      <a:pt x="0" y="1"/>
                    </a:lnTo>
                    <a:lnTo>
                      <a:pt x="3" y="31"/>
                    </a:lnTo>
                    <a:lnTo>
                      <a:pt x="12" y="30"/>
                    </a:lnTo>
                    <a:lnTo>
                      <a:pt x="9" y="0"/>
                    </a:lnTo>
                    <a:close/>
                  </a:path>
                </a:pathLst>
              </a:custGeom>
              <a:solidFill>
                <a:srgbClr val="666666"/>
              </a:solidFill>
              <a:ln w="9525">
                <a:noFill/>
                <a:round/>
                <a:headEnd/>
                <a:tailEnd/>
              </a:ln>
            </p:spPr>
            <p:txBody>
              <a:bodyPr/>
              <a:lstStyle/>
              <a:p>
                <a:endParaRPr lang="en-US" dirty="0"/>
              </a:p>
            </p:txBody>
          </p:sp>
          <p:sp>
            <p:nvSpPr>
              <p:cNvPr id="22484" name="Freeform 280"/>
              <p:cNvSpPr>
                <a:spLocks/>
              </p:cNvSpPr>
              <p:nvPr/>
            </p:nvSpPr>
            <p:spPr bwMode="auto">
              <a:xfrm>
                <a:off x="3293" y="1197"/>
                <a:ext cx="5" cy="3"/>
              </a:xfrm>
              <a:custGeom>
                <a:avLst/>
                <a:gdLst>
                  <a:gd name="T0" fmla="*/ 2 w 39"/>
                  <a:gd name="T1" fmla="*/ 0 h 18"/>
                  <a:gd name="T2" fmla="*/ 0 w 39"/>
                  <a:gd name="T3" fmla="*/ 9 h 18"/>
                  <a:gd name="T4" fmla="*/ 37 w 39"/>
                  <a:gd name="T5" fmla="*/ 18 h 18"/>
                  <a:gd name="T6" fmla="*/ 39 w 39"/>
                  <a:gd name="T7" fmla="*/ 10 h 18"/>
                  <a:gd name="T8" fmla="*/ 2 w 39"/>
                  <a:gd name="T9" fmla="*/ 0 h 18"/>
                  <a:gd name="T10" fmla="*/ 0 60000 65536"/>
                  <a:gd name="T11" fmla="*/ 0 60000 65536"/>
                  <a:gd name="T12" fmla="*/ 0 60000 65536"/>
                  <a:gd name="T13" fmla="*/ 0 60000 65536"/>
                  <a:gd name="T14" fmla="*/ 0 60000 65536"/>
                  <a:gd name="T15" fmla="*/ 0 w 39"/>
                  <a:gd name="T16" fmla="*/ 0 h 18"/>
                  <a:gd name="T17" fmla="*/ 39 w 39"/>
                  <a:gd name="T18" fmla="*/ 18 h 18"/>
                </a:gdLst>
                <a:ahLst/>
                <a:cxnLst>
                  <a:cxn ang="T10">
                    <a:pos x="T0" y="T1"/>
                  </a:cxn>
                  <a:cxn ang="T11">
                    <a:pos x="T2" y="T3"/>
                  </a:cxn>
                  <a:cxn ang="T12">
                    <a:pos x="T4" y="T5"/>
                  </a:cxn>
                  <a:cxn ang="T13">
                    <a:pos x="T6" y="T7"/>
                  </a:cxn>
                  <a:cxn ang="T14">
                    <a:pos x="T8" y="T9"/>
                  </a:cxn>
                </a:cxnLst>
                <a:rect l="T15" t="T16" r="T17" b="T18"/>
                <a:pathLst>
                  <a:path w="39" h="18">
                    <a:moveTo>
                      <a:pt x="2" y="0"/>
                    </a:moveTo>
                    <a:lnTo>
                      <a:pt x="0" y="9"/>
                    </a:lnTo>
                    <a:lnTo>
                      <a:pt x="37" y="18"/>
                    </a:lnTo>
                    <a:lnTo>
                      <a:pt x="39" y="10"/>
                    </a:lnTo>
                    <a:lnTo>
                      <a:pt x="2" y="0"/>
                    </a:lnTo>
                    <a:close/>
                  </a:path>
                </a:pathLst>
              </a:custGeom>
              <a:solidFill>
                <a:srgbClr val="666666"/>
              </a:solidFill>
              <a:ln w="9525">
                <a:noFill/>
                <a:round/>
                <a:headEnd/>
                <a:tailEnd/>
              </a:ln>
            </p:spPr>
            <p:txBody>
              <a:bodyPr/>
              <a:lstStyle/>
              <a:p>
                <a:endParaRPr lang="en-US" dirty="0"/>
              </a:p>
            </p:txBody>
          </p:sp>
          <p:sp>
            <p:nvSpPr>
              <p:cNvPr id="22485" name="Freeform 281"/>
              <p:cNvSpPr>
                <a:spLocks/>
              </p:cNvSpPr>
              <p:nvPr/>
            </p:nvSpPr>
            <p:spPr bwMode="auto">
              <a:xfrm>
                <a:off x="3293" y="1197"/>
                <a:ext cx="1" cy="2"/>
              </a:xfrm>
              <a:custGeom>
                <a:avLst/>
                <a:gdLst>
                  <a:gd name="T0" fmla="*/ 0 w 9"/>
                  <a:gd name="T1" fmla="*/ 6 h 9"/>
                  <a:gd name="T2" fmla="*/ 0 w 9"/>
                  <a:gd name="T3" fmla="*/ 8 h 9"/>
                  <a:gd name="T4" fmla="*/ 3 w 9"/>
                  <a:gd name="T5" fmla="*/ 9 h 9"/>
                  <a:gd name="T6" fmla="*/ 5 w 9"/>
                  <a:gd name="T7" fmla="*/ 0 h 9"/>
                  <a:gd name="T8" fmla="*/ 9 w 9"/>
                  <a:gd name="T9" fmla="*/ 5 h 9"/>
                  <a:gd name="T10" fmla="*/ 0 w 9"/>
                  <a:gd name="T11" fmla="*/ 6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6"/>
                    </a:moveTo>
                    <a:lnTo>
                      <a:pt x="0" y="8"/>
                    </a:lnTo>
                    <a:lnTo>
                      <a:pt x="3" y="9"/>
                    </a:lnTo>
                    <a:lnTo>
                      <a:pt x="5" y="0"/>
                    </a:lnTo>
                    <a:lnTo>
                      <a:pt x="9" y="5"/>
                    </a:lnTo>
                    <a:lnTo>
                      <a:pt x="0" y="6"/>
                    </a:lnTo>
                    <a:close/>
                  </a:path>
                </a:pathLst>
              </a:custGeom>
              <a:solidFill>
                <a:srgbClr val="666666"/>
              </a:solidFill>
              <a:ln w="9525">
                <a:noFill/>
                <a:round/>
                <a:headEnd/>
                <a:tailEnd/>
              </a:ln>
            </p:spPr>
            <p:txBody>
              <a:bodyPr/>
              <a:lstStyle/>
              <a:p>
                <a:endParaRPr lang="en-US" dirty="0"/>
              </a:p>
            </p:txBody>
          </p:sp>
          <p:sp>
            <p:nvSpPr>
              <p:cNvPr id="22486" name="Freeform 282"/>
              <p:cNvSpPr>
                <a:spLocks/>
              </p:cNvSpPr>
              <p:nvPr/>
            </p:nvSpPr>
            <p:spPr bwMode="auto">
              <a:xfrm>
                <a:off x="3297" y="1195"/>
                <a:ext cx="2" cy="5"/>
              </a:xfrm>
              <a:custGeom>
                <a:avLst/>
                <a:gdLst>
                  <a:gd name="T0" fmla="*/ 0 w 18"/>
                  <a:gd name="T1" fmla="*/ 28 h 31"/>
                  <a:gd name="T2" fmla="*/ 8 w 18"/>
                  <a:gd name="T3" fmla="*/ 31 h 31"/>
                  <a:gd name="T4" fmla="*/ 18 w 18"/>
                  <a:gd name="T5" fmla="*/ 3 h 31"/>
                  <a:gd name="T6" fmla="*/ 10 w 18"/>
                  <a:gd name="T7" fmla="*/ 0 h 31"/>
                  <a:gd name="T8" fmla="*/ 0 w 18"/>
                  <a:gd name="T9" fmla="*/ 28 h 31"/>
                  <a:gd name="T10" fmla="*/ 0 60000 65536"/>
                  <a:gd name="T11" fmla="*/ 0 60000 65536"/>
                  <a:gd name="T12" fmla="*/ 0 60000 65536"/>
                  <a:gd name="T13" fmla="*/ 0 60000 65536"/>
                  <a:gd name="T14" fmla="*/ 0 60000 65536"/>
                  <a:gd name="T15" fmla="*/ 0 w 18"/>
                  <a:gd name="T16" fmla="*/ 0 h 31"/>
                  <a:gd name="T17" fmla="*/ 18 w 18"/>
                  <a:gd name="T18" fmla="*/ 31 h 31"/>
                </a:gdLst>
                <a:ahLst/>
                <a:cxnLst>
                  <a:cxn ang="T10">
                    <a:pos x="T0" y="T1"/>
                  </a:cxn>
                  <a:cxn ang="T11">
                    <a:pos x="T2" y="T3"/>
                  </a:cxn>
                  <a:cxn ang="T12">
                    <a:pos x="T4" y="T5"/>
                  </a:cxn>
                  <a:cxn ang="T13">
                    <a:pos x="T6" y="T7"/>
                  </a:cxn>
                  <a:cxn ang="T14">
                    <a:pos x="T8" y="T9"/>
                  </a:cxn>
                </a:cxnLst>
                <a:rect l="T15" t="T16" r="T17" b="T18"/>
                <a:pathLst>
                  <a:path w="18" h="31">
                    <a:moveTo>
                      <a:pt x="0" y="28"/>
                    </a:moveTo>
                    <a:lnTo>
                      <a:pt x="8" y="31"/>
                    </a:lnTo>
                    <a:lnTo>
                      <a:pt x="18" y="3"/>
                    </a:lnTo>
                    <a:lnTo>
                      <a:pt x="10" y="0"/>
                    </a:lnTo>
                    <a:lnTo>
                      <a:pt x="0" y="28"/>
                    </a:lnTo>
                    <a:close/>
                  </a:path>
                </a:pathLst>
              </a:custGeom>
              <a:solidFill>
                <a:srgbClr val="666666"/>
              </a:solidFill>
              <a:ln w="9525">
                <a:noFill/>
                <a:round/>
                <a:headEnd/>
                <a:tailEnd/>
              </a:ln>
            </p:spPr>
            <p:txBody>
              <a:bodyPr/>
              <a:lstStyle/>
              <a:p>
                <a:endParaRPr lang="en-US" dirty="0"/>
              </a:p>
            </p:txBody>
          </p:sp>
          <p:sp>
            <p:nvSpPr>
              <p:cNvPr id="22487" name="Freeform 283"/>
              <p:cNvSpPr>
                <a:spLocks/>
              </p:cNvSpPr>
              <p:nvPr/>
            </p:nvSpPr>
            <p:spPr bwMode="auto">
              <a:xfrm>
                <a:off x="3297" y="1199"/>
                <a:ext cx="1" cy="1"/>
              </a:xfrm>
              <a:custGeom>
                <a:avLst/>
                <a:gdLst>
                  <a:gd name="T0" fmla="*/ 4 w 8"/>
                  <a:gd name="T1" fmla="*/ 8 h 9"/>
                  <a:gd name="T2" fmla="*/ 7 w 8"/>
                  <a:gd name="T3" fmla="*/ 9 h 9"/>
                  <a:gd name="T4" fmla="*/ 8 w 8"/>
                  <a:gd name="T5" fmla="*/ 6 h 9"/>
                  <a:gd name="T6" fmla="*/ 0 w 8"/>
                  <a:gd name="T7" fmla="*/ 3 h 9"/>
                  <a:gd name="T8" fmla="*/ 6 w 8"/>
                  <a:gd name="T9" fmla="*/ 0 h 9"/>
                  <a:gd name="T10" fmla="*/ 4 w 8"/>
                  <a:gd name="T11" fmla="*/ 8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4" y="8"/>
                    </a:moveTo>
                    <a:lnTo>
                      <a:pt x="7" y="9"/>
                    </a:lnTo>
                    <a:lnTo>
                      <a:pt x="8" y="6"/>
                    </a:lnTo>
                    <a:lnTo>
                      <a:pt x="0" y="3"/>
                    </a:lnTo>
                    <a:lnTo>
                      <a:pt x="6" y="0"/>
                    </a:lnTo>
                    <a:lnTo>
                      <a:pt x="4" y="8"/>
                    </a:lnTo>
                    <a:close/>
                  </a:path>
                </a:pathLst>
              </a:custGeom>
              <a:solidFill>
                <a:srgbClr val="666666"/>
              </a:solidFill>
              <a:ln w="9525">
                <a:noFill/>
                <a:round/>
                <a:headEnd/>
                <a:tailEnd/>
              </a:ln>
            </p:spPr>
            <p:txBody>
              <a:bodyPr/>
              <a:lstStyle/>
              <a:p>
                <a:endParaRPr lang="en-US" dirty="0"/>
              </a:p>
            </p:txBody>
          </p:sp>
          <p:sp>
            <p:nvSpPr>
              <p:cNvPr id="22488" name="Freeform 284"/>
              <p:cNvSpPr>
                <a:spLocks/>
              </p:cNvSpPr>
              <p:nvPr/>
            </p:nvSpPr>
            <p:spPr bwMode="auto">
              <a:xfrm>
                <a:off x="3293" y="1193"/>
                <a:ext cx="6" cy="3"/>
              </a:xfrm>
              <a:custGeom>
                <a:avLst/>
                <a:gdLst>
                  <a:gd name="T0" fmla="*/ 49 w 51"/>
                  <a:gd name="T1" fmla="*/ 18 h 18"/>
                  <a:gd name="T2" fmla="*/ 51 w 51"/>
                  <a:gd name="T3" fmla="*/ 11 h 18"/>
                  <a:gd name="T4" fmla="*/ 2 w 51"/>
                  <a:gd name="T5" fmla="*/ 0 h 18"/>
                  <a:gd name="T6" fmla="*/ 0 w 51"/>
                  <a:gd name="T7" fmla="*/ 8 h 18"/>
                  <a:gd name="T8" fmla="*/ 49 w 51"/>
                  <a:gd name="T9" fmla="*/ 18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49" y="18"/>
                    </a:moveTo>
                    <a:lnTo>
                      <a:pt x="51" y="11"/>
                    </a:lnTo>
                    <a:lnTo>
                      <a:pt x="2" y="0"/>
                    </a:lnTo>
                    <a:lnTo>
                      <a:pt x="0" y="8"/>
                    </a:lnTo>
                    <a:lnTo>
                      <a:pt x="49" y="18"/>
                    </a:lnTo>
                    <a:close/>
                  </a:path>
                </a:pathLst>
              </a:custGeom>
              <a:solidFill>
                <a:srgbClr val="666666"/>
              </a:solidFill>
              <a:ln w="9525">
                <a:noFill/>
                <a:round/>
                <a:headEnd/>
                <a:tailEnd/>
              </a:ln>
            </p:spPr>
            <p:txBody>
              <a:bodyPr/>
              <a:lstStyle/>
              <a:p>
                <a:endParaRPr lang="en-US" dirty="0"/>
              </a:p>
            </p:txBody>
          </p:sp>
          <p:sp>
            <p:nvSpPr>
              <p:cNvPr id="22489" name="Freeform 285"/>
              <p:cNvSpPr>
                <a:spLocks/>
              </p:cNvSpPr>
              <p:nvPr/>
            </p:nvSpPr>
            <p:spPr bwMode="auto">
              <a:xfrm>
                <a:off x="3298" y="1194"/>
                <a:ext cx="1" cy="2"/>
              </a:xfrm>
              <a:custGeom>
                <a:avLst/>
                <a:gdLst>
                  <a:gd name="T0" fmla="*/ 8 w 9"/>
                  <a:gd name="T1" fmla="*/ 5 h 7"/>
                  <a:gd name="T2" fmla="*/ 9 w 9"/>
                  <a:gd name="T3" fmla="*/ 1 h 7"/>
                  <a:gd name="T4" fmla="*/ 6 w 9"/>
                  <a:gd name="T5" fmla="*/ 0 h 7"/>
                  <a:gd name="T6" fmla="*/ 4 w 9"/>
                  <a:gd name="T7" fmla="*/ 7 h 7"/>
                  <a:gd name="T8" fmla="*/ 0 w 9"/>
                  <a:gd name="T9" fmla="*/ 2 h 7"/>
                  <a:gd name="T10" fmla="*/ 8 w 9"/>
                  <a:gd name="T11" fmla="*/ 5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5"/>
                    </a:moveTo>
                    <a:lnTo>
                      <a:pt x="9" y="1"/>
                    </a:lnTo>
                    <a:lnTo>
                      <a:pt x="6" y="0"/>
                    </a:lnTo>
                    <a:lnTo>
                      <a:pt x="4" y="7"/>
                    </a:lnTo>
                    <a:lnTo>
                      <a:pt x="0" y="2"/>
                    </a:lnTo>
                    <a:lnTo>
                      <a:pt x="8" y="5"/>
                    </a:lnTo>
                    <a:close/>
                  </a:path>
                </a:pathLst>
              </a:custGeom>
              <a:solidFill>
                <a:srgbClr val="666666"/>
              </a:solidFill>
              <a:ln w="9525">
                <a:noFill/>
                <a:round/>
                <a:headEnd/>
                <a:tailEnd/>
              </a:ln>
            </p:spPr>
            <p:txBody>
              <a:bodyPr/>
              <a:lstStyle/>
              <a:p>
                <a:endParaRPr lang="en-US" dirty="0"/>
              </a:p>
            </p:txBody>
          </p:sp>
          <p:sp>
            <p:nvSpPr>
              <p:cNvPr id="22490" name="Freeform 286"/>
              <p:cNvSpPr>
                <a:spLocks/>
              </p:cNvSpPr>
              <p:nvPr/>
            </p:nvSpPr>
            <p:spPr bwMode="auto">
              <a:xfrm>
                <a:off x="3293" y="1192"/>
                <a:ext cx="1" cy="2"/>
              </a:xfrm>
              <a:custGeom>
                <a:avLst/>
                <a:gdLst>
                  <a:gd name="T0" fmla="*/ 7 w 10"/>
                  <a:gd name="T1" fmla="*/ 1 h 9"/>
                  <a:gd name="T2" fmla="*/ 0 w 10"/>
                  <a:gd name="T3" fmla="*/ 0 h 9"/>
                  <a:gd name="T4" fmla="*/ 1 w 10"/>
                  <a:gd name="T5" fmla="*/ 5 h 9"/>
                  <a:gd name="T6" fmla="*/ 10 w 10"/>
                  <a:gd name="T7" fmla="*/ 4 h 9"/>
                  <a:gd name="T8" fmla="*/ 5 w 10"/>
                  <a:gd name="T9" fmla="*/ 9 h 9"/>
                  <a:gd name="T10" fmla="*/ 7 w 10"/>
                  <a:gd name="T11" fmla="*/ 1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7" y="1"/>
                    </a:moveTo>
                    <a:lnTo>
                      <a:pt x="0" y="0"/>
                    </a:lnTo>
                    <a:lnTo>
                      <a:pt x="1" y="5"/>
                    </a:lnTo>
                    <a:lnTo>
                      <a:pt x="10" y="4"/>
                    </a:lnTo>
                    <a:lnTo>
                      <a:pt x="5" y="9"/>
                    </a:lnTo>
                    <a:lnTo>
                      <a:pt x="7" y="1"/>
                    </a:lnTo>
                    <a:close/>
                  </a:path>
                </a:pathLst>
              </a:custGeom>
              <a:solidFill>
                <a:srgbClr val="666666"/>
              </a:solidFill>
              <a:ln w="9525">
                <a:noFill/>
                <a:round/>
                <a:headEnd/>
                <a:tailEnd/>
              </a:ln>
            </p:spPr>
            <p:txBody>
              <a:bodyPr/>
              <a:lstStyle/>
              <a:p>
                <a:endParaRPr lang="en-US" dirty="0"/>
              </a:p>
            </p:txBody>
          </p:sp>
          <p:sp>
            <p:nvSpPr>
              <p:cNvPr id="22491" name="Freeform 287"/>
              <p:cNvSpPr>
                <a:spLocks/>
              </p:cNvSpPr>
              <p:nvPr/>
            </p:nvSpPr>
            <p:spPr bwMode="auto">
              <a:xfrm>
                <a:off x="3736" y="1364"/>
                <a:ext cx="12" cy="16"/>
              </a:xfrm>
              <a:custGeom>
                <a:avLst/>
                <a:gdLst>
                  <a:gd name="T0" fmla="*/ 87 w 104"/>
                  <a:gd name="T1" fmla="*/ 0 h 95"/>
                  <a:gd name="T2" fmla="*/ 0 w 104"/>
                  <a:gd name="T3" fmla="*/ 85 h 95"/>
                  <a:gd name="T4" fmla="*/ 19 w 104"/>
                  <a:gd name="T5" fmla="*/ 95 h 95"/>
                  <a:gd name="T6" fmla="*/ 104 w 104"/>
                  <a:gd name="T7" fmla="*/ 7 h 95"/>
                  <a:gd name="T8" fmla="*/ 87 w 104"/>
                  <a:gd name="T9" fmla="*/ 0 h 95"/>
                  <a:gd name="T10" fmla="*/ 0 60000 65536"/>
                  <a:gd name="T11" fmla="*/ 0 60000 65536"/>
                  <a:gd name="T12" fmla="*/ 0 60000 65536"/>
                  <a:gd name="T13" fmla="*/ 0 60000 65536"/>
                  <a:gd name="T14" fmla="*/ 0 60000 65536"/>
                  <a:gd name="T15" fmla="*/ 0 w 104"/>
                  <a:gd name="T16" fmla="*/ 0 h 95"/>
                  <a:gd name="T17" fmla="*/ 104 w 104"/>
                  <a:gd name="T18" fmla="*/ 95 h 95"/>
                </a:gdLst>
                <a:ahLst/>
                <a:cxnLst>
                  <a:cxn ang="T10">
                    <a:pos x="T0" y="T1"/>
                  </a:cxn>
                  <a:cxn ang="T11">
                    <a:pos x="T2" y="T3"/>
                  </a:cxn>
                  <a:cxn ang="T12">
                    <a:pos x="T4" y="T5"/>
                  </a:cxn>
                  <a:cxn ang="T13">
                    <a:pos x="T6" y="T7"/>
                  </a:cxn>
                  <a:cxn ang="T14">
                    <a:pos x="T8" y="T9"/>
                  </a:cxn>
                </a:cxnLst>
                <a:rect l="T15" t="T16" r="T17" b="T18"/>
                <a:pathLst>
                  <a:path w="104" h="95">
                    <a:moveTo>
                      <a:pt x="87" y="0"/>
                    </a:moveTo>
                    <a:lnTo>
                      <a:pt x="0" y="85"/>
                    </a:lnTo>
                    <a:lnTo>
                      <a:pt x="19" y="95"/>
                    </a:lnTo>
                    <a:lnTo>
                      <a:pt x="104" y="7"/>
                    </a:lnTo>
                    <a:lnTo>
                      <a:pt x="87" y="0"/>
                    </a:lnTo>
                    <a:close/>
                  </a:path>
                </a:pathLst>
              </a:custGeom>
              <a:solidFill>
                <a:srgbClr val="000000"/>
              </a:solidFill>
              <a:ln w="9525">
                <a:noFill/>
                <a:round/>
                <a:headEnd/>
                <a:tailEnd/>
              </a:ln>
            </p:spPr>
            <p:txBody>
              <a:bodyPr/>
              <a:lstStyle/>
              <a:p>
                <a:endParaRPr lang="en-US" dirty="0"/>
              </a:p>
            </p:txBody>
          </p:sp>
          <p:sp>
            <p:nvSpPr>
              <p:cNvPr id="22492" name="Freeform 288"/>
              <p:cNvSpPr>
                <a:spLocks/>
              </p:cNvSpPr>
              <p:nvPr/>
            </p:nvSpPr>
            <p:spPr bwMode="auto">
              <a:xfrm>
                <a:off x="3721" y="1364"/>
                <a:ext cx="4" cy="6"/>
              </a:xfrm>
              <a:custGeom>
                <a:avLst/>
                <a:gdLst>
                  <a:gd name="T0" fmla="*/ 33 w 40"/>
                  <a:gd name="T1" fmla="*/ 0 h 37"/>
                  <a:gd name="T2" fmla="*/ 1 w 40"/>
                  <a:gd name="T3" fmla="*/ 15 h 37"/>
                  <a:gd name="T4" fmla="*/ 31 w 40"/>
                  <a:gd name="T5" fmla="*/ 27 h 37"/>
                  <a:gd name="T6" fmla="*/ 33 w 40"/>
                  <a:gd name="T7" fmla="*/ 23 h 37"/>
                  <a:gd name="T8" fmla="*/ 10 w 40"/>
                  <a:gd name="T9" fmla="*/ 14 h 37"/>
                  <a:gd name="T10" fmla="*/ 31 w 40"/>
                  <a:gd name="T11" fmla="*/ 5 h 37"/>
                  <a:gd name="T12" fmla="*/ 0 w 40"/>
                  <a:gd name="T13" fmla="*/ 36 h 37"/>
                  <a:gd name="T14" fmla="*/ 4 w 40"/>
                  <a:gd name="T15" fmla="*/ 37 h 37"/>
                  <a:gd name="T16" fmla="*/ 40 w 40"/>
                  <a:gd name="T17" fmla="*/ 3 h 37"/>
                  <a:gd name="T18" fmla="*/ 33 w 40"/>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7"/>
                  <a:gd name="T32" fmla="*/ 40 w 40"/>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7">
                    <a:moveTo>
                      <a:pt x="33" y="0"/>
                    </a:moveTo>
                    <a:lnTo>
                      <a:pt x="1" y="15"/>
                    </a:lnTo>
                    <a:lnTo>
                      <a:pt x="31" y="27"/>
                    </a:lnTo>
                    <a:lnTo>
                      <a:pt x="33" y="23"/>
                    </a:lnTo>
                    <a:lnTo>
                      <a:pt x="10" y="14"/>
                    </a:lnTo>
                    <a:lnTo>
                      <a:pt x="31" y="5"/>
                    </a:lnTo>
                    <a:lnTo>
                      <a:pt x="0" y="36"/>
                    </a:lnTo>
                    <a:lnTo>
                      <a:pt x="4" y="37"/>
                    </a:lnTo>
                    <a:lnTo>
                      <a:pt x="40" y="3"/>
                    </a:lnTo>
                    <a:lnTo>
                      <a:pt x="33" y="0"/>
                    </a:lnTo>
                    <a:close/>
                  </a:path>
                </a:pathLst>
              </a:custGeom>
              <a:solidFill>
                <a:srgbClr val="000000"/>
              </a:solidFill>
              <a:ln w="9525">
                <a:noFill/>
                <a:round/>
                <a:headEnd/>
                <a:tailEnd/>
              </a:ln>
            </p:spPr>
            <p:txBody>
              <a:bodyPr/>
              <a:lstStyle/>
              <a:p>
                <a:endParaRPr lang="en-US" dirty="0"/>
              </a:p>
            </p:txBody>
          </p:sp>
          <p:sp>
            <p:nvSpPr>
              <p:cNvPr id="22493" name="Freeform 289"/>
              <p:cNvSpPr>
                <a:spLocks/>
              </p:cNvSpPr>
              <p:nvPr/>
            </p:nvSpPr>
            <p:spPr bwMode="auto">
              <a:xfrm>
                <a:off x="3719" y="1362"/>
                <a:ext cx="3" cy="4"/>
              </a:xfrm>
              <a:custGeom>
                <a:avLst/>
                <a:gdLst>
                  <a:gd name="T0" fmla="*/ 24 w 30"/>
                  <a:gd name="T1" fmla="*/ 0 h 22"/>
                  <a:gd name="T2" fmla="*/ 17 w 30"/>
                  <a:gd name="T3" fmla="*/ 1 h 22"/>
                  <a:gd name="T4" fmla="*/ 0 w 30"/>
                  <a:gd name="T5" fmla="*/ 14 h 22"/>
                  <a:gd name="T6" fmla="*/ 0 w 30"/>
                  <a:gd name="T7" fmla="*/ 18 h 22"/>
                  <a:gd name="T8" fmla="*/ 8 w 30"/>
                  <a:gd name="T9" fmla="*/ 22 h 22"/>
                  <a:gd name="T10" fmla="*/ 15 w 30"/>
                  <a:gd name="T11" fmla="*/ 21 h 22"/>
                  <a:gd name="T12" fmla="*/ 30 w 30"/>
                  <a:gd name="T13" fmla="*/ 9 h 22"/>
                  <a:gd name="T14" fmla="*/ 30 w 30"/>
                  <a:gd name="T15" fmla="*/ 3 h 22"/>
                  <a:gd name="T16" fmla="*/ 24 w 30"/>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2"/>
                  <a:gd name="T29" fmla="*/ 30 w 3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2">
                    <a:moveTo>
                      <a:pt x="24" y="0"/>
                    </a:moveTo>
                    <a:lnTo>
                      <a:pt x="17" y="1"/>
                    </a:lnTo>
                    <a:lnTo>
                      <a:pt x="0" y="14"/>
                    </a:lnTo>
                    <a:lnTo>
                      <a:pt x="0" y="18"/>
                    </a:lnTo>
                    <a:lnTo>
                      <a:pt x="8" y="22"/>
                    </a:lnTo>
                    <a:lnTo>
                      <a:pt x="15" y="21"/>
                    </a:lnTo>
                    <a:lnTo>
                      <a:pt x="30" y="9"/>
                    </a:lnTo>
                    <a:lnTo>
                      <a:pt x="30" y="3"/>
                    </a:lnTo>
                    <a:lnTo>
                      <a:pt x="24" y="0"/>
                    </a:lnTo>
                    <a:close/>
                  </a:path>
                </a:pathLst>
              </a:custGeom>
              <a:solidFill>
                <a:srgbClr val="000000"/>
              </a:solidFill>
              <a:ln w="9525">
                <a:noFill/>
                <a:round/>
                <a:headEnd/>
                <a:tailEnd/>
              </a:ln>
            </p:spPr>
            <p:txBody>
              <a:bodyPr/>
              <a:lstStyle/>
              <a:p>
                <a:endParaRPr lang="en-US" dirty="0"/>
              </a:p>
            </p:txBody>
          </p:sp>
          <p:sp>
            <p:nvSpPr>
              <p:cNvPr id="22494" name="Freeform 290"/>
              <p:cNvSpPr>
                <a:spLocks/>
              </p:cNvSpPr>
              <p:nvPr/>
            </p:nvSpPr>
            <p:spPr bwMode="auto">
              <a:xfrm>
                <a:off x="3720" y="1362"/>
                <a:ext cx="2" cy="3"/>
              </a:xfrm>
              <a:custGeom>
                <a:avLst/>
                <a:gdLst>
                  <a:gd name="T0" fmla="*/ 18 w 22"/>
                  <a:gd name="T1" fmla="*/ 0 h 17"/>
                  <a:gd name="T2" fmla="*/ 13 w 22"/>
                  <a:gd name="T3" fmla="*/ 1 h 17"/>
                  <a:gd name="T4" fmla="*/ 1 w 22"/>
                  <a:gd name="T5" fmla="*/ 12 h 17"/>
                  <a:gd name="T6" fmla="*/ 0 w 22"/>
                  <a:gd name="T7" fmla="*/ 15 h 17"/>
                  <a:gd name="T8" fmla="*/ 5 w 22"/>
                  <a:gd name="T9" fmla="*/ 17 h 17"/>
                  <a:gd name="T10" fmla="*/ 9 w 22"/>
                  <a:gd name="T11" fmla="*/ 16 h 17"/>
                  <a:gd name="T12" fmla="*/ 21 w 22"/>
                  <a:gd name="T13" fmla="*/ 6 h 17"/>
                  <a:gd name="T14" fmla="*/ 22 w 22"/>
                  <a:gd name="T15" fmla="*/ 3 h 17"/>
                  <a:gd name="T16" fmla="*/ 18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18" y="0"/>
                    </a:moveTo>
                    <a:lnTo>
                      <a:pt x="13" y="1"/>
                    </a:lnTo>
                    <a:lnTo>
                      <a:pt x="1" y="12"/>
                    </a:lnTo>
                    <a:lnTo>
                      <a:pt x="0" y="15"/>
                    </a:lnTo>
                    <a:lnTo>
                      <a:pt x="5" y="17"/>
                    </a:lnTo>
                    <a:lnTo>
                      <a:pt x="9" y="16"/>
                    </a:lnTo>
                    <a:lnTo>
                      <a:pt x="21" y="6"/>
                    </a:lnTo>
                    <a:lnTo>
                      <a:pt x="22" y="3"/>
                    </a:lnTo>
                    <a:lnTo>
                      <a:pt x="18" y="0"/>
                    </a:lnTo>
                    <a:close/>
                  </a:path>
                </a:pathLst>
              </a:custGeom>
              <a:solidFill>
                <a:srgbClr val="737373"/>
              </a:solidFill>
              <a:ln w="9525">
                <a:noFill/>
                <a:round/>
                <a:headEnd/>
                <a:tailEnd/>
              </a:ln>
            </p:spPr>
            <p:txBody>
              <a:bodyPr/>
              <a:lstStyle/>
              <a:p>
                <a:endParaRPr lang="en-US" dirty="0"/>
              </a:p>
            </p:txBody>
          </p:sp>
          <p:sp>
            <p:nvSpPr>
              <p:cNvPr id="22495" name="Freeform 291"/>
              <p:cNvSpPr>
                <a:spLocks/>
              </p:cNvSpPr>
              <p:nvPr/>
            </p:nvSpPr>
            <p:spPr bwMode="auto">
              <a:xfrm>
                <a:off x="3717" y="1365"/>
                <a:ext cx="3" cy="3"/>
              </a:xfrm>
              <a:custGeom>
                <a:avLst/>
                <a:gdLst>
                  <a:gd name="T0" fmla="*/ 25 w 32"/>
                  <a:gd name="T1" fmla="*/ 0 h 23"/>
                  <a:gd name="T2" fmla="*/ 17 w 32"/>
                  <a:gd name="T3" fmla="*/ 1 h 23"/>
                  <a:gd name="T4" fmla="*/ 1 w 32"/>
                  <a:gd name="T5" fmla="*/ 14 h 23"/>
                  <a:gd name="T6" fmla="*/ 0 w 32"/>
                  <a:gd name="T7" fmla="*/ 18 h 23"/>
                  <a:gd name="T8" fmla="*/ 8 w 32"/>
                  <a:gd name="T9" fmla="*/ 23 h 23"/>
                  <a:gd name="T10" fmla="*/ 15 w 32"/>
                  <a:gd name="T11" fmla="*/ 21 h 23"/>
                  <a:gd name="T12" fmla="*/ 32 w 32"/>
                  <a:gd name="T13" fmla="*/ 8 h 23"/>
                  <a:gd name="T14" fmla="*/ 32 w 32"/>
                  <a:gd name="T15" fmla="*/ 3 h 23"/>
                  <a:gd name="T16" fmla="*/ 25 w 32"/>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3"/>
                  <a:gd name="T29" fmla="*/ 32 w 3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3">
                    <a:moveTo>
                      <a:pt x="25" y="0"/>
                    </a:moveTo>
                    <a:lnTo>
                      <a:pt x="17" y="1"/>
                    </a:lnTo>
                    <a:lnTo>
                      <a:pt x="1" y="14"/>
                    </a:lnTo>
                    <a:lnTo>
                      <a:pt x="0" y="18"/>
                    </a:lnTo>
                    <a:lnTo>
                      <a:pt x="8" y="23"/>
                    </a:lnTo>
                    <a:lnTo>
                      <a:pt x="15" y="21"/>
                    </a:lnTo>
                    <a:lnTo>
                      <a:pt x="32" y="8"/>
                    </a:lnTo>
                    <a:lnTo>
                      <a:pt x="32" y="3"/>
                    </a:lnTo>
                    <a:lnTo>
                      <a:pt x="25" y="0"/>
                    </a:lnTo>
                    <a:close/>
                  </a:path>
                </a:pathLst>
              </a:custGeom>
              <a:solidFill>
                <a:srgbClr val="000000"/>
              </a:solidFill>
              <a:ln w="9525">
                <a:noFill/>
                <a:round/>
                <a:headEnd/>
                <a:tailEnd/>
              </a:ln>
            </p:spPr>
            <p:txBody>
              <a:bodyPr/>
              <a:lstStyle/>
              <a:p>
                <a:endParaRPr lang="en-US" dirty="0"/>
              </a:p>
            </p:txBody>
          </p:sp>
          <p:sp>
            <p:nvSpPr>
              <p:cNvPr id="22496" name="Freeform 292"/>
              <p:cNvSpPr>
                <a:spLocks/>
              </p:cNvSpPr>
              <p:nvPr/>
            </p:nvSpPr>
            <p:spPr bwMode="auto">
              <a:xfrm>
                <a:off x="3717" y="1365"/>
                <a:ext cx="3" cy="3"/>
              </a:xfrm>
              <a:custGeom>
                <a:avLst/>
                <a:gdLst>
                  <a:gd name="T0" fmla="*/ 18 w 22"/>
                  <a:gd name="T1" fmla="*/ 0 h 17"/>
                  <a:gd name="T2" fmla="*/ 14 w 22"/>
                  <a:gd name="T3" fmla="*/ 1 h 17"/>
                  <a:gd name="T4" fmla="*/ 1 w 22"/>
                  <a:gd name="T5" fmla="*/ 11 h 17"/>
                  <a:gd name="T6" fmla="*/ 0 w 22"/>
                  <a:gd name="T7" fmla="*/ 14 h 17"/>
                  <a:gd name="T8" fmla="*/ 5 w 22"/>
                  <a:gd name="T9" fmla="*/ 17 h 17"/>
                  <a:gd name="T10" fmla="*/ 10 w 22"/>
                  <a:gd name="T11" fmla="*/ 15 h 17"/>
                  <a:gd name="T12" fmla="*/ 22 w 22"/>
                  <a:gd name="T13" fmla="*/ 5 h 17"/>
                  <a:gd name="T14" fmla="*/ 22 w 22"/>
                  <a:gd name="T15" fmla="*/ 2 h 17"/>
                  <a:gd name="T16" fmla="*/ 18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18" y="0"/>
                    </a:moveTo>
                    <a:lnTo>
                      <a:pt x="14" y="1"/>
                    </a:lnTo>
                    <a:lnTo>
                      <a:pt x="1" y="11"/>
                    </a:lnTo>
                    <a:lnTo>
                      <a:pt x="0" y="14"/>
                    </a:lnTo>
                    <a:lnTo>
                      <a:pt x="5" y="17"/>
                    </a:lnTo>
                    <a:lnTo>
                      <a:pt x="10" y="15"/>
                    </a:lnTo>
                    <a:lnTo>
                      <a:pt x="22" y="5"/>
                    </a:lnTo>
                    <a:lnTo>
                      <a:pt x="22" y="2"/>
                    </a:lnTo>
                    <a:lnTo>
                      <a:pt x="18" y="0"/>
                    </a:lnTo>
                    <a:close/>
                  </a:path>
                </a:pathLst>
              </a:custGeom>
              <a:solidFill>
                <a:srgbClr val="737373"/>
              </a:solidFill>
              <a:ln w="9525">
                <a:noFill/>
                <a:round/>
                <a:headEnd/>
                <a:tailEnd/>
              </a:ln>
            </p:spPr>
            <p:txBody>
              <a:bodyPr/>
              <a:lstStyle/>
              <a:p>
                <a:endParaRPr lang="en-US" dirty="0"/>
              </a:p>
            </p:txBody>
          </p:sp>
          <p:sp>
            <p:nvSpPr>
              <p:cNvPr id="22497" name="Freeform 293"/>
              <p:cNvSpPr>
                <a:spLocks/>
              </p:cNvSpPr>
              <p:nvPr/>
            </p:nvSpPr>
            <p:spPr bwMode="auto">
              <a:xfrm>
                <a:off x="3728" y="1360"/>
                <a:ext cx="14" cy="16"/>
              </a:xfrm>
              <a:custGeom>
                <a:avLst/>
                <a:gdLst>
                  <a:gd name="T0" fmla="*/ 87 w 119"/>
                  <a:gd name="T1" fmla="*/ 0 h 101"/>
                  <a:gd name="T2" fmla="*/ 59 w 119"/>
                  <a:gd name="T3" fmla="*/ 8 h 101"/>
                  <a:gd name="T4" fmla="*/ 0 w 119"/>
                  <a:gd name="T5" fmla="*/ 70 h 101"/>
                  <a:gd name="T6" fmla="*/ 0 w 119"/>
                  <a:gd name="T7" fmla="*/ 87 h 101"/>
                  <a:gd name="T8" fmla="*/ 34 w 119"/>
                  <a:gd name="T9" fmla="*/ 101 h 101"/>
                  <a:gd name="T10" fmla="*/ 61 w 119"/>
                  <a:gd name="T11" fmla="*/ 93 h 101"/>
                  <a:gd name="T12" fmla="*/ 119 w 119"/>
                  <a:gd name="T13" fmla="*/ 32 h 101"/>
                  <a:gd name="T14" fmla="*/ 116 w 119"/>
                  <a:gd name="T15" fmla="*/ 13 h 101"/>
                  <a:gd name="T16" fmla="*/ 87 w 119"/>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01"/>
                  <a:gd name="T29" fmla="*/ 119 w 119"/>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01">
                    <a:moveTo>
                      <a:pt x="87" y="0"/>
                    </a:moveTo>
                    <a:lnTo>
                      <a:pt x="59" y="8"/>
                    </a:lnTo>
                    <a:lnTo>
                      <a:pt x="0" y="70"/>
                    </a:lnTo>
                    <a:lnTo>
                      <a:pt x="0" y="87"/>
                    </a:lnTo>
                    <a:lnTo>
                      <a:pt x="34" y="101"/>
                    </a:lnTo>
                    <a:lnTo>
                      <a:pt x="61" y="93"/>
                    </a:lnTo>
                    <a:lnTo>
                      <a:pt x="119" y="32"/>
                    </a:lnTo>
                    <a:lnTo>
                      <a:pt x="116" y="13"/>
                    </a:lnTo>
                    <a:lnTo>
                      <a:pt x="87" y="0"/>
                    </a:lnTo>
                    <a:close/>
                  </a:path>
                </a:pathLst>
              </a:custGeom>
              <a:solidFill>
                <a:srgbClr val="000000"/>
              </a:solidFill>
              <a:ln w="9525">
                <a:noFill/>
                <a:round/>
                <a:headEnd/>
                <a:tailEnd/>
              </a:ln>
            </p:spPr>
            <p:txBody>
              <a:bodyPr/>
              <a:lstStyle/>
              <a:p>
                <a:endParaRPr lang="en-US" dirty="0"/>
              </a:p>
            </p:txBody>
          </p:sp>
          <p:sp>
            <p:nvSpPr>
              <p:cNvPr id="22498" name="Freeform 294"/>
              <p:cNvSpPr>
                <a:spLocks/>
              </p:cNvSpPr>
              <p:nvPr/>
            </p:nvSpPr>
            <p:spPr bwMode="auto">
              <a:xfrm>
                <a:off x="3730" y="1362"/>
                <a:ext cx="10" cy="12"/>
              </a:xfrm>
              <a:custGeom>
                <a:avLst/>
                <a:gdLst>
                  <a:gd name="T0" fmla="*/ 65 w 83"/>
                  <a:gd name="T1" fmla="*/ 0 h 76"/>
                  <a:gd name="T2" fmla="*/ 48 w 83"/>
                  <a:gd name="T3" fmla="*/ 8 h 76"/>
                  <a:gd name="T4" fmla="*/ 2 w 83"/>
                  <a:gd name="T5" fmla="*/ 54 h 76"/>
                  <a:gd name="T6" fmla="*/ 0 w 83"/>
                  <a:gd name="T7" fmla="*/ 67 h 76"/>
                  <a:gd name="T8" fmla="*/ 23 w 83"/>
                  <a:gd name="T9" fmla="*/ 76 h 76"/>
                  <a:gd name="T10" fmla="*/ 40 w 83"/>
                  <a:gd name="T11" fmla="*/ 67 h 76"/>
                  <a:gd name="T12" fmla="*/ 83 w 83"/>
                  <a:gd name="T13" fmla="*/ 19 h 76"/>
                  <a:gd name="T14" fmla="*/ 82 w 83"/>
                  <a:gd name="T15" fmla="*/ 9 h 76"/>
                  <a:gd name="T16" fmla="*/ 65 w 83"/>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76"/>
                  <a:gd name="T29" fmla="*/ 83 w 8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76">
                    <a:moveTo>
                      <a:pt x="65" y="0"/>
                    </a:moveTo>
                    <a:lnTo>
                      <a:pt x="48" y="8"/>
                    </a:lnTo>
                    <a:lnTo>
                      <a:pt x="2" y="54"/>
                    </a:lnTo>
                    <a:lnTo>
                      <a:pt x="0" y="67"/>
                    </a:lnTo>
                    <a:lnTo>
                      <a:pt x="23" y="76"/>
                    </a:lnTo>
                    <a:lnTo>
                      <a:pt x="40" y="67"/>
                    </a:lnTo>
                    <a:lnTo>
                      <a:pt x="83" y="19"/>
                    </a:lnTo>
                    <a:lnTo>
                      <a:pt x="82" y="9"/>
                    </a:lnTo>
                    <a:lnTo>
                      <a:pt x="65" y="0"/>
                    </a:lnTo>
                    <a:close/>
                  </a:path>
                </a:pathLst>
              </a:custGeom>
              <a:solidFill>
                <a:srgbClr val="737373"/>
              </a:solidFill>
              <a:ln w="9525">
                <a:noFill/>
                <a:round/>
                <a:headEnd/>
                <a:tailEnd/>
              </a:ln>
            </p:spPr>
            <p:txBody>
              <a:bodyPr/>
              <a:lstStyle/>
              <a:p>
                <a:endParaRPr lang="en-US" dirty="0"/>
              </a:p>
            </p:txBody>
          </p:sp>
          <p:sp>
            <p:nvSpPr>
              <p:cNvPr id="22499" name="Freeform 295"/>
              <p:cNvSpPr>
                <a:spLocks/>
              </p:cNvSpPr>
              <p:nvPr/>
            </p:nvSpPr>
            <p:spPr bwMode="auto">
              <a:xfrm>
                <a:off x="3740" y="1367"/>
                <a:ext cx="12" cy="16"/>
              </a:xfrm>
              <a:custGeom>
                <a:avLst/>
                <a:gdLst>
                  <a:gd name="T0" fmla="*/ 87 w 104"/>
                  <a:gd name="T1" fmla="*/ 0 h 94"/>
                  <a:gd name="T2" fmla="*/ 0 w 104"/>
                  <a:gd name="T3" fmla="*/ 86 h 94"/>
                  <a:gd name="T4" fmla="*/ 18 w 104"/>
                  <a:gd name="T5" fmla="*/ 94 h 94"/>
                  <a:gd name="T6" fmla="*/ 104 w 104"/>
                  <a:gd name="T7" fmla="*/ 7 h 94"/>
                  <a:gd name="T8" fmla="*/ 87 w 104"/>
                  <a:gd name="T9" fmla="*/ 0 h 94"/>
                  <a:gd name="T10" fmla="*/ 0 60000 65536"/>
                  <a:gd name="T11" fmla="*/ 0 60000 65536"/>
                  <a:gd name="T12" fmla="*/ 0 60000 65536"/>
                  <a:gd name="T13" fmla="*/ 0 60000 65536"/>
                  <a:gd name="T14" fmla="*/ 0 60000 65536"/>
                  <a:gd name="T15" fmla="*/ 0 w 104"/>
                  <a:gd name="T16" fmla="*/ 0 h 94"/>
                  <a:gd name="T17" fmla="*/ 104 w 104"/>
                  <a:gd name="T18" fmla="*/ 94 h 94"/>
                </a:gdLst>
                <a:ahLst/>
                <a:cxnLst>
                  <a:cxn ang="T10">
                    <a:pos x="T0" y="T1"/>
                  </a:cxn>
                  <a:cxn ang="T11">
                    <a:pos x="T2" y="T3"/>
                  </a:cxn>
                  <a:cxn ang="T12">
                    <a:pos x="T4" y="T5"/>
                  </a:cxn>
                  <a:cxn ang="T13">
                    <a:pos x="T6" y="T7"/>
                  </a:cxn>
                  <a:cxn ang="T14">
                    <a:pos x="T8" y="T9"/>
                  </a:cxn>
                </a:cxnLst>
                <a:rect l="T15" t="T16" r="T17" b="T18"/>
                <a:pathLst>
                  <a:path w="104" h="94">
                    <a:moveTo>
                      <a:pt x="87" y="0"/>
                    </a:moveTo>
                    <a:lnTo>
                      <a:pt x="0" y="86"/>
                    </a:lnTo>
                    <a:lnTo>
                      <a:pt x="18" y="94"/>
                    </a:lnTo>
                    <a:lnTo>
                      <a:pt x="104" y="7"/>
                    </a:lnTo>
                    <a:lnTo>
                      <a:pt x="87" y="0"/>
                    </a:lnTo>
                    <a:close/>
                  </a:path>
                </a:pathLst>
              </a:custGeom>
              <a:solidFill>
                <a:srgbClr val="000000"/>
              </a:solidFill>
              <a:ln w="9525">
                <a:noFill/>
                <a:round/>
                <a:headEnd/>
                <a:tailEnd/>
              </a:ln>
            </p:spPr>
            <p:txBody>
              <a:bodyPr/>
              <a:lstStyle/>
              <a:p>
                <a:endParaRPr lang="en-US" dirty="0"/>
              </a:p>
            </p:txBody>
          </p:sp>
          <p:sp>
            <p:nvSpPr>
              <p:cNvPr id="22500" name="Freeform 296"/>
              <p:cNvSpPr>
                <a:spLocks/>
              </p:cNvSpPr>
              <p:nvPr/>
            </p:nvSpPr>
            <p:spPr bwMode="auto">
              <a:xfrm>
                <a:off x="3726" y="1355"/>
                <a:ext cx="8" cy="8"/>
              </a:xfrm>
              <a:custGeom>
                <a:avLst/>
                <a:gdLst>
                  <a:gd name="T0" fmla="*/ 71 w 71"/>
                  <a:gd name="T1" fmla="*/ 13 h 44"/>
                  <a:gd name="T2" fmla="*/ 39 w 71"/>
                  <a:gd name="T3" fmla="*/ 0 h 44"/>
                  <a:gd name="T4" fmla="*/ 0 w 71"/>
                  <a:gd name="T5" fmla="*/ 41 h 44"/>
                  <a:gd name="T6" fmla="*/ 8 w 71"/>
                  <a:gd name="T7" fmla="*/ 44 h 44"/>
                  <a:gd name="T8" fmla="*/ 26 w 71"/>
                  <a:gd name="T9" fmla="*/ 25 h 44"/>
                  <a:gd name="T10" fmla="*/ 41 w 71"/>
                  <a:gd name="T11" fmla="*/ 30 h 44"/>
                  <a:gd name="T12" fmla="*/ 47 w 71"/>
                  <a:gd name="T13" fmla="*/ 25 h 44"/>
                  <a:gd name="T14" fmla="*/ 30 w 71"/>
                  <a:gd name="T15" fmla="*/ 19 h 44"/>
                  <a:gd name="T16" fmla="*/ 41 w 71"/>
                  <a:gd name="T17" fmla="*/ 8 h 44"/>
                  <a:gd name="T18" fmla="*/ 66 w 71"/>
                  <a:gd name="T19" fmla="*/ 17 h 44"/>
                  <a:gd name="T20" fmla="*/ 71 w 71"/>
                  <a:gd name="T21" fmla="*/ 13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44"/>
                  <a:gd name="T35" fmla="*/ 71 w 7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44">
                    <a:moveTo>
                      <a:pt x="71" y="13"/>
                    </a:moveTo>
                    <a:lnTo>
                      <a:pt x="39" y="0"/>
                    </a:lnTo>
                    <a:lnTo>
                      <a:pt x="0" y="41"/>
                    </a:lnTo>
                    <a:lnTo>
                      <a:pt x="8" y="44"/>
                    </a:lnTo>
                    <a:lnTo>
                      <a:pt x="26" y="25"/>
                    </a:lnTo>
                    <a:lnTo>
                      <a:pt x="41" y="30"/>
                    </a:lnTo>
                    <a:lnTo>
                      <a:pt x="47" y="25"/>
                    </a:lnTo>
                    <a:lnTo>
                      <a:pt x="30" y="19"/>
                    </a:lnTo>
                    <a:lnTo>
                      <a:pt x="41" y="8"/>
                    </a:lnTo>
                    <a:lnTo>
                      <a:pt x="66" y="17"/>
                    </a:lnTo>
                    <a:lnTo>
                      <a:pt x="71" y="13"/>
                    </a:lnTo>
                    <a:close/>
                  </a:path>
                </a:pathLst>
              </a:custGeom>
              <a:solidFill>
                <a:srgbClr val="000000"/>
              </a:solidFill>
              <a:ln w="9525">
                <a:noFill/>
                <a:round/>
                <a:headEnd/>
                <a:tailEnd/>
              </a:ln>
            </p:spPr>
            <p:txBody>
              <a:bodyPr/>
              <a:lstStyle/>
              <a:p>
                <a:endParaRPr lang="en-US" dirty="0"/>
              </a:p>
            </p:txBody>
          </p:sp>
          <p:sp>
            <p:nvSpPr>
              <p:cNvPr id="22501" name="Freeform 297"/>
              <p:cNvSpPr>
                <a:spLocks/>
              </p:cNvSpPr>
              <p:nvPr/>
            </p:nvSpPr>
            <p:spPr bwMode="auto">
              <a:xfrm>
                <a:off x="3721" y="1354"/>
                <a:ext cx="8" cy="8"/>
              </a:xfrm>
              <a:custGeom>
                <a:avLst/>
                <a:gdLst>
                  <a:gd name="T0" fmla="*/ 0 w 74"/>
                  <a:gd name="T1" fmla="*/ 33 h 47"/>
                  <a:gd name="T2" fmla="*/ 9 w 74"/>
                  <a:gd name="T3" fmla="*/ 36 h 47"/>
                  <a:gd name="T4" fmla="*/ 60 w 74"/>
                  <a:gd name="T5" fmla="*/ 10 h 47"/>
                  <a:gd name="T6" fmla="*/ 32 w 74"/>
                  <a:gd name="T7" fmla="*/ 45 h 47"/>
                  <a:gd name="T8" fmla="*/ 41 w 74"/>
                  <a:gd name="T9" fmla="*/ 47 h 47"/>
                  <a:gd name="T10" fmla="*/ 74 w 74"/>
                  <a:gd name="T11" fmla="*/ 4 h 47"/>
                  <a:gd name="T12" fmla="*/ 67 w 74"/>
                  <a:gd name="T13" fmla="*/ 0 h 47"/>
                  <a:gd name="T14" fmla="*/ 0 w 74"/>
                  <a:gd name="T15" fmla="*/ 33 h 47"/>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47"/>
                  <a:gd name="T26" fmla="*/ 74 w 74"/>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47">
                    <a:moveTo>
                      <a:pt x="0" y="33"/>
                    </a:moveTo>
                    <a:lnTo>
                      <a:pt x="9" y="36"/>
                    </a:lnTo>
                    <a:lnTo>
                      <a:pt x="60" y="10"/>
                    </a:lnTo>
                    <a:lnTo>
                      <a:pt x="32" y="45"/>
                    </a:lnTo>
                    <a:lnTo>
                      <a:pt x="41" y="47"/>
                    </a:lnTo>
                    <a:lnTo>
                      <a:pt x="74" y="4"/>
                    </a:lnTo>
                    <a:lnTo>
                      <a:pt x="67" y="0"/>
                    </a:lnTo>
                    <a:lnTo>
                      <a:pt x="0" y="33"/>
                    </a:lnTo>
                    <a:close/>
                  </a:path>
                </a:pathLst>
              </a:custGeom>
              <a:solidFill>
                <a:srgbClr val="000000"/>
              </a:solidFill>
              <a:ln w="9525">
                <a:noFill/>
                <a:round/>
                <a:headEnd/>
                <a:tailEnd/>
              </a:ln>
            </p:spPr>
            <p:txBody>
              <a:bodyPr/>
              <a:lstStyle/>
              <a:p>
                <a:endParaRPr lang="en-US" dirty="0"/>
              </a:p>
            </p:txBody>
          </p:sp>
          <p:sp>
            <p:nvSpPr>
              <p:cNvPr id="22502" name="Freeform 298"/>
              <p:cNvSpPr>
                <a:spLocks/>
              </p:cNvSpPr>
              <p:nvPr/>
            </p:nvSpPr>
            <p:spPr bwMode="auto">
              <a:xfrm>
                <a:off x="3725" y="1357"/>
                <a:ext cx="2" cy="1"/>
              </a:xfrm>
              <a:custGeom>
                <a:avLst/>
                <a:gdLst>
                  <a:gd name="T0" fmla="*/ 7 w 22"/>
                  <a:gd name="T1" fmla="*/ 0 h 10"/>
                  <a:gd name="T2" fmla="*/ 0 w 22"/>
                  <a:gd name="T3" fmla="*/ 3 h 10"/>
                  <a:gd name="T4" fmla="*/ 21 w 22"/>
                  <a:gd name="T5" fmla="*/ 10 h 10"/>
                  <a:gd name="T6" fmla="*/ 22 w 22"/>
                  <a:gd name="T7" fmla="*/ 5 h 10"/>
                  <a:gd name="T8" fmla="*/ 7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7" y="0"/>
                    </a:moveTo>
                    <a:lnTo>
                      <a:pt x="0" y="3"/>
                    </a:lnTo>
                    <a:lnTo>
                      <a:pt x="21" y="10"/>
                    </a:lnTo>
                    <a:lnTo>
                      <a:pt x="22" y="5"/>
                    </a:lnTo>
                    <a:lnTo>
                      <a:pt x="7" y="0"/>
                    </a:lnTo>
                    <a:close/>
                  </a:path>
                </a:pathLst>
              </a:custGeom>
              <a:solidFill>
                <a:srgbClr val="000000"/>
              </a:solidFill>
              <a:ln w="9525">
                <a:noFill/>
                <a:round/>
                <a:headEnd/>
                <a:tailEnd/>
              </a:ln>
            </p:spPr>
            <p:txBody>
              <a:bodyPr/>
              <a:lstStyle/>
              <a:p>
                <a:endParaRPr lang="en-US" dirty="0"/>
              </a:p>
            </p:txBody>
          </p:sp>
          <p:sp>
            <p:nvSpPr>
              <p:cNvPr id="22503" name="Freeform 299"/>
              <p:cNvSpPr>
                <a:spLocks/>
              </p:cNvSpPr>
              <p:nvPr/>
            </p:nvSpPr>
            <p:spPr bwMode="auto">
              <a:xfrm>
                <a:off x="3779" y="1337"/>
                <a:ext cx="19" cy="29"/>
              </a:xfrm>
              <a:custGeom>
                <a:avLst/>
                <a:gdLst>
                  <a:gd name="T0" fmla="*/ 65 w 164"/>
                  <a:gd name="T1" fmla="*/ 0 h 175"/>
                  <a:gd name="T2" fmla="*/ 51 w 164"/>
                  <a:gd name="T3" fmla="*/ 21 h 175"/>
                  <a:gd name="T4" fmla="*/ 89 w 164"/>
                  <a:gd name="T5" fmla="*/ 36 h 175"/>
                  <a:gd name="T6" fmla="*/ 0 w 164"/>
                  <a:gd name="T7" fmla="*/ 167 h 175"/>
                  <a:gd name="T8" fmla="*/ 23 w 164"/>
                  <a:gd name="T9" fmla="*/ 175 h 175"/>
                  <a:gd name="T10" fmla="*/ 111 w 164"/>
                  <a:gd name="T11" fmla="*/ 45 h 175"/>
                  <a:gd name="T12" fmla="*/ 150 w 164"/>
                  <a:gd name="T13" fmla="*/ 61 h 175"/>
                  <a:gd name="T14" fmla="*/ 164 w 164"/>
                  <a:gd name="T15" fmla="*/ 40 h 175"/>
                  <a:gd name="T16" fmla="*/ 65 w 164"/>
                  <a:gd name="T17" fmla="*/ 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175"/>
                  <a:gd name="T29" fmla="*/ 164 w 164"/>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175">
                    <a:moveTo>
                      <a:pt x="65" y="0"/>
                    </a:moveTo>
                    <a:lnTo>
                      <a:pt x="51" y="21"/>
                    </a:lnTo>
                    <a:lnTo>
                      <a:pt x="89" y="36"/>
                    </a:lnTo>
                    <a:lnTo>
                      <a:pt x="0" y="167"/>
                    </a:lnTo>
                    <a:lnTo>
                      <a:pt x="23" y="175"/>
                    </a:lnTo>
                    <a:lnTo>
                      <a:pt x="111" y="45"/>
                    </a:lnTo>
                    <a:lnTo>
                      <a:pt x="150" y="61"/>
                    </a:lnTo>
                    <a:lnTo>
                      <a:pt x="164" y="40"/>
                    </a:lnTo>
                    <a:lnTo>
                      <a:pt x="65" y="0"/>
                    </a:lnTo>
                    <a:close/>
                  </a:path>
                </a:pathLst>
              </a:custGeom>
              <a:solidFill>
                <a:srgbClr val="000000"/>
              </a:solidFill>
              <a:ln w="9525">
                <a:noFill/>
                <a:round/>
                <a:headEnd/>
                <a:tailEnd/>
              </a:ln>
            </p:spPr>
            <p:txBody>
              <a:bodyPr/>
              <a:lstStyle/>
              <a:p>
                <a:endParaRPr lang="en-US" dirty="0"/>
              </a:p>
            </p:txBody>
          </p:sp>
          <p:sp>
            <p:nvSpPr>
              <p:cNvPr id="22504" name="Freeform 300"/>
              <p:cNvSpPr>
                <a:spLocks/>
              </p:cNvSpPr>
              <p:nvPr/>
            </p:nvSpPr>
            <p:spPr bwMode="auto">
              <a:xfrm>
                <a:off x="3765" y="1331"/>
                <a:ext cx="19" cy="29"/>
              </a:xfrm>
              <a:custGeom>
                <a:avLst/>
                <a:gdLst>
                  <a:gd name="T0" fmla="*/ 115 w 171"/>
                  <a:gd name="T1" fmla="*/ 0 h 170"/>
                  <a:gd name="T2" fmla="*/ 78 w 171"/>
                  <a:gd name="T3" fmla="*/ 9 h 170"/>
                  <a:gd name="T4" fmla="*/ 0 w 171"/>
                  <a:gd name="T5" fmla="*/ 124 h 170"/>
                  <a:gd name="T6" fmla="*/ 10 w 171"/>
                  <a:gd name="T7" fmla="*/ 150 h 170"/>
                  <a:gd name="T8" fmla="*/ 59 w 171"/>
                  <a:gd name="T9" fmla="*/ 170 h 170"/>
                  <a:gd name="T10" fmla="*/ 96 w 171"/>
                  <a:gd name="T11" fmla="*/ 160 h 170"/>
                  <a:gd name="T12" fmla="*/ 171 w 171"/>
                  <a:gd name="T13" fmla="*/ 49 h 170"/>
                  <a:gd name="T14" fmla="*/ 159 w 171"/>
                  <a:gd name="T15" fmla="*/ 18 h 170"/>
                  <a:gd name="T16" fmla="*/ 115 w 171"/>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170"/>
                  <a:gd name="T29" fmla="*/ 171 w 171"/>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170">
                    <a:moveTo>
                      <a:pt x="115" y="0"/>
                    </a:moveTo>
                    <a:lnTo>
                      <a:pt x="78" y="9"/>
                    </a:lnTo>
                    <a:lnTo>
                      <a:pt x="0" y="124"/>
                    </a:lnTo>
                    <a:lnTo>
                      <a:pt x="10" y="150"/>
                    </a:lnTo>
                    <a:lnTo>
                      <a:pt x="59" y="170"/>
                    </a:lnTo>
                    <a:lnTo>
                      <a:pt x="96" y="160"/>
                    </a:lnTo>
                    <a:lnTo>
                      <a:pt x="171" y="49"/>
                    </a:lnTo>
                    <a:lnTo>
                      <a:pt x="159" y="18"/>
                    </a:lnTo>
                    <a:lnTo>
                      <a:pt x="115" y="0"/>
                    </a:lnTo>
                    <a:close/>
                  </a:path>
                </a:pathLst>
              </a:custGeom>
              <a:solidFill>
                <a:srgbClr val="000000"/>
              </a:solidFill>
              <a:ln w="9525">
                <a:noFill/>
                <a:round/>
                <a:headEnd/>
                <a:tailEnd/>
              </a:ln>
            </p:spPr>
            <p:txBody>
              <a:bodyPr/>
              <a:lstStyle/>
              <a:p>
                <a:endParaRPr lang="en-US" dirty="0"/>
              </a:p>
            </p:txBody>
          </p:sp>
          <p:sp>
            <p:nvSpPr>
              <p:cNvPr id="22505" name="Freeform 301"/>
              <p:cNvSpPr>
                <a:spLocks/>
              </p:cNvSpPr>
              <p:nvPr/>
            </p:nvSpPr>
            <p:spPr bwMode="auto">
              <a:xfrm>
                <a:off x="3768" y="1335"/>
                <a:ext cx="13" cy="22"/>
              </a:xfrm>
              <a:custGeom>
                <a:avLst/>
                <a:gdLst>
                  <a:gd name="T0" fmla="*/ 80 w 118"/>
                  <a:gd name="T1" fmla="*/ 0 h 127"/>
                  <a:gd name="T2" fmla="*/ 61 w 118"/>
                  <a:gd name="T3" fmla="*/ 6 h 127"/>
                  <a:gd name="T4" fmla="*/ 0 w 118"/>
                  <a:gd name="T5" fmla="*/ 98 h 127"/>
                  <a:gd name="T6" fmla="*/ 8 w 118"/>
                  <a:gd name="T7" fmla="*/ 116 h 127"/>
                  <a:gd name="T8" fmla="*/ 35 w 118"/>
                  <a:gd name="T9" fmla="*/ 127 h 127"/>
                  <a:gd name="T10" fmla="*/ 59 w 118"/>
                  <a:gd name="T11" fmla="*/ 118 h 127"/>
                  <a:gd name="T12" fmla="*/ 118 w 118"/>
                  <a:gd name="T13" fmla="*/ 29 h 127"/>
                  <a:gd name="T14" fmla="*/ 113 w 118"/>
                  <a:gd name="T15" fmla="*/ 12 h 127"/>
                  <a:gd name="T16" fmla="*/ 80 w 118"/>
                  <a:gd name="T17" fmla="*/ 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27"/>
                  <a:gd name="T29" fmla="*/ 118 w 118"/>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27">
                    <a:moveTo>
                      <a:pt x="80" y="0"/>
                    </a:moveTo>
                    <a:lnTo>
                      <a:pt x="61" y="6"/>
                    </a:lnTo>
                    <a:lnTo>
                      <a:pt x="0" y="98"/>
                    </a:lnTo>
                    <a:lnTo>
                      <a:pt x="8" y="116"/>
                    </a:lnTo>
                    <a:lnTo>
                      <a:pt x="35" y="127"/>
                    </a:lnTo>
                    <a:lnTo>
                      <a:pt x="59" y="118"/>
                    </a:lnTo>
                    <a:lnTo>
                      <a:pt x="118" y="29"/>
                    </a:lnTo>
                    <a:lnTo>
                      <a:pt x="113" y="12"/>
                    </a:lnTo>
                    <a:lnTo>
                      <a:pt x="80" y="0"/>
                    </a:lnTo>
                    <a:close/>
                  </a:path>
                </a:pathLst>
              </a:custGeom>
              <a:solidFill>
                <a:srgbClr val="7F7F7F"/>
              </a:solidFill>
              <a:ln w="9525">
                <a:noFill/>
                <a:round/>
                <a:headEnd/>
                <a:tailEnd/>
              </a:ln>
            </p:spPr>
            <p:txBody>
              <a:bodyPr/>
              <a:lstStyle/>
              <a:p>
                <a:endParaRPr lang="en-US" dirty="0"/>
              </a:p>
            </p:txBody>
          </p:sp>
        </p:grpSp>
        <p:grpSp>
          <p:nvGrpSpPr>
            <p:cNvPr id="13" name="Group 302"/>
            <p:cNvGrpSpPr>
              <a:grpSpLocks/>
            </p:cNvGrpSpPr>
            <p:nvPr/>
          </p:nvGrpSpPr>
          <p:grpSpPr bwMode="auto">
            <a:xfrm>
              <a:off x="3138" y="1091"/>
              <a:ext cx="623" cy="238"/>
              <a:chOff x="3138" y="1091"/>
              <a:chExt cx="623" cy="238"/>
            </a:xfrm>
          </p:grpSpPr>
          <p:sp>
            <p:nvSpPr>
              <p:cNvPr id="22106" name="Freeform 303"/>
              <p:cNvSpPr>
                <a:spLocks/>
              </p:cNvSpPr>
              <p:nvPr/>
            </p:nvSpPr>
            <p:spPr bwMode="auto">
              <a:xfrm>
                <a:off x="3140" y="1093"/>
                <a:ext cx="165" cy="49"/>
              </a:xfrm>
              <a:custGeom>
                <a:avLst/>
                <a:gdLst>
                  <a:gd name="T0" fmla="*/ 1254 w 1481"/>
                  <a:gd name="T1" fmla="*/ 67 h 295"/>
                  <a:gd name="T2" fmla="*/ 1222 w 1481"/>
                  <a:gd name="T3" fmla="*/ 61 h 295"/>
                  <a:gd name="T4" fmla="*/ 1164 w 1481"/>
                  <a:gd name="T5" fmla="*/ 52 h 295"/>
                  <a:gd name="T6" fmla="*/ 1075 w 1481"/>
                  <a:gd name="T7" fmla="*/ 41 h 295"/>
                  <a:gd name="T8" fmla="*/ 925 w 1481"/>
                  <a:gd name="T9" fmla="*/ 27 h 295"/>
                  <a:gd name="T10" fmla="*/ 733 w 1481"/>
                  <a:gd name="T11" fmla="*/ 13 h 295"/>
                  <a:gd name="T12" fmla="*/ 593 w 1481"/>
                  <a:gd name="T13" fmla="*/ 4 h 295"/>
                  <a:gd name="T14" fmla="*/ 424 w 1481"/>
                  <a:gd name="T15" fmla="*/ 0 h 295"/>
                  <a:gd name="T16" fmla="*/ 352 w 1481"/>
                  <a:gd name="T17" fmla="*/ 0 h 295"/>
                  <a:gd name="T18" fmla="*/ 284 w 1481"/>
                  <a:gd name="T19" fmla="*/ 2 h 295"/>
                  <a:gd name="T20" fmla="*/ 218 w 1481"/>
                  <a:gd name="T21" fmla="*/ 7 h 295"/>
                  <a:gd name="T22" fmla="*/ 150 w 1481"/>
                  <a:gd name="T23" fmla="*/ 14 h 295"/>
                  <a:gd name="T24" fmla="*/ 79 w 1481"/>
                  <a:gd name="T25" fmla="*/ 23 h 295"/>
                  <a:gd name="T26" fmla="*/ 17 w 1481"/>
                  <a:gd name="T27" fmla="*/ 41 h 295"/>
                  <a:gd name="T28" fmla="*/ 72 w 1481"/>
                  <a:gd name="T29" fmla="*/ 55 h 295"/>
                  <a:gd name="T30" fmla="*/ 152 w 1481"/>
                  <a:gd name="T31" fmla="*/ 71 h 295"/>
                  <a:gd name="T32" fmla="*/ 243 w 1481"/>
                  <a:gd name="T33" fmla="*/ 86 h 295"/>
                  <a:gd name="T34" fmla="*/ 348 w 1481"/>
                  <a:gd name="T35" fmla="*/ 103 h 295"/>
                  <a:gd name="T36" fmla="*/ 758 w 1481"/>
                  <a:gd name="T37" fmla="*/ 178 h 295"/>
                  <a:gd name="T38" fmla="*/ 1070 w 1481"/>
                  <a:gd name="T39" fmla="*/ 232 h 295"/>
                  <a:gd name="T40" fmla="*/ 1292 w 1481"/>
                  <a:gd name="T41" fmla="*/ 268 h 295"/>
                  <a:gd name="T42" fmla="*/ 1423 w 1481"/>
                  <a:gd name="T43" fmla="*/ 288 h 295"/>
                  <a:gd name="T44" fmla="*/ 1457 w 1481"/>
                  <a:gd name="T45" fmla="*/ 288 h 295"/>
                  <a:gd name="T46" fmla="*/ 1422 w 1481"/>
                  <a:gd name="T47" fmla="*/ 275 h 295"/>
                  <a:gd name="T48" fmla="*/ 1392 w 1481"/>
                  <a:gd name="T49" fmla="*/ 263 h 295"/>
                  <a:gd name="T50" fmla="*/ 1359 w 1481"/>
                  <a:gd name="T51" fmla="*/ 245 h 295"/>
                  <a:gd name="T52" fmla="*/ 1332 w 1481"/>
                  <a:gd name="T53" fmla="*/ 227 h 295"/>
                  <a:gd name="T54" fmla="*/ 1311 w 1481"/>
                  <a:gd name="T55" fmla="*/ 209 h 295"/>
                  <a:gd name="T56" fmla="*/ 1295 w 1481"/>
                  <a:gd name="T57" fmla="*/ 190 h 295"/>
                  <a:gd name="T58" fmla="*/ 1284 w 1481"/>
                  <a:gd name="T59" fmla="*/ 172 h 295"/>
                  <a:gd name="T60" fmla="*/ 1276 w 1481"/>
                  <a:gd name="T61" fmla="*/ 154 h 295"/>
                  <a:gd name="T62" fmla="*/ 1272 w 1481"/>
                  <a:gd name="T63" fmla="*/ 138 h 295"/>
                  <a:gd name="T64" fmla="*/ 1271 w 1481"/>
                  <a:gd name="T65" fmla="*/ 122 h 295"/>
                  <a:gd name="T66" fmla="*/ 1270 w 1481"/>
                  <a:gd name="T67" fmla="*/ 107 h 295"/>
                  <a:gd name="T68" fmla="*/ 1271 w 1481"/>
                  <a:gd name="T69" fmla="*/ 86 h 295"/>
                  <a:gd name="T70" fmla="*/ 1272 w 1481"/>
                  <a:gd name="T71" fmla="*/ 74 h 295"/>
                  <a:gd name="T72" fmla="*/ 1270 w 1481"/>
                  <a:gd name="T73" fmla="*/ 70 h 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1"/>
                  <a:gd name="T112" fmla="*/ 0 h 295"/>
                  <a:gd name="T113" fmla="*/ 1481 w 1481"/>
                  <a:gd name="T114" fmla="*/ 295 h 2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1" h="295">
                    <a:moveTo>
                      <a:pt x="1269" y="69"/>
                    </a:moveTo>
                    <a:lnTo>
                      <a:pt x="1254" y="67"/>
                    </a:lnTo>
                    <a:lnTo>
                      <a:pt x="1239" y="64"/>
                    </a:lnTo>
                    <a:lnTo>
                      <a:pt x="1222" y="61"/>
                    </a:lnTo>
                    <a:lnTo>
                      <a:pt x="1204" y="57"/>
                    </a:lnTo>
                    <a:lnTo>
                      <a:pt x="1164" y="52"/>
                    </a:lnTo>
                    <a:lnTo>
                      <a:pt x="1120" y="46"/>
                    </a:lnTo>
                    <a:lnTo>
                      <a:pt x="1075" y="41"/>
                    </a:lnTo>
                    <a:lnTo>
                      <a:pt x="1026" y="37"/>
                    </a:lnTo>
                    <a:lnTo>
                      <a:pt x="925" y="27"/>
                    </a:lnTo>
                    <a:lnTo>
                      <a:pt x="825" y="19"/>
                    </a:lnTo>
                    <a:lnTo>
                      <a:pt x="733" y="13"/>
                    </a:lnTo>
                    <a:lnTo>
                      <a:pt x="654" y="7"/>
                    </a:lnTo>
                    <a:lnTo>
                      <a:pt x="593" y="4"/>
                    </a:lnTo>
                    <a:lnTo>
                      <a:pt x="503" y="1"/>
                    </a:lnTo>
                    <a:lnTo>
                      <a:pt x="424" y="0"/>
                    </a:lnTo>
                    <a:lnTo>
                      <a:pt x="387" y="0"/>
                    </a:lnTo>
                    <a:lnTo>
                      <a:pt x="352" y="0"/>
                    </a:lnTo>
                    <a:lnTo>
                      <a:pt x="317" y="1"/>
                    </a:lnTo>
                    <a:lnTo>
                      <a:pt x="284" y="2"/>
                    </a:lnTo>
                    <a:lnTo>
                      <a:pt x="250" y="4"/>
                    </a:lnTo>
                    <a:lnTo>
                      <a:pt x="218" y="7"/>
                    </a:lnTo>
                    <a:lnTo>
                      <a:pt x="185" y="11"/>
                    </a:lnTo>
                    <a:lnTo>
                      <a:pt x="150" y="14"/>
                    </a:lnTo>
                    <a:lnTo>
                      <a:pt x="116" y="19"/>
                    </a:lnTo>
                    <a:lnTo>
                      <a:pt x="79" y="23"/>
                    </a:lnTo>
                    <a:lnTo>
                      <a:pt x="0" y="36"/>
                    </a:lnTo>
                    <a:lnTo>
                      <a:pt x="17" y="41"/>
                    </a:lnTo>
                    <a:lnTo>
                      <a:pt x="35" y="46"/>
                    </a:lnTo>
                    <a:lnTo>
                      <a:pt x="72" y="55"/>
                    </a:lnTo>
                    <a:lnTo>
                      <a:pt x="111" y="63"/>
                    </a:lnTo>
                    <a:lnTo>
                      <a:pt x="152" y="71"/>
                    </a:lnTo>
                    <a:lnTo>
                      <a:pt x="196" y="77"/>
                    </a:lnTo>
                    <a:lnTo>
                      <a:pt x="243" y="86"/>
                    </a:lnTo>
                    <a:lnTo>
                      <a:pt x="294" y="94"/>
                    </a:lnTo>
                    <a:lnTo>
                      <a:pt x="348" y="103"/>
                    </a:lnTo>
                    <a:lnTo>
                      <a:pt x="608" y="151"/>
                    </a:lnTo>
                    <a:lnTo>
                      <a:pt x="758" y="178"/>
                    </a:lnTo>
                    <a:lnTo>
                      <a:pt x="914" y="205"/>
                    </a:lnTo>
                    <a:lnTo>
                      <a:pt x="1070" y="232"/>
                    </a:lnTo>
                    <a:lnTo>
                      <a:pt x="1221" y="256"/>
                    </a:lnTo>
                    <a:lnTo>
                      <a:pt x="1292" y="268"/>
                    </a:lnTo>
                    <a:lnTo>
                      <a:pt x="1360" y="278"/>
                    </a:lnTo>
                    <a:lnTo>
                      <a:pt x="1423" y="288"/>
                    </a:lnTo>
                    <a:lnTo>
                      <a:pt x="1481" y="295"/>
                    </a:lnTo>
                    <a:lnTo>
                      <a:pt x="1457" y="288"/>
                    </a:lnTo>
                    <a:lnTo>
                      <a:pt x="1433" y="279"/>
                    </a:lnTo>
                    <a:lnTo>
                      <a:pt x="1422" y="275"/>
                    </a:lnTo>
                    <a:lnTo>
                      <a:pt x="1412" y="271"/>
                    </a:lnTo>
                    <a:lnTo>
                      <a:pt x="1392" y="263"/>
                    </a:lnTo>
                    <a:lnTo>
                      <a:pt x="1374" y="254"/>
                    </a:lnTo>
                    <a:lnTo>
                      <a:pt x="1359" y="245"/>
                    </a:lnTo>
                    <a:lnTo>
                      <a:pt x="1345" y="236"/>
                    </a:lnTo>
                    <a:lnTo>
                      <a:pt x="1332" y="227"/>
                    </a:lnTo>
                    <a:lnTo>
                      <a:pt x="1321" y="218"/>
                    </a:lnTo>
                    <a:lnTo>
                      <a:pt x="1311" y="209"/>
                    </a:lnTo>
                    <a:lnTo>
                      <a:pt x="1303" y="199"/>
                    </a:lnTo>
                    <a:lnTo>
                      <a:pt x="1295" y="190"/>
                    </a:lnTo>
                    <a:lnTo>
                      <a:pt x="1290" y="180"/>
                    </a:lnTo>
                    <a:lnTo>
                      <a:pt x="1284" y="172"/>
                    </a:lnTo>
                    <a:lnTo>
                      <a:pt x="1280" y="163"/>
                    </a:lnTo>
                    <a:lnTo>
                      <a:pt x="1276" y="154"/>
                    </a:lnTo>
                    <a:lnTo>
                      <a:pt x="1274" y="146"/>
                    </a:lnTo>
                    <a:lnTo>
                      <a:pt x="1272" y="138"/>
                    </a:lnTo>
                    <a:lnTo>
                      <a:pt x="1271" y="129"/>
                    </a:lnTo>
                    <a:lnTo>
                      <a:pt x="1271" y="122"/>
                    </a:lnTo>
                    <a:lnTo>
                      <a:pt x="1270" y="115"/>
                    </a:lnTo>
                    <a:lnTo>
                      <a:pt x="1270" y="107"/>
                    </a:lnTo>
                    <a:lnTo>
                      <a:pt x="1271" y="96"/>
                    </a:lnTo>
                    <a:lnTo>
                      <a:pt x="1271" y="86"/>
                    </a:lnTo>
                    <a:lnTo>
                      <a:pt x="1272" y="77"/>
                    </a:lnTo>
                    <a:lnTo>
                      <a:pt x="1272" y="74"/>
                    </a:lnTo>
                    <a:lnTo>
                      <a:pt x="1271" y="72"/>
                    </a:lnTo>
                    <a:lnTo>
                      <a:pt x="1270" y="70"/>
                    </a:lnTo>
                    <a:lnTo>
                      <a:pt x="1269" y="69"/>
                    </a:lnTo>
                    <a:close/>
                  </a:path>
                </a:pathLst>
              </a:custGeom>
              <a:solidFill>
                <a:srgbClr val="999999"/>
              </a:solidFill>
              <a:ln w="9525">
                <a:noFill/>
                <a:round/>
                <a:headEnd/>
                <a:tailEnd/>
              </a:ln>
            </p:spPr>
            <p:txBody>
              <a:bodyPr/>
              <a:lstStyle/>
              <a:p>
                <a:endParaRPr lang="en-US" dirty="0"/>
              </a:p>
            </p:txBody>
          </p:sp>
          <p:sp>
            <p:nvSpPr>
              <p:cNvPr id="22107" name="Freeform 304"/>
              <p:cNvSpPr>
                <a:spLocks/>
              </p:cNvSpPr>
              <p:nvPr/>
            </p:nvSpPr>
            <p:spPr bwMode="auto">
              <a:xfrm>
                <a:off x="3145" y="1091"/>
                <a:ext cx="147" cy="46"/>
              </a:xfrm>
              <a:custGeom>
                <a:avLst/>
                <a:gdLst>
                  <a:gd name="T0" fmla="*/ 1207 w 1326"/>
                  <a:gd name="T1" fmla="*/ 73 h 274"/>
                  <a:gd name="T2" fmla="*/ 1194 w 1326"/>
                  <a:gd name="T3" fmla="*/ 71 h 274"/>
                  <a:gd name="T4" fmla="*/ 1178 w 1326"/>
                  <a:gd name="T5" fmla="*/ 68 h 274"/>
                  <a:gd name="T6" fmla="*/ 1142 w 1326"/>
                  <a:gd name="T7" fmla="*/ 61 h 274"/>
                  <a:gd name="T8" fmla="*/ 1102 w 1326"/>
                  <a:gd name="T9" fmla="*/ 55 h 274"/>
                  <a:gd name="T10" fmla="*/ 1058 w 1326"/>
                  <a:gd name="T11" fmla="*/ 50 h 274"/>
                  <a:gd name="T12" fmla="*/ 1010 w 1326"/>
                  <a:gd name="T13" fmla="*/ 44 h 274"/>
                  <a:gd name="T14" fmla="*/ 960 w 1326"/>
                  <a:gd name="T15" fmla="*/ 38 h 274"/>
                  <a:gd name="T16" fmla="*/ 856 w 1326"/>
                  <a:gd name="T17" fmla="*/ 29 h 274"/>
                  <a:gd name="T18" fmla="*/ 754 w 1326"/>
                  <a:gd name="T19" fmla="*/ 20 h 274"/>
                  <a:gd name="T20" fmla="*/ 658 w 1326"/>
                  <a:gd name="T21" fmla="*/ 12 h 274"/>
                  <a:gd name="T22" fmla="*/ 576 w 1326"/>
                  <a:gd name="T23" fmla="*/ 7 h 274"/>
                  <a:gd name="T24" fmla="*/ 515 w 1326"/>
                  <a:gd name="T25" fmla="*/ 4 h 274"/>
                  <a:gd name="T26" fmla="*/ 428 w 1326"/>
                  <a:gd name="T27" fmla="*/ 1 h 274"/>
                  <a:gd name="T28" fmla="*/ 391 w 1326"/>
                  <a:gd name="T29" fmla="*/ 0 h 274"/>
                  <a:gd name="T30" fmla="*/ 358 w 1326"/>
                  <a:gd name="T31" fmla="*/ 0 h 274"/>
                  <a:gd name="T32" fmla="*/ 327 w 1326"/>
                  <a:gd name="T33" fmla="*/ 0 h 274"/>
                  <a:gd name="T34" fmla="*/ 299 w 1326"/>
                  <a:gd name="T35" fmla="*/ 1 h 274"/>
                  <a:gd name="T36" fmla="*/ 271 w 1326"/>
                  <a:gd name="T37" fmla="*/ 3 h 274"/>
                  <a:gd name="T38" fmla="*/ 246 w 1326"/>
                  <a:gd name="T39" fmla="*/ 4 h 274"/>
                  <a:gd name="T40" fmla="*/ 194 w 1326"/>
                  <a:gd name="T41" fmla="*/ 10 h 274"/>
                  <a:gd name="T42" fmla="*/ 168 w 1326"/>
                  <a:gd name="T43" fmla="*/ 13 h 274"/>
                  <a:gd name="T44" fmla="*/ 140 w 1326"/>
                  <a:gd name="T45" fmla="*/ 18 h 274"/>
                  <a:gd name="T46" fmla="*/ 0 w 1326"/>
                  <a:gd name="T47" fmla="*/ 40 h 274"/>
                  <a:gd name="T48" fmla="*/ 282 w 1326"/>
                  <a:gd name="T49" fmla="*/ 92 h 274"/>
                  <a:gd name="T50" fmla="*/ 399 w 1326"/>
                  <a:gd name="T51" fmla="*/ 113 h 274"/>
                  <a:gd name="T52" fmla="*/ 526 w 1326"/>
                  <a:gd name="T53" fmla="*/ 136 h 274"/>
                  <a:gd name="T54" fmla="*/ 798 w 1326"/>
                  <a:gd name="T55" fmla="*/ 186 h 274"/>
                  <a:gd name="T56" fmla="*/ 936 w 1326"/>
                  <a:gd name="T57" fmla="*/ 211 h 274"/>
                  <a:gd name="T58" fmla="*/ 1073 w 1326"/>
                  <a:gd name="T59" fmla="*/ 235 h 274"/>
                  <a:gd name="T60" fmla="*/ 1139 w 1326"/>
                  <a:gd name="T61" fmla="*/ 246 h 274"/>
                  <a:gd name="T62" fmla="*/ 1204 w 1326"/>
                  <a:gd name="T63" fmla="*/ 256 h 274"/>
                  <a:gd name="T64" fmla="*/ 1266 w 1326"/>
                  <a:gd name="T65" fmla="*/ 266 h 274"/>
                  <a:gd name="T66" fmla="*/ 1326 w 1326"/>
                  <a:gd name="T67" fmla="*/ 274 h 274"/>
                  <a:gd name="T68" fmla="*/ 1312 w 1326"/>
                  <a:gd name="T69" fmla="*/ 266 h 274"/>
                  <a:gd name="T70" fmla="*/ 1298 w 1326"/>
                  <a:gd name="T71" fmla="*/ 256 h 274"/>
                  <a:gd name="T72" fmla="*/ 1286 w 1326"/>
                  <a:gd name="T73" fmla="*/ 248 h 274"/>
                  <a:gd name="T74" fmla="*/ 1275 w 1326"/>
                  <a:gd name="T75" fmla="*/ 238 h 274"/>
                  <a:gd name="T76" fmla="*/ 1265 w 1326"/>
                  <a:gd name="T77" fmla="*/ 230 h 274"/>
                  <a:gd name="T78" fmla="*/ 1256 w 1326"/>
                  <a:gd name="T79" fmla="*/ 221 h 274"/>
                  <a:gd name="T80" fmla="*/ 1248 w 1326"/>
                  <a:gd name="T81" fmla="*/ 212 h 274"/>
                  <a:gd name="T82" fmla="*/ 1242 w 1326"/>
                  <a:gd name="T83" fmla="*/ 203 h 274"/>
                  <a:gd name="T84" fmla="*/ 1236 w 1326"/>
                  <a:gd name="T85" fmla="*/ 195 h 274"/>
                  <a:gd name="T86" fmla="*/ 1230 w 1326"/>
                  <a:gd name="T87" fmla="*/ 186 h 274"/>
                  <a:gd name="T88" fmla="*/ 1226 w 1326"/>
                  <a:gd name="T89" fmla="*/ 178 h 274"/>
                  <a:gd name="T90" fmla="*/ 1223 w 1326"/>
                  <a:gd name="T91" fmla="*/ 171 h 274"/>
                  <a:gd name="T92" fmla="*/ 1219 w 1326"/>
                  <a:gd name="T93" fmla="*/ 162 h 274"/>
                  <a:gd name="T94" fmla="*/ 1217 w 1326"/>
                  <a:gd name="T95" fmla="*/ 155 h 274"/>
                  <a:gd name="T96" fmla="*/ 1214 w 1326"/>
                  <a:gd name="T97" fmla="*/ 139 h 274"/>
                  <a:gd name="T98" fmla="*/ 1211 w 1326"/>
                  <a:gd name="T99" fmla="*/ 126 h 274"/>
                  <a:gd name="T100" fmla="*/ 1211 w 1326"/>
                  <a:gd name="T101" fmla="*/ 113 h 274"/>
                  <a:gd name="T102" fmla="*/ 1211 w 1326"/>
                  <a:gd name="T103" fmla="*/ 94 h 274"/>
                  <a:gd name="T104" fmla="*/ 1211 w 1326"/>
                  <a:gd name="T105" fmla="*/ 85 h 274"/>
                  <a:gd name="T106" fmla="*/ 1211 w 1326"/>
                  <a:gd name="T107" fmla="*/ 79 h 274"/>
                  <a:gd name="T108" fmla="*/ 1211 w 1326"/>
                  <a:gd name="T109" fmla="*/ 77 h 274"/>
                  <a:gd name="T110" fmla="*/ 1210 w 1326"/>
                  <a:gd name="T111" fmla="*/ 75 h 274"/>
                  <a:gd name="T112" fmla="*/ 1209 w 1326"/>
                  <a:gd name="T113" fmla="*/ 74 h 274"/>
                  <a:gd name="T114" fmla="*/ 1207 w 1326"/>
                  <a:gd name="T115" fmla="*/ 73 h 2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6"/>
                  <a:gd name="T175" fmla="*/ 0 h 274"/>
                  <a:gd name="T176" fmla="*/ 1326 w 1326"/>
                  <a:gd name="T177" fmla="*/ 274 h 2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6" h="274">
                    <a:moveTo>
                      <a:pt x="1207" y="73"/>
                    </a:moveTo>
                    <a:lnTo>
                      <a:pt x="1194" y="71"/>
                    </a:lnTo>
                    <a:lnTo>
                      <a:pt x="1178" y="68"/>
                    </a:lnTo>
                    <a:lnTo>
                      <a:pt x="1142" y="61"/>
                    </a:lnTo>
                    <a:lnTo>
                      <a:pt x="1102" y="55"/>
                    </a:lnTo>
                    <a:lnTo>
                      <a:pt x="1058" y="50"/>
                    </a:lnTo>
                    <a:lnTo>
                      <a:pt x="1010" y="44"/>
                    </a:lnTo>
                    <a:lnTo>
                      <a:pt x="960" y="38"/>
                    </a:lnTo>
                    <a:lnTo>
                      <a:pt x="856" y="29"/>
                    </a:lnTo>
                    <a:lnTo>
                      <a:pt x="754" y="20"/>
                    </a:lnTo>
                    <a:lnTo>
                      <a:pt x="658" y="12"/>
                    </a:lnTo>
                    <a:lnTo>
                      <a:pt x="576" y="7"/>
                    </a:lnTo>
                    <a:lnTo>
                      <a:pt x="515" y="4"/>
                    </a:lnTo>
                    <a:lnTo>
                      <a:pt x="428" y="1"/>
                    </a:lnTo>
                    <a:lnTo>
                      <a:pt x="391" y="0"/>
                    </a:lnTo>
                    <a:lnTo>
                      <a:pt x="358" y="0"/>
                    </a:lnTo>
                    <a:lnTo>
                      <a:pt x="327" y="0"/>
                    </a:lnTo>
                    <a:lnTo>
                      <a:pt x="299" y="1"/>
                    </a:lnTo>
                    <a:lnTo>
                      <a:pt x="271" y="3"/>
                    </a:lnTo>
                    <a:lnTo>
                      <a:pt x="246" y="4"/>
                    </a:lnTo>
                    <a:lnTo>
                      <a:pt x="194" y="10"/>
                    </a:lnTo>
                    <a:lnTo>
                      <a:pt x="168" y="13"/>
                    </a:lnTo>
                    <a:lnTo>
                      <a:pt x="140" y="18"/>
                    </a:lnTo>
                    <a:lnTo>
                      <a:pt x="0" y="40"/>
                    </a:lnTo>
                    <a:lnTo>
                      <a:pt x="282" y="92"/>
                    </a:lnTo>
                    <a:lnTo>
                      <a:pt x="399" y="113"/>
                    </a:lnTo>
                    <a:lnTo>
                      <a:pt x="526" y="136"/>
                    </a:lnTo>
                    <a:lnTo>
                      <a:pt x="798" y="186"/>
                    </a:lnTo>
                    <a:lnTo>
                      <a:pt x="936" y="211"/>
                    </a:lnTo>
                    <a:lnTo>
                      <a:pt x="1073" y="235"/>
                    </a:lnTo>
                    <a:lnTo>
                      <a:pt x="1139" y="246"/>
                    </a:lnTo>
                    <a:lnTo>
                      <a:pt x="1204" y="256"/>
                    </a:lnTo>
                    <a:lnTo>
                      <a:pt x="1266" y="266"/>
                    </a:lnTo>
                    <a:lnTo>
                      <a:pt x="1326" y="274"/>
                    </a:lnTo>
                    <a:lnTo>
                      <a:pt x="1312" y="266"/>
                    </a:lnTo>
                    <a:lnTo>
                      <a:pt x="1298" y="256"/>
                    </a:lnTo>
                    <a:lnTo>
                      <a:pt x="1286" y="248"/>
                    </a:lnTo>
                    <a:lnTo>
                      <a:pt x="1275" y="238"/>
                    </a:lnTo>
                    <a:lnTo>
                      <a:pt x="1265" y="230"/>
                    </a:lnTo>
                    <a:lnTo>
                      <a:pt x="1256" y="221"/>
                    </a:lnTo>
                    <a:lnTo>
                      <a:pt x="1248" y="212"/>
                    </a:lnTo>
                    <a:lnTo>
                      <a:pt x="1242" y="203"/>
                    </a:lnTo>
                    <a:lnTo>
                      <a:pt x="1236" y="195"/>
                    </a:lnTo>
                    <a:lnTo>
                      <a:pt x="1230" y="186"/>
                    </a:lnTo>
                    <a:lnTo>
                      <a:pt x="1226" y="178"/>
                    </a:lnTo>
                    <a:lnTo>
                      <a:pt x="1223" y="171"/>
                    </a:lnTo>
                    <a:lnTo>
                      <a:pt x="1219" y="162"/>
                    </a:lnTo>
                    <a:lnTo>
                      <a:pt x="1217" y="155"/>
                    </a:lnTo>
                    <a:lnTo>
                      <a:pt x="1214" y="139"/>
                    </a:lnTo>
                    <a:lnTo>
                      <a:pt x="1211" y="126"/>
                    </a:lnTo>
                    <a:lnTo>
                      <a:pt x="1211" y="113"/>
                    </a:lnTo>
                    <a:lnTo>
                      <a:pt x="1211" y="94"/>
                    </a:lnTo>
                    <a:lnTo>
                      <a:pt x="1211" y="85"/>
                    </a:lnTo>
                    <a:lnTo>
                      <a:pt x="1211" y="79"/>
                    </a:lnTo>
                    <a:lnTo>
                      <a:pt x="1211" y="77"/>
                    </a:lnTo>
                    <a:lnTo>
                      <a:pt x="1210" y="75"/>
                    </a:lnTo>
                    <a:lnTo>
                      <a:pt x="1209" y="74"/>
                    </a:lnTo>
                    <a:lnTo>
                      <a:pt x="1207" y="73"/>
                    </a:lnTo>
                    <a:close/>
                  </a:path>
                </a:pathLst>
              </a:custGeom>
              <a:solidFill>
                <a:srgbClr val="A6A6A6"/>
              </a:solidFill>
              <a:ln w="9525">
                <a:noFill/>
                <a:round/>
                <a:headEnd/>
                <a:tailEnd/>
              </a:ln>
            </p:spPr>
            <p:txBody>
              <a:bodyPr/>
              <a:lstStyle/>
              <a:p>
                <a:endParaRPr lang="en-US" dirty="0"/>
              </a:p>
            </p:txBody>
          </p:sp>
          <p:sp>
            <p:nvSpPr>
              <p:cNvPr id="22108" name="Freeform 305"/>
              <p:cNvSpPr>
                <a:spLocks/>
              </p:cNvSpPr>
              <p:nvPr/>
            </p:nvSpPr>
            <p:spPr bwMode="auto">
              <a:xfrm>
                <a:off x="3149" y="1092"/>
                <a:ext cx="144" cy="43"/>
              </a:xfrm>
              <a:custGeom>
                <a:avLst/>
                <a:gdLst>
                  <a:gd name="T0" fmla="*/ 1155 w 1297"/>
                  <a:gd name="T1" fmla="*/ 66 h 256"/>
                  <a:gd name="T2" fmla="*/ 1045 w 1297"/>
                  <a:gd name="T3" fmla="*/ 51 h 256"/>
                  <a:gd name="T4" fmla="*/ 861 w 1297"/>
                  <a:gd name="T5" fmla="*/ 31 h 256"/>
                  <a:gd name="T6" fmla="*/ 679 w 1297"/>
                  <a:gd name="T7" fmla="*/ 15 h 256"/>
                  <a:gd name="T8" fmla="*/ 575 w 1297"/>
                  <a:gd name="T9" fmla="*/ 7 h 256"/>
                  <a:gd name="T10" fmla="*/ 469 w 1297"/>
                  <a:gd name="T11" fmla="*/ 3 h 256"/>
                  <a:gd name="T12" fmla="*/ 328 w 1297"/>
                  <a:gd name="T13" fmla="*/ 0 h 256"/>
                  <a:gd name="T14" fmla="*/ 265 w 1297"/>
                  <a:gd name="T15" fmla="*/ 1 h 256"/>
                  <a:gd name="T16" fmla="*/ 203 w 1297"/>
                  <a:gd name="T17" fmla="*/ 4 h 256"/>
                  <a:gd name="T18" fmla="*/ 139 w 1297"/>
                  <a:gd name="T19" fmla="*/ 9 h 256"/>
                  <a:gd name="T20" fmla="*/ 72 w 1297"/>
                  <a:gd name="T21" fmla="*/ 17 h 256"/>
                  <a:gd name="T22" fmla="*/ 0 w 1297"/>
                  <a:gd name="T23" fmla="*/ 28 h 256"/>
                  <a:gd name="T24" fmla="*/ 157 w 1297"/>
                  <a:gd name="T25" fmla="*/ 53 h 256"/>
                  <a:gd name="T26" fmla="*/ 291 w 1297"/>
                  <a:gd name="T27" fmla="*/ 76 h 256"/>
                  <a:gd name="T28" fmla="*/ 392 w 1297"/>
                  <a:gd name="T29" fmla="*/ 95 h 256"/>
                  <a:gd name="T30" fmla="*/ 561 w 1297"/>
                  <a:gd name="T31" fmla="*/ 127 h 256"/>
                  <a:gd name="T32" fmla="*/ 809 w 1297"/>
                  <a:gd name="T33" fmla="*/ 177 h 256"/>
                  <a:gd name="T34" fmla="*/ 936 w 1297"/>
                  <a:gd name="T35" fmla="*/ 201 h 256"/>
                  <a:gd name="T36" fmla="*/ 1061 w 1297"/>
                  <a:gd name="T37" fmla="*/ 223 h 256"/>
                  <a:gd name="T38" fmla="*/ 1182 w 1297"/>
                  <a:gd name="T39" fmla="*/ 242 h 256"/>
                  <a:gd name="T40" fmla="*/ 1297 w 1297"/>
                  <a:gd name="T41" fmla="*/ 256 h 256"/>
                  <a:gd name="T42" fmla="*/ 1269 w 1297"/>
                  <a:gd name="T43" fmla="*/ 242 h 256"/>
                  <a:gd name="T44" fmla="*/ 1246 w 1297"/>
                  <a:gd name="T45" fmla="*/ 226 h 256"/>
                  <a:gd name="T46" fmla="*/ 1227 w 1297"/>
                  <a:gd name="T47" fmla="*/ 211 h 256"/>
                  <a:gd name="T48" fmla="*/ 1213 w 1297"/>
                  <a:gd name="T49" fmla="*/ 195 h 256"/>
                  <a:gd name="T50" fmla="*/ 1202 w 1297"/>
                  <a:gd name="T51" fmla="*/ 179 h 256"/>
                  <a:gd name="T52" fmla="*/ 1194 w 1297"/>
                  <a:gd name="T53" fmla="*/ 164 h 256"/>
                  <a:gd name="T54" fmla="*/ 1188 w 1297"/>
                  <a:gd name="T55" fmla="*/ 149 h 256"/>
                  <a:gd name="T56" fmla="*/ 1183 w 1297"/>
                  <a:gd name="T57" fmla="*/ 121 h 256"/>
                  <a:gd name="T58" fmla="*/ 1183 w 1297"/>
                  <a:gd name="T59" fmla="*/ 99 h 256"/>
                  <a:gd name="T60" fmla="*/ 1184 w 1297"/>
                  <a:gd name="T61" fmla="*/ 75 h 256"/>
                  <a:gd name="T62" fmla="*/ 1183 w 1297"/>
                  <a:gd name="T63" fmla="*/ 71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7"/>
                  <a:gd name="T97" fmla="*/ 0 h 256"/>
                  <a:gd name="T98" fmla="*/ 1297 w 1297"/>
                  <a:gd name="T99" fmla="*/ 256 h 2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7" h="256">
                    <a:moveTo>
                      <a:pt x="1182" y="70"/>
                    </a:moveTo>
                    <a:lnTo>
                      <a:pt x="1155" y="66"/>
                    </a:lnTo>
                    <a:lnTo>
                      <a:pt x="1123" y="60"/>
                    </a:lnTo>
                    <a:lnTo>
                      <a:pt x="1045" y="51"/>
                    </a:lnTo>
                    <a:lnTo>
                      <a:pt x="956" y="41"/>
                    </a:lnTo>
                    <a:lnTo>
                      <a:pt x="861" y="31"/>
                    </a:lnTo>
                    <a:lnTo>
                      <a:pt x="766" y="22"/>
                    </a:lnTo>
                    <a:lnTo>
                      <a:pt x="679" y="15"/>
                    </a:lnTo>
                    <a:lnTo>
                      <a:pt x="605" y="9"/>
                    </a:lnTo>
                    <a:lnTo>
                      <a:pt x="575" y="7"/>
                    </a:lnTo>
                    <a:lnTo>
                      <a:pt x="550" y="6"/>
                    </a:lnTo>
                    <a:lnTo>
                      <a:pt x="469" y="3"/>
                    </a:lnTo>
                    <a:lnTo>
                      <a:pt x="395" y="1"/>
                    </a:lnTo>
                    <a:lnTo>
                      <a:pt x="328" y="0"/>
                    </a:lnTo>
                    <a:lnTo>
                      <a:pt x="296" y="0"/>
                    </a:lnTo>
                    <a:lnTo>
                      <a:pt x="265" y="1"/>
                    </a:lnTo>
                    <a:lnTo>
                      <a:pt x="234" y="2"/>
                    </a:lnTo>
                    <a:lnTo>
                      <a:pt x="203" y="4"/>
                    </a:lnTo>
                    <a:lnTo>
                      <a:pt x="171" y="6"/>
                    </a:lnTo>
                    <a:lnTo>
                      <a:pt x="139" y="9"/>
                    </a:lnTo>
                    <a:lnTo>
                      <a:pt x="107" y="13"/>
                    </a:lnTo>
                    <a:lnTo>
                      <a:pt x="72" y="17"/>
                    </a:lnTo>
                    <a:lnTo>
                      <a:pt x="38" y="22"/>
                    </a:lnTo>
                    <a:lnTo>
                      <a:pt x="0" y="28"/>
                    </a:lnTo>
                    <a:lnTo>
                      <a:pt x="77" y="41"/>
                    </a:lnTo>
                    <a:lnTo>
                      <a:pt x="157" y="53"/>
                    </a:lnTo>
                    <a:lnTo>
                      <a:pt x="244" y="68"/>
                    </a:lnTo>
                    <a:lnTo>
                      <a:pt x="291" y="76"/>
                    </a:lnTo>
                    <a:lnTo>
                      <a:pt x="341" y="84"/>
                    </a:lnTo>
                    <a:lnTo>
                      <a:pt x="392" y="95"/>
                    </a:lnTo>
                    <a:lnTo>
                      <a:pt x="447" y="105"/>
                    </a:lnTo>
                    <a:lnTo>
                      <a:pt x="561" y="127"/>
                    </a:lnTo>
                    <a:lnTo>
                      <a:pt x="683" y="152"/>
                    </a:lnTo>
                    <a:lnTo>
                      <a:pt x="809" y="177"/>
                    </a:lnTo>
                    <a:lnTo>
                      <a:pt x="872" y="189"/>
                    </a:lnTo>
                    <a:lnTo>
                      <a:pt x="936" y="201"/>
                    </a:lnTo>
                    <a:lnTo>
                      <a:pt x="999" y="213"/>
                    </a:lnTo>
                    <a:lnTo>
                      <a:pt x="1061" y="223"/>
                    </a:lnTo>
                    <a:lnTo>
                      <a:pt x="1123" y="233"/>
                    </a:lnTo>
                    <a:lnTo>
                      <a:pt x="1182" y="242"/>
                    </a:lnTo>
                    <a:lnTo>
                      <a:pt x="1241" y="250"/>
                    </a:lnTo>
                    <a:lnTo>
                      <a:pt x="1297" y="256"/>
                    </a:lnTo>
                    <a:lnTo>
                      <a:pt x="1282" y="249"/>
                    </a:lnTo>
                    <a:lnTo>
                      <a:pt x="1269" y="242"/>
                    </a:lnTo>
                    <a:lnTo>
                      <a:pt x="1258" y="233"/>
                    </a:lnTo>
                    <a:lnTo>
                      <a:pt x="1246" y="226"/>
                    </a:lnTo>
                    <a:lnTo>
                      <a:pt x="1236" y="218"/>
                    </a:lnTo>
                    <a:lnTo>
                      <a:pt x="1227" y="211"/>
                    </a:lnTo>
                    <a:lnTo>
                      <a:pt x="1220" y="202"/>
                    </a:lnTo>
                    <a:lnTo>
                      <a:pt x="1213" y="195"/>
                    </a:lnTo>
                    <a:lnTo>
                      <a:pt x="1207" y="187"/>
                    </a:lnTo>
                    <a:lnTo>
                      <a:pt x="1202" y="179"/>
                    </a:lnTo>
                    <a:lnTo>
                      <a:pt x="1197" y="171"/>
                    </a:lnTo>
                    <a:lnTo>
                      <a:pt x="1194" y="164"/>
                    </a:lnTo>
                    <a:lnTo>
                      <a:pt x="1191" y="156"/>
                    </a:lnTo>
                    <a:lnTo>
                      <a:pt x="1188" y="149"/>
                    </a:lnTo>
                    <a:lnTo>
                      <a:pt x="1185" y="134"/>
                    </a:lnTo>
                    <a:lnTo>
                      <a:pt x="1183" y="121"/>
                    </a:lnTo>
                    <a:lnTo>
                      <a:pt x="1183" y="109"/>
                    </a:lnTo>
                    <a:lnTo>
                      <a:pt x="1183" y="99"/>
                    </a:lnTo>
                    <a:lnTo>
                      <a:pt x="1183" y="90"/>
                    </a:lnTo>
                    <a:lnTo>
                      <a:pt x="1184" y="75"/>
                    </a:lnTo>
                    <a:lnTo>
                      <a:pt x="1184" y="72"/>
                    </a:lnTo>
                    <a:lnTo>
                      <a:pt x="1183" y="71"/>
                    </a:lnTo>
                    <a:lnTo>
                      <a:pt x="1182" y="70"/>
                    </a:lnTo>
                    <a:close/>
                  </a:path>
                </a:pathLst>
              </a:custGeom>
              <a:solidFill>
                <a:srgbClr val="B3B3B3"/>
              </a:solidFill>
              <a:ln w="9525">
                <a:noFill/>
                <a:round/>
                <a:headEnd/>
                <a:tailEnd/>
              </a:ln>
            </p:spPr>
            <p:txBody>
              <a:bodyPr/>
              <a:lstStyle/>
              <a:p>
                <a:endParaRPr lang="en-US" dirty="0"/>
              </a:p>
            </p:txBody>
          </p:sp>
          <p:sp>
            <p:nvSpPr>
              <p:cNvPr id="22109" name="Freeform 306"/>
              <p:cNvSpPr>
                <a:spLocks/>
              </p:cNvSpPr>
              <p:nvPr/>
            </p:nvSpPr>
            <p:spPr bwMode="auto">
              <a:xfrm>
                <a:off x="3152" y="1092"/>
                <a:ext cx="136" cy="39"/>
              </a:xfrm>
              <a:custGeom>
                <a:avLst/>
                <a:gdLst>
                  <a:gd name="T0" fmla="*/ 1124 w 1222"/>
                  <a:gd name="T1" fmla="*/ 68 h 237"/>
                  <a:gd name="T2" fmla="*/ 1059 w 1222"/>
                  <a:gd name="T3" fmla="*/ 57 h 237"/>
                  <a:gd name="T4" fmla="*/ 977 w 1222"/>
                  <a:gd name="T5" fmla="*/ 47 h 237"/>
                  <a:gd name="T6" fmla="*/ 887 w 1222"/>
                  <a:gd name="T7" fmla="*/ 36 h 237"/>
                  <a:gd name="T8" fmla="*/ 793 w 1222"/>
                  <a:gd name="T9" fmla="*/ 26 h 237"/>
                  <a:gd name="T10" fmla="*/ 663 w 1222"/>
                  <a:gd name="T11" fmla="*/ 14 h 237"/>
                  <a:gd name="T12" fmla="*/ 592 w 1222"/>
                  <a:gd name="T13" fmla="*/ 9 h 237"/>
                  <a:gd name="T14" fmla="*/ 466 w 1222"/>
                  <a:gd name="T15" fmla="*/ 3 h 237"/>
                  <a:gd name="T16" fmla="*/ 327 w 1222"/>
                  <a:gd name="T17" fmla="*/ 0 h 237"/>
                  <a:gd name="T18" fmla="*/ 261 w 1222"/>
                  <a:gd name="T19" fmla="*/ 0 h 237"/>
                  <a:gd name="T20" fmla="*/ 196 w 1222"/>
                  <a:gd name="T21" fmla="*/ 2 h 237"/>
                  <a:gd name="T22" fmla="*/ 132 w 1222"/>
                  <a:gd name="T23" fmla="*/ 6 h 237"/>
                  <a:gd name="T24" fmla="*/ 67 w 1222"/>
                  <a:gd name="T25" fmla="*/ 12 h 237"/>
                  <a:gd name="T26" fmla="*/ 0 w 1222"/>
                  <a:gd name="T27" fmla="*/ 22 h 237"/>
                  <a:gd name="T28" fmla="*/ 76 w 1222"/>
                  <a:gd name="T29" fmla="*/ 35 h 237"/>
                  <a:gd name="T30" fmla="*/ 260 w 1222"/>
                  <a:gd name="T31" fmla="*/ 64 h 237"/>
                  <a:gd name="T32" fmla="*/ 353 w 1222"/>
                  <a:gd name="T33" fmla="*/ 81 h 237"/>
                  <a:gd name="T34" fmla="*/ 449 w 1222"/>
                  <a:gd name="T35" fmla="*/ 99 h 237"/>
                  <a:gd name="T36" fmla="*/ 664 w 1222"/>
                  <a:gd name="T37" fmla="*/ 142 h 237"/>
                  <a:gd name="T38" fmla="*/ 779 w 1222"/>
                  <a:gd name="T39" fmla="*/ 165 h 237"/>
                  <a:gd name="T40" fmla="*/ 953 w 1222"/>
                  <a:gd name="T41" fmla="*/ 197 h 237"/>
                  <a:gd name="T42" fmla="*/ 1065 w 1222"/>
                  <a:gd name="T43" fmla="*/ 216 h 237"/>
                  <a:gd name="T44" fmla="*/ 1171 w 1222"/>
                  <a:gd name="T45" fmla="*/ 231 h 237"/>
                  <a:gd name="T46" fmla="*/ 1213 w 1222"/>
                  <a:gd name="T47" fmla="*/ 230 h 237"/>
                  <a:gd name="T48" fmla="*/ 1198 w 1222"/>
                  <a:gd name="T49" fmla="*/ 217 h 237"/>
                  <a:gd name="T50" fmla="*/ 1186 w 1222"/>
                  <a:gd name="T51" fmla="*/ 202 h 237"/>
                  <a:gd name="T52" fmla="*/ 1176 w 1222"/>
                  <a:gd name="T53" fmla="*/ 188 h 237"/>
                  <a:gd name="T54" fmla="*/ 1164 w 1222"/>
                  <a:gd name="T55" fmla="*/ 168 h 237"/>
                  <a:gd name="T56" fmla="*/ 1160 w 1222"/>
                  <a:gd name="T57" fmla="*/ 154 h 237"/>
                  <a:gd name="T58" fmla="*/ 1154 w 1222"/>
                  <a:gd name="T59" fmla="*/ 129 h 237"/>
                  <a:gd name="T60" fmla="*/ 1153 w 1222"/>
                  <a:gd name="T61" fmla="*/ 107 h 237"/>
                  <a:gd name="T62" fmla="*/ 1153 w 1222"/>
                  <a:gd name="T63" fmla="*/ 83 h 237"/>
                  <a:gd name="T64" fmla="*/ 1151 w 1222"/>
                  <a:gd name="T65" fmla="*/ 75 h 237"/>
                  <a:gd name="T66" fmla="*/ 1149 w 1222"/>
                  <a:gd name="T67" fmla="*/ 73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2"/>
                  <a:gd name="T103" fmla="*/ 0 h 237"/>
                  <a:gd name="T104" fmla="*/ 1222 w 1222"/>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2" h="237">
                    <a:moveTo>
                      <a:pt x="1149" y="73"/>
                    </a:moveTo>
                    <a:lnTo>
                      <a:pt x="1124" y="68"/>
                    </a:lnTo>
                    <a:lnTo>
                      <a:pt x="1094" y="62"/>
                    </a:lnTo>
                    <a:lnTo>
                      <a:pt x="1059" y="57"/>
                    </a:lnTo>
                    <a:lnTo>
                      <a:pt x="1020" y="52"/>
                    </a:lnTo>
                    <a:lnTo>
                      <a:pt x="977" y="47"/>
                    </a:lnTo>
                    <a:lnTo>
                      <a:pt x="933" y="42"/>
                    </a:lnTo>
                    <a:lnTo>
                      <a:pt x="887" y="36"/>
                    </a:lnTo>
                    <a:lnTo>
                      <a:pt x="840" y="31"/>
                    </a:lnTo>
                    <a:lnTo>
                      <a:pt x="793" y="26"/>
                    </a:lnTo>
                    <a:lnTo>
                      <a:pt x="748" y="22"/>
                    </a:lnTo>
                    <a:lnTo>
                      <a:pt x="663" y="14"/>
                    </a:lnTo>
                    <a:lnTo>
                      <a:pt x="625" y="11"/>
                    </a:lnTo>
                    <a:lnTo>
                      <a:pt x="592" y="9"/>
                    </a:lnTo>
                    <a:lnTo>
                      <a:pt x="542" y="6"/>
                    </a:lnTo>
                    <a:lnTo>
                      <a:pt x="466" y="3"/>
                    </a:lnTo>
                    <a:lnTo>
                      <a:pt x="395" y="1"/>
                    </a:lnTo>
                    <a:lnTo>
                      <a:pt x="327" y="0"/>
                    </a:lnTo>
                    <a:lnTo>
                      <a:pt x="293" y="0"/>
                    </a:lnTo>
                    <a:lnTo>
                      <a:pt x="261" y="0"/>
                    </a:lnTo>
                    <a:lnTo>
                      <a:pt x="229" y="1"/>
                    </a:lnTo>
                    <a:lnTo>
                      <a:pt x="196" y="2"/>
                    </a:lnTo>
                    <a:lnTo>
                      <a:pt x="164" y="4"/>
                    </a:lnTo>
                    <a:lnTo>
                      <a:pt x="132" y="6"/>
                    </a:lnTo>
                    <a:lnTo>
                      <a:pt x="99" y="9"/>
                    </a:lnTo>
                    <a:lnTo>
                      <a:pt x="67" y="12"/>
                    </a:lnTo>
                    <a:lnTo>
                      <a:pt x="34" y="17"/>
                    </a:lnTo>
                    <a:lnTo>
                      <a:pt x="0" y="22"/>
                    </a:lnTo>
                    <a:lnTo>
                      <a:pt x="36" y="28"/>
                    </a:lnTo>
                    <a:lnTo>
                      <a:pt x="76" y="35"/>
                    </a:lnTo>
                    <a:lnTo>
                      <a:pt x="165" y="49"/>
                    </a:lnTo>
                    <a:lnTo>
                      <a:pt x="260" y="64"/>
                    </a:lnTo>
                    <a:lnTo>
                      <a:pt x="308" y="73"/>
                    </a:lnTo>
                    <a:lnTo>
                      <a:pt x="353" y="81"/>
                    </a:lnTo>
                    <a:lnTo>
                      <a:pt x="400" y="90"/>
                    </a:lnTo>
                    <a:lnTo>
                      <a:pt x="449" y="99"/>
                    </a:lnTo>
                    <a:lnTo>
                      <a:pt x="554" y="120"/>
                    </a:lnTo>
                    <a:lnTo>
                      <a:pt x="664" y="142"/>
                    </a:lnTo>
                    <a:lnTo>
                      <a:pt x="721" y="153"/>
                    </a:lnTo>
                    <a:lnTo>
                      <a:pt x="779" y="165"/>
                    </a:lnTo>
                    <a:lnTo>
                      <a:pt x="895" y="186"/>
                    </a:lnTo>
                    <a:lnTo>
                      <a:pt x="953" y="197"/>
                    </a:lnTo>
                    <a:lnTo>
                      <a:pt x="1010" y="207"/>
                    </a:lnTo>
                    <a:lnTo>
                      <a:pt x="1065" y="216"/>
                    </a:lnTo>
                    <a:lnTo>
                      <a:pt x="1119" y="224"/>
                    </a:lnTo>
                    <a:lnTo>
                      <a:pt x="1171" y="231"/>
                    </a:lnTo>
                    <a:lnTo>
                      <a:pt x="1222" y="237"/>
                    </a:lnTo>
                    <a:lnTo>
                      <a:pt x="1213" y="230"/>
                    </a:lnTo>
                    <a:lnTo>
                      <a:pt x="1206" y="224"/>
                    </a:lnTo>
                    <a:lnTo>
                      <a:pt x="1198" y="217"/>
                    </a:lnTo>
                    <a:lnTo>
                      <a:pt x="1191" y="209"/>
                    </a:lnTo>
                    <a:lnTo>
                      <a:pt x="1186" y="202"/>
                    </a:lnTo>
                    <a:lnTo>
                      <a:pt x="1180" y="196"/>
                    </a:lnTo>
                    <a:lnTo>
                      <a:pt x="1176" y="188"/>
                    </a:lnTo>
                    <a:lnTo>
                      <a:pt x="1171" y="181"/>
                    </a:lnTo>
                    <a:lnTo>
                      <a:pt x="1164" y="168"/>
                    </a:lnTo>
                    <a:lnTo>
                      <a:pt x="1162" y="161"/>
                    </a:lnTo>
                    <a:lnTo>
                      <a:pt x="1160" y="154"/>
                    </a:lnTo>
                    <a:lnTo>
                      <a:pt x="1157" y="142"/>
                    </a:lnTo>
                    <a:lnTo>
                      <a:pt x="1154" y="129"/>
                    </a:lnTo>
                    <a:lnTo>
                      <a:pt x="1153" y="118"/>
                    </a:lnTo>
                    <a:lnTo>
                      <a:pt x="1153" y="107"/>
                    </a:lnTo>
                    <a:lnTo>
                      <a:pt x="1153" y="91"/>
                    </a:lnTo>
                    <a:lnTo>
                      <a:pt x="1153" y="83"/>
                    </a:lnTo>
                    <a:lnTo>
                      <a:pt x="1152" y="78"/>
                    </a:lnTo>
                    <a:lnTo>
                      <a:pt x="1151" y="75"/>
                    </a:lnTo>
                    <a:lnTo>
                      <a:pt x="1150" y="74"/>
                    </a:lnTo>
                    <a:lnTo>
                      <a:pt x="1149" y="73"/>
                    </a:lnTo>
                    <a:close/>
                  </a:path>
                </a:pathLst>
              </a:custGeom>
              <a:solidFill>
                <a:srgbClr val="CCCCCC"/>
              </a:solidFill>
              <a:ln w="9525">
                <a:noFill/>
                <a:round/>
                <a:headEnd/>
                <a:tailEnd/>
              </a:ln>
            </p:spPr>
            <p:txBody>
              <a:bodyPr/>
              <a:lstStyle/>
              <a:p>
                <a:endParaRPr lang="en-US" dirty="0"/>
              </a:p>
            </p:txBody>
          </p:sp>
          <p:sp>
            <p:nvSpPr>
              <p:cNvPr id="22110" name="Freeform 307"/>
              <p:cNvSpPr>
                <a:spLocks/>
              </p:cNvSpPr>
              <p:nvPr/>
            </p:nvSpPr>
            <p:spPr bwMode="auto">
              <a:xfrm>
                <a:off x="3154" y="1091"/>
                <a:ext cx="130" cy="37"/>
              </a:xfrm>
              <a:custGeom>
                <a:avLst/>
                <a:gdLst>
                  <a:gd name="T0" fmla="*/ 1002 w 1165"/>
                  <a:gd name="T1" fmla="*/ 74 h 219"/>
                  <a:gd name="T2" fmla="*/ 981 w 1165"/>
                  <a:gd name="T3" fmla="*/ 69 h 219"/>
                  <a:gd name="T4" fmla="*/ 958 w 1165"/>
                  <a:gd name="T5" fmla="*/ 63 h 219"/>
                  <a:gd name="T6" fmla="*/ 901 w 1165"/>
                  <a:gd name="T7" fmla="*/ 52 h 219"/>
                  <a:gd name="T8" fmla="*/ 839 w 1165"/>
                  <a:gd name="T9" fmla="*/ 41 h 219"/>
                  <a:gd name="T10" fmla="*/ 772 w 1165"/>
                  <a:gd name="T11" fmla="*/ 31 h 219"/>
                  <a:gd name="T12" fmla="*/ 738 w 1165"/>
                  <a:gd name="T13" fmla="*/ 26 h 219"/>
                  <a:gd name="T14" fmla="*/ 706 w 1165"/>
                  <a:gd name="T15" fmla="*/ 22 h 219"/>
                  <a:gd name="T16" fmla="*/ 644 w 1165"/>
                  <a:gd name="T17" fmla="*/ 14 h 219"/>
                  <a:gd name="T18" fmla="*/ 590 w 1165"/>
                  <a:gd name="T19" fmla="*/ 9 h 219"/>
                  <a:gd name="T20" fmla="*/ 568 w 1165"/>
                  <a:gd name="T21" fmla="*/ 7 h 219"/>
                  <a:gd name="T22" fmla="*/ 549 w 1165"/>
                  <a:gd name="T23" fmla="*/ 6 h 219"/>
                  <a:gd name="T24" fmla="*/ 478 w 1165"/>
                  <a:gd name="T25" fmla="*/ 3 h 219"/>
                  <a:gd name="T26" fmla="*/ 406 w 1165"/>
                  <a:gd name="T27" fmla="*/ 1 h 219"/>
                  <a:gd name="T28" fmla="*/ 371 w 1165"/>
                  <a:gd name="T29" fmla="*/ 1 h 219"/>
                  <a:gd name="T30" fmla="*/ 336 w 1165"/>
                  <a:gd name="T31" fmla="*/ 0 h 219"/>
                  <a:gd name="T32" fmla="*/ 301 w 1165"/>
                  <a:gd name="T33" fmla="*/ 0 h 219"/>
                  <a:gd name="T34" fmla="*/ 265 w 1165"/>
                  <a:gd name="T35" fmla="*/ 1 h 219"/>
                  <a:gd name="T36" fmla="*/ 230 w 1165"/>
                  <a:gd name="T37" fmla="*/ 1 h 219"/>
                  <a:gd name="T38" fmla="*/ 196 w 1165"/>
                  <a:gd name="T39" fmla="*/ 2 h 219"/>
                  <a:gd name="T40" fmla="*/ 162 w 1165"/>
                  <a:gd name="T41" fmla="*/ 4 h 219"/>
                  <a:gd name="T42" fmla="*/ 128 w 1165"/>
                  <a:gd name="T43" fmla="*/ 6 h 219"/>
                  <a:gd name="T44" fmla="*/ 96 w 1165"/>
                  <a:gd name="T45" fmla="*/ 9 h 219"/>
                  <a:gd name="T46" fmla="*/ 63 w 1165"/>
                  <a:gd name="T47" fmla="*/ 12 h 219"/>
                  <a:gd name="T48" fmla="*/ 31 w 1165"/>
                  <a:gd name="T49" fmla="*/ 16 h 219"/>
                  <a:gd name="T50" fmla="*/ 0 w 1165"/>
                  <a:gd name="T51" fmla="*/ 21 h 219"/>
                  <a:gd name="T52" fmla="*/ 35 w 1165"/>
                  <a:gd name="T53" fmla="*/ 27 h 219"/>
                  <a:gd name="T54" fmla="*/ 78 w 1165"/>
                  <a:gd name="T55" fmla="*/ 33 h 219"/>
                  <a:gd name="T56" fmla="*/ 179 w 1165"/>
                  <a:gd name="T57" fmla="*/ 48 h 219"/>
                  <a:gd name="T58" fmla="*/ 286 w 1165"/>
                  <a:gd name="T59" fmla="*/ 63 h 219"/>
                  <a:gd name="T60" fmla="*/ 336 w 1165"/>
                  <a:gd name="T61" fmla="*/ 71 h 219"/>
                  <a:gd name="T62" fmla="*/ 381 w 1165"/>
                  <a:gd name="T63" fmla="*/ 79 h 219"/>
                  <a:gd name="T64" fmla="*/ 422 w 1165"/>
                  <a:gd name="T65" fmla="*/ 86 h 219"/>
                  <a:gd name="T66" fmla="*/ 467 w 1165"/>
                  <a:gd name="T67" fmla="*/ 95 h 219"/>
                  <a:gd name="T68" fmla="*/ 561 w 1165"/>
                  <a:gd name="T69" fmla="*/ 113 h 219"/>
                  <a:gd name="T70" fmla="*/ 764 w 1165"/>
                  <a:gd name="T71" fmla="*/ 153 h 219"/>
                  <a:gd name="T72" fmla="*/ 869 w 1165"/>
                  <a:gd name="T73" fmla="*/ 173 h 219"/>
                  <a:gd name="T74" fmla="*/ 921 w 1165"/>
                  <a:gd name="T75" fmla="*/ 182 h 219"/>
                  <a:gd name="T76" fmla="*/ 972 w 1165"/>
                  <a:gd name="T77" fmla="*/ 191 h 219"/>
                  <a:gd name="T78" fmla="*/ 1023 w 1165"/>
                  <a:gd name="T79" fmla="*/ 199 h 219"/>
                  <a:gd name="T80" fmla="*/ 1072 w 1165"/>
                  <a:gd name="T81" fmla="*/ 206 h 219"/>
                  <a:gd name="T82" fmla="*/ 1119 w 1165"/>
                  <a:gd name="T83" fmla="*/ 213 h 219"/>
                  <a:gd name="T84" fmla="*/ 1165 w 1165"/>
                  <a:gd name="T85" fmla="*/ 219 h 219"/>
                  <a:gd name="T86" fmla="*/ 1154 w 1165"/>
                  <a:gd name="T87" fmla="*/ 196 h 219"/>
                  <a:gd name="T88" fmla="*/ 1143 w 1165"/>
                  <a:gd name="T89" fmla="*/ 175 h 219"/>
                  <a:gd name="T90" fmla="*/ 1132 w 1165"/>
                  <a:gd name="T91" fmla="*/ 157 h 219"/>
                  <a:gd name="T92" fmla="*/ 1121 w 1165"/>
                  <a:gd name="T93" fmla="*/ 141 h 219"/>
                  <a:gd name="T94" fmla="*/ 1111 w 1165"/>
                  <a:gd name="T95" fmla="*/ 129 h 219"/>
                  <a:gd name="T96" fmla="*/ 1099 w 1165"/>
                  <a:gd name="T97" fmla="*/ 118 h 219"/>
                  <a:gd name="T98" fmla="*/ 1094 w 1165"/>
                  <a:gd name="T99" fmla="*/ 113 h 219"/>
                  <a:gd name="T100" fmla="*/ 1088 w 1165"/>
                  <a:gd name="T101" fmla="*/ 108 h 219"/>
                  <a:gd name="T102" fmla="*/ 1078 w 1165"/>
                  <a:gd name="T103" fmla="*/ 101 h 219"/>
                  <a:gd name="T104" fmla="*/ 1067 w 1165"/>
                  <a:gd name="T105" fmla="*/ 95 h 219"/>
                  <a:gd name="T106" fmla="*/ 1057 w 1165"/>
                  <a:gd name="T107" fmla="*/ 89 h 219"/>
                  <a:gd name="T108" fmla="*/ 1047 w 1165"/>
                  <a:gd name="T109" fmla="*/ 86 h 219"/>
                  <a:gd name="T110" fmla="*/ 1038 w 1165"/>
                  <a:gd name="T111" fmla="*/ 83 h 219"/>
                  <a:gd name="T112" fmla="*/ 1019 w 1165"/>
                  <a:gd name="T113" fmla="*/ 78 h 219"/>
                  <a:gd name="T114" fmla="*/ 1002 w 1165"/>
                  <a:gd name="T115" fmla="*/ 74 h 2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65"/>
                  <a:gd name="T175" fmla="*/ 0 h 219"/>
                  <a:gd name="T176" fmla="*/ 1165 w 1165"/>
                  <a:gd name="T177" fmla="*/ 219 h 2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65" h="219">
                    <a:moveTo>
                      <a:pt x="1002" y="74"/>
                    </a:moveTo>
                    <a:lnTo>
                      <a:pt x="981" y="69"/>
                    </a:lnTo>
                    <a:lnTo>
                      <a:pt x="958" y="63"/>
                    </a:lnTo>
                    <a:lnTo>
                      <a:pt x="901" y="52"/>
                    </a:lnTo>
                    <a:lnTo>
                      <a:pt x="839" y="41"/>
                    </a:lnTo>
                    <a:lnTo>
                      <a:pt x="772" y="31"/>
                    </a:lnTo>
                    <a:lnTo>
                      <a:pt x="738" y="26"/>
                    </a:lnTo>
                    <a:lnTo>
                      <a:pt x="706" y="22"/>
                    </a:lnTo>
                    <a:lnTo>
                      <a:pt x="644" y="14"/>
                    </a:lnTo>
                    <a:lnTo>
                      <a:pt x="590" y="9"/>
                    </a:lnTo>
                    <a:lnTo>
                      <a:pt x="568" y="7"/>
                    </a:lnTo>
                    <a:lnTo>
                      <a:pt x="549" y="6"/>
                    </a:lnTo>
                    <a:lnTo>
                      <a:pt x="478" y="3"/>
                    </a:lnTo>
                    <a:lnTo>
                      <a:pt x="406" y="1"/>
                    </a:lnTo>
                    <a:lnTo>
                      <a:pt x="371" y="1"/>
                    </a:lnTo>
                    <a:lnTo>
                      <a:pt x="336" y="0"/>
                    </a:lnTo>
                    <a:lnTo>
                      <a:pt x="301" y="0"/>
                    </a:lnTo>
                    <a:lnTo>
                      <a:pt x="265" y="1"/>
                    </a:lnTo>
                    <a:lnTo>
                      <a:pt x="230" y="1"/>
                    </a:lnTo>
                    <a:lnTo>
                      <a:pt x="196" y="2"/>
                    </a:lnTo>
                    <a:lnTo>
                      <a:pt x="162" y="4"/>
                    </a:lnTo>
                    <a:lnTo>
                      <a:pt x="128" y="6"/>
                    </a:lnTo>
                    <a:lnTo>
                      <a:pt x="96" y="9"/>
                    </a:lnTo>
                    <a:lnTo>
                      <a:pt x="63" y="12"/>
                    </a:lnTo>
                    <a:lnTo>
                      <a:pt x="31" y="16"/>
                    </a:lnTo>
                    <a:lnTo>
                      <a:pt x="0" y="21"/>
                    </a:lnTo>
                    <a:lnTo>
                      <a:pt x="35" y="27"/>
                    </a:lnTo>
                    <a:lnTo>
                      <a:pt x="78" y="33"/>
                    </a:lnTo>
                    <a:lnTo>
                      <a:pt x="179" y="48"/>
                    </a:lnTo>
                    <a:lnTo>
                      <a:pt x="286" y="63"/>
                    </a:lnTo>
                    <a:lnTo>
                      <a:pt x="336" y="71"/>
                    </a:lnTo>
                    <a:lnTo>
                      <a:pt x="381" y="79"/>
                    </a:lnTo>
                    <a:lnTo>
                      <a:pt x="422" y="86"/>
                    </a:lnTo>
                    <a:lnTo>
                      <a:pt x="467" y="95"/>
                    </a:lnTo>
                    <a:lnTo>
                      <a:pt x="561" y="113"/>
                    </a:lnTo>
                    <a:lnTo>
                      <a:pt x="764" y="153"/>
                    </a:lnTo>
                    <a:lnTo>
                      <a:pt x="869" y="173"/>
                    </a:lnTo>
                    <a:lnTo>
                      <a:pt x="921" y="182"/>
                    </a:lnTo>
                    <a:lnTo>
                      <a:pt x="972" y="191"/>
                    </a:lnTo>
                    <a:lnTo>
                      <a:pt x="1023" y="199"/>
                    </a:lnTo>
                    <a:lnTo>
                      <a:pt x="1072" y="206"/>
                    </a:lnTo>
                    <a:lnTo>
                      <a:pt x="1119" y="213"/>
                    </a:lnTo>
                    <a:lnTo>
                      <a:pt x="1165" y="219"/>
                    </a:lnTo>
                    <a:lnTo>
                      <a:pt x="1154" y="196"/>
                    </a:lnTo>
                    <a:lnTo>
                      <a:pt x="1143" y="175"/>
                    </a:lnTo>
                    <a:lnTo>
                      <a:pt x="1132" y="157"/>
                    </a:lnTo>
                    <a:lnTo>
                      <a:pt x="1121" y="141"/>
                    </a:lnTo>
                    <a:lnTo>
                      <a:pt x="1111" y="129"/>
                    </a:lnTo>
                    <a:lnTo>
                      <a:pt x="1099" y="118"/>
                    </a:lnTo>
                    <a:lnTo>
                      <a:pt x="1094" y="113"/>
                    </a:lnTo>
                    <a:lnTo>
                      <a:pt x="1088" y="108"/>
                    </a:lnTo>
                    <a:lnTo>
                      <a:pt x="1078" y="101"/>
                    </a:lnTo>
                    <a:lnTo>
                      <a:pt x="1067" y="95"/>
                    </a:lnTo>
                    <a:lnTo>
                      <a:pt x="1057" y="89"/>
                    </a:lnTo>
                    <a:lnTo>
                      <a:pt x="1047" y="86"/>
                    </a:lnTo>
                    <a:lnTo>
                      <a:pt x="1038" y="83"/>
                    </a:lnTo>
                    <a:lnTo>
                      <a:pt x="1019" y="78"/>
                    </a:lnTo>
                    <a:lnTo>
                      <a:pt x="1002" y="74"/>
                    </a:lnTo>
                    <a:close/>
                  </a:path>
                </a:pathLst>
              </a:custGeom>
              <a:solidFill>
                <a:srgbClr val="E6E6E6"/>
              </a:solidFill>
              <a:ln w="9525">
                <a:noFill/>
                <a:round/>
                <a:headEnd/>
                <a:tailEnd/>
              </a:ln>
            </p:spPr>
            <p:txBody>
              <a:bodyPr/>
              <a:lstStyle/>
              <a:p>
                <a:endParaRPr lang="en-US" dirty="0"/>
              </a:p>
            </p:txBody>
          </p:sp>
          <p:sp>
            <p:nvSpPr>
              <p:cNvPr id="22111" name="Freeform 308"/>
              <p:cNvSpPr>
                <a:spLocks/>
              </p:cNvSpPr>
              <p:nvPr/>
            </p:nvSpPr>
            <p:spPr bwMode="auto">
              <a:xfrm>
                <a:off x="3166" y="1110"/>
                <a:ext cx="403" cy="142"/>
              </a:xfrm>
              <a:custGeom>
                <a:avLst/>
                <a:gdLst>
                  <a:gd name="T0" fmla="*/ 175 w 3631"/>
                  <a:gd name="T1" fmla="*/ 75 h 854"/>
                  <a:gd name="T2" fmla="*/ 275 w 3631"/>
                  <a:gd name="T3" fmla="*/ 116 h 854"/>
                  <a:gd name="T4" fmla="*/ 426 w 3631"/>
                  <a:gd name="T5" fmla="*/ 170 h 854"/>
                  <a:gd name="T6" fmla="*/ 517 w 3631"/>
                  <a:gd name="T7" fmla="*/ 199 h 854"/>
                  <a:gd name="T8" fmla="*/ 622 w 3631"/>
                  <a:gd name="T9" fmla="*/ 226 h 854"/>
                  <a:gd name="T10" fmla="*/ 660 w 3631"/>
                  <a:gd name="T11" fmla="*/ 235 h 854"/>
                  <a:gd name="T12" fmla="*/ 688 w 3631"/>
                  <a:gd name="T13" fmla="*/ 235 h 854"/>
                  <a:gd name="T14" fmla="*/ 714 w 3631"/>
                  <a:gd name="T15" fmla="*/ 230 h 854"/>
                  <a:gd name="T16" fmla="*/ 745 w 3631"/>
                  <a:gd name="T17" fmla="*/ 215 h 854"/>
                  <a:gd name="T18" fmla="*/ 777 w 3631"/>
                  <a:gd name="T19" fmla="*/ 196 h 854"/>
                  <a:gd name="T20" fmla="*/ 798 w 3631"/>
                  <a:gd name="T21" fmla="*/ 190 h 854"/>
                  <a:gd name="T22" fmla="*/ 826 w 3631"/>
                  <a:gd name="T23" fmla="*/ 193 h 854"/>
                  <a:gd name="T24" fmla="*/ 848 w 3631"/>
                  <a:gd name="T25" fmla="*/ 204 h 854"/>
                  <a:gd name="T26" fmla="*/ 881 w 3631"/>
                  <a:gd name="T27" fmla="*/ 224 h 854"/>
                  <a:gd name="T28" fmla="*/ 933 w 3631"/>
                  <a:gd name="T29" fmla="*/ 264 h 854"/>
                  <a:gd name="T30" fmla="*/ 966 w 3631"/>
                  <a:gd name="T31" fmla="*/ 282 h 854"/>
                  <a:gd name="T32" fmla="*/ 985 w 3631"/>
                  <a:gd name="T33" fmla="*/ 287 h 854"/>
                  <a:gd name="T34" fmla="*/ 1023 w 3631"/>
                  <a:gd name="T35" fmla="*/ 289 h 854"/>
                  <a:gd name="T36" fmla="*/ 1059 w 3631"/>
                  <a:gd name="T37" fmla="*/ 287 h 854"/>
                  <a:gd name="T38" fmla="*/ 1105 w 3631"/>
                  <a:gd name="T39" fmla="*/ 277 h 854"/>
                  <a:gd name="T40" fmla="*/ 1128 w 3631"/>
                  <a:gd name="T41" fmla="*/ 275 h 854"/>
                  <a:gd name="T42" fmla="*/ 1155 w 3631"/>
                  <a:gd name="T43" fmla="*/ 282 h 854"/>
                  <a:gd name="T44" fmla="*/ 1255 w 3631"/>
                  <a:gd name="T45" fmla="*/ 314 h 854"/>
                  <a:gd name="T46" fmla="*/ 1292 w 3631"/>
                  <a:gd name="T47" fmla="*/ 322 h 854"/>
                  <a:gd name="T48" fmla="*/ 1321 w 3631"/>
                  <a:gd name="T49" fmla="*/ 325 h 854"/>
                  <a:gd name="T50" fmla="*/ 1351 w 3631"/>
                  <a:gd name="T51" fmla="*/ 324 h 854"/>
                  <a:gd name="T52" fmla="*/ 1374 w 3631"/>
                  <a:gd name="T53" fmla="*/ 318 h 854"/>
                  <a:gd name="T54" fmla="*/ 1410 w 3631"/>
                  <a:gd name="T55" fmla="*/ 302 h 854"/>
                  <a:gd name="T56" fmla="*/ 1438 w 3631"/>
                  <a:gd name="T57" fmla="*/ 293 h 854"/>
                  <a:gd name="T58" fmla="*/ 1464 w 3631"/>
                  <a:gd name="T59" fmla="*/ 291 h 854"/>
                  <a:gd name="T60" fmla="*/ 1494 w 3631"/>
                  <a:gd name="T61" fmla="*/ 294 h 854"/>
                  <a:gd name="T62" fmla="*/ 1565 w 3631"/>
                  <a:gd name="T63" fmla="*/ 311 h 854"/>
                  <a:gd name="T64" fmla="*/ 1689 w 3631"/>
                  <a:gd name="T65" fmla="*/ 345 h 854"/>
                  <a:gd name="T66" fmla="*/ 1742 w 3631"/>
                  <a:gd name="T67" fmla="*/ 353 h 854"/>
                  <a:gd name="T68" fmla="*/ 1821 w 3631"/>
                  <a:gd name="T69" fmla="*/ 356 h 854"/>
                  <a:gd name="T70" fmla="*/ 1886 w 3631"/>
                  <a:gd name="T71" fmla="*/ 359 h 854"/>
                  <a:gd name="T72" fmla="*/ 1958 w 3631"/>
                  <a:gd name="T73" fmla="*/ 371 h 854"/>
                  <a:gd name="T74" fmla="*/ 2048 w 3631"/>
                  <a:gd name="T75" fmla="*/ 392 h 854"/>
                  <a:gd name="T76" fmla="*/ 2199 w 3631"/>
                  <a:gd name="T77" fmla="*/ 431 h 854"/>
                  <a:gd name="T78" fmla="*/ 2341 w 3631"/>
                  <a:gd name="T79" fmla="*/ 463 h 854"/>
                  <a:gd name="T80" fmla="*/ 2467 w 3631"/>
                  <a:gd name="T81" fmla="*/ 494 h 854"/>
                  <a:gd name="T82" fmla="*/ 2562 w 3631"/>
                  <a:gd name="T83" fmla="*/ 523 h 854"/>
                  <a:gd name="T84" fmla="*/ 2712 w 3631"/>
                  <a:gd name="T85" fmla="*/ 578 h 854"/>
                  <a:gd name="T86" fmla="*/ 2869 w 3631"/>
                  <a:gd name="T87" fmla="*/ 632 h 854"/>
                  <a:gd name="T88" fmla="*/ 3051 w 3631"/>
                  <a:gd name="T89" fmla="*/ 691 h 854"/>
                  <a:gd name="T90" fmla="*/ 3336 w 3631"/>
                  <a:gd name="T91" fmla="*/ 770 h 854"/>
                  <a:gd name="T92" fmla="*/ 3631 w 3631"/>
                  <a:gd name="T93" fmla="*/ 854 h 854"/>
                  <a:gd name="T94" fmla="*/ 3465 w 3631"/>
                  <a:gd name="T95" fmla="*/ 777 h 854"/>
                  <a:gd name="T96" fmla="*/ 3278 w 3631"/>
                  <a:gd name="T97" fmla="*/ 701 h 854"/>
                  <a:gd name="T98" fmla="*/ 2457 w 3631"/>
                  <a:gd name="T99" fmla="*/ 374 h 854"/>
                  <a:gd name="T100" fmla="*/ 2289 w 3631"/>
                  <a:gd name="T101" fmla="*/ 313 h 854"/>
                  <a:gd name="T102" fmla="*/ 2240 w 3631"/>
                  <a:gd name="T103" fmla="*/ 299 h 854"/>
                  <a:gd name="T104" fmla="*/ 2205 w 3631"/>
                  <a:gd name="T105" fmla="*/ 292 h 854"/>
                  <a:gd name="T106" fmla="*/ 2169 w 3631"/>
                  <a:gd name="T107" fmla="*/ 292 h 854"/>
                  <a:gd name="T108" fmla="*/ 2103 w 3631"/>
                  <a:gd name="T109" fmla="*/ 297 h 854"/>
                  <a:gd name="T110" fmla="*/ 2028 w 3631"/>
                  <a:gd name="T111" fmla="*/ 298 h 854"/>
                  <a:gd name="T112" fmla="*/ 1911 w 3631"/>
                  <a:gd name="T113" fmla="*/ 291 h 854"/>
                  <a:gd name="T114" fmla="*/ 1767 w 3631"/>
                  <a:gd name="T115" fmla="*/ 274 h 854"/>
                  <a:gd name="T116" fmla="*/ 1508 w 3631"/>
                  <a:gd name="T117" fmla="*/ 239 h 854"/>
                  <a:gd name="T118" fmla="*/ 1038 w 3631"/>
                  <a:gd name="T119" fmla="*/ 167 h 854"/>
                  <a:gd name="T120" fmla="*/ 377 w 3631"/>
                  <a:gd name="T121" fmla="*/ 64 h 854"/>
                  <a:gd name="T122" fmla="*/ 82 w 3631"/>
                  <a:gd name="T123" fmla="*/ 14 h 8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31"/>
                  <a:gd name="T187" fmla="*/ 0 h 854"/>
                  <a:gd name="T188" fmla="*/ 3631 w 3631"/>
                  <a:gd name="T189" fmla="*/ 854 h 8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31" h="854">
                    <a:moveTo>
                      <a:pt x="0" y="0"/>
                    </a:moveTo>
                    <a:lnTo>
                      <a:pt x="96" y="42"/>
                    </a:lnTo>
                    <a:lnTo>
                      <a:pt x="175" y="75"/>
                    </a:lnTo>
                    <a:lnTo>
                      <a:pt x="210" y="91"/>
                    </a:lnTo>
                    <a:lnTo>
                      <a:pt x="243" y="103"/>
                    </a:lnTo>
                    <a:lnTo>
                      <a:pt x="275" y="116"/>
                    </a:lnTo>
                    <a:lnTo>
                      <a:pt x="304" y="126"/>
                    </a:lnTo>
                    <a:lnTo>
                      <a:pt x="365" y="148"/>
                    </a:lnTo>
                    <a:lnTo>
                      <a:pt x="426" y="170"/>
                    </a:lnTo>
                    <a:lnTo>
                      <a:pt x="456" y="181"/>
                    </a:lnTo>
                    <a:lnTo>
                      <a:pt x="487" y="190"/>
                    </a:lnTo>
                    <a:lnTo>
                      <a:pt x="517" y="199"/>
                    </a:lnTo>
                    <a:lnTo>
                      <a:pt x="548" y="208"/>
                    </a:lnTo>
                    <a:lnTo>
                      <a:pt x="602" y="221"/>
                    </a:lnTo>
                    <a:lnTo>
                      <a:pt x="622" y="226"/>
                    </a:lnTo>
                    <a:lnTo>
                      <a:pt x="639" y="231"/>
                    </a:lnTo>
                    <a:lnTo>
                      <a:pt x="653" y="234"/>
                    </a:lnTo>
                    <a:lnTo>
                      <a:pt x="660" y="235"/>
                    </a:lnTo>
                    <a:lnTo>
                      <a:pt x="667" y="235"/>
                    </a:lnTo>
                    <a:lnTo>
                      <a:pt x="680" y="235"/>
                    </a:lnTo>
                    <a:lnTo>
                      <a:pt x="688" y="235"/>
                    </a:lnTo>
                    <a:lnTo>
                      <a:pt x="696" y="234"/>
                    </a:lnTo>
                    <a:lnTo>
                      <a:pt x="706" y="233"/>
                    </a:lnTo>
                    <a:lnTo>
                      <a:pt x="714" y="230"/>
                    </a:lnTo>
                    <a:lnTo>
                      <a:pt x="722" y="227"/>
                    </a:lnTo>
                    <a:lnTo>
                      <a:pt x="730" y="223"/>
                    </a:lnTo>
                    <a:lnTo>
                      <a:pt x="745" y="215"/>
                    </a:lnTo>
                    <a:lnTo>
                      <a:pt x="758" y="207"/>
                    </a:lnTo>
                    <a:lnTo>
                      <a:pt x="770" y="199"/>
                    </a:lnTo>
                    <a:lnTo>
                      <a:pt x="777" y="196"/>
                    </a:lnTo>
                    <a:lnTo>
                      <a:pt x="784" y="193"/>
                    </a:lnTo>
                    <a:lnTo>
                      <a:pt x="790" y="191"/>
                    </a:lnTo>
                    <a:lnTo>
                      <a:pt x="798" y="190"/>
                    </a:lnTo>
                    <a:lnTo>
                      <a:pt x="806" y="189"/>
                    </a:lnTo>
                    <a:lnTo>
                      <a:pt x="814" y="190"/>
                    </a:lnTo>
                    <a:lnTo>
                      <a:pt x="826" y="193"/>
                    </a:lnTo>
                    <a:lnTo>
                      <a:pt x="837" y="198"/>
                    </a:lnTo>
                    <a:lnTo>
                      <a:pt x="843" y="200"/>
                    </a:lnTo>
                    <a:lnTo>
                      <a:pt x="848" y="204"/>
                    </a:lnTo>
                    <a:lnTo>
                      <a:pt x="859" y="210"/>
                    </a:lnTo>
                    <a:lnTo>
                      <a:pt x="871" y="217"/>
                    </a:lnTo>
                    <a:lnTo>
                      <a:pt x="881" y="224"/>
                    </a:lnTo>
                    <a:lnTo>
                      <a:pt x="902" y="241"/>
                    </a:lnTo>
                    <a:lnTo>
                      <a:pt x="922" y="257"/>
                    </a:lnTo>
                    <a:lnTo>
                      <a:pt x="933" y="264"/>
                    </a:lnTo>
                    <a:lnTo>
                      <a:pt x="944" y="271"/>
                    </a:lnTo>
                    <a:lnTo>
                      <a:pt x="955" y="276"/>
                    </a:lnTo>
                    <a:lnTo>
                      <a:pt x="966" y="282"/>
                    </a:lnTo>
                    <a:lnTo>
                      <a:pt x="973" y="284"/>
                    </a:lnTo>
                    <a:lnTo>
                      <a:pt x="979" y="286"/>
                    </a:lnTo>
                    <a:lnTo>
                      <a:pt x="985" y="287"/>
                    </a:lnTo>
                    <a:lnTo>
                      <a:pt x="992" y="288"/>
                    </a:lnTo>
                    <a:lnTo>
                      <a:pt x="1009" y="289"/>
                    </a:lnTo>
                    <a:lnTo>
                      <a:pt x="1023" y="289"/>
                    </a:lnTo>
                    <a:lnTo>
                      <a:pt x="1037" y="289"/>
                    </a:lnTo>
                    <a:lnTo>
                      <a:pt x="1048" y="288"/>
                    </a:lnTo>
                    <a:lnTo>
                      <a:pt x="1059" y="287"/>
                    </a:lnTo>
                    <a:lnTo>
                      <a:pt x="1069" y="285"/>
                    </a:lnTo>
                    <a:lnTo>
                      <a:pt x="1088" y="281"/>
                    </a:lnTo>
                    <a:lnTo>
                      <a:pt x="1105" y="277"/>
                    </a:lnTo>
                    <a:lnTo>
                      <a:pt x="1112" y="276"/>
                    </a:lnTo>
                    <a:lnTo>
                      <a:pt x="1120" y="275"/>
                    </a:lnTo>
                    <a:lnTo>
                      <a:pt x="1128" y="275"/>
                    </a:lnTo>
                    <a:lnTo>
                      <a:pt x="1137" y="276"/>
                    </a:lnTo>
                    <a:lnTo>
                      <a:pt x="1146" y="279"/>
                    </a:lnTo>
                    <a:lnTo>
                      <a:pt x="1155" y="282"/>
                    </a:lnTo>
                    <a:lnTo>
                      <a:pt x="1193" y="295"/>
                    </a:lnTo>
                    <a:lnTo>
                      <a:pt x="1226" y="306"/>
                    </a:lnTo>
                    <a:lnTo>
                      <a:pt x="1255" y="314"/>
                    </a:lnTo>
                    <a:lnTo>
                      <a:pt x="1267" y="317"/>
                    </a:lnTo>
                    <a:lnTo>
                      <a:pt x="1279" y="320"/>
                    </a:lnTo>
                    <a:lnTo>
                      <a:pt x="1292" y="322"/>
                    </a:lnTo>
                    <a:lnTo>
                      <a:pt x="1302" y="323"/>
                    </a:lnTo>
                    <a:lnTo>
                      <a:pt x="1312" y="324"/>
                    </a:lnTo>
                    <a:lnTo>
                      <a:pt x="1321" y="325"/>
                    </a:lnTo>
                    <a:lnTo>
                      <a:pt x="1337" y="325"/>
                    </a:lnTo>
                    <a:lnTo>
                      <a:pt x="1344" y="325"/>
                    </a:lnTo>
                    <a:lnTo>
                      <a:pt x="1351" y="324"/>
                    </a:lnTo>
                    <a:lnTo>
                      <a:pt x="1357" y="323"/>
                    </a:lnTo>
                    <a:lnTo>
                      <a:pt x="1363" y="322"/>
                    </a:lnTo>
                    <a:lnTo>
                      <a:pt x="1374" y="318"/>
                    </a:lnTo>
                    <a:lnTo>
                      <a:pt x="1384" y="315"/>
                    </a:lnTo>
                    <a:lnTo>
                      <a:pt x="1393" y="311"/>
                    </a:lnTo>
                    <a:lnTo>
                      <a:pt x="1410" y="302"/>
                    </a:lnTo>
                    <a:lnTo>
                      <a:pt x="1419" y="298"/>
                    </a:lnTo>
                    <a:lnTo>
                      <a:pt x="1429" y="295"/>
                    </a:lnTo>
                    <a:lnTo>
                      <a:pt x="1438" y="293"/>
                    </a:lnTo>
                    <a:lnTo>
                      <a:pt x="1447" y="292"/>
                    </a:lnTo>
                    <a:lnTo>
                      <a:pt x="1456" y="291"/>
                    </a:lnTo>
                    <a:lnTo>
                      <a:pt x="1464" y="291"/>
                    </a:lnTo>
                    <a:lnTo>
                      <a:pt x="1474" y="291"/>
                    </a:lnTo>
                    <a:lnTo>
                      <a:pt x="1484" y="292"/>
                    </a:lnTo>
                    <a:lnTo>
                      <a:pt x="1494" y="294"/>
                    </a:lnTo>
                    <a:lnTo>
                      <a:pt x="1507" y="296"/>
                    </a:lnTo>
                    <a:lnTo>
                      <a:pt x="1532" y="302"/>
                    </a:lnTo>
                    <a:lnTo>
                      <a:pt x="1565" y="311"/>
                    </a:lnTo>
                    <a:lnTo>
                      <a:pt x="1650" y="336"/>
                    </a:lnTo>
                    <a:lnTo>
                      <a:pt x="1671" y="341"/>
                    </a:lnTo>
                    <a:lnTo>
                      <a:pt x="1689" y="345"/>
                    </a:lnTo>
                    <a:lnTo>
                      <a:pt x="1707" y="348"/>
                    </a:lnTo>
                    <a:lnTo>
                      <a:pt x="1725" y="350"/>
                    </a:lnTo>
                    <a:lnTo>
                      <a:pt x="1742" y="353"/>
                    </a:lnTo>
                    <a:lnTo>
                      <a:pt x="1759" y="354"/>
                    </a:lnTo>
                    <a:lnTo>
                      <a:pt x="1790" y="355"/>
                    </a:lnTo>
                    <a:lnTo>
                      <a:pt x="1821" y="356"/>
                    </a:lnTo>
                    <a:lnTo>
                      <a:pt x="1853" y="357"/>
                    </a:lnTo>
                    <a:lnTo>
                      <a:pt x="1869" y="358"/>
                    </a:lnTo>
                    <a:lnTo>
                      <a:pt x="1886" y="359"/>
                    </a:lnTo>
                    <a:lnTo>
                      <a:pt x="1903" y="361"/>
                    </a:lnTo>
                    <a:lnTo>
                      <a:pt x="1921" y="364"/>
                    </a:lnTo>
                    <a:lnTo>
                      <a:pt x="1958" y="371"/>
                    </a:lnTo>
                    <a:lnTo>
                      <a:pt x="1990" y="378"/>
                    </a:lnTo>
                    <a:lnTo>
                      <a:pt x="2020" y="385"/>
                    </a:lnTo>
                    <a:lnTo>
                      <a:pt x="2048" y="392"/>
                    </a:lnTo>
                    <a:lnTo>
                      <a:pt x="2103" y="407"/>
                    </a:lnTo>
                    <a:lnTo>
                      <a:pt x="2162" y="421"/>
                    </a:lnTo>
                    <a:lnTo>
                      <a:pt x="2199" y="431"/>
                    </a:lnTo>
                    <a:lnTo>
                      <a:pt x="2232" y="438"/>
                    </a:lnTo>
                    <a:lnTo>
                      <a:pt x="2290" y="452"/>
                    </a:lnTo>
                    <a:lnTo>
                      <a:pt x="2341" y="463"/>
                    </a:lnTo>
                    <a:lnTo>
                      <a:pt x="2390" y="473"/>
                    </a:lnTo>
                    <a:lnTo>
                      <a:pt x="2440" y="487"/>
                    </a:lnTo>
                    <a:lnTo>
                      <a:pt x="2467" y="494"/>
                    </a:lnTo>
                    <a:lnTo>
                      <a:pt x="2496" y="503"/>
                    </a:lnTo>
                    <a:lnTo>
                      <a:pt x="2527" y="512"/>
                    </a:lnTo>
                    <a:lnTo>
                      <a:pt x="2562" y="523"/>
                    </a:lnTo>
                    <a:lnTo>
                      <a:pt x="2600" y="537"/>
                    </a:lnTo>
                    <a:lnTo>
                      <a:pt x="2642" y="552"/>
                    </a:lnTo>
                    <a:lnTo>
                      <a:pt x="2712" y="578"/>
                    </a:lnTo>
                    <a:lnTo>
                      <a:pt x="2759" y="594"/>
                    </a:lnTo>
                    <a:lnTo>
                      <a:pt x="2812" y="612"/>
                    </a:lnTo>
                    <a:lnTo>
                      <a:pt x="2869" y="632"/>
                    </a:lnTo>
                    <a:lnTo>
                      <a:pt x="2929" y="652"/>
                    </a:lnTo>
                    <a:lnTo>
                      <a:pt x="2991" y="671"/>
                    </a:lnTo>
                    <a:lnTo>
                      <a:pt x="3051" y="691"/>
                    </a:lnTo>
                    <a:lnTo>
                      <a:pt x="3104" y="707"/>
                    </a:lnTo>
                    <a:lnTo>
                      <a:pt x="3172" y="726"/>
                    </a:lnTo>
                    <a:lnTo>
                      <a:pt x="3336" y="770"/>
                    </a:lnTo>
                    <a:lnTo>
                      <a:pt x="3502" y="816"/>
                    </a:lnTo>
                    <a:lnTo>
                      <a:pt x="3573" y="837"/>
                    </a:lnTo>
                    <a:lnTo>
                      <a:pt x="3631" y="854"/>
                    </a:lnTo>
                    <a:lnTo>
                      <a:pt x="3571" y="827"/>
                    </a:lnTo>
                    <a:lnTo>
                      <a:pt x="3525" y="805"/>
                    </a:lnTo>
                    <a:lnTo>
                      <a:pt x="3465" y="777"/>
                    </a:lnTo>
                    <a:lnTo>
                      <a:pt x="3431" y="760"/>
                    </a:lnTo>
                    <a:lnTo>
                      <a:pt x="3401" y="747"/>
                    </a:lnTo>
                    <a:lnTo>
                      <a:pt x="3278" y="701"/>
                    </a:lnTo>
                    <a:lnTo>
                      <a:pt x="3123" y="639"/>
                    </a:lnTo>
                    <a:lnTo>
                      <a:pt x="2794" y="508"/>
                    </a:lnTo>
                    <a:lnTo>
                      <a:pt x="2457" y="374"/>
                    </a:lnTo>
                    <a:lnTo>
                      <a:pt x="2388" y="348"/>
                    </a:lnTo>
                    <a:lnTo>
                      <a:pt x="2333" y="329"/>
                    </a:lnTo>
                    <a:lnTo>
                      <a:pt x="2289" y="313"/>
                    </a:lnTo>
                    <a:lnTo>
                      <a:pt x="2271" y="308"/>
                    </a:lnTo>
                    <a:lnTo>
                      <a:pt x="2254" y="302"/>
                    </a:lnTo>
                    <a:lnTo>
                      <a:pt x="2240" y="299"/>
                    </a:lnTo>
                    <a:lnTo>
                      <a:pt x="2228" y="296"/>
                    </a:lnTo>
                    <a:lnTo>
                      <a:pt x="2215" y="294"/>
                    </a:lnTo>
                    <a:lnTo>
                      <a:pt x="2205" y="292"/>
                    </a:lnTo>
                    <a:lnTo>
                      <a:pt x="2195" y="291"/>
                    </a:lnTo>
                    <a:lnTo>
                      <a:pt x="2186" y="291"/>
                    </a:lnTo>
                    <a:lnTo>
                      <a:pt x="2169" y="292"/>
                    </a:lnTo>
                    <a:lnTo>
                      <a:pt x="2151" y="293"/>
                    </a:lnTo>
                    <a:lnTo>
                      <a:pt x="2130" y="295"/>
                    </a:lnTo>
                    <a:lnTo>
                      <a:pt x="2103" y="297"/>
                    </a:lnTo>
                    <a:lnTo>
                      <a:pt x="2070" y="298"/>
                    </a:lnTo>
                    <a:lnTo>
                      <a:pt x="2050" y="298"/>
                    </a:lnTo>
                    <a:lnTo>
                      <a:pt x="2028" y="298"/>
                    </a:lnTo>
                    <a:lnTo>
                      <a:pt x="1976" y="296"/>
                    </a:lnTo>
                    <a:lnTo>
                      <a:pt x="1945" y="294"/>
                    </a:lnTo>
                    <a:lnTo>
                      <a:pt x="1911" y="291"/>
                    </a:lnTo>
                    <a:lnTo>
                      <a:pt x="1872" y="287"/>
                    </a:lnTo>
                    <a:lnTo>
                      <a:pt x="1830" y="282"/>
                    </a:lnTo>
                    <a:lnTo>
                      <a:pt x="1767" y="274"/>
                    </a:lnTo>
                    <a:lnTo>
                      <a:pt x="1703" y="266"/>
                    </a:lnTo>
                    <a:lnTo>
                      <a:pt x="1574" y="248"/>
                    </a:lnTo>
                    <a:lnTo>
                      <a:pt x="1508" y="239"/>
                    </a:lnTo>
                    <a:lnTo>
                      <a:pt x="1442" y="229"/>
                    </a:lnTo>
                    <a:lnTo>
                      <a:pt x="1308" y="209"/>
                    </a:lnTo>
                    <a:lnTo>
                      <a:pt x="1038" y="167"/>
                    </a:lnTo>
                    <a:lnTo>
                      <a:pt x="765" y="124"/>
                    </a:lnTo>
                    <a:lnTo>
                      <a:pt x="583" y="96"/>
                    </a:lnTo>
                    <a:lnTo>
                      <a:pt x="377" y="64"/>
                    </a:lnTo>
                    <a:lnTo>
                      <a:pt x="273" y="46"/>
                    </a:lnTo>
                    <a:lnTo>
                      <a:pt x="173" y="31"/>
                    </a:lnTo>
                    <a:lnTo>
                      <a:pt x="82" y="14"/>
                    </a:lnTo>
                    <a:lnTo>
                      <a:pt x="0" y="0"/>
                    </a:lnTo>
                    <a:close/>
                  </a:path>
                </a:pathLst>
              </a:custGeom>
              <a:solidFill>
                <a:srgbClr val="7F7F7F"/>
              </a:solidFill>
              <a:ln w="9525">
                <a:noFill/>
                <a:round/>
                <a:headEnd/>
                <a:tailEnd/>
              </a:ln>
            </p:spPr>
            <p:txBody>
              <a:bodyPr/>
              <a:lstStyle/>
              <a:p>
                <a:endParaRPr lang="en-US" dirty="0"/>
              </a:p>
            </p:txBody>
          </p:sp>
          <p:sp>
            <p:nvSpPr>
              <p:cNvPr id="22112" name="Freeform 309"/>
              <p:cNvSpPr>
                <a:spLocks/>
              </p:cNvSpPr>
              <p:nvPr/>
            </p:nvSpPr>
            <p:spPr bwMode="auto">
              <a:xfrm>
                <a:off x="3140" y="1095"/>
                <a:ext cx="142" cy="28"/>
              </a:xfrm>
              <a:custGeom>
                <a:avLst/>
                <a:gdLst>
                  <a:gd name="T0" fmla="*/ 552 w 1278"/>
                  <a:gd name="T1" fmla="*/ 2 h 170"/>
                  <a:gd name="T2" fmla="*/ 517 w 1278"/>
                  <a:gd name="T3" fmla="*/ 1 h 170"/>
                  <a:gd name="T4" fmla="*/ 483 w 1278"/>
                  <a:gd name="T5" fmla="*/ 0 h 170"/>
                  <a:gd name="T6" fmla="*/ 413 w 1278"/>
                  <a:gd name="T7" fmla="*/ 0 h 170"/>
                  <a:gd name="T8" fmla="*/ 378 w 1278"/>
                  <a:gd name="T9" fmla="*/ 1 h 170"/>
                  <a:gd name="T10" fmla="*/ 345 w 1278"/>
                  <a:gd name="T11" fmla="*/ 2 h 170"/>
                  <a:gd name="T12" fmla="*/ 310 w 1278"/>
                  <a:gd name="T13" fmla="*/ 3 h 170"/>
                  <a:gd name="T14" fmla="*/ 276 w 1278"/>
                  <a:gd name="T15" fmla="*/ 5 h 170"/>
                  <a:gd name="T16" fmla="*/ 207 w 1278"/>
                  <a:gd name="T17" fmla="*/ 8 h 170"/>
                  <a:gd name="T18" fmla="*/ 139 w 1278"/>
                  <a:gd name="T19" fmla="*/ 12 h 170"/>
                  <a:gd name="T20" fmla="*/ 69 w 1278"/>
                  <a:gd name="T21" fmla="*/ 16 h 170"/>
                  <a:gd name="T22" fmla="*/ 0 w 1278"/>
                  <a:gd name="T23" fmla="*/ 21 h 170"/>
                  <a:gd name="T24" fmla="*/ 82 w 1278"/>
                  <a:gd name="T25" fmla="*/ 26 h 170"/>
                  <a:gd name="T26" fmla="*/ 171 w 1278"/>
                  <a:gd name="T27" fmla="*/ 30 h 170"/>
                  <a:gd name="T28" fmla="*/ 358 w 1278"/>
                  <a:gd name="T29" fmla="*/ 38 h 170"/>
                  <a:gd name="T30" fmla="*/ 451 w 1278"/>
                  <a:gd name="T31" fmla="*/ 42 h 170"/>
                  <a:gd name="T32" fmla="*/ 535 w 1278"/>
                  <a:gd name="T33" fmla="*/ 47 h 170"/>
                  <a:gd name="T34" fmla="*/ 574 w 1278"/>
                  <a:gd name="T35" fmla="*/ 50 h 170"/>
                  <a:gd name="T36" fmla="*/ 610 w 1278"/>
                  <a:gd name="T37" fmla="*/ 53 h 170"/>
                  <a:gd name="T38" fmla="*/ 643 w 1278"/>
                  <a:gd name="T39" fmla="*/ 56 h 170"/>
                  <a:gd name="T40" fmla="*/ 671 w 1278"/>
                  <a:gd name="T41" fmla="*/ 60 h 170"/>
                  <a:gd name="T42" fmla="*/ 808 w 1278"/>
                  <a:gd name="T43" fmla="*/ 78 h 170"/>
                  <a:gd name="T44" fmla="*/ 884 w 1278"/>
                  <a:gd name="T45" fmla="*/ 89 h 170"/>
                  <a:gd name="T46" fmla="*/ 963 w 1278"/>
                  <a:gd name="T47" fmla="*/ 101 h 170"/>
                  <a:gd name="T48" fmla="*/ 1043 w 1278"/>
                  <a:gd name="T49" fmla="*/ 115 h 170"/>
                  <a:gd name="T50" fmla="*/ 1083 w 1278"/>
                  <a:gd name="T51" fmla="*/ 123 h 170"/>
                  <a:gd name="T52" fmla="*/ 1123 w 1278"/>
                  <a:gd name="T53" fmla="*/ 131 h 170"/>
                  <a:gd name="T54" fmla="*/ 1164 w 1278"/>
                  <a:gd name="T55" fmla="*/ 140 h 170"/>
                  <a:gd name="T56" fmla="*/ 1184 w 1278"/>
                  <a:gd name="T57" fmla="*/ 145 h 170"/>
                  <a:gd name="T58" fmla="*/ 1203 w 1278"/>
                  <a:gd name="T59" fmla="*/ 150 h 170"/>
                  <a:gd name="T60" fmla="*/ 1242 w 1278"/>
                  <a:gd name="T61" fmla="*/ 159 h 170"/>
                  <a:gd name="T62" fmla="*/ 1278 w 1278"/>
                  <a:gd name="T63" fmla="*/ 170 h 170"/>
                  <a:gd name="T64" fmla="*/ 1274 w 1278"/>
                  <a:gd name="T65" fmla="*/ 164 h 170"/>
                  <a:gd name="T66" fmla="*/ 1268 w 1278"/>
                  <a:gd name="T67" fmla="*/ 158 h 170"/>
                  <a:gd name="T68" fmla="*/ 1262 w 1278"/>
                  <a:gd name="T69" fmla="*/ 153 h 170"/>
                  <a:gd name="T70" fmla="*/ 1255 w 1278"/>
                  <a:gd name="T71" fmla="*/ 148 h 170"/>
                  <a:gd name="T72" fmla="*/ 1248 w 1278"/>
                  <a:gd name="T73" fmla="*/ 141 h 170"/>
                  <a:gd name="T74" fmla="*/ 1240 w 1278"/>
                  <a:gd name="T75" fmla="*/ 136 h 170"/>
                  <a:gd name="T76" fmla="*/ 1223 w 1278"/>
                  <a:gd name="T77" fmla="*/ 127 h 170"/>
                  <a:gd name="T78" fmla="*/ 1204 w 1278"/>
                  <a:gd name="T79" fmla="*/ 117 h 170"/>
                  <a:gd name="T80" fmla="*/ 1184 w 1278"/>
                  <a:gd name="T81" fmla="*/ 108 h 170"/>
                  <a:gd name="T82" fmla="*/ 1160 w 1278"/>
                  <a:gd name="T83" fmla="*/ 99 h 170"/>
                  <a:gd name="T84" fmla="*/ 1137 w 1278"/>
                  <a:gd name="T85" fmla="*/ 91 h 170"/>
                  <a:gd name="T86" fmla="*/ 1112 w 1278"/>
                  <a:gd name="T87" fmla="*/ 83 h 170"/>
                  <a:gd name="T88" fmla="*/ 1086 w 1278"/>
                  <a:gd name="T89" fmla="*/ 76 h 170"/>
                  <a:gd name="T90" fmla="*/ 1059 w 1278"/>
                  <a:gd name="T91" fmla="*/ 69 h 170"/>
                  <a:gd name="T92" fmla="*/ 1030 w 1278"/>
                  <a:gd name="T93" fmla="*/ 62 h 170"/>
                  <a:gd name="T94" fmla="*/ 1002 w 1278"/>
                  <a:gd name="T95" fmla="*/ 56 h 170"/>
                  <a:gd name="T96" fmla="*/ 973 w 1278"/>
                  <a:gd name="T97" fmla="*/ 50 h 170"/>
                  <a:gd name="T98" fmla="*/ 943 w 1278"/>
                  <a:gd name="T99" fmla="*/ 45 h 170"/>
                  <a:gd name="T100" fmla="*/ 914 w 1278"/>
                  <a:gd name="T101" fmla="*/ 39 h 170"/>
                  <a:gd name="T102" fmla="*/ 855 w 1278"/>
                  <a:gd name="T103" fmla="*/ 31 h 170"/>
                  <a:gd name="T104" fmla="*/ 826 w 1278"/>
                  <a:gd name="T105" fmla="*/ 27 h 170"/>
                  <a:gd name="T106" fmla="*/ 797 w 1278"/>
                  <a:gd name="T107" fmla="*/ 23 h 170"/>
                  <a:gd name="T108" fmla="*/ 742 w 1278"/>
                  <a:gd name="T109" fmla="*/ 16 h 170"/>
                  <a:gd name="T110" fmla="*/ 691 w 1278"/>
                  <a:gd name="T111" fmla="*/ 11 h 170"/>
                  <a:gd name="T112" fmla="*/ 645 w 1278"/>
                  <a:gd name="T113" fmla="*/ 8 h 170"/>
                  <a:gd name="T114" fmla="*/ 606 w 1278"/>
                  <a:gd name="T115" fmla="*/ 5 h 170"/>
                  <a:gd name="T116" fmla="*/ 575 w 1278"/>
                  <a:gd name="T117" fmla="*/ 3 h 170"/>
                  <a:gd name="T118" fmla="*/ 552 w 1278"/>
                  <a:gd name="T119" fmla="*/ 2 h 1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8"/>
                  <a:gd name="T181" fmla="*/ 0 h 170"/>
                  <a:gd name="T182" fmla="*/ 1278 w 1278"/>
                  <a:gd name="T183" fmla="*/ 170 h 1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8" h="170">
                    <a:moveTo>
                      <a:pt x="552" y="2"/>
                    </a:moveTo>
                    <a:lnTo>
                      <a:pt x="517" y="1"/>
                    </a:lnTo>
                    <a:lnTo>
                      <a:pt x="483" y="0"/>
                    </a:lnTo>
                    <a:lnTo>
                      <a:pt x="413" y="0"/>
                    </a:lnTo>
                    <a:lnTo>
                      <a:pt x="378" y="1"/>
                    </a:lnTo>
                    <a:lnTo>
                      <a:pt x="345" y="2"/>
                    </a:lnTo>
                    <a:lnTo>
                      <a:pt x="310" y="3"/>
                    </a:lnTo>
                    <a:lnTo>
                      <a:pt x="276" y="5"/>
                    </a:lnTo>
                    <a:lnTo>
                      <a:pt x="207" y="8"/>
                    </a:lnTo>
                    <a:lnTo>
                      <a:pt x="139" y="12"/>
                    </a:lnTo>
                    <a:lnTo>
                      <a:pt x="69" y="16"/>
                    </a:lnTo>
                    <a:lnTo>
                      <a:pt x="0" y="21"/>
                    </a:lnTo>
                    <a:lnTo>
                      <a:pt x="82" y="26"/>
                    </a:lnTo>
                    <a:lnTo>
                      <a:pt x="171" y="30"/>
                    </a:lnTo>
                    <a:lnTo>
                      <a:pt x="358" y="38"/>
                    </a:lnTo>
                    <a:lnTo>
                      <a:pt x="451" y="42"/>
                    </a:lnTo>
                    <a:lnTo>
                      <a:pt x="535" y="47"/>
                    </a:lnTo>
                    <a:lnTo>
                      <a:pt x="574" y="50"/>
                    </a:lnTo>
                    <a:lnTo>
                      <a:pt x="610" y="53"/>
                    </a:lnTo>
                    <a:lnTo>
                      <a:pt x="643" y="56"/>
                    </a:lnTo>
                    <a:lnTo>
                      <a:pt x="671" y="60"/>
                    </a:lnTo>
                    <a:lnTo>
                      <a:pt x="808" y="78"/>
                    </a:lnTo>
                    <a:lnTo>
                      <a:pt x="884" y="89"/>
                    </a:lnTo>
                    <a:lnTo>
                      <a:pt x="963" y="101"/>
                    </a:lnTo>
                    <a:lnTo>
                      <a:pt x="1043" y="115"/>
                    </a:lnTo>
                    <a:lnTo>
                      <a:pt x="1083" y="123"/>
                    </a:lnTo>
                    <a:lnTo>
                      <a:pt x="1123" y="131"/>
                    </a:lnTo>
                    <a:lnTo>
                      <a:pt x="1164" y="140"/>
                    </a:lnTo>
                    <a:lnTo>
                      <a:pt x="1184" y="145"/>
                    </a:lnTo>
                    <a:lnTo>
                      <a:pt x="1203" y="150"/>
                    </a:lnTo>
                    <a:lnTo>
                      <a:pt x="1242" y="159"/>
                    </a:lnTo>
                    <a:lnTo>
                      <a:pt x="1278" y="170"/>
                    </a:lnTo>
                    <a:lnTo>
                      <a:pt x="1274" y="164"/>
                    </a:lnTo>
                    <a:lnTo>
                      <a:pt x="1268" y="158"/>
                    </a:lnTo>
                    <a:lnTo>
                      <a:pt x="1262" y="153"/>
                    </a:lnTo>
                    <a:lnTo>
                      <a:pt x="1255" y="148"/>
                    </a:lnTo>
                    <a:lnTo>
                      <a:pt x="1248" y="141"/>
                    </a:lnTo>
                    <a:lnTo>
                      <a:pt x="1240" y="136"/>
                    </a:lnTo>
                    <a:lnTo>
                      <a:pt x="1223" y="127"/>
                    </a:lnTo>
                    <a:lnTo>
                      <a:pt x="1204" y="117"/>
                    </a:lnTo>
                    <a:lnTo>
                      <a:pt x="1184" y="108"/>
                    </a:lnTo>
                    <a:lnTo>
                      <a:pt x="1160" y="99"/>
                    </a:lnTo>
                    <a:lnTo>
                      <a:pt x="1137" y="91"/>
                    </a:lnTo>
                    <a:lnTo>
                      <a:pt x="1112" y="83"/>
                    </a:lnTo>
                    <a:lnTo>
                      <a:pt x="1086" y="76"/>
                    </a:lnTo>
                    <a:lnTo>
                      <a:pt x="1059" y="69"/>
                    </a:lnTo>
                    <a:lnTo>
                      <a:pt x="1030" y="62"/>
                    </a:lnTo>
                    <a:lnTo>
                      <a:pt x="1002" y="56"/>
                    </a:lnTo>
                    <a:lnTo>
                      <a:pt x="973" y="50"/>
                    </a:lnTo>
                    <a:lnTo>
                      <a:pt x="943" y="45"/>
                    </a:lnTo>
                    <a:lnTo>
                      <a:pt x="914" y="39"/>
                    </a:lnTo>
                    <a:lnTo>
                      <a:pt x="855" y="31"/>
                    </a:lnTo>
                    <a:lnTo>
                      <a:pt x="826" y="27"/>
                    </a:lnTo>
                    <a:lnTo>
                      <a:pt x="797" y="23"/>
                    </a:lnTo>
                    <a:lnTo>
                      <a:pt x="742" y="16"/>
                    </a:lnTo>
                    <a:lnTo>
                      <a:pt x="691" y="11"/>
                    </a:lnTo>
                    <a:lnTo>
                      <a:pt x="645" y="8"/>
                    </a:lnTo>
                    <a:lnTo>
                      <a:pt x="606" y="5"/>
                    </a:lnTo>
                    <a:lnTo>
                      <a:pt x="575" y="3"/>
                    </a:lnTo>
                    <a:lnTo>
                      <a:pt x="552" y="2"/>
                    </a:lnTo>
                    <a:close/>
                  </a:path>
                </a:pathLst>
              </a:custGeom>
              <a:solidFill>
                <a:srgbClr val="CCCCCC"/>
              </a:solidFill>
              <a:ln w="9525">
                <a:noFill/>
                <a:round/>
                <a:headEnd/>
                <a:tailEnd/>
              </a:ln>
            </p:spPr>
            <p:txBody>
              <a:bodyPr/>
              <a:lstStyle/>
              <a:p>
                <a:endParaRPr lang="en-US" dirty="0"/>
              </a:p>
            </p:txBody>
          </p:sp>
          <p:sp>
            <p:nvSpPr>
              <p:cNvPr id="22113" name="Freeform 310"/>
              <p:cNvSpPr>
                <a:spLocks/>
              </p:cNvSpPr>
              <p:nvPr/>
            </p:nvSpPr>
            <p:spPr bwMode="auto">
              <a:xfrm>
                <a:off x="3139" y="1096"/>
                <a:ext cx="148" cy="35"/>
              </a:xfrm>
              <a:custGeom>
                <a:avLst/>
                <a:gdLst>
                  <a:gd name="T0" fmla="*/ 1098 w 1340"/>
                  <a:gd name="T1" fmla="*/ 87 h 211"/>
                  <a:gd name="T2" fmla="*/ 1068 w 1340"/>
                  <a:gd name="T3" fmla="*/ 80 h 211"/>
                  <a:gd name="T4" fmla="*/ 1008 w 1340"/>
                  <a:gd name="T5" fmla="*/ 70 h 211"/>
                  <a:gd name="T6" fmla="*/ 931 w 1340"/>
                  <a:gd name="T7" fmla="*/ 58 h 211"/>
                  <a:gd name="T8" fmla="*/ 757 w 1340"/>
                  <a:gd name="T9" fmla="*/ 37 h 211"/>
                  <a:gd name="T10" fmla="*/ 638 w 1340"/>
                  <a:gd name="T11" fmla="*/ 25 h 211"/>
                  <a:gd name="T12" fmla="*/ 557 w 1340"/>
                  <a:gd name="T13" fmla="*/ 20 h 211"/>
                  <a:gd name="T14" fmla="*/ 487 w 1340"/>
                  <a:gd name="T15" fmla="*/ 15 h 211"/>
                  <a:gd name="T16" fmla="*/ 344 w 1340"/>
                  <a:gd name="T17" fmla="*/ 5 h 211"/>
                  <a:gd name="T18" fmla="*/ 237 w 1340"/>
                  <a:gd name="T19" fmla="*/ 1 h 211"/>
                  <a:gd name="T20" fmla="*/ 166 w 1340"/>
                  <a:gd name="T21" fmla="*/ 1 h 211"/>
                  <a:gd name="T22" fmla="*/ 98 w 1340"/>
                  <a:gd name="T23" fmla="*/ 5 h 211"/>
                  <a:gd name="T24" fmla="*/ 48 w 1340"/>
                  <a:gd name="T25" fmla="*/ 12 h 211"/>
                  <a:gd name="T26" fmla="*/ 17 w 1340"/>
                  <a:gd name="T27" fmla="*/ 19 h 211"/>
                  <a:gd name="T28" fmla="*/ 83 w 1340"/>
                  <a:gd name="T29" fmla="*/ 29 h 211"/>
                  <a:gd name="T30" fmla="*/ 267 w 1340"/>
                  <a:gd name="T31" fmla="*/ 45 h 211"/>
                  <a:gd name="T32" fmla="*/ 455 w 1340"/>
                  <a:gd name="T33" fmla="*/ 62 h 211"/>
                  <a:gd name="T34" fmla="*/ 616 w 1340"/>
                  <a:gd name="T35" fmla="*/ 80 h 211"/>
                  <a:gd name="T36" fmla="*/ 746 w 1340"/>
                  <a:gd name="T37" fmla="*/ 97 h 211"/>
                  <a:gd name="T38" fmla="*/ 908 w 1340"/>
                  <a:gd name="T39" fmla="*/ 122 h 211"/>
                  <a:gd name="T40" fmla="*/ 998 w 1340"/>
                  <a:gd name="T41" fmla="*/ 137 h 211"/>
                  <a:gd name="T42" fmla="*/ 1088 w 1340"/>
                  <a:gd name="T43" fmla="*/ 154 h 211"/>
                  <a:gd name="T44" fmla="*/ 1177 w 1340"/>
                  <a:gd name="T45" fmla="*/ 172 h 211"/>
                  <a:gd name="T46" fmla="*/ 1262 w 1340"/>
                  <a:gd name="T47" fmla="*/ 192 h 211"/>
                  <a:gd name="T48" fmla="*/ 1340 w 1340"/>
                  <a:gd name="T49" fmla="*/ 211 h 211"/>
                  <a:gd name="T50" fmla="*/ 1294 w 1340"/>
                  <a:gd name="T51" fmla="*/ 178 h 211"/>
                  <a:gd name="T52" fmla="*/ 1256 w 1340"/>
                  <a:gd name="T53" fmla="*/ 153 h 211"/>
                  <a:gd name="T54" fmla="*/ 1224 w 1340"/>
                  <a:gd name="T55" fmla="*/ 135 h 211"/>
                  <a:gd name="T56" fmla="*/ 1203 w 1340"/>
                  <a:gd name="T57" fmla="*/ 125 h 211"/>
                  <a:gd name="T58" fmla="*/ 1184 w 1340"/>
                  <a:gd name="T59" fmla="*/ 118 h 211"/>
                  <a:gd name="T60" fmla="*/ 1149 w 1340"/>
                  <a:gd name="T61" fmla="*/ 106 h 211"/>
                  <a:gd name="T62" fmla="*/ 1104 w 1340"/>
                  <a:gd name="T63" fmla="*/ 89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0"/>
                  <a:gd name="T97" fmla="*/ 0 h 211"/>
                  <a:gd name="T98" fmla="*/ 1340 w 134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0" h="211">
                    <a:moveTo>
                      <a:pt x="1104" y="89"/>
                    </a:moveTo>
                    <a:lnTo>
                      <a:pt x="1098" y="87"/>
                    </a:lnTo>
                    <a:lnTo>
                      <a:pt x="1090" y="85"/>
                    </a:lnTo>
                    <a:lnTo>
                      <a:pt x="1068" y="80"/>
                    </a:lnTo>
                    <a:lnTo>
                      <a:pt x="1041" y="75"/>
                    </a:lnTo>
                    <a:lnTo>
                      <a:pt x="1008" y="70"/>
                    </a:lnTo>
                    <a:lnTo>
                      <a:pt x="971" y="64"/>
                    </a:lnTo>
                    <a:lnTo>
                      <a:pt x="931" y="58"/>
                    </a:lnTo>
                    <a:lnTo>
                      <a:pt x="845" y="48"/>
                    </a:lnTo>
                    <a:lnTo>
                      <a:pt x="757" y="37"/>
                    </a:lnTo>
                    <a:lnTo>
                      <a:pt x="674" y="29"/>
                    </a:lnTo>
                    <a:lnTo>
                      <a:pt x="638" y="25"/>
                    </a:lnTo>
                    <a:lnTo>
                      <a:pt x="605" y="23"/>
                    </a:lnTo>
                    <a:lnTo>
                      <a:pt x="557" y="20"/>
                    </a:lnTo>
                    <a:lnTo>
                      <a:pt x="523" y="18"/>
                    </a:lnTo>
                    <a:lnTo>
                      <a:pt x="487" y="15"/>
                    </a:lnTo>
                    <a:lnTo>
                      <a:pt x="415" y="10"/>
                    </a:lnTo>
                    <a:lnTo>
                      <a:pt x="344" y="5"/>
                    </a:lnTo>
                    <a:lnTo>
                      <a:pt x="272" y="2"/>
                    </a:lnTo>
                    <a:lnTo>
                      <a:pt x="237" y="1"/>
                    </a:lnTo>
                    <a:lnTo>
                      <a:pt x="201" y="0"/>
                    </a:lnTo>
                    <a:lnTo>
                      <a:pt x="166" y="1"/>
                    </a:lnTo>
                    <a:lnTo>
                      <a:pt x="132" y="2"/>
                    </a:lnTo>
                    <a:lnTo>
                      <a:pt x="98" y="5"/>
                    </a:lnTo>
                    <a:lnTo>
                      <a:pt x="65" y="9"/>
                    </a:lnTo>
                    <a:lnTo>
                      <a:pt x="48" y="12"/>
                    </a:lnTo>
                    <a:lnTo>
                      <a:pt x="33" y="15"/>
                    </a:lnTo>
                    <a:lnTo>
                      <a:pt x="17" y="19"/>
                    </a:lnTo>
                    <a:lnTo>
                      <a:pt x="0" y="23"/>
                    </a:lnTo>
                    <a:lnTo>
                      <a:pt x="83" y="29"/>
                    </a:lnTo>
                    <a:lnTo>
                      <a:pt x="173" y="36"/>
                    </a:lnTo>
                    <a:lnTo>
                      <a:pt x="267" y="45"/>
                    </a:lnTo>
                    <a:lnTo>
                      <a:pt x="362" y="53"/>
                    </a:lnTo>
                    <a:lnTo>
                      <a:pt x="455" y="62"/>
                    </a:lnTo>
                    <a:lnTo>
                      <a:pt x="541" y="72"/>
                    </a:lnTo>
                    <a:lnTo>
                      <a:pt x="616" y="80"/>
                    </a:lnTo>
                    <a:lnTo>
                      <a:pt x="679" y="87"/>
                    </a:lnTo>
                    <a:lnTo>
                      <a:pt x="746" y="97"/>
                    </a:lnTo>
                    <a:lnTo>
                      <a:pt x="824" y="108"/>
                    </a:lnTo>
                    <a:lnTo>
                      <a:pt x="908" y="122"/>
                    </a:lnTo>
                    <a:lnTo>
                      <a:pt x="953" y="129"/>
                    </a:lnTo>
                    <a:lnTo>
                      <a:pt x="998" y="137"/>
                    </a:lnTo>
                    <a:lnTo>
                      <a:pt x="1043" y="146"/>
                    </a:lnTo>
                    <a:lnTo>
                      <a:pt x="1088" y="154"/>
                    </a:lnTo>
                    <a:lnTo>
                      <a:pt x="1132" y="162"/>
                    </a:lnTo>
                    <a:lnTo>
                      <a:pt x="1177" y="172"/>
                    </a:lnTo>
                    <a:lnTo>
                      <a:pt x="1220" y="181"/>
                    </a:lnTo>
                    <a:lnTo>
                      <a:pt x="1262" y="192"/>
                    </a:lnTo>
                    <a:lnTo>
                      <a:pt x="1302" y="201"/>
                    </a:lnTo>
                    <a:lnTo>
                      <a:pt x="1340" y="211"/>
                    </a:lnTo>
                    <a:lnTo>
                      <a:pt x="1316" y="194"/>
                    </a:lnTo>
                    <a:lnTo>
                      <a:pt x="1294" y="178"/>
                    </a:lnTo>
                    <a:lnTo>
                      <a:pt x="1274" y="164"/>
                    </a:lnTo>
                    <a:lnTo>
                      <a:pt x="1256" y="153"/>
                    </a:lnTo>
                    <a:lnTo>
                      <a:pt x="1239" y="144"/>
                    </a:lnTo>
                    <a:lnTo>
                      <a:pt x="1224" y="135"/>
                    </a:lnTo>
                    <a:lnTo>
                      <a:pt x="1209" y="128"/>
                    </a:lnTo>
                    <a:lnTo>
                      <a:pt x="1203" y="125"/>
                    </a:lnTo>
                    <a:lnTo>
                      <a:pt x="1196" y="123"/>
                    </a:lnTo>
                    <a:lnTo>
                      <a:pt x="1184" y="118"/>
                    </a:lnTo>
                    <a:lnTo>
                      <a:pt x="1171" y="113"/>
                    </a:lnTo>
                    <a:lnTo>
                      <a:pt x="1149" y="106"/>
                    </a:lnTo>
                    <a:lnTo>
                      <a:pt x="1127" y="99"/>
                    </a:lnTo>
                    <a:lnTo>
                      <a:pt x="1104" y="89"/>
                    </a:lnTo>
                    <a:close/>
                  </a:path>
                </a:pathLst>
              </a:custGeom>
              <a:solidFill>
                <a:srgbClr val="E6E6E6"/>
              </a:solidFill>
              <a:ln w="9525">
                <a:noFill/>
                <a:round/>
                <a:headEnd/>
                <a:tailEnd/>
              </a:ln>
            </p:spPr>
            <p:txBody>
              <a:bodyPr/>
              <a:lstStyle/>
              <a:p>
                <a:endParaRPr lang="en-US" dirty="0"/>
              </a:p>
            </p:txBody>
          </p:sp>
          <p:sp>
            <p:nvSpPr>
              <p:cNvPr id="22114" name="Freeform 311"/>
              <p:cNvSpPr>
                <a:spLocks/>
              </p:cNvSpPr>
              <p:nvPr/>
            </p:nvSpPr>
            <p:spPr bwMode="auto">
              <a:xfrm>
                <a:off x="3138" y="1099"/>
                <a:ext cx="149" cy="32"/>
              </a:xfrm>
              <a:custGeom>
                <a:avLst/>
                <a:gdLst>
                  <a:gd name="T0" fmla="*/ 1029 w 1343"/>
                  <a:gd name="T1" fmla="*/ 75 h 189"/>
                  <a:gd name="T2" fmla="*/ 1009 w 1343"/>
                  <a:gd name="T3" fmla="*/ 72 h 189"/>
                  <a:gd name="T4" fmla="*/ 986 w 1343"/>
                  <a:gd name="T5" fmla="*/ 67 h 189"/>
                  <a:gd name="T6" fmla="*/ 934 w 1343"/>
                  <a:gd name="T7" fmla="*/ 60 h 189"/>
                  <a:gd name="T8" fmla="*/ 874 w 1343"/>
                  <a:gd name="T9" fmla="*/ 52 h 189"/>
                  <a:gd name="T10" fmla="*/ 810 w 1343"/>
                  <a:gd name="T11" fmla="*/ 45 h 189"/>
                  <a:gd name="T12" fmla="*/ 746 w 1343"/>
                  <a:gd name="T13" fmla="*/ 37 h 189"/>
                  <a:gd name="T14" fmla="*/ 687 w 1343"/>
                  <a:gd name="T15" fmla="*/ 32 h 189"/>
                  <a:gd name="T16" fmla="*/ 635 w 1343"/>
                  <a:gd name="T17" fmla="*/ 28 h 189"/>
                  <a:gd name="T18" fmla="*/ 613 w 1343"/>
                  <a:gd name="T19" fmla="*/ 27 h 189"/>
                  <a:gd name="T20" fmla="*/ 594 w 1343"/>
                  <a:gd name="T21" fmla="*/ 26 h 189"/>
                  <a:gd name="T22" fmla="*/ 521 w 1343"/>
                  <a:gd name="T23" fmla="*/ 22 h 189"/>
                  <a:gd name="T24" fmla="*/ 445 w 1343"/>
                  <a:gd name="T25" fmla="*/ 16 h 189"/>
                  <a:gd name="T26" fmla="*/ 367 w 1343"/>
                  <a:gd name="T27" fmla="*/ 11 h 189"/>
                  <a:gd name="T28" fmla="*/ 287 w 1343"/>
                  <a:gd name="T29" fmla="*/ 6 h 189"/>
                  <a:gd name="T30" fmla="*/ 211 w 1343"/>
                  <a:gd name="T31" fmla="*/ 3 h 189"/>
                  <a:gd name="T32" fmla="*/ 136 w 1343"/>
                  <a:gd name="T33" fmla="*/ 1 h 189"/>
                  <a:gd name="T34" fmla="*/ 99 w 1343"/>
                  <a:gd name="T35" fmla="*/ 0 h 189"/>
                  <a:gd name="T36" fmla="*/ 65 w 1343"/>
                  <a:gd name="T37" fmla="*/ 1 h 189"/>
                  <a:gd name="T38" fmla="*/ 31 w 1343"/>
                  <a:gd name="T39" fmla="*/ 2 h 189"/>
                  <a:gd name="T40" fmla="*/ 0 w 1343"/>
                  <a:gd name="T41" fmla="*/ 4 h 189"/>
                  <a:gd name="T42" fmla="*/ 86 w 1343"/>
                  <a:gd name="T43" fmla="*/ 12 h 189"/>
                  <a:gd name="T44" fmla="*/ 182 w 1343"/>
                  <a:gd name="T45" fmla="*/ 23 h 189"/>
                  <a:gd name="T46" fmla="*/ 387 w 1343"/>
                  <a:gd name="T47" fmla="*/ 41 h 189"/>
                  <a:gd name="T48" fmla="*/ 486 w 1343"/>
                  <a:gd name="T49" fmla="*/ 51 h 189"/>
                  <a:gd name="T50" fmla="*/ 578 w 1343"/>
                  <a:gd name="T51" fmla="*/ 60 h 189"/>
                  <a:gd name="T52" fmla="*/ 658 w 1343"/>
                  <a:gd name="T53" fmla="*/ 70 h 189"/>
                  <a:gd name="T54" fmla="*/ 722 w 1343"/>
                  <a:gd name="T55" fmla="*/ 77 h 189"/>
                  <a:gd name="T56" fmla="*/ 860 w 1343"/>
                  <a:gd name="T57" fmla="*/ 97 h 189"/>
                  <a:gd name="T58" fmla="*/ 939 w 1343"/>
                  <a:gd name="T59" fmla="*/ 108 h 189"/>
                  <a:gd name="T60" fmla="*/ 979 w 1343"/>
                  <a:gd name="T61" fmla="*/ 114 h 189"/>
                  <a:gd name="T62" fmla="*/ 1021 w 1343"/>
                  <a:gd name="T63" fmla="*/ 121 h 189"/>
                  <a:gd name="T64" fmla="*/ 1062 w 1343"/>
                  <a:gd name="T65" fmla="*/ 128 h 189"/>
                  <a:gd name="T66" fmla="*/ 1104 w 1343"/>
                  <a:gd name="T67" fmla="*/ 135 h 189"/>
                  <a:gd name="T68" fmla="*/ 1145 w 1343"/>
                  <a:gd name="T69" fmla="*/ 144 h 189"/>
                  <a:gd name="T70" fmla="*/ 1187 w 1343"/>
                  <a:gd name="T71" fmla="*/ 152 h 189"/>
                  <a:gd name="T72" fmla="*/ 1227 w 1343"/>
                  <a:gd name="T73" fmla="*/ 160 h 189"/>
                  <a:gd name="T74" fmla="*/ 1267 w 1343"/>
                  <a:gd name="T75" fmla="*/ 170 h 189"/>
                  <a:gd name="T76" fmla="*/ 1306 w 1343"/>
                  <a:gd name="T77" fmla="*/ 180 h 189"/>
                  <a:gd name="T78" fmla="*/ 1343 w 1343"/>
                  <a:gd name="T79" fmla="*/ 189 h 189"/>
                  <a:gd name="T80" fmla="*/ 1318 w 1343"/>
                  <a:gd name="T81" fmla="*/ 175 h 189"/>
                  <a:gd name="T82" fmla="*/ 1295 w 1343"/>
                  <a:gd name="T83" fmla="*/ 162 h 189"/>
                  <a:gd name="T84" fmla="*/ 1270 w 1343"/>
                  <a:gd name="T85" fmla="*/ 150 h 189"/>
                  <a:gd name="T86" fmla="*/ 1247 w 1343"/>
                  <a:gd name="T87" fmla="*/ 139 h 189"/>
                  <a:gd name="T88" fmla="*/ 1223 w 1343"/>
                  <a:gd name="T89" fmla="*/ 129 h 189"/>
                  <a:gd name="T90" fmla="*/ 1200 w 1343"/>
                  <a:gd name="T91" fmla="*/ 121 h 189"/>
                  <a:gd name="T92" fmla="*/ 1178 w 1343"/>
                  <a:gd name="T93" fmla="*/ 112 h 189"/>
                  <a:gd name="T94" fmla="*/ 1156 w 1343"/>
                  <a:gd name="T95" fmla="*/ 106 h 189"/>
                  <a:gd name="T96" fmla="*/ 1136 w 1343"/>
                  <a:gd name="T97" fmla="*/ 100 h 189"/>
                  <a:gd name="T98" fmla="*/ 1116 w 1343"/>
                  <a:gd name="T99" fmla="*/ 95 h 189"/>
                  <a:gd name="T100" fmla="*/ 1099 w 1343"/>
                  <a:gd name="T101" fmla="*/ 89 h 189"/>
                  <a:gd name="T102" fmla="*/ 1082 w 1343"/>
                  <a:gd name="T103" fmla="*/ 85 h 189"/>
                  <a:gd name="T104" fmla="*/ 1052 w 1343"/>
                  <a:gd name="T105" fmla="*/ 79 h 189"/>
                  <a:gd name="T106" fmla="*/ 1029 w 1343"/>
                  <a:gd name="T107" fmla="*/ 75 h 1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3"/>
                  <a:gd name="T163" fmla="*/ 0 h 189"/>
                  <a:gd name="T164" fmla="*/ 1343 w 1343"/>
                  <a:gd name="T165" fmla="*/ 189 h 1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3" h="189">
                    <a:moveTo>
                      <a:pt x="1029" y="75"/>
                    </a:moveTo>
                    <a:lnTo>
                      <a:pt x="1009" y="72"/>
                    </a:lnTo>
                    <a:lnTo>
                      <a:pt x="986" y="67"/>
                    </a:lnTo>
                    <a:lnTo>
                      <a:pt x="934" y="60"/>
                    </a:lnTo>
                    <a:lnTo>
                      <a:pt x="874" y="52"/>
                    </a:lnTo>
                    <a:lnTo>
                      <a:pt x="810" y="45"/>
                    </a:lnTo>
                    <a:lnTo>
                      <a:pt x="746" y="37"/>
                    </a:lnTo>
                    <a:lnTo>
                      <a:pt x="687" y="32"/>
                    </a:lnTo>
                    <a:lnTo>
                      <a:pt x="635" y="28"/>
                    </a:lnTo>
                    <a:lnTo>
                      <a:pt x="613" y="27"/>
                    </a:lnTo>
                    <a:lnTo>
                      <a:pt x="594" y="26"/>
                    </a:lnTo>
                    <a:lnTo>
                      <a:pt x="521" y="22"/>
                    </a:lnTo>
                    <a:lnTo>
                      <a:pt x="445" y="16"/>
                    </a:lnTo>
                    <a:lnTo>
                      <a:pt x="367" y="11"/>
                    </a:lnTo>
                    <a:lnTo>
                      <a:pt x="287" y="6"/>
                    </a:lnTo>
                    <a:lnTo>
                      <a:pt x="211" y="3"/>
                    </a:lnTo>
                    <a:lnTo>
                      <a:pt x="136" y="1"/>
                    </a:lnTo>
                    <a:lnTo>
                      <a:pt x="99" y="0"/>
                    </a:lnTo>
                    <a:lnTo>
                      <a:pt x="65" y="1"/>
                    </a:lnTo>
                    <a:lnTo>
                      <a:pt x="31" y="2"/>
                    </a:lnTo>
                    <a:lnTo>
                      <a:pt x="0" y="4"/>
                    </a:lnTo>
                    <a:lnTo>
                      <a:pt x="86" y="12"/>
                    </a:lnTo>
                    <a:lnTo>
                      <a:pt x="182" y="23"/>
                    </a:lnTo>
                    <a:lnTo>
                      <a:pt x="387" y="41"/>
                    </a:lnTo>
                    <a:lnTo>
                      <a:pt x="486" y="51"/>
                    </a:lnTo>
                    <a:lnTo>
                      <a:pt x="578" y="60"/>
                    </a:lnTo>
                    <a:lnTo>
                      <a:pt x="658" y="70"/>
                    </a:lnTo>
                    <a:lnTo>
                      <a:pt x="722" y="77"/>
                    </a:lnTo>
                    <a:lnTo>
                      <a:pt x="860" y="97"/>
                    </a:lnTo>
                    <a:lnTo>
                      <a:pt x="939" y="108"/>
                    </a:lnTo>
                    <a:lnTo>
                      <a:pt x="979" y="114"/>
                    </a:lnTo>
                    <a:lnTo>
                      <a:pt x="1021" y="121"/>
                    </a:lnTo>
                    <a:lnTo>
                      <a:pt x="1062" y="128"/>
                    </a:lnTo>
                    <a:lnTo>
                      <a:pt x="1104" y="135"/>
                    </a:lnTo>
                    <a:lnTo>
                      <a:pt x="1145" y="144"/>
                    </a:lnTo>
                    <a:lnTo>
                      <a:pt x="1187" y="152"/>
                    </a:lnTo>
                    <a:lnTo>
                      <a:pt x="1227" y="160"/>
                    </a:lnTo>
                    <a:lnTo>
                      <a:pt x="1267" y="170"/>
                    </a:lnTo>
                    <a:lnTo>
                      <a:pt x="1306" y="180"/>
                    </a:lnTo>
                    <a:lnTo>
                      <a:pt x="1343" y="189"/>
                    </a:lnTo>
                    <a:lnTo>
                      <a:pt x="1318" y="175"/>
                    </a:lnTo>
                    <a:lnTo>
                      <a:pt x="1295" y="162"/>
                    </a:lnTo>
                    <a:lnTo>
                      <a:pt x="1270" y="150"/>
                    </a:lnTo>
                    <a:lnTo>
                      <a:pt x="1247" y="139"/>
                    </a:lnTo>
                    <a:lnTo>
                      <a:pt x="1223" y="129"/>
                    </a:lnTo>
                    <a:lnTo>
                      <a:pt x="1200" y="121"/>
                    </a:lnTo>
                    <a:lnTo>
                      <a:pt x="1178" y="112"/>
                    </a:lnTo>
                    <a:lnTo>
                      <a:pt x="1156" y="106"/>
                    </a:lnTo>
                    <a:lnTo>
                      <a:pt x="1136" y="100"/>
                    </a:lnTo>
                    <a:lnTo>
                      <a:pt x="1116" y="95"/>
                    </a:lnTo>
                    <a:lnTo>
                      <a:pt x="1099" y="89"/>
                    </a:lnTo>
                    <a:lnTo>
                      <a:pt x="1082" y="85"/>
                    </a:lnTo>
                    <a:lnTo>
                      <a:pt x="1052" y="79"/>
                    </a:lnTo>
                    <a:lnTo>
                      <a:pt x="1029" y="75"/>
                    </a:lnTo>
                    <a:close/>
                  </a:path>
                </a:pathLst>
              </a:custGeom>
              <a:solidFill>
                <a:srgbClr val="FFFFFF"/>
              </a:solidFill>
              <a:ln w="9525">
                <a:noFill/>
                <a:round/>
                <a:headEnd/>
                <a:tailEnd/>
              </a:ln>
            </p:spPr>
            <p:txBody>
              <a:bodyPr/>
              <a:lstStyle/>
              <a:p>
                <a:endParaRPr lang="en-US" dirty="0"/>
              </a:p>
            </p:txBody>
          </p:sp>
          <p:sp>
            <p:nvSpPr>
              <p:cNvPr id="22115" name="Freeform 312"/>
              <p:cNvSpPr>
                <a:spLocks/>
              </p:cNvSpPr>
              <p:nvPr/>
            </p:nvSpPr>
            <p:spPr bwMode="auto">
              <a:xfrm>
                <a:off x="3282" y="1092"/>
                <a:ext cx="55" cy="13"/>
              </a:xfrm>
              <a:custGeom>
                <a:avLst/>
                <a:gdLst>
                  <a:gd name="T0" fmla="*/ 0 w 496"/>
                  <a:gd name="T1" fmla="*/ 68 h 76"/>
                  <a:gd name="T2" fmla="*/ 68 w 496"/>
                  <a:gd name="T3" fmla="*/ 46 h 76"/>
                  <a:gd name="T4" fmla="*/ 117 w 496"/>
                  <a:gd name="T5" fmla="*/ 31 h 76"/>
                  <a:gd name="T6" fmla="*/ 176 w 496"/>
                  <a:gd name="T7" fmla="*/ 17 h 76"/>
                  <a:gd name="T8" fmla="*/ 243 w 496"/>
                  <a:gd name="T9" fmla="*/ 6 h 76"/>
                  <a:gd name="T10" fmla="*/ 280 w 496"/>
                  <a:gd name="T11" fmla="*/ 2 h 76"/>
                  <a:gd name="T12" fmla="*/ 319 w 496"/>
                  <a:gd name="T13" fmla="*/ 0 h 76"/>
                  <a:gd name="T14" fmla="*/ 360 w 496"/>
                  <a:gd name="T15" fmla="*/ 0 h 76"/>
                  <a:gd name="T16" fmla="*/ 403 w 496"/>
                  <a:gd name="T17" fmla="*/ 2 h 76"/>
                  <a:gd name="T18" fmla="*/ 449 w 496"/>
                  <a:gd name="T19" fmla="*/ 6 h 76"/>
                  <a:gd name="T20" fmla="*/ 496 w 496"/>
                  <a:gd name="T21" fmla="*/ 14 h 76"/>
                  <a:gd name="T22" fmla="*/ 495 w 496"/>
                  <a:gd name="T23" fmla="*/ 22 h 76"/>
                  <a:gd name="T24" fmla="*/ 448 w 496"/>
                  <a:gd name="T25" fmla="*/ 15 h 76"/>
                  <a:gd name="T26" fmla="*/ 402 w 496"/>
                  <a:gd name="T27" fmla="*/ 10 h 76"/>
                  <a:gd name="T28" fmla="*/ 360 w 496"/>
                  <a:gd name="T29" fmla="*/ 8 h 76"/>
                  <a:gd name="T30" fmla="*/ 319 w 496"/>
                  <a:gd name="T31" fmla="*/ 8 h 76"/>
                  <a:gd name="T32" fmla="*/ 280 w 496"/>
                  <a:gd name="T33" fmla="*/ 10 h 76"/>
                  <a:gd name="T34" fmla="*/ 244 w 496"/>
                  <a:gd name="T35" fmla="*/ 15 h 76"/>
                  <a:gd name="T36" fmla="*/ 177 w 496"/>
                  <a:gd name="T37" fmla="*/ 25 h 76"/>
                  <a:gd name="T38" fmla="*/ 119 w 496"/>
                  <a:gd name="T39" fmla="*/ 40 h 76"/>
                  <a:gd name="T40" fmla="*/ 70 w 496"/>
                  <a:gd name="T41" fmla="*/ 54 h 76"/>
                  <a:gd name="T42" fmla="*/ 2 w 496"/>
                  <a:gd name="T43" fmla="*/ 76 h 76"/>
                  <a:gd name="T44" fmla="*/ 0 w 496"/>
                  <a:gd name="T45" fmla="*/ 68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6"/>
                  <a:gd name="T70" fmla="*/ 0 h 76"/>
                  <a:gd name="T71" fmla="*/ 496 w 496"/>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6" h="76">
                    <a:moveTo>
                      <a:pt x="0" y="68"/>
                    </a:moveTo>
                    <a:lnTo>
                      <a:pt x="68" y="46"/>
                    </a:lnTo>
                    <a:lnTo>
                      <a:pt x="117" y="31"/>
                    </a:lnTo>
                    <a:lnTo>
                      <a:pt x="176" y="17"/>
                    </a:lnTo>
                    <a:lnTo>
                      <a:pt x="243" y="6"/>
                    </a:lnTo>
                    <a:lnTo>
                      <a:pt x="280" y="2"/>
                    </a:lnTo>
                    <a:lnTo>
                      <a:pt x="319" y="0"/>
                    </a:lnTo>
                    <a:lnTo>
                      <a:pt x="360" y="0"/>
                    </a:lnTo>
                    <a:lnTo>
                      <a:pt x="403" y="2"/>
                    </a:lnTo>
                    <a:lnTo>
                      <a:pt x="449" y="6"/>
                    </a:lnTo>
                    <a:lnTo>
                      <a:pt x="496" y="14"/>
                    </a:lnTo>
                    <a:lnTo>
                      <a:pt x="495" y="22"/>
                    </a:lnTo>
                    <a:lnTo>
                      <a:pt x="448" y="15"/>
                    </a:lnTo>
                    <a:lnTo>
                      <a:pt x="402" y="10"/>
                    </a:lnTo>
                    <a:lnTo>
                      <a:pt x="360" y="8"/>
                    </a:lnTo>
                    <a:lnTo>
                      <a:pt x="319" y="8"/>
                    </a:lnTo>
                    <a:lnTo>
                      <a:pt x="280" y="10"/>
                    </a:lnTo>
                    <a:lnTo>
                      <a:pt x="244" y="15"/>
                    </a:lnTo>
                    <a:lnTo>
                      <a:pt x="177" y="25"/>
                    </a:lnTo>
                    <a:lnTo>
                      <a:pt x="119" y="40"/>
                    </a:lnTo>
                    <a:lnTo>
                      <a:pt x="70" y="54"/>
                    </a:lnTo>
                    <a:lnTo>
                      <a:pt x="2" y="76"/>
                    </a:lnTo>
                    <a:lnTo>
                      <a:pt x="0" y="68"/>
                    </a:lnTo>
                    <a:close/>
                  </a:path>
                </a:pathLst>
              </a:custGeom>
              <a:solidFill>
                <a:srgbClr val="000000"/>
              </a:solidFill>
              <a:ln w="9525">
                <a:noFill/>
                <a:round/>
                <a:headEnd/>
                <a:tailEnd/>
              </a:ln>
            </p:spPr>
            <p:txBody>
              <a:bodyPr/>
              <a:lstStyle/>
              <a:p>
                <a:endParaRPr lang="en-US" dirty="0"/>
              </a:p>
            </p:txBody>
          </p:sp>
          <p:sp>
            <p:nvSpPr>
              <p:cNvPr id="22116" name="Freeform 313"/>
              <p:cNvSpPr>
                <a:spLocks/>
              </p:cNvSpPr>
              <p:nvPr/>
            </p:nvSpPr>
            <p:spPr bwMode="auto">
              <a:xfrm>
                <a:off x="3337" y="1095"/>
                <a:ext cx="80" cy="60"/>
              </a:xfrm>
              <a:custGeom>
                <a:avLst/>
                <a:gdLst>
                  <a:gd name="T0" fmla="*/ 2 w 722"/>
                  <a:gd name="T1" fmla="*/ 0 h 361"/>
                  <a:gd name="T2" fmla="*/ 41 w 722"/>
                  <a:gd name="T3" fmla="*/ 9 h 361"/>
                  <a:gd name="T4" fmla="*/ 83 w 722"/>
                  <a:gd name="T5" fmla="*/ 23 h 361"/>
                  <a:gd name="T6" fmla="*/ 131 w 722"/>
                  <a:gd name="T7" fmla="*/ 40 h 361"/>
                  <a:gd name="T8" fmla="*/ 180 w 722"/>
                  <a:gd name="T9" fmla="*/ 61 h 361"/>
                  <a:gd name="T10" fmla="*/ 285 w 722"/>
                  <a:gd name="T11" fmla="*/ 109 h 361"/>
                  <a:gd name="T12" fmla="*/ 391 w 722"/>
                  <a:gd name="T13" fmla="*/ 164 h 361"/>
                  <a:gd name="T14" fmla="*/ 493 w 722"/>
                  <a:gd name="T15" fmla="*/ 221 h 361"/>
                  <a:gd name="T16" fmla="*/ 587 w 722"/>
                  <a:gd name="T17" fmla="*/ 274 h 361"/>
                  <a:gd name="T18" fmla="*/ 665 w 722"/>
                  <a:gd name="T19" fmla="*/ 320 h 361"/>
                  <a:gd name="T20" fmla="*/ 722 w 722"/>
                  <a:gd name="T21" fmla="*/ 354 h 361"/>
                  <a:gd name="T22" fmla="*/ 717 w 722"/>
                  <a:gd name="T23" fmla="*/ 361 h 361"/>
                  <a:gd name="T24" fmla="*/ 660 w 722"/>
                  <a:gd name="T25" fmla="*/ 327 h 361"/>
                  <a:gd name="T26" fmla="*/ 583 w 722"/>
                  <a:gd name="T27" fmla="*/ 281 h 361"/>
                  <a:gd name="T28" fmla="*/ 489 w 722"/>
                  <a:gd name="T29" fmla="*/ 228 h 361"/>
                  <a:gd name="T30" fmla="*/ 386 w 722"/>
                  <a:gd name="T31" fmla="*/ 172 h 361"/>
                  <a:gd name="T32" fmla="*/ 281 w 722"/>
                  <a:gd name="T33" fmla="*/ 116 h 361"/>
                  <a:gd name="T34" fmla="*/ 176 w 722"/>
                  <a:gd name="T35" fmla="*/ 68 h 361"/>
                  <a:gd name="T36" fmla="*/ 127 w 722"/>
                  <a:gd name="T37" fmla="*/ 48 h 361"/>
                  <a:gd name="T38" fmla="*/ 81 w 722"/>
                  <a:gd name="T39" fmla="*/ 31 h 361"/>
                  <a:gd name="T40" fmla="*/ 39 w 722"/>
                  <a:gd name="T41" fmla="*/ 17 h 361"/>
                  <a:gd name="T42" fmla="*/ 0 w 722"/>
                  <a:gd name="T43" fmla="*/ 8 h 361"/>
                  <a:gd name="T44" fmla="*/ 2 w 722"/>
                  <a:gd name="T45" fmla="*/ 0 h 3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2"/>
                  <a:gd name="T70" fmla="*/ 0 h 361"/>
                  <a:gd name="T71" fmla="*/ 722 w 722"/>
                  <a:gd name="T72" fmla="*/ 361 h 3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2" h="361">
                    <a:moveTo>
                      <a:pt x="2" y="0"/>
                    </a:moveTo>
                    <a:lnTo>
                      <a:pt x="41" y="9"/>
                    </a:lnTo>
                    <a:lnTo>
                      <a:pt x="83" y="23"/>
                    </a:lnTo>
                    <a:lnTo>
                      <a:pt x="131" y="40"/>
                    </a:lnTo>
                    <a:lnTo>
                      <a:pt x="180" y="61"/>
                    </a:lnTo>
                    <a:lnTo>
                      <a:pt x="285" y="109"/>
                    </a:lnTo>
                    <a:lnTo>
                      <a:pt x="391" y="164"/>
                    </a:lnTo>
                    <a:lnTo>
                      <a:pt x="493" y="221"/>
                    </a:lnTo>
                    <a:lnTo>
                      <a:pt x="587" y="274"/>
                    </a:lnTo>
                    <a:lnTo>
                      <a:pt x="665" y="320"/>
                    </a:lnTo>
                    <a:lnTo>
                      <a:pt x="722" y="354"/>
                    </a:lnTo>
                    <a:lnTo>
                      <a:pt x="717" y="361"/>
                    </a:lnTo>
                    <a:lnTo>
                      <a:pt x="660" y="327"/>
                    </a:lnTo>
                    <a:lnTo>
                      <a:pt x="583" y="281"/>
                    </a:lnTo>
                    <a:lnTo>
                      <a:pt x="489" y="228"/>
                    </a:lnTo>
                    <a:lnTo>
                      <a:pt x="386" y="172"/>
                    </a:lnTo>
                    <a:lnTo>
                      <a:pt x="281" y="116"/>
                    </a:lnTo>
                    <a:lnTo>
                      <a:pt x="176" y="68"/>
                    </a:lnTo>
                    <a:lnTo>
                      <a:pt x="127" y="48"/>
                    </a:lnTo>
                    <a:lnTo>
                      <a:pt x="81" y="31"/>
                    </a:lnTo>
                    <a:lnTo>
                      <a:pt x="39" y="17"/>
                    </a:lnTo>
                    <a:lnTo>
                      <a:pt x="0" y="8"/>
                    </a:lnTo>
                    <a:lnTo>
                      <a:pt x="2" y="0"/>
                    </a:lnTo>
                    <a:close/>
                  </a:path>
                </a:pathLst>
              </a:custGeom>
              <a:solidFill>
                <a:srgbClr val="000000"/>
              </a:solidFill>
              <a:ln w="9525">
                <a:noFill/>
                <a:round/>
                <a:headEnd/>
                <a:tailEnd/>
              </a:ln>
            </p:spPr>
            <p:txBody>
              <a:bodyPr/>
              <a:lstStyle/>
              <a:p>
                <a:endParaRPr lang="en-US" dirty="0"/>
              </a:p>
            </p:txBody>
          </p:sp>
          <p:sp>
            <p:nvSpPr>
              <p:cNvPr id="22117" name="Freeform 314"/>
              <p:cNvSpPr>
                <a:spLocks/>
              </p:cNvSpPr>
              <p:nvPr/>
            </p:nvSpPr>
            <p:spPr bwMode="auto">
              <a:xfrm>
                <a:off x="3337" y="1095"/>
                <a:ext cx="1" cy="1"/>
              </a:xfrm>
              <a:custGeom>
                <a:avLst/>
                <a:gdLst>
                  <a:gd name="T0" fmla="*/ 1 w 2"/>
                  <a:gd name="T1" fmla="*/ 0 h 8"/>
                  <a:gd name="T2" fmla="*/ 2 w 2"/>
                  <a:gd name="T3" fmla="*/ 0 h 8"/>
                  <a:gd name="T4" fmla="*/ 0 w 2"/>
                  <a:gd name="T5" fmla="*/ 8 h 8"/>
                  <a:gd name="T6" fmla="*/ 1 w 2"/>
                  <a:gd name="T7" fmla="*/ 0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1" y="0"/>
                    </a:moveTo>
                    <a:lnTo>
                      <a:pt x="2" y="0"/>
                    </a:lnTo>
                    <a:lnTo>
                      <a:pt x="0" y="8"/>
                    </a:lnTo>
                    <a:lnTo>
                      <a:pt x="1" y="0"/>
                    </a:lnTo>
                    <a:close/>
                  </a:path>
                </a:pathLst>
              </a:custGeom>
              <a:solidFill>
                <a:srgbClr val="000000"/>
              </a:solidFill>
              <a:ln w="9525">
                <a:noFill/>
                <a:round/>
                <a:headEnd/>
                <a:tailEnd/>
              </a:ln>
            </p:spPr>
            <p:txBody>
              <a:bodyPr/>
              <a:lstStyle/>
              <a:p>
                <a:endParaRPr lang="en-US" dirty="0"/>
              </a:p>
            </p:txBody>
          </p:sp>
          <p:sp>
            <p:nvSpPr>
              <p:cNvPr id="22118" name="Freeform 315"/>
              <p:cNvSpPr>
                <a:spLocks/>
              </p:cNvSpPr>
              <p:nvPr/>
            </p:nvSpPr>
            <p:spPr bwMode="auto">
              <a:xfrm>
                <a:off x="3281" y="1103"/>
                <a:ext cx="3" cy="4"/>
              </a:xfrm>
              <a:custGeom>
                <a:avLst/>
                <a:gdLst>
                  <a:gd name="T0" fmla="*/ 28 w 28"/>
                  <a:gd name="T1" fmla="*/ 13 h 22"/>
                  <a:gd name="T2" fmla="*/ 23 w 28"/>
                  <a:gd name="T3" fmla="*/ 22 h 22"/>
                  <a:gd name="T4" fmla="*/ 0 w 28"/>
                  <a:gd name="T5" fmla="*/ 8 h 22"/>
                  <a:gd name="T6" fmla="*/ 6 w 28"/>
                  <a:gd name="T7" fmla="*/ 0 h 22"/>
                  <a:gd name="T8" fmla="*/ 28 w 28"/>
                  <a:gd name="T9" fmla="*/ 13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28" y="13"/>
                    </a:moveTo>
                    <a:lnTo>
                      <a:pt x="23" y="22"/>
                    </a:lnTo>
                    <a:lnTo>
                      <a:pt x="0" y="8"/>
                    </a:lnTo>
                    <a:lnTo>
                      <a:pt x="6" y="0"/>
                    </a:lnTo>
                    <a:lnTo>
                      <a:pt x="28" y="13"/>
                    </a:lnTo>
                    <a:close/>
                  </a:path>
                </a:pathLst>
              </a:custGeom>
              <a:solidFill>
                <a:srgbClr val="FF0000"/>
              </a:solidFill>
              <a:ln w="9525">
                <a:noFill/>
                <a:round/>
                <a:headEnd/>
                <a:tailEnd/>
              </a:ln>
            </p:spPr>
            <p:txBody>
              <a:bodyPr/>
              <a:lstStyle/>
              <a:p>
                <a:endParaRPr lang="en-US" dirty="0"/>
              </a:p>
            </p:txBody>
          </p:sp>
          <p:sp>
            <p:nvSpPr>
              <p:cNvPr id="22119" name="Freeform 316"/>
              <p:cNvSpPr>
                <a:spLocks/>
              </p:cNvSpPr>
              <p:nvPr/>
            </p:nvSpPr>
            <p:spPr bwMode="auto">
              <a:xfrm>
                <a:off x="3337" y="1123"/>
                <a:ext cx="79" cy="36"/>
              </a:xfrm>
              <a:custGeom>
                <a:avLst/>
                <a:gdLst>
                  <a:gd name="T0" fmla="*/ 708 w 711"/>
                  <a:gd name="T1" fmla="*/ 187 h 217"/>
                  <a:gd name="T2" fmla="*/ 701 w 711"/>
                  <a:gd name="T3" fmla="*/ 183 h 217"/>
                  <a:gd name="T4" fmla="*/ 694 w 711"/>
                  <a:gd name="T5" fmla="*/ 180 h 217"/>
                  <a:gd name="T6" fmla="*/ 678 w 711"/>
                  <a:gd name="T7" fmla="*/ 173 h 217"/>
                  <a:gd name="T8" fmla="*/ 660 w 711"/>
                  <a:gd name="T9" fmla="*/ 166 h 217"/>
                  <a:gd name="T10" fmla="*/ 638 w 711"/>
                  <a:gd name="T11" fmla="*/ 159 h 217"/>
                  <a:gd name="T12" fmla="*/ 582 w 711"/>
                  <a:gd name="T13" fmla="*/ 141 h 217"/>
                  <a:gd name="T14" fmla="*/ 547 w 711"/>
                  <a:gd name="T15" fmla="*/ 130 h 217"/>
                  <a:gd name="T16" fmla="*/ 508 w 711"/>
                  <a:gd name="T17" fmla="*/ 115 h 217"/>
                  <a:gd name="T18" fmla="*/ 485 w 711"/>
                  <a:gd name="T19" fmla="*/ 107 h 217"/>
                  <a:gd name="T20" fmla="*/ 456 w 711"/>
                  <a:gd name="T21" fmla="*/ 98 h 217"/>
                  <a:gd name="T22" fmla="*/ 424 w 711"/>
                  <a:gd name="T23" fmla="*/ 89 h 217"/>
                  <a:gd name="T24" fmla="*/ 387 w 711"/>
                  <a:gd name="T25" fmla="*/ 80 h 217"/>
                  <a:gd name="T26" fmla="*/ 309 w 711"/>
                  <a:gd name="T27" fmla="*/ 61 h 217"/>
                  <a:gd name="T28" fmla="*/ 229 w 711"/>
                  <a:gd name="T29" fmla="*/ 42 h 217"/>
                  <a:gd name="T30" fmla="*/ 92 w 711"/>
                  <a:gd name="T31" fmla="*/ 12 h 217"/>
                  <a:gd name="T32" fmla="*/ 33 w 711"/>
                  <a:gd name="T33" fmla="*/ 0 h 217"/>
                  <a:gd name="T34" fmla="*/ 0 w 711"/>
                  <a:gd name="T35" fmla="*/ 152 h 217"/>
                  <a:gd name="T36" fmla="*/ 160 w 711"/>
                  <a:gd name="T37" fmla="*/ 179 h 217"/>
                  <a:gd name="T38" fmla="*/ 284 w 711"/>
                  <a:gd name="T39" fmla="*/ 199 h 217"/>
                  <a:gd name="T40" fmla="*/ 336 w 711"/>
                  <a:gd name="T41" fmla="*/ 208 h 217"/>
                  <a:gd name="T42" fmla="*/ 357 w 711"/>
                  <a:gd name="T43" fmla="*/ 210 h 217"/>
                  <a:gd name="T44" fmla="*/ 372 w 711"/>
                  <a:gd name="T45" fmla="*/ 212 h 217"/>
                  <a:gd name="T46" fmla="*/ 395 w 711"/>
                  <a:gd name="T47" fmla="*/ 214 h 217"/>
                  <a:gd name="T48" fmla="*/ 420 w 711"/>
                  <a:gd name="T49" fmla="*/ 216 h 217"/>
                  <a:gd name="T50" fmla="*/ 448 w 711"/>
                  <a:gd name="T51" fmla="*/ 217 h 217"/>
                  <a:gd name="T52" fmla="*/ 477 w 711"/>
                  <a:gd name="T53" fmla="*/ 217 h 217"/>
                  <a:gd name="T54" fmla="*/ 506 w 711"/>
                  <a:gd name="T55" fmla="*/ 216 h 217"/>
                  <a:gd name="T56" fmla="*/ 536 w 711"/>
                  <a:gd name="T57" fmla="*/ 216 h 217"/>
                  <a:gd name="T58" fmla="*/ 566 w 711"/>
                  <a:gd name="T59" fmla="*/ 214 h 217"/>
                  <a:gd name="T60" fmla="*/ 595 w 711"/>
                  <a:gd name="T61" fmla="*/ 212 h 217"/>
                  <a:gd name="T62" fmla="*/ 609 w 711"/>
                  <a:gd name="T63" fmla="*/ 211 h 217"/>
                  <a:gd name="T64" fmla="*/ 622 w 711"/>
                  <a:gd name="T65" fmla="*/ 210 h 217"/>
                  <a:gd name="T66" fmla="*/ 646 w 711"/>
                  <a:gd name="T67" fmla="*/ 208 h 217"/>
                  <a:gd name="T68" fmla="*/ 668 w 711"/>
                  <a:gd name="T69" fmla="*/ 205 h 217"/>
                  <a:gd name="T70" fmla="*/ 685 w 711"/>
                  <a:gd name="T71" fmla="*/ 202 h 217"/>
                  <a:gd name="T72" fmla="*/ 699 w 711"/>
                  <a:gd name="T73" fmla="*/ 198 h 217"/>
                  <a:gd name="T74" fmla="*/ 704 w 711"/>
                  <a:gd name="T75" fmla="*/ 196 h 217"/>
                  <a:gd name="T76" fmla="*/ 708 w 711"/>
                  <a:gd name="T77" fmla="*/ 194 h 217"/>
                  <a:gd name="T78" fmla="*/ 710 w 711"/>
                  <a:gd name="T79" fmla="*/ 192 h 217"/>
                  <a:gd name="T80" fmla="*/ 711 w 711"/>
                  <a:gd name="T81" fmla="*/ 191 h 217"/>
                  <a:gd name="T82" fmla="*/ 710 w 711"/>
                  <a:gd name="T83" fmla="*/ 189 h 217"/>
                  <a:gd name="T84" fmla="*/ 708 w 711"/>
                  <a:gd name="T85" fmla="*/ 18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1"/>
                  <a:gd name="T130" fmla="*/ 0 h 217"/>
                  <a:gd name="T131" fmla="*/ 711 w 711"/>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1" h="217">
                    <a:moveTo>
                      <a:pt x="708" y="187"/>
                    </a:moveTo>
                    <a:lnTo>
                      <a:pt x="701" y="183"/>
                    </a:lnTo>
                    <a:lnTo>
                      <a:pt x="694" y="180"/>
                    </a:lnTo>
                    <a:lnTo>
                      <a:pt x="678" y="173"/>
                    </a:lnTo>
                    <a:lnTo>
                      <a:pt x="660" y="166"/>
                    </a:lnTo>
                    <a:lnTo>
                      <a:pt x="638" y="159"/>
                    </a:lnTo>
                    <a:lnTo>
                      <a:pt x="582" y="141"/>
                    </a:lnTo>
                    <a:lnTo>
                      <a:pt x="547" y="130"/>
                    </a:lnTo>
                    <a:lnTo>
                      <a:pt x="508" y="115"/>
                    </a:lnTo>
                    <a:lnTo>
                      <a:pt x="485" y="107"/>
                    </a:lnTo>
                    <a:lnTo>
                      <a:pt x="456" y="98"/>
                    </a:lnTo>
                    <a:lnTo>
                      <a:pt x="424" y="89"/>
                    </a:lnTo>
                    <a:lnTo>
                      <a:pt x="387" y="80"/>
                    </a:lnTo>
                    <a:lnTo>
                      <a:pt x="309" y="61"/>
                    </a:lnTo>
                    <a:lnTo>
                      <a:pt x="229" y="42"/>
                    </a:lnTo>
                    <a:lnTo>
                      <a:pt x="92" y="12"/>
                    </a:lnTo>
                    <a:lnTo>
                      <a:pt x="33" y="0"/>
                    </a:lnTo>
                    <a:lnTo>
                      <a:pt x="0" y="152"/>
                    </a:lnTo>
                    <a:lnTo>
                      <a:pt x="160" y="179"/>
                    </a:lnTo>
                    <a:lnTo>
                      <a:pt x="284" y="199"/>
                    </a:lnTo>
                    <a:lnTo>
                      <a:pt x="336" y="208"/>
                    </a:lnTo>
                    <a:lnTo>
                      <a:pt x="357" y="210"/>
                    </a:lnTo>
                    <a:lnTo>
                      <a:pt x="372" y="212"/>
                    </a:lnTo>
                    <a:lnTo>
                      <a:pt x="395" y="214"/>
                    </a:lnTo>
                    <a:lnTo>
                      <a:pt x="420" y="216"/>
                    </a:lnTo>
                    <a:lnTo>
                      <a:pt x="448" y="217"/>
                    </a:lnTo>
                    <a:lnTo>
                      <a:pt x="477" y="217"/>
                    </a:lnTo>
                    <a:lnTo>
                      <a:pt x="506" y="216"/>
                    </a:lnTo>
                    <a:lnTo>
                      <a:pt x="536" y="216"/>
                    </a:lnTo>
                    <a:lnTo>
                      <a:pt x="566" y="214"/>
                    </a:lnTo>
                    <a:lnTo>
                      <a:pt x="595" y="212"/>
                    </a:lnTo>
                    <a:lnTo>
                      <a:pt x="609" y="211"/>
                    </a:lnTo>
                    <a:lnTo>
                      <a:pt x="622" y="210"/>
                    </a:lnTo>
                    <a:lnTo>
                      <a:pt x="646" y="208"/>
                    </a:lnTo>
                    <a:lnTo>
                      <a:pt x="668" y="205"/>
                    </a:lnTo>
                    <a:lnTo>
                      <a:pt x="685" y="202"/>
                    </a:lnTo>
                    <a:lnTo>
                      <a:pt x="699" y="198"/>
                    </a:lnTo>
                    <a:lnTo>
                      <a:pt x="704" y="196"/>
                    </a:lnTo>
                    <a:lnTo>
                      <a:pt x="708" y="194"/>
                    </a:lnTo>
                    <a:lnTo>
                      <a:pt x="710" y="192"/>
                    </a:lnTo>
                    <a:lnTo>
                      <a:pt x="711" y="191"/>
                    </a:lnTo>
                    <a:lnTo>
                      <a:pt x="710" y="189"/>
                    </a:lnTo>
                    <a:lnTo>
                      <a:pt x="708" y="187"/>
                    </a:lnTo>
                    <a:close/>
                  </a:path>
                </a:pathLst>
              </a:custGeom>
              <a:solidFill>
                <a:srgbClr val="666666"/>
              </a:solidFill>
              <a:ln w="9525">
                <a:noFill/>
                <a:round/>
                <a:headEnd/>
                <a:tailEnd/>
              </a:ln>
            </p:spPr>
            <p:txBody>
              <a:bodyPr/>
              <a:lstStyle/>
              <a:p>
                <a:endParaRPr lang="en-US" dirty="0"/>
              </a:p>
            </p:txBody>
          </p:sp>
          <p:sp>
            <p:nvSpPr>
              <p:cNvPr id="22120" name="Freeform 317"/>
              <p:cNvSpPr>
                <a:spLocks/>
              </p:cNvSpPr>
              <p:nvPr/>
            </p:nvSpPr>
            <p:spPr bwMode="auto">
              <a:xfrm>
                <a:off x="3330" y="1113"/>
                <a:ext cx="19" cy="36"/>
              </a:xfrm>
              <a:custGeom>
                <a:avLst/>
                <a:gdLst>
                  <a:gd name="T0" fmla="*/ 147 w 163"/>
                  <a:gd name="T1" fmla="*/ 13 h 220"/>
                  <a:gd name="T2" fmla="*/ 82 w 163"/>
                  <a:gd name="T3" fmla="*/ 0 h 220"/>
                  <a:gd name="T4" fmla="*/ 44 w 163"/>
                  <a:gd name="T5" fmla="*/ 65 h 220"/>
                  <a:gd name="T6" fmla="*/ 56 w 163"/>
                  <a:gd name="T7" fmla="*/ 82 h 220"/>
                  <a:gd name="T8" fmla="*/ 47 w 163"/>
                  <a:gd name="T9" fmla="*/ 124 h 220"/>
                  <a:gd name="T10" fmla="*/ 0 w 163"/>
                  <a:gd name="T11" fmla="*/ 200 h 220"/>
                  <a:gd name="T12" fmla="*/ 104 w 163"/>
                  <a:gd name="T13" fmla="*/ 220 h 220"/>
                  <a:gd name="T14" fmla="*/ 163 w 163"/>
                  <a:gd name="T15" fmla="*/ 51 h 220"/>
                  <a:gd name="T16" fmla="*/ 147 w 163"/>
                  <a:gd name="T17" fmla="*/ 13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220"/>
                  <a:gd name="T29" fmla="*/ 163 w 163"/>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220">
                    <a:moveTo>
                      <a:pt x="147" y="13"/>
                    </a:moveTo>
                    <a:lnTo>
                      <a:pt x="82" y="0"/>
                    </a:lnTo>
                    <a:lnTo>
                      <a:pt x="44" y="65"/>
                    </a:lnTo>
                    <a:lnTo>
                      <a:pt x="56" y="82"/>
                    </a:lnTo>
                    <a:lnTo>
                      <a:pt x="47" y="124"/>
                    </a:lnTo>
                    <a:lnTo>
                      <a:pt x="0" y="200"/>
                    </a:lnTo>
                    <a:lnTo>
                      <a:pt x="104" y="220"/>
                    </a:lnTo>
                    <a:lnTo>
                      <a:pt x="163" y="51"/>
                    </a:lnTo>
                    <a:lnTo>
                      <a:pt x="147" y="13"/>
                    </a:lnTo>
                    <a:close/>
                  </a:path>
                </a:pathLst>
              </a:custGeom>
              <a:solidFill>
                <a:srgbClr val="000000"/>
              </a:solidFill>
              <a:ln w="9525">
                <a:noFill/>
                <a:round/>
                <a:headEnd/>
                <a:tailEnd/>
              </a:ln>
            </p:spPr>
            <p:txBody>
              <a:bodyPr/>
              <a:lstStyle/>
              <a:p>
                <a:endParaRPr lang="en-US" dirty="0"/>
              </a:p>
            </p:txBody>
          </p:sp>
          <p:sp>
            <p:nvSpPr>
              <p:cNvPr id="22121" name="Freeform 318"/>
              <p:cNvSpPr>
                <a:spLocks/>
              </p:cNvSpPr>
              <p:nvPr/>
            </p:nvSpPr>
            <p:spPr bwMode="auto">
              <a:xfrm>
                <a:off x="3328" y="1107"/>
                <a:ext cx="11" cy="16"/>
              </a:xfrm>
              <a:custGeom>
                <a:avLst/>
                <a:gdLst>
                  <a:gd name="T0" fmla="*/ 2 w 105"/>
                  <a:gd name="T1" fmla="*/ 26 h 99"/>
                  <a:gd name="T2" fmla="*/ 7 w 105"/>
                  <a:gd name="T3" fmla="*/ 16 h 99"/>
                  <a:gd name="T4" fmla="*/ 15 w 105"/>
                  <a:gd name="T5" fmla="*/ 9 h 99"/>
                  <a:gd name="T6" fmla="*/ 23 w 105"/>
                  <a:gd name="T7" fmla="*/ 4 h 99"/>
                  <a:gd name="T8" fmla="*/ 39 w 105"/>
                  <a:gd name="T9" fmla="*/ 0 h 99"/>
                  <a:gd name="T10" fmla="*/ 49 w 105"/>
                  <a:gd name="T11" fmla="*/ 0 h 99"/>
                  <a:gd name="T12" fmla="*/ 60 w 105"/>
                  <a:gd name="T13" fmla="*/ 1 h 99"/>
                  <a:gd name="T14" fmla="*/ 70 w 105"/>
                  <a:gd name="T15" fmla="*/ 3 h 99"/>
                  <a:gd name="T16" fmla="*/ 79 w 105"/>
                  <a:gd name="T17" fmla="*/ 7 h 99"/>
                  <a:gd name="T18" fmla="*/ 88 w 105"/>
                  <a:gd name="T19" fmla="*/ 13 h 99"/>
                  <a:gd name="T20" fmla="*/ 95 w 105"/>
                  <a:gd name="T21" fmla="*/ 19 h 99"/>
                  <a:gd name="T22" fmla="*/ 101 w 105"/>
                  <a:gd name="T23" fmla="*/ 28 h 99"/>
                  <a:gd name="T24" fmla="*/ 104 w 105"/>
                  <a:gd name="T25" fmla="*/ 37 h 99"/>
                  <a:gd name="T26" fmla="*/ 105 w 105"/>
                  <a:gd name="T27" fmla="*/ 47 h 99"/>
                  <a:gd name="T28" fmla="*/ 103 w 105"/>
                  <a:gd name="T29" fmla="*/ 59 h 99"/>
                  <a:gd name="T30" fmla="*/ 99 w 105"/>
                  <a:gd name="T31" fmla="*/ 70 h 99"/>
                  <a:gd name="T32" fmla="*/ 92 w 105"/>
                  <a:gd name="T33" fmla="*/ 81 h 99"/>
                  <a:gd name="T34" fmla="*/ 85 w 105"/>
                  <a:gd name="T35" fmla="*/ 87 h 99"/>
                  <a:gd name="T36" fmla="*/ 78 w 105"/>
                  <a:gd name="T37" fmla="*/ 93 h 99"/>
                  <a:gd name="T38" fmla="*/ 69 w 105"/>
                  <a:gd name="T39" fmla="*/ 97 h 99"/>
                  <a:gd name="T40" fmla="*/ 59 w 105"/>
                  <a:gd name="T41" fmla="*/ 99 h 99"/>
                  <a:gd name="T42" fmla="*/ 49 w 105"/>
                  <a:gd name="T43" fmla="*/ 97 h 99"/>
                  <a:gd name="T44" fmla="*/ 39 w 105"/>
                  <a:gd name="T45" fmla="*/ 92 h 99"/>
                  <a:gd name="T46" fmla="*/ 31 w 105"/>
                  <a:gd name="T47" fmla="*/ 85 h 99"/>
                  <a:gd name="T48" fmla="*/ 29 w 105"/>
                  <a:gd name="T49" fmla="*/ 81 h 99"/>
                  <a:gd name="T50" fmla="*/ 27 w 105"/>
                  <a:gd name="T51" fmla="*/ 75 h 99"/>
                  <a:gd name="T52" fmla="*/ 29 w 105"/>
                  <a:gd name="T53" fmla="*/ 67 h 99"/>
                  <a:gd name="T54" fmla="*/ 34 w 105"/>
                  <a:gd name="T55" fmla="*/ 57 h 99"/>
                  <a:gd name="T56" fmla="*/ 35 w 105"/>
                  <a:gd name="T57" fmla="*/ 51 h 99"/>
                  <a:gd name="T58" fmla="*/ 34 w 105"/>
                  <a:gd name="T59" fmla="*/ 47 h 99"/>
                  <a:gd name="T60" fmla="*/ 27 w 105"/>
                  <a:gd name="T61" fmla="*/ 41 h 99"/>
                  <a:gd name="T62" fmla="*/ 12 w 105"/>
                  <a:gd name="T63" fmla="*/ 35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
                  <a:gd name="T97" fmla="*/ 0 h 99"/>
                  <a:gd name="T98" fmla="*/ 105 w 105"/>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 h="99">
                    <a:moveTo>
                      <a:pt x="0" y="31"/>
                    </a:moveTo>
                    <a:lnTo>
                      <a:pt x="2" y="26"/>
                    </a:lnTo>
                    <a:lnTo>
                      <a:pt x="4" y="21"/>
                    </a:lnTo>
                    <a:lnTo>
                      <a:pt x="7" y="16"/>
                    </a:lnTo>
                    <a:lnTo>
                      <a:pt x="11" y="13"/>
                    </a:lnTo>
                    <a:lnTo>
                      <a:pt x="15" y="9"/>
                    </a:lnTo>
                    <a:lnTo>
                      <a:pt x="19" y="7"/>
                    </a:lnTo>
                    <a:lnTo>
                      <a:pt x="23" y="4"/>
                    </a:lnTo>
                    <a:lnTo>
                      <a:pt x="29" y="3"/>
                    </a:lnTo>
                    <a:lnTo>
                      <a:pt x="39" y="0"/>
                    </a:lnTo>
                    <a:lnTo>
                      <a:pt x="43" y="0"/>
                    </a:lnTo>
                    <a:lnTo>
                      <a:pt x="49" y="0"/>
                    </a:lnTo>
                    <a:lnTo>
                      <a:pt x="54" y="0"/>
                    </a:lnTo>
                    <a:lnTo>
                      <a:pt x="60" y="1"/>
                    </a:lnTo>
                    <a:lnTo>
                      <a:pt x="64" y="2"/>
                    </a:lnTo>
                    <a:lnTo>
                      <a:pt x="70" y="3"/>
                    </a:lnTo>
                    <a:lnTo>
                      <a:pt x="74" y="5"/>
                    </a:lnTo>
                    <a:lnTo>
                      <a:pt x="79" y="7"/>
                    </a:lnTo>
                    <a:lnTo>
                      <a:pt x="83" y="10"/>
                    </a:lnTo>
                    <a:lnTo>
                      <a:pt x="88" y="13"/>
                    </a:lnTo>
                    <a:lnTo>
                      <a:pt x="91" y="16"/>
                    </a:lnTo>
                    <a:lnTo>
                      <a:pt x="95" y="19"/>
                    </a:lnTo>
                    <a:lnTo>
                      <a:pt x="98" y="24"/>
                    </a:lnTo>
                    <a:lnTo>
                      <a:pt x="101" y="28"/>
                    </a:lnTo>
                    <a:lnTo>
                      <a:pt x="102" y="32"/>
                    </a:lnTo>
                    <a:lnTo>
                      <a:pt x="104" y="37"/>
                    </a:lnTo>
                    <a:lnTo>
                      <a:pt x="105" y="42"/>
                    </a:lnTo>
                    <a:lnTo>
                      <a:pt x="105" y="47"/>
                    </a:lnTo>
                    <a:lnTo>
                      <a:pt x="104" y="53"/>
                    </a:lnTo>
                    <a:lnTo>
                      <a:pt x="103" y="59"/>
                    </a:lnTo>
                    <a:lnTo>
                      <a:pt x="102" y="64"/>
                    </a:lnTo>
                    <a:lnTo>
                      <a:pt x="99" y="70"/>
                    </a:lnTo>
                    <a:lnTo>
                      <a:pt x="94" y="78"/>
                    </a:lnTo>
                    <a:lnTo>
                      <a:pt x="92" y="81"/>
                    </a:lnTo>
                    <a:lnTo>
                      <a:pt x="89" y="84"/>
                    </a:lnTo>
                    <a:lnTo>
                      <a:pt x="85" y="87"/>
                    </a:lnTo>
                    <a:lnTo>
                      <a:pt x="81" y="90"/>
                    </a:lnTo>
                    <a:lnTo>
                      <a:pt x="78" y="93"/>
                    </a:lnTo>
                    <a:lnTo>
                      <a:pt x="73" y="95"/>
                    </a:lnTo>
                    <a:lnTo>
                      <a:pt x="69" y="97"/>
                    </a:lnTo>
                    <a:lnTo>
                      <a:pt x="63" y="99"/>
                    </a:lnTo>
                    <a:lnTo>
                      <a:pt x="59" y="99"/>
                    </a:lnTo>
                    <a:lnTo>
                      <a:pt x="53" y="99"/>
                    </a:lnTo>
                    <a:lnTo>
                      <a:pt x="49" y="97"/>
                    </a:lnTo>
                    <a:lnTo>
                      <a:pt x="43" y="95"/>
                    </a:lnTo>
                    <a:lnTo>
                      <a:pt x="39" y="92"/>
                    </a:lnTo>
                    <a:lnTo>
                      <a:pt x="33" y="88"/>
                    </a:lnTo>
                    <a:lnTo>
                      <a:pt x="31" y="85"/>
                    </a:lnTo>
                    <a:lnTo>
                      <a:pt x="30" y="83"/>
                    </a:lnTo>
                    <a:lnTo>
                      <a:pt x="29" y="81"/>
                    </a:lnTo>
                    <a:lnTo>
                      <a:pt x="27" y="79"/>
                    </a:lnTo>
                    <a:lnTo>
                      <a:pt x="27" y="75"/>
                    </a:lnTo>
                    <a:lnTo>
                      <a:pt x="27" y="70"/>
                    </a:lnTo>
                    <a:lnTo>
                      <a:pt x="29" y="67"/>
                    </a:lnTo>
                    <a:lnTo>
                      <a:pt x="31" y="63"/>
                    </a:lnTo>
                    <a:lnTo>
                      <a:pt x="34" y="57"/>
                    </a:lnTo>
                    <a:lnTo>
                      <a:pt x="35" y="54"/>
                    </a:lnTo>
                    <a:lnTo>
                      <a:pt x="35" y="51"/>
                    </a:lnTo>
                    <a:lnTo>
                      <a:pt x="35" y="50"/>
                    </a:lnTo>
                    <a:lnTo>
                      <a:pt x="34" y="47"/>
                    </a:lnTo>
                    <a:lnTo>
                      <a:pt x="32" y="44"/>
                    </a:lnTo>
                    <a:lnTo>
                      <a:pt x="27" y="41"/>
                    </a:lnTo>
                    <a:lnTo>
                      <a:pt x="21" y="38"/>
                    </a:lnTo>
                    <a:lnTo>
                      <a:pt x="12" y="35"/>
                    </a:lnTo>
                    <a:lnTo>
                      <a:pt x="0" y="31"/>
                    </a:lnTo>
                    <a:close/>
                  </a:path>
                </a:pathLst>
              </a:custGeom>
              <a:solidFill>
                <a:srgbClr val="FFFFFF"/>
              </a:solidFill>
              <a:ln w="9525">
                <a:noFill/>
                <a:round/>
                <a:headEnd/>
                <a:tailEnd/>
              </a:ln>
            </p:spPr>
            <p:txBody>
              <a:bodyPr/>
              <a:lstStyle/>
              <a:p>
                <a:endParaRPr lang="en-US" dirty="0"/>
              </a:p>
            </p:txBody>
          </p:sp>
          <p:sp>
            <p:nvSpPr>
              <p:cNvPr id="22122" name="Freeform 319"/>
              <p:cNvSpPr>
                <a:spLocks/>
              </p:cNvSpPr>
              <p:nvPr/>
            </p:nvSpPr>
            <p:spPr bwMode="auto">
              <a:xfrm>
                <a:off x="3327" y="1106"/>
                <a:ext cx="13" cy="13"/>
              </a:xfrm>
              <a:custGeom>
                <a:avLst/>
                <a:gdLst>
                  <a:gd name="T0" fmla="*/ 0 w 111"/>
                  <a:gd name="T1" fmla="*/ 33 h 73"/>
                  <a:gd name="T2" fmla="*/ 5 w 111"/>
                  <a:gd name="T3" fmla="*/ 22 h 73"/>
                  <a:gd name="T4" fmla="*/ 12 w 111"/>
                  <a:gd name="T5" fmla="*/ 14 h 73"/>
                  <a:gd name="T6" fmla="*/ 19 w 111"/>
                  <a:gd name="T7" fmla="*/ 9 h 73"/>
                  <a:gd name="T8" fmla="*/ 32 w 111"/>
                  <a:gd name="T9" fmla="*/ 3 h 73"/>
                  <a:gd name="T10" fmla="*/ 52 w 111"/>
                  <a:gd name="T11" fmla="*/ 0 h 73"/>
                  <a:gd name="T12" fmla="*/ 62 w 111"/>
                  <a:gd name="T13" fmla="*/ 2 h 73"/>
                  <a:gd name="T14" fmla="*/ 73 w 111"/>
                  <a:gd name="T15" fmla="*/ 4 h 73"/>
                  <a:gd name="T16" fmla="*/ 83 w 111"/>
                  <a:gd name="T17" fmla="*/ 9 h 73"/>
                  <a:gd name="T18" fmla="*/ 92 w 111"/>
                  <a:gd name="T19" fmla="*/ 15 h 73"/>
                  <a:gd name="T20" fmla="*/ 98 w 111"/>
                  <a:gd name="T21" fmla="*/ 21 h 73"/>
                  <a:gd name="T22" fmla="*/ 105 w 111"/>
                  <a:gd name="T23" fmla="*/ 31 h 73"/>
                  <a:gd name="T24" fmla="*/ 110 w 111"/>
                  <a:gd name="T25" fmla="*/ 40 h 73"/>
                  <a:gd name="T26" fmla="*/ 111 w 111"/>
                  <a:gd name="T27" fmla="*/ 50 h 73"/>
                  <a:gd name="T28" fmla="*/ 108 w 111"/>
                  <a:gd name="T29" fmla="*/ 62 h 73"/>
                  <a:gd name="T30" fmla="*/ 104 w 111"/>
                  <a:gd name="T31" fmla="*/ 73 h 73"/>
                  <a:gd name="T32" fmla="*/ 100 w 111"/>
                  <a:gd name="T33" fmla="*/ 72 h 73"/>
                  <a:gd name="T34" fmla="*/ 104 w 111"/>
                  <a:gd name="T35" fmla="*/ 62 h 73"/>
                  <a:gd name="T36" fmla="*/ 106 w 111"/>
                  <a:gd name="T37" fmla="*/ 50 h 73"/>
                  <a:gd name="T38" fmla="*/ 105 w 111"/>
                  <a:gd name="T39" fmla="*/ 41 h 73"/>
                  <a:gd name="T40" fmla="*/ 101 w 111"/>
                  <a:gd name="T41" fmla="*/ 32 h 73"/>
                  <a:gd name="T42" fmla="*/ 95 w 111"/>
                  <a:gd name="T43" fmla="*/ 24 h 73"/>
                  <a:gd name="T44" fmla="*/ 88 w 111"/>
                  <a:gd name="T45" fmla="*/ 18 h 73"/>
                  <a:gd name="T46" fmla="*/ 79 w 111"/>
                  <a:gd name="T47" fmla="*/ 12 h 73"/>
                  <a:gd name="T48" fmla="*/ 72 w 111"/>
                  <a:gd name="T49" fmla="*/ 8 h 73"/>
                  <a:gd name="T50" fmla="*/ 61 w 111"/>
                  <a:gd name="T51" fmla="*/ 6 h 73"/>
                  <a:gd name="T52" fmla="*/ 52 w 111"/>
                  <a:gd name="T53" fmla="*/ 5 h 73"/>
                  <a:gd name="T54" fmla="*/ 33 w 111"/>
                  <a:gd name="T55" fmla="*/ 7 h 73"/>
                  <a:gd name="T56" fmla="*/ 23 w 111"/>
                  <a:gd name="T57" fmla="*/ 12 h 73"/>
                  <a:gd name="T58" fmla="*/ 15 w 111"/>
                  <a:gd name="T59" fmla="*/ 17 h 73"/>
                  <a:gd name="T60" fmla="*/ 8 w 111"/>
                  <a:gd name="T61" fmla="*/ 25 h 73"/>
                  <a:gd name="T62" fmla="*/ 4 w 111"/>
                  <a:gd name="T63" fmla="*/ 36 h 73"/>
                  <a:gd name="T64" fmla="*/ 0 w 111"/>
                  <a:gd name="T65" fmla="*/ 33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73"/>
                  <a:gd name="T101" fmla="*/ 111 w 111"/>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73">
                    <a:moveTo>
                      <a:pt x="0" y="33"/>
                    </a:moveTo>
                    <a:lnTo>
                      <a:pt x="5" y="22"/>
                    </a:lnTo>
                    <a:lnTo>
                      <a:pt x="12" y="14"/>
                    </a:lnTo>
                    <a:lnTo>
                      <a:pt x="19" y="9"/>
                    </a:lnTo>
                    <a:lnTo>
                      <a:pt x="32" y="3"/>
                    </a:lnTo>
                    <a:lnTo>
                      <a:pt x="52" y="0"/>
                    </a:lnTo>
                    <a:lnTo>
                      <a:pt x="62" y="2"/>
                    </a:lnTo>
                    <a:lnTo>
                      <a:pt x="73" y="4"/>
                    </a:lnTo>
                    <a:lnTo>
                      <a:pt x="83" y="9"/>
                    </a:lnTo>
                    <a:lnTo>
                      <a:pt x="92" y="15"/>
                    </a:lnTo>
                    <a:lnTo>
                      <a:pt x="98" y="21"/>
                    </a:lnTo>
                    <a:lnTo>
                      <a:pt x="105" y="31"/>
                    </a:lnTo>
                    <a:lnTo>
                      <a:pt x="110" y="40"/>
                    </a:lnTo>
                    <a:lnTo>
                      <a:pt x="111" y="50"/>
                    </a:lnTo>
                    <a:lnTo>
                      <a:pt x="108" y="62"/>
                    </a:lnTo>
                    <a:lnTo>
                      <a:pt x="104" y="73"/>
                    </a:lnTo>
                    <a:lnTo>
                      <a:pt x="100" y="72"/>
                    </a:lnTo>
                    <a:lnTo>
                      <a:pt x="104" y="62"/>
                    </a:lnTo>
                    <a:lnTo>
                      <a:pt x="106" y="50"/>
                    </a:lnTo>
                    <a:lnTo>
                      <a:pt x="105" y="41"/>
                    </a:lnTo>
                    <a:lnTo>
                      <a:pt x="101" y="32"/>
                    </a:lnTo>
                    <a:lnTo>
                      <a:pt x="95" y="24"/>
                    </a:lnTo>
                    <a:lnTo>
                      <a:pt x="88" y="18"/>
                    </a:lnTo>
                    <a:lnTo>
                      <a:pt x="79" y="12"/>
                    </a:lnTo>
                    <a:lnTo>
                      <a:pt x="72" y="8"/>
                    </a:lnTo>
                    <a:lnTo>
                      <a:pt x="61" y="6"/>
                    </a:lnTo>
                    <a:lnTo>
                      <a:pt x="52" y="5"/>
                    </a:lnTo>
                    <a:lnTo>
                      <a:pt x="33" y="7"/>
                    </a:lnTo>
                    <a:lnTo>
                      <a:pt x="23" y="12"/>
                    </a:lnTo>
                    <a:lnTo>
                      <a:pt x="15" y="17"/>
                    </a:lnTo>
                    <a:lnTo>
                      <a:pt x="8" y="25"/>
                    </a:lnTo>
                    <a:lnTo>
                      <a:pt x="4" y="36"/>
                    </a:lnTo>
                    <a:lnTo>
                      <a:pt x="0" y="33"/>
                    </a:lnTo>
                    <a:close/>
                  </a:path>
                </a:pathLst>
              </a:custGeom>
              <a:solidFill>
                <a:srgbClr val="000000"/>
              </a:solidFill>
              <a:ln w="9525">
                <a:noFill/>
                <a:round/>
                <a:headEnd/>
                <a:tailEnd/>
              </a:ln>
            </p:spPr>
            <p:txBody>
              <a:bodyPr/>
              <a:lstStyle/>
              <a:p>
                <a:endParaRPr lang="en-US" dirty="0"/>
              </a:p>
            </p:txBody>
          </p:sp>
          <p:sp>
            <p:nvSpPr>
              <p:cNvPr id="22123" name="Freeform 320"/>
              <p:cNvSpPr>
                <a:spLocks/>
              </p:cNvSpPr>
              <p:nvPr/>
            </p:nvSpPr>
            <p:spPr bwMode="auto">
              <a:xfrm>
                <a:off x="3331" y="1118"/>
                <a:ext cx="8" cy="6"/>
              </a:xfrm>
              <a:custGeom>
                <a:avLst/>
                <a:gdLst>
                  <a:gd name="T0" fmla="*/ 69 w 69"/>
                  <a:gd name="T1" fmla="*/ 3 h 32"/>
                  <a:gd name="T2" fmla="*/ 59 w 69"/>
                  <a:gd name="T3" fmla="*/ 17 h 32"/>
                  <a:gd name="T4" fmla="*/ 43 w 69"/>
                  <a:gd name="T5" fmla="*/ 28 h 32"/>
                  <a:gd name="T6" fmla="*/ 33 w 69"/>
                  <a:gd name="T7" fmla="*/ 32 h 32"/>
                  <a:gd name="T8" fmla="*/ 22 w 69"/>
                  <a:gd name="T9" fmla="*/ 32 h 32"/>
                  <a:gd name="T10" fmla="*/ 11 w 69"/>
                  <a:gd name="T11" fmla="*/ 28 h 32"/>
                  <a:gd name="T12" fmla="*/ 0 w 69"/>
                  <a:gd name="T13" fmla="*/ 20 h 32"/>
                  <a:gd name="T14" fmla="*/ 3 w 69"/>
                  <a:gd name="T15" fmla="*/ 17 h 32"/>
                  <a:gd name="T16" fmla="*/ 13 w 69"/>
                  <a:gd name="T17" fmla="*/ 25 h 32"/>
                  <a:gd name="T18" fmla="*/ 22 w 69"/>
                  <a:gd name="T19" fmla="*/ 28 h 32"/>
                  <a:gd name="T20" fmla="*/ 31 w 69"/>
                  <a:gd name="T21" fmla="*/ 28 h 32"/>
                  <a:gd name="T22" fmla="*/ 40 w 69"/>
                  <a:gd name="T23" fmla="*/ 25 h 32"/>
                  <a:gd name="T24" fmla="*/ 56 w 69"/>
                  <a:gd name="T25" fmla="*/ 14 h 32"/>
                  <a:gd name="T26" fmla="*/ 66 w 69"/>
                  <a:gd name="T27" fmla="*/ 0 h 32"/>
                  <a:gd name="T28" fmla="*/ 69 w 69"/>
                  <a:gd name="T29" fmla="*/ 3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32"/>
                  <a:gd name="T47" fmla="*/ 69 w 69"/>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32">
                    <a:moveTo>
                      <a:pt x="69" y="3"/>
                    </a:moveTo>
                    <a:lnTo>
                      <a:pt x="59" y="17"/>
                    </a:lnTo>
                    <a:lnTo>
                      <a:pt x="43" y="28"/>
                    </a:lnTo>
                    <a:lnTo>
                      <a:pt x="33" y="32"/>
                    </a:lnTo>
                    <a:lnTo>
                      <a:pt x="22" y="32"/>
                    </a:lnTo>
                    <a:lnTo>
                      <a:pt x="11" y="28"/>
                    </a:lnTo>
                    <a:lnTo>
                      <a:pt x="0" y="20"/>
                    </a:lnTo>
                    <a:lnTo>
                      <a:pt x="3" y="17"/>
                    </a:lnTo>
                    <a:lnTo>
                      <a:pt x="13" y="25"/>
                    </a:lnTo>
                    <a:lnTo>
                      <a:pt x="22" y="28"/>
                    </a:lnTo>
                    <a:lnTo>
                      <a:pt x="31" y="28"/>
                    </a:lnTo>
                    <a:lnTo>
                      <a:pt x="40" y="25"/>
                    </a:lnTo>
                    <a:lnTo>
                      <a:pt x="56" y="14"/>
                    </a:lnTo>
                    <a:lnTo>
                      <a:pt x="66" y="0"/>
                    </a:lnTo>
                    <a:lnTo>
                      <a:pt x="69" y="3"/>
                    </a:lnTo>
                    <a:close/>
                  </a:path>
                </a:pathLst>
              </a:custGeom>
              <a:solidFill>
                <a:srgbClr val="000000"/>
              </a:solidFill>
              <a:ln w="9525">
                <a:noFill/>
                <a:round/>
                <a:headEnd/>
                <a:tailEnd/>
              </a:ln>
            </p:spPr>
            <p:txBody>
              <a:bodyPr/>
              <a:lstStyle/>
              <a:p>
                <a:endParaRPr lang="en-US" dirty="0"/>
              </a:p>
            </p:txBody>
          </p:sp>
          <p:sp>
            <p:nvSpPr>
              <p:cNvPr id="22124" name="Freeform 321"/>
              <p:cNvSpPr>
                <a:spLocks/>
              </p:cNvSpPr>
              <p:nvPr/>
            </p:nvSpPr>
            <p:spPr bwMode="auto">
              <a:xfrm>
                <a:off x="3338" y="1118"/>
                <a:ext cx="1" cy="1"/>
              </a:xfrm>
              <a:custGeom>
                <a:avLst/>
                <a:gdLst>
                  <a:gd name="T0" fmla="*/ 4 w 4"/>
                  <a:gd name="T1" fmla="*/ 1 h 3"/>
                  <a:gd name="T2" fmla="*/ 4 w 4"/>
                  <a:gd name="T3" fmla="*/ 2 h 3"/>
                  <a:gd name="T4" fmla="*/ 3 w 4"/>
                  <a:gd name="T5" fmla="*/ 3 h 3"/>
                  <a:gd name="T6" fmla="*/ 0 w 4"/>
                  <a:gd name="T7" fmla="*/ 0 h 3"/>
                  <a:gd name="T8" fmla="*/ 4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lnTo>
                      <a:pt x="4" y="2"/>
                    </a:lnTo>
                    <a:lnTo>
                      <a:pt x="3" y="3"/>
                    </a:lnTo>
                    <a:lnTo>
                      <a:pt x="0" y="0"/>
                    </a:lnTo>
                    <a:lnTo>
                      <a:pt x="4" y="1"/>
                    </a:lnTo>
                    <a:close/>
                  </a:path>
                </a:pathLst>
              </a:custGeom>
              <a:solidFill>
                <a:srgbClr val="000000"/>
              </a:solidFill>
              <a:ln w="9525">
                <a:noFill/>
                <a:round/>
                <a:headEnd/>
                <a:tailEnd/>
              </a:ln>
            </p:spPr>
            <p:txBody>
              <a:bodyPr/>
              <a:lstStyle/>
              <a:p>
                <a:endParaRPr lang="en-US" dirty="0"/>
              </a:p>
            </p:txBody>
          </p:sp>
          <p:sp>
            <p:nvSpPr>
              <p:cNvPr id="22125" name="Freeform 322"/>
              <p:cNvSpPr>
                <a:spLocks/>
              </p:cNvSpPr>
              <p:nvPr/>
            </p:nvSpPr>
            <p:spPr bwMode="auto">
              <a:xfrm>
                <a:off x="3328" y="1112"/>
                <a:ext cx="4" cy="10"/>
              </a:xfrm>
              <a:custGeom>
                <a:avLst/>
                <a:gdLst>
                  <a:gd name="T0" fmla="*/ 32 w 37"/>
                  <a:gd name="T1" fmla="*/ 59 h 59"/>
                  <a:gd name="T2" fmla="*/ 28 w 37"/>
                  <a:gd name="T3" fmla="*/ 54 h 59"/>
                  <a:gd name="T4" fmla="*/ 26 w 37"/>
                  <a:gd name="T5" fmla="*/ 49 h 59"/>
                  <a:gd name="T6" fmla="*/ 26 w 37"/>
                  <a:gd name="T7" fmla="*/ 39 h 59"/>
                  <a:gd name="T8" fmla="*/ 30 w 37"/>
                  <a:gd name="T9" fmla="*/ 32 h 59"/>
                  <a:gd name="T10" fmla="*/ 33 w 37"/>
                  <a:gd name="T11" fmla="*/ 26 h 59"/>
                  <a:gd name="T12" fmla="*/ 34 w 37"/>
                  <a:gd name="T13" fmla="*/ 21 h 59"/>
                  <a:gd name="T14" fmla="*/ 32 w 37"/>
                  <a:gd name="T15" fmla="*/ 16 h 59"/>
                  <a:gd name="T16" fmla="*/ 21 w 37"/>
                  <a:gd name="T17" fmla="*/ 10 h 59"/>
                  <a:gd name="T18" fmla="*/ 0 w 37"/>
                  <a:gd name="T19" fmla="*/ 3 h 59"/>
                  <a:gd name="T20" fmla="*/ 2 w 37"/>
                  <a:gd name="T21" fmla="*/ 0 h 59"/>
                  <a:gd name="T22" fmla="*/ 23 w 37"/>
                  <a:gd name="T23" fmla="*/ 7 h 59"/>
                  <a:gd name="T24" fmla="*/ 34 w 37"/>
                  <a:gd name="T25" fmla="*/ 13 h 59"/>
                  <a:gd name="T26" fmla="*/ 37 w 37"/>
                  <a:gd name="T27" fmla="*/ 21 h 59"/>
                  <a:gd name="T28" fmla="*/ 36 w 37"/>
                  <a:gd name="T29" fmla="*/ 28 h 59"/>
                  <a:gd name="T30" fmla="*/ 33 w 37"/>
                  <a:gd name="T31" fmla="*/ 35 h 59"/>
                  <a:gd name="T32" fmla="*/ 30 w 37"/>
                  <a:gd name="T33" fmla="*/ 41 h 59"/>
                  <a:gd name="T34" fmla="*/ 30 w 37"/>
                  <a:gd name="T35" fmla="*/ 49 h 59"/>
                  <a:gd name="T36" fmla="*/ 32 w 37"/>
                  <a:gd name="T37" fmla="*/ 52 h 59"/>
                  <a:gd name="T38" fmla="*/ 35 w 37"/>
                  <a:gd name="T39" fmla="*/ 56 h 59"/>
                  <a:gd name="T40" fmla="*/ 32 w 37"/>
                  <a:gd name="T41" fmla="*/ 59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9"/>
                  <a:gd name="T65" fmla="*/ 37 w 3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9">
                    <a:moveTo>
                      <a:pt x="32" y="59"/>
                    </a:moveTo>
                    <a:lnTo>
                      <a:pt x="28" y="54"/>
                    </a:lnTo>
                    <a:lnTo>
                      <a:pt x="26" y="49"/>
                    </a:lnTo>
                    <a:lnTo>
                      <a:pt x="26" y="39"/>
                    </a:lnTo>
                    <a:lnTo>
                      <a:pt x="30" y="32"/>
                    </a:lnTo>
                    <a:lnTo>
                      <a:pt x="33" y="26"/>
                    </a:lnTo>
                    <a:lnTo>
                      <a:pt x="34" y="21"/>
                    </a:lnTo>
                    <a:lnTo>
                      <a:pt x="32" y="16"/>
                    </a:lnTo>
                    <a:lnTo>
                      <a:pt x="21" y="10"/>
                    </a:lnTo>
                    <a:lnTo>
                      <a:pt x="0" y="3"/>
                    </a:lnTo>
                    <a:lnTo>
                      <a:pt x="2" y="0"/>
                    </a:lnTo>
                    <a:lnTo>
                      <a:pt x="23" y="7"/>
                    </a:lnTo>
                    <a:lnTo>
                      <a:pt x="34" y="13"/>
                    </a:lnTo>
                    <a:lnTo>
                      <a:pt x="37" y="21"/>
                    </a:lnTo>
                    <a:lnTo>
                      <a:pt x="36" y="28"/>
                    </a:lnTo>
                    <a:lnTo>
                      <a:pt x="33" y="35"/>
                    </a:lnTo>
                    <a:lnTo>
                      <a:pt x="30" y="41"/>
                    </a:lnTo>
                    <a:lnTo>
                      <a:pt x="30" y="49"/>
                    </a:lnTo>
                    <a:lnTo>
                      <a:pt x="32" y="52"/>
                    </a:lnTo>
                    <a:lnTo>
                      <a:pt x="35" y="56"/>
                    </a:lnTo>
                    <a:lnTo>
                      <a:pt x="32" y="59"/>
                    </a:lnTo>
                    <a:close/>
                  </a:path>
                </a:pathLst>
              </a:custGeom>
              <a:solidFill>
                <a:srgbClr val="000000"/>
              </a:solidFill>
              <a:ln w="9525">
                <a:noFill/>
                <a:round/>
                <a:headEnd/>
                <a:tailEnd/>
              </a:ln>
            </p:spPr>
            <p:txBody>
              <a:bodyPr/>
              <a:lstStyle/>
              <a:p>
                <a:endParaRPr lang="en-US" dirty="0"/>
              </a:p>
            </p:txBody>
          </p:sp>
          <p:sp>
            <p:nvSpPr>
              <p:cNvPr id="22126" name="Freeform 323"/>
              <p:cNvSpPr>
                <a:spLocks/>
              </p:cNvSpPr>
              <p:nvPr/>
            </p:nvSpPr>
            <p:spPr bwMode="auto">
              <a:xfrm>
                <a:off x="3331" y="1121"/>
                <a:ext cx="1" cy="1"/>
              </a:xfrm>
              <a:custGeom>
                <a:avLst/>
                <a:gdLst>
                  <a:gd name="T0" fmla="*/ 0 w 3"/>
                  <a:gd name="T1" fmla="*/ 3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3" y="0"/>
                    </a:lnTo>
                    <a:lnTo>
                      <a:pt x="0" y="3"/>
                    </a:lnTo>
                    <a:close/>
                  </a:path>
                </a:pathLst>
              </a:custGeom>
              <a:solidFill>
                <a:srgbClr val="000000"/>
              </a:solidFill>
              <a:ln w="9525">
                <a:noFill/>
                <a:round/>
                <a:headEnd/>
                <a:tailEnd/>
              </a:ln>
            </p:spPr>
            <p:txBody>
              <a:bodyPr/>
              <a:lstStyle/>
              <a:p>
                <a:endParaRPr lang="en-US" dirty="0"/>
              </a:p>
            </p:txBody>
          </p:sp>
          <p:sp>
            <p:nvSpPr>
              <p:cNvPr id="22127" name="Freeform 324"/>
              <p:cNvSpPr>
                <a:spLocks/>
              </p:cNvSpPr>
              <p:nvPr/>
            </p:nvSpPr>
            <p:spPr bwMode="auto">
              <a:xfrm>
                <a:off x="3327" y="1112"/>
                <a:ext cx="1" cy="1"/>
              </a:xfrm>
              <a:custGeom>
                <a:avLst/>
                <a:gdLst>
                  <a:gd name="T0" fmla="*/ 3 w 5"/>
                  <a:gd name="T1" fmla="*/ 3 h 3"/>
                  <a:gd name="T2" fmla="*/ 0 w 5"/>
                  <a:gd name="T3" fmla="*/ 2 h 3"/>
                  <a:gd name="T4" fmla="*/ 1 w 5"/>
                  <a:gd name="T5" fmla="*/ 0 h 3"/>
                  <a:gd name="T6" fmla="*/ 5 w 5"/>
                  <a:gd name="T7" fmla="*/ 3 h 3"/>
                  <a:gd name="T8" fmla="*/ 5 w 5"/>
                  <a:gd name="T9" fmla="*/ 0 h 3"/>
                  <a:gd name="T10" fmla="*/ 3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3"/>
                    </a:moveTo>
                    <a:lnTo>
                      <a:pt x="0" y="2"/>
                    </a:lnTo>
                    <a:lnTo>
                      <a:pt x="1" y="0"/>
                    </a:lnTo>
                    <a:lnTo>
                      <a:pt x="5" y="3"/>
                    </a:lnTo>
                    <a:lnTo>
                      <a:pt x="5" y="0"/>
                    </a:lnTo>
                    <a:lnTo>
                      <a:pt x="3" y="3"/>
                    </a:lnTo>
                    <a:close/>
                  </a:path>
                </a:pathLst>
              </a:custGeom>
              <a:solidFill>
                <a:srgbClr val="000000"/>
              </a:solidFill>
              <a:ln w="9525">
                <a:noFill/>
                <a:round/>
                <a:headEnd/>
                <a:tailEnd/>
              </a:ln>
            </p:spPr>
            <p:txBody>
              <a:bodyPr/>
              <a:lstStyle/>
              <a:p>
                <a:endParaRPr lang="en-US" dirty="0"/>
              </a:p>
            </p:txBody>
          </p:sp>
          <p:sp>
            <p:nvSpPr>
              <p:cNvPr id="22128" name="Freeform 325"/>
              <p:cNvSpPr>
                <a:spLocks/>
              </p:cNvSpPr>
              <p:nvPr/>
            </p:nvSpPr>
            <p:spPr bwMode="auto">
              <a:xfrm>
                <a:off x="3326" y="1112"/>
                <a:ext cx="6" cy="11"/>
              </a:xfrm>
              <a:custGeom>
                <a:avLst/>
                <a:gdLst>
                  <a:gd name="T0" fmla="*/ 12 w 54"/>
                  <a:gd name="T1" fmla="*/ 1 h 64"/>
                  <a:gd name="T2" fmla="*/ 8 w 54"/>
                  <a:gd name="T3" fmla="*/ 6 h 64"/>
                  <a:gd name="T4" fmla="*/ 5 w 54"/>
                  <a:gd name="T5" fmla="*/ 11 h 64"/>
                  <a:gd name="T6" fmla="*/ 3 w 54"/>
                  <a:gd name="T7" fmla="*/ 15 h 64"/>
                  <a:gd name="T8" fmla="*/ 2 w 54"/>
                  <a:gd name="T9" fmla="*/ 21 h 64"/>
                  <a:gd name="T10" fmla="*/ 0 w 54"/>
                  <a:gd name="T11" fmla="*/ 25 h 64"/>
                  <a:gd name="T12" fmla="*/ 0 w 54"/>
                  <a:gd name="T13" fmla="*/ 30 h 64"/>
                  <a:gd name="T14" fmla="*/ 2 w 54"/>
                  <a:gd name="T15" fmla="*/ 34 h 64"/>
                  <a:gd name="T16" fmla="*/ 4 w 54"/>
                  <a:gd name="T17" fmla="*/ 39 h 64"/>
                  <a:gd name="T18" fmla="*/ 6 w 54"/>
                  <a:gd name="T19" fmla="*/ 44 h 64"/>
                  <a:gd name="T20" fmla="*/ 8 w 54"/>
                  <a:gd name="T21" fmla="*/ 48 h 64"/>
                  <a:gd name="T22" fmla="*/ 13 w 54"/>
                  <a:gd name="T23" fmla="*/ 51 h 64"/>
                  <a:gd name="T24" fmla="*/ 17 w 54"/>
                  <a:gd name="T25" fmla="*/ 55 h 64"/>
                  <a:gd name="T26" fmla="*/ 23 w 54"/>
                  <a:gd name="T27" fmla="*/ 58 h 64"/>
                  <a:gd name="T28" fmla="*/ 28 w 54"/>
                  <a:gd name="T29" fmla="*/ 60 h 64"/>
                  <a:gd name="T30" fmla="*/ 36 w 54"/>
                  <a:gd name="T31" fmla="*/ 63 h 64"/>
                  <a:gd name="T32" fmla="*/ 44 w 54"/>
                  <a:gd name="T33" fmla="*/ 64 h 64"/>
                  <a:gd name="T34" fmla="*/ 42 w 54"/>
                  <a:gd name="T35" fmla="*/ 53 h 64"/>
                  <a:gd name="T36" fmla="*/ 41 w 54"/>
                  <a:gd name="T37" fmla="*/ 46 h 64"/>
                  <a:gd name="T38" fmla="*/ 41 w 54"/>
                  <a:gd name="T39" fmla="*/ 40 h 64"/>
                  <a:gd name="T40" fmla="*/ 41 w 54"/>
                  <a:gd name="T41" fmla="*/ 38 h 64"/>
                  <a:gd name="T42" fmla="*/ 42 w 54"/>
                  <a:gd name="T43" fmla="*/ 36 h 64"/>
                  <a:gd name="T44" fmla="*/ 43 w 54"/>
                  <a:gd name="T45" fmla="*/ 33 h 64"/>
                  <a:gd name="T46" fmla="*/ 46 w 54"/>
                  <a:gd name="T47" fmla="*/ 30 h 64"/>
                  <a:gd name="T48" fmla="*/ 49 w 54"/>
                  <a:gd name="T49" fmla="*/ 25 h 64"/>
                  <a:gd name="T50" fmla="*/ 54 w 54"/>
                  <a:gd name="T51" fmla="*/ 16 h 64"/>
                  <a:gd name="T52" fmla="*/ 49 w 54"/>
                  <a:gd name="T53" fmla="*/ 12 h 64"/>
                  <a:gd name="T54" fmla="*/ 45 w 54"/>
                  <a:gd name="T55" fmla="*/ 9 h 64"/>
                  <a:gd name="T56" fmla="*/ 42 w 54"/>
                  <a:gd name="T57" fmla="*/ 5 h 64"/>
                  <a:gd name="T58" fmla="*/ 37 w 54"/>
                  <a:gd name="T59" fmla="*/ 3 h 64"/>
                  <a:gd name="T60" fmla="*/ 33 w 54"/>
                  <a:gd name="T61" fmla="*/ 1 h 64"/>
                  <a:gd name="T62" fmla="*/ 27 w 54"/>
                  <a:gd name="T63" fmla="*/ 0 h 64"/>
                  <a:gd name="T64" fmla="*/ 24 w 54"/>
                  <a:gd name="T65" fmla="*/ 0 h 64"/>
                  <a:gd name="T66" fmla="*/ 19 w 54"/>
                  <a:gd name="T67" fmla="*/ 0 h 64"/>
                  <a:gd name="T68" fmla="*/ 12 w 54"/>
                  <a:gd name="T69" fmla="*/ 1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
                  <a:gd name="T106" fmla="*/ 0 h 64"/>
                  <a:gd name="T107" fmla="*/ 54 w 54"/>
                  <a:gd name="T108" fmla="*/ 64 h 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 h="64">
                    <a:moveTo>
                      <a:pt x="12" y="1"/>
                    </a:moveTo>
                    <a:lnTo>
                      <a:pt x="8" y="6"/>
                    </a:lnTo>
                    <a:lnTo>
                      <a:pt x="5" y="11"/>
                    </a:lnTo>
                    <a:lnTo>
                      <a:pt x="3" y="15"/>
                    </a:lnTo>
                    <a:lnTo>
                      <a:pt x="2" y="21"/>
                    </a:lnTo>
                    <a:lnTo>
                      <a:pt x="0" y="25"/>
                    </a:lnTo>
                    <a:lnTo>
                      <a:pt x="0" y="30"/>
                    </a:lnTo>
                    <a:lnTo>
                      <a:pt x="2" y="34"/>
                    </a:lnTo>
                    <a:lnTo>
                      <a:pt x="4" y="39"/>
                    </a:lnTo>
                    <a:lnTo>
                      <a:pt x="6" y="44"/>
                    </a:lnTo>
                    <a:lnTo>
                      <a:pt x="8" y="48"/>
                    </a:lnTo>
                    <a:lnTo>
                      <a:pt x="13" y="51"/>
                    </a:lnTo>
                    <a:lnTo>
                      <a:pt x="17" y="55"/>
                    </a:lnTo>
                    <a:lnTo>
                      <a:pt x="23" y="58"/>
                    </a:lnTo>
                    <a:lnTo>
                      <a:pt x="28" y="60"/>
                    </a:lnTo>
                    <a:lnTo>
                      <a:pt x="36" y="63"/>
                    </a:lnTo>
                    <a:lnTo>
                      <a:pt x="44" y="64"/>
                    </a:lnTo>
                    <a:lnTo>
                      <a:pt x="42" y="53"/>
                    </a:lnTo>
                    <a:lnTo>
                      <a:pt x="41" y="46"/>
                    </a:lnTo>
                    <a:lnTo>
                      <a:pt x="41" y="40"/>
                    </a:lnTo>
                    <a:lnTo>
                      <a:pt x="41" y="38"/>
                    </a:lnTo>
                    <a:lnTo>
                      <a:pt x="42" y="36"/>
                    </a:lnTo>
                    <a:lnTo>
                      <a:pt x="43" y="33"/>
                    </a:lnTo>
                    <a:lnTo>
                      <a:pt x="46" y="30"/>
                    </a:lnTo>
                    <a:lnTo>
                      <a:pt x="49" y="25"/>
                    </a:lnTo>
                    <a:lnTo>
                      <a:pt x="54" y="16"/>
                    </a:lnTo>
                    <a:lnTo>
                      <a:pt x="49" y="12"/>
                    </a:lnTo>
                    <a:lnTo>
                      <a:pt x="45" y="9"/>
                    </a:lnTo>
                    <a:lnTo>
                      <a:pt x="42" y="5"/>
                    </a:lnTo>
                    <a:lnTo>
                      <a:pt x="37" y="3"/>
                    </a:lnTo>
                    <a:lnTo>
                      <a:pt x="33" y="1"/>
                    </a:lnTo>
                    <a:lnTo>
                      <a:pt x="27" y="0"/>
                    </a:lnTo>
                    <a:lnTo>
                      <a:pt x="24" y="0"/>
                    </a:lnTo>
                    <a:lnTo>
                      <a:pt x="19" y="0"/>
                    </a:lnTo>
                    <a:lnTo>
                      <a:pt x="12" y="1"/>
                    </a:lnTo>
                    <a:close/>
                  </a:path>
                </a:pathLst>
              </a:custGeom>
              <a:solidFill>
                <a:srgbClr val="000000"/>
              </a:solidFill>
              <a:ln w="9525">
                <a:noFill/>
                <a:round/>
                <a:headEnd/>
                <a:tailEnd/>
              </a:ln>
            </p:spPr>
            <p:txBody>
              <a:bodyPr/>
              <a:lstStyle/>
              <a:p>
                <a:endParaRPr lang="en-US" dirty="0"/>
              </a:p>
            </p:txBody>
          </p:sp>
          <p:sp>
            <p:nvSpPr>
              <p:cNvPr id="22129" name="Freeform 326"/>
              <p:cNvSpPr>
                <a:spLocks/>
              </p:cNvSpPr>
              <p:nvPr/>
            </p:nvSpPr>
            <p:spPr bwMode="auto">
              <a:xfrm>
                <a:off x="3328" y="1107"/>
                <a:ext cx="8" cy="9"/>
              </a:xfrm>
              <a:custGeom>
                <a:avLst/>
                <a:gdLst>
                  <a:gd name="T0" fmla="*/ 29 w 75"/>
                  <a:gd name="T1" fmla="*/ 0 h 52"/>
                  <a:gd name="T2" fmla="*/ 25 w 75"/>
                  <a:gd name="T3" fmla="*/ 1 h 52"/>
                  <a:gd name="T4" fmla="*/ 22 w 75"/>
                  <a:gd name="T5" fmla="*/ 2 h 52"/>
                  <a:gd name="T6" fmla="*/ 17 w 75"/>
                  <a:gd name="T7" fmla="*/ 4 h 52"/>
                  <a:gd name="T8" fmla="*/ 12 w 75"/>
                  <a:gd name="T9" fmla="*/ 7 h 52"/>
                  <a:gd name="T10" fmla="*/ 11 w 75"/>
                  <a:gd name="T11" fmla="*/ 9 h 52"/>
                  <a:gd name="T12" fmla="*/ 9 w 75"/>
                  <a:gd name="T13" fmla="*/ 11 h 52"/>
                  <a:gd name="T14" fmla="*/ 5 w 75"/>
                  <a:gd name="T15" fmla="*/ 15 h 52"/>
                  <a:gd name="T16" fmla="*/ 3 w 75"/>
                  <a:gd name="T17" fmla="*/ 20 h 52"/>
                  <a:gd name="T18" fmla="*/ 0 w 75"/>
                  <a:gd name="T19" fmla="*/ 30 h 52"/>
                  <a:gd name="T20" fmla="*/ 10 w 75"/>
                  <a:gd name="T21" fmla="*/ 33 h 52"/>
                  <a:gd name="T22" fmla="*/ 16 w 75"/>
                  <a:gd name="T23" fmla="*/ 35 h 52"/>
                  <a:gd name="T24" fmla="*/ 22 w 75"/>
                  <a:gd name="T25" fmla="*/ 37 h 52"/>
                  <a:gd name="T26" fmla="*/ 26 w 75"/>
                  <a:gd name="T27" fmla="*/ 39 h 52"/>
                  <a:gd name="T28" fmla="*/ 33 w 75"/>
                  <a:gd name="T29" fmla="*/ 45 h 52"/>
                  <a:gd name="T30" fmla="*/ 36 w 75"/>
                  <a:gd name="T31" fmla="*/ 49 h 52"/>
                  <a:gd name="T32" fmla="*/ 41 w 75"/>
                  <a:gd name="T33" fmla="*/ 52 h 52"/>
                  <a:gd name="T34" fmla="*/ 44 w 75"/>
                  <a:gd name="T35" fmla="*/ 49 h 52"/>
                  <a:gd name="T36" fmla="*/ 49 w 75"/>
                  <a:gd name="T37" fmla="*/ 45 h 52"/>
                  <a:gd name="T38" fmla="*/ 56 w 75"/>
                  <a:gd name="T39" fmla="*/ 41 h 52"/>
                  <a:gd name="T40" fmla="*/ 60 w 75"/>
                  <a:gd name="T41" fmla="*/ 40 h 52"/>
                  <a:gd name="T42" fmla="*/ 64 w 75"/>
                  <a:gd name="T43" fmla="*/ 39 h 52"/>
                  <a:gd name="T44" fmla="*/ 75 w 75"/>
                  <a:gd name="T45" fmla="*/ 37 h 52"/>
                  <a:gd name="T46" fmla="*/ 71 w 75"/>
                  <a:gd name="T47" fmla="*/ 30 h 52"/>
                  <a:gd name="T48" fmla="*/ 68 w 75"/>
                  <a:gd name="T49" fmla="*/ 24 h 52"/>
                  <a:gd name="T50" fmla="*/ 63 w 75"/>
                  <a:gd name="T51" fmla="*/ 17 h 52"/>
                  <a:gd name="T52" fmla="*/ 59 w 75"/>
                  <a:gd name="T53" fmla="*/ 11 h 52"/>
                  <a:gd name="T54" fmla="*/ 56 w 75"/>
                  <a:gd name="T55" fmla="*/ 8 h 52"/>
                  <a:gd name="T56" fmla="*/ 53 w 75"/>
                  <a:gd name="T57" fmla="*/ 6 h 52"/>
                  <a:gd name="T58" fmla="*/ 51 w 75"/>
                  <a:gd name="T59" fmla="*/ 4 h 52"/>
                  <a:gd name="T60" fmla="*/ 48 w 75"/>
                  <a:gd name="T61" fmla="*/ 2 h 52"/>
                  <a:gd name="T62" fmla="*/ 43 w 75"/>
                  <a:gd name="T63" fmla="*/ 1 h 52"/>
                  <a:gd name="T64" fmla="*/ 39 w 75"/>
                  <a:gd name="T65" fmla="*/ 0 h 52"/>
                  <a:gd name="T66" fmla="*/ 34 w 75"/>
                  <a:gd name="T67" fmla="*/ 0 h 52"/>
                  <a:gd name="T68" fmla="*/ 29 w 75"/>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52"/>
                  <a:gd name="T107" fmla="*/ 75 w 75"/>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52">
                    <a:moveTo>
                      <a:pt x="29" y="0"/>
                    </a:moveTo>
                    <a:lnTo>
                      <a:pt x="25" y="1"/>
                    </a:lnTo>
                    <a:lnTo>
                      <a:pt x="22" y="2"/>
                    </a:lnTo>
                    <a:lnTo>
                      <a:pt x="17" y="4"/>
                    </a:lnTo>
                    <a:lnTo>
                      <a:pt x="12" y="7"/>
                    </a:lnTo>
                    <a:lnTo>
                      <a:pt x="11" y="9"/>
                    </a:lnTo>
                    <a:lnTo>
                      <a:pt x="9" y="11"/>
                    </a:lnTo>
                    <a:lnTo>
                      <a:pt x="5" y="15"/>
                    </a:lnTo>
                    <a:lnTo>
                      <a:pt x="3" y="20"/>
                    </a:lnTo>
                    <a:lnTo>
                      <a:pt x="0" y="30"/>
                    </a:lnTo>
                    <a:lnTo>
                      <a:pt x="10" y="33"/>
                    </a:lnTo>
                    <a:lnTo>
                      <a:pt x="16" y="35"/>
                    </a:lnTo>
                    <a:lnTo>
                      <a:pt x="22" y="37"/>
                    </a:lnTo>
                    <a:lnTo>
                      <a:pt x="26" y="39"/>
                    </a:lnTo>
                    <a:lnTo>
                      <a:pt x="33" y="45"/>
                    </a:lnTo>
                    <a:lnTo>
                      <a:pt x="36" y="49"/>
                    </a:lnTo>
                    <a:lnTo>
                      <a:pt x="41" y="52"/>
                    </a:lnTo>
                    <a:lnTo>
                      <a:pt x="44" y="49"/>
                    </a:lnTo>
                    <a:lnTo>
                      <a:pt x="49" y="45"/>
                    </a:lnTo>
                    <a:lnTo>
                      <a:pt x="56" y="41"/>
                    </a:lnTo>
                    <a:lnTo>
                      <a:pt x="60" y="40"/>
                    </a:lnTo>
                    <a:lnTo>
                      <a:pt x="64" y="39"/>
                    </a:lnTo>
                    <a:lnTo>
                      <a:pt x="75" y="37"/>
                    </a:lnTo>
                    <a:lnTo>
                      <a:pt x="71" y="30"/>
                    </a:lnTo>
                    <a:lnTo>
                      <a:pt x="68" y="24"/>
                    </a:lnTo>
                    <a:lnTo>
                      <a:pt x="63" y="17"/>
                    </a:lnTo>
                    <a:lnTo>
                      <a:pt x="59" y="11"/>
                    </a:lnTo>
                    <a:lnTo>
                      <a:pt x="56" y="8"/>
                    </a:lnTo>
                    <a:lnTo>
                      <a:pt x="53" y="6"/>
                    </a:lnTo>
                    <a:lnTo>
                      <a:pt x="51" y="4"/>
                    </a:lnTo>
                    <a:lnTo>
                      <a:pt x="48" y="2"/>
                    </a:lnTo>
                    <a:lnTo>
                      <a:pt x="43" y="1"/>
                    </a:lnTo>
                    <a:lnTo>
                      <a:pt x="39" y="0"/>
                    </a:lnTo>
                    <a:lnTo>
                      <a:pt x="34" y="0"/>
                    </a:lnTo>
                    <a:lnTo>
                      <a:pt x="29" y="0"/>
                    </a:lnTo>
                    <a:close/>
                  </a:path>
                </a:pathLst>
              </a:custGeom>
              <a:solidFill>
                <a:srgbClr val="FF0000"/>
              </a:solidFill>
              <a:ln w="9525">
                <a:noFill/>
                <a:round/>
                <a:headEnd/>
                <a:tailEnd/>
              </a:ln>
            </p:spPr>
            <p:txBody>
              <a:bodyPr/>
              <a:lstStyle/>
              <a:p>
                <a:endParaRPr lang="en-US" dirty="0"/>
              </a:p>
            </p:txBody>
          </p:sp>
          <p:sp>
            <p:nvSpPr>
              <p:cNvPr id="22130" name="Freeform 327"/>
              <p:cNvSpPr>
                <a:spLocks/>
              </p:cNvSpPr>
              <p:nvPr/>
            </p:nvSpPr>
            <p:spPr bwMode="auto">
              <a:xfrm>
                <a:off x="3327" y="1107"/>
                <a:ext cx="4" cy="5"/>
              </a:xfrm>
              <a:custGeom>
                <a:avLst/>
                <a:gdLst>
                  <a:gd name="T0" fmla="*/ 33 w 33"/>
                  <a:gd name="T1" fmla="*/ 3 h 31"/>
                  <a:gd name="T2" fmla="*/ 20 w 33"/>
                  <a:gd name="T3" fmla="*/ 7 h 31"/>
                  <a:gd name="T4" fmla="*/ 13 w 33"/>
                  <a:gd name="T5" fmla="*/ 14 h 31"/>
                  <a:gd name="T6" fmla="*/ 8 w 33"/>
                  <a:gd name="T7" fmla="*/ 20 h 31"/>
                  <a:gd name="T8" fmla="*/ 5 w 33"/>
                  <a:gd name="T9" fmla="*/ 31 h 31"/>
                  <a:gd name="T10" fmla="*/ 0 w 33"/>
                  <a:gd name="T11" fmla="*/ 30 h 31"/>
                  <a:gd name="T12" fmla="*/ 4 w 33"/>
                  <a:gd name="T13" fmla="*/ 19 h 31"/>
                  <a:gd name="T14" fmla="*/ 9 w 33"/>
                  <a:gd name="T15" fmla="*/ 11 h 31"/>
                  <a:gd name="T16" fmla="*/ 17 w 33"/>
                  <a:gd name="T17" fmla="*/ 4 h 31"/>
                  <a:gd name="T18" fmla="*/ 30 w 33"/>
                  <a:gd name="T19" fmla="*/ 0 h 31"/>
                  <a:gd name="T20" fmla="*/ 33 w 33"/>
                  <a:gd name="T21" fmla="*/ 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33" y="3"/>
                    </a:moveTo>
                    <a:lnTo>
                      <a:pt x="20" y="7"/>
                    </a:lnTo>
                    <a:lnTo>
                      <a:pt x="13" y="14"/>
                    </a:lnTo>
                    <a:lnTo>
                      <a:pt x="8" y="20"/>
                    </a:lnTo>
                    <a:lnTo>
                      <a:pt x="5" y="31"/>
                    </a:lnTo>
                    <a:lnTo>
                      <a:pt x="0" y="30"/>
                    </a:lnTo>
                    <a:lnTo>
                      <a:pt x="4" y="19"/>
                    </a:lnTo>
                    <a:lnTo>
                      <a:pt x="9" y="11"/>
                    </a:lnTo>
                    <a:lnTo>
                      <a:pt x="17" y="4"/>
                    </a:lnTo>
                    <a:lnTo>
                      <a:pt x="30" y="0"/>
                    </a:lnTo>
                    <a:lnTo>
                      <a:pt x="33" y="3"/>
                    </a:lnTo>
                    <a:close/>
                  </a:path>
                </a:pathLst>
              </a:custGeom>
              <a:solidFill>
                <a:srgbClr val="000000"/>
              </a:solidFill>
              <a:ln w="9525">
                <a:noFill/>
                <a:round/>
                <a:headEnd/>
                <a:tailEnd/>
              </a:ln>
            </p:spPr>
            <p:txBody>
              <a:bodyPr/>
              <a:lstStyle/>
              <a:p>
                <a:endParaRPr lang="en-US" dirty="0"/>
              </a:p>
            </p:txBody>
          </p:sp>
          <p:sp>
            <p:nvSpPr>
              <p:cNvPr id="22131" name="Freeform 328"/>
              <p:cNvSpPr>
                <a:spLocks/>
              </p:cNvSpPr>
              <p:nvPr/>
            </p:nvSpPr>
            <p:spPr bwMode="auto">
              <a:xfrm>
                <a:off x="3328" y="1112"/>
                <a:ext cx="4" cy="4"/>
              </a:xfrm>
              <a:custGeom>
                <a:avLst/>
                <a:gdLst>
                  <a:gd name="T0" fmla="*/ 1 w 43"/>
                  <a:gd name="T1" fmla="*/ 0 h 26"/>
                  <a:gd name="T2" fmla="*/ 17 w 43"/>
                  <a:gd name="T3" fmla="*/ 5 h 26"/>
                  <a:gd name="T4" fmla="*/ 28 w 43"/>
                  <a:gd name="T5" fmla="*/ 10 h 26"/>
                  <a:gd name="T6" fmla="*/ 43 w 43"/>
                  <a:gd name="T7" fmla="*/ 23 h 26"/>
                  <a:gd name="T8" fmla="*/ 40 w 43"/>
                  <a:gd name="T9" fmla="*/ 26 h 26"/>
                  <a:gd name="T10" fmla="*/ 25 w 43"/>
                  <a:gd name="T11" fmla="*/ 13 h 26"/>
                  <a:gd name="T12" fmla="*/ 16 w 43"/>
                  <a:gd name="T13" fmla="*/ 9 h 26"/>
                  <a:gd name="T14" fmla="*/ 0 w 43"/>
                  <a:gd name="T15" fmla="*/ 4 h 26"/>
                  <a:gd name="T16" fmla="*/ 1 w 43"/>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26"/>
                  <a:gd name="T29" fmla="*/ 43 w 4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26">
                    <a:moveTo>
                      <a:pt x="1" y="0"/>
                    </a:moveTo>
                    <a:lnTo>
                      <a:pt x="17" y="5"/>
                    </a:lnTo>
                    <a:lnTo>
                      <a:pt x="28" y="10"/>
                    </a:lnTo>
                    <a:lnTo>
                      <a:pt x="43" y="23"/>
                    </a:lnTo>
                    <a:lnTo>
                      <a:pt x="40" y="26"/>
                    </a:lnTo>
                    <a:lnTo>
                      <a:pt x="25" y="13"/>
                    </a:lnTo>
                    <a:lnTo>
                      <a:pt x="16" y="9"/>
                    </a:lnTo>
                    <a:lnTo>
                      <a:pt x="0" y="4"/>
                    </a:lnTo>
                    <a:lnTo>
                      <a:pt x="1" y="0"/>
                    </a:lnTo>
                    <a:close/>
                  </a:path>
                </a:pathLst>
              </a:custGeom>
              <a:solidFill>
                <a:srgbClr val="000000"/>
              </a:solidFill>
              <a:ln w="9525">
                <a:noFill/>
                <a:round/>
                <a:headEnd/>
                <a:tailEnd/>
              </a:ln>
            </p:spPr>
            <p:txBody>
              <a:bodyPr/>
              <a:lstStyle/>
              <a:p>
                <a:endParaRPr lang="en-US" dirty="0"/>
              </a:p>
            </p:txBody>
          </p:sp>
          <p:sp>
            <p:nvSpPr>
              <p:cNvPr id="22132" name="Freeform 329"/>
              <p:cNvSpPr>
                <a:spLocks/>
              </p:cNvSpPr>
              <p:nvPr/>
            </p:nvSpPr>
            <p:spPr bwMode="auto">
              <a:xfrm>
                <a:off x="3327" y="1112"/>
                <a:ext cx="1" cy="1"/>
              </a:xfrm>
              <a:custGeom>
                <a:avLst/>
                <a:gdLst>
                  <a:gd name="T0" fmla="*/ 1 w 6"/>
                  <a:gd name="T1" fmla="*/ 1 h 4"/>
                  <a:gd name="T2" fmla="*/ 0 w 6"/>
                  <a:gd name="T3" fmla="*/ 4 h 4"/>
                  <a:gd name="T4" fmla="*/ 3 w 6"/>
                  <a:gd name="T5" fmla="*/ 4 h 4"/>
                  <a:gd name="T6" fmla="*/ 4 w 6"/>
                  <a:gd name="T7" fmla="*/ 0 h 4"/>
                  <a:gd name="T8" fmla="*/ 6 w 6"/>
                  <a:gd name="T9" fmla="*/ 2 h 4"/>
                  <a:gd name="T10" fmla="*/ 1 w 6"/>
                  <a:gd name="T11" fmla="*/ 1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1" y="1"/>
                    </a:moveTo>
                    <a:lnTo>
                      <a:pt x="0" y="4"/>
                    </a:lnTo>
                    <a:lnTo>
                      <a:pt x="3" y="4"/>
                    </a:lnTo>
                    <a:lnTo>
                      <a:pt x="4" y="0"/>
                    </a:lnTo>
                    <a:lnTo>
                      <a:pt x="6" y="2"/>
                    </a:lnTo>
                    <a:lnTo>
                      <a:pt x="1" y="1"/>
                    </a:lnTo>
                    <a:close/>
                  </a:path>
                </a:pathLst>
              </a:custGeom>
              <a:solidFill>
                <a:srgbClr val="000000"/>
              </a:solidFill>
              <a:ln w="9525">
                <a:noFill/>
                <a:round/>
                <a:headEnd/>
                <a:tailEnd/>
              </a:ln>
            </p:spPr>
            <p:txBody>
              <a:bodyPr/>
              <a:lstStyle/>
              <a:p>
                <a:endParaRPr lang="en-US" dirty="0"/>
              </a:p>
            </p:txBody>
          </p:sp>
          <p:sp>
            <p:nvSpPr>
              <p:cNvPr id="22133" name="Freeform 330"/>
              <p:cNvSpPr>
                <a:spLocks/>
              </p:cNvSpPr>
              <p:nvPr/>
            </p:nvSpPr>
            <p:spPr bwMode="auto">
              <a:xfrm>
                <a:off x="3332" y="1113"/>
                <a:ext cx="4" cy="3"/>
              </a:xfrm>
              <a:custGeom>
                <a:avLst/>
                <a:gdLst>
                  <a:gd name="T0" fmla="*/ 0 w 37"/>
                  <a:gd name="T1" fmla="*/ 17 h 20"/>
                  <a:gd name="T2" fmla="*/ 7 w 37"/>
                  <a:gd name="T3" fmla="*/ 10 h 20"/>
                  <a:gd name="T4" fmla="*/ 16 w 37"/>
                  <a:gd name="T5" fmla="*/ 5 h 20"/>
                  <a:gd name="T6" fmla="*/ 36 w 37"/>
                  <a:gd name="T7" fmla="*/ 0 h 20"/>
                  <a:gd name="T8" fmla="*/ 37 w 37"/>
                  <a:gd name="T9" fmla="*/ 4 h 20"/>
                  <a:gd name="T10" fmla="*/ 17 w 37"/>
                  <a:gd name="T11" fmla="*/ 9 h 20"/>
                  <a:gd name="T12" fmla="*/ 11 w 37"/>
                  <a:gd name="T13" fmla="*/ 14 h 20"/>
                  <a:gd name="T14" fmla="*/ 3 w 37"/>
                  <a:gd name="T15" fmla="*/ 20 h 20"/>
                  <a:gd name="T16" fmla="*/ 0 w 37"/>
                  <a:gd name="T17" fmla="*/ 1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0"/>
                  <a:gd name="T29" fmla="*/ 37 w 3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0">
                    <a:moveTo>
                      <a:pt x="0" y="17"/>
                    </a:moveTo>
                    <a:lnTo>
                      <a:pt x="7" y="10"/>
                    </a:lnTo>
                    <a:lnTo>
                      <a:pt x="16" y="5"/>
                    </a:lnTo>
                    <a:lnTo>
                      <a:pt x="36" y="0"/>
                    </a:lnTo>
                    <a:lnTo>
                      <a:pt x="37" y="4"/>
                    </a:lnTo>
                    <a:lnTo>
                      <a:pt x="17" y="9"/>
                    </a:lnTo>
                    <a:lnTo>
                      <a:pt x="11" y="14"/>
                    </a:lnTo>
                    <a:lnTo>
                      <a:pt x="3" y="20"/>
                    </a:lnTo>
                    <a:lnTo>
                      <a:pt x="0" y="17"/>
                    </a:lnTo>
                    <a:close/>
                  </a:path>
                </a:pathLst>
              </a:custGeom>
              <a:solidFill>
                <a:srgbClr val="000000"/>
              </a:solidFill>
              <a:ln w="9525">
                <a:noFill/>
                <a:round/>
                <a:headEnd/>
                <a:tailEnd/>
              </a:ln>
            </p:spPr>
            <p:txBody>
              <a:bodyPr/>
              <a:lstStyle/>
              <a:p>
                <a:endParaRPr lang="en-US" dirty="0"/>
              </a:p>
            </p:txBody>
          </p:sp>
          <p:sp>
            <p:nvSpPr>
              <p:cNvPr id="22134" name="Freeform 331"/>
              <p:cNvSpPr>
                <a:spLocks/>
              </p:cNvSpPr>
              <p:nvPr/>
            </p:nvSpPr>
            <p:spPr bwMode="auto">
              <a:xfrm>
                <a:off x="3332" y="1115"/>
                <a:ext cx="1" cy="1"/>
              </a:xfrm>
              <a:custGeom>
                <a:avLst/>
                <a:gdLst>
                  <a:gd name="T0" fmla="*/ 0 w 3"/>
                  <a:gd name="T1" fmla="*/ 3 h 4"/>
                  <a:gd name="T2" fmla="*/ 2 w 3"/>
                  <a:gd name="T3" fmla="*/ 4 h 4"/>
                  <a:gd name="T4" fmla="*/ 3 w 3"/>
                  <a:gd name="T5" fmla="*/ 3 h 4"/>
                  <a:gd name="T6" fmla="*/ 0 w 3"/>
                  <a:gd name="T7" fmla="*/ 0 h 4"/>
                  <a:gd name="T8" fmla="*/ 3 w 3"/>
                  <a:gd name="T9" fmla="*/ 0 h 4"/>
                  <a:gd name="T10" fmla="*/ 0 w 3"/>
                  <a:gd name="T11" fmla="*/ 3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3"/>
                    </a:moveTo>
                    <a:lnTo>
                      <a:pt x="2" y="4"/>
                    </a:lnTo>
                    <a:lnTo>
                      <a:pt x="3" y="3"/>
                    </a:lnTo>
                    <a:lnTo>
                      <a:pt x="0" y="0"/>
                    </a:lnTo>
                    <a:lnTo>
                      <a:pt x="3" y="0"/>
                    </a:lnTo>
                    <a:lnTo>
                      <a:pt x="0" y="3"/>
                    </a:lnTo>
                    <a:close/>
                  </a:path>
                </a:pathLst>
              </a:custGeom>
              <a:solidFill>
                <a:srgbClr val="000000"/>
              </a:solidFill>
              <a:ln w="9525">
                <a:noFill/>
                <a:round/>
                <a:headEnd/>
                <a:tailEnd/>
              </a:ln>
            </p:spPr>
            <p:txBody>
              <a:bodyPr/>
              <a:lstStyle/>
              <a:p>
                <a:endParaRPr lang="en-US" dirty="0"/>
              </a:p>
            </p:txBody>
          </p:sp>
          <p:sp>
            <p:nvSpPr>
              <p:cNvPr id="22135" name="Freeform 332"/>
              <p:cNvSpPr>
                <a:spLocks/>
              </p:cNvSpPr>
              <p:nvPr/>
            </p:nvSpPr>
            <p:spPr bwMode="auto">
              <a:xfrm>
                <a:off x="3331" y="1107"/>
                <a:ext cx="5" cy="6"/>
              </a:xfrm>
              <a:custGeom>
                <a:avLst/>
                <a:gdLst>
                  <a:gd name="T0" fmla="*/ 44 w 47"/>
                  <a:gd name="T1" fmla="*/ 40 h 40"/>
                  <a:gd name="T2" fmla="*/ 35 w 47"/>
                  <a:gd name="T3" fmla="*/ 28 h 40"/>
                  <a:gd name="T4" fmla="*/ 27 w 47"/>
                  <a:gd name="T5" fmla="*/ 15 h 40"/>
                  <a:gd name="T6" fmla="*/ 22 w 47"/>
                  <a:gd name="T7" fmla="*/ 10 h 40"/>
                  <a:gd name="T8" fmla="*/ 16 w 47"/>
                  <a:gd name="T9" fmla="*/ 6 h 40"/>
                  <a:gd name="T10" fmla="*/ 10 w 47"/>
                  <a:gd name="T11" fmla="*/ 4 h 40"/>
                  <a:gd name="T12" fmla="*/ 0 w 47"/>
                  <a:gd name="T13" fmla="*/ 4 h 40"/>
                  <a:gd name="T14" fmla="*/ 0 w 47"/>
                  <a:gd name="T15" fmla="*/ 0 h 40"/>
                  <a:gd name="T16" fmla="*/ 10 w 47"/>
                  <a:gd name="T17" fmla="*/ 1 h 40"/>
                  <a:gd name="T18" fmla="*/ 19 w 47"/>
                  <a:gd name="T19" fmla="*/ 3 h 40"/>
                  <a:gd name="T20" fmla="*/ 25 w 47"/>
                  <a:gd name="T21" fmla="*/ 7 h 40"/>
                  <a:gd name="T22" fmla="*/ 31 w 47"/>
                  <a:gd name="T23" fmla="*/ 12 h 40"/>
                  <a:gd name="T24" fmla="*/ 39 w 47"/>
                  <a:gd name="T25" fmla="*/ 25 h 40"/>
                  <a:gd name="T26" fmla="*/ 47 w 47"/>
                  <a:gd name="T27" fmla="*/ 37 h 40"/>
                  <a:gd name="T28" fmla="*/ 44 w 47"/>
                  <a:gd name="T29" fmla="*/ 4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0"/>
                  <a:gd name="T47" fmla="*/ 47 w 47"/>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0">
                    <a:moveTo>
                      <a:pt x="44" y="40"/>
                    </a:moveTo>
                    <a:lnTo>
                      <a:pt x="35" y="28"/>
                    </a:lnTo>
                    <a:lnTo>
                      <a:pt x="27" y="15"/>
                    </a:lnTo>
                    <a:lnTo>
                      <a:pt x="22" y="10"/>
                    </a:lnTo>
                    <a:lnTo>
                      <a:pt x="16" y="6"/>
                    </a:lnTo>
                    <a:lnTo>
                      <a:pt x="10" y="4"/>
                    </a:lnTo>
                    <a:lnTo>
                      <a:pt x="0" y="4"/>
                    </a:lnTo>
                    <a:lnTo>
                      <a:pt x="0" y="0"/>
                    </a:lnTo>
                    <a:lnTo>
                      <a:pt x="10" y="1"/>
                    </a:lnTo>
                    <a:lnTo>
                      <a:pt x="19" y="3"/>
                    </a:lnTo>
                    <a:lnTo>
                      <a:pt x="25" y="7"/>
                    </a:lnTo>
                    <a:lnTo>
                      <a:pt x="31" y="12"/>
                    </a:lnTo>
                    <a:lnTo>
                      <a:pt x="39" y="25"/>
                    </a:lnTo>
                    <a:lnTo>
                      <a:pt x="47" y="37"/>
                    </a:lnTo>
                    <a:lnTo>
                      <a:pt x="44" y="40"/>
                    </a:lnTo>
                    <a:close/>
                  </a:path>
                </a:pathLst>
              </a:custGeom>
              <a:solidFill>
                <a:srgbClr val="000000"/>
              </a:solidFill>
              <a:ln w="9525">
                <a:noFill/>
                <a:round/>
                <a:headEnd/>
                <a:tailEnd/>
              </a:ln>
            </p:spPr>
            <p:txBody>
              <a:bodyPr/>
              <a:lstStyle/>
              <a:p>
                <a:endParaRPr lang="en-US" dirty="0"/>
              </a:p>
            </p:txBody>
          </p:sp>
          <p:sp>
            <p:nvSpPr>
              <p:cNvPr id="22136" name="Freeform 333"/>
              <p:cNvSpPr>
                <a:spLocks/>
              </p:cNvSpPr>
              <p:nvPr/>
            </p:nvSpPr>
            <p:spPr bwMode="auto">
              <a:xfrm>
                <a:off x="3336" y="1113"/>
                <a:ext cx="1" cy="1"/>
              </a:xfrm>
              <a:custGeom>
                <a:avLst/>
                <a:gdLst>
                  <a:gd name="T0" fmla="*/ 3 w 6"/>
                  <a:gd name="T1" fmla="*/ 4 h 4"/>
                  <a:gd name="T2" fmla="*/ 6 w 6"/>
                  <a:gd name="T3" fmla="*/ 4 h 4"/>
                  <a:gd name="T4" fmla="*/ 3 w 6"/>
                  <a:gd name="T5" fmla="*/ 1 h 4"/>
                  <a:gd name="T6" fmla="*/ 0 w 6"/>
                  <a:gd name="T7" fmla="*/ 4 h 4"/>
                  <a:gd name="T8" fmla="*/ 2 w 6"/>
                  <a:gd name="T9" fmla="*/ 0 h 4"/>
                  <a:gd name="T10" fmla="*/ 3 w 6"/>
                  <a:gd name="T11" fmla="*/ 4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4"/>
                    </a:moveTo>
                    <a:lnTo>
                      <a:pt x="6" y="4"/>
                    </a:lnTo>
                    <a:lnTo>
                      <a:pt x="3" y="1"/>
                    </a:lnTo>
                    <a:lnTo>
                      <a:pt x="0" y="4"/>
                    </a:lnTo>
                    <a:lnTo>
                      <a:pt x="2" y="0"/>
                    </a:lnTo>
                    <a:lnTo>
                      <a:pt x="3" y="4"/>
                    </a:lnTo>
                    <a:close/>
                  </a:path>
                </a:pathLst>
              </a:custGeom>
              <a:solidFill>
                <a:srgbClr val="000000"/>
              </a:solidFill>
              <a:ln w="9525">
                <a:noFill/>
                <a:round/>
                <a:headEnd/>
                <a:tailEnd/>
              </a:ln>
            </p:spPr>
            <p:txBody>
              <a:bodyPr/>
              <a:lstStyle/>
              <a:p>
                <a:endParaRPr lang="en-US" dirty="0"/>
              </a:p>
            </p:txBody>
          </p:sp>
          <p:sp>
            <p:nvSpPr>
              <p:cNvPr id="22137" name="Freeform 334"/>
              <p:cNvSpPr>
                <a:spLocks/>
              </p:cNvSpPr>
              <p:nvPr/>
            </p:nvSpPr>
            <p:spPr bwMode="auto">
              <a:xfrm>
                <a:off x="3331" y="1107"/>
                <a:ext cx="1" cy="1"/>
              </a:xfrm>
              <a:custGeom>
                <a:avLst/>
                <a:gdLst>
                  <a:gd name="T0" fmla="*/ 2 w 3"/>
                  <a:gd name="T1" fmla="*/ 0 h 4"/>
                  <a:gd name="T2" fmla="*/ 0 w 3"/>
                  <a:gd name="T3" fmla="*/ 1 h 4"/>
                  <a:gd name="T4" fmla="*/ 3 w 3"/>
                  <a:gd name="T5" fmla="*/ 4 h 4"/>
                  <a:gd name="T6" fmla="*/ 2 w 3"/>
                  <a:gd name="T7" fmla="*/ 4 h 4"/>
                  <a:gd name="T8" fmla="*/ 2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lnTo>
                      <a:pt x="0" y="1"/>
                    </a:lnTo>
                    <a:lnTo>
                      <a:pt x="3" y="4"/>
                    </a:lnTo>
                    <a:lnTo>
                      <a:pt x="2" y="4"/>
                    </a:lnTo>
                    <a:lnTo>
                      <a:pt x="2" y="0"/>
                    </a:lnTo>
                    <a:close/>
                  </a:path>
                </a:pathLst>
              </a:custGeom>
              <a:solidFill>
                <a:srgbClr val="000000"/>
              </a:solidFill>
              <a:ln w="9525">
                <a:noFill/>
                <a:round/>
                <a:headEnd/>
                <a:tailEnd/>
              </a:ln>
            </p:spPr>
            <p:txBody>
              <a:bodyPr/>
              <a:lstStyle/>
              <a:p>
                <a:endParaRPr lang="en-US" dirty="0"/>
              </a:p>
            </p:txBody>
          </p:sp>
          <p:sp>
            <p:nvSpPr>
              <p:cNvPr id="22138" name="Freeform 335"/>
              <p:cNvSpPr>
                <a:spLocks/>
              </p:cNvSpPr>
              <p:nvPr/>
            </p:nvSpPr>
            <p:spPr bwMode="auto">
              <a:xfrm>
                <a:off x="3318" y="1117"/>
                <a:ext cx="19" cy="29"/>
              </a:xfrm>
              <a:custGeom>
                <a:avLst/>
                <a:gdLst>
                  <a:gd name="T0" fmla="*/ 165 w 169"/>
                  <a:gd name="T1" fmla="*/ 44 h 175"/>
                  <a:gd name="T2" fmla="*/ 167 w 169"/>
                  <a:gd name="T3" fmla="*/ 50 h 175"/>
                  <a:gd name="T4" fmla="*/ 169 w 169"/>
                  <a:gd name="T5" fmla="*/ 60 h 175"/>
                  <a:gd name="T6" fmla="*/ 168 w 169"/>
                  <a:gd name="T7" fmla="*/ 79 h 175"/>
                  <a:gd name="T8" fmla="*/ 164 w 169"/>
                  <a:gd name="T9" fmla="*/ 99 h 175"/>
                  <a:gd name="T10" fmla="*/ 156 w 169"/>
                  <a:gd name="T11" fmla="*/ 120 h 175"/>
                  <a:gd name="T12" fmla="*/ 146 w 169"/>
                  <a:gd name="T13" fmla="*/ 140 h 175"/>
                  <a:gd name="T14" fmla="*/ 134 w 169"/>
                  <a:gd name="T15" fmla="*/ 157 h 175"/>
                  <a:gd name="T16" fmla="*/ 128 w 169"/>
                  <a:gd name="T17" fmla="*/ 164 h 175"/>
                  <a:gd name="T18" fmla="*/ 115 w 169"/>
                  <a:gd name="T19" fmla="*/ 173 h 175"/>
                  <a:gd name="T20" fmla="*/ 107 w 169"/>
                  <a:gd name="T21" fmla="*/ 175 h 175"/>
                  <a:gd name="T22" fmla="*/ 93 w 169"/>
                  <a:gd name="T23" fmla="*/ 175 h 175"/>
                  <a:gd name="T24" fmla="*/ 59 w 169"/>
                  <a:gd name="T25" fmla="*/ 169 h 175"/>
                  <a:gd name="T26" fmla="*/ 10 w 169"/>
                  <a:gd name="T27" fmla="*/ 157 h 175"/>
                  <a:gd name="T28" fmla="*/ 0 w 169"/>
                  <a:gd name="T29" fmla="*/ 141 h 175"/>
                  <a:gd name="T30" fmla="*/ 1 w 169"/>
                  <a:gd name="T31" fmla="*/ 117 h 175"/>
                  <a:gd name="T32" fmla="*/ 4 w 169"/>
                  <a:gd name="T33" fmla="*/ 89 h 175"/>
                  <a:gd name="T34" fmla="*/ 10 w 169"/>
                  <a:gd name="T35" fmla="*/ 59 h 175"/>
                  <a:gd name="T36" fmla="*/ 18 w 169"/>
                  <a:gd name="T37" fmla="*/ 39 h 175"/>
                  <a:gd name="T38" fmla="*/ 23 w 169"/>
                  <a:gd name="T39" fmla="*/ 27 h 175"/>
                  <a:gd name="T40" fmla="*/ 31 w 169"/>
                  <a:gd name="T41" fmla="*/ 17 h 175"/>
                  <a:gd name="T42" fmla="*/ 39 w 169"/>
                  <a:gd name="T43" fmla="*/ 8 h 175"/>
                  <a:gd name="T44" fmla="*/ 47 w 169"/>
                  <a:gd name="T45" fmla="*/ 4 h 175"/>
                  <a:gd name="T46" fmla="*/ 56 w 169"/>
                  <a:gd name="T47" fmla="*/ 1 h 175"/>
                  <a:gd name="T48" fmla="*/ 68 w 169"/>
                  <a:gd name="T49" fmla="*/ 0 h 175"/>
                  <a:gd name="T50" fmla="*/ 79 w 169"/>
                  <a:gd name="T51" fmla="*/ 2 h 175"/>
                  <a:gd name="T52" fmla="*/ 82 w 169"/>
                  <a:gd name="T53" fmla="*/ 6 h 175"/>
                  <a:gd name="T54" fmla="*/ 85 w 169"/>
                  <a:gd name="T55" fmla="*/ 14 h 175"/>
                  <a:gd name="T56" fmla="*/ 89 w 169"/>
                  <a:gd name="T57" fmla="*/ 19 h 175"/>
                  <a:gd name="T58" fmla="*/ 96 w 169"/>
                  <a:gd name="T59" fmla="*/ 23 h 175"/>
                  <a:gd name="T60" fmla="*/ 115 w 169"/>
                  <a:gd name="T61" fmla="*/ 29 h 175"/>
                  <a:gd name="T62" fmla="*/ 148 w 169"/>
                  <a:gd name="T63" fmla="*/ 35 h 175"/>
                  <a:gd name="T64" fmla="*/ 158 w 169"/>
                  <a:gd name="T65" fmla="*/ 40 h 1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175"/>
                  <a:gd name="T101" fmla="*/ 169 w 169"/>
                  <a:gd name="T102" fmla="*/ 175 h 1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175">
                    <a:moveTo>
                      <a:pt x="162" y="42"/>
                    </a:moveTo>
                    <a:lnTo>
                      <a:pt x="165" y="44"/>
                    </a:lnTo>
                    <a:lnTo>
                      <a:pt x="166" y="47"/>
                    </a:lnTo>
                    <a:lnTo>
                      <a:pt x="167" y="50"/>
                    </a:lnTo>
                    <a:lnTo>
                      <a:pt x="168" y="53"/>
                    </a:lnTo>
                    <a:lnTo>
                      <a:pt x="169" y="60"/>
                    </a:lnTo>
                    <a:lnTo>
                      <a:pt x="169" y="70"/>
                    </a:lnTo>
                    <a:lnTo>
                      <a:pt x="168" y="79"/>
                    </a:lnTo>
                    <a:lnTo>
                      <a:pt x="167" y="89"/>
                    </a:lnTo>
                    <a:lnTo>
                      <a:pt x="164" y="99"/>
                    </a:lnTo>
                    <a:lnTo>
                      <a:pt x="160" y="109"/>
                    </a:lnTo>
                    <a:lnTo>
                      <a:pt x="156" y="120"/>
                    </a:lnTo>
                    <a:lnTo>
                      <a:pt x="151" y="130"/>
                    </a:lnTo>
                    <a:lnTo>
                      <a:pt x="146" y="140"/>
                    </a:lnTo>
                    <a:lnTo>
                      <a:pt x="140" y="149"/>
                    </a:lnTo>
                    <a:lnTo>
                      <a:pt x="134" y="157"/>
                    </a:lnTo>
                    <a:lnTo>
                      <a:pt x="130" y="161"/>
                    </a:lnTo>
                    <a:lnTo>
                      <a:pt x="128" y="164"/>
                    </a:lnTo>
                    <a:lnTo>
                      <a:pt x="121" y="170"/>
                    </a:lnTo>
                    <a:lnTo>
                      <a:pt x="115" y="173"/>
                    </a:lnTo>
                    <a:lnTo>
                      <a:pt x="111" y="175"/>
                    </a:lnTo>
                    <a:lnTo>
                      <a:pt x="107" y="175"/>
                    </a:lnTo>
                    <a:lnTo>
                      <a:pt x="100" y="175"/>
                    </a:lnTo>
                    <a:lnTo>
                      <a:pt x="93" y="175"/>
                    </a:lnTo>
                    <a:lnTo>
                      <a:pt x="77" y="173"/>
                    </a:lnTo>
                    <a:lnTo>
                      <a:pt x="59" y="169"/>
                    </a:lnTo>
                    <a:lnTo>
                      <a:pt x="24" y="162"/>
                    </a:lnTo>
                    <a:lnTo>
                      <a:pt x="10" y="157"/>
                    </a:lnTo>
                    <a:lnTo>
                      <a:pt x="0" y="155"/>
                    </a:lnTo>
                    <a:lnTo>
                      <a:pt x="0" y="141"/>
                    </a:lnTo>
                    <a:lnTo>
                      <a:pt x="1" y="129"/>
                    </a:lnTo>
                    <a:lnTo>
                      <a:pt x="1" y="117"/>
                    </a:lnTo>
                    <a:lnTo>
                      <a:pt x="2" y="103"/>
                    </a:lnTo>
                    <a:lnTo>
                      <a:pt x="4" y="89"/>
                    </a:lnTo>
                    <a:lnTo>
                      <a:pt x="7" y="74"/>
                    </a:lnTo>
                    <a:lnTo>
                      <a:pt x="10" y="59"/>
                    </a:lnTo>
                    <a:lnTo>
                      <a:pt x="14" y="46"/>
                    </a:lnTo>
                    <a:lnTo>
                      <a:pt x="18" y="39"/>
                    </a:lnTo>
                    <a:lnTo>
                      <a:pt x="20" y="32"/>
                    </a:lnTo>
                    <a:lnTo>
                      <a:pt x="23" y="27"/>
                    </a:lnTo>
                    <a:lnTo>
                      <a:pt x="27" y="21"/>
                    </a:lnTo>
                    <a:lnTo>
                      <a:pt x="31" y="17"/>
                    </a:lnTo>
                    <a:lnTo>
                      <a:pt x="34" y="13"/>
                    </a:lnTo>
                    <a:lnTo>
                      <a:pt x="39" y="8"/>
                    </a:lnTo>
                    <a:lnTo>
                      <a:pt x="44" y="5"/>
                    </a:lnTo>
                    <a:lnTo>
                      <a:pt x="47" y="4"/>
                    </a:lnTo>
                    <a:lnTo>
                      <a:pt x="50" y="3"/>
                    </a:lnTo>
                    <a:lnTo>
                      <a:pt x="56" y="1"/>
                    </a:lnTo>
                    <a:lnTo>
                      <a:pt x="61" y="0"/>
                    </a:lnTo>
                    <a:lnTo>
                      <a:pt x="68" y="0"/>
                    </a:lnTo>
                    <a:lnTo>
                      <a:pt x="74" y="1"/>
                    </a:lnTo>
                    <a:lnTo>
                      <a:pt x="79" y="2"/>
                    </a:lnTo>
                    <a:lnTo>
                      <a:pt x="82" y="3"/>
                    </a:lnTo>
                    <a:lnTo>
                      <a:pt x="82" y="6"/>
                    </a:lnTo>
                    <a:lnTo>
                      <a:pt x="82" y="8"/>
                    </a:lnTo>
                    <a:lnTo>
                      <a:pt x="85" y="14"/>
                    </a:lnTo>
                    <a:lnTo>
                      <a:pt x="87" y="18"/>
                    </a:lnTo>
                    <a:lnTo>
                      <a:pt x="89" y="19"/>
                    </a:lnTo>
                    <a:lnTo>
                      <a:pt x="91" y="21"/>
                    </a:lnTo>
                    <a:lnTo>
                      <a:pt x="96" y="23"/>
                    </a:lnTo>
                    <a:lnTo>
                      <a:pt x="101" y="25"/>
                    </a:lnTo>
                    <a:lnTo>
                      <a:pt x="115" y="29"/>
                    </a:lnTo>
                    <a:lnTo>
                      <a:pt x="142" y="34"/>
                    </a:lnTo>
                    <a:lnTo>
                      <a:pt x="148" y="35"/>
                    </a:lnTo>
                    <a:lnTo>
                      <a:pt x="154" y="38"/>
                    </a:lnTo>
                    <a:lnTo>
                      <a:pt x="158" y="40"/>
                    </a:lnTo>
                    <a:lnTo>
                      <a:pt x="162" y="42"/>
                    </a:lnTo>
                    <a:close/>
                  </a:path>
                </a:pathLst>
              </a:custGeom>
              <a:solidFill>
                <a:srgbClr val="B34C33"/>
              </a:solidFill>
              <a:ln w="9525">
                <a:noFill/>
                <a:round/>
                <a:headEnd/>
                <a:tailEnd/>
              </a:ln>
            </p:spPr>
            <p:txBody>
              <a:bodyPr/>
              <a:lstStyle/>
              <a:p>
                <a:endParaRPr lang="en-US" dirty="0"/>
              </a:p>
            </p:txBody>
          </p:sp>
          <p:sp>
            <p:nvSpPr>
              <p:cNvPr id="22139" name="Freeform 336"/>
              <p:cNvSpPr>
                <a:spLocks/>
              </p:cNvSpPr>
              <p:nvPr/>
            </p:nvSpPr>
            <p:spPr bwMode="auto">
              <a:xfrm>
                <a:off x="3321" y="1117"/>
                <a:ext cx="16" cy="20"/>
              </a:xfrm>
              <a:custGeom>
                <a:avLst/>
                <a:gdLst>
                  <a:gd name="T0" fmla="*/ 43 w 146"/>
                  <a:gd name="T1" fmla="*/ 0 h 120"/>
                  <a:gd name="T2" fmla="*/ 32 w 146"/>
                  <a:gd name="T3" fmla="*/ 1 h 120"/>
                  <a:gd name="T4" fmla="*/ 25 w 146"/>
                  <a:gd name="T5" fmla="*/ 4 h 120"/>
                  <a:gd name="T6" fmla="*/ 20 w 146"/>
                  <a:gd name="T7" fmla="*/ 8 h 120"/>
                  <a:gd name="T8" fmla="*/ 18 w 146"/>
                  <a:gd name="T9" fmla="*/ 16 h 120"/>
                  <a:gd name="T10" fmla="*/ 18 w 146"/>
                  <a:gd name="T11" fmla="*/ 27 h 120"/>
                  <a:gd name="T12" fmla="*/ 19 w 146"/>
                  <a:gd name="T13" fmla="*/ 50 h 120"/>
                  <a:gd name="T14" fmla="*/ 18 w 146"/>
                  <a:gd name="T15" fmla="*/ 60 h 120"/>
                  <a:gd name="T16" fmla="*/ 14 w 146"/>
                  <a:gd name="T17" fmla="*/ 73 h 120"/>
                  <a:gd name="T18" fmla="*/ 7 w 146"/>
                  <a:gd name="T19" fmla="*/ 90 h 120"/>
                  <a:gd name="T20" fmla="*/ 1 w 146"/>
                  <a:gd name="T21" fmla="*/ 108 h 120"/>
                  <a:gd name="T22" fmla="*/ 0 w 146"/>
                  <a:gd name="T23" fmla="*/ 120 h 120"/>
                  <a:gd name="T24" fmla="*/ 6 w 146"/>
                  <a:gd name="T25" fmla="*/ 119 h 120"/>
                  <a:gd name="T26" fmla="*/ 13 w 146"/>
                  <a:gd name="T27" fmla="*/ 117 h 120"/>
                  <a:gd name="T28" fmla="*/ 21 w 146"/>
                  <a:gd name="T29" fmla="*/ 112 h 120"/>
                  <a:gd name="T30" fmla="*/ 31 w 146"/>
                  <a:gd name="T31" fmla="*/ 98 h 120"/>
                  <a:gd name="T32" fmla="*/ 40 w 146"/>
                  <a:gd name="T33" fmla="*/ 88 h 120"/>
                  <a:gd name="T34" fmla="*/ 48 w 146"/>
                  <a:gd name="T35" fmla="*/ 80 h 120"/>
                  <a:gd name="T36" fmla="*/ 54 w 146"/>
                  <a:gd name="T37" fmla="*/ 77 h 120"/>
                  <a:gd name="T38" fmla="*/ 65 w 146"/>
                  <a:gd name="T39" fmla="*/ 74 h 120"/>
                  <a:gd name="T40" fmla="*/ 81 w 146"/>
                  <a:gd name="T41" fmla="*/ 74 h 120"/>
                  <a:gd name="T42" fmla="*/ 100 w 146"/>
                  <a:gd name="T43" fmla="*/ 76 h 120"/>
                  <a:gd name="T44" fmla="*/ 101 w 146"/>
                  <a:gd name="T45" fmla="*/ 78 h 120"/>
                  <a:gd name="T46" fmla="*/ 116 w 146"/>
                  <a:gd name="T47" fmla="*/ 88 h 120"/>
                  <a:gd name="T48" fmla="*/ 127 w 146"/>
                  <a:gd name="T49" fmla="*/ 94 h 120"/>
                  <a:gd name="T50" fmla="*/ 130 w 146"/>
                  <a:gd name="T51" fmla="*/ 98 h 120"/>
                  <a:gd name="T52" fmla="*/ 132 w 146"/>
                  <a:gd name="T53" fmla="*/ 98 h 120"/>
                  <a:gd name="T54" fmla="*/ 137 w 146"/>
                  <a:gd name="T55" fmla="*/ 93 h 120"/>
                  <a:gd name="T56" fmla="*/ 142 w 146"/>
                  <a:gd name="T57" fmla="*/ 83 h 120"/>
                  <a:gd name="T58" fmla="*/ 146 w 146"/>
                  <a:gd name="T59" fmla="*/ 67 h 120"/>
                  <a:gd name="T60" fmla="*/ 145 w 146"/>
                  <a:gd name="T61" fmla="*/ 58 h 120"/>
                  <a:gd name="T62" fmla="*/ 142 w 146"/>
                  <a:gd name="T63" fmla="*/ 51 h 120"/>
                  <a:gd name="T64" fmla="*/ 138 w 146"/>
                  <a:gd name="T65" fmla="*/ 46 h 120"/>
                  <a:gd name="T66" fmla="*/ 123 w 146"/>
                  <a:gd name="T67" fmla="*/ 36 h 120"/>
                  <a:gd name="T68" fmla="*/ 116 w 146"/>
                  <a:gd name="T69" fmla="*/ 33 h 120"/>
                  <a:gd name="T70" fmla="*/ 92 w 146"/>
                  <a:gd name="T71" fmla="*/ 27 h 120"/>
                  <a:gd name="T72" fmla="*/ 65 w 146"/>
                  <a:gd name="T73" fmla="*/ 23 h 120"/>
                  <a:gd name="T74" fmla="*/ 58 w 146"/>
                  <a:gd name="T75" fmla="*/ 20 h 120"/>
                  <a:gd name="T76" fmla="*/ 54 w 146"/>
                  <a:gd name="T77" fmla="*/ 18 h 120"/>
                  <a:gd name="T78" fmla="*/ 52 w 146"/>
                  <a:gd name="T79" fmla="*/ 15 h 120"/>
                  <a:gd name="T80" fmla="*/ 50 w 146"/>
                  <a:gd name="T81" fmla="*/ 9 h 120"/>
                  <a:gd name="T82" fmla="*/ 51 w 146"/>
                  <a:gd name="T83" fmla="*/ 1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20"/>
                  <a:gd name="T128" fmla="*/ 146 w 146"/>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20">
                    <a:moveTo>
                      <a:pt x="51" y="1"/>
                    </a:moveTo>
                    <a:lnTo>
                      <a:pt x="43" y="0"/>
                    </a:lnTo>
                    <a:lnTo>
                      <a:pt x="38" y="0"/>
                    </a:lnTo>
                    <a:lnTo>
                      <a:pt x="32" y="1"/>
                    </a:lnTo>
                    <a:lnTo>
                      <a:pt x="29" y="2"/>
                    </a:lnTo>
                    <a:lnTo>
                      <a:pt x="25" y="4"/>
                    </a:lnTo>
                    <a:lnTo>
                      <a:pt x="22" y="6"/>
                    </a:lnTo>
                    <a:lnTo>
                      <a:pt x="20" y="8"/>
                    </a:lnTo>
                    <a:lnTo>
                      <a:pt x="19" y="11"/>
                    </a:lnTo>
                    <a:lnTo>
                      <a:pt x="18" y="16"/>
                    </a:lnTo>
                    <a:lnTo>
                      <a:pt x="18" y="19"/>
                    </a:lnTo>
                    <a:lnTo>
                      <a:pt x="18" y="27"/>
                    </a:lnTo>
                    <a:lnTo>
                      <a:pt x="19" y="45"/>
                    </a:lnTo>
                    <a:lnTo>
                      <a:pt x="19" y="50"/>
                    </a:lnTo>
                    <a:lnTo>
                      <a:pt x="19" y="55"/>
                    </a:lnTo>
                    <a:lnTo>
                      <a:pt x="18" y="60"/>
                    </a:lnTo>
                    <a:lnTo>
                      <a:pt x="16" y="65"/>
                    </a:lnTo>
                    <a:lnTo>
                      <a:pt x="14" y="73"/>
                    </a:lnTo>
                    <a:lnTo>
                      <a:pt x="11" y="81"/>
                    </a:lnTo>
                    <a:lnTo>
                      <a:pt x="7" y="90"/>
                    </a:lnTo>
                    <a:lnTo>
                      <a:pt x="4" y="99"/>
                    </a:lnTo>
                    <a:lnTo>
                      <a:pt x="1" y="108"/>
                    </a:lnTo>
                    <a:lnTo>
                      <a:pt x="0" y="115"/>
                    </a:lnTo>
                    <a:lnTo>
                      <a:pt x="0" y="120"/>
                    </a:lnTo>
                    <a:lnTo>
                      <a:pt x="3" y="120"/>
                    </a:lnTo>
                    <a:lnTo>
                      <a:pt x="6" y="119"/>
                    </a:lnTo>
                    <a:lnTo>
                      <a:pt x="10" y="119"/>
                    </a:lnTo>
                    <a:lnTo>
                      <a:pt x="13" y="117"/>
                    </a:lnTo>
                    <a:lnTo>
                      <a:pt x="19" y="114"/>
                    </a:lnTo>
                    <a:lnTo>
                      <a:pt x="21" y="112"/>
                    </a:lnTo>
                    <a:lnTo>
                      <a:pt x="23" y="108"/>
                    </a:lnTo>
                    <a:lnTo>
                      <a:pt x="31" y="98"/>
                    </a:lnTo>
                    <a:lnTo>
                      <a:pt x="35" y="93"/>
                    </a:lnTo>
                    <a:lnTo>
                      <a:pt x="40" y="88"/>
                    </a:lnTo>
                    <a:lnTo>
                      <a:pt x="45" y="82"/>
                    </a:lnTo>
                    <a:lnTo>
                      <a:pt x="48" y="80"/>
                    </a:lnTo>
                    <a:lnTo>
                      <a:pt x="51" y="78"/>
                    </a:lnTo>
                    <a:lnTo>
                      <a:pt x="54" y="77"/>
                    </a:lnTo>
                    <a:lnTo>
                      <a:pt x="58" y="76"/>
                    </a:lnTo>
                    <a:lnTo>
                      <a:pt x="65" y="74"/>
                    </a:lnTo>
                    <a:lnTo>
                      <a:pt x="72" y="74"/>
                    </a:lnTo>
                    <a:lnTo>
                      <a:pt x="81" y="74"/>
                    </a:lnTo>
                    <a:lnTo>
                      <a:pt x="90" y="75"/>
                    </a:lnTo>
                    <a:lnTo>
                      <a:pt x="100" y="76"/>
                    </a:lnTo>
                    <a:lnTo>
                      <a:pt x="100" y="77"/>
                    </a:lnTo>
                    <a:lnTo>
                      <a:pt x="101" y="78"/>
                    </a:lnTo>
                    <a:lnTo>
                      <a:pt x="104" y="81"/>
                    </a:lnTo>
                    <a:lnTo>
                      <a:pt x="116" y="88"/>
                    </a:lnTo>
                    <a:lnTo>
                      <a:pt x="121" y="91"/>
                    </a:lnTo>
                    <a:lnTo>
                      <a:pt x="127" y="94"/>
                    </a:lnTo>
                    <a:lnTo>
                      <a:pt x="130" y="96"/>
                    </a:lnTo>
                    <a:lnTo>
                      <a:pt x="130" y="98"/>
                    </a:lnTo>
                    <a:lnTo>
                      <a:pt x="130" y="99"/>
                    </a:lnTo>
                    <a:lnTo>
                      <a:pt x="132" y="98"/>
                    </a:lnTo>
                    <a:lnTo>
                      <a:pt x="134" y="96"/>
                    </a:lnTo>
                    <a:lnTo>
                      <a:pt x="137" y="93"/>
                    </a:lnTo>
                    <a:lnTo>
                      <a:pt x="139" y="91"/>
                    </a:lnTo>
                    <a:lnTo>
                      <a:pt x="142" y="83"/>
                    </a:lnTo>
                    <a:lnTo>
                      <a:pt x="145" y="75"/>
                    </a:lnTo>
                    <a:lnTo>
                      <a:pt x="146" y="67"/>
                    </a:lnTo>
                    <a:lnTo>
                      <a:pt x="145" y="63"/>
                    </a:lnTo>
                    <a:lnTo>
                      <a:pt x="145" y="58"/>
                    </a:lnTo>
                    <a:lnTo>
                      <a:pt x="143" y="55"/>
                    </a:lnTo>
                    <a:lnTo>
                      <a:pt x="142" y="51"/>
                    </a:lnTo>
                    <a:lnTo>
                      <a:pt x="140" y="48"/>
                    </a:lnTo>
                    <a:lnTo>
                      <a:pt x="138" y="46"/>
                    </a:lnTo>
                    <a:lnTo>
                      <a:pt x="131" y="41"/>
                    </a:lnTo>
                    <a:lnTo>
                      <a:pt x="123" y="36"/>
                    </a:lnTo>
                    <a:lnTo>
                      <a:pt x="120" y="34"/>
                    </a:lnTo>
                    <a:lnTo>
                      <a:pt x="116" y="33"/>
                    </a:lnTo>
                    <a:lnTo>
                      <a:pt x="108" y="30"/>
                    </a:lnTo>
                    <a:lnTo>
                      <a:pt x="92" y="27"/>
                    </a:lnTo>
                    <a:lnTo>
                      <a:pt x="78" y="25"/>
                    </a:lnTo>
                    <a:lnTo>
                      <a:pt x="65" y="23"/>
                    </a:lnTo>
                    <a:lnTo>
                      <a:pt x="60" y="21"/>
                    </a:lnTo>
                    <a:lnTo>
                      <a:pt x="58" y="20"/>
                    </a:lnTo>
                    <a:lnTo>
                      <a:pt x="57" y="19"/>
                    </a:lnTo>
                    <a:lnTo>
                      <a:pt x="54" y="18"/>
                    </a:lnTo>
                    <a:lnTo>
                      <a:pt x="53" y="16"/>
                    </a:lnTo>
                    <a:lnTo>
                      <a:pt x="52" y="15"/>
                    </a:lnTo>
                    <a:lnTo>
                      <a:pt x="51" y="13"/>
                    </a:lnTo>
                    <a:lnTo>
                      <a:pt x="50" y="9"/>
                    </a:lnTo>
                    <a:lnTo>
                      <a:pt x="50" y="7"/>
                    </a:lnTo>
                    <a:lnTo>
                      <a:pt x="51" y="1"/>
                    </a:lnTo>
                    <a:close/>
                  </a:path>
                </a:pathLst>
              </a:custGeom>
              <a:solidFill>
                <a:srgbClr val="000000"/>
              </a:solidFill>
              <a:ln w="9525">
                <a:noFill/>
                <a:round/>
                <a:headEnd/>
                <a:tailEnd/>
              </a:ln>
            </p:spPr>
            <p:txBody>
              <a:bodyPr/>
              <a:lstStyle/>
              <a:p>
                <a:endParaRPr lang="en-US" dirty="0"/>
              </a:p>
            </p:txBody>
          </p:sp>
          <p:sp>
            <p:nvSpPr>
              <p:cNvPr id="22140" name="Freeform 337"/>
              <p:cNvSpPr>
                <a:spLocks/>
              </p:cNvSpPr>
              <p:nvPr/>
            </p:nvSpPr>
            <p:spPr bwMode="auto">
              <a:xfrm>
                <a:off x="3327" y="1127"/>
                <a:ext cx="9" cy="7"/>
              </a:xfrm>
              <a:custGeom>
                <a:avLst/>
                <a:gdLst>
                  <a:gd name="T0" fmla="*/ 0 w 85"/>
                  <a:gd name="T1" fmla="*/ 20 h 44"/>
                  <a:gd name="T2" fmla="*/ 2 w 85"/>
                  <a:gd name="T3" fmla="*/ 16 h 44"/>
                  <a:gd name="T4" fmla="*/ 6 w 85"/>
                  <a:gd name="T5" fmla="*/ 14 h 44"/>
                  <a:gd name="T6" fmla="*/ 8 w 85"/>
                  <a:gd name="T7" fmla="*/ 11 h 44"/>
                  <a:gd name="T8" fmla="*/ 11 w 85"/>
                  <a:gd name="T9" fmla="*/ 9 h 44"/>
                  <a:gd name="T10" fmla="*/ 14 w 85"/>
                  <a:gd name="T11" fmla="*/ 7 h 44"/>
                  <a:gd name="T12" fmla="*/ 19 w 85"/>
                  <a:gd name="T13" fmla="*/ 5 h 44"/>
                  <a:gd name="T14" fmla="*/ 26 w 85"/>
                  <a:gd name="T15" fmla="*/ 2 h 44"/>
                  <a:gd name="T16" fmla="*/ 33 w 85"/>
                  <a:gd name="T17" fmla="*/ 0 h 44"/>
                  <a:gd name="T18" fmla="*/ 41 w 85"/>
                  <a:gd name="T19" fmla="*/ 0 h 44"/>
                  <a:gd name="T20" fmla="*/ 49 w 85"/>
                  <a:gd name="T21" fmla="*/ 0 h 44"/>
                  <a:gd name="T22" fmla="*/ 57 w 85"/>
                  <a:gd name="T23" fmla="*/ 2 h 44"/>
                  <a:gd name="T24" fmla="*/ 63 w 85"/>
                  <a:gd name="T25" fmla="*/ 5 h 44"/>
                  <a:gd name="T26" fmla="*/ 70 w 85"/>
                  <a:gd name="T27" fmla="*/ 8 h 44"/>
                  <a:gd name="T28" fmla="*/ 76 w 85"/>
                  <a:gd name="T29" fmla="*/ 12 h 44"/>
                  <a:gd name="T30" fmla="*/ 78 w 85"/>
                  <a:gd name="T31" fmla="*/ 15 h 44"/>
                  <a:gd name="T32" fmla="*/ 80 w 85"/>
                  <a:gd name="T33" fmla="*/ 17 h 44"/>
                  <a:gd name="T34" fmla="*/ 82 w 85"/>
                  <a:gd name="T35" fmla="*/ 23 h 44"/>
                  <a:gd name="T36" fmla="*/ 83 w 85"/>
                  <a:gd name="T37" fmla="*/ 26 h 44"/>
                  <a:gd name="T38" fmla="*/ 85 w 85"/>
                  <a:gd name="T39" fmla="*/ 30 h 44"/>
                  <a:gd name="T40" fmla="*/ 85 w 85"/>
                  <a:gd name="T41" fmla="*/ 33 h 44"/>
                  <a:gd name="T42" fmla="*/ 83 w 85"/>
                  <a:gd name="T43" fmla="*/ 36 h 44"/>
                  <a:gd name="T44" fmla="*/ 83 w 85"/>
                  <a:gd name="T45" fmla="*/ 40 h 44"/>
                  <a:gd name="T46" fmla="*/ 81 w 85"/>
                  <a:gd name="T47" fmla="*/ 44 h 44"/>
                  <a:gd name="T48" fmla="*/ 76 w 85"/>
                  <a:gd name="T49" fmla="*/ 42 h 44"/>
                  <a:gd name="T50" fmla="*/ 70 w 85"/>
                  <a:gd name="T51" fmla="*/ 39 h 44"/>
                  <a:gd name="T52" fmla="*/ 60 w 85"/>
                  <a:gd name="T53" fmla="*/ 35 h 44"/>
                  <a:gd name="T54" fmla="*/ 42 w 85"/>
                  <a:gd name="T55" fmla="*/ 25 h 44"/>
                  <a:gd name="T56" fmla="*/ 34 w 85"/>
                  <a:gd name="T57" fmla="*/ 21 h 44"/>
                  <a:gd name="T58" fmla="*/ 29 w 85"/>
                  <a:gd name="T59" fmla="*/ 20 h 44"/>
                  <a:gd name="T60" fmla="*/ 24 w 85"/>
                  <a:gd name="T61" fmla="*/ 19 h 44"/>
                  <a:gd name="T62" fmla="*/ 19 w 85"/>
                  <a:gd name="T63" fmla="*/ 18 h 44"/>
                  <a:gd name="T64" fmla="*/ 13 w 85"/>
                  <a:gd name="T65" fmla="*/ 18 h 44"/>
                  <a:gd name="T66" fmla="*/ 7 w 85"/>
                  <a:gd name="T67" fmla="*/ 19 h 44"/>
                  <a:gd name="T68" fmla="*/ 0 w 85"/>
                  <a:gd name="T69" fmla="*/ 20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4"/>
                  <a:gd name="T107" fmla="*/ 85 w 85"/>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4">
                    <a:moveTo>
                      <a:pt x="0" y="20"/>
                    </a:moveTo>
                    <a:lnTo>
                      <a:pt x="2" y="16"/>
                    </a:lnTo>
                    <a:lnTo>
                      <a:pt x="6" y="14"/>
                    </a:lnTo>
                    <a:lnTo>
                      <a:pt x="8" y="11"/>
                    </a:lnTo>
                    <a:lnTo>
                      <a:pt x="11" y="9"/>
                    </a:lnTo>
                    <a:lnTo>
                      <a:pt x="14" y="7"/>
                    </a:lnTo>
                    <a:lnTo>
                      <a:pt x="19" y="5"/>
                    </a:lnTo>
                    <a:lnTo>
                      <a:pt x="26" y="2"/>
                    </a:lnTo>
                    <a:lnTo>
                      <a:pt x="33" y="0"/>
                    </a:lnTo>
                    <a:lnTo>
                      <a:pt x="41" y="0"/>
                    </a:lnTo>
                    <a:lnTo>
                      <a:pt x="49" y="0"/>
                    </a:lnTo>
                    <a:lnTo>
                      <a:pt x="57" y="2"/>
                    </a:lnTo>
                    <a:lnTo>
                      <a:pt x="63" y="5"/>
                    </a:lnTo>
                    <a:lnTo>
                      <a:pt x="70" y="8"/>
                    </a:lnTo>
                    <a:lnTo>
                      <a:pt x="76" y="12"/>
                    </a:lnTo>
                    <a:lnTo>
                      <a:pt x="78" y="15"/>
                    </a:lnTo>
                    <a:lnTo>
                      <a:pt x="80" y="17"/>
                    </a:lnTo>
                    <a:lnTo>
                      <a:pt x="82" y="23"/>
                    </a:lnTo>
                    <a:lnTo>
                      <a:pt x="83" y="26"/>
                    </a:lnTo>
                    <a:lnTo>
                      <a:pt x="85" y="30"/>
                    </a:lnTo>
                    <a:lnTo>
                      <a:pt x="85" y="33"/>
                    </a:lnTo>
                    <a:lnTo>
                      <a:pt x="83" y="36"/>
                    </a:lnTo>
                    <a:lnTo>
                      <a:pt x="83" y="40"/>
                    </a:lnTo>
                    <a:lnTo>
                      <a:pt x="81" y="44"/>
                    </a:lnTo>
                    <a:lnTo>
                      <a:pt x="76" y="42"/>
                    </a:lnTo>
                    <a:lnTo>
                      <a:pt x="70" y="39"/>
                    </a:lnTo>
                    <a:lnTo>
                      <a:pt x="60" y="35"/>
                    </a:lnTo>
                    <a:lnTo>
                      <a:pt x="42" y="25"/>
                    </a:lnTo>
                    <a:lnTo>
                      <a:pt x="34" y="21"/>
                    </a:lnTo>
                    <a:lnTo>
                      <a:pt x="29" y="20"/>
                    </a:lnTo>
                    <a:lnTo>
                      <a:pt x="24" y="19"/>
                    </a:lnTo>
                    <a:lnTo>
                      <a:pt x="19" y="18"/>
                    </a:lnTo>
                    <a:lnTo>
                      <a:pt x="13" y="18"/>
                    </a:lnTo>
                    <a:lnTo>
                      <a:pt x="7" y="19"/>
                    </a:lnTo>
                    <a:lnTo>
                      <a:pt x="0" y="20"/>
                    </a:lnTo>
                    <a:close/>
                  </a:path>
                </a:pathLst>
              </a:custGeom>
              <a:solidFill>
                <a:srgbClr val="666666"/>
              </a:solidFill>
              <a:ln w="9525">
                <a:noFill/>
                <a:round/>
                <a:headEnd/>
                <a:tailEnd/>
              </a:ln>
            </p:spPr>
            <p:txBody>
              <a:bodyPr/>
              <a:lstStyle/>
              <a:p>
                <a:endParaRPr lang="en-US" dirty="0"/>
              </a:p>
            </p:txBody>
          </p:sp>
          <p:sp>
            <p:nvSpPr>
              <p:cNvPr id="22141" name="Freeform 338"/>
              <p:cNvSpPr>
                <a:spLocks/>
              </p:cNvSpPr>
              <p:nvPr/>
            </p:nvSpPr>
            <p:spPr bwMode="auto">
              <a:xfrm>
                <a:off x="3308" y="1114"/>
                <a:ext cx="14" cy="29"/>
              </a:xfrm>
              <a:custGeom>
                <a:avLst/>
                <a:gdLst>
                  <a:gd name="T0" fmla="*/ 10 w 126"/>
                  <a:gd name="T1" fmla="*/ 0 h 170"/>
                  <a:gd name="T2" fmla="*/ 46 w 126"/>
                  <a:gd name="T3" fmla="*/ 7 h 170"/>
                  <a:gd name="T4" fmla="*/ 65 w 126"/>
                  <a:gd name="T5" fmla="*/ 10 h 170"/>
                  <a:gd name="T6" fmla="*/ 85 w 126"/>
                  <a:gd name="T7" fmla="*/ 14 h 170"/>
                  <a:gd name="T8" fmla="*/ 102 w 126"/>
                  <a:gd name="T9" fmla="*/ 18 h 170"/>
                  <a:gd name="T10" fmla="*/ 109 w 126"/>
                  <a:gd name="T11" fmla="*/ 20 h 170"/>
                  <a:gd name="T12" fmla="*/ 116 w 126"/>
                  <a:gd name="T13" fmla="*/ 23 h 170"/>
                  <a:gd name="T14" fmla="*/ 120 w 126"/>
                  <a:gd name="T15" fmla="*/ 25 h 170"/>
                  <a:gd name="T16" fmla="*/ 123 w 126"/>
                  <a:gd name="T17" fmla="*/ 28 h 170"/>
                  <a:gd name="T18" fmla="*/ 126 w 126"/>
                  <a:gd name="T19" fmla="*/ 33 h 170"/>
                  <a:gd name="T20" fmla="*/ 126 w 126"/>
                  <a:gd name="T21" fmla="*/ 36 h 170"/>
                  <a:gd name="T22" fmla="*/ 119 w 126"/>
                  <a:gd name="T23" fmla="*/ 68 h 170"/>
                  <a:gd name="T24" fmla="*/ 113 w 126"/>
                  <a:gd name="T25" fmla="*/ 91 h 170"/>
                  <a:gd name="T26" fmla="*/ 107 w 126"/>
                  <a:gd name="T27" fmla="*/ 115 h 170"/>
                  <a:gd name="T28" fmla="*/ 103 w 126"/>
                  <a:gd name="T29" fmla="*/ 126 h 170"/>
                  <a:gd name="T30" fmla="*/ 99 w 126"/>
                  <a:gd name="T31" fmla="*/ 137 h 170"/>
                  <a:gd name="T32" fmla="*/ 94 w 126"/>
                  <a:gd name="T33" fmla="*/ 146 h 170"/>
                  <a:gd name="T34" fmla="*/ 90 w 126"/>
                  <a:gd name="T35" fmla="*/ 156 h 170"/>
                  <a:gd name="T36" fmla="*/ 84 w 126"/>
                  <a:gd name="T37" fmla="*/ 162 h 170"/>
                  <a:gd name="T38" fmla="*/ 82 w 126"/>
                  <a:gd name="T39" fmla="*/ 165 h 170"/>
                  <a:gd name="T40" fmla="*/ 79 w 126"/>
                  <a:gd name="T41" fmla="*/ 167 h 170"/>
                  <a:gd name="T42" fmla="*/ 77 w 126"/>
                  <a:gd name="T43" fmla="*/ 169 h 170"/>
                  <a:gd name="T44" fmla="*/ 73 w 126"/>
                  <a:gd name="T45" fmla="*/ 170 h 170"/>
                  <a:gd name="T46" fmla="*/ 70 w 126"/>
                  <a:gd name="T47" fmla="*/ 170 h 170"/>
                  <a:gd name="T48" fmla="*/ 68 w 126"/>
                  <a:gd name="T49" fmla="*/ 170 h 170"/>
                  <a:gd name="T50" fmla="*/ 63 w 126"/>
                  <a:gd name="T51" fmla="*/ 169 h 170"/>
                  <a:gd name="T52" fmla="*/ 59 w 126"/>
                  <a:gd name="T53" fmla="*/ 169 h 170"/>
                  <a:gd name="T54" fmla="*/ 50 w 126"/>
                  <a:gd name="T55" fmla="*/ 169 h 170"/>
                  <a:gd name="T56" fmla="*/ 41 w 126"/>
                  <a:gd name="T57" fmla="*/ 169 h 170"/>
                  <a:gd name="T58" fmla="*/ 32 w 126"/>
                  <a:gd name="T59" fmla="*/ 168 h 170"/>
                  <a:gd name="T60" fmla="*/ 29 w 126"/>
                  <a:gd name="T61" fmla="*/ 168 h 170"/>
                  <a:gd name="T62" fmla="*/ 24 w 126"/>
                  <a:gd name="T63" fmla="*/ 167 h 170"/>
                  <a:gd name="T64" fmla="*/ 20 w 126"/>
                  <a:gd name="T65" fmla="*/ 166 h 170"/>
                  <a:gd name="T66" fmla="*/ 16 w 126"/>
                  <a:gd name="T67" fmla="*/ 165 h 170"/>
                  <a:gd name="T68" fmla="*/ 13 w 126"/>
                  <a:gd name="T69" fmla="*/ 163 h 170"/>
                  <a:gd name="T70" fmla="*/ 11 w 126"/>
                  <a:gd name="T71" fmla="*/ 161 h 170"/>
                  <a:gd name="T72" fmla="*/ 8 w 126"/>
                  <a:gd name="T73" fmla="*/ 158 h 170"/>
                  <a:gd name="T74" fmla="*/ 5 w 126"/>
                  <a:gd name="T75" fmla="*/ 155 h 170"/>
                  <a:gd name="T76" fmla="*/ 4 w 126"/>
                  <a:gd name="T77" fmla="*/ 152 h 170"/>
                  <a:gd name="T78" fmla="*/ 3 w 126"/>
                  <a:gd name="T79" fmla="*/ 151 h 170"/>
                  <a:gd name="T80" fmla="*/ 2 w 126"/>
                  <a:gd name="T81" fmla="*/ 149 h 170"/>
                  <a:gd name="T82" fmla="*/ 1 w 126"/>
                  <a:gd name="T83" fmla="*/ 147 h 170"/>
                  <a:gd name="T84" fmla="*/ 1 w 126"/>
                  <a:gd name="T85" fmla="*/ 144 h 170"/>
                  <a:gd name="T86" fmla="*/ 0 w 126"/>
                  <a:gd name="T87" fmla="*/ 141 h 170"/>
                  <a:gd name="T88" fmla="*/ 1 w 126"/>
                  <a:gd name="T89" fmla="*/ 138 h 170"/>
                  <a:gd name="T90" fmla="*/ 2 w 126"/>
                  <a:gd name="T91" fmla="*/ 134 h 170"/>
                  <a:gd name="T92" fmla="*/ 4 w 126"/>
                  <a:gd name="T93" fmla="*/ 126 h 170"/>
                  <a:gd name="T94" fmla="*/ 13 w 126"/>
                  <a:gd name="T95" fmla="*/ 111 h 170"/>
                  <a:gd name="T96" fmla="*/ 16 w 126"/>
                  <a:gd name="T97" fmla="*/ 102 h 170"/>
                  <a:gd name="T98" fmla="*/ 18 w 126"/>
                  <a:gd name="T99" fmla="*/ 98 h 170"/>
                  <a:gd name="T100" fmla="*/ 19 w 126"/>
                  <a:gd name="T101" fmla="*/ 93 h 170"/>
                  <a:gd name="T102" fmla="*/ 18 w 126"/>
                  <a:gd name="T103" fmla="*/ 82 h 170"/>
                  <a:gd name="T104" fmla="*/ 15 w 126"/>
                  <a:gd name="T105" fmla="*/ 70 h 170"/>
                  <a:gd name="T106" fmla="*/ 11 w 126"/>
                  <a:gd name="T107" fmla="*/ 47 h 170"/>
                  <a:gd name="T108" fmla="*/ 10 w 126"/>
                  <a:gd name="T109" fmla="*/ 36 h 170"/>
                  <a:gd name="T110" fmla="*/ 9 w 126"/>
                  <a:gd name="T111" fmla="*/ 24 h 170"/>
                  <a:gd name="T112" fmla="*/ 9 w 126"/>
                  <a:gd name="T113" fmla="*/ 13 h 170"/>
                  <a:gd name="T114" fmla="*/ 9 w 126"/>
                  <a:gd name="T115" fmla="*/ 7 h 170"/>
                  <a:gd name="T116" fmla="*/ 10 w 126"/>
                  <a:gd name="T117" fmla="*/ 0 h 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
                  <a:gd name="T178" fmla="*/ 0 h 170"/>
                  <a:gd name="T179" fmla="*/ 126 w 126"/>
                  <a:gd name="T180" fmla="*/ 170 h 1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 h="170">
                    <a:moveTo>
                      <a:pt x="10" y="0"/>
                    </a:moveTo>
                    <a:lnTo>
                      <a:pt x="46" y="7"/>
                    </a:lnTo>
                    <a:lnTo>
                      <a:pt x="65" y="10"/>
                    </a:lnTo>
                    <a:lnTo>
                      <a:pt x="85" y="14"/>
                    </a:lnTo>
                    <a:lnTo>
                      <a:pt x="102" y="18"/>
                    </a:lnTo>
                    <a:lnTo>
                      <a:pt x="109" y="20"/>
                    </a:lnTo>
                    <a:lnTo>
                      <a:pt x="116" y="23"/>
                    </a:lnTo>
                    <a:lnTo>
                      <a:pt x="120" y="25"/>
                    </a:lnTo>
                    <a:lnTo>
                      <a:pt x="123" y="28"/>
                    </a:lnTo>
                    <a:lnTo>
                      <a:pt x="126" y="33"/>
                    </a:lnTo>
                    <a:lnTo>
                      <a:pt x="126" y="36"/>
                    </a:lnTo>
                    <a:lnTo>
                      <a:pt x="119" y="68"/>
                    </a:lnTo>
                    <a:lnTo>
                      <a:pt x="113" y="91"/>
                    </a:lnTo>
                    <a:lnTo>
                      <a:pt x="107" y="115"/>
                    </a:lnTo>
                    <a:lnTo>
                      <a:pt x="103" y="126"/>
                    </a:lnTo>
                    <a:lnTo>
                      <a:pt x="99" y="137"/>
                    </a:lnTo>
                    <a:lnTo>
                      <a:pt x="94" y="146"/>
                    </a:lnTo>
                    <a:lnTo>
                      <a:pt x="90" y="156"/>
                    </a:lnTo>
                    <a:lnTo>
                      <a:pt x="84" y="162"/>
                    </a:lnTo>
                    <a:lnTo>
                      <a:pt x="82" y="165"/>
                    </a:lnTo>
                    <a:lnTo>
                      <a:pt x="79" y="167"/>
                    </a:lnTo>
                    <a:lnTo>
                      <a:pt x="77" y="169"/>
                    </a:lnTo>
                    <a:lnTo>
                      <a:pt x="73" y="170"/>
                    </a:lnTo>
                    <a:lnTo>
                      <a:pt x="70" y="170"/>
                    </a:lnTo>
                    <a:lnTo>
                      <a:pt x="68" y="170"/>
                    </a:lnTo>
                    <a:lnTo>
                      <a:pt x="63" y="169"/>
                    </a:lnTo>
                    <a:lnTo>
                      <a:pt x="59" y="169"/>
                    </a:lnTo>
                    <a:lnTo>
                      <a:pt x="50" y="169"/>
                    </a:lnTo>
                    <a:lnTo>
                      <a:pt x="41" y="169"/>
                    </a:lnTo>
                    <a:lnTo>
                      <a:pt x="32" y="168"/>
                    </a:lnTo>
                    <a:lnTo>
                      <a:pt x="29" y="168"/>
                    </a:lnTo>
                    <a:lnTo>
                      <a:pt x="24" y="167"/>
                    </a:lnTo>
                    <a:lnTo>
                      <a:pt x="20" y="166"/>
                    </a:lnTo>
                    <a:lnTo>
                      <a:pt x="16" y="165"/>
                    </a:lnTo>
                    <a:lnTo>
                      <a:pt x="13" y="163"/>
                    </a:lnTo>
                    <a:lnTo>
                      <a:pt x="11" y="161"/>
                    </a:lnTo>
                    <a:lnTo>
                      <a:pt x="8" y="158"/>
                    </a:lnTo>
                    <a:lnTo>
                      <a:pt x="5" y="155"/>
                    </a:lnTo>
                    <a:lnTo>
                      <a:pt x="4" y="152"/>
                    </a:lnTo>
                    <a:lnTo>
                      <a:pt x="3" y="151"/>
                    </a:lnTo>
                    <a:lnTo>
                      <a:pt x="2" y="149"/>
                    </a:lnTo>
                    <a:lnTo>
                      <a:pt x="1" y="147"/>
                    </a:lnTo>
                    <a:lnTo>
                      <a:pt x="1" y="144"/>
                    </a:lnTo>
                    <a:lnTo>
                      <a:pt x="0" y="141"/>
                    </a:lnTo>
                    <a:lnTo>
                      <a:pt x="1" y="138"/>
                    </a:lnTo>
                    <a:lnTo>
                      <a:pt x="2" y="134"/>
                    </a:lnTo>
                    <a:lnTo>
                      <a:pt x="4" y="126"/>
                    </a:lnTo>
                    <a:lnTo>
                      <a:pt x="13" y="111"/>
                    </a:lnTo>
                    <a:lnTo>
                      <a:pt x="16" y="102"/>
                    </a:lnTo>
                    <a:lnTo>
                      <a:pt x="18" y="98"/>
                    </a:lnTo>
                    <a:lnTo>
                      <a:pt x="19" y="93"/>
                    </a:lnTo>
                    <a:lnTo>
                      <a:pt x="18" y="82"/>
                    </a:lnTo>
                    <a:lnTo>
                      <a:pt x="15" y="70"/>
                    </a:lnTo>
                    <a:lnTo>
                      <a:pt x="11" y="47"/>
                    </a:lnTo>
                    <a:lnTo>
                      <a:pt x="10" y="36"/>
                    </a:lnTo>
                    <a:lnTo>
                      <a:pt x="9" y="24"/>
                    </a:lnTo>
                    <a:lnTo>
                      <a:pt x="9" y="13"/>
                    </a:lnTo>
                    <a:lnTo>
                      <a:pt x="9" y="7"/>
                    </a:lnTo>
                    <a:lnTo>
                      <a:pt x="10" y="0"/>
                    </a:lnTo>
                    <a:close/>
                  </a:path>
                </a:pathLst>
              </a:custGeom>
              <a:solidFill>
                <a:srgbClr val="000000"/>
              </a:solidFill>
              <a:ln w="9525">
                <a:noFill/>
                <a:round/>
                <a:headEnd/>
                <a:tailEnd/>
              </a:ln>
            </p:spPr>
            <p:txBody>
              <a:bodyPr/>
              <a:lstStyle/>
              <a:p>
                <a:endParaRPr lang="en-US" dirty="0"/>
              </a:p>
            </p:txBody>
          </p:sp>
          <p:sp>
            <p:nvSpPr>
              <p:cNvPr id="22142" name="Freeform 339"/>
              <p:cNvSpPr>
                <a:spLocks/>
              </p:cNvSpPr>
              <p:nvPr/>
            </p:nvSpPr>
            <p:spPr bwMode="auto">
              <a:xfrm>
                <a:off x="3337" y="1121"/>
                <a:ext cx="11" cy="26"/>
              </a:xfrm>
              <a:custGeom>
                <a:avLst/>
                <a:gdLst>
                  <a:gd name="T0" fmla="*/ 54 w 99"/>
                  <a:gd name="T1" fmla="*/ 0 h 156"/>
                  <a:gd name="T2" fmla="*/ 99 w 99"/>
                  <a:gd name="T3" fmla="*/ 8 h 156"/>
                  <a:gd name="T4" fmla="*/ 44 w 99"/>
                  <a:gd name="T5" fmla="*/ 156 h 156"/>
                  <a:gd name="T6" fmla="*/ 0 w 99"/>
                  <a:gd name="T7" fmla="*/ 149 h 156"/>
                  <a:gd name="T8" fmla="*/ 54 w 99"/>
                  <a:gd name="T9" fmla="*/ 0 h 156"/>
                  <a:gd name="T10" fmla="*/ 0 60000 65536"/>
                  <a:gd name="T11" fmla="*/ 0 60000 65536"/>
                  <a:gd name="T12" fmla="*/ 0 60000 65536"/>
                  <a:gd name="T13" fmla="*/ 0 60000 65536"/>
                  <a:gd name="T14" fmla="*/ 0 60000 65536"/>
                  <a:gd name="T15" fmla="*/ 0 w 99"/>
                  <a:gd name="T16" fmla="*/ 0 h 156"/>
                  <a:gd name="T17" fmla="*/ 99 w 99"/>
                  <a:gd name="T18" fmla="*/ 156 h 156"/>
                </a:gdLst>
                <a:ahLst/>
                <a:cxnLst>
                  <a:cxn ang="T10">
                    <a:pos x="T0" y="T1"/>
                  </a:cxn>
                  <a:cxn ang="T11">
                    <a:pos x="T2" y="T3"/>
                  </a:cxn>
                  <a:cxn ang="T12">
                    <a:pos x="T4" y="T5"/>
                  </a:cxn>
                  <a:cxn ang="T13">
                    <a:pos x="T6" y="T7"/>
                  </a:cxn>
                  <a:cxn ang="T14">
                    <a:pos x="T8" y="T9"/>
                  </a:cxn>
                </a:cxnLst>
                <a:rect l="T15" t="T16" r="T17" b="T18"/>
                <a:pathLst>
                  <a:path w="99" h="156">
                    <a:moveTo>
                      <a:pt x="54" y="0"/>
                    </a:moveTo>
                    <a:lnTo>
                      <a:pt x="99" y="8"/>
                    </a:lnTo>
                    <a:lnTo>
                      <a:pt x="44" y="156"/>
                    </a:lnTo>
                    <a:lnTo>
                      <a:pt x="0" y="149"/>
                    </a:lnTo>
                    <a:lnTo>
                      <a:pt x="54" y="0"/>
                    </a:lnTo>
                    <a:close/>
                  </a:path>
                </a:pathLst>
              </a:custGeom>
              <a:solidFill>
                <a:srgbClr val="666666"/>
              </a:solidFill>
              <a:ln w="9525">
                <a:noFill/>
                <a:round/>
                <a:headEnd/>
                <a:tailEnd/>
              </a:ln>
            </p:spPr>
            <p:txBody>
              <a:bodyPr/>
              <a:lstStyle/>
              <a:p>
                <a:endParaRPr lang="en-US" dirty="0"/>
              </a:p>
            </p:txBody>
          </p:sp>
          <p:sp>
            <p:nvSpPr>
              <p:cNvPr id="22143" name="Freeform 340"/>
              <p:cNvSpPr>
                <a:spLocks/>
              </p:cNvSpPr>
              <p:nvPr/>
            </p:nvSpPr>
            <p:spPr bwMode="auto">
              <a:xfrm>
                <a:off x="3323" y="1132"/>
                <a:ext cx="7" cy="10"/>
              </a:xfrm>
              <a:custGeom>
                <a:avLst/>
                <a:gdLst>
                  <a:gd name="T0" fmla="*/ 33 w 64"/>
                  <a:gd name="T1" fmla="*/ 20 h 60"/>
                  <a:gd name="T2" fmla="*/ 29 w 64"/>
                  <a:gd name="T3" fmla="*/ 27 h 60"/>
                  <a:gd name="T4" fmla="*/ 25 w 64"/>
                  <a:gd name="T5" fmla="*/ 32 h 60"/>
                  <a:gd name="T6" fmla="*/ 16 w 64"/>
                  <a:gd name="T7" fmla="*/ 41 h 60"/>
                  <a:gd name="T8" fmla="*/ 8 w 64"/>
                  <a:gd name="T9" fmla="*/ 51 h 60"/>
                  <a:gd name="T10" fmla="*/ 0 w 64"/>
                  <a:gd name="T11" fmla="*/ 60 h 60"/>
                  <a:gd name="T12" fmla="*/ 11 w 64"/>
                  <a:gd name="T13" fmla="*/ 56 h 60"/>
                  <a:gd name="T14" fmla="*/ 17 w 64"/>
                  <a:gd name="T15" fmla="*/ 54 h 60"/>
                  <a:gd name="T16" fmla="*/ 22 w 64"/>
                  <a:gd name="T17" fmla="*/ 53 h 60"/>
                  <a:gd name="T18" fmla="*/ 28 w 64"/>
                  <a:gd name="T19" fmla="*/ 53 h 60"/>
                  <a:gd name="T20" fmla="*/ 31 w 64"/>
                  <a:gd name="T21" fmla="*/ 53 h 60"/>
                  <a:gd name="T22" fmla="*/ 35 w 64"/>
                  <a:gd name="T23" fmla="*/ 53 h 60"/>
                  <a:gd name="T24" fmla="*/ 37 w 64"/>
                  <a:gd name="T25" fmla="*/ 53 h 60"/>
                  <a:gd name="T26" fmla="*/ 39 w 64"/>
                  <a:gd name="T27" fmla="*/ 54 h 60"/>
                  <a:gd name="T28" fmla="*/ 45 w 64"/>
                  <a:gd name="T29" fmla="*/ 57 h 60"/>
                  <a:gd name="T30" fmla="*/ 47 w 64"/>
                  <a:gd name="T31" fmla="*/ 42 h 60"/>
                  <a:gd name="T32" fmla="*/ 64 w 64"/>
                  <a:gd name="T33" fmla="*/ 46 h 60"/>
                  <a:gd name="T34" fmla="*/ 62 w 64"/>
                  <a:gd name="T35" fmla="*/ 43 h 60"/>
                  <a:gd name="T36" fmla="*/ 60 w 64"/>
                  <a:gd name="T37" fmla="*/ 41 h 60"/>
                  <a:gd name="T38" fmla="*/ 55 w 64"/>
                  <a:gd name="T39" fmla="*/ 37 h 60"/>
                  <a:gd name="T40" fmla="*/ 49 w 64"/>
                  <a:gd name="T41" fmla="*/ 34 h 60"/>
                  <a:gd name="T42" fmla="*/ 42 w 64"/>
                  <a:gd name="T43" fmla="*/ 32 h 60"/>
                  <a:gd name="T44" fmla="*/ 45 w 64"/>
                  <a:gd name="T45" fmla="*/ 26 h 60"/>
                  <a:gd name="T46" fmla="*/ 46 w 64"/>
                  <a:gd name="T47" fmla="*/ 23 h 60"/>
                  <a:gd name="T48" fmla="*/ 47 w 64"/>
                  <a:gd name="T49" fmla="*/ 21 h 60"/>
                  <a:gd name="T50" fmla="*/ 49 w 64"/>
                  <a:gd name="T51" fmla="*/ 17 h 60"/>
                  <a:gd name="T52" fmla="*/ 52 w 64"/>
                  <a:gd name="T53" fmla="*/ 15 h 60"/>
                  <a:gd name="T54" fmla="*/ 55 w 64"/>
                  <a:gd name="T55" fmla="*/ 12 h 60"/>
                  <a:gd name="T56" fmla="*/ 58 w 64"/>
                  <a:gd name="T57" fmla="*/ 9 h 60"/>
                  <a:gd name="T58" fmla="*/ 60 w 64"/>
                  <a:gd name="T59" fmla="*/ 6 h 60"/>
                  <a:gd name="T60" fmla="*/ 61 w 64"/>
                  <a:gd name="T61" fmla="*/ 3 h 60"/>
                  <a:gd name="T62" fmla="*/ 61 w 64"/>
                  <a:gd name="T63" fmla="*/ 0 h 60"/>
                  <a:gd name="T64" fmla="*/ 46 w 64"/>
                  <a:gd name="T65" fmla="*/ 8 h 60"/>
                  <a:gd name="T66" fmla="*/ 42 w 64"/>
                  <a:gd name="T67" fmla="*/ 11 h 60"/>
                  <a:gd name="T68" fmla="*/ 39 w 64"/>
                  <a:gd name="T69" fmla="*/ 13 h 60"/>
                  <a:gd name="T70" fmla="*/ 36 w 64"/>
                  <a:gd name="T71" fmla="*/ 17 h 60"/>
                  <a:gd name="T72" fmla="*/ 33 w 64"/>
                  <a:gd name="T73" fmla="*/ 2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60"/>
                  <a:gd name="T113" fmla="*/ 64 w 64"/>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60">
                    <a:moveTo>
                      <a:pt x="33" y="20"/>
                    </a:moveTo>
                    <a:lnTo>
                      <a:pt x="29" y="27"/>
                    </a:lnTo>
                    <a:lnTo>
                      <a:pt x="25" y="32"/>
                    </a:lnTo>
                    <a:lnTo>
                      <a:pt x="16" y="41"/>
                    </a:lnTo>
                    <a:lnTo>
                      <a:pt x="8" y="51"/>
                    </a:lnTo>
                    <a:lnTo>
                      <a:pt x="0" y="60"/>
                    </a:lnTo>
                    <a:lnTo>
                      <a:pt x="11" y="56"/>
                    </a:lnTo>
                    <a:lnTo>
                      <a:pt x="17" y="54"/>
                    </a:lnTo>
                    <a:lnTo>
                      <a:pt x="22" y="53"/>
                    </a:lnTo>
                    <a:lnTo>
                      <a:pt x="28" y="53"/>
                    </a:lnTo>
                    <a:lnTo>
                      <a:pt x="31" y="53"/>
                    </a:lnTo>
                    <a:lnTo>
                      <a:pt x="35" y="53"/>
                    </a:lnTo>
                    <a:lnTo>
                      <a:pt x="37" y="53"/>
                    </a:lnTo>
                    <a:lnTo>
                      <a:pt x="39" y="54"/>
                    </a:lnTo>
                    <a:lnTo>
                      <a:pt x="45" y="57"/>
                    </a:lnTo>
                    <a:lnTo>
                      <a:pt x="47" y="42"/>
                    </a:lnTo>
                    <a:lnTo>
                      <a:pt x="64" y="46"/>
                    </a:lnTo>
                    <a:lnTo>
                      <a:pt x="62" y="43"/>
                    </a:lnTo>
                    <a:lnTo>
                      <a:pt x="60" y="41"/>
                    </a:lnTo>
                    <a:lnTo>
                      <a:pt x="55" y="37"/>
                    </a:lnTo>
                    <a:lnTo>
                      <a:pt x="49" y="34"/>
                    </a:lnTo>
                    <a:lnTo>
                      <a:pt x="42" y="32"/>
                    </a:lnTo>
                    <a:lnTo>
                      <a:pt x="45" y="26"/>
                    </a:lnTo>
                    <a:lnTo>
                      <a:pt x="46" y="23"/>
                    </a:lnTo>
                    <a:lnTo>
                      <a:pt x="47" y="21"/>
                    </a:lnTo>
                    <a:lnTo>
                      <a:pt x="49" y="17"/>
                    </a:lnTo>
                    <a:lnTo>
                      <a:pt x="52" y="15"/>
                    </a:lnTo>
                    <a:lnTo>
                      <a:pt x="55" y="12"/>
                    </a:lnTo>
                    <a:lnTo>
                      <a:pt x="58" y="9"/>
                    </a:lnTo>
                    <a:lnTo>
                      <a:pt x="60" y="6"/>
                    </a:lnTo>
                    <a:lnTo>
                      <a:pt x="61" y="3"/>
                    </a:lnTo>
                    <a:lnTo>
                      <a:pt x="61" y="0"/>
                    </a:lnTo>
                    <a:lnTo>
                      <a:pt x="46" y="8"/>
                    </a:lnTo>
                    <a:lnTo>
                      <a:pt x="42" y="11"/>
                    </a:lnTo>
                    <a:lnTo>
                      <a:pt x="39" y="13"/>
                    </a:lnTo>
                    <a:lnTo>
                      <a:pt x="36" y="17"/>
                    </a:lnTo>
                    <a:lnTo>
                      <a:pt x="33" y="20"/>
                    </a:lnTo>
                    <a:close/>
                  </a:path>
                </a:pathLst>
              </a:custGeom>
              <a:solidFill>
                <a:srgbClr val="000000"/>
              </a:solidFill>
              <a:ln w="9525">
                <a:noFill/>
                <a:round/>
                <a:headEnd/>
                <a:tailEnd/>
              </a:ln>
            </p:spPr>
            <p:txBody>
              <a:bodyPr/>
              <a:lstStyle/>
              <a:p>
                <a:endParaRPr lang="en-US" dirty="0"/>
              </a:p>
            </p:txBody>
          </p:sp>
          <p:sp>
            <p:nvSpPr>
              <p:cNvPr id="22144" name="Freeform 341"/>
              <p:cNvSpPr>
                <a:spLocks/>
              </p:cNvSpPr>
              <p:nvPr/>
            </p:nvSpPr>
            <p:spPr bwMode="auto">
              <a:xfrm>
                <a:off x="3322" y="1135"/>
                <a:ext cx="5" cy="7"/>
              </a:xfrm>
              <a:custGeom>
                <a:avLst/>
                <a:gdLst>
                  <a:gd name="T0" fmla="*/ 37 w 37"/>
                  <a:gd name="T1" fmla="*/ 4 h 43"/>
                  <a:gd name="T2" fmla="*/ 3 w 37"/>
                  <a:gd name="T3" fmla="*/ 43 h 43"/>
                  <a:gd name="T4" fmla="*/ 0 w 37"/>
                  <a:gd name="T5" fmla="*/ 40 h 43"/>
                  <a:gd name="T6" fmla="*/ 33 w 37"/>
                  <a:gd name="T7" fmla="*/ 0 h 43"/>
                  <a:gd name="T8" fmla="*/ 37 w 37"/>
                  <a:gd name="T9" fmla="*/ 4 h 43"/>
                  <a:gd name="T10" fmla="*/ 0 60000 65536"/>
                  <a:gd name="T11" fmla="*/ 0 60000 65536"/>
                  <a:gd name="T12" fmla="*/ 0 60000 65536"/>
                  <a:gd name="T13" fmla="*/ 0 60000 65536"/>
                  <a:gd name="T14" fmla="*/ 0 60000 65536"/>
                  <a:gd name="T15" fmla="*/ 0 w 37"/>
                  <a:gd name="T16" fmla="*/ 0 h 43"/>
                  <a:gd name="T17" fmla="*/ 37 w 37"/>
                  <a:gd name="T18" fmla="*/ 43 h 43"/>
                </a:gdLst>
                <a:ahLst/>
                <a:cxnLst>
                  <a:cxn ang="T10">
                    <a:pos x="T0" y="T1"/>
                  </a:cxn>
                  <a:cxn ang="T11">
                    <a:pos x="T2" y="T3"/>
                  </a:cxn>
                  <a:cxn ang="T12">
                    <a:pos x="T4" y="T5"/>
                  </a:cxn>
                  <a:cxn ang="T13">
                    <a:pos x="T6" y="T7"/>
                  </a:cxn>
                  <a:cxn ang="T14">
                    <a:pos x="T8" y="T9"/>
                  </a:cxn>
                </a:cxnLst>
                <a:rect l="T15" t="T16" r="T17" b="T18"/>
                <a:pathLst>
                  <a:path w="37" h="43">
                    <a:moveTo>
                      <a:pt x="37" y="4"/>
                    </a:moveTo>
                    <a:lnTo>
                      <a:pt x="3" y="43"/>
                    </a:lnTo>
                    <a:lnTo>
                      <a:pt x="0" y="40"/>
                    </a:lnTo>
                    <a:lnTo>
                      <a:pt x="33" y="0"/>
                    </a:lnTo>
                    <a:lnTo>
                      <a:pt x="37" y="4"/>
                    </a:lnTo>
                    <a:close/>
                  </a:path>
                </a:pathLst>
              </a:custGeom>
              <a:solidFill>
                <a:srgbClr val="000000"/>
              </a:solidFill>
              <a:ln w="9525">
                <a:noFill/>
                <a:round/>
                <a:headEnd/>
                <a:tailEnd/>
              </a:ln>
            </p:spPr>
            <p:txBody>
              <a:bodyPr/>
              <a:lstStyle/>
              <a:p>
                <a:endParaRPr lang="en-US" dirty="0"/>
              </a:p>
            </p:txBody>
          </p:sp>
          <p:sp>
            <p:nvSpPr>
              <p:cNvPr id="22145" name="Freeform 342"/>
              <p:cNvSpPr>
                <a:spLocks/>
              </p:cNvSpPr>
              <p:nvPr/>
            </p:nvSpPr>
            <p:spPr bwMode="auto">
              <a:xfrm>
                <a:off x="3323" y="1140"/>
                <a:ext cx="5" cy="2"/>
              </a:xfrm>
              <a:custGeom>
                <a:avLst/>
                <a:gdLst>
                  <a:gd name="T0" fmla="*/ 0 w 45"/>
                  <a:gd name="T1" fmla="*/ 7 h 11"/>
                  <a:gd name="T2" fmla="*/ 22 w 45"/>
                  <a:gd name="T3" fmla="*/ 0 h 11"/>
                  <a:gd name="T4" fmla="*/ 33 w 45"/>
                  <a:gd name="T5" fmla="*/ 0 h 11"/>
                  <a:gd name="T6" fmla="*/ 45 w 45"/>
                  <a:gd name="T7" fmla="*/ 4 h 11"/>
                  <a:gd name="T8" fmla="*/ 44 w 45"/>
                  <a:gd name="T9" fmla="*/ 8 h 11"/>
                  <a:gd name="T10" fmla="*/ 32 w 45"/>
                  <a:gd name="T11" fmla="*/ 4 h 11"/>
                  <a:gd name="T12" fmla="*/ 22 w 45"/>
                  <a:gd name="T13" fmla="*/ 4 h 11"/>
                  <a:gd name="T14" fmla="*/ 1 w 45"/>
                  <a:gd name="T15" fmla="*/ 11 h 11"/>
                  <a:gd name="T16" fmla="*/ 0 w 45"/>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1"/>
                  <a:gd name="T29" fmla="*/ 45 w 4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1">
                    <a:moveTo>
                      <a:pt x="0" y="7"/>
                    </a:moveTo>
                    <a:lnTo>
                      <a:pt x="22" y="0"/>
                    </a:lnTo>
                    <a:lnTo>
                      <a:pt x="33" y="0"/>
                    </a:lnTo>
                    <a:lnTo>
                      <a:pt x="45" y="4"/>
                    </a:lnTo>
                    <a:lnTo>
                      <a:pt x="44" y="8"/>
                    </a:lnTo>
                    <a:lnTo>
                      <a:pt x="32" y="4"/>
                    </a:lnTo>
                    <a:lnTo>
                      <a:pt x="22" y="4"/>
                    </a:lnTo>
                    <a:lnTo>
                      <a:pt x="1" y="11"/>
                    </a:lnTo>
                    <a:lnTo>
                      <a:pt x="0" y="7"/>
                    </a:lnTo>
                    <a:close/>
                  </a:path>
                </a:pathLst>
              </a:custGeom>
              <a:solidFill>
                <a:srgbClr val="000000"/>
              </a:solidFill>
              <a:ln w="9525">
                <a:noFill/>
                <a:round/>
                <a:headEnd/>
                <a:tailEnd/>
              </a:ln>
            </p:spPr>
            <p:txBody>
              <a:bodyPr/>
              <a:lstStyle/>
              <a:p>
                <a:endParaRPr lang="en-US" dirty="0"/>
              </a:p>
            </p:txBody>
          </p:sp>
          <p:sp>
            <p:nvSpPr>
              <p:cNvPr id="22146" name="Freeform 343"/>
              <p:cNvSpPr>
                <a:spLocks/>
              </p:cNvSpPr>
              <p:nvPr/>
            </p:nvSpPr>
            <p:spPr bwMode="auto">
              <a:xfrm>
                <a:off x="3322" y="1141"/>
                <a:ext cx="1" cy="1"/>
              </a:xfrm>
              <a:custGeom>
                <a:avLst/>
                <a:gdLst>
                  <a:gd name="T0" fmla="*/ 0 w 3"/>
                  <a:gd name="T1" fmla="*/ 1 h 4"/>
                  <a:gd name="T2" fmla="*/ 3 w 3"/>
                  <a:gd name="T3" fmla="*/ 4 h 4"/>
                  <a:gd name="T4" fmla="*/ 2 w 3"/>
                  <a:gd name="T5" fmla="*/ 0 h 4"/>
                  <a:gd name="T6" fmla="*/ 3 w 3"/>
                  <a:gd name="T7" fmla="*/ 4 h 4"/>
                  <a:gd name="T8" fmla="*/ 0 w 3"/>
                  <a:gd name="T9" fmla="*/ 1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lnTo>
                      <a:pt x="3" y="4"/>
                    </a:lnTo>
                    <a:lnTo>
                      <a:pt x="2" y="0"/>
                    </a:lnTo>
                    <a:lnTo>
                      <a:pt x="3" y="4"/>
                    </a:lnTo>
                    <a:lnTo>
                      <a:pt x="0" y="1"/>
                    </a:lnTo>
                    <a:close/>
                  </a:path>
                </a:pathLst>
              </a:custGeom>
              <a:solidFill>
                <a:srgbClr val="000000"/>
              </a:solidFill>
              <a:ln w="9525">
                <a:noFill/>
                <a:round/>
                <a:headEnd/>
                <a:tailEnd/>
              </a:ln>
            </p:spPr>
            <p:txBody>
              <a:bodyPr/>
              <a:lstStyle/>
              <a:p>
                <a:endParaRPr lang="en-US" dirty="0"/>
              </a:p>
            </p:txBody>
          </p:sp>
          <p:sp>
            <p:nvSpPr>
              <p:cNvPr id="22147" name="Freeform 344"/>
              <p:cNvSpPr>
                <a:spLocks/>
              </p:cNvSpPr>
              <p:nvPr/>
            </p:nvSpPr>
            <p:spPr bwMode="auto">
              <a:xfrm>
                <a:off x="3327" y="1139"/>
                <a:ext cx="1" cy="2"/>
              </a:xfrm>
              <a:custGeom>
                <a:avLst/>
                <a:gdLst>
                  <a:gd name="T0" fmla="*/ 0 w 6"/>
                  <a:gd name="T1" fmla="*/ 15 h 17"/>
                  <a:gd name="T2" fmla="*/ 4 w 6"/>
                  <a:gd name="T3" fmla="*/ 17 h 17"/>
                  <a:gd name="T4" fmla="*/ 6 w 6"/>
                  <a:gd name="T5" fmla="*/ 2 h 17"/>
                  <a:gd name="T6" fmla="*/ 3 w 6"/>
                  <a:gd name="T7" fmla="*/ 0 h 17"/>
                  <a:gd name="T8" fmla="*/ 0 w 6"/>
                  <a:gd name="T9" fmla="*/ 15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0" y="15"/>
                    </a:moveTo>
                    <a:lnTo>
                      <a:pt x="4" y="17"/>
                    </a:lnTo>
                    <a:lnTo>
                      <a:pt x="6" y="2"/>
                    </a:lnTo>
                    <a:lnTo>
                      <a:pt x="3" y="0"/>
                    </a:lnTo>
                    <a:lnTo>
                      <a:pt x="0" y="15"/>
                    </a:lnTo>
                    <a:close/>
                  </a:path>
                </a:pathLst>
              </a:custGeom>
              <a:solidFill>
                <a:srgbClr val="000000"/>
              </a:solidFill>
              <a:ln w="9525">
                <a:noFill/>
                <a:round/>
                <a:headEnd/>
                <a:tailEnd/>
              </a:ln>
            </p:spPr>
            <p:txBody>
              <a:bodyPr/>
              <a:lstStyle/>
              <a:p>
                <a:endParaRPr lang="en-US" dirty="0"/>
              </a:p>
            </p:txBody>
          </p:sp>
          <p:sp>
            <p:nvSpPr>
              <p:cNvPr id="22148" name="Freeform 345"/>
              <p:cNvSpPr>
                <a:spLocks/>
              </p:cNvSpPr>
              <p:nvPr/>
            </p:nvSpPr>
            <p:spPr bwMode="auto">
              <a:xfrm>
                <a:off x="3327" y="1141"/>
                <a:ext cx="1" cy="1"/>
              </a:xfrm>
              <a:custGeom>
                <a:avLst/>
                <a:gdLst>
                  <a:gd name="T0" fmla="*/ 2 w 4"/>
                  <a:gd name="T1" fmla="*/ 4 h 5"/>
                  <a:gd name="T2" fmla="*/ 4 w 4"/>
                  <a:gd name="T3" fmla="*/ 5 h 5"/>
                  <a:gd name="T4" fmla="*/ 4 w 4"/>
                  <a:gd name="T5" fmla="*/ 3 h 5"/>
                  <a:gd name="T6" fmla="*/ 0 w 4"/>
                  <a:gd name="T7" fmla="*/ 1 h 5"/>
                  <a:gd name="T8" fmla="*/ 3 w 4"/>
                  <a:gd name="T9" fmla="*/ 0 h 5"/>
                  <a:gd name="T10" fmla="*/ 2 w 4"/>
                  <a:gd name="T11" fmla="*/ 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2" y="4"/>
                    </a:moveTo>
                    <a:lnTo>
                      <a:pt x="4" y="5"/>
                    </a:lnTo>
                    <a:lnTo>
                      <a:pt x="4" y="3"/>
                    </a:lnTo>
                    <a:lnTo>
                      <a:pt x="0" y="1"/>
                    </a:lnTo>
                    <a:lnTo>
                      <a:pt x="3" y="0"/>
                    </a:lnTo>
                    <a:lnTo>
                      <a:pt x="2" y="4"/>
                    </a:lnTo>
                    <a:close/>
                  </a:path>
                </a:pathLst>
              </a:custGeom>
              <a:solidFill>
                <a:srgbClr val="000000"/>
              </a:solidFill>
              <a:ln w="9525">
                <a:noFill/>
                <a:round/>
                <a:headEnd/>
                <a:tailEnd/>
              </a:ln>
            </p:spPr>
            <p:txBody>
              <a:bodyPr/>
              <a:lstStyle/>
              <a:p>
                <a:endParaRPr lang="en-US" dirty="0"/>
              </a:p>
            </p:txBody>
          </p:sp>
          <p:sp>
            <p:nvSpPr>
              <p:cNvPr id="22149" name="Freeform 346"/>
              <p:cNvSpPr>
                <a:spLocks/>
              </p:cNvSpPr>
              <p:nvPr/>
            </p:nvSpPr>
            <p:spPr bwMode="auto">
              <a:xfrm>
                <a:off x="3328" y="1139"/>
                <a:ext cx="2" cy="1"/>
              </a:xfrm>
              <a:custGeom>
                <a:avLst/>
                <a:gdLst>
                  <a:gd name="T0" fmla="*/ 1 w 18"/>
                  <a:gd name="T1" fmla="*/ 0 h 9"/>
                  <a:gd name="T2" fmla="*/ 18 w 18"/>
                  <a:gd name="T3" fmla="*/ 4 h 9"/>
                  <a:gd name="T4" fmla="*/ 16 w 18"/>
                  <a:gd name="T5" fmla="*/ 9 h 9"/>
                  <a:gd name="T6" fmla="*/ 0 w 18"/>
                  <a:gd name="T7" fmla="*/ 4 h 9"/>
                  <a:gd name="T8" fmla="*/ 1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1" y="0"/>
                    </a:moveTo>
                    <a:lnTo>
                      <a:pt x="18" y="4"/>
                    </a:lnTo>
                    <a:lnTo>
                      <a:pt x="16" y="9"/>
                    </a:lnTo>
                    <a:lnTo>
                      <a:pt x="0" y="4"/>
                    </a:lnTo>
                    <a:lnTo>
                      <a:pt x="1" y="0"/>
                    </a:lnTo>
                    <a:close/>
                  </a:path>
                </a:pathLst>
              </a:custGeom>
              <a:solidFill>
                <a:srgbClr val="000000"/>
              </a:solidFill>
              <a:ln w="9525">
                <a:noFill/>
                <a:round/>
                <a:headEnd/>
                <a:tailEnd/>
              </a:ln>
            </p:spPr>
            <p:txBody>
              <a:bodyPr/>
              <a:lstStyle/>
              <a:p>
                <a:endParaRPr lang="en-US" dirty="0"/>
              </a:p>
            </p:txBody>
          </p:sp>
          <p:sp>
            <p:nvSpPr>
              <p:cNvPr id="22150" name="Freeform 347"/>
              <p:cNvSpPr>
                <a:spLocks/>
              </p:cNvSpPr>
              <p:nvPr/>
            </p:nvSpPr>
            <p:spPr bwMode="auto">
              <a:xfrm>
                <a:off x="3328" y="1139"/>
                <a:ext cx="1" cy="1"/>
              </a:xfrm>
              <a:custGeom>
                <a:avLst/>
                <a:gdLst>
                  <a:gd name="T0" fmla="*/ 0 w 3"/>
                  <a:gd name="T1" fmla="*/ 1 h 4"/>
                  <a:gd name="T2" fmla="*/ 0 w 3"/>
                  <a:gd name="T3" fmla="*/ 0 h 4"/>
                  <a:gd name="T4" fmla="*/ 2 w 3"/>
                  <a:gd name="T5" fmla="*/ 0 h 4"/>
                  <a:gd name="T6" fmla="*/ 1 w 3"/>
                  <a:gd name="T7" fmla="*/ 4 h 4"/>
                  <a:gd name="T8" fmla="*/ 3 w 3"/>
                  <a:gd name="T9" fmla="*/ 3 h 4"/>
                  <a:gd name="T10" fmla="*/ 0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1"/>
                    </a:moveTo>
                    <a:lnTo>
                      <a:pt x="0" y="0"/>
                    </a:lnTo>
                    <a:lnTo>
                      <a:pt x="2" y="0"/>
                    </a:lnTo>
                    <a:lnTo>
                      <a:pt x="1" y="4"/>
                    </a:lnTo>
                    <a:lnTo>
                      <a:pt x="3" y="3"/>
                    </a:lnTo>
                    <a:lnTo>
                      <a:pt x="0" y="1"/>
                    </a:lnTo>
                    <a:close/>
                  </a:path>
                </a:pathLst>
              </a:custGeom>
              <a:solidFill>
                <a:srgbClr val="000000"/>
              </a:solidFill>
              <a:ln w="9525">
                <a:noFill/>
                <a:round/>
                <a:headEnd/>
                <a:tailEnd/>
              </a:ln>
            </p:spPr>
            <p:txBody>
              <a:bodyPr/>
              <a:lstStyle/>
              <a:p>
                <a:endParaRPr lang="en-US" dirty="0"/>
              </a:p>
            </p:txBody>
          </p:sp>
          <p:sp>
            <p:nvSpPr>
              <p:cNvPr id="22151" name="Freeform 348"/>
              <p:cNvSpPr>
                <a:spLocks/>
              </p:cNvSpPr>
              <p:nvPr/>
            </p:nvSpPr>
            <p:spPr bwMode="auto">
              <a:xfrm>
                <a:off x="3327" y="1137"/>
                <a:ext cx="3" cy="3"/>
              </a:xfrm>
              <a:custGeom>
                <a:avLst/>
                <a:gdLst>
                  <a:gd name="T0" fmla="*/ 20 w 24"/>
                  <a:gd name="T1" fmla="*/ 19 h 19"/>
                  <a:gd name="T2" fmla="*/ 18 w 24"/>
                  <a:gd name="T3" fmla="*/ 13 h 19"/>
                  <a:gd name="T4" fmla="*/ 11 w 24"/>
                  <a:gd name="T5" fmla="*/ 9 h 19"/>
                  <a:gd name="T6" fmla="*/ 0 w 24"/>
                  <a:gd name="T7" fmla="*/ 3 h 19"/>
                  <a:gd name="T8" fmla="*/ 3 w 24"/>
                  <a:gd name="T9" fmla="*/ 0 h 19"/>
                  <a:gd name="T10" fmla="*/ 15 w 24"/>
                  <a:gd name="T11" fmla="*/ 6 h 19"/>
                  <a:gd name="T12" fmla="*/ 20 w 24"/>
                  <a:gd name="T13" fmla="*/ 10 h 19"/>
                  <a:gd name="T14" fmla="*/ 24 w 24"/>
                  <a:gd name="T15" fmla="*/ 15 h 19"/>
                  <a:gd name="T16" fmla="*/ 20 w 24"/>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9"/>
                  <a:gd name="T29" fmla="*/ 24 w 2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9">
                    <a:moveTo>
                      <a:pt x="20" y="19"/>
                    </a:moveTo>
                    <a:lnTo>
                      <a:pt x="18" y="13"/>
                    </a:lnTo>
                    <a:lnTo>
                      <a:pt x="11" y="9"/>
                    </a:lnTo>
                    <a:lnTo>
                      <a:pt x="0" y="3"/>
                    </a:lnTo>
                    <a:lnTo>
                      <a:pt x="3" y="0"/>
                    </a:lnTo>
                    <a:lnTo>
                      <a:pt x="15" y="6"/>
                    </a:lnTo>
                    <a:lnTo>
                      <a:pt x="20" y="10"/>
                    </a:lnTo>
                    <a:lnTo>
                      <a:pt x="24" y="15"/>
                    </a:lnTo>
                    <a:lnTo>
                      <a:pt x="20" y="19"/>
                    </a:lnTo>
                    <a:close/>
                  </a:path>
                </a:pathLst>
              </a:custGeom>
              <a:solidFill>
                <a:srgbClr val="000000"/>
              </a:solidFill>
              <a:ln w="9525">
                <a:noFill/>
                <a:round/>
                <a:headEnd/>
                <a:tailEnd/>
              </a:ln>
            </p:spPr>
            <p:txBody>
              <a:bodyPr/>
              <a:lstStyle/>
              <a:p>
                <a:endParaRPr lang="en-US" dirty="0"/>
              </a:p>
            </p:txBody>
          </p:sp>
          <p:sp>
            <p:nvSpPr>
              <p:cNvPr id="22152" name="Freeform 349"/>
              <p:cNvSpPr>
                <a:spLocks/>
              </p:cNvSpPr>
              <p:nvPr/>
            </p:nvSpPr>
            <p:spPr bwMode="auto">
              <a:xfrm>
                <a:off x="3329" y="1139"/>
                <a:ext cx="1" cy="1"/>
              </a:xfrm>
              <a:custGeom>
                <a:avLst/>
                <a:gdLst>
                  <a:gd name="T0" fmla="*/ 1 w 7"/>
                  <a:gd name="T1" fmla="*/ 5 h 6"/>
                  <a:gd name="T2" fmla="*/ 7 w 7"/>
                  <a:gd name="T3" fmla="*/ 6 h 6"/>
                  <a:gd name="T4" fmla="*/ 4 w 7"/>
                  <a:gd name="T5" fmla="*/ 1 h 6"/>
                  <a:gd name="T6" fmla="*/ 0 w 7"/>
                  <a:gd name="T7" fmla="*/ 5 h 6"/>
                  <a:gd name="T8" fmla="*/ 3 w 7"/>
                  <a:gd name="T9" fmla="*/ 0 h 6"/>
                  <a:gd name="T10" fmla="*/ 1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1" y="5"/>
                    </a:moveTo>
                    <a:lnTo>
                      <a:pt x="7" y="6"/>
                    </a:lnTo>
                    <a:lnTo>
                      <a:pt x="4" y="1"/>
                    </a:lnTo>
                    <a:lnTo>
                      <a:pt x="0" y="5"/>
                    </a:lnTo>
                    <a:lnTo>
                      <a:pt x="3" y="0"/>
                    </a:lnTo>
                    <a:lnTo>
                      <a:pt x="1" y="5"/>
                    </a:lnTo>
                    <a:close/>
                  </a:path>
                </a:pathLst>
              </a:custGeom>
              <a:solidFill>
                <a:srgbClr val="000000"/>
              </a:solidFill>
              <a:ln w="9525">
                <a:noFill/>
                <a:round/>
                <a:headEnd/>
                <a:tailEnd/>
              </a:ln>
            </p:spPr>
            <p:txBody>
              <a:bodyPr/>
              <a:lstStyle/>
              <a:p>
                <a:endParaRPr lang="en-US" dirty="0"/>
              </a:p>
            </p:txBody>
          </p:sp>
          <p:sp>
            <p:nvSpPr>
              <p:cNvPr id="22153" name="Freeform 350"/>
              <p:cNvSpPr>
                <a:spLocks/>
              </p:cNvSpPr>
              <p:nvPr/>
            </p:nvSpPr>
            <p:spPr bwMode="auto">
              <a:xfrm>
                <a:off x="3327" y="1132"/>
                <a:ext cx="3" cy="5"/>
              </a:xfrm>
              <a:custGeom>
                <a:avLst/>
                <a:gdLst>
                  <a:gd name="T0" fmla="*/ 0 w 22"/>
                  <a:gd name="T1" fmla="*/ 31 h 33"/>
                  <a:gd name="T2" fmla="*/ 5 w 22"/>
                  <a:gd name="T3" fmla="*/ 20 h 33"/>
                  <a:gd name="T4" fmla="*/ 10 w 22"/>
                  <a:gd name="T5" fmla="*/ 15 h 33"/>
                  <a:gd name="T6" fmla="*/ 16 w 22"/>
                  <a:gd name="T7" fmla="*/ 9 h 33"/>
                  <a:gd name="T8" fmla="*/ 19 w 22"/>
                  <a:gd name="T9" fmla="*/ 0 h 33"/>
                  <a:gd name="T10" fmla="*/ 22 w 22"/>
                  <a:gd name="T11" fmla="*/ 2 h 33"/>
                  <a:gd name="T12" fmla="*/ 19 w 22"/>
                  <a:gd name="T13" fmla="*/ 12 h 33"/>
                  <a:gd name="T14" fmla="*/ 14 w 22"/>
                  <a:gd name="T15" fmla="*/ 18 h 33"/>
                  <a:gd name="T16" fmla="*/ 8 w 22"/>
                  <a:gd name="T17" fmla="*/ 24 h 33"/>
                  <a:gd name="T18" fmla="*/ 4 w 22"/>
                  <a:gd name="T19" fmla="*/ 33 h 33"/>
                  <a:gd name="T20" fmla="*/ 0 w 22"/>
                  <a:gd name="T21" fmla="*/ 3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3"/>
                  <a:gd name="T35" fmla="*/ 22 w 2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3">
                    <a:moveTo>
                      <a:pt x="0" y="31"/>
                    </a:moveTo>
                    <a:lnTo>
                      <a:pt x="5" y="20"/>
                    </a:lnTo>
                    <a:lnTo>
                      <a:pt x="10" y="15"/>
                    </a:lnTo>
                    <a:lnTo>
                      <a:pt x="16" y="9"/>
                    </a:lnTo>
                    <a:lnTo>
                      <a:pt x="19" y="0"/>
                    </a:lnTo>
                    <a:lnTo>
                      <a:pt x="22" y="2"/>
                    </a:lnTo>
                    <a:lnTo>
                      <a:pt x="19" y="12"/>
                    </a:lnTo>
                    <a:lnTo>
                      <a:pt x="14" y="18"/>
                    </a:lnTo>
                    <a:lnTo>
                      <a:pt x="8" y="24"/>
                    </a:lnTo>
                    <a:lnTo>
                      <a:pt x="4" y="33"/>
                    </a:lnTo>
                    <a:lnTo>
                      <a:pt x="0" y="31"/>
                    </a:lnTo>
                    <a:close/>
                  </a:path>
                </a:pathLst>
              </a:custGeom>
              <a:solidFill>
                <a:srgbClr val="000000"/>
              </a:solidFill>
              <a:ln w="9525">
                <a:noFill/>
                <a:round/>
                <a:headEnd/>
                <a:tailEnd/>
              </a:ln>
            </p:spPr>
            <p:txBody>
              <a:bodyPr/>
              <a:lstStyle/>
              <a:p>
                <a:endParaRPr lang="en-US" dirty="0"/>
              </a:p>
            </p:txBody>
          </p:sp>
          <p:sp>
            <p:nvSpPr>
              <p:cNvPr id="22154" name="Freeform 351"/>
              <p:cNvSpPr>
                <a:spLocks/>
              </p:cNvSpPr>
              <p:nvPr/>
            </p:nvSpPr>
            <p:spPr bwMode="auto">
              <a:xfrm>
                <a:off x="3327" y="1137"/>
                <a:ext cx="1" cy="1"/>
              </a:xfrm>
              <a:custGeom>
                <a:avLst/>
                <a:gdLst>
                  <a:gd name="T0" fmla="*/ 2 w 5"/>
                  <a:gd name="T1" fmla="*/ 3 h 3"/>
                  <a:gd name="T2" fmla="*/ 0 w 5"/>
                  <a:gd name="T3" fmla="*/ 2 h 3"/>
                  <a:gd name="T4" fmla="*/ 1 w 5"/>
                  <a:gd name="T5" fmla="*/ 0 h 3"/>
                  <a:gd name="T6" fmla="*/ 5 w 5"/>
                  <a:gd name="T7" fmla="*/ 2 h 3"/>
                  <a:gd name="T8" fmla="*/ 5 w 5"/>
                  <a:gd name="T9" fmla="*/ 0 h 3"/>
                  <a:gd name="T10" fmla="*/ 2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2" y="3"/>
                    </a:moveTo>
                    <a:lnTo>
                      <a:pt x="0" y="2"/>
                    </a:lnTo>
                    <a:lnTo>
                      <a:pt x="1" y="0"/>
                    </a:lnTo>
                    <a:lnTo>
                      <a:pt x="5" y="2"/>
                    </a:lnTo>
                    <a:lnTo>
                      <a:pt x="5" y="0"/>
                    </a:lnTo>
                    <a:lnTo>
                      <a:pt x="2" y="3"/>
                    </a:lnTo>
                    <a:close/>
                  </a:path>
                </a:pathLst>
              </a:custGeom>
              <a:solidFill>
                <a:srgbClr val="000000"/>
              </a:solidFill>
              <a:ln w="9525">
                <a:noFill/>
                <a:round/>
                <a:headEnd/>
                <a:tailEnd/>
              </a:ln>
            </p:spPr>
            <p:txBody>
              <a:bodyPr/>
              <a:lstStyle/>
              <a:p>
                <a:endParaRPr lang="en-US" dirty="0"/>
              </a:p>
            </p:txBody>
          </p:sp>
          <p:sp>
            <p:nvSpPr>
              <p:cNvPr id="22155" name="Freeform 352"/>
              <p:cNvSpPr>
                <a:spLocks/>
              </p:cNvSpPr>
              <p:nvPr/>
            </p:nvSpPr>
            <p:spPr bwMode="auto">
              <a:xfrm>
                <a:off x="3326" y="1132"/>
                <a:ext cx="4" cy="4"/>
              </a:xfrm>
              <a:custGeom>
                <a:avLst/>
                <a:gdLst>
                  <a:gd name="T0" fmla="*/ 31 w 31"/>
                  <a:gd name="T1" fmla="*/ 3 h 24"/>
                  <a:gd name="T2" fmla="*/ 16 w 31"/>
                  <a:gd name="T3" fmla="*/ 11 h 24"/>
                  <a:gd name="T4" fmla="*/ 9 w 31"/>
                  <a:gd name="T5" fmla="*/ 16 h 24"/>
                  <a:gd name="T6" fmla="*/ 4 w 31"/>
                  <a:gd name="T7" fmla="*/ 24 h 24"/>
                  <a:gd name="T8" fmla="*/ 0 w 31"/>
                  <a:gd name="T9" fmla="*/ 20 h 24"/>
                  <a:gd name="T10" fmla="*/ 6 w 31"/>
                  <a:gd name="T11" fmla="*/ 13 h 24"/>
                  <a:gd name="T12" fmla="*/ 13 w 31"/>
                  <a:gd name="T13" fmla="*/ 8 h 24"/>
                  <a:gd name="T14" fmla="*/ 28 w 31"/>
                  <a:gd name="T15" fmla="*/ 0 h 24"/>
                  <a:gd name="T16" fmla="*/ 31 w 31"/>
                  <a:gd name="T17" fmla="*/ 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4"/>
                  <a:gd name="T29" fmla="*/ 31 w 3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4">
                    <a:moveTo>
                      <a:pt x="31" y="3"/>
                    </a:moveTo>
                    <a:lnTo>
                      <a:pt x="16" y="11"/>
                    </a:lnTo>
                    <a:lnTo>
                      <a:pt x="9" y="16"/>
                    </a:lnTo>
                    <a:lnTo>
                      <a:pt x="4" y="24"/>
                    </a:lnTo>
                    <a:lnTo>
                      <a:pt x="0" y="20"/>
                    </a:lnTo>
                    <a:lnTo>
                      <a:pt x="6" y="13"/>
                    </a:lnTo>
                    <a:lnTo>
                      <a:pt x="13" y="8"/>
                    </a:lnTo>
                    <a:lnTo>
                      <a:pt x="28" y="0"/>
                    </a:lnTo>
                    <a:lnTo>
                      <a:pt x="31" y="3"/>
                    </a:lnTo>
                    <a:close/>
                  </a:path>
                </a:pathLst>
              </a:custGeom>
              <a:solidFill>
                <a:srgbClr val="000000"/>
              </a:solidFill>
              <a:ln w="9525">
                <a:noFill/>
                <a:round/>
                <a:headEnd/>
                <a:tailEnd/>
              </a:ln>
            </p:spPr>
            <p:txBody>
              <a:bodyPr/>
              <a:lstStyle/>
              <a:p>
                <a:endParaRPr lang="en-US" dirty="0"/>
              </a:p>
            </p:txBody>
          </p:sp>
          <p:sp>
            <p:nvSpPr>
              <p:cNvPr id="22156" name="Freeform 353"/>
              <p:cNvSpPr>
                <a:spLocks/>
              </p:cNvSpPr>
              <p:nvPr/>
            </p:nvSpPr>
            <p:spPr bwMode="auto">
              <a:xfrm>
                <a:off x="3329" y="1131"/>
                <a:ext cx="1" cy="1"/>
              </a:xfrm>
              <a:custGeom>
                <a:avLst/>
                <a:gdLst>
                  <a:gd name="T0" fmla="*/ 3 w 6"/>
                  <a:gd name="T1" fmla="*/ 6 h 7"/>
                  <a:gd name="T2" fmla="*/ 6 w 6"/>
                  <a:gd name="T3" fmla="*/ 0 h 7"/>
                  <a:gd name="T4" fmla="*/ 0 w 6"/>
                  <a:gd name="T5" fmla="*/ 4 h 7"/>
                  <a:gd name="T6" fmla="*/ 3 w 6"/>
                  <a:gd name="T7" fmla="*/ 7 h 7"/>
                  <a:gd name="T8" fmla="*/ 0 w 6"/>
                  <a:gd name="T9" fmla="*/ 4 h 7"/>
                  <a:gd name="T10" fmla="*/ 3 w 6"/>
                  <a:gd name="T11" fmla="*/ 6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3" y="6"/>
                    </a:moveTo>
                    <a:lnTo>
                      <a:pt x="6" y="0"/>
                    </a:lnTo>
                    <a:lnTo>
                      <a:pt x="0" y="4"/>
                    </a:lnTo>
                    <a:lnTo>
                      <a:pt x="3" y="7"/>
                    </a:lnTo>
                    <a:lnTo>
                      <a:pt x="0" y="4"/>
                    </a:lnTo>
                    <a:lnTo>
                      <a:pt x="3" y="6"/>
                    </a:lnTo>
                    <a:close/>
                  </a:path>
                </a:pathLst>
              </a:custGeom>
              <a:solidFill>
                <a:srgbClr val="000000"/>
              </a:solidFill>
              <a:ln w="9525">
                <a:noFill/>
                <a:round/>
                <a:headEnd/>
                <a:tailEnd/>
              </a:ln>
            </p:spPr>
            <p:txBody>
              <a:bodyPr/>
              <a:lstStyle/>
              <a:p>
                <a:endParaRPr lang="en-US" dirty="0"/>
              </a:p>
            </p:txBody>
          </p:sp>
          <p:sp>
            <p:nvSpPr>
              <p:cNvPr id="22157" name="Freeform 354"/>
              <p:cNvSpPr>
                <a:spLocks/>
              </p:cNvSpPr>
              <p:nvPr/>
            </p:nvSpPr>
            <p:spPr bwMode="auto">
              <a:xfrm>
                <a:off x="3326" y="1135"/>
                <a:ext cx="1" cy="1"/>
              </a:xfrm>
              <a:custGeom>
                <a:avLst/>
                <a:gdLst>
                  <a:gd name="T0" fmla="*/ 4 w 4"/>
                  <a:gd name="T1" fmla="*/ 4 h 4"/>
                  <a:gd name="T2" fmla="*/ 0 w 4"/>
                  <a:gd name="T3" fmla="*/ 0 h 4"/>
                  <a:gd name="T4" fmla="*/ 4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4"/>
                    </a:moveTo>
                    <a:lnTo>
                      <a:pt x="0" y="0"/>
                    </a:lnTo>
                    <a:lnTo>
                      <a:pt x="4" y="4"/>
                    </a:lnTo>
                    <a:close/>
                  </a:path>
                </a:pathLst>
              </a:custGeom>
              <a:solidFill>
                <a:srgbClr val="000000"/>
              </a:solidFill>
              <a:ln w="9525">
                <a:noFill/>
                <a:round/>
                <a:headEnd/>
                <a:tailEnd/>
              </a:ln>
            </p:spPr>
            <p:txBody>
              <a:bodyPr/>
              <a:lstStyle/>
              <a:p>
                <a:endParaRPr lang="en-US" dirty="0"/>
              </a:p>
            </p:txBody>
          </p:sp>
          <p:sp>
            <p:nvSpPr>
              <p:cNvPr id="22158" name="Freeform 355"/>
              <p:cNvSpPr>
                <a:spLocks/>
              </p:cNvSpPr>
              <p:nvPr/>
            </p:nvSpPr>
            <p:spPr bwMode="auto">
              <a:xfrm>
                <a:off x="3337" y="1117"/>
                <a:ext cx="5" cy="10"/>
              </a:xfrm>
              <a:custGeom>
                <a:avLst/>
                <a:gdLst>
                  <a:gd name="T0" fmla="*/ 0 w 42"/>
                  <a:gd name="T1" fmla="*/ 37 h 65"/>
                  <a:gd name="T2" fmla="*/ 26 w 42"/>
                  <a:gd name="T3" fmla="*/ 65 h 65"/>
                  <a:gd name="T4" fmla="*/ 42 w 42"/>
                  <a:gd name="T5" fmla="*/ 24 h 65"/>
                  <a:gd name="T6" fmla="*/ 32 w 42"/>
                  <a:gd name="T7" fmla="*/ 0 h 65"/>
                  <a:gd name="T8" fmla="*/ 17 w 42"/>
                  <a:gd name="T9" fmla="*/ 34 h 65"/>
                  <a:gd name="T10" fmla="*/ 4 w 42"/>
                  <a:gd name="T11" fmla="*/ 24 h 65"/>
                  <a:gd name="T12" fmla="*/ 0 w 42"/>
                  <a:gd name="T13" fmla="*/ 37 h 65"/>
                  <a:gd name="T14" fmla="*/ 0 60000 65536"/>
                  <a:gd name="T15" fmla="*/ 0 60000 65536"/>
                  <a:gd name="T16" fmla="*/ 0 60000 65536"/>
                  <a:gd name="T17" fmla="*/ 0 60000 65536"/>
                  <a:gd name="T18" fmla="*/ 0 60000 65536"/>
                  <a:gd name="T19" fmla="*/ 0 60000 65536"/>
                  <a:gd name="T20" fmla="*/ 0 60000 65536"/>
                  <a:gd name="T21" fmla="*/ 0 w 42"/>
                  <a:gd name="T22" fmla="*/ 0 h 65"/>
                  <a:gd name="T23" fmla="*/ 42 w 42"/>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65">
                    <a:moveTo>
                      <a:pt x="0" y="37"/>
                    </a:moveTo>
                    <a:lnTo>
                      <a:pt x="26" y="65"/>
                    </a:lnTo>
                    <a:lnTo>
                      <a:pt x="42" y="24"/>
                    </a:lnTo>
                    <a:lnTo>
                      <a:pt x="32" y="0"/>
                    </a:lnTo>
                    <a:lnTo>
                      <a:pt x="17" y="34"/>
                    </a:lnTo>
                    <a:lnTo>
                      <a:pt x="4" y="24"/>
                    </a:lnTo>
                    <a:lnTo>
                      <a:pt x="0" y="37"/>
                    </a:lnTo>
                    <a:close/>
                  </a:path>
                </a:pathLst>
              </a:custGeom>
              <a:solidFill>
                <a:srgbClr val="666666"/>
              </a:solidFill>
              <a:ln w="9525">
                <a:noFill/>
                <a:round/>
                <a:headEnd/>
                <a:tailEnd/>
              </a:ln>
            </p:spPr>
            <p:txBody>
              <a:bodyPr/>
              <a:lstStyle/>
              <a:p>
                <a:endParaRPr lang="en-US" dirty="0"/>
              </a:p>
            </p:txBody>
          </p:sp>
          <p:sp>
            <p:nvSpPr>
              <p:cNvPr id="22159" name="Freeform 356"/>
              <p:cNvSpPr>
                <a:spLocks/>
              </p:cNvSpPr>
              <p:nvPr/>
            </p:nvSpPr>
            <p:spPr bwMode="auto">
              <a:xfrm>
                <a:off x="3337" y="1123"/>
                <a:ext cx="3" cy="5"/>
              </a:xfrm>
              <a:custGeom>
                <a:avLst/>
                <a:gdLst>
                  <a:gd name="T0" fmla="*/ 4 w 29"/>
                  <a:gd name="T1" fmla="*/ 0 h 31"/>
                  <a:gd name="T2" fmla="*/ 0 w 29"/>
                  <a:gd name="T3" fmla="*/ 4 h 31"/>
                  <a:gd name="T4" fmla="*/ 26 w 29"/>
                  <a:gd name="T5" fmla="*/ 31 h 31"/>
                  <a:gd name="T6" fmla="*/ 29 w 29"/>
                  <a:gd name="T7" fmla="*/ 28 h 31"/>
                  <a:gd name="T8" fmla="*/ 4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4" y="0"/>
                    </a:moveTo>
                    <a:lnTo>
                      <a:pt x="0" y="4"/>
                    </a:lnTo>
                    <a:lnTo>
                      <a:pt x="26" y="31"/>
                    </a:lnTo>
                    <a:lnTo>
                      <a:pt x="29" y="28"/>
                    </a:lnTo>
                    <a:lnTo>
                      <a:pt x="4" y="0"/>
                    </a:lnTo>
                    <a:close/>
                  </a:path>
                </a:pathLst>
              </a:custGeom>
              <a:solidFill>
                <a:srgbClr val="000000"/>
              </a:solidFill>
              <a:ln w="9525">
                <a:noFill/>
                <a:round/>
                <a:headEnd/>
                <a:tailEnd/>
              </a:ln>
            </p:spPr>
            <p:txBody>
              <a:bodyPr/>
              <a:lstStyle/>
              <a:p>
                <a:endParaRPr lang="en-US" dirty="0"/>
              </a:p>
            </p:txBody>
          </p:sp>
          <p:sp>
            <p:nvSpPr>
              <p:cNvPr id="22160" name="Freeform 357"/>
              <p:cNvSpPr>
                <a:spLocks/>
              </p:cNvSpPr>
              <p:nvPr/>
            </p:nvSpPr>
            <p:spPr bwMode="auto">
              <a:xfrm>
                <a:off x="3340" y="1120"/>
                <a:ext cx="2" cy="8"/>
              </a:xfrm>
              <a:custGeom>
                <a:avLst/>
                <a:gdLst>
                  <a:gd name="T0" fmla="*/ 0 w 19"/>
                  <a:gd name="T1" fmla="*/ 41 h 43"/>
                  <a:gd name="T2" fmla="*/ 3 w 19"/>
                  <a:gd name="T3" fmla="*/ 43 h 43"/>
                  <a:gd name="T4" fmla="*/ 19 w 19"/>
                  <a:gd name="T5" fmla="*/ 2 h 43"/>
                  <a:gd name="T6" fmla="*/ 15 w 19"/>
                  <a:gd name="T7" fmla="*/ 0 h 43"/>
                  <a:gd name="T8" fmla="*/ 0 w 19"/>
                  <a:gd name="T9" fmla="*/ 41 h 43"/>
                  <a:gd name="T10" fmla="*/ 0 60000 65536"/>
                  <a:gd name="T11" fmla="*/ 0 60000 65536"/>
                  <a:gd name="T12" fmla="*/ 0 60000 65536"/>
                  <a:gd name="T13" fmla="*/ 0 60000 65536"/>
                  <a:gd name="T14" fmla="*/ 0 60000 65536"/>
                  <a:gd name="T15" fmla="*/ 0 w 19"/>
                  <a:gd name="T16" fmla="*/ 0 h 43"/>
                  <a:gd name="T17" fmla="*/ 19 w 19"/>
                  <a:gd name="T18" fmla="*/ 43 h 43"/>
                </a:gdLst>
                <a:ahLst/>
                <a:cxnLst>
                  <a:cxn ang="T10">
                    <a:pos x="T0" y="T1"/>
                  </a:cxn>
                  <a:cxn ang="T11">
                    <a:pos x="T2" y="T3"/>
                  </a:cxn>
                  <a:cxn ang="T12">
                    <a:pos x="T4" y="T5"/>
                  </a:cxn>
                  <a:cxn ang="T13">
                    <a:pos x="T6" y="T7"/>
                  </a:cxn>
                  <a:cxn ang="T14">
                    <a:pos x="T8" y="T9"/>
                  </a:cxn>
                </a:cxnLst>
                <a:rect l="T15" t="T16" r="T17" b="T18"/>
                <a:pathLst>
                  <a:path w="19" h="43">
                    <a:moveTo>
                      <a:pt x="0" y="41"/>
                    </a:moveTo>
                    <a:lnTo>
                      <a:pt x="3" y="43"/>
                    </a:lnTo>
                    <a:lnTo>
                      <a:pt x="19" y="2"/>
                    </a:lnTo>
                    <a:lnTo>
                      <a:pt x="15" y="0"/>
                    </a:lnTo>
                    <a:lnTo>
                      <a:pt x="0" y="41"/>
                    </a:lnTo>
                    <a:close/>
                  </a:path>
                </a:pathLst>
              </a:custGeom>
              <a:solidFill>
                <a:srgbClr val="000000"/>
              </a:solidFill>
              <a:ln w="9525">
                <a:noFill/>
                <a:round/>
                <a:headEnd/>
                <a:tailEnd/>
              </a:ln>
            </p:spPr>
            <p:txBody>
              <a:bodyPr/>
              <a:lstStyle/>
              <a:p>
                <a:endParaRPr lang="en-US" dirty="0"/>
              </a:p>
            </p:txBody>
          </p:sp>
          <p:sp>
            <p:nvSpPr>
              <p:cNvPr id="22161" name="Freeform 358"/>
              <p:cNvSpPr>
                <a:spLocks/>
              </p:cNvSpPr>
              <p:nvPr/>
            </p:nvSpPr>
            <p:spPr bwMode="auto">
              <a:xfrm>
                <a:off x="3340" y="1127"/>
                <a:ext cx="1" cy="1"/>
              </a:xfrm>
              <a:custGeom>
                <a:avLst/>
                <a:gdLst>
                  <a:gd name="T0" fmla="*/ 0 w 3"/>
                  <a:gd name="T1" fmla="*/ 3 h 5"/>
                  <a:gd name="T2" fmla="*/ 2 w 3"/>
                  <a:gd name="T3" fmla="*/ 5 h 5"/>
                  <a:gd name="T4" fmla="*/ 3 w 3"/>
                  <a:gd name="T5" fmla="*/ 2 h 5"/>
                  <a:gd name="T6" fmla="*/ 0 w 3"/>
                  <a:gd name="T7" fmla="*/ 0 h 5"/>
                  <a:gd name="T8" fmla="*/ 3 w 3"/>
                  <a:gd name="T9" fmla="*/ 0 h 5"/>
                  <a:gd name="T10" fmla="*/ 0 w 3"/>
                  <a:gd name="T11" fmla="*/ 3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3"/>
                    </a:moveTo>
                    <a:lnTo>
                      <a:pt x="2" y="5"/>
                    </a:lnTo>
                    <a:lnTo>
                      <a:pt x="3" y="2"/>
                    </a:lnTo>
                    <a:lnTo>
                      <a:pt x="0" y="0"/>
                    </a:lnTo>
                    <a:lnTo>
                      <a:pt x="3" y="0"/>
                    </a:lnTo>
                    <a:lnTo>
                      <a:pt x="0" y="3"/>
                    </a:lnTo>
                    <a:close/>
                  </a:path>
                </a:pathLst>
              </a:custGeom>
              <a:solidFill>
                <a:srgbClr val="000000"/>
              </a:solidFill>
              <a:ln w="9525">
                <a:noFill/>
                <a:round/>
                <a:headEnd/>
                <a:tailEnd/>
              </a:ln>
            </p:spPr>
            <p:txBody>
              <a:bodyPr/>
              <a:lstStyle/>
              <a:p>
                <a:endParaRPr lang="en-US" dirty="0"/>
              </a:p>
            </p:txBody>
          </p:sp>
          <p:sp>
            <p:nvSpPr>
              <p:cNvPr id="22162" name="Freeform 359"/>
              <p:cNvSpPr>
                <a:spLocks/>
              </p:cNvSpPr>
              <p:nvPr/>
            </p:nvSpPr>
            <p:spPr bwMode="auto">
              <a:xfrm>
                <a:off x="3340" y="1116"/>
                <a:ext cx="2" cy="5"/>
              </a:xfrm>
              <a:custGeom>
                <a:avLst/>
                <a:gdLst>
                  <a:gd name="T0" fmla="*/ 10 w 14"/>
                  <a:gd name="T1" fmla="*/ 26 h 26"/>
                  <a:gd name="T2" fmla="*/ 14 w 14"/>
                  <a:gd name="T3" fmla="*/ 24 h 26"/>
                  <a:gd name="T4" fmla="*/ 4 w 14"/>
                  <a:gd name="T5" fmla="*/ 0 h 26"/>
                  <a:gd name="T6" fmla="*/ 0 w 14"/>
                  <a:gd name="T7" fmla="*/ 2 h 26"/>
                  <a:gd name="T8" fmla="*/ 10 w 14"/>
                  <a:gd name="T9" fmla="*/ 26 h 26"/>
                  <a:gd name="T10" fmla="*/ 0 60000 65536"/>
                  <a:gd name="T11" fmla="*/ 0 60000 65536"/>
                  <a:gd name="T12" fmla="*/ 0 60000 65536"/>
                  <a:gd name="T13" fmla="*/ 0 60000 65536"/>
                  <a:gd name="T14" fmla="*/ 0 60000 65536"/>
                  <a:gd name="T15" fmla="*/ 0 w 14"/>
                  <a:gd name="T16" fmla="*/ 0 h 26"/>
                  <a:gd name="T17" fmla="*/ 14 w 14"/>
                  <a:gd name="T18" fmla="*/ 26 h 26"/>
                </a:gdLst>
                <a:ahLst/>
                <a:cxnLst>
                  <a:cxn ang="T10">
                    <a:pos x="T0" y="T1"/>
                  </a:cxn>
                  <a:cxn ang="T11">
                    <a:pos x="T2" y="T3"/>
                  </a:cxn>
                  <a:cxn ang="T12">
                    <a:pos x="T4" y="T5"/>
                  </a:cxn>
                  <a:cxn ang="T13">
                    <a:pos x="T6" y="T7"/>
                  </a:cxn>
                  <a:cxn ang="T14">
                    <a:pos x="T8" y="T9"/>
                  </a:cxn>
                </a:cxnLst>
                <a:rect l="T15" t="T16" r="T17" b="T18"/>
                <a:pathLst>
                  <a:path w="14" h="26">
                    <a:moveTo>
                      <a:pt x="10" y="26"/>
                    </a:moveTo>
                    <a:lnTo>
                      <a:pt x="14" y="24"/>
                    </a:lnTo>
                    <a:lnTo>
                      <a:pt x="4" y="0"/>
                    </a:lnTo>
                    <a:lnTo>
                      <a:pt x="0" y="2"/>
                    </a:lnTo>
                    <a:lnTo>
                      <a:pt x="10" y="26"/>
                    </a:lnTo>
                    <a:close/>
                  </a:path>
                </a:pathLst>
              </a:custGeom>
              <a:solidFill>
                <a:srgbClr val="000000"/>
              </a:solidFill>
              <a:ln w="9525">
                <a:noFill/>
                <a:round/>
                <a:headEnd/>
                <a:tailEnd/>
              </a:ln>
            </p:spPr>
            <p:txBody>
              <a:bodyPr/>
              <a:lstStyle/>
              <a:p>
                <a:endParaRPr lang="en-US" dirty="0"/>
              </a:p>
            </p:txBody>
          </p:sp>
          <p:sp>
            <p:nvSpPr>
              <p:cNvPr id="22163" name="Freeform 360"/>
              <p:cNvSpPr>
                <a:spLocks/>
              </p:cNvSpPr>
              <p:nvPr/>
            </p:nvSpPr>
            <p:spPr bwMode="auto">
              <a:xfrm>
                <a:off x="3341" y="1120"/>
                <a:ext cx="1" cy="1"/>
              </a:xfrm>
              <a:custGeom>
                <a:avLst/>
                <a:gdLst>
                  <a:gd name="T0" fmla="*/ 4 w 4"/>
                  <a:gd name="T1" fmla="*/ 2 h 2"/>
                  <a:gd name="T2" fmla="*/ 4 w 4"/>
                  <a:gd name="T3" fmla="*/ 1 h 2"/>
                  <a:gd name="T4" fmla="*/ 4 w 4"/>
                  <a:gd name="T5" fmla="*/ 0 h 2"/>
                  <a:gd name="T6" fmla="*/ 0 w 4"/>
                  <a:gd name="T7" fmla="*/ 2 h 2"/>
                  <a:gd name="T8" fmla="*/ 0 w 4"/>
                  <a:gd name="T9" fmla="*/ 0 h 2"/>
                  <a:gd name="T10" fmla="*/ 4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4" y="1"/>
                    </a:lnTo>
                    <a:lnTo>
                      <a:pt x="4" y="0"/>
                    </a:lnTo>
                    <a:lnTo>
                      <a:pt x="0" y="2"/>
                    </a:lnTo>
                    <a:lnTo>
                      <a:pt x="0" y="0"/>
                    </a:lnTo>
                    <a:lnTo>
                      <a:pt x="4" y="2"/>
                    </a:lnTo>
                    <a:close/>
                  </a:path>
                </a:pathLst>
              </a:custGeom>
              <a:solidFill>
                <a:srgbClr val="000000"/>
              </a:solidFill>
              <a:ln w="9525">
                <a:noFill/>
                <a:round/>
                <a:headEnd/>
                <a:tailEnd/>
              </a:ln>
            </p:spPr>
            <p:txBody>
              <a:bodyPr/>
              <a:lstStyle/>
              <a:p>
                <a:endParaRPr lang="en-US" dirty="0"/>
              </a:p>
            </p:txBody>
          </p:sp>
          <p:sp>
            <p:nvSpPr>
              <p:cNvPr id="22164" name="Freeform 361"/>
              <p:cNvSpPr>
                <a:spLocks/>
              </p:cNvSpPr>
              <p:nvPr/>
            </p:nvSpPr>
            <p:spPr bwMode="auto">
              <a:xfrm>
                <a:off x="3339" y="1116"/>
                <a:ext cx="2" cy="6"/>
              </a:xfrm>
              <a:custGeom>
                <a:avLst/>
                <a:gdLst>
                  <a:gd name="T0" fmla="*/ 19 w 19"/>
                  <a:gd name="T1" fmla="*/ 1 h 35"/>
                  <a:gd name="T2" fmla="*/ 14 w 19"/>
                  <a:gd name="T3" fmla="*/ 0 h 35"/>
                  <a:gd name="T4" fmla="*/ 0 w 19"/>
                  <a:gd name="T5" fmla="*/ 34 h 35"/>
                  <a:gd name="T6" fmla="*/ 4 w 19"/>
                  <a:gd name="T7" fmla="*/ 35 h 35"/>
                  <a:gd name="T8" fmla="*/ 19 w 19"/>
                  <a:gd name="T9" fmla="*/ 1 h 35"/>
                  <a:gd name="T10" fmla="*/ 0 60000 65536"/>
                  <a:gd name="T11" fmla="*/ 0 60000 65536"/>
                  <a:gd name="T12" fmla="*/ 0 60000 65536"/>
                  <a:gd name="T13" fmla="*/ 0 60000 65536"/>
                  <a:gd name="T14" fmla="*/ 0 60000 65536"/>
                  <a:gd name="T15" fmla="*/ 0 w 19"/>
                  <a:gd name="T16" fmla="*/ 0 h 35"/>
                  <a:gd name="T17" fmla="*/ 19 w 19"/>
                  <a:gd name="T18" fmla="*/ 35 h 35"/>
                </a:gdLst>
                <a:ahLst/>
                <a:cxnLst>
                  <a:cxn ang="T10">
                    <a:pos x="T0" y="T1"/>
                  </a:cxn>
                  <a:cxn ang="T11">
                    <a:pos x="T2" y="T3"/>
                  </a:cxn>
                  <a:cxn ang="T12">
                    <a:pos x="T4" y="T5"/>
                  </a:cxn>
                  <a:cxn ang="T13">
                    <a:pos x="T6" y="T7"/>
                  </a:cxn>
                  <a:cxn ang="T14">
                    <a:pos x="T8" y="T9"/>
                  </a:cxn>
                </a:cxnLst>
                <a:rect l="T15" t="T16" r="T17" b="T18"/>
                <a:pathLst>
                  <a:path w="19" h="35">
                    <a:moveTo>
                      <a:pt x="19" y="1"/>
                    </a:moveTo>
                    <a:lnTo>
                      <a:pt x="14" y="0"/>
                    </a:lnTo>
                    <a:lnTo>
                      <a:pt x="0" y="34"/>
                    </a:lnTo>
                    <a:lnTo>
                      <a:pt x="4" y="35"/>
                    </a:lnTo>
                    <a:lnTo>
                      <a:pt x="19" y="1"/>
                    </a:lnTo>
                    <a:close/>
                  </a:path>
                </a:pathLst>
              </a:custGeom>
              <a:solidFill>
                <a:srgbClr val="000000"/>
              </a:solidFill>
              <a:ln w="9525">
                <a:noFill/>
                <a:round/>
                <a:headEnd/>
                <a:tailEnd/>
              </a:ln>
            </p:spPr>
            <p:txBody>
              <a:bodyPr/>
              <a:lstStyle/>
              <a:p>
                <a:endParaRPr lang="en-US" dirty="0"/>
              </a:p>
            </p:txBody>
          </p:sp>
          <p:sp>
            <p:nvSpPr>
              <p:cNvPr id="22165" name="Freeform 362"/>
              <p:cNvSpPr>
                <a:spLocks/>
              </p:cNvSpPr>
              <p:nvPr/>
            </p:nvSpPr>
            <p:spPr bwMode="auto">
              <a:xfrm>
                <a:off x="3340" y="1116"/>
                <a:ext cx="1" cy="1"/>
              </a:xfrm>
              <a:custGeom>
                <a:avLst/>
                <a:gdLst>
                  <a:gd name="T0" fmla="*/ 4 w 5"/>
                  <a:gd name="T1" fmla="*/ 4 h 6"/>
                  <a:gd name="T2" fmla="*/ 1 w 5"/>
                  <a:gd name="T3" fmla="*/ 0 h 6"/>
                  <a:gd name="T4" fmla="*/ 0 w 5"/>
                  <a:gd name="T5" fmla="*/ 4 h 6"/>
                  <a:gd name="T6" fmla="*/ 5 w 5"/>
                  <a:gd name="T7" fmla="*/ 5 h 6"/>
                  <a:gd name="T8" fmla="*/ 0 w 5"/>
                  <a:gd name="T9" fmla="*/ 6 h 6"/>
                  <a:gd name="T10" fmla="*/ 4 w 5"/>
                  <a:gd name="T11" fmla="*/ 4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4" y="4"/>
                    </a:moveTo>
                    <a:lnTo>
                      <a:pt x="1" y="0"/>
                    </a:lnTo>
                    <a:lnTo>
                      <a:pt x="0" y="4"/>
                    </a:lnTo>
                    <a:lnTo>
                      <a:pt x="5" y="5"/>
                    </a:lnTo>
                    <a:lnTo>
                      <a:pt x="0" y="6"/>
                    </a:lnTo>
                    <a:lnTo>
                      <a:pt x="4" y="4"/>
                    </a:lnTo>
                    <a:close/>
                  </a:path>
                </a:pathLst>
              </a:custGeom>
              <a:solidFill>
                <a:srgbClr val="000000"/>
              </a:solidFill>
              <a:ln w="9525">
                <a:noFill/>
                <a:round/>
                <a:headEnd/>
                <a:tailEnd/>
              </a:ln>
            </p:spPr>
            <p:txBody>
              <a:bodyPr/>
              <a:lstStyle/>
              <a:p>
                <a:endParaRPr lang="en-US" dirty="0"/>
              </a:p>
            </p:txBody>
          </p:sp>
          <p:sp>
            <p:nvSpPr>
              <p:cNvPr id="22166" name="Freeform 363"/>
              <p:cNvSpPr>
                <a:spLocks/>
              </p:cNvSpPr>
              <p:nvPr/>
            </p:nvSpPr>
            <p:spPr bwMode="auto">
              <a:xfrm>
                <a:off x="3337" y="1120"/>
                <a:ext cx="2" cy="3"/>
              </a:xfrm>
              <a:custGeom>
                <a:avLst/>
                <a:gdLst>
                  <a:gd name="T0" fmla="*/ 13 w 16"/>
                  <a:gd name="T1" fmla="*/ 13 h 13"/>
                  <a:gd name="T2" fmla="*/ 16 w 16"/>
                  <a:gd name="T3" fmla="*/ 10 h 13"/>
                  <a:gd name="T4" fmla="*/ 3 w 16"/>
                  <a:gd name="T5" fmla="*/ 0 h 13"/>
                  <a:gd name="T6" fmla="*/ 0 w 16"/>
                  <a:gd name="T7" fmla="*/ 3 h 13"/>
                  <a:gd name="T8" fmla="*/ 13 w 16"/>
                  <a:gd name="T9" fmla="*/ 13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13" y="13"/>
                    </a:moveTo>
                    <a:lnTo>
                      <a:pt x="16" y="10"/>
                    </a:lnTo>
                    <a:lnTo>
                      <a:pt x="3" y="0"/>
                    </a:lnTo>
                    <a:lnTo>
                      <a:pt x="0" y="3"/>
                    </a:lnTo>
                    <a:lnTo>
                      <a:pt x="13" y="13"/>
                    </a:lnTo>
                    <a:close/>
                  </a:path>
                </a:pathLst>
              </a:custGeom>
              <a:solidFill>
                <a:srgbClr val="000000"/>
              </a:solidFill>
              <a:ln w="9525">
                <a:noFill/>
                <a:round/>
                <a:headEnd/>
                <a:tailEnd/>
              </a:ln>
            </p:spPr>
            <p:txBody>
              <a:bodyPr/>
              <a:lstStyle/>
              <a:p>
                <a:endParaRPr lang="en-US" dirty="0"/>
              </a:p>
            </p:txBody>
          </p:sp>
          <p:sp>
            <p:nvSpPr>
              <p:cNvPr id="22167" name="Freeform 364"/>
              <p:cNvSpPr>
                <a:spLocks/>
              </p:cNvSpPr>
              <p:nvPr/>
            </p:nvSpPr>
            <p:spPr bwMode="auto">
              <a:xfrm>
                <a:off x="3339" y="1122"/>
                <a:ext cx="1" cy="1"/>
              </a:xfrm>
              <a:custGeom>
                <a:avLst/>
                <a:gdLst>
                  <a:gd name="T0" fmla="*/ 4 w 4"/>
                  <a:gd name="T1" fmla="*/ 1 h 5"/>
                  <a:gd name="T2" fmla="*/ 2 w 4"/>
                  <a:gd name="T3" fmla="*/ 5 h 5"/>
                  <a:gd name="T4" fmla="*/ 0 w 4"/>
                  <a:gd name="T5" fmla="*/ 3 h 5"/>
                  <a:gd name="T6" fmla="*/ 3 w 4"/>
                  <a:gd name="T7" fmla="*/ 0 h 5"/>
                  <a:gd name="T8" fmla="*/ 0 w 4"/>
                  <a:gd name="T9" fmla="*/ 0 h 5"/>
                  <a:gd name="T10" fmla="*/ 4 w 4"/>
                  <a:gd name="T11" fmla="*/ 1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1"/>
                    </a:moveTo>
                    <a:lnTo>
                      <a:pt x="2" y="5"/>
                    </a:lnTo>
                    <a:lnTo>
                      <a:pt x="0" y="3"/>
                    </a:lnTo>
                    <a:lnTo>
                      <a:pt x="3" y="0"/>
                    </a:lnTo>
                    <a:lnTo>
                      <a:pt x="0" y="0"/>
                    </a:lnTo>
                    <a:lnTo>
                      <a:pt x="4" y="1"/>
                    </a:lnTo>
                    <a:close/>
                  </a:path>
                </a:pathLst>
              </a:custGeom>
              <a:solidFill>
                <a:srgbClr val="000000"/>
              </a:solidFill>
              <a:ln w="9525">
                <a:noFill/>
                <a:round/>
                <a:headEnd/>
                <a:tailEnd/>
              </a:ln>
            </p:spPr>
            <p:txBody>
              <a:bodyPr/>
              <a:lstStyle/>
              <a:p>
                <a:endParaRPr lang="en-US" dirty="0"/>
              </a:p>
            </p:txBody>
          </p:sp>
          <p:sp>
            <p:nvSpPr>
              <p:cNvPr id="22168" name="Freeform 365"/>
              <p:cNvSpPr>
                <a:spLocks/>
              </p:cNvSpPr>
              <p:nvPr/>
            </p:nvSpPr>
            <p:spPr bwMode="auto">
              <a:xfrm>
                <a:off x="3337" y="1121"/>
                <a:ext cx="1" cy="2"/>
              </a:xfrm>
              <a:custGeom>
                <a:avLst/>
                <a:gdLst>
                  <a:gd name="T0" fmla="*/ 8 w 8"/>
                  <a:gd name="T1" fmla="*/ 0 h 13"/>
                  <a:gd name="T2" fmla="*/ 4 w 8"/>
                  <a:gd name="T3" fmla="*/ 0 h 13"/>
                  <a:gd name="T4" fmla="*/ 0 w 8"/>
                  <a:gd name="T5" fmla="*/ 13 h 13"/>
                  <a:gd name="T6" fmla="*/ 5 w 8"/>
                  <a:gd name="T7" fmla="*/ 13 h 13"/>
                  <a:gd name="T8" fmla="*/ 8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8" y="0"/>
                    </a:moveTo>
                    <a:lnTo>
                      <a:pt x="4" y="0"/>
                    </a:lnTo>
                    <a:lnTo>
                      <a:pt x="0" y="13"/>
                    </a:lnTo>
                    <a:lnTo>
                      <a:pt x="5" y="13"/>
                    </a:lnTo>
                    <a:lnTo>
                      <a:pt x="8" y="0"/>
                    </a:lnTo>
                    <a:close/>
                  </a:path>
                </a:pathLst>
              </a:custGeom>
              <a:solidFill>
                <a:srgbClr val="000000"/>
              </a:solidFill>
              <a:ln w="9525">
                <a:noFill/>
                <a:round/>
                <a:headEnd/>
                <a:tailEnd/>
              </a:ln>
            </p:spPr>
            <p:txBody>
              <a:bodyPr/>
              <a:lstStyle/>
              <a:p>
                <a:endParaRPr lang="en-US" dirty="0"/>
              </a:p>
            </p:txBody>
          </p:sp>
          <p:sp>
            <p:nvSpPr>
              <p:cNvPr id="22169" name="Freeform 366"/>
              <p:cNvSpPr>
                <a:spLocks/>
              </p:cNvSpPr>
              <p:nvPr/>
            </p:nvSpPr>
            <p:spPr bwMode="auto">
              <a:xfrm>
                <a:off x="3337" y="1120"/>
                <a:ext cx="1" cy="1"/>
              </a:xfrm>
              <a:custGeom>
                <a:avLst/>
                <a:gdLst>
                  <a:gd name="T0" fmla="*/ 3 w 4"/>
                  <a:gd name="T1" fmla="*/ 2 h 5"/>
                  <a:gd name="T2" fmla="*/ 1 w 4"/>
                  <a:gd name="T3" fmla="*/ 0 h 5"/>
                  <a:gd name="T4" fmla="*/ 0 w 4"/>
                  <a:gd name="T5" fmla="*/ 3 h 5"/>
                  <a:gd name="T6" fmla="*/ 4 w 4"/>
                  <a:gd name="T7" fmla="*/ 3 h 5"/>
                  <a:gd name="T8" fmla="*/ 0 w 4"/>
                  <a:gd name="T9" fmla="*/ 5 h 5"/>
                  <a:gd name="T10" fmla="*/ 3 w 4"/>
                  <a:gd name="T11" fmla="*/ 2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3" y="2"/>
                    </a:moveTo>
                    <a:lnTo>
                      <a:pt x="1" y="0"/>
                    </a:lnTo>
                    <a:lnTo>
                      <a:pt x="0" y="3"/>
                    </a:lnTo>
                    <a:lnTo>
                      <a:pt x="4" y="3"/>
                    </a:lnTo>
                    <a:lnTo>
                      <a:pt x="0" y="5"/>
                    </a:lnTo>
                    <a:lnTo>
                      <a:pt x="3" y="2"/>
                    </a:lnTo>
                    <a:close/>
                  </a:path>
                </a:pathLst>
              </a:custGeom>
              <a:solidFill>
                <a:srgbClr val="000000"/>
              </a:solidFill>
              <a:ln w="9525">
                <a:noFill/>
                <a:round/>
                <a:headEnd/>
                <a:tailEnd/>
              </a:ln>
            </p:spPr>
            <p:txBody>
              <a:bodyPr/>
              <a:lstStyle/>
              <a:p>
                <a:endParaRPr lang="en-US" dirty="0"/>
              </a:p>
            </p:txBody>
          </p:sp>
          <p:sp>
            <p:nvSpPr>
              <p:cNvPr id="22170" name="Freeform 367"/>
              <p:cNvSpPr>
                <a:spLocks/>
              </p:cNvSpPr>
              <p:nvPr/>
            </p:nvSpPr>
            <p:spPr bwMode="auto">
              <a:xfrm>
                <a:off x="3337" y="1123"/>
                <a:ext cx="1" cy="1"/>
              </a:xfrm>
              <a:custGeom>
                <a:avLst/>
                <a:gdLst>
                  <a:gd name="T0" fmla="*/ 0 w 5"/>
                  <a:gd name="T1" fmla="*/ 1 h 4"/>
                  <a:gd name="T2" fmla="*/ 0 w 5"/>
                  <a:gd name="T3" fmla="*/ 4 h 4"/>
                  <a:gd name="T4" fmla="*/ 4 w 5"/>
                  <a:gd name="T5" fmla="*/ 0 h 4"/>
                  <a:gd name="T6" fmla="*/ 5 w 5"/>
                  <a:gd name="T7" fmla="*/ 1 h 4"/>
                  <a:gd name="T8" fmla="*/ 0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0" y="4"/>
                    </a:lnTo>
                    <a:lnTo>
                      <a:pt x="4" y="0"/>
                    </a:lnTo>
                    <a:lnTo>
                      <a:pt x="5" y="1"/>
                    </a:lnTo>
                    <a:lnTo>
                      <a:pt x="0" y="1"/>
                    </a:lnTo>
                    <a:close/>
                  </a:path>
                </a:pathLst>
              </a:custGeom>
              <a:solidFill>
                <a:srgbClr val="000000"/>
              </a:solidFill>
              <a:ln w="9525">
                <a:noFill/>
                <a:round/>
                <a:headEnd/>
                <a:tailEnd/>
              </a:ln>
            </p:spPr>
            <p:txBody>
              <a:bodyPr/>
              <a:lstStyle/>
              <a:p>
                <a:endParaRPr lang="en-US" dirty="0"/>
              </a:p>
            </p:txBody>
          </p:sp>
          <p:sp>
            <p:nvSpPr>
              <p:cNvPr id="22171" name="Freeform 368"/>
              <p:cNvSpPr>
                <a:spLocks/>
              </p:cNvSpPr>
              <p:nvPr/>
            </p:nvSpPr>
            <p:spPr bwMode="auto">
              <a:xfrm>
                <a:off x="3341" y="1115"/>
                <a:ext cx="7" cy="6"/>
              </a:xfrm>
              <a:custGeom>
                <a:avLst/>
                <a:gdLst>
                  <a:gd name="T0" fmla="*/ 44 w 61"/>
                  <a:gd name="T1" fmla="*/ 8 h 39"/>
                  <a:gd name="T2" fmla="*/ 0 w 61"/>
                  <a:gd name="T3" fmla="*/ 0 h 39"/>
                  <a:gd name="T4" fmla="*/ 24 w 61"/>
                  <a:gd name="T5" fmla="*/ 33 h 39"/>
                  <a:gd name="T6" fmla="*/ 61 w 61"/>
                  <a:gd name="T7" fmla="*/ 39 h 39"/>
                  <a:gd name="T8" fmla="*/ 44 w 61"/>
                  <a:gd name="T9" fmla="*/ 8 h 39"/>
                  <a:gd name="T10" fmla="*/ 0 60000 65536"/>
                  <a:gd name="T11" fmla="*/ 0 60000 65536"/>
                  <a:gd name="T12" fmla="*/ 0 60000 65536"/>
                  <a:gd name="T13" fmla="*/ 0 60000 65536"/>
                  <a:gd name="T14" fmla="*/ 0 60000 65536"/>
                  <a:gd name="T15" fmla="*/ 0 w 61"/>
                  <a:gd name="T16" fmla="*/ 0 h 39"/>
                  <a:gd name="T17" fmla="*/ 61 w 61"/>
                  <a:gd name="T18" fmla="*/ 39 h 39"/>
                </a:gdLst>
                <a:ahLst/>
                <a:cxnLst>
                  <a:cxn ang="T10">
                    <a:pos x="T0" y="T1"/>
                  </a:cxn>
                  <a:cxn ang="T11">
                    <a:pos x="T2" y="T3"/>
                  </a:cxn>
                  <a:cxn ang="T12">
                    <a:pos x="T4" y="T5"/>
                  </a:cxn>
                  <a:cxn ang="T13">
                    <a:pos x="T6" y="T7"/>
                  </a:cxn>
                  <a:cxn ang="T14">
                    <a:pos x="T8" y="T9"/>
                  </a:cxn>
                </a:cxnLst>
                <a:rect l="T15" t="T16" r="T17" b="T18"/>
                <a:pathLst>
                  <a:path w="61" h="39">
                    <a:moveTo>
                      <a:pt x="44" y="8"/>
                    </a:moveTo>
                    <a:lnTo>
                      <a:pt x="0" y="0"/>
                    </a:lnTo>
                    <a:lnTo>
                      <a:pt x="24" y="33"/>
                    </a:lnTo>
                    <a:lnTo>
                      <a:pt x="61" y="39"/>
                    </a:lnTo>
                    <a:lnTo>
                      <a:pt x="44" y="8"/>
                    </a:lnTo>
                    <a:close/>
                  </a:path>
                </a:pathLst>
              </a:custGeom>
              <a:solidFill>
                <a:srgbClr val="666666"/>
              </a:solidFill>
              <a:ln w="9525">
                <a:noFill/>
                <a:round/>
                <a:headEnd/>
                <a:tailEnd/>
              </a:ln>
            </p:spPr>
            <p:txBody>
              <a:bodyPr/>
              <a:lstStyle/>
              <a:p>
                <a:endParaRPr lang="en-US" dirty="0"/>
              </a:p>
            </p:txBody>
          </p:sp>
          <p:sp>
            <p:nvSpPr>
              <p:cNvPr id="22172" name="Freeform 369"/>
              <p:cNvSpPr>
                <a:spLocks/>
              </p:cNvSpPr>
              <p:nvPr/>
            </p:nvSpPr>
            <p:spPr bwMode="auto">
              <a:xfrm>
                <a:off x="3341" y="1114"/>
                <a:ext cx="5" cy="2"/>
              </a:xfrm>
              <a:custGeom>
                <a:avLst/>
                <a:gdLst>
                  <a:gd name="T0" fmla="*/ 44 w 44"/>
                  <a:gd name="T1" fmla="*/ 11 h 11"/>
                  <a:gd name="T2" fmla="*/ 44 w 44"/>
                  <a:gd name="T3" fmla="*/ 8 h 11"/>
                  <a:gd name="T4" fmla="*/ 0 w 44"/>
                  <a:gd name="T5" fmla="*/ 0 h 11"/>
                  <a:gd name="T6" fmla="*/ 0 w 44"/>
                  <a:gd name="T7" fmla="*/ 4 h 11"/>
                  <a:gd name="T8" fmla="*/ 44 w 44"/>
                  <a:gd name="T9" fmla="*/ 11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11"/>
                    </a:moveTo>
                    <a:lnTo>
                      <a:pt x="44" y="8"/>
                    </a:lnTo>
                    <a:lnTo>
                      <a:pt x="0" y="0"/>
                    </a:lnTo>
                    <a:lnTo>
                      <a:pt x="0" y="4"/>
                    </a:lnTo>
                    <a:lnTo>
                      <a:pt x="44" y="11"/>
                    </a:lnTo>
                    <a:close/>
                  </a:path>
                </a:pathLst>
              </a:custGeom>
              <a:solidFill>
                <a:srgbClr val="000000"/>
              </a:solidFill>
              <a:ln w="9525">
                <a:noFill/>
                <a:round/>
                <a:headEnd/>
                <a:tailEnd/>
              </a:ln>
            </p:spPr>
            <p:txBody>
              <a:bodyPr/>
              <a:lstStyle/>
              <a:p>
                <a:endParaRPr lang="en-US" dirty="0"/>
              </a:p>
            </p:txBody>
          </p:sp>
          <p:sp>
            <p:nvSpPr>
              <p:cNvPr id="22173" name="Freeform 370"/>
              <p:cNvSpPr>
                <a:spLocks/>
              </p:cNvSpPr>
              <p:nvPr/>
            </p:nvSpPr>
            <p:spPr bwMode="auto">
              <a:xfrm>
                <a:off x="3341" y="1114"/>
                <a:ext cx="3" cy="6"/>
              </a:xfrm>
              <a:custGeom>
                <a:avLst/>
                <a:gdLst>
                  <a:gd name="T0" fmla="*/ 3 w 27"/>
                  <a:gd name="T1" fmla="*/ 0 h 36"/>
                  <a:gd name="T2" fmla="*/ 0 w 27"/>
                  <a:gd name="T3" fmla="*/ 4 h 36"/>
                  <a:gd name="T4" fmla="*/ 24 w 27"/>
                  <a:gd name="T5" fmla="*/ 36 h 36"/>
                  <a:gd name="T6" fmla="*/ 27 w 27"/>
                  <a:gd name="T7" fmla="*/ 33 h 36"/>
                  <a:gd name="T8" fmla="*/ 3 w 27"/>
                  <a:gd name="T9" fmla="*/ 0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3" y="0"/>
                    </a:moveTo>
                    <a:lnTo>
                      <a:pt x="0" y="4"/>
                    </a:lnTo>
                    <a:lnTo>
                      <a:pt x="24" y="36"/>
                    </a:lnTo>
                    <a:lnTo>
                      <a:pt x="27" y="33"/>
                    </a:lnTo>
                    <a:lnTo>
                      <a:pt x="3" y="0"/>
                    </a:lnTo>
                    <a:close/>
                  </a:path>
                </a:pathLst>
              </a:custGeom>
              <a:solidFill>
                <a:srgbClr val="000000"/>
              </a:solidFill>
              <a:ln w="9525">
                <a:noFill/>
                <a:round/>
                <a:headEnd/>
                <a:tailEnd/>
              </a:ln>
            </p:spPr>
            <p:txBody>
              <a:bodyPr/>
              <a:lstStyle/>
              <a:p>
                <a:endParaRPr lang="en-US" dirty="0"/>
              </a:p>
            </p:txBody>
          </p:sp>
          <p:sp>
            <p:nvSpPr>
              <p:cNvPr id="22174" name="Freeform 371"/>
              <p:cNvSpPr>
                <a:spLocks/>
              </p:cNvSpPr>
              <p:nvPr/>
            </p:nvSpPr>
            <p:spPr bwMode="auto">
              <a:xfrm>
                <a:off x="3340" y="1114"/>
                <a:ext cx="1" cy="1"/>
              </a:xfrm>
              <a:custGeom>
                <a:avLst/>
                <a:gdLst>
                  <a:gd name="T0" fmla="*/ 6 w 7"/>
                  <a:gd name="T1" fmla="*/ 1 h 5"/>
                  <a:gd name="T2" fmla="*/ 0 w 7"/>
                  <a:gd name="T3" fmla="*/ 0 h 5"/>
                  <a:gd name="T4" fmla="*/ 4 w 7"/>
                  <a:gd name="T5" fmla="*/ 5 h 5"/>
                  <a:gd name="T6" fmla="*/ 7 w 7"/>
                  <a:gd name="T7" fmla="*/ 1 h 5"/>
                  <a:gd name="T8" fmla="*/ 6 w 7"/>
                  <a:gd name="T9" fmla="*/ 5 h 5"/>
                  <a:gd name="T10" fmla="*/ 6 w 7"/>
                  <a:gd name="T11" fmla="*/ 1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6" y="1"/>
                    </a:moveTo>
                    <a:lnTo>
                      <a:pt x="0" y="0"/>
                    </a:lnTo>
                    <a:lnTo>
                      <a:pt x="4" y="5"/>
                    </a:lnTo>
                    <a:lnTo>
                      <a:pt x="7" y="1"/>
                    </a:lnTo>
                    <a:lnTo>
                      <a:pt x="6" y="5"/>
                    </a:lnTo>
                    <a:lnTo>
                      <a:pt x="6" y="1"/>
                    </a:lnTo>
                    <a:close/>
                  </a:path>
                </a:pathLst>
              </a:custGeom>
              <a:solidFill>
                <a:srgbClr val="000000"/>
              </a:solidFill>
              <a:ln w="9525">
                <a:noFill/>
                <a:round/>
                <a:headEnd/>
                <a:tailEnd/>
              </a:ln>
            </p:spPr>
            <p:txBody>
              <a:bodyPr/>
              <a:lstStyle/>
              <a:p>
                <a:endParaRPr lang="en-US" dirty="0"/>
              </a:p>
            </p:txBody>
          </p:sp>
          <p:sp>
            <p:nvSpPr>
              <p:cNvPr id="22175" name="Freeform 372"/>
              <p:cNvSpPr>
                <a:spLocks/>
              </p:cNvSpPr>
              <p:nvPr/>
            </p:nvSpPr>
            <p:spPr bwMode="auto">
              <a:xfrm>
                <a:off x="3343" y="1120"/>
                <a:ext cx="5" cy="1"/>
              </a:xfrm>
              <a:custGeom>
                <a:avLst/>
                <a:gdLst>
                  <a:gd name="T0" fmla="*/ 1 w 38"/>
                  <a:gd name="T1" fmla="*/ 0 h 10"/>
                  <a:gd name="T2" fmla="*/ 0 w 38"/>
                  <a:gd name="T3" fmla="*/ 4 h 10"/>
                  <a:gd name="T4" fmla="*/ 37 w 38"/>
                  <a:gd name="T5" fmla="*/ 10 h 10"/>
                  <a:gd name="T6" fmla="*/ 38 w 38"/>
                  <a:gd name="T7" fmla="*/ 6 h 10"/>
                  <a:gd name="T8" fmla="*/ 1 w 38"/>
                  <a:gd name="T9" fmla="*/ 0 h 10"/>
                  <a:gd name="T10" fmla="*/ 0 60000 65536"/>
                  <a:gd name="T11" fmla="*/ 0 60000 65536"/>
                  <a:gd name="T12" fmla="*/ 0 60000 65536"/>
                  <a:gd name="T13" fmla="*/ 0 60000 65536"/>
                  <a:gd name="T14" fmla="*/ 0 60000 65536"/>
                  <a:gd name="T15" fmla="*/ 0 w 38"/>
                  <a:gd name="T16" fmla="*/ 0 h 10"/>
                  <a:gd name="T17" fmla="*/ 38 w 38"/>
                  <a:gd name="T18" fmla="*/ 10 h 10"/>
                </a:gdLst>
                <a:ahLst/>
                <a:cxnLst>
                  <a:cxn ang="T10">
                    <a:pos x="T0" y="T1"/>
                  </a:cxn>
                  <a:cxn ang="T11">
                    <a:pos x="T2" y="T3"/>
                  </a:cxn>
                  <a:cxn ang="T12">
                    <a:pos x="T4" y="T5"/>
                  </a:cxn>
                  <a:cxn ang="T13">
                    <a:pos x="T6" y="T7"/>
                  </a:cxn>
                  <a:cxn ang="T14">
                    <a:pos x="T8" y="T9"/>
                  </a:cxn>
                </a:cxnLst>
                <a:rect l="T15" t="T16" r="T17" b="T18"/>
                <a:pathLst>
                  <a:path w="38" h="10">
                    <a:moveTo>
                      <a:pt x="1" y="0"/>
                    </a:moveTo>
                    <a:lnTo>
                      <a:pt x="0" y="4"/>
                    </a:lnTo>
                    <a:lnTo>
                      <a:pt x="37" y="10"/>
                    </a:lnTo>
                    <a:lnTo>
                      <a:pt x="38" y="6"/>
                    </a:lnTo>
                    <a:lnTo>
                      <a:pt x="1" y="0"/>
                    </a:lnTo>
                    <a:close/>
                  </a:path>
                </a:pathLst>
              </a:custGeom>
              <a:solidFill>
                <a:srgbClr val="000000"/>
              </a:solidFill>
              <a:ln w="9525">
                <a:noFill/>
                <a:round/>
                <a:headEnd/>
                <a:tailEnd/>
              </a:ln>
            </p:spPr>
            <p:txBody>
              <a:bodyPr/>
              <a:lstStyle/>
              <a:p>
                <a:endParaRPr lang="en-US" dirty="0"/>
              </a:p>
            </p:txBody>
          </p:sp>
          <p:sp>
            <p:nvSpPr>
              <p:cNvPr id="22176" name="Freeform 373"/>
              <p:cNvSpPr>
                <a:spLocks/>
              </p:cNvSpPr>
              <p:nvPr/>
            </p:nvSpPr>
            <p:spPr bwMode="auto">
              <a:xfrm>
                <a:off x="3343" y="1120"/>
                <a:ext cx="1" cy="1"/>
              </a:xfrm>
              <a:custGeom>
                <a:avLst/>
                <a:gdLst>
                  <a:gd name="T0" fmla="*/ 0 w 3"/>
                  <a:gd name="T1" fmla="*/ 4 h 4"/>
                  <a:gd name="T2" fmla="*/ 1 w 3"/>
                  <a:gd name="T3" fmla="*/ 4 h 4"/>
                  <a:gd name="T4" fmla="*/ 2 w 3"/>
                  <a:gd name="T5" fmla="*/ 0 h 4"/>
                  <a:gd name="T6" fmla="*/ 3 w 3"/>
                  <a:gd name="T7" fmla="*/ 1 h 4"/>
                  <a:gd name="T8" fmla="*/ 0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lnTo>
                      <a:pt x="1" y="4"/>
                    </a:lnTo>
                    <a:lnTo>
                      <a:pt x="2" y="0"/>
                    </a:lnTo>
                    <a:lnTo>
                      <a:pt x="3" y="1"/>
                    </a:lnTo>
                    <a:lnTo>
                      <a:pt x="0" y="4"/>
                    </a:lnTo>
                    <a:close/>
                  </a:path>
                </a:pathLst>
              </a:custGeom>
              <a:solidFill>
                <a:srgbClr val="000000"/>
              </a:solidFill>
              <a:ln w="9525">
                <a:noFill/>
                <a:round/>
                <a:headEnd/>
                <a:tailEnd/>
              </a:ln>
            </p:spPr>
            <p:txBody>
              <a:bodyPr/>
              <a:lstStyle/>
              <a:p>
                <a:endParaRPr lang="en-US" dirty="0"/>
              </a:p>
            </p:txBody>
          </p:sp>
          <p:sp>
            <p:nvSpPr>
              <p:cNvPr id="22177" name="Freeform 374"/>
              <p:cNvSpPr>
                <a:spLocks/>
              </p:cNvSpPr>
              <p:nvPr/>
            </p:nvSpPr>
            <p:spPr bwMode="auto">
              <a:xfrm>
                <a:off x="3346" y="1116"/>
                <a:ext cx="2" cy="5"/>
              </a:xfrm>
              <a:custGeom>
                <a:avLst/>
                <a:gdLst>
                  <a:gd name="T0" fmla="*/ 17 w 20"/>
                  <a:gd name="T1" fmla="*/ 33 h 33"/>
                  <a:gd name="T2" fmla="*/ 20 w 20"/>
                  <a:gd name="T3" fmla="*/ 31 h 33"/>
                  <a:gd name="T4" fmla="*/ 4 w 20"/>
                  <a:gd name="T5" fmla="*/ 0 h 33"/>
                  <a:gd name="T6" fmla="*/ 0 w 20"/>
                  <a:gd name="T7" fmla="*/ 2 h 33"/>
                  <a:gd name="T8" fmla="*/ 17 w 20"/>
                  <a:gd name="T9" fmla="*/ 33 h 33"/>
                  <a:gd name="T10" fmla="*/ 0 60000 65536"/>
                  <a:gd name="T11" fmla="*/ 0 60000 65536"/>
                  <a:gd name="T12" fmla="*/ 0 60000 65536"/>
                  <a:gd name="T13" fmla="*/ 0 60000 65536"/>
                  <a:gd name="T14" fmla="*/ 0 60000 65536"/>
                  <a:gd name="T15" fmla="*/ 0 w 20"/>
                  <a:gd name="T16" fmla="*/ 0 h 33"/>
                  <a:gd name="T17" fmla="*/ 20 w 20"/>
                  <a:gd name="T18" fmla="*/ 33 h 33"/>
                </a:gdLst>
                <a:ahLst/>
                <a:cxnLst>
                  <a:cxn ang="T10">
                    <a:pos x="T0" y="T1"/>
                  </a:cxn>
                  <a:cxn ang="T11">
                    <a:pos x="T2" y="T3"/>
                  </a:cxn>
                  <a:cxn ang="T12">
                    <a:pos x="T4" y="T5"/>
                  </a:cxn>
                  <a:cxn ang="T13">
                    <a:pos x="T6" y="T7"/>
                  </a:cxn>
                  <a:cxn ang="T14">
                    <a:pos x="T8" y="T9"/>
                  </a:cxn>
                </a:cxnLst>
                <a:rect l="T15" t="T16" r="T17" b="T18"/>
                <a:pathLst>
                  <a:path w="20" h="33">
                    <a:moveTo>
                      <a:pt x="17" y="33"/>
                    </a:moveTo>
                    <a:lnTo>
                      <a:pt x="20" y="31"/>
                    </a:lnTo>
                    <a:lnTo>
                      <a:pt x="4" y="0"/>
                    </a:lnTo>
                    <a:lnTo>
                      <a:pt x="0" y="2"/>
                    </a:lnTo>
                    <a:lnTo>
                      <a:pt x="17" y="33"/>
                    </a:lnTo>
                    <a:close/>
                  </a:path>
                </a:pathLst>
              </a:custGeom>
              <a:solidFill>
                <a:srgbClr val="000000"/>
              </a:solidFill>
              <a:ln w="9525">
                <a:noFill/>
                <a:round/>
                <a:headEnd/>
                <a:tailEnd/>
              </a:ln>
            </p:spPr>
            <p:txBody>
              <a:bodyPr/>
              <a:lstStyle/>
              <a:p>
                <a:endParaRPr lang="en-US" dirty="0"/>
              </a:p>
            </p:txBody>
          </p:sp>
          <p:sp>
            <p:nvSpPr>
              <p:cNvPr id="22178" name="Freeform 375"/>
              <p:cNvSpPr>
                <a:spLocks/>
              </p:cNvSpPr>
              <p:nvPr/>
            </p:nvSpPr>
            <p:spPr bwMode="auto">
              <a:xfrm>
                <a:off x="3347" y="1121"/>
                <a:ext cx="1" cy="1"/>
              </a:xfrm>
              <a:custGeom>
                <a:avLst/>
                <a:gdLst>
                  <a:gd name="T0" fmla="*/ 1 w 5"/>
                  <a:gd name="T1" fmla="*/ 4 h 5"/>
                  <a:gd name="T2" fmla="*/ 5 w 5"/>
                  <a:gd name="T3" fmla="*/ 5 h 5"/>
                  <a:gd name="T4" fmla="*/ 3 w 5"/>
                  <a:gd name="T5" fmla="*/ 1 h 5"/>
                  <a:gd name="T6" fmla="*/ 0 w 5"/>
                  <a:gd name="T7" fmla="*/ 3 h 5"/>
                  <a:gd name="T8" fmla="*/ 2 w 5"/>
                  <a:gd name="T9" fmla="*/ 0 h 5"/>
                  <a:gd name="T10" fmla="*/ 1 w 5"/>
                  <a:gd name="T11" fmla="*/ 4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1" y="4"/>
                    </a:moveTo>
                    <a:lnTo>
                      <a:pt x="5" y="5"/>
                    </a:lnTo>
                    <a:lnTo>
                      <a:pt x="3" y="1"/>
                    </a:lnTo>
                    <a:lnTo>
                      <a:pt x="0" y="3"/>
                    </a:lnTo>
                    <a:lnTo>
                      <a:pt x="2" y="0"/>
                    </a:lnTo>
                    <a:lnTo>
                      <a:pt x="1" y="4"/>
                    </a:lnTo>
                    <a:close/>
                  </a:path>
                </a:pathLst>
              </a:custGeom>
              <a:solidFill>
                <a:srgbClr val="000000"/>
              </a:solidFill>
              <a:ln w="9525">
                <a:noFill/>
                <a:round/>
                <a:headEnd/>
                <a:tailEnd/>
              </a:ln>
            </p:spPr>
            <p:txBody>
              <a:bodyPr/>
              <a:lstStyle/>
              <a:p>
                <a:endParaRPr lang="en-US" dirty="0"/>
              </a:p>
            </p:txBody>
          </p:sp>
          <p:sp>
            <p:nvSpPr>
              <p:cNvPr id="22179" name="Freeform 376"/>
              <p:cNvSpPr>
                <a:spLocks/>
              </p:cNvSpPr>
              <p:nvPr/>
            </p:nvSpPr>
            <p:spPr bwMode="auto">
              <a:xfrm>
                <a:off x="3346" y="1116"/>
                <a:ext cx="1" cy="1"/>
              </a:xfrm>
              <a:custGeom>
                <a:avLst/>
                <a:gdLst>
                  <a:gd name="T0" fmla="*/ 4 w 4"/>
                  <a:gd name="T1" fmla="*/ 0 h 3"/>
                  <a:gd name="T2" fmla="*/ 2 w 4"/>
                  <a:gd name="T3" fmla="*/ 0 h 3"/>
                  <a:gd name="T4" fmla="*/ 2 w 4"/>
                  <a:gd name="T5" fmla="*/ 3 h 3"/>
                  <a:gd name="T6" fmla="*/ 0 w 4"/>
                  <a:gd name="T7" fmla="*/ 2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2" y="0"/>
                    </a:lnTo>
                    <a:lnTo>
                      <a:pt x="2" y="3"/>
                    </a:lnTo>
                    <a:lnTo>
                      <a:pt x="0" y="2"/>
                    </a:lnTo>
                    <a:lnTo>
                      <a:pt x="4" y="0"/>
                    </a:lnTo>
                    <a:close/>
                  </a:path>
                </a:pathLst>
              </a:custGeom>
              <a:solidFill>
                <a:srgbClr val="000000"/>
              </a:solidFill>
              <a:ln w="9525">
                <a:noFill/>
                <a:round/>
                <a:headEnd/>
                <a:tailEnd/>
              </a:ln>
            </p:spPr>
            <p:txBody>
              <a:bodyPr/>
              <a:lstStyle/>
              <a:p>
                <a:endParaRPr lang="en-US" dirty="0"/>
              </a:p>
            </p:txBody>
          </p:sp>
          <p:sp>
            <p:nvSpPr>
              <p:cNvPr id="22180" name="Freeform 377"/>
              <p:cNvSpPr>
                <a:spLocks/>
              </p:cNvSpPr>
              <p:nvPr/>
            </p:nvSpPr>
            <p:spPr bwMode="auto">
              <a:xfrm>
                <a:off x="3346" y="1128"/>
                <a:ext cx="16" cy="21"/>
              </a:xfrm>
              <a:custGeom>
                <a:avLst/>
                <a:gdLst>
                  <a:gd name="T0" fmla="*/ 30 w 140"/>
                  <a:gd name="T1" fmla="*/ 0 h 130"/>
                  <a:gd name="T2" fmla="*/ 140 w 140"/>
                  <a:gd name="T3" fmla="*/ 26 h 130"/>
                  <a:gd name="T4" fmla="*/ 118 w 140"/>
                  <a:gd name="T5" fmla="*/ 130 h 130"/>
                  <a:gd name="T6" fmla="*/ 0 w 140"/>
                  <a:gd name="T7" fmla="*/ 109 h 130"/>
                  <a:gd name="T8" fmla="*/ 30 w 140"/>
                  <a:gd name="T9" fmla="*/ 0 h 130"/>
                  <a:gd name="T10" fmla="*/ 0 60000 65536"/>
                  <a:gd name="T11" fmla="*/ 0 60000 65536"/>
                  <a:gd name="T12" fmla="*/ 0 60000 65536"/>
                  <a:gd name="T13" fmla="*/ 0 60000 65536"/>
                  <a:gd name="T14" fmla="*/ 0 60000 65536"/>
                  <a:gd name="T15" fmla="*/ 0 w 140"/>
                  <a:gd name="T16" fmla="*/ 0 h 130"/>
                  <a:gd name="T17" fmla="*/ 140 w 140"/>
                  <a:gd name="T18" fmla="*/ 130 h 130"/>
                </a:gdLst>
                <a:ahLst/>
                <a:cxnLst>
                  <a:cxn ang="T10">
                    <a:pos x="T0" y="T1"/>
                  </a:cxn>
                  <a:cxn ang="T11">
                    <a:pos x="T2" y="T3"/>
                  </a:cxn>
                  <a:cxn ang="T12">
                    <a:pos x="T4" y="T5"/>
                  </a:cxn>
                  <a:cxn ang="T13">
                    <a:pos x="T6" y="T7"/>
                  </a:cxn>
                  <a:cxn ang="T14">
                    <a:pos x="T8" y="T9"/>
                  </a:cxn>
                </a:cxnLst>
                <a:rect l="T15" t="T16" r="T17" b="T18"/>
                <a:pathLst>
                  <a:path w="140" h="130">
                    <a:moveTo>
                      <a:pt x="30" y="0"/>
                    </a:moveTo>
                    <a:lnTo>
                      <a:pt x="140" y="26"/>
                    </a:lnTo>
                    <a:lnTo>
                      <a:pt x="118" y="130"/>
                    </a:lnTo>
                    <a:lnTo>
                      <a:pt x="0" y="109"/>
                    </a:lnTo>
                    <a:lnTo>
                      <a:pt x="30" y="0"/>
                    </a:lnTo>
                    <a:close/>
                  </a:path>
                </a:pathLst>
              </a:custGeom>
              <a:solidFill>
                <a:srgbClr val="666666"/>
              </a:solidFill>
              <a:ln w="9525">
                <a:noFill/>
                <a:round/>
                <a:headEnd/>
                <a:tailEnd/>
              </a:ln>
            </p:spPr>
            <p:txBody>
              <a:bodyPr/>
              <a:lstStyle/>
              <a:p>
                <a:endParaRPr lang="en-US" dirty="0"/>
              </a:p>
            </p:txBody>
          </p:sp>
          <p:sp>
            <p:nvSpPr>
              <p:cNvPr id="22181" name="Rectangle 378"/>
              <p:cNvSpPr>
                <a:spLocks noChangeArrowheads="1"/>
              </p:cNvSpPr>
              <p:nvPr/>
            </p:nvSpPr>
            <p:spPr bwMode="auto">
              <a:xfrm>
                <a:off x="3349" y="1127"/>
                <a:ext cx="1" cy="1"/>
              </a:xfrm>
              <a:prstGeom prst="rect">
                <a:avLst/>
              </a:prstGeom>
              <a:solidFill>
                <a:srgbClr val="000000"/>
              </a:solidFill>
              <a:ln w="9525">
                <a:noFill/>
                <a:miter lim="800000"/>
                <a:headEnd/>
                <a:tailEnd/>
              </a:ln>
            </p:spPr>
            <p:txBody>
              <a:bodyPr/>
              <a:lstStyle/>
              <a:p>
                <a:endParaRPr lang="en-US" dirty="0"/>
              </a:p>
            </p:txBody>
          </p:sp>
          <p:sp>
            <p:nvSpPr>
              <p:cNvPr id="22182" name="Freeform 379"/>
              <p:cNvSpPr>
                <a:spLocks/>
              </p:cNvSpPr>
              <p:nvPr/>
            </p:nvSpPr>
            <p:spPr bwMode="auto">
              <a:xfrm>
                <a:off x="3349" y="1127"/>
                <a:ext cx="13" cy="5"/>
              </a:xfrm>
              <a:custGeom>
                <a:avLst/>
                <a:gdLst>
                  <a:gd name="T0" fmla="*/ 2 w 112"/>
                  <a:gd name="T1" fmla="*/ 0 h 30"/>
                  <a:gd name="T2" fmla="*/ 0 w 112"/>
                  <a:gd name="T3" fmla="*/ 4 h 30"/>
                  <a:gd name="T4" fmla="*/ 111 w 112"/>
                  <a:gd name="T5" fmla="*/ 30 h 30"/>
                  <a:gd name="T6" fmla="*/ 112 w 112"/>
                  <a:gd name="T7" fmla="*/ 26 h 30"/>
                  <a:gd name="T8" fmla="*/ 2 w 112"/>
                  <a:gd name="T9" fmla="*/ 0 h 30"/>
                  <a:gd name="T10" fmla="*/ 0 60000 65536"/>
                  <a:gd name="T11" fmla="*/ 0 60000 65536"/>
                  <a:gd name="T12" fmla="*/ 0 60000 65536"/>
                  <a:gd name="T13" fmla="*/ 0 60000 65536"/>
                  <a:gd name="T14" fmla="*/ 0 60000 65536"/>
                  <a:gd name="T15" fmla="*/ 0 w 112"/>
                  <a:gd name="T16" fmla="*/ 0 h 30"/>
                  <a:gd name="T17" fmla="*/ 112 w 112"/>
                  <a:gd name="T18" fmla="*/ 30 h 30"/>
                </a:gdLst>
                <a:ahLst/>
                <a:cxnLst>
                  <a:cxn ang="T10">
                    <a:pos x="T0" y="T1"/>
                  </a:cxn>
                  <a:cxn ang="T11">
                    <a:pos x="T2" y="T3"/>
                  </a:cxn>
                  <a:cxn ang="T12">
                    <a:pos x="T4" y="T5"/>
                  </a:cxn>
                  <a:cxn ang="T13">
                    <a:pos x="T6" y="T7"/>
                  </a:cxn>
                  <a:cxn ang="T14">
                    <a:pos x="T8" y="T9"/>
                  </a:cxn>
                </a:cxnLst>
                <a:rect l="T15" t="T16" r="T17" b="T18"/>
                <a:pathLst>
                  <a:path w="112" h="30">
                    <a:moveTo>
                      <a:pt x="2" y="0"/>
                    </a:moveTo>
                    <a:lnTo>
                      <a:pt x="0" y="4"/>
                    </a:lnTo>
                    <a:lnTo>
                      <a:pt x="111" y="30"/>
                    </a:lnTo>
                    <a:lnTo>
                      <a:pt x="112" y="26"/>
                    </a:lnTo>
                    <a:lnTo>
                      <a:pt x="2" y="0"/>
                    </a:lnTo>
                    <a:close/>
                  </a:path>
                </a:pathLst>
              </a:custGeom>
              <a:solidFill>
                <a:srgbClr val="000000"/>
              </a:solidFill>
              <a:ln w="9525">
                <a:noFill/>
                <a:round/>
                <a:headEnd/>
                <a:tailEnd/>
              </a:ln>
            </p:spPr>
            <p:txBody>
              <a:bodyPr/>
              <a:lstStyle/>
              <a:p>
                <a:endParaRPr lang="en-US" dirty="0"/>
              </a:p>
            </p:txBody>
          </p:sp>
          <p:sp>
            <p:nvSpPr>
              <p:cNvPr id="22183" name="Freeform 380"/>
              <p:cNvSpPr>
                <a:spLocks/>
              </p:cNvSpPr>
              <p:nvPr/>
            </p:nvSpPr>
            <p:spPr bwMode="auto">
              <a:xfrm>
                <a:off x="3359" y="1132"/>
                <a:ext cx="3" cy="17"/>
              </a:xfrm>
              <a:custGeom>
                <a:avLst/>
                <a:gdLst>
                  <a:gd name="T0" fmla="*/ 27 w 27"/>
                  <a:gd name="T1" fmla="*/ 0 h 104"/>
                  <a:gd name="T2" fmla="*/ 23 w 27"/>
                  <a:gd name="T3" fmla="*/ 0 h 104"/>
                  <a:gd name="T4" fmla="*/ 0 w 27"/>
                  <a:gd name="T5" fmla="*/ 104 h 104"/>
                  <a:gd name="T6" fmla="*/ 5 w 27"/>
                  <a:gd name="T7" fmla="*/ 104 h 104"/>
                  <a:gd name="T8" fmla="*/ 27 w 27"/>
                  <a:gd name="T9" fmla="*/ 0 h 104"/>
                  <a:gd name="T10" fmla="*/ 0 60000 65536"/>
                  <a:gd name="T11" fmla="*/ 0 60000 65536"/>
                  <a:gd name="T12" fmla="*/ 0 60000 65536"/>
                  <a:gd name="T13" fmla="*/ 0 60000 65536"/>
                  <a:gd name="T14" fmla="*/ 0 60000 65536"/>
                  <a:gd name="T15" fmla="*/ 0 w 27"/>
                  <a:gd name="T16" fmla="*/ 0 h 104"/>
                  <a:gd name="T17" fmla="*/ 27 w 27"/>
                  <a:gd name="T18" fmla="*/ 104 h 104"/>
                </a:gdLst>
                <a:ahLst/>
                <a:cxnLst>
                  <a:cxn ang="T10">
                    <a:pos x="T0" y="T1"/>
                  </a:cxn>
                  <a:cxn ang="T11">
                    <a:pos x="T2" y="T3"/>
                  </a:cxn>
                  <a:cxn ang="T12">
                    <a:pos x="T4" y="T5"/>
                  </a:cxn>
                  <a:cxn ang="T13">
                    <a:pos x="T6" y="T7"/>
                  </a:cxn>
                  <a:cxn ang="T14">
                    <a:pos x="T8" y="T9"/>
                  </a:cxn>
                </a:cxnLst>
                <a:rect l="T15" t="T16" r="T17" b="T18"/>
                <a:pathLst>
                  <a:path w="27" h="104">
                    <a:moveTo>
                      <a:pt x="27" y="0"/>
                    </a:moveTo>
                    <a:lnTo>
                      <a:pt x="23" y="0"/>
                    </a:lnTo>
                    <a:lnTo>
                      <a:pt x="0" y="104"/>
                    </a:lnTo>
                    <a:lnTo>
                      <a:pt x="5" y="104"/>
                    </a:lnTo>
                    <a:lnTo>
                      <a:pt x="27" y="0"/>
                    </a:lnTo>
                    <a:close/>
                  </a:path>
                </a:pathLst>
              </a:custGeom>
              <a:solidFill>
                <a:srgbClr val="000000"/>
              </a:solidFill>
              <a:ln w="9525">
                <a:noFill/>
                <a:round/>
                <a:headEnd/>
                <a:tailEnd/>
              </a:ln>
            </p:spPr>
            <p:txBody>
              <a:bodyPr/>
              <a:lstStyle/>
              <a:p>
                <a:endParaRPr lang="en-US" dirty="0"/>
              </a:p>
            </p:txBody>
          </p:sp>
          <p:sp>
            <p:nvSpPr>
              <p:cNvPr id="22184" name="Freeform 381"/>
              <p:cNvSpPr>
                <a:spLocks/>
              </p:cNvSpPr>
              <p:nvPr/>
            </p:nvSpPr>
            <p:spPr bwMode="auto">
              <a:xfrm>
                <a:off x="3361" y="1132"/>
                <a:ext cx="1" cy="1"/>
              </a:xfrm>
              <a:custGeom>
                <a:avLst/>
                <a:gdLst>
                  <a:gd name="T0" fmla="*/ 2 w 4"/>
                  <a:gd name="T1" fmla="*/ 0 h 4"/>
                  <a:gd name="T2" fmla="*/ 4 w 4"/>
                  <a:gd name="T3" fmla="*/ 1 h 4"/>
                  <a:gd name="T4" fmla="*/ 4 w 4"/>
                  <a:gd name="T5" fmla="*/ 2 h 4"/>
                  <a:gd name="T6" fmla="*/ 0 w 4"/>
                  <a:gd name="T7" fmla="*/ 2 h 4"/>
                  <a:gd name="T8" fmla="*/ 1 w 4"/>
                  <a:gd name="T9" fmla="*/ 4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4" y="1"/>
                    </a:lnTo>
                    <a:lnTo>
                      <a:pt x="4" y="2"/>
                    </a:lnTo>
                    <a:lnTo>
                      <a:pt x="0" y="2"/>
                    </a:lnTo>
                    <a:lnTo>
                      <a:pt x="1" y="4"/>
                    </a:lnTo>
                    <a:lnTo>
                      <a:pt x="2" y="0"/>
                    </a:lnTo>
                    <a:close/>
                  </a:path>
                </a:pathLst>
              </a:custGeom>
              <a:solidFill>
                <a:srgbClr val="000000"/>
              </a:solidFill>
              <a:ln w="9525">
                <a:noFill/>
                <a:round/>
                <a:headEnd/>
                <a:tailEnd/>
              </a:ln>
            </p:spPr>
            <p:txBody>
              <a:bodyPr/>
              <a:lstStyle/>
              <a:p>
                <a:endParaRPr lang="en-US" dirty="0"/>
              </a:p>
            </p:txBody>
          </p:sp>
          <p:sp>
            <p:nvSpPr>
              <p:cNvPr id="22185" name="Freeform 382"/>
              <p:cNvSpPr>
                <a:spLocks/>
              </p:cNvSpPr>
              <p:nvPr/>
            </p:nvSpPr>
            <p:spPr bwMode="auto">
              <a:xfrm>
                <a:off x="3346" y="1146"/>
                <a:ext cx="13" cy="4"/>
              </a:xfrm>
              <a:custGeom>
                <a:avLst/>
                <a:gdLst>
                  <a:gd name="T0" fmla="*/ 118 w 118"/>
                  <a:gd name="T1" fmla="*/ 24 h 24"/>
                  <a:gd name="T2" fmla="*/ 118 w 118"/>
                  <a:gd name="T3" fmla="*/ 21 h 24"/>
                  <a:gd name="T4" fmla="*/ 0 w 118"/>
                  <a:gd name="T5" fmla="*/ 0 h 24"/>
                  <a:gd name="T6" fmla="*/ 0 w 118"/>
                  <a:gd name="T7" fmla="*/ 3 h 24"/>
                  <a:gd name="T8" fmla="*/ 118 w 118"/>
                  <a:gd name="T9" fmla="*/ 24 h 24"/>
                  <a:gd name="T10" fmla="*/ 0 60000 65536"/>
                  <a:gd name="T11" fmla="*/ 0 60000 65536"/>
                  <a:gd name="T12" fmla="*/ 0 60000 65536"/>
                  <a:gd name="T13" fmla="*/ 0 60000 65536"/>
                  <a:gd name="T14" fmla="*/ 0 60000 65536"/>
                  <a:gd name="T15" fmla="*/ 0 w 118"/>
                  <a:gd name="T16" fmla="*/ 0 h 24"/>
                  <a:gd name="T17" fmla="*/ 118 w 118"/>
                  <a:gd name="T18" fmla="*/ 24 h 24"/>
                </a:gdLst>
                <a:ahLst/>
                <a:cxnLst>
                  <a:cxn ang="T10">
                    <a:pos x="T0" y="T1"/>
                  </a:cxn>
                  <a:cxn ang="T11">
                    <a:pos x="T2" y="T3"/>
                  </a:cxn>
                  <a:cxn ang="T12">
                    <a:pos x="T4" y="T5"/>
                  </a:cxn>
                  <a:cxn ang="T13">
                    <a:pos x="T6" y="T7"/>
                  </a:cxn>
                  <a:cxn ang="T14">
                    <a:pos x="T8" y="T9"/>
                  </a:cxn>
                </a:cxnLst>
                <a:rect l="T15" t="T16" r="T17" b="T18"/>
                <a:pathLst>
                  <a:path w="118" h="24">
                    <a:moveTo>
                      <a:pt x="118" y="24"/>
                    </a:moveTo>
                    <a:lnTo>
                      <a:pt x="118" y="21"/>
                    </a:lnTo>
                    <a:lnTo>
                      <a:pt x="0" y="0"/>
                    </a:lnTo>
                    <a:lnTo>
                      <a:pt x="0" y="3"/>
                    </a:lnTo>
                    <a:lnTo>
                      <a:pt x="118" y="24"/>
                    </a:lnTo>
                    <a:close/>
                  </a:path>
                </a:pathLst>
              </a:custGeom>
              <a:solidFill>
                <a:srgbClr val="000000"/>
              </a:solidFill>
              <a:ln w="9525">
                <a:noFill/>
                <a:round/>
                <a:headEnd/>
                <a:tailEnd/>
              </a:ln>
            </p:spPr>
            <p:txBody>
              <a:bodyPr/>
              <a:lstStyle/>
              <a:p>
                <a:endParaRPr lang="en-US" dirty="0"/>
              </a:p>
            </p:txBody>
          </p:sp>
          <p:sp>
            <p:nvSpPr>
              <p:cNvPr id="22186" name="Freeform 383"/>
              <p:cNvSpPr>
                <a:spLocks/>
              </p:cNvSpPr>
              <p:nvPr/>
            </p:nvSpPr>
            <p:spPr bwMode="auto">
              <a:xfrm>
                <a:off x="3359" y="1149"/>
                <a:ext cx="1" cy="1"/>
              </a:xfrm>
              <a:custGeom>
                <a:avLst/>
                <a:gdLst>
                  <a:gd name="T0" fmla="*/ 5 w 5"/>
                  <a:gd name="T1" fmla="*/ 1 h 3"/>
                  <a:gd name="T2" fmla="*/ 5 w 5"/>
                  <a:gd name="T3" fmla="*/ 3 h 3"/>
                  <a:gd name="T4" fmla="*/ 3 w 5"/>
                  <a:gd name="T5" fmla="*/ 3 h 3"/>
                  <a:gd name="T6" fmla="*/ 3 w 5"/>
                  <a:gd name="T7" fmla="*/ 0 h 3"/>
                  <a:gd name="T8" fmla="*/ 0 w 5"/>
                  <a:gd name="T9" fmla="*/ 1 h 3"/>
                  <a:gd name="T10" fmla="*/ 5 w 5"/>
                  <a:gd name="T11" fmla="*/ 1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1"/>
                    </a:moveTo>
                    <a:lnTo>
                      <a:pt x="5" y="3"/>
                    </a:lnTo>
                    <a:lnTo>
                      <a:pt x="3" y="3"/>
                    </a:lnTo>
                    <a:lnTo>
                      <a:pt x="3" y="0"/>
                    </a:lnTo>
                    <a:lnTo>
                      <a:pt x="0" y="1"/>
                    </a:lnTo>
                    <a:lnTo>
                      <a:pt x="5" y="1"/>
                    </a:lnTo>
                    <a:close/>
                  </a:path>
                </a:pathLst>
              </a:custGeom>
              <a:solidFill>
                <a:srgbClr val="000000"/>
              </a:solidFill>
              <a:ln w="9525">
                <a:noFill/>
                <a:round/>
                <a:headEnd/>
                <a:tailEnd/>
              </a:ln>
            </p:spPr>
            <p:txBody>
              <a:bodyPr/>
              <a:lstStyle/>
              <a:p>
                <a:endParaRPr lang="en-US" dirty="0"/>
              </a:p>
            </p:txBody>
          </p:sp>
          <p:sp>
            <p:nvSpPr>
              <p:cNvPr id="22187" name="Freeform 384"/>
              <p:cNvSpPr>
                <a:spLocks/>
              </p:cNvSpPr>
              <p:nvPr/>
            </p:nvSpPr>
            <p:spPr bwMode="auto">
              <a:xfrm>
                <a:off x="3346" y="1127"/>
                <a:ext cx="3" cy="19"/>
              </a:xfrm>
              <a:custGeom>
                <a:avLst/>
                <a:gdLst>
                  <a:gd name="T0" fmla="*/ 0 w 34"/>
                  <a:gd name="T1" fmla="*/ 109 h 111"/>
                  <a:gd name="T2" fmla="*/ 4 w 34"/>
                  <a:gd name="T3" fmla="*/ 111 h 111"/>
                  <a:gd name="T4" fmla="*/ 34 w 34"/>
                  <a:gd name="T5" fmla="*/ 2 h 111"/>
                  <a:gd name="T6" fmla="*/ 30 w 34"/>
                  <a:gd name="T7" fmla="*/ 0 h 111"/>
                  <a:gd name="T8" fmla="*/ 0 w 34"/>
                  <a:gd name="T9" fmla="*/ 109 h 111"/>
                  <a:gd name="T10" fmla="*/ 0 60000 65536"/>
                  <a:gd name="T11" fmla="*/ 0 60000 65536"/>
                  <a:gd name="T12" fmla="*/ 0 60000 65536"/>
                  <a:gd name="T13" fmla="*/ 0 60000 65536"/>
                  <a:gd name="T14" fmla="*/ 0 60000 65536"/>
                  <a:gd name="T15" fmla="*/ 0 w 34"/>
                  <a:gd name="T16" fmla="*/ 0 h 111"/>
                  <a:gd name="T17" fmla="*/ 34 w 34"/>
                  <a:gd name="T18" fmla="*/ 111 h 111"/>
                </a:gdLst>
                <a:ahLst/>
                <a:cxnLst>
                  <a:cxn ang="T10">
                    <a:pos x="T0" y="T1"/>
                  </a:cxn>
                  <a:cxn ang="T11">
                    <a:pos x="T2" y="T3"/>
                  </a:cxn>
                  <a:cxn ang="T12">
                    <a:pos x="T4" y="T5"/>
                  </a:cxn>
                  <a:cxn ang="T13">
                    <a:pos x="T6" y="T7"/>
                  </a:cxn>
                  <a:cxn ang="T14">
                    <a:pos x="T8" y="T9"/>
                  </a:cxn>
                </a:cxnLst>
                <a:rect l="T15" t="T16" r="T17" b="T18"/>
                <a:pathLst>
                  <a:path w="34" h="111">
                    <a:moveTo>
                      <a:pt x="0" y="109"/>
                    </a:moveTo>
                    <a:lnTo>
                      <a:pt x="4" y="111"/>
                    </a:lnTo>
                    <a:lnTo>
                      <a:pt x="34" y="2"/>
                    </a:lnTo>
                    <a:lnTo>
                      <a:pt x="30" y="0"/>
                    </a:lnTo>
                    <a:lnTo>
                      <a:pt x="0" y="109"/>
                    </a:lnTo>
                    <a:close/>
                  </a:path>
                </a:pathLst>
              </a:custGeom>
              <a:solidFill>
                <a:srgbClr val="000000"/>
              </a:solidFill>
              <a:ln w="9525">
                <a:noFill/>
                <a:round/>
                <a:headEnd/>
                <a:tailEnd/>
              </a:ln>
            </p:spPr>
            <p:txBody>
              <a:bodyPr/>
              <a:lstStyle/>
              <a:p>
                <a:endParaRPr lang="en-US" dirty="0"/>
              </a:p>
            </p:txBody>
          </p:sp>
          <p:sp>
            <p:nvSpPr>
              <p:cNvPr id="22188" name="Freeform 385"/>
              <p:cNvSpPr>
                <a:spLocks/>
              </p:cNvSpPr>
              <p:nvPr/>
            </p:nvSpPr>
            <p:spPr bwMode="auto">
              <a:xfrm>
                <a:off x="3346" y="1146"/>
                <a:ext cx="1" cy="1"/>
              </a:xfrm>
              <a:custGeom>
                <a:avLst/>
                <a:gdLst>
                  <a:gd name="T0" fmla="*/ 4 w 5"/>
                  <a:gd name="T1" fmla="*/ 3 h 3"/>
                  <a:gd name="T2" fmla="*/ 0 w 5"/>
                  <a:gd name="T3" fmla="*/ 2 h 3"/>
                  <a:gd name="T4" fmla="*/ 1 w 5"/>
                  <a:gd name="T5" fmla="*/ 0 h 3"/>
                  <a:gd name="T6" fmla="*/ 5 w 5"/>
                  <a:gd name="T7" fmla="*/ 2 h 3"/>
                  <a:gd name="T8" fmla="*/ 4 w 5"/>
                  <a:gd name="T9" fmla="*/ 0 h 3"/>
                  <a:gd name="T10" fmla="*/ 4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4" y="3"/>
                    </a:moveTo>
                    <a:lnTo>
                      <a:pt x="0" y="2"/>
                    </a:lnTo>
                    <a:lnTo>
                      <a:pt x="1" y="0"/>
                    </a:lnTo>
                    <a:lnTo>
                      <a:pt x="5" y="2"/>
                    </a:lnTo>
                    <a:lnTo>
                      <a:pt x="4" y="0"/>
                    </a:lnTo>
                    <a:lnTo>
                      <a:pt x="4" y="3"/>
                    </a:lnTo>
                    <a:close/>
                  </a:path>
                </a:pathLst>
              </a:custGeom>
              <a:solidFill>
                <a:srgbClr val="000000"/>
              </a:solidFill>
              <a:ln w="9525">
                <a:noFill/>
                <a:round/>
                <a:headEnd/>
                <a:tailEnd/>
              </a:ln>
            </p:spPr>
            <p:txBody>
              <a:bodyPr/>
              <a:lstStyle/>
              <a:p>
                <a:endParaRPr lang="en-US" dirty="0"/>
              </a:p>
            </p:txBody>
          </p:sp>
          <p:sp>
            <p:nvSpPr>
              <p:cNvPr id="22189" name="Freeform 386"/>
              <p:cNvSpPr>
                <a:spLocks/>
              </p:cNvSpPr>
              <p:nvPr/>
            </p:nvSpPr>
            <p:spPr bwMode="auto">
              <a:xfrm>
                <a:off x="3349" y="1127"/>
                <a:ext cx="1" cy="1"/>
              </a:xfrm>
              <a:custGeom>
                <a:avLst/>
                <a:gdLst>
                  <a:gd name="T0" fmla="*/ 4 w 5"/>
                  <a:gd name="T1" fmla="*/ 2 h 2"/>
                  <a:gd name="T2" fmla="*/ 5 w 5"/>
                  <a:gd name="T3" fmla="*/ 1 h 2"/>
                  <a:gd name="T4" fmla="*/ 0 w 5"/>
                  <a:gd name="T5" fmla="*/ 1 h 2"/>
                  <a:gd name="T6" fmla="*/ 0 w 5"/>
                  <a:gd name="T7" fmla="*/ 0 h 2"/>
                  <a:gd name="T8" fmla="*/ 4 w 5"/>
                  <a:gd name="T9" fmla="*/ 2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4" y="2"/>
                    </a:moveTo>
                    <a:lnTo>
                      <a:pt x="5" y="1"/>
                    </a:lnTo>
                    <a:lnTo>
                      <a:pt x="0" y="1"/>
                    </a:lnTo>
                    <a:lnTo>
                      <a:pt x="0" y="0"/>
                    </a:lnTo>
                    <a:lnTo>
                      <a:pt x="4" y="2"/>
                    </a:lnTo>
                    <a:close/>
                  </a:path>
                </a:pathLst>
              </a:custGeom>
              <a:solidFill>
                <a:srgbClr val="000000"/>
              </a:solidFill>
              <a:ln w="9525">
                <a:noFill/>
                <a:round/>
                <a:headEnd/>
                <a:tailEnd/>
              </a:ln>
            </p:spPr>
            <p:txBody>
              <a:bodyPr/>
              <a:lstStyle/>
              <a:p>
                <a:endParaRPr lang="en-US" dirty="0"/>
              </a:p>
            </p:txBody>
          </p:sp>
          <p:sp>
            <p:nvSpPr>
              <p:cNvPr id="22190" name="Freeform 387"/>
              <p:cNvSpPr>
                <a:spLocks/>
              </p:cNvSpPr>
              <p:nvPr/>
            </p:nvSpPr>
            <p:spPr bwMode="auto">
              <a:xfrm>
                <a:off x="3364" y="1134"/>
                <a:ext cx="43" cy="21"/>
              </a:xfrm>
              <a:custGeom>
                <a:avLst/>
                <a:gdLst>
                  <a:gd name="T0" fmla="*/ 23 w 386"/>
                  <a:gd name="T1" fmla="*/ 0 h 126"/>
                  <a:gd name="T2" fmla="*/ 0 w 386"/>
                  <a:gd name="T3" fmla="*/ 110 h 126"/>
                  <a:gd name="T4" fmla="*/ 152 w 386"/>
                  <a:gd name="T5" fmla="*/ 123 h 126"/>
                  <a:gd name="T6" fmla="*/ 158 w 386"/>
                  <a:gd name="T7" fmla="*/ 124 h 126"/>
                  <a:gd name="T8" fmla="*/ 242 w 386"/>
                  <a:gd name="T9" fmla="*/ 126 h 126"/>
                  <a:gd name="T10" fmla="*/ 329 w 386"/>
                  <a:gd name="T11" fmla="*/ 113 h 126"/>
                  <a:gd name="T12" fmla="*/ 386 w 386"/>
                  <a:gd name="T13" fmla="*/ 101 h 126"/>
                  <a:gd name="T14" fmla="*/ 250 w 386"/>
                  <a:gd name="T15" fmla="*/ 55 h 126"/>
                  <a:gd name="T16" fmla="*/ 171 w 386"/>
                  <a:gd name="T17" fmla="*/ 33 h 126"/>
                  <a:gd name="T18" fmla="*/ 155 w 386"/>
                  <a:gd name="T19" fmla="*/ 30 h 126"/>
                  <a:gd name="T20" fmla="*/ 23 w 386"/>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6"/>
                  <a:gd name="T34" fmla="*/ 0 h 126"/>
                  <a:gd name="T35" fmla="*/ 386 w 386"/>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6" h="126">
                    <a:moveTo>
                      <a:pt x="23" y="0"/>
                    </a:moveTo>
                    <a:lnTo>
                      <a:pt x="0" y="110"/>
                    </a:lnTo>
                    <a:lnTo>
                      <a:pt x="152" y="123"/>
                    </a:lnTo>
                    <a:lnTo>
                      <a:pt x="158" y="124"/>
                    </a:lnTo>
                    <a:lnTo>
                      <a:pt x="242" y="126"/>
                    </a:lnTo>
                    <a:lnTo>
                      <a:pt x="329" y="113"/>
                    </a:lnTo>
                    <a:lnTo>
                      <a:pt x="386" y="101"/>
                    </a:lnTo>
                    <a:lnTo>
                      <a:pt x="250" y="55"/>
                    </a:lnTo>
                    <a:lnTo>
                      <a:pt x="171" y="33"/>
                    </a:lnTo>
                    <a:lnTo>
                      <a:pt x="155" y="30"/>
                    </a:lnTo>
                    <a:lnTo>
                      <a:pt x="23" y="0"/>
                    </a:lnTo>
                    <a:close/>
                  </a:path>
                </a:pathLst>
              </a:custGeom>
              <a:solidFill>
                <a:srgbClr val="4C4C4C"/>
              </a:solidFill>
              <a:ln w="9525">
                <a:noFill/>
                <a:round/>
                <a:headEnd/>
                <a:tailEnd/>
              </a:ln>
            </p:spPr>
            <p:txBody>
              <a:bodyPr/>
              <a:lstStyle/>
              <a:p>
                <a:endParaRPr lang="en-US" dirty="0"/>
              </a:p>
            </p:txBody>
          </p:sp>
          <p:sp>
            <p:nvSpPr>
              <p:cNvPr id="22191" name="Freeform 388"/>
              <p:cNvSpPr>
                <a:spLocks/>
              </p:cNvSpPr>
              <p:nvPr/>
            </p:nvSpPr>
            <p:spPr bwMode="auto">
              <a:xfrm>
                <a:off x="3364" y="1134"/>
                <a:ext cx="3" cy="18"/>
              </a:xfrm>
              <a:custGeom>
                <a:avLst/>
                <a:gdLst>
                  <a:gd name="T0" fmla="*/ 28 w 28"/>
                  <a:gd name="T1" fmla="*/ 0 h 110"/>
                  <a:gd name="T2" fmla="*/ 23 w 28"/>
                  <a:gd name="T3" fmla="*/ 0 h 110"/>
                  <a:gd name="T4" fmla="*/ 0 w 28"/>
                  <a:gd name="T5" fmla="*/ 110 h 110"/>
                  <a:gd name="T6" fmla="*/ 4 w 28"/>
                  <a:gd name="T7" fmla="*/ 110 h 110"/>
                  <a:gd name="T8" fmla="*/ 28 w 28"/>
                  <a:gd name="T9" fmla="*/ 0 h 110"/>
                  <a:gd name="T10" fmla="*/ 0 60000 65536"/>
                  <a:gd name="T11" fmla="*/ 0 60000 65536"/>
                  <a:gd name="T12" fmla="*/ 0 60000 65536"/>
                  <a:gd name="T13" fmla="*/ 0 60000 65536"/>
                  <a:gd name="T14" fmla="*/ 0 60000 65536"/>
                  <a:gd name="T15" fmla="*/ 0 w 28"/>
                  <a:gd name="T16" fmla="*/ 0 h 110"/>
                  <a:gd name="T17" fmla="*/ 28 w 28"/>
                  <a:gd name="T18" fmla="*/ 110 h 110"/>
                </a:gdLst>
                <a:ahLst/>
                <a:cxnLst>
                  <a:cxn ang="T10">
                    <a:pos x="T0" y="T1"/>
                  </a:cxn>
                  <a:cxn ang="T11">
                    <a:pos x="T2" y="T3"/>
                  </a:cxn>
                  <a:cxn ang="T12">
                    <a:pos x="T4" y="T5"/>
                  </a:cxn>
                  <a:cxn ang="T13">
                    <a:pos x="T6" y="T7"/>
                  </a:cxn>
                  <a:cxn ang="T14">
                    <a:pos x="T8" y="T9"/>
                  </a:cxn>
                </a:cxnLst>
                <a:rect l="T15" t="T16" r="T17" b="T18"/>
                <a:pathLst>
                  <a:path w="28" h="110">
                    <a:moveTo>
                      <a:pt x="28" y="0"/>
                    </a:moveTo>
                    <a:lnTo>
                      <a:pt x="23" y="0"/>
                    </a:lnTo>
                    <a:lnTo>
                      <a:pt x="0" y="110"/>
                    </a:lnTo>
                    <a:lnTo>
                      <a:pt x="4" y="110"/>
                    </a:lnTo>
                    <a:lnTo>
                      <a:pt x="28" y="0"/>
                    </a:lnTo>
                    <a:close/>
                  </a:path>
                </a:pathLst>
              </a:custGeom>
              <a:solidFill>
                <a:srgbClr val="000000"/>
              </a:solidFill>
              <a:ln w="9525">
                <a:noFill/>
                <a:round/>
                <a:headEnd/>
                <a:tailEnd/>
              </a:ln>
            </p:spPr>
            <p:txBody>
              <a:bodyPr/>
              <a:lstStyle/>
              <a:p>
                <a:endParaRPr lang="en-US" dirty="0"/>
              </a:p>
            </p:txBody>
          </p:sp>
          <p:sp>
            <p:nvSpPr>
              <p:cNvPr id="22192" name="Freeform 389"/>
              <p:cNvSpPr>
                <a:spLocks/>
              </p:cNvSpPr>
              <p:nvPr/>
            </p:nvSpPr>
            <p:spPr bwMode="auto">
              <a:xfrm>
                <a:off x="3364" y="1152"/>
                <a:ext cx="17" cy="2"/>
              </a:xfrm>
              <a:custGeom>
                <a:avLst/>
                <a:gdLst>
                  <a:gd name="T0" fmla="*/ 0 w 152"/>
                  <a:gd name="T1" fmla="*/ 0 h 17"/>
                  <a:gd name="T2" fmla="*/ 0 w 152"/>
                  <a:gd name="T3" fmla="*/ 5 h 17"/>
                  <a:gd name="T4" fmla="*/ 152 w 152"/>
                  <a:gd name="T5" fmla="*/ 17 h 17"/>
                  <a:gd name="T6" fmla="*/ 152 w 152"/>
                  <a:gd name="T7" fmla="*/ 13 h 17"/>
                  <a:gd name="T8" fmla="*/ 0 w 152"/>
                  <a:gd name="T9" fmla="*/ 0 h 17"/>
                  <a:gd name="T10" fmla="*/ 0 60000 65536"/>
                  <a:gd name="T11" fmla="*/ 0 60000 65536"/>
                  <a:gd name="T12" fmla="*/ 0 60000 65536"/>
                  <a:gd name="T13" fmla="*/ 0 60000 65536"/>
                  <a:gd name="T14" fmla="*/ 0 60000 65536"/>
                  <a:gd name="T15" fmla="*/ 0 w 152"/>
                  <a:gd name="T16" fmla="*/ 0 h 17"/>
                  <a:gd name="T17" fmla="*/ 152 w 152"/>
                  <a:gd name="T18" fmla="*/ 17 h 17"/>
                </a:gdLst>
                <a:ahLst/>
                <a:cxnLst>
                  <a:cxn ang="T10">
                    <a:pos x="T0" y="T1"/>
                  </a:cxn>
                  <a:cxn ang="T11">
                    <a:pos x="T2" y="T3"/>
                  </a:cxn>
                  <a:cxn ang="T12">
                    <a:pos x="T4" y="T5"/>
                  </a:cxn>
                  <a:cxn ang="T13">
                    <a:pos x="T6" y="T7"/>
                  </a:cxn>
                  <a:cxn ang="T14">
                    <a:pos x="T8" y="T9"/>
                  </a:cxn>
                </a:cxnLst>
                <a:rect l="T15" t="T16" r="T17" b="T18"/>
                <a:pathLst>
                  <a:path w="152" h="17">
                    <a:moveTo>
                      <a:pt x="0" y="0"/>
                    </a:moveTo>
                    <a:lnTo>
                      <a:pt x="0" y="5"/>
                    </a:lnTo>
                    <a:lnTo>
                      <a:pt x="152" y="17"/>
                    </a:lnTo>
                    <a:lnTo>
                      <a:pt x="152" y="13"/>
                    </a:lnTo>
                    <a:lnTo>
                      <a:pt x="0" y="0"/>
                    </a:lnTo>
                    <a:close/>
                  </a:path>
                </a:pathLst>
              </a:custGeom>
              <a:solidFill>
                <a:srgbClr val="000000"/>
              </a:solidFill>
              <a:ln w="9525">
                <a:noFill/>
                <a:round/>
                <a:headEnd/>
                <a:tailEnd/>
              </a:ln>
            </p:spPr>
            <p:txBody>
              <a:bodyPr/>
              <a:lstStyle/>
              <a:p>
                <a:endParaRPr lang="en-US" dirty="0"/>
              </a:p>
            </p:txBody>
          </p:sp>
          <p:sp>
            <p:nvSpPr>
              <p:cNvPr id="22193" name="Freeform 390"/>
              <p:cNvSpPr>
                <a:spLocks/>
              </p:cNvSpPr>
              <p:nvPr/>
            </p:nvSpPr>
            <p:spPr bwMode="auto">
              <a:xfrm>
                <a:off x="3364" y="1152"/>
                <a:ext cx="1" cy="1"/>
              </a:xfrm>
              <a:custGeom>
                <a:avLst/>
                <a:gdLst>
                  <a:gd name="T0" fmla="*/ 0 w 4"/>
                  <a:gd name="T1" fmla="*/ 2 h 5"/>
                  <a:gd name="T2" fmla="*/ 0 w 4"/>
                  <a:gd name="T3" fmla="*/ 5 h 5"/>
                  <a:gd name="T4" fmla="*/ 2 w 4"/>
                  <a:gd name="T5" fmla="*/ 5 h 5"/>
                  <a:gd name="T6" fmla="*/ 2 w 4"/>
                  <a:gd name="T7" fmla="*/ 0 h 5"/>
                  <a:gd name="T8" fmla="*/ 4 w 4"/>
                  <a:gd name="T9" fmla="*/ 2 h 5"/>
                  <a:gd name="T10" fmla="*/ 0 w 4"/>
                  <a:gd name="T11" fmla="*/ 2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2"/>
                    </a:moveTo>
                    <a:lnTo>
                      <a:pt x="0" y="5"/>
                    </a:lnTo>
                    <a:lnTo>
                      <a:pt x="2" y="5"/>
                    </a:lnTo>
                    <a:lnTo>
                      <a:pt x="2" y="0"/>
                    </a:lnTo>
                    <a:lnTo>
                      <a:pt x="4" y="2"/>
                    </a:lnTo>
                    <a:lnTo>
                      <a:pt x="0" y="2"/>
                    </a:lnTo>
                    <a:close/>
                  </a:path>
                </a:pathLst>
              </a:custGeom>
              <a:solidFill>
                <a:srgbClr val="000000"/>
              </a:solidFill>
              <a:ln w="9525">
                <a:noFill/>
                <a:round/>
                <a:headEnd/>
                <a:tailEnd/>
              </a:ln>
            </p:spPr>
            <p:txBody>
              <a:bodyPr/>
              <a:lstStyle/>
              <a:p>
                <a:endParaRPr lang="en-US" dirty="0"/>
              </a:p>
            </p:txBody>
          </p:sp>
          <p:sp>
            <p:nvSpPr>
              <p:cNvPr id="22194" name="Freeform 391"/>
              <p:cNvSpPr>
                <a:spLocks/>
              </p:cNvSpPr>
              <p:nvPr/>
            </p:nvSpPr>
            <p:spPr bwMode="auto">
              <a:xfrm>
                <a:off x="3381" y="1154"/>
                <a:ext cx="1" cy="1"/>
              </a:xfrm>
              <a:custGeom>
                <a:avLst/>
                <a:gdLst>
                  <a:gd name="T0" fmla="*/ 2 w 8"/>
                  <a:gd name="T1" fmla="*/ 0 h 5"/>
                  <a:gd name="T2" fmla="*/ 0 w 8"/>
                  <a:gd name="T3" fmla="*/ 4 h 5"/>
                  <a:gd name="T4" fmla="*/ 7 w 8"/>
                  <a:gd name="T5" fmla="*/ 5 h 5"/>
                  <a:gd name="T6" fmla="*/ 8 w 8"/>
                  <a:gd name="T7" fmla="*/ 1 h 5"/>
                  <a:gd name="T8" fmla="*/ 2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2" y="0"/>
                    </a:moveTo>
                    <a:lnTo>
                      <a:pt x="0" y="4"/>
                    </a:lnTo>
                    <a:lnTo>
                      <a:pt x="7" y="5"/>
                    </a:lnTo>
                    <a:lnTo>
                      <a:pt x="8" y="1"/>
                    </a:lnTo>
                    <a:lnTo>
                      <a:pt x="2" y="0"/>
                    </a:lnTo>
                    <a:close/>
                  </a:path>
                </a:pathLst>
              </a:custGeom>
              <a:solidFill>
                <a:srgbClr val="000000"/>
              </a:solidFill>
              <a:ln w="9525">
                <a:noFill/>
                <a:round/>
                <a:headEnd/>
                <a:tailEnd/>
              </a:ln>
            </p:spPr>
            <p:txBody>
              <a:bodyPr/>
              <a:lstStyle/>
              <a:p>
                <a:endParaRPr lang="en-US" dirty="0"/>
              </a:p>
            </p:txBody>
          </p:sp>
          <p:sp>
            <p:nvSpPr>
              <p:cNvPr id="22195" name="Freeform 392"/>
              <p:cNvSpPr>
                <a:spLocks/>
              </p:cNvSpPr>
              <p:nvPr/>
            </p:nvSpPr>
            <p:spPr bwMode="auto">
              <a:xfrm>
                <a:off x="3381" y="1154"/>
                <a:ext cx="1" cy="1"/>
              </a:xfrm>
              <a:custGeom>
                <a:avLst/>
                <a:gdLst>
                  <a:gd name="T0" fmla="*/ 2 w 2"/>
                  <a:gd name="T1" fmla="*/ 0 h 4"/>
                  <a:gd name="T2" fmla="*/ 0 w 2"/>
                  <a:gd name="T3" fmla="*/ 4 h 4"/>
                  <a:gd name="T4" fmla="*/ 2 w 2"/>
                  <a:gd name="T5" fmla="*/ 4 h 4"/>
                  <a:gd name="T6" fmla="*/ 2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0"/>
                    </a:moveTo>
                    <a:lnTo>
                      <a:pt x="0" y="4"/>
                    </a:lnTo>
                    <a:lnTo>
                      <a:pt x="2" y="4"/>
                    </a:lnTo>
                    <a:lnTo>
                      <a:pt x="2" y="0"/>
                    </a:lnTo>
                    <a:close/>
                  </a:path>
                </a:pathLst>
              </a:custGeom>
              <a:solidFill>
                <a:srgbClr val="000000"/>
              </a:solidFill>
              <a:ln w="9525">
                <a:noFill/>
                <a:round/>
                <a:headEnd/>
                <a:tailEnd/>
              </a:ln>
            </p:spPr>
            <p:txBody>
              <a:bodyPr/>
              <a:lstStyle/>
              <a:p>
                <a:endParaRPr lang="en-US" dirty="0"/>
              </a:p>
            </p:txBody>
          </p:sp>
          <p:sp>
            <p:nvSpPr>
              <p:cNvPr id="22196" name="Freeform 393"/>
              <p:cNvSpPr>
                <a:spLocks/>
              </p:cNvSpPr>
              <p:nvPr/>
            </p:nvSpPr>
            <p:spPr bwMode="auto">
              <a:xfrm>
                <a:off x="3381" y="1154"/>
                <a:ext cx="10" cy="1"/>
              </a:xfrm>
              <a:custGeom>
                <a:avLst/>
                <a:gdLst>
                  <a:gd name="T0" fmla="*/ 0 w 84"/>
                  <a:gd name="T1" fmla="*/ 0 h 6"/>
                  <a:gd name="T2" fmla="*/ 0 w 84"/>
                  <a:gd name="T3" fmla="*/ 4 h 6"/>
                  <a:gd name="T4" fmla="*/ 84 w 84"/>
                  <a:gd name="T5" fmla="*/ 6 h 6"/>
                  <a:gd name="T6" fmla="*/ 84 w 84"/>
                  <a:gd name="T7" fmla="*/ 2 h 6"/>
                  <a:gd name="T8" fmla="*/ 0 w 84"/>
                  <a:gd name="T9" fmla="*/ 0 h 6"/>
                  <a:gd name="T10" fmla="*/ 0 60000 65536"/>
                  <a:gd name="T11" fmla="*/ 0 60000 65536"/>
                  <a:gd name="T12" fmla="*/ 0 60000 65536"/>
                  <a:gd name="T13" fmla="*/ 0 60000 65536"/>
                  <a:gd name="T14" fmla="*/ 0 60000 65536"/>
                  <a:gd name="T15" fmla="*/ 0 w 84"/>
                  <a:gd name="T16" fmla="*/ 0 h 6"/>
                  <a:gd name="T17" fmla="*/ 84 w 84"/>
                  <a:gd name="T18" fmla="*/ 6 h 6"/>
                </a:gdLst>
                <a:ahLst/>
                <a:cxnLst>
                  <a:cxn ang="T10">
                    <a:pos x="T0" y="T1"/>
                  </a:cxn>
                  <a:cxn ang="T11">
                    <a:pos x="T2" y="T3"/>
                  </a:cxn>
                  <a:cxn ang="T12">
                    <a:pos x="T4" y="T5"/>
                  </a:cxn>
                  <a:cxn ang="T13">
                    <a:pos x="T6" y="T7"/>
                  </a:cxn>
                  <a:cxn ang="T14">
                    <a:pos x="T8" y="T9"/>
                  </a:cxn>
                </a:cxnLst>
                <a:rect l="T15" t="T16" r="T17" b="T18"/>
                <a:pathLst>
                  <a:path w="84" h="6">
                    <a:moveTo>
                      <a:pt x="0" y="0"/>
                    </a:moveTo>
                    <a:lnTo>
                      <a:pt x="0" y="4"/>
                    </a:lnTo>
                    <a:lnTo>
                      <a:pt x="84" y="6"/>
                    </a:lnTo>
                    <a:lnTo>
                      <a:pt x="84" y="2"/>
                    </a:lnTo>
                    <a:lnTo>
                      <a:pt x="0" y="0"/>
                    </a:lnTo>
                    <a:close/>
                  </a:path>
                </a:pathLst>
              </a:custGeom>
              <a:solidFill>
                <a:srgbClr val="000000"/>
              </a:solidFill>
              <a:ln w="9525">
                <a:noFill/>
                <a:round/>
                <a:headEnd/>
                <a:tailEnd/>
              </a:ln>
            </p:spPr>
            <p:txBody>
              <a:bodyPr/>
              <a:lstStyle/>
              <a:p>
                <a:endParaRPr lang="en-US" dirty="0"/>
              </a:p>
            </p:txBody>
          </p:sp>
          <p:sp>
            <p:nvSpPr>
              <p:cNvPr id="22197" name="Freeform 394"/>
              <p:cNvSpPr>
                <a:spLocks/>
              </p:cNvSpPr>
              <p:nvPr/>
            </p:nvSpPr>
            <p:spPr bwMode="auto">
              <a:xfrm>
                <a:off x="3381" y="1154"/>
                <a:ext cx="1" cy="1"/>
              </a:xfrm>
              <a:custGeom>
                <a:avLst/>
                <a:gdLst>
                  <a:gd name="T0" fmla="*/ 0 w 1"/>
                  <a:gd name="T1" fmla="*/ 4 h 4"/>
                  <a:gd name="T2" fmla="*/ 1 w 1"/>
                  <a:gd name="T3" fmla="*/ 4 h 4"/>
                  <a:gd name="T4" fmla="*/ 1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1" y="4"/>
                    </a:lnTo>
                    <a:lnTo>
                      <a:pt x="1" y="0"/>
                    </a:lnTo>
                    <a:lnTo>
                      <a:pt x="0" y="4"/>
                    </a:lnTo>
                    <a:close/>
                  </a:path>
                </a:pathLst>
              </a:custGeom>
              <a:solidFill>
                <a:srgbClr val="000000"/>
              </a:solidFill>
              <a:ln w="9525">
                <a:noFill/>
                <a:round/>
                <a:headEnd/>
                <a:tailEnd/>
              </a:ln>
            </p:spPr>
            <p:txBody>
              <a:bodyPr/>
              <a:lstStyle/>
              <a:p>
                <a:endParaRPr lang="en-US" dirty="0"/>
              </a:p>
            </p:txBody>
          </p:sp>
          <p:sp>
            <p:nvSpPr>
              <p:cNvPr id="22198" name="Freeform 395"/>
              <p:cNvSpPr>
                <a:spLocks/>
              </p:cNvSpPr>
              <p:nvPr/>
            </p:nvSpPr>
            <p:spPr bwMode="auto">
              <a:xfrm>
                <a:off x="3391" y="1152"/>
                <a:ext cx="9" cy="3"/>
              </a:xfrm>
              <a:custGeom>
                <a:avLst/>
                <a:gdLst>
                  <a:gd name="T0" fmla="*/ 0 w 87"/>
                  <a:gd name="T1" fmla="*/ 14 h 18"/>
                  <a:gd name="T2" fmla="*/ 0 w 87"/>
                  <a:gd name="T3" fmla="*/ 18 h 18"/>
                  <a:gd name="T4" fmla="*/ 87 w 87"/>
                  <a:gd name="T5" fmla="*/ 5 h 18"/>
                  <a:gd name="T6" fmla="*/ 87 w 87"/>
                  <a:gd name="T7" fmla="*/ 0 h 18"/>
                  <a:gd name="T8" fmla="*/ 0 w 87"/>
                  <a:gd name="T9" fmla="*/ 14 h 18"/>
                  <a:gd name="T10" fmla="*/ 0 60000 65536"/>
                  <a:gd name="T11" fmla="*/ 0 60000 65536"/>
                  <a:gd name="T12" fmla="*/ 0 60000 65536"/>
                  <a:gd name="T13" fmla="*/ 0 60000 65536"/>
                  <a:gd name="T14" fmla="*/ 0 60000 65536"/>
                  <a:gd name="T15" fmla="*/ 0 w 87"/>
                  <a:gd name="T16" fmla="*/ 0 h 18"/>
                  <a:gd name="T17" fmla="*/ 87 w 87"/>
                  <a:gd name="T18" fmla="*/ 18 h 18"/>
                </a:gdLst>
                <a:ahLst/>
                <a:cxnLst>
                  <a:cxn ang="T10">
                    <a:pos x="T0" y="T1"/>
                  </a:cxn>
                  <a:cxn ang="T11">
                    <a:pos x="T2" y="T3"/>
                  </a:cxn>
                  <a:cxn ang="T12">
                    <a:pos x="T4" y="T5"/>
                  </a:cxn>
                  <a:cxn ang="T13">
                    <a:pos x="T6" y="T7"/>
                  </a:cxn>
                  <a:cxn ang="T14">
                    <a:pos x="T8" y="T9"/>
                  </a:cxn>
                </a:cxnLst>
                <a:rect l="T15" t="T16" r="T17" b="T18"/>
                <a:pathLst>
                  <a:path w="87" h="18">
                    <a:moveTo>
                      <a:pt x="0" y="14"/>
                    </a:moveTo>
                    <a:lnTo>
                      <a:pt x="0" y="18"/>
                    </a:lnTo>
                    <a:lnTo>
                      <a:pt x="87" y="5"/>
                    </a:lnTo>
                    <a:lnTo>
                      <a:pt x="87" y="0"/>
                    </a:lnTo>
                    <a:lnTo>
                      <a:pt x="0" y="14"/>
                    </a:lnTo>
                    <a:close/>
                  </a:path>
                </a:pathLst>
              </a:custGeom>
              <a:solidFill>
                <a:srgbClr val="000000"/>
              </a:solidFill>
              <a:ln w="9525">
                <a:noFill/>
                <a:round/>
                <a:headEnd/>
                <a:tailEnd/>
              </a:ln>
            </p:spPr>
            <p:txBody>
              <a:bodyPr/>
              <a:lstStyle/>
              <a:p>
                <a:endParaRPr lang="en-US" dirty="0"/>
              </a:p>
            </p:txBody>
          </p:sp>
          <p:sp>
            <p:nvSpPr>
              <p:cNvPr id="22199" name="Freeform 396"/>
              <p:cNvSpPr>
                <a:spLocks/>
              </p:cNvSpPr>
              <p:nvPr/>
            </p:nvSpPr>
            <p:spPr bwMode="auto">
              <a:xfrm>
                <a:off x="3391" y="1154"/>
                <a:ext cx="1" cy="1"/>
              </a:xfrm>
              <a:custGeom>
                <a:avLst/>
                <a:gdLst>
                  <a:gd name="T0" fmla="*/ 0 w 1"/>
                  <a:gd name="T1" fmla="*/ 4 h 4"/>
                  <a:gd name="T2" fmla="*/ 0 w 1"/>
                  <a:gd name="T3" fmla="*/ 0 h 4"/>
                  <a:gd name="T4" fmla="*/ 0 w 1"/>
                  <a:gd name="T5" fmla="*/ 4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000000"/>
              </a:solidFill>
              <a:ln w="9525">
                <a:noFill/>
                <a:round/>
                <a:headEnd/>
                <a:tailEnd/>
              </a:ln>
            </p:spPr>
            <p:txBody>
              <a:bodyPr/>
              <a:lstStyle/>
              <a:p>
                <a:endParaRPr lang="en-US" dirty="0"/>
              </a:p>
            </p:txBody>
          </p:sp>
          <p:sp>
            <p:nvSpPr>
              <p:cNvPr id="22200" name="Freeform 397"/>
              <p:cNvSpPr>
                <a:spLocks/>
              </p:cNvSpPr>
              <p:nvPr/>
            </p:nvSpPr>
            <p:spPr bwMode="auto">
              <a:xfrm>
                <a:off x="3400" y="1150"/>
                <a:ext cx="7" cy="3"/>
              </a:xfrm>
              <a:custGeom>
                <a:avLst/>
                <a:gdLst>
                  <a:gd name="T0" fmla="*/ 0 w 57"/>
                  <a:gd name="T1" fmla="*/ 11 h 16"/>
                  <a:gd name="T2" fmla="*/ 0 w 57"/>
                  <a:gd name="T3" fmla="*/ 16 h 16"/>
                  <a:gd name="T4" fmla="*/ 57 w 57"/>
                  <a:gd name="T5" fmla="*/ 4 h 16"/>
                  <a:gd name="T6" fmla="*/ 57 w 57"/>
                  <a:gd name="T7" fmla="*/ 0 h 16"/>
                  <a:gd name="T8" fmla="*/ 0 w 57"/>
                  <a:gd name="T9" fmla="*/ 11 h 16"/>
                  <a:gd name="T10" fmla="*/ 0 60000 65536"/>
                  <a:gd name="T11" fmla="*/ 0 60000 65536"/>
                  <a:gd name="T12" fmla="*/ 0 60000 65536"/>
                  <a:gd name="T13" fmla="*/ 0 60000 65536"/>
                  <a:gd name="T14" fmla="*/ 0 60000 65536"/>
                  <a:gd name="T15" fmla="*/ 0 w 57"/>
                  <a:gd name="T16" fmla="*/ 0 h 16"/>
                  <a:gd name="T17" fmla="*/ 57 w 57"/>
                  <a:gd name="T18" fmla="*/ 16 h 16"/>
                </a:gdLst>
                <a:ahLst/>
                <a:cxnLst>
                  <a:cxn ang="T10">
                    <a:pos x="T0" y="T1"/>
                  </a:cxn>
                  <a:cxn ang="T11">
                    <a:pos x="T2" y="T3"/>
                  </a:cxn>
                  <a:cxn ang="T12">
                    <a:pos x="T4" y="T5"/>
                  </a:cxn>
                  <a:cxn ang="T13">
                    <a:pos x="T6" y="T7"/>
                  </a:cxn>
                  <a:cxn ang="T14">
                    <a:pos x="T8" y="T9"/>
                  </a:cxn>
                </a:cxnLst>
                <a:rect l="T15" t="T16" r="T17" b="T18"/>
                <a:pathLst>
                  <a:path w="57" h="16">
                    <a:moveTo>
                      <a:pt x="0" y="11"/>
                    </a:moveTo>
                    <a:lnTo>
                      <a:pt x="0" y="16"/>
                    </a:lnTo>
                    <a:lnTo>
                      <a:pt x="57" y="4"/>
                    </a:lnTo>
                    <a:lnTo>
                      <a:pt x="57" y="0"/>
                    </a:lnTo>
                    <a:lnTo>
                      <a:pt x="0" y="11"/>
                    </a:lnTo>
                    <a:close/>
                  </a:path>
                </a:pathLst>
              </a:custGeom>
              <a:solidFill>
                <a:srgbClr val="000000"/>
              </a:solidFill>
              <a:ln w="9525">
                <a:noFill/>
                <a:round/>
                <a:headEnd/>
                <a:tailEnd/>
              </a:ln>
            </p:spPr>
            <p:txBody>
              <a:bodyPr/>
              <a:lstStyle/>
              <a:p>
                <a:endParaRPr lang="en-US" dirty="0"/>
              </a:p>
            </p:txBody>
          </p:sp>
          <p:sp>
            <p:nvSpPr>
              <p:cNvPr id="22201" name="Freeform 398"/>
              <p:cNvSpPr>
                <a:spLocks/>
              </p:cNvSpPr>
              <p:nvPr/>
            </p:nvSpPr>
            <p:spPr bwMode="auto">
              <a:xfrm>
                <a:off x="3400" y="1152"/>
                <a:ext cx="1" cy="1"/>
              </a:xfrm>
              <a:custGeom>
                <a:avLst/>
                <a:gdLst>
                  <a:gd name="T0" fmla="*/ 0 w 1"/>
                  <a:gd name="T1" fmla="*/ 5 h 5"/>
                  <a:gd name="T2" fmla="*/ 0 w 1"/>
                  <a:gd name="T3" fmla="*/ 0 h 5"/>
                  <a:gd name="T4" fmla="*/ 0 w 1"/>
                  <a:gd name="T5" fmla="*/ 5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5"/>
                    </a:moveTo>
                    <a:lnTo>
                      <a:pt x="0" y="0"/>
                    </a:lnTo>
                    <a:lnTo>
                      <a:pt x="0" y="5"/>
                    </a:lnTo>
                    <a:close/>
                  </a:path>
                </a:pathLst>
              </a:custGeom>
              <a:solidFill>
                <a:srgbClr val="000000"/>
              </a:solidFill>
              <a:ln w="9525">
                <a:noFill/>
                <a:round/>
                <a:headEnd/>
                <a:tailEnd/>
              </a:ln>
            </p:spPr>
            <p:txBody>
              <a:bodyPr/>
              <a:lstStyle/>
              <a:p>
                <a:endParaRPr lang="en-US" dirty="0"/>
              </a:p>
            </p:txBody>
          </p:sp>
          <p:sp>
            <p:nvSpPr>
              <p:cNvPr id="22202" name="Freeform 399"/>
              <p:cNvSpPr>
                <a:spLocks/>
              </p:cNvSpPr>
              <p:nvPr/>
            </p:nvSpPr>
            <p:spPr bwMode="auto">
              <a:xfrm>
                <a:off x="3391" y="1143"/>
                <a:ext cx="16" cy="8"/>
              </a:xfrm>
              <a:custGeom>
                <a:avLst/>
                <a:gdLst>
                  <a:gd name="T0" fmla="*/ 136 w 139"/>
                  <a:gd name="T1" fmla="*/ 49 h 49"/>
                  <a:gd name="T2" fmla="*/ 139 w 139"/>
                  <a:gd name="T3" fmla="*/ 46 h 49"/>
                  <a:gd name="T4" fmla="*/ 3 w 139"/>
                  <a:gd name="T5" fmla="*/ 0 h 49"/>
                  <a:gd name="T6" fmla="*/ 0 w 139"/>
                  <a:gd name="T7" fmla="*/ 3 h 49"/>
                  <a:gd name="T8" fmla="*/ 136 w 139"/>
                  <a:gd name="T9" fmla="*/ 49 h 49"/>
                  <a:gd name="T10" fmla="*/ 0 60000 65536"/>
                  <a:gd name="T11" fmla="*/ 0 60000 65536"/>
                  <a:gd name="T12" fmla="*/ 0 60000 65536"/>
                  <a:gd name="T13" fmla="*/ 0 60000 65536"/>
                  <a:gd name="T14" fmla="*/ 0 60000 65536"/>
                  <a:gd name="T15" fmla="*/ 0 w 139"/>
                  <a:gd name="T16" fmla="*/ 0 h 49"/>
                  <a:gd name="T17" fmla="*/ 139 w 139"/>
                  <a:gd name="T18" fmla="*/ 49 h 49"/>
                </a:gdLst>
                <a:ahLst/>
                <a:cxnLst>
                  <a:cxn ang="T10">
                    <a:pos x="T0" y="T1"/>
                  </a:cxn>
                  <a:cxn ang="T11">
                    <a:pos x="T2" y="T3"/>
                  </a:cxn>
                  <a:cxn ang="T12">
                    <a:pos x="T4" y="T5"/>
                  </a:cxn>
                  <a:cxn ang="T13">
                    <a:pos x="T6" y="T7"/>
                  </a:cxn>
                  <a:cxn ang="T14">
                    <a:pos x="T8" y="T9"/>
                  </a:cxn>
                </a:cxnLst>
                <a:rect l="T15" t="T16" r="T17" b="T18"/>
                <a:pathLst>
                  <a:path w="139" h="49">
                    <a:moveTo>
                      <a:pt x="136" y="49"/>
                    </a:moveTo>
                    <a:lnTo>
                      <a:pt x="139" y="46"/>
                    </a:lnTo>
                    <a:lnTo>
                      <a:pt x="3" y="0"/>
                    </a:lnTo>
                    <a:lnTo>
                      <a:pt x="0" y="3"/>
                    </a:lnTo>
                    <a:lnTo>
                      <a:pt x="136" y="49"/>
                    </a:lnTo>
                    <a:close/>
                  </a:path>
                </a:pathLst>
              </a:custGeom>
              <a:solidFill>
                <a:srgbClr val="000000"/>
              </a:solidFill>
              <a:ln w="9525">
                <a:noFill/>
                <a:round/>
                <a:headEnd/>
                <a:tailEnd/>
              </a:ln>
            </p:spPr>
            <p:txBody>
              <a:bodyPr/>
              <a:lstStyle/>
              <a:p>
                <a:endParaRPr lang="en-US" dirty="0"/>
              </a:p>
            </p:txBody>
          </p:sp>
          <p:sp>
            <p:nvSpPr>
              <p:cNvPr id="22203" name="Freeform 400"/>
              <p:cNvSpPr>
                <a:spLocks/>
              </p:cNvSpPr>
              <p:nvPr/>
            </p:nvSpPr>
            <p:spPr bwMode="auto">
              <a:xfrm>
                <a:off x="3407" y="1150"/>
                <a:ext cx="1" cy="1"/>
              </a:xfrm>
              <a:custGeom>
                <a:avLst/>
                <a:gdLst>
                  <a:gd name="T0" fmla="*/ 2 w 8"/>
                  <a:gd name="T1" fmla="*/ 4 h 4"/>
                  <a:gd name="T2" fmla="*/ 8 w 8"/>
                  <a:gd name="T3" fmla="*/ 3 h 4"/>
                  <a:gd name="T4" fmla="*/ 3 w 8"/>
                  <a:gd name="T5" fmla="*/ 1 h 4"/>
                  <a:gd name="T6" fmla="*/ 0 w 8"/>
                  <a:gd name="T7" fmla="*/ 4 h 4"/>
                  <a:gd name="T8" fmla="*/ 2 w 8"/>
                  <a:gd name="T9" fmla="*/ 0 h 4"/>
                  <a:gd name="T10" fmla="*/ 2 w 8"/>
                  <a:gd name="T11" fmla="*/ 4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2" y="4"/>
                    </a:moveTo>
                    <a:lnTo>
                      <a:pt x="8" y="3"/>
                    </a:lnTo>
                    <a:lnTo>
                      <a:pt x="3" y="1"/>
                    </a:lnTo>
                    <a:lnTo>
                      <a:pt x="0" y="4"/>
                    </a:lnTo>
                    <a:lnTo>
                      <a:pt x="2" y="0"/>
                    </a:lnTo>
                    <a:lnTo>
                      <a:pt x="2" y="4"/>
                    </a:lnTo>
                    <a:close/>
                  </a:path>
                </a:pathLst>
              </a:custGeom>
              <a:solidFill>
                <a:srgbClr val="000000"/>
              </a:solidFill>
              <a:ln w="9525">
                <a:noFill/>
                <a:round/>
                <a:headEnd/>
                <a:tailEnd/>
              </a:ln>
            </p:spPr>
            <p:txBody>
              <a:bodyPr/>
              <a:lstStyle/>
              <a:p>
                <a:endParaRPr lang="en-US" dirty="0"/>
              </a:p>
            </p:txBody>
          </p:sp>
          <p:sp>
            <p:nvSpPr>
              <p:cNvPr id="22204" name="Freeform 401"/>
              <p:cNvSpPr>
                <a:spLocks/>
              </p:cNvSpPr>
              <p:nvPr/>
            </p:nvSpPr>
            <p:spPr bwMode="auto">
              <a:xfrm>
                <a:off x="3383" y="1139"/>
                <a:ext cx="9" cy="4"/>
              </a:xfrm>
              <a:custGeom>
                <a:avLst/>
                <a:gdLst>
                  <a:gd name="T0" fmla="*/ 79 w 82"/>
                  <a:gd name="T1" fmla="*/ 25 h 25"/>
                  <a:gd name="T2" fmla="*/ 82 w 82"/>
                  <a:gd name="T3" fmla="*/ 22 h 25"/>
                  <a:gd name="T4" fmla="*/ 3 w 82"/>
                  <a:gd name="T5" fmla="*/ 0 h 25"/>
                  <a:gd name="T6" fmla="*/ 0 w 82"/>
                  <a:gd name="T7" fmla="*/ 3 h 25"/>
                  <a:gd name="T8" fmla="*/ 79 w 82"/>
                  <a:gd name="T9" fmla="*/ 25 h 25"/>
                  <a:gd name="T10" fmla="*/ 0 60000 65536"/>
                  <a:gd name="T11" fmla="*/ 0 60000 65536"/>
                  <a:gd name="T12" fmla="*/ 0 60000 65536"/>
                  <a:gd name="T13" fmla="*/ 0 60000 65536"/>
                  <a:gd name="T14" fmla="*/ 0 60000 65536"/>
                  <a:gd name="T15" fmla="*/ 0 w 82"/>
                  <a:gd name="T16" fmla="*/ 0 h 25"/>
                  <a:gd name="T17" fmla="*/ 82 w 82"/>
                  <a:gd name="T18" fmla="*/ 25 h 25"/>
                </a:gdLst>
                <a:ahLst/>
                <a:cxnLst>
                  <a:cxn ang="T10">
                    <a:pos x="T0" y="T1"/>
                  </a:cxn>
                  <a:cxn ang="T11">
                    <a:pos x="T2" y="T3"/>
                  </a:cxn>
                  <a:cxn ang="T12">
                    <a:pos x="T4" y="T5"/>
                  </a:cxn>
                  <a:cxn ang="T13">
                    <a:pos x="T6" y="T7"/>
                  </a:cxn>
                  <a:cxn ang="T14">
                    <a:pos x="T8" y="T9"/>
                  </a:cxn>
                </a:cxnLst>
                <a:rect l="T15" t="T16" r="T17" b="T18"/>
                <a:pathLst>
                  <a:path w="82" h="25">
                    <a:moveTo>
                      <a:pt x="79" y="25"/>
                    </a:moveTo>
                    <a:lnTo>
                      <a:pt x="82" y="22"/>
                    </a:lnTo>
                    <a:lnTo>
                      <a:pt x="3" y="0"/>
                    </a:lnTo>
                    <a:lnTo>
                      <a:pt x="0" y="3"/>
                    </a:lnTo>
                    <a:lnTo>
                      <a:pt x="79" y="25"/>
                    </a:lnTo>
                    <a:close/>
                  </a:path>
                </a:pathLst>
              </a:custGeom>
              <a:solidFill>
                <a:srgbClr val="000000"/>
              </a:solidFill>
              <a:ln w="9525">
                <a:noFill/>
                <a:round/>
                <a:headEnd/>
                <a:tailEnd/>
              </a:ln>
            </p:spPr>
            <p:txBody>
              <a:bodyPr/>
              <a:lstStyle/>
              <a:p>
                <a:endParaRPr lang="en-US" dirty="0"/>
              </a:p>
            </p:txBody>
          </p:sp>
          <p:sp>
            <p:nvSpPr>
              <p:cNvPr id="22205" name="Freeform 402"/>
              <p:cNvSpPr>
                <a:spLocks/>
              </p:cNvSpPr>
              <p:nvPr/>
            </p:nvSpPr>
            <p:spPr bwMode="auto">
              <a:xfrm>
                <a:off x="3391" y="1143"/>
                <a:ext cx="1" cy="1"/>
              </a:xfrm>
              <a:custGeom>
                <a:avLst/>
                <a:gdLst>
                  <a:gd name="T0" fmla="*/ 3 w 3"/>
                  <a:gd name="T1" fmla="*/ 0 h 3"/>
                  <a:gd name="T2" fmla="*/ 0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lnTo>
                      <a:pt x="3" y="0"/>
                    </a:lnTo>
                    <a:close/>
                  </a:path>
                </a:pathLst>
              </a:custGeom>
              <a:solidFill>
                <a:srgbClr val="000000"/>
              </a:solidFill>
              <a:ln w="9525">
                <a:noFill/>
                <a:round/>
                <a:headEnd/>
                <a:tailEnd/>
              </a:ln>
            </p:spPr>
            <p:txBody>
              <a:bodyPr/>
              <a:lstStyle/>
              <a:p>
                <a:endParaRPr lang="en-US" dirty="0"/>
              </a:p>
            </p:txBody>
          </p:sp>
          <p:sp>
            <p:nvSpPr>
              <p:cNvPr id="22206" name="Freeform 403"/>
              <p:cNvSpPr>
                <a:spLocks/>
              </p:cNvSpPr>
              <p:nvPr/>
            </p:nvSpPr>
            <p:spPr bwMode="auto">
              <a:xfrm>
                <a:off x="3381" y="1138"/>
                <a:ext cx="2" cy="1"/>
              </a:xfrm>
              <a:custGeom>
                <a:avLst/>
                <a:gdLst>
                  <a:gd name="T0" fmla="*/ 16 w 16"/>
                  <a:gd name="T1" fmla="*/ 6 h 6"/>
                  <a:gd name="T2" fmla="*/ 16 w 16"/>
                  <a:gd name="T3" fmla="*/ 3 h 6"/>
                  <a:gd name="T4" fmla="*/ 0 w 16"/>
                  <a:gd name="T5" fmla="*/ 0 h 6"/>
                  <a:gd name="T6" fmla="*/ 0 w 16"/>
                  <a:gd name="T7" fmla="*/ 3 h 6"/>
                  <a:gd name="T8" fmla="*/ 16 w 16"/>
                  <a:gd name="T9" fmla="*/ 6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6" y="6"/>
                    </a:moveTo>
                    <a:lnTo>
                      <a:pt x="16" y="3"/>
                    </a:lnTo>
                    <a:lnTo>
                      <a:pt x="0" y="0"/>
                    </a:lnTo>
                    <a:lnTo>
                      <a:pt x="0" y="3"/>
                    </a:lnTo>
                    <a:lnTo>
                      <a:pt x="16" y="6"/>
                    </a:lnTo>
                    <a:close/>
                  </a:path>
                </a:pathLst>
              </a:custGeom>
              <a:solidFill>
                <a:srgbClr val="000000"/>
              </a:solidFill>
              <a:ln w="9525">
                <a:noFill/>
                <a:round/>
                <a:headEnd/>
                <a:tailEnd/>
              </a:ln>
            </p:spPr>
            <p:txBody>
              <a:bodyPr/>
              <a:lstStyle/>
              <a:p>
                <a:endParaRPr lang="en-US" dirty="0"/>
              </a:p>
            </p:txBody>
          </p:sp>
          <p:sp>
            <p:nvSpPr>
              <p:cNvPr id="22207" name="Freeform 404"/>
              <p:cNvSpPr>
                <a:spLocks/>
              </p:cNvSpPr>
              <p:nvPr/>
            </p:nvSpPr>
            <p:spPr bwMode="auto">
              <a:xfrm>
                <a:off x="3383" y="1139"/>
                <a:ext cx="1" cy="1"/>
              </a:xfrm>
              <a:custGeom>
                <a:avLst/>
                <a:gdLst>
                  <a:gd name="T0" fmla="*/ 3 w 3"/>
                  <a:gd name="T1" fmla="*/ 0 h 3"/>
                  <a:gd name="T2" fmla="*/ 2 w 3"/>
                  <a:gd name="T3" fmla="*/ 0 h 3"/>
                  <a:gd name="T4" fmla="*/ 2 w 3"/>
                  <a:gd name="T5" fmla="*/ 3 h 3"/>
                  <a:gd name="T6" fmla="*/ 0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2" y="0"/>
                    </a:lnTo>
                    <a:lnTo>
                      <a:pt x="2" y="3"/>
                    </a:lnTo>
                    <a:lnTo>
                      <a:pt x="0" y="3"/>
                    </a:lnTo>
                    <a:lnTo>
                      <a:pt x="3" y="0"/>
                    </a:lnTo>
                    <a:close/>
                  </a:path>
                </a:pathLst>
              </a:custGeom>
              <a:solidFill>
                <a:srgbClr val="000000"/>
              </a:solidFill>
              <a:ln w="9525">
                <a:noFill/>
                <a:round/>
                <a:headEnd/>
                <a:tailEnd/>
              </a:ln>
            </p:spPr>
            <p:txBody>
              <a:bodyPr/>
              <a:lstStyle/>
              <a:p>
                <a:endParaRPr lang="en-US" dirty="0"/>
              </a:p>
            </p:txBody>
          </p:sp>
          <p:sp>
            <p:nvSpPr>
              <p:cNvPr id="22208" name="Freeform 405"/>
              <p:cNvSpPr>
                <a:spLocks/>
              </p:cNvSpPr>
              <p:nvPr/>
            </p:nvSpPr>
            <p:spPr bwMode="auto">
              <a:xfrm>
                <a:off x="3366" y="1133"/>
                <a:ext cx="15" cy="6"/>
              </a:xfrm>
              <a:custGeom>
                <a:avLst/>
                <a:gdLst>
                  <a:gd name="T0" fmla="*/ 132 w 132"/>
                  <a:gd name="T1" fmla="*/ 33 h 33"/>
                  <a:gd name="T2" fmla="*/ 132 w 132"/>
                  <a:gd name="T3" fmla="*/ 30 h 33"/>
                  <a:gd name="T4" fmla="*/ 0 w 132"/>
                  <a:gd name="T5" fmla="*/ 0 h 33"/>
                  <a:gd name="T6" fmla="*/ 0 w 132"/>
                  <a:gd name="T7" fmla="*/ 3 h 33"/>
                  <a:gd name="T8" fmla="*/ 132 w 132"/>
                  <a:gd name="T9" fmla="*/ 33 h 33"/>
                  <a:gd name="T10" fmla="*/ 0 60000 65536"/>
                  <a:gd name="T11" fmla="*/ 0 60000 65536"/>
                  <a:gd name="T12" fmla="*/ 0 60000 65536"/>
                  <a:gd name="T13" fmla="*/ 0 60000 65536"/>
                  <a:gd name="T14" fmla="*/ 0 60000 65536"/>
                  <a:gd name="T15" fmla="*/ 0 w 132"/>
                  <a:gd name="T16" fmla="*/ 0 h 33"/>
                  <a:gd name="T17" fmla="*/ 132 w 132"/>
                  <a:gd name="T18" fmla="*/ 33 h 33"/>
                </a:gdLst>
                <a:ahLst/>
                <a:cxnLst>
                  <a:cxn ang="T10">
                    <a:pos x="T0" y="T1"/>
                  </a:cxn>
                  <a:cxn ang="T11">
                    <a:pos x="T2" y="T3"/>
                  </a:cxn>
                  <a:cxn ang="T12">
                    <a:pos x="T4" y="T5"/>
                  </a:cxn>
                  <a:cxn ang="T13">
                    <a:pos x="T6" y="T7"/>
                  </a:cxn>
                  <a:cxn ang="T14">
                    <a:pos x="T8" y="T9"/>
                  </a:cxn>
                </a:cxnLst>
                <a:rect l="T15" t="T16" r="T17" b="T18"/>
                <a:pathLst>
                  <a:path w="132" h="33">
                    <a:moveTo>
                      <a:pt x="132" y="33"/>
                    </a:moveTo>
                    <a:lnTo>
                      <a:pt x="132" y="30"/>
                    </a:lnTo>
                    <a:lnTo>
                      <a:pt x="0" y="0"/>
                    </a:lnTo>
                    <a:lnTo>
                      <a:pt x="0" y="3"/>
                    </a:lnTo>
                    <a:lnTo>
                      <a:pt x="132" y="33"/>
                    </a:lnTo>
                    <a:close/>
                  </a:path>
                </a:pathLst>
              </a:custGeom>
              <a:solidFill>
                <a:srgbClr val="000000"/>
              </a:solidFill>
              <a:ln w="9525">
                <a:noFill/>
                <a:round/>
                <a:headEnd/>
                <a:tailEnd/>
              </a:ln>
            </p:spPr>
            <p:txBody>
              <a:bodyPr/>
              <a:lstStyle/>
              <a:p>
                <a:endParaRPr lang="en-US" dirty="0"/>
              </a:p>
            </p:txBody>
          </p:sp>
          <p:sp>
            <p:nvSpPr>
              <p:cNvPr id="22209" name="Freeform 406"/>
              <p:cNvSpPr>
                <a:spLocks/>
              </p:cNvSpPr>
              <p:nvPr/>
            </p:nvSpPr>
            <p:spPr bwMode="auto">
              <a:xfrm>
                <a:off x="3381" y="1138"/>
                <a:ext cx="1" cy="1"/>
              </a:xfrm>
              <a:custGeom>
                <a:avLst/>
                <a:gdLst>
                  <a:gd name="T0" fmla="*/ 0 w 1"/>
                  <a:gd name="T1" fmla="*/ 3 h 3"/>
                  <a:gd name="T2" fmla="*/ 0 w 1"/>
                  <a:gd name="T3" fmla="*/ 0 h 3"/>
                  <a:gd name="T4" fmla="*/ 0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000000"/>
              </a:solidFill>
              <a:ln w="9525">
                <a:noFill/>
                <a:round/>
                <a:headEnd/>
                <a:tailEnd/>
              </a:ln>
            </p:spPr>
            <p:txBody>
              <a:bodyPr/>
              <a:lstStyle/>
              <a:p>
                <a:endParaRPr lang="en-US" dirty="0"/>
              </a:p>
            </p:txBody>
          </p:sp>
          <p:sp>
            <p:nvSpPr>
              <p:cNvPr id="22210" name="Freeform 407"/>
              <p:cNvSpPr>
                <a:spLocks/>
              </p:cNvSpPr>
              <p:nvPr/>
            </p:nvSpPr>
            <p:spPr bwMode="auto">
              <a:xfrm>
                <a:off x="3366" y="1133"/>
                <a:ext cx="1" cy="1"/>
              </a:xfrm>
              <a:custGeom>
                <a:avLst/>
                <a:gdLst>
                  <a:gd name="T0" fmla="*/ 2 w 5"/>
                  <a:gd name="T1" fmla="*/ 0 h 3"/>
                  <a:gd name="T2" fmla="*/ 0 w 5"/>
                  <a:gd name="T3" fmla="*/ 0 h 3"/>
                  <a:gd name="T4" fmla="*/ 0 w 5"/>
                  <a:gd name="T5" fmla="*/ 1 h 3"/>
                  <a:gd name="T6" fmla="*/ 5 w 5"/>
                  <a:gd name="T7" fmla="*/ 1 h 3"/>
                  <a:gd name="T8" fmla="*/ 2 w 5"/>
                  <a:gd name="T9" fmla="*/ 3 h 3"/>
                  <a:gd name="T10" fmla="*/ 2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2" y="0"/>
                    </a:moveTo>
                    <a:lnTo>
                      <a:pt x="0" y="0"/>
                    </a:lnTo>
                    <a:lnTo>
                      <a:pt x="0" y="1"/>
                    </a:lnTo>
                    <a:lnTo>
                      <a:pt x="5" y="1"/>
                    </a:lnTo>
                    <a:lnTo>
                      <a:pt x="2" y="3"/>
                    </a:lnTo>
                    <a:lnTo>
                      <a:pt x="2" y="0"/>
                    </a:lnTo>
                    <a:close/>
                  </a:path>
                </a:pathLst>
              </a:custGeom>
              <a:solidFill>
                <a:srgbClr val="000000"/>
              </a:solidFill>
              <a:ln w="9525">
                <a:noFill/>
                <a:round/>
                <a:headEnd/>
                <a:tailEnd/>
              </a:ln>
            </p:spPr>
            <p:txBody>
              <a:bodyPr/>
              <a:lstStyle/>
              <a:p>
                <a:endParaRPr lang="en-US" dirty="0"/>
              </a:p>
            </p:txBody>
          </p:sp>
          <p:sp>
            <p:nvSpPr>
              <p:cNvPr id="22211" name="Freeform 408"/>
              <p:cNvSpPr>
                <a:spLocks/>
              </p:cNvSpPr>
              <p:nvPr/>
            </p:nvSpPr>
            <p:spPr bwMode="auto">
              <a:xfrm>
                <a:off x="3373" y="1137"/>
                <a:ext cx="2" cy="15"/>
              </a:xfrm>
              <a:custGeom>
                <a:avLst/>
                <a:gdLst>
                  <a:gd name="T0" fmla="*/ 0 w 23"/>
                  <a:gd name="T1" fmla="*/ 89 h 92"/>
                  <a:gd name="T2" fmla="*/ 4 w 23"/>
                  <a:gd name="T3" fmla="*/ 92 h 92"/>
                  <a:gd name="T4" fmla="*/ 23 w 23"/>
                  <a:gd name="T5" fmla="*/ 2 h 92"/>
                  <a:gd name="T6" fmla="*/ 19 w 23"/>
                  <a:gd name="T7" fmla="*/ 0 h 92"/>
                  <a:gd name="T8" fmla="*/ 0 w 23"/>
                  <a:gd name="T9" fmla="*/ 89 h 92"/>
                  <a:gd name="T10" fmla="*/ 0 60000 65536"/>
                  <a:gd name="T11" fmla="*/ 0 60000 65536"/>
                  <a:gd name="T12" fmla="*/ 0 60000 65536"/>
                  <a:gd name="T13" fmla="*/ 0 60000 65536"/>
                  <a:gd name="T14" fmla="*/ 0 60000 65536"/>
                  <a:gd name="T15" fmla="*/ 0 w 23"/>
                  <a:gd name="T16" fmla="*/ 0 h 92"/>
                  <a:gd name="T17" fmla="*/ 23 w 23"/>
                  <a:gd name="T18" fmla="*/ 92 h 92"/>
                </a:gdLst>
                <a:ahLst/>
                <a:cxnLst>
                  <a:cxn ang="T10">
                    <a:pos x="T0" y="T1"/>
                  </a:cxn>
                  <a:cxn ang="T11">
                    <a:pos x="T2" y="T3"/>
                  </a:cxn>
                  <a:cxn ang="T12">
                    <a:pos x="T4" y="T5"/>
                  </a:cxn>
                  <a:cxn ang="T13">
                    <a:pos x="T6" y="T7"/>
                  </a:cxn>
                  <a:cxn ang="T14">
                    <a:pos x="T8" y="T9"/>
                  </a:cxn>
                </a:cxnLst>
                <a:rect l="T15" t="T16" r="T17" b="T18"/>
                <a:pathLst>
                  <a:path w="23" h="92">
                    <a:moveTo>
                      <a:pt x="0" y="89"/>
                    </a:moveTo>
                    <a:lnTo>
                      <a:pt x="4" y="92"/>
                    </a:lnTo>
                    <a:lnTo>
                      <a:pt x="23" y="2"/>
                    </a:lnTo>
                    <a:lnTo>
                      <a:pt x="19" y="0"/>
                    </a:lnTo>
                    <a:lnTo>
                      <a:pt x="0" y="89"/>
                    </a:lnTo>
                    <a:close/>
                  </a:path>
                </a:pathLst>
              </a:custGeom>
              <a:solidFill>
                <a:srgbClr val="8C8C8C"/>
              </a:solidFill>
              <a:ln w="9525">
                <a:noFill/>
                <a:round/>
                <a:headEnd/>
                <a:tailEnd/>
              </a:ln>
            </p:spPr>
            <p:txBody>
              <a:bodyPr/>
              <a:lstStyle/>
              <a:p>
                <a:endParaRPr lang="en-US" dirty="0"/>
              </a:p>
            </p:txBody>
          </p:sp>
          <p:sp>
            <p:nvSpPr>
              <p:cNvPr id="22212" name="Freeform 409"/>
              <p:cNvSpPr>
                <a:spLocks/>
              </p:cNvSpPr>
              <p:nvPr/>
            </p:nvSpPr>
            <p:spPr bwMode="auto">
              <a:xfrm>
                <a:off x="3380" y="1139"/>
                <a:ext cx="3" cy="15"/>
              </a:xfrm>
              <a:custGeom>
                <a:avLst/>
                <a:gdLst>
                  <a:gd name="T0" fmla="*/ 24 w 24"/>
                  <a:gd name="T1" fmla="*/ 0 h 90"/>
                  <a:gd name="T2" fmla="*/ 19 w 24"/>
                  <a:gd name="T3" fmla="*/ 0 h 90"/>
                  <a:gd name="T4" fmla="*/ 0 w 24"/>
                  <a:gd name="T5" fmla="*/ 90 h 90"/>
                  <a:gd name="T6" fmla="*/ 5 w 24"/>
                  <a:gd name="T7" fmla="*/ 90 h 90"/>
                  <a:gd name="T8" fmla="*/ 24 w 24"/>
                  <a:gd name="T9" fmla="*/ 0 h 90"/>
                  <a:gd name="T10" fmla="*/ 0 60000 65536"/>
                  <a:gd name="T11" fmla="*/ 0 60000 65536"/>
                  <a:gd name="T12" fmla="*/ 0 60000 65536"/>
                  <a:gd name="T13" fmla="*/ 0 60000 65536"/>
                  <a:gd name="T14" fmla="*/ 0 60000 65536"/>
                  <a:gd name="T15" fmla="*/ 0 w 24"/>
                  <a:gd name="T16" fmla="*/ 0 h 90"/>
                  <a:gd name="T17" fmla="*/ 24 w 24"/>
                  <a:gd name="T18" fmla="*/ 90 h 90"/>
                </a:gdLst>
                <a:ahLst/>
                <a:cxnLst>
                  <a:cxn ang="T10">
                    <a:pos x="T0" y="T1"/>
                  </a:cxn>
                  <a:cxn ang="T11">
                    <a:pos x="T2" y="T3"/>
                  </a:cxn>
                  <a:cxn ang="T12">
                    <a:pos x="T4" y="T5"/>
                  </a:cxn>
                  <a:cxn ang="T13">
                    <a:pos x="T6" y="T7"/>
                  </a:cxn>
                  <a:cxn ang="T14">
                    <a:pos x="T8" y="T9"/>
                  </a:cxn>
                </a:cxnLst>
                <a:rect l="T15" t="T16" r="T17" b="T18"/>
                <a:pathLst>
                  <a:path w="24" h="90">
                    <a:moveTo>
                      <a:pt x="24" y="0"/>
                    </a:moveTo>
                    <a:lnTo>
                      <a:pt x="19" y="0"/>
                    </a:lnTo>
                    <a:lnTo>
                      <a:pt x="0" y="90"/>
                    </a:lnTo>
                    <a:lnTo>
                      <a:pt x="5" y="90"/>
                    </a:lnTo>
                    <a:lnTo>
                      <a:pt x="24" y="0"/>
                    </a:lnTo>
                    <a:close/>
                  </a:path>
                </a:pathLst>
              </a:custGeom>
              <a:solidFill>
                <a:srgbClr val="8C8C8C"/>
              </a:solidFill>
              <a:ln w="9525">
                <a:noFill/>
                <a:round/>
                <a:headEnd/>
                <a:tailEnd/>
              </a:ln>
            </p:spPr>
            <p:txBody>
              <a:bodyPr/>
              <a:lstStyle/>
              <a:p>
                <a:endParaRPr lang="en-US" dirty="0"/>
              </a:p>
            </p:txBody>
          </p:sp>
          <p:sp>
            <p:nvSpPr>
              <p:cNvPr id="22213" name="Freeform 410"/>
              <p:cNvSpPr>
                <a:spLocks/>
              </p:cNvSpPr>
              <p:nvPr/>
            </p:nvSpPr>
            <p:spPr bwMode="auto">
              <a:xfrm>
                <a:off x="3387" y="1142"/>
                <a:ext cx="2" cy="11"/>
              </a:xfrm>
              <a:custGeom>
                <a:avLst/>
                <a:gdLst>
                  <a:gd name="T0" fmla="*/ 19 w 19"/>
                  <a:gd name="T1" fmla="*/ 0 h 69"/>
                  <a:gd name="T2" fmla="*/ 14 w 19"/>
                  <a:gd name="T3" fmla="*/ 0 h 69"/>
                  <a:gd name="T4" fmla="*/ 0 w 19"/>
                  <a:gd name="T5" fmla="*/ 69 h 69"/>
                  <a:gd name="T6" fmla="*/ 4 w 19"/>
                  <a:gd name="T7" fmla="*/ 69 h 69"/>
                  <a:gd name="T8" fmla="*/ 19 w 19"/>
                  <a:gd name="T9" fmla="*/ 0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19" y="0"/>
                    </a:moveTo>
                    <a:lnTo>
                      <a:pt x="14" y="0"/>
                    </a:lnTo>
                    <a:lnTo>
                      <a:pt x="0" y="69"/>
                    </a:lnTo>
                    <a:lnTo>
                      <a:pt x="4" y="69"/>
                    </a:lnTo>
                    <a:lnTo>
                      <a:pt x="19" y="0"/>
                    </a:lnTo>
                    <a:close/>
                  </a:path>
                </a:pathLst>
              </a:custGeom>
              <a:solidFill>
                <a:srgbClr val="8C8C8C"/>
              </a:solidFill>
              <a:ln w="9525">
                <a:noFill/>
                <a:round/>
                <a:headEnd/>
                <a:tailEnd/>
              </a:ln>
            </p:spPr>
            <p:txBody>
              <a:bodyPr/>
              <a:lstStyle/>
              <a:p>
                <a:endParaRPr lang="en-US" dirty="0"/>
              </a:p>
            </p:txBody>
          </p:sp>
          <p:sp>
            <p:nvSpPr>
              <p:cNvPr id="22214" name="Freeform 411"/>
              <p:cNvSpPr>
                <a:spLocks/>
              </p:cNvSpPr>
              <p:nvPr/>
            </p:nvSpPr>
            <p:spPr bwMode="auto">
              <a:xfrm>
                <a:off x="3394" y="1145"/>
                <a:ext cx="2" cy="8"/>
              </a:xfrm>
              <a:custGeom>
                <a:avLst/>
                <a:gdLst>
                  <a:gd name="T0" fmla="*/ 14 w 14"/>
                  <a:gd name="T1" fmla="*/ 0 h 49"/>
                  <a:gd name="T2" fmla="*/ 10 w 14"/>
                  <a:gd name="T3" fmla="*/ 0 h 49"/>
                  <a:gd name="T4" fmla="*/ 0 w 14"/>
                  <a:gd name="T5" fmla="*/ 49 h 49"/>
                  <a:gd name="T6" fmla="*/ 4 w 14"/>
                  <a:gd name="T7" fmla="*/ 49 h 49"/>
                  <a:gd name="T8" fmla="*/ 14 w 14"/>
                  <a:gd name="T9" fmla="*/ 0 h 49"/>
                  <a:gd name="T10" fmla="*/ 0 60000 65536"/>
                  <a:gd name="T11" fmla="*/ 0 60000 65536"/>
                  <a:gd name="T12" fmla="*/ 0 60000 65536"/>
                  <a:gd name="T13" fmla="*/ 0 60000 65536"/>
                  <a:gd name="T14" fmla="*/ 0 60000 65536"/>
                  <a:gd name="T15" fmla="*/ 0 w 14"/>
                  <a:gd name="T16" fmla="*/ 0 h 49"/>
                  <a:gd name="T17" fmla="*/ 14 w 14"/>
                  <a:gd name="T18" fmla="*/ 49 h 49"/>
                </a:gdLst>
                <a:ahLst/>
                <a:cxnLst>
                  <a:cxn ang="T10">
                    <a:pos x="T0" y="T1"/>
                  </a:cxn>
                  <a:cxn ang="T11">
                    <a:pos x="T2" y="T3"/>
                  </a:cxn>
                  <a:cxn ang="T12">
                    <a:pos x="T4" y="T5"/>
                  </a:cxn>
                  <a:cxn ang="T13">
                    <a:pos x="T6" y="T7"/>
                  </a:cxn>
                  <a:cxn ang="T14">
                    <a:pos x="T8" y="T9"/>
                  </a:cxn>
                </a:cxnLst>
                <a:rect l="T15" t="T16" r="T17" b="T18"/>
                <a:pathLst>
                  <a:path w="14" h="49">
                    <a:moveTo>
                      <a:pt x="14" y="0"/>
                    </a:moveTo>
                    <a:lnTo>
                      <a:pt x="10" y="0"/>
                    </a:lnTo>
                    <a:lnTo>
                      <a:pt x="0" y="49"/>
                    </a:lnTo>
                    <a:lnTo>
                      <a:pt x="4" y="49"/>
                    </a:lnTo>
                    <a:lnTo>
                      <a:pt x="14" y="0"/>
                    </a:lnTo>
                    <a:close/>
                  </a:path>
                </a:pathLst>
              </a:custGeom>
              <a:solidFill>
                <a:srgbClr val="8C8C8C"/>
              </a:solidFill>
              <a:ln w="9525">
                <a:noFill/>
                <a:round/>
                <a:headEnd/>
                <a:tailEnd/>
              </a:ln>
            </p:spPr>
            <p:txBody>
              <a:bodyPr/>
              <a:lstStyle/>
              <a:p>
                <a:endParaRPr lang="en-US" dirty="0"/>
              </a:p>
            </p:txBody>
          </p:sp>
          <p:sp>
            <p:nvSpPr>
              <p:cNvPr id="22215" name="Freeform 412"/>
              <p:cNvSpPr>
                <a:spLocks/>
              </p:cNvSpPr>
              <p:nvPr/>
            </p:nvSpPr>
            <p:spPr bwMode="auto">
              <a:xfrm>
                <a:off x="3353" y="1131"/>
                <a:ext cx="5" cy="20"/>
              </a:xfrm>
              <a:custGeom>
                <a:avLst/>
                <a:gdLst>
                  <a:gd name="T0" fmla="*/ 51 w 51"/>
                  <a:gd name="T1" fmla="*/ 5 h 123"/>
                  <a:gd name="T2" fmla="*/ 47 w 51"/>
                  <a:gd name="T3" fmla="*/ 5 h 123"/>
                  <a:gd name="T4" fmla="*/ 42 w 51"/>
                  <a:gd name="T5" fmla="*/ 6 h 123"/>
                  <a:gd name="T6" fmla="*/ 30 w 51"/>
                  <a:gd name="T7" fmla="*/ 13 h 123"/>
                  <a:gd name="T8" fmla="*/ 18 w 51"/>
                  <a:gd name="T9" fmla="*/ 25 h 123"/>
                  <a:gd name="T10" fmla="*/ 10 w 51"/>
                  <a:gd name="T11" fmla="*/ 39 h 123"/>
                  <a:gd name="T12" fmla="*/ 4 w 51"/>
                  <a:gd name="T13" fmla="*/ 58 h 123"/>
                  <a:gd name="T14" fmla="*/ 4 w 51"/>
                  <a:gd name="T15" fmla="*/ 68 h 123"/>
                  <a:gd name="T16" fmla="*/ 5 w 51"/>
                  <a:gd name="T17" fmla="*/ 79 h 123"/>
                  <a:gd name="T18" fmla="*/ 8 w 51"/>
                  <a:gd name="T19" fmla="*/ 89 h 123"/>
                  <a:gd name="T20" fmla="*/ 14 w 51"/>
                  <a:gd name="T21" fmla="*/ 98 h 123"/>
                  <a:gd name="T22" fmla="*/ 23 w 51"/>
                  <a:gd name="T23" fmla="*/ 110 h 123"/>
                  <a:gd name="T24" fmla="*/ 35 w 51"/>
                  <a:gd name="T25" fmla="*/ 120 h 123"/>
                  <a:gd name="T26" fmla="*/ 32 w 51"/>
                  <a:gd name="T27" fmla="*/ 123 h 123"/>
                  <a:gd name="T28" fmla="*/ 20 w 51"/>
                  <a:gd name="T29" fmla="*/ 113 h 123"/>
                  <a:gd name="T30" fmla="*/ 11 w 51"/>
                  <a:gd name="T31" fmla="*/ 101 h 123"/>
                  <a:gd name="T32" fmla="*/ 4 w 51"/>
                  <a:gd name="T33" fmla="*/ 90 h 123"/>
                  <a:gd name="T34" fmla="*/ 1 w 51"/>
                  <a:gd name="T35" fmla="*/ 80 h 123"/>
                  <a:gd name="T36" fmla="*/ 0 w 51"/>
                  <a:gd name="T37" fmla="*/ 68 h 123"/>
                  <a:gd name="T38" fmla="*/ 0 w 51"/>
                  <a:gd name="T39" fmla="*/ 58 h 123"/>
                  <a:gd name="T40" fmla="*/ 5 w 51"/>
                  <a:gd name="T41" fmla="*/ 38 h 123"/>
                  <a:gd name="T42" fmla="*/ 15 w 51"/>
                  <a:gd name="T43" fmla="*/ 22 h 123"/>
                  <a:gd name="T44" fmla="*/ 26 w 51"/>
                  <a:gd name="T45" fmla="*/ 10 h 123"/>
                  <a:gd name="T46" fmla="*/ 39 w 51"/>
                  <a:gd name="T47" fmla="*/ 2 h 123"/>
                  <a:gd name="T48" fmla="*/ 45 w 51"/>
                  <a:gd name="T49" fmla="*/ 1 h 123"/>
                  <a:gd name="T50" fmla="*/ 51 w 51"/>
                  <a:gd name="T51" fmla="*/ 0 h 123"/>
                  <a:gd name="T52" fmla="*/ 51 w 51"/>
                  <a:gd name="T53" fmla="*/ 5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
                  <a:gd name="T82" fmla="*/ 0 h 123"/>
                  <a:gd name="T83" fmla="*/ 51 w 51"/>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 h="123">
                    <a:moveTo>
                      <a:pt x="51" y="5"/>
                    </a:moveTo>
                    <a:lnTo>
                      <a:pt x="47" y="5"/>
                    </a:lnTo>
                    <a:lnTo>
                      <a:pt x="42" y="6"/>
                    </a:lnTo>
                    <a:lnTo>
                      <a:pt x="30" y="13"/>
                    </a:lnTo>
                    <a:lnTo>
                      <a:pt x="18" y="25"/>
                    </a:lnTo>
                    <a:lnTo>
                      <a:pt x="10" y="39"/>
                    </a:lnTo>
                    <a:lnTo>
                      <a:pt x="4" y="58"/>
                    </a:lnTo>
                    <a:lnTo>
                      <a:pt x="4" y="68"/>
                    </a:lnTo>
                    <a:lnTo>
                      <a:pt x="5" y="79"/>
                    </a:lnTo>
                    <a:lnTo>
                      <a:pt x="8" y="89"/>
                    </a:lnTo>
                    <a:lnTo>
                      <a:pt x="14" y="98"/>
                    </a:lnTo>
                    <a:lnTo>
                      <a:pt x="23" y="110"/>
                    </a:lnTo>
                    <a:lnTo>
                      <a:pt x="35" y="120"/>
                    </a:lnTo>
                    <a:lnTo>
                      <a:pt x="32" y="123"/>
                    </a:lnTo>
                    <a:lnTo>
                      <a:pt x="20" y="113"/>
                    </a:lnTo>
                    <a:lnTo>
                      <a:pt x="11" y="101"/>
                    </a:lnTo>
                    <a:lnTo>
                      <a:pt x="4" y="90"/>
                    </a:lnTo>
                    <a:lnTo>
                      <a:pt x="1" y="80"/>
                    </a:lnTo>
                    <a:lnTo>
                      <a:pt x="0" y="68"/>
                    </a:lnTo>
                    <a:lnTo>
                      <a:pt x="0" y="58"/>
                    </a:lnTo>
                    <a:lnTo>
                      <a:pt x="5" y="38"/>
                    </a:lnTo>
                    <a:lnTo>
                      <a:pt x="15" y="22"/>
                    </a:lnTo>
                    <a:lnTo>
                      <a:pt x="26" y="10"/>
                    </a:lnTo>
                    <a:lnTo>
                      <a:pt x="39" y="2"/>
                    </a:lnTo>
                    <a:lnTo>
                      <a:pt x="45" y="1"/>
                    </a:lnTo>
                    <a:lnTo>
                      <a:pt x="51" y="0"/>
                    </a:lnTo>
                    <a:lnTo>
                      <a:pt x="51" y="5"/>
                    </a:lnTo>
                    <a:close/>
                  </a:path>
                </a:pathLst>
              </a:custGeom>
              <a:solidFill>
                <a:srgbClr val="000000"/>
              </a:solidFill>
              <a:ln w="9525">
                <a:noFill/>
                <a:round/>
                <a:headEnd/>
                <a:tailEnd/>
              </a:ln>
            </p:spPr>
            <p:txBody>
              <a:bodyPr/>
              <a:lstStyle/>
              <a:p>
                <a:endParaRPr lang="en-US" dirty="0"/>
              </a:p>
            </p:txBody>
          </p:sp>
          <p:sp>
            <p:nvSpPr>
              <p:cNvPr id="22216" name="Freeform 413"/>
              <p:cNvSpPr>
                <a:spLocks/>
              </p:cNvSpPr>
              <p:nvPr/>
            </p:nvSpPr>
            <p:spPr bwMode="auto">
              <a:xfrm>
                <a:off x="3364" y="1149"/>
                <a:ext cx="34" cy="6"/>
              </a:xfrm>
              <a:custGeom>
                <a:avLst/>
                <a:gdLst>
                  <a:gd name="T0" fmla="*/ 3 w 306"/>
                  <a:gd name="T1" fmla="*/ 0 h 30"/>
                  <a:gd name="T2" fmla="*/ 26 w 306"/>
                  <a:gd name="T3" fmla="*/ 3 h 30"/>
                  <a:gd name="T4" fmla="*/ 55 w 306"/>
                  <a:gd name="T5" fmla="*/ 6 h 30"/>
                  <a:gd name="T6" fmla="*/ 83 w 306"/>
                  <a:gd name="T7" fmla="*/ 9 h 30"/>
                  <a:gd name="T8" fmla="*/ 109 w 306"/>
                  <a:gd name="T9" fmla="*/ 12 h 30"/>
                  <a:gd name="T10" fmla="*/ 126 w 306"/>
                  <a:gd name="T11" fmla="*/ 16 h 30"/>
                  <a:gd name="T12" fmla="*/ 141 w 306"/>
                  <a:gd name="T13" fmla="*/ 17 h 30"/>
                  <a:gd name="T14" fmla="*/ 155 w 306"/>
                  <a:gd name="T15" fmla="*/ 19 h 30"/>
                  <a:gd name="T16" fmla="*/ 168 w 306"/>
                  <a:gd name="T17" fmla="*/ 19 h 30"/>
                  <a:gd name="T18" fmla="*/ 196 w 306"/>
                  <a:gd name="T19" fmla="*/ 19 h 30"/>
                  <a:gd name="T20" fmla="*/ 231 w 306"/>
                  <a:gd name="T21" fmla="*/ 20 h 30"/>
                  <a:gd name="T22" fmla="*/ 258 w 306"/>
                  <a:gd name="T23" fmla="*/ 22 h 30"/>
                  <a:gd name="T24" fmla="*/ 277 w 306"/>
                  <a:gd name="T25" fmla="*/ 23 h 30"/>
                  <a:gd name="T26" fmla="*/ 285 w 306"/>
                  <a:gd name="T27" fmla="*/ 23 h 30"/>
                  <a:gd name="T28" fmla="*/ 292 w 306"/>
                  <a:gd name="T29" fmla="*/ 22 h 30"/>
                  <a:gd name="T30" fmla="*/ 300 w 306"/>
                  <a:gd name="T31" fmla="*/ 21 h 30"/>
                  <a:gd name="T32" fmla="*/ 306 w 306"/>
                  <a:gd name="T33" fmla="*/ 20 h 30"/>
                  <a:gd name="T34" fmla="*/ 272 w 306"/>
                  <a:gd name="T35" fmla="*/ 24 h 30"/>
                  <a:gd name="T36" fmla="*/ 236 w 306"/>
                  <a:gd name="T37" fmla="*/ 27 h 30"/>
                  <a:gd name="T38" fmla="*/ 218 w 306"/>
                  <a:gd name="T39" fmla="*/ 29 h 30"/>
                  <a:gd name="T40" fmla="*/ 202 w 306"/>
                  <a:gd name="T41" fmla="*/ 30 h 30"/>
                  <a:gd name="T42" fmla="*/ 184 w 306"/>
                  <a:gd name="T43" fmla="*/ 30 h 30"/>
                  <a:gd name="T44" fmla="*/ 167 w 306"/>
                  <a:gd name="T45" fmla="*/ 30 h 30"/>
                  <a:gd name="T46" fmla="*/ 145 w 306"/>
                  <a:gd name="T47" fmla="*/ 29 h 30"/>
                  <a:gd name="T48" fmla="*/ 128 w 306"/>
                  <a:gd name="T49" fmla="*/ 28 h 30"/>
                  <a:gd name="T50" fmla="*/ 110 w 306"/>
                  <a:gd name="T51" fmla="*/ 26 h 30"/>
                  <a:gd name="T52" fmla="*/ 83 w 306"/>
                  <a:gd name="T53" fmla="*/ 22 h 30"/>
                  <a:gd name="T54" fmla="*/ 76 w 306"/>
                  <a:gd name="T55" fmla="*/ 21 h 30"/>
                  <a:gd name="T56" fmla="*/ 66 w 306"/>
                  <a:gd name="T57" fmla="*/ 21 h 30"/>
                  <a:gd name="T58" fmla="*/ 43 w 306"/>
                  <a:gd name="T59" fmla="*/ 19 h 30"/>
                  <a:gd name="T60" fmla="*/ 31 w 306"/>
                  <a:gd name="T61" fmla="*/ 18 h 30"/>
                  <a:gd name="T62" fmla="*/ 20 w 306"/>
                  <a:gd name="T63" fmla="*/ 17 h 30"/>
                  <a:gd name="T64" fmla="*/ 9 w 306"/>
                  <a:gd name="T65" fmla="*/ 13 h 30"/>
                  <a:gd name="T66" fmla="*/ 4 w 306"/>
                  <a:gd name="T67" fmla="*/ 12 h 30"/>
                  <a:gd name="T68" fmla="*/ 0 w 306"/>
                  <a:gd name="T69" fmla="*/ 10 h 30"/>
                  <a:gd name="T70" fmla="*/ 2 w 306"/>
                  <a:gd name="T71" fmla="*/ 4 h 30"/>
                  <a:gd name="T72" fmla="*/ 2 w 306"/>
                  <a:gd name="T73" fmla="*/ 1 h 30"/>
                  <a:gd name="T74" fmla="*/ 3 w 306"/>
                  <a:gd name="T75" fmla="*/ 0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6"/>
                  <a:gd name="T115" fmla="*/ 0 h 30"/>
                  <a:gd name="T116" fmla="*/ 306 w 306"/>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6" h="30">
                    <a:moveTo>
                      <a:pt x="3" y="0"/>
                    </a:moveTo>
                    <a:lnTo>
                      <a:pt x="26" y="3"/>
                    </a:lnTo>
                    <a:lnTo>
                      <a:pt x="55" y="6"/>
                    </a:lnTo>
                    <a:lnTo>
                      <a:pt x="83" y="9"/>
                    </a:lnTo>
                    <a:lnTo>
                      <a:pt x="109" y="12"/>
                    </a:lnTo>
                    <a:lnTo>
                      <a:pt x="126" y="16"/>
                    </a:lnTo>
                    <a:lnTo>
                      <a:pt x="141" y="17"/>
                    </a:lnTo>
                    <a:lnTo>
                      <a:pt x="155" y="19"/>
                    </a:lnTo>
                    <a:lnTo>
                      <a:pt x="168" y="19"/>
                    </a:lnTo>
                    <a:lnTo>
                      <a:pt x="196" y="19"/>
                    </a:lnTo>
                    <a:lnTo>
                      <a:pt x="231" y="20"/>
                    </a:lnTo>
                    <a:lnTo>
                      <a:pt x="258" y="22"/>
                    </a:lnTo>
                    <a:lnTo>
                      <a:pt x="277" y="23"/>
                    </a:lnTo>
                    <a:lnTo>
                      <a:pt x="285" y="23"/>
                    </a:lnTo>
                    <a:lnTo>
                      <a:pt x="292" y="22"/>
                    </a:lnTo>
                    <a:lnTo>
                      <a:pt x="300" y="21"/>
                    </a:lnTo>
                    <a:lnTo>
                      <a:pt x="306" y="20"/>
                    </a:lnTo>
                    <a:lnTo>
                      <a:pt x="272" y="24"/>
                    </a:lnTo>
                    <a:lnTo>
                      <a:pt x="236" y="27"/>
                    </a:lnTo>
                    <a:lnTo>
                      <a:pt x="218" y="29"/>
                    </a:lnTo>
                    <a:lnTo>
                      <a:pt x="202" y="30"/>
                    </a:lnTo>
                    <a:lnTo>
                      <a:pt x="184" y="30"/>
                    </a:lnTo>
                    <a:lnTo>
                      <a:pt x="167" y="30"/>
                    </a:lnTo>
                    <a:lnTo>
                      <a:pt x="145" y="29"/>
                    </a:lnTo>
                    <a:lnTo>
                      <a:pt x="128" y="28"/>
                    </a:lnTo>
                    <a:lnTo>
                      <a:pt x="110" y="26"/>
                    </a:lnTo>
                    <a:lnTo>
                      <a:pt x="83" y="22"/>
                    </a:lnTo>
                    <a:lnTo>
                      <a:pt x="76" y="21"/>
                    </a:lnTo>
                    <a:lnTo>
                      <a:pt x="66" y="21"/>
                    </a:lnTo>
                    <a:lnTo>
                      <a:pt x="43" y="19"/>
                    </a:lnTo>
                    <a:lnTo>
                      <a:pt x="31" y="18"/>
                    </a:lnTo>
                    <a:lnTo>
                      <a:pt x="20" y="17"/>
                    </a:lnTo>
                    <a:lnTo>
                      <a:pt x="9" y="13"/>
                    </a:lnTo>
                    <a:lnTo>
                      <a:pt x="4" y="12"/>
                    </a:lnTo>
                    <a:lnTo>
                      <a:pt x="0" y="10"/>
                    </a:lnTo>
                    <a:lnTo>
                      <a:pt x="2" y="4"/>
                    </a:lnTo>
                    <a:lnTo>
                      <a:pt x="2" y="1"/>
                    </a:lnTo>
                    <a:lnTo>
                      <a:pt x="3" y="0"/>
                    </a:lnTo>
                    <a:close/>
                  </a:path>
                </a:pathLst>
              </a:custGeom>
              <a:solidFill>
                <a:srgbClr val="000000"/>
              </a:solidFill>
              <a:ln w="9525">
                <a:noFill/>
                <a:round/>
                <a:headEnd/>
                <a:tailEnd/>
              </a:ln>
            </p:spPr>
            <p:txBody>
              <a:bodyPr/>
              <a:lstStyle/>
              <a:p>
                <a:endParaRPr lang="en-US" dirty="0"/>
              </a:p>
            </p:txBody>
          </p:sp>
          <p:sp>
            <p:nvSpPr>
              <p:cNvPr id="22217" name="Freeform 414"/>
              <p:cNvSpPr>
                <a:spLocks/>
              </p:cNvSpPr>
              <p:nvPr/>
            </p:nvSpPr>
            <p:spPr bwMode="auto">
              <a:xfrm>
                <a:off x="3364" y="1149"/>
                <a:ext cx="12" cy="3"/>
              </a:xfrm>
              <a:custGeom>
                <a:avLst/>
                <a:gdLst>
                  <a:gd name="T0" fmla="*/ 0 w 106"/>
                  <a:gd name="T1" fmla="*/ 0 h 16"/>
                  <a:gd name="T2" fmla="*/ 50 w 106"/>
                  <a:gd name="T3" fmla="*/ 5 h 16"/>
                  <a:gd name="T4" fmla="*/ 106 w 106"/>
                  <a:gd name="T5" fmla="*/ 12 h 16"/>
                  <a:gd name="T6" fmla="*/ 106 w 106"/>
                  <a:gd name="T7" fmla="*/ 16 h 16"/>
                  <a:gd name="T8" fmla="*/ 50 w 106"/>
                  <a:gd name="T9" fmla="*/ 9 h 16"/>
                  <a:gd name="T10" fmla="*/ 0 w 106"/>
                  <a:gd name="T11" fmla="*/ 4 h 16"/>
                  <a:gd name="T12" fmla="*/ 0 w 106"/>
                  <a:gd name="T13" fmla="*/ 0 h 16"/>
                  <a:gd name="T14" fmla="*/ 0 60000 65536"/>
                  <a:gd name="T15" fmla="*/ 0 60000 65536"/>
                  <a:gd name="T16" fmla="*/ 0 60000 65536"/>
                  <a:gd name="T17" fmla="*/ 0 60000 65536"/>
                  <a:gd name="T18" fmla="*/ 0 60000 65536"/>
                  <a:gd name="T19" fmla="*/ 0 60000 65536"/>
                  <a:gd name="T20" fmla="*/ 0 60000 65536"/>
                  <a:gd name="T21" fmla="*/ 0 w 106"/>
                  <a:gd name="T22" fmla="*/ 0 h 16"/>
                  <a:gd name="T23" fmla="*/ 106 w 10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16">
                    <a:moveTo>
                      <a:pt x="0" y="0"/>
                    </a:moveTo>
                    <a:lnTo>
                      <a:pt x="50" y="5"/>
                    </a:lnTo>
                    <a:lnTo>
                      <a:pt x="106" y="12"/>
                    </a:lnTo>
                    <a:lnTo>
                      <a:pt x="106" y="16"/>
                    </a:lnTo>
                    <a:lnTo>
                      <a:pt x="50" y="9"/>
                    </a:lnTo>
                    <a:lnTo>
                      <a:pt x="0" y="4"/>
                    </a:lnTo>
                    <a:lnTo>
                      <a:pt x="0" y="0"/>
                    </a:lnTo>
                    <a:close/>
                  </a:path>
                </a:pathLst>
              </a:custGeom>
              <a:solidFill>
                <a:srgbClr val="000000"/>
              </a:solidFill>
              <a:ln w="9525">
                <a:noFill/>
                <a:round/>
                <a:headEnd/>
                <a:tailEnd/>
              </a:ln>
            </p:spPr>
            <p:txBody>
              <a:bodyPr/>
              <a:lstStyle/>
              <a:p>
                <a:endParaRPr lang="en-US" dirty="0"/>
              </a:p>
            </p:txBody>
          </p:sp>
          <p:sp>
            <p:nvSpPr>
              <p:cNvPr id="22218" name="Freeform 415"/>
              <p:cNvSpPr>
                <a:spLocks/>
              </p:cNvSpPr>
              <p:nvPr/>
            </p:nvSpPr>
            <p:spPr bwMode="auto">
              <a:xfrm>
                <a:off x="3376" y="1151"/>
                <a:ext cx="13" cy="2"/>
              </a:xfrm>
              <a:custGeom>
                <a:avLst/>
                <a:gdLst>
                  <a:gd name="T0" fmla="*/ 1 w 123"/>
                  <a:gd name="T1" fmla="*/ 0 h 12"/>
                  <a:gd name="T2" fmla="*/ 33 w 123"/>
                  <a:gd name="T3" fmla="*/ 4 h 12"/>
                  <a:gd name="T4" fmla="*/ 60 w 123"/>
                  <a:gd name="T5" fmla="*/ 7 h 12"/>
                  <a:gd name="T6" fmla="*/ 123 w 123"/>
                  <a:gd name="T7" fmla="*/ 8 h 12"/>
                  <a:gd name="T8" fmla="*/ 123 w 123"/>
                  <a:gd name="T9" fmla="*/ 12 h 12"/>
                  <a:gd name="T10" fmla="*/ 60 w 123"/>
                  <a:gd name="T11" fmla="*/ 11 h 12"/>
                  <a:gd name="T12" fmla="*/ 33 w 123"/>
                  <a:gd name="T13" fmla="*/ 9 h 12"/>
                  <a:gd name="T14" fmla="*/ 0 w 123"/>
                  <a:gd name="T15" fmla="*/ 4 h 12"/>
                  <a:gd name="T16" fmla="*/ 1 w 123"/>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2"/>
                  <a:gd name="T29" fmla="*/ 123 w 12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2">
                    <a:moveTo>
                      <a:pt x="1" y="0"/>
                    </a:moveTo>
                    <a:lnTo>
                      <a:pt x="33" y="4"/>
                    </a:lnTo>
                    <a:lnTo>
                      <a:pt x="60" y="7"/>
                    </a:lnTo>
                    <a:lnTo>
                      <a:pt x="123" y="8"/>
                    </a:lnTo>
                    <a:lnTo>
                      <a:pt x="123" y="12"/>
                    </a:lnTo>
                    <a:lnTo>
                      <a:pt x="60" y="11"/>
                    </a:lnTo>
                    <a:lnTo>
                      <a:pt x="33" y="9"/>
                    </a:lnTo>
                    <a:lnTo>
                      <a:pt x="0" y="4"/>
                    </a:lnTo>
                    <a:lnTo>
                      <a:pt x="1" y="0"/>
                    </a:lnTo>
                    <a:close/>
                  </a:path>
                </a:pathLst>
              </a:custGeom>
              <a:solidFill>
                <a:srgbClr val="000000"/>
              </a:solidFill>
              <a:ln w="9525">
                <a:noFill/>
                <a:round/>
                <a:headEnd/>
                <a:tailEnd/>
              </a:ln>
            </p:spPr>
            <p:txBody>
              <a:bodyPr/>
              <a:lstStyle/>
              <a:p>
                <a:endParaRPr lang="en-US" dirty="0"/>
              </a:p>
            </p:txBody>
          </p:sp>
          <p:sp>
            <p:nvSpPr>
              <p:cNvPr id="22219" name="Freeform 416"/>
              <p:cNvSpPr>
                <a:spLocks/>
              </p:cNvSpPr>
              <p:nvPr/>
            </p:nvSpPr>
            <p:spPr bwMode="auto">
              <a:xfrm>
                <a:off x="3376" y="1151"/>
                <a:ext cx="1" cy="1"/>
              </a:xfrm>
              <a:custGeom>
                <a:avLst/>
                <a:gdLst>
                  <a:gd name="T0" fmla="*/ 1 w 1"/>
                  <a:gd name="T1" fmla="*/ 0 h 4"/>
                  <a:gd name="T2" fmla="*/ 0 w 1"/>
                  <a:gd name="T3" fmla="*/ 4 h 4"/>
                  <a:gd name="T4" fmla="*/ 1 w 1"/>
                  <a:gd name="T5" fmla="*/ 4 h 4"/>
                  <a:gd name="T6" fmla="*/ 1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1" y="0"/>
                    </a:moveTo>
                    <a:lnTo>
                      <a:pt x="0" y="4"/>
                    </a:lnTo>
                    <a:lnTo>
                      <a:pt x="1" y="4"/>
                    </a:lnTo>
                    <a:lnTo>
                      <a:pt x="1" y="0"/>
                    </a:lnTo>
                    <a:close/>
                  </a:path>
                </a:pathLst>
              </a:custGeom>
              <a:solidFill>
                <a:srgbClr val="000000"/>
              </a:solidFill>
              <a:ln w="9525">
                <a:noFill/>
                <a:round/>
                <a:headEnd/>
                <a:tailEnd/>
              </a:ln>
            </p:spPr>
            <p:txBody>
              <a:bodyPr/>
              <a:lstStyle/>
              <a:p>
                <a:endParaRPr lang="en-US" dirty="0"/>
              </a:p>
            </p:txBody>
          </p:sp>
          <p:sp>
            <p:nvSpPr>
              <p:cNvPr id="22220" name="Freeform 417"/>
              <p:cNvSpPr>
                <a:spLocks/>
              </p:cNvSpPr>
              <p:nvPr/>
            </p:nvSpPr>
            <p:spPr bwMode="auto">
              <a:xfrm>
                <a:off x="3389" y="1152"/>
                <a:ext cx="9" cy="2"/>
              </a:xfrm>
              <a:custGeom>
                <a:avLst/>
                <a:gdLst>
                  <a:gd name="T0" fmla="*/ 0 w 75"/>
                  <a:gd name="T1" fmla="*/ 1 h 8"/>
                  <a:gd name="T2" fmla="*/ 46 w 75"/>
                  <a:gd name="T3" fmla="*/ 4 h 8"/>
                  <a:gd name="T4" fmla="*/ 61 w 75"/>
                  <a:gd name="T5" fmla="*/ 3 h 8"/>
                  <a:gd name="T6" fmla="*/ 75 w 75"/>
                  <a:gd name="T7" fmla="*/ 0 h 8"/>
                  <a:gd name="T8" fmla="*/ 75 w 75"/>
                  <a:gd name="T9" fmla="*/ 4 h 8"/>
                  <a:gd name="T10" fmla="*/ 61 w 75"/>
                  <a:gd name="T11" fmla="*/ 7 h 8"/>
                  <a:gd name="T12" fmla="*/ 46 w 75"/>
                  <a:gd name="T13" fmla="*/ 8 h 8"/>
                  <a:gd name="T14" fmla="*/ 0 w 75"/>
                  <a:gd name="T15" fmla="*/ 5 h 8"/>
                  <a:gd name="T16" fmla="*/ 0 w 75"/>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8"/>
                  <a:gd name="T29" fmla="*/ 75 w 7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8">
                    <a:moveTo>
                      <a:pt x="0" y="1"/>
                    </a:moveTo>
                    <a:lnTo>
                      <a:pt x="46" y="4"/>
                    </a:lnTo>
                    <a:lnTo>
                      <a:pt x="61" y="3"/>
                    </a:lnTo>
                    <a:lnTo>
                      <a:pt x="75" y="0"/>
                    </a:lnTo>
                    <a:lnTo>
                      <a:pt x="75" y="4"/>
                    </a:lnTo>
                    <a:lnTo>
                      <a:pt x="61" y="7"/>
                    </a:lnTo>
                    <a:lnTo>
                      <a:pt x="46" y="8"/>
                    </a:lnTo>
                    <a:lnTo>
                      <a:pt x="0" y="5"/>
                    </a:lnTo>
                    <a:lnTo>
                      <a:pt x="0" y="1"/>
                    </a:lnTo>
                    <a:close/>
                  </a:path>
                </a:pathLst>
              </a:custGeom>
              <a:solidFill>
                <a:srgbClr val="000000"/>
              </a:solidFill>
              <a:ln w="9525">
                <a:noFill/>
                <a:round/>
                <a:headEnd/>
                <a:tailEnd/>
              </a:ln>
            </p:spPr>
            <p:txBody>
              <a:bodyPr/>
              <a:lstStyle/>
              <a:p>
                <a:endParaRPr lang="en-US" dirty="0"/>
              </a:p>
            </p:txBody>
          </p:sp>
          <p:sp>
            <p:nvSpPr>
              <p:cNvPr id="22221" name="Freeform 418"/>
              <p:cNvSpPr>
                <a:spLocks/>
              </p:cNvSpPr>
              <p:nvPr/>
            </p:nvSpPr>
            <p:spPr bwMode="auto">
              <a:xfrm>
                <a:off x="3389" y="1152"/>
                <a:ext cx="1" cy="1"/>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000000"/>
              </a:solidFill>
              <a:ln w="9525">
                <a:noFill/>
                <a:round/>
                <a:headEnd/>
                <a:tailEnd/>
              </a:ln>
            </p:spPr>
            <p:txBody>
              <a:bodyPr/>
              <a:lstStyle/>
              <a:p>
                <a:endParaRPr lang="en-US" dirty="0"/>
              </a:p>
            </p:txBody>
          </p:sp>
          <p:sp>
            <p:nvSpPr>
              <p:cNvPr id="22222" name="Freeform 419"/>
              <p:cNvSpPr>
                <a:spLocks/>
              </p:cNvSpPr>
              <p:nvPr/>
            </p:nvSpPr>
            <p:spPr bwMode="auto">
              <a:xfrm>
                <a:off x="3382" y="1152"/>
                <a:ext cx="16" cy="3"/>
              </a:xfrm>
              <a:custGeom>
                <a:avLst/>
                <a:gdLst>
                  <a:gd name="T0" fmla="*/ 140 w 140"/>
                  <a:gd name="T1" fmla="*/ 3 h 14"/>
                  <a:gd name="T2" fmla="*/ 70 w 140"/>
                  <a:gd name="T3" fmla="*/ 11 h 14"/>
                  <a:gd name="T4" fmla="*/ 36 w 140"/>
                  <a:gd name="T5" fmla="*/ 13 h 14"/>
                  <a:gd name="T6" fmla="*/ 0 w 140"/>
                  <a:gd name="T7" fmla="*/ 14 h 14"/>
                  <a:gd name="T8" fmla="*/ 0 w 140"/>
                  <a:gd name="T9" fmla="*/ 10 h 14"/>
                  <a:gd name="T10" fmla="*/ 36 w 140"/>
                  <a:gd name="T11" fmla="*/ 10 h 14"/>
                  <a:gd name="T12" fmla="*/ 70 w 140"/>
                  <a:gd name="T13" fmla="*/ 8 h 14"/>
                  <a:gd name="T14" fmla="*/ 140 w 140"/>
                  <a:gd name="T15" fmla="*/ 0 h 14"/>
                  <a:gd name="T16" fmla="*/ 140 w 140"/>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14"/>
                  <a:gd name="T29" fmla="*/ 140 w 14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14">
                    <a:moveTo>
                      <a:pt x="140" y="3"/>
                    </a:moveTo>
                    <a:lnTo>
                      <a:pt x="70" y="11"/>
                    </a:lnTo>
                    <a:lnTo>
                      <a:pt x="36" y="13"/>
                    </a:lnTo>
                    <a:lnTo>
                      <a:pt x="0" y="14"/>
                    </a:lnTo>
                    <a:lnTo>
                      <a:pt x="0" y="10"/>
                    </a:lnTo>
                    <a:lnTo>
                      <a:pt x="36" y="10"/>
                    </a:lnTo>
                    <a:lnTo>
                      <a:pt x="70" y="8"/>
                    </a:lnTo>
                    <a:lnTo>
                      <a:pt x="140" y="0"/>
                    </a:lnTo>
                    <a:lnTo>
                      <a:pt x="140" y="3"/>
                    </a:lnTo>
                    <a:close/>
                  </a:path>
                </a:pathLst>
              </a:custGeom>
              <a:solidFill>
                <a:srgbClr val="000000"/>
              </a:solidFill>
              <a:ln w="9525">
                <a:noFill/>
                <a:round/>
                <a:headEnd/>
                <a:tailEnd/>
              </a:ln>
            </p:spPr>
            <p:txBody>
              <a:bodyPr/>
              <a:lstStyle/>
              <a:p>
                <a:endParaRPr lang="en-US" dirty="0"/>
              </a:p>
            </p:txBody>
          </p:sp>
          <p:sp>
            <p:nvSpPr>
              <p:cNvPr id="22223" name="Freeform 420"/>
              <p:cNvSpPr>
                <a:spLocks/>
              </p:cNvSpPr>
              <p:nvPr/>
            </p:nvSpPr>
            <p:spPr bwMode="auto">
              <a:xfrm>
                <a:off x="3398" y="1152"/>
                <a:ext cx="1" cy="1"/>
              </a:xfrm>
              <a:custGeom>
                <a:avLst/>
                <a:gdLst>
                  <a:gd name="T0" fmla="*/ 0 w 1"/>
                  <a:gd name="T1" fmla="*/ 4 h 4"/>
                  <a:gd name="T2" fmla="*/ 0 w 1"/>
                  <a:gd name="T3" fmla="*/ 1 h 4"/>
                  <a:gd name="T4" fmla="*/ 0 w 1"/>
                  <a:gd name="T5" fmla="*/ 4 h 4"/>
                  <a:gd name="T6" fmla="*/ 0 w 1"/>
                  <a:gd name="T7" fmla="*/ 0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4"/>
                    </a:moveTo>
                    <a:lnTo>
                      <a:pt x="0" y="1"/>
                    </a:lnTo>
                    <a:lnTo>
                      <a:pt x="0" y="4"/>
                    </a:lnTo>
                    <a:lnTo>
                      <a:pt x="0" y="0"/>
                    </a:lnTo>
                    <a:lnTo>
                      <a:pt x="0" y="4"/>
                    </a:lnTo>
                    <a:close/>
                  </a:path>
                </a:pathLst>
              </a:custGeom>
              <a:solidFill>
                <a:srgbClr val="000000"/>
              </a:solidFill>
              <a:ln w="9525">
                <a:noFill/>
                <a:round/>
                <a:headEnd/>
                <a:tailEnd/>
              </a:ln>
            </p:spPr>
            <p:txBody>
              <a:bodyPr/>
              <a:lstStyle/>
              <a:p>
                <a:endParaRPr lang="en-US" dirty="0"/>
              </a:p>
            </p:txBody>
          </p:sp>
          <p:sp>
            <p:nvSpPr>
              <p:cNvPr id="22224" name="Freeform 421"/>
              <p:cNvSpPr>
                <a:spLocks/>
              </p:cNvSpPr>
              <p:nvPr/>
            </p:nvSpPr>
            <p:spPr bwMode="auto">
              <a:xfrm>
                <a:off x="3373" y="1153"/>
                <a:ext cx="9" cy="2"/>
              </a:xfrm>
              <a:custGeom>
                <a:avLst/>
                <a:gdLst>
                  <a:gd name="T0" fmla="*/ 83 w 83"/>
                  <a:gd name="T1" fmla="*/ 11 h 11"/>
                  <a:gd name="T2" fmla="*/ 45 w 83"/>
                  <a:gd name="T3" fmla="*/ 9 h 11"/>
                  <a:gd name="T4" fmla="*/ 0 w 83"/>
                  <a:gd name="T5" fmla="*/ 3 h 11"/>
                  <a:gd name="T6" fmla="*/ 0 w 83"/>
                  <a:gd name="T7" fmla="*/ 0 h 11"/>
                  <a:gd name="T8" fmla="*/ 45 w 83"/>
                  <a:gd name="T9" fmla="*/ 6 h 11"/>
                  <a:gd name="T10" fmla="*/ 83 w 83"/>
                  <a:gd name="T11" fmla="*/ 8 h 11"/>
                  <a:gd name="T12" fmla="*/ 83 w 83"/>
                  <a:gd name="T13" fmla="*/ 11 h 11"/>
                  <a:gd name="T14" fmla="*/ 0 60000 65536"/>
                  <a:gd name="T15" fmla="*/ 0 60000 65536"/>
                  <a:gd name="T16" fmla="*/ 0 60000 65536"/>
                  <a:gd name="T17" fmla="*/ 0 60000 65536"/>
                  <a:gd name="T18" fmla="*/ 0 60000 65536"/>
                  <a:gd name="T19" fmla="*/ 0 60000 65536"/>
                  <a:gd name="T20" fmla="*/ 0 60000 65536"/>
                  <a:gd name="T21" fmla="*/ 0 w 83"/>
                  <a:gd name="T22" fmla="*/ 0 h 11"/>
                  <a:gd name="T23" fmla="*/ 83 w 8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1">
                    <a:moveTo>
                      <a:pt x="83" y="11"/>
                    </a:moveTo>
                    <a:lnTo>
                      <a:pt x="45" y="9"/>
                    </a:lnTo>
                    <a:lnTo>
                      <a:pt x="0" y="3"/>
                    </a:lnTo>
                    <a:lnTo>
                      <a:pt x="0" y="0"/>
                    </a:lnTo>
                    <a:lnTo>
                      <a:pt x="45" y="6"/>
                    </a:lnTo>
                    <a:lnTo>
                      <a:pt x="83" y="8"/>
                    </a:lnTo>
                    <a:lnTo>
                      <a:pt x="83" y="11"/>
                    </a:lnTo>
                    <a:close/>
                  </a:path>
                </a:pathLst>
              </a:custGeom>
              <a:solidFill>
                <a:srgbClr val="000000"/>
              </a:solidFill>
              <a:ln w="9525">
                <a:noFill/>
                <a:round/>
                <a:headEnd/>
                <a:tailEnd/>
              </a:ln>
            </p:spPr>
            <p:txBody>
              <a:bodyPr/>
              <a:lstStyle/>
              <a:p>
                <a:endParaRPr lang="en-US" dirty="0"/>
              </a:p>
            </p:txBody>
          </p:sp>
          <p:sp>
            <p:nvSpPr>
              <p:cNvPr id="22225" name="Freeform 422"/>
              <p:cNvSpPr>
                <a:spLocks/>
              </p:cNvSpPr>
              <p:nvPr/>
            </p:nvSpPr>
            <p:spPr bwMode="auto">
              <a:xfrm>
                <a:off x="3382" y="1154"/>
                <a:ext cx="1" cy="1"/>
              </a:xfrm>
              <a:custGeom>
                <a:avLst/>
                <a:gdLst>
                  <a:gd name="T0" fmla="*/ 0 w 1"/>
                  <a:gd name="T1" fmla="*/ 4 h 4"/>
                  <a:gd name="T2" fmla="*/ 0 w 1"/>
                  <a:gd name="T3" fmla="*/ 1 h 4"/>
                  <a:gd name="T4" fmla="*/ 0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1"/>
                    </a:lnTo>
                    <a:lnTo>
                      <a:pt x="0" y="0"/>
                    </a:lnTo>
                    <a:lnTo>
                      <a:pt x="0" y="4"/>
                    </a:lnTo>
                    <a:close/>
                  </a:path>
                </a:pathLst>
              </a:custGeom>
              <a:solidFill>
                <a:srgbClr val="000000"/>
              </a:solidFill>
              <a:ln w="9525">
                <a:noFill/>
                <a:round/>
                <a:headEnd/>
                <a:tailEnd/>
              </a:ln>
            </p:spPr>
            <p:txBody>
              <a:bodyPr/>
              <a:lstStyle/>
              <a:p>
                <a:endParaRPr lang="en-US" dirty="0"/>
              </a:p>
            </p:txBody>
          </p:sp>
          <p:sp>
            <p:nvSpPr>
              <p:cNvPr id="22226" name="Freeform 423"/>
              <p:cNvSpPr>
                <a:spLocks/>
              </p:cNvSpPr>
              <p:nvPr/>
            </p:nvSpPr>
            <p:spPr bwMode="auto">
              <a:xfrm>
                <a:off x="3364" y="1151"/>
                <a:ext cx="9" cy="2"/>
              </a:xfrm>
              <a:custGeom>
                <a:avLst/>
                <a:gdLst>
                  <a:gd name="T0" fmla="*/ 84 w 84"/>
                  <a:gd name="T1" fmla="*/ 15 h 15"/>
                  <a:gd name="T2" fmla="*/ 67 w 84"/>
                  <a:gd name="T3" fmla="*/ 13 h 15"/>
                  <a:gd name="T4" fmla="*/ 44 w 84"/>
                  <a:gd name="T5" fmla="*/ 12 h 15"/>
                  <a:gd name="T6" fmla="*/ 21 w 84"/>
                  <a:gd name="T7" fmla="*/ 10 h 15"/>
                  <a:gd name="T8" fmla="*/ 9 w 84"/>
                  <a:gd name="T9" fmla="*/ 7 h 15"/>
                  <a:gd name="T10" fmla="*/ 0 w 84"/>
                  <a:gd name="T11" fmla="*/ 3 h 15"/>
                  <a:gd name="T12" fmla="*/ 2 w 84"/>
                  <a:gd name="T13" fmla="*/ 0 h 15"/>
                  <a:gd name="T14" fmla="*/ 11 w 84"/>
                  <a:gd name="T15" fmla="*/ 3 h 15"/>
                  <a:gd name="T16" fmla="*/ 21 w 84"/>
                  <a:gd name="T17" fmla="*/ 7 h 15"/>
                  <a:gd name="T18" fmla="*/ 44 w 84"/>
                  <a:gd name="T19" fmla="*/ 9 h 15"/>
                  <a:gd name="T20" fmla="*/ 67 w 84"/>
                  <a:gd name="T21" fmla="*/ 10 h 15"/>
                  <a:gd name="T22" fmla="*/ 84 w 84"/>
                  <a:gd name="T23" fmla="*/ 12 h 15"/>
                  <a:gd name="T24" fmla="*/ 84 w 84"/>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
                  <a:gd name="T41" fmla="*/ 84 w 8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
                    <a:moveTo>
                      <a:pt x="84" y="15"/>
                    </a:moveTo>
                    <a:lnTo>
                      <a:pt x="67" y="13"/>
                    </a:lnTo>
                    <a:lnTo>
                      <a:pt x="44" y="12"/>
                    </a:lnTo>
                    <a:lnTo>
                      <a:pt x="21" y="10"/>
                    </a:lnTo>
                    <a:lnTo>
                      <a:pt x="9" y="7"/>
                    </a:lnTo>
                    <a:lnTo>
                      <a:pt x="0" y="3"/>
                    </a:lnTo>
                    <a:lnTo>
                      <a:pt x="2" y="0"/>
                    </a:lnTo>
                    <a:lnTo>
                      <a:pt x="11" y="3"/>
                    </a:lnTo>
                    <a:lnTo>
                      <a:pt x="21" y="7"/>
                    </a:lnTo>
                    <a:lnTo>
                      <a:pt x="44" y="9"/>
                    </a:lnTo>
                    <a:lnTo>
                      <a:pt x="67" y="10"/>
                    </a:lnTo>
                    <a:lnTo>
                      <a:pt x="84" y="12"/>
                    </a:lnTo>
                    <a:lnTo>
                      <a:pt x="84" y="15"/>
                    </a:lnTo>
                    <a:close/>
                  </a:path>
                </a:pathLst>
              </a:custGeom>
              <a:solidFill>
                <a:srgbClr val="000000"/>
              </a:solidFill>
              <a:ln w="9525">
                <a:noFill/>
                <a:round/>
                <a:headEnd/>
                <a:tailEnd/>
              </a:ln>
            </p:spPr>
            <p:txBody>
              <a:bodyPr/>
              <a:lstStyle/>
              <a:p>
                <a:endParaRPr lang="en-US" dirty="0"/>
              </a:p>
            </p:txBody>
          </p:sp>
          <p:sp>
            <p:nvSpPr>
              <p:cNvPr id="22227" name="Freeform 424"/>
              <p:cNvSpPr>
                <a:spLocks/>
              </p:cNvSpPr>
              <p:nvPr/>
            </p:nvSpPr>
            <p:spPr bwMode="auto">
              <a:xfrm>
                <a:off x="3373" y="1153"/>
                <a:ext cx="1" cy="1"/>
              </a:xfrm>
              <a:custGeom>
                <a:avLst/>
                <a:gdLst>
                  <a:gd name="T0" fmla="*/ 0 w 1"/>
                  <a:gd name="T1" fmla="*/ 3 h 3"/>
                  <a:gd name="T2" fmla="*/ 0 w 1"/>
                  <a:gd name="T3" fmla="*/ 0 h 3"/>
                  <a:gd name="T4" fmla="*/ 0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000000"/>
              </a:solidFill>
              <a:ln w="9525">
                <a:noFill/>
                <a:round/>
                <a:headEnd/>
                <a:tailEnd/>
              </a:ln>
            </p:spPr>
            <p:txBody>
              <a:bodyPr/>
              <a:lstStyle/>
              <a:p>
                <a:endParaRPr lang="en-US" dirty="0"/>
              </a:p>
            </p:txBody>
          </p:sp>
          <p:sp>
            <p:nvSpPr>
              <p:cNvPr id="22228" name="Freeform 425"/>
              <p:cNvSpPr>
                <a:spLocks/>
              </p:cNvSpPr>
              <p:nvPr/>
            </p:nvSpPr>
            <p:spPr bwMode="auto">
              <a:xfrm>
                <a:off x="3364" y="1149"/>
                <a:ext cx="1" cy="2"/>
              </a:xfrm>
              <a:custGeom>
                <a:avLst/>
                <a:gdLst>
                  <a:gd name="T0" fmla="*/ 0 w 6"/>
                  <a:gd name="T1" fmla="*/ 10 h 12"/>
                  <a:gd name="T2" fmla="*/ 1 w 6"/>
                  <a:gd name="T3" fmla="*/ 4 h 12"/>
                  <a:gd name="T4" fmla="*/ 3 w 6"/>
                  <a:gd name="T5" fmla="*/ 0 h 12"/>
                  <a:gd name="T6" fmla="*/ 6 w 6"/>
                  <a:gd name="T7" fmla="*/ 2 h 12"/>
                  <a:gd name="T8" fmla="*/ 4 w 6"/>
                  <a:gd name="T9" fmla="*/ 6 h 12"/>
                  <a:gd name="T10" fmla="*/ 3 w 6"/>
                  <a:gd name="T11" fmla="*/ 12 h 12"/>
                  <a:gd name="T12" fmla="*/ 0 w 6"/>
                  <a:gd name="T13" fmla="*/ 10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0" y="10"/>
                    </a:moveTo>
                    <a:lnTo>
                      <a:pt x="1" y="4"/>
                    </a:lnTo>
                    <a:lnTo>
                      <a:pt x="3" y="0"/>
                    </a:lnTo>
                    <a:lnTo>
                      <a:pt x="6" y="2"/>
                    </a:lnTo>
                    <a:lnTo>
                      <a:pt x="4" y="6"/>
                    </a:lnTo>
                    <a:lnTo>
                      <a:pt x="3" y="12"/>
                    </a:lnTo>
                    <a:lnTo>
                      <a:pt x="0" y="10"/>
                    </a:lnTo>
                    <a:close/>
                  </a:path>
                </a:pathLst>
              </a:custGeom>
              <a:solidFill>
                <a:srgbClr val="000000"/>
              </a:solidFill>
              <a:ln w="9525">
                <a:noFill/>
                <a:round/>
                <a:headEnd/>
                <a:tailEnd/>
              </a:ln>
            </p:spPr>
            <p:txBody>
              <a:bodyPr/>
              <a:lstStyle/>
              <a:p>
                <a:endParaRPr lang="en-US" dirty="0"/>
              </a:p>
            </p:txBody>
          </p:sp>
          <p:sp>
            <p:nvSpPr>
              <p:cNvPr id="22229" name="Freeform 426"/>
              <p:cNvSpPr>
                <a:spLocks/>
              </p:cNvSpPr>
              <p:nvPr/>
            </p:nvSpPr>
            <p:spPr bwMode="auto">
              <a:xfrm>
                <a:off x="3363" y="1151"/>
                <a:ext cx="1" cy="1"/>
              </a:xfrm>
              <a:custGeom>
                <a:avLst/>
                <a:gdLst>
                  <a:gd name="T0" fmla="*/ 2 w 4"/>
                  <a:gd name="T1" fmla="*/ 3 h 3"/>
                  <a:gd name="T2" fmla="*/ 0 w 4"/>
                  <a:gd name="T3" fmla="*/ 2 h 3"/>
                  <a:gd name="T4" fmla="*/ 1 w 4"/>
                  <a:gd name="T5" fmla="*/ 0 h 3"/>
                  <a:gd name="T6" fmla="*/ 4 w 4"/>
                  <a:gd name="T7" fmla="*/ 2 h 3"/>
                  <a:gd name="T8" fmla="*/ 4 w 4"/>
                  <a:gd name="T9" fmla="*/ 0 h 3"/>
                  <a:gd name="T10" fmla="*/ 2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3"/>
                    </a:moveTo>
                    <a:lnTo>
                      <a:pt x="0" y="2"/>
                    </a:lnTo>
                    <a:lnTo>
                      <a:pt x="1" y="0"/>
                    </a:lnTo>
                    <a:lnTo>
                      <a:pt x="4" y="2"/>
                    </a:lnTo>
                    <a:lnTo>
                      <a:pt x="4" y="0"/>
                    </a:lnTo>
                    <a:lnTo>
                      <a:pt x="2" y="3"/>
                    </a:lnTo>
                    <a:close/>
                  </a:path>
                </a:pathLst>
              </a:custGeom>
              <a:solidFill>
                <a:srgbClr val="000000"/>
              </a:solidFill>
              <a:ln w="9525">
                <a:noFill/>
                <a:round/>
                <a:headEnd/>
                <a:tailEnd/>
              </a:ln>
            </p:spPr>
            <p:txBody>
              <a:bodyPr/>
              <a:lstStyle/>
              <a:p>
                <a:endParaRPr lang="en-US" dirty="0"/>
              </a:p>
            </p:txBody>
          </p:sp>
          <p:sp>
            <p:nvSpPr>
              <p:cNvPr id="22230" name="Freeform 427"/>
              <p:cNvSpPr>
                <a:spLocks/>
              </p:cNvSpPr>
              <p:nvPr/>
            </p:nvSpPr>
            <p:spPr bwMode="auto">
              <a:xfrm>
                <a:off x="3364" y="1149"/>
                <a:ext cx="1" cy="1"/>
              </a:xfrm>
              <a:custGeom>
                <a:avLst/>
                <a:gdLst>
                  <a:gd name="T0" fmla="*/ 0 w 3"/>
                  <a:gd name="T1" fmla="*/ 1 h 4"/>
                  <a:gd name="T2" fmla="*/ 0 w 3"/>
                  <a:gd name="T3" fmla="*/ 0 h 4"/>
                  <a:gd name="T4" fmla="*/ 2 w 3"/>
                  <a:gd name="T5" fmla="*/ 0 h 4"/>
                  <a:gd name="T6" fmla="*/ 2 w 3"/>
                  <a:gd name="T7" fmla="*/ 4 h 4"/>
                  <a:gd name="T8" fmla="*/ 3 w 3"/>
                  <a:gd name="T9" fmla="*/ 3 h 4"/>
                  <a:gd name="T10" fmla="*/ 0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1"/>
                    </a:moveTo>
                    <a:lnTo>
                      <a:pt x="0" y="0"/>
                    </a:lnTo>
                    <a:lnTo>
                      <a:pt x="2" y="0"/>
                    </a:lnTo>
                    <a:lnTo>
                      <a:pt x="2" y="4"/>
                    </a:lnTo>
                    <a:lnTo>
                      <a:pt x="3" y="3"/>
                    </a:lnTo>
                    <a:lnTo>
                      <a:pt x="0" y="1"/>
                    </a:lnTo>
                    <a:close/>
                  </a:path>
                </a:pathLst>
              </a:custGeom>
              <a:solidFill>
                <a:srgbClr val="000000"/>
              </a:solidFill>
              <a:ln w="9525">
                <a:noFill/>
                <a:round/>
                <a:headEnd/>
                <a:tailEnd/>
              </a:ln>
            </p:spPr>
            <p:txBody>
              <a:bodyPr/>
              <a:lstStyle/>
              <a:p>
                <a:endParaRPr lang="en-US" dirty="0"/>
              </a:p>
            </p:txBody>
          </p:sp>
          <p:sp>
            <p:nvSpPr>
              <p:cNvPr id="22231" name="Freeform 428"/>
              <p:cNvSpPr>
                <a:spLocks/>
              </p:cNvSpPr>
              <p:nvPr/>
            </p:nvSpPr>
            <p:spPr bwMode="auto">
              <a:xfrm>
                <a:off x="3349" y="1130"/>
                <a:ext cx="8" cy="18"/>
              </a:xfrm>
              <a:custGeom>
                <a:avLst/>
                <a:gdLst>
                  <a:gd name="T0" fmla="*/ 72 w 79"/>
                  <a:gd name="T1" fmla="*/ 1 h 114"/>
                  <a:gd name="T2" fmla="*/ 59 w 79"/>
                  <a:gd name="T3" fmla="*/ 0 h 114"/>
                  <a:gd name="T4" fmla="*/ 48 w 79"/>
                  <a:gd name="T5" fmla="*/ 0 h 114"/>
                  <a:gd name="T6" fmla="*/ 37 w 79"/>
                  <a:gd name="T7" fmla="*/ 3 h 114"/>
                  <a:gd name="T8" fmla="*/ 27 w 79"/>
                  <a:gd name="T9" fmla="*/ 8 h 114"/>
                  <a:gd name="T10" fmla="*/ 19 w 79"/>
                  <a:gd name="T11" fmla="*/ 15 h 114"/>
                  <a:gd name="T12" fmla="*/ 9 w 79"/>
                  <a:gd name="T13" fmla="*/ 26 h 114"/>
                  <a:gd name="T14" fmla="*/ 4 w 79"/>
                  <a:gd name="T15" fmla="*/ 35 h 114"/>
                  <a:gd name="T16" fmla="*/ 1 w 79"/>
                  <a:gd name="T17" fmla="*/ 45 h 114"/>
                  <a:gd name="T18" fmla="*/ 0 w 79"/>
                  <a:gd name="T19" fmla="*/ 54 h 114"/>
                  <a:gd name="T20" fmla="*/ 0 w 79"/>
                  <a:gd name="T21" fmla="*/ 65 h 114"/>
                  <a:gd name="T22" fmla="*/ 2 w 79"/>
                  <a:gd name="T23" fmla="*/ 74 h 114"/>
                  <a:gd name="T24" fmla="*/ 6 w 79"/>
                  <a:gd name="T25" fmla="*/ 83 h 114"/>
                  <a:gd name="T26" fmla="*/ 11 w 79"/>
                  <a:gd name="T27" fmla="*/ 92 h 114"/>
                  <a:gd name="T28" fmla="*/ 19 w 79"/>
                  <a:gd name="T29" fmla="*/ 99 h 114"/>
                  <a:gd name="T30" fmla="*/ 27 w 79"/>
                  <a:gd name="T31" fmla="*/ 105 h 114"/>
                  <a:gd name="T32" fmla="*/ 38 w 79"/>
                  <a:gd name="T33" fmla="*/ 111 h 114"/>
                  <a:gd name="T34" fmla="*/ 50 w 79"/>
                  <a:gd name="T35" fmla="*/ 114 h 114"/>
                  <a:gd name="T36" fmla="*/ 65 w 79"/>
                  <a:gd name="T37" fmla="*/ 114 h 114"/>
                  <a:gd name="T38" fmla="*/ 61 w 79"/>
                  <a:gd name="T39" fmla="*/ 108 h 114"/>
                  <a:gd name="T40" fmla="*/ 59 w 79"/>
                  <a:gd name="T41" fmla="*/ 106 h 114"/>
                  <a:gd name="T42" fmla="*/ 55 w 79"/>
                  <a:gd name="T43" fmla="*/ 106 h 114"/>
                  <a:gd name="T44" fmla="*/ 47 w 79"/>
                  <a:gd name="T45" fmla="*/ 108 h 114"/>
                  <a:gd name="T46" fmla="*/ 42 w 79"/>
                  <a:gd name="T47" fmla="*/ 107 h 114"/>
                  <a:gd name="T48" fmla="*/ 37 w 79"/>
                  <a:gd name="T49" fmla="*/ 102 h 114"/>
                  <a:gd name="T50" fmla="*/ 30 w 79"/>
                  <a:gd name="T51" fmla="*/ 94 h 114"/>
                  <a:gd name="T52" fmla="*/ 26 w 79"/>
                  <a:gd name="T53" fmla="*/ 79 h 114"/>
                  <a:gd name="T54" fmla="*/ 25 w 79"/>
                  <a:gd name="T55" fmla="*/ 73 h 114"/>
                  <a:gd name="T56" fmla="*/ 26 w 79"/>
                  <a:gd name="T57" fmla="*/ 58 h 114"/>
                  <a:gd name="T58" fmla="*/ 30 w 79"/>
                  <a:gd name="T59" fmla="*/ 44 h 114"/>
                  <a:gd name="T60" fmla="*/ 37 w 79"/>
                  <a:gd name="T61" fmla="*/ 30 h 114"/>
                  <a:gd name="T62" fmla="*/ 47 w 79"/>
                  <a:gd name="T63" fmla="*/ 19 h 114"/>
                  <a:gd name="T64" fmla="*/ 59 w 79"/>
                  <a:gd name="T65" fmla="*/ 9 h 114"/>
                  <a:gd name="T66" fmla="*/ 72 w 79"/>
                  <a:gd name="T67" fmla="*/ 3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4"/>
                  <a:gd name="T104" fmla="*/ 79 w 79"/>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4">
                    <a:moveTo>
                      <a:pt x="79" y="2"/>
                    </a:moveTo>
                    <a:lnTo>
                      <a:pt x="72" y="1"/>
                    </a:lnTo>
                    <a:lnTo>
                      <a:pt x="64" y="0"/>
                    </a:lnTo>
                    <a:lnTo>
                      <a:pt x="59" y="0"/>
                    </a:lnTo>
                    <a:lnTo>
                      <a:pt x="53" y="0"/>
                    </a:lnTo>
                    <a:lnTo>
                      <a:pt x="48" y="0"/>
                    </a:lnTo>
                    <a:lnTo>
                      <a:pt x="42" y="2"/>
                    </a:lnTo>
                    <a:lnTo>
                      <a:pt x="37" y="3"/>
                    </a:lnTo>
                    <a:lnTo>
                      <a:pt x="31" y="5"/>
                    </a:lnTo>
                    <a:lnTo>
                      <a:pt x="27" y="8"/>
                    </a:lnTo>
                    <a:lnTo>
                      <a:pt x="22" y="12"/>
                    </a:lnTo>
                    <a:lnTo>
                      <a:pt x="19" y="15"/>
                    </a:lnTo>
                    <a:lnTo>
                      <a:pt x="14" y="18"/>
                    </a:lnTo>
                    <a:lnTo>
                      <a:pt x="9" y="26"/>
                    </a:lnTo>
                    <a:lnTo>
                      <a:pt x="7" y="30"/>
                    </a:lnTo>
                    <a:lnTo>
                      <a:pt x="4" y="35"/>
                    </a:lnTo>
                    <a:lnTo>
                      <a:pt x="2" y="40"/>
                    </a:lnTo>
                    <a:lnTo>
                      <a:pt x="1" y="45"/>
                    </a:lnTo>
                    <a:lnTo>
                      <a:pt x="1" y="49"/>
                    </a:lnTo>
                    <a:lnTo>
                      <a:pt x="0" y="54"/>
                    </a:lnTo>
                    <a:lnTo>
                      <a:pt x="0" y="59"/>
                    </a:lnTo>
                    <a:lnTo>
                      <a:pt x="0" y="65"/>
                    </a:lnTo>
                    <a:lnTo>
                      <a:pt x="1" y="70"/>
                    </a:lnTo>
                    <a:lnTo>
                      <a:pt x="2" y="74"/>
                    </a:lnTo>
                    <a:lnTo>
                      <a:pt x="4" y="79"/>
                    </a:lnTo>
                    <a:lnTo>
                      <a:pt x="6" y="83"/>
                    </a:lnTo>
                    <a:lnTo>
                      <a:pt x="9" y="88"/>
                    </a:lnTo>
                    <a:lnTo>
                      <a:pt x="11" y="92"/>
                    </a:lnTo>
                    <a:lnTo>
                      <a:pt x="14" y="96"/>
                    </a:lnTo>
                    <a:lnTo>
                      <a:pt x="19" y="99"/>
                    </a:lnTo>
                    <a:lnTo>
                      <a:pt x="22" y="103"/>
                    </a:lnTo>
                    <a:lnTo>
                      <a:pt x="27" y="105"/>
                    </a:lnTo>
                    <a:lnTo>
                      <a:pt x="32" y="108"/>
                    </a:lnTo>
                    <a:lnTo>
                      <a:pt x="38" y="111"/>
                    </a:lnTo>
                    <a:lnTo>
                      <a:pt x="43" y="112"/>
                    </a:lnTo>
                    <a:lnTo>
                      <a:pt x="50" y="114"/>
                    </a:lnTo>
                    <a:lnTo>
                      <a:pt x="57" y="114"/>
                    </a:lnTo>
                    <a:lnTo>
                      <a:pt x="65" y="114"/>
                    </a:lnTo>
                    <a:lnTo>
                      <a:pt x="64" y="111"/>
                    </a:lnTo>
                    <a:lnTo>
                      <a:pt x="61" y="108"/>
                    </a:lnTo>
                    <a:lnTo>
                      <a:pt x="60" y="106"/>
                    </a:lnTo>
                    <a:lnTo>
                      <a:pt x="59" y="106"/>
                    </a:lnTo>
                    <a:lnTo>
                      <a:pt x="57" y="106"/>
                    </a:lnTo>
                    <a:lnTo>
                      <a:pt x="55" y="106"/>
                    </a:lnTo>
                    <a:lnTo>
                      <a:pt x="51" y="107"/>
                    </a:lnTo>
                    <a:lnTo>
                      <a:pt x="47" y="108"/>
                    </a:lnTo>
                    <a:lnTo>
                      <a:pt x="45" y="107"/>
                    </a:lnTo>
                    <a:lnTo>
                      <a:pt x="42" y="107"/>
                    </a:lnTo>
                    <a:lnTo>
                      <a:pt x="39" y="105"/>
                    </a:lnTo>
                    <a:lnTo>
                      <a:pt x="37" y="102"/>
                    </a:lnTo>
                    <a:lnTo>
                      <a:pt x="33" y="99"/>
                    </a:lnTo>
                    <a:lnTo>
                      <a:pt x="30" y="94"/>
                    </a:lnTo>
                    <a:lnTo>
                      <a:pt x="28" y="87"/>
                    </a:lnTo>
                    <a:lnTo>
                      <a:pt x="26" y="79"/>
                    </a:lnTo>
                    <a:lnTo>
                      <a:pt x="26" y="76"/>
                    </a:lnTo>
                    <a:lnTo>
                      <a:pt x="25" y="73"/>
                    </a:lnTo>
                    <a:lnTo>
                      <a:pt x="25" y="66"/>
                    </a:lnTo>
                    <a:lnTo>
                      <a:pt x="26" y="58"/>
                    </a:lnTo>
                    <a:lnTo>
                      <a:pt x="28" y="51"/>
                    </a:lnTo>
                    <a:lnTo>
                      <a:pt x="30" y="44"/>
                    </a:lnTo>
                    <a:lnTo>
                      <a:pt x="33" y="37"/>
                    </a:lnTo>
                    <a:lnTo>
                      <a:pt x="37" y="30"/>
                    </a:lnTo>
                    <a:lnTo>
                      <a:pt x="41" y="25"/>
                    </a:lnTo>
                    <a:lnTo>
                      <a:pt x="47" y="19"/>
                    </a:lnTo>
                    <a:lnTo>
                      <a:pt x="52" y="15"/>
                    </a:lnTo>
                    <a:lnTo>
                      <a:pt x="59" y="9"/>
                    </a:lnTo>
                    <a:lnTo>
                      <a:pt x="65" y="6"/>
                    </a:lnTo>
                    <a:lnTo>
                      <a:pt x="72" y="3"/>
                    </a:lnTo>
                    <a:lnTo>
                      <a:pt x="79" y="2"/>
                    </a:lnTo>
                    <a:close/>
                  </a:path>
                </a:pathLst>
              </a:custGeom>
              <a:solidFill>
                <a:srgbClr val="000000"/>
              </a:solidFill>
              <a:ln w="9525">
                <a:noFill/>
                <a:round/>
                <a:headEnd/>
                <a:tailEnd/>
              </a:ln>
            </p:spPr>
            <p:txBody>
              <a:bodyPr/>
              <a:lstStyle/>
              <a:p>
                <a:endParaRPr lang="en-US" dirty="0"/>
              </a:p>
            </p:txBody>
          </p:sp>
          <p:sp>
            <p:nvSpPr>
              <p:cNvPr id="22232" name="Freeform 429"/>
              <p:cNvSpPr>
                <a:spLocks/>
              </p:cNvSpPr>
              <p:nvPr/>
            </p:nvSpPr>
            <p:spPr bwMode="auto">
              <a:xfrm>
                <a:off x="3353" y="1129"/>
                <a:ext cx="4" cy="1"/>
              </a:xfrm>
              <a:custGeom>
                <a:avLst/>
                <a:gdLst>
                  <a:gd name="T0" fmla="*/ 39 w 39"/>
                  <a:gd name="T1" fmla="*/ 5 h 5"/>
                  <a:gd name="T2" fmla="*/ 24 w 39"/>
                  <a:gd name="T3" fmla="*/ 3 h 5"/>
                  <a:gd name="T4" fmla="*/ 13 w 39"/>
                  <a:gd name="T5" fmla="*/ 3 h 5"/>
                  <a:gd name="T6" fmla="*/ 2 w 39"/>
                  <a:gd name="T7" fmla="*/ 5 h 5"/>
                  <a:gd name="T8" fmla="*/ 0 w 39"/>
                  <a:gd name="T9" fmla="*/ 2 h 5"/>
                  <a:gd name="T10" fmla="*/ 13 w 39"/>
                  <a:gd name="T11" fmla="*/ 0 h 5"/>
                  <a:gd name="T12" fmla="*/ 24 w 39"/>
                  <a:gd name="T13" fmla="*/ 0 h 5"/>
                  <a:gd name="T14" fmla="*/ 39 w 39"/>
                  <a:gd name="T15" fmla="*/ 2 h 5"/>
                  <a:gd name="T16" fmla="*/ 39 w 39"/>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5"/>
                  <a:gd name="T29" fmla="*/ 39 w 3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5">
                    <a:moveTo>
                      <a:pt x="39" y="5"/>
                    </a:moveTo>
                    <a:lnTo>
                      <a:pt x="24" y="3"/>
                    </a:lnTo>
                    <a:lnTo>
                      <a:pt x="13" y="3"/>
                    </a:lnTo>
                    <a:lnTo>
                      <a:pt x="2" y="5"/>
                    </a:lnTo>
                    <a:lnTo>
                      <a:pt x="0" y="2"/>
                    </a:lnTo>
                    <a:lnTo>
                      <a:pt x="13" y="0"/>
                    </a:lnTo>
                    <a:lnTo>
                      <a:pt x="24" y="0"/>
                    </a:lnTo>
                    <a:lnTo>
                      <a:pt x="39" y="2"/>
                    </a:lnTo>
                    <a:lnTo>
                      <a:pt x="39" y="5"/>
                    </a:lnTo>
                    <a:close/>
                  </a:path>
                </a:pathLst>
              </a:custGeom>
              <a:solidFill>
                <a:srgbClr val="000000"/>
              </a:solidFill>
              <a:ln w="9525">
                <a:noFill/>
                <a:round/>
                <a:headEnd/>
                <a:tailEnd/>
              </a:ln>
            </p:spPr>
            <p:txBody>
              <a:bodyPr/>
              <a:lstStyle/>
              <a:p>
                <a:endParaRPr lang="en-US" dirty="0"/>
              </a:p>
            </p:txBody>
          </p:sp>
          <p:sp>
            <p:nvSpPr>
              <p:cNvPr id="22233" name="Freeform 430"/>
              <p:cNvSpPr>
                <a:spLocks/>
              </p:cNvSpPr>
              <p:nvPr/>
            </p:nvSpPr>
            <p:spPr bwMode="auto">
              <a:xfrm>
                <a:off x="3348" y="1130"/>
                <a:ext cx="8" cy="19"/>
              </a:xfrm>
              <a:custGeom>
                <a:avLst/>
                <a:gdLst>
                  <a:gd name="T0" fmla="*/ 44 w 67"/>
                  <a:gd name="T1" fmla="*/ 3 h 115"/>
                  <a:gd name="T2" fmla="*/ 34 w 67"/>
                  <a:gd name="T3" fmla="*/ 6 h 115"/>
                  <a:gd name="T4" fmla="*/ 25 w 67"/>
                  <a:gd name="T5" fmla="*/ 13 h 115"/>
                  <a:gd name="T6" fmla="*/ 18 w 67"/>
                  <a:gd name="T7" fmla="*/ 19 h 115"/>
                  <a:gd name="T8" fmla="*/ 13 w 67"/>
                  <a:gd name="T9" fmla="*/ 25 h 115"/>
                  <a:gd name="T10" fmla="*/ 5 w 67"/>
                  <a:gd name="T11" fmla="*/ 44 h 115"/>
                  <a:gd name="T12" fmla="*/ 4 w 67"/>
                  <a:gd name="T13" fmla="*/ 53 h 115"/>
                  <a:gd name="T14" fmla="*/ 4 w 67"/>
                  <a:gd name="T15" fmla="*/ 64 h 115"/>
                  <a:gd name="T16" fmla="*/ 6 w 67"/>
                  <a:gd name="T17" fmla="*/ 73 h 115"/>
                  <a:gd name="T18" fmla="*/ 10 w 67"/>
                  <a:gd name="T19" fmla="*/ 82 h 115"/>
                  <a:gd name="T20" fmla="*/ 14 w 67"/>
                  <a:gd name="T21" fmla="*/ 90 h 115"/>
                  <a:gd name="T22" fmla="*/ 21 w 67"/>
                  <a:gd name="T23" fmla="*/ 97 h 115"/>
                  <a:gd name="T24" fmla="*/ 30 w 67"/>
                  <a:gd name="T25" fmla="*/ 103 h 115"/>
                  <a:gd name="T26" fmla="*/ 40 w 67"/>
                  <a:gd name="T27" fmla="*/ 107 h 115"/>
                  <a:gd name="T28" fmla="*/ 52 w 67"/>
                  <a:gd name="T29" fmla="*/ 110 h 115"/>
                  <a:gd name="T30" fmla="*/ 67 w 67"/>
                  <a:gd name="T31" fmla="*/ 111 h 115"/>
                  <a:gd name="T32" fmla="*/ 67 w 67"/>
                  <a:gd name="T33" fmla="*/ 115 h 115"/>
                  <a:gd name="T34" fmla="*/ 51 w 67"/>
                  <a:gd name="T35" fmla="*/ 114 h 115"/>
                  <a:gd name="T36" fmla="*/ 39 w 67"/>
                  <a:gd name="T37" fmla="*/ 112 h 115"/>
                  <a:gd name="T38" fmla="*/ 27 w 67"/>
                  <a:gd name="T39" fmla="*/ 106 h 115"/>
                  <a:gd name="T40" fmla="*/ 18 w 67"/>
                  <a:gd name="T41" fmla="*/ 100 h 115"/>
                  <a:gd name="T42" fmla="*/ 11 w 67"/>
                  <a:gd name="T43" fmla="*/ 93 h 115"/>
                  <a:gd name="T44" fmla="*/ 5 w 67"/>
                  <a:gd name="T45" fmla="*/ 83 h 115"/>
                  <a:gd name="T46" fmla="*/ 2 w 67"/>
                  <a:gd name="T47" fmla="*/ 74 h 115"/>
                  <a:gd name="T48" fmla="*/ 0 w 67"/>
                  <a:gd name="T49" fmla="*/ 64 h 115"/>
                  <a:gd name="T50" fmla="*/ 0 w 67"/>
                  <a:gd name="T51" fmla="*/ 53 h 115"/>
                  <a:gd name="T52" fmla="*/ 1 w 67"/>
                  <a:gd name="T53" fmla="*/ 43 h 115"/>
                  <a:gd name="T54" fmla="*/ 9 w 67"/>
                  <a:gd name="T55" fmla="*/ 24 h 115"/>
                  <a:gd name="T56" fmla="*/ 14 w 67"/>
                  <a:gd name="T57" fmla="*/ 16 h 115"/>
                  <a:gd name="T58" fmla="*/ 22 w 67"/>
                  <a:gd name="T59" fmla="*/ 9 h 115"/>
                  <a:gd name="T60" fmla="*/ 31 w 67"/>
                  <a:gd name="T61" fmla="*/ 3 h 115"/>
                  <a:gd name="T62" fmla="*/ 42 w 67"/>
                  <a:gd name="T63" fmla="*/ 0 h 115"/>
                  <a:gd name="T64" fmla="*/ 44 w 67"/>
                  <a:gd name="T65" fmla="*/ 3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115"/>
                  <a:gd name="T101" fmla="*/ 67 w 67"/>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115">
                    <a:moveTo>
                      <a:pt x="44" y="3"/>
                    </a:moveTo>
                    <a:lnTo>
                      <a:pt x="34" y="6"/>
                    </a:lnTo>
                    <a:lnTo>
                      <a:pt x="25" y="13"/>
                    </a:lnTo>
                    <a:lnTo>
                      <a:pt x="18" y="19"/>
                    </a:lnTo>
                    <a:lnTo>
                      <a:pt x="13" y="25"/>
                    </a:lnTo>
                    <a:lnTo>
                      <a:pt x="5" y="44"/>
                    </a:lnTo>
                    <a:lnTo>
                      <a:pt x="4" y="53"/>
                    </a:lnTo>
                    <a:lnTo>
                      <a:pt x="4" y="64"/>
                    </a:lnTo>
                    <a:lnTo>
                      <a:pt x="6" y="73"/>
                    </a:lnTo>
                    <a:lnTo>
                      <a:pt x="10" y="82"/>
                    </a:lnTo>
                    <a:lnTo>
                      <a:pt x="14" y="90"/>
                    </a:lnTo>
                    <a:lnTo>
                      <a:pt x="21" y="97"/>
                    </a:lnTo>
                    <a:lnTo>
                      <a:pt x="30" y="103"/>
                    </a:lnTo>
                    <a:lnTo>
                      <a:pt x="40" y="107"/>
                    </a:lnTo>
                    <a:lnTo>
                      <a:pt x="52" y="110"/>
                    </a:lnTo>
                    <a:lnTo>
                      <a:pt x="67" y="111"/>
                    </a:lnTo>
                    <a:lnTo>
                      <a:pt x="67" y="115"/>
                    </a:lnTo>
                    <a:lnTo>
                      <a:pt x="51" y="114"/>
                    </a:lnTo>
                    <a:lnTo>
                      <a:pt x="39" y="112"/>
                    </a:lnTo>
                    <a:lnTo>
                      <a:pt x="27" y="106"/>
                    </a:lnTo>
                    <a:lnTo>
                      <a:pt x="18" y="100"/>
                    </a:lnTo>
                    <a:lnTo>
                      <a:pt x="11" y="93"/>
                    </a:lnTo>
                    <a:lnTo>
                      <a:pt x="5" y="83"/>
                    </a:lnTo>
                    <a:lnTo>
                      <a:pt x="2" y="74"/>
                    </a:lnTo>
                    <a:lnTo>
                      <a:pt x="0" y="64"/>
                    </a:lnTo>
                    <a:lnTo>
                      <a:pt x="0" y="53"/>
                    </a:lnTo>
                    <a:lnTo>
                      <a:pt x="1" y="43"/>
                    </a:lnTo>
                    <a:lnTo>
                      <a:pt x="9" y="24"/>
                    </a:lnTo>
                    <a:lnTo>
                      <a:pt x="14" y="16"/>
                    </a:lnTo>
                    <a:lnTo>
                      <a:pt x="22" y="9"/>
                    </a:lnTo>
                    <a:lnTo>
                      <a:pt x="31" y="3"/>
                    </a:lnTo>
                    <a:lnTo>
                      <a:pt x="42" y="0"/>
                    </a:lnTo>
                    <a:lnTo>
                      <a:pt x="44" y="3"/>
                    </a:lnTo>
                    <a:close/>
                  </a:path>
                </a:pathLst>
              </a:custGeom>
              <a:solidFill>
                <a:srgbClr val="000000"/>
              </a:solidFill>
              <a:ln w="9525">
                <a:noFill/>
                <a:round/>
                <a:headEnd/>
                <a:tailEnd/>
              </a:ln>
            </p:spPr>
            <p:txBody>
              <a:bodyPr/>
              <a:lstStyle/>
              <a:p>
                <a:endParaRPr lang="en-US" dirty="0"/>
              </a:p>
            </p:txBody>
          </p:sp>
          <p:sp>
            <p:nvSpPr>
              <p:cNvPr id="22234" name="Freeform 431"/>
              <p:cNvSpPr>
                <a:spLocks/>
              </p:cNvSpPr>
              <p:nvPr/>
            </p:nvSpPr>
            <p:spPr bwMode="auto">
              <a:xfrm>
                <a:off x="3353" y="1130"/>
                <a:ext cx="1" cy="1"/>
              </a:xfrm>
              <a:custGeom>
                <a:avLst/>
                <a:gdLst>
                  <a:gd name="T0" fmla="*/ 0 w 2"/>
                  <a:gd name="T1" fmla="*/ 0 h 3"/>
                  <a:gd name="T2" fmla="*/ 2 w 2"/>
                  <a:gd name="T3" fmla="*/ 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lnTo>
                      <a:pt x="2" y="3"/>
                    </a:lnTo>
                    <a:lnTo>
                      <a:pt x="0" y="0"/>
                    </a:lnTo>
                    <a:close/>
                  </a:path>
                </a:pathLst>
              </a:custGeom>
              <a:solidFill>
                <a:srgbClr val="000000"/>
              </a:solidFill>
              <a:ln w="9525">
                <a:noFill/>
                <a:round/>
                <a:headEnd/>
                <a:tailEnd/>
              </a:ln>
            </p:spPr>
            <p:txBody>
              <a:bodyPr/>
              <a:lstStyle/>
              <a:p>
                <a:endParaRPr lang="en-US" dirty="0"/>
              </a:p>
            </p:txBody>
          </p:sp>
          <p:sp>
            <p:nvSpPr>
              <p:cNvPr id="22235" name="Freeform 432"/>
              <p:cNvSpPr>
                <a:spLocks/>
              </p:cNvSpPr>
              <p:nvPr/>
            </p:nvSpPr>
            <p:spPr bwMode="auto">
              <a:xfrm>
                <a:off x="3352" y="1145"/>
                <a:ext cx="4" cy="4"/>
              </a:xfrm>
              <a:custGeom>
                <a:avLst/>
                <a:gdLst>
                  <a:gd name="T0" fmla="*/ 34 w 38"/>
                  <a:gd name="T1" fmla="*/ 23 h 23"/>
                  <a:gd name="T2" fmla="*/ 31 w 38"/>
                  <a:gd name="T3" fmla="*/ 17 h 23"/>
                  <a:gd name="T4" fmla="*/ 30 w 38"/>
                  <a:gd name="T5" fmla="*/ 15 h 23"/>
                  <a:gd name="T6" fmla="*/ 23 w 38"/>
                  <a:gd name="T7" fmla="*/ 17 h 23"/>
                  <a:gd name="T8" fmla="*/ 12 w 38"/>
                  <a:gd name="T9" fmla="*/ 16 h 23"/>
                  <a:gd name="T10" fmla="*/ 7 w 38"/>
                  <a:gd name="T11" fmla="*/ 12 h 23"/>
                  <a:gd name="T12" fmla="*/ 0 w 38"/>
                  <a:gd name="T13" fmla="*/ 3 h 23"/>
                  <a:gd name="T14" fmla="*/ 3 w 38"/>
                  <a:gd name="T15" fmla="*/ 0 h 23"/>
                  <a:gd name="T16" fmla="*/ 10 w 38"/>
                  <a:gd name="T17" fmla="*/ 9 h 23"/>
                  <a:gd name="T18" fmla="*/ 14 w 38"/>
                  <a:gd name="T19" fmla="*/ 13 h 23"/>
                  <a:gd name="T20" fmla="*/ 23 w 38"/>
                  <a:gd name="T21" fmla="*/ 14 h 23"/>
                  <a:gd name="T22" fmla="*/ 30 w 38"/>
                  <a:gd name="T23" fmla="*/ 12 h 23"/>
                  <a:gd name="T24" fmla="*/ 34 w 38"/>
                  <a:gd name="T25" fmla="*/ 14 h 23"/>
                  <a:gd name="T26" fmla="*/ 38 w 38"/>
                  <a:gd name="T27" fmla="*/ 21 h 23"/>
                  <a:gd name="T28" fmla="*/ 34 w 38"/>
                  <a:gd name="T29" fmla="*/ 23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3"/>
                  <a:gd name="T47" fmla="*/ 38 w 38"/>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3">
                    <a:moveTo>
                      <a:pt x="34" y="23"/>
                    </a:moveTo>
                    <a:lnTo>
                      <a:pt x="31" y="17"/>
                    </a:lnTo>
                    <a:lnTo>
                      <a:pt x="30" y="15"/>
                    </a:lnTo>
                    <a:lnTo>
                      <a:pt x="23" y="17"/>
                    </a:lnTo>
                    <a:lnTo>
                      <a:pt x="12" y="16"/>
                    </a:lnTo>
                    <a:lnTo>
                      <a:pt x="7" y="12"/>
                    </a:lnTo>
                    <a:lnTo>
                      <a:pt x="0" y="3"/>
                    </a:lnTo>
                    <a:lnTo>
                      <a:pt x="3" y="0"/>
                    </a:lnTo>
                    <a:lnTo>
                      <a:pt x="10" y="9"/>
                    </a:lnTo>
                    <a:lnTo>
                      <a:pt x="14" y="13"/>
                    </a:lnTo>
                    <a:lnTo>
                      <a:pt x="23" y="14"/>
                    </a:lnTo>
                    <a:lnTo>
                      <a:pt x="30" y="12"/>
                    </a:lnTo>
                    <a:lnTo>
                      <a:pt x="34" y="14"/>
                    </a:lnTo>
                    <a:lnTo>
                      <a:pt x="38" y="21"/>
                    </a:lnTo>
                    <a:lnTo>
                      <a:pt x="34" y="23"/>
                    </a:lnTo>
                    <a:close/>
                  </a:path>
                </a:pathLst>
              </a:custGeom>
              <a:solidFill>
                <a:srgbClr val="000000"/>
              </a:solidFill>
              <a:ln w="9525">
                <a:noFill/>
                <a:round/>
                <a:headEnd/>
                <a:tailEnd/>
              </a:ln>
            </p:spPr>
            <p:txBody>
              <a:bodyPr/>
              <a:lstStyle/>
              <a:p>
                <a:endParaRPr lang="en-US" dirty="0"/>
              </a:p>
            </p:txBody>
          </p:sp>
          <p:sp>
            <p:nvSpPr>
              <p:cNvPr id="22236" name="Freeform 433"/>
              <p:cNvSpPr>
                <a:spLocks/>
              </p:cNvSpPr>
              <p:nvPr/>
            </p:nvSpPr>
            <p:spPr bwMode="auto">
              <a:xfrm>
                <a:off x="3356" y="1148"/>
                <a:ext cx="1" cy="1"/>
              </a:xfrm>
              <a:custGeom>
                <a:avLst/>
                <a:gdLst>
                  <a:gd name="T0" fmla="*/ 3 w 5"/>
                  <a:gd name="T1" fmla="*/ 4 h 4"/>
                  <a:gd name="T2" fmla="*/ 5 w 5"/>
                  <a:gd name="T3" fmla="*/ 4 h 4"/>
                  <a:gd name="T4" fmla="*/ 4 w 5"/>
                  <a:gd name="T5" fmla="*/ 1 h 4"/>
                  <a:gd name="T6" fmla="*/ 0 w 5"/>
                  <a:gd name="T7" fmla="*/ 3 h 4"/>
                  <a:gd name="T8" fmla="*/ 3 w 5"/>
                  <a:gd name="T9" fmla="*/ 0 h 4"/>
                  <a:gd name="T10" fmla="*/ 3 w 5"/>
                  <a:gd name="T11" fmla="*/ 4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4"/>
                    </a:moveTo>
                    <a:lnTo>
                      <a:pt x="5" y="4"/>
                    </a:lnTo>
                    <a:lnTo>
                      <a:pt x="4" y="1"/>
                    </a:lnTo>
                    <a:lnTo>
                      <a:pt x="0" y="3"/>
                    </a:lnTo>
                    <a:lnTo>
                      <a:pt x="3" y="0"/>
                    </a:lnTo>
                    <a:lnTo>
                      <a:pt x="3" y="4"/>
                    </a:lnTo>
                    <a:close/>
                  </a:path>
                </a:pathLst>
              </a:custGeom>
              <a:solidFill>
                <a:srgbClr val="000000"/>
              </a:solidFill>
              <a:ln w="9525">
                <a:noFill/>
                <a:round/>
                <a:headEnd/>
                <a:tailEnd/>
              </a:ln>
            </p:spPr>
            <p:txBody>
              <a:bodyPr/>
              <a:lstStyle/>
              <a:p>
                <a:endParaRPr lang="en-US" dirty="0"/>
              </a:p>
            </p:txBody>
          </p:sp>
          <p:sp>
            <p:nvSpPr>
              <p:cNvPr id="22237" name="Freeform 434"/>
              <p:cNvSpPr>
                <a:spLocks/>
              </p:cNvSpPr>
              <p:nvPr/>
            </p:nvSpPr>
            <p:spPr bwMode="auto">
              <a:xfrm>
                <a:off x="3351" y="1130"/>
                <a:ext cx="7" cy="15"/>
              </a:xfrm>
              <a:custGeom>
                <a:avLst/>
                <a:gdLst>
                  <a:gd name="T0" fmla="*/ 6 w 58"/>
                  <a:gd name="T1" fmla="*/ 94 h 94"/>
                  <a:gd name="T2" fmla="*/ 1 w 58"/>
                  <a:gd name="T3" fmla="*/ 79 h 94"/>
                  <a:gd name="T4" fmla="*/ 0 w 58"/>
                  <a:gd name="T5" fmla="*/ 65 h 94"/>
                  <a:gd name="T6" fmla="*/ 4 w 58"/>
                  <a:gd name="T7" fmla="*/ 50 h 94"/>
                  <a:gd name="T8" fmla="*/ 9 w 58"/>
                  <a:gd name="T9" fmla="*/ 35 h 94"/>
                  <a:gd name="T10" fmla="*/ 17 w 58"/>
                  <a:gd name="T11" fmla="*/ 23 h 94"/>
                  <a:gd name="T12" fmla="*/ 28 w 58"/>
                  <a:gd name="T13" fmla="*/ 13 h 94"/>
                  <a:gd name="T14" fmla="*/ 43 w 58"/>
                  <a:gd name="T15" fmla="*/ 4 h 94"/>
                  <a:gd name="T16" fmla="*/ 57 w 58"/>
                  <a:gd name="T17" fmla="*/ 0 h 94"/>
                  <a:gd name="T18" fmla="*/ 58 w 58"/>
                  <a:gd name="T19" fmla="*/ 4 h 94"/>
                  <a:gd name="T20" fmla="*/ 44 w 58"/>
                  <a:gd name="T21" fmla="*/ 8 h 94"/>
                  <a:gd name="T22" fmla="*/ 31 w 58"/>
                  <a:gd name="T23" fmla="*/ 16 h 94"/>
                  <a:gd name="T24" fmla="*/ 20 w 58"/>
                  <a:gd name="T25" fmla="*/ 26 h 94"/>
                  <a:gd name="T26" fmla="*/ 13 w 58"/>
                  <a:gd name="T27" fmla="*/ 39 h 94"/>
                  <a:gd name="T28" fmla="*/ 7 w 58"/>
                  <a:gd name="T29" fmla="*/ 52 h 94"/>
                  <a:gd name="T30" fmla="*/ 4 w 58"/>
                  <a:gd name="T31" fmla="*/ 65 h 94"/>
                  <a:gd name="T32" fmla="*/ 5 w 58"/>
                  <a:gd name="T33" fmla="*/ 79 h 94"/>
                  <a:gd name="T34" fmla="*/ 9 w 58"/>
                  <a:gd name="T35" fmla="*/ 92 h 94"/>
                  <a:gd name="T36" fmla="*/ 6 w 58"/>
                  <a:gd name="T37" fmla="*/ 94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94"/>
                  <a:gd name="T59" fmla="*/ 58 w 58"/>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94">
                    <a:moveTo>
                      <a:pt x="6" y="94"/>
                    </a:moveTo>
                    <a:lnTo>
                      <a:pt x="1" y="79"/>
                    </a:lnTo>
                    <a:lnTo>
                      <a:pt x="0" y="65"/>
                    </a:lnTo>
                    <a:lnTo>
                      <a:pt x="4" y="50"/>
                    </a:lnTo>
                    <a:lnTo>
                      <a:pt x="9" y="35"/>
                    </a:lnTo>
                    <a:lnTo>
                      <a:pt x="17" y="23"/>
                    </a:lnTo>
                    <a:lnTo>
                      <a:pt x="28" y="13"/>
                    </a:lnTo>
                    <a:lnTo>
                      <a:pt x="43" y="4"/>
                    </a:lnTo>
                    <a:lnTo>
                      <a:pt x="57" y="0"/>
                    </a:lnTo>
                    <a:lnTo>
                      <a:pt x="58" y="4"/>
                    </a:lnTo>
                    <a:lnTo>
                      <a:pt x="44" y="8"/>
                    </a:lnTo>
                    <a:lnTo>
                      <a:pt x="31" y="16"/>
                    </a:lnTo>
                    <a:lnTo>
                      <a:pt x="20" y="26"/>
                    </a:lnTo>
                    <a:lnTo>
                      <a:pt x="13" y="39"/>
                    </a:lnTo>
                    <a:lnTo>
                      <a:pt x="7" y="52"/>
                    </a:lnTo>
                    <a:lnTo>
                      <a:pt x="4" y="65"/>
                    </a:lnTo>
                    <a:lnTo>
                      <a:pt x="5" y="79"/>
                    </a:lnTo>
                    <a:lnTo>
                      <a:pt x="9" y="92"/>
                    </a:lnTo>
                    <a:lnTo>
                      <a:pt x="6" y="94"/>
                    </a:lnTo>
                    <a:close/>
                  </a:path>
                </a:pathLst>
              </a:custGeom>
              <a:solidFill>
                <a:srgbClr val="000000"/>
              </a:solidFill>
              <a:ln w="9525">
                <a:noFill/>
                <a:round/>
                <a:headEnd/>
                <a:tailEnd/>
              </a:ln>
            </p:spPr>
            <p:txBody>
              <a:bodyPr/>
              <a:lstStyle/>
              <a:p>
                <a:endParaRPr lang="en-US" dirty="0"/>
              </a:p>
            </p:txBody>
          </p:sp>
          <p:sp>
            <p:nvSpPr>
              <p:cNvPr id="22238" name="Freeform 435"/>
              <p:cNvSpPr>
                <a:spLocks/>
              </p:cNvSpPr>
              <p:nvPr/>
            </p:nvSpPr>
            <p:spPr bwMode="auto">
              <a:xfrm>
                <a:off x="3352" y="1145"/>
                <a:ext cx="1" cy="1"/>
              </a:xfrm>
              <a:custGeom>
                <a:avLst/>
                <a:gdLst>
                  <a:gd name="T0" fmla="*/ 0 w 3"/>
                  <a:gd name="T1" fmla="*/ 3 h 3"/>
                  <a:gd name="T2" fmla="*/ 0 w 3"/>
                  <a:gd name="T3" fmla="*/ 2 h 3"/>
                  <a:gd name="T4" fmla="*/ 3 w 3"/>
                  <a:gd name="T5" fmla="*/ 0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0" y="2"/>
                    </a:lnTo>
                    <a:lnTo>
                      <a:pt x="3" y="0"/>
                    </a:lnTo>
                    <a:lnTo>
                      <a:pt x="0" y="3"/>
                    </a:lnTo>
                    <a:close/>
                  </a:path>
                </a:pathLst>
              </a:custGeom>
              <a:solidFill>
                <a:srgbClr val="000000"/>
              </a:solidFill>
              <a:ln w="9525">
                <a:noFill/>
                <a:round/>
                <a:headEnd/>
                <a:tailEnd/>
              </a:ln>
            </p:spPr>
            <p:txBody>
              <a:bodyPr/>
              <a:lstStyle/>
              <a:p>
                <a:endParaRPr lang="en-US" dirty="0"/>
              </a:p>
            </p:txBody>
          </p:sp>
          <p:sp>
            <p:nvSpPr>
              <p:cNvPr id="22239" name="Freeform 436"/>
              <p:cNvSpPr>
                <a:spLocks/>
              </p:cNvSpPr>
              <p:nvPr/>
            </p:nvSpPr>
            <p:spPr bwMode="auto">
              <a:xfrm>
                <a:off x="3357" y="1130"/>
                <a:ext cx="1" cy="1"/>
              </a:xfrm>
              <a:custGeom>
                <a:avLst/>
                <a:gdLst>
                  <a:gd name="T0" fmla="*/ 1 w 8"/>
                  <a:gd name="T1" fmla="*/ 4 h 4"/>
                  <a:gd name="T2" fmla="*/ 8 w 8"/>
                  <a:gd name="T3" fmla="*/ 2 h 4"/>
                  <a:gd name="T4" fmla="*/ 0 w 8"/>
                  <a:gd name="T5" fmla="*/ 1 h 4"/>
                  <a:gd name="T6" fmla="*/ 0 w 8"/>
                  <a:gd name="T7" fmla="*/ 4 h 4"/>
                  <a:gd name="T8" fmla="*/ 0 w 8"/>
                  <a:gd name="T9" fmla="*/ 0 h 4"/>
                  <a:gd name="T10" fmla="*/ 1 w 8"/>
                  <a:gd name="T11" fmla="*/ 4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4"/>
                    </a:moveTo>
                    <a:lnTo>
                      <a:pt x="8" y="2"/>
                    </a:lnTo>
                    <a:lnTo>
                      <a:pt x="0" y="1"/>
                    </a:lnTo>
                    <a:lnTo>
                      <a:pt x="0" y="4"/>
                    </a:lnTo>
                    <a:lnTo>
                      <a:pt x="0" y="0"/>
                    </a:lnTo>
                    <a:lnTo>
                      <a:pt x="1" y="4"/>
                    </a:lnTo>
                    <a:close/>
                  </a:path>
                </a:pathLst>
              </a:custGeom>
              <a:solidFill>
                <a:srgbClr val="000000"/>
              </a:solidFill>
              <a:ln w="9525">
                <a:noFill/>
                <a:round/>
                <a:headEnd/>
                <a:tailEnd/>
              </a:ln>
            </p:spPr>
            <p:txBody>
              <a:bodyPr/>
              <a:lstStyle/>
              <a:p>
                <a:endParaRPr lang="en-US" dirty="0"/>
              </a:p>
            </p:txBody>
          </p:sp>
          <p:sp>
            <p:nvSpPr>
              <p:cNvPr id="22240" name="Freeform 437"/>
              <p:cNvSpPr>
                <a:spLocks/>
              </p:cNvSpPr>
              <p:nvPr/>
            </p:nvSpPr>
            <p:spPr bwMode="auto">
              <a:xfrm>
                <a:off x="3371" y="1136"/>
                <a:ext cx="3" cy="15"/>
              </a:xfrm>
              <a:custGeom>
                <a:avLst/>
                <a:gdLst>
                  <a:gd name="T0" fmla="*/ 18 w 33"/>
                  <a:gd name="T1" fmla="*/ 0 h 85"/>
                  <a:gd name="T2" fmla="*/ 33 w 33"/>
                  <a:gd name="T3" fmla="*/ 2 h 85"/>
                  <a:gd name="T4" fmla="*/ 16 w 33"/>
                  <a:gd name="T5" fmla="*/ 85 h 85"/>
                  <a:gd name="T6" fmla="*/ 0 w 33"/>
                  <a:gd name="T7" fmla="*/ 82 h 85"/>
                  <a:gd name="T8" fmla="*/ 18 w 33"/>
                  <a:gd name="T9" fmla="*/ 0 h 85"/>
                  <a:gd name="T10" fmla="*/ 0 60000 65536"/>
                  <a:gd name="T11" fmla="*/ 0 60000 65536"/>
                  <a:gd name="T12" fmla="*/ 0 60000 65536"/>
                  <a:gd name="T13" fmla="*/ 0 60000 65536"/>
                  <a:gd name="T14" fmla="*/ 0 60000 65536"/>
                  <a:gd name="T15" fmla="*/ 0 w 33"/>
                  <a:gd name="T16" fmla="*/ 0 h 85"/>
                  <a:gd name="T17" fmla="*/ 33 w 33"/>
                  <a:gd name="T18" fmla="*/ 85 h 85"/>
                </a:gdLst>
                <a:ahLst/>
                <a:cxnLst>
                  <a:cxn ang="T10">
                    <a:pos x="T0" y="T1"/>
                  </a:cxn>
                  <a:cxn ang="T11">
                    <a:pos x="T2" y="T3"/>
                  </a:cxn>
                  <a:cxn ang="T12">
                    <a:pos x="T4" y="T5"/>
                  </a:cxn>
                  <a:cxn ang="T13">
                    <a:pos x="T6" y="T7"/>
                  </a:cxn>
                  <a:cxn ang="T14">
                    <a:pos x="T8" y="T9"/>
                  </a:cxn>
                </a:cxnLst>
                <a:rect l="T15" t="T16" r="T17" b="T18"/>
                <a:pathLst>
                  <a:path w="33" h="85">
                    <a:moveTo>
                      <a:pt x="18" y="0"/>
                    </a:moveTo>
                    <a:lnTo>
                      <a:pt x="33" y="2"/>
                    </a:lnTo>
                    <a:lnTo>
                      <a:pt x="16" y="85"/>
                    </a:lnTo>
                    <a:lnTo>
                      <a:pt x="0" y="82"/>
                    </a:lnTo>
                    <a:lnTo>
                      <a:pt x="18" y="0"/>
                    </a:lnTo>
                    <a:close/>
                  </a:path>
                </a:pathLst>
              </a:custGeom>
              <a:solidFill>
                <a:srgbClr val="666666"/>
              </a:solidFill>
              <a:ln w="9525">
                <a:noFill/>
                <a:round/>
                <a:headEnd/>
                <a:tailEnd/>
              </a:ln>
            </p:spPr>
            <p:txBody>
              <a:bodyPr/>
              <a:lstStyle/>
              <a:p>
                <a:endParaRPr lang="en-US" dirty="0"/>
              </a:p>
            </p:txBody>
          </p:sp>
          <p:sp>
            <p:nvSpPr>
              <p:cNvPr id="22241" name="Freeform 438"/>
              <p:cNvSpPr>
                <a:spLocks/>
              </p:cNvSpPr>
              <p:nvPr/>
            </p:nvSpPr>
            <p:spPr bwMode="auto">
              <a:xfrm>
                <a:off x="3373" y="1136"/>
                <a:ext cx="1" cy="1"/>
              </a:xfrm>
              <a:custGeom>
                <a:avLst/>
                <a:gdLst>
                  <a:gd name="T0" fmla="*/ 1 w 16"/>
                  <a:gd name="T1" fmla="*/ 0 h 6"/>
                  <a:gd name="T2" fmla="*/ 0 w 16"/>
                  <a:gd name="T3" fmla="*/ 4 h 6"/>
                  <a:gd name="T4" fmla="*/ 15 w 16"/>
                  <a:gd name="T5" fmla="*/ 6 h 6"/>
                  <a:gd name="T6" fmla="*/ 16 w 16"/>
                  <a:gd name="T7" fmla="*/ 2 h 6"/>
                  <a:gd name="T8" fmla="*/ 1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 y="0"/>
                    </a:moveTo>
                    <a:lnTo>
                      <a:pt x="0" y="4"/>
                    </a:lnTo>
                    <a:lnTo>
                      <a:pt x="15" y="6"/>
                    </a:lnTo>
                    <a:lnTo>
                      <a:pt x="16" y="2"/>
                    </a:lnTo>
                    <a:lnTo>
                      <a:pt x="1" y="0"/>
                    </a:lnTo>
                    <a:close/>
                  </a:path>
                </a:pathLst>
              </a:custGeom>
              <a:solidFill>
                <a:srgbClr val="000000"/>
              </a:solidFill>
              <a:ln w="9525">
                <a:noFill/>
                <a:round/>
                <a:headEnd/>
                <a:tailEnd/>
              </a:ln>
            </p:spPr>
            <p:txBody>
              <a:bodyPr/>
              <a:lstStyle/>
              <a:p>
                <a:endParaRPr lang="en-US" dirty="0"/>
              </a:p>
            </p:txBody>
          </p:sp>
          <p:sp>
            <p:nvSpPr>
              <p:cNvPr id="22242" name="Freeform 439"/>
              <p:cNvSpPr>
                <a:spLocks/>
              </p:cNvSpPr>
              <p:nvPr/>
            </p:nvSpPr>
            <p:spPr bwMode="auto">
              <a:xfrm>
                <a:off x="3372" y="1137"/>
                <a:ext cx="3" cy="14"/>
              </a:xfrm>
              <a:custGeom>
                <a:avLst/>
                <a:gdLst>
                  <a:gd name="T0" fmla="*/ 21 w 21"/>
                  <a:gd name="T1" fmla="*/ 0 h 83"/>
                  <a:gd name="T2" fmla="*/ 17 w 21"/>
                  <a:gd name="T3" fmla="*/ 0 h 83"/>
                  <a:gd name="T4" fmla="*/ 0 w 21"/>
                  <a:gd name="T5" fmla="*/ 83 h 83"/>
                  <a:gd name="T6" fmla="*/ 4 w 21"/>
                  <a:gd name="T7" fmla="*/ 83 h 83"/>
                  <a:gd name="T8" fmla="*/ 21 w 21"/>
                  <a:gd name="T9" fmla="*/ 0 h 83"/>
                  <a:gd name="T10" fmla="*/ 0 60000 65536"/>
                  <a:gd name="T11" fmla="*/ 0 60000 65536"/>
                  <a:gd name="T12" fmla="*/ 0 60000 65536"/>
                  <a:gd name="T13" fmla="*/ 0 60000 65536"/>
                  <a:gd name="T14" fmla="*/ 0 60000 65536"/>
                  <a:gd name="T15" fmla="*/ 0 w 21"/>
                  <a:gd name="T16" fmla="*/ 0 h 83"/>
                  <a:gd name="T17" fmla="*/ 21 w 21"/>
                  <a:gd name="T18" fmla="*/ 83 h 83"/>
                </a:gdLst>
                <a:ahLst/>
                <a:cxnLst>
                  <a:cxn ang="T10">
                    <a:pos x="T0" y="T1"/>
                  </a:cxn>
                  <a:cxn ang="T11">
                    <a:pos x="T2" y="T3"/>
                  </a:cxn>
                  <a:cxn ang="T12">
                    <a:pos x="T4" y="T5"/>
                  </a:cxn>
                  <a:cxn ang="T13">
                    <a:pos x="T6" y="T7"/>
                  </a:cxn>
                  <a:cxn ang="T14">
                    <a:pos x="T8" y="T9"/>
                  </a:cxn>
                </a:cxnLst>
                <a:rect l="T15" t="T16" r="T17" b="T18"/>
                <a:pathLst>
                  <a:path w="21" h="83">
                    <a:moveTo>
                      <a:pt x="21" y="0"/>
                    </a:moveTo>
                    <a:lnTo>
                      <a:pt x="17" y="0"/>
                    </a:lnTo>
                    <a:lnTo>
                      <a:pt x="0" y="83"/>
                    </a:lnTo>
                    <a:lnTo>
                      <a:pt x="4" y="83"/>
                    </a:lnTo>
                    <a:lnTo>
                      <a:pt x="21" y="0"/>
                    </a:lnTo>
                    <a:close/>
                  </a:path>
                </a:pathLst>
              </a:custGeom>
              <a:solidFill>
                <a:srgbClr val="000000"/>
              </a:solidFill>
              <a:ln w="9525">
                <a:noFill/>
                <a:round/>
                <a:headEnd/>
                <a:tailEnd/>
              </a:ln>
            </p:spPr>
            <p:txBody>
              <a:bodyPr/>
              <a:lstStyle/>
              <a:p>
                <a:endParaRPr lang="en-US" dirty="0"/>
              </a:p>
            </p:txBody>
          </p:sp>
          <p:sp>
            <p:nvSpPr>
              <p:cNvPr id="22243" name="Freeform 440"/>
              <p:cNvSpPr>
                <a:spLocks/>
              </p:cNvSpPr>
              <p:nvPr/>
            </p:nvSpPr>
            <p:spPr bwMode="auto">
              <a:xfrm>
                <a:off x="3374" y="1136"/>
                <a:ext cx="1" cy="1"/>
              </a:xfrm>
              <a:custGeom>
                <a:avLst/>
                <a:gdLst>
                  <a:gd name="T0" fmla="*/ 2 w 4"/>
                  <a:gd name="T1" fmla="*/ 0 h 4"/>
                  <a:gd name="T2" fmla="*/ 4 w 4"/>
                  <a:gd name="T3" fmla="*/ 0 h 4"/>
                  <a:gd name="T4" fmla="*/ 4 w 4"/>
                  <a:gd name="T5" fmla="*/ 2 h 4"/>
                  <a:gd name="T6" fmla="*/ 0 w 4"/>
                  <a:gd name="T7" fmla="*/ 2 h 4"/>
                  <a:gd name="T8" fmla="*/ 1 w 4"/>
                  <a:gd name="T9" fmla="*/ 4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4" y="0"/>
                    </a:lnTo>
                    <a:lnTo>
                      <a:pt x="4" y="2"/>
                    </a:lnTo>
                    <a:lnTo>
                      <a:pt x="0" y="2"/>
                    </a:lnTo>
                    <a:lnTo>
                      <a:pt x="1" y="4"/>
                    </a:lnTo>
                    <a:lnTo>
                      <a:pt x="2" y="0"/>
                    </a:lnTo>
                    <a:close/>
                  </a:path>
                </a:pathLst>
              </a:custGeom>
              <a:solidFill>
                <a:srgbClr val="000000"/>
              </a:solidFill>
              <a:ln w="9525">
                <a:noFill/>
                <a:round/>
                <a:headEnd/>
                <a:tailEnd/>
              </a:ln>
            </p:spPr>
            <p:txBody>
              <a:bodyPr/>
              <a:lstStyle/>
              <a:p>
                <a:endParaRPr lang="en-US" dirty="0"/>
              </a:p>
            </p:txBody>
          </p:sp>
          <p:sp>
            <p:nvSpPr>
              <p:cNvPr id="22244" name="Freeform 441"/>
              <p:cNvSpPr>
                <a:spLocks/>
              </p:cNvSpPr>
              <p:nvPr/>
            </p:nvSpPr>
            <p:spPr bwMode="auto">
              <a:xfrm>
                <a:off x="3371" y="1150"/>
                <a:ext cx="2" cy="1"/>
              </a:xfrm>
              <a:custGeom>
                <a:avLst/>
                <a:gdLst>
                  <a:gd name="T0" fmla="*/ 16 w 16"/>
                  <a:gd name="T1" fmla="*/ 6 h 6"/>
                  <a:gd name="T2" fmla="*/ 16 w 16"/>
                  <a:gd name="T3" fmla="*/ 3 h 6"/>
                  <a:gd name="T4" fmla="*/ 0 w 16"/>
                  <a:gd name="T5" fmla="*/ 0 h 6"/>
                  <a:gd name="T6" fmla="*/ 0 w 16"/>
                  <a:gd name="T7" fmla="*/ 3 h 6"/>
                  <a:gd name="T8" fmla="*/ 16 w 16"/>
                  <a:gd name="T9" fmla="*/ 6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6" y="6"/>
                    </a:moveTo>
                    <a:lnTo>
                      <a:pt x="16" y="3"/>
                    </a:lnTo>
                    <a:lnTo>
                      <a:pt x="0" y="0"/>
                    </a:lnTo>
                    <a:lnTo>
                      <a:pt x="0" y="3"/>
                    </a:lnTo>
                    <a:lnTo>
                      <a:pt x="16" y="6"/>
                    </a:lnTo>
                    <a:close/>
                  </a:path>
                </a:pathLst>
              </a:custGeom>
              <a:solidFill>
                <a:srgbClr val="000000"/>
              </a:solidFill>
              <a:ln w="9525">
                <a:noFill/>
                <a:round/>
                <a:headEnd/>
                <a:tailEnd/>
              </a:ln>
            </p:spPr>
            <p:txBody>
              <a:bodyPr/>
              <a:lstStyle/>
              <a:p>
                <a:endParaRPr lang="en-US" dirty="0"/>
              </a:p>
            </p:txBody>
          </p:sp>
          <p:sp>
            <p:nvSpPr>
              <p:cNvPr id="22245" name="Freeform 442"/>
              <p:cNvSpPr>
                <a:spLocks/>
              </p:cNvSpPr>
              <p:nvPr/>
            </p:nvSpPr>
            <p:spPr bwMode="auto">
              <a:xfrm>
                <a:off x="3372" y="1151"/>
                <a:ext cx="1" cy="1"/>
              </a:xfrm>
              <a:custGeom>
                <a:avLst/>
                <a:gdLst>
                  <a:gd name="T0" fmla="*/ 4 w 4"/>
                  <a:gd name="T1" fmla="*/ 1 h 3"/>
                  <a:gd name="T2" fmla="*/ 4 w 4"/>
                  <a:gd name="T3" fmla="*/ 3 h 3"/>
                  <a:gd name="T4" fmla="*/ 2 w 4"/>
                  <a:gd name="T5" fmla="*/ 3 h 3"/>
                  <a:gd name="T6" fmla="*/ 2 w 4"/>
                  <a:gd name="T7" fmla="*/ 0 h 3"/>
                  <a:gd name="T8" fmla="*/ 0 w 4"/>
                  <a:gd name="T9" fmla="*/ 1 h 3"/>
                  <a:gd name="T10" fmla="*/ 4 w 4"/>
                  <a:gd name="T11" fmla="*/ 1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1"/>
                    </a:moveTo>
                    <a:lnTo>
                      <a:pt x="4" y="3"/>
                    </a:lnTo>
                    <a:lnTo>
                      <a:pt x="2" y="3"/>
                    </a:lnTo>
                    <a:lnTo>
                      <a:pt x="2" y="0"/>
                    </a:lnTo>
                    <a:lnTo>
                      <a:pt x="0" y="1"/>
                    </a:lnTo>
                    <a:lnTo>
                      <a:pt x="4" y="1"/>
                    </a:lnTo>
                    <a:close/>
                  </a:path>
                </a:pathLst>
              </a:custGeom>
              <a:solidFill>
                <a:srgbClr val="000000"/>
              </a:solidFill>
              <a:ln w="9525">
                <a:noFill/>
                <a:round/>
                <a:headEnd/>
                <a:tailEnd/>
              </a:ln>
            </p:spPr>
            <p:txBody>
              <a:bodyPr/>
              <a:lstStyle/>
              <a:p>
                <a:endParaRPr lang="en-US" dirty="0"/>
              </a:p>
            </p:txBody>
          </p:sp>
          <p:sp>
            <p:nvSpPr>
              <p:cNvPr id="22246" name="Freeform 443"/>
              <p:cNvSpPr>
                <a:spLocks/>
              </p:cNvSpPr>
              <p:nvPr/>
            </p:nvSpPr>
            <p:spPr bwMode="auto">
              <a:xfrm>
                <a:off x="3371" y="1136"/>
                <a:ext cx="2" cy="14"/>
              </a:xfrm>
              <a:custGeom>
                <a:avLst/>
                <a:gdLst>
                  <a:gd name="T0" fmla="*/ 0 w 21"/>
                  <a:gd name="T1" fmla="*/ 82 h 84"/>
                  <a:gd name="T2" fmla="*/ 4 w 21"/>
                  <a:gd name="T3" fmla="*/ 84 h 84"/>
                  <a:gd name="T4" fmla="*/ 21 w 21"/>
                  <a:gd name="T5" fmla="*/ 2 h 84"/>
                  <a:gd name="T6" fmla="*/ 18 w 21"/>
                  <a:gd name="T7" fmla="*/ 0 h 84"/>
                  <a:gd name="T8" fmla="*/ 0 w 21"/>
                  <a:gd name="T9" fmla="*/ 82 h 84"/>
                  <a:gd name="T10" fmla="*/ 0 60000 65536"/>
                  <a:gd name="T11" fmla="*/ 0 60000 65536"/>
                  <a:gd name="T12" fmla="*/ 0 60000 65536"/>
                  <a:gd name="T13" fmla="*/ 0 60000 65536"/>
                  <a:gd name="T14" fmla="*/ 0 60000 65536"/>
                  <a:gd name="T15" fmla="*/ 0 w 21"/>
                  <a:gd name="T16" fmla="*/ 0 h 84"/>
                  <a:gd name="T17" fmla="*/ 21 w 21"/>
                  <a:gd name="T18" fmla="*/ 84 h 84"/>
                </a:gdLst>
                <a:ahLst/>
                <a:cxnLst>
                  <a:cxn ang="T10">
                    <a:pos x="T0" y="T1"/>
                  </a:cxn>
                  <a:cxn ang="T11">
                    <a:pos x="T2" y="T3"/>
                  </a:cxn>
                  <a:cxn ang="T12">
                    <a:pos x="T4" y="T5"/>
                  </a:cxn>
                  <a:cxn ang="T13">
                    <a:pos x="T6" y="T7"/>
                  </a:cxn>
                  <a:cxn ang="T14">
                    <a:pos x="T8" y="T9"/>
                  </a:cxn>
                </a:cxnLst>
                <a:rect l="T15" t="T16" r="T17" b="T18"/>
                <a:pathLst>
                  <a:path w="21" h="84">
                    <a:moveTo>
                      <a:pt x="0" y="82"/>
                    </a:moveTo>
                    <a:lnTo>
                      <a:pt x="4" y="84"/>
                    </a:lnTo>
                    <a:lnTo>
                      <a:pt x="21" y="2"/>
                    </a:lnTo>
                    <a:lnTo>
                      <a:pt x="18" y="0"/>
                    </a:lnTo>
                    <a:lnTo>
                      <a:pt x="0" y="82"/>
                    </a:lnTo>
                    <a:close/>
                  </a:path>
                </a:pathLst>
              </a:custGeom>
              <a:solidFill>
                <a:srgbClr val="000000"/>
              </a:solidFill>
              <a:ln w="9525">
                <a:noFill/>
                <a:round/>
                <a:headEnd/>
                <a:tailEnd/>
              </a:ln>
            </p:spPr>
            <p:txBody>
              <a:bodyPr/>
              <a:lstStyle/>
              <a:p>
                <a:endParaRPr lang="en-US" dirty="0"/>
              </a:p>
            </p:txBody>
          </p:sp>
          <p:sp>
            <p:nvSpPr>
              <p:cNvPr id="22247" name="Freeform 444"/>
              <p:cNvSpPr>
                <a:spLocks/>
              </p:cNvSpPr>
              <p:nvPr/>
            </p:nvSpPr>
            <p:spPr bwMode="auto">
              <a:xfrm>
                <a:off x="3371" y="1150"/>
                <a:ext cx="1" cy="1"/>
              </a:xfrm>
              <a:custGeom>
                <a:avLst/>
                <a:gdLst>
                  <a:gd name="T0" fmla="*/ 2 w 4"/>
                  <a:gd name="T1" fmla="*/ 3 h 3"/>
                  <a:gd name="T2" fmla="*/ 0 w 4"/>
                  <a:gd name="T3" fmla="*/ 3 h 3"/>
                  <a:gd name="T4" fmla="*/ 0 w 4"/>
                  <a:gd name="T5" fmla="*/ 0 h 3"/>
                  <a:gd name="T6" fmla="*/ 4 w 4"/>
                  <a:gd name="T7" fmla="*/ 2 h 3"/>
                  <a:gd name="T8" fmla="*/ 2 w 4"/>
                  <a:gd name="T9" fmla="*/ 0 h 3"/>
                  <a:gd name="T10" fmla="*/ 2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3"/>
                    </a:moveTo>
                    <a:lnTo>
                      <a:pt x="0" y="3"/>
                    </a:lnTo>
                    <a:lnTo>
                      <a:pt x="0" y="0"/>
                    </a:lnTo>
                    <a:lnTo>
                      <a:pt x="4" y="2"/>
                    </a:lnTo>
                    <a:lnTo>
                      <a:pt x="2" y="0"/>
                    </a:lnTo>
                    <a:lnTo>
                      <a:pt x="2" y="3"/>
                    </a:lnTo>
                    <a:close/>
                  </a:path>
                </a:pathLst>
              </a:custGeom>
              <a:solidFill>
                <a:srgbClr val="000000"/>
              </a:solidFill>
              <a:ln w="9525">
                <a:noFill/>
                <a:round/>
                <a:headEnd/>
                <a:tailEnd/>
              </a:ln>
            </p:spPr>
            <p:txBody>
              <a:bodyPr/>
              <a:lstStyle/>
              <a:p>
                <a:endParaRPr lang="en-US" dirty="0"/>
              </a:p>
            </p:txBody>
          </p:sp>
          <p:sp>
            <p:nvSpPr>
              <p:cNvPr id="22248" name="Freeform 445"/>
              <p:cNvSpPr>
                <a:spLocks/>
              </p:cNvSpPr>
              <p:nvPr/>
            </p:nvSpPr>
            <p:spPr bwMode="auto">
              <a:xfrm>
                <a:off x="3373" y="1136"/>
                <a:ext cx="1" cy="1"/>
              </a:xfrm>
              <a:custGeom>
                <a:avLst/>
                <a:gdLst>
                  <a:gd name="T0" fmla="*/ 0 w 3"/>
                  <a:gd name="T1" fmla="*/ 1 h 4"/>
                  <a:gd name="T2" fmla="*/ 0 w 3"/>
                  <a:gd name="T3" fmla="*/ 0 h 4"/>
                  <a:gd name="T4" fmla="*/ 2 w 3"/>
                  <a:gd name="T5" fmla="*/ 0 h 4"/>
                  <a:gd name="T6" fmla="*/ 1 w 3"/>
                  <a:gd name="T7" fmla="*/ 4 h 4"/>
                  <a:gd name="T8" fmla="*/ 3 w 3"/>
                  <a:gd name="T9" fmla="*/ 3 h 4"/>
                  <a:gd name="T10" fmla="*/ 0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1"/>
                    </a:moveTo>
                    <a:lnTo>
                      <a:pt x="0" y="0"/>
                    </a:lnTo>
                    <a:lnTo>
                      <a:pt x="2" y="0"/>
                    </a:lnTo>
                    <a:lnTo>
                      <a:pt x="1" y="4"/>
                    </a:lnTo>
                    <a:lnTo>
                      <a:pt x="3" y="3"/>
                    </a:lnTo>
                    <a:lnTo>
                      <a:pt x="0" y="1"/>
                    </a:lnTo>
                    <a:close/>
                  </a:path>
                </a:pathLst>
              </a:custGeom>
              <a:solidFill>
                <a:srgbClr val="000000"/>
              </a:solidFill>
              <a:ln w="9525">
                <a:noFill/>
                <a:round/>
                <a:headEnd/>
                <a:tailEnd/>
              </a:ln>
            </p:spPr>
            <p:txBody>
              <a:bodyPr/>
              <a:lstStyle/>
              <a:p>
                <a:endParaRPr lang="en-US" dirty="0"/>
              </a:p>
            </p:txBody>
          </p:sp>
          <p:sp>
            <p:nvSpPr>
              <p:cNvPr id="22249" name="Freeform 446"/>
              <p:cNvSpPr>
                <a:spLocks/>
              </p:cNvSpPr>
              <p:nvPr/>
            </p:nvSpPr>
            <p:spPr bwMode="auto">
              <a:xfrm>
                <a:off x="3392" y="1144"/>
                <a:ext cx="3" cy="9"/>
              </a:xfrm>
              <a:custGeom>
                <a:avLst/>
                <a:gdLst>
                  <a:gd name="T0" fmla="*/ 10 w 25"/>
                  <a:gd name="T1" fmla="*/ 0 h 51"/>
                  <a:gd name="T2" fmla="*/ 25 w 25"/>
                  <a:gd name="T3" fmla="*/ 3 h 51"/>
                  <a:gd name="T4" fmla="*/ 15 w 25"/>
                  <a:gd name="T5" fmla="*/ 51 h 51"/>
                  <a:gd name="T6" fmla="*/ 0 w 25"/>
                  <a:gd name="T7" fmla="*/ 49 h 51"/>
                  <a:gd name="T8" fmla="*/ 10 w 25"/>
                  <a:gd name="T9" fmla="*/ 0 h 51"/>
                  <a:gd name="T10" fmla="*/ 0 60000 65536"/>
                  <a:gd name="T11" fmla="*/ 0 60000 65536"/>
                  <a:gd name="T12" fmla="*/ 0 60000 65536"/>
                  <a:gd name="T13" fmla="*/ 0 60000 65536"/>
                  <a:gd name="T14" fmla="*/ 0 60000 65536"/>
                  <a:gd name="T15" fmla="*/ 0 w 25"/>
                  <a:gd name="T16" fmla="*/ 0 h 51"/>
                  <a:gd name="T17" fmla="*/ 25 w 25"/>
                  <a:gd name="T18" fmla="*/ 51 h 51"/>
                </a:gdLst>
                <a:ahLst/>
                <a:cxnLst>
                  <a:cxn ang="T10">
                    <a:pos x="T0" y="T1"/>
                  </a:cxn>
                  <a:cxn ang="T11">
                    <a:pos x="T2" y="T3"/>
                  </a:cxn>
                  <a:cxn ang="T12">
                    <a:pos x="T4" y="T5"/>
                  </a:cxn>
                  <a:cxn ang="T13">
                    <a:pos x="T6" y="T7"/>
                  </a:cxn>
                  <a:cxn ang="T14">
                    <a:pos x="T8" y="T9"/>
                  </a:cxn>
                </a:cxnLst>
                <a:rect l="T15" t="T16" r="T17" b="T18"/>
                <a:pathLst>
                  <a:path w="25" h="51">
                    <a:moveTo>
                      <a:pt x="10" y="0"/>
                    </a:moveTo>
                    <a:lnTo>
                      <a:pt x="25" y="3"/>
                    </a:lnTo>
                    <a:lnTo>
                      <a:pt x="15" y="51"/>
                    </a:lnTo>
                    <a:lnTo>
                      <a:pt x="0" y="49"/>
                    </a:lnTo>
                    <a:lnTo>
                      <a:pt x="10" y="0"/>
                    </a:lnTo>
                    <a:close/>
                  </a:path>
                </a:pathLst>
              </a:custGeom>
              <a:solidFill>
                <a:srgbClr val="666666"/>
              </a:solidFill>
              <a:ln w="9525">
                <a:noFill/>
                <a:round/>
                <a:headEnd/>
                <a:tailEnd/>
              </a:ln>
            </p:spPr>
            <p:txBody>
              <a:bodyPr/>
              <a:lstStyle/>
              <a:p>
                <a:endParaRPr lang="en-US" dirty="0"/>
              </a:p>
            </p:txBody>
          </p:sp>
          <p:sp>
            <p:nvSpPr>
              <p:cNvPr id="22250" name="Freeform 447"/>
              <p:cNvSpPr>
                <a:spLocks/>
              </p:cNvSpPr>
              <p:nvPr/>
            </p:nvSpPr>
            <p:spPr bwMode="auto">
              <a:xfrm>
                <a:off x="3393" y="1144"/>
                <a:ext cx="2" cy="1"/>
              </a:xfrm>
              <a:custGeom>
                <a:avLst/>
                <a:gdLst>
                  <a:gd name="T0" fmla="*/ 1 w 16"/>
                  <a:gd name="T1" fmla="*/ 0 h 7"/>
                  <a:gd name="T2" fmla="*/ 0 w 16"/>
                  <a:gd name="T3" fmla="*/ 4 h 7"/>
                  <a:gd name="T4" fmla="*/ 15 w 16"/>
                  <a:gd name="T5" fmla="*/ 7 h 7"/>
                  <a:gd name="T6" fmla="*/ 16 w 16"/>
                  <a:gd name="T7" fmla="*/ 3 h 7"/>
                  <a:gd name="T8" fmla="*/ 1 w 16"/>
                  <a:gd name="T9" fmla="*/ 0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 y="0"/>
                    </a:moveTo>
                    <a:lnTo>
                      <a:pt x="0" y="4"/>
                    </a:lnTo>
                    <a:lnTo>
                      <a:pt x="15" y="7"/>
                    </a:lnTo>
                    <a:lnTo>
                      <a:pt x="16" y="3"/>
                    </a:lnTo>
                    <a:lnTo>
                      <a:pt x="1" y="0"/>
                    </a:lnTo>
                    <a:close/>
                  </a:path>
                </a:pathLst>
              </a:custGeom>
              <a:solidFill>
                <a:srgbClr val="000000"/>
              </a:solidFill>
              <a:ln w="9525">
                <a:noFill/>
                <a:round/>
                <a:headEnd/>
                <a:tailEnd/>
              </a:ln>
            </p:spPr>
            <p:txBody>
              <a:bodyPr/>
              <a:lstStyle/>
              <a:p>
                <a:endParaRPr lang="en-US" dirty="0"/>
              </a:p>
            </p:txBody>
          </p:sp>
          <p:sp>
            <p:nvSpPr>
              <p:cNvPr id="22251" name="Freeform 448"/>
              <p:cNvSpPr>
                <a:spLocks/>
              </p:cNvSpPr>
              <p:nvPr/>
            </p:nvSpPr>
            <p:spPr bwMode="auto">
              <a:xfrm>
                <a:off x="3393" y="1145"/>
                <a:ext cx="2" cy="8"/>
              </a:xfrm>
              <a:custGeom>
                <a:avLst/>
                <a:gdLst>
                  <a:gd name="T0" fmla="*/ 15 w 15"/>
                  <a:gd name="T1" fmla="*/ 0 h 48"/>
                  <a:gd name="T2" fmla="*/ 10 w 15"/>
                  <a:gd name="T3" fmla="*/ 0 h 48"/>
                  <a:gd name="T4" fmla="*/ 0 w 15"/>
                  <a:gd name="T5" fmla="*/ 48 h 48"/>
                  <a:gd name="T6" fmla="*/ 5 w 15"/>
                  <a:gd name="T7" fmla="*/ 48 h 48"/>
                  <a:gd name="T8" fmla="*/ 15 w 15"/>
                  <a:gd name="T9" fmla="*/ 0 h 48"/>
                  <a:gd name="T10" fmla="*/ 0 60000 65536"/>
                  <a:gd name="T11" fmla="*/ 0 60000 65536"/>
                  <a:gd name="T12" fmla="*/ 0 60000 65536"/>
                  <a:gd name="T13" fmla="*/ 0 60000 65536"/>
                  <a:gd name="T14" fmla="*/ 0 60000 65536"/>
                  <a:gd name="T15" fmla="*/ 0 w 15"/>
                  <a:gd name="T16" fmla="*/ 0 h 48"/>
                  <a:gd name="T17" fmla="*/ 15 w 15"/>
                  <a:gd name="T18" fmla="*/ 48 h 48"/>
                </a:gdLst>
                <a:ahLst/>
                <a:cxnLst>
                  <a:cxn ang="T10">
                    <a:pos x="T0" y="T1"/>
                  </a:cxn>
                  <a:cxn ang="T11">
                    <a:pos x="T2" y="T3"/>
                  </a:cxn>
                  <a:cxn ang="T12">
                    <a:pos x="T4" y="T5"/>
                  </a:cxn>
                  <a:cxn ang="T13">
                    <a:pos x="T6" y="T7"/>
                  </a:cxn>
                  <a:cxn ang="T14">
                    <a:pos x="T8" y="T9"/>
                  </a:cxn>
                </a:cxnLst>
                <a:rect l="T15" t="T16" r="T17" b="T18"/>
                <a:pathLst>
                  <a:path w="15" h="48">
                    <a:moveTo>
                      <a:pt x="15" y="0"/>
                    </a:moveTo>
                    <a:lnTo>
                      <a:pt x="10" y="0"/>
                    </a:lnTo>
                    <a:lnTo>
                      <a:pt x="0" y="48"/>
                    </a:lnTo>
                    <a:lnTo>
                      <a:pt x="5" y="48"/>
                    </a:lnTo>
                    <a:lnTo>
                      <a:pt x="15" y="0"/>
                    </a:lnTo>
                    <a:close/>
                  </a:path>
                </a:pathLst>
              </a:custGeom>
              <a:solidFill>
                <a:srgbClr val="000000"/>
              </a:solidFill>
              <a:ln w="9525">
                <a:noFill/>
                <a:round/>
                <a:headEnd/>
                <a:tailEnd/>
              </a:ln>
            </p:spPr>
            <p:txBody>
              <a:bodyPr/>
              <a:lstStyle/>
              <a:p>
                <a:endParaRPr lang="en-US" dirty="0"/>
              </a:p>
            </p:txBody>
          </p:sp>
          <p:sp>
            <p:nvSpPr>
              <p:cNvPr id="22252" name="Freeform 449"/>
              <p:cNvSpPr>
                <a:spLocks/>
              </p:cNvSpPr>
              <p:nvPr/>
            </p:nvSpPr>
            <p:spPr bwMode="auto">
              <a:xfrm>
                <a:off x="3394" y="1144"/>
                <a:ext cx="1" cy="1"/>
              </a:xfrm>
              <a:custGeom>
                <a:avLst/>
                <a:gdLst>
                  <a:gd name="T0" fmla="*/ 2 w 5"/>
                  <a:gd name="T1" fmla="*/ 0 h 4"/>
                  <a:gd name="T2" fmla="*/ 5 w 5"/>
                  <a:gd name="T3" fmla="*/ 0 h 4"/>
                  <a:gd name="T4" fmla="*/ 5 w 5"/>
                  <a:gd name="T5" fmla="*/ 2 h 4"/>
                  <a:gd name="T6" fmla="*/ 0 w 5"/>
                  <a:gd name="T7" fmla="*/ 2 h 4"/>
                  <a:gd name="T8" fmla="*/ 1 w 5"/>
                  <a:gd name="T9" fmla="*/ 4 h 4"/>
                  <a:gd name="T10" fmla="*/ 2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0"/>
                    </a:moveTo>
                    <a:lnTo>
                      <a:pt x="5" y="0"/>
                    </a:lnTo>
                    <a:lnTo>
                      <a:pt x="5" y="2"/>
                    </a:lnTo>
                    <a:lnTo>
                      <a:pt x="0" y="2"/>
                    </a:lnTo>
                    <a:lnTo>
                      <a:pt x="1" y="4"/>
                    </a:lnTo>
                    <a:lnTo>
                      <a:pt x="2" y="0"/>
                    </a:lnTo>
                    <a:close/>
                  </a:path>
                </a:pathLst>
              </a:custGeom>
              <a:solidFill>
                <a:srgbClr val="000000"/>
              </a:solidFill>
              <a:ln w="9525">
                <a:noFill/>
                <a:round/>
                <a:headEnd/>
                <a:tailEnd/>
              </a:ln>
            </p:spPr>
            <p:txBody>
              <a:bodyPr/>
              <a:lstStyle/>
              <a:p>
                <a:endParaRPr lang="en-US" dirty="0"/>
              </a:p>
            </p:txBody>
          </p:sp>
          <p:sp>
            <p:nvSpPr>
              <p:cNvPr id="22253" name="Freeform 450"/>
              <p:cNvSpPr>
                <a:spLocks/>
              </p:cNvSpPr>
              <p:nvPr/>
            </p:nvSpPr>
            <p:spPr bwMode="auto">
              <a:xfrm>
                <a:off x="3392" y="1152"/>
                <a:ext cx="2" cy="1"/>
              </a:xfrm>
              <a:custGeom>
                <a:avLst/>
                <a:gdLst>
                  <a:gd name="T0" fmla="*/ 15 w 15"/>
                  <a:gd name="T1" fmla="*/ 5 h 5"/>
                  <a:gd name="T2" fmla="*/ 15 w 15"/>
                  <a:gd name="T3" fmla="*/ 2 h 5"/>
                  <a:gd name="T4" fmla="*/ 0 w 15"/>
                  <a:gd name="T5" fmla="*/ 0 h 5"/>
                  <a:gd name="T6" fmla="*/ 0 w 15"/>
                  <a:gd name="T7" fmla="*/ 3 h 5"/>
                  <a:gd name="T8" fmla="*/ 15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5" y="5"/>
                    </a:moveTo>
                    <a:lnTo>
                      <a:pt x="15" y="2"/>
                    </a:lnTo>
                    <a:lnTo>
                      <a:pt x="0" y="0"/>
                    </a:lnTo>
                    <a:lnTo>
                      <a:pt x="0" y="3"/>
                    </a:lnTo>
                    <a:lnTo>
                      <a:pt x="15" y="5"/>
                    </a:lnTo>
                    <a:close/>
                  </a:path>
                </a:pathLst>
              </a:custGeom>
              <a:solidFill>
                <a:srgbClr val="000000"/>
              </a:solidFill>
              <a:ln w="9525">
                <a:noFill/>
                <a:round/>
                <a:headEnd/>
                <a:tailEnd/>
              </a:ln>
            </p:spPr>
            <p:txBody>
              <a:bodyPr/>
              <a:lstStyle/>
              <a:p>
                <a:endParaRPr lang="en-US" dirty="0"/>
              </a:p>
            </p:txBody>
          </p:sp>
          <p:sp>
            <p:nvSpPr>
              <p:cNvPr id="22254" name="Freeform 451"/>
              <p:cNvSpPr>
                <a:spLocks/>
              </p:cNvSpPr>
              <p:nvPr/>
            </p:nvSpPr>
            <p:spPr bwMode="auto">
              <a:xfrm>
                <a:off x="3393" y="1153"/>
                <a:ext cx="1" cy="1"/>
              </a:xfrm>
              <a:custGeom>
                <a:avLst/>
                <a:gdLst>
                  <a:gd name="T0" fmla="*/ 5 w 5"/>
                  <a:gd name="T1" fmla="*/ 1 h 3"/>
                  <a:gd name="T2" fmla="*/ 5 w 5"/>
                  <a:gd name="T3" fmla="*/ 3 h 3"/>
                  <a:gd name="T4" fmla="*/ 2 w 5"/>
                  <a:gd name="T5" fmla="*/ 3 h 3"/>
                  <a:gd name="T6" fmla="*/ 2 w 5"/>
                  <a:gd name="T7" fmla="*/ 0 h 3"/>
                  <a:gd name="T8" fmla="*/ 0 w 5"/>
                  <a:gd name="T9" fmla="*/ 1 h 3"/>
                  <a:gd name="T10" fmla="*/ 5 w 5"/>
                  <a:gd name="T11" fmla="*/ 1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1"/>
                    </a:moveTo>
                    <a:lnTo>
                      <a:pt x="5" y="3"/>
                    </a:lnTo>
                    <a:lnTo>
                      <a:pt x="2" y="3"/>
                    </a:lnTo>
                    <a:lnTo>
                      <a:pt x="2" y="0"/>
                    </a:lnTo>
                    <a:lnTo>
                      <a:pt x="0" y="1"/>
                    </a:lnTo>
                    <a:lnTo>
                      <a:pt x="5" y="1"/>
                    </a:lnTo>
                    <a:close/>
                  </a:path>
                </a:pathLst>
              </a:custGeom>
              <a:solidFill>
                <a:srgbClr val="000000"/>
              </a:solidFill>
              <a:ln w="9525">
                <a:noFill/>
                <a:round/>
                <a:headEnd/>
                <a:tailEnd/>
              </a:ln>
            </p:spPr>
            <p:txBody>
              <a:bodyPr/>
              <a:lstStyle/>
              <a:p>
                <a:endParaRPr lang="en-US" dirty="0"/>
              </a:p>
            </p:txBody>
          </p:sp>
          <p:sp>
            <p:nvSpPr>
              <p:cNvPr id="22255" name="Freeform 452"/>
              <p:cNvSpPr>
                <a:spLocks/>
              </p:cNvSpPr>
              <p:nvPr/>
            </p:nvSpPr>
            <p:spPr bwMode="auto">
              <a:xfrm>
                <a:off x="3392" y="1144"/>
                <a:ext cx="1" cy="9"/>
              </a:xfrm>
              <a:custGeom>
                <a:avLst/>
                <a:gdLst>
                  <a:gd name="T0" fmla="*/ 0 w 13"/>
                  <a:gd name="T1" fmla="*/ 49 h 51"/>
                  <a:gd name="T2" fmla="*/ 3 w 13"/>
                  <a:gd name="T3" fmla="*/ 51 h 51"/>
                  <a:gd name="T4" fmla="*/ 13 w 13"/>
                  <a:gd name="T5" fmla="*/ 2 h 51"/>
                  <a:gd name="T6" fmla="*/ 10 w 13"/>
                  <a:gd name="T7" fmla="*/ 0 h 51"/>
                  <a:gd name="T8" fmla="*/ 0 w 13"/>
                  <a:gd name="T9" fmla="*/ 49 h 51"/>
                  <a:gd name="T10" fmla="*/ 0 60000 65536"/>
                  <a:gd name="T11" fmla="*/ 0 60000 65536"/>
                  <a:gd name="T12" fmla="*/ 0 60000 65536"/>
                  <a:gd name="T13" fmla="*/ 0 60000 65536"/>
                  <a:gd name="T14" fmla="*/ 0 60000 65536"/>
                  <a:gd name="T15" fmla="*/ 0 w 13"/>
                  <a:gd name="T16" fmla="*/ 0 h 51"/>
                  <a:gd name="T17" fmla="*/ 13 w 13"/>
                  <a:gd name="T18" fmla="*/ 51 h 51"/>
                </a:gdLst>
                <a:ahLst/>
                <a:cxnLst>
                  <a:cxn ang="T10">
                    <a:pos x="T0" y="T1"/>
                  </a:cxn>
                  <a:cxn ang="T11">
                    <a:pos x="T2" y="T3"/>
                  </a:cxn>
                  <a:cxn ang="T12">
                    <a:pos x="T4" y="T5"/>
                  </a:cxn>
                  <a:cxn ang="T13">
                    <a:pos x="T6" y="T7"/>
                  </a:cxn>
                  <a:cxn ang="T14">
                    <a:pos x="T8" y="T9"/>
                  </a:cxn>
                </a:cxnLst>
                <a:rect l="T15" t="T16" r="T17" b="T18"/>
                <a:pathLst>
                  <a:path w="13" h="51">
                    <a:moveTo>
                      <a:pt x="0" y="49"/>
                    </a:moveTo>
                    <a:lnTo>
                      <a:pt x="3" y="51"/>
                    </a:lnTo>
                    <a:lnTo>
                      <a:pt x="13" y="2"/>
                    </a:lnTo>
                    <a:lnTo>
                      <a:pt x="10" y="0"/>
                    </a:lnTo>
                    <a:lnTo>
                      <a:pt x="0" y="49"/>
                    </a:lnTo>
                    <a:close/>
                  </a:path>
                </a:pathLst>
              </a:custGeom>
              <a:solidFill>
                <a:srgbClr val="000000"/>
              </a:solidFill>
              <a:ln w="9525">
                <a:noFill/>
                <a:round/>
                <a:headEnd/>
                <a:tailEnd/>
              </a:ln>
            </p:spPr>
            <p:txBody>
              <a:bodyPr/>
              <a:lstStyle/>
              <a:p>
                <a:endParaRPr lang="en-US" dirty="0"/>
              </a:p>
            </p:txBody>
          </p:sp>
          <p:sp>
            <p:nvSpPr>
              <p:cNvPr id="22256" name="Freeform 453"/>
              <p:cNvSpPr>
                <a:spLocks/>
              </p:cNvSpPr>
              <p:nvPr/>
            </p:nvSpPr>
            <p:spPr bwMode="auto">
              <a:xfrm>
                <a:off x="3392" y="1152"/>
                <a:ext cx="1" cy="1"/>
              </a:xfrm>
              <a:custGeom>
                <a:avLst/>
                <a:gdLst>
                  <a:gd name="T0" fmla="*/ 2 w 3"/>
                  <a:gd name="T1" fmla="*/ 3 h 3"/>
                  <a:gd name="T2" fmla="*/ 0 w 3"/>
                  <a:gd name="T3" fmla="*/ 3 h 3"/>
                  <a:gd name="T4" fmla="*/ 0 w 3"/>
                  <a:gd name="T5" fmla="*/ 0 h 3"/>
                  <a:gd name="T6" fmla="*/ 3 w 3"/>
                  <a:gd name="T7" fmla="*/ 2 h 3"/>
                  <a:gd name="T8" fmla="*/ 2 w 3"/>
                  <a:gd name="T9" fmla="*/ 0 h 3"/>
                  <a:gd name="T10" fmla="*/ 2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3"/>
                    </a:moveTo>
                    <a:lnTo>
                      <a:pt x="0" y="3"/>
                    </a:lnTo>
                    <a:lnTo>
                      <a:pt x="0" y="0"/>
                    </a:lnTo>
                    <a:lnTo>
                      <a:pt x="3" y="2"/>
                    </a:lnTo>
                    <a:lnTo>
                      <a:pt x="2" y="0"/>
                    </a:lnTo>
                    <a:lnTo>
                      <a:pt x="2" y="3"/>
                    </a:lnTo>
                    <a:close/>
                  </a:path>
                </a:pathLst>
              </a:custGeom>
              <a:solidFill>
                <a:srgbClr val="000000"/>
              </a:solidFill>
              <a:ln w="9525">
                <a:noFill/>
                <a:round/>
                <a:headEnd/>
                <a:tailEnd/>
              </a:ln>
            </p:spPr>
            <p:txBody>
              <a:bodyPr/>
              <a:lstStyle/>
              <a:p>
                <a:endParaRPr lang="en-US" dirty="0"/>
              </a:p>
            </p:txBody>
          </p:sp>
          <p:sp>
            <p:nvSpPr>
              <p:cNvPr id="22257" name="Freeform 454"/>
              <p:cNvSpPr>
                <a:spLocks/>
              </p:cNvSpPr>
              <p:nvPr/>
            </p:nvSpPr>
            <p:spPr bwMode="auto">
              <a:xfrm>
                <a:off x="3393" y="1144"/>
                <a:ext cx="1" cy="1"/>
              </a:xfrm>
              <a:custGeom>
                <a:avLst/>
                <a:gdLst>
                  <a:gd name="T0" fmla="*/ 0 w 3"/>
                  <a:gd name="T1" fmla="*/ 1 h 4"/>
                  <a:gd name="T2" fmla="*/ 0 w 3"/>
                  <a:gd name="T3" fmla="*/ 0 h 4"/>
                  <a:gd name="T4" fmla="*/ 2 w 3"/>
                  <a:gd name="T5" fmla="*/ 0 h 4"/>
                  <a:gd name="T6" fmla="*/ 1 w 3"/>
                  <a:gd name="T7" fmla="*/ 4 h 4"/>
                  <a:gd name="T8" fmla="*/ 3 w 3"/>
                  <a:gd name="T9" fmla="*/ 3 h 4"/>
                  <a:gd name="T10" fmla="*/ 0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1"/>
                    </a:moveTo>
                    <a:lnTo>
                      <a:pt x="0" y="0"/>
                    </a:lnTo>
                    <a:lnTo>
                      <a:pt x="2" y="0"/>
                    </a:lnTo>
                    <a:lnTo>
                      <a:pt x="1" y="4"/>
                    </a:lnTo>
                    <a:lnTo>
                      <a:pt x="3" y="3"/>
                    </a:lnTo>
                    <a:lnTo>
                      <a:pt x="0" y="1"/>
                    </a:lnTo>
                    <a:close/>
                  </a:path>
                </a:pathLst>
              </a:custGeom>
              <a:solidFill>
                <a:srgbClr val="000000"/>
              </a:solidFill>
              <a:ln w="9525">
                <a:noFill/>
                <a:round/>
                <a:headEnd/>
                <a:tailEnd/>
              </a:ln>
            </p:spPr>
            <p:txBody>
              <a:bodyPr/>
              <a:lstStyle/>
              <a:p>
                <a:endParaRPr lang="en-US" dirty="0"/>
              </a:p>
            </p:txBody>
          </p:sp>
          <p:sp>
            <p:nvSpPr>
              <p:cNvPr id="22258" name="Freeform 455"/>
              <p:cNvSpPr>
                <a:spLocks/>
              </p:cNvSpPr>
              <p:nvPr/>
            </p:nvSpPr>
            <p:spPr bwMode="auto">
              <a:xfrm>
                <a:off x="3378" y="1138"/>
                <a:ext cx="4" cy="15"/>
              </a:xfrm>
              <a:custGeom>
                <a:avLst/>
                <a:gdLst>
                  <a:gd name="T0" fmla="*/ 18 w 33"/>
                  <a:gd name="T1" fmla="*/ 0 h 86"/>
                  <a:gd name="T2" fmla="*/ 33 w 33"/>
                  <a:gd name="T3" fmla="*/ 3 h 86"/>
                  <a:gd name="T4" fmla="*/ 15 w 33"/>
                  <a:gd name="T5" fmla="*/ 86 h 86"/>
                  <a:gd name="T6" fmla="*/ 0 w 33"/>
                  <a:gd name="T7" fmla="*/ 84 h 86"/>
                  <a:gd name="T8" fmla="*/ 18 w 33"/>
                  <a:gd name="T9" fmla="*/ 0 h 86"/>
                  <a:gd name="T10" fmla="*/ 0 60000 65536"/>
                  <a:gd name="T11" fmla="*/ 0 60000 65536"/>
                  <a:gd name="T12" fmla="*/ 0 60000 65536"/>
                  <a:gd name="T13" fmla="*/ 0 60000 65536"/>
                  <a:gd name="T14" fmla="*/ 0 60000 65536"/>
                  <a:gd name="T15" fmla="*/ 0 w 33"/>
                  <a:gd name="T16" fmla="*/ 0 h 86"/>
                  <a:gd name="T17" fmla="*/ 33 w 33"/>
                  <a:gd name="T18" fmla="*/ 86 h 86"/>
                </a:gdLst>
                <a:ahLst/>
                <a:cxnLst>
                  <a:cxn ang="T10">
                    <a:pos x="T0" y="T1"/>
                  </a:cxn>
                  <a:cxn ang="T11">
                    <a:pos x="T2" y="T3"/>
                  </a:cxn>
                  <a:cxn ang="T12">
                    <a:pos x="T4" y="T5"/>
                  </a:cxn>
                  <a:cxn ang="T13">
                    <a:pos x="T6" y="T7"/>
                  </a:cxn>
                  <a:cxn ang="T14">
                    <a:pos x="T8" y="T9"/>
                  </a:cxn>
                </a:cxnLst>
                <a:rect l="T15" t="T16" r="T17" b="T18"/>
                <a:pathLst>
                  <a:path w="33" h="86">
                    <a:moveTo>
                      <a:pt x="18" y="0"/>
                    </a:moveTo>
                    <a:lnTo>
                      <a:pt x="33" y="3"/>
                    </a:lnTo>
                    <a:lnTo>
                      <a:pt x="15" y="86"/>
                    </a:lnTo>
                    <a:lnTo>
                      <a:pt x="0" y="84"/>
                    </a:lnTo>
                    <a:lnTo>
                      <a:pt x="18" y="0"/>
                    </a:lnTo>
                    <a:close/>
                  </a:path>
                </a:pathLst>
              </a:custGeom>
              <a:solidFill>
                <a:srgbClr val="666666"/>
              </a:solidFill>
              <a:ln w="9525">
                <a:noFill/>
                <a:round/>
                <a:headEnd/>
                <a:tailEnd/>
              </a:ln>
            </p:spPr>
            <p:txBody>
              <a:bodyPr/>
              <a:lstStyle/>
              <a:p>
                <a:endParaRPr lang="en-US" dirty="0"/>
              </a:p>
            </p:txBody>
          </p:sp>
          <p:sp>
            <p:nvSpPr>
              <p:cNvPr id="22259" name="Freeform 456"/>
              <p:cNvSpPr>
                <a:spLocks/>
              </p:cNvSpPr>
              <p:nvPr/>
            </p:nvSpPr>
            <p:spPr bwMode="auto">
              <a:xfrm>
                <a:off x="3380" y="1138"/>
                <a:ext cx="2" cy="1"/>
              </a:xfrm>
              <a:custGeom>
                <a:avLst/>
                <a:gdLst>
                  <a:gd name="T0" fmla="*/ 1 w 16"/>
                  <a:gd name="T1" fmla="*/ 0 h 7"/>
                  <a:gd name="T2" fmla="*/ 0 w 16"/>
                  <a:gd name="T3" fmla="*/ 4 h 7"/>
                  <a:gd name="T4" fmla="*/ 14 w 16"/>
                  <a:gd name="T5" fmla="*/ 7 h 7"/>
                  <a:gd name="T6" fmla="*/ 16 w 16"/>
                  <a:gd name="T7" fmla="*/ 3 h 7"/>
                  <a:gd name="T8" fmla="*/ 1 w 16"/>
                  <a:gd name="T9" fmla="*/ 0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 y="0"/>
                    </a:moveTo>
                    <a:lnTo>
                      <a:pt x="0" y="4"/>
                    </a:lnTo>
                    <a:lnTo>
                      <a:pt x="14" y="7"/>
                    </a:lnTo>
                    <a:lnTo>
                      <a:pt x="16" y="3"/>
                    </a:lnTo>
                    <a:lnTo>
                      <a:pt x="1" y="0"/>
                    </a:lnTo>
                    <a:close/>
                  </a:path>
                </a:pathLst>
              </a:custGeom>
              <a:solidFill>
                <a:srgbClr val="000000"/>
              </a:solidFill>
              <a:ln w="9525">
                <a:noFill/>
                <a:round/>
                <a:headEnd/>
                <a:tailEnd/>
              </a:ln>
            </p:spPr>
            <p:txBody>
              <a:bodyPr/>
              <a:lstStyle/>
              <a:p>
                <a:endParaRPr lang="en-US" dirty="0"/>
              </a:p>
            </p:txBody>
          </p:sp>
          <p:sp>
            <p:nvSpPr>
              <p:cNvPr id="22260" name="Freeform 457"/>
              <p:cNvSpPr>
                <a:spLocks/>
              </p:cNvSpPr>
              <p:nvPr/>
            </p:nvSpPr>
            <p:spPr bwMode="auto">
              <a:xfrm>
                <a:off x="3380" y="1139"/>
                <a:ext cx="2" cy="14"/>
              </a:xfrm>
              <a:custGeom>
                <a:avLst/>
                <a:gdLst>
                  <a:gd name="T0" fmla="*/ 22 w 22"/>
                  <a:gd name="T1" fmla="*/ 0 h 83"/>
                  <a:gd name="T2" fmla="*/ 17 w 22"/>
                  <a:gd name="T3" fmla="*/ 0 h 83"/>
                  <a:gd name="T4" fmla="*/ 0 w 22"/>
                  <a:gd name="T5" fmla="*/ 83 h 83"/>
                  <a:gd name="T6" fmla="*/ 4 w 22"/>
                  <a:gd name="T7" fmla="*/ 83 h 83"/>
                  <a:gd name="T8" fmla="*/ 22 w 22"/>
                  <a:gd name="T9" fmla="*/ 0 h 83"/>
                  <a:gd name="T10" fmla="*/ 0 60000 65536"/>
                  <a:gd name="T11" fmla="*/ 0 60000 65536"/>
                  <a:gd name="T12" fmla="*/ 0 60000 65536"/>
                  <a:gd name="T13" fmla="*/ 0 60000 65536"/>
                  <a:gd name="T14" fmla="*/ 0 60000 65536"/>
                  <a:gd name="T15" fmla="*/ 0 w 22"/>
                  <a:gd name="T16" fmla="*/ 0 h 83"/>
                  <a:gd name="T17" fmla="*/ 22 w 22"/>
                  <a:gd name="T18" fmla="*/ 83 h 83"/>
                </a:gdLst>
                <a:ahLst/>
                <a:cxnLst>
                  <a:cxn ang="T10">
                    <a:pos x="T0" y="T1"/>
                  </a:cxn>
                  <a:cxn ang="T11">
                    <a:pos x="T2" y="T3"/>
                  </a:cxn>
                  <a:cxn ang="T12">
                    <a:pos x="T4" y="T5"/>
                  </a:cxn>
                  <a:cxn ang="T13">
                    <a:pos x="T6" y="T7"/>
                  </a:cxn>
                  <a:cxn ang="T14">
                    <a:pos x="T8" y="T9"/>
                  </a:cxn>
                </a:cxnLst>
                <a:rect l="T15" t="T16" r="T17" b="T18"/>
                <a:pathLst>
                  <a:path w="22" h="83">
                    <a:moveTo>
                      <a:pt x="22" y="0"/>
                    </a:moveTo>
                    <a:lnTo>
                      <a:pt x="17" y="0"/>
                    </a:lnTo>
                    <a:lnTo>
                      <a:pt x="0" y="83"/>
                    </a:lnTo>
                    <a:lnTo>
                      <a:pt x="4" y="83"/>
                    </a:lnTo>
                    <a:lnTo>
                      <a:pt x="22" y="0"/>
                    </a:lnTo>
                    <a:close/>
                  </a:path>
                </a:pathLst>
              </a:custGeom>
              <a:solidFill>
                <a:srgbClr val="000000"/>
              </a:solidFill>
              <a:ln w="9525">
                <a:noFill/>
                <a:round/>
                <a:headEnd/>
                <a:tailEnd/>
              </a:ln>
            </p:spPr>
            <p:txBody>
              <a:bodyPr/>
              <a:lstStyle/>
              <a:p>
                <a:endParaRPr lang="en-US" dirty="0"/>
              </a:p>
            </p:txBody>
          </p:sp>
          <p:sp>
            <p:nvSpPr>
              <p:cNvPr id="22261" name="Freeform 458"/>
              <p:cNvSpPr>
                <a:spLocks/>
              </p:cNvSpPr>
              <p:nvPr/>
            </p:nvSpPr>
            <p:spPr bwMode="auto">
              <a:xfrm>
                <a:off x="3382" y="1139"/>
                <a:ext cx="1" cy="1"/>
              </a:xfrm>
              <a:custGeom>
                <a:avLst/>
                <a:gdLst>
                  <a:gd name="T0" fmla="*/ 3 w 5"/>
                  <a:gd name="T1" fmla="*/ 0 h 4"/>
                  <a:gd name="T2" fmla="*/ 5 w 5"/>
                  <a:gd name="T3" fmla="*/ 0 h 4"/>
                  <a:gd name="T4" fmla="*/ 5 w 5"/>
                  <a:gd name="T5" fmla="*/ 2 h 4"/>
                  <a:gd name="T6" fmla="*/ 0 w 5"/>
                  <a:gd name="T7" fmla="*/ 2 h 4"/>
                  <a:gd name="T8" fmla="*/ 1 w 5"/>
                  <a:gd name="T9" fmla="*/ 4 h 4"/>
                  <a:gd name="T10" fmla="*/ 3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0"/>
                    </a:moveTo>
                    <a:lnTo>
                      <a:pt x="5" y="0"/>
                    </a:lnTo>
                    <a:lnTo>
                      <a:pt x="5" y="2"/>
                    </a:lnTo>
                    <a:lnTo>
                      <a:pt x="0" y="2"/>
                    </a:lnTo>
                    <a:lnTo>
                      <a:pt x="1" y="4"/>
                    </a:lnTo>
                    <a:lnTo>
                      <a:pt x="3" y="0"/>
                    </a:lnTo>
                    <a:close/>
                  </a:path>
                </a:pathLst>
              </a:custGeom>
              <a:solidFill>
                <a:srgbClr val="000000"/>
              </a:solidFill>
              <a:ln w="9525">
                <a:noFill/>
                <a:round/>
                <a:headEnd/>
                <a:tailEnd/>
              </a:ln>
            </p:spPr>
            <p:txBody>
              <a:bodyPr/>
              <a:lstStyle/>
              <a:p>
                <a:endParaRPr lang="en-US" dirty="0"/>
              </a:p>
            </p:txBody>
          </p:sp>
          <p:sp>
            <p:nvSpPr>
              <p:cNvPr id="22262" name="Freeform 459"/>
              <p:cNvSpPr>
                <a:spLocks/>
              </p:cNvSpPr>
              <p:nvPr/>
            </p:nvSpPr>
            <p:spPr bwMode="auto">
              <a:xfrm>
                <a:off x="3378" y="1152"/>
                <a:ext cx="2" cy="1"/>
              </a:xfrm>
              <a:custGeom>
                <a:avLst/>
                <a:gdLst>
                  <a:gd name="T0" fmla="*/ 15 w 15"/>
                  <a:gd name="T1" fmla="*/ 5 h 5"/>
                  <a:gd name="T2" fmla="*/ 15 w 15"/>
                  <a:gd name="T3" fmla="*/ 2 h 5"/>
                  <a:gd name="T4" fmla="*/ 0 w 15"/>
                  <a:gd name="T5" fmla="*/ 0 h 5"/>
                  <a:gd name="T6" fmla="*/ 0 w 15"/>
                  <a:gd name="T7" fmla="*/ 3 h 5"/>
                  <a:gd name="T8" fmla="*/ 15 w 15"/>
                  <a:gd name="T9" fmla="*/ 5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5" y="5"/>
                    </a:moveTo>
                    <a:lnTo>
                      <a:pt x="15" y="2"/>
                    </a:lnTo>
                    <a:lnTo>
                      <a:pt x="0" y="0"/>
                    </a:lnTo>
                    <a:lnTo>
                      <a:pt x="0" y="3"/>
                    </a:lnTo>
                    <a:lnTo>
                      <a:pt x="15" y="5"/>
                    </a:lnTo>
                    <a:close/>
                  </a:path>
                </a:pathLst>
              </a:custGeom>
              <a:solidFill>
                <a:srgbClr val="000000"/>
              </a:solidFill>
              <a:ln w="9525">
                <a:noFill/>
                <a:round/>
                <a:headEnd/>
                <a:tailEnd/>
              </a:ln>
            </p:spPr>
            <p:txBody>
              <a:bodyPr/>
              <a:lstStyle/>
              <a:p>
                <a:endParaRPr lang="en-US" dirty="0"/>
              </a:p>
            </p:txBody>
          </p:sp>
          <p:sp>
            <p:nvSpPr>
              <p:cNvPr id="22263" name="Freeform 460"/>
              <p:cNvSpPr>
                <a:spLocks/>
              </p:cNvSpPr>
              <p:nvPr/>
            </p:nvSpPr>
            <p:spPr bwMode="auto">
              <a:xfrm>
                <a:off x="3380" y="1152"/>
                <a:ext cx="1" cy="1"/>
              </a:xfrm>
              <a:custGeom>
                <a:avLst/>
                <a:gdLst>
                  <a:gd name="T0" fmla="*/ 4 w 4"/>
                  <a:gd name="T1" fmla="*/ 1 h 3"/>
                  <a:gd name="T2" fmla="*/ 4 w 4"/>
                  <a:gd name="T3" fmla="*/ 3 h 3"/>
                  <a:gd name="T4" fmla="*/ 2 w 4"/>
                  <a:gd name="T5" fmla="*/ 3 h 3"/>
                  <a:gd name="T6" fmla="*/ 2 w 4"/>
                  <a:gd name="T7" fmla="*/ 0 h 3"/>
                  <a:gd name="T8" fmla="*/ 0 w 4"/>
                  <a:gd name="T9" fmla="*/ 1 h 3"/>
                  <a:gd name="T10" fmla="*/ 4 w 4"/>
                  <a:gd name="T11" fmla="*/ 1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1"/>
                    </a:moveTo>
                    <a:lnTo>
                      <a:pt x="4" y="3"/>
                    </a:lnTo>
                    <a:lnTo>
                      <a:pt x="2" y="3"/>
                    </a:lnTo>
                    <a:lnTo>
                      <a:pt x="2" y="0"/>
                    </a:lnTo>
                    <a:lnTo>
                      <a:pt x="0" y="1"/>
                    </a:lnTo>
                    <a:lnTo>
                      <a:pt x="4" y="1"/>
                    </a:lnTo>
                    <a:close/>
                  </a:path>
                </a:pathLst>
              </a:custGeom>
              <a:solidFill>
                <a:srgbClr val="000000"/>
              </a:solidFill>
              <a:ln w="9525">
                <a:noFill/>
                <a:round/>
                <a:headEnd/>
                <a:tailEnd/>
              </a:ln>
            </p:spPr>
            <p:txBody>
              <a:bodyPr/>
              <a:lstStyle/>
              <a:p>
                <a:endParaRPr lang="en-US" dirty="0"/>
              </a:p>
            </p:txBody>
          </p:sp>
          <p:sp>
            <p:nvSpPr>
              <p:cNvPr id="22264" name="Freeform 461"/>
              <p:cNvSpPr>
                <a:spLocks/>
              </p:cNvSpPr>
              <p:nvPr/>
            </p:nvSpPr>
            <p:spPr bwMode="auto">
              <a:xfrm>
                <a:off x="3378" y="1138"/>
                <a:ext cx="2" cy="14"/>
              </a:xfrm>
              <a:custGeom>
                <a:avLst/>
                <a:gdLst>
                  <a:gd name="T0" fmla="*/ 0 w 21"/>
                  <a:gd name="T1" fmla="*/ 84 h 86"/>
                  <a:gd name="T2" fmla="*/ 3 w 21"/>
                  <a:gd name="T3" fmla="*/ 86 h 86"/>
                  <a:gd name="T4" fmla="*/ 21 w 21"/>
                  <a:gd name="T5" fmla="*/ 2 h 86"/>
                  <a:gd name="T6" fmla="*/ 18 w 21"/>
                  <a:gd name="T7" fmla="*/ 0 h 86"/>
                  <a:gd name="T8" fmla="*/ 0 w 21"/>
                  <a:gd name="T9" fmla="*/ 84 h 86"/>
                  <a:gd name="T10" fmla="*/ 0 60000 65536"/>
                  <a:gd name="T11" fmla="*/ 0 60000 65536"/>
                  <a:gd name="T12" fmla="*/ 0 60000 65536"/>
                  <a:gd name="T13" fmla="*/ 0 60000 65536"/>
                  <a:gd name="T14" fmla="*/ 0 60000 65536"/>
                  <a:gd name="T15" fmla="*/ 0 w 21"/>
                  <a:gd name="T16" fmla="*/ 0 h 86"/>
                  <a:gd name="T17" fmla="*/ 21 w 21"/>
                  <a:gd name="T18" fmla="*/ 86 h 86"/>
                </a:gdLst>
                <a:ahLst/>
                <a:cxnLst>
                  <a:cxn ang="T10">
                    <a:pos x="T0" y="T1"/>
                  </a:cxn>
                  <a:cxn ang="T11">
                    <a:pos x="T2" y="T3"/>
                  </a:cxn>
                  <a:cxn ang="T12">
                    <a:pos x="T4" y="T5"/>
                  </a:cxn>
                  <a:cxn ang="T13">
                    <a:pos x="T6" y="T7"/>
                  </a:cxn>
                  <a:cxn ang="T14">
                    <a:pos x="T8" y="T9"/>
                  </a:cxn>
                </a:cxnLst>
                <a:rect l="T15" t="T16" r="T17" b="T18"/>
                <a:pathLst>
                  <a:path w="21" h="86">
                    <a:moveTo>
                      <a:pt x="0" y="84"/>
                    </a:moveTo>
                    <a:lnTo>
                      <a:pt x="3" y="86"/>
                    </a:lnTo>
                    <a:lnTo>
                      <a:pt x="21" y="2"/>
                    </a:lnTo>
                    <a:lnTo>
                      <a:pt x="18" y="0"/>
                    </a:lnTo>
                    <a:lnTo>
                      <a:pt x="0" y="84"/>
                    </a:lnTo>
                    <a:close/>
                  </a:path>
                </a:pathLst>
              </a:custGeom>
              <a:solidFill>
                <a:srgbClr val="000000"/>
              </a:solidFill>
              <a:ln w="9525">
                <a:noFill/>
                <a:round/>
                <a:headEnd/>
                <a:tailEnd/>
              </a:ln>
            </p:spPr>
            <p:txBody>
              <a:bodyPr/>
              <a:lstStyle/>
              <a:p>
                <a:endParaRPr lang="en-US" dirty="0"/>
              </a:p>
            </p:txBody>
          </p:sp>
          <p:sp>
            <p:nvSpPr>
              <p:cNvPr id="22265" name="Freeform 462"/>
              <p:cNvSpPr>
                <a:spLocks/>
              </p:cNvSpPr>
              <p:nvPr/>
            </p:nvSpPr>
            <p:spPr bwMode="auto">
              <a:xfrm>
                <a:off x="3378" y="1152"/>
                <a:ext cx="1" cy="1"/>
              </a:xfrm>
              <a:custGeom>
                <a:avLst/>
                <a:gdLst>
                  <a:gd name="T0" fmla="*/ 2 w 3"/>
                  <a:gd name="T1" fmla="*/ 3 h 3"/>
                  <a:gd name="T2" fmla="*/ 0 w 3"/>
                  <a:gd name="T3" fmla="*/ 3 h 3"/>
                  <a:gd name="T4" fmla="*/ 0 w 3"/>
                  <a:gd name="T5" fmla="*/ 0 h 3"/>
                  <a:gd name="T6" fmla="*/ 3 w 3"/>
                  <a:gd name="T7" fmla="*/ 2 h 3"/>
                  <a:gd name="T8" fmla="*/ 2 w 3"/>
                  <a:gd name="T9" fmla="*/ 0 h 3"/>
                  <a:gd name="T10" fmla="*/ 2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3"/>
                    </a:moveTo>
                    <a:lnTo>
                      <a:pt x="0" y="3"/>
                    </a:lnTo>
                    <a:lnTo>
                      <a:pt x="0" y="0"/>
                    </a:lnTo>
                    <a:lnTo>
                      <a:pt x="3" y="2"/>
                    </a:lnTo>
                    <a:lnTo>
                      <a:pt x="2" y="0"/>
                    </a:lnTo>
                    <a:lnTo>
                      <a:pt x="2" y="3"/>
                    </a:lnTo>
                    <a:close/>
                  </a:path>
                </a:pathLst>
              </a:custGeom>
              <a:solidFill>
                <a:srgbClr val="000000"/>
              </a:solidFill>
              <a:ln w="9525">
                <a:noFill/>
                <a:round/>
                <a:headEnd/>
                <a:tailEnd/>
              </a:ln>
            </p:spPr>
            <p:txBody>
              <a:bodyPr/>
              <a:lstStyle/>
              <a:p>
                <a:endParaRPr lang="en-US" dirty="0"/>
              </a:p>
            </p:txBody>
          </p:sp>
          <p:sp>
            <p:nvSpPr>
              <p:cNvPr id="22266" name="Freeform 463"/>
              <p:cNvSpPr>
                <a:spLocks/>
              </p:cNvSpPr>
              <p:nvPr/>
            </p:nvSpPr>
            <p:spPr bwMode="auto">
              <a:xfrm>
                <a:off x="3380" y="1138"/>
                <a:ext cx="1" cy="1"/>
              </a:xfrm>
              <a:custGeom>
                <a:avLst/>
                <a:gdLst>
                  <a:gd name="T0" fmla="*/ 0 w 3"/>
                  <a:gd name="T1" fmla="*/ 1 h 4"/>
                  <a:gd name="T2" fmla="*/ 0 w 3"/>
                  <a:gd name="T3" fmla="*/ 0 h 4"/>
                  <a:gd name="T4" fmla="*/ 2 w 3"/>
                  <a:gd name="T5" fmla="*/ 0 h 4"/>
                  <a:gd name="T6" fmla="*/ 1 w 3"/>
                  <a:gd name="T7" fmla="*/ 4 h 4"/>
                  <a:gd name="T8" fmla="*/ 3 w 3"/>
                  <a:gd name="T9" fmla="*/ 3 h 4"/>
                  <a:gd name="T10" fmla="*/ 0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1"/>
                    </a:moveTo>
                    <a:lnTo>
                      <a:pt x="0" y="0"/>
                    </a:lnTo>
                    <a:lnTo>
                      <a:pt x="2" y="0"/>
                    </a:lnTo>
                    <a:lnTo>
                      <a:pt x="1" y="4"/>
                    </a:lnTo>
                    <a:lnTo>
                      <a:pt x="3" y="3"/>
                    </a:lnTo>
                    <a:lnTo>
                      <a:pt x="0" y="1"/>
                    </a:lnTo>
                    <a:close/>
                  </a:path>
                </a:pathLst>
              </a:custGeom>
              <a:solidFill>
                <a:srgbClr val="000000"/>
              </a:solidFill>
              <a:ln w="9525">
                <a:noFill/>
                <a:round/>
                <a:headEnd/>
                <a:tailEnd/>
              </a:ln>
            </p:spPr>
            <p:txBody>
              <a:bodyPr/>
              <a:lstStyle/>
              <a:p>
                <a:endParaRPr lang="en-US" dirty="0"/>
              </a:p>
            </p:txBody>
          </p:sp>
          <p:sp>
            <p:nvSpPr>
              <p:cNvPr id="22267" name="Freeform 464"/>
              <p:cNvSpPr>
                <a:spLocks/>
              </p:cNvSpPr>
              <p:nvPr/>
            </p:nvSpPr>
            <p:spPr bwMode="auto">
              <a:xfrm>
                <a:off x="3385" y="1141"/>
                <a:ext cx="3" cy="12"/>
              </a:xfrm>
              <a:custGeom>
                <a:avLst/>
                <a:gdLst>
                  <a:gd name="T0" fmla="*/ 14 w 29"/>
                  <a:gd name="T1" fmla="*/ 0 h 72"/>
                  <a:gd name="T2" fmla="*/ 29 w 29"/>
                  <a:gd name="T3" fmla="*/ 3 h 72"/>
                  <a:gd name="T4" fmla="*/ 14 w 29"/>
                  <a:gd name="T5" fmla="*/ 72 h 72"/>
                  <a:gd name="T6" fmla="*/ 0 w 29"/>
                  <a:gd name="T7" fmla="*/ 70 h 72"/>
                  <a:gd name="T8" fmla="*/ 14 w 29"/>
                  <a:gd name="T9" fmla="*/ 0 h 72"/>
                  <a:gd name="T10" fmla="*/ 0 60000 65536"/>
                  <a:gd name="T11" fmla="*/ 0 60000 65536"/>
                  <a:gd name="T12" fmla="*/ 0 60000 65536"/>
                  <a:gd name="T13" fmla="*/ 0 60000 65536"/>
                  <a:gd name="T14" fmla="*/ 0 60000 65536"/>
                  <a:gd name="T15" fmla="*/ 0 w 29"/>
                  <a:gd name="T16" fmla="*/ 0 h 72"/>
                  <a:gd name="T17" fmla="*/ 29 w 29"/>
                  <a:gd name="T18" fmla="*/ 72 h 72"/>
                </a:gdLst>
                <a:ahLst/>
                <a:cxnLst>
                  <a:cxn ang="T10">
                    <a:pos x="T0" y="T1"/>
                  </a:cxn>
                  <a:cxn ang="T11">
                    <a:pos x="T2" y="T3"/>
                  </a:cxn>
                  <a:cxn ang="T12">
                    <a:pos x="T4" y="T5"/>
                  </a:cxn>
                  <a:cxn ang="T13">
                    <a:pos x="T6" y="T7"/>
                  </a:cxn>
                  <a:cxn ang="T14">
                    <a:pos x="T8" y="T9"/>
                  </a:cxn>
                </a:cxnLst>
                <a:rect l="T15" t="T16" r="T17" b="T18"/>
                <a:pathLst>
                  <a:path w="29" h="72">
                    <a:moveTo>
                      <a:pt x="14" y="0"/>
                    </a:moveTo>
                    <a:lnTo>
                      <a:pt x="29" y="3"/>
                    </a:lnTo>
                    <a:lnTo>
                      <a:pt x="14" y="72"/>
                    </a:lnTo>
                    <a:lnTo>
                      <a:pt x="0" y="70"/>
                    </a:lnTo>
                    <a:lnTo>
                      <a:pt x="14" y="0"/>
                    </a:lnTo>
                    <a:close/>
                  </a:path>
                </a:pathLst>
              </a:custGeom>
              <a:solidFill>
                <a:srgbClr val="666666"/>
              </a:solidFill>
              <a:ln w="9525">
                <a:noFill/>
                <a:round/>
                <a:headEnd/>
                <a:tailEnd/>
              </a:ln>
            </p:spPr>
            <p:txBody>
              <a:bodyPr/>
              <a:lstStyle/>
              <a:p>
                <a:endParaRPr lang="en-US" dirty="0"/>
              </a:p>
            </p:txBody>
          </p:sp>
          <p:sp>
            <p:nvSpPr>
              <p:cNvPr id="22268" name="Freeform 465"/>
              <p:cNvSpPr>
                <a:spLocks/>
              </p:cNvSpPr>
              <p:nvPr/>
            </p:nvSpPr>
            <p:spPr bwMode="auto">
              <a:xfrm>
                <a:off x="3387" y="1141"/>
                <a:ext cx="1" cy="1"/>
              </a:xfrm>
              <a:custGeom>
                <a:avLst/>
                <a:gdLst>
                  <a:gd name="T0" fmla="*/ 1 w 16"/>
                  <a:gd name="T1" fmla="*/ 0 h 7"/>
                  <a:gd name="T2" fmla="*/ 0 w 16"/>
                  <a:gd name="T3" fmla="*/ 4 h 7"/>
                  <a:gd name="T4" fmla="*/ 14 w 16"/>
                  <a:gd name="T5" fmla="*/ 7 h 7"/>
                  <a:gd name="T6" fmla="*/ 16 w 16"/>
                  <a:gd name="T7" fmla="*/ 3 h 7"/>
                  <a:gd name="T8" fmla="*/ 1 w 16"/>
                  <a:gd name="T9" fmla="*/ 0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1" y="0"/>
                    </a:moveTo>
                    <a:lnTo>
                      <a:pt x="0" y="4"/>
                    </a:lnTo>
                    <a:lnTo>
                      <a:pt x="14" y="7"/>
                    </a:lnTo>
                    <a:lnTo>
                      <a:pt x="16" y="3"/>
                    </a:lnTo>
                    <a:lnTo>
                      <a:pt x="1" y="0"/>
                    </a:lnTo>
                    <a:close/>
                  </a:path>
                </a:pathLst>
              </a:custGeom>
              <a:solidFill>
                <a:srgbClr val="000000"/>
              </a:solidFill>
              <a:ln w="9525">
                <a:noFill/>
                <a:round/>
                <a:headEnd/>
                <a:tailEnd/>
              </a:ln>
            </p:spPr>
            <p:txBody>
              <a:bodyPr/>
              <a:lstStyle/>
              <a:p>
                <a:endParaRPr lang="en-US" dirty="0"/>
              </a:p>
            </p:txBody>
          </p:sp>
          <p:sp>
            <p:nvSpPr>
              <p:cNvPr id="22269" name="Freeform 466"/>
              <p:cNvSpPr>
                <a:spLocks/>
              </p:cNvSpPr>
              <p:nvPr/>
            </p:nvSpPr>
            <p:spPr bwMode="auto">
              <a:xfrm>
                <a:off x="3386" y="1142"/>
                <a:ext cx="3" cy="11"/>
              </a:xfrm>
              <a:custGeom>
                <a:avLst/>
                <a:gdLst>
                  <a:gd name="T0" fmla="*/ 19 w 19"/>
                  <a:gd name="T1" fmla="*/ 0 h 69"/>
                  <a:gd name="T2" fmla="*/ 14 w 19"/>
                  <a:gd name="T3" fmla="*/ 0 h 69"/>
                  <a:gd name="T4" fmla="*/ 0 w 19"/>
                  <a:gd name="T5" fmla="*/ 69 h 69"/>
                  <a:gd name="T6" fmla="*/ 4 w 19"/>
                  <a:gd name="T7" fmla="*/ 69 h 69"/>
                  <a:gd name="T8" fmla="*/ 19 w 19"/>
                  <a:gd name="T9" fmla="*/ 0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19" y="0"/>
                    </a:moveTo>
                    <a:lnTo>
                      <a:pt x="14" y="0"/>
                    </a:lnTo>
                    <a:lnTo>
                      <a:pt x="0" y="69"/>
                    </a:lnTo>
                    <a:lnTo>
                      <a:pt x="4" y="69"/>
                    </a:lnTo>
                    <a:lnTo>
                      <a:pt x="19" y="0"/>
                    </a:lnTo>
                    <a:close/>
                  </a:path>
                </a:pathLst>
              </a:custGeom>
              <a:solidFill>
                <a:srgbClr val="000000"/>
              </a:solidFill>
              <a:ln w="9525">
                <a:noFill/>
                <a:round/>
                <a:headEnd/>
                <a:tailEnd/>
              </a:ln>
            </p:spPr>
            <p:txBody>
              <a:bodyPr/>
              <a:lstStyle/>
              <a:p>
                <a:endParaRPr lang="en-US" dirty="0"/>
              </a:p>
            </p:txBody>
          </p:sp>
          <p:sp>
            <p:nvSpPr>
              <p:cNvPr id="22270" name="Freeform 467"/>
              <p:cNvSpPr>
                <a:spLocks/>
              </p:cNvSpPr>
              <p:nvPr/>
            </p:nvSpPr>
            <p:spPr bwMode="auto">
              <a:xfrm>
                <a:off x="3388" y="1141"/>
                <a:ext cx="1" cy="1"/>
              </a:xfrm>
              <a:custGeom>
                <a:avLst/>
                <a:gdLst>
                  <a:gd name="T0" fmla="*/ 3 w 5"/>
                  <a:gd name="T1" fmla="*/ 0 h 4"/>
                  <a:gd name="T2" fmla="*/ 5 w 5"/>
                  <a:gd name="T3" fmla="*/ 0 h 4"/>
                  <a:gd name="T4" fmla="*/ 5 w 5"/>
                  <a:gd name="T5" fmla="*/ 2 h 4"/>
                  <a:gd name="T6" fmla="*/ 0 w 5"/>
                  <a:gd name="T7" fmla="*/ 2 h 4"/>
                  <a:gd name="T8" fmla="*/ 1 w 5"/>
                  <a:gd name="T9" fmla="*/ 4 h 4"/>
                  <a:gd name="T10" fmla="*/ 3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0"/>
                    </a:moveTo>
                    <a:lnTo>
                      <a:pt x="5" y="0"/>
                    </a:lnTo>
                    <a:lnTo>
                      <a:pt x="5" y="2"/>
                    </a:lnTo>
                    <a:lnTo>
                      <a:pt x="0" y="2"/>
                    </a:lnTo>
                    <a:lnTo>
                      <a:pt x="1" y="4"/>
                    </a:lnTo>
                    <a:lnTo>
                      <a:pt x="3" y="0"/>
                    </a:lnTo>
                    <a:close/>
                  </a:path>
                </a:pathLst>
              </a:custGeom>
              <a:solidFill>
                <a:srgbClr val="000000"/>
              </a:solidFill>
              <a:ln w="9525">
                <a:noFill/>
                <a:round/>
                <a:headEnd/>
                <a:tailEnd/>
              </a:ln>
            </p:spPr>
            <p:txBody>
              <a:bodyPr/>
              <a:lstStyle/>
              <a:p>
                <a:endParaRPr lang="en-US" dirty="0"/>
              </a:p>
            </p:txBody>
          </p:sp>
          <p:sp>
            <p:nvSpPr>
              <p:cNvPr id="22271" name="Freeform 468"/>
              <p:cNvSpPr>
                <a:spLocks/>
              </p:cNvSpPr>
              <p:nvPr/>
            </p:nvSpPr>
            <p:spPr bwMode="auto">
              <a:xfrm>
                <a:off x="3385" y="1153"/>
                <a:ext cx="2" cy="1"/>
              </a:xfrm>
              <a:custGeom>
                <a:avLst/>
                <a:gdLst>
                  <a:gd name="T0" fmla="*/ 14 w 14"/>
                  <a:gd name="T1" fmla="*/ 5 h 5"/>
                  <a:gd name="T2" fmla="*/ 14 w 14"/>
                  <a:gd name="T3" fmla="*/ 2 h 5"/>
                  <a:gd name="T4" fmla="*/ 0 w 14"/>
                  <a:gd name="T5" fmla="*/ 0 h 5"/>
                  <a:gd name="T6" fmla="*/ 0 w 14"/>
                  <a:gd name="T7" fmla="*/ 3 h 5"/>
                  <a:gd name="T8" fmla="*/ 14 w 14"/>
                  <a:gd name="T9" fmla="*/ 5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5"/>
                    </a:moveTo>
                    <a:lnTo>
                      <a:pt x="14" y="2"/>
                    </a:lnTo>
                    <a:lnTo>
                      <a:pt x="0" y="0"/>
                    </a:lnTo>
                    <a:lnTo>
                      <a:pt x="0" y="3"/>
                    </a:lnTo>
                    <a:lnTo>
                      <a:pt x="14" y="5"/>
                    </a:lnTo>
                    <a:close/>
                  </a:path>
                </a:pathLst>
              </a:custGeom>
              <a:solidFill>
                <a:srgbClr val="000000"/>
              </a:solidFill>
              <a:ln w="9525">
                <a:noFill/>
                <a:round/>
                <a:headEnd/>
                <a:tailEnd/>
              </a:ln>
            </p:spPr>
            <p:txBody>
              <a:bodyPr/>
              <a:lstStyle/>
              <a:p>
                <a:endParaRPr lang="en-US" dirty="0"/>
              </a:p>
            </p:txBody>
          </p:sp>
          <p:sp>
            <p:nvSpPr>
              <p:cNvPr id="22272" name="Freeform 469"/>
              <p:cNvSpPr>
                <a:spLocks/>
              </p:cNvSpPr>
              <p:nvPr/>
            </p:nvSpPr>
            <p:spPr bwMode="auto">
              <a:xfrm>
                <a:off x="3386" y="1153"/>
                <a:ext cx="1" cy="1"/>
              </a:xfrm>
              <a:custGeom>
                <a:avLst/>
                <a:gdLst>
                  <a:gd name="T0" fmla="*/ 4 w 4"/>
                  <a:gd name="T1" fmla="*/ 1 h 3"/>
                  <a:gd name="T2" fmla="*/ 4 w 4"/>
                  <a:gd name="T3" fmla="*/ 3 h 3"/>
                  <a:gd name="T4" fmla="*/ 2 w 4"/>
                  <a:gd name="T5" fmla="*/ 3 h 3"/>
                  <a:gd name="T6" fmla="*/ 2 w 4"/>
                  <a:gd name="T7" fmla="*/ 0 h 3"/>
                  <a:gd name="T8" fmla="*/ 0 w 4"/>
                  <a:gd name="T9" fmla="*/ 1 h 3"/>
                  <a:gd name="T10" fmla="*/ 4 w 4"/>
                  <a:gd name="T11" fmla="*/ 1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1"/>
                    </a:moveTo>
                    <a:lnTo>
                      <a:pt x="4" y="3"/>
                    </a:lnTo>
                    <a:lnTo>
                      <a:pt x="2" y="3"/>
                    </a:lnTo>
                    <a:lnTo>
                      <a:pt x="2" y="0"/>
                    </a:lnTo>
                    <a:lnTo>
                      <a:pt x="0" y="1"/>
                    </a:lnTo>
                    <a:lnTo>
                      <a:pt x="4" y="1"/>
                    </a:lnTo>
                    <a:close/>
                  </a:path>
                </a:pathLst>
              </a:custGeom>
              <a:solidFill>
                <a:srgbClr val="000000"/>
              </a:solidFill>
              <a:ln w="9525">
                <a:noFill/>
                <a:round/>
                <a:headEnd/>
                <a:tailEnd/>
              </a:ln>
            </p:spPr>
            <p:txBody>
              <a:bodyPr/>
              <a:lstStyle/>
              <a:p>
                <a:endParaRPr lang="en-US" dirty="0"/>
              </a:p>
            </p:txBody>
          </p:sp>
          <p:sp>
            <p:nvSpPr>
              <p:cNvPr id="22273" name="Freeform 470"/>
              <p:cNvSpPr>
                <a:spLocks/>
              </p:cNvSpPr>
              <p:nvPr/>
            </p:nvSpPr>
            <p:spPr bwMode="auto">
              <a:xfrm>
                <a:off x="3385" y="1141"/>
                <a:ext cx="2" cy="12"/>
              </a:xfrm>
              <a:custGeom>
                <a:avLst/>
                <a:gdLst>
                  <a:gd name="T0" fmla="*/ 0 w 18"/>
                  <a:gd name="T1" fmla="*/ 70 h 72"/>
                  <a:gd name="T2" fmla="*/ 4 w 18"/>
                  <a:gd name="T3" fmla="*/ 72 h 72"/>
                  <a:gd name="T4" fmla="*/ 18 w 18"/>
                  <a:gd name="T5" fmla="*/ 2 h 72"/>
                  <a:gd name="T6" fmla="*/ 15 w 18"/>
                  <a:gd name="T7" fmla="*/ 0 h 72"/>
                  <a:gd name="T8" fmla="*/ 0 w 18"/>
                  <a:gd name="T9" fmla="*/ 70 h 72"/>
                  <a:gd name="T10" fmla="*/ 0 60000 65536"/>
                  <a:gd name="T11" fmla="*/ 0 60000 65536"/>
                  <a:gd name="T12" fmla="*/ 0 60000 65536"/>
                  <a:gd name="T13" fmla="*/ 0 60000 65536"/>
                  <a:gd name="T14" fmla="*/ 0 60000 65536"/>
                  <a:gd name="T15" fmla="*/ 0 w 18"/>
                  <a:gd name="T16" fmla="*/ 0 h 72"/>
                  <a:gd name="T17" fmla="*/ 18 w 18"/>
                  <a:gd name="T18" fmla="*/ 72 h 72"/>
                </a:gdLst>
                <a:ahLst/>
                <a:cxnLst>
                  <a:cxn ang="T10">
                    <a:pos x="T0" y="T1"/>
                  </a:cxn>
                  <a:cxn ang="T11">
                    <a:pos x="T2" y="T3"/>
                  </a:cxn>
                  <a:cxn ang="T12">
                    <a:pos x="T4" y="T5"/>
                  </a:cxn>
                  <a:cxn ang="T13">
                    <a:pos x="T6" y="T7"/>
                  </a:cxn>
                  <a:cxn ang="T14">
                    <a:pos x="T8" y="T9"/>
                  </a:cxn>
                </a:cxnLst>
                <a:rect l="T15" t="T16" r="T17" b="T18"/>
                <a:pathLst>
                  <a:path w="18" h="72">
                    <a:moveTo>
                      <a:pt x="0" y="70"/>
                    </a:moveTo>
                    <a:lnTo>
                      <a:pt x="4" y="72"/>
                    </a:lnTo>
                    <a:lnTo>
                      <a:pt x="18" y="2"/>
                    </a:lnTo>
                    <a:lnTo>
                      <a:pt x="15" y="0"/>
                    </a:lnTo>
                    <a:lnTo>
                      <a:pt x="0" y="70"/>
                    </a:lnTo>
                    <a:close/>
                  </a:path>
                </a:pathLst>
              </a:custGeom>
              <a:solidFill>
                <a:srgbClr val="000000"/>
              </a:solidFill>
              <a:ln w="9525">
                <a:noFill/>
                <a:round/>
                <a:headEnd/>
                <a:tailEnd/>
              </a:ln>
            </p:spPr>
            <p:txBody>
              <a:bodyPr/>
              <a:lstStyle/>
              <a:p>
                <a:endParaRPr lang="en-US" dirty="0"/>
              </a:p>
            </p:txBody>
          </p:sp>
          <p:sp>
            <p:nvSpPr>
              <p:cNvPr id="22274" name="Freeform 471"/>
              <p:cNvSpPr>
                <a:spLocks/>
              </p:cNvSpPr>
              <p:nvPr/>
            </p:nvSpPr>
            <p:spPr bwMode="auto">
              <a:xfrm>
                <a:off x="3385" y="1153"/>
                <a:ext cx="1" cy="1"/>
              </a:xfrm>
              <a:custGeom>
                <a:avLst/>
                <a:gdLst>
                  <a:gd name="T0" fmla="*/ 3 w 4"/>
                  <a:gd name="T1" fmla="*/ 3 h 3"/>
                  <a:gd name="T2" fmla="*/ 0 w 4"/>
                  <a:gd name="T3" fmla="*/ 3 h 3"/>
                  <a:gd name="T4" fmla="*/ 0 w 4"/>
                  <a:gd name="T5" fmla="*/ 0 h 3"/>
                  <a:gd name="T6" fmla="*/ 4 w 4"/>
                  <a:gd name="T7" fmla="*/ 2 h 3"/>
                  <a:gd name="T8" fmla="*/ 3 w 4"/>
                  <a:gd name="T9" fmla="*/ 0 h 3"/>
                  <a:gd name="T10" fmla="*/ 3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3"/>
                    </a:moveTo>
                    <a:lnTo>
                      <a:pt x="0" y="3"/>
                    </a:lnTo>
                    <a:lnTo>
                      <a:pt x="0" y="0"/>
                    </a:lnTo>
                    <a:lnTo>
                      <a:pt x="4" y="2"/>
                    </a:lnTo>
                    <a:lnTo>
                      <a:pt x="3" y="0"/>
                    </a:lnTo>
                    <a:lnTo>
                      <a:pt x="3" y="3"/>
                    </a:lnTo>
                    <a:close/>
                  </a:path>
                </a:pathLst>
              </a:custGeom>
              <a:solidFill>
                <a:srgbClr val="000000"/>
              </a:solidFill>
              <a:ln w="9525">
                <a:noFill/>
                <a:round/>
                <a:headEnd/>
                <a:tailEnd/>
              </a:ln>
            </p:spPr>
            <p:txBody>
              <a:bodyPr/>
              <a:lstStyle/>
              <a:p>
                <a:endParaRPr lang="en-US" dirty="0"/>
              </a:p>
            </p:txBody>
          </p:sp>
          <p:sp>
            <p:nvSpPr>
              <p:cNvPr id="22275" name="Freeform 472"/>
              <p:cNvSpPr>
                <a:spLocks/>
              </p:cNvSpPr>
              <p:nvPr/>
            </p:nvSpPr>
            <p:spPr bwMode="auto">
              <a:xfrm>
                <a:off x="3386" y="1141"/>
                <a:ext cx="1" cy="1"/>
              </a:xfrm>
              <a:custGeom>
                <a:avLst/>
                <a:gdLst>
                  <a:gd name="T0" fmla="*/ 0 w 3"/>
                  <a:gd name="T1" fmla="*/ 1 h 4"/>
                  <a:gd name="T2" fmla="*/ 0 w 3"/>
                  <a:gd name="T3" fmla="*/ 0 h 4"/>
                  <a:gd name="T4" fmla="*/ 2 w 3"/>
                  <a:gd name="T5" fmla="*/ 0 h 4"/>
                  <a:gd name="T6" fmla="*/ 1 w 3"/>
                  <a:gd name="T7" fmla="*/ 4 h 4"/>
                  <a:gd name="T8" fmla="*/ 3 w 3"/>
                  <a:gd name="T9" fmla="*/ 3 h 4"/>
                  <a:gd name="T10" fmla="*/ 0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1"/>
                    </a:moveTo>
                    <a:lnTo>
                      <a:pt x="0" y="0"/>
                    </a:lnTo>
                    <a:lnTo>
                      <a:pt x="2" y="0"/>
                    </a:lnTo>
                    <a:lnTo>
                      <a:pt x="1" y="4"/>
                    </a:lnTo>
                    <a:lnTo>
                      <a:pt x="3" y="3"/>
                    </a:lnTo>
                    <a:lnTo>
                      <a:pt x="0" y="1"/>
                    </a:lnTo>
                    <a:close/>
                  </a:path>
                </a:pathLst>
              </a:custGeom>
              <a:solidFill>
                <a:srgbClr val="000000"/>
              </a:solidFill>
              <a:ln w="9525">
                <a:noFill/>
                <a:round/>
                <a:headEnd/>
                <a:tailEnd/>
              </a:ln>
            </p:spPr>
            <p:txBody>
              <a:bodyPr/>
              <a:lstStyle/>
              <a:p>
                <a:endParaRPr lang="en-US" dirty="0"/>
              </a:p>
            </p:txBody>
          </p:sp>
          <p:sp>
            <p:nvSpPr>
              <p:cNvPr id="22276" name="Freeform 473"/>
              <p:cNvSpPr>
                <a:spLocks/>
              </p:cNvSpPr>
              <p:nvPr/>
            </p:nvSpPr>
            <p:spPr bwMode="auto">
              <a:xfrm>
                <a:off x="3346" y="1146"/>
                <a:ext cx="13" cy="6"/>
              </a:xfrm>
              <a:custGeom>
                <a:avLst/>
                <a:gdLst>
                  <a:gd name="T0" fmla="*/ 4 w 122"/>
                  <a:gd name="T1" fmla="*/ 0 h 34"/>
                  <a:gd name="T2" fmla="*/ 0 w 122"/>
                  <a:gd name="T3" fmla="*/ 14 h 34"/>
                  <a:gd name="T4" fmla="*/ 118 w 122"/>
                  <a:gd name="T5" fmla="*/ 34 h 34"/>
                  <a:gd name="T6" fmla="*/ 122 w 122"/>
                  <a:gd name="T7" fmla="*/ 21 h 34"/>
                  <a:gd name="T8" fmla="*/ 4 w 122"/>
                  <a:gd name="T9" fmla="*/ 0 h 34"/>
                  <a:gd name="T10" fmla="*/ 0 60000 65536"/>
                  <a:gd name="T11" fmla="*/ 0 60000 65536"/>
                  <a:gd name="T12" fmla="*/ 0 60000 65536"/>
                  <a:gd name="T13" fmla="*/ 0 60000 65536"/>
                  <a:gd name="T14" fmla="*/ 0 60000 65536"/>
                  <a:gd name="T15" fmla="*/ 0 w 122"/>
                  <a:gd name="T16" fmla="*/ 0 h 34"/>
                  <a:gd name="T17" fmla="*/ 122 w 122"/>
                  <a:gd name="T18" fmla="*/ 34 h 34"/>
                </a:gdLst>
                <a:ahLst/>
                <a:cxnLst>
                  <a:cxn ang="T10">
                    <a:pos x="T0" y="T1"/>
                  </a:cxn>
                  <a:cxn ang="T11">
                    <a:pos x="T2" y="T3"/>
                  </a:cxn>
                  <a:cxn ang="T12">
                    <a:pos x="T4" y="T5"/>
                  </a:cxn>
                  <a:cxn ang="T13">
                    <a:pos x="T6" y="T7"/>
                  </a:cxn>
                  <a:cxn ang="T14">
                    <a:pos x="T8" y="T9"/>
                  </a:cxn>
                </a:cxnLst>
                <a:rect l="T15" t="T16" r="T17" b="T18"/>
                <a:pathLst>
                  <a:path w="122" h="34">
                    <a:moveTo>
                      <a:pt x="4" y="0"/>
                    </a:moveTo>
                    <a:lnTo>
                      <a:pt x="0" y="14"/>
                    </a:lnTo>
                    <a:lnTo>
                      <a:pt x="118" y="34"/>
                    </a:lnTo>
                    <a:lnTo>
                      <a:pt x="122" y="21"/>
                    </a:lnTo>
                    <a:lnTo>
                      <a:pt x="4" y="0"/>
                    </a:lnTo>
                    <a:close/>
                  </a:path>
                </a:pathLst>
              </a:custGeom>
              <a:solidFill>
                <a:srgbClr val="000000"/>
              </a:solidFill>
              <a:ln w="9525">
                <a:noFill/>
                <a:round/>
                <a:headEnd/>
                <a:tailEnd/>
              </a:ln>
            </p:spPr>
            <p:txBody>
              <a:bodyPr/>
              <a:lstStyle/>
              <a:p>
                <a:endParaRPr lang="en-US" dirty="0"/>
              </a:p>
            </p:txBody>
          </p:sp>
          <p:sp>
            <p:nvSpPr>
              <p:cNvPr id="22277" name="Freeform 474"/>
              <p:cNvSpPr>
                <a:spLocks/>
              </p:cNvSpPr>
              <p:nvPr/>
            </p:nvSpPr>
            <p:spPr bwMode="auto">
              <a:xfrm>
                <a:off x="3345" y="1146"/>
                <a:ext cx="1" cy="2"/>
              </a:xfrm>
              <a:custGeom>
                <a:avLst/>
                <a:gdLst>
                  <a:gd name="T0" fmla="*/ 8 w 8"/>
                  <a:gd name="T1" fmla="*/ 0 h 14"/>
                  <a:gd name="T2" fmla="*/ 3 w 8"/>
                  <a:gd name="T3" fmla="*/ 0 h 14"/>
                  <a:gd name="T4" fmla="*/ 0 w 8"/>
                  <a:gd name="T5" fmla="*/ 14 h 14"/>
                  <a:gd name="T6" fmla="*/ 4 w 8"/>
                  <a:gd name="T7" fmla="*/ 14 h 14"/>
                  <a:gd name="T8" fmla="*/ 8 w 8"/>
                  <a:gd name="T9" fmla="*/ 0 h 14"/>
                  <a:gd name="T10" fmla="*/ 0 60000 65536"/>
                  <a:gd name="T11" fmla="*/ 0 60000 65536"/>
                  <a:gd name="T12" fmla="*/ 0 60000 65536"/>
                  <a:gd name="T13" fmla="*/ 0 60000 65536"/>
                  <a:gd name="T14" fmla="*/ 0 60000 65536"/>
                  <a:gd name="T15" fmla="*/ 0 w 8"/>
                  <a:gd name="T16" fmla="*/ 0 h 14"/>
                  <a:gd name="T17" fmla="*/ 8 w 8"/>
                  <a:gd name="T18" fmla="*/ 14 h 14"/>
                </a:gdLst>
                <a:ahLst/>
                <a:cxnLst>
                  <a:cxn ang="T10">
                    <a:pos x="T0" y="T1"/>
                  </a:cxn>
                  <a:cxn ang="T11">
                    <a:pos x="T2" y="T3"/>
                  </a:cxn>
                  <a:cxn ang="T12">
                    <a:pos x="T4" y="T5"/>
                  </a:cxn>
                  <a:cxn ang="T13">
                    <a:pos x="T6" y="T7"/>
                  </a:cxn>
                  <a:cxn ang="T14">
                    <a:pos x="T8" y="T9"/>
                  </a:cxn>
                </a:cxnLst>
                <a:rect l="T15" t="T16" r="T17" b="T18"/>
                <a:pathLst>
                  <a:path w="8" h="14">
                    <a:moveTo>
                      <a:pt x="8" y="0"/>
                    </a:moveTo>
                    <a:lnTo>
                      <a:pt x="3" y="0"/>
                    </a:lnTo>
                    <a:lnTo>
                      <a:pt x="0" y="14"/>
                    </a:lnTo>
                    <a:lnTo>
                      <a:pt x="4" y="14"/>
                    </a:lnTo>
                    <a:lnTo>
                      <a:pt x="8" y="0"/>
                    </a:lnTo>
                    <a:close/>
                  </a:path>
                </a:pathLst>
              </a:custGeom>
              <a:solidFill>
                <a:srgbClr val="000000"/>
              </a:solidFill>
              <a:ln w="9525">
                <a:noFill/>
                <a:round/>
                <a:headEnd/>
                <a:tailEnd/>
              </a:ln>
            </p:spPr>
            <p:txBody>
              <a:bodyPr/>
              <a:lstStyle/>
              <a:p>
                <a:endParaRPr lang="en-US" dirty="0"/>
              </a:p>
            </p:txBody>
          </p:sp>
          <p:sp>
            <p:nvSpPr>
              <p:cNvPr id="22278" name="Freeform 475"/>
              <p:cNvSpPr>
                <a:spLocks/>
              </p:cNvSpPr>
              <p:nvPr/>
            </p:nvSpPr>
            <p:spPr bwMode="auto">
              <a:xfrm>
                <a:off x="3345" y="1148"/>
                <a:ext cx="14" cy="4"/>
              </a:xfrm>
              <a:custGeom>
                <a:avLst/>
                <a:gdLst>
                  <a:gd name="T0" fmla="*/ 1 w 119"/>
                  <a:gd name="T1" fmla="*/ 0 h 25"/>
                  <a:gd name="T2" fmla="*/ 0 w 119"/>
                  <a:gd name="T3" fmla="*/ 5 h 25"/>
                  <a:gd name="T4" fmla="*/ 118 w 119"/>
                  <a:gd name="T5" fmla="*/ 25 h 25"/>
                  <a:gd name="T6" fmla="*/ 119 w 119"/>
                  <a:gd name="T7" fmla="*/ 21 h 25"/>
                  <a:gd name="T8" fmla="*/ 1 w 119"/>
                  <a:gd name="T9" fmla="*/ 0 h 25"/>
                  <a:gd name="T10" fmla="*/ 0 60000 65536"/>
                  <a:gd name="T11" fmla="*/ 0 60000 65536"/>
                  <a:gd name="T12" fmla="*/ 0 60000 65536"/>
                  <a:gd name="T13" fmla="*/ 0 60000 65536"/>
                  <a:gd name="T14" fmla="*/ 0 60000 65536"/>
                  <a:gd name="T15" fmla="*/ 0 w 119"/>
                  <a:gd name="T16" fmla="*/ 0 h 25"/>
                  <a:gd name="T17" fmla="*/ 119 w 119"/>
                  <a:gd name="T18" fmla="*/ 25 h 25"/>
                </a:gdLst>
                <a:ahLst/>
                <a:cxnLst>
                  <a:cxn ang="T10">
                    <a:pos x="T0" y="T1"/>
                  </a:cxn>
                  <a:cxn ang="T11">
                    <a:pos x="T2" y="T3"/>
                  </a:cxn>
                  <a:cxn ang="T12">
                    <a:pos x="T4" y="T5"/>
                  </a:cxn>
                  <a:cxn ang="T13">
                    <a:pos x="T6" y="T7"/>
                  </a:cxn>
                  <a:cxn ang="T14">
                    <a:pos x="T8" y="T9"/>
                  </a:cxn>
                </a:cxnLst>
                <a:rect l="T15" t="T16" r="T17" b="T18"/>
                <a:pathLst>
                  <a:path w="119" h="25">
                    <a:moveTo>
                      <a:pt x="1" y="0"/>
                    </a:moveTo>
                    <a:lnTo>
                      <a:pt x="0" y="5"/>
                    </a:lnTo>
                    <a:lnTo>
                      <a:pt x="118" y="25"/>
                    </a:lnTo>
                    <a:lnTo>
                      <a:pt x="119" y="21"/>
                    </a:lnTo>
                    <a:lnTo>
                      <a:pt x="1" y="0"/>
                    </a:lnTo>
                    <a:close/>
                  </a:path>
                </a:pathLst>
              </a:custGeom>
              <a:solidFill>
                <a:srgbClr val="000000"/>
              </a:solidFill>
              <a:ln w="9525">
                <a:noFill/>
                <a:round/>
                <a:headEnd/>
                <a:tailEnd/>
              </a:ln>
            </p:spPr>
            <p:txBody>
              <a:bodyPr/>
              <a:lstStyle/>
              <a:p>
                <a:endParaRPr lang="en-US" dirty="0"/>
              </a:p>
            </p:txBody>
          </p:sp>
          <p:sp>
            <p:nvSpPr>
              <p:cNvPr id="22279" name="Freeform 476"/>
              <p:cNvSpPr>
                <a:spLocks/>
              </p:cNvSpPr>
              <p:nvPr/>
            </p:nvSpPr>
            <p:spPr bwMode="auto">
              <a:xfrm>
                <a:off x="3345" y="1148"/>
                <a:ext cx="1" cy="1"/>
              </a:xfrm>
              <a:custGeom>
                <a:avLst/>
                <a:gdLst>
                  <a:gd name="T0" fmla="*/ 0 w 4"/>
                  <a:gd name="T1" fmla="*/ 3 h 5"/>
                  <a:gd name="T2" fmla="*/ 0 w 4"/>
                  <a:gd name="T3" fmla="*/ 5 h 5"/>
                  <a:gd name="T4" fmla="*/ 1 w 4"/>
                  <a:gd name="T5" fmla="*/ 5 h 5"/>
                  <a:gd name="T6" fmla="*/ 2 w 4"/>
                  <a:gd name="T7" fmla="*/ 0 h 5"/>
                  <a:gd name="T8" fmla="*/ 4 w 4"/>
                  <a:gd name="T9" fmla="*/ 3 h 5"/>
                  <a:gd name="T10" fmla="*/ 0 w 4"/>
                  <a:gd name="T11" fmla="*/ 3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3"/>
                    </a:moveTo>
                    <a:lnTo>
                      <a:pt x="0" y="5"/>
                    </a:lnTo>
                    <a:lnTo>
                      <a:pt x="1" y="5"/>
                    </a:lnTo>
                    <a:lnTo>
                      <a:pt x="2" y="0"/>
                    </a:lnTo>
                    <a:lnTo>
                      <a:pt x="4" y="3"/>
                    </a:lnTo>
                    <a:lnTo>
                      <a:pt x="0" y="3"/>
                    </a:lnTo>
                    <a:close/>
                  </a:path>
                </a:pathLst>
              </a:custGeom>
              <a:solidFill>
                <a:srgbClr val="000000"/>
              </a:solidFill>
              <a:ln w="9525">
                <a:noFill/>
                <a:round/>
                <a:headEnd/>
                <a:tailEnd/>
              </a:ln>
            </p:spPr>
            <p:txBody>
              <a:bodyPr/>
              <a:lstStyle/>
              <a:p>
                <a:endParaRPr lang="en-US" dirty="0"/>
              </a:p>
            </p:txBody>
          </p:sp>
          <p:sp>
            <p:nvSpPr>
              <p:cNvPr id="22280" name="Freeform 477"/>
              <p:cNvSpPr>
                <a:spLocks/>
              </p:cNvSpPr>
              <p:nvPr/>
            </p:nvSpPr>
            <p:spPr bwMode="auto">
              <a:xfrm>
                <a:off x="3358" y="1149"/>
                <a:ext cx="1" cy="3"/>
              </a:xfrm>
              <a:custGeom>
                <a:avLst/>
                <a:gdLst>
                  <a:gd name="T0" fmla="*/ 0 w 7"/>
                  <a:gd name="T1" fmla="*/ 13 h 15"/>
                  <a:gd name="T2" fmla="*/ 3 w 7"/>
                  <a:gd name="T3" fmla="*/ 15 h 15"/>
                  <a:gd name="T4" fmla="*/ 7 w 7"/>
                  <a:gd name="T5" fmla="*/ 2 h 15"/>
                  <a:gd name="T6" fmla="*/ 3 w 7"/>
                  <a:gd name="T7" fmla="*/ 0 h 15"/>
                  <a:gd name="T8" fmla="*/ 0 w 7"/>
                  <a:gd name="T9" fmla="*/ 13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0" y="13"/>
                    </a:moveTo>
                    <a:lnTo>
                      <a:pt x="3" y="15"/>
                    </a:lnTo>
                    <a:lnTo>
                      <a:pt x="7" y="2"/>
                    </a:lnTo>
                    <a:lnTo>
                      <a:pt x="3" y="0"/>
                    </a:lnTo>
                    <a:lnTo>
                      <a:pt x="0" y="13"/>
                    </a:lnTo>
                    <a:close/>
                  </a:path>
                </a:pathLst>
              </a:custGeom>
              <a:solidFill>
                <a:srgbClr val="000000"/>
              </a:solidFill>
              <a:ln w="9525">
                <a:noFill/>
                <a:round/>
                <a:headEnd/>
                <a:tailEnd/>
              </a:ln>
            </p:spPr>
            <p:txBody>
              <a:bodyPr/>
              <a:lstStyle/>
              <a:p>
                <a:endParaRPr lang="en-US" dirty="0"/>
              </a:p>
            </p:txBody>
          </p:sp>
          <p:sp>
            <p:nvSpPr>
              <p:cNvPr id="22281" name="Freeform 478"/>
              <p:cNvSpPr>
                <a:spLocks/>
              </p:cNvSpPr>
              <p:nvPr/>
            </p:nvSpPr>
            <p:spPr bwMode="auto">
              <a:xfrm>
                <a:off x="3358" y="1151"/>
                <a:ext cx="1" cy="1"/>
              </a:xfrm>
              <a:custGeom>
                <a:avLst/>
                <a:gdLst>
                  <a:gd name="T0" fmla="*/ 1 w 3"/>
                  <a:gd name="T1" fmla="*/ 4 h 4"/>
                  <a:gd name="T2" fmla="*/ 3 w 3"/>
                  <a:gd name="T3" fmla="*/ 4 h 4"/>
                  <a:gd name="T4" fmla="*/ 3 w 3"/>
                  <a:gd name="T5" fmla="*/ 3 h 4"/>
                  <a:gd name="T6" fmla="*/ 0 w 3"/>
                  <a:gd name="T7" fmla="*/ 1 h 4"/>
                  <a:gd name="T8" fmla="*/ 2 w 3"/>
                  <a:gd name="T9" fmla="*/ 0 h 4"/>
                  <a:gd name="T10" fmla="*/ 1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4"/>
                    </a:moveTo>
                    <a:lnTo>
                      <a:pt x="3" y="4"/>
                    </a:lnTo>
                    <a:lnTo>
                      <a:pt x="3" y="3"/>
                    </a:lnTo>
                    <a:lnTo>
                      <a:pt x="0" y="1"/>
                    </a:lnTo>
                    <a:lnTo>
                      <a:pt x="2" y="0"/>
                    </a:lnTo>
                    <a:lnTo>
                      <a:pt x="1" y="4"/>
                    </a:lnTo>
                    <a:close/>
                  </a:path>
                </a:pathLst>
              </a:custGeom>
              <a:solidFill>
                <a:srgbClr val="000000"/>
              </a:solidFill>
              <a:ln w="9525">
                <a:noFill/>
                <a:round/>
                <a:headEnd/>
                <a:tailEnd/>
              </a:ln>
            </p:spPr>
            <p:txBody>
              <a:bodyPr/>
              <a:lstStyle/>
              <a:p>
                <a:endParaRPr lang="en-US" dirty="0"/>
              </a:p>
            </p:txBody>
          </p:sp>
          <p:sp>
            <p:nvSpPr>
              <p:cNvPr id="22282" name="Freeform 479"/>
              <p:cNvSpPr>
                <a:spLocks/>
              </p:cNvSpPr>
              <p:nvPr/>
            </p:nvSpPr>
            <p:spPr bwMode="auto">
              <a:xfrm>
                <a:off x="3346" y="1146"/>
                <a:ext cx="13" cy="4"/>
              </a:xfrm>
              <a:custGeom>
                <a:avLst/>
                <a:gdLst>
                  <a:gd name="T0" fmla="*/ 118 w 118"/>
                  <a:gd name="T1" fmla="*/ 24 h 24"/>
                  <a:gd name="T2" fmla="*/ 118 w 118"/>
                  <a:gd name="T3" fmla="*/ 21 h 24"/>
                  <a:gd name="T4" fmla="*/ 0 w 118"/>
                  <a:gd name="T5" fmla="*/ 0 h 24"/>
                  <a:gd name="T6" fmla="*/ 0 w 118"/>
                  <a:gd name="T7" fmla="*/ 3 h 24"/>
                  <a:gd name="T8" fmla="*/ 118 w 118"/>
                  <a:gd name="T9" fmla="*/ 24 h 24"/>
                  <a:gd name="T10" fmla="*/ 0 60000 65536"/>
                  <a:gd name="T11" fmla="*/ 0 60000 65536"/>
                  <a:gd name="T12" fmla="*/ 0 60000 65536"/>
                  <a:gd name="T13" fmla="*/ 0 60000 65536"/>
                  <a:gd name="T14" fmla="*/ 0 60000 65536"/>
                  <a:gd name="T15" fmla="*/ 0 w 118"/>
                  <a:gd name="T16" fmla="*/ 0 h 24"/>
                  <a:gd name="T17" fmla="*/ 118 w 118"/>
                  <a:gd name="T18" fmla="*/ 24 h 24"/>
                </a:gdLst>
                <a:ahLst/>
                <a:cxnLst>
                  <a:cxn ang="T10">
                    <a:pos x="T0" y="T1"/>
                  </a:cxn>
                  <a:cxn ang="T11">
                    <a:pos x="T2" y="T3"/>
                  </a:cxn>
                  <a:cxn ang="T12">
                    <a:pos x="T4" y="T5"/>
                  </a:cxn>
                  <a:cxn ang="T13">
                    <a:pos x="T6" y="T7"/>
                  </a:cxn>
                  <a:cxn ang="T14">
                    <a:pos x="T8" y="T9"/>
                  </a:cxn>
                </a:cxnLst>
                <a:rect l="T15" t="T16" r="T17" b="T18"/>
                <a:pathLst>
                  <a:path w="118" h="24">
                    <a:moveTo>
                      <a:pt x="118" y="24"/>
                    </a:moveTo>
                    <a:lnTo>
                      <a:pt x="118" y="21"/>
                    </a:lnTo>
                    <a:lnTo>
                      <a:pt x="0" y="0"/>
                    </a:lnTo>
                    <a:lnTo>
                      <a:pt x="0" y="3"/>
                    </a:lnTo>
                    <a:lnTo>
                      <a:pt x="118" y="24"/>
                    </a:lnTo>
                    <a:close/>
                  </a:path>
                </a:pathLst>
              </a:custGeom>
              <a:solidFill>
                <a:srgbClr val="000000"/>
              </a:solidFill>
              <a:ln w="9525">
                <a:noFill/>
                <a:round/>
                <a:headEnd/>
                <a:tailEnd/>
              </a:ln>
            </p:spPr>
            <p:txBody>
              <a:bodyPr/>
              <a:lstStyle/>
              <a:p>
                <a:endParaRPr lang="en-US" dirty="0"/>
              </a:p>
            </p:txBody>
          </p:sp>
          <p:sp>
            <p:nvSpPr>
              <p:cNvPr id="22283" name="Freeform 480"/>
              <p:cNvSpPr>
                <a:spLocks/>
              </p:cNvSpPr>
              <p:nvPr/>
            </p:nvSpPr>
            <p:spPr bwMode="auto">
              <a:xfrm>
                <a:off x="3359" y="1149"/>
                <a:ext cx="1" cy="1"/>
              </a:xfrm>
              <a:custGeom>
                <a:avLst/>
                <a:gdLst>
                  <a:gd name="T0" fmla="*/ 4 w 4"/>
                  <a:gd name="T1" fmla="*/ 2 h 3"/>
                  <a:gd name="T2" fmla="*/ 4 w 4"/>
                  <a:gd name="T3" fmla="*/ 0 h 3"/>
                  <a:gd name="T4" fmla="*/ 3 w 4"/>
                  <a:gd name="T5" fmla="*/ 0 h 3"/>
                  <a:gd name="T6" fmla="*/ 3 w 4"/>
                  <a:gd name="T7" fmla="*/ 3 h 3"/>
                  <a:gd name="T8" fmla="*/ 0 w 4"/>
                  <a:gd name="T9" fmla="*/ 0 h 3"/>
                  <a:gd name="T10" fmla="*/ 4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2"/>
                    </a:moveTo>
                    <a:lnTo>
                      <a:pt x="4" y="0"/>
                    </a:lnTo>
                    <a:lnTo>
                      <a:pt x="3" y="0"/>
                    </a:lnTo>
                    <a:lnTo>
                      <a:pt x="3" y="3"/>
                    </a:lnTo>
                    <a:lnTo>
                      <a:pt x="0" y="0"/>
                    </a:lnTo>
                    <a:lnTo>
                      <a:pt x="4" y="2"/>
                    </a:lnTo>
                    <a:close/>
                  </a:path>
                </a:pathLst>
              </a:custGeom>
              <a:solidFill>
                <a:srgbClr val="000000"/>
              </a:solidFill>
              <a:ln w="9525">
                <a:noFill/>
                <a:round/>
                <a:headEnd/>
                <a:tailEnd/>
              </a:ln>
            </p:spPr>
            <p:txBody>
              <a:bodyPr/>
              <a:lstStyle/>
              <a:p>
                <a:endParaRPr lang="en-US" dirty="0"/>
              </a:p>
            </p:txBody>
          </p:sp>
          <p:sp>
            <p:nvSpPr>
              <p:cNvPr id="22284" name="Freeform 481"/>
              <p:cNvSpPr>
                <a:spLocks/>
              </p:cNvSpPr>
              <p:nvPr/>
            </p:nvSpPr>
            <p:spPr bwMode="auto">
              <a:xfrm>
                <a:off x="3346" y="1146"/>
                <a:ext cx="1" cy="1"/>
              </a:xfrm>
              <a:custGeom>
                <a:avLst/>
                <a:gdLst>
                  <a:gd name="T0" fmla="*/ 3 w 5"/>
                  <a:gd name="T1" fmla="*/ 0 h 3"/>
                  <a:gd name="T2" fmla="*/ 0 w 5"/>
                  <a:gd name="T3" fmla="*/ 0 h 3"/>
                  <a:gd name="T4" fmla="*/ 0 w 5"/>
                  <a:gd name="T5" fmla="*/ 1 h 3"/>
                  <a:gd name="T6" fmla="*/ 5 w 5"/>
                  <a:gd name="T7" fmla="*/ 1 h 3"/>
                  <a:gd name="T8" fmla="*/ 3 w 5"/>
                  <a:gd name="T9" fmla="*/ 3 h 3"/>
                  <a:gd name="T10" fmla="*/ 3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0"/>
                    </a:moveTo>
                    <a:lnTo>
                      <a:pt x="0" y="0"/>
                    </a:lnTo>
                    <a:lnTo>
                      <a:pt x="0" y="1"/>
                    </a:lnTo>
                    <a:lnTo>
                      <a:pt x="5" y="1"/>
                    </a:lnTo>
                    <a:lnTo>
                      <a:pt x="3" y="3"/>
                    </a:lnTo>
                    <a:lnTo>
                      <a:pt x="3" y="0"/>
                    </a:lnTo>
                    <a:close/>
                  </a:path>
                </a:pathLst>
              </a:custGeom>
              <a:solidFill>
                <a:srgbClr val="000000"/>
              </a:solidFill>
              <a:ln w="9525">
                <a:noFill/>
                <a:round/>
                <a:headEnd/>
                <a:tailEnd/>
              </a:ln>
            </p:spPr>
            <p:txBody>
              <a:bodyPr/>
              <a:lstStyle/>
              <a:p>
                <a:endParaRPr lang="en-US" dirty="0"/>
              </a:p>
            </p:txBody>
          </p:sp>
          <p:sp>
            <p:nvSpPr>
              <p:cNvPr id="22285" name="Freeform 482"/>
              <p:cNvSpPr>
                <a:spLocks/>
              </p:cNvSpPr>
              <p:nvPr/>
            </p:nvSpPr>
            <p:spPr bwMode="auto">
              <a:xfrm>
                <a:off x="3308" y="1108"/>
                <a:ext cx="2" cy="3"/>
              </a:xfrm>
              <a:custGeom>
                <a:avLst/>
                <a:gdLst>
                  <a:gd name="T0" fmla="*/ 3 w 14"/>
                  <a:gd name="T1" fmla="*/ 0 h 20"/>
                  <a:gd name="T2" fmla="*/ 0 w 14"/>
                  <a:gd name="T3" fmla="*/ 3 h 20"/>
                  <a:gd name="T4" fmla="*/ 11 w 14"/>
                  <a:gd name="T5" fmla="*/ 20 h 20"/>
                  <a:gd name="T6" fmla="*/ 14 w 14"/>
                  <a:gd name="T7" fmla="*/ 16 h 20"/>
                  <a:gd name="T8" fmla="*/ 3 w 14"/>
                  <a:gd name="T9" fmla="*/ 0 h 20"/>
                  <a:gd name="T10" fmla="*/ 0 60000 65536"/>
                  <a:gd name="T11" fmla="*/ 0 60000 65536"/>
                  <a:gd name="T12" fmla="*/ 0 60000 65536"/>
                  <a:gd name="T13" fmla="*/ 0 60000 65536"/>
                  <a:gd name="T14" fmla="*/ 0 60000 65536"/>
                  <a:gd name="T15" fmla="*/ 0 w 14"/>
                  <a:gd name="T16" fmla="*/ 0 h 20"/>
                  <a:gd name="T17" fmla="*/ 14 w 14"/>
                  <a:gd name="T18" fmla="*/ 20 h 20"/>
                </a:gdLst>
                <a:ahLst/>
                <a:cxnLst>
                  <a:cxn ang="T10">
                    <a:pos x="T0" y="T1"/>
                  </a:cxn>
                  <a:cxn ang="T11">
                    <a:pos x="T2" y="T3"/>
                  </a:cxn>
                  <a:cxn ang="T12">
                    <a:pos x="T4" y="T5"/>
                  </a:cxn>
                  <a:cxn ang="T13">
                    <a:pos x="T6" y="T7"/>
                  </a:cxn>
                  <a:cxn ang="T14">
                    <a:pos x="T8" y="T9"/>
                  </a:cxn>
                </a:cxnLst>
                <a:rect l="T15" t="T16" r="T17" b="T18"/>
                <a:pathLst>
                  <a:path w="14" h="20">
                    <a:moveTo>
                      <a:pt x="3" y="0"/>
                    </a:moveTo>
                    <a:lnTo>
                      <a:pt x="0" y="3"/>
                    </a:lnTo>
                    <a:lnTo>
                      <a:pt x="11" y="20"/>
                    </a:lnTo>
                    <a:lnTo>
                      <a:pt x="14" y="16"/>
                    </a:lnTo>
                    <a:lnTo>
                      <a:pt x="3" y="0"/>
                    </a:lnTo>
                    <a:close/>
                  </a:path>
                </a:pathLst>
              </a:custGeom>
              <a:solidFill>
                <a:srgbClr val="000000"/>
              </a:solidFill>
              <a:ln w="9525">
                <a:noFill/>
                <a:round/>
                <a:headEnd/>
                <a:tailEnd/>
              </a:ln>
            </p:spPr>
            <p:txBody>
              <a:bodyPr/>
              <a:lstStyle/>
              <a:p>
                <a:endParaRPr lang="en-US" dirty="0"/>
              </a:p>
            </p:txBody>
          </p:sp>
          <p:sp>
            <p:nvSpPr>
              <p:cNvPr id="22286" name="Freeform 483"/>
              <p:cNvSpPr>
                <a:spLocks/>
              </p:cNvSpPr>
              <p:nvPr/>
            </p:nvSpPr>
            <p:spPr bwMode="auto">
              <a:xfrm>
                <a:off x="3748" y="1313"/>
                <a:ext cx="13" cy="16"/>
              </a:xfrm>
              <a:custGeom>
                <a:avLst/>
                <a:gdLst>
                  <a:gd name="T0" fmla="*/ 15 w 115"/>
                  <a:gd name="T1" fmla="*/ 0 h 98"/>
                  <a:gd name="T2" fmla="*/ 18 w 115"/>
                  <a:gd name="T3" fmla="*/ 9 h 98"/>
                  <a:gd name="T4" fmla="*/ 19 w 115"/>
                  <a:gd name="T5" fmla="*/ 15 h 98"/>
                  <a:gd name="T6" fmla="*/ 21 w 115"/>
                  <a:gd name="T7" fmla="*/ 22 h 98"/>
                  <a:gd name="T8" fmla="*/ 21 w 115"/>
                  <a:gd name="T9" fmla="*/ 28 h 98"/>
                  <a:gd name="T10" fmla="*/ 22 w 115"/>
                  <a:gd name="T11" fmla="*/ 33 h 98"/>
                  <a:gd name="T12" fmla="*/ 22 w 115"/>
                  <a:gd name="T13" fmla="*/ 38 h 98"/>
                  <a:gd name="T14" fmla="*/ 21 w 115"/>
                  <a:gd name="T15" fmla="*/ 43 h 98"/>
                  <a:gd name="T16" fmla="*/ 20 w 115"/>
                  <a:gd name="T17" fmla="*/ 48 h 98"/>
                  <a:gd name="T18" fmla="*/ 19 w 115"/>
                  <a:gd name="T19" fmla="*/ 53 h 98"/>
                  <a:gd name="T20" fmla="*/ 18 w 115"/>
                  <a:gd name="T21" fmla="*/ 58 h 98"/>
                  <a:gd name="T22" fmla="*/ 14 w 115"/>
                  <a:gd name="T23" fmla="*/ 68 h 98"/>
                  <a:gd name="T24" fmla="*/ 0 w 115"/>
                  <a:gd name="T25" fmla="*/ 95 h 98"/>
                  <a:gd name="T26" fmla="*/ 0 w 115"/>
                  <a:gd name="T27" fmla="*/ 96 h 98"/>
                  <a:gd name="T28" fmla="*/ 0 w 115"/>
                  <a:gd name="T29" fmla="*/ 97 h 98"/>
                  <a:gd name="T30" fmla="*/ 1 w 115"/>
                  <a:gd name="T31" fmla="*/ 97 h 98"/>
                  <a:gd name="T32" fmla="*/ 2 w 115"/>
                  <a:gd name="T33" fmla="*/ 98 h 98"/>
                  <a:gd name="T34" fmla="*/ 8 w 115"/>
                  <a:gd name="T35" fmla="*/ 97 h 98"/>
                  <a:gd name="T36" fmla="*/ 15 w 115"/>
                  <a:gd name="T37" fmla="*/ 95 h 98"/>
                  <a:gd name="T38" fmla="*/ 24 w 115"/>
                  <a:gd name="T39" fmla="*/ 92 h 98"/>
                  <a:gd name="T40" fmla="*/ 34 w 115"/>
                  <a:gd name="T41" fmla="*/ 89 h 98"/>
                  <a:gd name="T42" fmla="*/ 55 w 115"/>
                  <a:gd name="T43" fmla="*/ 80 h 98"/>
                  <a:gd name="T44" fmla="*/ 96 w 115"/>
                  <a:gd name="T45" fmla="*/ 62 h 98"/>
                  <a:gd name="T46" fmla="*/ 115 w 115"/>
                  <a:gd name="T47" fmla="*/ 53 h 98"/>
                  <a:gd name="T48" fmla="*/ 107 w 115"/>
                  <a:gd name="T49" fmla="*/ 47 h 98"/>
                  <a:gd name="T50" fmla="*/ 87 w 115"/>
                  <a:gd name="T51" fmla="*/ 35 h 98"/>
                  <a:gd name="T52" fmla="*/ 73 w 115"/>
                  <a:gd name="T53" fmla="*/ 26 h 98"/>
                  <a:gd name="T54" fmla="*/ 56 w 115"/>
                  <a:gd name="T55" fmla="*/ 18 h 98"/>
                  <a:gd name="T56" fmla="*/ 36 w 115"/>
                  <a:gd name="T57" fmla="*/ 9 h 98"/>
                  <a:gd name="T58" fmla="*/ 26 w 115"/>
                  <a:gd name="T59" fmla="*/ 5 h 98"/>
                  <a:gd name="T60" fmla="*/ 15 w 115"/>
                  <a:gd name="T61" fmla="*/ 0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98"/>
                  <a:gd name="T95" fmla="*/ 115 w 115"/>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98">
                    <a:moveTo>
                      <a:pt x="15" y="0"/>
                    </a:moveTo>
                    <a:lnTo>
                      <a:pt x="18" y="9"/>
                    </a:lnTo>
                    <a:lnTo>
                      <a:pt x="19" y="15"/>
                    </a:lnTo>
                    <a:lnTo>
                      <a:pt x="21" y="22"/>
                    </a:lnTo>
                    <a:lnTo>
                      <a:pt x="21" y="28"/>
                    </a:lnTo>
                    <a:lnTo>
                      <a:pt x="22" y="33"/>
                    </a:lnTo>
                    <a:lnTo>
                      <a:pt x="22" y="38"/>
                    </a:lnTo>
                    <a:lnTo>
                      <a:pt x="21" y="43"/>
                    </a:lnTo>
                    <a:lnTo>
                      <a:pt x="20" y="48"/>
                    </a:lnTo>
                    <a:lnTo>
                      <a:pt x="19" y="53"/>
                    </a:lnTo>
                    <a:lnTo>
                      <a:pt x="18" y="58"/>
                    </a:lnTo>
                    <a:lnTo>
                      <a:pt x="14" y="68"/>
                    </a:lnTo>
                    <a:lnTo>
                      <a:pt x="0" y="95"/>
                    </a:lnTo>
                    <a:lnTo>
                      <a:pt x="0" y="96"/>
                    </a:lnTo>
                    <a:lnTo>
                      <a:pt x="0" y="97"/>
                    </a:lnTo>
                    <a:lnTo>
                      <a:pt x="1" y="97"/>
                    </a:lnTo>
                    <a:lnTo>
                      <a:pt x="2" y="98"/>
                    </a:lnTo>
                    <a:lnTo>
                      <a:pt x="8" y="97"/>
                    </a:lnTo>
                    <a:lnTo>
                      <a:pt x="15" y="95"/>
                    </a:lnTo>
                    <a:lnTo>
                      <a:pt x="24" y="92"/>
                    </a:lnTo>
                    <a:lnTo>
                      <a:pt x="34" y="89"/>
                    </a:lnTo>
                    <a:lnTo>
                      <a:pt x="55" y="80"/>
                    </a:lnTo>
                    <a:lnTo>
                      <a:pt x="96" y="62"/>
                    </a:lnTo>
                    <a:lnTo>
                      <a:pt x="115" y="53"/>
                    </a:lnTo>
                    <a:lnTo>
                      <a:pt x="107" y="47"/>
                    </a:lnTo>
                    <a:lnTo>
                      <a:pt x="87" y="35"/>
                    </a:lnTo>
                    <a:lnTo>
                      <a:pt x="73" y="26"/>
                    </a:lnTo>
                    <a:lnTo>
                      <a:pt x="56" y="18"/>
                    </a:lnTo>
                    <a:lnTo>
                      <a:pt x="36" y="9"/>
                    </a:lnTo>
                    <a:lnTo>
                      <a:pt x="26" y="5"/>
                    </a:lnTo>
                    <a:lnTo>
                      <a:pt x="15" y="0"/>
                    </a:lnTo>
                    <a:close/>
                  </a:path>
                </a:pathLst>
              </a:custGeom>
              <a:solidFill>
                <a:srgbClr val="000000"/>
              </a:solidFill>
              <a:ln w="9525">
                <a:noFill/>
                <a:round/>
                <a:headEnd/>
                <a:tailEnd/>
              </a:ln>
            </p:spPr>
            <p:txBody>
              <a:bodyPr/>
              <a:lstStyle/>
              <a:p>
                <a:endParaRPr lang="en-US" dirty="0"/>
              </a:p>
            </p:txBody>
          </p:sp>
          <p:sp>
            <p:nvSpPr>
              <p:cNvPr id="22287" name="Freeform 484"/>
              <p:cNvSpPr>
                <a:spLocks/>
              </p:cNvSpPr>
              <p:nvPr/>
            </p:nvSpPr>
            <p:spPr bwMode="auto">
              <a:xfrm>
                <a:off x="3282" y="1103"/>
                <a:ext cx="29" cy="36"/>
              </a:xfrm>
              <a:custGeom>
                <a:avLst/>
                <a:gdLst>
                  <a:gd name="T0" fmla="*/ 248 w 262"/>
                  <a:gd name="T1" fmla="*/ 32 h 218"/>
                  <a:gd name="T2" fmla="*/ 107 w 262"/>
                  <a:gd name="T3" fmla="*/ 7 h 218"/>
                  <a:gd name="T4" fmla="*/ 7 w 262"/>
                  <a:gd name="T5" fmla="*/ 10 h 218"/>
                  <a:gd name="T6" fmla="*/ 7 w 262"/>
                  <a:gd name="T7" fmla="*/ 6 h 218"/>
                  <a:gd name="T8" fmla="*/ 6 w 262"/>
                  <a:gd name="T9" fmla="*/ 1 h 218"/>
                  <a:gd name="T10" fmla="*/ 6 w 262"/>
                  <a:gd name="T11" fmla="*/ 0 h 218"/>
                  <a:gd name="T12" fmla="*/ 6 w 262"/>
                  <a:gd name="T13" fmla="*/ 1 h 218"/>
                  <a:gd name="T14" fmla="*/ 5 w 262"/>
                  <a:gd name="T15" fmla="*/ 17 h 218"/>
                  <a:gd name="T16" fmla="*/ 5 w 262"/>
                  <a:gd name="T17" fmla="*/ 25 h 218"/>
                  <a:gd name="T18" fmla="*/ 4 w 262"/>
                  <a:gd name="T19" fmla="*/ 34 h 218"/>
                  <a:gd name="T20" fmla="*/ 2 w 262"/>
                  <a:gd name="T21" fmla="*/ 45 h 218"/>
                  <a:gd name="T22" fmla="*/ 0 w 262"/>
                  <a:gd name="T23" fmla="*/ 57 h 218"/>
                  <a:gd name="T24" fmla="*/ 0 w 262"/>
                  <a:gd name="T25" fmla="*/ 63 h 218"/>
                  <a:gd name="T26" fmla="*/ 0 w 262"/>
                  <a:gd name="T27" fmla="*/ 70 h 218"/>
                  <a:gd name="T28" fmla="*/ 0 w 262"/>
                  <a:gd name="T29" fmla="*/ 77 h 218"/>
                  <a:gd name="T30" fmla="*/ 2 w 262"/>
                  <a:gd name="T31" fmla="*/ 84 h 218"/>
                  <a:gd name="T32" fmla="*/ 3 w 262"/>
                  <a:gd name="T33" fmla="*/ 91 h 218"/>
                  <a:gd name="T34" fmla="*/ 5 w 262"/>
                  <a:gd name="T35" fmla="*/ 99 h 218"/>
                  <a:gd name="T36" fmla="*/ 8 w 262"/>
                  <a:gd name="T37" fmla="*/ 106 h 218"/>
                  <a:gd name="T38" fmla="*/ 12 w 262"/>
                  <a:gd name="T39" fmla="*/ 113 h 218"/>
                  <a:gd name="T40" fmla="*/ 16 w 262"/>
                  <a:gd name="T41" fmla="*/ 120 h 218"/>
                  <a:gd name="T42" fmla="*/ 22 w 262"/>
                  <a:gd name="T43" fmla="*/ 129 h 218"/>
                  <a:gd name="T44" fmla="*/ 28 w 262"/>
                  <a:gd name="T45" fmla="*/ 136 h 218"/>
                  <a:gd name="T46" fmla="*/ 32 w 262"/>
                  <a:gd name="T47" fmla="*/ 139 h 218"/>
                  <a:gd name="T48" fmla="*/ 35 w 262"/>
                  <a:gd name="T49" fmla="*/ 143 h 218"/>
                  <a:gd name="T50" fmla="*/ 44 w 262"/>
                  <a:gd name="T51" fmla="*/ 151 h 218"/>
                  <a:gd name="T52" fmla="*/ 54 w 262"/>
                  <a:gd name="T53" fmla="*/ 158 h 218"/>
                  <a:gd name="T54" fmla="*/ 65 w 262"/>
                  <a:gd name="T55" fmla="*/ 165 h 218"/>
                  <a:gd name="T56" fmla="*/ 78 w 262"/>
                  <a:gd name="T57" fmla="*/ 172 h 218"/>
                  <a:gd name="T58" fmla="*/ 93 w 262"/>
                  <a:gd name="T59" fmla="*/ 179 h 218"/>
                  <a:gd name="T60" fmla="*/ 108 w 262"/>
                  <a:gd name="T61" fmla="*/ 185 h 218"/>
                  <a:gd name="T62" fmla="*/ 126 w 262"/>
                  <a:gd name="T63" fmla="*/ 191 h 218"/>
                  <a:gd name="T64" fmla="*/ 145 w 262"/>
                  <a:gd name="T65" fmla="*/ 198 h 218"/>
                  <a:gd name="T66" fmla="*/ 166 w 262"/>
                  <a:gd name="T67" fmla="*/ 203 h 218"/>
                  <a:gd name="T68" fmla="*/ 189 w 262"/>
                  <a:gd name="T69" fmla="*/ 209 h 218"/>
                  <a:gd name="T70" fmla="*/ 213 w 262"/>
                  <a:gd name="T71" fmla="*/ 213 h 218"/>
                  <a:gd name="T72" fmla="*/ 241 w 262"/>
                  <a:gd name="T73" fmla="*/ 218 h 218"/>
                  <a:gd name="T74" fmla="*/ 244 w 262"/>
                  <a:gd name="T75" fmla="*/ 218 h 218"/>
                  <a:gd name="T76" fmla="*/ 248 w 262"/>
                  <a:gd name="T77" fmla="*/ 217 h 218"/>
                  <a:gd name="T78" fmla="*/ 251 w 262"/>
                  <a:gd name="T79" fmla="*/ 215 h 218"/>
                  <a:gd name="T80" fmla="*/ 253 w 262"/>
                  <a:gd name="T81" fmla="*/ 212 h 218"/>
                  <a:gd name="T82" fmla="*/ 256 w 262"/>
                  <a:gd name="T83" fmla="*/ 208 h 218"/>
                  <a:gd name="T84" fmla="*/ 258 w 262"/>
                  <a:gd name="T85" fmla="*/ 204 h 218"/>
                  <a:gd name="T86" fmla="*/ 260 w 262"/>
                  <a:gd name="T87" fmla="*/ 192 h 218"/>
                  <a:gd name="T88" fmla="*/ 261 w 262"/>
                  <a:gd name="T89" fmla="*/ 178 h 218"/>
                  <a:gd name="T90" fmla="*/ 262 w 262"/>
                  <a:gd name="T91" fmla="*/ 162 h 218"/>
                  <a:gd name="T92" fmla="*/ 262 w 262"/>
                  <a:gd name="T93" fmla="*/ 145 h 218"/>
                  <a:gd name="T94" fmla="*/ 261 w 262"/>
                  <a:gd name="T95" fmla="*/ 128 h 218"/>
                  <a:gd name="T96" fmla="*/ 259 w 262"/>
                  <a:gd name="T97" fmla="*/ 110 h 218"/>
                  <a:gd name="T98" fmla="*/ 257 w 262"/>
                  <a:gd name="T99" fmla="*/ 92 h 218"/>
                  <a:gd name="T100" fmla="*/ 253 w 262"/>
                  <a:gd name="T101" fmla="*/ 62 h 218"/>
                  <a:gd name="T102" fmla="*/ 248 w 262"/>
                  <a:gd name="T103" fmla="*/ 32 h 2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218"/>
                  <a:gd name="T158" fmla="*/ 262 w 262"/>
                  <a:gd name="T159" fmla="*/ 218 h 2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218">
                    <a:moveTo>
                      <a:pt x="248" y="32"/>
                    </a:moveTo>
                    <a:lnTo>
                      <a:pt x="107" y="7"/>
                    </a:lnTo>
                    <a:lnTo>
                      <a:pt x="7" y="10"/>
                    </a:lnTo>
                    <a:lnTo>
                      <a:pt x="7" y="6"/>
                    </a:lnTo>
                    <a:lnTo>
                      <a:pt x="6" y="1"/>
                    </a:lnTo>
                    <a:lnTo>
                      <a:pt x="6" y="0"/>
                    </a:lnTo>
                    <a:lnTo>
                      <a:pt x="6" y="1"/>
                    </a:lnTo>
                    <a:lnTo>
                      <a:pt x="5" y="17"/>
                    </a:lnTo>
                    <a:lnTo>
                      <a:pt x="5" y="25"/>
                    </a:lnTo>
                    <a:lnTo>
                      <a:pt x="4" y="34"/>
                    </a:lnTo>
                    <a:lnTo>
                      <a:pt x="2" y="45"/>
                    </a:lnTo>
                    <a:lnTo>
                      <a:pt x="0" y="57"/>
                    </a:lnTo>
                    <a:lnTo>
                      <a:pt x="0" y="63"/>
                    </a:lnTo>
                    <a:lnTo>
                      <a:pt x="0" y="70"/>
                    </a:lnTo>
                    <a:lnTo>
                      <a:pt x="0" y="77"/>
                    </a:lnTo>
                    <a:lnTo>
                      <a:pt x="2" y="84"/>
                    </a:lnTo>
                    <a:lnTo>
                      <a:pt x="3" y="91"/>
                    </a:lnTo>
                    <a:lnTo>
                      <a:pt x="5" y="99"/>
                    </a:lnTo>
                    <a:lnTo>
                      <a:pt x="8" y="106"/>
                    </a:lnTo>
                    <a:lnTo>
                      <a:pt x="12" y="113"/>
                    </a:lnTo>
                    <a:lnTo>
                      <a:pt x="16" y="120"/>
                    </a:lnTo>
                    <a:lnTo>
                      <a:pt x="22" y="129"/>
                    </a:lnTo>
                    <a:lnTo>
                      <a:pt x="28" y="136"/>
                    </a:lnTo>
                    <a:lnTo>
                      <a:pt x="32" y="139"/>
                    </a:lnTo>
                    <a:lnTo>
                      <a:pt x="35" y="143"/>
                    </a:lnTo>
                    <a:lnTo>
                      <a:pt x="44" y="151"/>
                    </a:lnTo>
                    <a:lnTo>
                      <a:pt x="54" y="158"/>
                    </a:lnTo>
                    <a:lnTo>
                      <a:pt x="65" y="165"/>
                    </a:lnTo>
                    <a:lnTo>
                      <a:pt x="78" y="172"/>
                    </a:lnTo>
                    <a:lnTo>
                      <a:pt x="93" y="179"/>
                    </a:lnTo>
                    <a:lnTo>
                      <a:pt x="108" y="185"/>
                    </a:lnTo>
                    <a:lnTo>
                      <a:pt x="126" y="191"/>
                    </a:lnTo>
                    <a:lnTo>
                      <a:pt x="145" y="198"/>
                    </a:lnTo>
                    <a:lnTo>
                      <a:pt x="166" y="203"/>
                    </a:lnTo>
                    <a:lnTo>
                      <a:pt x="189" y="209"/>
                    </a:lnTo>
                    <a:lnTo>
                      <a:pt x="213" y="213"/>
                    </a:lnTo>
                    <a:lnTo>
                      <a:pt x="241" y="218"/>
                    </a:lnTo>
                    <a:lnTo>
                      <a:pt x="244" y="218"/>
                    </a:lnTo>
                    <a:lnTo>
                      <a:pt x="248" y="217"/>
                    </a:lnTo>
                    <a:lnTo>
                      <a:pt x="251" y="215"/>
                    </a:lnTo>
                    <a:lnTo>
                      <a:pt x="253" y="212"/>
                    </a:lnTo>
                    <a:lnTo>
                      <a:pt x="256" y="208"/>
                    </a:lnTo>
                    <a:lnTo>
                      <a:pt x="258" y="204"/>
                    </a:lnTo>
                    <a:lnTo>
                      <a:pt x="260" y="192"/>
                    </a:lnTo>
                    <a:lnTo>
                      <a:pt x="261" y="178"/>
                    </a:lnTo>
                    <a:lnTo>
                      <a:pt x="262" y="162"/>
                    </a:lnTo>
                    <a:lnTo>
                      <a:pt x="262" y="145"/>
                    </a:lnTo>
                    <a:lnTo>
                      <a:pt x="261" y="128"/>
                    </a:lnTo>
                    <a:lnTo>
                      <a:pt x="259" y="110"/>
                    </a:lnTo>
                    <a:lnTo>
                      <a:pt x="257" y="92"/>
                    </a:lnTo>
                    <a:lnTo>
                      <a:pt x="253" y="62"/>
                    </a:lnTo>
                    <a:lnTo>
                      <a:pt x="248" y="32"/>
                    </a:lnTo>
                    <a:close/>
                  </a:path>
                </a:pathLst>
              </a:custGeom>
              <a:solidFill>
                <a:srgbClr val="666666"/>
              </a:solidFill>
              <a:ln w="9525">
                <a:noFill/>
                <a:round/>
                <a:headEnd/>
                <a:tailEnd/>
              </a:ln>
            </p:spPr>
            <p:txBody>
              <a:bodyPr/>
              <a:lstStyle/>
              <a:p>
                <a:endParaRPr lang="en-US" dirty="0"/>
              </a:p>
            </p:txBody>
          </p:sp>
          <p:sp>
            <p:nvSpPr>
              <p:cNvPr id="22288" name="Freeform 485"/>
              <p:cNvSpPr>
                <a:spLocks/>
              </p:cNvSpPr>
              <p:nvPr/>
            </p:nvSpPr>
            <p:spPr bwMode="auto">
              <a:xfrm>
                <a:off x="3305" y="1112"/>
                <a:ext cx="1" cy="20"/>
              </a:xfrm>
              <a:custGeom>
                <a:avLst/>
                <a:gdLst>
                  <a:gd name="T0" fmla="*/ 4 w 10"/>
                  <a:gd name="T1" fmla="*/ 0 h 123"/>
                  <a:gd name="T2" fmla="*/ 0 w 10"/>
                  <a:gd name="T3" fmla="*/ 0 h 123"/>
                  <a:gd name="T4" fmla="*/ 5 w 10"/>
                  <a:gd name="T5" fmla="*/ 123 h 123"/>
                  <a:gd name="T6" fmla="*/ 10 w 10"/>
                  <a:gd name="T7" fmla="*/ 123 h 123"/>
                  <a:gd name="T8" fmla="*/ 4 w 10"/>
                  <a:gd name="T9" fmla="*/ 0 h 123"/>
                  <a:gd name="T10" fmla="*/ 0 60000 65536"/>
                  <a:gd name="T11" fmla="*/ 0 60000 65536"/>
                  <a:gd name="T12" fmla="*/ 0 60000 65536"/>
                  <a:gd name="T13" fmla="*/ 0 60000 65536"/>
                  <a:gd name="T14" fmla="*/ 0 60000 65536"/>
                  <a:gd name="T15" fmla="*/ 0 w 10"/>
                  <a:gd name="T16" fmla="*/ 0 h 123"/>
                  <a:gd name="T17" fmla="*/ 10 w 10"/>
                  <a:gd name="T18" fmla="*/ 123 h 123"/>
                </a:gdLst>
                <a:ahLst/>
                <a:cxnLst>
                  <a:cxn ang="T10">
                    <a:pos x="T0" y="T1"/>
                  </a:cxn>
                  <a:cxn ang="T11">
                    <a:pos x="T2" y="T3"/>
                  </a:cxn>
                  <a:cxn ang="T12">
                    <a:pos x="T4" y="T5"/>
                  </a:cxn>
                  <a:cxn ang="T13">
                    <a:pos x="T6" y="T7"/>
                  </a:cxn>
                  <a:cxn ang="T14">
                    <a:pos x="T8" y="T9"/>
                  </a:cxn>
                </a:cxnLst>
                <a:rect l="T15" t="T16" r="T17" b="T18"/>
                <a:pathLst>
                  <a:path w="10" h="123">
                    <a:moveTo>
                      <a:pt x="4" y="0"/>
                    </a:moveTo>
                    <a:lnTo>
                      <a:pt x="0" y="0"/>
                    </a:lnTo>
                    <a:lnTo>
                      <a:pt x="5" y="123"/>
                    </a:lnTo>
                    <a:lnTo>
                      <a:pt x="10" y="123"/>
                    </a:lnTo>
                    <a:lnTo>
                      <a:pt x="4" y="0"/>
                    </a:lnTo>
                    <a:close/>
                  </a:path>
                </a:pathLst>
              </a:custGeom>
              <a:solidFill>
                <a:srgbClr val="999999"/>
              </a:solidFill>
              <a:ln w="9525">
                <a:noFill/>
                <a:round/>
                <a:headEnd/>
                <a:tailEnd/>
              </a:ln>
            </p:spPr>
            <p:txBody>
              <a:bodyPr/>
              <a:lstStyle/>
              <a:p>
                <a:endParaRPr lang="en-US" dirty="0"/>
              </a:p>
            </p:txBody>
          </p:sp>
          <p:sp>
            <p:nvSpPr>
              <p:cNvPr id="22289" name="Freeform 486"/>
              <p:cNvSpPr>
                <a:spLocks/>
              </p:cNvSpPr>
              <p:nvPr/>
            </p:nvSpPr>
            <p:spPr bwMode="auto">
              <a:xfrm>
                <a:off x="3304" y="1132"/>
                <a:ext cx="2" cy="5"/>
              </a:xfrm>
              <a:custGeom>
                <a:avLst/>
                <a:gdLst>
                  <a:gd name="T0" fmla="*/ 17 w 17"/>
                  <a:gd name="T1" fmla="*/ 1 h 27"/>
                  <a:gd name="T2" fmla="*/ 12 w 17"/>
                  <a:gd name="T3" fmla="*/ 0 h 27"/>
                  <a:gd name="T4" fmla="*/ 0 w 17"/>
                  <a:gd name="T5" fmla="*/ 26 h 27"/>
                  <a:gd name="T6" fmla="*/ 5 w 17"/>
                  <a:gd name="T7" fmla="*/ 27 h 27"/>
                  <a:gd name="T8" fmla="*/ 17 w 17"/>
                  <a:gd name="T9" fmla="*/ 1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7" y="1"/>
                    </a:moveTo>
                    <a:lnTo>
                      <a:pt x="12" y="0"/>
                    </a:lnTo>
                    <a:lnTo>
                      <a:pt x="0" y="26"/>
                    </a:lnTo>
                    <a:lnTo>
                      <a:pt x="5" y="27"/>
                    </a:lnTo>
                    <a:lnTo>
                      <a:pt x="17" y="1"/>
                    </a:lnTo>
                    <a:close/>
                  </a:path>
                </a:pathLst>
              </a:custGeom>
              <a:solidFill>
                <a:srgbClr val="999999"/>
              </a:solidFill>
              <a:ln w="9525">
                <a:noFill/>
                <a:round/>
                <a:headEnd/>
                <a:tailEnd/>
              </a:ln>
            </p:spPr>
            <p:txBody>
              <a:bodyPr/>
              <a:lstStyle/>
              <a:p>
                <a:endParaRPr lang="en-US" dirty="0"/>
              </a:p>
            </p:txBody>
          </p:sp>
          <p:sp>
            <p:nvSpPr>
              <p:cNvPr id="22290" name="Freeform 487"/>
              <p:cNvSpPr>
                <a:spLocks/>
              </p:cNvSpPr>
              <p:nvPr/>
            </p:nvSpPr>
            <p:spPr bwMode="auto">
              <a:xfrm>
                <a:off x="3306" y="1132"/>
                <a:ext cx="1" cy="1"/>
              </a:xfrm>
              <a:custGeom>
                <a:avLst/>
                <a:gdLst>
                  <a:gd name="T0" fmla="*/ 5 w 5"/>
                  <a:gd name="T1" fmla="*/ 1 h 1"/>
                  <a:gd name="T2" fmla="*/ 0 w 5"/>
                  <a:gd name="T3" fmla="*/ 0 h 1"/>
                  <a:gd name="T4" fmla="*/ 0 w 5"/>
                  <a:gd name="T5" fmla="*/ 1 h 1"/>
                  <a:gd name="T6" fmla="*/ 5 w 5"/>
                  <a:gd name="T7" fmla="*/ 1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1"/>
                    </a:moveTo>
                    <a:lnTo>
                      <a:pt x="0" y="0"/>
                    </a:lnTo>
                    <a:lnTo>
                      <a:pt x="0" y="1"/>
                    </a:lnTo>
                    <a:lnTo>
                      <a:pt x="5" y="1"/>
                    </a:lnTo>
                    <a:close/>
                  </a:path>
                </a:pathLst>
              </a:custGeom>
              <a:solidFill>
                <a:srgbClr val="999999"/>
              </a:solidFill>
              <a:ln w="9525">
                <a:noFill/>
                <a:round/>
                <a:headEnd/>
                <a:tailEnd/>
              </a:ln>
            </p:spPr>
            <p:txBody>
              <a:bodyPr/>
              <a:lstStyle/>
              <a:p>
                <a:endParaRPr lang="en-US" dirty="0"/>
              </a:p>
            </p:txBody>
          </p:sp>
          <p:sp>
            <p:nvSpPr>
              <p:cNvPr id="22291" name="Freeform 488"/>
              <p:cNvSpPr>
                <a:spLocks/>
              </p:cNvSpPr>
              <p:nvPr/>
            </p:nvSpPr>
            <p:spPr bwMode="auto">
              <a:xfrm>
                <a:off x="3303" y="1112"/>
                <a:ext cx="1" cy="20"/>
              </a:xfrm>
              <a:custGeom>
                <a:avLst/>
                <a:gdLst>
                  <a:gd name="T0" fmla="*/ 4 w 7"/>
                  <a:gd name="T1" fmla="*/ 0 h 122"/>
                  <a:gd name="T2" fmla="*/ 0 w 7"/>
                  <a:gd name="T3" fmla="*/ 0 h 122"/>
                  <a:gd name="T4" fmla="*/ 2 w 7"/>
                  <a:gd name="T5" fmla="*/ 122 h 122"/>
                  <a:gd name="T6" fmla="*/ 7 w 7"/>
                  <a:gd name="T7" fmla="*/ 122 h 122"/>
                  <a:gd name="T8" fmla="*/ 4 w 7"/>
                  <a:gd name="T9" fmla="*/ 0 h 122"/>
                  <a:gd name="T10" fmla="*/ 0 60000 65536"/>
                  <a:gd name="T11" fmla="*/ 0 60000 65536"/>
                  <a:gd name="T12" fmla="*/ 0 60000 65536"/>
                  <a:gd name="T13" fmla="*/ 0 60000 65536"/>
                  <a:gd name="T14" fmla="*/ 0 60000 65536"/>
                  <a:gd name="T15" fmla="*/ 0 w 7"/>
                  <a:gd name="T16" fmla="*/ 0 h 122"/>
                  <a:gd name="T17" fmla="*/ 7 w 7"/>
                  <a:gd name="T18" fmla="*/ 122 h 122"/>
                </a:gdLst>
                <a:ahLst/>
                <a:cxnLst>
                  <a:cxn ang="T10">
                    <a:pos x="T0" y="T1"/>
                  </a:cxn>
                  <a:cxn ang="T11">
                    <a:pos x="T2" y="T3"/>
                  </a:cxn>
                  <a:cxn ang="T12">
                    <a:pos x="T4" y="T5"/>
                  </a:cxn>
                  <a:cxn ang="T13">
                    <a:pos x="T6" y="T7"/>
                  </a:cxn>
                  <a:cxn ang="T14">
                    <a:pos x="T8" y="T9"/>
                  </a:cxn>
                </a:cxnLst>
                <a:rect l="T15" t="T16" r="T17" b="T18"/>
                <a:pathLst>
                  <a:path w="7" h="122">
                    <a:moveTo>
                      <a:pt x="4" y="0"/>
                    </a:moveTo>
                    <a:lnTo>
                      <a:pt x="0" y="0"/>
                    </a:lnTo>
                    <a:lnTo>
                      <a:pt x="2" y="122"/>
                    </a:lnTo>
                    <a:lnTo>
                      <a:pt x="7" y="122"/>
                    </a:lnTo>
                    <a:lnTo>
                      <a:pt x="4" y="0"/>
                    </a:lnTo>
                    <a:close/>
                  </a:path>
                </a:pathLst>
              </a:custGeom>
              <a:solidFill>
                <a:srgbClr val="999999"/>
              </a:solidFill>
              <a:ln w="9525">
                <a:noFill/>
                <a:round/>
                <a:headEnd/>
                <a:tailEnd/>
              </a:ln>
            </p:spPr>
            <p:txBody>
              <a:bodyPr/>
              <a:lstStyle/>
              <a:p>
                <a:endParaRPr lang="en-US" dirty="0"/>
              </a:p>
            </p:txBody>
          </p:sp>
          <p:sp>
            <p:nvSpPr>
              <p:cNvPr id="22292" name="Freeform 489"/>
              <p:cNvSpPr>
                <a:spLocks/>
              </p:cNvSpPr>
              <p:nvPr/>
            </p:nvSpPr>
            <p:spPr bwMode="auto">
              <a:xfrm>
                <a:off x="3302" y="1132"/>
                <a:ext cx="2" cy="5"/>
              </a:xfrm>
              <a:custGeom>
                <a:avLst/>
                <a:gdLst>
                  <a:gd name="T0" fmla="*/ 19 w 19"/>
                  <a:gd name="T1" fmla="*/ 1 h 34"/>
                  <a:gd name="T2" fmla="*/ 14 w 19"/>
                  <a:gd name="T3" fmla="*/ 0 h 34"/>
                  <a:gd name="T4" fmla="*/ 0 w 19"/>
                  <a:gd name="T5" fmla="*/ 33 h 34"/>
                  <a:gd name="T6" fmla="*/ 4 w 19"/>
                  <a:gd name="T7" fmla="*/ 34 h 34"/>
                  <a:gd name="T8" fmla="*/ 19 w 19"/>
                  <a:gd name="T9" fmla="*/ 1 h 34"/>
                  <a:gd name="T10" fmla="*/ 0 60000 65536"/>
                  <a:gd name="T11" fmla="*/ 0 60000 65536"/>
                  <a:gd name="T12" fmla="*/ 0 60000 65536"/>
                  <a:gd name="T13" fmla="*/ 0 60000 65536"/>
                  <a:gd name="T14" fmla="*/ 0 60000 65536"/>
                  <a:gd name="T15" fmla="*/ 0 w 19"/>
                  <a:gd name="T16" fmla="*/ 0 h 34"/>
                  <a:gd name="T17" fmla="*/ 19 w 19"/>
                  <a:gd name="T18" fmla="*/ 34 h 34"/>
                </a:gdLst>
                <a:ahLst/>
                <a:cxnLst>
                  <a:cxn ang="T10">
                    <a:pos x="T0" y="T1"/>
                  </a:cxn>
                  <a:cxn ang="T11">
                    <a:pos x="T2" y="T3"/>
                  </a:cxn>
                  <a:cxn ang="T12">
                    <a:pos x="T4" y="T5"/>
                  </a:cxn>
                  <a:cxn ang="T13">
                    <a:pos x="T6" y="T7"/>
                  </a:cxn>
                  <a:cxn ang="T14">
                    <a:pos x="T8" y="T9"/>
                  </a:cxn>
                </a:cxnLst>
                <a:rect l="T15" t="T16" r="T17" b="T18"/>
                <a:pathLst>
                  <a:path w="19" h="34">
                    <a:moveTo>
                      <a:pt x="19" y="1"/>
                    </a:moveTo>
                    <a:lnTo>
                      <a:pt x="14" y="0"/>
                    </a:lnTo>
                    <a:lnTo>
                      <a:pt x="0" y="33"/>
                    </a:lnTo>
                    <a:lnTo>
                      <a:pt x="4" y="34"/>
                    </a:lnTo>
                    <a:lnTo>
                      <a:pt x="19" y="1"/>
                    </a:lnTo>
                    <a:close/>
                  </a:path>
                </a:pathLst>
              </a:custGeom>
              <a:solidFill>
                <a:srgbClr val="999999"/>
              </a:solidFill>
              <a:ln w="9525">
                <a:noFill/>
                <a:round/>
                <a:headEnd/>
                <a:tailEnd/>
              </a:ln>
            </p:spPr>
            <p:txBody>
              <a:bodyPr/>
              <a:lstStyle/>
              <a:p>
                <a:endParaRPr lang="en-US" dirty="0"/>
              </a:p>
            </p:txBody>
          </p:sp>
          <p:sp>
            <p:nvSpPr>
              <p:cNvPr id="22293" name="Freeform 490"/>
              <p:cNvSpPr>
                <a:spLocks/>
              </p:cNvSpPr>
              <p:nvPr/>
            </p:nvSpPr>
            <p:spPr bwMode="auto">
              <a:xfrm>
                <a:off x="3303" y="1132"/>
                <a:ext cx="1" cy="1"/>
              </a:xfrm>
              <a:custGeom>
                <a:avLst/>
                <a:gdLst>
                  <a:gd name="T0" fmla="*/ 5 w 5"/>
                  <a:gd name="T1" fmla="*/ 1 h 1"/>
                  <a:gd name="T2" fmla="*/ 0 w 5"/>
                  <a:gd name="T3" fmla="*/ 0 h 1"/>
                  <a:gd name="T4" fmla="*/ 0 w 5"/>
                  <a:gd name="T5" fmla="*/ 1 h 1"/>
                  <a:gd name="T6" fmla="*/ 5 w 5"/>
                  <a:gd name="T7" fmla="*/ 1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1"/>
                    </a:moveTo>
                    <a:lnTo>
                      <a:pt x="0" y="0"/>
                    </a:lnTo>
                    <a:lnTo>
                      <a:pt x="0" y="1"/>
                    </a:lnTo>
                    <a:lnTo>
                      <a:pt x="5" y="1"/>
                    </a:lnTo>
                    <a:close/>
                  </a:path>
                </a:pathLst>
              </a:custGeom>
              <a:solidFill>
                <a:srgbClr val="999999"/>
              </a:solidFill>
              <a:ln w="9525">
                <a:noFill/>
                <a:round/>
                <a:headEnd/>
                <a:tailEnd/>
              </a:ln>
            </p:spPr>
            <p:txBody>
              <a:bodyPr/>
              <a:lstStyle/>
              <a:p>
                <a:endParaRPr lang="en-US" dirty="0"/>
              </a:p>
            </p:txBody>
          </p:sp>
          <p:sp>
            <p:nvSpPr>
              <p:cNvPr id="22294" name="Freeform 491"/>
              <p:cNvSpPr>
                <a:spLocks/>
              </p:cNvSpPr>
              <p:nvPr/>
            </p:nvSpPr>
            <p:spPr bwMode="auto">
              <a:xfrm>
                <a:off x="3295" y="1108"/>
                <a:ext cx="2" cy="21"/>
              </a:xfrm>
              <a:custGeom>
                <a:avLst/>
                <a:gdLst>
                  <a:gd name="T0" fmla="*/ 5 w 17"/>
                  <a:gd name="T1" fmla="*/ 0 h 124"/>
                  <a:gd name="T2" fmla="*/ 0 w 17"/>
                  <a:gd name="T3" fmla="*/ 0 h 124"/>
                  <a:gd name="T4" fmla="*/ 13 w 17"/>
                  <a:gd name="T5" fmla="*/ 124 h 124"/>
                  <a:gd name="T6" fmla="*/ 17 w 17"/>
                  <a:gd name="T7" fmla="*/ 124 h 124"/>
                  <a:gd name="T8" fmla="*/ 5 w 17"/>
                  <a:gd name="T9" fmla="*/ 0 h 124"/>
                  <a:gd name="T10" fmla="*/ 0 60000 65536"/>
                  <a:gd name="T11" fmla="*/ 0 60000 65536"/>
                  <a:gd name="T12" fmla="*/ 0 60000 65536"/>
                  <a:gd name="T13" fmla="*/ 0 60000 65536"/>
                  <a:gd name="T14" fmla="*/ 0 60000 65536"/>
                  <a:gd name="T15" fmla="*/ 0 w 17"/>
                  <a:gd name="T16" fmla="*/ 0 h 124"/>
                  <a:gd name="T17" fmla="*/ 17 w 17"/>
                  <a:gd name="T18" fmla="*/ 124 h 124"/>
                </a:gdLst>
                <a:ahLst/>
                <a:cxnLst>
                  <a:cxn ang="T10">
                    <a:pos x="T0" y="T1"/>
                  </a:cxn>
                  <a:cxn ang="T11">
                    <a:pos x="T2" y="T3"/>
                  </a:cxn>
                  <a:cxn ang="T12">
                    <a:pos x="T4" y="T5"/>
                  </a:cxn>
                  <a:cxn ang="T13">
                    <a:pos x="T6" y="T7"/>
                  </a:cxn>
                  <a:cxn ang="T14">
                    <a:pos x="T8" y="T9"/>
                  </a:cxn>
                </a:cxnLst>
                <a:rect l="T15" t="T16" r="T17" b="T18"/>
                <a:pathLst>
                  <a:path w="17" h="124">
                    <a:moveTo>
                      <a:pt x="5" y="0"/>
                    </a:moveTo>
                    <a:lnTo>
                      <a:pt x="0" y="0"/>
                    </a:lnTo>
                    <a:lnTo>
                      <a:pt x="13" y="124"/>
                    </a:lnTo>
                    <a:lnTo>
                      <a:pt x="17" y="124"/>
                    </a:lnTo>
                    <a:lnTo>
                      <a:pt x="5" y="0"/>
                    </a:lnTo>
                    <a:close/>
                  </a:path>
                </a:pathLst>
              </a:custGeom>
              <a:solidFill>
                <a:srgbClr val="999999"/>
              </a:solidFill>
              <a:ln w="9525">
                <a:noFill/>
                <a:round/>
                <a:headEnd/>
                <a:tailEnd/>
              </a:ln>
            </p:spPr>
            <p:txBody>
              <a:bodyPr/>
              <a:lstStyle/>
              <a:p>
                <a:endParaRPr lang="en-US" dirty="0"/>
              </a:p>
            </p:txBody>
          </p:sp>
          <p:sp>
            <p:nvSpPr>
              <p:cNvPr id="22295" name="Freeform 492"/>
              <p:cNvSpPr>
                <a:spLocks/>
              </p:cNvSpPr>
              <p:nvPr/>
            </p:nvSpPr>
            <p:spPr bwMode="auto">
              <a:xfrm>
                <a:off x="3295" y="1128"/>
                <a:ext cx="2" cy="5"/>
              </a:xfrm>
              <a:custGeom>
                <a:avLst/>
                <a:gdLst>
                  <a:gd name="T0" fmla="*/ 18 w 18"/>
                  <a:gd name="T1" fmla="*/ 1 h 27"/>
                  <a:gd name="T2" fmla="*/ 14 w 18"/>
                  <a:gd name="T3" fmla="*/ 0 h 27"/>
                  <a:gd name="T4" fmla="*/ 0 w 18"/>
                  <a:gd name="T5" fmla="*/ 26 h 27"/>
                  <a:gd name="T6" fmla="*/ 5 w 18"/>
                  <a:gd name="T7" fmla="*/ 27 h 27"/>
                  <a:gd name="T8" fmla="*/ 18 w 18"/>
                  <a:gd name="T9" fmla="*/ 1 h 27"/>
                  <a:gd name="T10" fmla="*/ 0 60000 65536"/>
                  <a:gd name="T11" fmla="*/ 0 60000 65536"/>
                  <a:gd name="T12" fmla="*/ 0 60000 65536"/>
                  <a:gd name="T13" fmla="*/ 0 60000 65536"/>
                  <a:gd name="T14" fmla="*/ 0 60000 65536"/>
                  <a:gd name="T15" fmla="*/ 0 w 18"/>
                  <a:gd name="T16" fmla="*/ 0 h 27"/>
                  <a:gd name="T17" fmla="*/ 18 w 18"/>
                  <a:gd name="T18" fmla="*/ 27 h 27"/>
                </a:gdLst>
                <a:ahLst/>
                <a:cxnLst>
                  <a:cxn ang="T10">
                    <a:pos x="T0" y="T1"/>
                  </a:cxn>
                  <a:cxn ang="T11">
                    <a:pos x="T2" y="T3"/>
                  </a:cxn>
                  <a:cxn ang="T12">
                    <a:pos x="T4" y="T5"/>
                  </a:cxn>
                  <a:cxn ang="T13">
                    <a:pos x="T6" y="T7"/>
                  </a:cxn>
                  <a:cxn ang="T14">
                    <a:pos x="T8" y="T9"/>
                  </a:cxn>
                </a:cxnLst>
                <a:rect l="T15" t="T16" r="T17" b="T18"/>
                <a:pathLst>
                  <a:path w="18" h="27">
                    <a:moveTo>
                      <a:pt x="18" y="1"/>
                    </a:moveTo>
                    <a:lnTo>
                      <a:pt x="14" y="0"/>
                    </a:lnTo>
                    <a:lnTo>
                      <a:pt x="0" y="26"/>
                    </a:lnTo>
                    <a:lnTo>
                      <a:pt x="5" y="27"/>
                    </a:lnTo>
                    <a:lnTo>
                      <a:pt x="18" y="1"/>
                    </a:lnTo>
                    <a:close/>
                  </a:path>
                </a:pathLst>
              </a:custGeom>
              <a:solidFill>
                <a:srgbClr val="999999"/>
              </a:solidFill>
              <a:ln w="9525">
                <a:noFill/>
                <a:round/>
                <a:headEnd/>
                <a:tailEnd/>
              </a:ln>
            </p:spPr>
            <p:txBody>
              <a:bodyPr/>
              <a:lstStyle/>
              <a:p>
                <a:endParaRPr lang="en-US" dirty="0"/>
              </a:p>
            </p:txBody>
          </p:sp>
          <p:sp>
            <p:nvSpPr>
              <p:cNvPr id="22296" name="Freeform 493"/>
              <p:cNvSpPr>
                <a:spLocks/>
              </p:cNvSpPr>
              <p:nvPr/>
            </p:nvSpPr>
            <p:spPr bwMode="auto">
              <a:xfrm>
                <a:off x="3296" y="1128"/>
                <a:ext cx="1" cy="1"/>
              </a:xfrm>
              <a:custGeom>
                <a:avLst/>
                <a:gdLst>
                  <a:gd name="T0" fmla="*/ 4 w 4"/>
                  <a:gd name="T1" fmla="*/ 1 h 1"/>
                  <a:gd name="T2" fmla="*/ 0 w 4"/>
                  <a:gd name="T3" fmla="*/ 0 h 1"/>
                  <a:gd name="T4" fmla="*/ 0 w 4"/>
                  <a:gd name="T5" fmla="*/ 1 h 1"/>
                  <a:gd name="T6" fmla="*/ 4 w 4"/>
                  <a:gd name="T7" fmla="*/ 1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4" y="1"/>
                    </a:moveTo>
                    <a:lnTo>
                      <a:pt x="0" y="0"/>
                    </a:lnTo>
                    <a:lnTo>
                      <a:pt x="0" y="1"/>
                    </a:lnTo>
                    <a:lnTo>
                      <a:pt x="4" y="1"/>
                    </a:lnTo>
                    <a:close/>
                  </a:path>
                </a:pathLst>
              </a:custGeom>
              <a:solidFill>
                <a:srgbClr val="999999"/>
              </a:solidFill>
              <a:ln w="9525">
                <a:noFill/>
                <a:round/>
                <a:headEnd/>
                <a:tailEnd/>
              </a:ln>
            </p:spPr>
            <p:txBody>
              <a:bodyPr/>
              <a:lstStyle/>
              <a:p>
                <a:endParaRPr lang="en-US" dirty="0"/>
              </a:p>
            </p:txBody>
          </p:sp>
          <p:sp>
            <p:nvSpPr>
              <p:cNvPr id="22297" name="Freeform 494"/>
              <p:cNvSpPr>
                <a:spLocks/>
              </p:cNvSpPr>
              <p:nvPr/>
            </p:nvSpPr>
            <p:spPr bwMode="auto">
              <a:xfrm>
                <a:off x="3292" y="1107"/>
                <a:ext cx="1" cy="21"/>
              </a:xfrm>
              <a:custGeom>
                <a:avLst/>
                <a:gdLst>
                  <a:gd name="T0" fmla="*/ 5 w 15"/>
                  <a:gd name="T1" fmla="*/ 0 h 123"/>
                  <a:gd name="T2" fmla="*/ 0 w 15"/>
                  <a:gd name="T3" fmla="*/ 0 h 123"/>
                  <a:gd name="T4" fmla="*/ 10 w 15"/>
                  <a:gd name="T5" fmla="*/ 123 h 123"/>
                  <a:gd name="T6" fmla="*/ 15 w 15"/>
                  <a:gd name="T7" fmla="*/ 123 h 123"/>
                  <a:gd name="T8" fmla="*/ 5 w 15"/>
                  <a:gd name="T9" fmla="*/ 0 h 123"/>
                  <a:gd name="T10" fmla="*/ 0 60000 65536"/>
                  <a:gd name="T11" fmla="*/ 0 60000 65536"/>
                  <a:gd name="T12" fmla="*/ 0 60000 65536"/>
                  <a:gd name="T13" fmla="*/ 0 60000 65536"/>
                  <a:gd name="T14" fmla="*/ 0 60000 65536"/>
                  <a:gd name="T15" fmla="*/ 0 w 15"/>
                  <a:gd name="T16" fmla="*/ 0 h 123"/>
                  <a:gd name="T17" fmla="*/ 15 w 15"/>
                  <a:gd name="T18" fmla="*/ 123 h 123"/>
                </a:gdLst>
                <a:ahLst/>
                <a:cxnLst>
                  <a:cxn ang="T10">
                    <a:pos x="T0" y="T1"/>
                  </a:cxn>
                  <a:cxn ang="T11">
                    <a:pos x="T2" y="T3"/>
                  </a:cxn>
                  <a:cxn ang="T12">
                    <a:pos x="T4" y="T5"/>
                  </a:cxn>
                  <a:cxn ang="T13">
                    <a:pos x="T6" y="T7"/>
                  </a:cxn>
                  <a:cxn ang="T14">
                    <a:pos x="T8" y="T9"/>
                  </a:cxn>
                </a:cxnLst>
                <a:rect l="T15" t="T16" r="T17" b="T18"/>
                <a:pathLst>
                  <a:path w="15" h="123">
                    <a:moveTo>
                      <a:pt x="5" y="0"/>
                    </a:moveTo>
                    <a:lnTo>
                      <a:pt x="0" y="0"/>
                    </a:lnTo>
                    <a:lnTo>
                      <a:pt x="10" y="123"/>
                    </a:lnTo>
                    <a:lnTo>
                      <a:pt x="15" y="123"/>
                    </a:lnTo>
                    <a:lnTo>
                      <a:pt x="5" y="0"/>
                    </a:lnTo>
                    <a:close/>
                  </a:path>
                </a:pathLst>
              </a:custGeom>
              <a:solidFill>
                <a:srgbClr val="999999"/>
              </a:solidFill>
              <a:ln w="9525">
                <a:noFill/>
                <a:round/>
                <a:headEnd/>
                <a:tailEnd/>
              </a:ln>
            </p:spPr>
            <p:txBody>
              <a:bodyPr/>
              <a:lstStyle/>
              <a:p>
                <a:endParaRPr lang="en-US" dirty="0"/>
              </a:p>
            </p:txBody>
          </p:sp>
          <p:sp>
            <p:nvSpPr>
              <p:cNvPr id="22298" name="Freeform 495"/>
              <p:cNvSpPr>
                <a:spLocks/>
              </p:cNvSpPr>
              <p:nvPr/>
            </p:nvSpPr>
            <p:spPr bwMode="auto">
              <a:xfrm>
                <a:off x="3292" y="1128"/>
                <a:ext cx="1" cy="3"/>
              </a:xfrm>
              <a:custGeom>
                <a:avLst/>
                <a:gdLst>
                  <a:gd name="T0" fmla="*/ 15 w 15"/>
                  <a:gd name="T1" fmla="*/ 1 h 21"/>
                  <a:gd name="T2" fmla="*/ 10 w 15"/>
                  <a:gd name="T3" fmla="*/ 0 h 21"/>
                  <a:gd name="T4" fmla="*/ 0 w 15"/>
                  <a:gd name="T5" fmla="*/ 20 h 21"/>
                  <a:gd name="T6" fmla="*/ 5 w 15"/>
                  <a:gd name="T7" fmla="*/ 21 h 21"/>
                  <a:gd name="T8" fmla="*/ 15 w 15"/>
                  <a:gd name="T9" fmla="*/ 1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
                    </a:moveTo>
                    <a:lnTo>
                      <a:pt x="10" y="0"/>
                    </a:lnTo>
                    <a:lnTo>
                      <a:pt x="0" y="20"/>
                    </a:lnTo>
                    <a:lnTo>
                      <a:pt x="5" y="21"/>
                    </a:lnTo>
                    <a:lnTo>
                      <a:pt x="15" y="1"/>
                    </a:lnTo>
                    <a:close/>
                  </a:path>
                </a:pathLst>
              </a:custGeom>
              <a:solidFill>
                <a:srgbClr val="999999"/>
              </a:solidFill>
              <a:ln w="9525">
                <a:noFill/>
                <a:round/>
                <a:headEnd/>
                <a:tailEnd/>
              </a:ln>
            </p:spPr>
            <p:txBody>
              <a:bodyPr/>
              <a:lstStyle/>
              <a:p>
                <a:endParaRPr lang="en-US" dirty="0"/>
              </a:p>
            </p:txBody>
          </p:sp>
          <p:sp>
            <p:nvSpPr>
              <p:cNvPr id="22299" name="Freeform 496"/>
              <p:cNvSpPr>
                <a:spLocks/>
              </p:cNvSpPr>
              <p:nvPr/>
            </p:nvSpPr>
            <p:spPr bwMode="auto">
              <a:xfrm>
                <a:off x="3293" y="1128"/>
                <a:ext cx="1" cy="1"/>
              </a:xfrm>
              <a:custGeom>
                <a:avLst/>
                <a:gdLst>
                  <a:gd name="T0" fmla="*/ 5 w 5"/>
                  <a:gd name="T1" fmla="*/ 1 h 1"/>
                  <a:gd name="T2" fmla="*/ 0 w 5"/>
                  <a:gd name="T3" fmla="*/ 0 h 1"/>
                  <a:gd name="T4" fmla="*/ 0 w 5"/>
                  <a:gd name="T5" fmla="*/ 1 h 1"/>
                  <a:gd name="T6" fmla="*/ 5 w 5"/>
                  <a:gd name="T7" fmla="*/ 1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1"/>
                    </a:moveTo>
                    <a:lnTo>
                      <a:pt x="0" y="0"/>
                    </a:lnTo>
                    <a:lnTo>
                      <a:pt x="0" y="1"/>
                    </a:lnTo>
                    <a:lnTo>
                      <a:pt x="5" y="1"/>
                    </a:lnTo>
                    <a:close/>
                  </a:path>
                </a:pathLst>
              </a:custGeom>
              <a:solidFill>
                <a:srgbClr val="999999"/>
              </a:solidFill>
              <a:ln w="9525">
                <a:noFill/>
                <a:round/>
                <a:headEnd/>
                <a:tailEnd/>
              </a:ln>
            </p:spPr>
            <p:txBody>
              <a:bodyPr/>
              <a:lstStyle/>
              <a:p>
                <a:endParaRPr lang="en-US" dirty="0"/>
              </a:p>
            </p:txBody>
          </p:sp>
          <p:sp>
            <p:nvSpPr>
              <p:cNvPr id="22300" name="Freeform 497"/>
              <p:cNvSpPr>
                <a:spLocks/>
              </p:cNvSpPr>
              <p:nvPr/>
            </p:nvSpPr>
            <p:spPr bwMode="auto">
              <a:xfrm>
                <a:off x="3208" y="1095"/>
                <a:ext cx="76" cy="34"/>
              </a:xfrm>
              <a:custGeom>
                <a:avLst/>
                <a:gdLst>
                  <a:gd name="T0" fmla="*/ 12 w 689"/>
                  <a:gd name="T1" fmla="*/ 3 h 202"/>
                  <a:gd name="T2" fmla="*/ 40 w 689"/>
                  <a:gd name="T3" fmla="*/ 1 h 202"/>
                  <a:gd name="T4" fmla="*/ 75 w 689"/>
                  <a:gd name="T5" fmla="*/ 0 h 202"/>
                  <a:gd name="T6" fmla="*/ 131 w 689"/>
                  <a:gd name="T7" fmla="*/ 2 h 202"/>
                  <a:gd name="T8" fmla="*/ 253 w 689"/>
                  <a:gd name="T9" fmla="*/ 7 h 202"/>
                  <a:gd name="T10" fmla="*/ 282 w 689"/>
                  <a:gd name="T11" fmla="*/ 9 h 202"/>
                  <a:gd name="T12" fmla="*/ 350 w 689"/>
                  <a:gd name="T13" fmla="*/ 15 h 202"/>
                  <a:gd name="T14" fmla="*/ 381 w 689"/>
                  <a:gd name="T15" fmla="*/ 17 h 202"/>
                  <a:gd name="T16" fmla="*/ 429 w 689"/>
                  <a:gd name="T17" fmla="*/ 20 h 202"/>
                  <a:gd name="T18" fmla="*/ 526 w 689"/>
                  <a:gd name="T19" fmla="*/ 26 h 202"/>
                  <a:gd name="T20" fmla="*/ 563 w 689"/>
                  <a:gd name="T21" fmla="*/ 32 h 202"/>
                  <a:gd name="T22" fmla="*/ 613 w 689"/>
                  <a:gd name="T23" fmla="*/ 44 h 202"/>
                  <a:gd name="T24" fmla="*/ 659 w 689"/>
                  <a:gd name="T25" fmla="*/ 52 h 202"/>
                  <a:gd name="T26" fmla="*/ 651 w 689"/>
                  <a:gd name="T27" fmla="*/ 73 h 202"/>
                  <a:gd name="T28" fmla="*/ 649 w 689"/>
                  <a:gd name="T29" fmla="*/ 94 h 202"/>
                  <a:gd name="T30" fmla="*/ 649 w 689"/>
                  <a:gd name="T31" fmla="*/ 114 h 202"/>
                  <a:gd name="T32" fmla="*/ 653 w 689"/>
                  <a:gd name="T33" fmla="*/ 135 h 202"/>
                  <a:gd name="T34" fmla="*/ 660 w 689"/>
                  <a:gd name="T35" fmla="*/ 155 h 202"/>
                  <a:gd name="T36" fmla="*/ 669 w 689"/>
                  <a:gd name="T37" fmla="*/ 173 h 202"/>
                  <a:gd name="T38" fmla="*/ 678 w 689"/>
                  <a:gd name="T39" fmla="*/ 188 h 202"/>
                  <a:gd name="T40" fmla="*/ 689 w 689"/>
                  <a:gd name="T41" fmla="*/ 202 h 202"/>
                  <a:gd name="T42" fmla="*/ 646 w 689"/>
                  <a:gd name="T43" fmla="*/ 184 h 202"/>
                  <a:gd name="T44" fmla="*/ 607 w 689"/>
                  <a:gd name="T45" fmla="*/ 165 h 202"/>
                  <a:gd name="T46" fmla="*/ 537 w 689"/>
                  <a:gd name="T47" fmla="*/ 127 h 202"/>
                  <a:gd name="T48" fmla="*/ 502 w 689"/>
                  <a:gd name="T49" fmla="*/ 108 h 202"/>
                  <a:gd name="T50" fmla="*/ 464 w 689"/>
                  <a:gd name="T51" fmla="*/ 91 h 202"/>
                  <a:gd name="T52" fmla="*/ 420 w 689"/>
                  <a:gd name="T53" fmla="*/ 77 h 202"/>
                  <a:gd name="T54" fmla="*/ 371 w 689"/>
                  <a:gd name="T55" fmla="*/ 65 h 202"/>
                  <a:gd name="T56" fmla="*/ 180 w 689"/>
                  <a:gd name="T57" fmla="*/ 30 h 202"/>
                  <a:gd name="T58" fmla="*/ 131 w 689"/>
                  <a:gd name="T59" fmla="*/ 24 h 202"/>
                  <a:gd name="T60" fmla="*/ 45 w 689"/>
                  <a:gd name="T61" fmla="*/ 15 h 202"/>
                  <a:gd name="T62" fmla="*/ 14 w 689"/>
                  <a:gd name="T63" fmla="*/ 10 h 202"/>
                  <a:gd name="T64" fmla="*/ 5 w 689"/>
                  <a:gd name="T65" fmla="*/ 8 h 202"/>
                  <a:gd name="T66" fmla="*/ 1 w 689"/>
                  <a:gd name="T67" fmla="*/ 6 h 2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9"/>
                  <a:gd name="T103" fmla="*/ 0 h 202"/>
                  <a:gd name="T104" fmla="*/ 689 w 689"/>
                  <a:gd name="T105" fmla="*/ 202 h 2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9" h="202">
                    <a:moveTo>
                      <a:pt x="0" y="4"/>
                    </a:moveTo>
                    <a:lnTo>
                      <a:pt x="12" y="3"/>
                    </a:lnTo>
                    <a:lnTo>
                      <a:pt x="26" y="2"/>
                    </a:lnTo>
                    <a:lnTo>
                      <a:pt x="40" y="1"/>
                    </a:lnTo>
                    <a:lnTo>
                      <a:pt x="57" y="1"/>
                    </a:lnTo>
                    <a:lnTo>
                      <a:pt x="75" y="0"/>
                    </a:lnTo>
                    <a:lnTo>
                      <a:pt x="93" y="1"/>
                    </a:lnTo>
                    <a:lnTo>
                      <a:pt x="131" y="2"/>
                    </a:lnTo>
                    <a:lnTo>
                      <a:pt x="202" y="5"/>
                    </a:lnTo>
                    <a:lnTo>
                      <a:pt x="253" y="7"/>
                    </a:lnTo>
                    <a:lnTo>
                      <a:pt x="268" y="8"/>
                    </a:lnTo>
                    <a:lnTo>
                      <a:pt x="282" y="9"/>
                    </a:lnTo>
                    <a:lnTo>
                      <a:pt x="315" y="12"/>
                    </a:lnTo>
                    <a:lnTo>
                      <a:pt x="350" y="15"/>
                    </a:lnTo>
                    <a:lnTo>
                      <a:pt x="366" y="16"/>
                    </a:lnTo>
                    <a:lnTo>
                      <a:pt x="381" y="17"/>
                    </a:lnTo>
                    <a:lnTo>
                      <a:pt x="400" y="17"/>
                    </a:lnTo>
                    <a:lnTo>
                      <a:pt x="429" y="20"/>
                    </a:lnTo>
                    <a:lnTo>
                      <a:pt x="504" y="24"/>
                    </a:lnTo>
                    <a:lnTo>
                      <a:pt x="526" y="26"/>
                    </a:lnTo>
                    <a:lnTo>
                      <a:pt x="546" y="29"/>
                    </a:lnTo>
                    <a:lnTo>
                      <a:pt x="563" y="32"/>
                    </a:lnTo>
                    <a:lnTo>
                      <a:pt x="580" y="35"/>
                    </a:lnTo>
                    <a:lnTo>
                      <a:pt x="613" y="44"/>
                    </a:lnTo>
                    <a:lnTo>
                      <a:pt x="634" y="48"/>
                    </a:lnTo>
                    <a:lnTo>
                      <a:pt x="659" y="52"/>
                    </a:lnTo>
                    <a:lnTo>
                      <a:pt x="654" y="62"/>
                    </a:lnTo>
                    <a:lnTo>
                      <a:pt x="651" y="73"/>
                    </a:lnTo>
                    <a:lnTo>
                      <a:pt x="649" y="83"/>
                    </a:lnTo>
                    <a:lnTo>
                      <a:pt x="649" y="94"/>
                    </a:lnTo>
                    <a:lnTo>
                      <a:pt x="649" y="104"/>
                    </a:lnTo>
                    <a:lnTo>
                      <a:pt x="649" y="114"/>
                    </a:lnTo>
                    <a:lnTo>
                      <a:pt x="651" y="125"/>
                    </a:lnTo>
                    <a:lnTo>
                      <a:pt x="653" y="135"/>
                    </a:lnTo>
                    <a:lnTo>
                      <a:pt x="656" y="145"/>
                    </a:lnTo>
                    <a:lnTo>
                      <a:pt x="660" y="155"/>
                    </a:lnTo>
                    <a:lnTo>
                      <a:pt x="664" y="163"/>
                    </a:lnTo>
                    <a:lnTo>
                      <a:pt x="669" y="173"/>
                    </a:lnTo>
                    <a:lnTo>
                      <a:pt x="673" y="181"/>
                    </a:lnTo>
                    <a:lnTo>
                      <a:pt x="678" y="188"/>
                    </a:lnTo>
                    <a:lnTo>
                      <a:pt x="683" y="196"/>
                    </a:lnTo>
                    <a:lnTo>
                      <a:pt x="689" y="202"/>
                    </a:lnTo>
                    <a:lnTo>
                      <a:pt x="666" y="194"/>
                    </a:lnTo>
                    <a:lnTo>
                      <a:pt x="646" y="184"/>
                    </a:lnTo>
                    <a:lnTo>
                      <a:pt x="626" y="175"/>
                    </a:lnTo>
                    <a:lnTo>
                      <a:pt x="607" y="165"/>
                    </a:lnTo>
                    <a:lnTo>
                      <a:pt x="573" y="146"/>
                    </a:lnTo>
                    <a:lnTo>
                      <a:pt x="537" y="127"/>
                    </a:lnTo>
                    <a:lnTo>
                      <a:pt x="520" y="118"/>
                    </a:lnTo>
                    <a:lnTo>
                      <a:pt x="502" y="108"/>
                    </a:lnTo>
                    <a:lnTo>
                      <a:pt x="484" y="99"/>
                    </a:lnTo>
                    <a:lnTo>
                      <a:pt x="464" y="91"/>
                    </a:lnTo>
                    <a:lnTo>
                      <a:pt x="442" y="83"/>
                    </a:lnTo>
                    <a:lnTo>
                      <a:pt x="420" y="77"/>
                    </a:lnTo>
                    <a:lnTo>
                      <a:pt x="397" y="71"/>
                    </a:lnTo>
                    <a:lnTo>
                      <a:pt x="371" y="65"/>
                    </a:lnTo>
                    <a:lnTo>
                      <a:pt x="278" y="48"/>
                    </a:lnTo>
                    <a:lnTo>
                      <a:pt x="180" y="30"/>
                    </a:lnTo>
                    <a:lnTo>
                      <a:pt x="157" y="27"/>
                    </a:lnTo>
                    <a:lnTo>
                      <a:pt x="131" y="24"/>
                    </a:lnTo>
                    <a:lnTo>
                      <a:pt x="71" y="19"/>
                    </a:lnTo>
                    <a:lnTo>
                      <a:pt x="45" y="15"/>
                    </a:lnTo>
                    <a:lnTo>
                      <a:pt x="22" y="12"/>
                    </a:lnTo>
                    <a:lnTo>
                      <a:pt x="14" y="10"/>
                    </a:lnTo>
                    <a:lnTo>
                      <a:pt x="7" y="8"/>
                    </a:lnTo>
                    <a:lnTo>
                      <a:pt x="5" y="8"/>
                    </a:lnTo>
                    <a:lnTo>
                      <a:pt x="2" y="7"/>
                    </a:lnTo>
                    <a:lnTo>
                      <a:pt x="1" y="6"/>
                    </a:lnTo>
                    <a:lnTo>
                      <a:pt x="0" y="4"/>
                    </a:lnTo>
                    <a:close/>
                  </a:path>
                </a:pathLst>
              </a:custGeom>
              <a:solidFill>
                <a:srgbClr val="FFFFFF"/>
              </a:solidFill>
              <a:ln w="9525">
                <a:noFill/>
                <a:round/>
                <a:headEnd/>
                <a:tailEnd/>
              </a:ln>
            </p:spPr>
            <p:txBody>
              <a:bodyPr/>
              <a:lstStyle/>
              <a:p>
                <a:endParaRPr lang="en-US" dirty="0"/>
              </a:p>
            </p:txBody>
          </p:sp>
          <p:sp>
            <p:nvSpPr>
              <p:cNvPr id="22301" name="Freeform 498"/>
              <p:cNvSpPr>
                <a:spLocks/>
              </p:cNvSpPr>
              <p:nvPr/>
            </p:nvSpPr>
            <p:spPr bwMode="auto">
              <a:xfrm>
                <a:off x="3173" y="1112"/>
                <a:ext cx="396" cy="137"/>
              </a:xfrm>
              <a:custGeom>
                <a:avLst/>
                <a:gdLst>
                  <a:gd name="T0" fmla="*/ 142 w 3564"/>
                  <a:gd name="T1" fmla="*/ 59 h 821"/>
                  <a:gd name="T2" fmla="*/ 298 w 3564"/>
                  <a:gd name="T3" fmla="*/ 116 h 821"/>
                  <a:gd name="T4" fmla="*/ 420 w 3564"/>
                  <a:gd name="T5" fmla="*/ 157 h 821"/>
                  <a:gd name="T6" fmla="*/ 555 w 3564"/>
                  <a:gd name="T7" fmla="*/ 195 h 821"/>
                  <a:gd name="T8" fmla="*/ 594 w 3564"/>
                  <a:gd name="T9" fmla="*/ 202 h 821"/>
                  <a:gd name="T10" fmla="*/ 630 w 3564"/>
                  <a:gd name="T11" fmla="*/ 202 h 821"/>
                  <a:gd name="T12" fmla="*/ 663 w 3564"/>
                  <a:gd name="T13" fmla="*/ 190 h 821"/>
                  <a:gd name="T14" fmla="*/ 703 w 3564"/>
                  <a:gd name="T15" fmla="*/ 166 h 821"/>
                  <a:gd name="T16" fmla="*/ 731 w 3564"/>
                  <a:gd name="T17" fmla="*/ 158 h 821"/>
                  <a:gd name="T18" fmla="*/ 765 w 3564"/>
                  <a:gd name="T19" fmla="*/ 163 h 821"/>
                  <a:gd name="T20" fmla="*/ 804 w 3564"/>
                  <a:gd name="T21" fmla="*/ 184 h 821"/>
                  <a:gd name="T22" fmla="*/ 866 w 3564"/>
                  <a:gd name="T23" fmla="*/ 232 h 821"/>
                  <a:gd name="T24" fmla="*/ 907 w 3564"/>
                  <a:gd name="T25" fmla="*/ 251 h 821"/>
                  <a:gd name="T26" fmla="*/ 942 w 3564"/>
                  <a:gd name="T27" fmla="*/ 256 h 821"/>
                  <a:gd name="T28" fmla="*/ 993 w 3564"/>
                  <a:gd name="T29" fmla="*/ 254 h 821"/>
                  <a:gd name="T30" fmla="*/ 1045 w 3564"/>
                  <a:gd name="T31" fmla="*/ 243 h 821"/>
                  <a:gd name="T32" fmla="*/ 1074 w 3564"/>
                  <a:gd name="T33" fmla="*/ 245 h 821"/>
                  <a:gd name="T34" fmla="*/ 1126 w 3564"/>
                  <a:gd name="T35" fmla="*/ 262 h 821"/>
                  <a:gd name="T36" fmla="*/ 1214 w 3564"/>
                  <a:gd name="T37" fmla="*/ 287 h 821"/>
                  <a:gd name="T38" fmla="*/ 1255 w 3564"/>
                  <a:gd name="T39" fmla="*/ 293 h 821"/>
                  <a:gd name="T40" fmla="*/ 1297 w 3564"/>
                  <a:gd name="T41" fmla="*/ 289 h 821"/>
                  <a:gd name="T42" fmla="*/ 1344 w 3564"/>
                  <a:gd name="T43" fmla="*/ 270 h 821"/>
                  <a:gd name="T44" fmla="*/ 1381 w 3564"/>
                  <a:gd name="T45" fmla="*/ 259 h 821"/>
                  <a:gd name="T46" fmla="*/ 1417 w 3564"/>
                  <a:gd name="T47" fmla="*/ 259 h 821"/>
                  <a:gd name="T48" fmla="*/ 1499 w 3564"/>
                  <a:gd name="T49" fmla="*/ 278 h 821"/>
                  <a:gd name="T50" fmla="*/ 1640 w 3564"/>
                  <a:gd name="T51" fmla="*/ 316 h 821"/>
                  <a:gd name="T52" fmla="*/ 1724 w 3564"/>
                  <a:gd name="T53" fmla="*/ 322 h 821"/>
                  <a:gd name="T54" fmla="*/ 1837 w 3564"/>
                  <a:gd name="T55" fmla="*/ 328 h 821"/>
                  <a:gd name="T56" fmla="*/ 1953 w 3564"/>
                  <a:gd name="T57" fmla="*/ 352 h 821"/>
                  <a:gd name="T58" fmla="*/ 2133 w 3564"/>
                  <a:gd name="T59" fmla="*/ 398 h 821"/>
                  <a:gd name="T60" fmla="*/ 2324 w 3564"/>
                  <a:gd name="T61" fmla="*/ 442 h 821"/>
                  <a:gd name="T62" fmla="*/ 2461 w 3564"/>
                  <a:gd name="T63" fmla="*/ 480 h 821"/>
                  <a:gd name="T64" fmla="*/ 2605 w 3564"/>
                  <a:gd name="T65" fmla="*/ 530 h 821"/>
                  <a:gd name="T66" fmla="*/ 2861 w 3564"/>
                  <a:gd name="T67" fmla="*/ 612 h 821"/>
                  <a:gd name="T68" fmla="*/ 3008 w 3564"/>
                  <a:gd name="T69" fmla="*/ 668 h 821"/>
                  <a:gd name="T70" fmla="*/ 3143 w 3564"/>
                  <a:gd name="T71" fmla="*/ 708 h 821"/>
                  <a:gd name="T72" fmla="*/ 3508 w 3564"/>
                  <a:gd name="T73" fmla="*/ 804 h 821"/>
                  <a:gd name="T74" fmla="*/ 3397 w 3564"/>
                  <a:gd name="T75" fmla="*/ 746 h 821"/>
                  <a:gd name="T76" fmla="*/ 3334 w 3564"/>
                  <a:gd name="T77" fmla="*/ 715 h 821"/>
                  <a:gd name="T78" fmla="*/ 3241 w 3564"/>
                  <a:gd name="T79" fmla="*/ 674 h 821"/>
                  <a:gd name="T80" fmla="*/ 3056 w 3564"/>
                  <a:gd name="T81" fmla="*/ 607 h 821"/>
                  <a:gd name="T82" fmla="*/ 2390 w 3564"/>
                  <a:gd name="T83" fmla="*/ 342 h 821"/>
                  <a:gd name="T84" fmla="*/ 2246 w 3564"/>
                  <a:gd name="T85" fmla="*/ 285 h 821"/>
                  <a:gd name="T86" fmla="*/ 2200 w 3564"/>
                  <a:gd name="T87" fmla="*/ 273 h 821"/>
                  <a:gd name="T88" fmla="*/ 2172 w 3564"/>
                  <a:gd name="T89" fmla="*/ 274 h 821"/>
                  <a:gd name="T90" fmla="*/ 2117 w 3564"/>
                  <a:gd name="T91" fmla="*/ 289 h 821"/>
                  <a:gd name="T92" fmla="*/ 2063 w 3564"/>
                  <a:gd name="T93" fmla="*/ 296 h 821"/>
                  <a:gd name="T94" fmla="*/ 1973 w 3564"/>
                  <a:gd name="T95" fmla="*/ 295 h 821"/>
                  <a:gd name="T96" fmla="*/ 1861 w 3564"/>
                  <a:gd name="T97" fmla="*/ 284 h 821"/>
                  <a:gd name="T98" fmla="*/ 1409 w 3564"/>
                  <a:gd name="T99" fmla="*/ 222 h 821"/>
                  <a:gd name="T100" fmla="*/ 514 w 3564"/>
                  <a:gd name="T101" fmla="*/ 84 h 821"/>
                  <a:gd name="T102" fmla="*/ 0 w 3564"/>
                  <a:gd name="T103" fmla="*/ 0 h 8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64"/>
                  <a:gd name="T157" fmla="*/ 0 h 821"/>
                  <a:gd name="T158" fmla="*/ 3564 w 3564"/>
                  <a:gd name="T159" fmla="*/ 821 h 8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64" h="821">
                    <a:moveTo>
                      <a:pt x="0" y="0"/>
                    </a:moveTo>
                    <a:lnTo>
                      <a:pt x="47" y="21"/>
                    </a:lnTo>
                    <a:lnTo>
                      <a:pt x="85" y="36"/>
                    </a:lnTo>
                    <a:lnTo>
                      <a:pt x="142" y="59"/>
                    </a:lnTo>
                    <a:lnTo>
                      <a:pt x="164" y="67"/>
                    </a:lnTo>
                    <a:lnTo>
                      <a:pt x="186" y="76"/>
                    </a:lnTo>
                    <a:lnTo>
                      <a:pt x="237" y="95"/>
                    </a:lnTo>
                    <a:lnTo>
                      <a:pt x="298" y="116"/>
                    </a:lnTo>
                    <a:lnTo>
                      <a:pt x="329" y="127"/>
                    </a:lnTo>
                    <a:lnTo>
                      <a:pt x="359" y="137"/>
                    </a:lnTo>
                    <a:lnTo>
                      <a:pt x="390" y="148"/>
                    </a:lnTo>
                    <a:lnTo>
                      <a:pt x="420" y="157"/>
                    </a:lnTo>
                    <a:lnTo>
                      <a:pt x="452" y="166"/>
                    </a:lnTo>
                    <a:lnTo>
                      <a:pt x="482" y="175"/>
                    </a:lnTo>
                    <a:lnTo>
                      <a:pt x="535" y="189"/>
                    </a:lnTo>
                    <a:lnTo>
                      <a:pt x="555" y="195"/>
                    </a:lnTo>
                    <a:lnTo>
                      <a:pt x="572" y="199"/>
                    </a:lnTo>
                    <a:lnTo>
                      <a:pt x="580" y="200"/>
                    </a:lnTo>
                    <a:lnTo>
                      <a:pt x="586" y="201"/>
                    </a:lnTo>
                    <a:lnTo>
                      <a:pt x="594" y="202"/>
                    </a:lnTo>
                    <a:lnTo>
                      <a:pt x="601" y="203"/>
                    </a:lnTo>
                    <a:lnTo>
                      <a:pt x="614" y="203"/>
                    </a:lnTo>
                    <a:lnTo>
                      <a:pt x="622" y="202"/>
                    </a:lnTo>
                    <a:lnTo>
                      <a:pt x="630" y="202"/>
                    </a:lnTo>
                    <a:lnTo>
                      <a:pt x="640" y="200"/>
                    </a:lnTo>
                    <a:lnTo>
                      <a:pt x="648" y="198"/>
                    </a:lnTo>
                    <a:lnTo>
                      <a:pt x="657" y="195"/>
                    </a:lnTo>
                    <a:lnTo>
                      <a:pt x="663" y="190"/>
                    </a:lnTo>
                    <a:lnTo>
                      <a:pt x="678" y="182"/>
                    </a:lnTo>
                    <a:lnTo>
                      <a:pt x="691" y="174"/>
                    </a:lnTo>
                    <a:lnTo>
                      <a:pt x="698" y="171"/>
                    </a:lnTo>
                    <a:lnTo>
                      <a:pt x="703" y="166"/>
                    </a:lnTo>
                    <a:lnTo>
                      <a:pt x="710" y="163"/>
                    </a:lnTo>
                    <a:lnTo>
                      <a:pt x="717" y="160"/>
                    </a:lnTo>
                    <a:lnTo>
                      <a:pt x="723" y="159"/>
                    </a:lnTo>
                    <a:lnTo>
                      <a:pt x="731" y="158"/>
                    </a:lnTo>
                    <a:lnTo>
                      <a:pt x="739" y="157"/>
                    </a:lnTo>
                    <a:lnTo>
                      <a:pt x="747" y="158"/>
                    </a:lnTo>
                    <a:lnTo>
                      <a:pt x="759" y="161"/>
                    </a:lnTo>
                    <a:lnTo>
                      <a:pt x="765" y="163"/>
                    </a:lnTo>
                    <a:lnTo>
                      <a:pt x="770" y="165"/>
                    </a:lnTo>
                    <a:lnTo>
                      <a:pt x="781" y="172"/>
                    </a:lnTo>
                    <a:lnTo>
                      <a:pt x="792" y="178"/>
                    </a:lnTo>
                    <a:lnTo>
                      <a:pt x="804" y="184"/>
                    </a:lnTo>
                    <a:lnTo>
                      <a:pt x="814" y="193"/>
                    </a:lnTo>
                    <a:lnTo>
                      <a:pt x="835" y="208"/>
                    </a:lnTo>
                    <a:lnTo>
                      <a:pt x="856" y="225"/>
                    </a:lnTo>
                    <a:lnTo>
                      <a:pt x="866" y="232"/>
                    </a:lnTo>
                    <a:lnTo>
                      <a:pt x="877" y="238"/>
                    </a:lnTo>
                    <a:lnTo>
                      <a:pt x="889" y="245"/>
                    </a:lnTo>
                    <a:lnTo>
                      <a:pt x="901" y="249"/>
                    </a:lnTo>
                    <a:lnTo>
                      <a:pt x="907" y="251"/>
                    </a:lnTo>
                    <a:lnTo>
                      <a:pt x="913" y="253"/>
                    </a:lnTo>
                    <a:lnTo>
                      <a:pt x="919" y="254"/>
                    </a:lnTo>
                    <a:lnTo>
                      <a:pt x="926" y="255"/>
                    </a:lnTo>
                    <a:lnTo>
                      <a:pt x="942" y="256"/>
                    </a:lnTo>
                    <a:lnTo>
                      <a:pt x="956" y="257"/>
                    </a:lnTo>
                    <a:lnTo>
                      <a:pt x="970" y="256"/>
                    </a:lnTo>
                    <a:lnTo>
                      <a:pt x="982" y="255"/>
                    </a:lnTo>
                    <a:lnTo>
                      <a:pt x="993" y="254"/>
                    </a:lnTo>
                    <a:lnTo>
                      <a:pt x="1003" y="252"/>
                    </a:lnTo>
                    <a:lnTo>
                      <a:pt x="1021" y="248"/>
                    </a:lnTo>
                    <a:lnTo>
                      <a:pt x="1038" y="245"/>
                    </a:lnTo>
                    <a:lnTo>
                      <a:pt x="1045" y="243"/>
                    </a:lnTo>
                    <a:lnTo>
                      <a:pt x="1053" y="243"/>
                    </a:lnTo>
                    <a:lnTo>
                      <a:pt x="1061" y="243"/>
                    </a:lnTo>
                    <a:lnTo>
                      <a:pt x="1070" y="244"/>
                    </a:lnTo>
                    <a:lnTo>
                      <a:pt x="1074" y="245"/>
                    </a:lnTo>
                    <a:lnTo>
                      <a:pt x="1079" y="246"/>
                    </a:lnTo>
                    <a:lnTo>
                      <a:pt x="1088" y="249"/>
                    </a:lnTo>
                    <a:lnTo>
                      <a:pt x="1108" y="256"/>
                    </a:lnTo>
                    <a:lnTo>
                      <a:pt x="1126" y="262"/>
                    </a:lnTo>
                    <a:lnTo>
                      <a:pt x="1159" y="274"/>
                    </a:lnTo>
                    <a:lnTo>
                      <a:pt x="1173" y="278"/>
                    </a:lnTo>
                    <a:lnTo>
                      <a:pt x="1188" y="281"/>
                    </a:lnTo>
                    <a:lnTo>
                      <a:pt x="1214" y="287"/>
                    </a:lnTo>
                    <a:lnTo>
                      <a:pt x="1225" y="289"/>
                    </a:lnTo>
                    <a:lnTo>
                      <a:pt x="1236" y="290"/>
                    </a:lnTo>
                    <a:lnTo>
                      <a:pt x="1245" y="293"/>
                    </a:lnTo>
                    <a:lnTo>
                      <a:pt x="1255" y="293"/>
                    </a:lnTo>
                    <a:lnTo>
                      <a:pt x="1270" y="293"/>
                    </a:lnTo>
                    <a:lnTo>
                      <a:pt x="1285" y="292"/>
                    </a:lnTo>
                    <a:lnTo>
                      <a:pt x="1292" y="290"/>
                    </a:lnTo>
                    <a:lnTo>
                      <a:pt x="1297" y="289"/>
                    </a:lnTo>
                    <a:lnTo>
                      <a:pt x="1308" y="286"/>
                    </a:lnTo>
                    <a:lnTo>
                      <a:pt x="1317" y="282"/>
                    </a:lnTo>
                    <a:lnTo>
                      <a:pt x="1326" y="278"/>
                    </a:lnTo>
                    <a:lnTo>
                      <a:pt x="1344" y="270"/>
                    </a:lnTo>
                    <a:lnTo>
                      <a:pt x="1353" y="265"/>
                    </a:lnTo>
                    <a:lnTo>
                      <a:pt x="1362" y="263"/>
                    </a:lnTo>
                    <a:lnTo>
                      <a:pt x="1372" y="260"/>
                    </a:lnTo>
                    <a:lnTo>
                      <a:pt x="1381" y="259"/>
                    </a:lnTo>
                    <a:lnTo>
                      <a:pt x="1390" y="258"/>
                    </a:lnTo>
                    <a:lnTo>
                      <a:pt x="1399" y="258"/>
                    </a:lnTo>
                    <a:lnTo>
                      <a:pt x="1407" y="258"/>
                    </a:lnTo>
                    <a:lnTo>
                      <a:pt x="1417" y="259"/>
                    </a:lnTo>
                    <a:lnTo>
                      <a:pt x="1429" y="261"/>
                    </a:lnTo>
                    <a:lnTo>
                      <a:pt x="1440" y="263"/>
                    </a:lnTo>
                    <a:lnTo>
                      <a:pt x="1466" y="270"/>
                    </a:lnTo>
                    <a:lnTo>
                      <a:pt x="1499" y="278"/>
                    </a:lnTo>
                    <a:lnTo>
                      <a:pt x="1583" y="303"/>
                    </a:lnTo>
                    <a:lnTo>
                      <a:pt x="1604" y="308"/>
                    </a:lnTo>
                    <a:lnTo>
                      <a:pt x="1622" y="312"/>
                    </a:lnTo>
                    <a:lnTo>
                      <a:pt x="1640" y="316"/>
                    </a:lnTo>
                    <a:lnTo>
                      <a:pt x="1658" y="318"/>
                    </a:lnTo>
                    <a:lnTo>
                      <a:pt x="1675" y="320"/>
                    </a:lnTo>
                    <a:lnTo>
                      <a:pt x="1692" y="321"/>
                    </a:lnTo>
                    <a:lnTo>
                      <a:pt x="1724" y="322"/>
                    </a:lnTo>
                    <a:lnTo>
                      <a:pt x="1755" y="323"/>
                    </a:lnTo>
                    <a:lnTo>
                      <a:pt x="1787" y="323"/>
                    </a:lnTo>
                    <a:lnTo>
                      <a:pt x="1820" y="326"/>
                    </a:lnTo>
                    <a:lnTo>
                      <a:pt x="1837" y="328"/>
                    </a:lnTo>
                    <a:lnTo>
                      <a:pt x="1855" y="330"/>
                    </a:lnTo>
                    <a:lnTo>
                      <a:pt x="1892" y="337"/>
                    </a:lnTo>
                    <a:lnTo>
                      <a:pt x="1924" y="345"/>
                    </a:lnTo>
                    <a:lnTo>
                      <a:pt x="1953" y="352"/>
                    </a:lnTo>
                    <a:lnTo>
                      <a:pt x="1982" y="359"/>
                    </a:lnTo>
                    <a:lnTo>
                      <a:pt x="2037" y="374"/>
                    </a:lnTo>
                    <a:lnTo>
                      <a:pt x="2096" y="389"/>
                    </a:lnTo>
                    <a:lnTo>
                      <a:pt x="2133" y="398"/>
                    </a:lnTo>
                    <a:lnTo>
                      <a:pt x="2166" y="406"/>
                    </a:lnTo>
                    <a:lnTo>
                      <a:pt x="2224" y="419"/>
                    </a:lnTo>
                    <a:lnTo>
                      <a:pt x="2275" y="430"/>
                    </a:lnTo>
                    <a:lnTo>
                      <a:pt x="2324" y="442"/>
                    </a:lnTo>
                    <a:lnTo>
                      <a:pt x="2374" y="454"/>
                    </a:lnTo>
                    <a:lnTo>
                      <a:pt x="2401" y="461"/>
                    </a:lnTo>
                    <a:lnTo>
                      <a:pt x="2430" y="470"/>
                    </a:lnTo>
                    <a:lnTo>
                      <a:pt x="2461" y="480"/>
                    </a:lnTo>
                    <a:lnTo>
                      <a:pt x="2495" y="492"/>
                    </a:lnTo>
                    <a:lnTo>
                      <a:pt x="2533" y="504"/>
                    </a:lnTo>
                    <a:lnTo>
                      <a:pt x="2575" y="520"/>
                    </a:lnTo>
                    <a:lnTo>
                      <a:pt x="2605" y="530"/>
                    </a:lnTo>
                    <a:lnTo>
                      <a:pt x="2645" y="543"/>
                    </a:lnTo>
                    <a:lnTo>
                      <a:pt x="2744" y="574"/>
                    </a:lnTo>
                    <a:lnTo>
                      <a:pt x="2801" y="593"/>
                    </a:lnTo>
                    <a:lnTo>
                      <a:pt x="2861" y="612"/>
                    </a:lnTo>
                    <a:lnTo>
                      <a:pt x="2923" y="634"/>
                    </a:lnTo>
                    <a:lnTo>
                      <a:pt x="2954" y="646"/>
                    </a:lnTo>
                    <a:lnTo>
                      <a:pt x="2984" y="658"/>
                    </a:lnTo>
                    <a:lnTo>
                      <a:pt x="3008" y="668"/>
                    </a:lnTo>
                    <a:lnTo>
                      <a:pt x="3036" y="677"/>
                    </a:lnTo>
                    <a:lnTo>
                      <a:pt x="3069" y="686"/>
                    </a:lnTo>
                    <a:lnTo>
                      <a:pt x="3104" y="697"/>
                    </a:lnTo>
                    <a:lnTo>
                      <a:pt x="3143" y="708"/>
                    </a:lnTo>
                    <a:lnTo>
                      <a:pt x="3183" y="719"/>
                    </a:lnTo>
                    <a:lnTo>
                      <a:pt x="3269" y="742"/>
                    </a:lnTo>
                    <a:lnTo>
                      <a:pt x="3435" y="785"/>
                    </a:lnTo>
                    <a:lnTo>
                      <a:pt x="3508" y="804"/>
                    </a:lnTo>
                    <a:lnTo>
                      <a:pt x="3539" y="814"/>
                    </a:lnTo>
                    <a:lnTo>
                      <a:pt x="3564" y="821"/>
                    </a:lnTo>
                    <a:lnTo>
                      <a:pt x="3458" y="773"/>
                    </a:lnTo>
                    <a:lnTo>
                      <a:pt x="3397" y="746"/>
                    </a:lnTo>
                    <a:lnTo>
                      <a:pt x="3378" y="738"/>
                    </a:lnTo>
                    <a:lnTo>
                      <a:pt x="3363" y="730"/>
                    </a:lnTo>
                    <a:lnTo>
                      <a:pt x="3349" y="723"/>
                    </a:lnTo>
                    <a:lnTo>
                      <a:pt x="3334" y="715"/>
                    </a:lnTo>
                    <a:lnTo>
                      <a:pt x="3301" y="698"/>
                    </a:lnTo>
                    <a:lnTo>
                      <a:pt x="3270" y="685"/>
                    </a:lnTo>
                    <a:lnTo>
                      <a:pt x="3256" y="679"/>
                    </a:lnTo>
                    <a:lnTo>
                      <a:pt x="3241" y="674"/>
                    </a:lnTo>
                    <a:lnTo>
                      <a:pt x="3211" y="663"/>
                    </a:lnTo>
                    <a:lnTo>
                      <a:pt x="3144" y="640"/>
                    </a:lnTo>
                    <a:lnTo>
                      <a:pt x="3103" y="625"/>
                    </a:lnTo>
                    <a:lnTo>
                      <a:pt x="3056" y="607"/>
                    </a:lnTo>
                    <a:lnTo>
                      <a:pt x="2727" y="476"/>
                    </a:lnTo>
                    <a:lnTo>
                      <a:pt x="2615" y="431"/>
                    </a:lnTo>
                    <a:lnTo>
                      <a:pt x="2515" y="392"/>
                    </a:lnTo>
                    <a:lnTo>
                      <a:pt x="2390" y="342"/>
                    </a:lnTo>
                    <a:lnTo>
                      <a:pt x="2330" y="317"/>
                    </a:lnTo>
                    <a:lnTo>
                      <a:pt x="2282" y="298"/>
                    </a:lnTo>
                    <a:lnTo>
                      <a:pt x="2263" y="290"/>
                    </a:lnTo>
                    <a:lnTo>
                      <a:pt x="2246" y="285"/>
                    </a:lnTo>
                    <a:lnTo>
                      <a:pt x="2232" y="280"/>
                    </a:lnTo>
                    <a:lnTo>
                      <a:pt x="2220" y="277"/>
                    </a:lnTo>
                    <a:lnTo>
                      <a:pt x="2208" y="274"/>
                    </a:lnTo>
                    <a:lnTo>
                      <a:pt x="2200" y="273"/>
                    </a:lnTo>
                    <a:lnTo>
                      <a:pt x="2192" y="272"/>
                    </a:lnTo>
                    <a:lnTo>
                      <a:pt x="2185" y="272"/>
                    </a:lnTo>
                    <a:lnTo>
                      <a:pt x="2178" y="273"/>
                    </a:lnTo>
                    <a:lnTo>
                      <a:pt x="2172" y="274"/>
                    </a:lnTo>
                    <a:lnTo>
                      <a:pt x="2159" y="278"/>
                    </a:lnTo>
                    <a:lnTo>
                      <a:pt x="2146" y="282"/>
                    </a:lnTo>
                    <a:lnTo>
                      <a:pt x="2128" y="287"/>
                    </a:lnTo>
                    <a:lnTo>
                      <a:pt x="2117" y="289"/>
                    </a:lnTo>
                    <a:lnTo>
                      <a:pt x="2104" y="292"/>
                    </a:lnTo>
                    <a:lnTo>
                      <a:pt x="2089" y="294"/>
                    </a:lnTo>
                    <a:lnTo>
                      <a:pt x="2071" y="295"/>
                    </a:lnTo>
                    <a:lnTo>
                      <a:pt x="2063" y="296"/>
                    </a:lnTo>
                    <a:lnTo>
                      <a:pt x="2051" y="296"/>
                    </a:lnTo>
                    <a:lnTo>
                      <a:pt x="2029" y="296"/>
                    </a:lnTo>
                    <a:lnTo>
                      <a:pt x="2002" y="296"/>
                    </a:lnTo>
                    <a:lnTo>
                      <a:pt x="1973" y="295"/>
                    </a:lnTo>
                    <a:lnTo>
                      <a:pt x="1940" y="293"/>
                    </a:lnTo>
                    <a:lnTo>
                      <a:pt x="1903" y="289"/>
                    </a:lnTo>
                    <a:lnTo>
                      <a:pt x="1883" y="287"/>
                    </a:lnTo>
                    <a:lnTo>
                      <a:pt x="1861" y="284"/>
                    </a:lnTo>
                    <a:lnTo>
                      <a:pt x="1815" y="279"/>
                    </a:lnTo>
                    <a:lnTo>
                      <a:pt x="1687" y="262"/>
                    </a:lnTo>
                    <a:lnTo>
                      <a:pt x="1551" y="243"/>
                    </a:lnTo>
                    <a:lnTo>
                      <a:pt x="1409" y="222"/>
                    </a:lnTo>
                    <a:lnTo>
                      <a:pt x="1263" y="200"/>
                    </a:lnTo>
                    <a:lnTo>
                      <a:pt x="967" y="154"/>
                    </a:lnTo>
                    <a:lnTo>
                      <a:pt x="683" y="110"/>
                    </a:lnTo>
                    <a:lnTo>
                      <a:pt x="514" y="84"/>
                    </a:lnTo>
                    <a:lnTo>
                      <a:pt x="336" y="56"/>
                    </a:lnTo>
                    <a:lnTo>
                      <a:pt x="161" y="28"/>
                    </a:lnTo>
                    <a:lnTo>
                      <a:pt x="78" y="13"/>
                    </a:lnTo>
                    <a:lnTo>
                      <a:pt x="0" y="0"/>
                    </a:lnTo>
                    <a:close/>
                  </a:path>
                </a:pathLst>
              </a:custGeom>
              <a:solidFill>
                <a:srgbClr val="8C8C8C"/>
              </a:solidFill>
              <a:ln w="9525">
                <a:noFill/>
                <a:round/>
                <a:headEnd/>
                <a:tailEnd/>
              </a:ln>
            </p:spPr>
            <p:txBody>
              <a:bodyPr/>
              <a:lstStyle/>
              <a:p>
                <a:endParaRPr lang="en-US" dirty="0"/>
              </a:p>
            </p:txBody>
          </p:sp>
          <p:sp>
            <p:nvSpPr>
              <p:cNvPr id="22302" name="Freeform 499"/>
              <p:cNvSpPr>
                <a:spLocks/>
              </p:cNvSpPr>
              <p:nvPr/>
            </p:nvSpPr>
            <p:spPr bwMode="auto">
              <a:xfrm>
                <a:off x="3282" y="1104"/>
                <a:ext cx="28" cy="24"/>
              </a:xfrm>
              <a:custGeom>
                <a:avLst/>
                <a:gdLst>
                  <a:gd name="T0" fmla="*/ 244 w 253"/>
                  <a:gd name="T1" fmla="*/ 50 h 144"/>
                  <a:gd name="T2" fmla="*/ 224 w 253"/>
                  <a:gd name="T3" fmla="*/ 51 h 144"/>
                  <a:gd name="T4" fmla="*/ 203 w 253"/>
                  <a:gd name="T5" fmla="*/ 48 h 144"/>
                  <a:gd name="T6" fmla="*/ 180 w 253"/>
                  <a:gd name="T7" fmla="*/ 44 h 144"/>
                  <a:gd name="T8" fmla="*/ 120 w 253"/>
                  <a:gd name="T9" fmla="*/ 30 h 144"/>
                  <a:gd name="T10" fmla="*/ 97 w 253"/>
                  <a:gd name="T11" fmla="*/ 26 h 144"/>
                  <a:gd name="T12" fmla="*/ 75 w 253"/>
                  <a:gd name="T13" fmla="*/ 23 h 144"/>
                  <a:gd name="T14" fmla="*/ 66 w 253"/>
                  <a:gd name="T15" fmla="*/ 24 h 144"/>
                  <a:gd name="T16" fmla="*/ 59 w 253"/>
                  <a:gd name="T17" fmla="*/ 27 h 144"/>
                  <a:gd name="T18" fmla="*/ 51 w 253"/>
                  <a:gd name="T19" fmla="*/ 34 h 144"/>
                  <a:gd name="T20" fmla="*/ 47 w 253"/>
                  <a:gd name="T21" fmla="*/ 45 h 144"/>
                  <a:gd name="T22" fmla="*/ 44 w 253"/>
                  <a:gd name="T23" fmla="*/ 62 h 144"/>
                  <a:gd name="T24" fmla="*/ 44 w 253"/>
                  <a:gd name="T25" fmla="*/ 83 h 144"/>
                  <a:gd name="T26" fmla="*/ 47 w 253"/>
                  <a:gd name="T27" fmla="*/ 104 h 144"/>
                  <a:gd name="T28" fmla="*/ 53 w 253"/>
                  <a:gd name="T29" fmla="*/ 123 h 144"/>
                  <a:gd name="T30" fmla="*/ 58 w 253"/>
                  <a:gd name="T31" fmla="*/ 134 h 144"/>
                  <a:gd name="T32" fmla="*/ 63 w 253"/>
                  <a:gd name="T33" fmla="*/ 142 h 144"/>
                  <a:gd name="T34" fmla="*/ 40 w 253"/>
                  <a:gd name="T35" fmla="*/ 120 h 144"/>
                  <a:gd name="T36" fmla="*/ 21 w 253"/>
                  <a:gd name="T37" fmla="*/ 97 h 144"/>
                  <a:gd name="T38" fmla="*/ 12 w 253"/>
                  <a:gd name="T39" fmla="*/ 84 h 144"/>
                  <a:gd name="T40" fmla="*/ 8 w 253"/>
                  <a:gd name="T41" fmla="*/ 76 h 144"/>
                  <a:gd name="T42" fmla="*/ 2 w 253"/>
                  <a:gd name="T43" fmla="*/ 61 h 144"/>
                  <a:gd name="T44" fmla="*/ 1 w 253"/>
                  <a:gd name="T45" fmla="*/ 52 h 144"/>
                  <a:gd name="T46" fmla="*/ 1 w 253"/>
                  <a:gd name="T47" fmla="*/ 43 h 144"/>
                  <a:gd name="T48" fmla="*/ 2 w 253"/>
                  <a:gd name="T49" fmla="*/ 32 h 144"/>
                  <a:gd name="T50" fmla="*/ 8 w 253"/>
                  <a:gd name="T51" fmla="*/ 18 h 144"/>
                  <a:gd name="T52" fmla="*/ 12 w 253"/>
                  <a:gd name="T53" fmla="*/ 10 h 144"/>
                  <a:gd name="T54" fmla="*/ 18 w 253"/>
                  <a:gd name="T55" fmla="*/ 7 h 144"/>
                  <a:gd name="T56" fmla="*/ 29 w 253"/>
                  <a:gd name="T57" fmla="*/ 4 h 144"/>
                  <a:gd name="T58" fmla="*/ 45 w 253"/>
                  <a:gd name="T59" fmla="*/ 2 h 144"/>
                  <a:gd name="T60" fmla="*/ 78 w 253"/>
                  <a:gd name="T61" fmla="*/ 0 h 144"/>
                  <a:gd name="T62" fmla="*/ 104 w 253"/>
                  <a:gd name="T63" fmla="*/ 0 h 144"/>
                  <a:gd name="T64" fmla="*/ 128 w 253"/>
                  <a:gd name="T65" fmla="*/ 3 h 144"/>
                  <a:gd name="T66" fmla="*/ 186 w 253"/>
                  <a:gd name="T67" fmla="*/ 11 h 144"/>
                  <a:gd name="T68" fmla="*/ 230 w 253"/>
                  <a:gd name="T69" fmla="*/ 21 h 144"/>
                  <a:gd name="T70" fmla="*/ 250 w 253"/>
                  <a:gd name="T71" fmla="*/ 27 h 144"/>
                  <a:gd name="T72" fmla="*/ 252 w 253"/>
                  <a:gd name="T73" fmla="*/ 37 h 144"/>
                  <a:gd name="T74" fmla="*/ 253 w 253"/>
                  <a:gd name="T75" fmla="*/ 48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144"/>
                  <a:gd name="T116" fmla="*/ 253 w 253"/>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144">
                    <a:moveTo>
                      <a:pt x="253" y="49"/>
                    </a:moveTo>
                    <a:lnTo>
                      <a:pt x="244" y="50"/>
                    </a:lnTo>
                    <a:lnTo>
                      <a:pt x="234" y="51"/>
                    </a:lnTo>
                    <a:lnTo>
                      <a:pt x="224" y="51"/>
                    </a:lnTo>
                    <a:lnTo>
                      <a:pt x="213" y="50"/>
                    </a:lnTo>
                    <a:lnTo>
                      <a:pt x="203" y="48"/>
                    </a:lnTo>
                    <a:lnTo>
                      <a:pt x="192" y="47"/>
                    </a:lnTo>
                    <a:lnTo>
                      <a:pt x="180" y="44"/>
                    </a:lnTo>
                    <a:lnTo>
                      <a:pt x="168" y="42"/>
                    </a:lnTo>
                    <a:lnTo>
                      <a:pt x="120" y="30"/>
                    </a:lnTo>
                    <a:lnTo>
                      <a:pt x="109" y="28"/>
                    </a:lnTo>
                    <a:lnTo>
                      <a:pt x="97" y="26"/>
                    </a:lnTo>
                    <a:lnTo>
                      <a:pt x="86" y="25"/>
                    </a:lnTo>
                    <a:lnTo>
                      <a:pt x="75" y="23"/>
                    </a:lnTo>
                    <a:lnTo>
                      <a:pt x="70" y="23"/>
                    </a:lnTo>
                    <a:lnTo>
                      <a:pt x="66" y="24"/>
                    </a:lnTo>
                    <a:lnTo>
                      <a:pt x="63" y="25"/>
                    </a:lnTo>
                    <a:lnTo>
                      <a:pt x="59" y="27"/>
                    </a:lnTo>
                    <a:lnTo>
                      <a:pt x="54" y="31"/>
                    </a:lnTo>
                    <a:lnTo>
                      <a:pt x="51" y="34"/>
                    </a:lnTo>
                    <a:lnTo>
                      <a:pt x="50" y="37"/>
                    </a:lnTo>
                    <a:lnTo>
                      <a:pt x="47" y="45"/>
                    </a:lnTo>
                    <a:lnTo>
                      <a:pt x="45" y="53"/>
                    </a:lnTo>
                    <a:lnTo>
                      <a:pt x="44" y="62"/>
                    </a:lnTo>
                    <a:lnTo>
                      <a:pt x="43" y="73"/>
                    </a:lnTo>
                    <a:lnTo>
                      <a:pt x="44" y="83"/>
                    </a:lnTo>
                    <a:lnTo>
                      <a:pt x="45" y="94"/>
                    </a:lnTo>
                    <a:lnTo>
                      <a:pt x="47" y="104"/>
                    </a:lnTo>
                    <a:lnTo>
                      <a:pt x="49" y="113"/>
                    </a:lnTo>
                    <a:lnTo>
                      <a:pt x="53" y="123"/>
                    </a:lnTo>
                    <a:lnTo>
                      <a:pt x="56" y="131"/>
                    </a:lnTo>
                    <a:lnTo>
                      <a:pt x="58" y="134"/>
                    </a:lnTo>
                    <a:lnTo>
                      <a:pt x="60" y="138"/>
                    </a:lnTo>
                    <a:lnTo>
                      <a:pt x="63" y="142"/>
                    </a:lnTo>
                    <a:lnTo>
                      <a:pt x="65" y="144"/>
                    </a:lnTo>
                    <a:lnTo>
                      <a:pt x="40" y="120"/>
                    </a:lnTo>
                    <a:lnTo>
                      <a:pt x="27" y="105"/>
                    </a:lnTo>
                    <a:lnTo>
                      <a:pt x="21" y="97"/>
                    </a:lnTo>
                    <a:lnTo>
                      <a:pt x="16" y="88"/>
                    </a:lnTo>
                    <a:lnTo>
                      <a:pt x="12" y="84"/>
                    </a:lnTo>
                    <a:lnTo>
                      <a:pt x="10" y="80"/>
                    </a:lnTo>
                    <a:lnTo>
                      <a:pt x="8" y="76"/>
                    </a:lnTo>
                    <a:lnTo>
                      <a:pt x="6" y="71"/>
                    </a:lnTo>
                    <a:lnTo>
                      <a:pt x="2" y="61"/>
                    </a:lnTo>
                    <a:lnTo>
                      <a:pt x="1" y="57"/>
                    </a:lnTo>
                    <a:lnTo>
                      <a:pt x="1" y="52"/>
                    </a:lnTo>
                    <a:lnTo>
                      <a:pt x="0" y="47"/>
                    </a:lnTo>
                    <a:lnTo>
                      <a:pt x="1" y="43"/>
                    </a:lnTo>
                    <a:lnTo>
                      <a:pt x="1" y="37"/>
                    </a:lnTo>
                    <a:lnTo>
                      <a:pt x="2" y="32"/>
                    </a:lnTo>
                    <a:lnTo>
                      <a:pt x="6" y="22"/>
                    </a:lnTo>
                    <a:lnTo>
                      <a:pt x="8" y="18"/>
                    </a:lnTo>
                    <a:lnTo>
                      <a:pt x="11" y="12"/>
                    </a:lnTo>
                    <a:lnTo>
                      <a:pt x="12" y="10"/>
                    </a:lnTo>
                    <a:lnTo>
                      <a:pt x="14" y="9"/>
                    </a:lnTo>
                    <a:lnTo>
                      <a:pt x="18" y="7"/>
                    </a:lnTo>
                    <a:lnTo>
                      <a:pt x="24" y="5"/>
                    </a:lnTo>
                    <a:lnTo>
                      <a:pt x="29" y="4"/>
                    </a:lnTo>
                    <a:lnTo>
                      <a:pt x="37" y="3"/>
                    </a:lnTo>
                    <a:lnTo>
                      <a:pt x="45" y="2"/>
                    </a:lnTo>
                    <a:lnTo>
                      <a:pt x="61" y="1"/>
                    </a:lnTo>
                    <a:lnTo>
                      <a:pt x="78" y="0"/>
                    </a:lnTo>
                    <a:lnTo>
                      <a:pt x="93" y="0"/>
                    </a:lnTo>
                    <a:lnTo>
                      <a:pt x="104" y="0"/>
                    </a:lnTo>
                    <a:lnTo>
                      <a:pt x="109" y="1"/>
                    </a:lnTo>
                    <a:lnTo>
                      <a:pt x="128" y="3"/>
                    </a:lnTo>
                    <a:lnTo>
                      <a:pt x="164" y="8"/>
                    </a:lnTo>
                    <a:lnTo>
                      <a:pt x="186" y="11"/>
                    </a:lnTo>
                    <a:lnTo>
                      <a:pt x="209" y="15"/>
                    </a:lnTo>
                    <a:lnTo>
                      <a:pt x="230" y="21"/>
                    </a:lnTo>
                    <a:lnTo>
                      <a:pt x="250" y="26"/>
                    </a:lnTo>
                    <a:lnTo>
                      <a:pt x="250" y="27"/>
                    </a:lnTo>
                    <a:lnTo>
                      <a:pt x="250" y="30"/>
                    </a:lnTo>
                    <a:lnTo>
                      <a:pt x="252" y="37"/>
                    </a:lnTo>
                    <a:lnTo>
                      <a:pt x="253" y="46"/>
                    </a:lnTo>
                    <a:lnTo>
                      <a:pt x="253" y="48"/>
                    </a:lnTo>
                    <a:lnTo>
                      <a:pt x="253" y="49"/>
                    </a:lnTo>
                    <a:close/>
                  </a:path>
                </a:pathLst>
              </a:custGeom>
              <a:solidFill>
                <a:srgbClr val="000000"/>
              </a:solidFill>
              <a:ln w="9525">
                <a:noFill/>
                <a:round/>
                <a:headEnd/>
                <a:tailEnd/>
              </a:ln>
            </p:spPr>
            <p:txBody>
              <a:bodyPr/>
              <a:lstStyle/>
              <a:p>
                <a:endParaRPr lang="en-US" dirty="0"/>
              </a:p>
            </p:txBody>
          </p:sp>
          <p:sp>
            <p:nvSpPr>
              <p:cNvPr id="22303" name="Freeform 500"/>
              <p:cNvSpPr>
                <a:spLocks/>
              </p:cNvSpPr>
              <p:nvPr/>
            </p:nvSpPr>
            <p:spPr bwMode="auto">
              <a:xfrm>
                <a:off x="3290" y="1107"/>
                <a:ext cx="20" cy="6"/>
              </a:xfrm>
              <a:custGeom>
                <a:avLst/>
                <a:gdLst>
                  <a:gd name="T0" fmla="*/ 178 w 178"/>
                  <a:gd name="T1" fmla="*/ 29 h 31"/>
                  <a:gd name="T2" fmla="*/ 159 w 178"/>
                  <a:gd name="T3" fmla="*/ 31 h 31"/>
                  <a:gd name="T4" fmla="*/ 138 w 178"/>
                  <a:gd name="T5" fmla="*/ 30 h 31"/>
                  <a:gd name="T6" fmla="*/ 116 w 178"/>
                  <a:gd name="T7" fmla="*/ 27 h 31"/>
                  <a:gd name="T8" fmla="*/ 93 w 178"/>
                  <a:gd name="T9" fmla="*/ 22 h 31"/>
                  <a:gd name="T10" fmla="*/ 45 w 178"/>
                  <a:gd name="T11" fmla="*/ 10 h 31"/>
                  <a:gd name="T12" fmla="*/ 22 w 178"/>
                  <a:gd name="T13" fmla="*/ 6 h 31"/>
                  <a:gd name="T14" fmla="*/ 0 w 178"/>
                  <a:gd name="T15" fmla="*/ 3 h 31"/>
                  <a:gd name="T16" fmla="*/ 0 w 178"/>
                  <a:gd name="T17" fmla="*/ 0 h 31"/>
                  <a:gd name="T18" fmla="*/ 22 w 178"/>
                  <a:gd name="T19" fmla="*/ 3 h 31"/>
                  <a:gd name="T20" fmla="*/ 45 w 178"/>
                  <a:gd name="T21" fmla="*/ 7 h 31"/>
                  <a:gd name="T22" fmla="*/ 93 w 178"/>
                  <a:gd name="T23" fmla="*/ 18 h 31"/>
                  <a:gd name="T24" fmla="*/ 116 w 178"/>
                  <a:gd name="T25" fmla="*/ 24 h 31"/>
                  <a:gd name="T26" fmla="*/ 138 w 178"/>
                  <a:gd name="T27" fmla="*/ 27 h 31"/>
                  <a:gd name="T28" fmla="*/ 159 w 178"/>
                  <a:gd name="T29" fmla="*/ 28 h 31"/>
                  <a:gd name="T30" fmla="*/ 178 w 178"/>
                  <a:gd name="T31" fmla="*/ 26 h 31"/>
                  <a:gd name="T32" fmla="*/ 178 w 178"/>
                  <a:gd name="T33" fmla="*/ 29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31"/>
                  <a:gd name="T53" fmla="*/ 178 w 17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31">
                    <a:moveTo>
                      <a:pt x="178" y="29"/>
                    </a:moveTo>
                    <a:lnTo>
                      <a:pt x="159" y="31"/>
                    </a:lnTo>
                    <a:lnTo>
                      <a:pt x="138" y="30"/>
                    </a:lnTo>
                    <a:lnTo>
                      <a:pt x="116" y="27"/>
                    </a:lnTo>
                    <a:lnTo>
                      <a:pt x="93" y="22"/>
                    </a:lnTo>
                    <a:lnTo>
                      <a:pt x="45" y="10"/>
                    </a:lnTo>
                    <a:lnTo>
                      <a:pt x="22" y="6"/>
                    </a:lnTo>
                    <a:lnTo>
                      <a:pt x="0" y="3"/>
                    </a:lnTo>
                    <a:lnTo>
                      <a:pt x="0" y="0"/>
                    </a:lnTo>
                    <a:lnTo>
                      <a:pt x="22" y="3"/>
                    </a:lnTo>
                    <a:lnTo>
                      <a:pt x="45" y="7"/>
                    </a:lnTo>
                    <a:lnTo>
                      <a:pt x="93" y="18"/>
                    </a:lnTo>
                    <a:lnTo>
                      <a:pt x="116" y="24"/>
                    </a:lnTo>
                    <a:lnTo>
                      <a:pt x="138" y="27"/>
                    </a:lnTo>
                    <a:lnTo>
                      <a:pt x="159" y="28"/>
                    </a:lnTo>
                    <a:lnTo>
                      <a:pt x="178" y="26"/>
                    </a:lnTo>
                    <a:lnTo>
                      <a:pt x="178" y="29"/>
                    </a:lnTo>
                    <a:close/>
                  </a:path>
                </a:pathLst>
              </a:custGeom>
              <a:solidFill>
                <a:srgbClr val="000000"/>
              </a:solidFill>
              <a:ln w="9525">
                <a:noFill/>
                <a:round/>
                <a:headEnd/>
                <a:tailEnd/>
              </a:ln>
            </p:spPr>
            <p:txBody>
              <a:bodyPr/>
              <a:lstStyle/>
              <a:p>
                <a:endParaRPr lang="en-US" dirty="0"/>
              </a:p>
            </p:txBody>
          </p:sp>
          <p:sp>
            <p:nvSpPr>
              <p:cNvPr id="22304" name="Freeform 501"/>
              <p:cNvSpPr>
                <a:spLocks/>
              </p:cNvSpPr>
              <p:nvPr/>
            </p:nvSpPr>
            <p:spPr bwMode="auto">
              <a:xfrm>
                <a:off x="3286" y="1107"/>
                <a:ext cx="4" cy="21"/>
              </a:xfrm>
              <a:custGeom>
                <a:avLst/>
                <a:gdLst>
                  <a:gd name="T0" fmla="*/ 35 w 35"/>
                  <a:gd name="T1" fmla="*/ 3 h 124"/>
                  <a:gd name="T2" fmla="*/ 27 w 35"/>
                  <a:gd name="T3" fmla="*/ 4 h 124"/>
                  <a:gd name="T4" fmla="*/ 20 w 35"/>
                  <a:gd name="T5" fmla="*/ 7 h 124"/>
                  <a:gd name="T6" fmla="*/ 15 w 35"/>
                  <a:gd name="T7" fmla="*/ 11 h 124"/>
                  <a:gd name="T8" fmla="*/ 11 w 35"/>
                  <a:gd name="T9" fmla="*/ 15 h 124"/>
                  <a:gd name="T10" fmla="*/ 7 w 35"/>
                  <a:gd name="T11" fmla="*/ 31 h 124"/>
                  <a:gd name="T12" fmla="*/ 5 w 35"/>
                  <a:gd name="T13" fmla="*/ 51 h 124"/>
                  <a:gd name="T14" fmla="*/ 7 w 35"/>
                  <a:gd name="T15" fmla="*/ 72 h 124"/>
                  <a:gd name="T16" fmla="*/ 11 w 35"/>
                  <a:gd name="T17" fmla="*/ 91 h 124"/>
                  <a:gd name="T18" fmla="*/ 18 w 35"/>
                  <a:gd name="T19" fmla="*/ 109 h 124"/>
                  <a:gd name="T20" fmla="*/ 26 w 35"/>
                  <a:gd name="T21" fmla="*/ 121 h 124"/>
                  <a:gd name="T22" fmla="*/ 23 w 35"/>
                  <a:gd name="T23" fmla="*/ 124 h 124"/>
                  <a:gd name="T24" fmla="*/ 14 w 35"/>
                  <a:gd name="T25" fmla="*/ 110 h 124"/>
                  <a:gd name="T26" fmla="*/ 7 w 35"/>
                  <a:gd name="T27" fmla="*/ 92 h 124"/>
                  <a:gd name="T28" fmla="*/ 3 w 35"/>
                  <a:gd name="T29" fmla="*/ 73 h 124"/>
                  <a:gd name="T30" fmla="*/ 0 w 35"/>
                  <a:gd name="T31" fmla="*/ 51 h 124"/>
                  <a:gd name="T32" fmla="*/ 3 w 35"/>
                  <a:gd name="T33" fmla="*/ 31 h 124"/>
                  <a:gd name="T34" fmla="*/ 7 w 35"/>
                  <a:gd name="T35" fmla="*/ 14 h 124"/>
                  <a:gd name="T36" fmla="*/ 11 w 35"/>
                  <a:gd name="T37" fmla="*/ 8 h 124"/>
                  <a:gd name="T38" fmla="*/ 17 w 35"/>
                  <a:gd name="T39" fmla="*/ 4 h 124"/>
                  <a:gd name="T40" fmla="*/ 25 w 35"/>
                  <a:gd name="T41" fmla="*/ 1 h 124"/>
                  <a:gd name="T42" fmla="*/ 35 w 35"/>
                  <a:gd name="T43" fmla="*/ 0 h 124"/>
                  <a:gd name="T44" fmla="*/ 35 w 35"/>
                  <a:gd name="T45" fmla="*/ 3 h 1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124"/>
                  <a:gd name="T71" fmla="*/ 35 w 35"/>
                  <a:gd name="T72" fmla="*/ 124 h 1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124">
                    <a:moveTo>
                      <a:pt x="35" y="3"/>
                    </a:moveTo>
                    <a:lnTo>
                      <a:pt x="27" y="4"/>
                    </a:lnTo>
                    <a:lnTo>
                      <a:pt x="20" y="7"/>
                    </a:lnTo>
                    <a:lnTo>
                      <a:pt x="15" y="11"/>
                    </a:lnTo>
                    <a:lnTo>
                      <a:pt x="11" y="15"/>
                    </a:lnTo>
                    <a:lnTo>
                      <a:pt x="7" y="31"/>
                    </a:lnTo>
                    <a:lnTo>
                      <a:pt x="5" y="51"/>
                    </a:lnTo>
                    <a:lnTo>
                      <a:pt x="7" y="72"/>
                    </a:lnTo>
                    <a:lnTo>
                      <a:pt x="11" y="91"/>
                    </a:lnTo>
                    <a:lnTo>
                      <a:pt x="18" y="109"/>
                    </a:lnTo>
                    <a:lnTo>
                      <a:pt x="26" y="121"/>
                    </a:lnTo>
                    <a:lnTo>
                      <a:pt x="23" y="124"/>
                    </a:lnTo>
                    <a:lnTo>
                      <a:pt x="14" y="110"/>
                    </a:lnTo>
                    <a:lnTo>
                      <a:pt x="7" y="92"/>
                    </a:lnTo>
                    <a:lnTo>
                      <a:pt x="3" y="73"/>
                    </a:lnTo>
                    <a:lnTo>
                      <a:pt x="0" y="51"/>
                    </a:lnTo>
                    <a:lnTo>
                      <a:pt x="3" y="31"/>
                    </a:lnTo>
                    <a:lnTo>
                      <a:pt x="7" y="14"/>
                    </a:lnTo>
                    <a:lnTo>
                      <a:pt x="11" y="8"/>
                    </a:lnTo>
                    <a:lnTo>
                      <a:pt x="17" y="4"/>
                    </a:lnTo>
                    <a:lnTo>
                      <a:pt x="25" y="1"/>
                    </a:lnTo>
                    <a:lnTo>
                      <a:pt x="35" y="0"/>
                    </a:lnTo>
                    <a:lnTo>
                      <a:pt x="35" y="3"/>
                    </a:lnTo>
                    <a:close/>
                  </a:path>
                </a:pathLst>
              </a:custGeom>
              <a:solidFill>
                <a:srgbClr val="000000"/>
              </a:solidFill>
              <a:ln w="9525">
                <a:noFill/>
                <a:round/>
                <a:headEnd/>
                <a:tailEnd/>
              </a:ln>
            </p:spPr>
            <p:txBody>
              <a:bodyPr/>
              <a:lstStyle/>
              <a:p>
                <a:endParaRPr lang="en-US" dirty="0"/>
              </a:p>
            </p:txBody>
          </p:sp>
          <p:sp>
            <p:nvSpPr>
              <p:cNvPr id="22305" name="Freeform 502"/>
              <p:cNvSpPr>
                <a:spLocks/>
              </p:cNvSpPr>
              <p:nvPr/>
            </p:nvSpPr>
            <p:spPr bwMode="auto">
              <a:xfrm>
                <a:off x="3290" y="1107"/>
                <a:ext cx="1" cy="1"/>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000000"/>
              </a:solidFill>
              <a:ln w="9525">
                <a:noFill/>
                <a:round/>
                <a:headEnd/>
                <a:tailEnd/>
              </a:ln>
            </p:spPr>
            <p:txBody>
              <a:bodyPr/>
              <a:lstStyle/>
              <a:p>
                <a:endParaRPr lang="en-US" dirty="0"/>
              </a:p>
            </p:txBody>
          </p:sp>
        </p:grpSp>
        <p:grpSp>
          <p:nvGrpSpPr>
            <p:cNvPr id="14" name="Group 503"/>
            <p:cNvGrpSpPr>
              <a:grpSpLocks/>
            </p:cNvGrpSpPr>
            <p:nvPr/>
          </p:nvGrpSpPr>
          <p:grpSpPr bwMode="auto">
            <a:xfrm>
              <a:off x="3280" y="1093"/>
              <a:ext cx="431" cy="424"/>
              <a:chOff x="3280" y="1093"/>
              <a:chExt cx="431" cy="424"/>
            </a:xfrm>
          </p:grpSpPr>
          <p:sp>
            <p:nvSpPr>
              <p:cNvPr id="21906" name="Freeform 504"/>
              <p:cNvSpPr>
                <a:spLocks/>
              </p:cNvSpPr>
              <p:nvPr/>
            </p:nvSpPr>
            <p:spPr bwMode="auto">
              <a:xfrm>
                <a:off x="3281" y="1106"/>
                <a:ext cx="8" cy="22"/>
              </a:xfrm>
              <a:custGeom>
                <a:avLst/>
                <a:gdLst>
                  <a:gd name="T0" fmla="*/ 66 w 68"/>
                  <a:gd name="T1" fmla="*/ 135 h 135"/>
                  <a:gd name="T2" fmla="*/ 41 w 68"/>
                  <a:gd name="T3" fmla="*/ 111 h 135"/>
                  <a:gd name="T4" fmla="*/ 27 w 68"/>
                  <a:gd name="T5" fmla="*/ 96 h 135"/>
                  <a:gd name="T6" fmla="*/ 14 w 68"/>
                  <a:gd name="T7" fmla="*/ 79 h 135"/>
                  <a:gd name="T8" fmla="*/ 6 w 68"/>
                  <a:gd name="T9" fmla="*/ 61 h 135"/>
                  <a:gd name="T10" fmla="*/ 2 w 68"/>
                  <a:gd name="T11" fmla="*/ 50 h 135"/>
                  <a:gd name="T12" fmla="*/ 1 w 68"/>
                  <a:gd name="T13" fmla="*/ 41 h 135"/>
                  <a:gd name="T14" fmla="*/ 0 w 68"/>
                  <a:gd name="T15" fmla="*/ 31 h 135"/>
                  <a:gd name="T16" fmla="*/ 2 w 68"/>
                  <a:gd name="T17" fmla="*/ 20 h 135"/>
                  <a:gd name="T18" fmla="*/ 6 w 68"/>
                  <a:gd name="T19" fmla="*/ 10 h 135"/>
                  <a:gd name="T20" fmla="*/ 11 w 68"/>
                  <a:gd name="T21" fmla="*/ 0 h 135"/>
                  <a:gd name="T22" fmla="*/ 14 w 68"/>
                  <a:gd name="T23" fmla="*/ 3 h 135"/>
                  <a:gd name="T24" fmla="*/ 9 w 68"/>
                  <a:gd name="T25" fmla="*/ 13 h 135"/>
                  <a:gd name="T26" fmla="*/ 6 w 68"/>
                  <a:gd name="T27" fmla="*/ 22 h 135"/>
                  <a:gd name="T28" fmla="*/ 3 w 68"/>
                  <a:gd name="T29" fmla="*/ 31 h 135"/>
                  <a:gd name="T30" fmla="*/ 4 w 68"/>
                  <a:gd name="T31" fmla="*/ 41 h 135"/>
                  <a:gd name="T32" fmla="*/ 6 w 68"/>
                  <a:gd name="T33" fmla="*/ 50 h 135"/>
                  <a:gd name="T34" fmla="*/ 9 w 68"/>
                  <a:gd name="T35" fmla="*/ 59 h 135"/>
                  <a:gd name="T36" fmla="*/ 18 w 68"/>
                  <a:gd name="T37" fmla="*/ 76 h 135"/>
                  <a:gd name="T38" fmla="*/ 30 w 68"/>
                  <a:gd name="T39" fmla="*/ 93 h 135"/>
                  <a:gd name="T40" fmla="*/ 43 w 68"/>
                  <a:gd name="T41" fmla="*/ 108 h 135"/>
                  <a:gd name="T42" fmla="*/ 68 w 68"/>
                  <a:gd name="T43" fmla="*/ 132 h 135"/>
                  <a:gd name="T44" fmla="*/ 66 w 68"/>
                  <a:gd name="T45" fmla="*/ 135 h 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135"/>
                  <a:gd name="T71" fmla="*/ 68 w 68"/>
                  <a:gd name="T72" fmla="*/ 135 h 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135">
                    <a:moveTo>
                      <a:pt x="66" y="135"/>
                    </a:moveTo>
                    <a:lnTo>
                      <a:pt x="41" y="111"/>
                    </a:lnTo>
                    <a:lnTo>
                      <a:pt x="27" y="96"/>
                    </a:lnTo>
                    <a:lnTo>
                      <a:pt x="14" y="79"/>
                    </a:lnTo>
                    <a:lnTo>
                      <a:pt x="6" y="61"/>
                    </a:lnTo>
                    <a:lnTo>
                      <a:pt x="2" y="50"/>
                    </a:lnTo>
                    <a:lnTo>
                      <a:pt x="1" y="41"/>
                    </a:lnTo>
                    <a:lnTo>
                      <a:pt x="0" y="31"/>
                    </a:lnTo>
                    <a:lnTo>
                      <a:pt x="2" y="20"/>
                    </a:lnTo>
                    <a:lnTo>
                      <a:pt x="6" y="10"/>
                    </a:lnTo>
                    <a:lnTo>
                      <a:pt x="11" y="0"/>
                    </a:lnTo>
                    <a:lnTo>
                      <a:pt x="14" y="3"/>
                    </a:lnTo>
                    <a:lnTo>
                      <a:pt x="9" y="13"/>
                    </a:lnTo>
                    <a:lnTo>
                      <a:pt x="6" y="22"/>
                    </a:lnTo>
                    <a:lnTo>
                      <a:pt x="3" y="31"/>
                    </a:lnTo>
                    <a:lnTo>
                      <a:pt x="4" y="41"/>
                    </a:lnTo>
                    <a:lnTo>
                      <a:pt x="6" y="50"/>
                    </a:lnTo>
                    <a:lnTo>
                      <a:pt x="9" y="59"/>
                    </a:lnTo>
                    <a:lnTo>
                      <a:pt x="18" y="76"/>
                    </a:lnTo>
                    <a:lnTo>
                      <a:pt x="30" y="93"/>
                    </a:lnTo>
                    <a:lnTo>
                      <a:pt x="43" y="108"/>
                    </a:lnTo>
                    <a:lnTo>
                      <a:pt x="68" y="132"/>
                    </a:lnTo>
                    <a:lnTo>
                      <a:pt x="66" y="135"/>
                    </a:lnTo>
                    <a:close/>
                  </a:path>
                </a:pathLst>
              </a:custGeom>
              <a:solidFill>
                <a:srgbClr val="000000"/>
              </a:solidFill>
              <a:ln w="9525">
                <a:noFill/>
                <a:round/>
                <a:headEnd/>
                <a:tailEnd/>
              </a:ln>
            </p:spPr>
            <p:txBody>
              <a:bodyPr/>
              <a:lstStyle/>
              <a:p>
                <a:endParaRPr lang="en-US" dirty="0"/>
              </a:p>
            </p:txBody>
          </p:sp>
          <p:sp>
            <p:nvSpPr>
              <p:cNvPr id="21907" name="Freeform 505"/>
              <p:cNvSpPr>
                <a:spLocks/>
              </p:cNvSpPr>
              <p:nvPr/>
            </p:nvSpPr>
            <p:spPr bwMode="auto">
              <a:xfrm>
                <a:off x="3289" y="1128"/>
                <a:ext cx="1" cy="1"/>
              </a:xfrm>
              <a:custGeom>
                <a:avLst/>
                <a:gdLst>
                  <a:gd name="T0" fmla="*/ 3 w 3"/>
                  <a:gd name="T1" fmla="*/ 0 h 3"/>
                  <a:gd name="T2" fmla="*/ 1 w 3"/>
                  <a:gd name="T3" fmla="*/ 3 h 3"/>
                  <a:gd name="T4" fmla="*/ 3 w 3"/>
                  <a:gd name="T5" fmla="*/ 0 h 3"/>
                  <a:gd name="T6" fmla="*/ 0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1" y="3"/>
                    </a:lnTo>
                    <a:lnTo>
                      <a:pt x="3" y="0"/>
                    </a:lnTo>
                    <a:lnTo>
                      <a:pt x="0" y="3"/>
                    </a:lnTo>
                    <a:lnTo>
                      <a:pt x="3" y="0"/>
                    </a:lnTo>
                    <a:close/>
                  </a:path>
                </a:pathLst>
              </a:custGeom>
              <a:solidFill>
                <a:srgbClr val="000000"/>
              </a:solidFill>
              <a:ln w="9525">
                <a:noFill/>
                <a:round/>
                <a:headEnd/>
                <a:tailEnd/>
              </a:ln>
            </p:spPr>
            <p:txBody>
              <a:bodyPr/>
              <a:lstStyle/>
              <a:p>
                <a:endParaRPr lang="en-US" dirty="0"/>
              </a:p>
            </p:txBody>
          </p:sp>
          <p:sp>
            <p:nvSpPr>
              <p:cNvPr id="21908" name="Freeform 506"/>
              <p:cNvSpPr>
                <a:spLocks/>
              </p:cNvSpPr>
              <p:nvPr/>
            </p:nvSpPr>
            <p:spPr bwMode="auto">
              <a:xfrm>
                <a:off x="3283" y="1104"/>
                <a:ext cx="11" cy="2"/>
              </a:xfrm>
              <a:custGeom>
                <a:avLst/>
                <a:gdLst>
                  <a:gd name="T0" fmla="*/ 0 w 100"/>
                  <a:gd name="T1" fmla="*/ 12 h 15"/>
                  <a:gd name="T2" fmla="*/ 9 w 100"/>
                  <a:gd name="T3" fmla="*/ 6 h 15"/>
                  <a:gd name="T4" fmla="*/ 20 w 100"/>
                  <a:gd name="T5" fmla="*/ 3 h 15"/>
                  <a:gd name="T6" fmla="*/ 36 w 100"/>
                  <a:gd name="T7" fmla="*/ 1 h 15"/>
                  <a:gd name="T8" fmla="*/ 52 w 100"/>
                  <a:gd name="T9" fmla="*/ 0 h 15"/>
                  <a:gd name="T10" fmla="*/ 100 w 100"/>
                  <a:gd name="T11" fmla="*/ 0 h 15"/>
                  <a:gd name="T12" fmla="*/ 100 w 100"/>
                  <a:gd name="T13" fmla="*/ 4 h 15"/>
                  <a:gd name="T14" fmla="*/ 52 w 100"/>
                  <a:gd name="T15" fmla="*/ 4 h 15"/>
                  <a:gd name="T16" fmla="*/ 36 w 100"/>
                  <a:gd name="T17" fmla="*/ 5 h 15"/>
                  <a:gd name="T18" fmla="*/ 20 w 100"/>
                  <a:gd name="T19" fmla="*/ 7 h 15"/>
                  <a:gd name="T20" fmla="*/ 10 w 100"/>
                  <a:gd name="T21" fmla="*/ 10 h 15"/>
                  <a:gd name="T22" fmla="*/ 3 w 100"/>
                  <a:gd name="T23" fmla="*/ 15 h 15"/>
                  <a:gd name="T24" fmla="*/ 0 w 100"/>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5"/>
                  <a:gd name="T41" fmla="*/ 100 w 10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5">
                    <a:moveTo>
                      <a:pt x="0" y="12"/>
                    </a:moveTo>
                    <a:lnTo>
                      <a:pt x="9" y="6"/>
                    </a:lnTo>
                    <a:lnTo>
                      <a:pt x="20" y="3"/>
                    </a:lnTo>
                    <a:lnTo>
                      <a:pt x="36" y="1"/>
                    </a:lnTo>
                    <a:lnTo>
                      <a:pt x="52" y="0"/>
                    </a:lnTo>
                    <a:lnTo>
                      <a:pt x="100" y="0"/>
                    </a:lnTo>
                    <a:lnTo>
                      <a:pt x="100" y="4"/>
                    </a:lnTo>
                    <a:lnTo>
                      <a:pt x="52" y="4"/>
                    </a:lnTo>
                    <a:lnTo>
                      <a:pt x="36" y="5"/>
                    </a:lnTo>
                    <a:lnTo>
                      <a:pt x="20" y="7"/>
                    </a:lnTo>
                    <a:lnTo>
                      <a:pt x="10" y="10"/>
                    </a:lnTo>
                    <a:lnTo>
                      <a:pt x="3" y="15"/>
                    </a:lnTo>
                    <a:lnTo>
                      <a:pt x="0" y="12"/>
                    </a:lnTo>
                    <a:close/>
                  </a:path>
                </a:pathLst>
              </a:custGeom>
              <a:solidFill>
                <a:srgbClr val="000000"/>
              </a:solidFill>
              <a:ln w="9525">
                <a:noFill/>
                <a:round/>
                <a:headEnd/>
                <a:tailEnd/>
              </a:ln>
            </p:spPr>
            <p:txBody>
              <a:bodyPr/>
              <a:lstStyle/>
              <a:p>
                <a:endParaRPr lang="en-US" dirty="0"/>
              </a:p>
            </p:txBody>
          </p:sp>
          <p:sp>
            <p:nvSpPr>
              <p:cNvPr id="21909" name="Freeform 507"/>
              <p:cNvSpPr>
                <a:spLocks/>
              </p:cNvSpPr>
              <p:nvPr/>
            </p:nvSpPr>
            <p:spPr bwMode="auto">
              <a:xfrm>
                <a:off x="3283" y="1106"/>
                <a:ext cx="1" cy="1"/>
              </a:xfrm>
              <a:custGeom>
                <a:avLst/>
                <a:gdLst>
                  <a:gd name="T0" fmla="*/ 0 w 3"/>
                  <a:gd name="T1" fmla="*/ 0 h 3"/>
                  <a:gd name="T2" fmla="*/ 3 w 3"/>
                  <a:gd name="T3" fmla="*/ 3 h 3"/>
                  <a:gd name="T4" fmla="*/ 0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0"/>
                    </a:moveTo>
                    <a:lnTo>
                      <a:pt x="3" y="3"/>
                    </a:lnTo>
                    <a:lnTo>
                      <a:pt x="0" y="0"/>
                    </a:lnTo>
                    <a:close/>
                  </a:path>
                </a:pathLst>
              </a:custGeom>
              <a:solidFill>
                <a:srgbClr val="000000"/>
              </a:solidFill>
              <a:ln w="9525">
                <a:noFill/>
                <a:round/>
                <a:headEnd/>
                <a:tailEnd/>
              </a:ln>
            </p:spPr>
            <p:txBody>
              <a:bodyPr/>
              <a:lstStyle/>
              <a:p>
                <a:endParaRPr lang="en-US" dirty="0"/>
              </a:p>
            </p:txBody>
          </p:sp>
          <p:sp>
            <p:nvSpPr>
              <p:cNvPr id="21910" name="Freeform 508"/>
              <p:cNvSpPr>
                <a:spLocks/>
              </p:cNvSpPr>
              <p:nvPr/>
            </p:nvSpPr>
            <p:spPr bwMode="auto">
              <a:xfrm>
                <a:off x="3294" y="1104"/>
                <a:ext cx="15" cy="4"/>
              </a:xfrm>
              <a:custGeom>
                <a:avLst/>
                <a:gdLst>
                  <a:gd name="T0" fmla="*/ 1 w 142"/>
                  <a:gd name="T1" fmla="*/ 0 h 29"/>
                  <a:gd name="T2" fmla="*/ 56 w 142"/>
                  <a:gd name="T3" fmla="*/ 7 h 29"/>
                  <a:gd name="T4" fmla="*/ 101 w 142"/>
                  <a:gd name="T5" fmla="*/ 14 h 29"/>
                  <a:gd name="T6" fmla="*/ 142 w 142"/>
                  <a:gd name="T7" fmla="*/ 25 h 29"/>
                  <a:gd name="T8" fmla="*/ 141 w 142"/>
                  <a:gd name="T9" fmla="*/ 29 h 29"/>
                  <a:gd name="T10" fmla="*/ 99 w 142"/>
                  <a:gd name="T11" fmla="*/ 19 h 29"/>
                  <a:gd name="T12" fmla="*/ 55 w 142"/>
                  <a:gd name="T13" fmla="*/ 11 h 29"/>
                  <a:gd name="T14" fmla="*/ 0 w 142"/>
                  <a:gd name="T15" fmla="*/ 4 h 29"/>
                  <a:gd name="T16" fmla="*/ 1 w 14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9"/>
                  <a:gd name="T29" fmla="*/ 142 w 14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9">
                    <a:moveTo>
                      <a:pt x="1" y="0"/>
                    </a:moveTo>
                    <a:lnTo>
                      <a:pt x="56" y="7"/>
                    </a:lnTo>
                    <a:lnTo>
                      <a:pt x="101" y="14"/>
                    </a:lnTo>
                    <a:lnTo>
                      <a:pt x="142" y="25"/>
                    </a:lnTo>
                    <a:lnTo>
                      <a:pt x="141" y="29"/>
                    </a:lnTo>
                    <a:lnTo>
                      <a:pt x="99" y="19"/>
                    </a:lnTo>
                    <a:lnTo>
                      <a:pt x="55" y="11"/>
                    </a:lnTo>
                    <a:lnTo>
                      <a:pt x="0" y="4"/>
                    </a:lnTo>
                    <a:lnTo>
                      <a:pt x="1" y="0"/>
                    </a:lnTo>
                    <a:close/>
                  </a:path>
                </a:pathLst>
              </a:custGeom>
              <a:solidFill>
                <a:srgbClr val="000000"/>
              </a:solidFill>
              <a:ln w="9525">
                <a:noFill/>
                <a:round/>
                <a:headEnd/>
                <a:tailEnd/>
              </a:ln>
            </p:spPr>
            <p:txBody>
              <a:bodyPr/>
              <a:lstStyle/>
              <a:p>
                <a:endParaRPr lang="en-US" dirty="0"/>
              </a:p>
            </p:txBody>
          </p:sp>
          <p:sp>
            <p:nvSpPr>
              <p:cNvPr id="21911" name="Freeform 509"/>
              <p:cNvSpPr>
                <a:spLocks/>
              </p:cNvSpPr>
              <p:nvPr/>
            </p:nvSpPr>
            <p:spPr bwMode="auto">
              <a:xfrm>
                <a:off x="3294" y="1104"/>
                <a:ext cx="1" cy="1"/>
              </a:xfrm>
              <a:custGeom>
                <a:avLst/>
                <a:gdLst>
                  <a:gd name="T0" fmla="*/ 1 w 1"/>
                  <a:gd name="T1" fmla="*/ 0 h 4"/>
                  <a:gd name="T2" fmla="*/ 0 w 1"/>
                  <a:gd name="T3" fmla="*/ 4 h 4"/>
                  <a:gd name="T4" fmla="*/ 1 w 1"/>
                  <a:gd name="T5" fmla="*/ 4 h 4"/>
                  <a:gd name="T6" fmla="*/ 1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1" y="0"/>
                    </a:moveTo>
                    <a:lnTo>
                      <a:pt x="0" y="4"/>
                    </a:lnTo>
                    <a:lnTo>
                      <a:pt x="1" y="4"/>
                    </a:lnTo>
                    <a:lnTo>
                      <a:pt x="1" y="0"/>
                    </a:lnTo>
                    <a:close/>
                  </a:path>
                </a:pathLst>
              </a:custGeom>
              <a:solidFill>
                <a:srgbClr val="000000"/>
              </a:solidFill>
              <a:ln w="9525">
                <a:noFill/>
                <a:round/>
                <a:headEnd/>
                <a:tailEnd/>
              </a:ln>
            </p:spPr>
            <p:txBody>
              <a:bodyPr/>
              <a:lstStyle/>
              <a:p>
                <a:endParaRPr lang="en-US" dirty="0"/>
              </a:p>
            </p:txBody>
          </p:sp>
          <p:sp>
            <p:nvSpPr>
              <p:cNvPr id="21912" name="Freeform 510"/>
              <p:cNvSpPr>
                <a:spLocks/>
              </p:cNvSpPr>
              <p:nvPr/>
            </p:nvSpPr>
            <p:spPr bwMode="auto">
              <a:xfrm>
                <a:off x="3309" y="1108"/>
                <a:ext cx="1" cy="4"/>
              </a:xfrm>
              <a:custGeom>
                <a:avLst/>
                <a:gdLst>
                  <a:gd name="T0" fmla="*/ 4 w 7"/>
                  <a:gd name="T1" fmla="*/ 0 h 23"/>
                  <a:gd name="T2" fmla="*/ 6 w 7"/>
                  <a:gd name="T3" fmla="*/ 11 h 23"/>
                  <a:gd name="T4" fmla="*/ 7 w 7"/>
                  <a:gd name="T5" fmla="*/ 23 h 23"/>
                  <a:gd name="T6" fmla="*/ 3 w 7"/>
                  <a:gd name="T7" fmla="*/ 23 h 23"/>
                  <a:gd name="T8" fmla="*/ 2 w 7"/>
                  <a:gd name="T9" fmla="*/ 11 h 23"/>
                  <a:gd name="T10" fmla="*/ 0 w 7"/>
                  <a:gd name="T11" fmla="*/ 0 h 23"/>
                  <a:gd name="T12" fmla="*/ 4 w 7"/>
                  <a:gd name="T13" fmla="*/ 0 h 23"/>
                  <a:gd name="T14" fmla="*/ 0 60000 65536"/>
                  <a:gd name="T15" fmla="*/ 0 60000 65536"/>
                  <a:gd name="T16" fmla="*/ 0 60000 65536"/>
                  <a:gd name="T17" fmla="*/ 0 60000 65536"/>
                  <a:gd name="T18" fmla="*/ 0 60000 65536"/>
                  <a:gd name="T19" fmla="*/ 0 60000 65536"/>
                  <a:gd name="T20" fmla="*/ 0 60000 65536"/>
                  <a:gd name="T21" fmla="*/ 0 w 7"/>
                  <a:gd name="T22" fmla="*/ 0 h 23"/>
                  <a:gd name="T23" fmla="*/ 7 w 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3">
                    <a:moveTo>
                      <a:pt x="4" y="0"/>
                    </a:moveTo>
                    <a:lnTo>
                      <a:pt x="6" y="11"/>
                    </a:lnTo>
                    <a:lnTo>
                      <a:pt x="7" y="23"/>
                    </a:lnTo>
                    <a:lnTo>
                      <a:pt x="3" y="23"/>
                    </a:lnTo>
                    <a:lnTo>
                      <a:pt x="2" y="11"/>
                    </a:lnTo>
                    <a:lnTo>
                      <a:pt x="0" y="0"/>
                    </a:lnTo>
                    <a:lnTo>
                      <a:pt x="4" y="0"/>
                    </a:lnTo>
                    <a:close/>
                  </a:path>
                </a:pathLst>
              </a:custGeom>
              <a:solidFill>
                <a:srgbClr val="000000"/>
              </a:solidFill>
              <a:ln w="9525">
                <a:noFill/>
                <a:round/>
                <a:headEnd/>
                <a:tailEnd/>
              </a:ln>
            </p:spPr>
            <p:txBody>
              <a:bodyPr/>
              <a:lstStyle/>
              <a:p>
                <a:endParaRPr lang="en-US" dirty="0"/>
              </a:p>
            </p:txBody>
          </p:sp>
          <p:sp>
            <p:nvSpPr>
              <p:cNvPr id="21913" name="Freeform 511"/>
              <p:cNvSpPr>
                <a:spLocks/>
              </p:cNvSpPr>
              <p:nvPr/>
            </p:nvSpPr>
            <p:spPr bwMode="auto">
              <a:xfrm>
                <a:off x="3309" y="1108"/>
                <a:ext cx="1" cy="1"/>
              </a:xfrm>
              <a:custGeom>
                <a:avLst/>
                <a:gdLst>
                  <a:gd name="T0" fmla="*/ 2 w 4"/>
                  <a:gd name="T1" fmla="*/ 0 h 4"/>
                  <a:gd name="T2" fmla="*/ 4 w 4"/>
                  <a:gd name="T3" fmla="*/ 0 h 4"/>
                  <a:gd name="T4" fmla="*/ 4 w 4"/>
                  <a:gd name="T5" fmla="*/ 2 h 4"/>
                  <a:gd name="T6" fmla="*/ 0 w 4"/>
                  <a:gd name="T7" fmla="*/ 2 h 4"/>
                  <a:gd name="T8" fmla="*/ 1 w 4"/>
                  <a:gd name="T9" fmla="*/ 4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4" y="0"/>
                    </a:lnTo>
                    <a:lnTo>
                      <a:pt x="4" y="2"/>
                    </a:lnTo>
                    <a:lnTo>
                      <a:pt x="0" y="2"/>
                    </a:lnTo>
                    <a:lnTo>
                      <a:pt x="1" y="4"/>
                    </a:lnTo>
                    <a:lnTo>
                      <a:pt x="2" y="0"/>
                    </a:lnTo>
                    <a:close/>
                  </a:path>
                </a:pathLst>
              </a:custGeom>
              <a:solidFill>
                <a:srgbClr val="000000"/>
              </a:solidFill>
              <a:ln w="9525">
                <a:noFill/>
                <a:round/>
                <a:headEnd/>
                <a:tailEnd/>
              </a:ln>
            </p:spPr>
            <p:txBody>
              <a:bodyPr/>
              <a:lstStyle/>
              <a:p>
                <a:endParaRPr lang="en-US" dirty="0"/>
              </a:p>
            </p:txBody>
          </p:sp>
          <p:sp>
            <p:nvSpPr>
              <p:cNvPr id="21914" name="Freeform 512"/>
              <p:cNvSpPr>
                <a:spLocks/>
              </p:cNvSpPr>
              <p:nvPr/>
            </p:nvSpPr>
            <p:spPr bwMode="auto">
              <a:xfrm>
                <a:off x="3309" y="1112"/>
                <a:ext cx="1" cy="1"/>
              </a:xfrm>
              <a:custGeom>
                <a:avLst/>
                <a:gdLst>
                  <a:gd name="T0" fmla="*/ 4 w 4"/>
                  <a:gd name="T1" fmla="*/ 1 h 3"/>
                  <a:gd name="T2" fmla="*/ 4 w 4"/>
                  <a:gd name="T3" fmla="*/ 3 h 3"/>
                  <a:gd name="T4" fmla="*/ 2 w 4"/>
                  <a:gd name="T5" fmla="*/ 3 h 3"/>
                  <a:gd name="T6" fmla="*/ 2 w 4"/>
                  <a:gd name="T7" fmla="*/ 0 h 3"/>
                  <a:gd name="T8" fmla="*/ 0 w 4"/>
                  <a:gd name="T9" fmla="*/ 1 h 3"/>
                  <a:gd name="T10" fmla="*/ 4 w 4"/>
                  <a:gd name="T11" fmla="*/ 1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1"/>
                    </a:moveTo>
                    <a:lnTo>
                      <a:pt x="4" y="3"/>
                    </a:lnTo>
                    <a:lnTo>
                      <a:pt x="2" y="3"/>
                    </a:lnTo>
                    <a:lnTo>
                      <a:pt x="2" y="0"/>
                    </a:lnTo>
                    <a:lnTo>
                      <a:pt x="0" y="1"/>
                    </a:lnTo>
                    <a:lnTo>
                      <a:pt x="4" y="1"/>
                    </a:lnTo>
                    <a:close/>
                  </a:path>
                </a:pathLst>
              </a:custGeom>
              <a:solidFill>
                <a:srgbClr val="000000"/>
              </a:solidFill>
              <a:ln w="9525">
                <a:noFill/>
                <a:round/>
                <a:headEnd/>
                <a:tailEnd/>
              </a:ln>
            </p:spPr>
            <p:txBody>
              <a:bodyPr/>
              <a:lstStyle/>
              <a:p>
                <a:endParaRPr lang="en-US" dirty="0"/>
              </a:p>
            </p:txBody>
          </p:sp>
          <p:sp>
            <p:nvSpPr>
              <p:cNvPr id="21915" name="Freeform 513"/>
              <p:cNvSpPr>
                <a:spLocks/>
              </p:cNvSpPr>
              <p:nvPr/>
            </p:nvSpPr>
            <p:spPr bwMode="auto">
              <a:xfrm>
                <a:off x="3280" y="1104"/>
                <a:ext cx="13" cy="30"/>
              </a:xfrm>
              <a:custGeom>
                <a:avLst/>
                <a:gdLst>
                  <a:gd name="T0" fmla="*/ 21 w 113"/>
                  <a:gd name="T1" fmla="*/ 1 h 176"/>
                  <a:gd name="T2" fmla="*/ 18 w 113"/>
                  <a:gd name="T3" fmla="*/ 28 h 176"/>
                  <a:gd name="T4" fmla="*/ 21 w 113"/>
                  <a:gd name="T5" fmla="*/ 54 h 176"/>
                  <a:gd name="T6" fmla="*/ 27 w 113"/>
                  <a:gd name="T7" fmla="*/ 78 h 176"/>
                  <a:gd name="T8" fmla="*/ 32 w 113"/>
                  <a:gd name="T9" fmla="*/ 87 h 176"/>
                  <a:gd name="T10" fmla="*/ 38 w 113"/>
                  <a:gd name="T11" fmla="*/ 98 h 176"/>
                  <a:gd name="T12" fmla="*/ 54 w 113"/>
                  <a:gd name="T13" fmla="*/ 118 h 176"/>
                  <a:gd name="T14" fmla="*/ 70 w 113"/>
                  <a:gd name="T15" fmla="*/ 134 h 176"/>
                  <a:gd name="T16" fmla="*/ 90 w 113"/>
                  <a:gd name="T17" fmla="*/ 150 h 176"/>
                  <a:gd name="T18" fmla="*/ 101 w 113"/>
                  <a:gd name="T19" fmla="*/ 156 h 176"/>
                  <a:gd name="T20" fmla="*/ 113 w 113"/>
                  <a:gd name="T21" fmla="*/ 161 h 176"/>
                  <a:gd name="T22" fmla="*/ 104 w 113"/>
                  <a:gd name="T23" fmla="*/ 176 h 176"/>
                  <a:gd name="T24" fmla="*/ 93 w 113"/>
                  <a:gd name="T25" fmla="*/ 171 h 176"/>
                  <a:gd name="T26" fmla="*/ 80 w 113"/>
                  <a:gd name="T27" fmla="*/ 164 h 176"/>
                  <a:gd name="T28" fmla="*/ 59 w 113"/>
                  <a:gd name="T29" fmla="*/ 147 h 176"/>
                  <a:gd name="T30" fmla="*/ 40 w 113"/>
                  <a:gd name="T31" fmla="*/ 129 h 176"/>
                  <a:gd name="T32" fmla="*/ 23 w 113"/>
                  <a:gd name="T33" fmla="*/ 107 h 176"/>
                  <a:gd name="T34" fmla="*/ 17 w 113"/>
                  <a:gd name="T35" fmla="*/ 96 h 176"/>
                  <a:gd name="T36" fmla="*/ 10 w 113"/>
                  <a:gd name="T37" fmla="*/ 83 h 176"/>
                  <a:gd name="T38" fmla="*/ 3 w 113"/>
                  <a:gd name="T39" fmla="*/ 56 h 176"/>
                  <a:gd name="T40" fmla="*/ 0 w 113"/>
                  <a:gd name="T41" fmla="*/ 28 h 176"/>
                  <a:gd name="T42" fmla="*/ 3 w 113"/>
                  <a:gd name="T43" fmla="*/ 0 h 176"/>
                  <a:gd name="T44" fmla="*/ 21 w 113"/>
                  <a:gd name="T45" fmla="*/ 1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176"/>
                  <a:gd name="T71" fmla="*/ 113 w 113"/>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176">
                    <a:moveTo>
                      <a:pt x="21" y="1"/>
                    </a:moveTo>
                    <a:lnTo>
                      <a:pt x="18" y="28"/>
                    </a:lnTo>
                    <a:lnTo>
                      <a:pt x="21" y="54"/>
                    </a:lnTo>
                    <a:lnTo>
                      <a:pt x="27" y="78"/>
                    </a:lnTo>
                    <a:lnTo>
                      <a:pt x="32" y="87"/>
                    </a:lnTo>
                    <a:lnTo>
                      <a:pt x="38" y="98"/>
                    </a:lnTo>
                    <a:lnTo>
                      <a:pt x="54" y="118"/>
                    </a:lnTo>
                    <a:lnTo>
                      <a:pt x="70" y="134"/>
                    </a:lnTo>
                    <a:lnTo>
                      <a:pt x="90" y="150"/>
                    </a:lnTo>
                    <a:lnTo>
                      <a:pt x="101" y="156"/>
                    </a:lnTo>
                    <a:lnTo>
                      <a:pt x="113" y="161"/>
                    </a:lnTo>
                    <a:lnTo>
                      <a:pt x="104" y="176"/>
                    </a:lnTo>
                    <a:lnTo>
                      <a:pt x="93" y="171"/>
                    </a:lnTo>
                    <a:lnTo>
                      <a:pt x="80" y="164"/>
                    </a:lnTo>
                    <a:lnTo>
                      <a:pt x="59" y="147"/>
                    </a:lnTo>
                    <a:lnTo>
                      <a:pt x="40" y="129"/>
                    </a:lnTo>
                    <a:lnTo>
                      <a:pt x="23" y="107"/>
                    </a:lnTo>
                    <a:lnTo>
                      <a:pt x="17" y="96"/>
                    </a:lnTo>
                    <a:lnTo>
                      <a:pt x="10" y="83"/>
                    </a:lnTo>
                    <a:lnTo>
                      <a:pt x="3" y="56"/>
                    </a:lnTo>
                    <a:lnTo>
                      <a:pt x="0" y="28"/>
                    </a:lnTo>
                    <a:lnTo>
                      <a:pt x="3" y="0"/>
                    </a:lnTo>
                    <a:lnTo>
                      <a:pt x="21" y="1"/>
                    </a:lnTo>
                    <a:close/>
                  </a:path>
                </a:pathLst>
              </a:custGeom>
              <a:solidFill>
                <a:srgbClr val="FF0000"/>
              </a:solidFill>
              <a:ln w="9525">
                <a:noFill/>
                <a:round/>
                <a:headEnd/>
                <a:tailEnd/>
              </a:ln>
            </p:spPr>
            <p:txBody>
              <a:bodyPr/>
              <a:lstStyle/>
              <a:p>
                <a:endParaRPr lang="en-US" dirty="0"/>
              </a:p>
            </p:txBody>
          </p:sp>
          <p:sp>
            <p:nvSpPr>
              <p:cNvPr id="21916" name="Freeform 514"/>
              <p:cNvSpPr>
                <a:spLocks/>
              </p:cNvSpPr>
              <p:nvPr/>
            </p:nvSpPr>
            <p:spPr bwMode="auto">
              <a:xfrm>
                <a:off x="3292" y="1131"/>
                <a:ext cx="70" cy="25"/>
              </a:xfrm>
              <a:custGeom>
                <a:avLst/>
                <a:gdLst>
                  <a:gd name="T0" fmla="*/ 6 w 629"/>
                  <a:gd name="T1" fmla="*/ 0 h 152"/>
                  <a:gd name="T2" fmla="*/ 53 w 629"/>
                  <a:gd name="T3" fmla="*/ 19 h 152"/>
                  <a:gd name="T4" fmla="*/ 122 w 629"/>
                  <a:gd name="T5" fmla="*/ 38 h 152"/>
                  <a:gd name="T6" fmla="*/ 204 w 629"/>
                  <a:gd name="T7" fmla="*/ 57 h 152"/>
                  <a:gd name="T8" fmla="*/ 295 w 629"/>
                  <a:gd name="T9" fmla="*/ 77 h 152"/>
                  <a:gd name="T10" fmla="*/ 479 w 629"/>
                  <a:gd name="T11" fmla="*/ 111 h 152"/>
                  <a:gd name="T12" fmla="*/ 629 w 629"/>
                  <a:gd name="T13" fmla="*/ 135 h 152"/>
                  <a:gd name="T14" fmla="*/ 627 w 629"/>
                  <a:gd name="T15" fmla="*/ 152 h 152"/>
                  <a:gd name="T16" fmla="*/ 477 w 629"/>
                  <a:gd name="T17" fmla="*/ 128 h 152"/>
                  <a:gd name="T18" fmla="*/ 293 w 629"/>
                  <a:gd name="T19" fmla="*/ 93 h 152"/>
                  <a:gd name="T20" fmla="*/ 200 w 629"/>
                  <a:gd name="T21" fmla="*/ 73 h 152"/>
                  <a:gd name="T22" fmla="*/ 117 w 629"/>
                  <a:gd name="T23" fmla="*/ 54 h 152"/>
                  <a:gd name="T24" fmla="*/ 48 w 629"/>
                  <a:gd name="T25" fmla="*/ 35 h 152"/>
                  <a:gd name="T26" fmla="*/ 0 w 629"/>
                  <a:gd name="T27" fmla="*/ 16 h 152"/>
                  <a:gd name="T28" fmla="*/ 6 w 629"/>
                  <a:gd name="T29" fmla="*/ 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
                  <a:gd name="T46" fmla="*/ 0 h 152"/>
                  <a:gd name="T47" fmla="*/ 629 w 629"/>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 h="152">
                    <a:moveTo>
                      <a:pt x="6" y="0"/>
                    </a:moveTo>
                    <a:lnTo>
                      <a:pt x="53" y="19"/>
                    </a:lnTo>
                    <a:lnTo>
                      <a:pt x="122" y="38"/>
                    </a:lnTo>
                    <a:lnTo>
                      <a:pt x="204" y="57"/>
                    </a:lnTo>
                    <a:lnTo>
                      <a:pt x="295" y="77"/>
                    </a:lnTo>
                    <a:lnTo>
                      <a:pt x="479" y="111"/>
                    </a:lnTo>
                    <a:lnTo>
                      <a:pt x="629" y="135"/>
                    </a:lnTo>
                    <a:lnTo>
                      <a:pt x="627" y="152"/>
                    </a:lnTo>
                    <a:lnTo>
                      <a:pt x="477" y="128"/>
                    </a:lnTo>
                    <a:lnTo>
                      <a:pt x="293" y="93"/>
                    </a:lnTo>
                    <a:lnTo>
                      <a:pt x="200" y="73"/>
                    </a:lnTo>
                    <a:lnTo>
                      <a:pt x="117" y="54"/>
                    </a:lnTo>
                    <a:lnTo>
                      <a:pt x="48" y="35"/>
                    </a:lnTo>
                    <a:lnTo>
                      <a:pt x="0" y="16"/>
                    </a:lnTo>
                    <a:lnTo>
                      <a:pt x="6" y="0"/>
                    </a:lnTo>
                    <a:close/>
                  </a:path>
                </a:pathLst>
              </a:custGeom>
              <a:solidFill>
                <a:srgbClr val="FF0000"/>
              </a:solidFill>
              <a:ln w="9525">
                <a:noFill/>
                <a:round/>
                <a:headEnd/>
                <a:tailEnd/>
              </a:ln>
            </p:spPr>
            <p:txBody>
              <a:bodyPr/>
              <a:lstStyle/>
              <a:p>
                <a:endParaRPr lang="en-US" dirty="0"/>
              </a:p>
            </p:txBody>
          </p:sp>
          <p:sp>
            <p:nvSpPr>
              <p:cNvPr id="21917" name="Freeform 515"/>
              <p:cNvSpPr>
                <a:spLocks/>
              </p:cNvSpPr>
              <p:nvPr/>
            </p:nvSpPr>
            <p:spPr bwMode="auto">
              <a:xfrm>
                <a:off x="3292" y="1131"/>
                <a:ext cx="1" cy="3"/>
              </a:xfrm>
              <a:custGeom>
                <a:avLst/>
                <a:gdLst>
                  <a:gd name="T0" fmla="*/ 0 w 9"/>
                  <a:gd name="T1" fmla="*/ 15 h 16"/>
                  <a:gd name="T2" fmla="*/ 1 w 9"/>
                  <a:gd name="T3" fmla="*/ 16 h 16"/>
                  <a:gd name="T4" fmla="*/ 7 w 9"/>
                  <a:gd name="T5" fmla="*/ 0 h 16"/>
                  <a:gd name="T6" fmla="*/ 9 w 9"/>
                  <a:gd name="T7" fmla="*/ 0 h 16"/>
                  <a:gd name="T8" fmla="*/ 0 w 9"/>
                  <a:gd name="T9" fmla="*/ 15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0" y="15"/>
                    </a:moveTo>
                    <a:lnTo>
                      <a:pt x="1" y="16"/>
                    </a:lnTo>
                    <a:lnTo>
                      <a:pt x="7" y="0"/>
                    </a:lnTo>
                    <a:lnTo>
                      <a:pt x="9" y="0"/>
                    </a:lnTo>
                    <a:lnTo>
                      <a:pt x="0" y="15"/>
                    </a:lnTo>
                    <a:close/>
                  </a:path>
                </a:pathLst>
              </a:custGeom>
              <a:solidFill>
                <a:srgbClr val="FF0000"/>
              </a:solidFill>
              <a:ln w="9525">
                <a:noFill/>
                <a:round/>
                <a:headEnd/>
                <a:tailEnd/>
              </a:ln>
            </p:spPr>
            <p:txBody>
              <a:bodyPr/>
              <a:lstStyle/>
              <a:p>
                <a:endParaRPr lang="en-US" dirty="0"/>
              </a:p>
            </p:txBody>
          </p:sp>
          <p:sp>
            <p:nvSpPr>
              <p:cNvPr id="21918" name="Freeform 516"/>
              <p:cNvSpPr>
                <a:spLocks/>
              </p:cNvSpPr>
              <p:nvPr/>
            </p:nvSpPr>
            <p:spPr bwMode="auto">
              <a:xfrm>
                <a:off x="3362" y="1153"/>
                <a:ext cx="55" cy="6"/>
              </a:xfrm>
              <a:custGeom>
                <a:avLst/>
                <a:gdLst>
                  <a:gd name="T0" fmla="*/ 2 w 501"/>
                  <a:gd name="T1" fmla="*/ 2 h 37"/>
                  <a:gd name="T2" fmla="*/ 115 w 501"/>
                  <a:gd name="T3" fmla="*/ 14 h 37"/>
                  <a:gd name="T4" fmla="*/ 214 w 501"/>
                  <a:gd name="T5" fmla="*/ 20 h 37"/>
                  <a:gd name="T6" fmla="*/ 300 w 501"/>
                  <a:gd name="T7" fmla="*/ 21 h 37"/>
                  <a:gd name="T8" fmla="*/ 371 w 501"/>
                  <a:gd name="T9" fmla="*/ 17 h 37"/>
                  <a:gd name="T10" fmla="*/ 426 w 501"/>
                  <a:gd name="T11" fmla="*/ 12 h 37"/>
                  <a:gd name="T12" fmla="*/ 467 w 501"/>
                  <a:gd name="T13" fmla="*/ 6 h 37"/>
                  <a:gd name="T14" fmla="*/ 499 w 501"/>
                  <a:gd name="T15" fmla="*/ 0 h 37"/>
                  <a:gd name="T16" fmla="*/ 501 w 501"/>
                  <a:gd name="T17" fmla="*/ 16 h 37"/>
                  <a:gd name="T18" fmla="*/ 469 w 501"/>
                  <a:gd name="T19" fmla="*/ 23 h 37"/>
                  <a:gd name="T20" fmla="*/ 428 w 501"/>
                  <a:gd name="T21" fmla="*/ 29 h 37"/>
                  <a:gd name="T22" fmla="*/ 372 w 501"/>
                  <a:gd name="T23" fmla="*/ 34 h 37"/>
                  <a:gd name="T24" fmla="*/ 300 w 501"/>
                  <a:gd name="T25" fmla="*/ 37 h 37"/>
                  <a:gd name="T26" fmla="*/ 213 w 501"/>
                  <a:gd name="T27" fmla="*/ 36 h 37"/>
                  <a:gd name="T28" fmla="*/ 114 w 501"/>
                  <a:gd name="T29" fmla="*/ 31 h 37"/>
                  <a:gd name="T30" fmla="*/ 0 w 501"/>
                  <a:gd name="T31" fmla="*/ 19 h 37"/>
                  <a:gd name="T32" fmla="*/ 2 w 501"/>
                  <a:gd name="T33" fmla="*/ 2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1"/>
                  <a:gd name="T52" fmla="*/ 0 h 37"/>
                  <a:gd name="T53" fmla="*/ 501 w 50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1" h="37">
                    <a:moveTo>
                      <a:pt x="2" y="2"/>
                    </a:moveTo>
                    <a:lnTo>
                      <a:pt x="115" y="14"/>
                    </a:lnTo>
                    <a:lnTo>
                      <a:pt x="214" y="20"/>
                    </a:lnTo>
                    <a:lnTo>
                      <a:pt x="300" y="21"/>
                    </a:lnTo>
                    <a:lnTo>
                      <a:pt x="371" y="17"/>
                    </a:lnTo>
                    <a:lnTo>
                      <a:pt x="426" y="12"/>
                    </a:lnTo>
                    <a:lnTo>
                      <a:pt x="467" y="6"/>
                    </a:lnTo>
                    <a:lnTo>
                      <a:pt x="499" y="0"/>
                    </a:lnTo>
                    <a:lnTo>
                      <a:pt x="501" y="16"/>
                    </a:lnTo>
                    <a:lnTo>
                      <a:pt x="469" y="23"/>
                    </a:lnTo>
                    <a:lnTo>
                      <a:pt x="428" y="29"/>
                    </a:lnTo>
                    <a:lnTo>
                      <a:pt x="372" y="34"/>
                    </a:lnTo>
                    <a:lnTo>
                      <a:pt x="300" y="37"/>
                    </a:lnTo>
                    <a:lnTo>
                      <a:pt x="213" y="36"/>
                    </a:lnTo>
                    <a:lnTo>
                      <a:pt x="114" y="31"/>
                    </a:lnTo>
                    <a:lnTo>
                      <a:pt x="0" y="19"/>
                    </a:lnTo>
                    <a:lnTo>
                      <a:pt x="2" y="2"/>
                    </a:lnTo>
                    <a:close/>
                  </a:path>
                </a:pathLst>
              </a:custGeom>
              <a:solidFill>
                <a:srgbClr val="FF0000"/>
              </a:solidFill>
              <a:ln w="9525">
                <a:noFill/>
                <a:round/>
                <a:headEnd/>
                <a:tailEnd/>
              </a:ln>
            </p:spPr>
            <p:txBody>
              <a:bodyPr/>
              <a:lstStyle/>
              <a:p>
                <a:endParaRPr lang="en-US" dirty="0"/>
              </a:p>
            </p:txBody>
          </p:sp>
          <p:sp>
            <p:nvSpPr>
              <p:cNvPr id="21919" name="Freeform 517"/>
              <p:cNvSpPr>
                <a:spLocks/>
              </p:cNvSpPr>
              <p:nvPr/>
            </p:nvSpPr>
            <p:spPr bwMode="auto">
              <a:xfrm>
                <a:off x="3362" y="1153"/>
                <a:ext cx="1" cy="3"/>
              </a:xfrm>
              <a:custGeom>
                <a:avLst/>
                <a:gdLst>
                  <a:gd name="T0" fmla="*/ 0 w 2"/>
                  <a:gd name="T1" fmla="*/ 17 h 17"/>
                  <a:gd name="T2" fmla="*/ 2 w 2"/>
                  <a:gd name="T3" fmla="*/ 0 h 17"/>
                  <a:gd name="T4" fmla="*/ 0 w 2"/>
                  <a:gd name="T5" fmla="*/ 17 h 17"/>
                  <a:gd name="T6" fmla="*/ 0 60000 65536"/>
                  <a:gd name="T7" fmla="*/ 0 60000 65536"/>
                  <a:gd name="T8" fmla="*/ 0 60000 65536"/>
                  <a:gd name="T9" fmla="*/ 0 w 2"/>
                  <a:gd name="T10" fmla="*/ 0 h 17"/>
                  <a:gd name="T11" fmla="*/ 2 w 2"/>
                  <a:gd name="T12" fmla="*/ 17 h 17"/>
                </a:gdLst>
                <a:ahLst/>
                <a:cxnLst>
                  <a:cxn ang="T6">
                    <a:pos x="T0" y="T1"/>
                  </a:cxn>
                  <a:cxn ang="T7">
                    <a:pos x="T2" y="T3"/>
                  </a:cxn>
                  <a:cxn ang="T8">
                    <a:pos x="T4" y="T5"/>
                  </a:cxn>
                </a:cxnLst>
                <a:rect l="T9" t="T10" r="T11" b="T12"/>
                <a:pathLst>
                  <a:path w="2" h="17">
                    <a:moveTo>
                      <a:pt x="0" y="17"/>
                    </a:moveTo>
                    <a:lnTo>
                      <a:pt x="2" y="0"/>
                    </a:lnTo>
                    <a:lnTo>
                      <a:pt x="0" y="17"/>
                    </a:lnTo>
                    <a:close/>
                  </a:path>
                </a:pathLst>
              </a:custGeom>
              <a:solidFill>
                <a:srgbClr val="FF0000"/>
              </a:solidFill>
              <a:ln w="9525">
                <a:noFill/>
                <a:round/>
                <a:headEnd/>
                <a:tailEnd/>
              </a:ln>
            </p:spPr>
            <p:txBody>
              <a:bodyPr/>
              <a:lstStyle/>
              <a:p>
                <a:endParaRPr lang="en-US" dirty="0"/>
              </a:p>
            </p:txBody>
          </p:sp>
          <p:sp>
            <p:nvSpPr>
              <p:cNvPr id="21920" name="Freeform 518"/>
              <p:cNvSpPr>
                <a:spLocks/>
              </p:cNvSpPr>
              <p:nvPr/>
            </p:nvSpPr>
            <p:spPr bwMode="auto">
              <a:xfrm>
                <a:off x="3307" y="1093"/>
                <a:ext cx="11" cy="49"/>
              </a:xfrm>
              <a:custGeom>
                <a:avLst/>
                <a:gdLst>
                  <a:gd name="T0" fmla="*/ 0 w 93"/>
                  <a:gd name="T1" fmla="*/ 89 h 298"/>
                  <a:gd name="T2" fmla="*/ 14 w 93"/>
                  <a:gd name="T3" fmla="*/ 52 h 298"/>
                  <a:gd name="T4" fmla="*/ 29 w 93"/>
                  <a:gd name="T5" fmla="*/ 26 h 298"/>
                  <a:gd name="T6" fmla="*/ 40 w 93"/>
                  <a:gd name="T7" fmla="*/ 8 h 298"/>
                  <a:gd name="T8" fmla="*/ 54 w 93"/>
                  <a:gd name="T9" fmla="*/ 0 h 298"/>
                  <a:gd name="T10" fmla="*/ 70 w 93"/>
                  <a:gd name="T11" fmla="*/ 1 h 298"/>
                  <a:gd name="T12" fmla="*/ 77 w 93"/>
                  <a:gd name="T13" fmla="*/ 6 h 298"/>
                  <a:gd name="T14" fmla="*/ 84 w 93"/>
                  <a:gd name="T15" fmla="*/ 20 h 298"/>
                  <a:gd name="T16" fmla="*/ 90 w 93"/>
                  <a:gd name="T17" fmla="*/ 38 h 298"/>
                  <a:gd name="T18" fmla="*/ 92 w 93"/>
                  <a:gd name="T19" fmla="*/ 58 h 298"/>
                  <a:gd name="T20" fmla="*/ 93 w 93"/>
                  <a:gd name="T21" fmla="*/ 85 h 298"/>
                  <a:gd name="T22" fmla="*/ 93 w 93"/>
                  <a:gd name="T23" fmla="*/ 113 h 298"/>
                  <a:gd name="T24" fmla="*/ 91 w 93"/>
                  <a:gd name="T25" fmla="*/ 174 h 298"/>
                  <a:gd name="T26" fmla="*/ 84 w 93"/>
                  <a:gd name="T27" fmla="*/ 239 h 298"/>
                  <a:gd name="T28" fmla="*/ 80 w 93"/>
                  <a:gd name="T29" fmla="*/ 270 h 298"/>
                  <a:gd name="T30" fmla="*/ 74 w 93"/>
                  <a:gd name="T31" fmla="*/ 298 h 298"/>
                  <a:gd name="T32" fmla="*/ 48 w 93"/>
                  <a:gd name="T33" fmla="*/ 295 h 298"/>
                  <a:gd name="T34" fmla="*/ 53 w 93"/>
                  <a:gd name="T35" fmla="*/ 267 h 298"/>
                  <a:gd name="T36" fmla="*/ 58 w 93"/>
                  <a:gd name="T37" fmla="*/ 237 h 298"/>
                  <a:gd name="T38" fmla="*/ 64 w 93"/>
                  <a:gd name="T39" fmla="*/ 173 h 298"/>
                  <a:gd name="T40" fmla="*/ 67 w 93"/>
                  <a:gd name="T41" fmla="*/ 113 h 298"/>
                  <a:gd name="T42" fmla="*/ 67 w 93"/>
                  <a:gd name="T43" fmla="*/ 86 h 298"/>
                  <a:gd name="T44" fmla="*/ 66 w 93"/>
                  <a:gd name="T45" fmla="*/ 61 h 298"/>
                  <a:gd name="T46" fmla="*/ 63 w 93"/>
                  <a:gd name="T47" fmla="*/ 41 h 298"/>
                  <a:gd name="T48" fmla="*/ 59 w 93"/>
                  <a:gd name="T49" fmla="*/ 27 h 298"/>
                  <a:gd name="T50" fmla="*/ 55 w 93"/>
                  <a:gd name="T51" fmla="*/ 22 h 298"/>
                  <a:gd name="T52" fmla="*/ 57 w 93"/>
                  <a:gd name="T53" fmla="*/ 23 h 298"/>
                  <a:gd name="T54" fmla="*/ 66 w 93"/>
                  <a:gd name="T55" fmla="*/ 23 h 298"/>
                  <a:gd name="T56" fmla="*/ 59 w 93"/>
                  <a:gd name="T57" fmla="*/ 26 h 298"/>
                  <a:gd name="T58" fmla="*/ 51 w 93"/>
                  <a:gd name="T59" fmla="*/ 40 h 298"/>
                  <a:gd name="T60" fmla="*/ 39 w 93"/>
                  <a:gd name="T61" fmla="*/ 62 h 298"/>
                  <a:gd name="T62" fmla="*/ 24 w 93"/>
                  <a:gd name="T63" fmla="*/ 98 h 298"/>
                  <a:gd name="T64" fmla="*/ 0 w 93"/>
                  <a:gd name="T65" fmla="*/ 89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298"/>
                  <a:gd name="T101" fmla="*/ 93 w 93"/>
                  <a:gd name="T102" fmla="*/ 298 h 2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298">
                    <a:moveTo>
                      <a:pt x="0" y="89"/>
                    </a:moveTo>
                    <a:lnTo>
                      <a:pt x="14" y="52"/>
                    </a:lnTo>
                    <a:lnTo>
                      <a:pt x="29" y="26"/>
                    </a:lnTo>
                    <a:lnTo>
                      <a:pt x="40" y="8"/>
                    </a:lnTo>
                    <a:lnTo>
                      <a:pt x="54" y="0"/>
                    </a:lnTo>
                    <a:lnTo>
                      <a:pt x="70" y="1"/>
                    </a:lnTo>
                    <a:lnTo>
                      <a:pt x="77" y="6"/>
                    </a:lnTo>
                    <a:lnTo>
                      <a:pt x="84" y="20"/>
                    </a:lnTo>
                    <a:lnTo>
                      <a:pt x="90" y="38"/>
                    </a:lnTo>
                    <a:lnTo>
                      <a:pt x="92" y="58"/>
                    </a:lnTo>
                    <a:lnTo>
                      <a:pt x="93" y="85"/>
                    </a:lnTo>
                    <a:lnTo>
                      <a:pt x="93" y="113"/>
                    </a:lnTo>
                    <a:lnTo>
                      <a:pt x="91" y="174"/>
                    </a:lnTo>
                    <a:lnTo>
                      <a:pt x="84" y="239"/>
                    </a:lnTo>
                    <a:lnTo>
                      <a:pt x="80" y="270"/>
                    </a:lnTo>
                    <a:lnTo>
                      <a:pt x="74" y="298"/>
                    </a:lnTo>
                    <a:lnTo>
                      <a:pt x="48" y="295"/>
                    </a:lnTo>
                    <a:lnTo>
                      <a:pt x="53" y="267"/>
                    </a:lnTo>
                    <a:lnTo>
                      <a:pt x="58" y="237"/>
                    </a:lnTo>
                    <a:lnTo>
                      <a:pt x="64" y="173"/>
                    </a:lnTo>
                    <a:lnTo>
                      <a:pt x="67" y="113"/>
                    </a:lnTo>
                    <a:lnTo>
                      <a:pt x="67" y="86"/>
                    </a:lnTo>
                    <a:lnTo>
                      <a:pt x="66" y="61"/>
                    </a:lnTo>
                    <a:lnTo>
                      <a:pt x="63" y="41"/>
                    </a:lnTo>
                    <a:lnTo>
                      <a:pt x="59" y="27"/>
                    </a:lnTo>
                    <a:lnTo>
                      <a:pt x="55" y="22"/>
                    </a:lnTo>
                    <a:lnTo>
                      <a:pt x="57" y="23"/>
                    </a:lnTo>
                    <a:lnTo>
                      <a:pt x="66" y="23"/>
                    </a:lnTo>
                    <a:lnTo>
                      <a:pt x="59" y="26"/>
                    </a:lnTo>
                    <a:lnTo>
                      <a:pt x="51" y="40"/>
                    </a:lnTo>
                    <a:lnTo>
                      <a:pt x="39" y="62"/>
                    </a:lnTo>
                    <a:lnTo>
                      <a:pt x="24" y="98"/>
                    </a:lnTo>
                    <a:lnTo>
                      <a:pt x="0" y="89"/>
                    </a:lnTo>
                    <a:close/>
                  </a:path>
                </a:pathLst>
              </a:custGeom>
              <a:solidFill>
                <a:srgbClr val="FF0000"/>
              </a:solidFill>
              <a:ln w="9525">
                <a:noFill/>
                <a:round/>
                <a:headEnd/>
                <a:tailEnd/>
              </a:ln>
            </p:spPr>
            <p:txBody>
              <a:bodyPr/>
              <a:lstStyle/>
              <a:p>
                <a:endParaRPr lang="en-US" dirty="0"/>
              </a:p>
            </p:txBody>
          </p:sp>
          <p:sp>
            <p:nvSpPr>
              <p:cNvPr id="21921" name="Freeform 519"/>
              <p:cNvSpPr>
                <a:spLocks/>
              </p:cNvSpPr>
              <p:nvPr/>
            </p:nvSpPr>
            <p:spPr bwMode="auto">
              <a:xfrm>
                <a:off x="3316" y="1093"/>
                <a:ext cx="6" cy="50"/>
              </a:xfrm>
              <a:custGeom>
                <a:avLst/>
                <a:gdLst>
                  <a:gd name="T0" fmla="*/ 0 w 61"/>
                  <a:gd name="T1" fmla="*/ 5 h 301"/>
                  <a:gd name="T2" fmla="*/ 12 w 61"/>
                  <a:gd name="T3" fmla="*/ 0 h 301"/>
                  <a:gd name="T4" fmla="*/ 27 w 61"/>
                  <a:gd name="T5" fmla="*/ 0 h 301"/>
                  <a:gd name="T6" fmla="*/ 42 w 61"/>
                  <a:gd name="T7" fmla="*/ 9 h 301"/>
                  <a:gd name="T8" fmla="*/ 50 w 61"/>
                  <a:gd name="T9" fmla="*/ 22 h 301"/>
                  <a:gd name="T10" fmla="*/ 59 w 61"/>
                  <a:gd name="T11" fmla="*/ 51 h 301"/>
                  <a:gd name="T12" fmla="*/ 61 w 61"/>
                  <a:gd name="T13" fmla="*/ 92 h 301"/>
                  <a:gd name="T14" fmla="*/ 59 w 61"/>
                  <a:gd name="T15" fmla="*/ 139 h 301"/>
                  <a:gd name="T16" fmla="*/ 53 w 61"/>
                  <a:gd name="T17" fmla="*/ 193 h 301"/>
                  <a:gd name="T18" fmla="*/ 45 w 61"/>
                  <a:gd name="T19" fmla="*/ 248 h 301"/>
                  <a:gd name="T20" fmla="*/ 35 w 61"/>
                  <a:gd name="T21" fmla="*/ 301 h 301"/>
                  <a:gd name="T22" fmla="*/ 8 w 61"/>
                  <a:gd name="T23" fmla="*/ 298 h 301"/>
                  <a:gd name="T24" fmla="*/ 18 w 61"/>
                  <a:gd name="T25" fmla="*/ 245 h 301"/>
                  <a:gd name="T26" fmla="*/ 26 w 61"/>
                  <a:gd name="T27" fmla="*/ 191 h 301"/>
                  <a:gd name="T28" fmla="*/ 32 w 61"/>
                  <a:gd name="T29" fmla="*/ 138 h 301"/>
                  <a:gd name="T30" fmla="*/ 34 w 61"/>
                  <a:gd name="T31" fmla="*/ 92 h 301"/>
                  <a:gd name="T32" fmla="*/ 32 w 61"/>
                  <a:gd name="T33" fmla="*/ 54 h 301"/>
                  <a:gd name="T34" fmla="*/ 24 w 61"/>
                  <a:gd name="T35" fmla="*/ 29 h 301"/>
                  <a:gd name="T36" fmla="*/ 22 w 61"/>
                  <a:gd name="T37" fmla="*/ 25 h 301"/>
                  <a:gd name="T38" fmla="*/ 20 w 61"/>
                  <a:gd name="T39" fmla="*/ 24 h 301"/>
                  <a:gd name="T40" fmla="*/ 18 w 61"/>
                  <a:gd name="T41" fmla="*/ 24 h 301"/>
                  <a:gd name="T42" fmla="*/ 11 w 61"/>
                  <a:gd name="T43" fmla="*/ 28 h 301"/>
                  <a:gd name="T44" fmla="*/ 0 w 61"/>
                  <a:gd name="T45" fmla="*/ 5 h 3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301"/>
                  <a:gd name="T71" fmla="*/ 61 w 61"/>
                  <a:gd name="T72" fmla="*/ 301 h 3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301">
                    <a:moveTo>
                      <a:pt x="0" y="5"/>
                    </a:moveTo>
                    <a:lnTo>
                      <a:pt x="12" y="0"/>
                    </a:lnTo>
                    <a:lnTo>
                      <a:pt x="27" y="0"/>
                    </a:lnTo>
                    <a:lnTo>
                      <a:pt x="42" y="9"/>
                    </a:lnTo>
                    <a:lnTo>
                      <a:pt x="50" y="22"/>
                    </a:lnTo>
                    <a:lnTo>
                      <a:pt x="59" y="51"/>
                    </a:lnTo>
                    <a:lnTo>
                      <a:pt x="61" y="92"/>
                    </a:lnTo>
                    <a:lnTo>
                      <a:pt x="59" y="139"/>
                    </a:lnTo>
                    <a:lnTo>
                      <a:pt x="53" y="193"/>
                    </a:lnTo>
                    <a:lnTo>
                      <a:pt x="45" y="248"/>
                    </a:lnTo>
                    <a:lnTo>
                      <a:pt x="35" y="301"/>
                    </a:lnTo>
                    <a:lnTo>
                      <a:pt x="8" y="298"/>
                    </a:lnTo>
                    <a:lnTo>
                      <a:pt x="18" y="245"/>
                    </a:lnTo>
                    <a:lnTo>
                      <a:pt x="26" y="191"/>
                    </a:lnTo>
                    <a:lnTo>
                      <a:pt x="32" y="138"/>
                    </a:lnTo>
                    <a:lnTo>
                      <a:pt x="34" y="92"/>
                    </a:lnTo>
                    <a:lnTo>
                      <a:pt x="32" y="54"/>
                    </a:lnTo>
                    <a:lnTo>
                      <a:pt x="24" y="29"/>
                    </a:lnTo>
                    <a:lnTo>
                      <a:pt x="22" y="25"/>
                    </a:lnTo>
                    <a:lnTo>
                      <a:pt x="20" y="24"/>
                    </a:lnTo>
                    <a:lnTo>
                      <a:pt x="18" y="24"/>
                    </a:lnTo>
                    <a:lnTo>
                      <a:pt x="11" y="28"/>
                    </a:lnTo>
                    <a:lnTo>
                      <a:pt x="0" y="5"/>
                    </a:lnTo>
                    <a:close/>
                  </a:path>
                </a:pathLst>
              </a:custGeom>
              <a:solidFill>
                <a:srgbClr val="FF0000"/>
              </a:solidFill>
              <a:ln w="9525">
                <a:noFill/>
                <a:round/>
                <a:headEnd/>
                <a:tailEnd/>
              </a:ln>
            </p:spPr>
            <p:txBody>
              <a:bodyPr/>
              <a:lstStyle/>
              <a:p>
                <a:endParaRPr lang="en-US" dirty="0"/>
              </a:p>
            </p:txBody>
          </p:sp>
          <p:sp>
            <p:nvSpPr>
              <p:cNvPr id="21922" name="Freeform 520"/>
              <p:cNvSpPr>
                <a:spLocks/>
              </p:cNvSpPr>
              <p:nvPr/>
            </p:nvSpPr>
            <p:spPr bwMode="auto">
              <a:xfrm>
                <a:off x="3357" y="1110"/>
                <a:ext cx="9" cy="45"/>
              </a:xfrm>
              <a:custGeom>
                <a:avLst/>
                <a:gdLst>
                  <a:gd name="T0" fmla="*/ 14 w 84"/>
                  <a:gd name="T1" fmla="*/ 259 h 270"/>
                  <a:gd name="T2" fmla="*/ 21 w 84"/>
                  <a:gd name="T3" fmla="*/ 246 h 270"/>
                  <a:gd name="T4" fmla="*/ 27 w 84"/>
                  <a:gd name="T5" fmla="*/ 229 h 270"/>
                  <a:gd name="T6" fmla="*/ 40 w 84"/>
                  <a:gd name="T7" fmla="*/ 177 h 270"/>
                  <a:gd name="T8" fmla="*/ 51 w 84"/>
                  <a:gd name="T9" fmla="*/ 118 h 270"/>
                  <a:gd name="T10" fmla="*/ 58 w 84"/>
                  <a:gd name="T11" fmla="*/ 64 h 270"/>
                  <a:gd name="T12" fmla="*/ 59 w 84"/>
                  <a:gd name="T13" fmla="*/ 24 h 270"/>
                  <a:gd name="T14" fmla="*/ 59 w 84"/>
                  <a:gd name="T15" fmla="*/ 22 h 270"/>
                  <a:gd name="T16" fmla="*/ 59 w 84"/>
                  <a:gd name="T17" fmla="*/ 23 h 270"/>
                  <a:gd name="T18" fmla="*/ 68 w 84"/>
                  <a:gd name="T19" fmla="*/ 23 h 270"/>
                  <a:gd name="T20" fmla="*/ 66 w 84"/>
                  <a:gd name="T21" fmla="*/ 26 h 270"/>
                  <a:gd name="T22" fmla="*/ 57 w 84"/>
                  <a:gd name="T23" fmla="*/ 41 h 270"/>
                  <a:gd name="T24" fmla="*/ 42 w 84"/>
                  <a:gd name="T25" fmla="*/ 72 h 270"/>
                  <a:gd name="T26" fmla="*/ 24 w 84"/>
                  <a:gd name="T27" fmla="*/ 116 h 270"/>
                  <a:gd name="T28" fmla="*/ 0 w 84"/>
                  <a:gd name="T29" fmla="*/ 107 h 270"/>
                  <a:gd name="T30" fmla="*/ 18 w 84"/>
                  <a:gd name="T31" fmla="*/ 63 h 270"/>
                  <a:gd name="T32" fmla="*/ 32 w 84"/>
                  <a:gd name="T33" fmla="*/ 31 h 270"/>
                  <a:gd name="T34" fmla="*/ 44 w 84"/>
                  <a:gd name="T35" fmla="*/ 11 h 270"/>
                  <a:gd name="T36" fmla="*/ 58 w 84"/>
                  <a:gd name="T37" fmla="*/ 0 h 270"/>
                  <a:gd name="T38" fmla="*/ 78 w 84"/>
                  <a:gd name="T39" fmla="*/ 6 h 270"/>
                  <a:gd name="T40" fmla="*/ 83 w 84"/>
                  <a:gd name="T41" fmla="*/ 14 h 270"/>
                  <a:gd name="T42" fmla="*/ 84 w 84"/>
                  <a:gd name="T43" fmla="*/ 24 h 270"/>
                  <a:gd name="T44" fmla="*/ 83 w 84"/>
                  <a:gd name="T45" fmla="*/ 67 h 270"/>
                  <a:gd name="T46" fmla="*/ 77 w 84"/>
                  <a:gd name="T47" fmla="*/ 122 h 270"/>
                  <a:gd name="T48" fmla="*/ 66 w 84"/>
                  <a:gd name="T49" fmla="*/ 183 h 270"/>
                  <a:gd name="T50" fmla="*/ 52 w 84"/>
                  <a:gd name="T51" fmla="*/ 235 h 270"/>
                  <a:gd name="T52" fmla="*/ 45 w 84"/>
                  <a:gd name="T53" fmla="*/ 256 h 270"/>
                  <a:gd name="T54" fmla="*/ 38 w 84"/>
                  <a:gd name="T55" fmla="*/ 270 h 270"/>
                  <a:gd name="T56" fmla="*/ 14 w 84"/>
                  <a:gd name="T57" fmla="*/ 259 h 2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270"/>
                  <a:gd name="T89" fmla="*/ 84 w 84"/>
                  <a:gd name="T90" fmla="*/ 270 h 2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270">
                    <a:moveTo>
                      <a:pt x="14" y="259"/>
                    </a:moveTo>
                    <a:lnTo>
                      <a:pt x="21" y="246"/>
                    </a:lnTo>
                    <a:lnTo>
                      <a:pt x="27" y="229"/>
                    </a:lnTo>
                    <a:lnTo>
                      <a:pt x="40" y="177"/>
                    </a:lnTo>
                    <a:lnTo>
                      <a:pt x="51" y="118"/>
                    </a:lnTo>
                    <a:lnTo>
                      <a:pt x="58" y="64"/>
                    </a:lnTo>
                    <a:lnTo>
                      <a:pt x="59" y="24"/>
                    </a:lnTo>
                    <a:lnTo>
                      <a:pt x="59" y="22"/>
                    </a:lnTo>
                    <a:lnTo>
                      <a:pt x="59" y="23"/>
                    </a:lnTo>
                    <a:lnTo>
                      <a:pt x="68" y="23"/>
                    </a:lnTo>
                    <a:lnTo>
                      <a:pt x="66" y="26"/>
                    </a:lnTo>
                    <a:lnTo>
                      <a:pt x="57" y="41"/>
                    </a:lnTo>
                    <a:lnTo>
                      <a:pt x="42" y="72"/>
                    </a:lnTo>
                    <a:lnTo>
                      <a:pt x="24" y="116"/>
                    </a:lnTo>
                    <a:lnTo>
                      <a:pt x="0" y="107"/>
                    </a:lnTo>
                    <a:lnTo>
                      <a:pt x="18" y="63"/>
                    </a:lnTo>
                    <a:lnTo>
                      <a:pt x="32" y="31"/>
                    </a:lnTo>
                    <a:lnTo>
                      <a:pt x="44" y="11"/>
                    </a:lnTo>
                    <a:lnTo>
                      <a:pt x="58" y="0"/>
                    </a:lnTo>
                    <a:lnTo>
                      <a:pt x="78" y="6"/>
                    </a:lnTo>
                    <a:lnTo>
                      <a:pt x="83" y="14"/>
                    </a:lnTo>
                    <a:lnTo>
                      <a:pt x="84" y="24"/>
                    </a:lnTo>
                    <a:lnTo>
                      <a:pt x="83" y="67"/>
                    </a:lnTo>
                    <a:lnTo>
                      <a:pt x="77" y="122"/>
                    </a:lnTo>
                    <a:lnTo>
                      <a:pt x="66" y="183"/>
                    </a:lnTo>
                    <a:lnTo>
                      <a:pt x="52" y="235"/>
                    </a:lnTo>
                    <a:lnTo>
                      <a:pt x="45" y="256"/>
                    </a:lnTo>
                    <a:lnTo>
                      <a:pt x="38" y="270"/>
                    </a:lnTo>
                    <a:lnTo>
                      <a:pt x="14" y="259"/>
                    </a:lnTo>
                    <a:close/>
                  </a:path>
                </a:pathLst>
              </a:custGeom>
              <a:solidFill>
                <a:srgbClr val="FF0000"/>
              </a:solidFill>
              <a:ln w="9525">
                <a:noFill/>
                <a:round/>
                <a:headEnd/>
                <a:tailEnd/>
              </a:ln>
            </p:spPr>
            <p:txBody>
              <a:bodyPr/>
              <a:lstStyle/>
              <a:p>
                <a:endParaRPr lang="en-US" dirty="0"/>
              </a:p>
            </p:txBody>
          </p:sp>
          <p:sp>
            <p:nvSpPr>
              <p:cNvPr id="21923" name="Freeform 521"/>
              <p:cNvSpPr>
                <a:spLocks/>
              </p:cNvSpPr>
              <p:nvPr/>
            </p:nvSpPr>
            <p:spPr bwMode="auto">
              <a:xfrm>
                <a:off x="3396" y="1227"/>
                <a:ext cx="126" cy="114"/>
              </a:xfrm>
              <a:custGeom>
                <a:avLst/>
                <a:gdLst>
                  <a:gd name="T0" fmla="*/ 89 w 1140"/>
                  <a:gd name="T1" fmla="*/ 0 h 687"/>
                  <a:gd name="T2" fmla="*/ 33 w 1140"/>
                  <a:gd name="T3" fmla="*/ 234 h 687"/>
                  <a:gd name="T4" fmla="*/ 0 w 1140"/>
                  <a:gd name="T5" fmla="*/ 278 h 687"/>
                  <a:gd name="T6" fmla="*/ 42 w 1140"/>
                  <a:gd name="T7" fmla="*/ 361 h 687"/>
                  <a:gd name="T8" fmla="*/ 591 w 1140"/>
                  <a:gd name="T9" fmla="*/ 524 h 687"/>
                  <a:gd name="T10" fmla="*/ 1140 w 1140"/>
                  <a:gd name="T11" fmla="*/ 687 h 687"/>
                  <a:gd name="T12" fmla="*/ 532 w 1140"/>
                  <a:gd name="T13" fmla="*/ 124 h 687"/>
                  <a:gd name="T14" fmla="*/ 193 w 1140"/>
                  <a:gd name="T15" fmla="*/ 18 h 687"/>
                  <a:gd name="T16" fmla="*/ 89 w 1140"/>
                  <a:gd name="T17" fmla="*/ 0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0"/>
                  <a:gd name="T28" fmla="*/ 0 h 687"/>
                  <a:gd name="T29" fmla="*/ 1140 w 1140"/>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0" h="687">
                    <a:moveTo>
                      <a:pt x="89" y="0"/>
                    </a:moveTo>
                    <a:lnTo>
                      <a:pt x="33" y="234"/>
                    </a:lnTo>
                    <a:lnTo>
                      <a:pt x="0" y="278"/>
                    </a:lnTo>
                    <a:lnTo>
                      <a:pt x="42" y="361"/>
                    </a:lnTo>
                    <a:lnTo>
                      <a:pt x="591" y="524"/>
                    </a:lnTo>
                    <a:lnTo>
                      <a:pt x="1140" y="687"/>
                    </a:lnTo>
                    <a:lnTo>
                      <a:pt x="532" y="124"/>
                    </a:lnTo>
                    <a:lnTo>
                      <a:pt x="193" y="18"/>
                    </a:lnTo>
                    <a:lnTo>
                      <a:pt x="89" y="0"/>
                    </a:lnTo>
                    <a:close/>
                  </a:path>
                </a:pathLst>
              </a:custGeom>
              <a:solidFill>
                <a:srgbClr val="666666"/>
              </a:solidFill>
              <a:ln w="9525">
                <a:noFill/>
                <a:round/>
                <a:headEnd/>
                <a:tailEnd/>
              </a:ln>
            </p:spPr>
            <p:txBody>
              <a:bodyPr/>
              <a:lstStyle/>
              <a:p>
                <a:endParaRPr lang="en-US" dirty="0"/>
              </a:p>
            </p:txBody>
          </p:sp>
          <p:sp>
            <p:nvSpPr>
              <p:cNvPr id="21924" name="Freeform 522"/>
              <p:cNvSpPr>
                <a:spLocks/>
              </p:cNvSpPr>
              <p:nvPr/>
            </p:nvSpPr>
            <p:spPr bwMode="auto">
              <a:xfrm>
                <a:off x="3342" y="1206"/>
                <a:ext cx="59" cy="66"/>
              </a:xfrm>
              <a:custGeom>
                <a:avLst/>
                <a:gdLst>
                  <a:gd name="T0" fmla="*/ 15 w 530"/>
                  <a:gd name="T1" fmla="*/ 0 h 393"/>
                  <a:gd name="T2" fmla="*/ 530 w 530"/>
                  <a:gd name="T3" fmla="*/ 108 h 393"/>
                  <a:gd name="T4" fmla="*/ 499 w 530"/>
                  <a:gd name="T5" fmla="*/ 368 h 393"/>
                  <a:gd name="T6" fmla="*/ 479 w 530"/>
                  <a:gd name="T7" fmla="*/ 393 h 393"/>
                  <a:gd name="T8" fmla="*/ 0 w 530"/>
                  <a:gd name="T9" fmla="*/ 33 h 393"/>
                  <a:gd name="T10" fmla="*/ 15 w 530"/>
                  <a:gd name="T11" fmla="*/ 0 h 393"/>
                  <a:gd name="T12" fmla="*/ 0 60000 65536"/>
                  <a:gd name="T13" fmla="*/ 0 60000 65536"/>
                  <a:gd name="T14" fmla="*/ 0 60000 65536"/>
                  <a:gd name="T15" fmla="*/ 0 60000 65536"/>
                  <a:gd name="T16" fmla="*/ 0 60000 65536"/>
                  <a:gd name="T17" fmla="*/ 0 60000 65536"/>
                  <a:gd name="T18" fmla="*/ 0 w 530"/>
                  <a:gd name="T19" fmla="*/ 0 h 393"/>
                  <a:gd name="T20" fmla="*/ 530 w 530"/>
                  <a:gd name="T21" fmla="*/ 393 h 393"/>
                </a:gdLst>
                <a:ahLst/>
                <a:cxnLst>
                  <a:cxn ang="T12">
                    <a:pos x="T0" y="T1"/>
                  </a:cxn>
                  <a:cxn ang="T13">
                    <a:pos x="T2" y="T3"/>
                  </a:cxn>
                  <a:cxn ang="T14">
                    <a:pos x="T4" y="T5"/>
                  </a:cxn>
                  <a:cxn ang="T15">
                    <a:pos x="T6" y="T7"/>
                  </a:cxn>
                  <a:cxn ang="T16">
                    <a:pos x="T8" y="T9"/>
                  </a:cxn>
                  <a:cxn ang="T17">
                    <a:pos x="T10" y="T11"/>
                  </a:cxn>
                </a:cxnLst>
                <a:rect l="T18" t="T19" r="T20" b="T21"/>
                <a:pathLst>
                  <a:path w="530" h="393">
                    <a:moveTo>
                      <a:pt x="15" y="0"/>
                    </a:moveTo>
                    <a:lnTo>
                      <a:pt x="530" y="108"/>
                    </a:lnTo>
                    <a:lnTo>
                      <a:pt x="499" y="368"/>
                    </a:lnTo>
                    <a:lnTo>
                      <a:pt x="479" y="393"/>
                    </a:lnTo>
                    <a:lnTo>
                      <a:pt x="0" y="33"/>
                    </a:lnTo>
                    <a:lnTo>
                      <a:pt x="15" y="0"/>
                    </a:lnTo>
                    <a:close/>
                  </a:path>
                </a:pathLst>
              </a:custGeom>
              <a:solidFill>
                <a:srgbClr val="666666"/>
              </a:solidFill>
              <a:ln w="9525">
                <a:noFill/>
                <a:round/>
                <a:headEnd/>
                <a:tailEnd/>
              </a:ln>
            </p:spPr>
            <p:txBody>
              <a:bodyPr/>
              <a:lstStyle/>
              <a:p>
                <a:endParaRPr lang="en-US" dirty="0"/>
              </a:p>
            </p:txBody>
          </p:sp>
          <p:sp>
            <p:nvSpPr>
              <p:cNvPr id="21925" name="Freeform 523"/>
              <p:cNvSpPr>
                <a:spLocks/>
              </p:cNvSpPr>
              <p:nvPr/>
            </p:nvSpPr>
            <p:spPr bwMode="auto">
              <a:xfrm>
                <a:off x="3393" y="1263"/>
                <a:ext cx="5" cy="11"/>
              </a:xfrm>
              <a:custGeom>
                <a:avLst/>
                <a:gdLst>
                  <a:gd name="T0" fmla="*/ 16 w 42"/>
                  <a:gd name="T1" fmla="*/ 8 h 65"/>
                  <a:gd name="T2" fmla="*/ 21 w 42"/>
                  <a:gd name="T3" fmla="*/ 3 h 65"/>
                  <a:gd name="T4" fmla="*/ 26 w 42"/>
                  <a:gd name="T5" fmla="*/ 0 h 65"/>
                  <a:gd name="T6" fmla="*/ 27 w 42"/>
                  <a:gd name="T7" fmla="*/ 0 h 65"/>
                  <a:gd name="T8" fmla="*/ 29 w 42"/>
                  <a:gd name="T9" fmla="*/ 0 h 65"/>
                  <a:gd name="T10" fmla="*/ 33 w 42"/>
                  <a:gd name="T11" fmla="*/ 2 h 65"/>
                  <a:gd name="T12" fmla="*/ 34 w 42"/>
                  <a:gd name="T13" fmla="*/ 4 h 65"/>
                  <a:gd name="T14" fmla="*/ 36 w 42"/>
                  <a:gd name="T15" fmla="*/ 5 h 65"/>
                  <a:gd name="T16" fmla="*/ 37 w 42"/>
                  <a:gd name="T17" fmla="*/ 10 h 65"/>
                  <a:gd name="T18" fmla="*/ 39 w 42"/>
                  <a:gd name="T19" fmla="*/ 15 h 65"/>
                  <a:gd name="T20" fmla="*/ 40 w 42"/>
                  <a:gd name="T21" fmla="*/ 21 h 65"/>
                  <a:gd name="T22" fmla="*/ 40 w 42"/>
                  <a:gd name="T23" fmla="*/ 28 h 65"/>
                  <a:gd name="T24" fmla="*/ 42 w 42"/>
                  <a:gd name="T25" fmla="*/ 34 h 65"/>
                  <a:gd name="T26" fmla="*/ 40 w 42"/>
                  <a:gd name="T27" fmla="*/ 41 h 65"/>
                  <a:gd name="T28" fmla="*/ 40 w 42"/>
                  <a:gd name="T29" fmla="*/ 47 h 65"/>
                  <a:gd name="T30" fmla="*/ 39 w 42"/>
                  <a:gd name="T31" fmla="*/ 54 h 65"/>
                  <a:gd name="T32" fmla="*/ 38 w 42"/>
                  <a:gd name="T33" fmla="*/ 58 h 65"/>
                  <a:gd name="T34" fmla="*/ 37 w 42"/>
                  <a:gd name="T35" fmla="*/ 62 h 65"/>
                  <a:gd name="T36" fmla="*/ 35 w 42"/>
                  <a:gd name="T37" fmla="*/ 65 h 65"/>
                  <a:gd name="T38" fmla="*/ 34 w 42"/>
                  <a:gd name="T39" fmla="*/ 65 h 65"/>
                  <a:gd name="T40" fmla="*/ 33 w 42"/>
                  <a:gd name="T41" fmla="*/ 65 h 65"/>
                  <a:gd name="T42" fmla="*/ 30 w 42"/>
                  <a:gd name="T43" fmla="*/ 64 h 65"/>
                  <a:gd name="T44" fmla="*/ 27 w 42"/>
                  <a:gd name="T45" fmla="*/ 63 h 65"/>
                  <a:gd name="T46" fmla="*/ 23 w 42"/>
                  <a:gd name="T47" fmla="*/ 59 h 65"/>
                  <a:gd name="T48" fmla="*/ 16 w 42"/>
                  <a:gd name="T49" fmla="*/ 54 h 65"/>
                  <a:gd name="T50" fmla="*/ 11 w 42"/>
                  <a:gd name="T51" fmla="*/ 47 h 65"/>
                  <a:gd name="T52" fmla="*/ 7 w 42"/>
                  <a:gd name="T53" fmla="*/ 42 h 65"/>
                  <a:gd name="T54" fmla="*/ 5 w 42"/>
                  <a:gd name="T55" fmla="*/ 39 h 65"/>
                  <a:gd name="T56" fmla="*/ 4 w 42"/>
                  <a:gd name="T57" fmla="*/ 37 h 65"/>
                  <a:gd name="T58" fmla="*/ 3 w 42"/>
                  <a:gd name="T59" fmla="*/ 35 h 65"/>
                  <a:gd name="T60" fmla="*/ 3 w 42"/>
                  <a:gd name="T61" fmla="*/ 34 h 65"/>
                  <a:gd name="T62" fmla="*/ 0 w 42"/>
                  <a:gd name="T63" fmla="*/ 27 h 65"/>
                  <a:gd name="T64" fmla="*/ 0 w 42"/>
                  <a:gd name="T65" fmla="*/ 22 h 65"/>
                  <a:gd name="T66" fmla="*/ 0 w 42"/>
                  <a:gd name="T67" fmla="*/ 19 h 65"/>
                  <a:gd name="T68" fmla="*/ 3 w 42"/>
                  <a:gd name="T69" fmla="*/ 18 h 65"/>
                  <a:gd name="T70" fmla="*/ 8 w 42"/>
                  <a:gd name="T71" fmla="*/ 16 h 65"/>
                  <a:gd name="T72" fmla="*/ 9 w 42"/>
                  <a:gd name="T73" fmla="*/ 14 h 65"/>
                  <a:gd name="T74" fmla="*/ 11 w 42"/>
                  <a:gd name="T75" fmla="*/ 13 h 65"/>
                  <a:gd name="T76" fmla="*/ 16 w 42"/>
                  <a:gd name="T77" fmla="*/ 8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65"/>
                  <a:gd name="T119" fmla="*/ 42 w 42"/>
                  <a:gd name="T120" fmla="*/ 65 h 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65">
                    <a:moveTo>
                      <a:pt x="16" y="8"/>
                    </a:moveTo>
                    <a:lnTo>
                      <a:pt x="21" y="3"/>
                    </a:lnTo>
                    <a:lnTo>
                      <a:pt x="26" y="0"/>
                    </a:lnTo>
                    <a:lnTo>
                      <a:pt x="27" y="0"/>
                    </a:lnTo>
                    <a:lnTo>
                      <a:pt x="29" y="0"/>
                    </a:lnTo>
                    <a:lnTo>
                      <a:pt x="33" y="2"/>
                    </a:lnTo>
                    <a:lnTo>
                      <a:pt x="34" y="4"/>
                    </a:lnTo>
                    <a:lnTo>
                      <a:pt x="36" y="5"/>
                    </a:lnTo>
                    <a:lnTo>
                      <a:pt x="37" y="10"/>
                    </a:lnTo>
                    <a:lnTo>
                      <a:pt x="39" y="15"/>
                    </a:lnTo>
                    <a:lnTo>
                      <a:pt x="40" y="21"/>
                    </a:lnTo>
                    <a:lnTo>
                      <a:pt x="40" y="28"/>
                    </a:lnTo>
                    <a:lnTo>
                      <a:pt x="42" y="34"/>
                    </a:lnTo>
                    <a:lnTo>
                      <a:pt x="40" y="41"/>
                    </a:lnTo>
                    <a:lnTo>
                      <a:pt x="40" y="47"/>
                    </a:lnTo>
                    <a:lnTo>
                      <a:pt x="39" y="54"/>
                    </a:lnTo>
                    <a:lnTo>
                      <a:pt x="38" y="58"/>
                    </a:lnTo>
                    <a:lnTo>
                      <a:pt x="37" y="62"/>
                    </a:lnTo>
                    <a:lnTo>
                      <a:pt x="35" y="65"/>
                    </a:lnTo>
                    <a:lnTo>
                      <a:pt x="34" y="65"/>
                    </a:lnTo>
                    <a:lnTo>
                      <a:pt x="33" y="65"/>
                    </a:lnTo>
                    <a:lnTo>
                      <a:pt x="30" y="64"/>
                    </a:lnTo>
                    <a:lnTo>
                      <a:pt x="27" y="63"/>
                    </a:lnTo>
                    <a:lnTo>
                      <a:pt x="23" y="59"/>
                    </a:lnTo>
                    <a:lnTo>
                      <a:pt x="16" y="54"/>
                    </a:lnTo>
                    <a:lnTo>
                      <a:pt x="11" y="47"/>
                    </a:lnTo>
                    <a:lnTo>
                      <a:pt x="7" y="42"/>
                    </a:lnTo>
                    <a:lnTo>
                      <a:pt x="5" y="39"/>
                    </a:lnTo>
                    <a:lnTo>
                      <a:pt x="4" y="37"/>
                    </a:lnTo>
                    <a:lnTo>
                      <a:pt x="3" y="35"/>
                    </a:lnTo>
                    <a:lnTo>
                      <a:pt x="3" y="34"/>
                    </a:lnTo>
                    <a:lnTo>
                      <a:pt x="0" y="27"/>
                    </a:lnTo>
                    <a:lnTo>
                      <a:pt x="0" y="22"/>
                    </a:lnTo>
                    <a:lnTo>
                      <a:pt x="0" y="19"/>
                    </a:lnTo>
                    <a:lnTo>
                      <a:pt x="3" y="18"/>
                    </a:lnTo>
                    <a:lnTo>
                      <a:pt x="8" y="16"/>
                    </a:lnTo>
                    <a:lnTo>
                      <a:pt x="9" y="14"/>
                    </a:lnTo>
                    <a:lnTo>
                      <a:pt x="11" y="13"/>
                    </a:lnTo>
                    <a:lnTo>
                      <a:pt x="16" y="8"/>
                    </a:lnTo>
                    <a:close/>
                  </a:path>
                </a:pathLst>
              </a:custGeom>
              <a:solidFill>
                <a:srgbClr val="666666"/>
              </a:solidFill>
              <a:ln w="9525">
                <a:noFill/>
                <a:round/>
                <a:headEnd/>
                <a:tailEnd/>
              </a:ln>
            </p:spPr>
            <p:txBody>
              <a:bodyPr/>
              <a:lstStyle/>
              <a:p>
                <a:endParaRPr lang="en-US" dirty="0"/>
              </a:p>
            </p:txBody>
          </p:sp>
          <p:sp>
            <p:nvSpPr>
              <p:cNvPr id="21926" name="Freeform 524"/>
              <p:cNvSpPr>
                <a:spLocks/>
              </p:cNvSpPr>
              <p:nvPr/>
            </p:nvSpPr>
            <p:spPr bwMode="auto">
              <a:xfrm>
                <a:off x="3456" y="1295"/>
                <a:ext cx="18" cy="24"/>
              </a:xfrm>
              <a:custGeom>
                <a:avLst/>
                <a:gdLst>
                  <a:gd name="T0" fmla="*/ 0 w 162"/>
                  <a:gd name="T1" fmla="*/ 114 h 148"/>
                  <a:gd name="T2" fmla="*/ 113 w 162"/>
                  <a:gd name="T3" fmla="*/ 0 h 148"/>
                  <a:gd name="T4" fmla="*/ 162 w 162"/>
                  <a:gd name="T5" fmla="*/ 17 h 148"/>
                  <a:gd name="T6" fmla="*/ 132 w 162"/>
                  <a:gd name="T7" fmla="*/ 148 h 148"/>
                  <a:gd name="T8" fmla="*/ 78 w 162"/>
                  <a:gd name="T9" fmla="*/ 145 h 148"/>
                  <a:gd name="T10" fmla="*/ 0 w 162"/>
                  <a:gd name="T11" fmla="*/ 114 h 148"/>
                  <a:gd name="T12" fmla="*/ 0 60000 65536"/>
                  <a:gd name="T13" fmla="*/ 0 60000 65536"/>
                  <a:gd name="T14" fmla="*/ 0 60000 65536"/>
                  <a:gd name="T15" fmla="*/ 0 60000 65536"/>
                  <a:gd name="T16" fmla="*/ 0 60000 65536"/>
                  <a:gd name="T17" fmla="*/ 0 60000 65536"/>
                  <a:gd name="T18" fmla="*/ 0 w 162"/>
                  <a:gd name="T19" fmla="*/ 0 h 148"/>
                  <a:gd name="T20" fmla="*/ 162 w 162"/>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162" h="148">
                    <a:moveTo>
                      <a:pt x="0" y="114"/>
                    </a:moveTo>
                    <a:lnTo>
                      <a:pt x="113" y="0"/>
                    </a:lnTo>
                    <a:lnTo>
                      <a:pt x="162" y="17"/>
                    </a:lnTo>
                    <a:lnTo>
                      <a:pt x="132" y="148"/>
                    </a:lnTo>
                    <a:lnTo>
                      <a:pt x="78" y="145"/>
                    </a:lnTo>
                    <a:lnTo>
                      <a:pt x="0" y="114"/>
                    </a:lnTo>
                    <a:close/>
                  </a:path>
                </a:pathLst>
              </a:custGeom>
              <a:solidFill>
                <a:srgbClr val="B3B3B3"/>
              </a:solidFill>
              <a:ln w="9525">
                <a:noFill/>
                <a:round/>
                <a:headEnd/>
                <a:tailEnd/>
              </a:ln>
            </p:spPr>
            <p:txBody>
              <a:bodyPr/>
              <a:lstStyle/>
              <a:p>
                <a:endParaRPr lang="en-US" dirty="0"/>
              </a:p>
            </p:txBody>
          </p:sp>
          <p:sp>
            <p:nvSpPr>
              <p:cNvPr id="21927" name="Freeform 525"/>
              <p:cNvSpPr>
                <a:spLocks/>
              </p:cNvSpPr>
              <p:nvPr/>
            </p:nvSpPr>
            <p:spPr bwMode="auto">
              <a:xfrm>
                <a:off x="3456" y="1294"/>
                <a:ext cx="13" cy="20"/>
              </a:xfrm>
              <a:custGeom>
                <a:avLst/>
                <a:gdLst>
                  <a:gd name="T0" fmla="*/ 0 w 118"/>
                  <a:gd name="T1" fmla="*/ 114 h 120"/>
                  <a:gd name="T2" fmla="*/ 5 w 118"/>
                  <a:gd name="T3" fmla="*/ 120 h 120"/>
                  <a:gd name="T4" fmla="*/ 118 w 118"/>
                  <a:gd name="T5" fmla="*/ 6 h 120"/>
                  <a:gd name="T6" fmla="*/ 112 w 118"/>
                  <a:gd name="T7" fmla="*/ 0 h 120"/>
                  <a:gd name="T8" fmla="*/ 0 w 118"/>
                  <a:gd name="T9" fmla="*/ 114 h 120"/>
                  <a:gd name="T10" fmla="*/ 0 60000 65536"/>
                  <a:gd name="T11" fmla="*/ 0 60000 65536"/>
                  <a:gd name="T12" fmla="*/ 0 60000 65536"/>
                  <a:gd name="T13" fmla="*/ 0 60000 65536"/>
                  <a:gd name="T14" fmla="*/ 0 60000 65536"/>
                  <a:gd name="T15" fmla="*/ 0 w 118"/>
                  <a:gd name="T16" fmla="*/ 0 h 120"/>
                  <a:gd name="T17" fmla="*/ 118 w 118"/>
                  <a:gd name="T18" fmla="*/ 120 h 120"/>
                </a:gdLst>
                <a:ahLst/>
                <a:cxnLst>
                  <a:cxn ang="T10">
                    <a:pos x="T0" y="T1"/>
                  </a:cxn>
                  <a:cxn ang="T11">
                    <a:pos x="T2" y="T3"/>
                  </a:cxn>
                  <a:cxn ang="T12">
                    <a:pos x="T4" y="T5"/>
                  </a:cxn>
                  <a:cxn ang="T13">
                    <a:pos x="T6" y="T7"/>
                  </a:cxn>
                  <a:cxn ang="T14">
                    <a:pos x="T8" y="T9"/>
                  </a:cxn>
                </a:cxnLst>
                <a:rect l="T15" t="T16" r="T17" b="T18"/>
                <a:pathLst>
                  <a:path w="118" h="120">
                    <a:moveTo>
                      <a:pt x="0" y="114"/>
                    </a:moveTo>
                    <a:lnTo>
                      <a:pt x="5" y="120"/>
                    </a:lnTo>
                    <a:lnTo>
                      <a:pt x="118" y="6"/>
                    </a:lnTo>
                    <a:lnTo>
                      <a:pt x="112" y="0"/>
                    </a:lnTo>
                    <a:lnTo>
                      <a:pt x="0" y="114"/>
                    </a:lnTo>
                    <a:close/>
                  </a:path>
                </a:pathLst>
              </a:custGeom>
              <a:solidFill>
                <a:srgbClr val="000000"/>
              </a:solidFill>
              <a:ln w="9525">
                <a:noFill/>
                <a:round/>
                <a:headEnd/>
                <a:tailEnd/>
              </a:ln>
            </p:spPr>
            <p:txBody>
              <a:bodyPr/>
              <a:lstStyle/>
              <a:p>
                <a:endParaRPr lang="en-US" dirty="0"/>
              </a:p>
            </p:txBody>
          </p:sp>
          <p:sp>
            <p:nvSpPr>
              <p:cNvPr id="21928" name="Freeform 526"/>
              <p:cNvSpPr>
                <a:spLocks/>
              </p:cNvSpPr>
              <p:nvPr/>
            </p:nvSpPr>
            <p:spPr bwMode="auto">
              <a:xfrm>
                <a:off x="3469" y="1294"/>
                <a:ext cx="5" cy="4"/>
              </a:xfrm>
              <a:custGeom>
                <a:avLst/>
                <a:gdLst>
                  <a:gd name="T0" fmla="*/ 2 w 51"/>
                  <a:gd name="T1" fmla="*/ 0 h 25"/>
                  <a:gd name="T2" fmla="*/ 0 w 51"/>
                  <a:gd name="T3" fmla="*/ 8 h 25"/>
                  <a:gd name="T4" fmla="*/ 49 w 51"/>
                  <a:gd name="T5" fmla="*/ 25 h 25"/>
                  <a:gd name="T6" fmla="*/ 51 w 51"/>
                  <a:gd name="T7" fmla="*/ 17 h 25"/>
                  <a:gd name="T8" fmla="*/ 2 w 51"/>
                  <a:gd name="T9" fmla="*/ 0 h 25"/>
                  <a:gd name="T10" fmla="*/ 0 60000 65536"/>
                  <a:gd name="T11" fmla="*/ 0 60000 65536"/>
                  <a:gd name="T12" fmla="*/ 0 60000 65536"/>
                  <a:gd name="T13" fmla="*/ 0 60000 65536"/>
                  <a:gd name="T14" fmla="*/ 0 60000 65536"/>
                  <a:gd name="T15" fmla="*/ 0 w 51"/>
                  <a:gd name="T16" fmla="*/ 0 h 25"/>
                  <a:gd name="T17" fmla="*/ 51 w 51"/>
                  <a:gd name="T18" fmla="*/ 25 h 25"/>
                </a:gdLst>
                <a:ahLst/>
                <a:cxnLst>
                  <a:cxn ang="T10">
                    <a:pos x="T0" y="T1"/>
                  </a:cxn>
                  <a:cxn ang="T11">
                    <a:pos x="T2" y="T3"/>
                  </a:cxn>
                  <a:cxn ang="T12">
                    <a:pos x="T4" y="T5"/>
                  </a:cxn>
                  <a:cxn ang="T13">
                    <a:pos x="T6" y="T7"/>
                  </a:cxn>
                  <a:cxn ang="T14">
                    <a:pos x="T8" y="T9"/>
                  </a:cxn>
                </a:cxnLst>
                <a:rect l="T15" t="T16" r="T17" b="T18"/>
                <a:pathLst>
                  <a:path w="51" h="25">
                    <a:moveTo>
                      <a:pt x="2" y="0"/>
                    </a:moveTo>
                    <a:lnTo>
                      <a:pt x="0" y="8"/>
                    </a:lnTo>
                    <a:lnTo>
                      <a:pt x="49" y="25"/>
                    </a:lnTo>
                    <a:lnTo>
                      <a:pt x="51" y="17"/>
                    </a:lnTo>
                    <a:lnTo>
                      <a:pt x="2" y="0"/>
                    </a:lnTo>
                    <a:close/>
                  </a:path>
                </a:pathLst>
              </a:custGeom>
              <a:solidFill>
                <a:srgbClr val="000000"/>
              </a:solidFill>
              <a:ln w="9525">
                <a:noFill/>
                <a:round/>
                <a:headEnd/>
                <a:tailEnd/>
              </a:ln>
            </p:spPr>
            <p:txBody>
              <a:bodyPr/>
              <a:lstStyle/>
              <a:p>
                <a:endParaRPr lang="en-US" dirty="0"/>
              </a:p>
            </p:txBody>
          </p:sp>
          <p:sp>
            <p:nvSpPr>
              <p:cNvPr id="21929" name="Freeform 527"/>
              <p:cNvSpPr>
                <a:spLocks/>
              </p:cNvSpPr>
              <p:nvPr/>
            </p:nvSpPr>
            <p:spPr bwMode="auto">
              <a:xfrm>
                <a:off x="3468" y="1294"/>
                <a:ext cx="1" cy="1"/>
              </a:xfrm>
              <a:custGeom>
                <a:avLst/>
                <a:gdLst>
                  <a:gd name="T0" fmla="*/ 0 w 6"/>
                  <a:gd name="T1" fmla="*/ 2 h 9"/>
                  <a:gd name="T2" fmla="*/ 3 w 6"/>
                  <a:gd name="T3" fmla="*/ 0 h 9"/>
                  <a:gd name="T4" fmla="*/ 5 w 6"/>
                  <a:gd name="T5" fmla="*/ 1 h 9"/>
                  <a:gd name="T6" fmla="*/ 3 w 6"/>
                  <a:gd name="T7" fmla="*/ 9 h 9"/>
                  <a:gd name="T8" fmla="*/ 6 w 6"/>
                  <a:gd name="T9" fmla="*/ 8 h 9"/>
                  <a:gd name="T10" fmla="*/ 0 w 6"/>
                  <a:gd name="T11" fmla="*/ 2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2"/>
                    </a:moveTo>
                    <a:lnTo>
                      <a:pt x="3" y="0"/>
                    </a:lnTo>
                    <a:lnTo>
                      <a:pt x="5" y="1"/>
                    </a:lnTo>
                    <a:lnTo>
                      <a:pt x="3" y="9"/>
                    </a:lnTo>
                    <a:lnTo>
                      <a:pt x="6" y="8"/>
                    </a:lnTo>
                    <a:lnTo>
                      <a:pt x="0" y="2"/>
                    </a:lnTo>
                    <a:close/>
                  </a:path>
                </a:pathLst>
              </a:custGeom>
              <a:solidFill>
                <a:srgbClr val="000000"/>
              </a:solidFill>
              <a:ln w="9525">
                <a:noFill/>
                <a:round/>
                <a:headEnd/>
                <a:tailEnd/>
              </a:ln>
            </p:spPr>
            <p:txBody>
              <a:bodyPr/>
              <a:lstStyle/>
              <a:p>
                <a:endParaRPr lang="en-US" dirty="0"/>
              </a:p>
            </p:txBody>
          </p:sp>
          <p:sp>
            <p:nvSpPr>
              <p:cNvPr id="21930" name="Freeform 528"/>
              <p:cNvSpPr>
                <a:spLocks/>
              </p:cNvSpPr>
              <p:nvPr/>
            </p:nvSpPr>
            <p:spPr bwMode="auto">
              <a:xfrm>
                <a:off x="3470" y="1297"/>
                <a:ext cx="5" cy="22"/>
              </a:xfrm>
              <a:custGeom>
                <a:avLst/>
                <a:gdLst>
                  <a:gd name="T0" fmla="*/ 39 w 39"/>
                  <a:gd name="T1" fmla="*/ 1 h 132"/>
                  <a:gd name="T2" fmla="*/ 30 w 39"/>
                  <a:gd name="T3" fmla="*/ 0 h 132"/>
                  <a:gd name="T4" fmla="*/ 0 w 39"/>
                  <a:gd name="T5" fmla="*/ 131 h 132"/>
                  <a:gd name="T6" fmla="*/ 9 w 39"/>
                  <a:gd name="T7" fmla="*/ 132 h 132"/>
                  <a:gd name="T8" fmla="*/ 39 w 39"/>
                  <a:gd name="T9" fmla="*/ 1 h 132"/>
                  <a:gd name="T10" fmla="*/ 0 60000 65536"/>
                  <a:gd name="T11" fmla="*/ 0 60000 65536"/>
                  <a:gd name="T12" fmla="*/ 0 60000 65536"/>
                  <a:gd name="T13" fmla="*/ 0 60000 65536"/>
                  <a:gd name="T14" fmla="*/ 0 60000 65536"/>
                  <a:gd name="T15" fmla="*/ 0 w 39"/>
                  <a:gd name="T16" fmla="*/ 0 h 132"/>
                  <a:gd name="T17" fmla="*/ 39 w 39"/>
                  <a:gd name="T18" fmla="*/ 132 h 132"/>
                </a:gdLst>
                <a:ahLst/>
                <a:cxnLst>
                  <a:cxn ang="T10">
                    <a:pos x="T0" y="T1"/>
                  </a:cxn>
                  <a:cxn ang="T11">
                    <a:pos x="T2" y="T3"/>
                  </a:cxn>
                  <a:cxn ang="T12">
                    <a:pos x="T4" y="T5"/>
                  </a:cxn>
                  <a:cxn ang="T13">
                    <a:pos x="T6" y="T7"/>
                  </a:cxn>
                  <a:cxn ang="T14">
                    <a:pos x="T8" y="T9"/>
                  </a:cxn>
                </a:cxnLst>
                <a:rect l="T15" t="T16" r="T17" b="T18"/>
                <a:pathLst>
                  <a:path w="39" h="132">
                    <a:moveTo>
                      <a:pt x="39" y="1"/>
                    </a:moveTo>
                    <a:lnTo>
                      <a:pt x="30" y="0"/>
                    </a:lnTo>
                    <a:lnTo>
                      <a:pt x="0" y="131"/>
                    </a:lnTo>
                    <a:lnTo>
                      <a:pt x="9" y="132"/>
                    </a:lnTo>
                    <a:lnTo>
                      <a:pt x="39" y="1"/>
                    </a:lnTo>
                    <a:close/>
                  </a:path>
                </a:pathLst>
              </a:custGeom>
              <a:solidFill>
                <a:srgbClr val="000000"/>
              </a:solidFill>
              <a:ln w="9525">
                <a:noFill/>
                <a:round/>
                <a:headEnd/>
                <a:tailEnd/>
              </a:ln>
            </p:spPr>
            <p:txBody>
              <a:bodyPr/>
              <a:lstStyle/>
              <a:p>
                <a:endParaRPr lang="en-US" dirty="0"/>
              </a:p>
            </p:txBody>
          </p:sp>
          <p:sp>
            <p:nvSpPr>
              <p:cNvPr id="21931" name="Freeform 529"/>
              <p:cNvSpPr>
                <a:spLocks/>
              </p:cNvSpPr>
              <p:nvPr/>
            </p:nvSpPr>
            <p:spPr bwMode="auto">
              <a:xfrm>
                <a:off x="3474" y="1297"/>
                <a:ext cx="1" cy="1"/>
              </a:xfrm>
              <a:custGeom>
                <a:avLst/>
                <a:gdLst>
                  <a:gd name="T0" fmla="*/ 6 w 10"/>
                  <a:gd name="T1" fmla="*/ 0 h 8"/>
                  <a:gd name="T2" fmla="*/ 10 w 10"/>
                  <a:gd name="T3" fmla="*/ 1 h 8"/>
                  <a:gd name="T4" fmla="*/ 9 w 10"/>
                  <a:gd name="T5" fmla="*/ 4 h 8"/>
                  <a:gd name="T6" fmla="*/ 0 w 10"/>
                  <a:gd name="T7" fmla="*/ 3 h 8"/>
                  <a:gd name="T8" fmla="*/ 4 w 10"/>
                  <a:gd name="T9" fmla="*/ 8 h 8"/>
                  <a:gd name="T10" fmla="*/ 6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6" y="0"/>
                    </a:moveTo>
                    <a:lnTo>
                      <a:pt x="10" y="1"/>
                    </a:lnTo>
                    <a:lnTo>
                      <a:pt x="9" y="4"/>
                    </a:lnTo>
                    <a:lnTo>
                      <a:pt x="0" y="3"/>
                    </a:lnTo>
                    <a:lnTo>
                      <a:pt x="4" y="8"/>
                    </a:lnTo>
                    <a:lnTo>
                      <a:pt x="6" y="0"/>
                    </a:lnTo>
                    <a:close/>
                  </a:path>
                </a:pathLst>
              </a:custGeom>
              <a:solidFill>
                <a:srgbClr val="000000"/>
              </a:solidFill>
              <a:ln w="9525">
                <a:noFill/>
                <a:round/>
                <a:headEnd/>
                <a:tailEnd/>
              </a:ln>
            </p:spPr>
            <p:txBody>
              <a:bodyPr/>
              <a:lstStyle/>
              <a:p>
                <a:endParaRPr lang="en-US" dirty="0"/>
              </a:p>
            </p:txBody>
          </p:sp>
          <p:sp>
            <p:nvSpPr>
              <p:cNvPr id="21932" name="Freeform 530"/>
              <p:cNvSpPr>
                <a:spLocks/>
              </p:cNvSpPr>
              <p:nvPr/>
            </p:nvSpPr>
            <p:spPr bwMode="auto">
              <a:xfrm>
                <a:off x="3465" y="1318"/>
                <a:ext cx="6" cy="2"/>
              </a:xfrm>
              <a:custGeom>
                <a:avLst/>
                <a:gdLst>
                  <a:gd name="T0" fmla="*/ 54 w 54"/>
                  <a:gd name="T1" fmla="*/ 10 h 10"/>
                  <a:gd name="T2" fmla="*/ 54 w 54"/>
                  <a:gd name="T3" fmla="*/ 3 h 10"/>
                  <a:gd name="T4" fmla="*/ 0 w 54"/>
                  <a:gd name="T5" fmla="*/ 0 h 10"/>
                  <a:gd name="T6" fmla="*/ 0 w 54"/>
                  <a:gd name="T7" fmla="*/ 7 h 10"/>
                  <a:gd name="T8" fmla="*/ 54 w 54"/>
                  <a:gd name="T9" fmla="*/ 10 h 10"/>
                  <a:gd name="T10" fmla="*/ 0 60000 65536"/>
                  <a:gd name="T11" fmla="*/ 0 60000 65536"/>
                  <a:gd name="T12" fmla="*/ 0 60000 65536"/>
                  <a:gd name="T13" fmla="*/ 0 60000 65536"/>
                  <a:gd name="T14" fmla="*/ 0 60000 65536"/>
                  <a:gd name="T15" fmla="*/ 0 w 54"/>
                  <a:gd name="T16" fmla="*/ 0 h 10"/>
                  <a:gd name="T17" fmla="*/ 54 w 54"/>
                  <a:gd name="T18" fmla="*/ 10 h 10"/>
                </a:gdLst>
                <a:ahLst/>
                <a:cxnLst>
                  <a:cxn ang="T10">
                    <a:pos x="T0" y="T1"/>
                  </a:cxn>
                  <a:cxn ang="T11">
                    <a:pos x="T2" y="T3"/>
                  </a:cxn>
                  <a:cxn ang="T12">
                    <a:pos x="T4" y="T5"/>
                  </a:cxn>
                  <a:cxn ang="T13">
                    <a:pos x="T6" y="T7"/>
                  </a:cxn>
                  <a:cxn ang="T14">
                    <a:pos x="T8" y="T9"/>
                  </a:cxn>
                </a:cxnLst>
                <a:rect l="T15" t="T16" r="T17" b="T18"/>
                <a:pathLst>
                  <a:path w="54" h="10">
                    <a:moveTo>
                      <a:pt x="54" y="10"/>
                    </a:moveTo>
                    <a:lnTo>
                      <a:pt x="54" y="3"/>
                    </a:lnTo>
                    <a:lnTo>
                      <a:pt x="0" y="0"/>
                    </a:lnTo>
                    <a:lnTo>
                      <a:pt x="0" y="7"/>
                    </a:lnTo>
                    <a:lnTo>
                      <a:pt x="54" y="10"/>
                    </a:lnTo>
                    <a:close/>
                  </a:path>
                </a:pathLst>
              </a:custGeom>
              <a:solidFill>
                <a:srgbClr val="000000"/>
              </a:solidFill>
              <a:ln w="9525">
                <a:noFill/>
                <a:round/>
                <a:headEnd/>
                <a:tailEnd/>
              </a:ln>
            </p:spPr>
            <p:txBody>
              <a:bodyPr/>
              <a:lstStyle/>
              <a:p>
                <a:endParaRPr lang="en-US" dirty="0"/>
              </a:p>
            </p:txBody>
          </p:sp>
          <p:sp>
            <p:nvSpPr>
              <p:cNvPr id="21933" name="Freeform 531"/>
              <p:cNvSpPr>
                <a:spLocks/>
              </p:cNvSpPr>
              <p:nvPr/>
            </p:nvSpPr>
            <p:spPr bwMode="auto">
              <a:xfrm>
                <a:off x="3470" y="1319"/>
                <a:ext cx="1" cy="1"/>
              </a:xfrm>
              <a:custGeom>
                <a:avLst/>
                <a:gdLst>
                  <a:gd name="T0" fmla="*/ 9 w 9"/>
                  <a:gd name="T1" fmla="*/ 3 h 7"/>
                  <a:gd name="T2" fmla="*/ 8 w 9"/>
                  <a:gd name="T3" fmla="*/ 7 h 7"/>
                  <a:gd name="T4" fmla="*/ 5 w 9"/>
                  <a:gd name="T5" fmla="*/ 7 h 7"/>
                  <a:gd name="T6" fmla="*/ 5 w 9"/>
                  <a:gd name="T7" fmla="*/ 0 h 7"/>
                  <a:gd name="T8" fmla="*/ 0 w 9"/>
                  <a:gd name="T9" fmla="*/ 2 h 7"/>
                  <a:gd name="T10" fmla="*/ 9 w 9"/>
                  <a:gd name="T11" fmla="*/ 3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3"/>
                    </a:moveTo>
                    <a:lnTo>
                      <a:pt x="8" y="7"/>
                    </a:lnTo>
                    <a:lnTo>
                      <a:pt x="5" y="7"/>
                    </a:lnTo>
                    <a:lnTo>
                      <a:pt x="5" y="0"/>
                    </a:lnTo>
                    <a:lnTo>
                      <a:pt x="0" y="2"/>
                    </a:lnTo>
                    <a:lnTo>
                      <a:pt x="9" y="3"/>
                    </a:lnTo>
                    <a:close/>
                  </a:path>
                </a:pathLst>
              </a:custGeom>
              <a:solidFill>
                <a:srgbClr val="000000"/>
              </a:solidFill>
              <a:ln w="9525">
                <a:noFill/>
                <a:round/>
                <a:headEnd/>
                <a:tailEnd/>
              </a:ln>
            </p:spPr>
            <p:txBody>
              <a:bodyPr/>
              <a:lstStyle/>
              <a:p>
                <a:endParaRPr lang="en-US" dirty="0"/>
              </a:p>
            </p:txBody>
          </p:sp>
          <p:sp>
            <p:nvSpPr>
              <p:cNvPr id="21934" name="Freeform 532"/>
              <p:cNvSpPr>
                <a:spLocks/>
              </p:cNvSpPr>
              <p:nvPr/>
            </p:nvSpPr>
            <p:spPr bwMode="auto">
              <a:xfrm>
                <a:off x="3456" y="1313"/>
                <a:ext cx="9" cy="7"/>
              </a:xfrm>
              <a:custGeom>
                <a:avLst/>
                <a:gdLst>
                  <a:gd name="T0" fmla="*/ 78 w 82"/>
                  <a:gd name="T1" fmla="*/ 38 h 38"/>
                  <a:gd name="T2" fmla="*/ 82 w 82"/>
                  <a:gd name="T3" fmla="*/ 31 h 38"/>
                  <a:gd name="T4" fmla="*/ 4 w 82"/>
                  <a:gd name="T5" fmla="*/ 0 h 38"/>
                  <a:gd name="T6" fmla="*/ 0 w 82"/>
                  <a:gd name="T7" fmla="*/ 7 h 38"/>
                  <a:gd name="T8" fmla="*/ 78 w 82"/>
                  <a:gd name="T9" fmla="*/ 38 h 38"/>
                  <a:gd name="T10" fmla="*/ 0 60000 65536"/>
                  <a:gd name="T11" fmla="*/ 0 60000 65536"/>
                  <a:gd name="T12" fmla="*/ 0 60000 65536"/>
                  <a:gd name="T13" fmla="*/ 0 60000 65536"/>
                  <a:gd name="T14" fmla="*/ 0 60000 65536"/>
                  <a:gd name="T15" fmla="*/ 0 w 82"/>
                  <a:gd name="T16" fmla="*/ 0 h 38"/>
                  <a:gd name="T17" fmla="*/ 82 w 82"/>
                  <a:gd name="T18" fmla="*/ 38 h 38"/>
                </a:gdLst>
                <a:ahLst/>
                <a:cxnLst>
                  <a:cxn ang="T10">
                    <a:pos x="T0" y="T1"/>
                  </a:cxn>
                  <a:cxn ang="T11">
                    <a:pos x="T2" y="T3"/>
                  </a:cxn>
                  <a:cxn ang="T12">
                    <a:pos x="T4" y="T5"/>
                  </a:cxn>
                  <a:cxn ang="T13">
                    <a:pos x="T6" y="T7"/>
                  </a:cxn>
                  <a:cxn ang="T14">
                    <a:pos x="T8" y="T9"/>
                  </a:cxn>
                </a:cxnLst>
                <a:rect l="T15" t="T16" r="T17" b="T18"/>
                <a:pathLst>
                  <a:path w="82" h="38">
                    <a:moveTo>
                      <a:pt x="78" y="38"/>
                    </a:moveTo>
                    <a:lnTo>
                      <a:pt x="82" y="31"/>
                    </a:lnTo>
                    <a:lnTo>
                      <a:pt x="4" y="0"/>
                    </a:lnTo>
                    <a:lnTo>
                      <a:pt x="0" y="7"/>
                    </a:lnTo>
                    <a:lnTo>
                      <a:pt x="78" y="38"/>
                    </a:lnTo>
                    <a:close/>
                  </a:path>
                </a:pathLst>
              </a:custGeom>
              <a:solidFill>
                <a:srgbClr val="000000"/>
              </a:solidFill>
              <a:ln w="9525">
                <a:noFill/>
                <a:round/>
                <a:headEnd/>
                <a:tailEnd/>
              </a:ln>
            </p:spPr>
            <p:txBody>
              <a:bodyPr/>
              <a:lstStyle/>
              <a:p>
                <a:endParaRPr lang="en-US" dirty="0"/>
              </a:p>
            </p:txBody>
          </p:sp>
          <p:sp>
            <p:nvSpPr>
              <p:cNvPr id="21935" name="Freeform 533"/>
              <p:cNvSpPr>
                <a:spLocks/>
              </p:cNvSpPr>
              <p:nvPr/>
            </p:nvSpPr>
            <p:spPr bwMode="auto">
              <a:xfrm>
                <a:off x="3465" y="1318"/>
                <a:ext cx="1" cy="2"/>
              </a:xfrm>
              <a:custGeom>
                <a:avLst/>
                <a:gdLst>
                  <a:gd name="T0" fmla="*/ 2 w 4"/>
                  <a:gd name="T1" fmla="*/ 7 h 7"/>
                  <a:gd name="T2" fmla="*/ 0 w 4"/>
                  <a:gd name="T3" fmla="*/ 7 h 7"/>
                  <a:gd name="T4" fmla="*/ 4 w 4"/>
                  <a:gd name="T5" fmla="*/ 0 h 7"/>
                  <a:gd name="T6" fmla="*/ 2 w 4"/>
                  <a:gd name="T7" fmla="*/ 0 h 7"/>
                  <a:gd name="T8" fmla="*/ 2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2" y="7"/>
                    </a:moveTo>
                    <a:lnTo>
                      <a:pt x="0" y="7"/>
                    </a:lnTo>
                    <a:lnTo>
                      <a:pt x="4" y="0"/>
                    </a:lnTo>
                    <a:lnTo>
                      <a:pt x="2" y="0"/>
                    </a:lnTo>
                    <a:lnTo>
                      <a:pt x="2" y="7"/>
                    </a:lnTo>
                    <a:close/>
                  </a:path>
                </a:pathLst>
              </a:custGeom>
              <a:solidFill>
                <a:srgbClr val="000000"/>
              </a:solidFill>
              <a:ln w="9525">
                <a:noFill/>
                <a:round/>
                <a:headEnd/>
                <a:tailEnd/>
              </a:ln>
            </p:spPr>
            <p:txBody>
              <a:bodyPr/>
              <a:lstStyle/>
              <a:p>
                <a:endParaRPr lang="en-US" dirty="0"/>
              </a:p>
            </p:txBody>
          </p:sp>
          <p:sp>
            <p:nvSpPr>
              <p:cNvPr id="21936" name="Freeform 534"/>
              <p:cNvSpPr>
                <a:spLocks/>
              </p:cNvSpPr>
              <p:nvPr/>
            </p:nvSpPr>
            <p:spPr bwMode="auto">
              <a:xfrm>
                <a:off x="3455" y="1313"/>
                <a:ext cx="1" cy="1"/>
              </a:xfrm>
              <a:custGeom>
                <a:avLst/>
                <a:gdLst>
                  <a:gd name="T0" fmla="*/ 6 w 10"/>
                  <a:gd name="T1" fmla="*/ 7 h 7"/>
                  <a:gd name="T2" fmla="*/ 0 w 10"/>
                  <a:gd name="T3" fmla="*/ 5 h 7"/>
                  <a:gd name="T4" fmla="*/ 5 w 10"/>
                  <a:gd name="T5" fmla="*/ 0 h 7"/>
                  <a:gd name="T6" fmla="*/ 10 w 10"/>
                  <a:gd name="T7" fmla="*/ 6 h 7"/>
                  <a:gd name="T8" fmla="*/ 10 w 10"/>
                  <a:gd name="T9" fmla="*/ 0 h 7"/>
                  <a:gd name="T10" fmla="*/ 6 w 10"/>
                  <a:gd name="T11" fmla="*/ 7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6" y="7"/>
                    </a:moveTo>
                    <a:lnTo>
                      <a:pt x="0" y="5"/>
                    </a:lnTo>
                    <a:lnTo>
                      <a:pt x="5" y="0"/>
                    </a:lnTo>
                    <a:lnTo>
                      <a:pt x="10" y="6"/>
                    </a:lnTo>
                    <a:lnTo>
                      <a:pt x="10" y="0"/>
                    </a:lnTo>
                    <a:lnTo>
                      <a:pt x="6" y="7"/>
                    </a:lnTo>
                    <a:close/>
                  </a:path>
                </a:pathLst>
              </a:custGeom>
              <a:solidFill>
                <a:srgbClr val="000000"/>
              </a:solidFill>
              <a:ln w="9525">
                <a:noFill/>
                <a:round/>
                <a:headEnd/>
                <a:tailEnd/>
              </a:ln>
            </p:spPr>
            <p:txBody>
              <a:bodyPr/>
              <a:lstStyle/>
              <a:p>
                <a:endParaRPr lang="en-US" dirty="0"/>
              </a:p>
            </p:txBody>
          </p:sp>
          <p:sp>
            <p:nvSpPr>
              <p:cNvPr id="21937" name="Freeform 535"/>
              <p:cNvSpPr>
                <a:spLocks/>
              </p:cNvSpPr>
              <p:nvPr/>
            </p:nvSpPr>
            <p:spPr bwMode="auto">
              <a:xfrm>
                <a:off x="3454" y="1327"/>
                <a:ext cx="14" cy="18"/>
              </a:xfrm>
              <a:custGeom>
                <a:avLst/>
                <a:gdLst>
                  <a:gd name="T0" fmla="*/ 0 w 128"/>
                  <a:gd name="T1" fmla="*/ 0 h 109"/>
                  <a:gd name="T2" fmla="*/ 61 w 128"/>
                  <a:gd name="T3" fmla="*/ 5 h 109"/>
                  <a:gd name="T4" fmla="*/ 126 w 128"/>
                  <a:gd name="T5" fmla="*/ 28 h 109"/>
                  <a:gd name="T6" fmla="*/ 128 w 128"/>
                  <a:gd name="T7" fmla="*/ 109 h 109"/>
                  <a:gd name="T8" fmla="*/ 87 w 128"/>
                  <a:gd name="T9" fmla="*/ 102 h 109"/>
                  <a:gd name="T10" fmla="*/ 0 w 128"/>
                  <a:gd name="T11" fmla="*/ 0 h 109"/>
                  <a:gd name="T12" fmla="*/ 0 60000 65536"/>
                  <a:gd name="T13" fmla="*/ 0 60000 65536"/>
                  <a:gd name="T14" fmla="*/ 0 60000 65536"/>
                  <a:gd name="T15" fmla="*/ 0 60000 65536"/>
                  <a:gd name="T16" fmla="*/ 0 60000 65536"/>
                  <a:gd name="T17" fmla="*/ 0 60000 65536"/>
                  <a:gd name="T18" fmla="*/ 0 w 128"/>
                  <a:gd name="T19" fmla="*/ 0 h 109"/>
                  <a:gd name="T20" fmla="*/ 128 w 128"/>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128" h="109">
                    <a:moveTo>
                      <a:pt x="0" y="0"/>
                    </a:moveTo>
                    <a:lnTo>
                      <a:pt x="61" y="5"/>
                    </a:lnTo>
                    <a:lnTo>
                      <a:pt x="126" y="28"/>
                    </a:lnTo>
                    <a:lnTo>
                      <a:pt x="128" y="109"/>
                    </a:lnTo>
                    <a:lnTo>
                      <a:pt x="87" y="102"/>
                    </a:lnTo>
                    <a:lnTo>
                      <a:pt x="0" y="0"/>
                    </a:lnTo>
                    <a:close/>
                  </a:path>
                </a:pathLst>
              </a:custGeom>
              <a:solidFill>
                <a:srgbClr val="B3B3B3"/>
              </a:solidFill>
              <a:ln w="9525">
                <a:noFill/>
                <a:round/>
                <a:headEnd/>
                <a:tailEnd/>
              </a:ln>
            </p:spPr>
            <p:txBody>
              <a:bodyPr/>
              <a:lstStyle/>
              <a:p>
                <a:endParaRPr lang="en-US" dirty="0"/>
              </a:p>
            </p:txBody>
          </p:sp>
          <p:sp>
            <p:nvSpPr>
              <p:cNvPr id="21938" name="Freeform 536"/>
              <p:cNvSpPr>
                <a:spLocks/>
              </p:cNvSpPr>
              <p:nvPr/>
            </p:nvSpPr>
            <p:spPr bwMode="auto">
              <a:xfrm>
                <a:off x="3454" y="1326"/>
                <a:ext cx="7" cy="2"/>
              </a:xfrm>
              <a:custGeom>
                <a:avLst/>
                <a:gdLst>
                  <a:gd name="T0" fmla="*/ 1 w 62"/>
                  <a:gd name="T1" fmla="*/ 0 h 13"/>
                  <a:gd name="T2" fmla="*/ 0 w 62"/>
                  <a:gd name="T3" fmla="*/ 8 h 13"/>
                  <a:gd name="T4" fmla="*/ 61 w 62"/>
                  <a:gd name="T5" fmla="*/ 13 h 13"/>
                  <a:gd name="T6" fmla="*/ 62 w 62"/>
                  <a:gd name="T7" fmla="*/ 5 h 13"/>
                  <a:gd name="T8" fmla="*/ 1 w 62"/>
                  <a:gd name="T9" fmla="*/ 0 h 13"/>
                  <a:gd name="T10" fmla="*/ 0 60000 65536"/>
                  <a:gd name="T11" fmla="*/ 0 60000 65536"/>
                  <a:gd name="T12" fmla="*/ 0 60000 65536"/>
                  <a:gd name="T13" fmla="*/ 0 60000 65536"/>
                  <a:gd name="T14" fmla="*/ 0 60000 65536"/>
                  <a:gd name="T15" fmla="*/ 0 w 62"/>
                  <a:gd name="T16" fmla="*/ 0 h 13"/>
                  <a:gd name="T17" fmla="*/ 62 w 62"/>
                  <a:gd name="T18" fmla="*/ 13 h 13"/>
                </a:gdLst>
                <a:ahLst/>
                <a:cxnLst>
                  <a:cxn ang="T10">
                    <a:pos x="T0" y="T1"/>
                  </a:cxn>
                  <a:cxn ang="T11">
                    <a:pos x="T2" y="T3"/>
                  </a:cxn>
                  <a:cxn ang="T12">
                    <a:pos x="T4" y="T5"/>
                  </a:cxn>
                  <a:cxn ang="T13">
                    <a:pos x="T6" y="T7"/>
                  </a:cxn>
                  <a:cxn ang="T14">
                    <a:pos x="T8" y="T9"/>
                  </a:cxn>
                </a:cxnLst>
                <a:rect l="T15" t="T16" r="T17" b="T18"/>
                <a:pathLst>
                  <a:path w="62" h="13">
                    <a:moveTo>
                      <a:pt x="1" y="0"/>
                    </a:moveTo>
                    <a:lnTo>
                      <a:pt x="0" y="8"/>
                    </a:lnTo>
                    <a:lnTo>
                      <a:pt x="61" y="13"/>
                    </a:lnTo>
                    <a:lnTo>
                      <a:pt x="62" y="5"/>
                    </a:lnTo>
                    <a:lnTo>
                      <a:pt x="1" y="0"/>
                    </a:lnTo>
                    <a:close/>
                  </a:path>
                </a:pathLst>
              </a:custGeom>
              <a:solidFill>
                <a:srgbClr val="000000"/>
              </a:solidFill>
              <a:ln w="9525">
                <a:noFill/>
                <a:round/>
                <a:headEnd/>
                <a:tailEnd/>
              </a:ln>
            </p:spPr>
            <p:txBody>
              <a:bodyPr/>
              <a:lstStyle/>
              <a:p>
                <a:endParaRPr lang="en-US" dirty="0"/>
              </a:p>
            </p:txBody>
          </p:sp>
          <p:sp>
            <p:nvSpPr>
              <p:cNvPr id="21939" name="Freeform 537"/>
              <p:cNvSpPr>
                <a:spLocks/>
              </p:cNvSpPr>
              <p:nvPr/>
            </p:nvSpPr>
            <p:spPr bwMode="auto">
              <a:xfrm>
                <a:off x="3460" y="1327"/>
                <a:ext cx="8" cy="5"/>
              </a:xfrm>
              <a:custGeom>
                <a:avLst/>
                <a:gdLst>
                  <a:gd name="T0" fmla="*/ 4 w 69"/>
                  <a:gd name="T1" fmla="*/ 0 h 30"/>
                  <a:gd name="T2" fmla="*/ 0 w 69"/>
                  <a:gd name="T3" fmla="*/ 7 h 30"/>
                  <a:gd name="T4" fmla="*/ 65 w 69"/>
                  <a:gd name="T5" fmla="*/ 30 h 30"/>
                  <a:gd name="T6" fmla="*/ 69 w 69"/>
                  <a:gd name="T7" fmla="*/ 23 h 30"/>
                  <a:gd name="T8" fmla="*/ 4 w 69"/>
                  <a:gd name="T9" fmla="*/ 0 h 30"/>
                  <a:gd name="T10" fmla="*/ 0 60000 65536"/>
                  <a:gd name="T11" fmla="*/ 0 60000 65536"/>
                  <a:gd name="T12" fmla="*/ 0 60000 65536"/>
                  <a:gd name="T13" fmla="*/ 0 60000 65536"/>
                  <a:gd name="T14" fmla="*/ 0 60000 65536"/>
                  <a:gd name="T15" fmla="*/ 0 w 69"/>
                  <a:gd name="T16" fmla="*/ 0 h 30"/>
                  <a:gd name="T17" fmla="*/ 69 w 69"/>
                  <a:gd name="T18" fmla="*/ 30 h 30"/>
                </a:gdLst>
                <a:ahLst/>
                <a:cxnLst>
                  <a:cxn ang="T10">
                    <a:pos x="T0" y="T1"/>
                  </a:cxn>
                  <a:cxn ang="T11">
                    <a:pos x="T2" y="T3"/>
                  </a:cxn>
                  <a:cxn ang="T12">
                    <a:pos x="T4" y="T5"/>
                  </a:cxn>
                  <a:cxn ang="T13">
                    <a:pos x="T6" y="T7"/>
                  </a:cxn>
                  <a:cxn ang="T14">
                    <a:pos x="T8" y="T9"/>
                  </a:cxn>
                </a:cxnLst>
                <a:rect l="T15" t="T16" r="T17" b="T18"/>
                <a:pathLst>
                  <a:path w="69" h="30">
                    <a:moveTo>
                      <a:pt x="4" y="0"/>
                    </a:moveTo>
                    <a:lnTo>
                      <a:pt x="0" y="7"/>
                    </a:lnTo>
                    <a:lnTo>
                      <a:pt x="65" y="30"/>
                    </a:lnTo>
                    <a:lnTo>
                      <a:pt x="69" y="23"/>
                    </a:lnTo>
                    <a:lnTo>
                      <a:pt x="4" y="0"/>
                    </a:lnTo>
                    <a:close/>
                  </a:path>
                </a:pathLst>
              </a:custGeom>
              <a:solidFill>
                <a:srgbClr val="000000"/>
              </a:solidFill>
              <a:ln w="9525">
                <a:noFill/>
                <a:round/>
                <a:headEnd/>
                <a:tailEnd/>
              </a:ln>
            </p:spPr>
            <p:txBody>
              <a:bodyPr/>
              <a:lstStyle/>
              <a:p>
                <a:endParaRPr lang="en-US" dirty="0"/>
              </a:p>
            </p:txBody>
          </p:sp>
          <p:sp>
            <p:nvSpPr>
              <p:cNvPr id="21940" name="Freeform 538"/>
              <p:cNvSpPr>
                <a:spLocks/>
              </p:cNvSpPr>
              <p:nvPr/>
            </p:nvSpPr>
            <p:spPr bwMode="auto">
              <a:xfrm>
                <a:off x="3460" y="1327"/>
                <a:ext cx="1" cy="1"/>
              </a:xfrm>
              <a:custGeom>
                <a:avLst/>
                <a:gdLst>
                  <a:gd name="T0" fmla="*/ 2 w 4"/>
                  <a:gd name="T1" fmla="*/ 0 h 8"/>
                  <a:gd name="T2" fmla="*/ 1 w 4"/>
                  <a:gd name="T3" fmla="*/ 0 h 8"/>
                  <a:gd name="T4" fmla="*/ 4 w 4"/>
                  <a:gd name="T5" fmla="*/ 1 h 8"/>
                  <a:gd name="T6" fmla="*/ 0 w 4"/>
                  <a:gd name="T7" fmla="*/ 8 h 8"/>
                  <a:gd name="T8" fmla="*/ 1 w 4"/>
                  <a:gd name="T9" fmla="*/ 8 h 8"/>
                  <a:gd name="T10" fmla="*/ 2 w 4"/>
                  <a:gd name="T11" fmla="*/ 0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2" y="0"/>
                    </a:moveTo>
                    <a:lnTo>
                      <a:pt x="1" y="0"/>
                    </a:lnTo>
                    <a:lnTo>
                      <a:pt x="4" y="1"/>
                    </a:lnTo>
                    <a:lnTo>
                      <a:pt x="0" y="8"/>
                    </a:lnTo>
                    <a:lnTo>
                      <a:pt x="1" y="8"/>
                    </a:lnTo>
                    <a:lnTo>
                      <a:pt x="2" y="0"/>
                    </a:lnTo>
                    <a:close/>
                  </a:path>
                </a:pathLst>
              </a:custGeom>
              <a:solidFill>
                <a:srgbClr val="000000"/>
              </a:solidFill>
              <a:ln w="9525">
                <a:noFill/>
                <a:round/>
                <a:headEnd/>
                <a:tailEnd/>
              </a:ln>
            </p:spPr>
            <p:txBody>
              <a:bodyPr/>
              <a:lstStyle/>
              <a:p>
                <a:endParaRPr lang="en-US" dirty="0"/>
              </a:p>
            </p:txBody>
          </p:sp>
          <p:sp>
            <p:nvSpPr>
              <p:cNvPr id="21941" name="Freeform 539"/>
              <p:cNvSpPr>
                <a:spLocks/>
              </p:cNvSpPr>
              <p:nvPr/>
            </p:nvSpPr>
            <p:spPr bwMode="auto">
              <a:xfrm>
                <a:off x="3467" y="1331"/>
                <a:ext cx="2" cy="14"/>
              </a:xfrm>
              <a:custGeom>
                <a:avLst/>
                <a:gdLst>
                  <a:gd name="T0" fmla="*/ 9 w 12"/>
                  <a:gd name="T1" fmla="*/ 0 h 81"/>
                  <a:gd name="T2" fmla="*/ 0 w 12"/>
                  <a:gd name="T3" fmla="*/ 0 h 81"/>
                  <a:gd name="T4" fmla="*/ 3 w 12"/>
                  <a:gd name="T5" fmla="*/ 81 h 81"/>
                  <a:gd name="T6" fmla="*/ 12 w 12"/>
                  <a:gd name="T7" fmla="*/ 81 h 81"/>
                  <a:gd name="T8" fmla="*/ 9 w 12"/>
                  <a:gd name="T9" fmla="*/ 0 h 81"/>
                  <a:gd name="T10" fmla="*/ 0 60000 65536"/>
                  <a:gd name="T11" fmla="*/ 0 60000 65536"/>
                  <a:gd name="T12" fmla="*/ 0 60000 65536"/>
                  <a:gd name="T13" fmla="*/ 0 60000 65536"/>
                  <a:gd name="T14" fmla="*/ 0 60000 65536"/>
                  <a:gd name="T15" fmla="*/ 0 w 12"/>
                  <a:gd name="T16" fmla="*/ 0 h 81"/>
                  <a:gd name="T17" fmla="*/ 12 w 12"/>
                  <a:gd name="T18" fmla="*/ 81 h 81"/>
                </a:gdLst>
                <a:ahLst/>
                <a:cxnLst>
                  <a:cxn ang="T10">
                    <a:pos x="T0" y="T1"/>
                  </a:cxn>
                  <a:cxn ang="T11">
                    <a:pos x="T2" y="T3"/>
                  </a:cxn>
                  <a:cxn ang="T12">
                    <a:pos x="T4" y="T5"/>
                  </a:cxn>
                  <a:cxn ang="T13">
                    <a:pos x="T6" y="T7"/>
                  </a:cxn>
                  <a:cxn ang="T14">
                    <a:pos x="T8" y="T9"/>
                  </a:cxn>
                </a:cxnLst>
                <a:rect l="T15" t="T16" r="T17" b="T18"/>
                <a:pathLst>
                  <a:path w="12" h="81">
                    <a:moveTo>
                      <a:pt x="9" y="0"/>
                    </a:moveTo>
                    <a:lnTo>
                      <a:pt x="0" y="0"/>
                    </a:lnTo>
                    <a:lnTo>
                      <a:pt x="3" y="81"/>
                    </a:lnTo>
                    <a:lnTo>
                      <a:pt x="12" y="81"/>
                    </a:lnTo>
                    <a:lnTo>
                      <a:pt x="9" y="0"/>
                    </a:lnTo>
                    <a:close/>
                  </a:path>
                </a:pathLst>
              </a:custGeom>
              <a:solidFill>
                <a:srgbClr val="000000"/>
              </a:solidFill>
              <a:ln w="9525">
                <a:noFill/>
                <a:round/>
                <a:headEnd/>
                <a:tailEnd/>
              </a:ln>
            </p:spPr>
            <p:txBody>
              <a:bodyPr/>
              <a:lstStyle/>
              <a:p>
                <a:endParaRPr lang="en-US" dirty="0"/>
              </a:p>
            </p:txBody>
          </p:sp>
          <p:sp>
            <p:nvSpPr>
              <p:cNvPr id="21942" name="Freeform 540"/>
              <p:cNvSpPr>
                <a:spLocks/>
              </p:cNvSpPr>
              <p:nvPr/>
            </p:nvSpPr>
            <p:spPr bwMode="auto">
              <a:xfrm>
                <a:off x="3467" y="1331"/>
                <a:ext cx="1" cy="1"/>
              </a:xfrm>
              <a:custGeom>
                <a:avLst/>
                <a:gdLst>
                  <a:gd name="T0" fmla="*/ 7 w 9"/>
                  <a:gd name="T1" fmla="*/ 0 h 7"/>
                  <a:gd name="T2" fmla="*/ 9 w 9"/>
                  <a:gd name="T3" fmla="*/ 1 h 7"/>
                  <a:gd name="T4" fmla="*/ 9 w 9"/>
                  <a:gd name="T5" fmla="*/ 3 h 7"/>
                  <a:gd name="T6" fmla="*/ 0 w 9"/>
                  <a:gd name="T7" fmla="*/ 3 h 7"/>
                  <a:gd name="T8" fmla="*/ 3 w 9"/>
                  <a:gd name="T9" fmla="*/ 7 h 7"/>
                  <a:gd name="T10" fmla="*/ 7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7" y="0"/>
                    </a:moveTo>
                    <a:lnTo>
                      <a:pt x="9" y="1"/>
                    </a:lnTo>
                    <a:lnTo>
                      <a:pt x="9" y="3"/>
                    </a:lnTo>
                    <a:lnTo>
                      <a:pt x="0" y="3"/>
                    </a:lnTo>
                    <a:lnTo>
                      <a:pt x="3" y="7"/>
                    </a:lnTo>
                    <a:lnTo>
                      <a:pt x="7" y="0"/>
                    </a:lnTo>
                    <a:close/>
                  </a:path>
                </a:pathLst>
              </a:custGeom>
              <a:solidFill>
                <a:srgbClr val="000000"/>
              </a:solidFill>
              <a:ln w="9525">
                <a:noFill/>
                <a:round/>
                <a:headEnd/>
                <a:tailEnd/>
              </a:ln>
            </p:spPr>
            <p:txBody>
              <a:bodyPr/>
              <a:lstStyle/>
              <a:p>
                <a:endParaRPr lang="en-US" dirty="0"/>
              </a:p>
            </p:txBody>
          </p:sp>
          <p:sp>
            <p:nvSpPr>
              <p:cNvPr id="21943" name="Freeform 541"/>
              <p:cNvSpPr>
                <a:spLocks/>
              </p:cNvSpPr>
              <p:nvPr/>
            </p:nvSpPr>
            <p:spPr bwMode="auto">
              <a:xfrm>
                <a:off x="3463" y="1343"/>
                <a:ext cx="5" cy="3"/>
              </a:xfrm>
              <a:custGeom>
                <a:avLst/>
                <a:gdLst>
                  <a:gd name="T0" fmla="*/ 41 w 43"/>
                  <a:gd name="T1" fmla="*/ 14 h 14"/>
                  <a:gd name="T2" fmla="*/ 43 w 43"/>
                  <a:gd name="T3" fmla="*/ 7 h 14"/>
                  <a:gd name="T4" fmla="*/ 2 w 43"/>
                  <a:gd name="T5" fmla="*/ 0 h 14"/>
                  <a:gd name="T6" fmla="*/ 0 w 43"/>
                  <a:gd name="T7" fmla="*/ 7 h 14"/>
                  <a:gd name="T8" fmla="*/ 41 w 43"/>
                  <a:gd name="T9" fmla="*/ 14 h 14"/>
                  <a:gd name="T10" fmla="*/ 0 60000 65536"/>
                  <a:gd name="T11" fmla="*/ 0 60000 65536"/>
                  <a:gd name="T12" fmla="*/ 0 60000 65536"/>
                  <a:gd name="T13" fmla="*/ 0 60000 65536"/>
                  <a:gd name="T14" fmla="*/ 0 60000 65536"/>
                  <a:gd name="T15" fmla="*/ 0 w 43"/>
                  <a:gd name="T16" fmla="*/ 0 h 14"/>
                  <a:gd name="T17" fmla="*/ 43 w 43"/>
                  <a:gd name="T18" fmla="*/ 14 h 14"/>
                </a:gdLst>
                <a:ahLst/>
                <a:cxnLst>
                  <a:cxn ang="T10">
                    <a:pos x="T0" y="T1"/>
                  </a:cxn>
                  <a:cxn ang="T11">
                    <a:pos x="T2" y="T3"/>
                  </a:cxn>
                  <a:cxn ang="T12">
                    <a:pos x="T4" y="T5"/>
                  </a:cxn>
                  <a:cxn ang="T13">
                    <a:pos x="T6" y="T7"/>
                  </a:cxn>
                  <a:cxn ang="T14">
                    <a:pos x="T8" y="T9"/>
                  </a:cxn>
                </a:cxnLst>
                <a:rect l="T15" t="T16" r="T17" b="T18"/>
                <a:pathLst>
                  <a:path w="43" h="14">
                    <a:moveTo>
                      <a:pt x="41" y="14"/>
                    </a:moveTo>
                    <a:lnTo>
                      <a:pt x="43" y="7"/>
                    </a:lnTo>
                    <a:lnTo>
                      <a:pt x="2" y="0"/>
                    </a:lnTo>
                    <a:lnTo>
                      <a:pt x="0" y="7"/>
                    </a:lnTo>
                    <a:lnTo>
                      <a:pt x="41" y="14"/>
                    </a:lnTo>
                    <a:close/>
                  </a:path>
                </a:pathLst>
              </a:custGeom>
              <a:solidFill>
                <a:srgbClr val="000000"/>
              </a:solidFill>
              <a:ln w="9525">
                <a:noFill/>
                <a:round/>
                <a:headEnd/>
                <a:tailEnd/>
              </a:ln>
            </p:spPr>
            <p:txBody>
              <a:bodyPr/>
              <a:lstStyle/>
              <a:p>
                <a:endParaRPr lang="en-US" dirty="0"/>
              </a:p>
            </p:txBody>
          </p:sp>
          <p:sp>
            <p:nvSpPr>
              <p:cNvPr id="21944" name="Freeform 542"/>
              <p:cNvSpPr>
                <a:spLocks/>
              </p:cNvSpPr>
              <p:nvPr/>
            </p:nvSpPr>
            <p:spPr bwMode="auto">
              <a:xfrm>
                <a:off x="3468" y="1344"/>
                <a:ext cx="1" cy="2"/>
              </a:xfrm>
              <a:custGeom>
                <a:avLst/>
                <a:gdLst>
                  <a:gd name="T0" fmla="*/ 9 w 9"/>
                  <a:gd name="T1" fmla="*/ 3 h 8"/>
                  <a:gd name="T2" fmla="*/ 9 w 9"/>
                  <a:gd name="T3" fmla="*/ 8 h 8"/>
                  <a:gd name="T4" fmla="*/ 3 w 9"/>
                  <a:gd name="T5" fmla="*/ 7 h 8"/>
                  <a:gd name="T6" fmla="*/ 5 w 9"/>
                  <a:gd name="T7" fmla="*/ 0 h 8"/>
                  <a:gd name="T8" fmla="*/ 0 w 9"/>
                  <a:gd name="T9" fmla="*/ 3 h 8"/>
                  <a:gd name="T10" fmla="*/ 9 w 9"/>
                  <a:gd name="T11" fmla="*/ 3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9" y="3"/>
                    </a:moveTo>
                    <a:lnTo>
                      <a:pt x="9" y="8"/>
                    </a:lnTo>
                    <a:lnTo>
                      <a:pt x="3" y="7"/>
                    </a:lnTo>
                    <a:lnTo>
                      <a:pt x="5" y="0"/>
                    </a:lnTo>
                    <a:lnTo>
                      <a:pt x="0" y="3"/>
                    </a:lnTo>
                    <a:lnTo>
                      <a:pt x="9" y="3"/>
                    </a:lnTo>
                    <a:close/>
                  </a:path>
                </a:pathLst>
              </a:custGeom>
              <a:solidFill>
                <a:srgbClr val="000000"/>
              </a:solidFill>
              <a:ln w="9525">
                <a:noFill/>
                <a:round/>
                <a:headEnd/>
                <a:tailEnd/>
              </a:ln>
            </p:spPr>
            <p:txBody>
              <a:bodyPr/>
              <a:lstStyle/>
              <a:p>
                <a:endParaRPr lang="en-US" dirty="0"/>
              </a:p>
            </p:txBody>
          </p:sp>
          <p:sp>
            <p:nvSpPr>
              <p:cNvPr id="21945" name="Freeform 543"/>
              <p:cNvSpPr>
                <a:spLocks/>
              </p:cNvSpPr>
              <p:nvPr/>
            </p:nvSpPr>
            <p:spPr bwMode="auto">
              <a:xfrm>
                <a:off x="3454" y="1326"/>
                <a:ext cx="10" cy="18"/>
              </a:xfrm>
              <a:custGeom>
                <a:avLst/>
                <a:gdLst>
                  <a:gd name="T0" fmla="*/ 87 w 93"/>
                  <a:gd name="T1" fmla="*/ 107 h 107"/>
                  <a:gd name="T2" fmla="*/ 93 w 93"/>
                  <a:gd name="T3" fmla="*/ 102 h 107"/>
                  <a:gd name="T4" fmla="*/ 6 w 93"/>
                  <a:gd name="T5" fmla="*/ 0 h 107"/>
                  <a:gd name="T6" fmla="*/ 0 w 93"/>
                  <a:gd name="T7" fmla="*/ 5 h 107"/>
                  <a:gd name="T8" fmla="*/ 87 w 93"/>
                  <a:gd name="T9" fmla="*/ 107 h 107"/>
                  <a:gd name="T10" fmla="*/ 0 60000 65536"/>
                  <a:gd name="T11" fmla="*/ 0 60000 65536"/>
                  <a:gd name="T12" fmla="*/ 0 60000 65536"/>
                  <a:gd name="T13" fmla="*/ 0 60000 65536"/>
                  <a:gd name="T14" fmla="*/ 0 60000 65536"/>
                  <a:gd name="T15" fmla="*/ 0 w 93"/>
                  <a:gd name="T16" fmla="*/ 0 h 107"/>
                  <a:gd name="T17" fmla="*/ 93 w 93"/>
                  <a:gd name="T18" fmla="*/ 107 h 107"/>
                </a:gdLst>
                <a:ahLst/>
                <a:cxnLst>
                  <a:cxn ang="T10">
                    <a:pos x="T0" y="T1"/>
                  </a:cxn>
                  <a:cxn ang="T11">
                    <a:pos x="T2" y="T3"/>
                  </a:cxn>
                  <a:cxn ang="T12">
                    <a:pos x="T4" y="T5"/>
                  </a:cxn>
                  <a:cxn ang="T13">
                    <a:pos x="T6" y="T7"/>
                  </a:cxn>
                  <a:cxn ang="T14">
                    <a:pos x="T8" y="T9"/>
                  </a:cxn>
                </a:cxnLst>
                <a:rect l="T15" t="T16" r="T17" b="T18"/>
                <a:pathLst>
                  <a:path w="93" h="107">
                    <a:moveTo>
                      <a:pt x="87" y="107"/>
                    </a:moveTo>
                    <a:lnTo>
                      <a:pt x="93" y="102"/>
                    </a:lnTo>
                    <a:lnTo>
                      <a:pt x="6" y="0"/>
                    </a:lnTo>
                    <a:lnTo>
                      <a:pt x="0" y="5"/>
                    </a:lnTo>
                    <a:lnTo>
                      <a:pt x="87" y="107"/>
                    </a:lnTo>
                    <a:close/>
                  </a:path>
                </a:pathLst>
              </a:custGeom>
              <a:solidFill>
                <a:srgbClr val="000000"/>
              </a:solidFill>
              <a:ln w="9525">
                <a:noFill/>
                <a:round/>
                <a:headEnd/>
                <a:tailEnd/>
              </a:ln>
            </p:spPr>
            <p:txBody>
              <a:bodyPr/>
              <a:lstStyle/>
              <a:p>
                <a:endParaRPr lang="en-US" dirty="0"/>
              </a:p>
            </p:txBody>
          </p:sp>
          <p:sp>
            <p:nvSpPr>
              <p:cNvPr id="21946" name="Freeform 544"/>
              <p:cNvSpPr>
                <a:spLocks/>
              </p:cNvSpPr>
              <p:nvPr/>
            </p:nvSpPr>
            <p:spPr bwMode="auto">
              <a:xfrm>
                <a:off x="3463" y="1343"/>
                <a:ext cx="1" cy="1"/>
              </a:xfrm>
              <a:custGeom>
                <a:avLst/>
                <a:gdLst>
                  <a:gd name="T0" fmla="*/ 2 w 6"/>
                  <a:gd name="T1" fmla="*/ 7 h 7"/>
                  <a:gd name="T2" fmla="*/ 1 w 6"/>
                  <a:gd name="T3" fmla="*/ 7 h 7"/>
                  <a:gd name="T4" fmla="*/ 0 w 6"/>
                  <a:gd name="T5" fmla="*/ 6 h 7"/>
                  <a:gd name="T6" fmla="*/ 6 w 6"/>
                  <a:gd name="T7" fmla="*/ 1 h 7"/>
                  <a:gd name="T8" fmla="*/ 4 w 6"/>
                  <a:gd name="T9" fmla="*/ 0 h 7"/>
                  <a:gd name="T10" fmla="*/ 2 w 6"/>
                  <a:gd name="T11" fmla="*/ 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2" y="7"/>
                    </a:moveTo>
                    <a:lnTo>
                      <a:pt x="1" y="7"/>
                    </a:lnTo>
                    <a:lnTo>
                      <a:pt x="0" y="6"/>
                    </a:lnTo>
                    <a:lnTo>
                      <a:pt x="6" y="1"/>
                    </a:lnTo>
                    <a:lnTo>
                      <a:pt x="4" y="0"/>
                    </a:lnTo>
                    <a:lnTo>
                      <a:pt x="2" y="7"/>
                    </a:lnTo>
                    <a:close/>
                  </a:path>
                </a:pathLst>
              </a:custGeom>
              <a:solidFill>
                <a:srgbClr val="000000"/>
              </a:solidFill>
              <a:ln w="9525">
                <a:noFill/>
                <a:round/>
                <a:headEnd/>
                <a:tailEnd/>
              </a:ln>
            </p:spPr>
            <p:txBody>
              <a:bodyPr/>
              <a:lstStyle/>
              <a:p>
                <a:endParaRPr lang="en-US" dirty="0"/>
              </a:p>
            </p:txBody>
          </p:sp>
          <p:sp>
            <p:nvSpPr>
              <p:cNvPr id="21947" name="Freeform 545"/>
              <p:cNvSpPr>
                <a:spLocks/>
              </p:cNvSpPr>
              <p:nvPr/>
            </p:nvSpPr>
            <p:spPr bwMode="auto">
              <a:xfrm>
                <a:off x="3453" y="1326"/>
                <a:ext cx="1" cy="1"/>
              </a:xfrm>
              <a:custGeom>
                <a:avLst/>
                <a:gdLst>
                  <a:gd name="T0" fmla="*/ 7 w 13"/>
                  <a:gd name="T1" fmla="*/ 8 h 9"/>
                  <a:gd name="T2" fmla="*/ 0 w 13"/>
                  <a:gd name="T3" fmla="*/ 0 h 9"/>
                  <a:gd name="T4" fmla="*/ 10 w 13"/>
                  <a:gd name="T5" fmla="*/ 1 h 9"/>
                  <a:gd name="T6" fmla="*/ 9 w 13"/>
                  <a:gd name="T7" fmla="*/ 9 h 9"/>
                  <a:gd name="T8" fmla="*/ 13 w 13"/>
                  <a:gd name="T9" fmla="*/ 3 h 9"/>
                  <a:gd name="T10" fmla="*/ 7 w 13"/>
                  <a:gd name="T11" fmla="*/ 8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7" y="8"/>
                    </a:moveTo>
                    <a:lnTo>
                      <a:pt x="0" y="0"/>
                    </a:lnTo>
                    <a:lnTo>
                      <a:pt x="10" y="1"/>
                    </a:lnTo>
                    <a:lnTo>
                      <a:pt x="9" y="9"/>
                    </a:lnTo>
                    <a:lnTo>
                      <a:pt x="13" y="3"/>
                    </a:lnTo>
                    <a:lnTo>
                      <a:pt x="7" y="8"/>
                    </a:lnTo>
                    <a:close/>
                  </a:path>
                </a:pathLst>
              </a:custGeom>
              <a:solidFill>
                <a:srgbClr val="000000"/>
              </a:solidFill>
              <a:ln w="9525">
                <a:noFill/>
                <a:round/>
                <a:headEnd/>
                <a:tailEnd/>
              </a:ln>
            </p:spPr>
            <p:txBody>
              <a:bodyPr/>
              <a:lstStyle/>
              <a:p>
                <a:endParaRPr lang="en-US" dirty="0"/>
              </a:p>
            </p:txBody>
          </p:sp>
          <p:sp>
            <p:nvSpPr>
              <p:cNvPr id="21948" name="Freeform 546"/>
              <p:cNvSpPr>
                <a:spLocks/>
              </p:cNvSpPr>
              <p:nvPr/>
            </p:nvSpPr>
            <p:spPr bwMode="auto">
              <a:xfrm>
                <a:off x="3457" y="1296"/>
                <a:ext cx="16" cy="22"/>
              </a:xfrm>
              <a:custGeom>
                <a:avLst/>
                <a:gdLst>
                  <a:gd name="T0" fmla="*/ 104 w 145"/>
                  <a:gd name="T1" fmla="*/ 0 h 134"/>
                  <a:gd name="T2" fmla="*/ 0 w 145"/>
                  <a:gd name="T3" fmla="*/ 105 h 134"/>
                  <a:gd name="T4" fmla="*/ 70 w 145"/>
                  <a:gd name="T5" fmla="*/ 134 h 134"/>
                  <a:gd name="T6" fmla="*/ 84 w 145"/>
                  <a:gd name="T7" fmla="*/ 117 h 134"/>
                  <a:gd name="T8" fmla="*/ 33 w 145"/>
                  <a:gd name="T9" fmla="*/ 98 h 134"/>
                  <a:gd name="T10" fmla="*/ 105 w 145"/>
                  <a:gd name="T11" fmla="*/ 11 h 134"/>
                  <a:gd name="T12" fmla="*/ 145 w 145"/>
                  <a:gd name="T13" fmla="*/ 12 h 134"/>
                  <a:gd name="T14" fmla="*/ 104 w 145"/>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34"/>
                  <a:gd name="T26" fmla="*/ 145 w 145"/>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34">
                    <a:moveTo>
                      <a:pt x="104" y="0"/>
                    </a:moveTo>
                    <a:lnTo>
                      <a:pt x="0" y="105"/>
                    </a:lnTo>
                    <a:lnTo>
                      <a:pt x="70" y="134"/>
                    </a:lnTo>
                    <a:lnTo>
                      <a:pt x="84" y="117"/>
                    </a:lnTo>
                    <a:lnTo>
                      <a:pt x="33" y="98"/>
                    </a:lnTo>
                    <a:lnTo>
                      <a:pt x="105" y="11"/>
                    </a:lnTo>
                    <a:lnTo>
                      <a:pt x="145" y="12"/>
                    </a:lnTo>
                    <a:lnTo>
                      <a:pt x="104" y="0"/>
                    </a:lnTo>
                    <a:close/>
                  </a:path>
                </a:pathLst>
              </a:custGeom>
              <a:solidFill>
                <a:srgbClr val="E6E6E6"/>
              </a:solidFill>
              <a:ln w="9525">
                <a:noFill/>
                <a:round/>
                <a:headEnd/>
                <a:tailEnd/>
              </a:ln>
            </p:spPr>
            <p:txBody>
              <a:bodyPr/>
              <a:lstStyle/>
              <a:p>
                <a:endParaRPr lang="en-US" dirty="0"/>
              </a:p>
            </p:txBody>
          </p:sp>
          <p:sp>
            <p:nvSpPr>
              <p:cNvPr id="21949" name="Freeform 547"/>
              <p:cNvSpPr>
                <a:spLocks/>
              </p:cNvSpPr>
              <p:nvPr/>
            </p:nvSpPr>
            <p:spPr bwMode="auto">
              <a:xfrm>
                <a:off x="3455" y="1327"/>
                <a:ext cx="13" cy="16"/>
              </a:xfrm>
              <a:custGeom>
                <a:avLst/>
                <a:gdLst>
                  <a:gd name="T0" fmla="*/ 0 w 116"/>
                  <a:gd name="T1" fmla="*/ 0 h 93"/>
                  <a:gd name="T2" fmla="*/ 51 w 116"/>
                  <a:gd name="T3" fmla="*/ 4 h 93"/>
                  <a:gd name="T4" fmla="*/ 112 w 116"/>
                  <a:gd name="T5" fmla="*/ 26 h 93"/>
                  <a:gd name="T6" fmla="*/ 116 w 116"/>
                  <a:gd name="T7" fmla="*/ 45 h 93"/>
                  <a:gd name="T8" fmla="*/ 66 w 116"/>
                  <a:gd name="T9" fmla="*/ 31 h 93"/>
                  <a:gd name="T10" fmla="*/ 102 w 116"/>
                  <a:gd name="T11" fmla="*/ 91 h 93"/>
                  <a:gd name="T12" fmla="*/ 82 w 116"/>
                  <a:gd name="T13" fmla="*/ 93 h 93"/>
                  <a:gd name="T14" fmla="*/ 0 w 11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3"/>
                  <a:gd name="T26" fmla="*/ 116 w 11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3">
                    <a:moveTo>
                      <a:pt x="0" y="0"/>
                    </a:moveTo>
                    <a:lnTo>
                      <a:pt x="51" y="4"/>
                    </a:lnTo>
                    <a:lnTo>
                      <a:pt x="112" y="26"/>
                    </a:lnTo>
                    <a:lnTo>
                      <a:pt x="116" y="45"/>
                    </a:lnTo>
                    <a:lnTo>
                      <a:pt x="66" y="31"/>
                    </a:lnTo>
                    <a:lnTo>
                      <a:pt x="102" y="91"/>
                    </a:lnTo>
                    <a:lnTo>
                      <a:pt x="82" y="93"/>
                    </a:lnTo>
                    <a:lnTo>
                      <a:pt x="0" y="0"/>
                    </a:lnTo>
                    <a:close/>
                  </a:path>
                </a:pathLst>
              </a:custGeom>
              <a:solidFill>
                <a:srgbClr val="E6E6E6"/>
              </a:solidFill>
              <a:ln w="9525">
                <a:noFill/>
                <a:round/>
                <a:headEnd/>
                <a:tailEnd/>
              </a:ln>
            </p:spPr>
            <p:txBody>
              <a:bodyPr/>
              <a:lstStyle/>
              <a:p>
                <a:endParaRPr lang="en-US" dirty="0"/>
              </a:p>
            </p:txBody>
          </p:sp>
          <p:sp>
            <p:nvSpPr>
              <p:cNvPr id="21950" name="Freeform 548"/>
              <p:cNvSpPr>
                <a:spLocks/>
              </p:cNvSpPr>
              <p:nvPr/>
            </p:nvSpPr>
            <p:spPr bwMode="auto">
              <a:xfrm>
                <a:off x="3472" y="1334"/>
                <a:ext cx="43" cy="22"/>
              </a:xfrm>
              <a:custGeom>
                <a:avLst/>
                <a:gdLst>
                  <a:gd name="T0" fmla="*/ 391 w 391"/>
                  <a:gd name="T1" fmla="*/ 96 h 130"/>
                  <a:gd name="T2" fmla="*/ 378 w 391"/>
                  <a:gd name="T3" fmla="*/ 93 h 130"/>
                  <a:gd name="T4" fmla="*/ 362 w 391"/>
                  <a:gd name="T5" fmla="*/ 90 h 130"/>
                  <a:gd name="T6" fmla="*/ 327 w 391"/>
                  <a:gd name="T7" fmla="*/ 81 h 130"/>
                  <a:gd name="T8" fmla="*/ 240 w 391"/>
                  <a:gd name="T9" fmla="*/ 56 h 130"/>
                  <a:gd name="T10" fmla="*/ 141 w 391"/>
                  <a:gd name="T11" fmla="*/ 28 h 130"/>
                  <a:gd name="T12" fmla="*/ 89 w 391"/>
                  <a:gd name="T13" fmla="*/ 14 h 130"/>
                  <a:gd name="T14" fmla="*/ 65 w 391"/>
                  <a:gd name="T15" fmla="*/ 8 h 130"/>
                  <a:gd name="T16" fmla="*/ 39 w 391"/>
                  <a:gd name="T17" fmla="*/ 2 h 130"/>
                  <a:gd name="T18" fmla="*/ 32 w 391"/>
                  <a:gd name="T19" fmla="*/ 0 h 130"/>
                  <a:gd name="T20" fmla="*/ 24 w 391"/>
                  <a:gd name="T21" fmla="*/ 0 h 130"/>
                  <a:gd name="T22" fmla="*/ 17 w 391"/>
                  <a:gd name="T23" fmla="*/ 0 h 130"/>
                  <a:gd name="T24" fmla="*/ 11 w 391"/>
                  <a:gd name="T25" fmla="*/ 1 h 130"/>
                  <a:gd name="T26" fmla="*/ 7 w 391"/>
                  <a:gd name="T27" fmla="*/ 3 h 130"/>
                  <a:gd name="T28" fmla="*/ 4 w 391"/>
                  <a:gd name="T29" fmla="*/ 5 h 130"/>
                  <a:gd name="T30" fmla="*/ 1 w 391"/>
                  <a:gd name="T31" fmla="*/ 7 h 130"/>
                  <a:gd name="T32" fmla="*/ 0 w 391"/>
                  <a:gd name="T33" fmla="*/ 10 h 130"/>
                  <a:gd name="T34" fmla="*/ 0 w 391"/>
                  <a:gd name="T35" fmla="*/ 14 h 130"/>
                  <a:gd name="T36" fmla="*/ 1 w 391"/>
                  <a:gd name="T37" fmla="*/ 17 h 130"/>
                  <a:gd name="T38" fmla="*/ 4 w 391"/>
                  <a:gd name="T39" fmla="*/ 21 h 130"/>
                  <a:gd name="T40" fmla="*/ 7 w 391"/>
                  <a:gd name="T41" fmla="*/ 25 h 130"/>
                  <a:gd name="T42" fmla="*/ 13 w 391"/>
                  <a:gd name="T43" fmla="*/ 29 h 130"/>
                  <a:gd name="T44" fmla="*/ 15 w 391"/>
                  <a:gd name="T45" fmla="*/ 31 h 130"/>
                  <a:gd name="T46" fmla="*/ 18 w 391"/>
                  <a:gd name="T47" fmla="*/ 33 h 130"/>
                  <a:gd name="T48" fmla="*/ 26 w 391"/>
                  <a:gd name="T49" fmla="*/ 36 h 130"/>
                  <a:gd name="T50" fmla="*/ 36 w 391"/>
                  <a:gd name="T51" fmla="*/ 39 h 130"/>
                  <a:gd name="T52" fmla="*/ 112 w 391"/>
                  <a:gd name="T53" fmla="*/ 63 h 130"/>
                  <a:gd name="T54" fmla="*/ 185 w 391"/>
                  <a:gd name="T55" fmla="*/ 84 h 130"/>
                  <a:gd name="T56" fmla="*/ 260 w 391"/>
                  <a:gd name="T57" fmla="*/ 106 h 130"/>
                  <a:gd name="T58" fmla="*/ 335 w 391"/>
                  <a:gd name="T59" fmla="*/ 129 h 130"/>
                  <a:gd name="T60" fmla="*/ 339 w 391"/>
                  <a:gd name="T61" fmla="*/ 130 h 130"/>
                  <a:gd name="T62" fmla="*/ 343 w 391"/>
                  <a:gd name="T63" fmla="*/ 130 h 130"/>
                  <a:gd name="T64" fmla="*/ 347 w 391"/>
                  <a:gd name="T65" fmla="*/ 129 h 130"/>
                  <a:gd name="T66" fmla="*/ 350 w 391"/>
                  <a:gd name="T67" fmla="*/ 127 h 130"/>
                  <a:gd name="T68" fmla="*/ 353 w 391"/>
                  <a:gd name="T69" fmla="*/ 125 h 130"/>
                  <a:gd name="T70" fmla="*/ 357 w 391"/>
                  <a:gd name="T71" fmla="*/ 123 h 130"/>
                  <a:gd name="T72" fmla="*/ 362 w 391"/>
                  <a:gd name="T73" fmla="*/ 117 h 130"/>
                  <a:gd name="T74" fmla="*/ 368 w 391"/>
                  <a:gd name="T75" fmla="*/ 110 h 130"/>
                  <a:gd name="T76" fmla="*/ 375 w 391"/>
                  <a:gd name="T77" fmla="*/ 105 h 130"/>
                  <a:gd name="T78" fmla="*/ 378 w 391"/>
                  <a:gd name="T79" fmla="*/ 102 h 130"/>
                  <a:gd name="T80" fmla="*/ 382 w 391"/>
                  <a:gd name="T81" fmla="*/ 100 h 130"/>
                  <a:gd name="T82" fmla="*/ 387 w 391"/>
                  <a:gd name="T83" fmla="*/ 98 h 130"/>
                  <a:gd name="T84" fmla="*/ 391 w 391"/>
                  <a:gd name="T85" fmla="*/ 96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1"/>
                  <a:gd name="T130" fmla="*/ 0 h 130"/>
                  <a:gd name="T131" fmla="*/ 391 w 391"/>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1" h="130">
                    <a:moveTo>
                      <a:pt x="391" y="96"/>
                    </a:moveTo>
                    <a:lnTo>
                      <a:pt x="378" y="93"/>
                    </a:lnTo>
                    <a:lnTo>
                      <a:pt x="362" y="90"/>
                    </a:lnTo>
                    <a:lnTo>
                      <a:pt x="327" y="81"/>
                    </a:lnTo>
                    <a:lnTo>
                      <a:pt x="240" y="56"/>
                    </a:lnTo>
                    <a:lnTo>
                      <a:pt x="141" y="28"/>
                    </a:lnTo>
                    <a:lnTo>
                      <a:pt x="89" y="14"/>
                    </a:lnTo>
                    <a:lnTo>
                      <a:pt x="65" y="8"/>
                    </a:lnTo>
                    <a:lnTo>
                      <a:pt x="39" y="2"/>
                    </a:lnTo>
                    <a:lnTo>
                      <a:pt x="32" y="0"/>
                    </a:lnTo>
                    <a:lnTo>
                      <a:pt x="24" y="0"/>
                    </a:lnTo>
                    <a:lnTo>
                      <a:pt x="17" y="0"/>
                    </a:lnTo>
                    <a:lnTo>
                      <a:pt x="11" y="1"/>
                    </a:lnTo>
                    <a:lnTo>
                      <a:pt x="7" y="3"/>
                    </a:lnTo>
                    <a:lnTo>
                      <a:pt x="4" y="5"/>
                    </a:lnTo>
                    <a:lnTo>
                      <a:pt x="1" y="7"/>
                    </a:lnTo>
                    <a:lnTo>
                      <a:pt x="0" y="10"/>
                    </a:lnTo>
                    <a:lnTo>
                      <a:pt x="0" y="14"/>
                    </a:lnTo>
                    <a:lnTo>
                      <a:pt x="1" y="17"/>
                    </a:lnTo>
                    <a:lnTo>
                      <a:pt x="4" y="21"/>
                    </a:lnTo>
                    <a:lnTo>
                      <a:pt x="7" y="25"/>
                    </a:lnTo>
                    <a:lnTo>
                      <a:pt x="13" y="29"/>
                    </a:lnTo>
                    <a:lnTo>
                      <a:pt x="15" y="31"/>
                    </a:lnTo>
                    <a:lnTo>
                      <a:pt x="18" y="33"/>
                    </a:lnTo>
                    <a:lnTo>
                      <a:pt x="26" y="36"/>
                    </a:lnTo>
                    <a:lnTo>
                      <a:pt x="36" y="39"/>
                    </a:lnTo>
                    <a:lnTo>
                      <a:pt x="112" y="63"/>
                    </a:lnTo>
                    <a:lnTo>
                      <a:pt x="185" y="84"/>
                    </a:lnTo>
                    <a:lnTo>
                      <a:pt x="260" y="106"/>
                    </a:lnTo>
                    <a:lnTo>
                      <a:pt x="335" y="129"/>
                    </a:lnTo>
                    <a:lnTo>
                      <a:pt x="339" y="130"/>
                    </a:lnTo>
                    <a:lnTo>
                      <a:pt x="343" y="130"/>
                    </a:lnTo>
                    <a:lnTo>
                      <a:pt x="347" y="129"/>
                    </a:lnTo>
                    <a:lnTo>
                      <a:pt x="350" y="127"/>
                    </a:lnTo>
                    <a:lnTo>
                      <a:pt x="353" y="125"/>
                    </a:lnTo>
                    <a:lnTo>
                      <a:pt x="357" y="123"/>
                    </a:lnTo>
                    <a:lnTo>
                      <a:pt x="362" y="117"/>
                    </a:lnTo>
                    <a:lnTo>
                      <a:pt x="368" y="110"/>
                    </a:lnTo>
                    <a:lnTo>
                      <a:pt x="375" y="105"/>
                    </a:lnTo>
                    <a:lnTo>
                      <a:pt x="378" y="102"/>
                    </a:lnTo>
                    <a:lnTo>
                      <a:pt x="382" y="100"/>
                    </a:lnTo>
                    <a:lnTo>
                      <a:pt x="387" y="98"/>
                    </a:lnTo>
                    <a:lnTo>
                      <a:pt x="391" y="96"/>
                    </a:lnTo>
                    <a:close/>
                  </a:path>
                </a:pathLst>
              </a:custGeom>
              <a:solidFill>
                <a:srgbClr val="7F7F7F"/>
              </a:solidFill>
              <a:ln w="9525">
                <a:noFill/>
                <a:round/>
                <a:headEnd/>
                <a:tailEnd/>
              </a:ln>
            </p:spPr>
            <p:txBody>
              <a:bodyPr/>
              <a:lstStyle/>
              <a:p>
                <a:endParaRPr lang="en-US" dirty="0"/>
              </a:p>
            </p:txBody>
          </p:sp>
          <p:sp>
            <p:nvSpPr>
              <p:cNvPr id="21951" name="Freeform 549"/>
              <p:cNvSpPr>
                <a:spLocks/>
              </p:cNvSpPr>
              <p:nvPr/>
            </p:nvSpPr>
            <p:spPr bwMode="auto">
              <a:xfrm>
                <a:off x="3474" y="1335"/>
                <a:ext cx="36" cy="17"/>
              </a:xfrm>
              <a:custGeom>
                <a:avLst/>
                <a:gdLst>
                  <a:gd name="T0" fmla="*/ 0 w 323"/>
                  <a:gd name="T1" fmla="*/ 0 h 103"/>
                  <a:gd name="T2" fmla="*/ 0 w 323"/>
                  <a:gd name="T3" fmla="*/ 3 h 103"/>
                  <a:gd name="T4" fmla="*/ 0 w 323"/>
                  <a:gd name="T5" fmla="*/ 5 h 103"/>
                  <a:gd name="T6" fmla="*/ 2 w 323"/>
                  <a:gd name="T7" fmla="*/ 7 h 103"/>
                  <a:gd name="T8" fmla="*/ 4 w 323"/>
                  <a:gd name="T9" fmla="*/ 10 h 103"/>
                  <a:gd name="T10" fmla="*/ 10 w 323"/>
                  <a:gd name="T11" fmla="*/ 15 h 103"/>
                  <a:gd name="T12" fmla="*/ 19 w 323"/>
                  <a:gd name="T13" fmla="*/ 20 h 103"/>
                  <a:gd name="T14" fmla="*/ 30 w 323"/>
                  <a:gd name="T15" fmla="*/ 25 h 103"/>
                  <a:gd name="T16" fmla="*/ 43 w 323"/>
                  <a:gd name="T17" fmla="*/ 30 h 103"/>
                  <a:gd name="T18" fmla="*/ 57 w 323"/>
                  <a:gd name="T19" fmla="*/ 35 h 103"/>
                  <a:gd name="T20" fmla="*/ 72 w 323"/>
                  <a:gd name="T21" fmla="*/ 39 h 103"/>
                  <a:gd name="T22" fmla="*/ 106 w 323"/>
                  <a:gd name="T23" fmla="*/ 49 h 103"/>
                  <a:gd name="T24" fmla="*/ 139 w 323"/>
                  <a:gd name="T25" fmla="*/ 58 h 103"/>
                  <a:gd name="T26" fmla="*/ 170 w 323"/>
                  <a:gd name="T27" fmla="*/ 67 h 103"/>
                  <a:gd name="T28" fmla="*/ 186 w 323"/>
                  <a:gd name="T29" fmla="*/ 72 h 103"/>
                  <a:gd name="T30" fmla="*/ 192 w 323"/>
                  <a:gd name="T31" fmla="*/ 74 h 103"/>
                  <a:gd name="T32" fmla="*/ 198 w 323"/>
                  <a:gd name="T33" fmla="*/ 76 h 103"/>
                  <a:gd name="T34" fmla="*/ 236 w 323"/>
                  <a:gd name="T35" fmla="*/ 87 h 103"/>
                  <a:gd name="T36" fmla="*/ 262 w 323"/>
                  <a:gd name="T37" fmla="*/ 96 h 103"/>
                  <a:gd name="T38" fmla="*/ 278 w 323"/>
                  <a:gd name="T39" fmla="*/ 101 h 103"/>
                  <a:gd name="T40" fmla="*/ 284 w 323"/>
                  <a:gd name="T41" fmla="*/ 103 h 103"/>
                  <a:gd name="T42" fmla="*/ 288 w 323"/>
                  <a:gd name="T43" fmla="*/ 103 h 103"/>
                  <a:gd name="T44" fmla="*/ 293 w 323"/>
                  <a:gd name="T45" fmla="*/ 103 h 103"/>
                  <a:gd name="T46" fmla="*/ 296 w 323"/>
                  <a:gd name="T47" fmla="*/ 103 h 103"/>
                  <a:gd name="T48" fmla="*/ 298 w 323"/>
                  <a:gd name="T49" fmla="*/ 102 h 103"/>
                  <a:gd name="T50" fmla="*/ 302 w 323"/>
                  <a:gd name="T51" fmla="*/ 100 h 103"/>
                  <a:gd name="T52" fmla="*/ 311 w 323"/>
                  <a:gd name="T53" fmla="*/ 95 h 103"/>
                  <a:gd name="T54" fmla="*/ 323 w 323"/>
                  <a:gd name="T55" fmla="*/ 87 h 103"/>
                  <a:gd name="T56" fmla="*/ 0 w 323"/>
                  <a:gd name="T57" fmla="*/ 0 h 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3"/>
                  <a:gd name="T88" fmla="*/ 0 h 103"/>
                  <a:gd name="T89" fmla="*/ 323 w 323"/>
                  <a:gd name="T90" fmla="*/ 103 h 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3" h="103">
                    <a:moveTo>
                      <a:pt x="0" y="0"/>
                    </a:moveTo>
                    <a:lnTo>
                      <a:pt x="0" y="3"/>
                    </a:lnTo>
                    <a:lnTo>
                      <a:pt x="0" y="5"/>
                    </a:lnTo>
                    <a:lnTo>
                      <a:pt x="2" y="7"/>
                    </a:lnTo>
                    <a:lnTo>
                      <a:pt x="4" y="10"/>
                    </a:lnTo>
                    <a:lnTo>
                      <a:pt x="10" y="15"/>
                    </a:lnTo>
                    <a:lnTo>
                      <a:pt x="19" y="20"/>
                    </a:lnTo>
                    <a:lnTo>
                      <a:pt x="30" y="25"/>
                    </a:lnTo>
                    <a:lnTo>
                      <a:pt x="43" y="30"/>
                    </a:lnTo>
                    <a:lnTo>
                      <a:pt x="57" y="35"/>
                    </a:lnTo>
                    <a:lnTo>
                      <a:pt x="72" y="39"/>
                    </a:lnTo>
                    <a:lnTo>
                      <a:pt x="106" y="49"/>
                    </a:lnTo>
                    <a:lnTo>
                      <a:pt x="139" y="58"/>
                    </a:lnTo>
                    <a:lnTo>
                      <a:pt x="170" y="67"/>
                    </a:lnTo>
                    <a:lnTo>
                      <a:pt x="186" y="72"/>
                    </a:lnTo>
                    <a:lnTo>
                      <a:pt x="192" y="74"/>
                    </a:lnTo>
                    <a:lnTo>
                      <a:pt x="198" y="76"/>
                    </a:lnTo>
                    <a:lnTo>
                      <a:pt x="236" y="87"/>
                    </a:lnTo>
                    <a:lnTo>
                      <a:pt x="262" y="96"/>
                    </a:lnTo>
                    <a:lnTo>
                      <a:pt x="278" y="101"/>
                    </a:lnTo>
                    <a:lnTo>
                      <a:pt x="284" y="103"/>
                    </a:lnTo>
                    <a:lnTo>
                      <a:pt x="288" y="103"/>
                    </a:lnTo>
                    <a:lnTo>
                      <a:pt x="293" y="103"/>
                    </a:lnTo>
                    <a:lnTo>
                      <a:pt x="296" y="103"/>
                    </a:lnTo>
                    <a:lnTo>
                      <a:pt x="298" y="102"/>
                    </a:lnTo>
                    <a:lnTo>
                      <a:pt x="302" y="100"/>
                    </a:lnTo>
                    <a:lnTo>
                      <a:pt x="311" y="95"/>
                    </a:lnTo>
                    <a:lnTo>
                      <a:pt x="323" y="87"/>
                    </a:lnTo>
                    <a:lnTo>
                      <a:pt x="0" y="0"/>
                    </a:lnTo>
                    <a:close/>
                  </a:path>
                </a:pathLst>
              </a:custGeom>
              <a:solidFill>
                <a:srgbClr val="CCCCCC"/>
              </a:solidFill>
              <a:ln w="9525">
                <a:noFill/>
                <a:round/>
                <a:headEnd/>
                <a:tailEnd/>
              </a:ln>
            </p:spPr>
            <p:txBody>
              <a:bodyPr/>
              <a:lstStyle/>
              <a:p>
                <a:endParaRPr lang="en-US" dirty="0"/>
              </a:p>
            </p:txBody>
          </p:sp>
          <p:sp>
            <p:nvSpPr>
              <p:cNvPr id="21952" name="Freeform 550"/>
              <p:cNvSpPr>
                <a:spLocks/>
              </p:cNvSpPr>
              <p:nvPr/>
            </p:nvSpPr>
            <p:spPr bwMode="auto">
              <a:xfrm>
                <a:off x="3473" y="1336"/>
                <a:ext cx="36" cy="17"/>
              </a:xfrm>
              <a:custGeom>
                <a:avLst/>
                <a:gdLst>
                  <a:gd name="T0" fmla="*/ 0 w 323"/>
                  <a:gd name="T1" fmla="*/ 0 h 103"/>
                  <a:gd name="T2" fmla="*/ 0 w 323"/>
                  <a:gd name="T3" fmla="*/ 2 h 103"/>
                  <a:gd name="T4" fmla="*/ 0 w 323"/>
                  <a:gd name="T5" fmla="*/ 5 h 103"/>
                  <a:gd name="T6" fmla="*/ 2 w 323"/>
                  <a:gd name="T7" fmla="*/ 7 h 103"/>
                  <a:gd name="T8" fmla="*/ 4 w 323"/>
                  <a:gd name="T9" fmla="*/ 9 h 103"/>
                  <a:gd name="T10" fmla="*/ 10 w 323"/>
                  <a:gd name="T11" fmla="*/ 15 h 103"/>
                  <a:gd name="T12" fmla="*/ 19 w 323"/>
                  <a:gd name="T13" fmla="*/ 20 h 103"/>
                  <a:gd name="T14" fmla="*/ 30 w 323"/>
                  <a:gd name="T15" fmla="*/ 25 h 103"/>
                  <a:gd name="T16" fmla="*/ 42 w 323"/>
                  <a:gd name="T17" fmla="*/ 30 h 103"/>
                  <a:gd name="T18" fmla="*/ 57 w 323"/>
                  <a:gd name="T19" fmla="*/ 34 h 103"/>
                  <a:gd name="T20" fmla="*/ 72 w 323"/>
                  <a:gd name="T21" fmla="*/ 40 h 103"/>
                  <a:gd name="T22" fmla="*/ 88 w 323"/>
                  <a:gd name="T23" fmla="*/ 45 h 103"/>
                  <a:gd name="T24" fmla="*/ 105 w 323"/>
                  <a:gd name="T25" fmla="*/ 49 h 103"/>
                  <a:gd name="T26" fmla="*/ 139 w 323"/>
                  <a:gd name="T27" fmla="*/ 58 h 103"/>
                  <a:gd name="T28" fmla="*/ 170 w 323"/>
                  <a:gd name="T29" fmla="*/ 67 h 103"/>
                  <a:gd name="T30" fmla="*/ 185 w 323"/>
                  <a:gd name="T31" fmla="*/ 71 h 103"/>
                  <a:gd name="T32" fmla="*/ 193 w 323"/>
                  <a:gd name="T33" fmla="*/ 73 h 103"/>
                  <a:gd name="T34" fmla="*/ 198 w 323"/>
                  <a:gd name="T35" fmla="*/ 75 h 103"/>
                  <a:gd name="T36" fmla="*/ 261 w 323"/>
                  <a:gd name="T37" fmla="*/ 96 h 103"/>
                  <a:gd name="T38" fmla="*/ 277 w 323"/>
                  <a:gd name="T39" fmla="*/ 101 h 103"/>
                  <a:gd name="T40" fmla="*/ 284 w 323"/>
                  <a:gd name="T41" fmla="*/ 102 h 103"/>
                  <a:gd name="T42" fmla="*/ 289 w 323"/>
                  <a:gd name="T43" fmla="*/ 103 h 103"/>
                  <a:gd name="T44" fmla="*/ 293 w 323"/>
                  <a:gd name="T45" fmla="*/ 103 h 103"/>
                  <a:gd name="T46" fmla="*/ 295 w 323"/>
                  <a:gd name="T47" fmla="*/ 103 h 103"/>
                  <a:gd name="T48" fmla="*/ 299 w 323"/>
                  <a:gd name="T49" fmla="*/ 101 h 103"/>
                  <a:gd name="T50" fmla="*/ 302 w 323"/>
                  <a:gd name="T51" fmla="*/ 100 h 103"/>
                  <a:gd name="T52" fmla="*/ 311 w 323"/>
                  <a:gd name="T53" fmla="*/ 95 h 103"/>
                  <a:gd name="T54" fmla="*/ 316 w 323"/>
                  <a:gd name="T55" fmla="*/ 92 h 103"/>
                  <a:gd name="T56" fmla="*/ 323 w 323"/>
                  <a:gd name="T57" fmla="*/ 88 h 103"/>
                  <a:gd name="T58" fmla="*/ 0 w 323"/>
                  <a:gd name="T59" fmla="*/ 0 h 1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3"/>
                  <a:gd name="T91" fmla="*/ 0 h 103"/>
                  <a:gd name="T92" fmla="*/ 323 w 323"/>
                  <a:gd name="T93" fmla="*/ 103 h 1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3" h="103">
                    <a:moveTo>
                      <a:pt x="0" y="0"/>
                    </a:moveTo>
                    <a:lnTo>
                      <a:pt x="0" y="2"/>
                    </a:lnTo>
                    <a:lnTo>
                      <a:pt x="0" y="5"/>
                    </a:lnTo>
                    <a:lnTo>
                      <a:pt x="2" y="7"/>
                    </a:lnTo>
                    <a:lnTo>
                      <a:pt x="4" y="9"/>
                    </a:lnTo>
                    <a:lnTo>
                      <a:pt x="10" y="15"/>
                    </a:lnTo>
                    <a:lnTo>
                      <a:pt x="19" y="20"/>
                    </a:lnTo>
                    <a:lnTo>
                      <a:pt x="30" y="25"/>
                    </a:lnTo>
                    <a:lnTo>
                      <a:pt x="42" y="30"/>
                    </a:lnTo>
                    <a:lnTo>
                      <a:pt x="57" y="34"/>
                    </a:lnTo>
                    <a:lnTo>
                      <a:pt x="72" y="40"/>
                    </a:lnTo>
                    <a:lnTo>
                      <a:pt x="88" y="45"/>
                    </a:lnTo>
                    <a:lnTo>
                      <a:pt x="105" y="49"/>
                    </a:lnTo>
                    <a:lnTo>
                      <a:pt x="139" y="58"/>
                    </a:lnTo>
                    <a:lnTo>
                      <a:pt x="170" y="67"/>
                    </a:lnTo>
                    <a:lnTo>
                      <a:pt x="185" y="71"/>
                    </a:lnTo>
                    <a:lnTo>
                      <a:pt x="193" y="73"/>
                    </a:lnTo>
                    <a:lnTo>
                      <a:pt x="198" y="75"/>
                    </a:lnTo>
                    <a:lnTo>
                      <a:pt x="261" y="96"/>
                    </a:lnTo>
                    <a:lnTo>
                      <a:pt x="277" y="101"/>
                    </a:lnTo>
                    <a:lnTo>
                      <a:pt x="284" y="102"/>
                    </a:lnTo>
                    <a:lnTo>
                      <a:pt x="289" y="103"/>
                    </a:lnTo>
                    <a:lnTo>
                      <a:pt x="293" y="103"/>
                    </a:lnTo>
                    <a:lnTo>
                      <a:pt x="295" y="103"/>
                    </a:lnTo>
                    <a:lnTo>
                      <a:pt x="299" y="101"/>
                    </a:lnTo>
                    <a:lnTo>
                      <a:pt x="302" y="100"/>
                    </a:lnTo>
                    <a:lnTo>
                      <a:pt x="311" y="95"/>
                    </a:lnTo>
                    <a:lnTo>
                      <a:pt x="316" y="92"/>
                    </a:lnTo>
                    <a:lnTo>
                      <a:pt x="323" y="88"/>
                    </a:lnTo>
                    <a:lnTo>
                      <a:pt x="0" y="0"/>
                    </a:lnTo>
                    <a:close/>
                  </a:path>
                </a:pathLst>
              </a:custGeom>
              <a:solidFill>
                <a:srgbClr val="B3B3B3"/>
              </a:solidFill>
              <a:ln w="9525">
                <a:noFill/>
                <a:round/>
                <a:headEnd/>
                <a:tailEnd/>
              </a:ln>
            </p:spPr>
            <p:txBody>
              <a:bodyPr/>
              <a:lstStyle/>
              <a:p>
                <a:endParaRPr lang="en-US" dirty="0"/>
              </a:p>
            </p:txBody>
          </p:sp>
          <p:sp>
            <p:nvSpPr>
              <p:cNvPr id="21953" name="Freeform 551"/>
              <p:cNvSpPr>
                <a:spLocks/>
              </p:cNvSpPr>
              <p:nvPr/>
            </p:nvSpPr>
            <p:spPr bwMode="auto">
              <a:xfrm>
                <a:off x="3474" y="1334"/>
                <a:ext cx="34" cy="16"/>
              </a:xfrm>
              <a:custGeom>
                <a:avLst/>
                <a:gdLst>
                  <a:gd name="T0" fmla="*/ 2 w 308"/>
                  <a:gd name="T1" fmla="*/ 0 h 93"/>
                  <a:gd name="T2" fmla="*/ 0 w 308"/>
                  <a:gd name="T3" fmla="*/ 1 h 93"/>
                  <a:gd name="T4" fmla="*/ 0 w 308"/>
                  <a:gd name="T5" fmla="*/ 2 h 93"/>
                  <a:gd name="T6" fmla="*/ 0 w 308"/>
                  <a:gd name="T7" fmla="*/ 3 h 93"/>
                  <a:gd name="T8" fmla="*/ 0 w 308"/>
                  <a:gd name="T9" fmla="*/ 5 h 93"/>
                  <a:gd name="T10" fmla="*/ 2 w 308"/>
                  <a:gd name="T11" fmla="*/ 7 h 93"/>
                  <a:gd name="T12" fmla="*/ 3 w 308"/>
                  <a:gd name="T13" fmla="*/ 8 h 93"/>
                  <a:gd name="T14" fmla="*/ 5 w 308"/>
                  <a:gd name="T15" fmla="*/ 9 h 93"/>
                  <a:gd name="T16" fmla="*/ 8 w 308"/>
                  <a:gd name="T17" fmla="*/ 10 h 93"/>
                  <a:gd name="T18" fmla="*/ 13 w 308"/>
                  <a:gd name="T19" fmla="*/ 13 h 93"/>
                  <a:gd name="T20" fmla="*/ 20 w 308"/>
                  <a:gd name="T21" fmla="*/ 15 h 93"/>
                  <a:gd name="T22" fmla="*/ 35 w 308"/>
                  <a:gd name="T23" fmla="*/ 19 h 93"/>
                  <a:gd name="T24" fmla="*/ 59 w 308"/>
                  <a:gd name="T25" fmla="*/ 26 h 93"/>
                  <a:gd name="T26" fmla="*/ 75 w 308"/>
                  <a:gd name="T27" fmla="*/ 30 h 93"/>
                  <a:gd name="T28" fmla="*/ 89 w 308"/>
                  <a:gd name="T29" fmla="*/ 33 h 93"/>
                  <a:gd name="T30" fmla="*/ 101 w 308"/>
                  <a:gd name="T31" fmla="*/ 36 h 93"/>
                  <a:gd name="T32" fmla="*/ 116 w 308"/>
                  <a:gd name="T33" fmla="*/ 41 h 93"/>
                  <a:gd name="T34" fmla="*/ 141 w 308"/>
                  <a:gd name="T35" fmla="*/ 49 h 93"/>
                  <a:gd name="T36" fmla="*/ 160 w 308"/>
                  <a:gd name="T37" fmla="*/ 54 h 93"/>
                  <a:gd name="T38" fmla="*/ 178 w 308"/>
                  <a:gd name="T39" fmla="*/ 59 h 93"/>
                  <a:gd name="T40" fmla="*/ 198 w 308"/>
                  <a:gd name="T41" fmla="*/ 63 h 93"/>
                  <a:gd name="T42" fmla="*/ 218 w 308"/>
                  <a:gd name="T43" fmla="*/ 69 h 93"/>
                  <a:gd name="T44" fmla="*/ 230 w 308"/>
                  <a:gd name="T45" fmla="*/ 73 h 93"/>
                  <a:gd name="T46" fmla="*/ 243 w 308"/>
                  <a:gd name="T47" fmla="*/ 76 h 93"/>
                  <a:gd name="T48" fmla="*/ 250 w 308"/>
                  <a:gd name="T49" fmla="*/ 78 h 93"/>
                  <a:gd name="T50" fmla="*/ 258 w 308"/>
                  <a:gd name="T51" fmla="*/ 80 h 93"/>
                  <a:gd name="T52" fmla="*/ 274 w 308"/>
                  <a:gd name="T53" fmla="*/ 85 h 93"/>
                  <a:gd name="T54" fmla="*/ 290 w 308"/>
                  <a:gd name="T55" fmla="*/ 90 h 93"/>
                  <a:gd name="T56" fmla="*/ 299 w 308"/>
                  <a:gd name="T57" fmla="*/ 92 h 93"/>
                  <a:gd name="T58" fmla="*/ 308 w 308"/>
                  <a:gd name="T59" fmla="*/ 93 h 93"/>
                  <a:gd name="T60" fmla="*/ 307 w 308"/>
                  <a:gd name="T61" fmla="*/ 92 h 93"/>
                  <a:gd name="T62" fmla="*/ 306 w 308"/>
                  <a:gd name="T63" fmla="*/ 91 h 93"/>
                  <a:gd name="T64" fmla="*/ 301 w 308"/>
                  <a:gd name="T65" fmla="*/ 88 h 93"/>
                  <a:gd name="T66" fmla="*/ 283 w 308"/>
                  <a:gd name="T67" fmla="*/ 81 h 93"/>
                  <a:gd name="T68" fmla="*/ 265 w 308"/>
                  <a:gd name="T69" fmla="*/ 73 h 93"/>
                  <a:gd name="T70" fmla="*/ 258 w 308"/>
                  <a:gd name="T71" fmla="*/ 69 h 93"/>
                  <a:gd name="T72" fmla="*/ 257 w 308"/>
                  <a:gd name="T73" fmla="*/ 68 h 93"/>
                  <a:gd name="T74" fmla="*/ 257 w 308"/>
                  <a:gd name="T75" fmla="*/ 67 h 93"/>
                  <a:gd name="T76" fmla="*/ 223 w 308"/>
                  <a:gd name="T77" fmla="*/ 59 h 93"/>
                  <a:gd name="T78" fmla="*/ 192 w 308"/>
                  <a:gd name="T79" fmla="*/ 51 h 93"/>
                  <a:gd name="T80" fmla="*/ 147 w 308"/>
                  <a:gd name="T81" fmla="*/ 36 h 93"/>
                  <a:gd name="T82" fmla="*/ 128 w 308"/>
                  <a:gd name="T83" fmla="*/ 31 h 93"/>
                  <a:gd name="T84" fmla="*/ 111 w 308"/>
                  <a:gd name="T85" fmla="*/ 27 h 93"/>
                  <a:gd name="T86" fmla="*/ 70 w 308"/>
                  <a:gd name="T87" fmla="*/ 16 h 93"/>
                  <a:gd name="T88" fmla="*/ 34 w 308"/>
                  <a:gd name="T89" fmla="*/ 7 h 93"/>
                  <a:gd name="T90" fmla="*/ 15 w 308"/>
                  <a:gd name="T91" fmla="*/ 2 h 93"/>
                  <a:gd name="T92" fmla="*/ 2 w 308"/>
                  <a:gd name="T93" fmla="*/ 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8"/>
                  <a:gd name="T142" fmla="*/ 0 h 93"/>
                  <a:gd name="T143" fmla="*/ 308 w 308"/>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8" h="93">
                    <a:moveTo>
                      <a:pt x="2" y="0"/>
                    </a:moveTo>
                    <a:lnTo>
                      <a:pt x="0" y="1"/>
                    </a:lnTo>
                    <a:lnTo>
                      <a:pt x="0" y="2"/>
                    </a:lnTo>
                    <a:lnTo>
                      <a:pt x="0" y="3"/>
                    </a:lnTo>
                    <a:lnTo>
                      <a:pt x="0" y="5"/>
                    </a:lnTo>
                    <a:lnTo>
                      <a:pt x="2" y="7"/>
                    </a:lnTo>
                    <a:lnTo>
                      <a:pt x="3" y="8"/>
                    </a:lnTo>
                    <a:lnTo>
                      <a:pt x="5" y="9"/>
                    </a:lnTo>
                    <a:lnTo>
                      <a:pt x="8" y="10"/>
                    </a:lnTo>
                    <a:lnTo>
                      <a:pt x="13" y="13"/>
                    </a:lnTo>
                    <a:lnTo>
                      <a:pt x="20" y="15"/>
                    </a:lnTo>
                    <a:lnTo>
                      <a:pt x="35" y="19"/>
                    </a:lnTo>
                    <a:lnTo>
                      <a:pt x="59" y="26"/>
                    </a:lnTo>
                    <a:lnTo>
                      <a:pt x="75" y="30"/>
                    </a:lnTo>
                    <a:lnTo>
                      <a:pt x="89" y="33"/>
                    </a:lnTo>
                    <a:lnTo>
                      <a:pt x="101" y="36"/>
                    </a:lnTo>
                    <a:lnTo>
                      <a:pt x="116" y="41"/>
                    </a:lnTo>
                    <a:lnTo>
                      <a:pt x="141" y="49"/>
                    </a:lnTo>
                    <a:lnTo>
                      <a:pt x="160" y="54"/>
                    </a:lnTo>
                    <a:lnTo>
                      <a:pt x="178" y="59"/>
                    </a:lnTo>
                    <a:lnTo>
                      <a:pt x="198" y="63"/>
                    </a:lnTo>
                    <a:lnTo>
                      <a:pt x="218" y="69"/>
                    </a:lnTo>
                    <a:lnTo>
                      <a:pt x="230" y="73"/>
                    </a:lnTo>
                    <a:lnTo>
                      <a:pt x="243" y="76"/>
                    </a:lnTo>
                    <a:lnTo>
                      <a:pt x="250" y="78"/>
                    </a:lnTo>
                    <a:lnTo>
                      <a:pt x="258" y="80"/>
                    </a:lnTo>
                    <a:lnTo>
                      <a:pt x="274" y="85"/>
                    </a:lnTo>
                    <a:lnTo>
                      <a:pt x="290" y="90"/>
                    </a:lnTo>
                    <a:lnTo>
                      <a:pt x="299" y="92"/>
                    </a:lnTo>
                    <a:lnTo>
                      <a:pt x="308" y="93"/>
                    </a:lnTo>
                    <a:lnTo>
                      <a:pt x="307" y="92"/>
                    </a:lnTo>
                    <a:lnTo>
                      <a:pt x="306" y="91"/>
                    </a:lnTo>
                    <a:lnTo>
                      <a:pt x="301" y="88"/>
                    </a:lnTo>
                    <a:lnTo>
                      <a:pt x="283" y="81"/>
                    </a:lnTo>
                    <a:lnTo>
                      <a:pt x="265" y="73"/>
                    </a:lnTo>
                    <a:lnTo>
                      <a:pt x="258" y="69"/>
                    </a:lnTo>
                    <a:lnTo>
                      <a:pt x="257" y="68"/>
                    </a:lnTo>
                    <a:lnTo>
                      <a:pt x="257" y="67"/>
                    </a:lnTo>
                    <a:lnTo>
                      <a:pt x="223" y="59"/>
                    </a:lnTo>
                    <a:lnTo>
                      <a:pt x="192" y="51"/>
                    </a:lnTo>
                    <a:lnTo>
                      <a:pt x="147" y="36"/>
                    </a:lnTo>
                    <a:lnTo>
                      <a:pt x="128" y="31"/>
                    </a:lnTo>
                    <a:lnTo>
                      <a:pt x="111" y="27"/>
                    </a:lnTo>
                    <a:lnTo>
                      <a:pt x="70" y="16"/>
                    </a:lnTo>
                    <a:lnTo>
                      <a:pt x="34" y="7"/>
                    </a:lnTo>
                    <a:lnTo>
                      <a:pt x="15" y="2"/>
                    </a:lnTo>
                    <a:lnTo>
                      <a:pt x="2" y="0"/>
                    </a:lnTo>
                    <a:close/>
                  </a:path>
                </a:pathLst>
              </a:custGeom>
              <a:solidFill>
                <a:srgbClr val="FFFFFF"/>
              </a:solidFill>
              <a:ln w="9525">
                <a:noFill/>
                <a:round/>
                <a:headEnd/>
                <a:tailEnd/>
              </a:ln>
            </p:spPr>
            <p:txBody>
              <a:bodyPr/>
              <a:lstStyle/>
              <a:p>
                <a:endParaRPr lang="en-US" dirty="0"/>
              </a:p>
            </p:txBody>
          </p:sp>
          <p:sp>
            <p:nvSpPr>
              <p:cNvPr id="21954" name="Freeform 552"/>
              <p:cNvSpPr>
                <a:spLocks/>
              </p:cNvSpPr>
              <p:nvPr/>
            </p:nvSpPr>
            <p:spPr bwMode="auto">
              <a:xfrm>
                <a:off x="3506" y="1347"/>
                <a:ext cx="5" cy="6"/>
              </a:xfrm>
              <a:custGeom>
                <a:avLst/>
                <a:gdLst>
                  <a:gd name="T0" fmla="*/ 0 w 42"/>
                  <a:gd name="T1" fmla="*/ 1 h 32"/>
                  <a:gd name="T2" fmla="*/ 11 w 42"/>
                  <a:gd name="T3" fmla="*/ 6 h 32"/>
                  <a:gd name="T4" fmla="*/ 11 w 42"/>
                  <a:gd name="T5" fmla="*/ 7 h 32"/>
                  <a:gd name="T6" fmla="*/ 13 w 42"/>
                  <a:gd name="T7" fmla="*/ 8 h 32"/>
                  <a:gd name="T8" fmla="*/ 17 w 42"/>
                  <a:gd name="T9" fmla="*/ 11 h 32"/>
                  <a:gd name="T10" fmla="*/ 23 w 42"/>
                  <a:gd name="T11" fmla="*/ 15 h 32"/>
                  <a:gd name="T12" fmla="*/ 22 w 42"/>
                  <a:gd name="T13" fmla="*/ 19 h 32"/>
                  <a:gd name="T14" fmla="*/ 21 w 42"/>
                  <a:gd name="T15" fmla="*/ 21 h 32"/>
                  <a:gd name="T16" fmla="*/ 18 w 42"/>
                  <a:gd name="T17" fmla="*/ 23 h 32"/>
                  <a:gd name="T18" fmla="*/ 16 w 42"/>
                  <a:gd name="T19" fmla="*/ 25 h 32"/>
                  <a:gd name="T20" fmla="*/ 9 w 42"/>
                  <a:gd name="T21" fmla="*/ 29 h 32"/>
                  <a:gd name="T22" fmla="*/ 2 w 42"/>
                  <a:gd name="T23" fmla="*/ 31 h 32"/>
                  <a:gd name="T24" fmla="*/ 4 w 42"/>
                  <a:gd name="T25" fmla="*/ 31 h 32"/>
                  <a:gd name="T26" fmla="*/ 7 w 42"/>
                  <a:gd name="T27" fmla="*/ 32 h 32"/>
                  <a:gd name="T28" fmla="*/ 12 w 42"/>
                  <a:gd name="T29" fmla="*/ 31 h 32"/>
                  <a:gd name="T30" fmla="*/ 19 w 42"/>
                  <a:gd name="T31" fmla="*/ 29 h 32"/>
                  <a:gd name="T32" fmla="*/ 26 w 42"/>
                  <a:gd name="T33" fmla="*/ 26 h 32"/>
                  <a:gd name="T34" fmla="*/ 31 w 42"/>
                  <a:gd name="T35" fmla="*/ 23 h 32"/>
                  <a:gd name="T36" fmla="*/ 37 w 42"/>
                  <a:gd name="T37" fmla="*/ 19 h 32"/>
                  <a:gd name="T38" fmla="*/ 39 w 42"/>
                  <a:gd name="T39" fmla="*/ 16 h 32"/>
                  <a:gd name="T40" fmla="*/ 41 w 42"/>
                  <a:gd name="T41" fmla="*/ 14 h 32"/>
                  <a:gd name="T42" fmla="*/ 42 w 42"/>
                  <a:gd name="T43" fmla="*/ 13 h 32"/>
                  <a:gd name="T44" fmla="*/ 42 w 42"/>
                  <a:gd name="T45" fmla="*/ 11 h 32"/>
                  <a:gd name="T46" fmla="*/ 40 w 42"/>
                  <a:gd name="T47" fmla="*/ 10 h 32"/>
                  <a:gd name="T48" fmla="*/ 37 w 42"/>
                  <a:gd name="T49" fmla="*/ 9 h 32"/>
                  <a:gd name="T50" fmla="*/ 30 w 42"/>
                  <a:gd name="T51" fmla="*/ 8 h 32"/>
                  <a:gd name="T52" fmla="*/ 18 w 42"/>
                  <a:gd name="T53" fmla="*/ 3 h 32"/>
                  <a:gd name="T54" fmla="*/ 12 w 42"/>
                  <a:gd name="T55" fmla="*/ 1 h 32"/>
                  <a:gd name="T56" fmla="*/ 8 w 42"/>
                  <a:gd name="T57" fmla="*/ 0 h 32"/>
                  <a:gd name="T58" fmla="*/ 6 w 42"/>
                  <a:gd name="T59" fmla="*/ 0 h 32"/>
                  <a:gd name="T60" fmla="*/ 3 w 42"/>
                  <a:gd name="T61" fmla="*/ 0 h 32"/>
                  <a:gd name="T62" fmla="*/ 0 w 42"/>
                  <a:gd name="T63" fmla="*/ 1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32"/>
                  <a:gd name="T98" fmla="*/ 42 w 42"/>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32">
                    <a:moveTo>
                      <a:pt x="0" y="1"/>
                    </a:moveTo>
                    <a:lnTo>
                      <a:pt x="11" y="6"/>
                    </a:lnTo>
                    <a:lnTo>
                      <a:pt x="11" y="7"/>
                    </a:lnTo>
                    <a:lnTo>
                      <a:pt x="13" y="8"/>
                    </a:lnTo>
                    <a:lnTo>
                      <a:pt x="17" y="11"/>
                    </a:lnTo>
                    <a:lnTo>
                      <a:pt x="23" y="15"/>
                    </a:lnTo>
                    <a:lnTo>
                      <a:pt x="22" y="19"/>
                    </a:lnTo>
                    <a:lnTo>
                      <a:pt x="21" y="21"/>
                    </a:lnTo>
                    <a:lnTo>
                      <a:pt x="18" y="23"/>
                    </a:lnTo>
                    <a:lnTo>
                      <a:pt x="16" y="25"/>
                    </a:lnTo>
                    <a:lnTo>
                      <a:pt x="9" y="29"/>
                    </a:lnTo>
                    <a:lnTo>
                      <a:pt x="2" y="31"/>
                    </a:lnTo>
                    <a:lnTo>
                      <a:pt x="4" y="31"/>
                    </a:lnTo>
                    <a:lnTo>
                      <a:pt x="7" y="32"/>
                    </a:lnTo>
                    <a:lnTo>
                      <a:pt x="12" y="31"/>
                    </a:lnTo>
                    <a:lnTo>
                      <a:pt x="19" y="29"/>
                    </a:lnTo>
                    <a:lnTo>
                      <a:pt x="26" y="26"/>
                    </a:lnTo>
                    <a:lnTo>
                      <a:pt x="31" y="23"/>
                    </a:lnTo>
                    <a:lnTo>
                      <a:pt x="37" y="19"/>
                    </a:lnTo>
                    <a:lnTo>
                      <a:pt x="39" y="16"/>
                    </a:lnTo>
                    <a:lnTo>
                      <a:pt x="41" y="14"/>
                    </a:lnTo>
                    <a:lnTo>
                      <a:pt x="42" y="13"/>
                    </a:lnTo>
                    <a:lnTo>
                      <a:pt x="42" y="11"/>
                    </a:lnTo>
                    <a:lnTo>
                      <a:pt x="40" y="10"/>
                    </a:lnTo>
                    <a:lnTo>
                      <a:pt x="37" y="9"/>
                    </a:lnTo>
                    <a:lnTo>
                      <a:pt x="30" y="8"/>
                    </a:lnTo>
                    <a:lnTo>
                      <a:pt x="18" y="3"/>
                    </a:lnTo>
                    <a:lnTo>
                      <a:pt x="12" y="1"/>
                    </a:lnTo>
                    <a:lnTo>
                      <a:pt x="8" y="0"/>
                    </a:lnTo>
                    <a:lnTo>
                      <a:pt x="6" y="0"/>
                    </a:lnTo>
                    <a:lnTo>
                      <a:pt x="3" y="0"/>
                    </a:lnTo>
                    <a:lnTo>
                      <a:pt x="0" y="1"/>
                    </a:lnTo>
                    <a:close/>
                  </a:path>
                </a:pathLst>
              </a:custGeom>
              <a:solidFill>
                <a:srgbClr val="7F7F7F"/>
              </a:solidFill>
              <a:ln w="9525">
                <a:noFill/>
                <a:round/>
                <a:headEnd/>
                <a:tailEnd/>
              </a:ln>
            </p:spPr>
            <p:txBody>
              <a:bodyPr/>
              <a:lstStyle/>
              <a:p>
                <a:endParaRPr lang="en-US" dirty="0"/>
              </a:p>
            </p:txBody>
          </p:sp>
          <p:sp>
            <p:nvSpPr>
              <p:cNvPr id="21955" name="Freeform 553"/>
              <p:cNvSpPr>
                <a:spLocks/>
              </p:cNvSpPr>
              <p:nvPr/>
            </p:nvSpPr>
            <p:spPr bwMode="auto">
              <a:xfrm>
                <a:off x="3471" y="1334"/>
                <a:ext cx="4" cy="5"/>
              </a:xfrm>
              <a:custGeom>
                <a:avLst/>
                <a:gdLst>
                  <a:gd name="T0" fmla="*/ 8 w 29"/>
                  <a:gd name="T1" fmla="*/ 4 h 32"/>
                  <a:gd name="T2" fmla="*/ 13 w 29"/>
                  <a:gd name="T3" fmla="*/ 0 h 32"/>
                  <a:gd name="T4" fmla="*/ 17 w 29"/>
                  <a:gd name="T5" fmla="*/ 0 h 32"/>
                  <a:gd name="T6" fmla="*/ 27 w 29"/>
                  <a:gd name="T7" fmla="*/ 3 h 32"/>
                  <a:gd name="T8" fmla="*/ 27 w 29"/>
                  <a:gd name="T9" fmla="*/ 5 h 32"/>
                  <a:gd name="T10" fmla="*/ 27 w 29"/>
                  <a:gd name="T11" fmla="*/ 9 h 32"/>
                  <a:gd name="T12" fmla="*/ 28 w 29"/>
                  <a:gd name="T13" fmla="*/ 13 h 32"/>
                  <a:gd name="T14" fmla="*/ 29 w 29"/>
                  <a:gd name="T15" fmla="*/ 14 h 32"/>
                  <a:gd name="T16" fmla="*/ 27 w 29"/>
                  <a:gd name="T17" fmla="*/ 21 h 32"/>
                  <a:gd name="T18" fmla="*/ 25 w 29"/>
                  <a:gd name="T19" fmla="*/ 27 h 32"/>
                  <a:gd name="T20" fmla="*/ 22 w 29"/>
                  <a:gd name="T21" fmla="*/ 29 h 32"/>
                  <a:gd name="T22" fmla="*/ 20 w 29"/>
                  <a:gd name="T23" fmla="*/ 31 h 32"/>
                  <a:gd name="T24" fmla="*/ 17 w 29"/>
                  <a:gd name="T25" fmla="*/ 32 h 32"/>
                  <a:gd name="T26" fmla="*/ 13 w 29"/>
                  <a:gd name="T27" fmla="*/ 32 h 32"/>
                  <a:gd name="T28" fmla="*/ 11 w 29"/>
                  <a:gd name="T29" fmla="*/ 32 h 32"/>
                  <a:gd name="T30" fmla="*/ 9 w 29"/>
                  <a:gd name="T31" fmla="*/ 32 h 32"/>
                  <a:gd name="T32" fmla="*/ 7 w 29"/>
                  <a:gd name="T33" fmla="*/ 31 h 32"/>
                  <a:gd name="T34" fmla="*/ 6 w 29"/>
                  <a:gd name="T35" fmla="*/ 30 h 32"/>
                  <a:gd name="T36" fmla="*/ 3 w 29"/>
                  <a:gd name="T37" fmla="*/ 29 h 32"/>
                  <a:gd name="T38" fmla="*/ 2 w 29"/>
                  <a:gd name="T39" fmla="*/ 27 h 32"/>
                  <a:gd name="T40" fmla="*/ 0 w 29"/>
                  <a:gd name="T41" fmla="*/ 22 h 32"/>
                  <a:gd name="T42" fmla="*/ 0 w 29"/>
                  <a:gd name="T43" fmla="*/ 19 h 32"/>
                  <a:gd name="T44" fmla="*/ 0 w 29"/>
                  <a:gd name="T45" fmla="*/ 17 h 32"/>
                  <a:gd name="T46" fmla="*/ 1 w 29"/>
                  <a:gd name="T47" fmla="*/ 12 h 32"/>
                  <a:gd name="T48" fmla="*/ 2 w 29"/>
                  <a:gd name="T49" fmla="*/ 10 h 32"/>
                  <a:gd name="T50" fmla="*/ 2 w 29"/>
                  <a:gd name="T51" fmla="*/ 9 h 32"/>
                  <a:gd name="T52" fmla="*/ 3 w 29"/>
                  <a:gd name="T53" fmla="*/ 8 h 32"/>
                  <a:gd name="T54" fmla="*/ 6 w 29"/>
                  <a:gd name="T55" fmla="*/ 6 h 32"/>
                  <a:gd name="T56" fmla="*/ 8 w 29"/>
                  <a:gd name="T57" fmla="*/ 4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2"/>
                  <a:gd name="T89" fmla="*/ 29 w 29"/>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2">
                    <a:moveTo>
                      <a:pt x="8" y="4"/>
                    </a:moveTo>
                    <a:lnTo>
                      <a:pt x="13" y="0"/>
                    </a:lnTo>
                    <a:lnTo>
                      <a:pt x="17" y="0"/>
                    </a:lnTo>
                    <a:lnTo>
                      <a:pt x="27" y="3"/>
                    </a:lnTo>
                    <a:lnTo>
                      <a:pt x="27" y="5"/>
                    </a:lnTo>
                    <a:lnTo>
                      <a:pt x="27" y="9"/>
                    </a:lnTo>
                    <a:lnTo>
                      <a:pt x="28" y="13"/>
                    </a:lnTo>
                    <a:lnTo>
                      <a:pt x="29" y="14"/>
                    </a:lnTo>
                    <a:lnTo>
                      <a:pt x="27" y="21"/>
                    </a:lnTo>
                    <a:lnTo>
                      <a:pt x="25" y="27"/>
                    </a:lnTo>
                    <a:lnTo>
                      <a:pt x="22" y="29"/>
                    </a:lnTo>
                    <a:lnTo>
                      <a:pt x="20" y="31"/>
                    </a:lnTo>
                    <a:lnTo>
                      <a:pt x="17" y="32"/>
                    </a:lnTo>
                    <a:lnTo>
                      <a:pt x="13" y="32"/>
                    </a:lnTo>
                    <a:lnTo>
                      <a:pt x="11" y="32"/>
                    </a:lnTo>
                    <a:lnTo>
                      <a:pt x="9" y="32"/>
                    </a:lnTo>
                    <a:lnTo>
                      <a:pt x="7" y="31"/>
                    </a:lnTo>
                    <a:lnTo>
                      <a:pt x="6" y="30"/>
                    </a:lnTo>
                    <a:lnTo>
                      <a:pt x="3" y="29"/>
                    </a:lnTo>
                    <a:lnTo>
                      <a:pt x="2" y="27"/>
                    </a:lnTo>
                    <a:lnTo>
                      <a:pt x="0" y="22"/>
                    </a:lnTo>
                    <a:lnTo>
                      <a:pt x="0" y="19"/>
                    </a:lnTo>
                    <a:lnTo>
                      <a:pt x="0" y="17"/>
                    </a:lnTo>
                    <a:lnTo>
                      <a:pt x="1" y="12"/>
                    </a:lnTo>
                    <a:lnTo>
                      <a:pt x="2" y="10"/>
                    </a:lnTo>
                    <a:lnTo>
                      <a:pt x="2" y="9"/>
                    </a:lnTo>
                    <a:lnTo>
                      <a:pt x="3" y="8"/>
                    </a:lnTo>
                    <a:lnTo>
                      <a:pt x="6" y="6"/>
                    </a:lnTo>
                    <a:lnTo>
                      <a:pt x="8" y="4"/>
                    </a:lnTo>
                    <a:close/>
                  </a:path>
                </a:pathLst>
              </a:custGeom>
              <a:solidFill>
                <a:srgbClr val="000000"/>
              </a:solidFill>
              <a:ln w="9525">
                <a:noFill/>
                <a:round/>
                <a:headEnd/>
                <a:tailEnd/>
              </a:ln>
            </p:spPr>
            <p:txBody>
              <a:bodyPr/>
              <a:lstStyle/>
              <a:p>
                <a:endParaRPr lang="en-US" dirty="0"/>
              </a:p>
            </p:txBody>
          </p:sp>
          <p:sp>
            <p:nvSpPr>
              <p:cNvPr id="21956" name="Freeform 554"/>
              <p:cNvSpPr>
                <a:spLocks/>
              </p:cNvSpPr>
              <p:nvPr/>
            </p:nvSpPr>
            <p:spPr bwMode="auto">
              <a:xfrm>
                <a:off x="3478" y="1335"/>
                <a:ext cx="3" cy="8"/>
              </a:xfrm>
              <a:custGeom>
                <a:avLst/>
                <a:gdLst>
                  <a:gd name="T0" fmla="*/ 14 w 21"/>
                  <a:gd name="T1" fmla="*/ 0 h 45"/>
                  <a:gd name="T2" fmla="*/ 18 w 21"/>
                  <a:gd name="T3" fmla="*/ 3 h 45"/>
                  <a:gd name="T4" fmla="*/ 21 w 21"/>
                  <a:gd name="T5" fmla="*/ 9 h 45"/>
                  <a:gd name="T6" fmla="*/ 21 w 21"/>
                  <a:gd name="T7" fmla="*/ 22 h 45"/>
                  <a:gd name="T8" fmla="*/ 15 w 21"/>
                  <a:gd name="T9" fmla="*/ 35 h 45"/>
                  <a:gd name="T10" fmla="*/ 7 w 21"/>
                  <a:gd name="T11" fmla="*/ 45 h 45"/>
                  <a:gd name="T12" fmla="*/ 0 w 21"/>
                  <a:gd name="T13" fmla="*/ 39 h 45"/>
                  <a:gd name="T14" fmla="*/ 7 w 21"/>
                  <a:gd name="T15" fmla="*/ 31 h 45"/>
                  <a:gd name="T16" fmla="*/ 12 w 21"/>
                  <a:gd name="T17" fmla="*/ 21 h 45"/>
                  <a:gd name="T18" fmla="*/ 12 w 21"/>
                  <a:gd name="T19" fmla="*/ 10 h 45"/>
                  <a:gd name="T20" fmla="*/ 10 w 21"/>
                  <a:gd name="T21" fmla="*/ 7 h 45"/>
                  <a:gd name="T22" fmla="*/ 8 w 21"/>
                  <a:gd name="T23" fmla="*/ 6 h 45"/>
                  <a:gd name="T24" fmla="*/ 14 w 21"/>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5"/>
                  <a:gd name="T41" fmla="*/ 21 w 21"/>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5">
                    <a:moveTo>
                      <a:pt x="14" y="0"/>
                    </a:moveTo>
                    <a:lnTo>
                      <a:pt x="18" y="3"/>
                    </a:lnTo>
                    <a:lnTo>
                      <a:pt x="21" y="9"/>
                    </a:lnTo>
                    <a:lnTo>
                      <a:pt x="21" y="22"/>
                    </a:lnTo>
                    <a:lnTo>
                      <a:pt x="15" y="35"/>
                    </a:lnTo>
                    <a:lnTo>
                      <a:pt x="7" y="45"/>
                    </a:lnTo>
                    <a:lnTo>
                      <a:pt x="0" y="39"/>
                    </a:lnTo>
                    <a:lnTo>
                      <a:pt x="7" y="31"/>
                    </a:lnTo>
                    <a:lnTo>
                      <a:pt x="12" y="21"/>
                    </a:lnTo>
                    <a:lnTo>
                      <a:pt x="12" y="10"/>
                    </a:lnTo>
                    <a:lnTo>
                      <a:pt x="10" y="7"/>
                    </a:lnTo>
                    <a:lnTo>
                      <a:pt x="8" y="6"/>
                    </a:lnTo>
                    <a:lnTo>
                      <a:pt x="14" y="0"/>
                    </a:lnTo>
                    <a:close/>
                  </a:path>
                </a:pathLst>
              </a:custGeom>
              <a:solidFill>
                <a:srgbClr val="000000"/>
              </a:solidFill>
              <a:ln w="9525">
                <a:noFill/>
                <a:round/>
                <a:headEnd/>
                <a:tailEnd/>
              </a:ln>
            </p:spPr>
            <p:txBody>
              <a:bodyPr/>
              <a:lstStyle/>
              <a:p>
                <a:endParaRPr lang="en-US" dirty="0"/>
              </a:p>
            </p:txBody>
          </p:sp>
          <p:sp>
            <p:nvSpPr>
              <p:cNvPr id="21957" name="Freeform 555"/>
              <p:cNvSpPr>
                <a:spLocks/>
              </p:cNvSpPr>
              <p:nvPr/>
            </p:nvSpPr>
            <p:spPr bwMode="auto">
              <a:xfrm>
                <a:off x="3473" y="1333"/>
                <a:ext cx="14" cy="6"/>
              </a:xfrm>
              <a:custGeom>
                <a:avLst/>
                <a:gdLst>
                  <a:gd name="T0" fmla="*/ 0 w 124"/>
                  <a:gd name="T1" fmla="*/ 1 h 36"/>
                  <a:gd name="T2" fmla="*/ 8 w 124"/>
                  <a:gd name="T3" fmla="*/ 0 h 36"/>
                  <a:gd name="T4" fmla="*/ 23 w 124"/>
                  <a:gd name="T5" fmla="*/ 2 h 36"/>
                  <a:gd name="T6" fmla="*/ 60 w 124"/>
                  <a:gd name="T7" fmla="*/ 10 h 36"/>
                  <a:gd name="T8" fmla="*/ 124 w 124"/>
                  <a:gd name="T9" fmla="*/ 27 h 36"/>
                  <a:gd name="T10" fmla="*/ 122 w 124"/>
                  <a:gd name="T11" fmla="*/ 36 h 36"/>
                  <a:gd name="T12" fmla="*/ 57 w 124"/>
                  <a:gd name="T13" fmla="*/ 18 h 36"/>
                  <a:gd name="T14" fmla="*/ 21 w 124"/>
                  <a:gd name="T15" fmla="*/ 11 h 36"/>
                  <a:gd name="T16" fmla="*/ 8 w 124"/>
                  <a:gd name="T17" fmla="*/ 9 h 36"/>
                  <a:gd name="T18" fmla="*/ 0 w 124"/>
                  <a:gd name="T19" fmla="*/ 10 h 36"/>
                  <a:gd name="T20" fmla="*/ 0 w 124"/>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36"/>
                  <a:gd name="T35" fmla="*/ 124 w 12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36">
                    <a:moveTo>
                      <a:pt x="0" y="1"/>
                    </a:moveTo>
                    <a:lnTo>
                      <a:pt x="8" y="0"/>
                    </a:lnTo>
                    <a:lnTo>
                      <a:pt x="23" y="2"/>
                    </a:lnTo>
                    <a:lnTo>
                      <a:pt x="60" y="10"/>
                    </a:lnTo>
                    <a:lnTo>
                      <a:pt x="124" y="27"/>
                    </a:lnTo>
                    <a:lnTo>
                      <a:pt x="122" y="36"/>
                    </a:lnTo>
                    <a:lnTo>
                      <a:pt x="57" y="18"/>
                    </a:lnTo>
                    <a:lnTo>
                      <a:pt x="21" y="11"/>
                    </a:lnTo>
                    <a:lnTo>
                      <a:pt x="8" y="9"/>
                    </a:lnTo>
                    <a:lnTo>
                      <a:pt x="0" y="10"/>
                    </a:lnTo>
                    <a:lnTo>
                      <a:pt x="0" y="1"/>
                    </a:lnTo>
                    <a:close/>
                  </a:path>
                </a:pathLst>
              </a:custGeom>
              <a:solidFill>
                <a:srgbClr val="000000"/>
              </a:solidFill>
              <a:ln w="9525">
                <a:noFill/>
                <a:round/>
                <a:headEnd/>
                <a:tailEnd/>
              </a:ln>
            </p:spPr>
            <p:txBody>
              <a:bodyPr/>
              <a:lstStyle/>
              <a:p>
                <a:endParaRPr lang="en-US" dirty="0"/>
              </a:p>
            </p:txBody>
          </p:sp>
          <p:sp>
            <p:nvSpPr>
              <p:cNvPr id="21958" name="Freeform 556"/>
              <p:cNvSpPr>
                <a:spLocks/>
              </p:cNvSpPr>
              <p:nvPr/>
            </p:nvSpPr>
            <p:spPr bwMode="auto">
              <a:xfrm>
                <a:off x="3487" y="1338"/>
                <a:ext cx="6" cy="3"/>
              </a:xfrm>
              <a:custGeom>
                <a:avLst/>
                <a:gdLst>
                  <a:gd name="T0" fmla="*/ 2 w 54"/>
                  <a:gd name="T1" fmla="*/ 0 h 23"/>
                  <a:gd name="T2" fmla="*/ 28 w 54"/>
                  <a:gd name="T3" fmla="*/ 9 h 23"/>
                  <a:gd name="T4" fmla="*/ 54 w 54"/>
                  <a:gd name="T5" fmla="*/ 15 h 23"/>
                  <a:gd name="T6" fmla="*/ 51 w 54"/>
                  <a:gd name="T7" fmla="*/ 23 h 23"/>
                  <a:gd name="T8" fmla="*/ 26 w 54"/>
                  <a:gd name="T9" fmla="*/ 17 h 23"/>
                  <a:gd name="T10" fmla="*/ 0 w 54"/>
                  <a:gd name="T11" fmla="*/ 9 h 23"/>
                  <a:gd name="T12" fmla="*/ 2 w 54"/>
                  <a:gd name="T13" fmla="*/ 0 h 23"/>
                  <a:gd name="T14" fmla="*/ 0 60000 65536"/>
                  <a:gd name="T15" fmla="*/ 0 60000 65536"/>
                  <a:gd name="T16" fmla="*/ 0 60000 65536"/>
                  <a:gd name="T17" fmla="*/ 0 60000 65536"/>
                  <a:gd name="T18" fmla="*/ 0 60000 65536"/>
                  <a:gd name="T19" fmla="*/ 0 60000 65536"/>
                  <a:gd name="T20" fmla="*/ 0 60000 65536"/>
                  <a:gd name="T21" fmla="*/ 0 w 54"/>
                  <a:gd name="T22" fmla="*/ 0 h 23"/>
                  <a:gd name="T23" fmla="*/ 54 w 5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3">
                    <a:moveTo>
                      <a:pt x="2" y="0"/>
                    </a:moveTo>
                    <a:lnTo>
                      <a:pt x="28" y="9"/>
                    </a:lnTo>
                    <a:lnTo>
                      <a:pt x="54" y="15"/>
                    </a:lnTo>
                    <a:lnTo>
                      <a:pt x="51" y="23"/>
                    </a:lnTo>
                    <a:lnTo>
                      <a:pt x="26" y="17"/>
                    </a:lnTo>
                    <a:lnTo>
                      <a:pt x="0" y="9"/>
                    </a:lnTo>
                    <a:lnTo>
                      <a:pt x="2" y="0"/>
                    </a:lnTo>
                    <a:close/>
                  </a:path>
                </a:pathLst>
              </a:custGeom>
              <a:solidFill>
                <a:srgbClr val="000000"/>
              </a:solidFill>
              <a:ln w="9525">
                <a:noFill/>
                <a:round/>
                <a:headEnd/>
                <a:tailEnd/>
              </a:ln>
            </p:spPr>
            <p:txBody>
              <a:bodyPr/>
              <a:lstStyle/>
              <a:p>
                <a:endParaRPr lang="en-US" dirty="0"/>
              </a:p>
            </p:txBody>
          </p:sp>
          <p:sp>
            <p:nvSpPr>
              <p:cNvPr id="21959" name="Freeform 557"/>
              <p:cNvSpPr>
                <a:spLocks/>
              </p:cNvSpPr>
              <p:nvPr/>
            </p:nvSpPr>
            <p:spPr bwMode="auto">
              <a:xfrm>
                <a:off x="3487" y="1338"/>
                <a:ext cx="1" cy="1"/>
              </a:xfrm>
              <a:custGeom>
                <a:avLst/>
                <a:gdLst>
                  <a:gd name="T0" fmla="*/ 2 w 2"/>
                  <a:gd name="T1" fmla="*/ 0 h 9"/>
                  <a:gd name="T2" fmla="*/ 0 w 2"/>
                  <a:gd name="T3" fmla="*/ 9 h 9"/>
                  <a:gd name="T4" fmla="*/ 2 w 2"/>
                  <a:gd name="T5" fmla="*/ 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0" y="9"/>
                    </a:lnTo>
                    <a:lnTo>
                      <a:pt x="2" y="0"/>
                    </a:lnTo>
                    <a:close/>
                  </a:path>
                </a:pathLst>
              </a:custGeom>
              <a:solidFill>
                <a:srgbClr val="000000"/>
              </a:solidFill>
              <a:ln w="9525">
                <a:noFill/>
                <a:round/>
                <a:headEnd/>
                <a:tailEnd/>
              </a:ln>
            </p:spPr>
            <p:txBody>
              <a:bodyPr/>
              <a:lstStyle/>
              <a:p>
                <a:endParaRPr lang="en-US" dirty="0"/>
              </a:p>
            </p:txBody>
          </p:sp>
          <p:sp>
            <p:nvSpPr>
              <p:cNvPr id="21960" name="Freeform 558"/>
              <p:cNvSpPr>
                <a:spLocks/>
              </p:cNvSpPr>
              <p:nvPr/>
            </p:nvSpPr>
            <p:spPr bwMode="auto">
              <a:xfrm>
                <a:off x="3492" y="1340"/>
                <a:ext cx="8" cy="5"/>
              </a:xfrm>
              <a:custGeom>
                <a:avLst/>
                <a:gdLst>
                  <a:gd name="T0" fmla="*/ 3 w 74"/>
                  <a:gd name="T1" fmla="*/ 0 h 28"/>
                  <a:gd name="T2" fmla="*/ 74 w 74"/>
                  <a:gd name="T3" fmla="*/ 20 h 28"/>
                  <a:gd name="T4" fmla="*/ 72 w 74"/>
                  <a:gd name="T5" fmla="*/ 28 h 28"/>
                  <a:gd name="T6" fmla="*/ 0 w 74"/>
                  <a:gd name="T7" fmla="*/ 8 h 28"/>
                  <a:gd name="T8" fmla="*/ 3 w 74"/>
                  <a:gd name="T9" fmla="*/ 0 h 28"/>
                  <a:gd name="T10" fmla="*/ 0 60000 65536"/>
                  <a:gd name="T11" fmla="*/ 0 60000 65536"/>
                  <a:gd name="T12" fmla="*/ 0 60000 65536"/>
                  <a:gd name="T13" fmla="*/ 0 60000 65536"/>
                  <a:gd name="T14" fmla="*/ 0 60000 65536"/>
                  <a:gd name="T15" fmla="*/ 0 w 74"/>
                  <a:gd name="T16" fmla="*/ 0 h 28"/>
                  <a:gd name="T17" fmla="*/ 74 w 74"/>
                  <a:gd name="T18" fmla="*/ 28 h 28"/>
                </a:gdLst>
                <a:ahLst/>
                <a:cxnLst>
                  <a:cxn ang="T10">
                    <a:pos x="T0" y="T1"/>
                  </a:cxn>
                  <a:cxn ang="T11">
                    <a:pos x="T2" y="T3"/>
                  </a:cxn>
                  <a:cxn ang="T12">
                    <a:pos x="T4" y="T5"/>
                  </a:cxn>
                  <a:cxn ang="T13">
                    <a:pos x="T6" y="T7"/>
                  </a:cxn>
                  <a:cxn ang="T14">
                    <a:pos x="T8" y="T9"/>
                  </a:cxn>
                </a:cxnLst>
                <a:rect l="T15" t="T16" r="T17" b="T18"/>
                <a:pathLst>
                  <a:path w="74" h="28">
                    <a:moveTo>
                      <a:pt x="3" y="0"/>
                    </a:moveTo>
                    <a:lnTo>
                      <a:pt x="74" y="20"/>
                    </a:lnTo>
                    <a:lnTo>
                      <a:pt x="72" y="28"/>
                    </a:lnTo>
                    <a:lnTo>
                      <a:pt x="0" y="8"/>
                    </a:lnTo>
                    <a:lnTo>
                      <a:pt x="3" y="0"/>
                    </a:lnTo>
                    <a:close/>
                  </a:path>
                </a:pathLst>
              </a:custGeom>
              <a:solidFill>
                <a:srgbClr val="000000"/>
              </a:solidFill>
              <a:ln w="9525">
                <a:noFill/>
                <a:round/>
                <a:headEnd/>
                <a:tailEnd/>
              </a:ln>
            </p:spPr>
            <p:txBody>
              <a:bodyPr/>
              <a:lstStyle/>
              <a:p>
                <a:endParaRPr lang="en-US" dirty="0"/>
              </a:p>
            </p:txBody>
          </p:sp>
          <p:sp>
            <p:nvSpPr>
              <p:cNvPr id="21961" name="Freeform 559"/>
              <p:cNvSpPr>
                <a:spLocks/>
              </p:cNvSpPr>
              <p:nvPr/>
            </p:nvSpPr>
            <p:spPr bwMode="auto">
              <a:xfrm>
                <a:off x="3492" y="1340"/>
                <a:ext cx="1" cy="1"/>
              </a:xfrm>
              <a:custGeom>
                <a:avLst/>
                <a:gdLst>
                  <a:gd name="T0" fmla="*/ 0 w 3"/>
                  <a:gd name="T1" fmla="*/ 8 h 8"/>
                  <a:gd name="T2" fmla="*/ 3 w 3"/>
                  <a:gd name="T3" fmla="*/ 0 h 8"/>
                  <a:gd name="T4" fmla="*/ 0 w 3"/>
                  <a:gd name="T5" fmla="*/ 8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lnTo>
                      <a:pt x="3" y="0"/>
                    </a:lnTo>
                    <a:lnTo>
                      <a:pt x="0" y="8"/>
                    </a:lnTo>
                    <a:close/>
                  </a:path>
                </a:pathLst>
              </a:custGeom>
              <a:solidFill>
                <a:srgbClr val="000000"/>
              </a:solidFill>
              <a:ln w="9525">
                <a:noFill/>
                <a:round/>
                <a:headEnd/>
                <a:tailEnd/>
              </a:ln>
            </p:spPr>
            <p:txBody>
              <a:bodyPr/>
              <a:lstStyle/>
              <a:p>
                <a:endParaRPr lang="en-US" dirty="0"/>
              </a:p>
            </p:txBody>
          </p:sp>
          <p:sp>
            <p:nvSpPr>
              <p:cNvPr id="21962" name="Freeform 560"/>
              <p:cNvSpPr>
                <a:spLocks/>
              </p:cNvSpPr>
              <p:nvPr/>
            </p:nvSpPr>
            <p:spPr bwMode="auto">
              <a:xfrm>
                <a:off x="3500" y="1343"/>
                <a:ext cx="6" cy="4"/>
              </a:xfrm>
              <a:custGeom>
                <a:avLst/>
                <a:gdLst>
                  <a:gd name="T0" fmla="*/ 2 w 54"/>
                  <a:gd name="T1" fmla="*/ 0 h 22"/>
                  <a:gd name="T2" fmla="*/ 54 w 54"/>
                  <a:gd name="T3" fmla="*/ 13 h 22"/>
                  <a:gd name="T4" fmla="*/ 52 w 54"/>
                  <a:gd name="T5" fmla="*/ 22 h 22"/>
                  <a:gd name="T6" fmla="*/ 0 w 54"/>
                  <a:gd name="T7" fmla="*/ 8 h 22"/>
                  <a:gd name="T8" fmla="*/ 2 w 54"/>
                  <a:gd name="T9" fmla="*/ 0 h 22"/>
                  <a:gd name="T10" fmla="*/ 0 60000 65536"/>
                  <a:gd name="T11" fmla="*/ 0 60000 65536"/>
                  <a:gd name="T12" fmla="*/ 0 60000 65536"/>
                  <a:gd name="T13" fmla="*/ 0 60000 65536"/>
                  <a:gd name="T14" fmla="*/ 0 60000 65536"/>
                  <a:gd name="T15" fmla="*/ 0 w 54"/>
                  <a:gd name="T16" fmla="*/ 0 h 22"/>
                  <a:gd name="T17" fmla="*/ 54 w 54"/>
                  <a:gd name="T18" fmla="*/ 22 h 22"/>
                </a:gdLst>
                <a:ahLst/>
                <a:cxnLst>
                  <a:cxn ang="T10">
                    <a:pos x="T0" y="T1"/>
                  </a:cxn>
                  <a:cxn ang="T11">
                    <a:pos x="T2" y="T3"/>
                  </a:cxn>
                  <a:cxn ang="T12">
                    <a:pos x="T4" y="T5"/>
                  </a:cxn>
                  <a:cxn ang="T13">
                    <a:pos x="T6" y="T7"/>
                  </a:cxn>
                  <a:cxn ang="T14">
                    <a:pos x="T8" y="T9"/>
                  </a:cxn>
                </a:cxnLst>
                <a:rect l="T15" t="T16" r="T17" b="T18"/>
                <a:pathLst>
                  <a:path w="54" h="22">
                    <a:moveTo>
                      <a:pt x="2" y="0"/>
                    </a:moveTo>
                    <a:lnTo>
                      <a:pt x="54" y="13"/>
                    </a:lnTo>
                    <a:lnTo>
                      <a:pt x="52" y="22"/>
                    </a:lnTo>
                    <a:lnTo>
                      <a:pt x="0" y="8"/>
                    </a:lnTo>
                    <a:lnTo>
                      <a:pt x="2" y="0"/>
                    </a:lnTo>
                    <a:close/>
                  </a:path>
                </a:pathLst>
              </a:custGeom>
              <a:solidFill>
                <a:srgbClr val="000000"/>
              </a:solidFill>
              <a:ln w="9525">
                <a:noFill/>
                <a:round/>
                <a:headEnd/>
                <a:tailEnd/>
              </a:ln>
            </p:spPr>
            <p:txBody>
              <a:bodyPr/>
              <a:lstStyle/>
              <a:p>
                <a:endParaRPr lang="en-US" dirty="0"/>
              </a:p>
            </p:txBody>
          </p:sp>
          <p:sp>
            <p:nvSpPr>
              <p:cNvPr id="21963" name="Freeform 561"/>
              <p:cNvSpPr>
                <a:spLocks/>
              </p:cNvSpPr>
              <p:nvPr/>
            </p:nvSpPr>
            <p:spPr bwMode="auto">
              <a:xfrm>
                <a:off x="3500" y="1343"/>
                <a:ext cx="1" cy="2"/>
              </a:xfrm>
              <a:custGeom>
                <a:avLst/>
                <a:gdLst>
                  <a:gd name="T0" fmla="*/ 0 w 2"/>
                  <a:gd name="T1" fmla="*/ 8 h 8"/>
                  <a:gd name="T2" fmla="*/ 2 w 2"/>
                  <a:gd name="T3" fmla="*/ 0 h 8"/>
                  <a:gd name="T4" fmla="*/ 0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000000"/>
              </a:solidFill>
              <a:ln w="9525">
                <a:noFill/>
                <a:round/>
                <a:headEnd/>
                <a:tailEnd/>
              </a:ln>
            </p:spPr>
            <p:txBody>
              <a:bodyPr/>
              <a:lstStyle/>
              <a:p>
                <a:endParaRPr lang="en-US" dirty="0"/>
              </a:p>
            </p:txBody>
          </p:sp>
          <p:sp>
            <p:nvSpPr>
              <p:cNvPr id="21964" name="Freeform 562"/>
              <p:cNvSpPr>
                <a:spLocks/>
              </p:cNvSpPr>
              <p:nvPr/>
            </p:nvSpPr>
            <p:spPr bwMode="auto">
              <a:xfrm>
                <a:off x="3506" y="1346"/>
                <a:ext cx="7" cy="4"/>
              </a:xfrm>
              <a:custGeom>
                <a:avLst/>
                <a:gdLst>
                  <a:gd name="T0" fmla="*/ 2 w 66"/>
                  <a:gd name="T1" fmla="*/ 0 h 27"/>
                  <a:gd name="T2" fmla="*/ 33 w 66"/>
                  <a:gd name="T3" fmla="*/ 10 h 27"/>
                  <a:gd name="T4" fmla="*/ 66 w 66"/>
                  <a:gd name="T5" fmla="*/ 19 h 27"/>
                  <a:gd name="T6" fmla="*/ 64 w 66"/>
                  <a:gd name="T7" fmla="*/ 27 h 27"/>
                  <a:gd name="T8" fmla="*/ 31 w 66"/>
                  <a:gd name="T9" fmla="*/ 18 h 27"/>
                  <a:gd name="T10" fmla="*/ 0 w 66"/>
                  <a:gd name="T11" fmla="*/ 9 h 27"/>
                  <a:gd name="T12" fmla="*/ 2 w 66"/>
                  <a:gd name="T13" fmla="*/ 0 h 27"/>
                  <a:gd name="T14" fmla="*/ 0 60000 65536"/>
                  <a:gd name="T15" fmla="*/ 0 60000 65536"/>
                  <a:gd name="T16" fmla="*/ 0 60000 65536"/>
                  <a:gd name="T17" fmla="*/ 0 60000 65536"/>
                  <a:gd name="T18" fmla="*/ 0 60000 65536"/>
                  <a:gd name="T19" fmla="*/ 0 60000 65536"/>
                  <a:gd name="T20" fmla="*/ 0 60000 65536"/>
                  <a:gd name="T21" fmla="*/ 0 w 66"/>
                  <a:gd name="T22" fmla="*/ 0 h 27"/>
                  <a:gd name="T23" fmla="*/ 66 w 6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27">
                    <a:moveTo>
                      <a:pt x="2" y="0"/>
                    </a:moveTo>
                    <a:lnTo>
                      <a:pt x="33" y="10"/>
                    </a:lnTo>
                    <a:lnTo>
                      <a:pt x="66" y="19"/>
                    </a:lnTo>
                    <a:lnTo>
                      <a:pt x="64" y="27"/>
                    </a:lnTo>
                    <a:lnTo>
                      <a:pt x="31" y="18"/>
                    </a:lnTo>
                    <a:lnTo>
                      <a:pt x="0" y="9"/>
                    </a:lnTo>
                    <a:lnTo>
                      <a:pt x="2" y="0"/>
                    </a:lnTo>
                    <a:close/>
                  </a:path>
                </a:pathLst>
              </a:custGeom>
              <a:solidFill>
                <a:srgbClr val="000000"/>
              </a:solidFill>
              <a:ln w="9525">
                <a:noFill/>
                <a:round/>
                <a:headEnd/>
                <a:tailEnd/>
              </a:ln>
            </p:spPr>
            <p:txBody>
              <a:bodyPr/>
              <a:lstStyle/>
              <a:p>
                <a:endParaRPr lang="en-US" dirty="0"/>
              </a:p>
            </p:txBody>
          </p:sp>
          <p:sp>
            <p:nvSpPr>
              <p:cNvPr id="21965" name="Freeform 563"/>
              <p:cNvSpPr>
                <a:spLocks/>
              </p:cNvSpPr>
              <p:nvPr/>
            </p:nvSpPr>
            <p:spPr bwMode="auto">
              <a:xfrm>
                <a:off x="3506" y="1346"/>
                <a:ext cx="1" cy="1"/>
              </a:xfrm>
              <a:custGeom>
                <a:avLst/>
                <a:gdLst>
                  <a:gd name="T0" fmla="*/ 2 w 2"/>
                  <a:gd name="T1" fmla="*/ 0 h 9"/>
                  <a:gd name="T2" fmla="*/ 0 w 2"/>
                  <a:gd name="T3" fmla="*/ 9 h 9"/>
                  <a:gd name="T4" fmla="*/ 2 w 2"/>
                  <a:gd name="T5" fmla="*/ 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0" y="9"/>
                    </a:lnTo>
                    <a:lnTo>
                      <a:pt x="2" y="0"/>
                    </a:lnTo>
                    <a:close/>
                  </a:path>
                </a:pathLst>
              </a:custGeom>
              <a:solidFill>
                <a:srgbClr val="000000"/>
              </a:solidFill>
              <a:ln w="9525">
                <a:noFill/>
                <a:round/>
                <a:headEnd/>
                <a:tailEnd/>
              </a:ln>
            </p:spPr>
            <p:txBody>
              <a:bodyPr/>
              <a:lstStyle/>
              <a:p>
                <a:endParaRPr lang="en-US" dirty="0"/>
              </a:p>
            </p:txBody>
          </p:sp>
          <p:sp>
            <p:nvSpPr>
              <p:cNvPr id="21966" name="Freeform 564"/>
              <p:cNvSpPr>
                <a:spLocks/>
              </p:cNvSpPr>
              <p:nvPr/>
            </p:nvSpPr>
            <p:spPr bwMode="auto">
              <a:xfrm>
                <a:off x="3482" y="1330"/>
                <a:ext cx="5" cy="9"/>
              </a:xfrm>
              <a:custGeom>
                <a:avLst/>
                <a:gdLst>
                  <a:gd name="T0" fmla="*/ 0 w 40"/>
                  <a:gd name="T1" fmla="*/ 39 h 50"/>
                  <a:gd name="T2" fmla="*/ 24 w 40"/>
                  <a:gd name="T3" fmla="*/ 8 h 50"/>
                  <a:gd name="T4" fmla="*/ 26 w 40"/>
                  <a:gd name="T5" fmla="*/ 0 h 50"/>
                  <a:gd name="T6" fmla="*/ 37 w 40"/>
                  <a:gd name="T7" fmla="*/ 2 h 50"/>
                  <a:gd name="T8" fmla="*/ 40 w 40"/>
                  <a:gd name="T9" fmla="*/ 50 h 50"/>
                  <a:gd name="T10" fmla="*/ 0 w 40"/>
                  <a:gd name="T11" fmla="*/ 39 h 50"/>
                  <a:gd name="T12" fmla="*/ 0 60000 65536"/>
                  <a:gd name="T13" fmla="*/ 0 60000 65536"/>
                  <a:gd name="T14" fmla="*/ 0 60000 65536"/>
                  <a:gd name="T15" fmla="*/ 0 60000 65536"/>
                  <a:gd name="T16" fmla="*/ 0 60000 65536"/>
                  <a:gd name="T17" fmla="*/ 0 60000 65536"/>
                  <a:gd name="T18" fmla="*/ 0 w 40"/>
                  <a:gd name="T19" fmla="*/ 0 h 50"/>
                  <a:gd name="T20" fmla="*/ 40 w 4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0" h="50">
                    <a:moveTo>
                      <a:pt x="0" y="39"/>
                    </a:moveTo>
                    <a:lnTo>
                      <a:pt x="24" y="8"/>
                    </a:lnTo>
                    <a:lnTo>
                      <a:pt x="26" y="0"/>
                    </a:lnTo>
                    <a:lnTo>
                      <a:pt x="37" y="2"/>
                    </a:lnTo>
                    <a:lnTo>
                      <a:pt x="40" y="50"/>
                    </a:lnTo>
                    <a:lnTo>
                      <a:pt x="0" y="39"/>
                    </a:lnTo>
                    <a:close/>
                  </a:path>
                </a:pathLst>
              </a:custGeom>
              <a:solidFill>
                <a:srgbClr val="FFFFFF"/>
              </a:solidFill>
              <a:ln w="9525">
                <a:noFill/>
                <a:round/>
                <a:headEnd/>
                <a:tailEnd/>
              </a:ln>
            </p:spPr>
            <p:txBody>
              <a:bodyPr/>
              <a:lstStyle/>
              <a:p>
                <a:endParaRPr lang="en-US" dirty="0"/>
              </a:p>
            </p:txBody>
          </p:sp>
          <p:sp>
            <p:nvSpPr>
              <p:cNvPr id="21967" name="Freeform 565"/>
              <p:cNvSpPr>
                <a:spLocks/>
              </p:cNvSpPr>
              <p:nvPr/>
            </p:nvSpPr>
            <p:spPr bwMode="auto">
              <a:xfrm>
                <a:off x="3482" y="1331"/>
                <a:ext cx="3" cy="6"/>
              </a:xfrm>
              <a:custGeom>
                <a:avLst/>
                <a:gdLst>
                  <a:gd name="T0" fmla="*/ 0 w 30"/>
                  <a:gd name="T1" fmla="*/ 31 h 36"/>
                  <a:gd name="T2" fmla="*/ 6 w 30"/>
                  <a:gd name="T3" fmla="*/ 36 h 36"/>
                  <a:gd name="T4" fmla="*/ 30 w 30"/>
                  <a:gd name="T5" fmla="*/ 5 h 36"/>
                  <a:gd name="T6" fmla="*/ 23 w 30"/>
                  <a:gd name="T7" fmla="*/ 0 h 36"/>
                  <a:gd name="T8" fmla="*/ 0 w 30"/>
                  <a:gd name="T9" fmla="*/ 31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31"/>
                    </a:moveTo>
                    <a:lnTo>
                      <a:pt x="6" y="36"/>
                    </a:lnTo>
                    <a:lnTo>
                      <a:pt x="30" y="5"/>
                    </a:lnTo>
                    <a:lnTo>
                      <a:pt x="23" y="0"/>
                    </a:lnTo>
                    <a:lnTo>
                      <a:pt x="0" y="31"/>
                    </a:lnTo>
                    <a:close/>
                  </a:path>
                </a:pathLst>
              </a:custGeom>
              <a:solidFill>
                <a:srgbClr val="000000"/>
              </a:solidFill>
              <a:ln w="9525">
                <a:noFill/>
                <a:round/>
                <a:headEnd/>
                <a:tailEnd/>
              </a:ln>
            </p:spPr>
            <p:txBody>
              <a:bodyPr/>
              <a:lstStyle/>
              <a:p>
                <a:endParaRPr lang="en-US" dirty="0"/>
              </a:p>
            </p:txBody>
          </p:sp>
          <p:sp>
            <p:nvSpPr>
              <p:cNvPr id="21968" name="Freeform 566"/>
              <p:cNvSpPr>
                <a:spLocks/>
              </p:cNvSpPr>
              <p:nvPr/>
            </p:nvSpPr>
            <p:spPr bwMode="auto">
              <a:xfrm>
                <a:off x="3484" y="1330"/>
                <a:ext cx="1" cy="2"/>
              </a:xfrm>
              <a:custGeom>
                <a:avLst/>
                <a:gdLst>
                  <a:gd name="T0" fmla="*/ 0 w 10"/>
                  <a:gd name="T1" fmla="*/ 8 h 10"/>
                  <a:gd name="T2" fmla="*/ 8 w 10"/>
                  <a:gd name="T3" fmla="*/ 10 h 10"/>
                  <a:gd name="T4" fmla="*/ 10 w 10"/>
                  <a:gd name="T5" fmla="*/ 2 h 10"/>
                  <a:gd name="T6" fmla="*/ 2 w 10"/>
                  <a:gd name="T7" fmla="*/ 0 h 10"/>
                  <a:gd name="T8" fmla="*/ 0 w 10"/>
                  <a:gd name="T9" fmla="*/ 8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8"/>
                    </a:moveTo>
                    <a:lnTo>
                      <a:pt x="8" y="10"/>
                    </a:lnTo>
                    <a:lnTo>
                      <a:pt x="10" y="2"/>
                    </a:lnTo>
                    <a:lnTo>
                      <a:pt x="2" y="0"/>
                    </a:lnTo>
                    <a:lnTo>
                      <a:pt x="0" y="8"/>
                    </a:lnTo>
                    <a:close/>
                  </a:path>
                </a:pathLst>
              </a:custGeom>
              <a:solidFill>
                <a:srgbClr val="000000"/>
              </a:solidFill>
              <a:ln w="9525">
                <a:noFill/>
                <a:round/>
                <a:headEnd/>
                <a:tailEnd/>
              </a:ln>
            </p:spPr>
            <p:txBody>
              <a:bodyPr/>
              <a:lstStyle/>
              <a:p>
                <a:endParaRPr lang="en-US" dirty="0"/>
              </a:p>
            </p:txBody>
          </p:sp>
          <p:sp>
            <p:nvSpPr>
              <p:cNvPr id="21969" name="Freeform 567"/>
              <p:cNvSpPr>
                <a:spLocks/>
              </p:cNvSpPr>
              <p:nvPr/>
            </p:nvSpPr>
            <p:spPr bwMode="auto">
              <a:xfrm>
                <a:off x="3484" y="1331"/>
                <a:ext cx="1" cy="1"/>
              </a:xfrm>
              <a:custGeom>
                <a:avLst/>
                <a:gdLst>
                  <a:gd name="T0" fmla="*/ 8 w 8"/>
                  <a:gd name="T1" fmla="*/ 5 h 6"/>
                  <a:gd name="T2" fmla="*/ 8 w 8"/>
                  <a:gd name="T3" fmla="*/ 6 h 6"/>
                  <a:gd name="T4" fmla="*/ 8 w 8"/>
                  <a:gd name="T5" fmla="*/ 3 h 6"/>
                  <a:gd name="T6" fmla="*/ 0 w 8"/>
                  <a:gd name="T7" fmla="*/ 1 h 6"/>
                  <a:gd name="T8" fmla="*/ 1 w 8"/>
                  <a:gd name="T9" fmla="*/ 0 h 6"/>
                  <a:gd name="T10" fmla="*/ 8 w 8"/>
                  <a:gd name="T11" fmla="*/ 5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8" y="5"/>
                    </a:moveTo>
                    <a:lnTo>
                      <a:pt x="8" y="6"/>
                    </a:lnTo>
                    <a:lnTo>
                      <a:pt x="8" y="3"/>
                    </a:lnTo>
                    <a:lnTo>
                      <a:pt x="0" y="1"/>
                    </a:lnTo>
                    <a:lnTo>
                      <a:pt x="1" y="0"/>
                    </a:lnTo>
                    <a:lnTo>
                      <a:pt x="8" y="5"/>
                    </a:lnTo>
                    <a:close/>
                  </a:path>
                </a:pathLst>
              </a:custGeom>
              <a:solidFill>
                <a:srgbClr val="000000"/>
              </a:solidFill>
              <a:ln w="9525">
                <a:noFill/>
                <a:round/>
                <a:headEnd/>
                <a:tailEnd/>
              </a:ln>
            </p:spPr>
            <p:txBody>
              <a:bodyPr/>
              <a:lstStyle/>
              <a:p>
                <a:endParaRPr lang="en-US" dirty="0"/>
              </a:p>
            </p:txBody>
          </p:sp>
          <p:sp>
            <p:nvSpPr>
              <p:cNvPr id="21970" name="Freeform 568"/>
              <p:cNvSpPr>
                <a:spLocks/>
              </p:cNvSpPr>
              <p:nvPr/>
            </p:nvSpPr>
            <p:spPr bwMode="auto">
              <a:xfrm>
                <a:off x="3485" y="1330"/>
                <a:ext cx="1" cy="1"/>
              </a:xfrm>
              <a:custGeom>
                <a:avLst/>
                <a:gdLst>
                  <a:gd name="T0" fmla="*/ 2 w 13"/>
                  <a:gd name="T1" fmla="*/ 0 h 10"/>
                  <a:gd name="T2" fmla="*/ 0 w 13"/>
                  <a:gd name="T3" fmla="*/ 8 h 10"/>
                  <a:gd name="T4" fmla="*/ 11 w 13"/>
                  <a:gd name="T5" fmla="*/ 10 h 10"/>
                  <a:gd name="T6" fmla="*/ 13 w 13"/>
                  <a:gd name="T7" fmla="*/ 2 h 10"/>
                  <a:gd name="T8" fmla="*/ 2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2" y="0"/>
                    </a:moveTo>
                    <a:lnTo>
                      <a:pt x="0" y="8"/>
                    </a:lnTo>
                    <a:lnTo>
                      <a:pt x="11" y="10"/>
                    </a:lnTo>
                    <a:lnTo>
                      <a:pt x="13" y="2"/>
                    </a:lnTo>
                    <a:lnTo>
                      <a:pt x="2" y="0"/>
                    </a:lnTo>
                    <a:close/>
                  </a:path>
                </a:pathLst>
              </a:custGeom>
              <a:solidFill>
                <a:srgbClr val="000000"/>
              </a:solidFill>
              <a:ln w="9525">
                <a:noFill/>
                <a:round/>
                <a:headEnd/>
                <a:tailEnd/>
              </a:ln>
            </p:spPr>
            <p:txBody>
              <a:bodyPr/>
              <a:lstStyle/>
              <a:p>
                <a:endParaRPr lang="en-US" dirty="0"/>
              </a:p>
            </p:txBody>
          </p:sp>
          <p:sp>
            <p:nvSpPr>
              <p:cNvPr id="21971" name="Freeform 569"/>
              <p:cNvSpPr>
                <a:spLocks/>
              </p:cNvSpPr>
              <p:nvPr/>
            </p:nvSpPr>
            <p:spPr bwMode="auto">
              <a:xfrm>
                <a:off x="3485" y="1329"/>
                <a:ext cx="1" cy="2"/>
              </a:xfrm>
              <a:custGeom>
                <a:avLst/>
                <a:gdLst>
                  <a:gd name="T0" fmla="*/ 0 w 8"/>
                  <a:gd name="T1" fmla="*/ 5 h 10"/>
                  <a:gd name="T2" fmla="*/ 1 w 8"/>
                  <a:gd name="T3" fmla="*/ 0 h 10"/>
                  <a:gd name="T4" fmla="*/ 6 w 8"/>
                  <a:gd name="T5" fmla="*/ 2 h 10"/>
                  <a:gd name="T6" fmla="*/ 4 w 8"/>
                  <a:gd name="T7" fmla="*/ 10 h 10"/>
                  <a:gd name="T8" fmla="*/ 8 w 8"/>
                  <a:gd name="T9" fmla="*/ 7 h 10"/>
                  <a:gd name="T10" fmla="*/ 0 w 8"/>
                  <a:gd name="T11" fmla="*/ 5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0" y="5"/>
                    </a:moveTo>
                    <a:lnTo>
                      <a:pt x="1" y="0"/>
                    </a:lnTo>
                    <a:lnTo>
                      <a:pt x="6" y="2"/>
                    </a:lnTo>
                    <a:lnTo>
                      <a:pt x="4" y="10"/>
                    </a:lnTo>
                    <a:lnTo>
                      <a:pt x="8" y="7"/>
                    </a:lnTo>
                    <a:lnTo>
                      <a:pt x="0" y="5"/>
                    </a:lnTo>
                    <a:close/>
                  </a:path>
                </a:pathLst>
              </a:custGeom>
              <a:solidFill>
                <a:srgbClr val="000000"/>
              </a:solidFill>
              <a:ln w="9525">
                <a:noFill/>
                <a:round/>
                <a:headEnd/>
                <a:tailEnd/>
              </a:ln>
            </p:spPr>
            <p:txBody>
              <a:bodyPr/>
              <a:lstStyle/>
              <a:p>
                <a:endParaRPr lang="en-US" dirty="0"/>
              </a:p>
            </p:txBody>
          </p:sp>
          <p:sp>
            <p:nvSpPr>
              <p:cNvPr id="21972" name="Freeform 570"/>
              <p:cNvSpPr>
                <a:spLocks/>
              </p:cNvSpPr>
              <p:nvPr/>
            </p:nvSpPr>
            <p:spPr bwMode="auto">
              <a:xfrm>
                <a:off x="3486" y="1331"/>
                <a:ext cx="1" cy="8"/>
              </a:xfrm>
              <a:custGeom>
                <a:avLst/>
                <a:gdLst>
                  <a:gd name="T0" fmla="*/ 9 w 13"/>
                  <a:gd name="T1" fmla="*/ 0 h 49"/>
                  <a:gd name="T2" fmla="*/ 0 w 13"/>
                  <a:gd name="T3" fmla="*/ 1 h 49"/>
                  <a:gd name="T4" fmla="*/ 4 w 13"/>
                  <a:gd name="T5" fmla="*/ 49 h 49"/>
                  <a:gd name="T6" fmla="*/ 13 w 13"/>
                  <a:gd name="T7" fmla="*/ 48 h 49"/>
                  <a:gd name="T8" fmla="*/ 9 w 13"/>
                  <a:gd name="T9" fmla="*/ 0 h 49"/>
                  <a:gd name="T10" fmla="*/ 0 60000 65536"/>
                  <a:gd name="T11" fmla="*/ 0 60000 65536"/>
                  <a:gd name="T12" fmla="*/ 0 60000 65536"/>
                  <a:gd name="T13" fmla="*/ 0 60000 65536"/>
                  <a:gd name="T14" fmla="*/ 0 60000 65536"/>
                  <a:gd name="T15" fmla="*/ 0 w 13"/>
                  <a:gd name="T16" fmla="*/ 0 h 49"/>
                  <a:gd name="T17" fmla="*/ 13 w 13"/>
                  <a:gd name="T18" fmla="*/ 49 h 49"/>
                </a:gdLst>
                <a:ahLst/>
                <a:cxnLst>
                  <a:cxn ang="T10">
                    <a:pos x="T0" y="T1"/>
                  </a:cxn>
                  <a:cxn ang="T11">
                    <a:pos x="T2" y="T3"/>
                  </a:cxn>
                  <a:cxn ang="T12">
                    <a:pos x="T4" y="T5"/>
                  </a:cxn>
                  <a:cxn ang="T13">
                    <a:pos x="T6" y="T7"/>
                  </a:cxn>
                  <a:cxn ang="T14">
                    <a:pos x="T8" y="T9"/>
                  </a:cxn>
                </a:cxnLst>
                <a:rect l="T15" t="T16" r="T17" b="T18"/>
                <a:pathLst>
                  <a:path w="13" h="49">
                    <a:moveTo>
                      <a:pt x="9" y="0"/>
                    </a:moveTo>
                    <a:lnTo>
                      <a:pt x="0" y="1"/>
                    </a:lnTo>
                    <a:lnTo>
                      <a:pt x="4" y="49"/>
                    </a:lnTo>
                    <a:lnTo>
                      <a:pt x="13" y="48"/>
                    </a:lnTo>
                    <a:lnTo>
                      <a:pt x="9" y="0"/>
                    </a:lnTo>
                    <a:close/>
                  </a:path>
                </a:pathLst>
              </a:custGeom>
              <a:solidFill>
                <a:srgbClr val="000000"/>
              </a:solidFill>
              <a:ln w="9525">
                <a:noFill/>
                <a:round/>
                <a:headEnd/>
                <a:tailEnd/>
              </a:ln>
            </p:spPr>
            <p:txBody>
              <a:bodyPr/>
              <a:lstStyle/>
              <a:p>
                <a:endParaRPr lang="en-US" dirty="0"/>
              </a:p>
            </p:txBody>
          </p:sp>
          <p:sp>
            <p:nvSpPr>
              <p:cNvPr id="21973" name="Freeform 571"/>
              <p:cNvSpPr>
                <a:spLocks/>
              </p:cNvSpPr>
              <p:nvPr/>
            </p:nvSpPr>
            <p:spPr bwMode="auto">
              <a:xfrm>
                <a:off x="3486" y="1330"/>
                <a:ext cx="1" cy="1"/>
              </a:xfrm>
              <a:custGeom>
                <a:avLst/>
                <a:gdLst>
                  <a:gd name="T0" fmla="*/ 6 w 9"/>
                  <a:gd name="T1" fmla="*/ 0 h 8"/>
                  <a:gd name="T2" fmla="*/ 9 w 9"/>
                  <a:gd name="T3" fmla="*/ 1 h 8"/>
                  <a:gd name="T4" fmla="*/ 9 w 9"/>
                  <a:gd name="T5" fmla="*/ 4 h 8"/>
                  <a:gd name="T6" fmla="*/ 0 w 9"/>
                  <a:gd name="T7" fmla="*/ 5 h 8"/>
                  <a:gd name="T8" fmla="*/ 4 w 9"/>
                  <a:gd name="T9" fmla="*/ 8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0"/>
                    </a:moveTo>
                    <a:lnTo>
                      <a:pt x="9" y="1"/>
                    </a:lnTo>
                    <a:lnTo>
                      <a:pt x="9" y="4"/>
                    </a:lnTo>
                    <a:lnTo>
                      <a:pt x="0" y="5"/>
                    </a:lnTo>
                    <a:lnTo>
                      <a:pt x="4" y="8"/>
                    </a:lnTo>
                    <a:lnTo>
                      <a:pt x="6" y="0"/>
                    </a:lnTo>
                    <a:close/>
                  </a:path>
                </a:pathLst>
              </a:custGeom>
              <a:solidFill>
                <a:srgbClr val="000000"/>
              </a:solidFill>
              <a:ln w="9525">
                <a:noFill/>
                <a:round/>
                <a:headEnd/>
                <a:tailEnd/>
              </a:ln>
            </p:spPr>
            <p:txBody>
              <a:bodyPr/>
              <a:lstStyle/>
              <a:p>
                <a:endParaRPr lang="en-US" dirty="0"/>
              </a:p>
            </p:txBody>
          </p:sp>
          <p:sp>
            <p:nvSpPr>
              <p:cNvPr id="21974" name="Freeform 572"/>
              <p:cNvSpPr>
                <a:spLocks/>
              </p:cNvSpPr>
              <p:nvPr/>
            </p:nvSpPr>
            <p:spPr bwMode="auto">
              <a:xfrm>
                <a:off x="3482" y="1336"/>
                <a:ext cx="5" cy="3"/>
              </a:xfrm>
              <a:custGeom>
                <a:avLst/>
                <a:gdLst>
                  <a:gd name="T0" fmla="*/ 40 w 43"/>
                  <a:gd name="T1" fmla="*/ 18 h 18"/>
                  <a:gd name="T2" fmla="*/ 43 w 43"/>
                  <a:gd name="T3" fmla="*/ 11 h 18"/>
                  <a:gd name="T4" fmla="*/ 3 w 43"/>
                  <a:gd name="T5" fmla="*/ 0 h 18"/>
                  <a:gd name="T6" fmla="*/ 0 w 43"/>
                  <a:gd name="T7" fmla="*/ 7 h 18"/>
                  <a:gd name="T8" fmla="*/ 40 w 43"/>
                  <a:gd name="T9" fmla="*/ 18 h 18"/>
                  <a:gd name="T10" fmla="*/ 0 60000 65536"/>
                  <a:gd name="T11" fmla="*/ 0 60000 65536"/>
                  <a:gd name="T12" fmla="*/ 0 60000 65536"/>
                  <a:gd name="T13" fmla="*/ 0 60000 65536"/>
                  <a:gd name="T14" fmla="*/ 0 60000 65536"/>
                  <a:gd name="T15" fmla="*/ 0 w 43"/>
                  <a:gd name="T16" fmla="*/ 0 h 18"/>
                  <a:gd name="T17" fmla="*/ 43 w 43"/>
                  <a:gd name="T18" fmla="*/ 18 h 18"/>
                </a:gdLst>
                <a:ahLst/>
                <a:cxnLst>
                  <a:cxn ang="T10">
                    <a:pos x="T0" y="T1"/>
                  </a:cxn>
                  <a:cxn ang="T11">
                    <a:pos x="T2" y="T3"/>
                  </a:cxn>
                  <a:cxn ang="T12">
                    <a:pos x="T4" y="T5"/>
                  </a:cxn>
                  <a:cxn ang="T13">
                    <a:pos x="T6" y="T7"/>
                  </a:cxn>
                  <a:cxn ang="T14">
                    <a:pos x="T8" y="T9"/>
                  </a:cxn>
                </a:cxnLst>
                <a:rect l="T15" t="T16" r="T17" b="T18"/>
                <a:pathLst>
                  <a:path w="43" h="18">
                    <a:moveTo>
                      <a:pt x="40" y="18"/>
                    </a:moveTo>
                    <a:lnTo>
                      <a:pt x="43" y="11"/>
                    </a:lnTo>
                    <a:lnTo>
                      <a:pt x="3" y="0"/>
                    </a:lnTo>
                    <a:lnTo>
                      <a:pt x="0" y="7"/>
                    </a:lnTo>
                    <a:lnTo>
                      <a:pt x="40" y="18"/>
                    </a:lnTo>
                    <a:close/>
                  </a:path>
                </a:pathLst>
              </a:custGeom>
              <a:solidFill>
                <a:srgbClr val="000000"/>
              </a:solidFill>
              <a:ln w="9525">
                <a:noFill/>
                <a:round/>
                <a:headEnd/>
                <a:tailEnd/>
              </a:ln>
            </p:spPr>
            <p:txBody>
              <a:bodyPr/>
              <a:lstStyle/>
              <a:p>
                <a:endParaRPr lang="en-US" dirty="0"/>
              </a:p>
            </p:txBody>
          </p:sp>
          <p:sp>
            <p:nvSpPr>
              <p:cNvPr id="21975" name="Freeform 573"/>
              <p:cNvSpPr>
                <a:spLocks/>
              </p:cNvSpPr>
              <p:nvPr/>
            </p:nvSpPr>
            <p:spPr bwMode="auto">
              <a:xfrm>
                <a:off x="3486" y="1338"/>
                <a:ext cx="1" cy="2"/>
              </a:xfrm>
              <a:custGeom>
                <a:avLst/>
                <a:gdLst>
                  <a:gd name="T0" fmla="*/ 9 w 9"/>
                  <a:gd name="T1" fmla="*/ 3 h 9"/>
                  <a:gd name="T2" fmla="*/ 9 w 9"/>
                  <a:gd name="T3" fmla="*/ 9 h 9"/>
                  <a:gd name="T4" fmla="*/ 2 w 9"/>
                  <a:gd name="T5" fmla="*/ 7 h 9"/>
                  <a:gd name="T6" fmla="*/ 5 w 9"/>
                  <a:gd name="T7" fmla="*/ 0 h 9"/>
                  <a:gd name="T8" fmla="*/ 0 w 9"/>
                  <a:gd name="T9" fmla="*/ 4 h 9"/>
                  <a:gd name="T10" fmla="*/ 9 w 9"/>
                  <a:gd name="T11" fmla="*/ 3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3"/>
                    </a:moveTo>
                    <a:lnTo>
                      <a:pt x="9" y="9"/>
                    </a:lnTo>
                    <a:lnTo>
                      <a:pt x="2" y="7"/>
                    </a:lnTo>
                    <a:lnTo>
                      <a:pt x="5" y="0"/>
                    </a:lnTo>
                    <a:lnTo>
                      <a:pt x="0" y="4"/>
                    </a:lnTo>
                    <a:lnTo>
                      <a:pt x="9" y="3"/>
                    </a:lnTo>
                    <a:close/>
                  </a:path>
                </a:pathLst>
              </a:custGeom>
              <a:solidFill>
                <a:srgbClr val="000000"/>
              </a:solidFill>
              <a:ln w="9525">
                <a:noFill/>
                <a:round/>
                <a:headEnd/>
                <a:tailEnd/>
              </a:ln>
            </p:spPr>
            <p:txBody>
              <a:bodyPr/>
              <a:lstStyle/>
              <a:p>
                <a:endParaRPr lang="en-US" dirty="0"/>
              </a:p>
            </p:txBody>
          </p:sp>
          <p:sp>
            <p:nvSpPr>
              <p:cNvPr id="21976" name="Freeform 574"/>
              <p:cNvSpPr>
                <a:spLocks/>
              </p:cNvSpPr>
              <p:nvPr/>
            </p:nvSpPr>
            <p:spPr bwMode="auto">
              <a:xfrm>
                <a:off x="3481" y="1336"/>
                <a:ext cx="2" cy="2"/>
              </a:xfrm>
              <a:custGeom>
                <a:avLst/>
                <a:gdLst>
                  <a:gd name="T0" fmla="*/ 5 w 10"/>
                  <a:gd name="T1" fmla="*/ 7 h 7"/>
                  <a:gd name="T2" fmla="*/ 0 w 10"/>
                  <a:gd name="T3" fmla="*/ 6 h 7"/>
                  <a:gd name="T4" fmla="*/ 4 w 10"/>
                  <a:gd name="T5" fmla="*/ 1 h 7"/>
                  <a:gd name="T6" fmla="*/ 10 w 10"/>
                  <a:gd name="T7" fmla="*/ 6 h 7"/>
                  <a:gd name="T8" fmla="*/ 8 w 10"/>
                  <a:gd name="T9" fmla="*/ 0 h 7"/>
                  <a:gd name="T10" fmla="*/ 5 w 10"/>
                  <a:gd name="T11" fmla="*/ 7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5" y="7"/>
                    </a:moveTo>
                    <a:lnTo>
                      <a:pt x="0" y="6"/>
                    </a:lnTo>
                    <a:lnTo>
                      <a:pt x="4" y="1"/>
                    </a:lnTo>
                    <a:lnTo>
                      <a:pt x="10" y="6"/>
                    </a:lnTo>
                    <a:lnTo>
                      <a:pt x="8" y="0"/>
                    </a:lnTo>
                    <a:lnTo>
                      <a:pt x="5" y="7"/>
                    </a:lnTo>
                    <a:close/>
                  </a:path>
                </a:pathLst>
              </a:custGeom>
              <a:solidFill>
                <a:srgbClr val="000000"/>
              </a:solidFill>
              <a:ln w="9525">
                <a:noFill/>
                <a:round/>
                <a:headEnd/>
                <a:tailEnd/>
              </a:ln>
            </p:spPr>
            <p:txBody>
              <a:bodyPr/>
              <a:lstStyle/>
              <a:p>
                <a:endParaRPr lang="en-US" dirty="0"/>
              </a:p>
            </p:txBody>
          </p:sp>
          <p:sp>
            <p:nvSpPr>
              <p:cNvPr id="21977" name="Freeform 575"/>
              <p:cNvSpPr>
                <a:spLocks/>
              </p:cNvSpPr>
              <p:nvPr/>
            </p:nvSpPr>
            <p:spPr bwMode="auto">
              <a:xfrm>
                <a:off x="3483" y="1337"/>
                <a:ext cx="8" cy="4"/>
              </a:xfrm>
              <a:custGeom>
                <a:avLst/>
                <a:gdLst>
                  <a:gd name="T0" fmla="*/ 0 w 68"/>
                  <a:gd name="T1" fmla="*/ 17 h 27"/>
                  <a:gd name="T2" fmla="*/ 56 w 68"/>
                  <a:gd name="T3" fmla="*/ 0 h 27"/>
                  <a:gd name="T4" fmla="*/ 68 w 68"/>
                  <a:gd name="T5" fmla="*/ 2 h 27"/>
                  <a:gd name="T6" fmla="*/ 38 w 68"/>
                  <a:gd name="T7" fmla="*/ 27 h 27"/>
                  <a:gd name="T8" fmla="*/ 0 w 68"/>
                  <a:gd name="T9" fmla="*/ 17 h 27"/>
                  <a:gd name="T10" fmla="*/ 0 60000 65536"/>
                  <a:gd name="T11" fmla="*/ 0 60000 65536"/>
                  <a:gd name="T12" fmla="*/ 0 60000 65536"/>
                  <a:gd name="T13" fmla="*/ 0 60000 65536"/>
                  <a:gd name="T14" fmla="*/ 0 60000 65536"/>
                  <a:gd name="T15" fmla="*/ 0 w 68"/>
                  <a:gd name="T16" fmla="*/ 0 h 27"/>
                  <a:gd name="T17" fmla="*/ 68 w 68"/>
                  <a:gd name="T18" fmla="*/ 27 h 27"/>
                </a:gdLst>
                <a:ahLst/>
                <a:cxnLst>
                  <a:cxn ang="T10">
                    <a:pos x="T0" y="T1"/>
                  </a:cxn>
                  <a:cxn ang="T11">
                    <a:pos x="T2" y="T3"/>
                  </a:cxn>
                  <a:cxn ang="T12">
                    <a:pos x="T4" y="T5"/>
                  </a:cxn>
                  <a:cxn ang="T13">
                    <a:pos x="T6" y="T7"/>
                  </a:cxn>
                  <a:cxn ang="T14">
                    <a:pos x="T8" y="T9"/>
                  </a:cxn>
                </a:cxnLst>
                <a:rect l="T15" t="T16" r="T17" b="T18"/>
                <a:pathLst>
                  <a:path w="68" h="27">
                    <a:moveTo>
                      <a:pt x="0" y="17"/>
                    </a:moveTo>
                    <a:lnTo>
                      <a:pt x="56" y="0"/>
                    </a:lnTo>
                    <a:lnTo>
                      <a:pt x="68" y="2"/>
                    </a:lnTo>
                    <a:lnTo>
                      <a:pt x="38" y="27"/>
                    </a:lnTo>
                    <a:lnTo>
                      <a:pt x="0" y="17"/>
                    </a:lnTo>
                    <a:close/>
                  </a:path>
                </a:pathLst>
              </a:custGeom>
              <a:solidFill>
                <a:srgbClr val="666666"/>
              </a:solidFill>
              <a:ln w="9525">
                <a:noFill/>
                <a:round/>
                <a:headEnd/>
                <a:tailEnd/>
              </a:ln>
            </p:spPr>
            <p:txBody>
              <a:bodyPr/>
              <a:lstStyle/>
              <a:p>
                <a:endParaRPr lang="en-US" dirty="0"/>
              </a:p>
            </p:txBody>
          </p:sp>
          <p:sp>
            <p:nvSpPr>
              <p:cNvPr id="21978" name="Freeform 576"/>
              <p:cNvSpPr>
                <a:spLocks/>
              </p:cNvSpPr>
              <p:nvPr/>
            </p:nvSpPr>
            <p:spPr bwMode="auto">
              <a:xfrm>
                <a:off x="3483" y="1336"/>
                <a:ext cx="7" cy="4"/>
              </a:xfrm>
              <a:custGeom>
                <a:avLst/>
                <a:gdLst>
                  <a:gd name="T0" fmla="*/ 0 w 58"/>
                  <a:gd name="T1" fmla="*/ 17 h 25"/>
                  <a:gd name="T2" fmla="*/ 2 w 58"/>
                  <a:gd name="T3" fmla="*/ 25 h 25"/>
                  <a:gd name="T4" fmla="*/ 58 w 58"/>
                  <a:gd name="T5" fmla="*/ 8 h 25"/>
                  <a:gd name="T6" fmla="*/ 56 w 58"/>
                  <a:gd name="T7" fmla="*/ 0 h 25"/>
                  <a:gd name="T8" fmla="*/ 0 w 58"/>
                  <a:gd name="T9" fmla="*/ 17 h 25"/>
                  <a:gd name="T10" fmla="*/ 0 60000 65536"/>
                  <a:gd name="T11" fmla="*/ 0 60000 65536"/>
                  <a:gd name="T12" fmla="*/ 0 60000 65536"/>
                  <a:gd name="T13" fmla="*/ 0 60000 65536"/>
                  <a:gd name="T14" fmla="*/ 0 60000 65536"/>
                  <a:gd name="T15" fmla="*/ 0 w 58"/>
                  <a:gd name="T16" fmla="*/ 0 h 25"/>
                  <a:gd name="T17" fmla="*/ 58 w 58"/>
                  <a:gd name="T18" fmla="*/ 25 h 25"/>
                </a:gdLst>
                <a:ahLst/>
                <a:cxnLst>
                  <a:cxn ang="T10">
                    <a:pos x="T0" y="T1"/>
                  </a:cxn>
                  <a:cxn ang="T11">
                    <a:pos x="T2" y="T3"/>
                  </a:cxn>
                  <a:cxn ang="T12">
                    <a:pos x="T4" y="T5"/>
                  </a:cxn>
                  <a:cxn ang="T13">
                    <a:pos x="T6" y="T7"/>
                  </a:cxn>
                  <a:cxn ang="T14">
                    <a:pos x="T8" y="T9"/>
                  </a:cxn>
                </a:cxnLst>
                <a:rect l="T15" t="T16" r="T17" b="T18"/>
                <a:pathLst>
                  <a:path w="58" h="25">
                    <a:moveTo>
                      <a:pt x="0" y="17"/>
                    </a:moveTo>
                    <a:lnTo>
                      <a:pt x="2" y="25"/>
                    </a:lnTo>
                    <a:lnTo>
                      <a:pt x="58" y="8"/>
                    </a:lnTo>
                    <a:lnTo>
                      <a:pt x="56" y="0"/>
                    </a:lnTo>
                    <a:lnTo>
                      <a:pt x="0" y="17"/>
                    </a:lnTo>
                    <a:close/>
                  </a:path>
                </a:pathLst>
              </a:custGeom>
              <a:solidFill>
                <a:srgbClr val="000000"/>
              </a:solidFill>
              <a:ln w="9525">
                <a:noFill/>
                <a:round/>
                <a:headEnd/>
                <a:tailEnd/>
              </a:ln>
            </p:spPr>
            <p:txBody>
              <a:bodyPr/>
              <a:lstStyle/>
              <a:p>
                <a:endParaRPr lang="en-US" dirty="0"/>
              </a:p>
            </p:txBody>
          </p:sp>
          <p:sp>
            <p:nvSpPr>
              <p:cNvPr id="21979" name="Freeform 577"/>
              <p:cNvSpPr>
                <a:spLocks/>
              </p:cNvSpPr>
              <p:nvPr/>
            </p:nvSpPr>
            <p:spPr bwMode="auto">
              <a:xfrm>
                <a:off x="3489" y="1336"/>
                <a:ext cx="2" cy="2"/>
              </a:xfrm>
              <a:custGeom>
                <a:avLst/>
                <a:gdLst>
                  <a:gd name="T0" fmla="*/ 1 w 13"/>
                  <a:gd name="T1" fmla="*/ 0 h 10"/>
                  <a:gd name="T2" fmla="*/ 0 w 13"/>
                  <a:gd name="T3" fmla="*/ 8 h 10"/>
                  <a:gd name="T4" fmla="*/ 12 w 13"/>
                  <a:gd name="T5" fmla="*/ 10 h 10"/>
                  <a:gd name="T6" fmla="*/ 13 w 13"/>
                  <a:gd name="T7" fmla="*/ 2 h 10"/>
                  <a:gd name="T8" fmla="*/ 1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 y="0"/>
                    </a:moveTo>
                    <a:lnTo>
                      <a:pt x="0" y="8"/>
                    </a:lnTo>
                    <a:lnTo>
                      <a:pt x="12" y="10"/>
                    </a:lnTo>
                    <a:lnTo>
                      <a:pt x="13" y="2"/>
                    </a:lnTo>
                    <a:lnTo>
                      <a:pt x="1" y="0"/>
                    </a:lnTo>
                    <a:close/>
                  </a:path>
                </a:pathLst>
              </a:custGeom>
              <a:solidFill>
                <a:srgbClr val="000000"/>
              </a:solidFill>
              <a:ln w="9525">
                <a:noFill/>
                <a:round/>
                <a:headEnd/>
                <a:tailEnd/>
              </a:ln>
            </p:spPr>
            <p:txBody>
              <a:bodyPr/>
              <a:lstStyle/>
              <a:p>
                <a:endParaRPr lang="en-US" dirty="0"/>
              </a:p>
            </p:txBody>
          </p:sp>
          <p:sp>
            <p:nvSpPr>
              <p:cNvPr id="21980" name="Freeform 578"/>
              <p:cNvSpPr>
                <a:spLocks/>
              </p:cNvSpPr>
              <p:nvPr/>
            </p:nvSpPr>
            <p:spPr bwMode="auto">
              <a:xfrm>
                <a:off x="3489" y="1336"/>
                <a:ext cx="1" cy="1"/>
              </a:xfrm>
              <a:custGeom>
                <a:avLst/>
                <a:gdLst>
                  <a:gd name="T0" fmla="*/ 0 w 2"/>
                  <a:gd name="T1" fmla="*/ 0 h 8"/>
                  <a:gd name="T2" fmla="*/ 1 w 2"/>
                  <a:gd name="T3" fmla="*/ 0 h 8"/>
                  <a:gd name="T4" fmla="*/ 0 w 2"/>
                  <a:gd name="T5" fmla="*/ 8 h 8"/>
                  <a:gd name="T6" fmla="*/ 2 w 2"/>
                  <a:gd name="T7" fmla="*/ 8 h 8"/>
                  <a:gd name="T8" fmla="*/ 0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0"/>
                    </a:moveTo>
                    <a:lnTo>
                      <a:pt x="1" y="0"/>
                    </a:lnTo>
                    <a:lnTo>
                      <a:pt x="0" y="8"/>
                    </a:lnTo>
                    <a:lnTo>
                      <a:pt x="2" y="8"/>
                    </a:lnTo>
                    <a:lnTo>
                      <a:pt x="0" y="0"/>
                    </a:lnTo>
                    <a:close/>
                  </a:path>
                </a:pathLst>
              </a:custGeom>
              <a:solidFill>
                <a:srgbClr val="000000"/>
              </a:solidFill>
              <a:ln w="9525">
                <a:noFill/>
                <a:round/>
                <a:headEnd/>
                <a:tailEnd/>
              </a:ln>
            </p:spPr>
            <p:txBody>
              <a:bodyPr/>
              <a:lstStyle/>
              <a:p>
                <a:endParaRPr lang="en-US" dirty="0"/>
              </a:p>
            </p:txBody>
          </p:sp>
          <p:sp>
            <p:nvSpPr>
              <p:cNvPr id="21981" name="Freeform 579"/>
              <p:cNvSpPr>
                <a:spLocks/>
              </p:cNvSpPr>
              <p:nvPr/>
            </p:nvSpPr>
            <p:spPr bwMode="auto">
              <a:xfrm>
                <a:off x="3487" y="1336"/>
                <a:ext cx="4" cy="6"/>
              </a:xfrm>
              <a:custGeom>
                <a:avLst/>
                <a:gdLst>
                  <a:gd name="T0" fmla="*/ 35 w 35"/>
                  <a:gd name="T1" fmla="*/ 6 h 31"/>
                  <a:gd name="T2" fmla="*/ 30 w 35"/>
                  <a:gd name="T3" fmla="*/ 0 h 31"/>
                  <a:gd name="T4" fmla="*/ 0 w 35"/>
                  <a:gd name="T5" fmla="*/ 25 h 31"/>
                  <a:gd name="T6" fmla="*/ 5 w 35"/>
                  <a:gd name="T7" fmla="*/ 31 h 31"/>
                  <a:gd name="T8" fmla="*/ 35 w 35"/>
                  <a:gd name="T9" fmla="*/ 6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35" y="6"/>
                    </a:moveTo>
                    <a:lnTo>
                      <a:pt x="30" y="0"/>
                    </a:lnTo>
                    <a:lnTo>
                      <a:pt x="0" y="25"/>
                    </a:lnTo>
                    <a:lnTo>
                      <a:pt x="5" y="31"/>
                    </a:lnTo>
                    <a:lnTo>
                      <a:pt x="35" y="6"/>
                    </a:lnTo>
                    <a:close/>
                  </a:path>
                </a:pathLst>
              </a:custGeom>
              <a:solidFill>
                <a:srgbClr val="000000"/>
              </a:solidFill>
              <a:ln w="9525">
                <a:noFill/>
                <a:round/>
                <a:headEnd/>
                <a:tailEnd/>
              </a:ln>
            </p:spPr>
            <p:txBody>
              <a:bodyPr/>
              <a:lstStyle/>
              <a:p>
                <a:endParaRPr lang="en-US" dirty="0"/>
              </a:p>
            </p:txBody>
          </p:sp>
          <p:sp>
            <p:nvSpPr>
              <p:cNvPr id="21982" name="Freeform 580"/>
              <p:cNvSpPr>
                <a:spLocks/>
              </p:cNvSpPr>
              <p:nvPr/>
            </p:nvSpPr>
            <p:spPr bwMode="auto">
              <a:xfrm>
                <a:off x="3490" y="1336"/>
                <a:ext cx="2" cy="2"/>
              </a:xfrm>
              <a:custGeom>
                <a:avLst/>
                <a:gdLst>
                  <a:gd name="T0" fmla="*/ 3 w 12"/>
                  <a:gd name="T1" fmla="*/ 0 h 8"/>
                  <a:gd name="T2" fmla="*/ 12 w 12"/>
                  <a:gd name="T3" fmla="*/ 1 h 8"/>
                  <a:gd name="T4" fmla="*/ 5 w 12"/>
                  <a:gd name="T5" fmla="*/ 7 h 8"/>
                  <a:gd name="T6" fmla="*/ 0 w 12"/>
                  <a:gd name="T7" fmla="*/ 1 h 8"/>
                  <a:gd name="T8" fmla="*/ 2 w 12"/>
                  <a:gd name="T9" fmla="*/ 8 h 8"/>
                  <a:gd name="T10" fmla="*/ 3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3" y="0"/>
                    </a:moveTo>
                    <a:lnTo>
                      <a:pt x="12" y="1"/>
                    </a:lnTo>
                    <a:lnTo>
                      <a:pt x="5" y="7"/>
                    </a:lnTo>
                    <a:lnTo>
                      <a:pt x="0" y="1"/>
                    </a:lnTo>
                    <a:lnTo>
                      <a:pt x="2" y="8"/>
                    </a:lnTo>
                    <a:lnTo>
                      <a:pt x="3" y="0"/>
                    </a:lnTo>
                    <a:close/>
                  </a:path>
                </a:pathLst>
              </a:custGeom>
              <a:solidFill>
                <a:srgbClr val="000000"/>
              </a:solidFill>
              <a:ln w="9525">
                <a:noFill/>
                <a:round/>
                <a:headEnd/>
                <a:tailEnd/>
              </a:ln>
            </p:spPr>
            <p:txBody>
              <a:bodyPr/>
              <a:lstStyle/>
              <a:p>
                <a:endParaRPr lang="en-US" dirty="0"/>
              </a:p>
            </p:txBody>
          </p:sp>
          <p:sp>
            <p:nvSpPr>
              <p:cNvPr id="21983" name="Freeform 581"/>
              <p:cNvSpPr>
                <a:spLocks/>
              </p:cNvSpPr>
              <p:nvPr/>
            </p:nvSpPr>
            <p:spPr bwMode="auto">
              <a:xfrm>
                <a:off x="3483" y="1339"/>
                <a:ext cx="5" cy="3"/>
              </a:xfrm>
              <a:custGeom>
                <a:avLst/>
                <a:gdLst>
                  <a:gd name="T0" fmla="*/ 38 w 41"/>
                  <a:gd name="T1" fmla="*/ 17 h 17"/>
                  <a:gd name="T2" fmla="*/ 41 w 41"/>
                  <a:gd name="T3" fmla="*/ 10 h 17"/>
                  <a:gd name="T4" fmla="*/ 3 w 41"/>
                  <a:gd name="T5" fmla="*/ 0 h 17"/>
                  <a:gd name="T6" fmla="*/ 0 w 41"/>
                  <a:gd name="T7" fmla="*/ 7 h 17"/>
                  <a:gd name="T8" fmla="*/ 38 w 41"/>
                  <a:gd name="T9" fmla="*/ 17 h 17"/>
                  <a:gd name="T10" fmla="*/ 0 60000 65536"/>
                  <a:gd name="T11" fmla="*/ 0 60000 65536"/>
                  <a:gd name="T12" fmla="*/ 0 60000 65536"/>
                  <a:gd name="T13" fmla="*/ 0 60000 65536"/>
                  <a:gd name="T14" fmla="*/ 0 60000 65536"/>
                  <a:gd name="T15" fmla="*/ 0 w 41"/>
                  <a:gd name="T16" fmla="*/ 0 h 17"/>
                  <a:gd name="T17" fmla="*/ 41 w 41"/>
                  <a:gd name="T18" fmla="*/ 17 h 17"/>
                </a:gdLst>
                <a:ahLst/>
                <a:cxnLst>
                  <a:cxn ang="T10">
                    <a:pos x="T0" y="T1"/>
                  </a:cxn>
                  <a:cxn ang="T11">
                    <a:pos x="T2" y="T3"/>
                  </a:cxn>
                  <a:cxn ang="T12">
                    <a:pos x="T4" y="T5"/>
                  </a:cxn>
                  <a:cxn ang="T13">
                    <a:pos x="T6" y="T7"/>
                  </a:cxn>
                  <a:cxn ang="T14">
                    <a:pos x="T8" y="T9"/>
                  </a:cxn>
                </a:cxnLst>
                <a:rect l="T15" t="T16" r="T17" b="T18"/>
                <a:pathLst>
                  <a:path w="41" h="17">
                    <a:moveTo>
                      <a:pt x="38" y="17"/>
                    </a:moveTo>
                    <a:lnTo>
                      <a:pt x="41" y="10"/>
                    </a:lnTo>
                    <a:lnTo>
                      <a:pt x="3" y="0"/>
                    </a:lnTo>
                    <a:lnTo>
                      <a:pt x="0" y="7"/>
                    </a:lnTo>
                    <a:lnTo>
                      <a:pt x="38" y="17"/>
                    </a:lnTo>
                    <a:close/>
                  </a:path>
                </a:pathLst>
              </a:custGeom>
              <a:solidFill>
                <a:srgbClr val="000000"/>
              </a:solidFill>
              <a:ln w="9525">
                <a:noFill/>
                <a:round/>
                <a:headEnd/>
                <a:tailEnd/>
              </a:ln>
            </p:spPr>
            <p:txBody>
              <a:bodyPr/>
              <a:lstStyle/>
              <a:p>
                <a:endParaRPr lang="en-US" dirty="0"/>
              </a:p>
            </p:txBody>
          </p:sp>
          <p:sp>
            <p:nvSpPr>
              <p:cNvPr id="21984" name="Freeform 582"/>
              <p:cNvSpPr>
                <a:spLocks/>
              </p:cNvSpPr>
              <p:nvPr/>
            </p:nvSpPr>
            <p:spPr bwMode="auto">
              <a:xfrm>
                <a:off x="3487" y="1341"/>
                <a:ext cx="1" cy="1"/>
              </a:xfrm>
              <a:custGeom>
                <a:avLst/>
                <a:gdLst>
                  <a:gd name="T0" fmla="*/ 5 w 5"/>
                  <a:gd name="T1" fmla="*/ 6 h 8"/>
                  <a:gd name="T2" fmla="*/ 3 w 5"/>
                  <a:gd name="T3" fmla="*/ 8 h 8"/>
                  <a:gd name="T4" fmla="*/ 1 w 5"/>
                  <a:gd name="T5" fmla="*/ 7 h 8"/>
                  <a:gd name="T6" fmla="*/ 4 w 5"/>
                  <a:gd name="T7" fmla="*/ 0 h 8"/>
                  <a:gd name="T8" fmla="*/ 0 w 5"/>
                  <a:gd name="T9" fmla="*/ 0 h 8"/>
                  <a:gd name="T10" fmla="*/ 5 w 5"/>
                  <a:gd name="T11" fmla="*/ 6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6"/>
                    </a:moveTo>
                    <a:lnTo>
                      <a:pt x="3" y="8"/>
                    </a:lnTo>
                    <a:lnTo>
                      <a:pt x="1" y="7"/>
                    </a:lnTo>
                    <a:lnTo>
                      <a:pt x="4" y="0"/>
                    </a:lnTo>
                    <a:lnTo>
                      <a:pt x="0" y="0"/>
                    </a:lnTo>
                    <a:lnTo>
                      <a:pt x="5" y="6"/>
                    </a:lnTo>
                    <a:close/>
                  </a:path>
                </a:pathLst>
              </a:custGeom>
              <a:solidFill>
                <a:srgbClr val="000000"/>
              </a:solidFill>
              <a:ln w="9525">
                <a:noFill/>
                <a:round/>
                <a:headEnd/>
                <a:tailEnd/>
              </a:ln>
            </p:spPr>
            <p:txBody>
              <a:bodyPr/>
              <a:lstStyle/>
              <a:p>
                <a:endParaRPr lang="en-US" dirty="0"/>
              </a:p>
            </p:txBody>
          </p:sp>
          <p:sp>
            <p:nvSpPr>
              <p:cNvPr id="21985" name="Freeform 583"/>
              <p:cNvSpPr>
                <a:spLocks/>
              </p:cNvSpPr>
              <p:nvPr/>
            </p:nvSpPr>
            <p:spPr bwMode="auto">
              <a:xfrm>
                <a:off x="3481" y="1339"/>
                <a:ext cx="2" cy="1"/>
              </a:xfrm>
              <a:custGeom>
                <a:avLst/>
                <a:gdLst>
                  <a:gd name="T0" fmla="*/ 15 w 18"/>
                  <a:gd name="T1" fmla="*/ 8 h 8"/>
                  <a:gd name="T2" fmla="*/ 0 w 18"/>
                  <a:gd name="T3" fmla="*/ 4 h 8"/>
                  <a:gd name="T4" fmla="*/ 16 w 18"/>
                  <a:gd name="T5" fmla="*/ 0 h 8"/>
                  <a:gd name="T6" fmla="*/ 18 w 18"/>
                  <a:gd name="T7" fmla="*/ 8 h 8"/>
                  <a:gd name="T8" fmla="*/ 18 w 18"/>
                  <a:gd name="T9" fmla="*/ 1 h 8"/>
                  <a:gd name="T10" fmla="*/ 15 w 18"/>
                  <a:gd name="T11" fmla="*/ 8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15" y="8"/>
                    </a:moveTo>
                    <a:lnTo>
                      <a:pt x="0" y="4"/>
                    </a:lnTo>
                    <a:lnTo>
                      <a:pt x="16" y="0"/>
                    </a:lnTo>
                    <a:lnTo>
                      <a:pt x="18" y="8"/>
                    </a:lnTo>
                    <a:lnTo>
                      <a:pt x="18" y="1"/>
                    </a:lnTo>
                    <a:lnTo>
                      <a:pt x="15" y="8"/>
                    </a:lnTo>
                    <a:close/>
                  </a:path>
                </a:pathLst>
              </a:custGeom>
              <a:solidFill>
                <a:srgbClr val="000000"/>
              </a:solidFill>
              <a:ln w="9525">
                <a:noFill/>
                <a:round/>
                <a:headEnd/>
                <a:tailEnd/>
              </a:ln>
            </p:spPr>
            <p:txBody>
              <a:bodyPr/>
              <a:lstStyle/>
              <a:p>
                <a:endParaRPr lang="en-US" dirty="0"/>
              </a:p>
            </p:txBody>
          </p:sp>
          <p:sp>
            <p:nvSpPr>
              <p:cNvPr id="21986" name="Freeform 584"/>
              <p:cNvSpPr>
                <a:spLocks/>
              </p:cNvSpPr>
              <p:nvPr/>
            </p:nvSpPr>
            <p:spPr bwMode="auto">
              <a:xfrm>
                <a:off x="3472" y="1338"/>
                <a:ext cx="10" cy="6"/>
              </a:xfrm>
              <a:custGeom>
                <a:avLst/>
                <a:gdLst>
                  <a:gd name="T0" fmla="*/ 4 w 86"/>
                  <a:gd name="T1" fmla="*/ 0 h 40"/>
                  <a:gd name="T2" fmla="*/ 21 w 86"/>
                  <a:gd name="T3" fmla="*/ 9 h 40"/>
                  <a:gd name="T4" fmla="*/ 44 w 86"/>
                  <a:gd name="T5" fmla="*/ 19 h 40"/>
                  <a:gd name="T6" fmla="*/ 86 w 86"/>
                  <a:gd name="T7" fmla="*/ 32 h 40"/>
                  <a:gd name="T8" fmla="*/ 83 w 86"/>
                  <a:gd name="T9" fmla="*/ 40 h 40"/>
                  <a:gd name="T10" fmla="*/ 40 w 86"/>
                  <a:gd name="T11" fmla="*/ 27 h 40"/>
                  <a:gd name="T12" fmla="*/ 16 w 86"/>
                  <a:gd name="T13" fmla="*/ 16 h 40"/>
                  <a:gd name="T14" fmla="*/ 0 w 86"/>
                  <a:gd name="T15" fmla="*/ 8 h 40"/>
                  <a:gd name="T16" fmla="*/ 4 w 86"/>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40"/>
                  <a:gd name="T29" fmla="*/ 86 w 8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40">
                    <a:moveTo>
                      <a:pt x="4" y="0"/>
                    </a:moveTo>
                    <a:lnTo>
                      <a:pt x="21" y="9"/>
                    </a:lnTo>
                    <a:lnTo>
                      <a:pt x="44" y="19"/>
                    </a:lnTo>
                    <a:lnTo>
                      <a:pt x="86" y="32"/>
                    </a:lnTo>
                    <a:lnTo>
                      <a:pt x="83" y="40"/>
                    </a:lnTo>
                    <a:lnTo>
                      <a:pt x="40" y="27"/>
                    </a:lnTo>
                    <a:lnTo>
                      <a:pt x="16" y="16"/>
                    </a:lnTo>
                    <a:lnTo>
                      <a:pt x="0" y="8"/>
                    </a:lnTo>
                    <a:lnTo>
                      <a:pt x="4" y="0"/>
                    </a:lnTo>
                    <a:close/>
                  </a:path>
                </a:pathLst>
              </a:custGeom>
              <a:solidFill>
                <a:srgbClr val="000000"/>
              </a:solidFill>
              <a:ln w="9525">
                <a:noFill/>
                <a:round/>
                <a:headEnd/>
                <a:tailEnd/>
              </a:ln>
            </p:spPr>
            <p:txBody>
              <a:bodyPr/>
              <a:lstStyle/>
              <a:p>
                <a:endParaRPr lang="en-US" dirty="0"/>
              </a:p>
            </p:txBody>
          </p:sp>
          <p:sp>
            <p:nvSpPr>
              <p:cNvPr id="21987" name="Freeform 585"/>
              <p:cNvSpPr>
                <a:spLocks/>
              </p:cNvSpPr>
              <p:nvPr/>
            </p:nvSpPr>
            <p:spPr bwMode="auto">
              <a:xfrm>
                <a:off x="3481" y="1343"/>
                <a:ext cx="7" cy="4"/>
              </a:xfrm>
              <a:custGeom>
                <a:avLst/>
                <a:gdLst>
                  <a:gd name="T0" fmla="*/ 3 w 60"/>
                  <a:gd name="T1" fmla="*/ 0 h 24"/>
                  <a:gd name="T2" fmla="*/ 60 w 60"/>
                  <a:gd name="T3" fmla="*/ 15 h 24"/>
                  <a:gd name="T4" fmla="*/ 58 w 60"/>
                  <a:gd name="T5" fmla="*/ 24 h 24"/>
                  <a:gd name="T6" fmla="*/ 0 w 60"/>
                  <a:gd name="T7" fmla="*/ 8 h 24"/>
                  <a:gd name="T8" fmla="*/ 3 w 60"/>
                  <a:gd name="T9" fmla="*/ 0 h 24"/>
                  <a:gd name="T10" fmla="*/ 0 60000 65536"/>
                  <a:gd name="T11" fmla="*/ 0 60000 65536"/>
                  <a:gd name="T12" fmla="*/ 0 60000 65536"/>
                  <a:gd name="T13" fmla="*/ 0 60000 65536"/>
                  <a:gd name="T14" fmla="*/ 0 60000 65536"/>
                  <a:gd name="T15" fmla="*/ 0 w 60"/>
                  <a:gd name="T16" fmla="*/ 0 h 24"/>
                  <a:gd name="T17" fmla="*/ 60 w 60"/>
                  <a:gd name="T18" fmla="*/ 24 h 24"/>
                </a:gdLst>
                <a:ahLst/>
                <a:cxnLst>
                  <a:cxn ang="T10">
                    <a:pos x="T0" y="T1"/>
                  </a:cxn>
                  <a:cxn ang="T11">
                    <a:pos x="T2" y="T3"/>
                  </a:cxn>
                  <a:cxn ang="T12">
                    <a:pos x="T4" y="T5"/>
                  </a:cxn>
                  <a:cxn ang="T13">
                    <a:pos x="T6" y="T7"/>
                  </a:cxn>
                  <a:cxn ang="T14">
                    <a:pos x="T8" y="T9"/>
                  </a:cxn>
                </a:cxnLst>
                <a:rect l="T15" t="T16" r="T17" b="T18"/>
                <a:pathLst>
                  <a:path w="60" h="24">
                    <a:moveTo>
                      <a:pt x="3" y="0"/>
                    </a:moveTo>
                    <a:lnTo>
                      <a:pt x="60" y="15"/>
                    </a:lnTo>
                    <a:lnTo>
                      <a:pt x="58" y="24"/>
                    </a:lnTo>
                    <a:lnTo>
                      <a:pt x="0" y="8"/>
                    </a:lnTo>
                    <a:lnTo>
                      <a:pt x="3" y="0"/>
                    </a:lnTo>
                    <a:close/>
                  </a:path>
                </a:pathLst>
              </a:custGeom>
              <a:solidFill>
                <a:srgbClr val="000000"/>
              </a:solidFill>
              <a:ln w="9525">
                <a:noFill/>
                <a:round/>
                <a:headEnd/>
                <a:tailEnd/>
              </a:ln>
            </p:spPr>
            <p:txBody>
              <a:bodyPr/>
              <a:lstStyle/>
              <a:p>
                <a:endParaRPr lang="en-US" dirty="0"/>
              </a:p>
            </p:txBody>
          </p:sp>
          <p:sp>
            <p:nvSpPr>
              <p:cNvPr id="21988" name="Freeform 586"/>
              <p:cNvSpPr>
                <a:spLocks/>
              </p:cNvSpPr>
              <p:nvPr/>
            </p:nvSpPr>
            <p:spPr bwMode="auto">
              <a:xfrm>
                <a:off x="3481" y="1343"/>
                <a:ext cx="1" cy="1"/>
              </a:xfrm>
              <a:custGeom>
                <a:avLst/>
                <a:gdLst>
                  <a:gd name="T0" fmla="*/ 0 w 3"/>
                  <a:gd name="T1" fmla="*/ 8 h 8"/>
                  <a:gd name="T2" fmla="*/ 3 w 3"/>
                  <a:gd name="T3" fmla="*/ 0 h 8"/>
                  <a:gd name="T4" fmla="*/ 0 w 3"/>
                  <a:gd name="T5" fmla="*/ 8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8"/>
                    </a:moveTo>
                    <a:lnTo>
                      <a:pt x="3" y="0"/>
                    </a:lnTo>
                    <a:lnTo>
                      <a:pt x="0" y="8"/>
                    </a:lnTo>
                    <a:close/>
                  </a:path>
                </a:pathLst>
              </a:custGeom>
              <a:solidFill>
                <a:srgbClr val="000000"/>
              </a:solidFill>
              <a:ln w="9525">
                <a:noFill/>
                <a:round/>
                <a:headEnd/>
                <a:tailEnd/>
              </a:ln>
            </p:spPr>
            <p:txBody>
              <a:bodyPr/>
              <a:lstStyle/>
              <a:p>
                <a:endParaRPr lang="en-US" dirty="0"/>
              </a:p>
            </p:txBody>
          </p:sp>
          <p:sp>
            <p:nvSpPr>
              <p:cNvPr id="21989" name="Freeform 587"/>
              <p:cNvSpPr>
                <a:spLocks/>
              </p:cNvSpPr>
              <p:nvPr/>
            </p:nvSpPr>
            <p:spPr bwMode="auto">
              <a:xfrm>
                <a:off x="3488" y="1346"/>
                <a:ext cx="5" cy="3"/>
              </a:xfrm>
              <a:custGeom>
                <a:avLst/>
                <a:gdLst>
                  <a:gd name="T0" fmla="*/ 2 w 47"/>
                  <a:gd name="T1" fmla="*/ 0 h 20"/>
                  <a:gd name="T2" fmla="*/ 47 w 47"/>
                  <a:gd name="T3" fmla="*/ 12 h 20"/>
                  <a:gd name="T4" fmla="*/ 45 w 47"/>
                  <a:gd name="T5" fmla="*/ 20 h 20"/>
                  <a:gd name="T6" fmla="*/ 0 w 47"/>
                  <a:gd name="T7" fmla="*/ 9 h 20"/>
                  <a:gd name="T8" fmla="*/ 2 w 47"/>
                  <a:gd name="T9" fmla="*/ 0 h 20"/>
                  <a:gd name="T10" fmla="*/ 0 60000 65536"/>
                  <a:gd name="T11" fmla="*/ 0 60000 65536"/>
                  <a:gd name="T12" fmla="*/ 0 60000 65536"/>
                  <a:gd name="T13" fmla="*/ 0 60000 65536"/>
                  <a:gd name="T14" fmla="*/ 0 60000 65536"/>
                  <a:gd name="T15" fmla="*/ 0 w 47"/>
                  <a:gd name="T16" fmla="*/ 0 h 20"/>
                  <a:gd name="T17" fmla="*/ 47 w 47"/>
                  <a:gd name="T18" fmla="*/ 20 h 20"/>
                </a:gdLst>
                <a:ahLst/>
                <a:cxnLst>
                  <a:cxn ang="T10">
                    <a:pos x="T0" y="T1"/>
                  </a:cxn>
                  <a:cxn ang="T11">
                    <a:pos x="T2" y="T3"/>
                  </a:cxn>
                  <a:cxn ang="T12">
                    <a:pos x="T4" y="T5"/>
                  </a:cxn>
                  <a:cxn ang="T13">
                    <a:pos x="T6" y="T7"/>
                  </a:cxn>
                  <a:cxn ang="T14">
                    <a:pos x="T8" y="T9"/>
                  </a:cxn>
                </a:cxnLst>
                <a:rect l="T15" t="T16" r="T17" b="T18"/>
                <a:pathLst>
                  <a:path w="47" h="20">
                    <a:moveTo>
                      <a:pt x="2" y="0"/>
                    </a:moveTo>
                    <a:lnTo>
                      <a:pt x="47" y="12"/>
                    </a:lnTo>
                    <a:lnTo>
                      <a:pt x="45" y="20"/>
                    </a:lnTo>
                    <a:lnTo>
                      <a:pt x="0" y="9"/>
                    </a:lnTo>
                    <a:lnTo>
                      <a:pt x="2" y="0"/>
                    </a:lnTo>
                    <a:close/>
                  </a:path>
                </a:pathLst>
              </a:custGeom>
              <a:solidFill>
                <a:srgbClr val="000000"/>
              </a:solidFill>
              <a:ln w="9525">
                <a:noFill/>
                <a:round/>
                <a:headEnd/>
                <a:tailEnd/>
              </a:ln>
            </p:spPr>
            <p:txBody>
              <a:bodyPr/>
              <a:lstStyle/>
              <a:p>
                <a:endParaRPr lang="en-US" dirty="0"/>
              </a:p>
            </p:txBody>
          </p:sp>
          <p:sp>
            <p:nvSpPr>
              <p:cNvPr id="21990" name="Freeform 588"/>
              <p:cNvSpPr>
                <a:spLocks/>
              </p:cNvSpPr>
              <p:nvPr/>
            </p:nvSpPr>
            <p:spPr bwMode="auto">
              <a:xfrm>
                <a:off x="3488" y="1346"/>
                <a:ext cx="1" cy="1"/>
              </a:xfrm>
              <a:custGeom>
                <a:avLst/>
                <a:gdLst>
                  <a:gd name="T0" fmla="*/ 2 w 2"/>
                  <a:gd name="T1" fmla="*/ 0 h 9"/>
                  <a:gd name="T2" fmla="*/ 0 w 2"/>
                  <a:gd name="T3" fmla="*/ 9 h 9"/>
                  <a:gd name="T4" fmla="*/ 2 w 2"/>
                  <a:gd name="T5" fmla="*/ 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0" y="9"/>
                    </a:lnTo>
                    <a:lnTo>
                      <a:pt x="2" y="0"/>
                    </a:lnTo>
                    <a:close/>
                  </a:path>
                </a:pathLst>
              </a:custGeom>
              <a:solidFill>
                <a:srgbClr val="000000"/>
              </a:solidFill>
              <a:ln w="9525">
                <a:noFill/>
                <a:round/>
                <a:headEnd/>
                <a:tailEnd/>
              </a:ln>
            </p:spPr>
            <p:txBody>
              <a:bodyPr/>
              <a:lstStyle/>
              <a:p>
                <a:endParaRPr lang="en-US" dirty="0"/>
              </a:p>
            </p:txBody>
          </p:sp>
          <p:sp>
            <p:nvSpPr>
              <p:cNvPr id="21991" name="Freeform 589"/>
              <p:cNvSpPr>
                <a:spLocks/>
              </p:cNvSpPr>
              <p:nvPr/>
            </p:nvSpPr>
            <p:spPr bwMode="auto">
              <a:xfrm>
                <a:off x="3493" y="1347"/>
                <a:ext cx="4" cy="3"/>
              </a:xfrm>
              <a:custGeom>
                <a:avLst/>
                <a:gdLst>
                  <a:gd name="T0" fmla="*/ 2 w 38"/>
                  <a:gd name="T1" fmla="*/ 0 h 18"/>
                  <a:gd name="T2" fmla="*/ 38 w 38"/>
                  <a:gd name="T3" fmla="*/ 9 h 18"/>
                  <a:gd name="T4" fmla="*/ 35 w 38"/>
                  <a:gd name="T5" fmla="*/ 18 h 18"/>
                  <a:gd name="T6" fmla="*/ 0 w 38"/>
                  <a:gd name="T7" fmla="*/ 8 h 18"/>
                  <a:gd name="T8" fmla="*/ 2 w 38"/>
                  <a:gd name="T9" fmla="*/ 0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2" y="0"/>
                    </a:moveTo>
                    <a:lnTo>
                      <a:pt x="38" y="9"/>
                    </a:lnTo>
                    <a:lnTo>
                      <a:pt x="35" y="18"/>
                    </a:lnTo>
                    <a:lnTo>
                      <a:pt x="0" y="8"/>
                    </a:lnTo>
                    <a:lnTo>
                      <a:pt x="2" y="0"/>
                    </a:lnTo>
                    <a:close/>
                  </a:path>
                </a:pathLst>
              </a:custGeom>
              <a:solidFill>
                <a:srgbClr val="000000"/>
              </a:solidFill>
              <a:ln w="9525">
                <a:noFill/>
                <a:round/>
                <a:headEnd/>
                <a:tailEnd/>
              </a:ln>
            </p:spPr>
            <p:txBody>
              <a:bodyPr/>
              <a:lstStyle/>
              <a:p>
                <a:endParaRPr lang="en-US" dirty="0"/>
              </a:p>
            </p:txBody>
          </p:sp>
          <p:sp>
            <p:nvSpPr>
              <p:cNvPr id="21992" name="Freeform 590"/>
              <p:cNvSpPr>
                <a:spLocks/>
              </p:cNvSpPr>
              <p:nvPr/>
            </p:nvSpPr>
            <p:spPr bwMode="auto">
              <a:xfrm>
                <a:off x="3493" y="1347"/>
                <a:ext cx="1" cy="2"/>
              </a:xfrm>
              <a:custGeom>
                <a:avLst/>
                <a:gdLst>
                  <a:gd name="T0" fmla="*/ 0 w 2"/>
                  <a:gd name="T1" fmla="*/ 8 h 8"/>
                  <a:gd name="T2" fmla="*/ 2 w 2"/>
                  <a:gd name="T3" fmla="*/ 0 h 8"/>
                  <a:gd name="T4" fmla="*/ 0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000000"/>
              </a:solidFill>
              <a:ln w="9525">
                <a:noFill/>
                <a:round/>
                <a:headEnd/>
                <a:tailEnd/>
              </a:ln>
            </p:spPr>
            <p:txBody>
              <a:bodyPr/>
              <a:lstStyle/>
              <a:p>
                <a:endParaRPr lang="en-US" dirty="0"/>
              </a:p>
            </p:txBody>
          </p:sp>
          <p:sp>
            <p:nvSpPr>
              <p:cNvPr id="21993" name="Freeform 591"/>
              <p:cNvSpPr>
                <a:spLocks/>
              </p:cNvSpPr>
              <p:nvPr/>
            </p:nvSpPr>
            <p:spPr bwMode="auto">
              <a:xfrm>
                <a:off x="3497" y="1349"/>
                <a:ext cx="5" cy="4"/>
              </a:xfrm>
              <a:custGeom>
                <a:avLst/>
                <a:gdLst>
                  <a:gd name="T0" fmla="*/ 3 w 47"/>
                  <a:gd name="T1" fmla="*/ 0 h 21"/>
                  <a:gd name="T2" fmla="*/ 25 w 47"/>
                  <a:gd name="T3" fmla="*/ 6 h 21"/>
                  <a:gd name="T4" fmla="*/ 35 w 47"/>
                  <a:gd name="T5" fmla="*/ 10 h 21"/>
                  <a:gd name="T6" fmla="*/ 47 w 47"/>
                  <a:gd name="T7" fmla="*/ 13 h 21"/>
                  <a:gd name="T8" fmla="*/ 45 w 47"/>
                  <a:gd name="T9" fmla="*/ 21 h 21"/>
                  <a:gd name="T10" fmla="*/ 33 w 47"/>
                  <a:gd name="T11" fmla="*/ 18 h 21"/>
                  <a:gd name="T12" fmla="*/ 23 w 47"/>
                  <a:gd name="T13" fmla="*/ 15 h 21"/>
                  <a:gd name="T14" fmla="*/ 0 w 47"/>
                  <a:gd name="T15" fmla="*/ 9 h 21"/>
                  <a:gd name="T16" fmla="*/ 3 w 4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21"/>
                  <a:gd name="T29" fmla="*/ 47 w 4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21">
                    <a:moveTo>
                      <a:pt x="3" y="0"/>
                    </a:moveTo>
                    <a:lnTo>
                      <a:pt x="25" y="6"/>
                    </a:lnTo>
                    <a:lnTo>
                      <a:pt x="35" y="10"/>
                    </a:lnTo>
                    <a:lnTo>
                      <a:pt x="47" y="13"/>
                    </a:lnTo>
                    <a:lnTo>
                      <a:pt x="45" y="21"/>
                    </a:lnTo>
                    <a:lnTo>
                      <a:pt x="33" y="18"/>
                    </a:lnTo>
                    <a:lnTo>
                      <a:pt x="23" y="15"/>
                    </a:lnTo>
                    <a:lnTo>
                      <a:pt x="0" y="9"/>
                    </a:lnTo>
                    <a:lnTo>
                      <a:pt x="3" y="0"/>
                    </a:lnTo>
                    <a:close/>
                  </a:path>
                </a:pathLst>
              </a:custGeom>
              <a:solidFill>
                <a:srgbClr val="000000"/>
              </a:solidFill>
              <a:ln w="9525">
                <a:noFill/>
                <a:round/>
                <a:headEnd/>
                <a:tailEnd/>
              </a:ln>
            </p:spPr>
            <p:txBody>
              <a:bodyPr/>
              <a:lstStyle/>
              <a:p>
                <a:endParaRPr lang="en-US" dirty="0"/>
              </a:p>
            </p:txBody>
          </p:sp>
          <p:sp>
            <p:nvSpPr>
              <p:cNvPr id="21994" name="Freeform 592"/>
              <p:cNvSpPr>
                <a:spLocks/>
              </p:cNvSpPr>
              <p:nvPr/>
            </p:nvSpPr>
            <p:spPr bwMode="auto">
              <a:xfrm>
                <a:off x="3497" y="1349"/>
                <a:ext cx="1" cy="1"/>
              </a:xfrm>
              <a:custGeom>
                <a:avLst/>
                <a:gdLst>
                  <a:gd name="T0" fmla="*/ 3 w 3"/>
                  <a:gd name="T1" fmla="*/ 0 h 9"/>
                  <a:gd name="T2" fmla="*/ 0 w 3"/>
                  <a:gd name="T3" fmla="*/ 9 h 9"/>
                  <a:gd name="T4" fmla="*/ 3 w 3"/>
                  <a:gd name="T5" fmla="*/ 0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3" y="0"/>
                    </a:moveTo>
                    <a:lnTo>
                      <a:pt x="0" y="9"/>
                    </a:lnTo>
                    <a:lnTo>
                      <a:pt x="3" y="0"/>
                    </a:lnTo>
                    <a:close/>
                  </a:path>
                </a:pathLst>
              </a:custGeom>
              <a:solidFill>
                <a:srgbClr val="000000"/>
              </a:solidFill>
              <a:ln w="9525">
                <a:noFill/>
                <a:round/>
                <a:headEnd/>
                <a:tailEnd/>
              </a:ln>
            </p:spPr>
            <p:txBody>
              <a:bodyPr/>
              <a:lstStyle/>
              <a:p>
                <a:endParaRPr lang="en-US" dirty="0"/>
              </a:p>
            </p:txBody>
          </p:sp>
          <p:sp>
            <p:nvSpPr>
              <p:cNvPr id="21995" name="Freeform 593"/>
              <p:cNvSpPr>
                <a:spLocks/>
              </p:cNvSpPr>
              <p:nvPr/>
            </p:nvSpPr>
            <p:spPr bwMode="auto">
              <a:xfrm>
                <a:off x="3502" y="1351"/>
                <a:ext cx="4" cy="3"/>
              </a:xfrm>
              <a:custGeom>
                <a:avLst/>
                <a:gdLst>
                  <a:gd name="T0" fmla="*/ 2 w 38"/>
                  <a:gd name="T1" fmla="*/ 0 h 16"/>
                  <a:gd name="T2" fmla="*/ 20 w 38"/>
                  <a:gd name="T3" fmla="*/ 4 h 16"/>
                  <a:gd name="T4" fmla="*/ 38 w 38"/>
                  <a:gd name="T5" fmla="*/ 8 h 16"/>
                  <a:gd name="T6" fmla="*/ 36 w 38"/>
                  <a:gd name="T7" fmla="*/ 16 h 16"/>
                  <a:gd name="T8" fmla="*/ 18 w 38"/>
                  <a:gd name="T9" fmla="*/ 12 h 16"/>
                  <a:gd name="T10" fmla="*/ 0 w 38"/>
                  <a:gd name="T11" fmla="*/ 8 h 16"/>
                  <a:gd name="T12" fmla="*/ 2 w 38"/>
                  <a:gd name="T13" fmla="*/ 0 h 16"/>
                  <a:gd name="T14" fmla="*/ 0 60000 65536"/>
                  <a:gd name="T15" fmla="*/ 0 60000 65536"/>
                  <a:gd name="T16" fmla="*/ 0 60000 65536"/>
                  <a:gd name="T17" fmla="*/ 0 60000 65536"/>
                  <a:gd name="T18" fmla="*/ 0 60000 65536"/>
                  <a:gd name="T19" fmla="*/ 0 60000 65536"/>
                  <a:gd name="T20" fmla="*/ 0 60000 65536"/>
                  <a:gd name="T21" fmla="*/ 0 w 38"/>
                  <a:gd name="T22" fmla="*/ 0 h 16"/>
                  <a:gd name="T23" fmla="*/ 38 w 3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6">
                    <a:moveTo>
                      <a:pt x="2" y="0"/>
                    </a:moveTo>
                    <a:lnTo>
                      <a:pt x="20" y="4"/>
                    </a:lnTo>
                    <a:lnTo>
                      <a:pt x="38" y="8"/>
                    </a:lnTo>
                    <a:lnTo>
                      <a:pt x="36" y="16"/>
                    </a:lnTo>
                    <a:lnTo>
                      <a:pt x="18" y="12"/>
                    </a:lnTo>
                    <a:lnTo>
                      <a:pt x="0" y="8"/>
                    </a:lnTo>
                    <a:lnTo>
                      <a:pt x="2" y="0"/>
                    </a:lnTo>
                    <a:close/>
                  </a:path>
                </a:pathLst>
              </a:custGeom>
              <a:solidFill>
                <a:srgbClr val="000000"/>
              </a:solidFill>
              <a:ln w="9525">
                <a:noFill/>
                <a:round/>
                <a:headEnd/>
                <a:tailEnd/>
              </a:ln>
            </p:spPr>
            <p:txBody>
              <a:bodyPr/>
              <a:lstStyle/>
              <a:p>
                <a:endParaRPr lang="en-US" dirty="0"/>
              </a:p>
            </p:txBody>
          </p:sp>
          <p:sp>
            <p:nvSpPr>
              <p:cNvPr id="21996" name="Freeform 594"/>
              <p:cNvSpPr>
                <a:spLocks/>
              </p:cNvSpPr>
              <p:nvPr/>
            </p:nvSpPr>
            <p:spPr bwMode="auto">
              <a:xfrm>
                <a:off x="3502" y="1351"/>
                <a:ext cx="1" cy="2"/>
              </a:xfrm>
              <a:custGeom>
                <a:avLst/>
                <a:gdLst>
                  <a:gd name="T0" fmla="*/ 2 w 2"/>
                  <a:gd name="T1" fmla="*/ 0 h 8"/>
                  <a:gd name="T2" fmla="*/ 0 w 2"/>
                  <a:gd name="T3" fmla="*/ 8 h 8"/>
                  <a:gd name="T4" fmla="*/ 2 w 2"/>
                  <a:gd name="T5" fmla="*/ 0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0"/>
                    </a:moveTo>
                    <a:lnTo>
                      <a:pt x="0" y="8"/>
                    </a:lnTo>
                    <a:lnTo>
                      <a:pt x="2" y="0"/>
                    </a:lnTo>
                    <a:close/>
                  </a:path>
                </a:pathLst>
              </a:custGeom>
              <a:solidFill>
                <a:srgbClr val="000000"/>
              </a:solidFill>
              <a:ln w="9525">
                <a:noFill/>
                <a:round/>
                <a:headEnd/>
                <a:tailEnd/>
              </a:ln>
            </p:spPr>
            <p:txBody>
              <a:bodyPr/>
              <a:lstStyle/>
              <a:p>
                <a:endParaRPr lang="en-US" dirty="0"/>
              </a:p>
            </p:txBody>
          </p:sp>
          <p:sp>
            <p:nvSpPr>
              <p:cNvPr id="21997" name="Freeform 595"/>
              <p:cNvSpPr>
                <a:spLocks/>
              </p:cNvSpPr>
              <p:nvPr/>
            </p:nvSpPr>
            <p:spPr bwMode="auto">
              <a:xfrm>
                <a:off x="3476" y="1352"/>
                <a:ext cx="71" cy="29"/>
              </a:xfrm>
              <a:custGeom>
                <a:avLst/>
                <a:gdLst>
                  <a:gd name="T0" fmla="*/ 0 w 635"/>
                  <a:gd name="T1" fmla="*/ 0 h 171"/>
                  <a:gd name="T2" fmla="*/ 0 w 635"/>
                  <a:gd name="T3" fmla="*/ 2 h 171"/>
                  <a:gd name="T4" fmla="*/ 0 w 635"/>
                  <a:gd name="T5" fmla="*/ 5 h 171"/>
                  <a:gd name="T6" fmla="*/ 2 w 635"/>
                  <a:gd name="T7" fmla="*/ 7 h 171"/>
                  <a:gd name="T8" fmla="*/ 4 w 635"/>
                  <a:gd name="T9" fmla="*/ 10 h 171"/>
                  <a:gd name="T10" fmla="*/ 10 w 635"/>
                  <a:gd name="T11" fmla="*/ 15 h 171"/>
                  <a:gd name="T12" fmla="*/ 19 w 635"/>
                  <a:gd name="T13" fmla="*/ 20 h 171"/>
                  <a:gd name="T14" fmla="*/ 30 w 635"/>
                  <a:gd name="T15" fmla="*/ 25 h 171"/>
                  <a:gd name="T16" fmla="*/ 42 w 635"/>
                  <a:gd name="T17" fmla="*/ 30 h 171"/>
                  <a:gd name="T18" fmla="*/ 56 w 635"/>
                  <a:gd name="T19" fmla="*/ 34 h 171"/>
                  <a:gd name="T20" fmla="*/ 72 w 635"/>
                  <a:gd name="T21" fmla="*/ 40 h 171"/>
                  <a:gd name="T22" fmla="*/ 104 w 635"/>
                  <a:gd name="T23" fmla="*/ 49 h 171"/>
                  <a:gd name="T24" fmla="*/ 139 w 635"/>
                  <a:gd name="T25" fmla="*/ 58 h 171"/>
                  <a:gd name="T26" fmla="*/ 170 w 635"/>
                  <a:gd name="T27" fmla="*/ 68 h 171"/>
                  <a:gd name="T28" fmla="*/ 185 w 635"/>
                  <a:gd name="T29" fmla="*/ 72 h 171"/>
                  <a:gd name="T30" fmla="*/ 192 w 635"/>
                  <a:gd name="T31" fmla="*/ 74 h 171"/>
                  <a:gd name="T32" fmla="*/ 198 w 635"/>
                  <a:gd name="T33" fmla="*/ 76 h 171"/>
                  <a:gd name="T34" fmla="*/ 249 w 635"/>
                  <a:gd name="T35" fmla="*/ 91 h 171"/>
                  <a:gd name="T36" fmla="*/ 309 w 635"/>
                  <a:gd name="T37" fmla="*/ 108 h 171"/>
                  <a:gd name="T38" fmla="*/ 376 w 635"/>
                  <a:gd name="T39" fmla="*/ 126 h 171"/>
                  <a:gd name="T40" fmla="*/ 444 w 635"/>
                  <a:gd name="T41" fmla="*/ 143 h 171"/>
                  <a:gd name="T42" fmla="*/ 478 w 635"/>
                  <a:gd name="T43" fmla="*/ 150 h 171"/>
                  <a:gd name="T44" fmla="*/ 509 w 635"/>
                  <a:gd name="T45" fmla="*/ 157 h 171"/>
                  <a:gd name="T46" fmla="*/ 538 w 635"/>
                  <a:gd name="T47" fmla="*/ 163 h 171"/>
                  <a:gd name="T48" fmla="*/ 566 w 635"/>
                  <a:gd name="T49" fmla="*/ 167 h 171"/>
                  <a:gd name="T50" fmla="*/ 578 w 635"/>
                  <a:gd name="T51" fmla="*/ 169 h 171"/>
                  <a:gd name="T52" fmla="*/ 589 w 635"/>
                  <a:gd name="T53" fmla="*/ 170 h 171"/>
                  <a:gd name="T54" fmla="*/ 599 w 635"/>
                  <a:gd name="T55" fmla="*/ 170 h 171"/>
                  <a:gd name="T56" fmla="*/ 609 w 635"/>
                  <a:gd name="T57" fmla="*/ 171 h 171"/>
                  <a:gd name="T58" fmla="*/ 617 w 635"/>
                  <a:gd name="T59" fmla="*/ 171 h 171"/>
                  <a:gd name="T60" fmla="*/ 625 w 635"/>
                  <a:gd name="T61" fmla="*/ 170 h 171"/>
                  <a:gd name="T62" fmla="*/ 630 w 635"/>
                  <a:gd name="T63" fmla="*/ 169 h 171"/>
                  <a:gd name="T64" fmla="*/ 635 w 635"/>
                  <a:gd name="T65" fmla="*/ 167 h 171"/>
                  <a:gd name="T66" fmla="*/ 0 w 635"/>
                  <a:gd name="T67" fmla="*/ 0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5"/>
                  <a:gd name="T103" fmla="*/ 0 h 171"/>
                  <a:gd name="T104" fmla="*/ 635 w 635"/>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5" h="171">
                    <a:moveTo>
                      <a:pt x="0" y="0"/>
                    </a:moveTo>
                    <a:lnTo>
                      <a:pt x="0" y="2"/>
                    </a:lnTo>
                    <a:lnTo>
                      <a:pt x="0" y="5"/>
                    </a:lnTo>
                    <a:lnTo>
                      <a:pt x="2" y="7"/>
                    </a:lnTo>
                    <a:lnTo>
                      <a:pt x="4" y="10"/>
                    </a:lnTo>
                    <a:lnTo>
                      <a:pt x="10" y="15"/>
                    </a:lnTo>
                    <a:lnTo>
                      <a:pt x="19" y="20"/>
                    </a:lnTo>
                    <a:lnTo>
                      <a:pt x="30" y="25"/>
                    </a:lnTo>
                    <a:lnTo>
                      <a:pt x="42" y="30"/>
                    </a:lnTo>
                    <a:lnTo>
                      <a:pt x="56" y="34"/>
                    </a:lnTo>
                    <a:lnTo>
                      <a:pt x="72" y="40"/>
                    </a:lnTo>
                    <a:lnTo>
                      <a:pt x="104" y="49"/>
                    </a:lnTo>
                    <a:lnTo>
                      <a:pt x="139" y="58"/>
                    </a:lnTo>
                    <a:lnTo>
                      <a:pt x="170" y="68"/>
                    </a:lnTo>
                    <a:lnTo>
                      <a:pt x="185" y="72"/>
                    </a:lnTo>
                    <a:lnTo>
                      <a:pt x="192" y="74"/>
                    </a:lnTo>
                    <a:lnTo>
                      <a:pt x="198" y="76"/>
                    </a:lnTo>
                    <a:lnTo>
                      <a:pt x="249" y="91"/>
                    </a:lnTo>
                    <a:lnTo>
                      <a:pt x="309" y="108"/>
                    </a:lnTo>
                    <a:lnTo>
                      <a:pt x="376" y="126"/>
                    </a:lnTo>
                    <a:lnTo>
                      <a:pt x="444" y="143"/>
                    </a:lnTo>
                    <a:lnTo>
                      <a:pt x="478" y="150"/>
                    </a:lnTo>
                    <a:lnTo>
                      <a:pt x="509" y="157"/>
                    </a:lnTo>
                    <a:lnTo>
                      <a:pt x="538" y="163"/>
                    </a:lnTo>
                    <a:lnTo>
                      <a:pt x="566" y="167"/>
                    </a:lnTo>
                    <a:lnTo>
                      <a:pt x="578" y="169"/>
                    </a:lnTo>
                    <a:lnTo>
                      <a:pt x="589" y="170"/>
                    </a:lnTo>
                    <a:lnTo>
                      <a:pt x="599" y="170"/>
                    </a:lnTo>
                    <a:lnTo>
                      <a:pt x="609" y="171"/>
                    </a:lnTo>
                    <a:lnTo>
                      <a:pt x="617" y="171"/>
                    </a:lnTo>
                    <a:lnTo>
                      <a:pt x="625" y="170"/>
                    </a:lnTo>
                    <a:lnTo>
                      <a:pt x="630" y="169"/>
                    </a:lnTo>
                    <a:lnTo>
                      <a:pt x="635" y="167"/>
                    </a:lnTo>
                    <a:lnTo>
                      <a:pt x="0" y="0"/>
                    </a:lnTo>
                    <a:close/>
                  </a:path>
                </a:pathLst>
              </a:custGeom>
              <a:solidFill>
                <a:srgbClr val="B3B3B3"/>
              </a:solidFill>
              <a:ln w="9525">
                <a:noFill/>
                <a:round/>
                <a:headEnd/>
                <a:tailEnd/>
              </a:ln>
            </p:spPr>
            <p:txBody>
              <a:bodyPr/>
              <a:lstStyle/>
              <a:p>
                <a:endParaRPr lang="en-US" dirty="0"/>
              </a:p>
            </p:txBody>
          </p:sp>
          <p:sp>
            <p:nvSpPr>
              <p:cNvPr id="21998" name="Freeform 596"/>
              <p:cNvSpPr>
                <a:spLocks/>
              </p:cNvSpPr>
              <p:nvPr/>
            </p:nvSpPr>
            <p:spPr bwMode="auto">
              <a:xfrm>
                <a:off x="3477" y="1351"/>
                <a:ext cx="70" cy="29"/>
              </a:xfrm>
              <a:custGeom>
                <a:avLst/>
                <a:gdLst>
                  <a:gd name="T0" fmla="*/ 3 w 628"/>
                  <a:gd name="T1" fmla="*/ 0 h 175"/>
                  <a:gd name="T2" fmla="*/ 0 w 628"/>
                  <a:gd name="T3" fmla="*/ 1 h 175"/>
                  <a:gd name="T4" fmla="*/ 0 w 628"/>
                  <a:gd name="T5" fmla="*/ 2 h 175"/>
                  <a:gd name="T6" fmla="*/ 0 w 628"/>
                  <a:gd name="T7" fmla="*/ 4 h 175"/>
                  <a:gd name="T8" fmla="*/ 0 w 628"/>
                  <a:gd name="T9" fmla="*/ 5 h 175"/>
                  <a:gd name="T10" fmla="*/ 3 w 628"/>
                  <a:gd name="T11" fmla="*/ 7 h 175"/>
                  <a:gd name="T12" fmla="*/ 4 w 628"/>
                  <a:gd name="T13" fmla="*/ 9 h 175"/>
                  <a:gd name="T14" fmla="*/ 8 w 628"/>
                  <a:gd name="T15" fmla="*/ 11 h 175"/>
                  <a:gd name="T16" fmla="*/ 20 w 628"/>
                  <a:gd name="T17" fmla="*/ 16 h 175"/>
                  <a:gd name="T18" fmla="*/ 36 w 628"/>
                  <a:gd name="T19" fmla="*/ 20 h 175"/>
                  <a:gd name="T20" fmla="*/ 59 w 628"/>
                  <a:gd name="T21" fmla="*/ 26 h 175"/>
                  <a:gd name="T22" fmla="*/ 76 w 628"/>
                  <a:gd name="T23" fmla="*/ 31 h 175"/>
                  <a:gd name="T24" fmla="*/ 89 w 628"/>
                  <a:gd name="T25" fmla="*/ 34 h 175"/>
                  <a:gd name="T26" fmla="*/ 102 w 628"/>
                  <a:gd name="T27" fmla="*/ 37 h 175"/>
                  <a:gd name="T28" fmla="*/ 116 w 628"/>
                  <a:gd name="T29" fmla="*/ 41 h 175"/>
                  <a:gd name="T30" fmla="*/ 142 w 628"/>
                  <a:gd name="T31" fmla="*/ 49 h 175"/>
                  <a:gd name="T32" fmla="*/ 161 w 628"/>
                  <a:gd name="T33" fmla="*/ 55 h 175"/>
                  <a:gd name="T34" fmla="*/ 199 w 628"/>
                  <a:gd name="T35" fmla="*/ 64 h 175"/>
                  <a:gd name="T36" fmla="*/ 208 w 628"/>
                  <a:gd name="T37" fmla="*/ 66 h 175"/>
                  <a:gd name="T38" fmla="*/ 219 w 628"/>
                  <a:gd name="T39" fmla="*/ 69 h 175"/>
                  <a:gd name="T40" fmla="*/ 243 w 628"/>
                  <a:gd name="T41" fmla="*/ 77 h 175"/>
                  <a:gd name="T42" fmla="*/ 309 w 628"/>
                  <a:gd name="T43" fmla="*/ 93 h 175"/>
                  <a:gd name="T44" fmla="*/ 435 w 628"/>
                  <a:gd name="T45" fmla="*/ 126 h 175"/>
                  <a:gd name="T46" fmla="*/ 561 w 628"/>
                  <a:gd name="T47" fmla="*/ 158 h 175"/>
                  <a:gd name="T48" fmla="*/ 605 w 628"/>
                  <a:gd name="T49" fmla="*/ 169 h 175"/>
                  <a:gd name="T50" fmla="*/ 628 w 628"/>
                  <a:gd name="T51" fmla="*/ 175 h 175"/>
                  <a:gd name="T52" fmla="*/ 628 w 628"/>
                  <a:gd name="T53" fmla="*/ 173 h 175"/>
                  <a:gd name="T54" fmla="*/ 628 w 628"/>
                  <a:gd name="T55" fmla="*/ 170 h 175"/>
                  <a:gd name="T56" fmla="*/ 626 w 628"/>
                  <a:gd name="T57" fmla="*/ 166 h 175"/>
                  <a:gd name="T58" fmla="*/ 625 w 628"/>
                  <a:gd name="T59" fmla="*/ 162 h 175"/>
                  <a:gd name="T60" fmla="*/ 624 w 628"/>
                  <a:gd name="T61" fmla="*/ 158 h 175"/>
                  <a:gd name="T62" fmla="*/ 533 w 628"/>
                  <a:gd name="T63" fmla="*/ 135 h 175"/>
                  <a:gd name="T64" fmla="*/ 377 w 628"/>
                  <a:gd name="T65" fmla="*/ 95 h 175"/>
                  <a:gd name="T66" fmla="*/ 224 w 628"/>
                  <a:gd name="T67" fmla="*/ 58 h 175"/>
                  <a:gd name="T68" fmla="*/ 172 w 628"/>
                  <a:gd name="T69" fmla="*/ 44 h 175"/>
                  <a:gd name="T70" fmla="*/ 146 w 628"/>
                  <a:gd name="T71" fmla="*/ 38 h 175"/>
                  <a:gd name="T72" fmla="*/ 111 w 628"/>
                  <a:gd name="T73" fmla="*/ 28 h 175"/>
                  <a:gd name="T74" fmla="*/ 71 w 628"/>
                  <a:gd name="T75" fmla="*/ 16 h 175"/>
                  <a:gd name="T76" fmla="*/ 35 w 628"/>
                  <a:gd name="T77" fmla="*/ 7 h 175"/>
                  <a:gd name="T78" fmla="*/ 16 w 628"/>
                  <a:gd name="T79" fmla="*/ 2 h 175"/>
                  <a:gd name="T80" fmla="*/ 3 w 628"/>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8"/>
                  <a:gd name="T124" fmla="*/ 0 h 175"/>
                  <a:gd name="T125" fmla="*/ 628 w 628"/>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8" h="175">
                    <a:moveTo>
                      <a:pt x="3" y="0"/>
                    </a:moveTo>
                    <a:lnTo>
                      <a:pt x="0" y="1"/>
                    </a:lnTo>
                    <a:lnTo>
                      <a:pt x="0" y="2"/>
                    </a:lnTo>
                    <a:lnTo>
                      <a:pt x="0" y="4"/>
                    </a:lnTo>
                    <a:lnTo>
                      <a:pt x="0" y="5"/>
                    </a:lnTo>
                    <a:lnTo>
                      <a:pt x="3" y="7"/>
                    </a:lnTo>
                    <a:lnTo>
                      <a:pt x="4" y="9"/>
                    </a:lnTo>
                    <a:lnTo>
                      <a:pt x="8" y="11"/>
                    </a:lnTo>
                    <a:lnTo>
                      <a:pt x="20" y="16"/>
                    </a:lnTo>
                    <a:lnTo>
                      <a:pt x="36" y="20"/>
                    </a:lnTo>
                    <a:lnTo>
                      <a:pt x="59" y="26"/>
                    </a:lnTo>
                    <a:lnTo>
                      <a:pt x="76" y="31"/>
                    </a:lnTo>
                    <a:lnTo>
                      <a:pt x="89" y="34"/>
                    </a:lnTo>
                    <a:lnTo>
                      <a:pt x="102" y="37"/>
                    </a:lnTo>
                    <a:lnTo>
                      <a:pt x="116" y="41"/>
                    </a:lnTo>
                    <a:lnTo>
                      <a:pt x="142" y="49"/>
                    </a:lnTo>
                    <a:lnTo>
                      <a:pt x="161" y="55"/>
                    </a:lnTo>
                    <a:lnTo>
                      <a:pt x="199" y="64"/>
                    </a:lnTo>
                    <a:lnTo>
                      <a:pt x="208" y="66"/>
                    </a:lnTo>
                    <a:lnTo>
                      <a:pt x="219" y="69"/>
                    </a:lnTo>
                    <a:lnTo>
                      <a:pt x="243" y="77"/>
                    </a:lnTo>
                    <a:lnTo>
                      <a:pt x="309" y="93"/>
                    </a:lnTo>
                    <a:lnTo>
                      <a:pt x="435" y="126"/>
                    </a:lnTo>
                    <a:lnTo>
                      <a:pt x="561" y="158"/>
                    </a:lnTo>
                    <a:lnTo>
                      <a:pt x="605" y="169"/>
                    </a:lnTo>
                    <a:lnTo>
                      <a:pt x="628" y="175"/>
                    </a:lnTo>
                    <a:lnTo>
                      <a:pt x="628" y="173"/>
                    </a:lnTo>
                    <a:lnTo>
                      <a:pt x="628" y="170"/>
                    </a:lnTo>
                    <a:lnTo>
                      <a:pt x="626" y="166"/>
                    </a:lnTo>
                    <a:lnTo>
                      <a:pt x="625" y="162"/>
                    </a:lnTo>
                    <a:lnTo>
                      <a:pt x="624" y="158"/>
                    </a:lnTo>
                    <a:lnTo>
                      <a:pt x="533" y="135"/>
                    </a:lnTo>
                    <a:lnTo>
                      <a:pt x="377" y="95"/>
                    </a:lnTo>
                    <a:lnTo>
                      <a:pt x="224" y="58"/>
                    </a:lnTo>
                    <a:lnTo>
                      <a:pt x="172" y="44"/>
                    </a:lnTo>
                    <a:lnTo>
                      <a:pt x="146" y="38"/>
                    </a:lnTo>
                    <a:lnTo>
                      <a:pt x="111" y="28"/>
                    </a:lnTo>
                    <a:lnTo>
                      <a:pt x="71" y="16"/>
                    </a:lnTo>
                    <a:lnTo>
                      <a:pt x="35" y="7"/>
                    </a:lnTo>
                    <a:lnTo>
                      <a:pt x="16" y="2"/>
                    </a:lnTo>
                    <a:lnTo>
                      <a:pt x="3" y="0"/>
                    </a:lnTo>
                    <a:close/>
                  </a:path>
                </a:pathLst>
              </a:custGeom>
              <a:solidFill>
                <a:srgbClr val="FFFFFF"/>
              </a:solidFill>
              <a:ln w="9525">
                <a:noFill/>
                <a:round/>
                <a:headEnd/>
                <a:tailEnd/>
              </a:ln>
            </p:spPr>
            <p:txBody>
              <a:bodyPr/>
              <a:lstStyle/>
              <a:p>
                <a:endParaRPr lang="en-US" dirty="0"/>
              </a:p>
            </p:txBody>
          </p:sp>
          <p:sp>
            <p:nvSpPr>
              <p:cNvPr id="21999" name="Freeform 597"/>
              <p:cNvSpPr>
                <a:spLocks/>
              </p:cNvSpPr>
              <p:nvPr/>
            </p:nvSpPr>
            <p:spPr bwMode="auto">
              <a:xfrm>
                <a:off x="3474" y="1350"/>
                <a:ext cx="3" cy="6"/>
              </a:xfrm>
              <a:custGeom>
                <a:avLst/>
                <a:gdLst>
                  <a:gd name="T0" fmla="*/ 9 w 30"/>
                  <a:gd name="T1" fmla="*/ 4 h 35"/>
                  <a:gd name="T2" fmla="*/ 11 w 30"/>
                  <a:gd name="T3" fmla="*/ 1 h 35"/>
                  <a:gd name="T4" fmla="*/ 13 w 30"/>
                  <a:gd name="T5" fmla="*/ 0 h 35"/>
                  <a:gd name="T6" fmla="*/ 15 w 30"/>
                  <a:gd name="T7" fmla="*/ 0 h 35"/>
                  <a:gd name="T8" fmla="*/ 17 w 30"/>
                  <a:gd name="T9" fmla="*/ 0 h 35"/>
                  <a:gd name="T10" fmla="*/ 21 w 30"/>
                  <a:gd name="T11" fmla="*/ 3 h 35"/>
                  <a:gd name="T12" fmla="*/ 24 w 30"/>
                  <a:gd name="T13" fmla="*/ 3 h 35"/>
                  <a:gd name="T14" fmla="*/ 27 w 30"/>
                  <a:gd name="T15" fmla="*/ 4 h 35"/>
                  <a:gd name="T16" fmla="*/ 27 w 30"/>
                  <a:gd name="T17" fmla="*/ 11 h 35"/>
                  <a:gd name="T18" fmla="*/ 29 w 30"/>
                  <a:gd name="T19" fmla="*/ 14 h 35"/>
                  <a:gd name="T20" fmla="*/ 29 w 30"/>
                  <a:gd name="T21" fmla="*/ 16 h 35"/>
                  <a:gd name="T22" fmla="*/ 30 w 30"/>
                  <a:gd name="T23" fmla="*/ 16 h 35"/>
                  <a:gd name="T24" fmla="*/ 29 w 30"/>
                  <a:gd name="T25" fmla="*/ 20 h 35"/>
                  <a:gd name="T26" fmla="*/ 27 w 30"/>
                  <a:gd name="T27" fmla="*/ 22 h 35"/>
                  <a:gd name="T28" fmla="*/ 25 w 30"/>
                  <a:gd name="T29" fmla="*/ 25 h 35"/>
                  <a:gd name="T30" fmla="*/ 24 w 30"/>
                  <a:gd name="T31" fmla="*/ 28 h 35"/>
                  <a:gd name="T32" fmla="*/ 20 w 30"/>
                  <a:gd name="T33" fmla="*/ 31 h 35"/>
                  <a:gd name="T34" fmla="*/ 14 w 30"/>
                  <a:gd name="T35" fmla="*/ 34 h 35"/>
                  <a:gd name="T36" fmla="*/ 12 w 30"/>
                  <a:gd name="T37" fmla="*/ 35 h 35"/>
                  <a:gd name="T38" fmla="*/ 10 w 30"/>
                  <a:gd name="T39" fmla="*/ 35 h 35"/>
                  <a:gd name="T40" fmla="*/ 7 w 30"/>
                  <a:gd name="T41" fmla="*/ 35 h 35"/>
                  <a:gd name="T42" fmla="*/ 5 w 30"/>
                  <a:gd name="T43" fmla="*/ 34 h 35"/>
                  <a:gd name="T44" fmla="*/ 3 w 30"/>
                  <a:gd name="T45" fmla="*/ 32 h 35"/>
                  <a:gd name="T46" fmla="*/ 2 w 30"/>
                  <a:gd name="T47" fmla="*/ 30 h 35"/>
                  <a:gd name="T48" fmla="*/ 1 w 30"/>
                  <a:gd name="T49" fmla="*/ 28 h 35"/>
                  <a:gd name="T50" fmla="*/ 1 w 30"/>
                  <a:gd name="T51" fmla="*/ 25 h 35"/>
                  <a:gd name="T52" fmla="*/ 0 w 30"/>
                  <a:gd name="T53" fmla="*/ 19 h 35"/>
                  <a:gd name="T54" fmla="*/ 1 w 30"/>
                  <a:gd name="T55" fmla="*/ 16 h 35"/>
                  <a:gd name="T56" fmla="*/ 1 w 30"/>
                  <a:gd name="T57" fmla="*/ 15 h 35"/>
                  <a:gd name="T58" fmla="*/ 1 w 30"/>
                  <a:gd name="T59" fmla="*/ 14 h 35"/>
                  <a:gd name="T60" fmla="*/ 2 w 30"/>
                  <a:gd name="T61" fmla="*/ 11 h 35"/>
                  <a:gd name="T62" fmla="*/ 4 w 30"/>
                  <a:gd name="T63" fmla="*/ 8 h 35"/>
                  <a:gd name="T64" fmla="*/ 5 w 30"/>
                  <a:gd name="T65" fmla="*/ 6 h 35"/>
                  <a:gd name="T66" fmla="*/ 9 w 30"/>
                  <a:gd name="T67" fmla="*/ 4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35"/>
                  <a:gd name="T104" fmla="*/ 30 w 30"/>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35">
                    <a:moveTo>
                      <a:pt x="9" y="4"/>
                    </a:moveTo>
                    <a:lnTo>
                      <a:pt x="11" y="1"/>
                    </a:lnTo>
                    <a:lnTo>
                      <a:pt x="13" y="0"/>
                    </a:lnTo>
                    <a:lnTo>
                      <a:pt x="15" y="0"/>
                    </a:lnTo>
                    <a:lnTo>
                      <a:pt x="17" y="0"/>
                    </a:lnTo>
                    <a:lnTo>
                      <a:pt x="21" y="3"/>
                    </a:lnTo>
                    <a:lnTo>
                      <a:pt x="24" y="3"/>
                    </a:lnTo>
                    <a:lnTo>
                      <a:pt x="27" y="4"/>
                    </a:lnTo>
                    <a:lnTo>
                      <a:pt x="27" y="11"/>
                    </a:lnTo>
                    <a:lnTo>
                      <a:pt x="29" y="14"/>
                    </a:lnTo>
                    <a:lnTo>
                      <a:pt x="29" y="16"/>
                    </a:lnTo>
                    <a:lnTo>
                      <a:pt x="30" y="16"/>
                    </a:lnTo>
                    <a:lnTo>
                      <a:pt x="29" y="20"/>
                    </a:lnTo>
                    <a:lnTo>
                      <a:pt x="27" y="22"/>
                    </a:lnTo>
                    <a:lnTo>
                      <a:pt x="25" y="25"/>
                    </a:lnTo>
                    <a:lnTo>
                      <a:pt x="24" y="28"/>
                    </a:lnTo>
                    <a:lnTo>
                      <a:pt x="20" y="31"/>
                    </a:lnTo>
                    <a:lnTo>
                      <a:pt x="14" y="34"/>
                    </a:lnTo>
                    <a:lnTo>
                      <a:pt x="12" y="35"/>
                    </a:lnTo>
                    <a:lnTo>
                      <a:pt x="10" y="35"/>
                    </a:lnTo>
                    <a:lnTo>
                      <a:pt x="7" y="35"/>
                    </a:lnTo>
                    <a:lnTo>
                      <a:pt x="5" y="34"/>
                    </a:lnTo>
                    <a:lnTo>
                      <a:pt x="3" y="32"/>
                    </a:lnTo>
                    <a:lnTo>
                      <a:pt x="2" y="30"/>
                    </a:lnTo>
                    <a:lnTo>
                      <a:pt x="1" y="28"/>
                    </a:lnTo>
                    <a:lnTo>
                      <a:pt x="1" y="25"/>
                    </a:lnTo>
                    <a:lnTo>
                      <a:pt x="0" y="19"/>
                    </a:lnTo>
                    <a:lnTo>
                      <a:pt x="1" y="16"/>
                    </a:lnTo>
                    <a:lnTo>
                      <a:pt x="1" y="15"/>
                    </a:lnTo>
                    <a:lnTo>
                      <a:pt x="1" y="14"/>
                    </a:lnTo>
                    <a:lnTo>
                      <a:pt x="2" y="11"/>
                    </a:lnTo>
                    <a:lnTo>
                      <a:pt x="4" y="8"/>
                    </a:lnTo>
                    <a:lnTo>
                      <a:pt x="5" y="6"/>
                    </a:lnTo>
                    <a:lnTo>
                      <a:pt x="9" y="4"/>
                    </a:lnTo>
                    <a:close/>
                  </a:path>
                </a:pathLst>
              </a:custGeom>
              <a:solidFill>
                <a:srgbClr val="000000"/>
              </a:solidFill>
              <a:ln w="9525">
                <a:noFill/>
                <a:round/>
                <a:headEnd/>
                <a:tailEnd/>
              </a:ln>
            </p:spPr>
            <p:txBody>
              <a:bodyPr/>
              <a:lstStyle/>
              <a:p>
                <a:endParaRPr lang="en-US" dirty="0"/>
              </a:p>
            </p:txBody>
          </p:sp>
          <p:sp>
            <p:nvSpPr>
              <p:cNvPr id="22000" name="Freeform 598"/>
              <p:cNvSpPr>
                <a:spLocks/>
              </p:cNvSpPr>
              <p:nvPr/>
            </p:nvSpPr>
            <p:spPr bwMode="auto">
              <a:xfrm>
                <a:off x="3481" y="1352"/>
                <a:ext cx="2" cy="7"/>
              </a:xfrm>
              <a:custGeom>
                <a:avLst/>
                <a:gdLst>
                  <a:gd name="T0" fmla="*/ 13 w 20"/>
                  <a:gd name="T1" fmla="*/ 0 h 45"/>
                  <a:gd name="T2" fmla="*/ 18 w 20"/>
                  <a:gd name="T3" fmla="*/ 3 h 45"/>
                  <a:gd name="T4" fmla="*/ 20 w 20"/>
                  <a:gd name="T5" fmla="*/ 9 h 45"/>
                  <a:gd name="T6" fmla="*/ 20 w 20"/>
                  <a:gd name="T7" fmla="*/ 22 h 45"/>
                  <a:gd name="T8" fmla="*/ 15 w 20"/>
                  <a:gd name="T9" fmla="*/ 35 h 45"/>
                  <a:gd name="T10" fmla="*/ 10 w 20"/>
                  <a:gd name="T11" fmla="*/ 42 h 45"/>
                  <a:gd name="T12" fmla="*/ 6 w 20"/>
                  <a:gd name="T13" fmla="*/ 45 h 45"/>
                  <a:gd name="T14" fmla="*/ 0 w 20"/>
                  <a:gd name="T15" fmla="*/ 38 h 45"/>
                  <a:gd name="T16" fmla="*/ 3 w 20"/>
                  <a:gd name="T17" fmla="*/ 36 h 45"/>
                  <a:gd name="T18" fmla="*/ 7 w 20"/>
                  <a:gd name="T19" fmla="*/ 31 h 45"/>
                  <a:gd name="T20" fmla="*/ 11 w 20"/>
                  <a:gd name="T21" fmla="*/ 21 h 45"/>
                  <a:gd name="T22" fmla="*/ 11 w 20"/>
                  <a:gd name="T23" fmla="*/ 10 h 45"/>
                  <a:gd name="T24" fmla="*/ 10 w 20"/>
                  <a:gd name="T25" fmla="*/ 7 h 45"/>
                  <a:gd name="T26" fmla="*/ 8 w 20"/>
                  <a:gd name="T27" fmla="*/ 6 h 45"/>
                  <a:gd name="T28" fmla="*/ 13 w 20"/>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5"/>
                  <a:gd name="T47" fmla="*/ 20 w 2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5">
                    <a:moveTo>
                      <a:pt x="13" y="0"/>
                    </a:moveTo>
                    <a:lnTo>
                      <a:pt x="18" y="3"/>
                    </a:lnTo>
                    <a:lnTo>
                      <a:pt x="20" y="9"/>
                    </a:lnTo>
                    <a:lnTo>
                      <a:pt x="20" y="22"/>
                    </a:lnTo>
                    <a:lnTo>
                      <a:pt x="15" y="35"/>
                    </a:lnTo>
                    <a:lnTo>
                      <a:pt x="10" y="42"/>
                    </a:lnTo>
                    <a:lnTo>
                      <a:pt x="6" y="45"/>
                    </a:lnTo>
                    <a:lnTo>
                      <a:pt x="0" y="38"/>
                    </a:lnTo>
                    <a:lnTo>
                      <a:pt x="3" y="36"/>
                    </a:lnTo>
                    <a:lnTo>
                      <a:pt x="7" y="31"/>
                    </a:lnTo>
                    <a:lnTo>
                      <a:pt x="11" y="21"/>
                    </a:lnTo>
                    <a:lnTo>
                      <a:pt x="11" y="10"/>
                    </a:lnTo>
                    <a:lnTo>
                      <a:pt x="10" y="7"/>
                    </a:lnTo>
                    <a:lnTo>
                      <a:pt x="8" y="6"/>
                    </a:lnTo>
                    <a:lnTo>
                      <a:pt x="13" y="0"/>
                    </a:lnTo>
                    <a:close/>
                  </a:path>
                </a:pathLst>
              </a:custGeom>
              <a:solidFill>
                <a:srgbClr val="000000"/>
              </a:solidFill>
              <a:ln w="9525">
                <a:noFill/>
                <a:round/>
                <a:headEnd/>
                <a:tailEnd/>
              </a:ln>
            </p:spPr>
            <p:txBody>
              <a:bodyPr/>
              <a:lstStyle/>
              <a:p>
                <a:endParaRPr lang="en-US" dirty="0"/>
              </a:p>
            </p:txBody>
          </p:sp>
          <p:sp>
            <p:nvSpPr>
              <p:cNvPr id="22001" name="Freeform 599"/>
              <p:cNvSpPr>
                <a:spLocks/>
              </p:cNvSpPr>
              <p:nvPr/>
            </p:nvSpPr>
            <p:spPr bwMode="auto">
              <a:xfrm>
                <a:off x="3485" y="1347"/>
                <a:ext cx="5" cy="8"/>
              </a:xfrm>
              <a:custGeom>
                <a:avLst/>
                <a:gdLst>
                  <a:gd name="T0" fmla="*/ 0 w 40"/>
                  <a:gd name="T1" fmla="*/ 39 h 51"/>
                  <a:gd name="T2" fmla="*/ 23 w 40"/>
                  <a:gd name="T3" fmla="*/ 8 h 51"/>
                  <a:gd name="T4" fmla="*/ 25 w 40"/>
                  <a:gd name="T5" fmla="*/ 0 h 51"/>
                  <a:gd name="T6" fmla="*/ 37 w 40"/>
                  <a:gd name="T7" fmla="*/ 2 h 51"/>
                  <a:gd name="T8" fmla="*/ 40 w 40"/>
                  <a:gd name="T9" fmla="*/ 51 h 51"/>
                  <a:gd name="T10" fmla="*/ 0 w 40"/>
                  <a:gd name="T11" fmla="*/ 39 h 51"/>
                  <a:gd name="T12" fmla="*/ 0 60000 65536"/>
                  <a:gd name="T13" fmla="*/ 0 60000 65536"/>
                  <a:gd name="T14" fmla="*/ 0 60000 65536"/>
                  <a:gd name="T15" fmla="*/ 0 60000 65536"/>
                  <a:gd name="T16" fmla="*/ 0 60000 65536"/>
                  <a:gd name="T17" fmla="*/ 0 60000 65536"/>
                  <a:gd name="T18" fmla="*/ 0 w 40"/>
                  <a:gd name="T19" fmla="*/ 0 h 51"/>
                  <a:gd name="T20" fmla="*/ 40 w 4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0" h="51">
                    <a:moveTo>
                      <a:pt x="0" y="39"/>
                    </a:moveTo>
                    <a:lnTo>
                      <a:pt x="23" y="8"/>
                    </a:lnTo>
                    <a:lnTo>
                      <a:pt x="25" y="0"/>
                    </a:lnTo>
                    <a:lnTo>
                      <a:pt x="37" y="2"/>
                    </a:lnTo>
                    <a:lnTo>
                      <a:pt x="40" y="51"/>
                    </a:lnTo>
                    <a:lnTo>
                      <a:pt x="0" y="39"/>
                    </a:lnTo>
                    <a:close/>
                  </a:path>
                </a:pathLst>
              </a:custGeom>
              <a:solidFill>
                <a:srgbClr val="FFFFFF"/>
              </a:solidFill>
              <a:ln w="9525">
                <a:noFill/>
                <a:round/>
                <a:headEnd/>
                <a:tailEnd/>
              </a:ln>
            </p:spPr>
            <p:txBody>
              <a:bodyPr/>
              <a:lstStyle/>
              <a:p>
                <a:endParaRPr lang="en-US" dirty="0"/>
              </a:p>
            </p:txBody>
          </p:sp>
          <p:sp>
            <p:nvSpPr>
              <p:cNvPr id="22002" name="Freeform 600"/>
              <p:cNvSpPr>
                <a:spLocks/>
              </p:cNvSpPr>
              <p:nvPr/>
            </p:nvSpPr>
            <p:spPr bwMode="auto">
              <a:xfrm>
                <a:off x="3485" y="1348"/>
                <a:ext cx="3" cy="6"/>
              </a:xfrm>
              <a:custGeom>
                <a:avLst/>
                <a:gdLst>
                  <a:gd name="T0" fmla="*/ 0 w 30"/>
                  <a:gd name="T1" fmla="*/ 31 h 36"/>
                  <a:gd name="T2" fmla="*/ 7 w 30"/>
                  <a:gd name="T3" fmla="*/ 36 h 36"/>
                  <a:gd name="T4" fmla="*/ 30 w 30"/>
                  <a:gd name="T5" fmla="*/ 5 h 36"/>
                  <a:gd name="T6" fmla="*/ 24 w 30"/>
                  <a:gd name="T7" fmla="*/ 0 h 36"/>
                  <a:gd name="T8" fmla="*/ 0 w 30"/>
                  <a:gd name="T9" fmla="*/ 31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31"/>
                    </a:moveTo>
                    <a:lnTo>
                      <a:pt x="7" y="36"/>
                    </a:lnTo>
                    <a:lnTo>
                      <a:pt x="30" y="5"/>
                    </a:lnTo>
                    <a:lnTo>
                      <a:pt x="24" y="0"/>
                    </a:lnTo>
                    <a:lnTo>
                      <a:pt x="0" y="31"/>
                    </a:lnTo>
                    <a:close/>
                  </a:path>
                </a:pathLst>
              </a:custGeom>
              <a:solidFill>
                <a:srgbClr val="000000"/>
              </a:solidFill>
              <a:ln w="9525">
                <a:noFill/>
                <a:round/>
                <a:headEnd/>
                <a:tailEnd/>
              </a:ln>
            </p:spPr>
            <p:txBody>
              <a:bodyPr/>
              <a:lstStyle/>
              <a:p>
                <a:endParaRPr lang="en-US" dirty="0"/>
              </a:p>
            </p:txBody>
          </p:sp>
          <p:sp>
            <p:nvSpPr>
              <p:cNvPr id="22003" name="Freeform 601"/>
              <p:cNvSpPr>
                <a:spLocks/>
              </p:cNvSpPr>
              <p:nvPr/>
            </p:nvSpPr>
            <p:spPr bwMode="auto">
              <a:xfrm>
                <a:off x="3487" y="1347"/>
                <a:ext cx="1" cy="1"/>
              </a:xfrm>
              <a:custGeom>
                <a:avLst/>
                <a:gdLst>
                  <a:gd name="T0" fmla="*/ 0 w 10"/>
                  <a:gd name="T1" fmla="*/ 8 h 10"/>
                  <a:gd name="T2" fmla="*/ 7 w 10"/>
                  <a:gd name="T3" fmla="*/ 10 h 10"/>
                  <a:gd name="T4" fmla="*/ 10 w 10"/>
                  <a:gd name="T5" fmla="*/ 2 h 10"/>
                  <a:gd name="T6" fmla="*/ 2 w 10"/>
                  <a:gd name="T7" fmla="*/ 0 h 10"/>
                  <a:gd name="T8" fmla="*/ 0 w 10"/>
                  <a:gd name="T9" fmla="*/ 8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8"/>
                    </a:moveTo>
                    <a:lnTo>
                      <a:pt x="7" y="10"/>
                    </a:lnTo>
                    <a:lnTo>
                      <a:pt x="10" y="2"/>
                    </a:lnTo>
                    <a:lnTo>
                      <a:pt x="2" y="0"/>
                    </a:lnTo>
                    <a:lnTo>
                      <a:pt x="0" y="8"/>
                    </a:lnTo>
                    <a:close/>
                  </a:path>
                </a:pathLst>
              </a:custGeom>
              <a:solidFill>
                <a:srgbClr val="000000"/>
              </a:solidFill>
              <a:ln w="9525">
                <a:noFill/>
                <a:round/>
                <a:headEnd/>
                <a:tailEnd/>
              </a:ln>
            </p:spPr>
            <p:txBody>
              <a:bodyPr/>
              <a:lstStyle/>
              <a:p>
                <a:endParaRPr lang="en-US" dirty="0"/>
              </a:p>
            </p:txBody>
          </p:sp>
          <p:sp>
            <p:nvSpPr>
              <p:cNvPr id="22004" name="Freeform 602"/>
              <p:cNvSpPr>
                <a:spLocks/>
              </p:cNvSpPr>
              <p:nvPr/>
            </p:nvSpPr>
            <p:spPr bwMode="auto">
              <a:xfrm>
                <a:off x="3487" y="1348"/>
                <a:ext cx="1" cy="1"/>
              </a:xfrm>
              <a:custGeom>
                <a:avLst/>
                <a:gdLst>
                  <a:gd name="T0" fmla="*/ 7 w 7"/>
                  <a:gd name="T1" fmla="*/ 5 h 6"/>
                  <a:gd name="T2" fmla="*/ 7 w 7"/>
                  <a:gd name="T3" fmla="*/ 6 h 6"/>
                  <a:gd name="T4" fmla="*/ 7 w 7"/>
                  <a:gd name="T5" fmla="*/ 3 h 6"/>
                  <a:gd name="T6" fmla="*/ 0 w 7"/>
                  <a:gd name="T7" fmla="*/ 1 h 6"/>
                  <a:gd name="T8" fmla="*/ 1 w 7"/>
                  <a:gd name="T9" fmla="*/ 0 h 6"/>
                  <a:gd name="T10" fmla="*/ 7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7" y="5"/>
                    </a:moveTo>
                    <a:lnTo>
                      <a:pt x="7" y="6"/>
                    </a:lnTo>
                    <a:lnTo>
                      <a:pt x="7" y="3"/>
                    </a:lnTo>
                    <a:lnTo>
                      <a:pt x="0" y="1"/>
                    </a:lnTo>
                    <a:lnTo>
                      <a:pt x="1" y="0"/>
                    </a:lnTo>
                    <a:lnTo>
                      <a:pt x="7" y="5"/>
                    </a:lnTo>
                    <a:close/>
                  </a:path>
                </a:pathLst>
              </a:custGeom>
              <a:solidFill>
                <a:srgbClr val="000000"/>
              </a:solidFill>
              <a:ln w="9525">
                <a:noFill/>
                <a:round/>
                <a:headEnd/>
                <a:tailEnd/>
              </a:ln>
            </p:spPr>
            <p:txBody>
              <a:bodyPr/>
              <a:lstStyle/>
              <a:p>
                <a:endParaRPr lang="en-US" dirty="0"/>
              </a:p>
            </p:txBody>
          </p:sp>
          <p:sp>
            <p:nvSpPr>
              <p:cNvPr id="22005" name="Freeform 603"/>
              <p:cNvSpPr>
                <a:spLocks/>
              </p:cNvSpPr>
              <p:nvPr/>
            </p:nvSpPr>
            <p:spPr bwMode="auto">
              <a:xfrm>
                <a:off x="3488" y="1346"/>
                <a:ext cx="1" cy="2"/>
              </a:xfrm>
              <a:custGeom>
                <a:avLst/>
                <a:gdLst>
                  <a:gd name="T0" fmla="*/ 2 w 14"/>
                  <a:gd name="T1" fmla="*/ 0 h 11"/>
                  <a:gd name="T2" fmla="*/ 0 w 14"/>
                  <a:gd name="T3" fmla="*/ 9 h 11"/>
                  <a:gd name="T4" fmla="*/ 11 w 14"/>
                  <a:gd name="T5" fmla="*/ 11 h 11"/>
                  <a:gd name="T6" fmla="*/ 14 w 14"/>
                  <a:gd name="T7" fmla="*/ 3 h 11"/>
                  <a:gd name="T8" fmla="*/ 2 w 14"/>
                  <a:gd name="T9" fmla="*/ 0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2" y="0"/>
                    </a:moveTo>
                    <a:lnTo>
                      <a:pt x="0" y="9"/>
                    </a:lnTo>
                    <a:lnTo>
                      <a:pt x="11" y="11"/>
                    </a:lnTo>
                    <a:lnTo>
                      <a:pt x="14" y="3"/>
                    </a:lnTo>
                    <a:lnTo>
                      <a:pt x="2" y="0"/>
                    </a:lnTo>
                    <a:close/>
                  </a:path>
                </a:pathLst>
              </a:custGeom>
              <a:solidFill>
                <a:srgbClr val="000000"/>
              </a:solidFill>
              <a:ln w="9525">
                <a:noFill/>
                <a:round/>
                <a:headEnd/>
                <a:tailEnd/>
              </a:ln>
            </p:spPr>
            <p:txBody>
              <a:bodyPr/>
              <a:lstStyle/>
              <a:p>
                <a:endParaRPr lang="en-US" dirty="0"/>
              </a:p>
            </p:txBody>
          </p:sp>
          <p:sp>
            <p:nvSpPr>
              <p:cNvPr id="22006" name="Freeform 604"/>
              <p:cNvSpPr>
                <a:spLocks/>
              </p:cNvSpPr>
              <p:nvPr/>
            </p:nvSpPr>
            <p:spPr bwMode="auto">
              <a:xfrm>
                <a:off x="3487" y="1346"/>
                <a:ext cx="1" cy="1"/>
              </a:xfrm>
              <a:custGeom>
                <a:avLst/>
                <a:gdLst>
                  <a:gd name="T0" fmla="*/ 0 w 8"/>
                  <a:gd name="T1" fmla="*/ 5 h 10"/>
                  <a:gd name="T2" fmla="*/ 1 w 8"/>
                  <a:gd name="T3" fmla="*/ 0 h 10"/>
                  <a:gd name="T4" fmla="*/ 5 w 8"/>
                  <a:gd name="T5" fmla="*/ 1 h 10"/>
                  <a:gd name="T6" fmla="*/ 3 w 8"/>
                  <a:gd name="T7" fmla="*/ 10 h 10"/>
                  <a:gd name="T8" fmla="*/ 8 w 8"/>
                  <a:gd name="T9" fmla="*/ 7 h 10"/>
                  <a:gd name="T10" fmla="*/ 0 w 8"/>
                  <a:gd name="T11" fmla="*/ 5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0" y="5"/>
                    </a:moveTo>
                    <a:lnTo>
                      <a:pt x="1" y="0"/>
                    </a:lnTo>
                    <a:lnTo>
                      <a:pt x="5" y="1"/>
                    </a:lnTo>
                    <a:lnTo>
                      <a:pt x="3" y="10"/>
                    </a:lnTo>
                    <a:lnTo>
                      <a:pt x="8" y="7"/>
                    </a:lnTo>
                    <a:lnTo>
                      <a:pt x="0" y="5"/>
                    </a:lnTo>
                    <a:close/>
                  </a:path>
                </a:pathLst>
              </a:custGeom>
              <a:solidFill>
                <a:srgbClr val="000000"/>
              </a:solidFill>
              <a:ln w="9525">
                <a:noFill/>
                <a:round/>
                <a:headEnd/>
                <a:tailEnd/>
              </a:ln>
            </p:spPr>
            <p:txBody>
              <a:bodyPr/>
              <a:lstStyle/>
              <a:p>
                <a:endParaRPr lang="en-US" dirty="0"/>
              </a:p>
            </p:txBody>
          </p:sp>
          <p:sp>
            <p:nvSpPr>
              <p:cNvPr id="22007" name="Freeform 605"/>
              <p:cNvSpPr>
                <a:spLocks/>
              </p:cNvSpPr>
              <p:nvPr/>
            </p:nvSpPr>
            <p:spPr bwMode="auto">
              <a:xfrm>
                <a:off x="3489" y="1347"/>
                <a:ext cx="1" cy="8"/>
              </a:xfrm>
              <a:custGeom>
                <a:avLst/>
                <a:gdLst>
                  <a:gd name="T0" fmla="*/ 9 w 12"/>
                  <a:gd name="T1" fmla="*/ 0 h 49"/>
                  <a:gd name="T2" fmla="*/ 0 w 12"/>
                  <a:gd name="T3" fmla="*/ 0 h 49"/>
                  <a:gd name="T4" fmla="*/ 3 w 12"/>
                  <a:gd name="T5" fmla="*/ 49 h 49"/>
                  <a:gd name="T6" fmla="*/ 12 w 12"/>
                  <a:gd name="T7" fmla="*/ 49 h 49"/>
                  <a:gd name="T8" fmla="*/ 9 w 12"/>
                  <a:gd name="T9" fmla="*/ 0 h 49"/>
                  <a:gd name="T10" fmla="*/ 0 60000 65536"/>
                  <a:gd name="T11" fmla="*/ 0 60000 65536"/>
                  <a:gd name="T12" fmla="*/ 0 60000 65536"/>
                  <a:gd name="T13" fmla="*/ 0 60000 65536"/>
                  <a:gd name="T14" fmla="*/ 0 60000 65536"/>
                  <a:gd name="T15" fmla="*/ 0 w 12"/>
                  <a:gd name="T16" fmla="*/ 0 h 49"/>
                  <a:gd name="T17" fmla="*/ 12 w 12"/>
                  <a:gd name="T18" fmla="*/ 49 h 49"/>
                </a:gdLst>
                <a:ahLst/>
                <a:cxnLst>
                  <a:cxn ang="T10">
                    <a:pos x="T0" y="T1"/>
                  </a:cxn>
                  <a:cxn ang="T11">
                    <a:pos x="T2" y="T3"/>
                  </a:cxn>
                  <a:cxn ang="T12">
                    <a:pos x="T4" y="T5"/>
                  </a:cxn>
                  <a:cxn ang="T13">
                    <a:pos x="T6" y="T7"/>
                  </a:cxn>
                  <a:cxn ang="T14">
                    <a:pos x="T8" y="T9"/>
                  </a:cxn>
                </a:cxnLst>
                <a:rect l="T15" t="T16" r="T17" b="T18"/>
                <a:pathLst>
                  <a:path w="12" h="49">
                    <a:moveTo>
                      <a:pt x="9" y="0"/>
                    </a:moveTo>
                    <a:lnTo>
                      <a:pt x="0" y="0"/>
                    </a:lnTo>
                    <a:lnTo>
                      <a:pt x="3" y="49"/>
                    </a:lnTo>
                    <a:lnTo>
                      <a:pt x="12" y="49"/>
                    </a:lnTo>
                    <a:lnTo>
                      <a:pt x="9" y="0"/>
                    </a:lnTo>
                    <a:close/>
                  </a:path>
                </a:pathLst>
              </a:custGeom>
              <a:solidFill>
                <a:srgbClr val="000000"/>
              </a:solidFill>
              <a:ln w="9525">
                <a:noFill/>
                <a:round/>
                <a:headEnd/>
                <a:tailEnd/>
              </a:ln>
            </p:spPr>
            <p:txBody>
              <a:bodyPr/>
              <a:lstStyle/>
              <a:p>
                <a:endParaRPr lang="en-US" dirty="0"/>
              </a:p>
            </p:txBody>
          </p:sp>
          <p:sp>
            <p:nvSpPr>
              <p:cNvPr id="22008" name="Freeform 606"/>
              <p:cNvSpPr>
                <a:spLocks/>
              </p:cNvSpPr>
              <p:nvPr/>
            </p:nvSpPr>
            <p:spPr bwMode="auto">
              <a:xfrm>
                <a:off x="3489" y="1346"/>
                <a:ext cx="1" cy="2"/>
              </a:xfrm>
              <a:custGeom>
                <a:avLst/>
                <a:gdLst>
                  <a:gd name="T0" fmla="*/ 6 w 9"/>
                  <a:gd name="T1" fmla="*/ 0 h 8"/>
                  <a:gd name="T2" fmla="*/ 9 w 9"/>
                  <a:gd name="T3" fmla="*/ 1 h 8"/>
                  <a:gd name="T4" fmla="*/ 9 w 9"/>
                  <a:gd name="T5" fmla="*/ 4 h 8"/>
                  <a:gd name="T6" fmla="*/ 0 w 9"/>
                  <a:gd name="T7" fmla="*/ 4 h 8"/>
                  <a:gd name="T8" fmla="*/ 3 w 9"/>
                  <a:gd name="T9" fmla="*/ 8 h 8"/>
                  <a:gd name="T10" fmla="*/ 6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0"/>
                    </a:moveTo>
                    <a:lnTo>
                      <a:pt x="9" y="1"/>
                    </a:lnTo>
                    <a:lnTo>
                      <a:pt x="9" y="4"/>
                    </a:lnTo>
                    <a:lnTo>
                      <a:pt x="0" y="4"/>
                    </a:lnTo>
                    <a:lnTo>
                      <a:pt x="3" y="8"/>
                    </a:lnTo>
                    <a:lnTo>
                      <a:pt x="6" y="0"/>
                    </a:lnTo>
                    <a:close/>
                  </a:path>
                </a:pathLst>
              </a:custGeom>
              <a:solidFill>
                <a:srgbClr val="000000"/>
              </a:solidFill>
              <a:ln w="9525">
                <a:noFill/>
                <a:round/>
                <a:headEnd/>
                <a:tailEnd/>
              </a:ln>
            </p:spPr>
            <p:txBody>
              <a:bodyPr/>
              <a:lstStyle/>
              <a:p>
                <a:endParaRPr lang="en-US" dirty="0"/>
              </a:p>
            </p:txBody>
          </p:sp>
          <p:sp>
            <p:nvSpPr>
              <p:cNvPr id="22009" name="Freeform 607"/>
              <p:cNvSpPr>
                <a:spLocks/>
              </p:cNvSpPr>
              <p:nvPr/>
            </p:nvSpPr>
            <p:spPr bwMode="auto">
              <a:xfrm>
                <a:off x="3485" y="1353"/>
                <a:ext cx="5" cy="3"/>
              </a:xfrm>
              <a:custGeom>
                <a:avLst/>
                <a:gdLst>
                  <a:gd name="T0" fmla="*/ 40 w 43"/>
                  <a:gd name="T1" fmla="*/ 19 h 19"/>
                  <a:gd name="T2" fmla="*/ 43 w 43"/>
                  <a:gd name="T3" fmla="*/ 12 h 19"/>
                  <a:gd name="T4" fmla="*/ 3 w 43"/>
                  <a:gd name="T5" fmla="*/ 0 h 19"/>
                  <a:gd name="T6" fmla="*/ 0 w 43"/>
                  <a:gd name="T7" fmla="*/ 7 h 19"/>
                  <a:gd name="T8" fmla="*/ 40 w 43"/>
                  <a:gd name="T9" fmla="*/ 19 h 19"/>
                  <a:gd name="T10" fmla="*/ 0 60000 65536"/>
                  <a:gd name="T11" fmla="*/ 0 60000 65536"/>
                  <a:gd name="T12" fmla="*/ 0 60000 65536"/>
                  <a:gd name="T13" fmla="*/ 0 60000 65536"/>
                  <a:gd name="T14" fmla="*/ 0 60000 65536"/>
                  <a:gd name="T15" fmla="*/ 0 w 43"/>
                  <a:gd name="T16" fmla="*/ 0 h 19"/>
                  <a:gd name="T17" fmla="*/ 43 w 43"/>
                  <a:gd name="T18" fmla="*/ 19 h 19"/>
                </a:gdLst>
                <a:ahLst/>
                <a:cxnLst>
                  <a:cxn ang="T10">
                    <a:pos x="T0" y="T1"/>
                  </a:cxn>
                  <a:cxn ang="T11">
                    <a:pos x="T2" y="T3"/>
                  </a:cxn>
                  <a:cxn ang="T12">
                    <a:pos x="T4" y="T5"/>
                  </a:cxn>
                  <a:cxn ang="T13">
                    <a:pos x="T6" y="T7"/>
                  </a:cxn>
                  <a:cxn ang="T14">
                    <a:pos x="T8" y="T9"/>
                  </a:cxn>
                </a:cxnLst>
                <a:rect l="T15" t="T16" r="T17" b="T18"/>
                <a:pathLst>
                  <a:path w="43" h="19">
                    <a:moveTo>
                      <a:pt x="40" y="19"/>
                    </a:moveTo>
                    <a:lnTo>
                      <a:pt x="43" y="12"/>
                    </a:lnTo>
                    <a:lnTo>
                      <a:pt x="3" y="0"/>
                    </a:lnTo>
                    <a:lnTo>
                      <a:pt x="0" y="7"/>
                    </a:lnTo>
                    <a:lnTo>
                      <a:pt x="40" y="19"/>
                    </a:lnTo>
                    <a:close/>
                  </a:path>
                </a:pathLst>
              </a:custGeom>
              <a:solidFill>
                <a:srgbClr val="000000"/>
              </a:solidFill>
              <a:ln w="9525">
                <a:noFill/>
                <a:round/>
                <a:headEnd/>
                <a:tailEnd/>
              </a:ln>
            </p:spPr>
            <p:txBody>
              <a:bodyPr/>
              <a:lstStyle/>
              <a:p>
                <a:endParaRPr lang="en-US" dirty="0"/>
              </a:p>
            </p:txBody>
          </p:sp>
          <p:sp>
            <p:nvSpPr>
              <p:cNvPr id="22010" name="Freeform 608"/>
              <p:cNvSpPr>
                <a:spLocks/>
              </p:cNvSpPr>
              <p:nvPr/>
            </p:nvSpPr>
            <p:spPr bwMode="auto">
              <a:xfrm>
                <a:off x="3489" y="1355"/>
                <a:ext cx="1" cy="1"/>
              </a:xfrm>
              <a:custGeom>
                <a:avLst/>
                <a:gdLst>
                  <a:gd name="T0" fmla="*/ 9 w 9"/>
                  <a:gd name="T1" fmla="*/ 3 h 9"/>
                  <a:gd name="T2" fmla="*/ 9 w 9"/>
                  <a:gd name="T3" fmla="*/ 9 h 9"/>
                  <a:gd name="T4" fmla="*/ 3 w 9"/>
                  <a:gd name="T5" fmla="*/ 7 h 9"/>
                  <a:gd name="T6" fmla="*/ 6 w 9"/>
                  <a:gd name="T7" fmla="*/ 0 h 9"/>
                  <a:gd name="T8" fmla="*/ 0 w 9"/>
                  <a:gd name="T9" fmla="*/ 3 h 9"/>
                  <a:gd name="T10" fmla="*/ 9 w 9"/>
                  <a:gd name="T11" fmla="*/ 3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3"/>
                    </a:moveTo>
                    <a:lnTo>
                      <a:pt x="9" y="9"/>
                    </a:lnTo>
                    <a:lnTo>
                      <a:pt x="3" y="7"/>
                    </a:lnTo>
                    <a:lnTo>
                      <a:pt x="6" y="0"/>
                    </a:lnTo>
                    <a:lnTo>
                      <a:pt x="0" y="3"/>
                    </a:lnTo>
                    <a:lnTo>
                      <a:pt x="9" y="3"/>
                    </a:lnTo>
                    <a:close/>
                  </a:path>
                </a:pathLst>
              </a:custGeom>
              <a:solidFill>
                <a:srgbClr val="000000"/>
              </a:solidFill>
              <a:ln w="9525">
                <a:noFill/>
                <a:round/>
                <a:headEnd/>
                <a:tailEnd/>
              </a:ln>
            </p:spPr>
            <p:txBody>
              <a:bodyPr/>
              <a:lstStyle/>
              <a:p>
                <a:endParaRPr lang="en-US" dirty="0"/>
              </a:p>
            </p:txBody>
          </p:sp>
          <p:sp>
            <p:nvSpPr>
              <p:cNvPr id="22011" name="Freeform 609"/>
              <p:cNvSpPr>
                <a:spLocks/>
              </p:cNvSpPr>
              <p:nvPr/>
            </p:nvSpPr>
            <p:spPr bwMode="auto">
              <a:xfrm>
                <a:off x="3484" y="1353"/>
                <a:ext cx="1" cy="1"/>
              </a:xfrm>
              <a:custGeom>
                <a:avLst/>
                <a:gdLst>
                  <a:gd name="T0" fmla="*/ 5 w 10"/>
                  <a:gd name="T1" fmla="*/ 7 h 7"/>
                  <a:gd name="T2" fmla="*/ 0 w 10"/>
                  <a:gd name="T3" fmla="*/ 6 h 7"/>
                  <a:gd name="T4" fmla="*/ 3 w 10"/>
                  <a:gd name="T5" fmla="*/ 1 h 7"/>
                  <a:gd name="T6" fmla="*/ 10 w 10"/>
                  <a:gd name="T7" fmla="*/ 6 h 7"/>
                  <a:gd name="T8" fmla="*/ 8 w 10"/>
                  <a:gd name="T9" fmla="*/ 0 h 7"/>
                  <a:gd name="T10" fmla="*/ 5 w 10"/>
                  <a:gd name="T11" fmla="*/ 7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5" y="7"/>
                    </a:moveTo>
                    <a:lnTo>
                      <a:pt x="0" y="6"/>
                    </a:lnTo>
                    <a:lnTo>
                      <a:pt x="3" y="1"/>
                    </a:lnTo>
                    <a:lnTo>
                      <a:pt x="10" y="6"/>
                    </a:lnTo>
                    <a:lnTo>
                      <a:pt x="8" y="0"/>
                    </a:lnTo>
                    <a:lnTo>
                      <a:pt x="5" y="7"/>
                    </a:lnTo>
                    <a:close/>
                  </a:path>
                </a:pathLst>
              </a:custGeom>
              <a:solidFill>
                <a:srgbClr val="000000"/>
              </a:solidFill>
              <a:ln w="9525">
                <a:noFill/>
                <a:round/>
                <a:headEnd/>
                <a:tailEnd/>
              </a:ln>
            </p:spPr>
            <p:txBody>
              <a:bodyPr/>
              <a:lstStyle/>
              <a:p>
                <a:endParaRPr lang="en-US" dirty="0"/>
              </a:p>
            </p:txBody>
          </p:sp>
          <p:sp>
            <p:nvSpPr>
              <p:cNvPr id="22012" name="Freeform 610"/>
              <p:cNvSpPr>
                <a:spLocks/>
              </p:cNvSpPr>
              <p:nvPr/>
            </p:nvSpPr>
            <p:spPr bwMode="auto">
              <a:xfrm>
                <a:off x="3489" y="1339"/>
                <a:ext cx="2" cy="8"/>
              </a:xfrm>
              <a:custGeom>
                <a:avLst/>
                <a:gdLst>
                  <a:gd name="T0" fmla="*/ 19 w 24"/>
                  <a:gd name="T1" fmla="*/ 0 h 46"/>
                  <a:gd name="T2" fmla="*/ 21 w 24"/>
                  <a:gd name="T3" fmla="*/ 3 h 46"/>
                  <a:gd name="T4" fmla="*/ 24 w 24"/>
                  <a:gd name="T5" fmla="*/ 9 h 46"/>
                  <a:gd name="T6" fmla="*/ 21 w 24"/>
                  <a:gd name="T7" fmla="*/ 23 h 46"/>
                  <a:gd name="T8" fmla="*/ 15 w 24"/>
                  <a:gd name="T9" fmla="*/ 37 h 46"/>
                  <a:gd name="T10" fmla="*/ 11 w 24"/>
                  <a:gd name="T11" fmla="*/ 43 h 46"/>
                  <a:gd name="T12" fmla="*/ 6 w 24"/>
                  <a:gd name="T13" fmla="*/ 46 h 46"/>
                  <a:gd name="T14" fmla="*/ 0 w 24"/>
                  <a:gd name="T15" fmla="*/ 39 h 46"/>
                  <a:gd name="T16" fmla="*/ 5 w 24"/>
                  <a:gd name="T17" fmla="*/ 37 h 46"/>
                  <a:gd name="T18" fmla="*/ 7 w 24"/>
                  <a:gd name="T19" fmla="*/ 33 h 46"/>
                  <a:gd name="T20" fmla="*/ 12 w 24"/>
                  <a:gd name="T21" fmla="*/ 21 h 46"/>
                  <a:gd name="T22" fmla="*/ 15 w 24"/>
                  <a:gd name="T23" fmla="*/ 9 h 46"/>
                  <a:gd name="T24" fmla="*/ 14 w 24"/>
                  <a:gd name="T25" fmla="*/ 7 h 46"/>
                  <a:gd name="T26" fmla="*/ 12 w 24"/>
                  <a:gd name="T27" fmla="*/ 5 h 46"/>
                  <a:gd name="T28" fmla="*/ 19 w 24"/>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46"/>
                  <a:gd name="T47" fmla="*/ 24 w 24"/>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46">
                    <a:moveTo>
                      <a:pt x="19" y="0"/>
                    </a:moveTo>
                    <a:lnTo>
                      <a:pt x="21" y="3"/>
                    </a:lnTo>
                    <a:lnTo>
                      <a:pt x="24" y="9"/>
                    </a:lnTo>
                    <a:lnTo>
                      <a:pt x="21" y="23"/>
                    </a:lnTo>
                    <a:lnTo>
                      <a:pt x="15" y="37"/>
                    </a:lnTo>
                    <a:lnTo>
                      <a:pt x="11" y="43"/>
                    </a:lnTo>
                    <a:lnTo>
                      <a:pt x="6" y="46"/>
                    </a:lnTo>
                    <a:lnTo>
                      <a:pt x="0" y="39"/>
                    </a:lnTo>
                    <a:lnTo>
                      <a:pt x="5" y="37"/>
                    </a:lnTo>
                    <a:lnTo>
                      <a:pt x="7" y="33"/>
                    </a:lnTo>
                    <a:lnTo>
                      <a:pt x="12" y="21"/>
                    </a:lnTo>
                    <a:lnTo>
                      <a:pt x="15" y="9"/>
                    </a:lnTo>
                    <a:lnTo>
                      <a:pt x="14" y="7"/>
                    </a:lnTo>
                    <a:lnTo>
                      <a:pt x="12" y="5"/>
                    </a:lnTo>
                    <a:lnTo>
                      <a:pt x="19" y="0"/>
                    </a:lnTo>
                    <a:close/>
                  </a:path>
                </a:pathLst>
              </a:custGeom>
              <a:solidFill>
                <a:srgbClr val="000000"/>
              </a:solidFill>
              <a:ln w="9525">
                <a:noFill/>
                <a:round/>
                <a:headEnd/>
                <a:tailEnd/>
              </a:ln>
            </p:spPr>
            <p:txBody>
              <a:bodyPr/>
              <a:lstStyle/>
              <a:p>
                <a:endParaRPr lang="en-US" dirty="0"/>
              </a:p>
            </p:txBody>
          </p:sp>
          <p:sp>
            <p:nvSpPr>
              <p:cNvPr id="22013" name="Freeform 611"/>
              <p:cNvSpPr>
                <a:spLocks/>
              </p:cNvSpPr>
              <p:nvPr/>
            </p:nvSpPr>
            <p:spPr bwMode="auto">
              <a:xfrm>
                <a:off x="3493" y="1341"/>
                <a:ext cx="2" cy="8"/>
              </a:xfrm>
              <a:custGeom>
                <a:avLst/>
                <a:gdLst>
                  <a:gd name="T0" fmla="*/ 17 w 22"/>
                  <a:gd name="T1" fmla="*/ 0 h 48"/>
                  <a:gd name="T2" fmla="*/ 19 w 22"/>
                  <a:gd name="T3" fmla="*/ 3 h 48"/>
                  <a:gd name="T4" fmla="*/ 22 w 22"/>
                  <a:gd name="T5" fmla="*/ 11 h 48"/>
                  <a:gd name="T6" fmla="*/ 22 w 22"/>
                  <a:gd name="T7" fmla="*/ 23 h 48"/>
                  <a:gd name="T8" fmla="*/ 16 w 22"/>
                  <a:gd name="T9" fmla="*/ 38 h 48"/>
                  <a:gd name="T10" fmla="*/ 10 w 22"/>
                  <a:gd name="T11" fmla="*/ 44 h 48"/>
                  <a:gd name="T12" fmla="*/ 4 w 22"/>
                  <a:gd name="T13" fmla="*/ 48 h 48"/>
                  <a:gd name="T14" fmla="*/ 0 w 22"/>
                  <a:gd name="T15" fmla="*/ 41 h 48"/>
                  <a:gd name="T16" fmla="*/ 4 w 22"/>
                  <a:gd name="T17" fmla="*/ 38 h 48"/>
                  <a:gd name="T18" fmla="*/ 8 w 22"/>
                  <a:gd name="T19" fmla="*/ 34 h 48"/>
                  <a:gd name="T20" fmla="*/ 13 w 22"/>
                  <a:gd name="T21" fmla="*/ 22 h 48"/>
                  <a:gd name="T22" fmla="*/ 13 w 22"/>
                  <a:gd name="T23" fmla="*/ 12 h 48"/>
                  <a:gd name="T24" fmla="*/ 11 w 22"/>
                  <a:gd name="T25" fmla="*/ 8 h 48"/>
                  <a:gd name="T26" fmla="*/ 10 w 22"/>
                  <a:gd name="T27" fmla="*/ 5 h 48"/>
                  <a:gd name="T28" fmla="*/ 17 w 22"/>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8"/>
                  <a:gd name="T47" fmla="*/ 22 w 2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8">
                    <a:moveTo>
                      <a:pt x="17" y="0"/>
                    </a:moveTo>
                    <a:lnTo>
                      <a:pt x="19" y="3"/>
                    </a:lnTo>
                    <a:lnTo>
                      <a:pt x="22" y="11"/>
                    </a:lnTo>
                    <a:lnTo>
                      <a:pt x="22" y="23"/>
                    </a:lnTo>
                    <a:lnTo>
                      <a:pt x="16" y="38"/>
                    </a:lnTo>
                    <a:lnTo>
                      <a:pt x="10" y="44"/>
                    </a:lnTo>
                    <a:lnTo>
                      <a:pt x="4" y="48"/>
                    </a:lnTo>
                    <a:lnTo>
                      <a:pt x="0" y="41"/>
                    </a:lnTo>
                    <a:lnTo>
                      <a:pt x="4" y="38"/>
                    </a:lnTo>
                    <a:lnTo>
                      <a:pt x="8" y="34"/>
                    </a:lnTo>
                    <a:lnTo>
                      <a:pt x="13" y="22"/>
                    </a:lnTo>
                    <a:lnTo>
                      <a:pt x="13" y="12"/>
                    </a:lnTo>
                    <a:lnTo>
                      <a:pt x="11" y="8"/>
                    </a:lnTo>
                    <a:lnTo>
                      <a:pt x="10" y="5"/>
                    </a:lnTo>
                    <a:lnTo>
                      <a:pt x="17" y="0"/>
                    </a:lnTo>
                    <a:close/>
                  </a:path>
                </a:pathLst>
              </a:custGeom>
              <a:solidFill>
                <a:srgbClr val="000000"/>
              </a:solidFill>
              <a:ln w="9525">
                <a:noFill/>
                <a:round/>
                <a:headEnd/>
                <a:tailEnd/>
              </a:ln>
            </p:spPr>
            <p:txBody>
              <a:bodyPr/>
              <a:lstStyle/>
              <a:p>
                <a:endParaRPr lang="en-US" dirty="0"/>
              </a:p>
            </p:txBody>
          </p:sp>
          <p:sp>
            <p:nvSpPr>
              <p:cNvPr id="22014" name="Freeform 612"/>
              <p:cNvSpPr>
                <a:spLocks/>
              </p:cNvSpPr>
              <p:nvPr/>
            </p:nvSpPr>
            <p:spPr bwMode="auto">
              <a:xfrm>
                <a:off x="3494" y="1357"/>
                <a:ext cx="3" cy="7"/>
              </a:xfrm>
              <a:custGeom>
                <a:avLst/>
                <a:gdLst>
                  <a:gd name="T0" fmla="*/ 14 w 20"/>
                  <a:gd name="T1" fmla="*/ 0 h 45"/>
                  <a:gd name="T2" fmla="*/ 17 w 20"/>
                  <a:gd name="T3" fmla="*/ 4 h 45"/>
                  <a:gd name="T4" fmla="*/ 20 w 20"/>
                  <a:gd name="T5" fmla="*/ 10 h 45"/>
                  <a:gd name="T6" fmla="*/ 20 w 20"/>
                  <a:gd name="T7" fmla="*/ 22 h 45"/>
                  <a:gd name="T8" fmla="*/ 15 w 20"/>
                  <a:gd name="T9" fmla="*/ 36 h 45"/>
                  <a:gd name="T10" fmla="*/ 7 w 20"/>
                  <a:gd name="T11" fmla="*/ 45 h 45"/>
                  <a:gd name="T12" fmla="*/ 0 w 20"/>
                  <a:gd name="T13" fmla="*/ 40 h 45"/>
                  <a:gd name="T14" fmla="*/ 7 w 20"/>
                  <a:gd name="T15" fmla="*/ 32 h 45"/>
                  <a:gd name="T16" fmla="*/ 12 w 20"/>
                  <a:gd name="T17" fmla="*/ 21 h 45"/>
                  <a:gd name="T18" fmla="*/ 12 w 20"/>
                  <a:gd name="T19" fmla="*/ 11 h 45"/>
                  <a:gd name="T20" fmla="*/ 9 w 20"/>
                  <a:gd name="T21" fmla="*/ 8 h 45"/>
                  <a:gd name="T22" fmla="*/ 8 w 20"/>
                  <a:gd name="T23" fmla="*/ 6 h 45"/>
                  <a:gd name="T24" fmla="*/ 14 w 20"/>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45"/>
                  <a:gd name="T41" fmla="*/ 20 w 2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45">
                    <a:moveTo>
                      <a:pt x="14" y="0"/>
                    </a:moveTo>
                    <a:lnTo>
                      <a:pt x="17" y="4"/>
                    </a:lnTo>
                    <a:lnTo>
                      <a:pt x="20" y="10"/>
                    </a:lnTo>
                    <a:lnTo>
                      <a:pt x="20" y="22"/>
                    </a:lnTo>
                    <a:lnTo>
                      <a:pt x="15" y="36"/>
                    </a:lnTo>
                    <a:lnTo>
                      <a:pt x="7" y="45"/>
                    </a:lnTo>
                    <a:lnTo>
                      <a:pt x="0" y="40"/>
                    </a:lnTo>
                    <a:lnTo>
                      <a:pt x="7" y="32"/>
                    </a:lnTo>
                    <a:lnTo>
                      <a:pt x="12" y="21"/>
                    </a:lnTo>
                    <a:lnTo>
                      <a:pt x="12" y="11"/>
                    </a:lnTo>
                    <a:lnTo>
                      <a:pt x="9" y="8"/>
                    </a:lnTo>
                    <a:lnTo>
                      <a:pt x="8" y="6"/>
                    </a:lnTo>
                    <a:lnTo>
                      <a:pt x="14" y="0"/>
                    </a:lnTo>
                    <a:close/>
                  </a:path>
                </a:pathLst>
              </a:custGeom>
              <a:solidFill>
                <a:srgbClr val="000000"/>
              </a:solidFill>
              <a:ln w="9525">
                <a:noFill/>
                <a:round/>
                <a:headEnd/>
                <a:tailEnd/>
              </a:ln>
            </p:spPr>
            <p:txBody>
              <a:bodyPr/>
              <a:lstStyle/>
              <a:p>
                <a:endParaRPr lang="en-US" dirty="0"/>
              </a:p>
            </p:txBody>
          </p:sp>
          <p:sp>
            <p:nvSpPr>
              <p:cNvPr id="22015" name="Freeform 613"/>
              <p:cNvSpPr>
                <a:spLocks/>
              </p:cNvSpPr>
              <p:nvPr/>
            </p:nvSpPr>
            <p:spPr bwMode="auto">
              <a:xfrm>
                <a:off x="3504" y="1360"/>
                <a:ext cx="2" cy="8"/>
              </a:xfrm>
              <a:custGeom>
                <a:avLst/>
                <a:gdLst>
                  <a:gd name="T0" fmla="*/ 14 w 20"/>
                  <a:gd name="T1" fmla="*/ 0 h 46"/>
                  <a:gd name="T2" fmla="*/ 18 w 20"/>
                  <a:gd name="T3" fmla="*/ 3 h 46"/>
                  <a:gd name="T4" fmla="*/ 20 w 20"/>
                  <a:gd name="T5" fmla="*/ 9 h 46"/>
                  <a:gd name="T6" fmla="*/ 19 w 20"/>
                  <a:gd name="T7" fmla="*/ 22 h 46"/>
                  <a:gd name="T8" fmla="*/ 14 w 20"/>
                  <a:gd name="T9" fmla="*/ 36 h 46"/>
                  <a:gd name="T10" fmla="*/ 10 w 20"/>
                  <a:gd name="T11" fmla="*/ 43 h 46"/>
                  <a:gd name="T12" fmla="*/ 6 w 20"/>
                  <a:gd name="T13" fmla="*/ 46 h 46"/>
                  <a:gd name="T14" fmla="*/ 0 w 20"/>
                  <a:gd name="T15" fmla="*/ 40 h 46"/>
                  <a:gd name="T16" fmla="*/ 3 w 20"/>
                  <a:gd name="T17" fmla="*/ 37 h 46"/>
                  <a:gd name="T18" fmla="*/ 7 w 20"/>
                  <a:gd name="T19" fmla="*/ 32 h 46"/>
                  <a:gd name="T20" fmla="*/ 10 w 20"/>
                  <a:gd name="T21" fmla="*/ 21 h 46"/>
                  <a:gd name="T22" fmla="*/ 11 w 20"/>
                  <a:gd name="T23" fmla="*/ 9 h 46"/>
                  <a:gd name="T24" fmla="*/ 10 w 20"/>
                  <a:gd name="T25" fmla="*/ 7 h 46"/>
                  <a:gd name="T26" fmla="*/ 8 w 20"/>
                  <a:gd name="T27" fmla="*/ 5 h 46"/>
                  <a:gd name="T28" fmla="*/ 14 w 20"/>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6"/>
                  <a:gd name="T47" fmla="*/ 20 w 20"/>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6">
                    <a:moveTo>
                      <a:pt x="14" y="0"/>
                    </a:moveTo>
                    <a:lnTo>
                      <a:pt x="18" y="3"/>
                    </a:lnTo>
                    <a:lnTo>
                      <a:pt x="20" y="9"/>
                    </a:lnTo>
                    <a:lnTo>
                      <a:pt x="19" y="22"/>
                    </a:lnTo>
                    <a:lnTo>
                      <a:pt x="14" y="36"/>
                    </a:lnTo>
                    <a:lnTo>
                      <a:pt x="10" y="43"/>
                    </a:lnTo>
                    <a:lnTo>
                      <a:pt x="6" y="46"/>
                    </a:lnTo>
                    <a:lnTo>
                      <a:pt x="0" y="40"/>
                    </a:lnTo>
                    <a:lnTo>
                      <a:pt x="3" y="37"/>
                    </a:lnTo>
                    <a:lnTo>
                      <a:pt x="7" y="32"/>
                    </a:lnTo>
                    <a:lnTo>
                      <a:pt x="10" y="21"/>
                    </a:lnTo>
                    <a:lnTo>
                      <a:pt x="11" y="9"/>
                    </a:lnTo>
                    <a:lnTo>
                      <a:pt x="10" y="7"/>
                    </a:lnTo>
                    <a:lnTo>
                      <a:pt x="8" y="5"/>
                    </a:lnTo>
                    <a:lnTo>
                      <a:pt x="14" y="0"/>
                    </a:lnTo>
                    <a:close/>
                  </a:path>
                </a:pathLst>
              </a:custGeom>
              <a:solidFill>
                <a:srgbClr val="000000"/>
              </a:solidFill>
              <a:ln w="9525">
                <a:noFill/>
                <a:round/>
                <a:headEnd/>
                <a:tailEnd/>
              </a:ln>
            </p:spPr>
            <p:txBody>
              <a:bodyPr/>
              <a:lstStyle/>
              <a:p>
                <a:endParaRPr lang="en-US" dirty="0"/>
              </a:p>
            </p:txBody>
          </p:sp>
          <p:sp>
            <p:nvSpPr>
              <p:cNvPr id="22016" name="Freeform 614"/>
              <p:cNvSpPr>
                <a:spLocks/>
              </p:cNvSpPr>
              <p:nvPr/>
            </p:nvSpPr>
            <p:spPr bwMode="auto">
              <a:xfrm>
                <a:off x="3510" y="1362"/>
                <a:ext cx="2" cy="8"/>
              </a:xfrm>
              <a:custGeom>
                <a:avLst/>
                <a:gdLst>
                  <a:gd name="T0" fmla="*/ 14 w 20"/>
                  <a:gd name="T1" fmla="*/ 0 h 45"/>
                  <a:gd name="T2" fmla="*/ 18 w 20"/>
                  <a:gd name="T3" fmla="*/ 4 h 45"/>
                  <a:gd name="T4" fmla="*/ 20 w 20"/>
                  <a:gd name="T5" fmla="*/ 10 h 45"/>
                  <a:gd name="T6" fmla="*/ 20 w 20"/>
                  <a:gd name="T7" fmla="*/ 21 h 45"/>
                  <a:gd name="T8" fmla="*/ 15 w 20"/>
                  <a:gd name="T9" fmla="*/ 36 h 45"/>
                  <a:gd name="T10" fmla="*/ 10 w 20"/>
                  <a:gd name="T11" fmla="*/ 42 h 45"/>
                  <a:gd name="T12" fmla="*/ 6 w 20"/>
                  <a:gd name="T13" fmla="*/ 45 h 45"/>
                  <a:gd name="T14" fmla="*/ 0 w 20"/>
                  <a:gd name="T15" fmla="*/ 39 h 45"/>
                  <a:gd name="T16" fmla="*/ 4 w 20"/>
                  <a:gd name="T17" fmla="*/ 37 h 45"/>
                  <a:gd name="T18" fmla="*/ 7 w 20"/>
                  <a:gd name="T19" fmla="*/ 32 h 45"/>
                  <a:gd name="T20" fmla="*/ 11 w 20"/>
                  <a:gd name="T21" fmla="*/ 20 h 45"/>
                  <a:gd name="T22" fmla="*/ 11 w 20"/>
                  <a:gd name="T23" fmla="*/ 11 h 45"/>
                  <a:gd name="T24" fmla="*/ 10 w 20"/>
                  <a:gd name="T25" fmla="*/ 8 h 45"/>
                  <a:gd name="T26" fmla="*/ 8 w 20"/>
                  <a:gd name="T27" fmla="*/ 7 h 45"/>
                  <a:gd name="T28" fmla="*/ 14 w 20"/>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5"/>
                  <a:gd name="T47" fmla="*/ 20 w 2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5">
                    <a:moveTo>
                      <a:pt x="14" y="0"/>
                    </a:moveTo>
                    <a:lnTo>
                      <a:pt x="18" y="4"/>
                    </a:lnTo>
                    <a:lnTo>
                      <a:pt x="20" y="10"/>
                    </a:lnTo>
                    <a:lnTo>
                      <a:pt x="20" y="21"/>
                    </a:lnTo>
                    <a:lnTo>
                      <a:pt x="15" y="36"/>
                    </a:lnTo>
                    <a:lnTo>
                      <a:pt x="10" y="42"/>
                    </a:lnTo>
                    <a:lnTo>
                      <a:pt x="6" y="45"/>
                    </a:lnTo>
                    <a:lnTo>
                      <a:pt x="0" y="39"/>
                    </a:lnTo>
                    <a:lnTo>
                      <a:pt x="4" y="37"/>
                    </a:lnTo>
                    <a:lnTo>
                      <a:pt x="7" y="32"/>
                    </a:lnTo>
                    <a:lnTo>
                      <a:pt x="11" y="20"/>
                    </a:lnTo>
                    <a:lnTo>
                      <a:pt x="11" y="11"/>
                    </a:lnTo>
                    <a:lnTo>
                      <a:pt x="10" y="8"/>
                    </a:lnTo>
                    <a:lnTo>
                      <a:pt x="8" y="7"/>
                    </a:lnTo>
                    <a:lnTo>
                      <a:pt x="14" y="0"/>
                    </a:lnTo>
                    <a:close/>
                  </a:path>
                </a:pathLst>
              </a:custGeom>
              <a:solidFill>
                <a:srgbClr val="000000"/>
              </a:solidFill>
              <a:ln w="9525">
                <a:noFill/>
                <a:round/>
                <a:headEnd/>
                <a:tailEnd/>
              </a:ln>
            </p:spPr>
            <p:txBody>
              <a:bodyPr/>
              <a:lstStyle/>
              <a:p>
                <a:endParaRPr lang="en-US" dirty="0"/>
              </a:p>
            </p:txBody>
          </p:sp>
          <p:sp>
            <p:nvSpPr>
              <p:cNvPr id="22017" name="Freeform 615"/>
              <p:cNvSpPr>
                <a:spLocks/>
              </p:cNvSpPr>
              <p:nvPr/>
            </p:nvSpPr>
            <p:spPr bwMode="auto">
              <a:xfrm>
                <a:off x="3494" y="1339"/>
                <a:ext cx="56" cy="38"/>
              </a:xfrm>
              <a:custGeom>
                <a:avLst/>
                <a:gdLst>
                  <a:gd name="T0" fmla="*/ 231 w 497"/>
                  <a:gd name="T1" fmla="*/ 0 h 223"/>
                  <a:gd name="T2" fmla="*/ 191 w 497"/>
                  <a:gd name="T3" fmla="*/ 18 h 223"/>
                  <a:gd name="T4" fmla="*/ 159 w 497"/>
                  <a:gd name="T5" fmla="*/ 32 h 223"/>
                  <a:gd name="T6" fmla="*/ 108 w 497"/>
                  <a:gd name="T7" fmla="*/ 55 h 223"/>
                  <a:gd name="T8" fmla="*/ 86 w 497"/>
                  <a:gd name="T9" fmla="*/ 66 h 223"/>
                  <a:gd name="T10" fmla="*/ 63 w 497"/>
                  <a:gd name="T11" fmla="*/ 76 h 223"/>
                  <a:gd name="T12" fmla="*/ 35 w 497"/>
                  <a:gd name="T13" fmla="*/ 87 h 223"/>
                  <a:gd name="T14" fmla="*/ 0 w 497"/>
                  <a:gd name="T15" fmla="*/ 100 h 223"/>
                  <a:gd name="T16" fmla="*/ 14 w 497"/>
                  <a:gd name="T17" fmla="*/ 104 h 223"/>
                  <a:gd name="T18" fmla="*/ 27 w 497"/>
                  <a:gd name="T19" fmla="*/ 108 h 223"/>
                  <a:gd name="T20" fmla="*/ 39 w 497"/>
                  <a:gd name="T21" fmla="*/ 111 h 223"/>
                  <a:gd name="T22" fmla="*/ 51 w 497"/>
                  <a:gd name="T23" fmla="*/ 115 h 223"/>
                  <a:gd name="T24" fmla="*/ 71 w 497"/>
                  <a:gd name="T25" fmla="*/ 120 h 223"/>
                  <a:gd name="T26" fmla="*/ 88 w 497"/>
                  <a:gd name="T27" fmla="*/ 124 h 223"/>
                  <a:gd name="T28" fmla="*/ 120 w 497"/>
                  <a:gd name="T29" fmla="*/ 133 h 223"/>
                  <a:gd name="T30" fmla="*/ 149 w 497"/>
                  <a:gd name="T31" fmla="*/ 141 h 223"/>
                  <a:gd name="T32" fmla="*/ 218 w 497"/>
                  <a:gd name="T33" fmla="*/ 156 h 223"/>
                  <a:gd name="T34" fmla="*/ 309 w 497"/>
                  <a:gd name="T35" fmla="*/ 178 h 223"/>
                  <a:gd name="T36" fmla="*/ 351 w 497"/>
                  <a:gd name="T37" fmla="*/ 189 h 223"/>
                  <a:gd name="T38" fmla="*/ 391 w 497"/>
                  <a:gd name="T39" fmla="*/ 198 h 223"/>
                  <a:gd name="T40" fmla="*/ 417 w 497"/>
                  <a:gd name="T41" fmla="*/ 204 h 223"/>
                  <a:gd name="T42" fmla="*/ 444 w 497"/>
                  <a:gd name="T43" fmla="*/ 212 h 223"/>
                  <a:gd name="T44" fmla="*/ 458 w 497"/>
                  <a:gd name="T45" fmla="*/ 217 h 223"/>
                  <a:gd name="T46" fmla="*/ 472 w 497"/>
                  <a:gd name="T47" fmla="*/ 220 h 223"/>
                  <a:gd name="T48" fmla="*/ 485 w 497"/>
                  <a:gd name="T49" fmla="*/ 222 h 223"/>
                  <a:gd name="T50" fmla="*/ 492 w 497"/>
                  <a:gd name="T51" fmla="*/ 223 h 223"/>
                  <a:gd name="T52" fmla="*/ 497 w 497"/>
                  <a:gd name="T53" fmla="*/ 223 h 223"/>
                  <a:gd name="T54" fmla="*/ 482 w 497"/>
                  <a:gd name="T55" fmla="*/ 209 h 223"/>
                  <a:gd name="T56" fmla="*/ 463 w 497"/>
                  <a:gd name="T57" fmla="*/ 194 h 223"/>
                  <a:gd name="T58" fmla="*/ 419 w 497"/>
                  <a:gd name="T59" fmla="*/ 158 h 223"/>
                  <a:gd name="T60" fmla="*/ 375 w 497"/>
                  <a:gd name="T61" fmla="*/ 122 h 223"/>
                  <a:gd name="T62" fmla="*/ 355 w 497"/>
                  <a:gd name="T63" fmla="*/ 105 h 223"/>
                  <a:gd name="T64" fmla="*/ 338 w 497"/>
                  <a:gd name="T65" fmla="*/ 91 h 223"/>
                  <a:gd name="T66" fmla="*/ 311 w 497"/>
                  <a:gd name="T67" fmla="*/ 68 h 223"/>
                  <a:gd name="T68" fmla="*/ 283 w 497"/>
                  <a:gd name="T69" fmla="*/ 44 h 223"/>
                  <a:gd name="T70" fmla="*/ 231 w 497"/>
                  <a:gd name="T71" fmla="*/ 0 h 2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223"/>
                  <a:gd name="T110" fmla="*/ 497 w 497"/>
                  <a:gd name="T111" fmla="*/ 223 h 2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223">
                    <a:moveTo>
                      <a:pt x="231" y="0"/>
                    </a:moveTo>
                    <a:lnTo>
                      <a:pt x="191" y="18"/>
                    </a:lnTo>
                    <a:lnTo>
                      <a:pt x="159" y="32"/>
                    </a:lnTo>
                    <a:lnTo>
                      <a:pt x="108" y="55"/>
                    </a:lnTo>
                    <a:lnTo>
                      <a:pt x="86" y="66"/>
                    </a:lnTo>
                    <a:lnTo>
                      <a:pt x="63" y="76"/>
                    </a:lnTo>
                    <a:lnTo>
                      <a:pt x="35" y="87"/>
                    </a:lnTo>
                    <a:lnTo>
                      <a:pt x="0" y="100"/>
                    </a:lnTo>
                    <a:lnTo>
                      <a:pt x="14" y="104"/>
                    </a:lnTo>
                    <a:lnTo>
                      <a:pt x="27" y="108"/>
                    </a:lnTo>
                    <a:lnTo>
                      <a:pt x="39" y="111"/>
                    </a:lnTo>
                    <a:lnTo>
                      <a:pt x="51" y="115"/>
                    </a:lnTo>
                    <a:lnTo>
                      <a:pt x="71" y="120"/>
                    </a:lnTo>
                    <a:lnTo>
                      <a:pt x="88" y="124"/>
                    </a:lnTo>
                    <a:lnTo>
                      <a:pt x="120" y="133"/>
                    </a:lnTo>
                    <a:lnTo>
                      <a:pt x="149" y="141"/>
                    </a:lnTo>
                    <a:lnTo>
                      <a:pt x="218" y="156"/>
                    </a:lnTo>
                    <a:lnTo>
                      <a:pt x="309" y="178"/>
                    </a:lnTo>
                    <a:lnTo>
                      <a:pt x="351" y="189"/>
                    </a:lnTo>
                    <a:lnTo>
                      <a:pt x="391" y="198"/>
                    </a:lnTo>
                    <a:lnTo>
                      <a:pt x="417" y="204"/>
                    </a:lnTo>
                    <a:lnTo>
                      <a:pt x="444" y="212"/>
                    </a:lnTo>
                    <a:lnTo>
                      <a:pt x="458" y="217"/>
                    </a:lnTo>
                    <a:lnTo>
                      <a:pt x="472" y="220"/>
                    </a:lnTo>
                    <a:lnTo>
                      <a:pt x="485" y="222"/>
                    </a:lnTo>
                    <a:lnTo>
                      <a:pt x="492" y="223"/>
                    </a:lnTo>
                    <a:lnTo>
                      <a:pt x="497" y="223"/>
                    </a:lnTo>
                    <a:lnTo>
                      <a:pt x="482" y="209"/>
                    </a:lnTo>
                    <a:lnTo>
                      <a:pt x="463" y="194"/>
                    </a:lnTo>
                    <a:lnTo>
                      <a:pt x="419" y="158"/>
                    </a:lnTo>
                    <a:lnTo>
                      <a:pt x="375" y="122"/>
                    </a:lnTo>
                    <a:lnTo>
                      <a:pt x="355" y="105"/>
                    </a:lnTo>
                    <a:lnTo>
                      <a:pt x="338" y="91"/>
                    </a:lnTo>
                    <a:lnTo>
                      <a:pt x="311" y="68"/>
                    </a:lnTo>
                    <a:lnTo>
                      <a:pt x="283" y="44"/>
                    </a:lnTo>
                    <a:lnTo>
                      <a:pt x="231" y="0"/>
                    </a:lnTo>
                    <a:close/>
                  </a:path>
                </a:pathLst>
              </a:custGeom>
              <a:solidFill>
                <a:srgbClr val="666666"/>
              </a:solidFill>
              <a:ln w="9525">
                <a:noFill/>
                <a:round/>
                <a:headEnd/>
                <a:tailEnd/>
              </a:ln>
            </p:spPr>
            <p:txBody>
              <a:bodyPr/>
              <a:lstStyle/>
              <a:p>
                <a:endParaRPr lang="en-US" dirty="0"/>
              </a:p>
            </p:txBody>
          </p:sp>
          <p:sp>
            <p:nvSpPr>
              <p:cNvPr id="22018" name="Freeform 616"/>
              <p:cNvSpPr>
                <a:spLocks/>
              </p:cNvSpPr>
              <p:nvPr/>
            </p:nvSpPr>
            <p:spPr bwMode="auto">
              <a:xfrm>
                <a:off x="3494" y="1339"/>
                <a:ext cx="26" cy="18"/>
              </a:xfrm>
              <a:custGeom>
                <a:avLst/>
                <a:gdLst>
                  <a:gd name="T0" fmla="*/ 234 w 234"/>
                  <a:gd name="T1" fmla="*/ 7 h 107"/>
                  <a:gd name="T2" fmla="*/ 163 w 234"/>
                  <a:gd name="T3" fmla="*/ 39 h 107"/>
                  <a:gd name="T4" fmla="*/ 113 w 234"/>
                  <a:gd name="T5" fmla="*/ 62 h 107"/>
                  <a:gd name="T6" fmla="*/ 67 w 234"/>
                  <a:gd name="T7" fmla="*/ 83 h 107"/>
                  <a:gd name="T8" fmla="*/ 5 w 234"/>
                  <a:gd name="T9" fmla="*/ 107 h 107"/>
                  <a:gd name="T10" fmla="*/ 0 w 234"/>
                  <a:gd name="T11" fmla="*/ 100 h 107"/>
                  <a:gd name="T12" fmla="*/ 63 w 234"/>
                  <a:gd name="T13" fmla="*/ 76 h 107"/>
                  <a:gd name="T14" fmla="*/ 108 w 234"/>
                  <a:gd name="T15" fmla="*/ 55 h 107"/>
                  <a:gd name="T16" fmla="*/ 158 w 234"/>
                  <a:gd name="T17" fmla="*/ 32 h 107"/>
                  <a:gd name="T18" fmla="*/ 230 w 234"/>
                  <a:gd name="T19" fmla="*/ 0 h 107"/>
                  <a:gd name="T20" fmla="*/ 234 w 234"/>
                  <a:gd name="T21" fmla="*/ 7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07"/>
                  <a:gd name="T35" fmla="*/ 234 w 234"/>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07">
                    <a:moveTo>
                      <a:pt x="234" y="7"/>
                    </a:moveTo>
                    <a:lnTo>
                      <a:pt x="163" y="39"/>
                    </a:lnTo>
                    <a:lnTo>
                      <a:pt x="113" y="62"/>
                    </a:lnTo>
                    <a:lnTo>
                      <a:pt x="67" y="83"/>
                    </a:lnTo>
                    <a:lnTo>
                      <a:pt x="5" y="107"/>
                    </a:lnTo>
                    <a:lnTo>
                      <a:pt x="0" y="100"/>
                    </a:lnTo>
                    <a:lnTo>
                      <a:pt x="63" y="76"/>
                    </a:lnTo>
                    <a:lnTo>
                      <a:pt x="108" y="55"/>
                    </a:lnTo>
                    <a:lnTo>
                      <a:pt x="158" y="32"/>
                    </a:lnTo>
                    <a:lnTo>
                      <a:pt x="230" y="0"/>
                    </a:lnTo>
                    <a:lnTo>
                      <a:pt x="234" y="7"/>
                    </a:lnTo>
                    <a:close/>
                  </a:path>
                </a:pathLst>
              </a:custGeom>
              <a:solidFill>
                <a:srgbClr val="000000"/>
              </a:solidFill>
              <a:ln w="9525">
                <a:noFill/>
                <a:round/>
                <a:headEnd/>
                <a:tailEnd/>
              </a:ln>
            </p:spPr>
            <p:txBody>
              <a:bodyPr/>
              <a:lstStyle/>
              <a:p>
                <a:endParaRPr lang="en-US" dirty="0"/>
              </a:p>
            </p:txBody>
          </p:sp>
          <p:sp>
            <p:nvSpPr>
              <p:cNvPr id="22019" name="Freeform 617"/>
              <p:cNvSpPr>
                <a:spLocks/>
              </p:cNvSpPr>
              <p:nvPr/>
            </p:nvSpPr>
            <p:spPr bwMode="auto">
              <a:xfrm>
                <a:off x="3494" y="1355"/>
                <a:ext cx="10" cy="6"/>
              </a:xfrm>
              <a:custGeom>
                <a:avLst/>
                <a:gdLst>
                  <a:gd name="T0" fmla="*/ 3 w 91"/>
                  <a:gd name="T1" fmla="*/ 0 h 32"/>
                  <a:gd name="T2" fmla="*/ 29 w 91"/>
                  <a:gd name="T3" fmla="*/ 8 h 32"/>
                  <a:gd name="T4" fmla="*/ 53 w 91"/>
                  <a:gd name="T5" fmla="*/ 14 h 32"/>
                  <a:gd name="T6" fmla="*/ 91 w 91"/>
                  <a:gd name="T7" fmla="*/ 24 h 32"/>
                  <a:gd name="T8" fmla="*/ 88 w 91"/>
                  <a:gd name="T9" fmla="*/ 32 h 32"/>
                  <a:gd name="T10" fmla="*/ 50 w 91"/>
                  <a:gd name="T11" fmla="*/ 23 h 32"/>
                  <a:gd name="T12" fmla="*/ 27 w 91"/>
                  <a:gd name="T13" fmla="*/ 16 h 32"/>
                  <a:gd name="T14" fmla="*/ 0 w 91"/>
                  <a:gd name="T15" fmla="*/ 8 h 32"/>
                  <a:gd name="T16" fmla="*/ 3 w 91"/>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32"/>
                  <a:gd name="T29" fmla="*/ 91 w 9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32">
                    <a:moveTo>
                      <a:pt x="3" y="0"/>
                    </a:moveTo>
                    <a:lnTo>
                      <a:pt x="29" y="8"/>
                    </a:lnTo>
                    <a:lnTo>
                      <a:pt x="53" y="14"/>
                    </a:lnTo>
                    <a:lnTo>
                      <a:pt x="91" y="24"/>
                    </a:lnTo>
                    <a:lnTo>
                      <a:pt x="88" y="32"/>
                    </a:lnTo>
                    <a:lnTo>
                      <a:pt x="50" y="23"/>
                    </a:lnTo>
                    <a:lnTo>
                      <a:pt x="27" y="16"/>
                    </a:lnTo>
                    <a:lnTo>
                      <a:pt x="0" y="8"/>
                    </a:lnTo>
                    <a:lnTo>
                      <a:pt x="3" y="0"/>
                    </a:lnTo>
                    <a:close/>
                  </a:path>
                </a:pathLst>
              </a:custGeom>
              <a:solidFill>
                <a:srgbClr val="000000"/>
              </a:solidFill>
              <a:ln w="9525">
                <a:noFill/>
                <a:round/>
                <a:headEnd/>
                <a:tailEnd/>
              </a:ln>
            </p:spPr>
            <p:txBody>
              <a:bodyPr/>
              <a:lstStyle/>
              <a:p>
                <a:endParaRPr lang="en-US" dirty="0"/>
              </a:p>
            </p:txBody>
          </p:sp>
          <p:sp>
            <p:nvSpPr>
              <p:cNvPr id="22020" name="Freeform 618"/>
              <p:cNvSpPr>
                <a:spLocks/>
              </p:cNvSpPr>
              <p:nvPr/>
            </p:nvSpPr>
            <p:spPr bwMode="auto">
              <a:xfrm>
                <a:off x="3493" y="1355"/>
                <a:ext cx="2" cy="2"/>
              </a:xfrm>
              <a:custGeom>
                <a:avLst/>
                <a:gdLst>
                  <a:gd name="T0" fmla="*/ 10 w 15"/>
                  <a:gd name="T1" fmla="*/ 1 h 8"/>
                  <a:gd name="T2" fmla="*/ 0 w 15"/>
                  <a:gd name="T3" fmla="*/ 5 h 8"/>
                  <a:gd name="T4" fmla="*/ 11 w 15"/>
                  <a:gd name="T5" fmla="*/ 8 h 8"/>
                  <a:gd name="T6" fmla="*/ 14 w 15"/>
                  <a:gd name="T7" fmla="*/ 0 h 8"/>
                  <a:gd name="T8" fmla="*/ 15 w 15"/>
                  <a:gd name="T9" fmla="*/ 8 h 8"/>
                  <a:gd name="T10" fmla="*/ 10 w 15"/>
                  <a:gd name="T11" fmla="*/ 1 h 8"/>
                  <a:gd name="T12" fmla="*/ 0 60000 65536"/>
                  <a:gd name="T13" fmla="*/ 0 60000 65536"/>
                  <a:gd name="T14" fmla="*/ 0 60000 65536"/>
                  <a:gd name="T15" fmla="*/ 0 60000 65536"/>
                  <a:gd name="T16" fmla="*/ 0 60000 65536"/>
                  <a:gd name="T17" fmla="*/ 0 60000 65536"/>
                  <a:gd name="T18" fmla="*/ 0 w 15"/>
                  <a:gd name="T19" fmla="*/ 0 h 8"/>
                  <a:gd name="T20" fmla="*/ 15 w 15"/>
                  <a:gd name="T21" fmla="*/ 8 h 8"/>
                </a:gdLst>
                <a:ahLst/>
                <a:cxnLst>
                  <a:cxn ang="T12">
                    <a:pos x="T0" y="T1"/>
                  </a:cxn>
                  <a:cxn ang="T13">
                    <a:pos x="T2" y="T3"/>
                  </a:cxn>
                  <a:cxn ang="T14">
                    <a:pos x="T4" y="T5"/>
                  </a:cxn>
                  <a:cxn ang="T15">
                    <a:pos x="T6" y="T7"/>
                  </a:cxn>
                  <a:cxn ang="T16">
                    <a:pos x="T8" y="T9"/>
                  </a:cxn>
                  <a:cxn ang="T17">
                    <a:pos x="T10" y="T11"/>
                  </a:cxn>
                </a:cxnLst>
                <a:rect l="T18" t="T19" r="T20" b="T21"/>
                <a:pathLst>
                  <a:path w="15" h="8">
                    <a:moveTo>
                      <a:pt x="10" y="1"/>
                    </a:moveTo>
                    <a:lnTo>
                      <a:pt x="0" y="5"/>
                    </a:lnTo>
                    <a:lnTo>
                      <a:pt x="11" y="8"/>
                    </a:lnTo>
                    <a:lnTo>
                      <a:pt x="14" y="0"/>
                    </a:lnTo>
                    <a:lnTo>
                      <a:pt x="15" y="8"/>
                    </a:lnTo>
                    <a:lnTo>
                      <a:pt x="10" y="1"/>
                    </a:lnTo>
                    <a:close/>
                  </a:path>
                </a:pathLst>
              </a:custGeom>
              <a:solidFill>
                <a:srgbClr val="000000"/>
              </a:solidFill>
              <a:ln w="9525">
                <a:noFill/>
                <a:round/>
                <a:headEnd/>
                <a:tailEnd/>
              </a:ln>
            </p:spPr>
            <p:txBody>
              <a:bodyPr/>
              <a:lstStyle/>
              <a:p>
                <a:endParaRPr lang="en-US" dirty="0"/>
              </a:p>
            </p:txBody>
          </p:sp>
          <p:sp>
            <p:nvSpPr>
              <p:cNvPr id="22021" name="Freeform 619"/>
              <p:cNvSpPr>
                <a:spLocks/>
              </p:cNvSpPr>
              <p:nvPr/>
            </p:nvSpPr>
            <p:spPr bwMode="auto">
              <a:xfrm>
                <a:off x="3504" y="1359"/>
                <a:ext cx="15" cy="7"/>
              </a:xfrm>
              <a:custGeom>
                <a:avLst/>
                <a:gdLst>
                  <a:gd name="T0" fmla="*/ 3 w 132"/>
                  <a:gd name="T1" fmla="*/ 0 h 40"/>
                  <a:gd name="T2" fmla="*/ 63 w 132"/>
                  <a:gd name="T3" fmla="*/ 15 h 40"/>
                  <a:gd name="T4" fmla="*/ 132 w 132"/>
                  <a:gd name="T5" fmla="*/ 32 h 40"/>
                  <a:gd name="T6" fmla="*/ 130 w 132"/>
                  <a:gd name="T7" fmla="*/ 40 h 40"/>
                  <a:gd name="T8" fmla="*/ 60 w 132"/>
                  <a:gd name="T9" fmla="*/ 24 h 40"/>
                  <a:gd name="T10" fmla="*/ 0 w 132"/>
                  <a:gd name="T11" fmla="*/ 8 h 40"/>
                  <a:gd name="T12" fmla="*/ 3 w 132"/>
                  <a:gd name="T13" fmla="*/ 0 h 40"/>
                  <a:gd name="T14" fmla="*/ 0 60000 65536"/>
                  <a:gd name="T15" fmla="*/ 0 60000 65536"/>
                  <a:gd name="T16" fmla="*/ 0 60000 65536"/>
                  <a:gd name="T17" fmla="*/ 0 60000 65536"/>
                  <a:gd name="T18" fmla="*/ 0 60000 65536"/>
                  <a:gd name="T19" fmla="*/ 0 60000 65536"/>
                  <a:gd name="T20" fmla="*/ 0 60000 65536"/>
                  <a:gd name="T21" fmla="*/ 0 w 132"/>
                  <a:gd name="T22" fmla="*/ 0 h 40"/>
                  <a:gd name="T23" fmla="*/ 132 w 1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0">
                    <a:moveTo>
                      <a:pt x="3" y="0"/>
                    </a:moveTo>
                    <a:lnTo>
                      <a:pt x="63" y="15"/>
                    </a:lnTo>
                    <a:lnTo>
                      <a:pt x="132" y="32"/>
                    </a:lnTo>
                    <a:lnTo>
                      <a:pt x="130" y="40"/>
                    </a:lnTo>
                    <a:lnTo>
                      <a:pt x="60" y="24"/>
                    </a:lnTo>
                    <a:lnTo>
                      <a:pt x="0" y="8"/>
                    </a:lnTo>
                    <a:lnTo>
                      <a:pt x="3" y="0"/>
                    </a:lnTo>
                    <a:close/>
                  </a:path>
                </a:pathLst>
              </a:custGeom>
              <a:solidFill>
                <a:srgbClr val="000000"/>
              </a:solidFill>
              <a:ln w="9525">
                <a:noFill/>
                <a:round/>
                <a:headEnd/>
                <a:tailEnd/>
              </a:ln>
            </p:spPr>
            <p:txBody>
              <a:bodyPr/>
              <a:lstStyle/>
              <a:p>
                <a:endParaRPr lang="en-US" dirty="0"/>
              </a:p>
            </p:txBody>
          </p:sp>
          <p:sp>
            <p:nvSpPr>
              <p:cNvPr id="22022" name="Freeform 620"/>
              <p:cNvSpPr>
                <a:spLocks/>
              </p:cNvSpPr>
              <p:nvPr/>
            </p:nvSpPr>
            <p:spPr bwMode="auto">
              <a:xfrm>
                <a:off x="3504" y="1359"/>
                <a:ext cx="1" cy="2"/>
              </a:xfrm>
              <a:custGeom>
                <a:avLst/>
                <a:gdLst>
                  <a:gd name="T0" fmla="*/ 3 w 3"/>
                  <a:gd name="T1" fmla="*/ 0 h 8"/>
                  <a:gd name="T2" fmla="*/ 0 w 3"/>
                  <a:gd name="T3" fmla="*/ 8 h 8"/>
                  <a:gd name="T4" fmla="*/ 3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3" y="0"/>
                    </a:moveTo>
                    <a:lnTo>
                      <a:pt x="0" y="8"/>
                    </a:lnTo>
                    <a:lnTo>
                      <a:pt x="3" y="0"/>
                    </a:lnTo>
                    <a:close/>
                  </a:path>
                </a:pathLst>
              </a:custGeom>
              <a:solidFill>
                <a:srgbClr val="000000"/>
              </a:solidFill>
              <a:ln w="9525">
                <a:noFill/>
                <a:round/>
                <a:headEnd/>
                <a:tailEnd/>
              </a:ln>
            </p:spPr>
            <p:txBody>
              <a:bodyPr/>
              <a:lstStyle/>
              <a:p>
                <a:endParaRPr lang="en-US" dirty="0"/>
              </a:p>
            </p:txBody>
          </p:sp>
          <p:sp>
            <p:nvSpPr>
              <p:cNvPr id="22023" name="Freeform 621"/>
              <p:cNvSpPr>
                <a:spLocks/>
              </p:cNvSpPr>
              <p:nvPr/>
            </p:nvSpPr>
            <p:spPr bwMode="auto">
              <a:xfrm>
                <a:off x="3519" y="1365"/>
                <a:ext cx="19" cy="8"/>
              </a:xfrm>
              <a:custGeom>
                <a:avLst/>
                <a:gdLst>
                  <a:gd name="T0" fmla="*/ 2 w 176"/>
                  <a:gd name="T1" fmla="*/ 0 h 50"/>
                  <a:gd name="T2" fmla="*/ 176 w 176"/>
                  <a:gd name="T3" fmla="*/ 42 h 50"/>
                  <a:gd name="T4" fmla="*/ 173 w 176"/>
                  <a:gd name="T5" fmla="*/ 50 h 50"/>
                  <a:gd name="T6" fmla="*/ 0 w 176"/>
                  <a:gd name="T7" fmla="*/ 8 h 50"/>
                  <a:gd name="T8" fmla="*/ 2 w 176"/>
                  <a:gd name="T9" fmla="*/ 0 h 50"/>
                  <a:gd name="T10" fmla="*/ 0 60000 65536"/>
                  <a:gd name="T11" fmla="*/ 0 60000 65536"/>
                  <a:gd name="T12" fmla="*/ 0 60000 65536"/>
                  <a:gd name="T13" fmla="*/ 0 60000 65536"/>
                  <a:gd name="T14" fmla="*/ 0 60000 65536"/>
                  <a:gd name="T15" fmla="*/ 0 w 176"/>
                  <a:gd name="T16" fmla="*/ 0 h 50"/>
                  <a:gd name="T17" fmla="*/ 176 w 176"/>
                  <a:gd name="T18" fmla="*/ 50 h 50"/>
                </a:gdLst>
                <a:ahLst/>
                <a:cxnLst>
                  <a:cxn ang="T10">
                    <a:pos x="T0" y="T1"/>
                  </a:cxn>
                  <a:cxn ang="T11">
                    <a:pos x="T2" y="T3"/>
                  </a:cxn>
                  <a:cxn ang="T12">
                    <a:pos x="T4" y="T5"/>
                  </a:cxn>
                  <a:cxn ang="T13">
                    <a:pos x="T6" y="T7"/>
                  </a:cxn>
                  <a:cxn ang="T14">
                    <a:pos x="T8" y="T9"/>
                  </a:cxn>
                </a:cxnLst>
                <a:rect l="T15" t="T16" r="T17" b="T18"/>
                <a:pathLst>
                  <a:path w="176" h="50">
                    <a:moveTo>
                      <a:pt x="2" y="0"/>
                    </a:moveTo>
                    <a:lnTo>
                      <a:pt x="176" y="42"/>
                    </a:lnTo>
                    <a:lnTo>
                      <a:pt x="173" y="50"/>
                    </a:lnTo>
                    <a:lnTo>
                      <a:pt x="0" y="8"/>
                    </a:lnTo>
                    <a:lnTo>
                      <a:pt x="2" y="0"/>
                    </a:lnTo>
                    <a:close/>
                  </a:path>
                </a:pathLst>
              </a:custGeom>
              <a:solidFill>
                <a:srgbClr val="000000"/>
              </a:solidFill>
              <a:ln w="9525">
                <a:noFill/>
                <a:round/>
                <a:headEnd/>
                <a:tailEnd/>
              </a:ln>
            </p:spPr>
            <p:txBody>
              <a:bodyPr/>
              <a:lstStyle/>
              <a:p>
                <a:endParaRPr lang="en-US" dirty="0"/>
              </a:p>
            </p:txBody>
          </p:sp>
          <p:sp>
            <p:nvSpPr>
              <p:cNvPr id="22024" name="Freeform 622"/>
              <p:cNvSpPr>
                <a:spLocks/>
              </p:cNvSpPr>
              <p:nvPr/>
            </p:nvSpPr>
            <p:spPr bwMode="auto">
              <a:xfrm>
                <a:off x="3519" y="1365"/>
                <a:ext cx="1" cy="1"/>
              </a:xfrm>
              <a:custGeom>
                <a:avLst/>
                <a:gdLst>
                  <a:gd name="T0" fmla="*/ 0 w 2"/>
                  <a:gd name="T1" fmla="*/ 8 h 8"/>
                  <a:gd name="T2" fmla="*/ 2 w 2"/>
                  <a:gd name="T3" fmla="*/ 0 h 8"/>
                  <a:gd name="T4" fmla="*/ 0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000000"/>
              </a:solidFill>
              <a:ln w="9525">
                <a:noFill/>
                <a:round/>
                <a:headEnd/>
                <a:tailEnd/>
              </a:ln>
            </p:spPr>
            <p:txBody>
              <a:bodyPr/>
              <a:lstStyle/>
              <a:p>
                <a:endParaRPr lang="en-US" dirty="0"/>
              </a:p>
            </p:txBody>
          </p:sp>
          <p:sp>
            <p:nvSpPr>
              <p:cNvPr id="22025" name="Freeform 623"/>
              <p:cNvSpPr>
                <a:spLocks/>
              </p:cNvSpPr>
              <p:nvPr/>
            </p:nvSpPr>
            <p:spPr bwMode="auto">
              <a:xfrm>
                <a:off x="3538" y="1372"/>
                <a:ext cx="12" cy="5"/>
              </a:xfrm>
              <a:custGeom>
                <a:avLst/>
                <a:gdLst>
                  <a:gd name="T0" fmla="*/ 3 w 107"/>
                  <a:gd name="T1" fmla="*/ 0 h 33"/>
                  <a:gd name="T2" fmla="*/ 27 w 107"/>
                  <a:gd name="T3" fmla="*/ 6 h 33"/>
                  <a:gd name="T4" fmla="*/ 55 w 107"/>
                  <a:gd name="T5" fmla="*/ 14 h 33"/>
                  <a:gd name="T6" fmla="*/ 83 w 107"/>
                  <a:gd name="T7" fmla="*/ 22 h 33"/>
                  <a:gd name="T8" fmla="*/ 107 w 107"/>
                  <a:gd name="T9" fmla="*/ 25 h 33"/>
                  <a:gd name="T10" fmla="*/ 106 w 107"/>
                  <a:gd name="T11" fmla="*/ 33 h 33"/>
                  <a:gd name="T12" fmla="*/ 81 w 107"/>
                  <a:gd name="T13" fmla="*/ 30 h 33"/>
                  <a:gd name="T14" fmla="*/ 53 w 107"/>
                  <a:gd name="T15" fmla="*/ 23 h 33"/>
                  <a:gd name="T16" fmla="*/ 25 w 107"/>
                  <a:gd name="T17" fmla="*/ 14 h 33"/>
                  <a:gd name="T18" fmla="*/ 0 w 107"/>
                  <a:gd name="T19" fmla="*/ 8 h 33"/>
                  <a:gd name="T20" fmla="*/ 3 w 10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
                  <a:gd name="T34" fmla="*/ 0 h 33"/>
                  <a:gd name="T35" fmla="*/ 107 w 10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 h="33">
                    <a:moveTo>
                      <a:pt x="3" y="0"/>
                    </a:moveTo>
                    <a:lnTo>
                      <a:pt x="27" y="6"/>
                    </a:lnTo>
                    <a:lnTo>
                      <a:pt x="55" y="14"/>
                    </a:lnTo>
                    <a:lnTo>
                      <a:pt x="83" y="22"/>
                    </a:lnTo>
                    <a:lnTo>
                      <a:pt x="107" y="25"/>
                    </a:lnTo>
                    <a:lnTo>
                      <a:pt x="106" y="33"/>
                    </a:lnTo>
                    <a:lnTo>
                      <a:pt x="81" y="30"/>
                    </a:lnTo>
                    <a:lnTo>
                      <a:pt x="53" y="23"/>
                    </a:lnTo>
                    <a:lnTo>
                      <a:pt x="25" y="14"/>
                    </a:lnTo>
                    <a:lnTo>
                      <a:pt x="0" y="8"/>
                    </a:lnTo>
                    <a:lnTo>
                      <a:pt x="3" y="0"/>
                    </a:lnTo>
                    <a:close/>
                  </a:path>
                </a:pathLst>
              </a:custGeom>
              <a:solidFill>
                <a:srgbClr val="000000"/>
              </a:solidFill>
              <a:ln w="9525">
                <a:noFill/>
                <a:round/>
                <a:headEnd/>
                <a:tailEnd/>
              </a:ln>
            </p:spPr>
            <p:txBody>
              <a:bodyPr/>
              <a:lstStyle/>
              <a:p>
                <a:endParaRPr lang="en-US" dirty="0"/>
              </a:p>
            </p:txBody>
          </p:sp>
          <p:sp>
            <p:nvSpPr>
              <p:cNvPr id="22026" name="Freeform 624"/>
              <p:cNvSpPr>
                <a:spLocks/>
              </p:cNvSpPr>
              <p:nvPr/>
            </p:nvSpPr>
            <p:spPr bwMode="auto">
              <a:xfrm>
                <a:off x="3538" y="1372"/>
                <a:ext cx="1" cy="1"/>
              </a:xfrm>
              <a:custGeom>
                <a:avLst/>
                <a:gdLst>
                  <a:gd name="T0" fmla="*/ 3 w 3"/>
                  <a:gd name="T1" fmla="*/ 0 h 8"/>
                  <a:gd name="T2" fmla="*/ 0 w 3"/>
                  <a:gd name="T3" fmla="*/ 8 h 8"/>
                  <a:gd name="T4" fmla="*/ 3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3" y="0"/>
                    </a:moveTo>
                    <a:lnTo>
                      <a:pt x="0" y="8"/>
                    </a:lnTo>
                    <a:lnTo>
                      <a:pt x="3" y="0"/>
                    </a:lnTo>
                    <a:close/>
                  </a:path>
                </a:pathLst>
              </a:custGeom>
              <a:solidFill>
                <a:srgbClr val="000000"/>
              </a:solidFill>
              <a:ln w="9525">
                <a:noFill/>
                <a:round/>
                <a:headEnd/>
                <a:tailEnd/>
              </a:ln>
            </p:spPr>
            <p:txBody>
              <a:bodyPr/>
              <a:lstStyle/>
              <a:p>
                <a:endParaRPr lang="en-US" dirty="0"/>
              </a:p>
            </p:txBody>
          </p:sp>
          <p:sp>
            <p:nvSpPr>
              <p:cNvPr id="22027" name="Freeform 625"/>
              <p:cNvSpPr>
                <a:spLocks/>
              </p:cNvSpPr>
              <p:nvPr/>
            </p:nvSpPr>
            <p:spPr bwMode="auto">
              <a:xfrm>
                <a:off x="3532" y="1354"/>
                <a:ext cx="18" cy="23"/>
              </a:xfrm>
              <a:custGeom>
                <a:avLst/>
                <a:gdLst>
                  <a:gd name="T0" fmla="*/ 159 w 165"/>
                  <a:gd name="T1" fmla="*/ 139 h 139"/>
                  <a:gd name="T2" fmla="*/ 81 w 165"/>
                  <a:gd name="T3" fmla="*/ 74 h 139"/>
                  <a:gd name="T4" fmla="*/ 0 w 165"/>
                  <a:gd name="T5" fmla="*/ 7 h 139"/>
                  <a:gd name="T6" fmla="*/ 5 w 165"/>
                  <a:gd name="T7" fmla="*/ 0 h 139"/>
                  <a:gd name="T8" fmla="*/ 87 w 165"/>
                  <a:gd name="T9" fmla="*/ 68 h 139"/>
                  <a:gd name="T10" fmla="*/ 165 w 165"/>
                  <a:gd name="T11" fmla="*/ 133 h 139"/>
                  <a:gd name="T12" fmla="*/ 159 w 165"/>
                  <a:gd name="T13" fmla="*/ 139 h 139"/>
                  <a:gd name="T14" fmla="*/ 0 60000 65536"/>
                  <a:gd name="T15" fmla="*/ 0 60000 65536"/>
                  <a:gd name="T16" fmla="*/ 0 60000 65536"/>
                  <a:gd name="T17" fmla="*/ 0 60000 65536"/>
                  <a:gd name="T18" fmla="*/ 0 60000 65536"/>
                  <a:gd name="T19" fmla="*/ 0 60000 65536"/>
                  <a:gd name="T20" fmla="*/ 0 60000 65536"/>
                  <a:gd name="T21" fmla="*/ 0 w 165"/>
                  <a:gd name="T22" fmla="*/ 0 h 139"/>
                  <a:gd name="T23" fmla="*/ 165 w 165"/>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139">
                    <a:moveTo>
                      <a:pt x="159" y="139"/>
                    </a:moveTo>
                    <a:lnTo>
                      <a:pt x="81" y="74"/>
                    </a:lnTo>
                    <a:lnTo>
                      <a:pt x="0" y="7"/>
                    </a:lnTo>
                    <a:lnTo>
                      <a:pt x="5" y="0"/>
                    </a:lnTo>
                    <a:lnTo>
                      <a:pt x="87" y="68"/>
                    </a:lnTo>
                    <a:lnTo>
                      <a:pt x="165" y="133"/>
                    </a:lnTo>
                    <a:lnTo>
                      <a:pt x="159" y="139"/>
                    </a:lnTo>
                    <a:close/>
                  </a:path>
                </a:pathLst>
              </a:custGeom>
              <a:solidFill>
                <a:srgbClr val="000000"/>
              </a:solidFill>
              <a:ln w="9525">
                <a:noFill/>
                <a:round/>
                <a:headEnd/>
                <a:tailEnd/>
              </a:ln>
            </p:spPr>
            <p:txBody>
              <a:bodyPr/>
              <a:lstStyle/>
              <a:p>
                <a:endParaRPr lang="en-US" dirty="0"/>
              </a:p>
            </p:txBody>
          </p:sp>
          <p:sp>
            <p:nvSpPr>
              <p:cNvPr id="22028" name="Freeform 626"/>
              <p:cNvSpPr>
                <a:spLocks/>
              </p:cNvSpPr>
              <p:nvPr/>
            </p:nvSpPr>
            <p:spPr bwMode="auto">
              <a:xfrm>
                <a:off x="3549" y="1376"/>
                <a:ext cx="2" cy="2"/>
              </a:xfrm>
              <a:custGeom>
                <a:avLst/>
                <a:gdLst>
                  <a:gd name="T0" fmla="*/ 2 w 17"/>
                  <a:gd name="T1" fmla="*/ 8 h 10"/>
                  <a:gd name="T2" fmla="*/ 17 w 17"/>
                  <a:gd name="T3" fmla="*/ 10 h 10"/>
                  <a:gd name="T4" fmla="*/ 6 w 17"/>
                  <a:gd name="T5" fmla="*/ 1 h 10"/>
                  <a:gd name="T6" fmla="*/ 0 w 17"/>
                  <a:gd name="T7" fmla="*/ 7 h 10"/>
                  <a:gd name="T8" fmla="*/ 3 w 17"/>
                  <a:gd name="T9" fmla="*/ 0 h 10"/>
                  <a:gd name="T10" fmla="*/ 2 w 17"/>
                  <a:gd name="T11" fmla="*/ 8 h 10"/>
                  <a:gd name="T12" fmla="*/ 0 60000 65536"/>
                  <a:gd name="T13" fmla="*/ 0 60000 65536"/>
                  <a:gd name="T14" fmla="*/ 0 60000 65536"/>
                  <a:gd name="T15" fmla="*/ 0 60000 65536"/>
                  <a:gd name="T16" fmla="*/ 0 60000 65536"/>
                  <a:gd name="T17" fmla="*/ 0 60000 65536"/>
                  <a:gd name="T18" fmla="*/ 0 w 17"/>
                  <a:gd name="T19" fmla="*/ 0 h 10"/>
                  <a:gd name="T20" fmla="*/ 17 w 1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7" h="10">
                    <a:moveTo>
                      <a:pt x="2" y="8"/>
                    </a:moveTo>
                    <a:lnTo>
                      <a:pt x="17" y="10"/>
                    </a:lnTo>
                    <a:lnTo>
                      <a:pt x="6" y="1"/>
                    </a:lnTo>
                    <a:lnTo>
                      <a:pt x="0" y="7"/>
                    </a:lnTo>
                    <a:lnTo>
                      <a:pt x="3" y="0"/>
                    </a:lnTo>
                    <a:lnTo>
                      <a:pt x="2" y="8"/>
                    </a:lnTo>
                    <a:close/>
                  </a:path>
                </a:pathLst>
              </a:custGeom>
              <a:solidFill>
                <a:srgbClr val="000000"/>
              </a:solidFill>
              <a:ln w="9525">
                <a:noFill/>
                <a:round/>
                <a:headEnd/>
                <a:tailEnd/>
              </a:ln>
            </p:spPr>
            <p:txBody>
              <a:bodyPr/>
              <a:lstStyle/>
              <a:p>
                <a:endParaRPr lang="en-US" dirty="0"/>
              </a:p>
            </p:txBody>
          </p:sp>
          <p:sp>
            <p:nvSpPr>
              <p:cNvPr id="22029" name="Freeform 627"/>
              <p:cNvSpPr>
                <a:spLocks/>
              </p:cNvSpPr>
              <p:nvPr/>
            </p:nvSpPr>
            <p:spPr bwMode="auto">
              <a:xfrm>
                <a:off x="3520" y="1339"/>
                <a:ext cx="12" cy="16"/>
              </a:xfrm>
              <a:custGeom>
                <a:avLst/>
                <a:gdLst>
                  <a:gd name="T0" fmla="*/ 108 w 113"/>
                  <a:gd name="T1" fmla="*/ 97 h 97"/>
                  <a:gd name="T2" fmla="*/ 0 w 113"/>
                  <a:gd name="T3" fmla="*/ 6 h 97"/>
                  <a:gd name="T4" fmla="*/ 5 w 113"/>
                  <a:gd name="T5" fmla="*/ 0 h 97"/>
                  <a:gd name="T6" fmla="*/ 113 w 113"/>
                  <a:gd name="T7" fmla="*/ 90 h 97"/>
                  <a:gd name="T8" fmla="*/ 108 w 113"/>
                  <a:gd name="T9" fmla="*/ 97 h 97"/>
                  <a:gd name="T10" fmla="*/ 0 60000 65536"/>
                  <a:gd name="T11" fmla="*/ 0 60000 65536"/>
                  <a:gd name="T12" fmla="*/ 0 60000 65536"/>
                  <a:gd name="T13" fmla="*/ 0 60000 65536"/>
                  <a:gd name="T14" fmla="*/ 0 60000 65536"/>
                  <a:gd name="T15" fmla="*/ 0 w 113"/>
                  <a:gd name="T16" fmla="*/ 0 h 97"/>
                  <a:gd name="T17" fmla="*/ 113 w 113"/>
                  <a:gd name="T18" fmla="*/ 97 h 97"/>
                </a:gdLst>
                <a:ahLst/>
                <a:cxnLst>
                  <a:cxn ang="T10">
                    <a:pos x="T0" y="T1"/>
                  </a:cxn>
                  <a:cxn ang="T11">
                    <a:pos x="T2" y="T3"/>
                  </a:cxn>
                  <a:cxn ang="T12">
                    <a:pos x="T4" y="T5"/>
                  </a:cxn>
                  <a:cxn ang="T13">
                    <a:pos x="T6" y="T7"/>
                  </a:cxn>
                  <a:cxn ang="T14">
                    <a:pos x="T8" y="T9"/>
                  </a:cxn>
                </a:cxnLst>
                <a:rect l="T15" t="T16" r="T17" b="T18"/>
                <a:pathLst>
                  <a:path w="113" h="97">
                    <a:moveTo>
                      <a:pt x="108" y="97"/>
                    </a:moveTo>
                    <a:lnTo>
                      <a:pt x="0" y="6"/>
                    </a:lnTo>
                    <a:lnTo>
                      <a:pt x="5" y="0"/>
                    </a:lnTo>
                    <a:lnTo>
                      <a:pt x="113" y="90"/>
                    </a:lnTo>
                    <a:lnTo>
                      <a:pt x="108" y="97"/>
                    </a:lnTo>
                    <a:close/>
                  </a:path>
                </a:pathLst>
              </a:custGeom>
              <a:solidFill>
                <a:srgbClr val="000000"/>
              </a:solidFill>
              <a:ln w="9525">
                <a:noFill/>
                <a:round/>
                <a:headEnd/>
                <a:tailEnd/>
              </a:ln>
            </p:spPr>
            <p:txBody>
              <a:bodyPr/>
              <a:lstStyle/>
              <a:p>
                <a:endParaRPr lang="en-US" dirty="0"/>
              </a:p>
            </p:txBody>
          </p:sp>
          <p:sp>
            <p:nvSpPr>
              <p:cNvPr id="22030" name="Freeform 628"/>
              <p:cNvSpPr>
                <a:spLocks/>
              </p:cNvSpPr>
              <p:nvPr/>
            </p:nvSpPr>
            <p:spPr bwMode="auto">
              <a:xfrm>
                <a:off x="3532" y="1354"/>
                <a:ext cx="1" cy="1"/>
              </a:xfrm>
              <a:custGeom>
                <a:avLst/>
                <a:gdLst>
                  <a:gd name="T0" fmla="*/ 0 w 5"/>
                  <a:gd name="T1" fmla="*/ 7 h 7"/>
                  <a:gd name="T2" fmla="*/ 5 w 5"/>
                  <a:gd name="T3" fmla="*/ 0 h 7"/>
                  <a:gd name="T4" fmla="*/ 0 w 5"/>
                  <a:gd name="T5" fmla="*/ 7 h 7"/>
                  <a:gd name="T6" fmla="*/ 0 60000 65536"/>
                  <a:gd name="T7" fmla="*/ 0 60000 65536"/>
                  <a:gd name="T8" fmla="*/ 0 60000 65536"/>
                  <a:gd name="T9" fmla="*/ 0 w 5"/>
                  <a:gd name="T10" fmla="*/ 0 h 7"/>
                  <a:gd name="T11" fmla="*/ 5 w 5"/>
                  <a:gd name="T12" fmla="*/ 7 h 7"/>
                </a:gdLst>
                <a:ahLst/>
                <a:cxnLst>
                  <a:cxn ang="T6">
                    <a:pos x="T0" y="T1"/>
                  </a:cxn>
                  <a:cxn ang="T7">
                    <a:pos x="T2" y="T3"/>
                  </a:cxn>
                  <a:cxn ang="T8">
                    <a:pos x="T4" y="T5"/>
                  </a:cxn>
                </a:cxnLst>
                <a:rect l="T9" t="T10" r="T11" b="T12"/>
                <a:pathLst>
                  <a:path w="5" h="7">
                    <a:moveTo>
                      <a:pt x="0" y="7"/>
                    </a:moveTo>
                    <a:lnTo>
                      <a:pt x="5" y="0"/>
                    </a:lnTo>
                    <a:lnTo>
                      <a:pt x="0" y="7"/>
                    </a:lnTo>
                    <a:close/>
                  </a:path>
                </a:pathLst>
              </a:custGeom>
              <a:solidFill>
                <a:srgbClr val="000000"/>
              </a:solidFill>
              <a:ln w="9525">
                <a:noFill/>
                <a:round/>
                <a:headEnd/>
                <a:tailEnd/>
              </a:ln>
            </p:spPr>
            <p:txBody>
              <a:bodyPr/>
              <a:lstStyle/>
              <a:p>
                <a:endParaRPr lang="en-US" dirty="0"/>
              </a:p>
            </p:txBody>
          </p:sp>
          <p:sp>
            <p:nvSpPr>
              <p:cNvPr id="22031" name="Freeform 629"/>
              <p:cNvSpPr>
                <a:spLocks/>
              </p:cNvSpPr>
              <p:nvPr/>
            </p:nvSpPr>
            <p:spPr bwMode="auto">
              <a:xfrm>
                <a:off x="3520" y="1339"/>
                <a:ext cx="1" cy="1"/>
              </a:xfrm>
              <a:custGeom>
                <a:avLst/>
                <a:gdLst>
                  <a:gd name="T0" fmla="*/ 5 w 5"/>
                  <a:gd name="T1" fmla="*/ 1 h 8"/>
                  <a:gd name="T2" fmla="*/ 4 w 5"/>
                  <a:gd name="T3" fmla="*/ 0 h 8"/>
                  <a:gd name="T4" fmla="*/ 1 w 5"/>
                  <a:gd name="T5" fmla="*/ 1 h 8"/>
                  <a:gd name="T6" fmla="*/ 5 w 5"/>
                  <a:gd name="T7" fmla="*/ 8 h 8"/>
                  <a:gd name="T8" fmla="*/ 0 w 5"/>
                  <a:gd name="T9" fmla="*/ 7 h 8"/>
                  <a:gd name="T10" fmla="*/ 5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1"/>
                    </a:moveTo>
                    <a:lnTo>
                      <a:pt x="4" y="0"/>
                    </a:lnTo>
                    <a:lnTo>
                      <a:pt x="1" y="1"/>
                    </a:lnTo>
                    <a:lnTo>
                      <a:pt x="5" y="8"/>
                    </a:lnTo>
                    <a:lnTo>
                      <a:pt x="0" y="7"/>
                    </a:lnTo>
                    <a:lnTo>
                      <a:pt x="5" y="1"/>
                    </a:lnTo>
                    <a:close/>
                  </a:path>
                </a:pathLst>
              </a:custGeom>
              <a:solidFill>
                <a:srgbClr val="000000"/>
              </a:solidFill>
              <a:ln w="9525">
                <a:noFill/>
                <a:round/>
                <a:headEnd/>
                <a:tailEnd/>
              </a:ln>
            </p:spPr>
            <p:txBody>
              <a:bodyPr/>
              <a:lstStyle/>
              <a:p>
                <a:endParaRPr lang="en-US" dirty="0"/>
              </a:p>
            </p:txBody>
          </p:sp>
          <p:sp>
            <p:nvSpPr>
              <p:cNvPr id="22032" name="Freeform 630"/>
              <p:cNvSpPr>
                <a:spLocks/>
              </p:cNvSpPr>
              <p:nvPr/>
            </p:nvSpPr>
            <p:spPr bwMode="auto">
              <a:xfrm>
                <a:off x="3497" y="1342"/>
                <a:ext cx="48" cy="32"/>
              </a:xfrm>
              <a:custGeom>
                <a:avLst/>
                <a:gdLst>
                  <a:gd name="T0" fmla="*/ 204 w 428"/>
                  <a:gd name="T1" fmla="*/ 0 h 194"/>
                  <a:gd name="T2" fmla="*/ 0 w 428"/>
                  <a:gd name="T3" fmla="*/ 89 h 194"/>
                  <a:gd name="T4" fmla="*/ 428 w 428"/>
                  <a:gd name="T5" fmla="*/ 194 h 194"/>
                  <a:gd name="T6" fmla="*/ 204 w 428"/>
                  <a:gd name="T7" fmla="*/ 0 h 194"/>
                  <a:gd name="T8" fmla="*/ 0 60000 65536"/>
                  <a:gd name="T9" fmla="*/ 0 60000 65536"/>
                  <a:gd name="T10" fmla="*/ 0 60000 65536"/>
                  <a:gd name="T11" fmla="*/ 0 60000 65536"/>
                  <a:gd name="T12" fmla="*/ 0 w 428"/>
                  <a:gd name="T13" fmla="*/ 0 h 194"/>
                  <a:gd name="T14" fmla="*/ 428 w 428"/>
                  <a:gd name="T15" fmla="*/ 194 h 194"/>
                </a:gdLst>
                <a:ahLst/>
                <a:cxnLst>
                  <a:cxn ang="T8">
                    <a:pos x="T0" y="T1"/>
                  </a:cxn>
                  <a:cxn ang="T9">
                    <a:pos x="T2" y="T3"/>
                  </a:cxn>
                  <a:cxn ang="T10">
                    <a:pos x="T4" y="T5"/>
                  </a:cxn>
                  <a:cxn ang="T11">
                    <a:pos x="T6" y="T7"/>
                  </a:cxn>
                </a:cxnLst>
                <a:rect l="T12" t="T13" r="T14" b="T15"/>
                <a:pathLst>
                  <a:path w="428" h="194">
                    <a:moveTo>
                      <a:pt x="204" y="0"/>
                    </a:moveTo>
                    <a:lnTo>
                      <a:pt x="0" y="89"/>
                    </a:lnTo>
                    <a:lnTo>
                      <a:pt x="428" y="194"/>
                    </a:lnTo>
                    <a:lnTo>
                      <a:pt x="204" y="0"/>
                    </a:lnTo>
                    <a:close/>
                  </a:path>
                </a:pathLst>
              </a:custGeom>
              <a:solidFill>
                <a:srgbClr val="B3B3B3"/>
              </a:solidFill>
              <a:ln w="9525">
                <a:noFill/>
                <a:round/>
                <a:headEnd/>
                <a:tailEnd/>
              </a:ln>
            </p:spPr>
            <p:txBody>
              <a:bodyPr/>
              <a:lstStyle/>
              <a:p>
                <a:endParaRPr lang="en-US" dirty="0"/>
              </a:p>
            </p:txBody>
          </p:sp>
          <p:sp>
            <p:nvSpPr>
              <p:cNvPr id="22033" name="Freeform 631"/>
              <p:cNvSpPr>
                <a:spLocks/>
              </p:cNvSpPr>
              <p:nvPr/>
            </p:nvSpPr>
            <p:spPr bwMode="auto">
              <a:xfrm>
                <a:off x="3506" y="1357"/>
                <a:ext cx="41" cy="19"/>
              </a:xfrm>
              <a:custGeom>
                <a:avLst/>
                <a:gdLst>
                  <a:gd name="T0" fmla="*/ 312 w 371"/>
                  <a:gd name="T1" fmla="*/ 68 h 120"/>
                  <a:gd name="T2" fmla="*/ 25 w 371"/>
                  <a:gd name="T3" fmla="*/ 0 h 120"/>
                  <a:gd name="T4" fmla="*/ 42 w 371"/>
                  <a:gd name="T5" fmla="*/ 18 h 120"/>
                  <a:gd name="T6" fmla="*/ 0 w 371"/>
                  <a:gd name="T7" fmla="*/ 24 h 120"/>
                  <a:gd name="T8" fmla="*/ 371 w 371"/>
                  <a:gd name="T9" fmla="*/ 120 h 120"/>
                  <a:gd name="T10" fmla="*/ 312 w 371"/>
                  <a:gd name="T11" fmla="*/ 68 h 120"/>
                  <a:gd name="T12" fmla="*/ 0 60000 65536"/>
                  <a:gd name="T13" fmla="*/ 0 60000 65536"/>
                  <a:gd name="T14" fmla="*/ 0 60000 65536"/>
                  <a:gd name="T15" fmla="*/ 0 60000 65536"/>
                  <a:gd name="T16" fmla="*/ 0 60000 65536"/>
                  <a:gd name="T17" fmla="*/ 0 60000 65536"/>
                  <a:gd name="T18" fmla="*/ 0 w 371"/>
                  <a:gd name="T19" fmla="*/ 0 h 120"/>
                  <a:gd name="T20" fmla="*/ 371 w 37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371" h="120">
                    <a:moveTo>
                      <a:pt x="312" y="68"/>
                    </a:moveTo>
                    <a:lnTo>
                      <a:pt x="25" y="0"/>
                    </a:lnTo>
                    <a:lnTo>
                      <a:pt x="42" y="18"/>
                    </a:lnTo>
                    <a:lnTo>
                      <a:pt x="0" y="24"/>
                    </a:lnTo>
                    <a:lnTo>
                      <a:pt x="371" y="120"/>
                    </a:lnTo>
                    <a:lnTo>
                      <a:pt x="312" y="68"/>
                    </a:lnTo>
                    <a:close/>
                  </a:path>
                </a:pathLst>
              </a:custGeom>
              <a:solidFill>
                <a:srgbClr val="CCCCCC"/>
              </a:solidFill>
              <a:ln w="9525">
                <a:noFill/>
                <a:round/>
                <a:headEnd/>
                <a:tailEnd/>
              </a:ln>
            </p:spPr>
            <p:txBody>
              <a:bodyPr/>
              <a:lstStyle/>
              <a:p>
                <a:endParaRPr lang="en-US" dirty="0"/>
              </a:p>
            </p:txBody>
          </p:sp>
          <p:sp>
            <p:nvSpPr>
              <p:cNvPr id="22034" name="Freeform 632"/>
              <p:cNvSpPr>
                <a:spLocks/>
              </p:cNvSpPr>
              <p:nvPr/>
            </p:nvSpPr>
            <p:spPr bwMode="auto">
              <a:xfrm>
                <a:off x="3508" y="1356"/>
                <a:ext cx="32" cy="12"/>
              </a:xfrm>
              <a:custGeom>
                <a:avLst/>
                <a:gdLst>
                  <a:gd name="T0" fmla="*/ 286 w 289"/>
                  <a:gd name="T1" fmla="*/ 75 h 75"/>
                  <a:gd name="T2" fmla="*/ 289 w 289"/>
                  <a:gd name="T3" fmla="*/ 68 h 75"/>
                  <a:gd name="T4" fmla="*/ 2 w 289"/>
                  <a:gd name="T5" fmla="*/ 0 h 75"/>
                  <a:gd name="T6" fmla="*/ 0 w 289"/>
                  <a:gd name="T7" fmla="*/ 7 h 75"/>
                  <a:gd name="T8" fmla="*/ 286 w 289"/>
                  <a:gd name="T9" fmla="*/ 75 h 75"/>
                  <a:gd name="T10" fmla="*/ 0 60000 65536"/>
                  <a:gd name="T11" fmla="*/ 0 60000 65536"/>
                  <a:gd name="T12" fmla="*/ 0 60000 65536"/>
                  <a:gd name="T13" fmla="*/ 0 60000 65536"/>
                  <a:gd name="T14" fmla="*/ 0 60000 65536"/>
                  <a:gd name="T15" fmla="*/ 0 w 289"/>
                  <a:gd name="T16" fmla="*/ 0 h 75"/>
                  <a:gd name="T17" fmla="*/ 289 w 289"/>
                  <a:gd name="T18" fmla="*/ 75 h 75"/>
                </a:gdLst>
                <a:ahLst/>
                <a:cxnLst>
                  <a:cxn ang="T10">
                    <a:pos x="T0" y="T1"/>
                  </a:cxn>
                  <a:cxn ang="T11">
                    <a:pos x="T2" y="T3"/>
                  </a:cxn>
                  <a:cxn ang="T12">
                    <a:pos x="T4" y="T5"/>
                  </a:cxn>
                  <a:cxn ang="T13">
                    <a:pos x="T6" y="T7"/>
                  </a:cxn>
                  <a:cxn ang="T14">
                    <a:pos x="T8" y="T9"/>
                  </a:cxn>
                </a:cxnLst>
                <a:rect l="T15" t="T16" r="T17" b="T18"/>
                <a:pathLst>
                  <a:path w="289" h="75">
                    <a:moveTo>
                      <a:pt x="286" y="75"/>
                    </a:moveTo>
                    <a:lnTo>
                      <a:pt x="289" y="68"/>
                    </a:lnTo>
                    <a:lnTo>
                      <a:pt x="2" y="0"/>
                    </a:lnTo>
                    <a:lnTo>
                      <a:pt x="0" y="7"/>
                    </a:lnTo>
                    <a:lnTo>
                      <a:pt x="286" y="75"/>
                    </a:lnTo>
                    <a:close/>
                  </a:path>
                </a:pathLst>
              </a:custGeom>
              <a:solidFill>
                <a:srgbClr val="000000"/>
              </a:solidFill>
              <a:ln w="9525">
                <a:noFill/>
                <a:round/>
                <a:headEnd/>
                <a:tailEnd/>
              </a:ln>
            </p:spPr>
            <p:txBody>
              <a:bodyPr/>
              <a:lstStyle/>
              <a:p>
                <a:endParaRPr lang="en-US" dirty="0"/>
              </a:p>
            </p:txBody>
          </p:sp>
          <p:sp>
            <p:nvSpPr>
              <p:cNvPr id="22035" name="Freeform 633"/>
              <p:cNvSpPr>
                <a:spLocks/>
              </p:cNvSpPr>
              <p:nvPr/>
            </p:nvSpPr>
            <p:spPr bwMode="auto">
              <a:xfrm>
                <a:off x="3508" y="1356"/>
                <a:ext cx="3" cy="4"/>
              </a:xfrm>
              <a:custGeom>
                <a:avLst/>
                <a:gdLst>
                  <a:gd name="T0" fmla="*/ 7 w 23"/>
                  <a:gd name="T1" fmla="*/ 0 h 23"/>
                  <a:gd name="T2" fmla="*/ 0 w 23"/>
                  <a:gd name="T3" fmla="*/ 5 h 23"/>
                  <a:gd name="T4" fmla="*/ 17 w 23"/>
                  <a:gd name="T5" fmla="*/ 23 h 23"/>
                  <a:gd name="T6" fmla="*/ 23 w 23"/>
                  <a:gd name="T7" fmla="*/ 18 h 23"/>
                  <a:gd name="T8" fmla="*/ 7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7" y="0"/>
                    </a:moveTo>
                    <a:lnTo>
                      <a:pt x="0" y="5"/>
                    </a:lnTo>
                    <a:lnTo>
                      <a:pt x="17" y="23"/>
                    </a:lnTo>
                    <a:lnTo>
                      <a:pt x="23" y="18"/>
                    </a:lnTo>
                    <a:lnTo>
                      <a:pt x="7" y="0"/>
                    </a:lnTo>
                    <a:close/>
                  </a:path>
                </a:pathLst>
              </a:custGeom>
              <a:solidFill>
                <a:srgbClr val="000000"/>
              </a:solidFill>
              <a:ln w="9525">
                <a:noFill/>
                <a:round/>
                <a:headEnd/>
                <a:tailEnd/>
              </a:ln>
            </p:spPr>
            <p:txBody>
              <a:bodyPr/>
              <a:lstStyle/>
              <a:p>
                <a:endParaRPr lang="en-US" dirty="0"/>
              </a:p>
            </p:txBody>
          </p:sp>
          <p:sp>
            <p:nvSpPr>
              <p:cNvPr id="22036" name="Freeform 634"/>
              <p:cNvSpPr>
                <a:spLocks/>
              </p:cNvSpPr>
              <p:nvPr/>
            </p:nvSpPr>
            <p:spPr bwMode="auto">
              <a:xfrm>
                <a:off x="3507" y="1355"/>
                <a:ext cx="2" cy="2"/>
              </a:xfrm>
              <a:custGeom>
                <a:avLst/>
                <a:gdLst>
                  <a:gd name="T0" fmla="*/ 12 w 15"/>
                  <a:gd name="T1" fmla="*/ 3 h 10"/>
                  <a:gd name="T2" fmla="*/ 0 w 15"/>
                  <a:gd name="T3" fmla="*/ 0 h 10"/>
                  <a:gd name="T4" fmla="*/ 8 w 15"/>
                  <a:gd name="T5" fmla="*/ 9 h 10"/>
                  <a:gd name="T6" fmla="*/ 15 w 15"/>
                  <a:gd name="T7" fmla="*/ 4 h 10"/>
                  <a:gd name="T8" fmla="*/ 10 w 15"/>
                  <a:gd name="T9" fmla="*/ 10 h 10"/>
                  <a:gd name="T10" fmla="*/ 12 w 15"/>
                  <a:gd name="T11" fmla="*/ 3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2" y="3"/>
                    </a:moveTo>
                    <a:lnTo>
                      <a:pt x="0" y="0"/>
                    </a:lnTo>
                    <a:lnTo>
                      <a:pt x="8" y="9"/>
                    </a:lnTo>
                    <a:lnTo>
                      <a:pt x="15" y="4"/>
                    </a:lnTo>
                    <a:lnTo>
                      <a:pt x="10" y="10"/>
                    </a:lnTo>
                    <a:lnTo>
                      <a:pt x="12" y="3"/>
                    </a:lnTo>
                    <a:close/>
                  </a:path>
                </a:pathLst>
              </a:custGeom>
              <a:solidFill>
                <a:srgbClr val="000000"/>
              </a:solidFill>
              <a:ln w="9525">
                <a:noFill/>
                <a:round/>
                <a:headEnd/>
                <a:tailEnd/>
              </a:ln>
            </p:spPr>
            <p:txBody>
              <a:bodyPr/>
              <a:lstStyle/>
              <a:p>
                <a:endParaRPr lang="en-US" dirty="0"/>
              </a:p>
            </p:txBody>
          </p:sp>
          <p:sp>
            <p:nvSpPr>
              <p:cNvPr id="22037" name="Freeform 635"/>
              <p:cNvSpPr>
                <a:spLocks/>
              </p:cNvSpPr>
              <p:nvPr/>
            </p:nvSpPr>
            <p:spPr bwMode="auto">
              <a:xfrm>
                <a:off x="3505" y="1359"/>
                <a:ext cx="5" cy="2"/>
              </a:xfrm>
              <a:custGeom>
                <a:avLst/>
                <a:gdLst>
                  <a:gd name="T0" fmla="*/ 45 w 45"/>
                  <a:gd name="T1" fmla="*/ 7 h 13"/>
                  <a:gd name="T2" fmla="*/ 43 w 45"/>
                  <a:gd name="T3" fmla="*/ 0 h 13"/>
                  <a:gd name="T4" fmla="*/ 0 w 45"/>
                  <a:gd name="T5" fmla="*/ 6 h 13"/>
                  <a:gd name="T6" fmla="*/ 3 w 45"/>
                  <a:gd name="T7" fmla="*/ 13 h 13"/>
                  <a:gd name="T8" fmla="*/ 45 w 45"/>
                  <a:gd name="T9" fmla="*/ 7 h 13"/>
                  <a:gd name="T10" fmla="*/ 0 60000 65536"/>
                  <a:gd name="T11" fmla="*/ 0 60000 65536"/>
                  <a:gd name="T12" fmla="*/ 0 60000 65536"/>
                  <a:gd name="T13" fmla="*/ 0 60000 65536"/>
                  <a:gd name="T14" fmla="*/ 0 60000 65536"/>
                  <a:gd name="T15" fmla="*/ 0 w 45"/>
                  <a:gd name="T16" fmla="*/ 0 h 13"/>
                  <a:gd name="T17" fmla="*/ 45 w 45"/>
                  <a:gd name="T18" fmla="*/ 13 h 13"/>
                </a:gdLst>
                <a:ahLst/>
                <a:cxnLst>
                  <a:cxn ang="T10">
                    <a:pos x="T0" y="T1"/>
                  </a:cxn>
                  <a:cxn ang="T11">
                    <a:pos x="T2" y="T3"/>
                  </a:cxn>
                  <a:cxn ang="T12">
                    <a:pos x="T4" y="T5"/>
                  </a:cxn>
                  <a:cxn ang="T13">
                    <a:pos x="T6" y="T7"/>
                  </a:cxn>
                  <a:cxn ang="T14">
                    <a:pos x="T8" y="T9"/>
                  </a:cxn>
                </a:cxnLst>
                <a:rect l="T15" t="T16" r="T17" b="T18"/>
                <a:pathLst>
                  <a:path w="45" h="13">
                    <a:moveTo>
                      <a:pt x="45" y="7"/>
                    </a:moveTo>
                    <a:lnTo>
                      <a:pt x="43" y="0"/>
                    </a:lnTo>
                    <a:lnTo>
                      <a:pt x="0" y="6"/>
                    </a:lnTo>
                    <a:lnTo>
                      <a:pt x="3" y="13"/>
                    </a:lnTo>
                    <a:lnTo>
                      <a:pt x="45" y="7"/>
                    </a:lnTo>
                    <a:close/>
                  </a:path>
                </a:pathLst>
              </a:custGeom>
              <a:solidFill>
                <a:srgbClr val="000000"/>
              </a:solidFill>
              <a:ln w="9525">
                <a:noFill/>
                <a:round/>
                <a:headEnd/>
                <a:tailEnd/>
              </a:ln>
            </p:spPr>
            <p:txBody>
              <a:bodyPr/>
              <a:lstStyle/>
              <a:p>
                <a:endParaRPr lang="en-US" dirty="0"/>
              </a:p>
            </p:txBody>
          </p:sp>
          <p:sp>
            <p:nvSpPr>
              <p:cNvPr id="22038" name="Freeform 636"/>
              <p:cNvSpPr>
                <a:spLocks/>
              </p:cNvSpPr>
              <p:nvPr/>
            </p:nvSpPr>
            <p:spPr bwMode="auto">
              <a:xfrm>
                <a:off x="3510" y="1359"/>
                <a:ext cx="1" cy="1"/>
              </a:xfrm>
              <a:custGeom>
                <a:avLst/>
                <a:gdLst>
                  <a:gd name="T0" fmla="*/ 6 w 11"/>
                  <a:gd name="T1" fmla="*/ 1 h 7"/>
                  <a:gd name="T2" fmla="*/ 11 w 11"/>
                  <a:gd name="T3" fmla="*/ 6 h 7"/>
                  <a:gd name="T4" fmla="*/ 4 w 11"/>
                  <a:gd name="T5" fmla="*/ 7 h 7"/>
                  <a:gd name="T6" fmla="*/ 2 w 11"/>
                  <a:gd name="T7" fmla="*/ 0 h 7"/>
                  <a:gd name="T8" fmla="*/ 0 w 11"/>
                  <a:gd name="T9" fmla="*/ 6 h 7"/>
                  <a:gd name="T10" fmla="*/ 6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6" y="1"/>
                    </a:moveTo>
                    <a:lnTo>
                      <a:pt x="11" y="6"/>
                    </a:lnTo>
                    <a:lnTo>
                      <a:pt x="4" y="7"/>
                    </a:lnTo>
                    <a:lnTo>
                      <a:pt x="2" y="0"/>
                    </a:lnTo>
                    <a:lnTo>
                      <a:pt x="0" y="6"/>
                    </a:lnTo>
                    <a:lnTo>
                      <a:pt x="6" y="1"/>
                    </a:lnTo>
                    <a:close/>
                  </a:path>
                </a:pathLst>
              </a:custGeom>
              <a:solidFill>
                <a:srgbClr val="000000"/>
              </a:solidFill>
              <a:ln w="9525">
                <a:noFill/>
                <a:round/>
                <a:headEnd/>
                <a:tailEnd/>
              </a:ln>
            </p:spPr>
            <p:txBody>
              <a:bodyPr/>
              <a:lstStyle/>
              <a:p>
                <a:endParaRPr lang="en-US" dirty="0"/>
              </a:p>
            </p:txBody>
          </p:sp>
          <p:sp>
            <p:nvSpPr>
              <p:cNvPr id="22039" name="Freeform 637"/>
              <p:cNvSpPr>
                <a:spLocks/>
              </p:cNvSpPr>
              <p:nvPr/>
            </p:nvSpPr>
            <p:spPr bwMode="auto">
              <a:xfrm>
                <a:off x="3505" y="1360"/>
                <a:ext cx="42" cy="17"/>
              </a:xfrm>
              <a:custGeom>
                <a:avLst/>
                <a:gdLst>
                  <a:gd name="T0" fmla="*/ 3 w 374"/>
                  <a:gd name="T1" fmla="*/ 0 h 104"/>
                  <a:gd name="T2" fmla="*/ 0 w 374"/>
                  <a:gd name="T3" fmla="*/ 8 h 104"/>
                  <a:gd name="T4" fmla="*/ 371 w 374"/>
                  <a:gd name="T5" fmla="*/ 104 h 104"/>
                  <a:gd name="T6" fmla="*/ 374 w 374"/>
                  <a:gd name="T7" fmla="*/ 96 h 104"/>
                  <a:gd name="T8" fmla="*/ 3 w 374"/>
                  <a:gd name="T9" fmla="*/ 0 h 104"/>
                  <a:gd name="T10" fmla="*/ 0 60000 65536"/>
                  <a:gd name="T11" fmla="*/ 0 60000 65536"/>
                  <a:gd name="T12" fmla="*/ 0 60000 65536"/>
                  <a:gd name="T13" fmla="*/ 0 60000 65536"/>
                  <a:gd name="T14" fmla="*/ 0 60000 65536"/>
                  <a:gd name="T15" fmla="*/ 0 w 374"/>
                  <a:gd name="T16" fmla="*/ 0 h 104"/>
                  <a:gd name="T17" fmla="*/ 374 w 374"/>
                  <a:gd name="T18" fmla="*/ 104 h 104"/>
                </a:gdLst>
                <a:ahLst/>
                <a:cxnLst>
                  <a:cxn ang="T10">
                    <a:pos x="T0" y="T1"/>
                  </a:cxn>
                  <a:cxn ang="T11">
                    <a:pos x="T2" y="T3"/>
                  </a:cxn>
                  <a:cxn ang="T12">
                    <a:pos x="T4" y="T5"/>
                  </a:cxn>
                  <a:cxn ang="T13">
                    <a:pos x="T6" y="T7"/>
                  </a:cxn>
                  <a:cxn ang="T14">
                    <a:pos x="T8" y="T9"/>
                  </a:cxn>
                </a:cxnLst>
                <a:rect l="T15" t="T16" r="T17" b="T18"/>
                <a:pathLst>
                  <a:path w="374" h="104">
                    <a:moveTo>
                      <a:pt x="3" y="0"/>
                    </a:moveTo>
                    <a:lnTo>
                      <a:pt x="0" y="8"/>
                    </a:lnTo>
                    <a:lnTo>
                      <a:pt x="371" y="104"/>
                    </a:lnTo>
                    <a:lnTo>
                      <a:pt x="374" y="96"/>
                    </a:lnTo>
                    <a:lnTo>
                      <a:pt x="3" y="0"/>
                    </a:lnTo>
                    <a:close/>
                  </a:path>
                </a:pathLst>
              </a:custGeom>
              <a:solidFill>
                <a:srgbClr val="000000"/>
              </a:solidFill>
              <a:ln w="9525">
                <a:noFill/>
                <a:round/>
                <a:headEnd/>
                <a:tailEnd/>
              </a:ln>
            </p:spPr>
            <p:txBody>
              <a:bodyPr/>
              <a:lstStyle/>
              <a:p>
                <a:endParaRPr lang="en-US" dirty="0"/>
              </a:p>
            </p:txBody>
          </p:sp>
          <p:sp>
            <p:nvSpPr>
              <p:cNvPr id="22040" name="Freeform 638"/>
              <p:cNvSpPr>
                <a:spLocks/>
              </p:cNvSpPr>
              <p:nvPr/>
            </p:nvSpPr>
            <p:spPr bwMode="auto">
              <a:xfrm>
                <a:off x="3505" y="1360"/>
                <a:ext cx="1" cy="1"/>
              </a:xfrm>
              <a:custGeom>
                <a:avLst/>
                <a:gdLst>
                  <a:gd name="T0" fmla="*/ 0 w 3"/>
                  <a:gd name="T1" fmla="*/ 1 h 8"/>
                  <a:gd name="T2" fmla="*/ 0 w 3"/>
                  <a:gd name="T3" fmla="*/ 8 h 8"/>
                  <a:gd name="T4" fmla="*/ 3 w 3"/>
                  <a:gd name="T5" fmla="*/ 0 h 8"/>
                  <a:gd name="T6" fmla="*/ 3 w 3"/>
                  <a:gd name="T7" fmla="*/ 8 h 8"/>
                  <a:gd name="T8" fmla="*/ 0 w 3"/>
                  <a:gd name="T9" fmla="*/ 1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1"/>
                    </a:moveTo>
                    <a:lnTo>
                      <a:pt x="0" y="8"/>
                    </a:lnTo>
                    <a:lnTo>
                      <a:pt x="3" y="0"/>
                    </a:lnTo>
                    <a:lnTo>
                      <a:pt x="3" y="8"/>
                    </a:lnTo>
                    <a:lnTo>
                      <a:pt x="0" y="1"/>
                    </a:lnTo>
                    <a:close/>
                  </a:path>
                </a:pathLst>
              </a:custGeom>
              <a:solidFill>
                <a:srgbClr val="000000"/>
              </a:solidFill>
              <a:ln w="9525">
                <a:noFill/>
                <a:round/>
                <a:headEnd/>
                <a:tailEnd/>
              </a:ln>
            </p:spPr>
            <p:txBody>
              <a:bodyPr/>
              <a:lstStyle/>
              <a:p>
                <a:endParaRPr lang="en-US" dirty="0"/>
              </a:p>
            </p:txBody>
          </p:sp>
          <p:sp>
            <p:nvSpPr>
              <p:cNvPr id="22041" name="Freeform 639"/>
              <p:cNvSpPr>
                <a:spLocks/>
              </p:cNvSpPr>
              <p:nvPr/>
            </p:nvSpPr>
            <p:spPr bwMode="auto">
              <a:xfrm>
                <a:off x="3540" y="1367"/>
                <a:ext cx="7" cy="10"/>
              </a:xfrm>
              <a:custGeom>
                <a:avLst/>
                <a:gdLst>
                  <a:gd name="T0" fmla="*/ 59 w 65"/>
                  <a:gd name="T1" fmla="*/ 58 h 58"/>
                  <a:gd name="T2" fmla="*/ 65 w 65"/>
                  <a:gd name="T3" fmla="*/ 52 h 58"/>
                  <a:gd name="T4" fmla="*/ 6 w 65"/>
                  <a:gd name="T5" fmla="*/ 0 h 58"/>
                  <a:gd name="T6" fmla="*/ 0 w 65"/>
                  <a:gd name="T7" fmla="*/ 6 h 58"/>
                  <a:gd name="T8" fmla="*/ 59 w 65"/>
                  <a:gd name="T9" fmla="*/ 58 h 58"/>
                  <a:gd name="T10" fmla="*/ 0 60000 65536"/>
                  <a:gd name="T11" fmla="*/ 0 60000 65536"/>
                  <a:gd name="T12" fmla="*/ 0 60000 65536"/>
                  <a:gd name="T13" fmla="*/ 0 60000 65536"/>
                  <a:gd name="T14" fmla="*/ 0 60000 65536"/>
                  <a:gd name="T15" fmla="*/ 0 w 65"/>
                  <a:gd name="T16" fmla="*/ 0 h 58"/>
                  <a:gd name="T17" fmla="*/ 65 w 65"/>
                  <a:gd name="T18" fmla="*/ 58 h 58"/>
                </a:gdLst>
                <a:ahLst/>
                <a:cxnLst>
                  <a:cxn ang="T10">
                    <a:pos x="T0" y="T1"/>
                  </a:cxn>
                  <a:cxn ang="T11">
                    <a:pos x="T2" y="T3"/>
                  </a:cxn>
                  <a:cxn ang="T12">
                    <a:pos x="T4" y="T5"/>
                  </a:cxn>
                  <a:cxn ang="T13">
                    <a:pos x="T6" y="T7"/>
                  </a:cxn>
                  <a:cxn ang="T14">
                    <a:pos x="T8" y="T9"/>
                  </a:cxn>
                </a:cxnLst>
                <a:rect l="T15" t="T16" r="T17" b="T18"/>
                <a:pathLst>
                  <a:path w="65" h="58">
                    <a:moveTo>
                      <a:pt x="59" y="58"/>
                    </a:moveTo>
                    <a:lnTo>
                      <a:pt x="65" y="52"/>
                    </a:lnTo>
                    <a:lnTo>
                      <a:pt x="6" y="0"/>
                    </a:lnTo>
                    <a:lnTo>
                      <a:pt x="0" y="6"/>
                    </a:lnTo>
                    <a:lnTo>
                      <a:pt x="59" y="58"/>
                    </a:lnTo>
                    <a:close/>
                  </a:path>
                </a:pathLst>
              </a:custGeom>
              <a:solidFill>
                <a:srgbClr val="000000"/>
              </a:solidFill>
              <a:ln w="9525">
                <a:noFill/>
                <a:round/>
                <a:headEnd/>
                <a:tailEnd/>
              </a:ln>
            </p:spPr>
            <p:txBody>
              <a:bodyPr/>
              <a:lstStyle/>
              <a:p>
                <a:endParaRPr lang="en-US" dirty="0"/>
              </a:p>
            </p:txBody>
          </p:sp>
          <p:sp>
            <p:nvSpPr>
              <p:cNvPr id="22042" name="Freeform 640"/>
              <p:cNvSpPr>
                <a:spLocks/>
              </p:cNvSpPr>
              <p:nvPr/>
            </p:nvSpPr>
            <p:spPr bwMode="auto">
              <a:xfrm>
                <a:off x="3546" y="1376"/>
                <a:ext cx="1" cy="1"/>
              </a:xfrm>
              <a:custGeom>
                <a:avLst/>
                <a:gdLst>
                  <a:gd name="T0" fmla="*/ 2 w 6"/>
                  <a:gd name="T1" fmla="*/ 8 h 8"/>
                  <a:gd name="T2" fmla="*/ 6 w 6"/>
                  <a:gd name="T3" fmla="*/ 1 h 8"/>
                  <a:gd name="T4" fmla="*/ 0 w 6"/>
                  <a:gd name="T5" fmla="*/ 7 h 8"/>
                  <a:gd name="T6" fmla="*/ 5 w 6"/>
                  <a:gd name="T7" fmla="*/ 0 h 8"/>
                  <a:gd name="T8" fmla="*/ 2 w 6"/>
                  <a:gd name="T9" fmla="*/ 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2" y="8"/>
                    </a:moveTo>
                    <a:lnTo>
                      <a:pt x="6" y="1"/>
                    </a:lnTo>
                    <a:lnTo>
                      <a:pt x="0" y="7"/>
                    </a:lnTo>
                    <a:lnTo>
                      <a:pt x="5" y="0"/>
                    </a:lnTo>
                    <a:lnTo>
                      <a:pt x="2" y="8"/>
                    </a:lnTo>
                    <a:close/>
                  </a:path>
                </a:pathLst>
              </a:custGeom>
              <a:solidFill>
                <a:srgbClr val="000000"/>
              </a:solidFill>
              <a:ln w="9525">
                <a:noFill/>
                <a:round/>
                <a:headEnd/>
                <a:tailEnd/>
              </a:ln>
            </p:spPr>
            <p:txBody>
              <a:bodyPr/>
              <a:lstStyle/>
              <a:p>
                <a:endParaRPr lang="en-US" dirty="0"/>
              </a:p>
            </p:txBody>
          </p:sp>
          <p:sp>
            <p:nvSpPr>
              <p:cNvPr id="22043" name="Freeform 641"/>
              <p:cNvSpPr>
                <a:spLocks/>
              </p:cNvSpPr>
              <p:nvPr/>
            </p:nvSpPr>
            <p:spPr bwMode="auto">
              <a:xfrm>
                <a:off x="3540" y="1367"/>
                <a:ext cx="1" cy="1"/>
              </a:xfrm>
              <a:custGeom>
                <a:avLst/>
                <a:gdLst>
                  <a:gd name="T0" fmla="*/ 6 w 6"/>
                  <a:gd name="T1" fmla="*/ 0 h 7"/>
                  <a:gd name="T2" fmla="*/ 5 w 6"/>
                  <a:gd name="T3" fmla="*/ 0 h 7"/>
                  <a:gd name="T4" fmla="*/ 2 w 6"/>
                  <a:gd name="T5" fmla="*/ 7 h 7"/>
                  <a:gd name="T6" fmla="*/ 0 w 6"/>
                  <a:gd name="T7" fmla="*/ 6 h 7"/>
                  <a:gd name="T8" fmla="*/ 6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5" y="0"/>
                    </a:lnTo>
                    <a:lnTo>
                      <a:pt x="2" y="7"/>
                    </a:lnTo>
                    <a:lnTo>
                      <a:pt x="0" y="6"/>
                    </a:lnTo>
                    <a:lnTo>
                      <a:pt x="6" y="0"/>
                    </a:lnTo>
                    <a:close/>
                  </a:path>
                </a:pathLst>
              </a:custGeom>
              <a:solidFill>
                <a:srgbClr val="000000"/>
              </a:solidFill>
              <a:ln w="9525">
                <a:noFill/>
                <a:round/>
                <a:headEnd/>
                <a:tailEnd/>
              </a:ln>
            </p:spPr>
            <p:txBody>
              <a:bodyPr/>
              <a:lstStyle/>
              <a:p>
                <a:endParaRPr lang="en-US" dirty="0"/>
              </a:p>
            </p:txBody>
          </p:sp>
          <p:sp>
            <p:nvSpPr>
              <p:cNvPr id="22044" name="Freeform 642"/>
              <p:cNvSpPr>
                <a:spLocks/>
              </p:cNvSpPr>
              <p:nvPr/>
            </p:nvSpPr>
            <p:spPr bwMode="auto">
              <a:xfrm>
                <a:off x="3531" y="1364"/>
                <a:ext cx="24" cy="22"/>
              </a:xfrm>
              <a:custGeom>
                <a:avLst/>
                <a:gdLst>
                  <a:gd name="T0" fmla="*/ 80 w 219"/>
                  <a:gd name="T1" fmla="*/ 21 h 130"/>
                  <a:gd name="T2" fmla="*/ 45 w 219"/>
                  <a:gd name="T3" fmla="*/ 14 h 130"/>
                  <a:gd name="T4" fmla="*/ 24 w 219"/>
                  <a:gd name="T5" fmla="*/ 8 h 130"/>
                  <a:gd name="T6" fmla="*/ 0 w 219"/>
                  <a:gd name="T7" fmla="*/ 0 h 130"/>
                  <a:gd name="T8" fmla="*/ 8 w 219"/>
                  <a:gd name="T9" fmla="*/ 9 h 130"/>
                  <a:gd name="T10" fmla="*/ 14 w 219"/>
                  <a:gd name="T11" fmla="*/ 19 h 130"/>
                  <a:gd name="T12" fmla="*/ 18 w 219"/>
                  <a:gd name="T13" fmla="*/ 23 h 130"/>
                  <a:gd name="T14" fmla="*/ 20 w 219"/>
                  <a:gd name="T15" fmla="*/ 27 h 130"/>
                  <a:gd name="T16" fmla="*/ 23 w 219"/>
                  <a:gd name="T17" fmla="*/ 35 h 130"/>
                  <a:gd name="T18" fmla="*/ 24 w 219"/>
                  <a:gd name="T19" fmla="*/ 40 h 130"/>
                  <a:gd name="T20" fmla="*/ 24 w 219"/>
                  <a:gd name="T21" fmla="*/ 44 h 130"/>
                  <a:gd name="T22" fmla="*/ 24 w 219"/>
                  <a:gd name="T23" fmla="*/ 49 h 130"/>
                  <a:gd name="T24" fmla="*/ 23 w 219"/>
                  <a:gd name="T25" fmla="*/ 54 h 130"/>
                  <a:gd name="T26" fmla="*/ 21 w 219"/>
                  <a:gd name="T27" fmla="*/ 59 h 130"/>
                  <a:gd name="T28" fmla="*/ 18 w 219"/>
                  <a:gd name="T29" fmla="*/ 65 h 130"/>
                  <a:gd name="T30" fmla="*/ 14 w 219"/>
                  <a:gd name="T31" fmla="*/ 71 h 130"/>
                  <a:gd name="T32" fmla="*/ 10 w 219"/>
                  <a:gd name="T33" fmla="*/ 78 h 130"/>
                  <a:gd name="T34" fmla="*/ 219 w 219"/>
                  <a:gd name="T35" fmla="*/ 130 h 130"/>
                  <a:gd name="T36" fmla="*/ 202 w 219"/>
                  <a:gd name="T37" fmla="*/ 108 h 130"/>
                  <a:gd name="T38" fmla="*/ 185 w 219"/>
                  <a:gd name="T39" fmla="*/ 90 h 130"/>
                  <a:gd name="T40" fmla="*/ 177 w 219"/>
                  <a:gd name="T41" fmla="*/ 81 h 130"/>
                  <a:gd name="T42" fmla="*/ 169 w 219"/>
                  <a:gd name="T43" fmla="*/ 73 h 130"/>
                  <a:gd name="T44" fmla="*/ 161 w 219"/>
                  <a:gd name="T45" fmla="*/ 66 h 130"/>
                  <a:gd name="T46" fmla="*/ 154 w 219"/>
                  <a:gd name="T47" fmla="*/ 58 h 130"/>
                  <a:gd name="T48" fmla="*/ 146 w 219"/>
                  <a:gd name="T49" fmla="*/ 52 h 130"/>
                  <a:gd name="T50" fmla="*/ 138 w 219"/>
                  <a:gd name="T51" fmla="*/ 46 h 130"/>
                  <a:gd name="T52" fmla="*/ 130 w 219"/>
                  <a:gd name="T53" fmla="*/ 41 h 130"/>
                  <a:gd name="T54" fmla="*/ 121 w 219"/>
                  <a:gd name="T55" fmla="*/ 35 h 130"/>
                  <a:gd name="T56" fmla="*/ 111 w 219"/>
                  <a:gd name="T57" fmla="*/ 31 h 130"/>
                  <a:gd name="T58" fmla="*/ 102 w 219"/>
                  <a:gd name="T59" fmla="*/ 27 h 130"/>
                  <a:gd name="T60" fmla="*/ 91 w 219"/>
                  <a:gd name="T61" fmla="*/ 24 h 130"/>
                  <a:gd name="T62" fmla="*/ 80 w 219"/>
                  <a:gd name="T63" fmla="*/ 21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9"/>
                  <a:gd name="T97" fmla="*/ 0 h 130"/>
                  <a:gd name="T98" fmla="*/ 219 w 219"/>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9" h="130">
                    <a:moveTo>
                      <a:pt x="80" y="21"/>
                    </a:moveTo>
                    <a:lnTo>
                      <a:pt x="45" y="14"/>
                    </a:lnTo>
                    <a:lnTo>
                      <a:pt x="24" y="8"/>
                    </a:lnTo>
                    <a:lnTo>
                      <a:pt x="0" y="0"/>
                    </a:lnTo>
                    <a:lnTo>
                      <a:pt x="8" y="9"/>
                    </a:lnTo>
                    <a:lnTo>
                      <a:pt x="14" y="19"/>
                    </a:lnTo>
                    <a:lnTo>
                      <a:pt x="18" y="23"/>
                    </a:lnTo>
                    <a:lnTo>
                      <a:pt x="20" y="27"/>
                    </a:lnTo>
                    <a:lnTo>
                      <a:pt x="23" y="35"/>
                    </a:lnTo>
                    <a:lnTo>
                      <a:pt x="24" y="40"/>
                    </a:lnTo>
                    <a:lnTo>
                      <a:pt x="24" y="44"/>
                    </a:lnTo>
                    <a:lnTo>
                      <a:pt x="24" y="49"/>
                    </a:lnTo>
                    <a:lnTo>
                      <a:pt x="23" y="54"/>
                    </a:lnTo>
                    <a:lnTo>
                      <a:pt x="21" y="59"/>
                    </a:lnTo>
                    <a:lnTo>
                      <a:pt x="18" y="65"/>
                    </a:lnTo>
                    <a:lnTo>
                      <a:pt x="14" y="71"/>
                    </a:lnTo>
                    <a:lnTo>
                      <a:pt x="10" y="78"/>
                    </a:lnTo>
                    <a:lnTo>
                      <a:pt x="219" y="130"/>
                    </a:lnTo>
                    <a:lnTo>
                      <a:pt x="202" y="108"/>
                    </a:lnTo>
                    <a:lnTo>
                      <a:pt x="185" y="90"/>
                    </a:lnTo>
                    <a:lnTo>
                      <a:pt x="177" y="81"/>
                    </a:lnTo>
                    <a:lnTo>
                      <a:pt x="169" y="73"/>
                    </a:lnTo>
                    <a:lnTo>
                      <a:pt x="161" y="66"/>
                    </a:lnTo>
                    <a:lnTo>
                      <a:pt x="154" y="58"/>
                    </a:lnTo>
                    <a:lnTo>
                      <a:pt x="146" y="52"/>
                    </a:lnTo>
                    <a:lnTo>
                      <a:pt x="138" y="46"/>
                    </a:lnTo>
                    <a:lnTo>
                      <a:pt x="130" y="41"/>
                    </a:lnTo>
                    <a:lnTo>
                      <a:pt x="121" y="35"/>
                    </a:lnTo>
                    <a:lnTo>
                      <a:pt x="111" y="31"/>
                    </a:lnTo>
                    <a:lnTo>
                      <a:pt x="102" y="27"/>
                    </a:lnTo>
                    <a:lnTo>
                      <a:pt x="91" y="24"/>
                    </a:lnTo>
                    <a:lnTo>
                      <a:pt x="80" y="21"/>
                    </a:lnTo>
                    <a:close/>
                  </a:path>
                </a:pathLst>
              </a:custGeom>
              <a:solidFill>
                <a:srgbClr val="666666"/>
              </a:solidFill>
              <a:ln w="9525">
                <a:noFill/>
                <a:round/>
                <a:headEnd/>
                <a:tailEnd/>
              </a:ln>
            </p:spPr>
            <p:txBody>
              <a:bodyPr/>
              <a:lstStyle/>
              <a:p>
                <a:endParaRPr lang="en-US" dirty="0"/>
              </a:p>
            </p:txBody>
          </p:sp>
          <p:sp>
            <p:nvSpPr>
              <p:cNvPr id="22045" name="Freeform 643"/>
              <p:cNvSpPr>
                <a:spLocks/>
              </p:cNvSpPr>
              <p:nvPr/>
            </p:nvSpPr>
            <p:spPr bwMode="auto">
              <a:xfrm>
                <a:off x="3476" y="1350"/>
                <a:ext cx="75" cy="28"/>
              </a:xfrm>
              <a:custGeom>
                <a:avLst/>
                <a:gdLst>
                  <a:gd name="T0" fmla="*/ 0 w 674"/>
                  <a:gd name="T1" fmla="*/ 0 h 171"/>
                  <a:gd name="T2" fmla="*/ 14 w 674"/>
                  <a:gd name="T3" fmla="*/ 1 h 171"/>
                  <a:gd name="T4" fmla="*/ 36 w 674"/>
                  <a:gd name="T5" fmla="*/ 4 h 171"/>
                  <a:gd name="T6" fmla="*/ 97 w 674"/>
                  <a:gd name="T7" fmla="*/ 16 h 171"/>
                  <a:gd name="T8" fmla="*/ 180 w 674"/>
                  <a:gd name="T9" fmla="*/ 35 h 171"/>
                  <a:gd name="T10" fmla="*/ 275 w 674"/>
                  <a:gd name="T11" fmla="*/ 59 h 171"/>
                  <a:gd name="T12" fmla="*/ 485 w 674"/>
                  <a:gd name="T13" fmla="*/ 113 h 171"/>
                  <a:gd name="T14" fmla="*/ 674 w 674"/>
                  <a:gd name="T15" fmla="*/ 163 h 171"/>
                  <a:gd name="T16" fmla="*/ 672 w 674"/>
                  <a:gd name="T17" fmla="*/ 171 h 171"/>
                  <a:gd name="T18" fmla="*/ 483 w 674"/>
                  <a:gd name="T19" fmla="*/ 121 h 171"/>
                  <a:gd name="T20" fmla="*/ 273 w 674"/>
                  <a:gd name="T21" fmla="*/ 67 h 171"/>
                  <a:gd name="T22" fmla="*/ 177 w 674"/>
                  <a:gd name="T23" fmla="*/ 43 h 171"/>
                  <a:gd name="T24" fmla="*/ 95 w 674"/>
                  <a:gd name="T25" fmla="*/ 24 h 171"/>
                  <a:gd name="T26" fmla="*/ 34 w 674"/>
                  <a:gd name="T27" fmla="*/ 12 h 171"/>
                  <a:gd name="T28" fmla="*/ 12 w 674"/>
                  <a:gd name="T29" fmla="*/ 10 h 171"/>
                  <a:gd name="T30" fmla="*/ 0 w 674"/>
                  <a:gd name="T31" fmla="*/ 9 h 171"/>
                  <a:gd name="T32" fmla="*/ 0 w 674"/>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4"/>
                  <a:gd name="T52" fmla="*/ 0 h 171"/>
                  <a:gd name="T53" fmla="*/ 674 w 674"/>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4" h="171">
                    <a:moveTo>
                      <a:pt x="0" y="0"/>
                    </a:moveTo>
                    <a:lnTo>
                      <a:pt x="14" y="1"/>
                    </a:lnTo>
                    <a:lnTo>
                      <a:pt x="36" y="4"/>
                    </a:lnTo>
                    <a:lnTo>
                      <a:pt x="97" y="16"/>
                    </a:lnTo>
                    <a:lnTo>
                      <a:pt x="180" y="35"/>
                    </a:lnTo>
                    <a:lnTo>
                      <a:pt x="275" y="59"/>
                    </a:lnTo>
                    <a:lnTo>
                      <a:pt x="485" y="113"/>
                    </a:lnTo>
                    <a:lnTo>
                      <a:pt x="674" y="163"/>
                    </a:lnTo>
                    <a:lnTo>
                      <a:pt x="672" y="171"/>
                    </a:lnTo>
                    <a:lnTo>
                      <a:pt x="483" y="121"/>
                    </a:lnTo>
                    <a:lnTo>
                      <a:pt x="273" y="67"/>
                    </a:lnTo>
                    <a:lnTo>
                      <a:pt x="177" y="43"/>
                    </a:lnTo>
                    <a:lnTo>
                      <a:pt x="95" y="24"/>
                    </a:lnTo>
                    <a:lnTo>
                      <a:pt x="34" y="12"/>
                    </a:lnTo>
                    <a:lnTo>
                      <a:pt x="12" y="10"/>
                    </a:lnTo>
                    <a:lnTo>
                      <a:pt x="0" y="9"/>
                    </a:lnTo>
                    <a:lnTo>
                      <a:pt x="0" y="0"/>
                    </a:lnTo>
                    <a:close/>
                  </a:path>
                </a:pathLst>
              </a:custGeom>
              <a:solidFill>
                <a:srgbClr val="000000"/>
              </a:solidFill>
              <a:ln w="9525">
                <a:noFill/>
                <a:round/>
                <a:headEnd/>
                <a:tailEnd/>
              </a:ln>
            </p:spPr>
            <p:txBody>
              <a:bodyPr/>
              <a:lstStyle/>
              <a:p>
                <a:endParaRPr lang="en-US" dirty="0"/>
              </a:p>
            </p:txBody>
          </p:sp>
          <p:sp>
            <p:nvSpPr>
              <p:cNvPr id="22046" name="Freeform 644"/>
              <p:cNvSpPr>
                <a:spLocks/>
              </p:cNvSpPr>
              <p:nvPr/>
            </p:nvSpPr>
            <p:spPr bwMode="auto">
              <a:xfrm>
                <a:off x="3486" y="1353"/>
                <a:ext cx="8" cy="5"/>
              </a:xfrm>
              <a:custGeom>
                <a:avLst/>
                <a:gdLst>
                  <a:gd name="T0" fmla="*/ 0 w 68"/>
                  <a:gd name="T1" fmla="*/ 17 h 27"/>
                  <a:gd name="T2" fmla="*/ 55 w 68"/>
                  <a:gd name="T3" fmla="*/ 0 h 27"/>
                  <a:gd name="T4" fmla="*/ 68 w 68"/>
                  <a:gd name="T5" fmla="*/ 2 h 27"/>
                  <a:gd name="T6" fmla="*/ 38 w 68"/>
                  <a:gd name="T7" fmla="*/ 27 h 27"/>
                  <a:gd name="T8" fmla="*/ 0 w 68"/>
                  <a:gd name="T9" fmla="*/ 17 h 27"/>
                  <a:gd name="T10" fmla="*/ 0 60000 65536"/>
                  <a:gd name="T11" fmla="*/ 0 60000 65536"/>
                  <a:gd name="T12" fmla="*/ 0 60000 65536"/>
                  <a:gd name="T13" fmla="*/ 0 60000 65536"/>
                  <a:gd name="T14" fmla="*/ 0 60000 65536"/>
                  <a:gd name="T15" fmla="*/ 0 w 68"/>
                  <a:gd name="T16" fmla="*/ 0 h 27"/>
                  <a:gd name="T17" fmla="*/ 68 w 68"/>
                  <a:gd name="T18" fmla="*/ 27 h 27"/>
                </a:gdLst>
                <a:ahLst/>
                <a:cxnLst>
                  <a:cxn ang="T10">
                    <a:pos x="T0" y="T1"/>
                  </a:cxn>
                  <a:cxn ang="T11">
                    <a:pos x="T2" y="T3"/>
                  </a:cxn>
                  <a:cxn ang="T12">
                    <a:pos x="T4" y="T5"/>
                  </a:cxn>
                  <a:cxn ang="T13">
                    <a:pos x="T6" y="T7"/>
                  </a:cxn>
                  <a:cxn ang="T14">
                    <a:pos x="T8" y="T9"/>
                  </a:cxn>
                </a:cxnLst>
                <a:rect l="T15" t="T16" r="T17" b="T18"/>
                <a:pathLst>
                  <a:path w="68" h="27">
                    <a:moveTo>
                      <a:pt x="0" y="17"/>
                    </a:moveTo>
                    <a:lnTo>
                      <a:pt x="55" y="0"/>
                    </a:lnTo>
                    <a:lnTo>
                      <a:pt x="68" y="2"/>
                    </a:lnTo>
                    <a:lnTo>
                      <a:pt x="38" y="27"/>
                    </a:lnTo>
                    <a:lnTo>
                      <a:pt x="0" y="17"/>
                    </a:lnTo>
                    <a:close/>
                  </a:path>
                </a:pathLst>
              </a:custGeom>
              <a:solidFill>
                <a:srgbClr val="666666"/>
              </a:solidFill>
              <a:ln w="9525">
                <a:noFill/>
                <a:round/>
                <a:headEnd/>
                <a:tailEnd/>
              </a:ln>
            </p:spPr>
            <p:txBody>
              <a:bodyPr/>
              <a:lstStyle/>
              <a:p>
                <a:endParaRPr lang="en-US" dirty="0"/>
              </a:p>
            </p:txBody>
          </p:sp>
          <p:sp>
            <p:nvSpPr>
              <p:cNvPr id="22047" name="Freeform 645"/>
              <p:cNvSpPr>
                <a:spLocks/>
              </p:cNvSpPr>
              <p:nvPr/>
            </p:nvSpPr>
            <p:spPr bwMode="auto">
              <a:xfrm>
                <a:off x="3486" y="1352"/>
                <a:ext cx="6" cy="5"/>
              </a:xfrm>
              <a:custGeom>
                <a:avLst/>
                <a:gdLst>
                  <a:gd name="T0" fmla="*/ 0 w 57"/>
                  <a:gd name="T1" fmla="*/ 17 h 25"/>
                  <a:gd name="T2" fmla="*/ 2 w 57"/>
                  <a:gd name="T3" fmla="*/ 25 h 25"/>
                  <a:gd name="T4" fmla="*/ 57 w 57"/>
                  <a:gd name="T5" fmla="*/ 8 h 25"/>
                  <a:gd name="T6" fmla="*/ 55 w 57"/>
                  <a:gd name="T7" fmla="*/ 0 h 25"/>
                  <a:gd name="T8" fmla="*/ 0 w 57"/>
                  <a:gd name="T9" fmla="*/ 17 h 25"/>
                  <a:gd name="T10" fmla="*/ 0 60000 65536"/>
                  <a:gd name="T11" fmla="*/ 0 60000 65536"/>
                  <a:gd name="T12" fmla="*/ 0 60000 65536"/>
                  <a:gd name="T13" fmla="*/ 0 60000 65536"/>
                  <a:gd name="T14" fmla="*/ 0 60000 65536"/>
                  <a:gd name="T15" fmla="*/ 0 w 57"/>
                  <a:gd name="T16" fmla="*/ 0 h 25"/>
                  <a:gd name="T17" fmla="*/ 57 w 57"/>
                  <a:gd name="T18" fmla="*/ 25 h 25"/>
                </a:gdLst>
                <a:ahLst/>
                <a:cxnLst>
                  <a:cxn ang="T10">
                    <a:pos x="T0" y="T1"/>
                  </a:cxn>
                  <a:cxn ang="T11">
                    <a:pos x="T2" y="T3"/>
                  </a:cxn>
                  <a:cxn ang="T12">
                    <a:pos x="T4" y="T5"/>
                  </a:cxn>
                  <a:cxn ang="T13">
                    <a:pos x="T6" y="T7"/>
                  </a:cxn>
                  <a:cxn ang="T14">
                    <a:pos x="T8" y="T9"/>
                  </a:cxn>
                </a:cxnLst>
                <a:rect l="T15" t="T16" r="T17" b="T18"/>
                <a:pathLst>
                  <a:path w="57" h="25">
                    <a:moveTo>
                      <a:pt x="0" y="17"/>
                    </a:moveTo>
                    <a:lnTo>
                      <a:pt x="2" y="25"/>
                    </a:lnTo>
                    <a:lnTo>
                      <a:pt x="57" y="8"/>
                    </a:lnTo>
                    <a:lnTo>
                      <a:pt x="55" y="0"/>
                    </a:lnTo>
                    <a:lnTo>
                      <a:pt x="0" y="17"/>
                    </a:lnTo>
                    <a:close/>
                  </a:path>
                </a:pathLst>
              </a:custGeom>
              <a:solidFill>
                <a:srgbClr val="000000"/>
              </a:solidFill>
              <a:ln w="9525">
                <a:noFill/>
                <a:round/>
                <a:headEnd/>
                <a:tailEnd/>
              </a:ln>
            </p:spPr>
            <p:txBody>
              <a:bodyPr/>
              <a:lstStyle/>
              <a:p>
                <a:endParaRPr lang="en-US" dirty="0"/>
              </a:p>
            </p:txBody>
          </p:sp>
          <p:sp>
            <p:nvSpPr>
              <p:cNvPr id="22048" name="Freeform 646"/>
              <p:cNvSpPr>
                <a:spLocks/>
              </p:cNvSpPr>
              <p:nvPr/>
            </p:nvSpPr>
            <p:spPr bwMode="auto">
              <a:xfrm>
                <a:off x="3492" y="1352"/>
                <a:ext cx="2" cy="2"/>
              </a:xfrm>
              <a:custGeom>
                <a:avLst/>
                <a:gdLst>
                  <a:gd name="T0" fmla="*/ 1 w 14"/>
                  <a:gd name="T1" fmla="*/ 0 h 10"/>
                  <a:gd name="T2" fmla="*/ 0 w 14"/>
                  <a:gd name="T3" fmla="*/ 8 h 10"/>
                  <a:gd name="T4" fmla="*/ 13 w 14"/>
                  <a:gd name="T5" fmla="*/ 10 h 10"/>
                  <a:gd name="T6" fmla="*/ 14 w 14"/>
                  <a:gd name="T7" fmla="*/ 2 h 10"/>
                  <a:gd name="T8" fmla="*/ 1 w 14"/>
                  <a:gd name="T9" fmla="*/ 0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1" y="0"/>
                    </a:moveTo>
                    <a:lnTo>
                      <a:pt x="0" y="8"/>
                    </a:lnTo>
                    <a:lnTo>
                      <a:pt x="13" y="10"/>
                    </a:lnTo>
                    <a:lnTo>
                      <a:pt x="14" y="2"/>
                    </a:lnTo>
                    <a:lnTo>
                      <a:pt x="1" y="0"/>
                    </a:lnTo>
                    <a:close/>
                  </a:path>
                </a:pathLst>
              </a:custGeom>
              <a:solidFill>
                <a:srgbClr val="000000"/>
              </a:solidFill>
              <a:ln w="9525">
                <a:noFill/>
                <a:round/>
                <a:headEnd/>
                <a:tailEnd/>
              </a:ln>
            </p:spPr>
            <p:txBody>
              <a:bodyPr/>
              <a:lstStyle/>
              <a:p>
                <a:endParaRPr lang="en-US" dirty="0"/>
              </a:p>
            </p:txBody>
          </p:sp>
          <p:sp>
            <p:nvSpPr>
              <p:cNvPr id="22049" name="Freeform 647"/>
              <p:cNvSpPr>
                <a:spLocks/>
              </p:cNvSpPr>
              <p:nvPr/>
            </p:nvSpPr>
            <p:spPr bwMode="auto">
              <a:xfrm>
                <a:off x="3492" y="1352"/>
                <a:ext cx="1" cy="2"/>
              </a:xfrm>
              <a:custGeom>
                <a:avLst/>
                <a:gdLst>
                  <a:gd name="T0" fmla="*/ 0 w 2"/>
                  <a:gd name="T1" fmla="*/ 0 h 8"/>
                  <a:gd name="T2" fmla="*/ 1 w 2"/>
                  <a:gd name="T3" fmla="*/ 0 h 8"/>
                  <a:gd name="T4" fmla="*/ 0 w 2"/>
                  <a:gd name="T5" fmla="*/ 8 h 8"/>
                  <a:gd name="T6" fmla="*/ 2 w 2"/>
                  <a:gd name="T7" fmla="*/ 8 h 8"/>
                  <a:gd name="T8" fmla="*/ 0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0"/>
                    </a:moveTo>
                    <a:lnTo>
                      <a:pt x="1" y="0"/>
                    </a:lnTo>
                    <a:lnTo>
                      <a:pt x="0" y="8"/>
                    </a:lnTo>
                    <a:lnTo>
                      <a:pt x="2" y="8"/>
                    </a:lnTo>
                    <a:lnTo>
                      <a:pt x="0" y="0"/>
                    </a:lnTo>
                    <a:close/>
                  </a:path>
                </a:pathLst>
              </a:custGeom>
              <a:solidFill>
                <a:srgbClr val="000000"/>
              </a:solidFill>
              <a:ln w="9525">
                <a:noFill/>
                <a:round/>
                <a:headEnd/>
                <a:tailEnd/>
              </a:ln>
            </p:spPr>
            <p:txBody>
              <a:bodyPr/>
              <a:lstStyle/>
              <a:p>
                <a:endParaRPr lang="en-US" dirty="0"/>
              </a:p>
            </p:txBody>
          </p:sp>
          <p:sp>
            <p:nvSpPr>
              <p:cNvPr id="22050" name="Freeform 648"/>
              <p:cNvSpPr>
                <a:spLocks/>
              </p:cNvSpPr>
              <p:nvPr/>
            </p:nvSpPr>
            <p:spPr bwMode="auto">
              <a:xfrm>
                <a:off x="3490" y="1353"/>
                <a:ext cx="4" cy="5"/>
              </a:xfrm>
              <a:custGeom>
                <a:avLst/>
                <a:gdLst>
                  <a:gd name="T0" fmla="*/ 36 w 36"/>
                  <a:gd name="T1" fmla="*/ 6 h 31"/>
                  <a:gd name="T2" fmla="*/ 30 w 36"/>
                  <a:gd name="T3" fmla="*/ 0 h 31"/>
                  <a:gd name="T4" fmla="*/ 0 w 36"/>
                  <a:gd name="T5" fmla="*/ 25 h 31"/>
                  <a:gd name="T6" fmla="*/ 6 w 36"/>
                  <a:gd name="T7" fmla="*/ 31 h 31"/>
                  <a:gd name="T8" fmla="*/ 36 w 36"/>
                  <a:gd name="T9" fmla="*/ 6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36" y="6"/>
                    </a:moveTo>
                    <a:lnTo>
                      <a:pt x="30" y="0"/>
                    </a:lnTo>
                    <a:lnTo>
                      <a:pt x="0" y="25"/>
                    </a:lnTo>
                    <a:lnTo>
                      <a:pt x="6" y="31"/>
                    </a:lnTo>
                    <a:lnTo>
                      <a:pt x="36" y="6"/>
                    </a:lnTo>
                    <a:close/>
                  </a:path>
                </a:pathLst>
              </a:custGeom>
              <a:solidFill>
                <a:srgbClr val="000000"/>
              </a:solidFill>
              <a:ln w="9525">
                <a:noFill/>
                <a:round/>
                <a:headEnd/>
                <a:tailEnd/>
              </a:ln>
            </p:spPr>
            <p:txBody>
              <a:bodyPr/>
              <a:lstStyle/>
              <a:p>
                <a:endParaRPr lang="en-US" dirty="0"/>
              </a:p>
            </p:txBody>
          </p:sp>
          <p:sp>
            <p:nvSpPr>
              <p:cNvPr id="22051" name="Freeform 649"/>
              <p:cNvSpPr>
                <a:spLocks/>
              </p:cNvSpPr>
              <p:nvPr/>
            </p:nvSpPr>
            <p:spPr bwMode="auto">
              <a:xfrm>
                <a:off x="3493" y="1353"/>
                <a:ext cx="2" cy="1"/>
              </a:xfrm>
              <a:custGeom>
                <a:avLst/>
                <a:gdLst>
                  <a:gd name="T0" fmla="*/ 4 w 13"/>
                  <a:gd name="T1" fmla="*/ 0 h 8"/>
                  <a:gd name="T2" fmla="*/ 13 w 13"/>
                  <a:gd name="T3" fmla="*/ 2 h 8"/>
                  <a:gd name="T4" fmla="*/ 6 w 13"/>
                  <a:gd name="T5" fmla="*/ 7 h 8"/>
                  <a:gd name="T6" fmla="*/ 0 w 13"/>
                  <a:gd name="T7" fmla="*/ 1 h 8"/>
                  <a:gd name="T8" fmla="*/ 3 w 13"/>
                  <a:gd name="T9" fmla="*/ 8 h 8"/>
                  <a:gd name="T10" fmla="*/ 4 w 13"/>
                  <a:gd name="T11" fmla="*/ 0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4" y="0"/>
                    </a:moveTo>
                    <a:lnTo>
                      <a:pt x="13" y="2"/>
                    </a:lnTo>
                    <a:lnTo>
                      <a:pt x="6" y="7"/>
                    </a:lnTo>
                    <a:lnTo>
                      <a:pt x="0" y="1"/>
                    </a:lnTo>
                    <a:lnTo>
                      <a:pt x="3" y="8"/>
                    </a:lnTo>
                    <a:lnTo>
                      <a:pt x="4" y="0"/>
                    </a:lnTo>
                    <a:close/>
                  </a:path>
                </a:pathLst>
              </a:custGeom>
              <a:solidFill>
                <a:srgbClr val="000000"/>
              </a:solidFill>
              <a:ln w="9525">
                <a:noFill/>
                <a:round/>
                <a:headEnd/>
                <a:tailEnd/>
              </a:ln>
            </p:spPr>
            <p:txBody>
              <a:bodyPr/>
              <a:lstStyle/>
              <a:p>
                <a:endParaRPr lang="en-US" dirty="0"/>
              </a:p>
            </p:txBody>
          </p:sp>
          <p:sp>
            <p:nvSpPr>
              <p:cNvPr id="22052" name="Freeform 650"/>
              <p:cNvSpPr>
                <a:spLocks/>
              </p:cNvSpPr>
              <p:nvPr/>
            </p:nvSpPr>
            <p:spPr bwMode="auto">
              <a:xfrm>
                <a:off x="3486" y="1355"/>
                <a:ext cx="4" cy="3"/>
              </a:xfrm>
              <a:custGeom>
                <a:avLst/>
                <a:gdLst>
                  <a:gd name="T0" fmla="*/ 38 w 42"/>
                  <a:gd name="T1" fmla="*/ 17 h 17"/>
                  <a:gd name="T2" fmla="*/ 42 w 42"/>
                  <a:gd name="T3" fmla="*/ 10 h 17"/>
                  <a:gd name="T4" fmla="*/ 4 w 42"/>
                  <a:gd name="T5" fmla="*/ 0 h 17"/>
                  <a:gd name="T6" fmla="*/ 0 w 42"/>
                  <a:gd name="T7" fmla="*/ 7 h 17"/>
                  <a:gd name="T8" fmla="*/ 38 w 42"/>
                  <a:gd name="T9" fmla="*/ 17 h 17"/>
                  <a:gd name="T10" fmla="*/ 0 60000 65536"/>
                  <a:gd name="T11" fmla="*/ 0 60000 65536"/>
                  <a:gd name="T12" fmla="*/ 0 60000 65536"/>
                  <a:gd name="T13" fmla="*/ 0 60000 65536"/>
                  <a:gd name="T14" fmla="*/ 0 60000 65536"/>
                  <a:gd name="T15" fmla="*/ 0 w 42"/>
                  <a:gd name="T16" fmla="*/ 0 h 17"/>
                  <a:gd name="T17" fmla="*/ 42 w 42"/>
                  <a:gd name="T18" fmla="*/ 17 h 17"/>
                </a:gdLst>
                <a:ahLst/>
                <a:cxnLst>
                  <a:cxn ang="T10">
                    <a:pos x="T0" y="T1"/>
                  </a:cxn>
                  <a:cxn ang="T11">
                    <a:pos x="T2" y="T3"/>
                  </a:cxn>
                  <a:cxn ang="T12">
                    <a:pos x="T4" y="T5"/>
                  </a:cxn>
                  <a:cxn ang="T13">
                    <a:pos x="T6" y="T7"/>
                  </a:cxn>
                  <a:cxn ang="T14">
                    <a:pos x="T8" y="T9"/>
                  </a:cxn>
                </a:cxnLst>
                <a:rect l="T15" t="T16" r="T17" b="T18"/>
                <a:pathLst>
                  <a:path w="42" h="17">
                    <a:moveTo>
                      <a:pt x="38" y="17"/>
                    </a:moveTo>
                    <a:lnTo>
                      <a:pt x="42" y="10"/>
                    </a:lnTo>
                    <a:lnTo>
                      <a:pt x="4" y="0"/>
                    </a:lnTo>
                    <a:lnTo>
                      <a:pt x="0" y="7"/>
                    </a:lnTo>
                    <a:lnTo>
                      <a:pt x="38" y="17"/>
                    </a:lnTo>
                    <a:close/>
                  </a:path>
                </a:pathLst>
              </a:custGeom>
              <a:solidFill>
                <a:srgbClr val="000000"/>
              </a:solidFill>
              <a:ln w="9525">
                <a:noFill/>
                <a:round/>
                <a:headEnd/>
                <a:tailEnd/>
              </a:ln>
            </p:spPr>
            <p:txBody>
              <a:bodyPr/>
              <a:lstStyle/>
              <a:p>
                <a:endParaRPr lang="en-US" dirty="0"/>
              </a:p>
            </p:txBody>
          </p:sp>
          <p:sp>
            <p:nvSpPr>
              <p:cNvPr id="22053" name="Freeform 651"/>
              <p:cNvSpPr>
                <a:spLocks/>
              </p:cNvSpPr>
              <p:nvPr/>
            </p:nvSpPr>
            <p:spPr bwMode="auto">
              <a:xfrm>
                <a:off x="3490" y="1357"/>
                <a:ext cx="1" cy="1"/>
              </a:xfrm>
              <a:custGeom>
                <a:avLst/>
                <a:gdLst>
                  <a:gd name="T0" fmla="*/ 6 w 6"/>
                  <a:gd name="T1" fmla="*/ 6 h 8"/>
                  <a:gd name="T2" fmla="*/ 4 w 6"/>
                  <a:gd name="T3" fmla="*/ 8 h 8"/>
                  <a:gd name="T4" fmla="*/ 1 w 6"/>
                  <a:gd name="T5" fmla="*/ 7 h 8"/>
                  <a:gd name="T6" fmla="*/ 5 w 6"/>
                  <a:gd name="T7" fmla="*/ 0 h 8"/>
                  <a:gd name="T8" fmla="*/ 0 w 6"/>
                  <a:gd name="T9" fmla="*/ 0 h 8"/>
                  <a:gd name="T10" fmla="*/ 6 w 6"/>
                  <a:gd name="T11" fmla="*/ 6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6"/>
                    </a:moveTo>
                    <a:lnTo>
                      <a:pt x="4" y="8"/>
                    </a:lnTo>
                    <a:lnTo>
                      <a:pt x="1" y="7"/>
                    </a:lnTo>
                    <a:lnTo>
                      <a:pt x="5" y="0"/>
                    </a:lnTo>
                    <a:lnTo>
                      <a:pt x="0" y="0"/>
                    </a:lnTo>
                    <a:lnTo>
                      <a:pt x="6" y="6"/>
                    </a:lnTo>
                    <a:close/>
                  </a:path>
                </a:pathLst>
              </a:custGeom>
              <a:solidFill>
                <a:srgbClr val="000000"/>
              </a:solidFill>
              <a:ln w="9525">
                <a:noFill/>
                <a:round/>
                <a:headEnd/>
                <a:tailEnd/>
              </a:ln>
            </p:spPr>
            <p:txBody>
              <a:bodyPr/>
              <a:lstStyle/>
              <a:p>
                <a:endParaRPr lang="en-US" dirty="0"/>
              </a:p>
            </p:txBody>
          </p:sp>
          <p:sp>
            <p:nvSpPr>
              <p:cNvPr id="22054" name="Freeform 652"/>
              <p:cNvSpPr>
                <a:spLocks/>
              </p:cNvSpPr>
              <p:nvPr/>
            </p:nvSpPr>
            <p:spPr bwMode="auto">
              <a:xfrm>
                <a:off x="3484" y="1355"/>
                <a:ext cx="2" cy="2"/>
              </a:xfrm>
              <a:custGeom>
                <a:avLst/>
                <a:gdLst>
                  <a:gd name="T0" fmla="*/ 13 w 17"/>
                  <a:gd name="T1" fmla="*/ 8 h 8"/>
                  <a:gd name="T2" fmla="*/ 0 w 17"/>
                  <a:gd name="T3" fmla="*/ 4 h 8"/>
                  <a:gd name="T4" fmla="*/ 15 w 17"/>
                  <a:gd name="T5" fmla="*/ 0 h 8"/>
                  <a:gd name="T6" fmla="*/ 17 w 17"/>
                  <a:gd name="T7" fmla="*/ 8 h 8"/>
                  <a:gd name="T8" fmla="*/ 17 w 17"/>
                  <a:gd name="T9" fmla="*/ 1 h 8"/>
                  <a:gd name="T10" fmla="*/ 13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3" y="8"/>
                    </a:moveTo>
                    <a:lnTo>
                      <a:pt x="0" y="4"/>
                    </a:lnTo>
                    <a:lnTo>
                      <a:pt x="15" y="0"/>
                    </a:lnTo>
                    <a:lnTo>
                      <a:pt x="17" y="8"/>
                    </a:lnTo>
                    <a:lnTo>
                      <a:pt x="17" y="1"/>
                    </a:lnTo>
                    <a:lnTo>
                      <a:pt x="13" y="8"/>
                    </a:lnTo>
                    <a:close/>
                  </a:path>
                </a:pathLst>
              </a:custGeom>
              <a:solidFill>
                <a:srgbClr val="000000"/>
              </a:solidFill>
              <a:ln w="9525">
                <a:noFill/>
                <a:round/>
                <a:headEnd/>
                <a:tailEnd/>
              </a:ln>
            </p:spPr>
            <p:txBody>
              <a:bodyPr/>
              <a:lstStyle/>
              <a:p>
                <a:endParaRPr lang="en-US" dirty="0"/>
              </a:p>
            </p:txBody>
          </p:sp>
          <p:sp>
            <p:nvSpPr>
              <p:cNvPr id="22055" name="Freeform 653"/>
              <p:cNvSpPr>
                <a:spLocks/>
              </p:cNvSpPr>
              <p:nvPr/>
            </p:nvSpPr>
            <p:spPr bwMode="auto">
              <a:xfrm>
                <a:off x="3504" y="1341"/>
                <a:ext cx="34" cy="25"/>
              </a:xfrm>
              <a:custGeom>
                <a:avLst/>
                <a:gdLst>
                  <a:gd name="T0" fmla="*/ 107 w 303"/>
                  <a:gd name="T1" fmla="*/ 14 h 150"/>
                  <a:gd name="T2" fmla="*/ 37 w 303"/>
                  <a:gd name="T3" fmla="*/ 47 h 150"/>
                  <a:gd name="T4" fmla="*/ 9 w 303"/>
                  <a:gd name="T5" fmla="*/ 63 h 150"/>
                  <a:gd name="T6" fmla="*/ 2 w 303"/>
                  <a:gd name="T7" fmla="*/ 70 h 150"/>
                  <a:gd name="T8" fmla="*/ 0 w 303"/>
                  <a:gd name="T9" fmla="*/ 73 h 150"/>
                  <a:gd name="T10" fmla="*/ 3 w 303"/>
                  <a:gd name="T11" fmla="*/ 75 h 150"/>
                  <a:gd name="T12" fmla="*/ 6 w 303"/>
                  <a:gd name="T13" fmla="*/ 75 h 150"/>
                  <a:gd name="T14" fmla="*/ 17 w 303"/>
                  <a:gd name="T15" fmla="*/ 73 h 150"/>
                  <a:gd name="T16" fmla="*/ 47 w 303"/>
                  <a:gd name="T17" fmla="*/ 61 h 150"/>
                  <a:gd name="T18" fmla="*/ 93 w 303"/>
                  <a:gd name="T19" fmla="*/ 39 h 150"/>
                  <a:gd name="T20" fmla="*/ 104 w 303"/>
                  <a:gd name="T21" fmla="*/ 38 h 150"/>
                  <a:gd name="T22" fmla="*/ 105 w 303"/>
                  <a:gd name="T23" fmla="*/ 44 h 150"/>
                  <a:gd name="T24" fmla="*/ 105 w 303"/>
                  <a:gd name="T25" fmla="*/ 49 h 150"/>
                  <a:gd name="T26" fmla="*/ 101 w 303"/>
                  <a:gd name="T27" fmla="*/ 57 h 150"/>
                  <a:gd name="T28" fmla="*/ 94 w 303"/>
                  <a:gd name="T29" fmla="*/ 66 h 150"/>
                  <a:gd name="T30" fmla="*/ 94 w 303"/>
                  <a:gd name="T31" fmla="*/ 73 h 150"/>
                  <a:gd name="T32" fmla="*/ 103 w 303"/>
                  <a:gd name="T33" fmla="*/ 74 h 150"/>
                  <a:gd name="T34" fmla="*/ 116 w 303"/>
                  <a:gd name="T35" fmla="*/ 74 h 150"/>
                  <a:gd name="T36" fmla="*/ 126 w 303"/>
                  <a:gd name="T37" fmla="*/ 76 h 150"/>
                  <a:gd name="T38" fmla="*/ 116 w 303"/>
                  <a:gd name="T39" fmla="*/ 90 h 150"/>
                  <a:gd name="T40" fmla="*/ 112 w 303"/>
                  <a:gd name="T41" fmla="*/ 93 h 150"/>
                  <a:gd name="T42" fmla="*/ 104 w 303"/>
                  <a:gd name="T43" fmla="*/ 95 h 150"/>
                  <a:gd name="T44" fmla="*/ 303 w 303"/>
                  <a:gd name="T45" fmla="*/ 149 h 150"/>
                  <a:gd name="T46" fmla="*/ 298 w 303"/>
                  <a:gd name="T47" fmla="*/ 149 h 150"/>
                  <a:gd name="T48" fmla="*/ 289 w 303"/>
                  <a:gd name="T49" fmla="*/ 144 h 150"/>
                  <a:gd name="T50" fmla="*/ 263 w 303"/>
                  <a:gd name="T51" fmla="*/ 125 h 150"/>
                  <a:gd name="T52" fmla="*/ 220 w 303"/>
                  <a:gd name="T53" fmla="*/ 90 h 150"/>
                  <a:gd name="T54" fmla="*/ 213 w 303"/>
                  <a:gd name="T55" fmla="*/ 86 h 150"/>
                  <a:gd name="T56" fmla="*/ 205 w 303"/>
                  <a:gd name="T57" fmla="*/ 82 h 150"/>
                  <a:gd name="T58" fmla="*/ 189 w 303"/>
                  <a:gd name="T59" fmla="*/ 76 h 150"/>
                  <a:gd name="T60" fmla="*/ 172 w 303"/>
                  <a:gd name="T61" fmla="*/ 71 h 150"/>
                  <a:gd name="T62" fmla="*/ 156 w 303"/>
                  <a:gd name="T63" fmla="*/ 62 h 150"/>
                  <a:gd name="T64" fmla="*/ 150 w 303"/>
                  <a:gd name="T65" fmla="*/ 56 h 150"/>
                  <a:gd name="T66" fmla="*/ 146 w 303"/>
                  <a:gd name="T67" fmla="*/ 48 h 150"/>
                  <a:gd name="T68" fmla="*/ 145 w 303"/>
                  <a:gd name="T69" fmla="*/ 41 h 150"/>
                  <a:gd name="T70" fmla="*/ 145 w 303"/>
                  <a:gd name="T71" fmla="*/ 24 h 150"/>
                  <a:gd name="T72" fmla="*/ 143 w 303"/>
                  <a:gd name="T73" fmla="*/ 12 h 150"/>
                  <a:gd name="T74" fmla="*/ 139 w 303"/>
                  <a:gd name="T75" fmla="*/ 5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150"/>
                  <a:gd name="T116" fmla="*/ 303 w 303"/>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150">
                    <a:moveTo>
                      <a:pt x="136" y="0"/>
                    </a:moveTo>
                    <a:lnTo>
                      <a:pt x="107" y="14"/>
                    </a:lnTo>
                    <a:lnTo>
                      <a:pt x="61" y="36"/>
                    </a:lnTo>
                    <a:lnTo>
                      <a:pt x="37" y="47"/>
                    </a:lnTo>
                    <a:lnTo>
                      <a:pt x="17" y="58"/>
                    </a:lnTo>
                    <a:lnTo>
                      <a:pt x="9" y="63"/>
                    </a:lnTo>
                    <a:lnTo>
                      <a:pt x="5" y="67"/>
                    </a:lnTo>
                    <a:lnTo>
                      <a:pt x="2" y="70"/>
                    </a:lnTo>
                    <a:lnTo>
                      <a:pt x="0" y="72"/>
                    </a:lnTo>
                    <a:lnTo>
                      <a:pt x="0" y="73"/>
                    </a:lnTo>
                    <a:lnTo>
                      <a:pt x="2" y="74"/>
                    </a:lnTo>
                    <a:lnTo>
                      <a:pt x="3" y="75"/>
                    </a:lnTo>
                    <a:lnTo>
                      <a:pt x="4" y="75"/>
                    </a:lnTo>
                    <a:lnTo>
                      <a:pt x="6" y="75"/>
                    </a:lnTo>
                    <a:lnTo>
                      <a:pt x="10" y="75"/>
                    </a:lnTo>
                    <a:lnTo>
                      <a:pt x="17" y="73"/>
                    </a:lnTo>
                    <a:lnTo>
                      <a:pt x="31" y="68"/>
                    </a:lnTo>
                    <a:lnTo>
                      <a:pt x="47" y="61"/>
                    </a:lnTo>
                    <a:lnTo>
                      <a:pt x="81" y="45"/>
                    </a:lnTo>
                    <a:lnTo>
                      <a:pt x="93" y="39"/>
                    </a:lnTo>
                    <a:lnTo>
                      <a:pt x="102" y="35"/>
                    </a:lnTo>
                    <a:lnTo>
                      <a:pt x="104" y="38"/>
                    </a:lnTo>
                    <a:lnTo>
                      <a:pt x="105" y="41"/>
                    </a:lnTo>
                    <a:lnTo>
                      <a:pt x="105" y="44"/>
                    </a:lnTo>
                    <a:lnTo>
                      <a:pt x="105" y="46"/>
                    </a:lnTo>
                    <a:lnTo>
                      <a:pt x="105" y="49"/>
                    </a:lnTo>
                    <a:lnTo>
                      <a:pt x="104" y="52"/>
                    </a:lnTo>
                    <a:lnTo>
                      <a:pt x="101" y="57"/>
                    </a:lnTo>
                    <a:lnTo>
                      <a:pt x="97" y="62"/>
                    </a:lnTo>
                    <a:lnTo>
                      <a:pt x="94" y="66"/>
                    </a:lnTo>
                    <a:lnTo>
                      <a:pt x="90" y="71"/>
                    </a:lnTo>
                    <a:lnTo>
                      <a:pt x="94" y="73"/>
                    </a:lnTo>
                    <a:lnTo>
                      <a:pt x="98" y="74"/>
                    </a:lnTo>
                    <a:lnTo>
                      <a:pt x="103" y="74"/>
                    </a:lnTo>
                    <a:lnTo>
                      <a:pt x="107" y="74"/>
                    </a:lnTo>
                    <a:lnTo>
                      <a:pt x="116" y="74"/>
                    </a:lnTo>
                    <a:lnTo>
                      <a:pt x="122" y="75"/>
                    </a:lnTo>
                    <a:lnTo>
                      <a:pt x="126" y="76"/>
                    </a:lnTo>
                    <a:lnTo>
                      <a:pt x="119" y="88"/>
                    </a:lnTo>
                    <a:lnTo>
                      <a:pt x="116" y="90"/>
                    </a:lnTo>
                    <a:lnTo>
                      <a:pt x="115" y="91"/>
                    </a:lnTo>
                    <a:lnTo>
                      <a:pt x="112" y="93"/>
                    </a:lnTo>
                    <a:lnTo>
                      <a:pt x="108" y="94"/>
                    </a:lnTo>
                    <a:lnTo>
                      <a:pt x="104" y="95"/>
                    </a:lnTo>
                    <a:lnTo>
                      <a:pt x="88" y="94"/>
                    </a:lnTo>
                    <a:lnTo>
                      <a:pt x="303" y="149"/>
                    </a:lnTo>
                    <a:lnTo>
                      <a:pt x="301" y="150"/>
                    </a:lnTo>
                    <a:lnTo>
                      <a:pt x="298" y="149"/>
                    </a:lnTo>
                    <a:lnTo>
                      <a:pt x="293" y="147"/>
                    </a:lnTo>
                    <a:lnTo>
                      <a:pt x="289" y="144"/>
                    </a:lnTo>
                    <a:lnTo>
                      <a:pt x="277" y="136"/>
                    </a:lnTo>
                    <a:lnTo>
                      <a:pt x="263" y="125"/>
                    </a:lnTo>
                    <a:lnTo>
                      <a:pt x="237" y="104"/>
                    </a:lnTo>
                    <a:lnTo>
                      <a:pt x="220" y="90"/>
                    </a:lnTo>
                    <a:lnTo>
                      <a:pt x="217" y="88"/>
                    </a:lnTo>
                    <a:lnTo>
                      <a:pt x="213" y="86"/>
                    </a:lnTo>
                    <a:lnTo>
                      <a:pt x="209" y="84"/>
                    </a:lnTo>
                    <a:lnTo>
                      <a:pt x="205" y="82"/>
                    </a:lnTo>
                    <a:lnTo>
                      <a:pt x="197" y="80"/>
                    </a:lnTo>
                    <a:lnTo>
                      <a:pt x="189" y="76"/>
                    </a:lnTo>
                    <a:lnTo>
                      <a:pt x="180" y="74"/>
                    </a:lnTo>
                    <a:lnTo>
                      <a:pt x="172" y="71"/>
                    </a:lnTo>
                    <a:lnTo>
                      <a:pt x="163" y="67"/>
                    </a:lnTo>
                    <a:lnTo>
                      <a:pt x="156" y="62"/>
                    </a:lnTo>
                    <a:lnTo>
                      <a:pt x="153" y="59"/>
                    </a:lnTo>
                    <a:lnTo>
                      <a:pt x="150" y="56"/>
                    </a:lnTo>
                    <a:lnTo>
                      <a:pt x="147" y="52"/>
                    </a:lnTo>
                    <a:lnTo>
                      <a:pt x="146" y="48"/>
                    </a:lnTo>
                    <a:lnTo>
                      <a:pt x="145" y="45"/>
                    </a:lnTo>
                    <a:lnTo>
                      <a:pt x="145" y="41"/>
                    </a:lnTo>
                    <a:lnTo>
                      <a:pt x="145" y="33"/>
                    </a:lnTo>
                    <a:lnTo>
                      <a:pt x="145" y="24"/>
                    </a:lnTo>
                    <a:lnTo>
                      <a:pt x="144" y="16"/>
                    </a:lnTo>
                    <a:lnTo>
                      <a:pt x="143" y="12"/>
                    </a:lnTo>
                    <a:lnTo>
                      <a:pt x="141" y="8"/>
                    </a:lnTo>
                    <a:lnTo>
                      <a:pt x="139" y="5"/>
                    </a:lnTo>
                    <a:lnTo>
                      <a:pt x="136" y="0"/>
                    </a:lnTo>
                    <a:close/>
                  </a:path>
                </a:pathLst>
              </a:custGeom>
              <a:solidFill>
                <a:srgbClr val="8C8C8C"/>
              </a:solidFill>
              <a:ln w="9525">
                <a:noFill/>
                <a:round/>
                <a:headEnd/>
                <a:tailEnd/>
              </a:ln>
            </p:spPr>
            <p:txBody>
              <a:bodyPr/>
              <a:lstStyle/>
              <a:p>
                <a:endParaRPr lang="en-US" dirty="0"/>
              </a:p>
            </p:txBody>
          </p:sp>
          <p:sp>
            <p:nvSpPr>
              <p:cNvPr id="22056" name="Freeform 654"/>
              <p:cNvSpPr>
                <a:spLocks/>
              </p:cNvSpPr>
              <p:nvPr/>
            </p:nvSpPr>
            <p:spPr bwMode="auto">
              <a:xfrm>
                <a:off x="3512" y="1359"/>
                <a:ext cx="19" cy="9"/>
              </a:xfrm>
              <a:custGeom>
                <a:avLst/>
                <a:gdLst>
                  <a:gd name="T0" fmla="*/ 30 w 174"/>
                  <a:gd name="T1" fmla="*/ 14 h 57"/>
                  <a:gd name="T2" fmla="*/ 23 w 174"/>
                  <a:gd name="T3" fmla="*/ 12 h 57"/>
                  <a:gd name="T4" fmla="*/ 14 w 174"/>
                  <a:gd name="T5" fmla="*/ 10 h 57"/>
                  <a:gd name="T6" fmla="*/ 9 w 174"/>
                  <a:gd name="T7" fmla="*/ 9 h 57"/>
                  <a:gd name="T8" fmla="*/ 5 w 174"/>
                  <a:gd name="T9" fmla="*/ 7 h 57"/>
                  <a:gd name="T10" fmla="*/ 1 w 174"/>
                  <a:gd name="T11" fmla="*/ 4 h 57"/>
                  <a:gd name="T12" fmla="*/ 0 w 174"/>
                  <a:gd name="T13" fmla="*/ 3 h 57"/>
                  <a:gd name="T14" fmla="*/ 0 w 174"/>
                  <a:gd name="T15" fmla="*/ 1 h 57"/>
                  <a:gd name="T16" fmla="*/ 5 w 174"/>
                  <a:gd name="T17" fmla="*/ 0 h 57"/>
                  <a:gd name="T18" fmla="*/ 10 w 174"/>
                  <a:gd name="T19" fmla="*/ 0 h 57"/>
                  <a:gd name="T20" fmla="*/ 17 w 174"/>
                  <a:gd name="T21" fmla="*/ 1 h 57"/>
                  <a:gd name="T22" fmla="*/ 24 w 174"/>
                  <a:gd name="T23" fmla="*/ 2 h 57"/>
                  <a:gd name="T24" fmla="*/ 39 w 174"/>
                  <a:gd name="T25" fmla="*/ 5 h 57"/>
                  <a:gd name="T26" fmla="*/ 56 w 174"/>
                  <a:gd name="T27" fmla="*/ 9 h 57"/>
                  <a:gd name="T28" fmla="*/ 92 w 174"/>
                  <a:gd name="T29" fmla="*/ 20 h 57"/>
                  <a:gd name="T30" fmla="*/ 108 w 174"/>
                  <a:gd name="T31" fmla="*/ 25 h 57"/>
                  <a:gd name="T32" fmla="*/ 125 w 174"/>
                  <a:gd name="T33" fmla="*/ 29 h 57"/>
                  <a:gd name="T34" fmla="*/ 135 w 174"/>
                  <a:gd name="T35" fmla="*/ 30 h 57"/>
                  <a:gd name="T36" fmla="*/ 145 w 174"/>
                  <a:gd name="T37" fmla="*/ 31 h 57"/>
                  <a:gd name="T38" fmla="*/ 155 w 174"/>
                  <a:gd name="T39" fmla="*/ 33 h 57"/>
                  <a:gd name="T40" fmla="*/ 160 w 174"/>
                  <a:gd name="T41" fmla="*/ 33 h 57"/>
                  <a:gd name="T42" fmla="*/ 163 w 174"/>
                  <a:gd name="T43" fmla="*/ 34 h 57"/>
                  <a:gd name="T44" fmla="*/ 169 w 174"/>
                  <a:gd name="T45" fmla="*/ 36 h 57"/>
                  <a:gd name="T46" fmla="*/ 171 w 174"/>
                  <a:gd name="T47" fmla="*/ 37 h 57"/>
                  <a:gd name="T48" fmla="*/ 171 w 174"/>
                  <a:gd name="T49" fmla="*/ 39 h 57"/>
                  <a:gd name="T50" fmla="*/ 171 w 174"/>
                  <a:gd name="T51" fmla="*/ 41 h 57"/>
                  <a:gd name="T52" fmla="*/ 170 w 174"/>
                  <a:gd name="T53" fmla="*/ 43 h 57"/>
                  <a:gd name="T54" fmla="*/ 167 w 174"/>
                  <a:gd name="T55" fmla="*/ 45 h 57"/>
                  <a:gd name="T56" fmla="*/ 164 w 174"/>
                  <a:gd name="T57" fmla="*/ 49 h 57"/>
                  <a:gd name="T58" fmla="*/ 166 w 174"/>
                  <a:gd name="T59" fmla="*/ 50 h 57"/>
                  <a:gd name="T60" fmla="*/ 170 w 174"/>
                  <a:gd name="T61" fmla="*/ 51 h 57"/>
                  <a:gd name="T62" fmla="*/ 174 w 174"/>
                  <a:gd name="T63" fmla="*/ 53 h 57"/>
                  <a:gd name="T64" fmla="*/ 171 w 174"/>
                  <a:gd name="T65" fmla="*/ 55 h 57"/>
                  <a:gd name="T66" fmla="*/ 165 w 174"/>
                  <a:gd name="T67" fmla="*/ 57 h 57"/>
                  <a:gd name="T68" fmla="*/ 160 w 174"/>
                  <a:gd name="T69" fmla="*/ 57 h 57"/>
                  <a:gd name="T70" fmla="*/ 153 w 174"/>
                  <a:gd name="T71" fmla="*/ 57 h 57"/>
                  <a:gd name="T72" fmla="*/ 145 w 174"/>
                  <a:gd name="T73" fmla="*/ 56 h 57"/>
                  <a:gd name="T74" fmla="*/ 136 w 174"/>
                  <a:gd name="T75" fmla="*/ 54 h 57"/>
                  <a:gd name="T76" fmla="*/ 120 w 174"/>
                  <a:gd name="T77" fmla="*/ 50 h 57"/>
                  <a:gd name="T78" fmla="*/ 101 w 174"/>
                  <a:gd name="T79" fmla="*/ 44 h 57"/>
                  <a:gd name="T80" fmla="*/ 84 w 174"/>
                  <a:gd name="T81" fmla="*/ 38 h 57"/>
                  <a:gd name="T82" fmla="*/ 68 w 174"/>
                  <a:gd name="T83" fmla="*/ 34 h 57"/>
                  <a:gd name="T84" fmla="*/ 56 w 174"/>
                  <a:gd name="T85" fmla="*/ 31 h 57"/>
                  <a:gd name="T86" fmla="*/ 55 w 174"/>
                  <a:gd name="T87" fmla="*/ 28 h 57"/>
                  <a:gd name="T88" fmla="*/ 55 w 174"/>
                  <a:gd name="T89" fmla="*/ 26 h 57"/>
                  <a:gd name="T90" fmla="*/ 54 w 174"/>
                  <a:gd name="T91" fmla="*/ 24 h 57"/>
                  <a:gd name="T92" fmla="*/ 54 w 174"/>
                  <a:gd name="T93" fmla="*/ 23 h 57"/>
                  <a:gd name="T94" fmla="*/ 53 w 174"/>
                  <a:gd name="T95" fmla="*/ 21 h 57"/>
                  <a:gd name="T96" fmla="*/ 52 w 174"/>
                  <a:gd name="T97" fmla="*/ 20 h 57"/>
                  <a:gd name="T98" fmla="*/ 48 w 174"/>
                  <a:gd name="T99" fmla="*/ 18 h 57"/>
                  <a:gd name="T100" fmla="*/ 40 w 174"/>
                  <a:gd name="T101" fmla="*/ 16 h 57"/>
                  <a:gd name="T102" fmla="*/ 36 w 174"/>
                  <a:gd name="T103" fmla="*/ 15 h 57"/>
                  <a:gd name="T104" fmla="*/ 30 w 174"/>
                  <a:gd name="T105" fmla="*/ 14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4"/>
                  <a:gd name="T160" fmla="*/ 0 h 57"/>
                  <a:gd name="T161" fmla="*/ 174 w 174"/>
                  <a:gd name="T162" fmla="*/ 57 h 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4" h="57">
                    <a:moveTo>
                      <a:pt x="30" y="14"/>
                    </a:moveTo>
                    <a:lnTo>
                      <a:pt x="23" y="12"/>
                    </a:lnTo>
                    <a:lnTo>
                      <a:pt x="14" y="10"/>
                    </a:lnTo>
                    <a:lnTo>
                      <a:pt x="9" y="9"/>
                    </a:lnTo>
                    <a:lnTo>
                      <a:pt x="5" y="7"/>
                    </a:lnTo>
                    <a:lnTo>
                      <a:pt x="1" y="4"/>
                    </a:lnTo>
                    <a:lnTo>
                      <a:pt x="0" y="3"/>
                    </a:lnTo>
                    <a:lnTo>
                      <a:pt x="0" y="1"/>
                    </a:lnTo>
                    <a:lnTo>
                      <a:pt x="5" y="0"/>
                    </a:lnTo>
                    <a:lnTo>
                      <a:pt x="10" y="0"/>
                    </a:lnTo>
                    <a:lnTo>
                      <a:pt x="17" y="1"/>
                    </a:lnTo>
                    <a:lnTo>
                      <a:pt x="24" y="2"/>
                    </a:lnTo>
                    <a:lnTo>
                      <a:pt x="39" y="5"/>
                    </a:lnTo>
                    <a:lnTo>
                      <a:pt x="56" y="9"/>
                    </a:lnTo>
                    <a:lnTo>
                      <a:pt x="92" y="20"/>
                    </a:lnTo>
                    <a:lnTo>
                      <a:pt x="108" y="25"/>
                    </a:lnTo>
                    <a:lnTo>
                      <a:pt x="125" y="29"/>
                    </a:lnTo>
                    <a:lnTo>
                      <a:pt x="135" y="30"/>
                    </a:lnTo>
                    <a:lnTo>
                      <a:pt x="145" y="31"/>
                    </a:lnTo>
                    <a:lnTo>
                      <a:pt x="155" y="33"/>
                    </a:lnTo>
                    <a:lnTo>
                      <a:pt x="160" y="33"/>
                    </a:lnTo>
                    <a:lnTo>
                      <a:pt x="163" y="34"/>
                    </a:lnTo>
                    <a:lnTo>
                      <a:pt x="169" y="36"/>
                    </a:lnTo>
                    <a:lnTo>
                      <a:pt x="171" y="37"/>
                    </a:lnTo>
                    <a:lnTo>
                      <a:pt x="171" y="39"/>
                    </a:lnTo>
                    <a:lnTo>
                      <a:pt x="171" y="41"/>
                    </a:lnTo>
                    <a:lnTo>
                      <a:pt x="170" y="43"/>
                    </a:lnTo>
                    <a:lnTo>
                      <a:pt x="167" y="45"/>
                    </a:lnTo>
                    <a:lnTo>
                      <a:pt x="164" y="49"/>
                    </a:lnTo>
                    <a:lnTo>
                      <a:pt x="166" y="50"/>
                    </a:lnTo>
                    <a:lnTo>
                      <a:pt x="170" y="51"/>
                    </a:lnTo>
                    <a:lnTo>
                      <a:pt x="174" y="53"/>
                    </a:lnTo>
                    <a:lnTo>
                      <a:pt x="171" y="55"/>
                    </a:lnTo>
                    <a:lnTo>
                      <a:pt x="165" y="57"/>
                    </a:lnTo>
                    <a:lnTo>
                      <a:pt x="160" y="57"/>
                    </a:lnTo>
                    <a:lnTo>
                      <a:pt x="153" y="57"/>
                    </a:lnTo>
                    <a:lnTo>
                      <a:pt x="145" y="56"/>
                    </a:lnTo>
                    <a:lnTo>
                      <a:pt x="136" y="54"/>
                    </a:lnTo>
                    <a:lnTo>
                      <a:pt x="120" y="50"/>
                    </a:lnTo>
                    <a:lnTo>
                      <a:pt x="101" y="44"/>
                    </a:lnTo>
                    <a:lnTo>
                      <a:pt x="84" y="38"/>
                    </a:lnTo>
                    <a:lnTo>
                      <a:pt x="68" y="34"/>
                    </a:lnTo>
                    <a:lnTo>
                      <a:pt x="56" y="31"/>
                    </a:lnTo>
                    <a:lnTo>
                      <a:pt x="55" y="28"/>
                    </a:lnTo>
                    <a:lnTo>
                      <a:pt x="55" y="26"/>
                    </a:lnTo>
                    <a:lnTo>
                      <a:pt x="54" y="24"/>
                    </a:lnTo>
                    <a:lnTo>
                      <a:pt x="54" y="23"/>
                    </a:lnTo>
                    <a:lnTo>
                      <a:pt x="53" y="21"/>
                    </a:lnTo>
                    <a:lnTo>
                      <a:pt x="52" y="20"/>
                    </a:lnTo>
                    <a:lnTo>
                      <a:pt x="48" y="18"/>
                    </a:lnTo>
                    <a:lnTo>
                      <a:pt x="40" y="16"/>
                    </a:lnTo>
                    <a:lnTo>
                      <a:pt x="36" y="15"/>
                    </a:lnTo>
                    <a:lnTo>
                      <a:pt x="30" y="14"/>
                    </a:lnTo>
                    <a:close/>
                  </a:path>
                </a:pathLst>
              </a:custGeom>
              <a:solidFill>
                <a:srgbClr val="A6A6A6"/>
              </a:solidFill>
              <a:ln w="9525">
                <a:noFill/>
                <a:round/>
                <a:headEnd/>
                <a:tailEnd/>
              </a:ln>
            </p:spPr>
            <p:txBody>
              <a:bodyPr/>
              <a:lstStyle/>
              <a:p>
                <a:endParaRPr lang="en-US" dirty="0"/>
              </a:p>
            </p:txBody>
          </p:sp>
          <p:sp>
            <p:nvSpPr>
              <p:cNvPr id="22057" name="Freeform 655"/>
              <p:cNvSpPr>
                <a:spLocks/>
              </p:cNvSpPr>
              <p:nvPr/>
            </p:nvSpPr>
            <p:spPr bwMode="auto">
              <a:xfrm>
                <a:off x="3344" y="1184"/>
                <a:ext cx="57" cy="33"/>
              </a:xfrm>
              <a:custGeom>
                <a:avLst/>
                <a:gdLst>
                  <a:gd name="T0" fmla="*/ 500 w 509"/>
                  <a:gd name="T1" fmla="*/ 96 h 199"/>
                  <a:gd name="T2" fmla="*/ 12 w 509"/>
                  <a:gd name="T3" fmla="*/ 0 h 199"/>
                  <a:gd name="T4" fmla="*/ 0 w 509"/>
                  <a:gd name="T5" fmla="*/ 99 h 199"/>
                  <a:gd name="T6" fmla="*/ 509 w 509"/>
                  <a:gd name="T7" fmla="*/ 199 h 199"/>
                  <a:gd name="T8" fmla="*/ 500 w 509"/>
                  <a:gd name="T9" fmla="*/ 96 h 199"/>
                  <a:gd name="T10" fmla="*/ 0 60000 65536"/>
                  <a:gd name="T11" fmla="*/ 0 60000 65536"/>
                  <a:gd name="T12" fmla="*/ 0 60000 65536"/>
                  <a:gd name="T13" fmla="*/ 0 60000 65536"/>
                  <a:gd name="T14" fmla="*/ 0 60000 65536"/>
                  <a:gd name="T15" fmla="*/ 0 w 509"/>
                  <a:gd name="T16" fmla="*/ 0 h 199"/>
                  <a:gd name="T17" fmla="*/ 509 w 509"/>
                  <a:gd name="T18" fmla="*/ 199 h 199"/>
                </a:gdLst>
                <a:ahLst/>
                <a:cxnLst>
                  <a:cxn ang="T10">
                    <a:pos x="T0" y="T1"/>
                  </a:cxn>
                  <a:cxn ang="T11">
                    <a:pos x="T2" y="T3"/>
                  </a:cxn>
                  <a:cxn ang="T12">
                    <a:pos x="T4" y="T5"/>
                  </a:cxn>
                  <a:cxn ang="T13">
                    <a:pos x="T6" y="T7"/>
                  </a:cxn>
                  <a:cxn ang="T14">
                    <a:pos x="T8" y="T9"/>
                  </a:cxn>
                </a:cxnLst>
                <a:rect l="T15" t="T16" r="T17" b="T18"/>
                <a:pathLst>
                  <a:path w="509" h="199">
                    <a:moveTo>
                      <a:pt x="500" y="96"/>
                    </a:moveTo>
                    <a:lnTo>
                      <a:pt x="12" y="0"/>
                    </a:lnTo>
                    <a:lnTo>
                      <a:pt x="0" y="99"/>
                    </a:lnTo>
                    <a:lnTo>
                      <a:pt x="509" y="199"/>
                    </a:lnTo>
                    <a:lnTo>
                      <a:pt x="500" y="96"/>
                    </a:lnTo>
                    <a:close/>
                  </a:path>
                </a:pathLst>
              </a:custGeom>
              <a:solidFill>
                <a:srgbClr val="FFFFFF"/>
              </a:solidFill>
              <a:ln w="9525">
                <a:noFill/>
                <a:round/>
                <a:headEnd/>
                <a:tailEnd/>
              </a:ln>
            </p:spPr>
            <p:txBody>
              <a:bodyPr/>
              <a:lstStyle/>
              <a:p>
                <a:endParaRPr lang="en-US" dirty="0"/>
              </a:p>
            </p:txBody>
          </p:sp>
          <p:sp>
            <p:nvSpPr>
              <p:cNvPr id="22058" name="Freeform 656"/>
              <p:cNvSpPr>
                <a:spLocks/>
              </p:cNvSpPr>
              <p:nvPr/>
            </p:nvSpPr>
            <p:spPr bwMode="auto">
              <a:xfrm>
                <a:off x="3355" y="1221"/>
                <a:ext cx="43" cy="46"/>
              </a:xfrm>
              <a:custGeom>
                <a:avLst/>
                <a:gdLst>
                  <a:gd name="T0" fmla="*/ 0 w 385"/>
                  <a:gd name="T1" fmla="*/ 15 h 274"/>
                  <a:gd name="T2" fmla="*/ 0 w 385"/>
                  <a:gd name="T3" fmla="*/ 14 h 274"/>
                  <a:gd name="T4" fmla="*/ 1 w 385"/>
                  <a:gd name="T5" fmla="*/ 12 h 274"/>
                  <a:gd name="T6" fmla="*/ 3 w 385"/>
                  <a:gd name="T7" fmla="*/ 10 h 274"/>
                  <a:gd name="T8" fmla="*/ 4 w 385"/>
                  <a:gd name="T9" fmla="*/ 9 h 274"/>
                  <a:gd name="T10" fmla="*/ 9 w 385"/>
                  <a:gd name="T11" fmla="*/ 7 h 274"/>
                  <a:gd name="T12" fmla="*/ 15 w 385"/>
                  <a:gd name="T13" fmla="*/ 4 h 274"/>
                  <a:gd name="T14" fmla="*/ 23 w 385"/>
                  <a:gd name="T15" fmla="*/ 2 h 274"/>
                  <a:gd name="T16" fmla="*/ 31 w 385"/>
                  <a:gd name="T17" fmla="*/ 1 h 274"/>
                  <a:gd name="T18" fmla="*/ 52 w 385"/>
                  <a:gd name="T19" fmla="*/ 0 h 274"/>
                  <a:gd name="T20" fmla="*/ 75 w 385"/>
                  <a:gd name="T21" fmla="*/ 1 h 274"/>
                  <a:gd name="T22" fmla="*/ 89 w 385"/>
                  <a:gd name="T23" fmla="*/ 2 h 274"/>
                  <a:gd name="T24" fmla="*/ 103 w 385"/>
                  <a:gd name="T25" fmla="*/ 3 h 274"/>
                  <a:gd name="T26" fmla="*/ 132 w 385"/>
                  <a:gd name="T27" fmla="*/ 7 h 274"/>
                  <a:gd name="T28" fmla="*/ 162 w 385"/>
                  <a:gd name="T29" fmla="*/ 12 h 274"/>
                  <a:gd name="T30" fmla="*/ 195 w 385"/>
                  <a:gd name="T31" fmla="*/ 17 h 274"/>
                  <a:gd name="T32" fmla="*/ 226 w 385"/>
                  <a:gd name="T33" fmla="*/ 23 h 274"/>
                  <a:gd name="T34" fmla="*/ 256 w 385"/>
                  <a:gd name="T35" fmla="*/ 30 h 274"/>
                  <a:gd name="T36" fmla="*/ 270 w 385"/>
                  <a:gd name="T37" fmla="*/ 35 h 274"/>
                  <a:gd name="T38" fmla="*/ 285 w 385"/>
                  <a:gd name="T39" fmla="*/ 39 h 274"/>
                  <a:gd name="T40" fmla="*/ 312 w 385"/>
                  <a:gd name="T41" fmla="*/ 47 h 274"/>
                  <a:gd name="T42" fmla="*/ 335 w 385"/>
                  <a:gd name="T43" fmla="*/ 57 h 274"/>
                  <a:gd name="T44" fmla="*/ 355 w 385"/>
                  <a:gd name="T45" fmla="*/ 66 h 274"/>
                  <a:gd name="T46" fmla="*/ 364 w 385"/>
                  <a:gd name="T47" fmla="*/ 70 h 274"/>
                  <a:gd name="T48" fmla="*/ 371 w 385"/>
                  <a:gd name="T49" fmla="*/ 75 h 274"/>
                  <a:gd name="T50" fmla="*/ 375 w 385"/>
                  <a:gd name="T51" fmla="*/ 78 h 274"/>
                  <a:gd name="T52" fmla="*/ 377 w 385"/>
                  <a:gd name="T53" fmla="*/ 82 h 274"/>
                  <a:gd name="T54" fmla="*/ 380 w 385"/>
                  <a:gd name="T55" fmla="*/ 86 h 274"/>
                  <a:gd name="T56" fmla="*/ 382 w 385"/>
                  <a:gd name="T57" fmla="*/ 91 h 274"/>
                  <a:gd name="T58" fmla="*/ 383 w 385"/>
                  <a:gd name="T59" fmla="*/ 95 h 274"/>
                  <a:gd name="T60" fmla="*/ 384 w 385"/>
                  <a:gd name="T61" fmla="*/ 100 h 274"/>
                  <a:gd name="T62" fmla="*/ 385 w 385"/>
                  <a:gd name="T63" fmla="*/ 107 h 274"/>
                  <a:gd name="T64" fmla="*/ 385 w 385"/>
                  <a:gd name="T65" fmla="*/ 112 h 274"/>
                  <a:gd name="T66" fmla="*/ 384 w 385"/>
                  <a:gd name="T67" fmla="*/ 124 h 274"/>
                  <a:gd name="T68" fmla="*/ 382 w 385"/>
                  <a:gd name="T69" fmla="*/ 138 h 274"/>
                  <a:gd name="T70" fmla="*/ 379 w 385"/>
                  <a:gd name="T71" fmla="*/ 151 h 274"/>
                  <a:gd name="T72" fmla="*/ 375 w 385"/>
                  <a:gd name="T73" fmla="*/ 166 h 274"/>
                  <a:gd name="T74" fmla="*/ 367 w 385"/>
                  <a:gd name="T75" fmla="*/ 195 h 274"/>
                  <a:gd name="T76" fmla="*/ 363 w 385"/>
                  <a:gd name="T77" fmla="*/ 211 h 274"/>
                  <a:gd name="T78" fmla="*/ 361 w 385"/>
                  <a:gd name="T79" fmla="*/ 224 h 274"/>
                  <a:gd name="T80" fmla="*/ 358 w 385"/>
                  <a:gd name="T81" fmla="*/ 239 h 274"/>
                  <a:gd name="T82" fmla="*/ 357 w 385"/>
                  <a:gd name="T83" fmla="*/ 251 h 274"/>
                  <a:gd name="T84" fmla="*/ 357 w 385"/>
                  <a:gd name="T85" fmla="*/ 264 h 274"/>
                  <a:gd name="T86" fmla="*/ 358 w 385"/>
                  <a:gd name="T87" fmla="*/ 269 h 274"/>
                  <a:gd name="T88" fmla="*/ 360 w 385"/>
                  <a:gd name="T89" fmla="*/ 274 h 274"/>
                  <a:gd name="T90" fmla="*/ 334 w 385"/>
                  <a:gd name="T91" fmla="*/ 258 h 274"/>
                  <a:gd name="T92" fmla="*/ 322 w 385"/>
                  <a:gd name="T93" fmla="*/ 250 h 274"/>
                  <a:gd name="T94" fmla="*/ 309 w 385"/>
                  <a:gd name="T95" fmla="*/ 242 h 274"/>
                  <a:gd name="T96" fmla="*/ 287 w 385"/>
                  <a:gd name="T97" fmla="*/ 225 h 274"/>
                  <a:gd name="T98" fmla="*/ 266 w 385"/>
                  <a:gd name="T99" fmla="*/ 209 h 274"/>
                  <a:gd name="T100" fmla="*/ 226 w 385"/>
                  <a:gd name="T101" fmla="*/ 174 h 274"/>
                  <a:gd name="T102" fmla="*/ 188 w 385"/>
                  <a:gd name="T103" fmla="*/ 141 h 274"/>
                  <a:gd name="T104" fmla="*/ 169 w 385"/>
                  <a:gd name="T105" fmla="*/ 125 h 274"/>
                  <a:gd name="T106" fmla="*/ 149 w 385"/>
                  <a:gd name="T107" fmla="*/ 109 h 274"/>
                  <a:gd name="T108" fmla="*/ 139 w 385"/>
                  <a:gd name="T109" fmla="*/ 100 h 274"/>
                  <a:gd name="T110" fmla="*/ 128 w 385"/>
                  <a:gd name="T111" fmla="*/ 92 h 274"/>
                  <a:gd name="T112" fmla="*/ 107 w 385"/>
                  <a:gd name="T113" fmla="*/ 76 h 274"/>
                  <a:gd name="T114" fmla="*/ 82 w 385"/>
                  <a:gd name="T115" fmla="*/ 61 h 274"/>
                  <a:gd name="T116" fmla="*/ 58 w 385"/>
                  <a:gd name="T117" fmla="*/ 45 h 274"/>
                  <a:gd name="T118" fmla="*/ 30 w 385"/>
                  <a:gd name="T119" fmla="*/ 30 h 274"/>
                  <a:gd name="T120" fmla="*/ 0 w 385"/>
                  <a:gd name="T121" fmla="*/ 15 h 2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5"/>
                  <a:gd name="T184" fmla="*/ 0 h 274"/>
                  <a:gd name="T185" fmla="*/ 385 w 385"/>
                  <a:gd name="T186" fmla="*/ 274 h 2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5" h="274">
                    <a:moveTo>
                      <a:pt x="0" y="15"/>
                    </a:moveTo>
                    <a:lnTo>
                      <a:pt x="0" y="14"/>
                    </a:lnTo>
                    <a:lnTo>
                      <a:pt x="1" y="12"/>
                    </a:lnTo>
                    <a:lnTo>
                      <a:pt x="3" y="10"/>
                    </a:lnTo>
                    <a:lnTo>
                      <a:pt x="4" y="9"/>
                    </a:lnTo>
                    <a:lnTo>
                      <a:pt x="9" y="7"/>
                    </a:lnTo>
                    <a:lnTo>
                      <a:pt x="15" y="4"/>
                    </a:lnTo>
                    <a:lnTo>
                      <a:pt x="23" y="2"/>
                    </a:lnTo>
                    <a:lnTo>
                      <a:pt x="31" y="1"/>
                    </a:lnTo>
                    <a:lnTo>
                      <a:pt x="52" y="0"/>
                    </a:lnTo>
                    <a:lnTo>
                      <a:pt x="75" y="1"/>
                    </a:lnTo>
                    <a:lnTo>
                      <a:pt x="89" y="2"/>
                    </a:lnTo>
                    <a:lnTo>
                      <a:pt x="103" y="3"/>
                    </a:lnTo>
                    <a:lnTo>
                      <a:pt x="132" y="7"/>
                    </a:lnTo>
                    <a:lnTo>
                      <a:pt x="162" y="12"/>
                    </a:lnTo>
                    <a:lnTo>
                      <a:pt x="195" y="17"/>
                    </a:lnTo>
                    <a:lnTo>
                      <a:pt x="226" y="23"/>
                    </a:lnTo>
                    <a:lnTo>
                      <a:pt x="256" y="30"/>
                    </a:lnTo>
                    <a:lnTo>
                      <a:pt x="270" y="35"/>
                    </a:lnTo>
                    <a:lnTo>
                      <a:pt x="285" y="39"/>
                    </a:lnTo>
                    <a:lnTo>
                      <a:pt x="312" y="47"/>
                    </a:lnTo>
                    <a:lnTo>
                      <a:pt x="335" y="57"/>
                    </a:lnTo>
                    <a:lnTo>
                      <a:pt x="355" y="66"/>
                    </a:lnTo>
                    <a:lnTo>
                      <a:pt x="364" y="70"/>
                    </a:lnTo>
                    <a:lnTo>
                      <a:pt x="371" y="75"/>
                    </a:lnTo>
                    <a:lnTo>
                      <a:pt x="375" y="78"/>
                    </a:lnTo>
                    <a:lnTo>
                      <a:pt x="377" y="82"/>
                    </a:lnTo>
                    <a:lnTo>
                      <a:pt x="380" y="86"/>
                    </a:lnTo>
                    <a:lnTo>
                      <a:pt x="382" y="91"/>
                    </a:lnTo>
                    <a:lnTo>
                      <a:pt x="383" y="95"/>
                    </a:lnTo>
                    <a:lnTo>
                      <a:pt x="384" y="100"/>
                    </a:lnTo>
                    <a:lnTo>
                      <a:pt x="385" y="107"/>
                    </a:lnTo>
                    <a:lnTo>
                      <a:pt x="385" y="112"/>
                    </a:lnTo>
                    <a:lnTo>
                      <a:pt x="384" y="124"/>
                    </a:lnTo>
                    <a:lnTo>
                      <a:pt x="382" y="138"/>
                    </a:lnTo>
                    <a:lnTo>
                      <a:pt x="379" y="151"/>
                    </a:lnTo>
                    <a:lnTo>
                      <a:pt x="375" y="166"/>
                    </a:lnTo>
                    <a:lnTo>
                      <a:pt x="367" y="195"/>
                    </a:lnTo>
                    <a:lnTo>
                      <a:pt x="363" y="211"/>
                    </a:lnTo>
                    <a:lnTo>
                      <a:pt x="361" y="224"/>
                    </a:lnTo>
                    <a:lnTo>
                      <a:pt x="358" y="239"/>
                    </a:lnTo>
                    <a:lnTo>
                      <a:pt x="357" y="251"/>
                    </a:lnTo>
                    <a:lnTo>
                      <a:pt x="357" y="264"/>
                    </a:lnTo>
                    <a:lnTo>
                      <a:pt x="358" y="269"/>
                    </a:lnTo>
                    <a:lnTo>
                      <a:pt x="360" y="274"/>
                    </a:lnTo>
                    <a:lnTo>
                      <a:pt x="334" y="258"/>
                    </a:lnTo>
                    <a:lnTo>
                      <a:pt x="322" y="250"/>
                    </a:lnTo>
                    <a:lnTo>
                      <a:pt x="309" y="242"/>
                    </a:lnTo>
                    <a:lnTo>
                      <a:pt x="287" y="225"/>
                    </a:lnTo>
                    <a:lnTo>
                      <a:pt x="266" y="209"/>
                    </a:lnTo>
                    <a:lnTo>
                      <a:pt x="226" y="174"/>
                    </a:lnTo>
                    <a:lnTo>
                      <a:pt x="188" y="141"/>
                    </a:lnTo>
                    <a:lnTo>
                      <a:pt x="169" y="125"/>
                    </a:lnTo>
                    <a:lnTo>
                      <a:pt x="149" y="109"/>
                    </a:lnTo>
                    <a:lnTo>
                      <a:pt x="139" y="100"/>
                    </a:lnTo>
                    <a:lnTo>
                      <a:pt x="128" y="92"/>
                    </a:lnTo>
                    <a:lnTo>
                      <a:pt x="107" y="76"/>
                    </a:lnTo>
                    <a:lnTo>
                      <a:pt x="82" y="61"/>
                    </a:lnTo>
                    <a:lnTo>
                      <a:pt x="58" y="45"/>
                    </a:lnTo>
                    <a:lnTo>
                      <a:pt x="30" y="30"/>
                    </a:lnTo>
                    <a:lnTo>
                      <a:pt x="0" y="15"/>
                    </a:lnTo>
                    <a:close/>
                  </a:path>
                </a:pathLst>
              </a:custGeom>
              <a:solidFill>
                <a:srgbClr val="737373"/>
              </a:solidFill>
              <a:ln w="9525">
                <a:noFill/>
                <a:round/>
                <a:headEnd/>
                <a:tailEnd/>
              </a:ln>
            </p:spPr>
            <p:txBody>
              <a:bodyPr/>
              <a:lstStyle/>
              <a:p>
                <a:endParaRPr lang="en-US" dirty="0"/>
              </a:p>
            </p:txBody>
          </p:sp>
          <p:sp>
            <p:nvSpPr>
              <p:cNvPr id="22059" name="Freeform 657"/>
              <p:cNvSpPr>
                <a:spLocks/>
              </p:cNvSpPr>
              <p:nvPr/>
            </p:nvSpPr>
            <p:spPr bwMode="auto">
              <a:xfrm>
                <a:off x="3404" y="1243"/>
                <a:ext cx="60" cy="61"/>
              </a:xfrm>
              <a:custGeom>
                <a:avLst/>
                <a:gdLst>
                  <a:gd name="T0" fmla="*/ 27 w 547"/>
                  <a:gd name="T1" fmla="*/ 18 h 364"/>
                  <a:gd name="T2" fmla="*/ 21 w 547"/>
                  <a:gd name="T3" fmla="*/ 37 h 364"/>
                  <a:gd name="T4" fmla="*/ 8 w 547"/>
                  <a:gd name="T5" fmla="*/ 76 h 364"/>
                  <a:gd name="T6" fmla="*/ 1 w 547"/>
                  <a:gd name="T7" fmla="*/ 113 h 364"/>
                  <a:gd name="T8" fmla="*/ 0 w 547"/>
                  <a:gd name="T9" fmla="*/ 131 h 364"/>
                  <a:gd name="T10" fmla="*/ 0 w 547"/>
                  <a:gd name="T11" fmla="*/ 147 h 364"/>
                  <a:gd name="T12" fmla="*/ 2 w 547"/>
                  <a:gd name="T13" fmla="*/ 164 h 364"/>
                  <a:gd name="T14" fmla="*/ 5 w 547"/>
                  <a:gd name="T15" fmla="*/ 179 h 364"/>
                  <a:gd name="T16" fmla="*/ 12 w 547"/>
                  <a:gd name="T17" fmla="*/ 192 h 364"/>
                  <a:gd name="T18" fmla="*/ 20 w 547"/>
                  <a:gd name="T19" fmla="*/ 205 h 364"/>
                  <a:gd name="T20" fmla="*/ 31 w 547"/>
                  <a:gd name="T21" fmla="*/ 215 h 364"/>
                  <a:gd name="T22" fmla="*/ 44 w 547"/>
                  <a:gd name="T23" fmla="*/ 225 h 364"/>
                  <a:gd name="T24" fmla="*/ 60 w 547"/>
                  <a:gd name="T25" fmla="*/ 232 h 364"/>
                  <a:gd name="T26" fmla="*/ 80 w 547"/>
                  <a:gd name="T27" fmla="*/ 237 h 364"/>
                  <a:gd name="T28" fmla="*/ 80 w 547"/>
                  <a:gd name="T29" fmla="*/ 242 h 364"/>
                  <a:gd name="T30" fmla="*/ 83 w 547"/>
                  <a:gd name="T31" fmla="*/ 252 h 364"/>
                  <a:gd name="T32" fmla="*/ 90 w 547"/>
                  <a:gd name="T33" fmla="*/ 260 h 364"/>
                  <a:gd name="T34" fmla="*/ 98 w 547"/>
                  <a:gd name="T35" fmla="*/ 267 h 364"/>
                  <a:gd name="T36" fmla="*/ 109 w 547"/>
                  <a:gd name="T37" fmla="*/ 273 h 364"/>
                  <a:gd name="T38" fmla="*/ 120 w 547"/>
                  <a:gd name="T39" fmla="*/ 278 h 364"/>
                  <a:gd name="T40" fmla="*/ 133 w 547"/>
                  <a:gd name="T41" fmla="*/ 281 h 364"/>
                  <a:gd name="T42" fmla="*/ 156 w 547"/>
                  <a:gd name="T43" fmla="*/ 285 h 364"/>
                  <a:gd name="T44" fmla="*/ 187 w 547"/>
                  <a:gd name="T45" fmla="*/ 288 h 364"/>
                  <a:gd name="T46" fmla="*/ 248 w 547"/>
                  <a:gd name="T47" fmla="*/ 294 h 364"/>
                  <a:gd name="T48" fmla="*/ 273 w 547"/>
                  <a:gd name="T49" fmla="*/ 300 h 364"/>
                  <a:gd name="T50" fmla="*/ 287 w 547"/>
                  <a:gd name="T51" fmla="*/ 305 h 364"/>
                  <a:gd name="T52" fmla="*/ 313 w 547"/>
                  <a:gd name="T53" fmla="*/ 316 h 364"/>
                  <a:gd name="T54" fmla="*/ 347 w 547"/>
                  <a:gd name="T55" fmla="*/ 335 h 364"/>
                  <a:gd name="T56" fmla="*/ 371 w 547"/>
                  <a:gd name="T57" fmla="*/ 347 h 364"/>
                  <a:gd name="T58" fmla="*/ 394 w 547"/>
                  <a:gd name="T59" fmla="*/ 357 h 364"/>
                  <a:gd name="T60" fmla="*/ 418 w 547"/>
                  <a:gd name="T61" fmla="*/ 363 h 364"/>
                  <a:gd name="T62" fmla="*/ 432 w 547"/>
                  <a:gd name="T63" fmla="*/ 364 h 364"/>
                  <a:gd name="T64" fmla="*/ 461 w 547"/>
                  <a:gd name="T65" fmla="*/ 362 h 364"/>
                  <a:gd name="T66" fmla="*/ 476 w 547"/>
                  <a:gd name="T67" fmla="*/ 359 h 364"/>
                  <a:gd name="T68" fmla="*/ 484 w 547"/>
                  <a:gd name="T69" fmla="*/ 355 h 364"/>
                  <a:gd name="T70" fmla="*/ 493 w 547"/>
                  <a:gd name="T71" fmla="*/ 347 h 364"/>
                  <a:gd name="T72" fmla="*/ 512 w 547"/>
                  <a:gd name="T73" fmla="*/ 322 h 364"/>
                  <a:gd name="T74" fmla="*/ 540 w 547"/>
                  <a:gd name="T75" fmla="*/ 285 h 364"/>
                  <a:gd name="T76" fmla="*/ 547 w 547"/>
                  <a:gd name="T77" fmla="*/ 278 h 364"/>
                  <a:gd name="T78" fmla="*/ 533 w 547"/>
                  <a:gd name="T79" fmla="*/ 253 h 364"/>
                  <a:gd name="T80" fmla="*/ 516 w 547"/>
                  <a:gd name="T81" fmla="*/ 227 h 364"/>
                  <a:gd name="T82" fmla="*/ 495 w 547"/>
                  <a:gd name="T83" fmla="*/ 202 h 364"/>
                  <a:gd name="T84" fmla="*/ 473 w 547"/>
                  <a:gd name="T85" fmla="*/ 178 h 364"/>
                  <a:gd name="T86" fmla="*/ 453 w 547"/>
                  <a:gd name="T87" fmla="*/ 161 h 364"/>
                  <a:gd name="T88" fmla="*/ 433 w 547"/>
                  <a:gd name="T89" fmla="*/ 143 h 364"/>
                  <a:gd name="T90" fmla="*/ 403 w 547"/>
                  <a:gd name="T91" fmla="*/ 122 h 364"/>
                  <a:gd name="T92" fmla="*/ 372 w 547"/>
                  <a:gd name="T93" fmla="*/ 102 h 364"/>
                  <a:gd name="T94" fmla="*/ 337 w 547"/>
                  <a:gd name="T95" fmla="*/ 83 h 364"/>
                  <a:gd name="T96" fmla="*/ 301 w 547"/>
                  <a:gd name="T97" fmla="*/ 65 h 364"/>
                  <a:gd name="T98" fmla="*/ 264 w 547"/>
                  <a:gd name="T99" fmla="*/ 50 h 364"/>
                  <a:gd name="T100" fmla="*/ 225 w 547"/>
                  <a:gd name="T101" fmla="*/ 36 h 364"/>
                  <a:gd name="T102" fmla="*/ 184 w 547"/>
                  <a:gd name="T103" fmla="*/ 23 h 364"/>
                  <a:gd name="T104" fmla="*/ 143 w 547"/>
                  <a:gd name="T105" fmla="*/ 14 h 364"/>
                  <a:gd name="T106" fmla="*/ 101 w 547"/>
                  <a:gd name="T107" fmla="*/ 6 h 364"/>
                  <a:gd name="T108" fmla="*/ 57 w 547"/>
                  <a:gd name="T109" fmla="*/ 1 h 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7"/>
                  <a:gd name="T166" fmla="*/ 0 h 364"/>
                  <a:gd name="T167" fmla="*/ 547 w 547"/>
                  <a:gd name="T168" fmla="*/ 364 h 3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7" h="364">
                    <a:moveTo>
                      <a:pt x="36" y="0"/>
                    </a:moveTo>
                    <a:lnTo>
                      <a:pt x="27" y="18"/>
                    </a:lnTo>
                    <a:lnTo>
                      <a:pt x="24" y="28"/>
                    </a:lnTo>
                    <a:lnTo>
                      <a:pt x="21" y="37"/>
                    </a:lnTo>
                    <a:lnTo>
                      <a:pt x="14" y="57"/>
                    </a:lnTo>
                    <a:lnTo>
                      <a:pt x="8" y="76"/>
                    </a:lnTo>
                    <a:lnTo>
                      <a:pt x="4" y="94"/>
                    </a:lnTo>
                    <a:lnTo>
                      <a:pt x="1" y="113"/>
                    </a:lnTo>
                    <a:lnTo>
                      <a:pt x="0" y="121"/>
                    </a:lnTo>
                    <a:lnTo>
                      <a:pt x="0" y="131"/>
                    </a:lnTo>
                    <a:lnTo>
                      <a:pt x="0" y="139"/>
                    </a:lnTo>
                    <a:lnTo>
                      <a:pt x="0" y="147"/>
                    </a:lnTo>
                    <a:lnTo>
                      <a:pt x="1" y="156"/>
                    </a:lnTo>
                    <a:lnTo>
                      <a:pt x="2" y="164"/>
                    </a:lnTo>
                    <a:lnTo>
                      <a:pt x="3" y="171"/>
                    </a:lnTo>
                    <a:lnTo>
                      <a:pt x="5" y="179"/>
                    </a:lnTo>
                    <a:lnTo>
                      <a:pt x="8" y="186"/>
                    </a:lnTo>
                    <a:lnTo>
                      <a:pt x="12" y="192"/>
                    </a:lnTo>
                    <a:lnTo>
                      <a:pt x="15" y="199"/>
                    </a:lnTo>
                    <a:lnTo>
                      <a:pt x="20" y="205"/>
                    </a:lnTo>
                    <a:lnTo>
                      <a:pt x="25" y="211"/>
                    </a:lnTo>
                    <a:lnTo>
                      <a:pt x="31" y="215"/>
                    </a:lnTo>
                    <a:lnTo>
                      <a:pt x="37" y="220"/>
                    </a:lnTo>
                    <a:lnTo>
                      <a:pt x="44" y="225"/>
                    </a:lnTo>
                    <a:lnTo>
                      <a:pt x="52" y="229"/>
                    </a:lnTo>
                    <a:lnTo>
                      <a:pt x="60" y="232"/>
                    </a:lnTo>
                    <a:lnTo>
                      <a:pt x="70" y="234"/>
                    </a:lnTo>
                    <a:lnTo>
                      <a:pt x="80" y="237"/>
                    </a:lnTo>
                    <a:lnTo>
                      <a:pt x="80" y="239"/>
                    </a:lnTo>
                    <a:lnTo>
                      <a:pt x="80" y="242"/>
                    </a:lnTo>
                    <a:lnTo>
                      <a:pt x="81" y="248"/>
                    </a:lnTo>
                    <a:lnTo>
                      <a:pt x="83" y="252"/>
                    </a:lnTo>
                    <a:lnTo>
                      <a:pt x="86" y="257"/>
                    </a:lnTo>
                    <a:lnTo>
                      <a:pt x="90" y="260"/>
                    </a:lnTo>
                    <a:lnTo>
                      <a:pt x="93" y="264"/>
                    </a:lnTo>
                    <a:lnTo>
                      <a:pt x="98" y="267"/>
                    </a:lnTo>
                    <a:lnTo>
                      <a:pt x="103" y="270"/>
                    </a:lnTo>
                    <a:lnTo>
                      <a:pt x="109" y="273"/>
                    </a:lnTo>
                    <a:lnTo>
                      <a:pt x="114" y="276"/>
                    </a:lnTo>
                    <a:lnTo>
                      <a:pt x="120" y="278"/>
                    </a:lnTo>
                    <a:lnTo>
                      <a:pt x="127" y="280"/>
                    </a:lnTo>
                    <a:lnTo>
                      <a:pt x="133" y="281"/>
                    </a:lnTo>
                    <a:lnTo>
                      <a:pt x="141" y="283"/>
                    </a:lnTo>
                    <a:lnTo>
                      <a:pt x="156" y="285"/>
                    </a:lnTo>
                    <a:lnTo>
                      <a:pt x="171" y="287"/>
                    </a:lnTo>
                    <a:lnTo>
                      <a:pt x="187" y="288"/>
                    </a:lnTo>
                    <a:lnTo>
                      <a:pt x="218" y="291"/>
                    </a:lnTo>
                    <a:lnTo>
                      <a:pt x="248" y="294"/>
                    </a:lnTo>
                    <a:lnTo>
                      <a:pt x="261" y="298"/>
                    </a:lnTo>
                    <a:lnTo>
                      <a:pt x="273" y="300"/>
                    </a:lnTo>
                    <a:lnTo>
                      <a:pt x="280" y="303"/>
                    </a:lnTo>
                    <a:lnTo>
                      <a:pt x="287" y="305"/>
                    </a:lnTo>
                    <a:lnTo>
                      <a:pt x="299" y="310"/>
                    </a:lnTo>
                    <a:lnTo>
                      <a:pt x="313" y="316"/>
                    </a:lnTo>
                    <a:lnTo>
                      <a:pt x="324" y="323"/>
                    </a:lnTo>
                    <a:lnTo>
                      <a:pt x="347" y="335"/>
                    </a:lnTo>
                    <a:lnTo>
                      <a:pt x="359" y="341"/>
                    </a:lnTo>
                    <a:lnTo>
                      <a:pt x="371" y="347"/>
                    </a:lnTo>
                    <a:lnTo>
                      <a:pt x="382" y="352"/>
                    </a:lnTo>
                    <a:lnTo>
                      <a:pt x="394" y="357"/>
                    </a:lnTo>
                    <a:lnTo>
                      <a:pt x="406" y="360"/>
                    </a:lnTo>
                    <a:lnTo>
                      <a:pt x="418" y="363"/>
                    </a:lnTo>
                    <a:lnTo>
                      <a:pt x="425" y="363"/>
                    </a:lnTo>
                    <a:lnTo>
                      <a:pt x="432" y="364"/>
                    </a:lnTo>
                    <a:lnTo>
                      <a:pt x="446" y="364"/>
                    </a:lnTo>
                    <a:lnTo>
                      <a:pt x="461" y="362"/>
                    </a:lnTo>
                    <a:lnTo>
                      <a:pt x="469" y="361"/>
                    </a:lnTo>
                    <a:lnTo>
                      <a:pt x="476" y="359"/>
                    </a:lnTo>
                    <a:lnTo>
                      <a:pt x="480" y="358"/>
                    </a:lnTo>
                    <a:lnTo>
                      <a:pt x="484" y="355"/>
                    </a:lnTo>
                    <a:lnTo>
                      <a:pt x="489" y="351"/>
                    </a:lnTo>
                    <a:lnTo>
                      <a:pt x="493" y="347"/>
                    </a:lnTo>
                    <a:lnTo>
                      <a:pt x="502" y="335"/>
                    </a:lnTo>
                    <a:lnTo>
                      <a:pt x="512" y="322"/>
                    </a:lnTo>
                    <a:lnTo>
                      <a:pt x="531" y="297"/>
                    </a:lnTo>
                    <a:lnTo>
                      <a:pt x="540" y="285"/>
                    </a:lnTo>
                    <a:lnTo>
                      <a:pt x="543" y="282"/>
                    </a:lnTo>
                    <a:lnTo>
                      <a:pt x="547" y="278"/>
                    </a:lnTo>
                    <a:lnTo>
                      <a:pt x="540" y="265"/>
                    </a:lnTo>
                    <a:lnTo>
                      <a:pt x="533" y="253"/>
                    </a:lnTo>
                    <a:lnTo>
                      <a:pt x="525" y="239"/>
                    </a:lnTo>
                    <a:lnTo>
                      <a:pt x="516" y="227"/>
                    </a:lnTo>
                    <a:lnTo>
                      <a:pt x="506" y="214"/>
                    </a:lnTo>
                    <a:lnTo>
                      <a:pt x="495" y="202"/>
                    </a:lnTo>
                    <a:lnTo>
                      <a:pt x="484" y="190"/>
                    </a:lnTo>
                    <a:lnTo>
                      <a:pt x="473" y="178"/>
                    </a:lnTo>
                    <a:lnTo>
                      <a:pt x="460" y="166"/>
                    </a:lnTo>
                    <a:lnTo>
                      <a:pt x="453" y="161"/>
                    </a:lnTo>
                    <a:lnTo>
                      <a:pt x="446" y="155"/>
                    </a:lnTo>
                    <a:lnTo>
                      <a:pt x="433" y="143"/>
                    </a:lnTo>
                    <a:lnTo>
                      <a:pt x="418" y="133"/>
                    </a:lnTo>
                    <a:lnTo>
                      <a:pt x="403" y="122"/>
                    </a:lnTo>
                    <a:lnTo>
                      <a:pt x="387" y="112"/>
                    </a:lnTo>
                    <a:lnTo>
                      <a:pt x="372" y="102"/>
                    </a:lnTo>
                    <a:lnTo>
                      <a:pt x="355" y="92"/>
                    </a:lnTo>
                    <a:lnTo>
                      <a:pt x="337" y="83"/>
                    </a:lnTo>
                    <a:lnTo>
                      <a:pt x="319" y="74"/>
                    </a:lnTo>
                    <a:lnTo>
                      <a:pt x="301" y="65"/>
                    </a:lnTo>
                    <a:lnTo>
                      <a:pt x="283" y="57"/>
                    </a:lnTo>
                    <a:lnTo>
                      <a:pt x="264" y="50"/>
                    </a:lnTo>
                    <a:lnTo>
                      <a:pt x="245" y="42"/>
                    </a:lnTo>
                    <a:lnTo>
                      <a:pt x="225" y="36"/>
                    </a:lnTo>
                    <a:lnTo>
                      <a:pt x="205" y="30"/>
                    </a:lnTo>
                    <a:lnTo>
                      <a:pt x="184" y="23"/>
                    </a:lnTo>
                    <a:lnTo>
                      <a:pt x="163" y="18"/>
                    </a:lnTo>
                    <a:lnTo>
                      <a:pt x="143" y="14"/>
                    </a:lnTo>
                    <a:lnTo>
                      <a:pt x="122" y="10"/>
                    </a:lnTo>
                    <a:lnTo>
                      <a:pt x="101" y="6"/>
                    </a:lnTo>
                    <a:lnTo>
                      <a:pt x="80" y="3"/>
                    </a:lnTo>
                    <a:lnTo>
                      <a:pt x="57" y="1"/>
                    </a:lnTo>
                    <a:lnTo>
                      <a:pt x="36" y="0"/>
                    </a:lnTo>
                    <a:close/>
                  </a:path>
                </a:pathLst>
              </a:custGeom>
              <a:solidFill>
                <a:srgbClr val="737373"/>
              </a:solidFill>
              <a:ln w="9525">
                <a:noFill/>
                <a:round/>
                <a:headEnd/>
                <a:tailEnd/>
              </a:ln>
            </p:spPr>
            <p:txBody>
              <a:bodyPr/>
              <a:lstStyle/>
              <a:p>
                <a:endParaRPr lang="en-US" dirty="0"/>
              </a:p>
            </p:txBody>
          </p:sp>
          <p:sp>
            <p:nvSpPr>
              <p:cNvPr id="22060" name="Freeform 658"/>
              <p:cNvSpPr>
                <a:spLocks/>
              </p:cNvSpPr>
              <p:nvPr/>
            </p:nvSpPr>
            <p:spPr bwMode="auto">
              <a:xfrm>
                <a:off x="3407" y="1203"/>
                <a:ext cx="276" cy="106"/>
              </a:xfrm>
              <a:custGeom>
                <a:avLst/>
                <a:gdLst>
                  <a:gd name="T0" fmla="*/ 54 w 2488"/>
                  <a:gd name="T1" fmla="*/ 0 h 634"/>
                  <a:gd name="T2" fmla="*/ 165 w 2488"/>
                  <a:gd name="T3" fmla="*/ 4 h 634"/>
                  <a:gd name="T4" fmla="*/ 250 w 2488"/>
                  <a:gd name="T5" fmla="*/ 12 h 634"/>
                  <a:gd name="T6" fmla="*/ 364 w 2488"/>
                  <a:gd name="T7" fmla="*/ 29 h 634"/>
                  <a:gd name="T8" fmla="*/ 501 w 2488"/>
                  <a:gd name="T9" fmla="*/ 55 h 634"/>
                  <a:gd name="T10" fmla="*/ 650 w 2488"/>
                  <a:gd name="T11" fmla="*/ 92 h 634"/>
                  <a:gd name="T12" fmla="*/ 772 w 2488"/>
                  <a:gd name="T13" fmla="*/ 127 h 634"/>
                  <a:gd name="T14" fmla="*/ 856 w 2488"/>
                  <a:gd name="T15" fmla="*/ 154 h 634"/>
                  <a:gd name="T16" fmla="*/ 966 w 2488"/>
                  <a:gd name="T17" fmla="*/ 180 h 634"/>
                  <a:gd name="T18" fmla="*/ 1141 w 2488"/>
                  <a:gd name="T19" fmla="*/ 218 h 634"/>
                  <a:gd name="T20" fmla="*/ 1225 w 2488"/>
                  <a:gd name="T21" fmla="*/ 240 h 634"/>
                  <a:gd name="T22" fmla="*/ 1305 w 2488"/>
                  <a:gd name="T23" fmla="*/ 265 h 634"/>
                  <a:gd name="T24" fmla="*/ 1386 w 2488"/>
                  <a:gd name="T25" fmla="*/ 284 h 634"/>
                  <a:gd name="T26" fmla="*/ 1459 w 2488"/>
                  <a:gd name="T27" fmla="*/ 297 h 634"/>
                  <a:gd name="T28" fmla="*/ 1500 w 2488"/>
                  <a:gd name="T29" fmla="*/ 300 h 634"/>
                  <a:gd name="T30" fmla="*/ 1538 w 2488"/>
                  <a:gd name="T31" fmla="*/ 298 h 634"/>
                  <a:gd name="T32" fmla="*/ 1552 w 2488"/>
                  <a:gd name="T33" fmla="*/ 294 h 634"/>
                  <a:gd name="T34" fmla="*/ 1559 w 2488"/>
                  <a:gd name="T35" fmla="*/ 285 h 634"/>
                  <a:gd name="T36" fmla="*/ 1196 w 2488"/>
                  <a:gd name="T37" fmla="*/ 109 h 634"/>
                  <a:gd name="T38" fmla="*/ 1226 w 2488"/>
                  <a:gd name="T39" fmla="*/ 109 h 634"/>
                  <a:gd name="T40" fmla="*/ 1278 w 2488"/>
                  <a:gd name="T41" fmla="*/ 116 h 634"/>
                  <a:gd name="T42" fmla="*/ 1347 w 2488"/>
                  <a:gd name="T43" fmla="*/ 134 h 634"/>
                  <a:gd name="T44" fmla="*/ 1426 w 2488"/>
                  <a:gd name="T45" fmla="*/ 165 h 634"/>
                  <a:gd name="T46" fmla="*/ 1550 w 2488"/>
                  <a:gd name="T47" fmla="*/ 221 h 634"/>
                  <a:gd name="T48" fmla="*/ 1878 w 2488"/>
                  <a:gd name="T49" fmla="*/ 377 h 634"/>
                  <a:gd name="T50" fmla="*/ 2151 w 2488"/>
                  <a:gd name="T51" fmla="*/ 499 h 634"/>
                  <a:gd name="T52" fmla="*/ 2344 w 2488"/>
                  <a:gd name="T53" fmla="*/ 579 h 634"/>
                  <a:gd name="T54" fmla="*/ 2379 w 2488"/>
                  <a:gd name="T55" fmla="*/ 595 h 634"/>
                  <a:gd name="T56" fmla="*/ 2194 w 2488"/>
                  <a:gd name="T57" fmla="*/ 533 h 634"/>
                  <a:gd name="T58" fmla="*/ 2082 w 2488"/>
                  <a:gd name="T59" fmla="*/ 499 h 634"/>
                  <a:gd name="T60" fmla="*/ 1959 w 2488"/>
                  <a:gd name="T61" fmla="*/ 467 h 634"/>
                  <a:gd name="T62" fmla="*/ 1850 w 2488"/>
                  <a:gd name="T63" fmla="*/ 443 h 634"/>
                  <a:gd name="T64" fmla="*/ 1767 w 2488"/>
                  <a:gd name="T65" fmla="*/ 429 h 634"/>
                  <a:gd name="T66" fmla="*/ 1703 w 2488"/>
                  <a:gd name="T67" fmla="*/ 422 h 634"/>
                  <a:gd name="T68" fmla="*/ 1651 w 2488"/>
                  <a:gd name="T69" fmla="*/ 421 h 634"/>
                  <a:gd name="T70" fmla="*/ 1598 w 2488"/>
                  <a:gd name="T71" fmla="*/ 423 h 634"/>
                  <a:gd name="T72" fmla="*/ 1539 w 2488"/>
                  <a:gd name="T73" fmla="*/ 426 h 634"/>
                  <a:gd name="T74" fmla="*/ 1467 w 2488"/>
                  <a:gd name="T75" fmla="*/ 424 h 634"/>
                  <a:gd name="T76" fmla="*/ 1379 w 2488"/>
                  <a:gd name="T77" fmla="*/ 411 h 634"/>
                  <a:gd name="T78" fmla="*/ 1309 w 2488"/>
                  <a:gd name="T79" fmla="*/ 395 h 634"/>
                  <a:gd name="T80" fmla="*/ 1258 w 2488"/>
                  <a:gd name="T81" fmla="*/ 380 h 634"/>
                  <a:gd name="T82" fmla="*/ 1160 w 2488"/>
                  <a:gd name="T83" fmla="*/ 346 h 634"/>
                  <a:gd name="T84" fmla="*/ 994 w 2488"/>
                  <a:gd name="T85" fmla="*/ 282 h 634"/>
                  <a:gd name="T86" fmla="*/ 912 w 2488"/>
                  <a:gd name="T87" fmla="*/ 255 h 634"/>
                  <a:gd name="T88" fmla="*/ 781 w 2488"/>
                  <a:gd name="T89" fmla="*/ 217 h 634"/>
                  <a:gd name="T90" fmla="*/ 603 w 2488"/>
                  <a:gd name="T91" fmla="*/ 171 h 634"/>
                  <a:gd name="T92" fmla="*/ 348 w 2488"/>
                  <a:gd name="T93" fmla="*/ 113 h 634"/>
                  <a:gd name="T94" fmla="*/ 269 w 2488"/>
                  <a:gd name="T95" fmla="*/ 105 h 634"/>
                  <a:gd name="T96" fmla="*/ 149 w 2488"/>
                  <a:gd name="T97" fmla="*/ 91 h 634"/>
                  <a:gd name="T98" fmla="*/ 90 w 2488"/>
                  <a:gd name="T99" fmla="*/ 77 h 634"/>
                  <a:gd name="T100" fmla="*/ 52 w 2488"/>
                  <a:gd name="T101" fmla="*/ 64 h 634"/>
                  <a:gd name="T102" fmla="*/ 23 w 2488"/>
                  <a:gd name="T103" fmla="*/ 47 h 634"/>
                  <a:gd name="T104" fmla="*/ 9 w 2488"/>
                  <a:gd name="T105" fmla="*/ 34 h 634"/>
                  <a:gd name="T106" fmla="*/ 2 w 2488"/>
                  <a:gd name="T107" fmla="*/ 19 h 634"/>
                  <a:gd name="T108" fmla="*/ 0 w 2488"/>
                  <a:gd name="T109" fmla="*/ 6 h 6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88"/>
                  <a:gd name="T166" fmla="*/ 0 h 634"/>
                  <a:gd name="T167" fmla="*/ 2488 w 2488"/>
                  <a:gd name="T168" fmla="*/ 634 h 6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88" h="634">
                    <a:moveTo>
                      <a:pt x="0" y="1"/>
                    </a:moveTo>
                    <a:lnTo>
                      <a:pt x="27" y="0"/>
                    </a:lnTo>
                    <a:lnTo>
                      <a:pt x="54" y="0"/>
                    </a:lnTo>
                    <a:lnTo>
                      <a:pt x="82" y="0"/>
                    </a:lnTo>
                    <a:lnTo>
                      <a:pt x="110" y="1"/>
                    </a:lnTo>
                    <a:lnTo>
                      <a:pt x="165" y="4"/>
                    </a:lnTo>
                    <a:lnTo>
                      <a:pt x="193" y="6"/>
                    </a:lnTo>
                    <a:lnTo>
                      <a:pt x="222" y="9"/>
                    </a:lnTo>
                    <a:lnTo>
                      <a:pt x="250" y="12"/>
                    </a:lnTo>
                    <a:lnTo>
                      <a:pt x="279" y="16"/>
                    </a:lnTo>
                    <a:lnTo>
                      <a:pt x="336" y="24"/>
                    </a:lnTo>
                    <a:lnTo>
                      <a:pt x="364" y="29"/>
                    </a:lnTo>
                    <a:lnTo>
                      <a:pt x="391" y="33"/>
                    </a:lnTo>
                    <a:lnTo>
                      <a:pt x="447" y="44"/>
                    </a:lnTo>
                    <a:lnTo>
                      <a:pt x="501" y="55"/>
                    </a:lnTo>
                    <a:lnTo>
                      <a:pt x="553" y="67"/>
                    </a:lnTo>
                    <a:lnTo>
                      <a:pt x="603" y="79"/>
                    </a:lnTo>
                    <a:lnTo>
                      <a:pt x="650" y="92"/>
                    </a:lnTo>
                    <a:lnTo>
                      <a:pt x="694" y="104"/>
                    </a:lnTo>
                    <a:lnTo>
                      <a:pt x="736" y="116"/>
                    </a:lnTo>
                    <a:lnTo>
                      <a:pt x="772" y="127"/>
                    </a:lnTo>
                    <a:lnTo>
                      <a:pt x="806" y="137"/>
                    </a:lnTo>
                    <a:lnTo>
                      <a:pt x="830" y="146"/>
                    </a:lnTo>
                    <a:lnTo>
                      <a:pt x="856" y="154"/>
                    </a:lnTo>
                    <a:lnTo>
                      <a:pt x="883" y="161"/>
                    </a:lnTo>
                    <a:lnTo>
                      <a:pt x="910" y="168"/>
                    </a:lnTo>
                    <a:lnTo>
                      <a:pt x="966" y="180"/>
                    </a:lnTo>
                    <a:lnTo>
                      <a:pt x="1024" y="193"/>
                    </a:lnTo>
                    <a:lnTo>
                      <a:pt x="1083" y="205"/>
                    </a:lnTo>
                    <a:lnTo>
                      <a:pt x="1141" y="218"/>
                    </a:lnTo>
                    <a:lnTo>
                      <a:pt x="1170" y="225"/>
                    </a:lnTo>
                    <a:lnTo>
                      <a:pt x="1197" y="232"/>
                    </a:lnTo>
                    <a:lnTo>
                      <a:pt x="1225" y="240"/>
                    </a:lnTo>
                    <a:lnTo>
                      <a:pt x="1250" y="248"/>
                    </a:lnTo>
                    <a:lnTo>
                      <a:pt x="1278" y="256"/>
                    </a:lnTo>
                    <a:lnTo>
                      <a:pt x="1305" y="265"/>
                    </a:lnTo>
                    <a:lnTo>
                      <a:pt x="1333" y="272"/>
                    </a:lnTo>
                    <a:lnTo>
                      <a:pt x="1360" y="278"/>
                    </a:lnTo>
                    <a:lnTo>
                      <a:pt x="1386" y="284"/>
                    </a:lnTo>
                    <a:lnTo>
                      <a:pt x="1412" y="290"/>
                    </a:lnTo>
                    <a:lnTo>
                      <a:pt x="1435" y="294"/>
                    </a:lnTo>
                    <a:lnTo>
                      <a:pt x="1459" y="297"/>
                    </a:lnTo>
                    <a:lnTo>
                      <a:pt x="1480" y="299"/>
                    </a:lnTo>
                    <a:lnTo>
                      <a:pt x="1490" y="300"/>
                    </a:lnTo>
                    <a:lnTo>
                      <a:pt x="1500" y="300"/>
                    </a:lnTo>
                    <a:lnTo>
                      <a:pt x="1517" y="300"/>
                    </a:lnTo>
                    <a:lnTo>
                      <a:pt x="1531" y="299"/>
                    </a:lnTo>
                    <a:lnTo>
                      <a:pt x="1538" y="298"/>
                    </a:lnTo>
                    <a:lnTo>
                      <a:pt x="1543" y="297"/>
                    </a:lnTo>
                    <a:lnTo>
                      <a:pt x="1548" y="295"/>
                    </a:lnTo>
                    <a:lnTo>
                      <a:pt x="1552" y="294"/>
                    </a:lnTo>
                    <a:lnTo>
                      <a:pt x="1555" y="291"/>
                    </a:lnTo>
                    <a:lnTo>
                      <a:pt x="1557" y="289"/>
                    </a:lnTo>
                    <a:lnTo>
                      <a:pt x="1559" y="285"/>
                    </a:lnTo>
                    <a:lnTo>
                      <a:pt x="1559" y="284"/>
                    </a:lnTo>
                    <a:lnTo>
                      <a:pt x="1559" y="282"/>
                    </a:lnTo>
                    <a:lnTo>
                      <a:pt x="1196" y="109"/>
                    </a:lnTo>
                    <a:lnTo>
                      <a:pt x="1206" y="108"/>
                    </a:lnTo>
                    <a:lnTo>
                      <a:pt x="1216" y="108"/>
                    </a:lnTo>
                    <a:lnTo>
                      <a:pt x="1226" y="109"/>
                    </a:lnTo>
                    <a:lnTo>
                      <a:pt x="1236" y="109"/>
                    </a:lnTo>
                    <a:lnTo>
                      <a:pt x="1256" y="111"/>
                    </a:lnTo>
                    <a:lnTo>
                      <a:pt x="1278" y="116"/>
                    </a:lnTo>
                    <a:lnTo>
                      <a:pt x="1301" y="121"/>
                    </a:lnTo>
                    <a:lnTo>
                      <a:pt x="1324" y="127"/>
                    </a:lnTo>
                    <a:lnTo>
                      <a:pt x="1347" y="134"/>
                    </a:lnTo>
                    <a:lnTo>
                      <a:pt x="1373" y="144"/>
                    </a:lnTo>
                    <a:lnTo>
                      <a:pt x="1400" y="153"/>
                    </a:lnTo>
                    <a:lnTo>
                      <a:pt x="1426" y="165"/>
                    </a:lnTo>
                    <a:lnTo>
                      <a:pt x="1455" y="177"/>
                    </a:lnTo>
                    <a:lnTo>
                      <a:pt x="1485" y="191"/>
                    </a:lnTo>
                    <a:lnTo>
                      <a:pt x="1550" y="221"/>
                    </a:lnTo>
                    <a:lnTo>
                      <a:pt x="1621" y="254"/>
                    </a:lnTo>
                    <a:lnTo>
                      <a:pt x="1784" y="333"/>
                    </a:lnTo>
                    <a:lnTo>
                      <a:pt x="1878" y="377"/>
                    </a:lnTo>
                    <a:lnTo>
                      <a:pt x="1980" y="424"/>
                    </a:lnTo>
                    <a:lnTo>
                      <a:pt x="2092" y="474"/>
                    </a:lnTo>
                    <a:lnTo>
                      <a:pt x="2151" y="499"/>
                    </a:lnTo>
                    <a:lnTo>
                      <a:pt x="2213" y="525"/>
                    </a:lnTo>
                    <a:lnTo>
                      <a:pt x="2278" y="552"/>
                    </a:lnTo>
                    <a:lnTo>
                      <a:pt x="2344" y="579"/>
                    </a:lnTo>
                    <a:lnTo>
                      <a:pt x="2415" y="606"/>
                    </a:lnTo>
                    <a:lnTo>
                      <a:pt x="2488" y="634"/>
                    </a:lnTo>
                    <a:lnTo>
                      <a:pt x="2379" y="595"/>
                    </a:lnTo>
                    <a:lnTo>
                      <a:pt x="2281" y="562"/>
                    </a:lnTo>
                    <a:lnTo>
                      <a:pt x="2236" y="547"/>
                    </a:lnTo>
                    <a:lnTo>
                      <a:pt x="2194" y="533"/>
                    </a:lnTo>
                    <a:lnTo>
                      <a:pt x="2155" y="521"/>
                    </a:lnTo>
                    <a:lnTo>
                      <a:pt x="2117" y="509"/>
                    </a:lnTo>
                    <a:lnTo>
                      <a:pt x="2082" y="499"/>
                    </a:lnTo>
                    <a:lnTo>
                      <a:pt x="2048" y="490"/>
                    </a:lnTo>
                    <a:lnTo>
                      <a:pt x="1987" y="473"/>
                    </a:lnTo>
                    <a:lnTo>
                      <a:pt x="1959" y="467"/>
                    </a:lnTo>
                    <a:lnTo>
                      <a:pt x="1931" y="459"/>
                    </a:lnTo>
                    <a:lnTo>
                      <a:pt x="1882" y="449"/>
                    </a:lnTo>
                    <a:lnTo>
                      <a:pt x="1850" y="443"/>
                    </a:lnTo>
                    <a:lnTo>
                      <a:pt x="1820" y="437"/>
                    </a:lnTo>
                    <a:lnTo>
                      <a:pt x="1793" y="432"/>
                    </a:lnTo>
                    <a:lnTo>
                      <a:pt x="1767" y="429"/>
                    </a:lnTo>
                    <a:lnTo>
                      <a:pt x="1744" y="426"/>
                    </a:lnTo>
                    <a:lnTo>
                      <a:pt x="1723" y="424"/>
                    </a:lnTo>
                    <a:lnTo>
                      <a:pt x="1703" y="422"/>
                    </a:lnTo>
                    <a:lnTo>
                      <a:pt x="1684" y="421"/>
                    </a:lnTo>
                    <a:lnTo>
                      <a:pt x="1667" y="421"/>
                    </a:lnTo>
                    <a:lnTo>
                      <a:pt x="1651" y="421"/>
                    </a:lnTo>
                    <a:lnTo>
                      <a:pt x="1637" y="421"/>
                    </a:lnTo>
                    <a:lnTo>
                      <a:pt x="1623" y="422"/>
                    </a:lnTo>
                    <a:lnTo>
                      <a:pt x="1598" y="423"/>
                    </a:lnTo>
                    <a:lnTo>
                      <a:pt x="1576" y="425"/>
                    </a:lnTo>
                    <a:lnTo>
                      <a:pt x="1557" y="426"/>
                    </a:lnTo>
                    <a:lnTo>
                      <a:pt x="1539" y="426"/>
                    </a:lnTo>
                    <a:lnTo>
                      <a:pt x="1521" y="427"/>
                    </a:lnTo>
                    <a:lnTo>
                      <a:pt x="1502" y="426"/>
                    </a:lnTo>
                    <a:lnTo>
                      <a:pt x="1467" y="424"/>
                    </a:lnTo>
                    <a:lnTo>
                      <a:pt x="1431" y="420"/>
                    </a:lnTo>
                    <a:lnTo>
                      <a:pt x="1395" y="415"/>
                    </a:lnTo>
                    <a:lnTo>
                      <a:pt x="1379" y="411"/>
                    </a:lnTo>
                    <a:lnTo>
                      <a:pt x="1361" y="407"/>
                    </a:lnTo>
                    <a:lnTo>
                      <a:pt x="1326" y="399"/>
                    </a:lnTo>
                    <a:lnTo>
                      <a:pt x="1309" y="395"/>
                    </a:lnTo>
                    <a:lnTo>
                      <a:pt x="1292" y="390"/>
                    </a:lnTo>
                    <a:lnTo>
                      <a:pt x="1275" y="384"/>
                    </a:lnTo>
                    <a:lnTo>
                      <a:pt x="1258" y="380"/>
                    </a:lnTo>
                    <a:lnTo>
                      <a:pt x="1225" y="369"/>
                    </a:lnTo>
                    <a:lnTo>
                      <a:pt x="1192" y="357"/>
                    </a:lnTo>
                    <a:lnTo>
                      <a:pt x="1160" y="346"/>
                    </a:lnTo>
                    <a:lnTo>
                      <a:pt x="1096" y="321"/>
                    </a:lnTo>
                    <a:lnTo>
                      <a:pt x="1033" y="297"/>
                    </a:lnTo>
                    <a:lnTo>
                      <a:pt x="994" y="282"/>
                    </a:lnTo>
                    <a:lnTo>
                      <a:pt x="974" y="275"/>
                    </a:lnTo>
                    <a:lnTo>
                      <a:pt x="953" y="269"/>
                    </a:lnTo>
                    <a:lnTo>
                      <a:pt x="912" y="255"/>
                    </a:lnTo>
                    <a:lnTo>
                      <a:pt x="868" y="242"/>
                    </a:lnTo>
                    <a:lnTo>
                      <a:pt x="825" y="229"/>
                    </a:lnTo>
                    <a:lnTo>
                      <a:pt x="781" y="217"/>
                    </a:lnTo>
                    <a:lnTo>
                      <a:pt x="737" y="204"/>
                    </a:lnTo>
                    <a:lnTo>
                      <a:pt x="692" y="193"/>
                    </a:lnTo>
                    <a:lnTo>
                      <a:pt x="603" y="171"/>
                    </a:lnTo>
                    <a:lnTo>
                      <a:pt x="515" y="151"/>
                    </a:lnTo>
                    <a:lnTo>
                      <a:pt x="429" y="132"/>
                    </a:lnTo>
                    <a:lnTo>
                      <a:pt x="348" y="113"/>
                    </a:lnTo>
                    <a:lnTo>
                      <a:pt x="335" y="112"/>
                    </a:lnTo>
                    <a:lnTo>
                      <a:pt x="317" y="110"/>
                    </a:lnTo>
                    <a:lnTo>
                      <a:pt x="269" y="105"/>
                    </a:lnTo>
                    <a:lnTo>
                      <a:pt x="211" y="99"/>
                    </a:lnTo>
                    <a:lnTo>
                      <a:pt x="180" y="96"/>
                    </a:lnTo>
                    <a:lnTo>
                      <a:pt x="149" y="91"/>
                    </a:lnTo>
                    <a:lnTo>
                      <a:pt x="119" y="84"/>
                    </a:lnTo>
                    <a:lnTo>
                      <a:pt x="104" y="81"/>
                    </a:lnTo>
                    <a:lnTo>
                      <a:pt x="90" y="77"/>
                    </a:lnTo>
                    <a:lnTo>
                      <a:pt x="76" y="73"/>
                    </a:lnTo>
                    <a:lnTo>
                      <a:pt x="64" y="69"/>
                    </a:lnTo>
                    <a:lnTo>
                      <a:pt x="52" y="64"/>
                    </a:lnTo>
                    <a:lnTo>
                      <a:pt x="42" y="59"/>
                    </a:lnTo>
                    <a:lnTo>
                      <a:pt x="32" y="53"/>
                    </a:lnTo>
                    <a:lnTo>
                      <a:pt x="23" y="47"/>
                    </a:lnTo>
                    <a:lnTo>
                      <a:pt x="19" y="44"/>
                    </a:lnTo>
                    <a:lnTo>
                      <a:pt x="15" y="41"/>
                    </a:lnTo>
                    <a:lnTo>
                      <a:pt x="9" y="34"/>
                    </a:lnTo>
                    <a:lnTo>
                      <a:pt x="5" y="27"/>
                    </a:lnTo>
                    <a:lnTo>
                      <a:pt x="3" y="23"/>
                    </a:lnTo>
                    <a:lnTo>
                      <a:pt x="2" y="19"/>
                    </a:lnTo>
                    <a:lnTo>
                      <a:pt x="0" y="14"/>
                    </a:lnTo>
                    <a:lnTo>
                      <a:pt x="0" y="10"/>
                    </a:lnTo>
                    <a:lnTo>
                      <a:pt x="0" y="6"/>
                    </a:lnTo>
                    <a:lnTo>
                      <a:pt x="0" y="1"/>
                    </a:lnTo>
                    <a:close/>
                  </a:path>
                </a:pathLst>
              </a:custGeom>
              <a:solidFill>
                <a:srgbClr val="FFFFFF"/>
              </a:solidFill>
              <a:ln w="9525">
                <a:noFill/>
                <a:round/>
                <a:headEnd/>
                <a:tailEnd/>
              </a:ln>
            </p:spPr>
            <p:txBody>
              <a:bodyPr/>
              <a:lstStyle/>
              <a:p>
                <a:endParaRPr lang="en-US" dirty="0"/>
              </a:p>
            </p:txBody>
          </p:sp>
          <p:sp>
            <p:nvSpPr>
              <p:cNvPr id="22061" name="Freeform 659"/>
              <p:cNvSpPr>
                <a:spLocks/>
              </p:cNvSpPr>
              <p:nvPr/>
            </p:nvSpPr>
            <p:spPr bwMode="auto">
              <a:xfrm>
                <a:off x="3386" y="1160"/>
                <a:ext cx="185" cy="91"/>
              </a:xfrm>
              <a:custGeom>
                <a:avLst/>
                <a:gdLst>
                  <a:gd name="T0" fmla="*/ 261 w 1664"/>
                  <a:gd name="T1" fmla="*/ 1 h 546"/>
                  <a:gd name="T2" fmla="*/ 209 w 1664"/>
                  <a:gd name="T3" fmla="*/ 3 h 546"/>
                  <a:gd name="T4" fmla="*/ 146 w 1664"/>
                  <a:gd name="T5" fmla="*/ 7 h 546"/>
                  <a:gd name="T6" fmla="*/ 79 w 1664"/>
                  <a:gd name="T7" fmla="*/ 11 h 546"/>
                  <a:gd name="T8" fmla="*/ 0 w 1664"/>
                  <a:gd name="T9" fmla="*/ 13 h 546"/>
                  <a:gd name="T10" fmla="*/ 20 w 1664"/>
                  <a:gd name="T11" fmla="*/ 28 h 546"/>
                  <a:gd name="T12" fmla="*/ 42 w 1664"/>
                  <a:gd name="T13" fmla="*/ 39 h 546"/>
                  <a:gd name="T14" fmla="*/ 69 w 1664"/>
                  <a:gd name="T15" fmla="*/ 47 h 546"/>
                  <a:gd name="T16" fmla="*/ 97 w 1664"/>
                  <a:gd name="T17" fmla="*/ 55 h 546"/>
                  <a:gd name="T18" fmla="*/ 160 w 1664"/>
                  <a:gd name="T19" fmla="*/ 65 h 546"/>
                  <a:gd name="T20" fmla="*/ 226 w 1664"/>
                  <a:gd name="T21" fmla="*/ 76 h 546"/>
                  <a:gd name="T22" fmla="*/ 297 w 1664"/>
                  <a:gd name="T23" fmla="*/ 90 h 546"/>
                  <a:gd name="T24" fmla="*/ 361 w 1664"/>
                  <a:gd name="T25" fmla="*/ 106 h 546"/>
                  <a:gd name="T26" fmla="*/ 421 w 1664"/>
                  <a:gd name="T27" fmla="*/ 123 h 546"/>
                  <a:gd name="T28" fmla="*/ 478 w 1664"/>
                  <a:gd name="T29" fmla="*/ 141 h 546"/>
                  <a:gd name="T30" fmla="*/ 534 w 1664"/>
                  <a:gd name="T31" fmla="*/ 161 h 546"/>
                  <a:gd name="T32" fmla="*/ 592 w 1664"/>
                  <a:gd name="T33" fmla="*/ 182 h 546"/>
                  <a:gd name="T34" fmla="*/ 724 w 1664"/>
                  <a:gd name="T35" fmla="*/ 231 h 546"/>
                  <a:gd name="T36" fmla="*/ 934 w 1664"/>
                  <a:gd name="T37" fmla="*/ 311 h 546"/>
                  <a:gd name="T38" fmla="*/ 1119 w 1664"/>
                  <a:gd name="T39" fmla="*/ 381 h 546"/>
                  <a:gd name="T40" fmla="*/ 1246 w 1664"/>
                  <a:gd name="T41" fmla="*/ 427 h 546"/>
                  <a:gd name="T42" fmla="*/ 1374 w 1664"/>
                  <a:gd name="T43" fmla="*/ 470 h 546"/>
                  <a:gd name="T44" fmla="*/ 1497 w 1664"/>
                  <a:gd name="T45" fmla="*/ 506 h 546"/>
                  <a:gd name="T46" fmla="*/ 1584 w 1664"/>
                  <a:gd name="T47" fmla="*/ 529 h 546"/>
                  <a:gd name="T48" fmla="*/ 1637 w 1664"/>
                  <a:gd name="T49" fmla="*/ 540 h 546"/>
                  <a:gd name="T50" fmla="*/ 1651 w 1664"/>
                  <a:gd name="T51" fmla="*/ 538 h 546"/>
                  <a:gd name="T52" fmla="*/ 1604 w 1664"/>
                  <a:gd name="T53" fmla="*/ 514 h 546"/>
                  <a:gd name="T54" fmla="*/ 1567 w 1664"/>
                  <a:gd name="T55" fmla="*/ 498 h 546"/>
                  <a:gd name="T56" fmla="*/ 1529 w 1664"/>
                  <a:gd name="T57" fmla="*/ 482 h 546"/>
                  <a:gd name="T58" fmla="*/ 1445 w 1664"/>
                  <a:gd name="T59" fmla="*/ 449 h 546"/>
                  <a:gd name="T60" fmla="*/ 1266 w 1664"/>
                  <a:gd name="T61" fmla="*/ 387 h 546"/>
                  <a:gd name="T62" fmla="*/ 1110 w 1664"/>
                  <a:gd name="T63" fmla="*/ 334 h 546"/>
                  <a:gd name="T64" fmla="*/ 1052 w 1664"/>
                  <a:gd name="T65" fmla="*/ 313 h 546"/>
                  <a:gd name="T66" fmla="*/ 980 w 1664"/>
                  <a:gd name="T67" fmla="*/ 287 h 546"/>
                  <a:gd name="T68" fmla="*/ 847 w 1664"/>
                  <a:gd name="T69" fmla="*/ 236 h 546"/>
                  <a:gd name="T70" fmla="*/ 650 w 1664"/>
                  <a:gd name="T71" fmla="*/ 157 h 546"/>
                  <a:gd name="T72" fmla="*/ 498 w 1664"/>
                  <a:gd name="T73" fmla="*/ 96 h 546"/>
                  <a:gd name="T74" fmla="*/ 470 w 1664"/>
                  <a:gd name="T75" fmla="*/ 85 h 546"/>
                  <a:gd name="T76" fmla="*/ 440 w 1664"/>
                  <a:gd name="T77" fmla="*/ 70 h 546"/>
                  <a:gd name="T78" fmla="*/ 351 w 1664"/>
                  <a:gd name="T79" fmla="*/ 24 h 546"/>
                  <a:gd name="T80" fmla="*/ 324 w 1664"/>
                  <a:gd name="T81" fmla="*/ 11 h 546"/>
                  <a:gd name="T82" fmla="*/ 300 w 1664"/>
                  <a:gd name="T83" fmla="*/ 3 h 546"/>
                  <a:gd name="T84" fmla="*/ 289 w 1664"/>
                  <a:gd name="T85" fmla="*/ 1 h 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4"/>
                  <a:gd name="T130" fmla="*/ 0 h 546"/>
                  <a:gd name="T131" fmla="*/ 1664 w 1664"/>
                  <a:gd name="T132" fmla="*/ 546 h 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4" h="546">
                    <a:moveTo>
                      <a:pt x="280" y="0"/>
                    </a:moveTo>
                    <a:lnTo>
                      <a:pt x="261" y="1"/>
                    </a:lnTo>
                    <a:lnTo>
                      <a:pt x="244" y="1"/>
                    </a:lnTo>
                    <a:lnTo>
                      <a:pt x="209" y="3"/>
                    </a:lnTo>
                    <a:lnTo>
                      <a:pt x="177" y="5"/>
                    </a:lnTo>
                    <a:lnTo>
                      <a:pt x="146" y="7"/>
                    </a:lnTo>
                    <a:lnTo>
                      <a:pt x="113" y="9"/>
                    </a:lnTo>
                    <a:lnTo>
                      <a:pt x="79" y="11"/>
                    </a:lnTo>
                    <a:lnTo>
                      <a:pt x="42" y="13"/>
                    </a:lnTo>
                    <a:lnTo>
                      <a:pt x="0" y="13"/>
                    </a:lnTo>
                    <a:lnTo>
                      <a:pt x="10" y="21"/>
                    </a:lnTo>
                    <a:lnTo>
                      <a:pt x="20" y="28"/>
                    </a:lnTo>
                    <a:lnTo>
                      <a:pt x="31" y="34"/>
                    </a:lnTo>
                    <a:lnTo>
                      <a:pt x="42" y="39"/>
                    </a:lnTo>
                    <a:lnTo>
                      <a:pt x="55" y="44"/>
                    </a:lnTo>
                    <a:lnTo>
                      <a:pt x="69" y="47"/>
                    </a:lnTo>
                    <a:lnTo>
                      <a:pt x="82" y="52"/>
                    </a:lnTo>
                    <a:lnTo>
                      <a:pt x="97" y="55"/>
                    </a:lnTo>
                    <a:lnTo>
                      <a:pt x="128" y="60"/>
                    </a:lnTo>
                    <a:lnTo>
                      <a:pt x="160" y="65"/>
                    </a:lnTo>
                    <a:lnTo>
                      <a:pt x="192" y="70"/>
                    </a:lnTo>
                    <a:lnTo>
                      <a:pt x="226" y="76"/>
                    </a:lnTo>
                    <a:lnTo>
                      <a:pt x="263" y="83"/>
                    </a:lnTo>
                    <a:lnTo>
                      <a:pt x="297" y="90"/>
                    </a:lnTo>
                    <a:lnTo>
                      <a:pt x="329" y="97"/>
                    </a:lnTo>
                    <a:lnTo>
                      <a:pt x="361" y="106"/>
                    </a:lnTo>
                    <a:lnTo>
                      <a:pt x="391" y="114"/>
                    </a:lnTo>
                    <a:lnTo>
                      <a:pt x="421" y="123"/>
                    </a:lnTo>
                    <a:lnTo>
                      <a:pt x="449" y="132"/>
                    </a:lnTo>
                    <a:lnTo>
                      <a:pt x="478" y="141"/>
                    </a:lnTo>
                    <a:lnTo>
                      <a:pt x="505" y="151"/>
                    </a:lnTo>
                    <a:lnTo>
                      <a:pt x="534" y="161"/>
                    </a:lnTo>
                    <a:lnTo>
                      <a:pt x="563" y="171"/>
                    </a:lnTo>
                    <a:lnTo>
                      <a:pt x="592" y="182"/>
                    </a:lnTo>
                    <a:lnTo>
                      <a:pt x="656" y="206"/>
                    </a:lnTo>
                    <a:lnTo>
                      <a:pt x="724" y="231"/>
                    </a:lnTo>
                    <a:lnTo>
                      <a:pt x="823" y="268"/>
                    </a:lnTo>
                    <a:lnTo>
                      <a:pt x="934" y="311"/>
                    </a:lnTo>
                    <a:lnTo>
                      <a:pt x="1056" y="358"/>
                    </a:lnTo>
                    <a:lnTo>
                      <a:pt x="1119" y="381"/>
                    </a:lnTo>
                    <a:lnTo>
                      <a:pt x="1183" y="404"/>
                    </a:lnTo>
                    <a:lnTo>
                      <a:pt x="1246" y="427"/>
                    </a:lnTo>
                    <a:lnTo>
                      <a:pt x="1311" y="449"/>
                    </a:lnTo>
                    <a:lnTo>
                      <a:pt x="1374" y="470"/>
                    </a:lnTo>
                    <a:lnTo>
                      <a:pt x="1437" y="488"/>
                    </a:lnTo>
                    <a:lnTo>
                      <a:pt x="1497" y="506"/>
                    </a:lnTo>
                    <a:lnTo>
                      <a:pt x="1555" y="522"/>
                    </a:lnTo>
                    <a:lnTo>
                      <a:pt x="1584" y="529"/>
                    </a:lnTo>
                    <a:lnTo>
                      <a:pt x="1611" y="535"/>
                    </a:lnTo>
                    <a:lnTo>
                      <a:pt x="1637" y="540"/>
                    </a:lnTo>
                    <a:lnTo>
                      <a:pt x="1664" y="546"/>
                    </a:lnTo>
                    <a:lnTo>
                      <a:pt x="1651" y="538"/>
                    </a:lnTo>
                    <a:lnTo>
                      <a:pt x="1636" y="530"/>
                    </a:lnTo>
                    <a:lnTo>
                      <a:pt x="1604" y="514"/>
                    </a:lnTo>
                    <a:lnTo>
                      <a:pt x="1586" y="506"/>
                    </a:lnTo>
                    <a:lnTo>
                      <a:pt x="1567" y="498"/>
                    </a:lnTo>
                    <a:lnTo>
                      <a:pt x="1548" y="490"/>
                    </a:lnTo>
                    <a:lnTo>
                      <a:pt x="1529" y="482"/>
                    </a:lnTo>
                    <a:lnTo>
                      <a:pt x="1487" y="465"/>
                    </a:lnTo>
                    <a:lnTo>
                      <a:pt x="1445" y="449"/>
                    </a:lnTo>
                    <a:lnTo>
                      <a:pt x="1355" y="417"/>
                    </a:lnTo>
                    <a:lnTo>
                      <a:pt x="1266" y="387"/>
                    </a:lnTo>
                    <a:lnTo>
                      <a:pt x="1183" y="359"/>
                    </a:lnTo>
                    <a:lnTo>
                      <a:pt x="1110" y="334"/>
                    </a:lnTo>
                    <a:lnTo>
                      <a:pt x="1079" y="323"/>
                    </a:lnTo>
                    <a:lnTo>
                      <a:pt x="1052" y="313"/>
                    </a:lnTo>
                    <a:lnTo>
                      <a:pt x="1016" y="300"/>
                    </a:lnTo>
                    <a:lnTo>
                      <a:pt x="980" y="287"/>
                    </a:lnTo>
                    <a:lnTo>
                      <a:pt x="912" y="261"/>
                    </a:lnTo>
                    <a:lnTo>
                      <a:pt x="847" y="236"/>
                    </a:lnTo>
                    <a:lnTo>
                      <a:pt x="784" y="210"/>
                    </a:lnTo>
                    <a:lnTo>
                      <a:pt x="650" y="157"/>
                    </a:lnTo>
                    <a:lnTo>
                      <a:pt x="578" y="128"/>
                    </a:lnTo>
                    <a:lnTo>
                      <a:pt x="498" y="96"/>
                    </a:lnTo>
                    <a:lnTo>
                      <a:pt x="484" y="91"/>
                    </a:lnTo>
                    <a:lnTo>
                      <a:pt x="470" y="85"/>
                    </a:lnTo>
                    <a:lnTo>
                      <a:pt x="455" y="78"/>
                    </a:lnTo>
                    <a:lnTo>
                      <a:pt x="440" y="70"/>
                    </a:lnTo>
                    <a:lnTo>
                      <a:pt x="379" y="38"/>
                    </a:lnTo>
                    <a:lnTo>
                      <a:pt x="351" y="24"/>
                    </a:lnTo>
                    <a:lnTo>
                      <a:pt x="336" y="16"/>
                    </a:lnTo>
                    <a:lnTo>
                      <a:pt x="324" y="11"/>
                    </a:lnTo>
                    <a:lnTo>
                      <a:pt x="312" y="6"/>
                    </a:lnTo>
                    <a:lnTo>
                      <a:pt x="300" y="3"/>
                    </a:lnTo>
                    <a:lnTo>
                      <a:pt x="295" y="2"/>
                    </a:lnTo>
                    <a:lnTo>
                      <a:pt x="289" y="1"/>
                    </a:lnTo>
                    <a:lnTo>
                      <a:pt x="280" y="0"/>
                    </a:lnTo>
                    <a:close/>
                  </a:path>
                </a:pathLst>
              </a:custGeom>
              <a:solidFill>
                <a:srgbClr val="A6A6A6"/>
              </a:solidFill>
              <a:ln w="9525">
                <a:noFill/>
                <a:round/>
                <a:headEnd/>
                <a:tailEnd/>
              </a:ln>
            </p:spPr>
            <p:txBody>
              <a:bodyPr/>
              <a:lstStyle/>
              <a:p>
                <a:endParaRPr lang="en-US" dirty="0"/>
              </a:p>
            </p:txBody>
          </p:sp>
          <p:sp>
            <p:nvSpPr>
              <p:cNvPr id="22062" name="Freeform 660"/>
              <p:cNvSpPr>
                <a:spLocks/>
              </p:cNvSpPr>
              <p:nvPr/>
            </p:nvSpPr>
            <p:spPr bwMode="auto">
              <a:xfrm>
                <a:off x="3345" y="1187"/>
                <a:ext cx="365" cy="329"/>
              </a:xfrm>
              <a:custGeom>
                <a:avLst/>
                <a:gdLst>
                  <a:gd name="T0" fmla="*/ 73 w 3284"/>
                  <a:gd name="T1" fmla="*/ 93 h 1978"/>
                  <a:gd name="T2" fmla="*/ 152 w 3284"/>
                  <a:gd name="T3" fmla="*/ 113 h 1978"/>
                  <a:gd name="T4" fmla="*/ 329 w 3284"/>
                  <a:gd name="T5" fmla="*/ 126 h 1978"/>
                  <a:gd name="T6" fmla="*/ 409 w 3284"/>
                  <a:gd name="T7" fmla="*/ 153 h 1978"/>
                  <a:gd name="T8" fmla="*/ 490 w 3284"/>
                  <a:gd name="T9" fmla="*/ 157 h 1978"/>
                  <a:gd name="T10" fmla="*/ 660 w 3284"/>
                  <a:gd name="T11" fmla="*/ 140 h 1978"/>
                  <a:gd name="T12" fmla="*/ 727 w 3284"/>
                  <a:gd name="T13" fmla="*/ 150 h 1978"/>
                  <a:gd name="T14" fmla="*/ 849 w 3284"/>
                  <a:gd name="T15" fmla="*/ 192 h 1978"/>
                  <a:gd name="T16" fmla="*/ 1002 w 3284"/>
                  <a:gd name="T17" fmla="*/ 220 h 1978"/>
                  <a:gd name="T18" fmla="*/ 1109 w 3284"/>
                  <a:gd name="T19" fmla="*/ 230 h 1978"/>
                  <a:gd name="T20" fmla="*/ 1255 w 3284"/>
                  <a:gd name="T21" fmla="*/ 262 h 1978"/>
                  <a:gd name="T22" fmla="*/ 1370 w 3284"/>
                  <a:gd name="T23" fmla="*/ 285 h 1978"/>
                  <a:gd name="T24" fmla="*/ 1539 w 3284"/>
                  <a:gd name="T25" fmla="*/ 363 h 1978"/>
                  <a:gd name="T26" fmla="*/ 1644 w 3284"/>
                  <a:gd name="T27" fmla="*/ 423 h 1978"/>
                  <a:gd name="T28" fmla="*/ 1719 w 3284"/>
                  <a:gd name="T29" fmla="*/ 445 h 1978"/>
                  <a:gd name="T30" fmla="*/ 1880 w 3284"/>
                  <a:gd name="T31" fmla="*/ 523 h 1978"/>
                  <a:gd name="T32" fmla="*/ 2069 w 3284"/>
                  <a:gd name="T33" fmla="*/ 597 h 1978"/>
                  <a:gd name="T34" fmla="*/ 2173 w 3284"/>
                  <a:gd name="T35" fmla="*/ 663 h 1978"/>
                  <a:gd name="T36" fmla="*/ 2354 w 3284"/>
                  <a:gd name="T37" fmla="*/ 737 h 1978"/>
                  <a:gd name="T38" fmla="*/ 2518 w 3284"/>
                  <a:gd name="T39" fmla="*/ 844 h 1978"/>
                  <a:gd name="T40" fmla="*/ 2660 w 3284"/>
                  <a:gd name="T41" fmla="*/ 926 h 1978"/>
                  <a:gd name="T42" fmla="*/ 2747 w 3284"/>
                  <a:gd name="T43" fmla="*/ 969 h 1978"/>
                  <a:gd name="T44" fmla="*/ 2838 w 3284"/>
                  <a:gd name="T45" fmla="*/ 1029 h 1978"/>
                  <a:gd name="T46" fmla="*/ 2845 w 3284"/>
                  <a:gd name="T47" fmla="*/ 1055 h 1978"/>
                  <a:gd name="T48" fmla="*/ 2894 w 3284"/>
                  <a:gd name="T49" fmla="*/ 1296 h 1978"/>
                  <a:gd name="T50" fmla="*/ 2944 w 3284"/>
                  <a:gd name="T51" fmla="*/ 1325 h 1978"/>
                  <a:gd name="T52" fmla="*/ 3002 w 3284"/>
                  <a:gd name="T53" fmla="*/ 1421 h 1978"/>
                  <a:gd name="T54" fmla="*/ 3016 w 3284"/>
                  <a:gd name="T55" fmla="*/ 1517 h 1978"/>
                  <a:gd name="T56" fmla="*/ 3008 w 3284"/>
                  <a:gd name="T57" fmla="*/ 1614 h 1978"/>
                  <a:gd name="T58" fmla="*/ 3038 w 3284"/>
                  <a:gd name="T59" fmla="*/ 1677 h 1978"/>
                  <a:gd name="T60" fmla="*/ 3158 w 3284"/>
                  <a:gd name="T61" fmla="*/ 1788 h 1978"/>
                  <a:gd name="T62" fmla="*/ 3273 w 3284"/>
                  <a:gd name="T63" fmla="*/ 1930 h 1978"/>
                  <a:gd name="T64" fmla="*/ 3278 w 3284"/>
                  <a:gd name="T65" fmla="*/ 1966 h 1978"/>
                  <a:gd name="T66" fmla="*/ 3217 w 3284"/>
                  <a:gd name="T67" fmla="*/ 1978 h 1978"/>
                  <a:gd name="T68" fmla="*/ 3041 w 3284"/>
                  <a:gd name="T69" fmla="*/ 1963 h 1978"/>
                  <a:gd name="T70" fmla="*/ 2694 w 3284"/>
                  <a:gd name="T71" fmla="*/ 1744 h 1978"/>
                  <a:gd name="T72" fmla="*/ 2524 w 3284"/>
                  <a:gd name="T73" fmla="*/ 1557 h 1978"/>
                  <a:gd name="T74" fmla="*/ 2440 w 3284"/>
                  <a:gd name="T75" fmla="*/ 1485 h 1978"/>
                  <a:gd name="T76" fmla="*/ 2247 w 3284"/>
                  <a:gd name="T77" fmla="*/ 1356 h 1978"/>
                  <a:gd name="T78" fmla="*/ 2173 w 3284"/>
                  <a:gd name="T79" fmla="*/ 1271 h 1978"/>
                  <a:gd name="T80" fmla="*/ 2101 w 3284"/>
                  <a:gd name="T81" fmla="*/ 1192 h 1978"/>
                  <a:gd name="T82" fmla="*/ 1957 w 3284"/>
                  <a:gd name="T83" fmla="*/ 1086 h 1978"/>
                  <a:gd name="T84" fmla="*/ 1778 w 3284"/>
                  <a:gd name="T85" fmla="*/ 917 h 1978"/>
                  <a:gd name="T86" fmla="*/ 1661 w 3284"/>
                  <a:gd name="T87" fmla="*/ 817 h 1978"/>
                  <a:gd name="T88" fmla="*/ 1548 w 3284"/>
                  <a:gd name="T89" fmla="*/ 710 h 1978"/>
                  <a:gd name="T90" fmla="*/ 1583 w 3284"/>
                  <a:gd name="T91" fmla="*/ 687 h 1978"/>
                  <a:gd name="T92" fmla="*/ 1846 w 3284"/>
                  <a:gd name="T93" fmla="*/ 742 h 1978"/>
                  <a:gd name="T94" fmla="*/ 2153 w 3284"/>
                  <a:gd name="T95" fmla="*/ 797 h 1978"/>
                  <a:gd name="T96" fmla="*/ 2265 w 3284"/>
                  <a:gd name="T97" fmla="*/ 807 h 1978"/>
                  <a:gd name="T98" fmla="*/ 2201 w 3284"/>
                  <a:gd name="T99" fmla="*/ 772 h 1978"/>
                  <a:gd name="T100" fmla="*/ 2004 w 3284"/>
                  <a:gd name="T101" fmla="*/ 718 h 1978"/>
                  <a:gd name="T102" fmla="*/ 1680 w 3284"/>
                  <a:gd name="T103" fmla="*/ 576 h 1978"/>
                  <a:gd name="T104" fmla="*/ 1425 w 3284"/>
                  <a:gd name="T105" fmla="*/ 484 h 1978"/>
                  <a:gd name="T106" fmla="*/ 1113 w 3284"/>
                  <a:gd name="T107" fmla="*/ 394 h 1978"/>
                  <a:gd name="T108" fmla="*/ 3 w 3284"/>
                  <a:gd name="T109" fmla="*/ 84 h 1978"/>
                  <a:gd name="T110" fmla="*/ 18 w 3284"/>
                  <a:gd name="T111" fmla="*/ 7 h 1978"/>
                  <a:gd name="T112" fmla="*/ 70 w 3284"/>
                  <a:gd name="T113" fmla="*/ 10 h 19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4"/>
                  <a:gd name="T172" fmla="*/ 0 h 1978"/>
                  <a:gd name="T173" fmla="*/ 3284 w 3284"/>
                  <a:gd name="T174" fmla="*/ 1978 h 19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4" h="1978">
                    <a:moveTo>
                      <a:pt x="70" y="10"/>
                    </a:moveTo>
                    <a:lnTo>
                      <a:pt x="69" y="29"/>
                    </a:lnTo>
                    <a:lnTo>
                      <a:pt x="67" y="42"/>
                    </a:lnTo>
                    <a:lnTo>
                      <a:pt x="63" y="56"/>
                    </a:lnTo>
                    <a:lnTo>
                      <a:pt x="57" y="82"/>
                    </a:lnTo>
                    <a:lnTo>
                      <a:pt x="65" y="87"/>
                    </a:lnTo>
                    <a:lnTo>
                      <a:pt x="73" y="93"/>
                    </a:lnTo>
                    <a:lnTo>
                      <a:pt x="82" y="97"/>
                    </a:lnTo>
                    <a:lnTo>
                      <a:pt x="92" y="100"/>
                    </a:lnTo>
                    <a:lnTo>
                      <a:pt x="101" y="103"/>
                    </a:lnTo>
                    <a:lnTo>
                      <a:pt x="111" y="106"/>
                    </a:lnTo>
                    <a:lnTo>
                      <a:pt x="121" y="108"/>
                    </a:lnTo>
                    <a:lnTo>
                      <a:pt x="131" y="110"/>
                    </a:lnTo>
                    <a:lnTo>
                      <a:pt x="152" y="113"/>
                    </a:lnTo>
                    <a:lnTo>
                      <a:pt x="174" y="115"/>
                    </a:lnTo>
                    <a:lnTo>
                      <a:pt x="195" y="117"/>
                    </a:lnTo>
                    <a:lnTo>
                      <a:pt x="217" y="117"/>
                    </a:lnTo>
                    <a:lnTo>
                      <a:pt x="262" y="119"/>
                    </a:lnTo>
                    <a:lnTo>
                      <a:pt x="285" y="121"/>
                    </a:lnTo>
                    <a:lnTo>
                      <a:pt x="307" y="123"/>
                    </a:lnTo>
                    <a:lnTo>
                      <a:pt x="329" y="126"/>
                    </a:lnTo>
                    <a:lnTo>
                      <a:pt x="341" y="129"/>
                    </a:lnTo>
                    <a:lnTo>
                      <a:pt x="352" y="132"/>
                    </a:lnTo>
                    <a:lnTo>
                      <a:pt x="373" y="138"/>
                    </a:lnTo>
                    <a:lnTo>
                      <a:pt x="384" y="143"/>
                    </a:lnTo>
                    <a:lnTo>
                      <a:pt x="394" y="148"/>
                    </a:lnTo>
                    <a:lnTo>
                      <a:pt x="401" y="151"/>
                    </a:lnTo>
                    <a:lnTo>
                      <a:pt x="409" y="153"/>
                    </a:lnTo>
                    <a:lnTo>
                      <a:pt x="417" y="155"/>
                    </a:lnTo>
                    <a:lnTo>
                      <a:pt x="426" y="156"/>
                    </a:lnTo>
                    <a:lnTo>
                      <a:pt x="435" y="157"/>
                    </a:lnTo>
                    <a:lnTo>
                      <a:pt x="445" y="158"/>
                    </a:lnTo>
                    <a:lnTo>
                      <a:pt x="468" y="158"/>
                    </a:lnTo>
                    <a:lnTo>
                      <a:pt x="479" y="157"/>
                    </a:lnTo>
                    <a:lnTo>
                      <a:pt x="490" y="157"/>
                    </a:lnTo>
                    <a:lnTo>
                      <a:pt x="514" y="155"/>
                    </a:lnTo>
                    <a:lnTo>
                      <a:pt x="539" y="152"/>
                    </a:lnTo>
                    <a:lnTo>
                      <a:pt x="565" y="149"/>
                    </a:lnTo>
                    <a:lnTo>
                      <a:pt x="589" y="146"/>
                    </a:lnTo>
                    <a:lnTo>
                      <a:pt x="614" y="144"/>
                    </a:lnTo>
                    <a:lnTo>
                      <a:pt x="638" y="142"/>
                    </a:lnTo>
                    <a:lnTo>
                      <a:pt x="660" y="140"/>
                    </a:lnTo>
                    <a:lnTo>
                      <a:pt x="680" y="140"/>
                    </a:lnTo>
                    <a:lnTo>
                      <a:pt x="689" y="141"/>
                    </a:lnTo>
                    <a:lnTo>
                      <a:pt x="698" y="142"/>
                    </a:lnTo>
                    <a:lnTo>
                      <a:pt x="707" y="143"/>
                    </a:lnTo>
                    <a:lnTo>
                      <a:pt x="715" y="145"/>
                    </a:lnTo>
                    <a:lnTo>
                      <a:pt x="722" y="147"/>
                    </a:lnTo>
                    <a:lnTo>
                      <a:pt x="727" y="150"/>
                    </a:lnTo>
                    <a:lnTo>
                      <a:pt x="739" y="155"/>
                    </a:lnTo>
                    <a:lnTo>
                      <a:pt x="753" y="161"/>
                    </a:lnTo>
                    <a:lnTo>
                      <a:pt x="770" y="168"/>
                    </a:lnTo>
                    <a:lnTo>
                      <a:pt x="787" y="174"/>
                    </a:lnTo>
                    <a:lnTo>
                      <a:pt x="807" y="180"/>
                    </a:lnTo>
                    <a:lnTo>
                      <a:pt x="827" y="186"/>
                    </a:lnTo>
                    <a:lnTo>
                      <a:pt x="849" y="192"/>
                    </a:lnTo>
                    <a:lnTo>
                      <a:pt x="871" y="198"/>
                    </a:lnTo>
                    <a:lnTo>
                      <a:pt x="892" y="202"/>
                    </a:lnTo>
                    <a:lnTo>
                      <a:pt x="913" y="207"/>
                    </a:lnTo>
                    <a:lnTo>
                      <a:pt x="953" y="215"/>
                    </a:lnTo>
                    <a:lnTo>
                      <a:pt x="972" y="218"/>
                    </a:lnTo>
                    <a:lnTo>
                      <a:pt x="988" y="219"/>
                    </a:lnTo>
                    <a:lnTo>
                      <a:pt x="1002" y="220"/>
                    </a:lnTo>
                    <a:lnTo>
                      <a:pt x="1014" y="220"/>
                    </a:lnTo>
                    <a:lnTo>
                      <a:pt x="1030" y="220"/>
                    </a:lnTo>
                    <a:lnTo>
                      <a:pt x="1047" y="220"/>
                    </a:lnTo>
                    <a:lnTo>
                      <a:pt x="1063" y="222"/>
                    </a:lnTo>
                    <a:lnTo>
                      <a:pt x="1078" y="224"/>
                    </a:lnTo>
                    <a:lnTo>
                      <a:pt x="1094" y="226"/>
                    </a:lnTo>
                    <a:lnTo>
                      <a:pt x="1109" y="230"/>
                    </a:lnTo>
                    <a:lnTo>
                      <a:pt x="1138" y="237"/>
                    </a:lnTo>
                    <a:lnTo>
                      <a:pt x="1167" y="245"/>
                    </a:lnTo>
                    <a:lnTo>
                      <a:pt x="1196" y="253"/>
                    </a:lnTo>
                    <a:lnTo>
                      <a:pt x="1211" y="256"/>
                    </a:lnTo>
                    <a:lnTo>
                      <a:pt x="1225" y="258"/>
                    </a:lnTo>
                    <a:lnTo>
                      <a:pt x="1240" y="260"/>
                    </a:lnTo>
                    <a:lnTo>
                      <a:pt x="1255" y="262"/>
                    </a:lnTo>
                    <a:lnTo>
                      <a:pt x="1272" y="265"/>
                    </a:lnTo>
                    <a:lnTo>
                      <a:pt x="1290" y="267"/>
                    </a:lnTo>
                    <a:lnTo>
                      <a:pt x="1307" y="270"/>
                    </a:lnTo>
                    <a:lnTo>
                      <a:pt x="1322" y="273"/>
                    </a:lnTo>
                    <a:lnTo>
                      <a:pt x="1339" y="277"/>
                    </a:lnTo>
                    <a:lnTo>
                      <a:pt x="1354" y="281"/>
                    </a:lnTo>
                    <a:lnTo>
                      <a:pt x="1370" y="285"/>
                    </a:lnTo>
                    <a:lnTo>
                      <a:pt x="1387" y="291"/>
                    </a:lnTo>
                    <a:lnTo>
                      <a:pt x="1418" y="302"/>
                    </a:lnTo>
                    <a:lnTo>
                      <a:pt x="1448" y="316"/>
                    </a:lnTo>
                    <a:lnTo>
                      <a:pt x="1479" y="330"/>
                    </a:lnTo>
                    <a:lnTo>
                      <a:pt x="1512" y="347"/>
                    </a:lnTo>
                    <a:lnTo>
                      <a:pt x="1526" y="355"/>
                    </a:lnTo>
                    <a:lnTo>
                      <a:pt x="1539" y="363"/>
                    </a:lnTo>
                    <a:lnTo>
                      <a:pt x="1563" y="376"/>
                    </a:lnTo>
                    <a:lnTo>
                      <a:pt x="1601" y="401"/>
                    </a:lnTo>
                    <a:lnTo>
                      <a:pt x="1608" y="405"/>
                    </a:lnTo>
                    <a:lnTo>
                      <a:pt x="1617" y="410"/>
                    </a:lnTo>
                    <a:lnTo>
                      <a:pt x="1626" y="415"/>
                    </a:lnTo>
                    <a:lnTo>
                      <a:pt x="1635" y="419"/>
                    </a:lnTo>
                    <a:lnTo>
                      <a:pt x="1644" y="423"/>
                    </a:lnTo>
                    <a:lnTo>
                      <a:pt x="1654" y="426"/>
                    </a:lnTo>
                    <a:lnTo>
                      <a:pt x="1665" y="429"/>
                    </a:lnTo>
                    <a:lnTo>
                      <a:pt x="1678" y="431"/>
                    </a:lnTo>
                    <a:lnTo>
                      <a:pt x="1688" y="433"/>
                    </a:lnTo>
                    <a:lnTo>
                      <a:pt x="1699" y="437"/>
                    </a:lnTo>
                    <a:lnTo>
                      <a:pt x="1709" y="441"/>
                    </a:lnTo>
                    <a:lnTo>
                      <a:pt x="1719" y="445"/>
                    </a:lnTo>
                    <a:lnTo>
                      <a:pt x="1739" y="453"/>
                    </a:lnTo>
                    <a:lnTo>
                      <a:pt x="1758" y="464"/>
                    </a:lnTo>
                    <a:lnTo>
                      <a:pt x="1793" y="484"/>
                    </a:lnTo>
                    <a:lnTo>
                      <a:pt x="1811" y="494"/>
                    </a:lnTo>
                    <a:lnTo>
                      <a:pt x="1828" y="502"/>
                    </a:lnTo>
                    <a:lnTo>
                      <a:pt x="1856" y="514"/>
                    </a:lnTo>
                    <a:lnTo>
                      <a:pt x="1880" y="523"/>
                    </a:lnTo>
                    <a:lnTo>
                      <a:pt x="1924" y="539"/>
                    </a:lnTo>
                    <a:lnTo>
                      <a:pt x="1959" y="550"/>
                    </a:lnTo>
                    <a:lnTo>
                      <a:pt x="1992" y="561"/>
                    </a:lnTo>
                    <a:lnTo>
                      <a:pt x="2021" y="573"/>
                    </a:lnTo>
                    <a:lnTo>
                      <a:pt x="2036" y="579"/>
                    </a:lnTo>
                    <a:lnTo>
                      <a:pt x="2052" y="588"/>
                    </a:lnTo>
                    <a:lnTo>
                      <a:pt x="2069" y="597"/>
                    </a:lnTo>
                    <a:lnTo>
                      <a:pt x="2086" y="608"/>
                    </a:lnTo>
                    <a:lnTo>
                      <a:pt x="2106" y="621"/>
                    </a:lnTo>
                    <a:lnTo>
                      <a:pt x="2128" y="636"/>
                    </a:lnTo>
                    <a:lnTo>
                      <a:pt x="2138" y="643"/>
                    </a:lnTo>
                    <a:lnTo>
                      <a:pt x="2149" y="650"/>
                    </a:lnTo>
                    <a:lnTo>
                      <a:pt x="2161" y="656"/>
                    </a:lnTo>
                    <a:lnTo>
                      <a:pt x="2173" y="663"/>
                    </a:lnTo>
                    <a:lnTo>
                      <a:pt x="2187" y="669"/>
                    </a:lnTo>
                    <a:lnTo>
                      <a:pt x="2200" y="675"/>
                    </a:lnTo>
                    <a:lnTo>
                      <a:pt x="2228" y="686"/>
                    </a:lnTo>
                    <a:lnTo>
                      <a:pt x="2288" y="707"/>
                    </a:lnTo>
                    <a:lnTo>
                      <a:pt x="2317" y="720"/>
                    </a:lnTo>
                    <a:lnTo>
                      <a:pt x="2346" y="732"/>
                    </a:lnTo>
                    <a:lnTo>
                      <a:pt x="2354" y="737"/>
                    </a:lnTo>
                    <a:lnTo>
                      <a:pt x="2360" y="741"/>
                    </a:lnTo>
                    <a:lnTo>
                      <a:pt x="2377" y="752"/>
                    </a:lnTo>
                    <a:lnTo>
                      <a:pt x="2414" y="777"/>
                    </a:lnTo>
                    <a:lnTo>
                      <a:pt x="2451" y="803"/>
                    </a:lnTo>
                    <a:lnTo>
                      <a:pt x="2467" y="814"/>
                    </a:lnTo>
                    <a:lnTo>
                      <a:pt x="2482" y="822"/>
                    </a:lnTo>
                    <a:lnTo>
                      <a:pt x="2518" y="844"/>
                    </a:lnTo>
                    <a:lnTo>
                      <a:pt x="2552" y="865"/>
                    </a:lnTo>
                    <a:lnTo>
                      <a:pt x="2587" y="886"/>
                    </a:lnTo>
                    <a:lnTo>
                      <a:pt x="2606" y="896"/>
                    </a:lnTo>
                    <a:lnTo>
                      <a:pt x="2626" y="906"/>
                    </a:lnTo>
                    <a:lnTo>
                      <a:pt x="2646" y="917"/>
                    </a:lnTo>
                    <a:lnTo>
                      <a:pt x="2653" y="922"/>
                    </a:lnTo>
                    <a:lnTo>
                      <a:pt x="2660" y="926"/>
                    </a:lnTo>
                    <a:lnTo>
                      <a:pt x="2670" y="934"/>
                    </a:lnTo>
                    <a:lnTo>
                      <a:pt x="2681" y="941"/>
                    </a:lnTo>
                    <a:lnTo>
                      <a:pt x="2692" y="947"/>
                    </a:lnTo>
                    <a:lnTo>
                      <a:pt x="2700" y="950"/>
                    </a:lnTo>
                    <a:lnTo>
                      <a:pt x="2709" y="954"/>
                    </a:lnTo>
                    <a:lnTo>
                      <a:pt x="2731" y="964"/>
                    </a:lnTo>
                    <a:lnTo>
                      <a:pt x="2747" y="969"/>
                    </a:lnTo>
                    <a:lnTo>
                      <a:pt x="2764" y="974"/>
                    </a:lnTo>
                    <a:lnTo>
                      <a:pt x="2783" y="991"/>
                    </a:lnTo>
                    <a:lnTo>
                      <a:pt x="2798" y="1003"/>
                    </a:lnTo>
                    <a:lnTo>
                      <a:pt x="2811" y="1013"/>
                    </a:lnTo>
                    <a:lnTo>
                      <a:pt x="2822" y="1020"/>
                    </a:lnTo>
                    <a:lnTo>
                      <a:pt x="2831" y="1025"/>
                    </a:lnTo>
                    <a:lnTo>
                      <a:pt x="2838" y="1029"/>
                    </a:lnTo>
                    <a:lnTo>
                      <a:pt x="2844" y="1032"/>
                    </a:lnTo>
                    <a:lnTo>
                      <a:pt x="2847" y="1033"/>
                    </a:lnTo>
                    <a:lnTo>
                      <a:pt x="2852" y="1034"/>
                    </a:lnTo>
                    <a:lnTo>
                      <a:pt x="2852" y="1035"/>
                    </a:lnTo>
                    <a:lnTo>
                      <a:pt x="2852" y="1036"/>
                    </a:lnTo>
                    <a:lnTo>
                      <a:pt x="2850" y="1042"/>
                    </a:lnTo>
                    <a:lnTo>
                      <a:pt x="2845" y="1055"/>
                    </a:lnTo>
                    <a:lnTo>
                      <a:pt x="2883" y="1270"/>
                    </a:lnTo>
                    <a:lnTo>
                      <a:pt x="2885" y="1280"/>
                    </a:lnTo>
                    <a:lnTo>
                      <a:pt x="2887" y="1287"/>
                    </a:lnTo>
                    <a:lnTo>
                      <a:pt x="2889" y="1290"/>
                    </a:lnTo>
                    <a:lnTo>
                      <a:pt x="2891" y="1292"/>
                    </a:lnTo>
                    <a:lnTo>
                      <a:pt x="2892" y="1294"/>
                    </a:lnTo>
                    <a:lnTo>
                      <a:pt x="2894" y="1296"/>
                    </a:lnTo>
                    <a:lnTo>
                      <a:pt x="2899" y="1299"/>
                    </a:lnTo>
                    <a:lnTo>
                      <a:pt x="2903" y="1301"/>
                    </a:lnTo>
                    <a:lnTo>
                      <a:pt x="2915" y="1306"/>
                    </a:lnTo>
                    <a:lnTo>
                      <a:pt x="2922" y="1309"/>
                    </a:lnTo>
                    <a:lnTo>
                      <a:pt x="2929" y="1313"/>
                    </a:lnTo>
                    <a:lnTo>
                      <a:pt x="2936" y="1318"/>
                    </a:lnTo>
                    <a:lnTo>
                      <a:pt x="2944" y="1325"/>
                    </a:lnTo>
                    <a:lnTo>
                      <a:pt x="2953" y="1335"/>
                    </a:lnTo>
                    <a:lnTo>
                      <a:pt x="2963" y="1346"/>
                    </a:lnTo>
                    <a:lnTo>
                      <a:pt x="2973" y="1362"/>
                    </a:lnTo>
                    <a:lnTo>
                      <a:pt x="2983" y="1380"/>
                    </a:lnTo>
                    <a:lnTo>
                      <a:pt x="2991" y="1394"/>
                    </a:lnTo>
                    <a:lnTo>
                      <a:pt x="2997" y="1408"/>
                    </a:lnTo>
                    <a:lnTo>
                      <a:pt x="3002" y="1421"/>
                    </a:lnTo>
                    <a:lnTo>
                      <a:pt x="3007" y="1434"/>
                    </a:lnTo>
                    <a:lnTo>
                      <a:pt x="3010" y="1446"/>
                    </a:lnTo>
                    <a:lnTo>
                      <a:pt x="3012" y="1458"/>
                    </a:lnTo>
                    <a:lnTo>
                      <a:pt x="3014" y="1468"/>
                    </a:lnTo>
                    <a:lnTo>
                      <a:pt x="3016" y="1479"/>
                    </a:lnTo>
                    <a:lnTo>
                      <a:pt x="3016" y="1498"/>
                    </a:lnTo>
                    <a:lnTo>
                      <a:pt x="3016" y="1517"/>
                    </a:lnTo>
                    <a:lnTo>
                      <a:pt x="3013" y="1535"/>
                    </a:lnTo>
                    <a:lnTo>
                      <a:pt x="3011" y="1550"/>
                    </a:lnTo>
                    <a:lnTo>
                      <a:pt x="3008" y="1567"/>
                    </a:lnTo>
                    <a:lnTo>
                      <a:pt x="3007" y="1583"/>
                    </a:lnTo>
                    <a:lnTo>
                      <a:pt x="3007" y="1590"/>
                    </a:lnTo>
                    <a:lnTo>
                      <a:pt x="3007" y="1598"/>
                    </a:lnTo>
                    <a:lnTo>
                      <a:pt x="3008" y="1614"/>
                    </a:lnTo>
                    <a:lnTo>
                      <a:pt x="3010" y="1622"/>
                    </a:lnTo>
                    <a:lnTo>
                      <a:pt x="3012" y="1631"/>
                    </a:lnTo>
                    <a:lnTo>
                      <a:pt x="3016" y="1639"/>
                    </a:lnTo>
                    <a:lnTo>
                      <a:pt x="3020" y="1647"/>
                    </a:lnTo>
                    <a:lnTo>
                      <a:pt x="3024" y="1657"/>
                    </a:lnTo>
                    <a:lnTo>
                      <a:pt x="3031" y="1666"/>
                    </a:lnTo>
                    <a:lnTo>
                      <a:pt x="3038" y="1677"/>
                    </a:lnTo>
                    <a:lnTo>
                      <a:pt x="3047" y="1687"/>
                    </a:lnTo>
                    <a:lnTo>
                      <a:pt x="3053" y="1693"/>
                    </a:lnTo>
                    <a:lnTo>
                      <a:pt x="3062" y="1703"/>
                    </a:lnTo>
                    <a:lnTo>
                      <a:pt x="3088" y="1726"/>
                    </a:lnTo>
                    <a:lnTo>
                      <a:pt x="3105" y="1739"/>
                    </a:lnTo>
                    <a:lnTo>
                      <a:pt x="3121" y="1754"/>
                    </a:lnTo>
                    <a:lnTo>
                      <a:pt x="3158" y="1788"/>
                    </a:lnTo>
                    <a:lnTo>
                      <a:pt x="3177" y="1806"/>
                    </a:lnTo>
                    <a:lnTo>
                      <a:pt x="3195" y="1826"/>
                    </a:lnTo>
                    <a:lnTo>
                      <a:pt x="3214" y="1845"/>
                    </a:lnTo>
                    <a:lnTo>
                      <a:pt x="3231" y="1866"/>
                    </a:lnTo>
                    <a:lnTo>
                      <a:pt x="3246" y="1887"/>
                    </a:lnTo>
                    <a:lnTo>
                      <a:pt x="3261" y="1908"/>
                    </a:lnTo>
                    <a:lnTo>
                      <a:pt x="3273" y="1930"/>
                    </a:lnTo>
                    <a:lnTo>
                      <a:pt x="3278" y="1941"/>
                    </a:lnTo>
                    <a:lnTo>
                      <a:pt x="3283" y="1952"/>
                    </a:lnTo>
                    <a:lnTo>
                      <a:pt x="3284" y="1956"/>
                    </a:lnTo>
                    <a:lnTo>
                      <a:pt x="3283" y="1960"/>
                    </a:lnTo>
                    <a:lnTo>
                      <a:pt x="3283" y="1961"/>
                    </a:lnTo>
                    <a:lnTo>
                      <a:pt x="3282" y="1963"/>
                    </a:lnTo>
                    <a:lnTo>
                      <a:pt x="3278" y="1966"/>
                    </a:lnTo>
                    <a:lnTo>
                      <a:pt x="3275" y="1968"/>
                    </a:lnTo>
                    <a:lnTo>
                      <a:pt x="3270" y="1970"/>
                    </a:lnTo>
                    <a:lnTo>
                      <a:pt x="3263" y="1973"/>
                    </a:lnTo>
                    <a:lnTo>
                      <a:pt x="3256" y="1975"/>
                    </a:lnTo>
                    <a:lnTo>
                      <a:pt x="3247" y="1976"/>
                    </a:lnTo>
                    <a:lnTo>
                      <a:pt x="3238" y="1977"/>
                    </a:lnTo>
                    <a:lnTo>
                      <a:pt x="3217" y="1978"/>
                    </a:lnTo>
                    <a:lnTo>
                      <a:pt x="3193" y="1978"/>
                    </a:lnTo>
                    <a:lnTo>
                      <a:pt x="3180" y="1977"/>
                    </a:lnTo>
                    <a:lnTo>
                      <a:pt x="3166" y="1976"/>
                    </a:lnTo>
                    <a:lnTo>
                      <a:pt x="3137" y="1974"/>
                    </a:lnTo>
                    <a:lnTo>
                      <a:pt x="3107" y="1971"/>
                    </a:lnTo>
                    <a:lnTo>
                      <a:pt x="3075" y="1967"/>
                    </a:lnTo>
                    <a:lnTo>
                      <a:pt x="3041" y="1963"/>
                    </a:lnTo>
                    <a:lnTo>
                      <a:pt x="2974" y="1953"/>
                    </a:lnTo>
                    <a:lnTo>
                      <a:pt x="2909" y="1941"/>
                    </a:lnTo>
                    <a:lnTo>
                      <a:pt x="2826" y="1868"/>
                    </a:lnTo>
                    <a:lnTo>
                      <a:pt x="2762" y="1810"/>
                    </a:lnTo>
                    <a:lnTo>
                      <a:pt x="2736" y="1786"/>
                    </a:lnTo>
                    <a:lnTo>
                      <a:pt x="2713" y="1764"/>
                    </a:lnTo>
                    <a:lnTo>
                      <a:pt x="2694" y="1744"/>
                    </a:lnTo>
                    <a:lnTo>
                      <a:pt x="2677" y="1727"/>
                    </a:lnTo>
                    <a:lnTo>
                      <a:pt x="2653" y="1699"/>
                    </a:lnTo>
                    <a:lnTo>
                      <a:pt x="2631" y="1674"/>
                    </a:lnTo>
                    <a:lnTo>
                      <a:pt x="2591" y="1629"/>
                    </a:lnTo>
                    <a:lnTo>
                      <a:pt x="2571" y="1606"/>
                    </a:lnTo>
                    <a:lnTo>
                      <a:pt x="2549" y="1583"/>
                    </a:lnTo>
                    <a:lnTo>
                      <a:pt x="2524" y="1557"/>
                    </a:lnTo>
                    <a:lnTo>
                      <a:pt x="2495" y="1529"/>
                    </a:lnTo>
                    <a:lnTo>
                      <a:pt x="2490" y="1523"/>
                    </a:lnTo>
                    <a:lnTo>
                      <a:pt x="2484" y="1518"/>
                    </a:lnTo>
                    <a:lnTo>
                      <a:pt x="2477" y="1513"/>
                    </a:lnTo>
                    <a:lnTo>
                      <a:pt x="2471" y="1508"/>
                    </a:lnTo>
                    <a:lnTo>
                      <a:pt x="2455" y="1496"/>
                    </a:lnTo>
                    <a:lnTo>
                      <a:pt x="2440" y="1485"/>
                    </a:lnTo>
                    <a:lnTo>
                      <a:pt x="2404" y="1462"/>
                    </a:lnTo>
                    <a:lnTo>
                      <a:pt x="2367" y="1439"/>
                    </a:lnTo>
                    <a:lnTo>
                      <a:pt x="2330" y="1415"/>
                    </a:lnTo>
                    <a:lnTo>
                      <a:pt x="2294" y="1391"/>
                    </a:lnTo>
                    <a:lnTo>
                      <a:pt x="2277" y="1380"/>
                    </a:lnTo>
                    <a:lnTo>
                      <a:pt x="2261" y="1368"/>
                    </a:lnTo>
                    <a:lnTo>
                      <a:pt x="2247" y="1356"/>
                    </a:lnTo>
                    <a:lnTo>
                      <a:pt x="2235" y="1344"/>
                    </a:lnTo>
                    <a:lnTo>
                      <a:pt x="2225" y="1336"/>
                    </a:lnTo>
                    <a:lnTo>
                      <a:pt x="2217" y="1327"/>
                    </a:lnTo>
                    <a:lnTo>
                      <a:pt x="2209" y="1318"/>
                    </a:lnTo>
                    <a:lnTo>
                      <a:pt x="2201" y="1309"/>
                    </a:lnTo>
                    <a:lnTo>
                      <a:pt x="2187" y="1290"/>
                    </a:lnTo>
                    <a:lnTo>
                      <a:pt x="2173" y="1271"/>
                    </a:lnTo>
                    <a:lnTo>
                      <a:pt x="2159" y="1252"/>
                    </a:lnTo>
                    <a:lnTo>
                      <a:pt x="2145" y="1235"/>
                    </a:lnTo>
                    <a:lnTo>
                      <a:pt x="2138" y="1225"/>
                    </a:lnTo>
                    <a:lnTo>
                      <a:pt x="2129" y="1217"/>
                    </a:lnTo>
                    <a:lnTo>
                      <a:pt x="2121" y="1209"/>
                    </a:lnTo>
                    <a:lnTo>
                      <a:pt x="2111" y="1200"/>
                    </a:lnTo>
                    <a:lnTo>
                      <a:pt x="2101" y="1192"/>
                    </a:lnTo>
                    <a:lnTo>
                      <a:pt x="2091" y="1184"/>
                    </a:lnTo>
                    <a:lnTo>
                      <a:pt x="2071" y="1169"/>
                    </a:lnTo>
                    <a:lnTo>
                      <a:pt x="2032" y="1142"/>
                    </a:lnTo>
                    <a:lnTo>
                      <a:pt x="2013" y="1128"/>
                    </a:lnTo>
                    <a:lnTo>
                      <a:pt x="1994" y="1116"/>
                    </a:lnTo>
                    <a:lnTo>
                      <a:pt x="1975" y="1101"/>
                    </a:lnTo>
                    <a:lnTo>
                      <a:pt x="1957" y="1086"/>
                    </a:lnTo>
                    <a:lnTo>
                      <a:pt x="1949" y="1078"/>
                    </a:lnTo>
                    <a:lnTo>
                      <a:pt x="1939" y="1070"/>
                    </a:lnTo>
                    <a:lnTo>
                      <a:pt x="1917" y="1049"/>
                    </a:lnTo>
                    <a:lnTo>
                      <a:pt x="1867" y="999"/>
                    </a:lnTo>
                    <a:lnTo>
                      <a:pt x="1818" y="950"/>
                    </a:lnTo>
                    <a:lnTo>
                      <a:pt x="1796" y="931"/>
                    </a:lnTo>
                    <a:lnTo>
                      <a:pt x="1778" y="917"/>
                    </a:lnTo>
                    <a:lnTo>
                      <a:pt x="1754" y="899"/>
                    </a:lnTo>
                    <a:lnTo>
                      <a:pt x="1733" y="884"/>
                    </a:lnTo>
                    <a:lnTo>
                      <a:pt x="1714" y="868"/>
                    </a:lnTo>
                    <a:lnTo>
                      <a:pt x="1699" y="854"/>
                    </a:lnTo>
                    <a:lnTo>
                      <a:pt x="1685" y="841"/>
                    </a:lnTo>
                    <a:lnTo>
                      <a:pt x="1672" y="828"/>
                    </a:lnTo>
                    <a:lnTo>
                      <a:pt x="1661" y="817"/>
                    </a:lnTo>
                    <a:lnTo>
                      <a:pt x="1650" y="805"/>
                    </a:lnTo>
                    <a:lnTo>
                      <a:pt x="1626" y="781"/>
                    </a:lnTo>
                    <a:lnTo>
                      <a:pt x="1601" y="755"/>
                    </a:lnTo>
                    <a:lnTo>
                      <a:pt x="1593" y="748"/>
                    </a:lnTo>
                    <a:lnTo>
                      <a:pt x="1585" y="741"/>
                    </a:lnTo>
                    <a:lnTo>
                      <a:pt x="1568" y="726"/>
                    </a:lnTo>
                    <a:lnTo>
                      <a:pt x="1548" y="710"/>
                    </a:lnTo>
                    <a:lnTo>
                      <a:pt x="1525" y="691"/>
                    </a:lnTo>
                    <a:lnTo>
                      <a:pt x="1529" y="689"/>
                    </a:lnTo>
                    <a:lnTo>
                      <a:pt x="1535" y="687"/>
                    </a:lnTo>
                    <a:lnTo>
                      <a:pt x="1542" y="686"/>
                    </a:lnTo>
                    <a:lnTo>
                      <a:pt x="1548" y="685"/>
                    </a:lnTo>
                    <a:lnTo>
                      <a:pt x="1564" y="685"/>
                    </a:lnTo>
                    <a:lnTo>
                      <a:pt x="1583" y="687"/>
                    </a:lnTo>
                    <a:lnTo>
                      <a:pt x="1604" y="690"/>
                    </a:lnTo>
                    <a:lnTo>
                      <a:pt x="1629" y="694"/>
                    </a:lnTo>
                    <a:lnTo>
                      <a:pt x="1654" y="699"/>
                    </a:lnTo>
                    <a:lnTo>
                      <a:pt x="1682" y="705"/>
                    </a:lnTo>
                    <a:lnTo>
                      <a:pt x="1743" y="719"/>
                    </a:lnTo>
                    <a:lnTo>
                      <a:pt x="1810" y="735"/>
                    </a:lnTo>
                    <a:lnTo>
                      <a:pt x="1846" y="742"/>
                    </a:lnTo>
                    <a:lnTo>
                      <a:pt x="1881" y="749"/>
                    </a:lnTo>
                    <a:lnTo>
                      <a:pt x="1918" y="756"/>
                    </a:lnTo>
                    <a:lnTo>
                      <a:pt x="1956" y="763"/>
                    </a:lnTo>
                    <a:lnTo>
                      <a:pt x="2031" y="774"/>
                    </a:lnTo>
                    <a:lnTo>
                      <a:pt x="2085" y="782"/>
                    </a:lnTo>
                    <a:lnTo>
                      <a:pt x="2124" y="790"/>
                    </a:lnTo>
                    <a:lnTo>
                      <a:pt x="2153" y="797"/>
                    </a:lnTo>
                    <a:lnTo>
                      <a:pt x="2204" y="810"/>
                    </a:lnTo>
                    <a:lnTo>
                      <a:pt x="2237" y="817"/>
                    </a:lnTo>
                    <a:lnTo>
                      <a:pt x="2280" y="826"/>
                    </a:lnTo>
                    <a:lnTo>
                      <a:pt x="2278" y="823"/>
                    </a:lnTo>
                    <a:lnTo>
                      <a:pt x="2276" y="820"/>
                    </a:lnTo>
                    <a:lnTo>
                      <a:pt x="2271" y="814"/>
                    </a:lnTo>
                    <a:lnTo>
                      <a:pt x="2265" y="807"/>
                    </a:lnTo>
                    <a:lnTo>
                      <a:pt x="2258" y="801"/>
                    </a:lnTo>
                    <a:lnTo>
                      <a:pt x="2250" y="796"/>
                    </a:lnTo>
                    <a:lnTo>
                      <a:pt x="2241" y="791"/>
                    </a:lnTo>
                    <a:lnTo>
                      <a:pt x="2232" y="786"/>
                    </a:lnTo>
                    <a:lnTo>
                      <a:pt x="2222" y="781"/>
                    </a:lnTo>
                    <a:lnTo>
                      <a:pt x="2212" y="776"/>
                    </a:lnTo>
                    <a:lnTo>
                      <a:pt x="2201" y="772"/>
                    </a:lnTo>
                    <a:lnTo>
                      <a:pt x="2178" y="764"/>
                    </a:lnTo>
                    <a:lnTo>
                      <a:pt x="2153" y="756"/>
                    </a:lnTo>
                    <a:lnTo>
                      <a:pt x="2129" y="749"/>
                    </a:lnTo>
                    <a:lnTo>
                      <a:pt x="2103" y="743"/>
                    </a:lnTo>
                    <a:lnTo>
                      <a:pt x="2076" y="737"/>
                    </a:lnTo>
                    <a:lnTo>
                      <a:pt x="2027" y="724"/>
                    </a:lnTo>
                    <a:lnTo>
                      <a:pt x="2004" y="718"/>
                    </a:lnTo>
                    <a:lnTo>
                      <a:pt x="1983" y="713"/>
                    </a:lnTo>
                    <a:lnTo>
                      <a:pt x="1965" y="706"/>
                    </a:lnTo>
                    <a:lnTo>
                      <a:pt x="1948" y="699"/>
                    </a:lnTo>
                    <a:lnTo>
                      <a:pt x="1845" y="651"/>
                    </a:lnTo>
                    <a:lnTo>
                      <a:pt x="1789" y="625"/>
                    </a:lnTo>
                    <a:lnTo>
                      <a:pt x="1733" y="600"/>
                    </a:lnTo>
                    <a:lnTo>
                      <a:pt x="1680" y="576"/>
                    </a:lnTo>
                    <a:lnTo>
                      <a:pt x="1630" y="555"/>
                    </a:lnTo>
                    <a:lnTo>
                      <a:pt x="1585" y="537"/>
                    </a:lnTo>
                    <a:lnTo>
                      <a:pt x="1566" y="529"/>
                    </a:lnTo>
                    <a:lnTo>
                      <a:pt x="1549" y="523"/>
                    </a:lnTo>
                    <a:lnTo>
                      <a:pt x="1518" y="513"/>
                    </a:lnTo>
                    <a:lnTo>
                      <a:pt x="1488" y="503"/>
                    </a:lnTo>
                    <a:lnTo>
                      <a:pt x="1425" y="484"/>
                    </a:lnTo>
                    <a:lnTo>
                      <a:pt x="1344" y="462"/>
                    </a:lnTo>
                    <a:lnTo>
                      <a:pt x="1294" y="446"/>
                    </a:lnTo>
                    <a:lnTo>
                      <a:pt x="1235" y="426"/>
                    </a:lnTo>
                    <a:lnTo>
                      <a:pt x="1216" y="421"/>
                    </a:lnTo>
                    <a:lnTo>
                      <a:pt x="1196" y="415"/>
                    </a:lnTo>
                    <a:lnTo>
                      <a:pt x="1154" y="404"/>
                    </a:lnTo>
                    <a:lnTo>
                      <a:pt x="1113" y="394"/>
                    </a:lnTo>
                    <a:lnTo>
                      <a:pt x="1071" y="383"/>
                    </a:lnTo>
                    <a:lnTo>
                      <a:pt x="996" y="366"/>
                    </a:lnTo>
                    <a:lnTo>
                      <a:pt x="966" y="358"/>
                    </a:lnTo>
                    <a:lnTo>
                      <a:pt x="940" y="351"/>
                    </a:lnTo>
                    <a:lnTo>
                      <a:pt x="610" y="252"/>
                    </a:lnTo>
                    <a:lnTo>
                      <a:pt x="0" y="125"/>
                    </a:lnTo>
                    <a:lnTo>
                      <a:pt x="3" y="84"/>
                    </a:lnTo>
                    <a:lnTo>
                      <a:pt x="4" y="68"/>
                    </a:lnTo>
                    <a:lnTo>
                      <a:pt x="5" y="52"/>
                    </a:lnTo>
                    <a:lnTo>
                      <a:pt x="8" y="39"/>
                    </a:lnTo>
                    <a:lnTo>
                      <a:pt x="10" y="29"/>
                    </a:lnTo>
                    <a:lnTo>
                      <a:pt x="12" y="20"/>
                    </a:lnTo>
                    <a:lnTo>
                      <a:pt x="14" y="12"/>
                    </a:lnTo>
                    <a:lnTo>
                      <a:pt x="18" y="7"/>
                    </a:lnTo>
                    <a:lnTo>
                      <a:pt x="22" y="3"/>
                    </a:lnTo>
                    <a:lnTo>
                      <a:pt x="28" y="1"/>
                    </a:lnTo>
                    <a:lnTo>
                      <a:pt x="33" y="0"/>
                    </a:lnTo>
                    <a:lnTo>
                      <a:pt x="41" y="1"/>
                    </a:lnTo>
                    <a:lnTo>
                      <a:pt x="49" y="2"/>
                    </a:lnTo>
                    <a:lnTo>
                      <a:pt x="59" y="5"/>
                    </a:lnTo>
                    <a:lnTo>
                      <a:pt x="70" y="10"/>
                    </a:lnTo>
                    <a:close/>
                  </a:path>
                </a:pathLst>
              </a:custGeom>
              <a:solidFill>
                <a:srgbClr val="BFBFBF"/>
              </a:solidFill>
              <a:ln w="9525">
                <a:noFill/>
                <a:round/>
                <a:headEnd/>
                <a:tailEnd/>
              </a:ln>
            </p:spPr>
            <p:txBody>
              <a:bodyPr/>
              <a:lstStyle/>
              <a:p>
                <a:endParaRPr lang="en-US" dirty="0"/>
              </a:p>
            </p:txBody>
          </p:sp>
          <p:sp>
            <p:nvSpPr>
              <p:cNvPr id="22063" name="Freeform 661"/>
              <p:cNvSpPr>
                <a:spLocks/>
              </p:cNvSpPr>
              <p:nvPr/>
            </p:nvSpPr>
            <p:spPr bwMode="auto">
              <a:xfrm>
                <a:off x="3351" y="1188"/>
                <a:ext cx="2" cy="12"/>
              </a:xfrm>
              <a:custGeom>
                <a:avLst/>
                <a:gdLst>
                  <a:gd name="T0" fmla="*/ 18 w 18"/>
                  <a:gd name="T1" fmla="*/ 0 h 73"/>
                  <a:gd name="T2" fmla="*/ 15 w 18"/>
                  <a:gd name="T3" fmla="*/ 33 h 73"/>
                  <a:gd name="T4" fmla="*/ 5 w 18"/>
                  <a:gd name="T5" fmla="*/ 73 h 73"/>
                  <a:gd name="T6" fmla="*/ 0 w 18"/>
                  <a:gd name="T7" fmla="*/ 73 h 73"/>
                  <a:gd name="T8" fmla="*/ 10 w 18"/>
                  <a:gd name="T9" fmla="*/ 33 h 73"/>
                  <a:gd name="T10" fmla="*/ 14 w 18"/>
                  <a:gd name="T11" fmla="*/ 0 h 73"/>
                  <a:gd name="T12" fmla="*/ 18 w 18"/>
                  <a:gd name="T13" fmla="*/ 0 h 73"/>
                  <a:gd name="T14" fmla="*/ 0 60000 65536"/>
                  <a:gd name="T15" fmla="*/ 0 60000 65536"/>
                  <a:gd name="T16" fmla="*/ 0 60000 65536"/>
                  <a:gd name="T17" fmla="*/ 0 60000 65536"/>
                  <a:gd name="T18" fmla="*/ 0 60000 65536"/>
                  <a:gd name="T19" fmla="*/ 0 60000 65536"/>
                  <a:gd name="T20" fmla="*/ 0 60000 65536"/>
                  <a:gd name="T21" fmla="*/ 0 w 18"/>
                  <a:gd name="T22" fmla="*/ 0 h 73"/>
                  <a:gd name="T23" fmla="*/ 18 w 18"/>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3">
                    <a:moveTo>
                      <a:pt x="18" y="0"/>
                    </a:moveTo>
                    <a:lnTo>
                      <a:pt x="15" y="33"/>
                    </a:lnTo>
                    <a:lnTo>
                      <a:pt x="5" y="73"/>
                    </a:lnTo>
                    <a:lnTo>
                      <a:pt x="0" y="73"/>
                    </a:lnTo>
                    <a:lnTo>
                      <a:pt x="10" y="33"/>
                    </a:lnTo>
                    <a:lnTo>
                      <a:pt x="14" y="0"/>
                    </a:lnTo>
                    <a:lnTo>
                      <a:pt x="18" y="0"/>
                    </a:lnTo>
                    <a:close/>
                  </a:path>
                </a:pathLst>
              </a:custGeom>
              <a:solidFill>
                <a:srgbClr val="BFBFBF"/>
              </a:solidFill>
              <a:ln w="9525">
                <a:noFill/>
                <a:round/>
                <a:headEnd/>
                <a:tailEnd/>
              </a:ln>
            </p:spPr>
            <p:txBody>
              <a:bodyPr/>
              <a:lstStyle/>
              <a:p>
                <a:endParaRPr lang="en-US" dirty="0"/>
              </a:p>
            </p:txBody>
          </p:sp>
          <p:sp>
            <p:nvSpPr>
              <p:cNvPr id="22064" name="Freeform 662"/>
              <p:cNvSpPr>
                <a:spLocks/>
              </p:cNvSpPr>
              <p:nvPr/>
            </p:nvSpPr>
            <p:spPr bwMode="auto">
              <a:xfrm>
                <a:off x="3351" y="1200"/>
                <a:ext cx="38" cy="12"/>
              </a:xfrm>
              <a:custGeom>
                <a:avLst/>
                <a:gdLst>
                  <a:gd name="T0" fmla="*/ 4 w 340"/>
                  <a:gd name="T1" fmla="*/ 0 h 69"/>
                  <a:gd name="T2" fmla="*/ 19 w 340"/>
                  <a:gd name="T3" fmla="*/ 10 h 69"/>
                  <a:gd name="T4" fmla="*/ 38 w 340"/>
                  <a:gd name="T5" fmla="*/ 17 h 69"/>
                  <a:gd name="T6" fmla="*/ 77 w 340"/>
                  <a:gd name="T7" fmla="*/ 27 h 69"/>
                  <a:gd name="T8" fmla="*/ 120 w 340"/>
                  <a:gd name="T9" fmla="*/ 31 h 69"/>
                  <a:gd name="T10" fmla="*/ 163 w 340"/>
                  <a:gd name="T11" fmla="*/ 34 h 69"/>
                  <a:gd name="T12" fmla="*/ 208 w 340"/>
                  <a:gd name="T13" fmla="*/ 36 h 69"/>
                  <a:gd name="T14" fmla="*/ 253 w 340"/>
                  <a:gd name="T15" fmla="*/ 40 h 69"/>
                  <a:gd name="T16" fmla="*/ 298 w 340"/>
                  <a:gd name="T17" fmla="*/ 48 h 69"/>
                  <a:gd name="T18" fmla="*/ 319 w 340"/>
                  <a:gd name="T19" fmla="*/ 55 h 69"/>
                  <a:gd name="T20" fmla="*/ 340 w 340"/>
                  <a:gd name="T21" fmla="*/ 65 h 69"/>
                  <a:gd name="T22" fmla="*/ 339 w 340"/>
                  <a:gd name="T23" fmla="*/ 69 h 69"/>
                  <a:gd name="T24" fmla="*/ 318 w 340"/>
                  <a:gd name="T25" fmla="*/ 60 h 69"/>
                  <a:gd name="T26" fmla="*/ 297 w 340"/>
                  <a:gd name="T27" fmla="*/ 52 h 69"/>
                  <a:gd name="T28" fmla="*/ 252 w 340"/>
                  <a:gd name="T29" fmla="*/ 44 h 69"/>
                  <a:gd name="T30" fmla="*/ 208 w 340"/>
                  <a:gd name="T31" fmla="*/ 40 h 69"/>
                  <a:gd name="T32" fmla="*/ 163 w 340"/>
                  <a:gd name="T33" fmla="*/ 38 h 69"/>
                  <a:gd name="T34" fmla="*/ 120 w 340"/>
                  <a:gd name="T35" fmla="*/ 36 h 69"/>
                  <a:gd name="T36" fmla="*/ 76 w 340"/>
                  <a:gd name="T37" fmla="*/ 31 h 69"/>
                  <a:gd name="T38" fmla="*/ 37 w 340"/>
                  <a:gd name="T39" fmla="*/ 21 h 69"/>
                  <a:gd name="T40" fmla="*/ 18 w 340"/>
                  <a:gd name="T41" fmla="*/ 14 h 69"/>
                  <a:gd name="T42" fmla="*/ 0 w 340"/>
                  <a:gd name="T43" fmla="*/ 3 h 69"/>
                  <a:gd name="T44" fmla="*/ 4 w 340"/>
                  <a:gd name="T45" fmla="*/ 0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0"/>
                  <a:gd name="T70" fmla="*/ 0 h 69"/>
                  <a:gd name="T71" fmla="*/ 340 w 3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0" h="69">
                    <a:moveTo>
                      <a:pt x="4" y="0"/>
                    </a:moveTo>
                    <a:lnTo>
                      <a:pt x="19" y="10"/>
                    </a:lnTo>
                    <a:lnTo>
                      <a:pt x="38" y="17"/>
                    </a:lnTo>
                    <a:lnTo>
                      <a:pt x="77" y="27"/>
                    </a:lnTo>
                    <a:lnTo>
                      <a:pt x="120" y="31"/>
                    </a:lnTo>
                    <a:lnTo>
                      <a:pt x="163" y="34"/>
                    </a:lnTo>
                    <a:lnTo>
                      <a:pt x="208" y="36"/>
                    </a:lnTo>
                    <a:lnTo>
                      <a:pt x="253" y="40"/>
                    </a:lnTo>
                    <a:lnTo>
                      <a:pt x="298" y="48"/>
                    </a:lnTo>
                    <a:lnTo>
                      <a:pt x="319" y="55"/>
                    </a:lnTo>
                    <a:lnTo>
                      <a:pt x="340" y="65"/>
                    </a:lnTo>
                    <a:lnTo>
                      <a:pt x="339" y="69"/>
                    </a:lnTo>
                    <a:lnTo>
                      <a:pt x="318" y="60"/>
                    </a:lnTo>
                    <a:lnTo>
                      <a:pt x="297" y="52"/>
                    </a:lnTo>
                    <a:lnTo>
                      <a:pt x="252" y="44"/>
                    </a:lnTo>
                    <a:lnTo>
                      <a:pt x="208" y="40"/>
                    </a:lnTo>
                    <a:lnTo>
                      <a:pt x="163" y="38"/>
                    </a:lnTo>
                    <a:lnTo>
                      <a:pt x="120" y="36"/>
                    </a:lnTo>
                    <a:lnTo>
                      <a:pt x="76" y="31"/>
                    </a:lnTo>
                    <a:lnTo>
                      <a:pt x="37" y="21"/>
                    </a:lnTo>
                    <a:lnTo>
                      <a:pt x="18" y="14"/>
                    </a:lnTo>
                    <a:lnTo>
                      <a:pt x="0" y="3"/>
                    </a:lnTo>
                    <a:lnTo>
                      <a:pt x="4" y="0"/>
                    </a:lnTo>
                    <a:close/>
                  </a:path>
                </a:pathLst>
              </a:custGeom>
              <a:solidFill>
                <a:srgbClr val="BFBFBF"/>
              </a:solidFill>
              <a:ln w="9525">
                <a:noFill/>
                <a:round/>
                <a:headEnd/>
                <a:tailEnd/>
              </a:ln>
            </p:spPr>
            <p:txBody>
              <a:bodyPr/>
              <a:lstStyle/>
              <a:p>
                <a:endParaRPr lang="en-US" dirty="0"/>
              </a:p>
            </p:txBody>
          </p:sp>
          <p:sp>
            <p:nvSpPr>
              <p:cNvPr id="22065" name="Freeform 663"/>
              <p:cNvSpPr>
                <a:spLocks/>
              </p:cNvSpPr>
              <p:nvPr/>
            </p:nvSpPr>
            <p:spPr bwMode="auto">
              <a:xfrm>
                <a:off x="3351" y="1200"/>
                <a:ext cx="1" cy="1"/>
              </a:xfrm>
              <a:custGeom>
                <a:avLst/>
                <a:gdLst>
                  <a:gd name="T0" fmla="*/ 0 w 5"/>
                  <a:gd name="T1" fmla="*/ 1 h 3"/>
                  <a:gd name="T2" fmla="*/ 0 w 5"/>
                  <a:gd name="T3" fmla="*/ 3 h 3"/>
                  <a:gd name="T4" fmla="*/ 4 w 5"/>
                  <a:gd name="T5" fmla="*/ 0 h 3"/>
                  <a:gd name="T6" fmla="*/ 5 w 5"/>
                  <a:gd name="T7" fmla="*/ 1 h 3"/>
                  <a:gd name="T8" fmla="*/ 0 w 5"/>
                  <a:gd name="T9" fmla="*/ 1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1"/>
                    </a:moveTo>
                    <a:lnTo>
                      <a:pt x="0" y="3"/>
                    </a:lnTo>
                    <a:lnTo>
                      <a:pt x="4" y="0"/>
                    </a:lnTo>
                    <a:lnTo>
                      <a:pt x="5" y="1"/>
                    </a:lnTo>
                    <a:lnTo>
                      <a:pt x="0" y="1"/>
                    </a:lnTo>
                    <a:close/>
                  </a:path>
                </a:pathLst>
              </a:custGeom>
              <a:solidFill>
                <a:srgbClr val="BFBFBF"/>
              </a:solidFill>
              <a:ln w="9525">
                <a:noFill/>
                <a:round/>
                <a:headEnd/>
                <a:tailEnd/>
              </a:ln>
            </p:spPr>
            <p:txBody>
              <a:bodyPr/>
              <a:lstStyle/>
              <a:p>
                <a:endParaRPr lang="en-US" dirty="0"/>
              </a:p>
            </p:txBody>
          </p:sp>
          <p:sp>
            <p:nvSpPr>
              <p:cNvPr id="22066" name="Freeform 664"/>
              <p:cNvSpPr>
                <a:spLocks/>
              </p:cNvSpPr>
              <p:nvPr/>
            </p:nvSpPr>
            <p:spPr bwMode="auto">
              <a:xfrm>
                <a:off x="3389" y="1210"/>
                <a:ext cx="37" cy="3"/>
              </a:xfrm>
              <a:custGeom>
                <a:avLst/>
                <a:gdLst>
                  <a:gd name="T0" fmla="*/ 1 w 334"/>
                  <a:gd name="T1" fmla="*/ 9 h 23"/>
                  <a:gd name="T2" fmla="*/ 16 w 334"/>
                  <a:gd name="T3" fmla="*/ 14 h 23"/>
                  <a:gd name="T4" fmla="*/ 32 w 334"/>
                  <a:gd name="T5" fmla="*/ 17 h 23"/>
                  <a:gd name="T6" fmla="*/ 52 w 334"/>
                  <a:gd name="T7" fmla="*/ 19 h 23"/>
                  <a:gd name="T8" fmla="*/ 74 w 334"/>
                  <a:gd name="T9" fmla="*/ 19 h 23"/>
                  <a:gd name="T10" fmla="*/ 121 w 334"/>
                  <a:gd name="T11" fmla="*/ 16 h 23"/>
                  <a:gd name="T12" fmla="*/ 172 w 334"/>
                  <a:gd name="T13" fmla="*/ 10 h 23"/>
                  <a:gd name="T14" fmla="*/ 221 w 334"/>
                  <a:gd name="T15" fmla="*/ 4 h 23"/>
                  <a:gd name="T16" fmla="*/ 266 w 334"/>
                  <a:gd name="T17" fmla="*/ 0 h 23"/>
                  <a:gd name="T18" fmla="*/ 305 w 334"/>
                  <a:gd name="T19" fmla="*/ 1 h 23"/>
                  <a:gd name="T20" fmla="*/ 322 w 334"/>
                  <a:gd name="T21" fmla="*/ 5 h 23"/>
                  <a:gd name="T22" fmla="*/ 334 w 334"/>
                  <a:gd name="T23" fmla="*/ 10 h 23"/>
                  <a:gd name="T24" fmla="*/ 333 w 334"/>
                  <a:gd name="T25" fmla="*/ 14 h 23"/>
                  <a:gd name="T26" fmla="*/ 321 w 334"/>
                  <a:gd name="T27" fmla="*/ 9 h 23"/>
                  <a:gd name="T28" fmla="*/ 305 w 334"/>
                  <a:gd name="T29" fmla="*/ 6 h 23"/>
                  <a:gd name="T30" fmla="*/ 266 w 334"/>
                  <a:gd name="T31" fmla="*/ 5 h 23"/>
                  <a:gd name="T32" fmla="*/ 221 w 334"/>
                  <a:gd name="T33" fmla="*/ 8 h 23"/>
                  <a:gd name="T34" fmla="*/ 172 w 334"/>
                  <a:gd name="T35" fmla="*/ 14 h 23"/>
                  <a:gd name="T36" fmla="*/ 121 w 334"/>
                  <a:gd name="T37" fmla="*/ 20 h 23"/>
                  <a:gd name="T38" fmla="*/ 74 w 334"/>
                  <a:gd name="T39" fmla="*/ 23 h 23"/>
                  <a:gd name="T40" fmla="*/ 52 w 334"/>
                  <a:gd name="T41" fmla="*/ 23 h 23"/>
                  <a:gd name="T42" fmla="*/ 31 w 334"/>
                  <a:gd name="T43" fmla="*/ 21 h 23"/>
                  <a:gd name="T44" fmla="*/ 14 w 334"/>
                  <a:gd name="T45" fmla="*/ 18 h 23"/>
                  <a:gd name="T46" fmla="*/ 0 w 334"/>
                  <a:gd name="T47" fmla="*/ 13 h 23"/>
                  <a:gd name="T48" fmla="*/ 1 w 334"/>
                  <a:gd name="T49" fmla="*/ 9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23"/>
                  <a:gd name="T77" fmla="*/ 334 w 334"/>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23">
                    <a:moveTo>
                      <a:pt x="1" y="9"/>
                    </a:moveTo>
                    <a:lnTo>
                      <a:pt x="16" y="14"/>
                    </a:lnTo>
                    <a:lnTo>
                      <a:pt x="32" y="17"/>
                    </a:lnTo>
                    <a:lnTo>
                      <a:pt x="52" y="19"/>
                    </a:lnTo>
                    <a:lnTo>
                      <a:pt x="74" y="19"/>
                    </a:lnTo>
                    <a:lnTo>
                      <a:pt x="121" y="16"/>
                    </a:lnTo>
                    <a:lnTo>
                      <a:pt x="172" y="10"/>
                    </a:lnTo>
                    <a:lnTo>
                      <a:pt x="221" y="4"/>
                    </a:lnTo>
                    <a:lnTo>
                      <a:pt x="266" y="0"/>
                    </a:lnTo>
                    <a:lnTo>
                      <a:pt x="305" y="1"/>
                    </a:lnTo>
                    <a:lnTo>
                      <a:pt x="322" y="5"/>
                    </a:lnTo>
                    <a:lnTo>
                      <a:pt x="334" y="10"/>
                    </a:lnTo>
                    <a:lnTo>
                      <a:pt x="333" y="14"/>
                    </a:lnTo>
                    <a:lnTo>
                      <a:pt x="321" y="9"/>
                    </a:lnTo>
                    <a:lnTo>
                      <a:pt x="305" y="6"/>
                    </a:lnTo>
                    <a:lnTo>
                      <a:pt x="266" y="5"/>
                    </a:lnTo>
                    <a:lnTo>
                      <a:pt x="221" y="8"/>
                    </a:lnTo>
                    <a:lnTo>
                      <a:pt x="172" y="14"/>
                    </a:lnTo>
                    <a:lnTo>
                      <a:pt x="121" y="20"/>
                    </a:lnTo>
                    <a:lnTo>
                      <a:pt x="74" y="23"/>
                    </a:lnTo>
                    <a:lnTo>
                      <a:pt x="52" y="23"/>
                    </a:lnTo>
                    <a:lnTo>
                      <a:pt x="31" y="21"/>
                    </a:lnTo>
                    <a:lnTo>
                      <a:pt x="14" y="18"/>
                    </a:lnTo>
                    <a:lnTo>
                      <a:pt x="0" y="13"/>
                    </a:lnTo>
                    <a:lnTo>
                      <a:pt x="1" y="9"/>
                    </a:lnTo>
                    <a:close/>
                  </a:path>
                </a:pathLst>
              </a:custGeom>
              <a:solidFill>
                <a:srgbClr val="BFBFBF"/>
              </a:solidFill>
              <a:ln w="9525">
                <a:noFill/>
                <a:round/>
                <a:headEnd/>
                <a:tailEnd/>
              </a:ln>
            </p:spPr>
            <p:txBody>
              <a:bodyPr/>
              <a:lstStyle/>
              <a:p>
                <a:endParaRPr lang="en-US" dirty="0"/>
              </a:p>
            </p:txBody>
          </p:sp>
          <p:sp>
            <p:nvSpPr>
              <p:cNvPr id="22067" name="Freeform 665"/>
              <p:cNvSpPr>
                <a:spLocks/>
              </p:cNvSpPr>
              <p:nvPr/>
            </p:nvSpPr>
            <p:spPr bwMode="auto">
              <a:xfrm>
                <a:off x="3389" y="1211"/>
                <a:ext cx="1" cy="1"/>
              </a:xfrm>
              <a:custGeom>
                <a:avLst/>
                <a:gdLst>
                  <a:gd name="T0" fmla="*/ 0 w 1"/>
                  <a:gd name="T1" fmla="*/ 4 h 4"/>
                  <a:gd name="T2" fmla="*/ 1 w 1"/>
                  <a:gd name="T3" fmla="*/ 0 h 4"/>
                  <a:gd name="T4" fmla="*/ 0 w 1"/>
                  <a:gd name="T5" fmla="*/ 4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1" y="0"/>
                    </a:lnTo>
                    <a:lnTo>
                      <a:pt x="0" y="4"/>
                    </a:lnTo>
                    <a:close/>
                  </a:path>
                </a:pathLst>
              </a:custGeom>
              <a:solidFill>
                <a:srgbClr val="BFBFBF"/>
              </a:solidFill>
              <a:ln w="9525">
                <a:noFill/>
                <a:round/>
                <a:headEnd/>
                <a:tailEnd/>
              </a:ln>
            </p:spPr>
            <p:txBody>
              <a:bodyPr/>
              <a:lstStyle/>
              <a:p>
                <a:endParaRPr lang="en-US" dirty="0"/>
              </a:p>
            </p:txBody>
          </p:sp>
          <p:sp>
            <p:nvSpPr>
              <p:cNvPr id="22068" name="Freeform 666"/>
              <p:cNvSpPr>
                <a:spLocks/>
              </p:cNvSpPr>
              <p:nvPr/>
            </p:nvSpPr>
            <p:spPr bwMode="auto">
              <a:xfrm>
                <a:off x="3426" y="1211"/>
                <a:ext cx="32" cy="13"/>
              </a:xfrm>
              <a:custGeom>
                <a:avLst/>
                <a:gdLst>
                  <a:gd name="T0" fmla="*/ 1 w 288"/>
                  <a:gd name="T1" fmla="*/ 0 h 75"/>
                  <a:gd name="T2" fmla="*/ 27 w 288"/>
                  <a:gd name="T3" fmla="*/ 12 h 75"/>
                  <a:gd name="T4" fmla="*/ 61 w 288"/>
                  <a:gd name="T5" fmla="*/ 25 h 75"/>
                  <a:gd name="T6" fmla="*/ 101 w 288"/>
                  <a:gd name="T7" fmla="*/ 37 h 75"/>
                  <a:gd name="T8" fmla="*/ 145 w 288"/>
                  <a:gd name="T9" fmla="*/ 48 h 75"/>
                  <a:gd name="T10" fmla="*/ 187 w 288"/>
                  <a:gd name="T11" fmla="*/ 58 h 75"/>
                  <a:gd name="T12" fmla="*/ 227 w 288"/>
                  <a:gd name="T13" fmla="*/ 65 h 75"/>
                  <a:gd name="T14" fmla="*/ 262 w 288"/>
                  <a:gd name="T15" fmla="*/ 70 h 75"/>
                  <a:gd name="T16" fmla="*/ 288 w 288"/>
                  <a:gd name="T17" fmla="*/ 71 h 75"/>
                  <a:gd name="T18" fmla="*/ 288 w 288"/>
                  <a:gd name="T19" fmla="*/ 75 h 75"/>
                  <a:gd name="T20" fmla="*/ 262 w 288"/>
                  <a:gd name="T21" fmla="*/ 74 h 75"/>
                  <a:gd name="T22" fmla="*/ 226 w 288"/>
                  <a:gd name="T23" fmla="*/ 70 h 75"/>
                  <a:gd name="T24" fmla="*/ 186 w 288"/>
                  <a:gd name="T25" fmla="*/ 62 h 75"/>
                  <a:gd name="T26" fmla="*/ 144 w 288"/>
                  <a:gd name="T27" fmla="*/ 52 h 75"/>
                  <a:gd name="T28" fmla="*/ 100 w 288"/>
                  <a:gd name="T29" fmla="*/ 42 h 75"/>
                  <a:gd name="T30" fmla="*/ 60 w 288"/>
                  <a:gd name="T31" fmla="*/ 29 h 75"/>
                  <a:gd name="T32" fmla="*/ 26 w 288"/>
                  <a:gd name="T33" fmla="*/ 16 h 75"/>
                  <a:gd name="T34" fmla="*/ 0 w 288"/>
                  <a:gd name="T35" fmla="*/ 4 h 75"/>
                  <a:gd name="T36" fmla="*/ 1 w 288"/>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8"/>
                  <a:gd name="T58" fmla="*/ 0 h 75"/>
                  <a:gd name="T59" fmla="*/ 288 w 288"/>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8" h="75">
                    <a:moveTo>
                      <a:pt x="1" y="0"/>
                    </a:moveTo>
                    <a:lnTo>
                      <a:pt x="27" y="12"/>
                    </a:lnTo>
                    <a:lnTo>
                      <a:pt x="61" y="25"/>
                    </a:lnTo>
                    <a:lnTo>
                      <a:pt x="101" y="37"/>
                    </a:lnTo>
                    <a:lnTo>
                      <a:pt x="145" y="48"/>
                    </a:lnTo>
                    <a:lnTo>
                      <a:pt x="187" y="58"/>
                    </a:lnTo>
                    <a:lnTo>
                      <a:pt x="227" y="65"/>
                    </a:lnTo>
                    <a:lnTo>
                      <a:pt x="262" y="70"/>
                    </a:lnTo>
                    <a:lnTo>
                      <a:pt x="288" y="71"/>
                    </a:lnTo>
                    <a:lnTo>
                      <a:pt x="288" y="75"/>
                    </a:lnTo>
                    <a:lnTo>
                      <a:pt x="262" y="74"/>
                    </a:lnTo>
                    <a:lnTo>
                      <a:pt x="226" y="70"/>
                    </a:lnTo>
                    <a:lnTo>
                      <a:pt x="186" y="62"/>
                    </a:lnTo>
                    <a:lnTo>
                      <a:pt x="144" y="52"/>
                    </a:lnTo>
                    <a:lnTo>
                      <a:pt x="100" y="42"/>
                    </a:lnTo>
                    <a:lnTo>
                      <a:pt x="60" y="29"/>
                    </a:lnTo>
                    <a:lnTo>
                      <a:pt x="26" y="16"/>
                    </a:lnTo>
                    <a:lnTo>
                      <a:pt x="0" y="4"/>
                    </a:lnTo>
                    <a:lnTo>
                      <a:pt x="1" y="0"/>
                    </a:lnTo>
                    <a:close/>
                  </a:path>
                </a:pathLst>
              </a:custGeom>
              <a:solidFill>
                <a:srgbClr val="BFBFBF"/>
              </a:solidFill>
              <a:ln w="9525">
                <a:noFill/>
                <a:round/>
                <a:headEnd/>
                <a:tailEnd/>
              </a:ln>
            </p:spPr>
            <p:txBody>
              <a:bodyPr/>
              <a:lstStyle/>
              <a:p>
                <a:endParaRPr lang="en-US" dirty="0"/>
              </a:p>
            </p:txBody>
          </p:sp>
          <p:sp>
            <p:nvSpPr>
              <p:cNvPr id="22069" name="Freeform 667"/>
              <p:cNvSpPr>
                <a:spLocks/>
              </p:cNvSpPr>
              <p:nvPr/>
            </p:nvSpPr>
            <p:spPr bwMode="auto">
              <a:xfrm>
                <a:off x="3426" y="1211"/>
                <a:ext cx="1" cy="1"/>
              </a:xfrm>
              <a:custGeom>
                <a:avLst/>
                <a:gdLst>
                  <a:gd name="T0" fmla="*/ 1 w 1"/>
                  <a:gd name="T1" fmla="*/ 0 h 4"/>
                  <a:gd name="T2" fmla="*/ 0 w 1"/>
                  <a:gd name="T3" fmla="*/ 4 h 4"/>
                  <a:gd name="T4" fmla="*/ 1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1" y="0"/>
                    </a:moveTo>
                    <a:lnTo>
                      <a:pt x="0" y="4"/>
                    </a:lnTo>
                    <a:lnTo>
                      <a:pt x="1" y="0"/>
                    </a:lnTo>
                    <a:close/>
                  </a:path>
                </a:pathLst>
              </a:custGeom>
              <a:solidFill>
                <a:srgbClr val="BFBFBF"/>
              </a:solidFill>
              <a:ln w="9525">
                <a:noFill/>
                <a:round/>
                <a:headEnd/>
                <a:tailEnd/>
              </a:ln>
            </p:spPr>
            <p:txBody>
              <a:bodyPr/>
              <a:lstStyle/>
              <a:p>
                <a:endParaRPr lang="en-US" dirty="0"/>
              </a:p>
            </p:txBody>
          </p:sp>
          <p:sp>
            <p:nvSpPr>
              <p:cNvPr id="22070" name="Freeform 668"/>
              <p:cNvSpPr>
                <a:spLocks/>
              </p:cNvSpPr>
              <p:nvPr/>
            </p:nvSpPr>
            <p:spPr bwMode="auto">
              <a:xfrm>
                <a:off x="3458" y="1223"/>
                <a:ext cx="27" cy="8"/>
              </a:xfrm>
              <a:custGeom>
                <a:avLst/>
                <a:gdLst>
                  <a:gd name="T0" fmla="*/ 0 w 241"/>
                  <a:gd name="T1" fmla="*/ 0 h 47"/>
                  <a:gd name="T2" fmla="*/ 33 w 241"/>
                  <a:gd name="T3" fmla="*/ 0 h 47"/>
                  <a:gd name="T4" fmla="*/ 64 w 241"/>
                  <a:gd name="T5" fmla="*/ 4 h 47"/>
                  <a:gd name="T6" fmla="*/ 94 w 241"/>
                  <a:gd name="T7" fmla="*/ 9 h 47"/>
                  <a:gd name="T8" fmla="*/ 124 w 241"/>
                  <a:gd name="T9" fmla="*/ 17 h 47"/>
                  <a:gd name="T10" fmla="*/ 182 w 241"/>
                  <a:gd name="T11" fmla="*/ 32 h 47"/>
                  <a:gd name="T12" fmla="*/ 211 w 241"/>
                  <a:gd name="T13" fmla="*/ 38 h 47"/>
                  <a:gd name="T14" fmla="*/ 241 w 241"/>
                  <a:gd name="T15" fmla="*/ 42 h 47"/>
                  <a:gd name="T16" fmla="*/ 240 w 241"/>
                  <a:gd name="T17" fmla="*/ 47 h 47"/>
                  <a:gd name="T18" fmla="*/ 210 w 241"/>
                  <a:gd name="T19" fmla="*/ 42 h 47"/>
                  <a:gd name="T20" fmla="*/ 181 w 241"/>
                  <a:gd name="T21" fmla="*/ 36 h 47"/>
                  <a:gd name="T22" fmla="*/ 123 w 241"/>
                  <a:gd name="T23" fmla="*/ 22 h 47"/>
                  <a:gd name="T24" fmla="*/ 93 w 241"/>
                  <a:gd name="T25" fmla="*/ 13 h 47"/>
                  <a:gd name="T26" fmla="*/ 63 w 241"/>
                  <a:gd name="T27" fmla="*/ 8 h 47"/>
                  <a:gd name="T28" fmla="*/ 33 w 241"/>
                  <a:gd name="T29" fmla="*/ 4 h 47"/>
                  <a:gd name="T30" fmla="*/ 0 w 241"/>
                  <a:gd name="T31" fmla="*/ 4 h 47"/>
                  <a:gd name="T32" fmla="*/ 0 w 241"/>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47"/>
                  <a:gd name="T53" fmla="*/ 241 w 24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47">
                    <a:moveTo>
                      <a:pt x="0" y="0"/>
                    </a:moveTo>
                    <a:lnTo>
                      <a:pt x="33" y="0"/>
                    </a:lnTo>
                    <a:lnTo>
                      <a:pt x="64" y="4"/>
                    </a:lnTo>
                    <a:lnTo>
                      <a:pt x="94" y="9"/>
                    </a:lnTo>
                    <a:lnTo>
                      <a:pt x="124" y="17"/>
                    </a:lnTo>
                    <a:lnTo>
                      <a:pt x="182" y="32"/>
                    </a:lnTo>
                    <a:lnTo>
                      <a:pt x="211" y="38"/>
                    </a:lnTo>
                    <a:lnTo>
                      <a:pt x="241" y="42"/>
                    </a:lnTo>
                    <a:lnTo>
                      <a:pt x="240" y="47"/>
                    </a:lnTo>
                    <a:lnTo>
                      <a:pt x="210" y="42"/>
                    </a:lnTo>
                    <a:lnTo>
                      <a:pt x="181" y="36"/>
                    </a:lnTo>
                    <a:lnTo>
                      <a:pt x="123" y="22"/>
                    </a:lnTo>
                    <a:lnTo>
                      <a:pt x="93" y="13"/>
                    </a:lnTo>
                    <a:lnTo>
                      <a:pt x="63" y="8"/>
                    </a:lnTo>
                    <a:lnTo>
                      <a:pt x="33" y="4"/>
                    </a:lnTo>
                    <a:lnTo>
                      <a:pt x="0" y="4"/>
                    </a:lnTo>
                    <a:lnTo>
                      <a:pt x="0" y="0"/>
                    </a:lnTo>
                    <a:close/>
                  </a:path>
                </a:pathLst>
              </a:custGeom>
              <a:solidFill>
                <a:srgbClr val="BFBFBF"/>
              </a:solidFill>
              <a:ln w="9525">
                <a:noFill/>
                <a:round/>
                <a:headEnd/>
                <a:tailEnd/>
              </a:ln>
            </p:spPr>
            <p:txBody>
              <a:bodyPr/>
              <a:lstStyle/>
              <a:p>
                <a:endParaRPr lang="en-US" dirty="0"/>
              </a:p>
            </p:txBody>
          </p:sp>
          <p:sp>
            <p:nvSpPr>
              <p:cNvPr id="22071" name="Freeform 669"/>
              <p:cNvSpPr>
                <a:spLocks/>
              </p:cNvSpPr>
              <p:nvPr/>
            </p:nvSpPr>
            <p:spPr bwMode="auto">
              <a:xfrm>
                <a:off x="3458" y="1223"/>
                <a:ext cx="1" cy="1"/>
              </a:xfrm>
              <a:custGeom>
                <a:avLst/>
                <a:gdLst>
                  <a:gd name="T0" fmla="*/ 0 w 1"/>
                  <a:gd name="T1" fmla="*/ 4 h 4"/>
                  <a:gd name="T2" fmla="*/ 0 w 1"/>
                  <a:gd name="T3" fmla="*/ 0 h 4"/>
                  <a:gd name="T4" fmla="*/ 0 w 1"/>
                  <a:gd name="T5" fmla="*/ 4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0" y="0"/>
                    </a:lnTo>
                    <a:lnTo>
                      <a:pt x="0" y="4"/>
                    </a:lnTo>
                    <a:close/>
                  </a:path>
                </a:pathLst>
              </a:custGeom>
              <a:solidFill>
                <a:srgbClr val="BFBFBF"/>
              </a:solidFill>
              <a:ln w="9525">
                <a:noFill/>
                <a:round/>
                <a:headEnd/>
                <a:tailEnd/>
              </a:ln>
            </p:spPr>
            <p:txBody>
              <a:bodyPr/>
              <a:lstStyle/>
              <a:p>
                <a:endParaRPr lang="en-US" dirty="0"/>
              </a:p>
            </p:txBody>
          </p:sp>
          <p:sp>
            <p:nvSpPr>
              <p:cNvPr id="22072" name="Freeform 670"/>
              <p:cNvSpPr>
                <a:spLocks/>
              </p:cNvSpPr>
              <p:nvPr/>
            </p:nvSpPr>
            <p:spPr bwMode="auto">
              <a:xfrm>
                <a:off x="3484" y="1230"/>
                <a:ext cx="29" cy="15"/>
              </a:xfrm>
              <a:custGeom>
                <a:avLst/>
                <a:gdLst>
                  <a:gd name="T0" fmla="*/ 1 w 258"/>
                  <a:gd name="T1" fmla="*/ 0 h 89"/>
                  <a:gd name="T2" fmla="*/ 35 w 258"/>
                  <a:gd name="T3" fmla="*/ 5 h 89"/>
                  <a:gd name="T4" fmla="*/ 68 w 258"/>
                  <a:gd name="T5" fmla="*/ 11 h 89"/>
                  <a:gd name="T6" fmla="*/ 100 w 258"/>
                  <a:gd name="T7" fmla="*/ 19 h 89"/>
                  <a:gd name="T8" fmla="*/ 132 w 258"/>
                  <a:gd name="T9" fmla="*/ 29 h 89"/>
                  <a:gd name="T10" fmla="*/ 194 w 258"/>
                  <a:gd name="T11" fmla="*/ 54 h 89"/>
                  <a:gd name="T12" fmla="*/ 258 w 258"/>
                  <a:gd name="T13" fmla="*/ 85 h 89"/>
                  <a:gd name="T14" fmla="*/ 256 w 258"/>
                  <a:gd name="T15" fmla="*/ 89 h 89"/>
                  <a:gd name="T16" fmla="*/ 193 w 258"/>
                  <a:gd name="T17" fmla="*/ 58 h 89"/>
                  <a:gd name="T18" fmla="*/ 131 w 258"/>
                  <a:gd name="T19" fmla="*/ 33 h 89"/>
                  <a:gd name="T20" fmla="*/ 99 w 258"/>
                  <a:gd name="T21" fmla="*/ 23 h 89"/>
                  <a:gd name="T22" fmla="*/ 67 w 258"/>
                  <a:gd name="T23" fmla="*/ 15 h 89"/>
                  <a:gd name="T24" fmla="*/ 34 w 258"/>
                  <a:gd name="T25" fmla="*/ 9 h 89"/>
                  <a:gd name="T26" fmla="*/ 0 w 258"/>
                  <a:gd name="T27" fmla="*/ 5 h 89"/>
                  <a:gd name="T28" fmla="*/ 1 w 258"/>
                  <a:gd name="T29" fmla="*/ 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8"/>
                  <a:gd name="T46" fmla="*/ 0 h 89"/>
                  <a:gd name="T47" fmla="*/ 258 w 258"/>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8" h="89">
                    <a:moveTo>
                      <a:pt x="1" y="0"/>
                    </a:moveTo>
                    <a:lnTo>
                      <a:pt x="35" y="5"/>
                    </a:lnTo>
                    <a:lnTo>
                      <a:pt x="68" y="11"/>
                    </a:lnTo>
                    <a:lnTo>
                      <a:pt x="100" y="19"/>
                    </a:lnTo>
                    <a:lnTo>
                      <a:pt x="132" y="29"/>
                    </a:lnTo>
                    <a:lnTo>
                      <a:pt x="194" y="54"/>
                    </a:lnTo>
                    <a:lnTo>
                      <a:pt x="258" y="85"/>
                    </a:lnTo>
                    <a:lnTo>
                      <a:pt x="256" y="89"/>
                    </a:lnTo>
                    <a:lnTo>
                      <a:pt x="193" y="58"/>
                    </a:lnTo>
                    <a:lnTo>
                      <a:pt x="131" y="33"/>
                    </a:lnTo>
                    <a:lnTo>
                      <a:pt x="99" y="23"/>
                    </a:lnTo>
                    <a:lnTo>
                      <a:pt x="67" y="15"/>
                    </a:lnTo>
                    <a:lnTo>
                      <a:pt x="34" y="9"/>
                    </a:lnTo>
                    <a:lnTo>
                      <a:pt x="0" y="5"/>
                    </a:lnTo>
                    <a:lnTo>
                      <a:pt x="1" y="0"/>
                    </a:lnTo>
                    <a:close/>
                  </a:path>
                </a:pathLst>
              </a:custGeom>
              <a:solidFill>
                <a:srgbClr val="BFBFBF"/>
              </a:solidFill>
              <a:ln w="9525">
                <a:noFill/>
                <a:round/>
                <a:headEnd/>
                <a:tailEnd/>
              </a:ln>
            </p:spPr>
            <p:txBody>
              <a:bodyPr/>
              <a:lstStyle/>
              <a:p>
                <a:endParaRPr lang="en-US" dirty="0"/>
              </a:p>
            </p:txBody>
          </p:sp>
          <p:sp>
            <p:nvSpPr>
              <p:cNvPr id="22073" name="Freeform 671"/>
              <p:cNvSpPr>
                <a:spLocks/>
              </p:cNvSpPr>
              <p:nvPr/>
            </p:nvSpPr>
            <p:spPr bwMode="auto">
              <a:xfrm>
                <a:off x="3484" y="1230"/>
                <a:ext cx="1" cy="1"/>
              </a:xfrm>
              <a:custGeom>
                <a:avLst/>
                <a:gdLst>
                  <a:gd name="T0" fmla="*/ 1 w 1"/>
                  <a:gd name="T1" fmla="*/ 0 h 5"/>
                  <a:gd name="T2" fmla="*/ 0 w 1"/>
                  <a:gd name="T3" fmla="*/ 5 h 5"/>
                  <a:gd name="T4" fmla="*/ 1 w 1"/>
                  <a:gd name="T5" fmla="*/ 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1" y="0"/>
                    </a:moveTo>
                    <a:lnTo>
                      <a:pt x="0" y="5"/>
                    </a:lnTo>
                    <a:lnTo>
                      <a:pt x="1" y="0"/>
                    </a:lnTo>
                    <a:close/>
                  </a:path>
                </a:pathLst>
              </a:custGeom>
              <a:solidFill>
                <a:srgbClr val="BFBFBF"/>
              </a:solidFill>
              <a:ln w="9525">
                <a:noFill/>
                <a:round/>
                <a:headEnd/>
                <a:tailEnd/>
              </a:ln>
            </p:spPr>
            <p:txBody>
              <a:bodyPr/>
              <a:lstStyle/>
              <a:p>
                <a:endParaRPr lang="en-US" dirty="0"/>
              </a:p>
            </p:txBody>
          </p:sp>
          <p:sp>
            <p:nvSpPr>
              <p:cNvPr id="22074" name="Freeform 672"/>
              <p:cNvSpPr>
                <a:spLocks/>
              </p:cNvSpPr>
              <p:nvPr/>
            </p:nvSpPr>
            <p:spPr bwMode="auto">
              <a:xfrm>
                <a:off x="3513" y="1244"/>
                <a:ext cx="18" cy="15"/>
              </a:xfrm>
              <a:custGeom>
                <a:avLst/>
                <a:gdLst>
                  <a:gd name="T0" fmla="*/ 4 w 167"/>
                  <a:gd name="T1" fmla="*/ 0 h 87"/>
                  <a:gd name="T2" fmla="*/ 31 w 167"/>
                  <a:gd name="T3" fmla="*/ 15 h 87"/>
                  <a:gd name="T4" fmla="*/ 55 w 167"/>
                  <a:gd name="T5" fmla="*/ 29 h 87"/>
                  <a:gd name="T6" fmla="*/ 93 w 167"/>
                  <a:gd name="T7" fmla="*/ 53 h 87"/>
                  <a:gd name="T8" fmla="*/ 108 w 167"/>
                  <a:gd name="T9" fmla="*/ 62 h 87"/>
                  <a:gd name="T10" fmla="*/ 126 w 167"/>
                  <a:gd name="T11" fmla="*/ 71 h 87"/>
                  <a:gd name="T12" fmla="*/ 145 w 167"/>
                  <a:gd name="T13" fmla="*/ 78 h 87"/>
                  <a:gd name="T14" fmla="*/ 167 w 167"/>
                  <a:gd name="T15" fmla="*/ 83 h 87"/>
                  <a:gd name="T16" fmla="*/ 166 w 167"/>
                  <a:gd name="T17" fmla="*/ 87 h 87"/>
                  <a:gd name="T18" fmla="*/ 144 w 167"/>
                  <a:gd name="T19" fmla="*/ 82 h 87"/>
                  <a:gd name="T20" fmla="*/ 125 w 167"/>
                  <a:gd name="T21" fmla="*/ 75 h 87"/>
                  <a:gd name="T22" fmla="*/ 107 w 167"/>
                  <a:gd name="T23" fmla="*/ 67 h 87"/>
                  <a:gd name="T24" fmla="*/ 89 w 167"/>
                  <a:gd name="T25" fmla="*/ 56 h 87"/>
                  <a:gd name="T26" fmla="*/ 52 w 167"/>
                  <a:gd name="T27" fmla="*/ 32 h 87"/>
                  <a:gd name="T28" fmla="*/ 28 w 167"/>
                  <a:gd name="T29" fmla="*/ 19 h 87"/>
                  <a:gd name="T30" fmla="*/ 0 w 167"/>
                  <a:gd name="T31" fmla="*/ 3 h 87"/>
                  <a:gd name="T32" fmla="*/ 4 w 167"/>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
                  <a:gd name="T52" fmla="*/ 0 h 87"/>
                  <a:gd name="T53" fmla="*/ 167 w 16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 h="87">
                    <a:moveTo>
                      <a:pt x="4" y="0"/>
                    </a:moveTo>
                    <a:lnTo>
                      <a:pt x="31" y="15"/>
                    </a:lnTo>
                    <a:lnTo>
                      <a:pt x="55" y="29"/>
                    </a:lnTo>
                    <a:lnTo>
                      <a:pt x="93" y="53"/>
                    </a:lnTo>
                    <a:lnTo>
                      <a:pt x="108" y="62"/>
                    </a:lnTo>
                    <a:lnTo>
                      <a:pt x="126" y="71"/>
                    </a:lnTo>
                    <a:lnTo>
                      <a:pt x="145" y="78"/>
                    </a:lnTo>
                    <a:lnTo>
                      <a:pt x="167" y="83"/>
                    </a:lnTo>
                    <a:lnTo>
                      <a:pt x="166" y="87"/>
                    </a:lnTo>
                    <a:lnTo>
                      <a:pt x="144" y="82"/>
                    </a:lnTo>
                    <a:lnTo>
                      <a:pt x="125" y="75"/>
                    </a:lnTo>
                    <a:lnTo>
                      <a:pt x="107" y="67"/>
                    </a:lnTo>
                    <a:lnTo>
                      <a:pt x="89" y="56"/>
                    </a:lnTo>
                    <a:lnTo>
                      <a:pt x="52" y="32"/>
                    </a:lnTo>
                    <a:lnTo>
                      <a:pt x="28" y="19"/>
                    </a:lnTo>
                    <a:lnTo>
                      <a:pt x="0" y="3"/>
                    </a:lnTo>
                    <a:lnTo>
                      <a:pt x="4" y="0"/>
                    </a:lnTo>
                    <a:close/>
                  </a:path>
                </a:pathLst>
              </a:custGeom>
              <a:solidFill>
                <a:srgbClr val="BFBFBF"/>
              </a:solidFill>
              <a:ln w="9525">
                <a:noFill/>
                <a:round/>
                <a:headEnd/>
                <a:tailEnd/>
              </a:ln>
            </p:spPr>
            <p:txBody>
              <a:bodyPr/>
              <a:lstStyle/>
              <a:p>
                <a:endParaRPr lang="en-US" dirty="0"/>
              </a:p>
            </p:txBody>
          </p:sp>
          <p:sp>
            <p:nvSpPr>
              <p:cNvPr id="22075" name="Freeform 673"/>
              <p:cNvSpPr>
                <a:spLocks/>
              </p:cNvSpPr>
              <p:nvPr/>
            </p:nvSpPr>
            <p:spPr bwMode="auto">
              <a:xfrm>
                <a:off x="3513" y="1244"/>
                <a:ext cx="1" cy="1"/>
              </a:xfrm>
              <a:custGeom>
                <a:avLst/>
                <a:gdLst>
                  <a:gd name="T0" fmla="*/ 3 w 4"/>
                  <a:gd name="T1" fmla="*/ 0 h 4"/>
                  <a:gd name="T2" fmla="*/ 4 w 4"/>
                  <a:gd name="T3" fmla="*/ 1 h 4"/>
                  <a:gd name="T4" fmla="*/ 0 w 4"/>
                  <a:gd name="T5" fmla="*/ 4 h 4"/>
                  <a:gd name="T6" fmla="*/ 1 w 4"/>
                  <a:gd name="T7" fmla="*/ 4 h 4"/>
                  <a:gd name="T8" fmla="*/ 3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0"/>
                    </a:moveTo>
                    <a:lnTo>
                      <a:pt x="4" y="1"/>
                    </a:lnTo>
                    <a:lnTo>
                      <a:pt x="0" y="4"/>
                    </a:lnTo>
                    <a:lnTo>
                      <a:pt x="1" y="4"/>
                    </a:lnTo>
                    <a:lnTo>
                      <a:pt x="3" y="0"/>
                    </a:lnTo>
                    <a:close/>
                  </a:path>
                </a:pathLst>
              </a:custGeom>
              <a:solidFill>
                <a:srgbClr val="BFBFBF"/>
              </a:solidFill>
              <a:ln w="9525">
                <a:noFill/>
                <a:round/>
                <a:headEnd/>
                <a:tailEnd/>
              </a:ln>
            </p:spPr>
            <p:txBody>
              <a:bodyPr/>
              <a:lstStyle/>
              <a:p>
                <a:endParaRPr lang="en-US" dirty="0"/>
              </a:p>
            </p:txBody>
          </p:sp>
          <p:sp>
            <p:nvSpPr>
              <p:cNvPr id="22076" name="Freeform 674"/>
              <p:cNvSpPr>
                <a:spLocks/>
              </p:cNvSpPr>
              <p:nvPr/>
            </p:nvSpPr>
            <p:spPr bwMode="auto">
              <a:xfrm>
                <a:off x="3531" y="1258"/>
                <a:ext cx="17" cy="13"/>
              </a:xfrm>
              <a:custGeom>
                <a:avLst/>
                <a:gdLst>
                  <a:gd name="T0" fmla="*/ 1 w 153"/>
                  <a:gd name="T1" fmla="*/ 0 h 75"/>
                  <a:gd name="T2" fmla="*/ 24 w 153"/>
                  <a:gd name="T3" fmla="*/ 5 h 75"/>
                  <a:gd name="T4" fmla="*/ 44 w 153"/>
                  <a:gd name="T5" fmla="*/ 13 h 75"/>
                  <a:gd name="T6" fmla="*/ 64 w 153"/>
                  <a:gd name="T7" fmla="*/ 22 h 75"/>
                  <a:gd name="T8" fmla="*/ 84 w 153"/>
                  <a:gd name="T9" fmla="*/ 34 h 75"/>
                  <a:gd name="T10" fmla="*/ 120 w 153"/>
                  <a:gd name="T11" fmla="*/ 54 h 75"/>
                  <a:gd name="T12" fmla="*/ 153 w 153"/>
                  <a:gd name="T13" fmla="*/ 71 h 75"/>
                  <a:gd name="T14" fmla="*/ 152 w 153"/>
                  <a:gd name="T15" fmla="*/ 75 h 75"/>
                  <a:gd name="T16" fmla="*/ 116 w 153"/>
                  <a:gd name="T17" fmla="*/ 58 h 75"/>
                  <a:gd name="T18" fmla="*/ 81 w 153"/>
                  <a:gd name="T19" fmla="*/ 37 h 75"/>
                  <a:gd name="T20" fmla="*/ 63 w 153"/>
                  <a:gd name="T21" fmla="*/ 26 h 75"/>
                  <a:gd name="T22" fmla="*/ 43 w 153"/>
                  <a:gd name="T23" fmla="*/ 17 h 75"/>
                  <a:gd name="T24" fmla="*/ 23 w 153"/>
                  <a:gd name="T25" fmla="*/ 10 h 75"/>
                  <a:gd name="T26" fmla="*/ 0 w 153"/>
                  <a:gd name="T27" fmla="*/ 4 h 75"/>
                  <a:gd name="T28" fmla="*/ 1 w 153"/>
                  <a:gd name="T29" fmla="*/ 0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
                  <a:gd name="T46" fmla="*/ 0 h 75"/>
                  <a:gd name="T47" fmla="*/ 153 w 153"/>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 h="75">
                    <a:moveTo>
                      <a:pt x="1" y="0"/>
                    </a:moveTo>
                    <a:lnTo>
                      <a:pt x="24" y="5"/>
                    </a:lnTo>
                    <a:lnTo>
                      <a:pt x="44" y="13"/>
                    </a:lnTo>
                    <a:lnTo>
                      <a:pt x="64" y="22"/>
                    </a:lnTo>
                    <a:lnTo>
                      <a:pt x="84" y="34"/>
                    </a:lnTo>
                    <a:lnTo>
                      <a:pt x="120" y="54"/>
                    </a:lnTo>
                    <a:lnTo>
                      <a:pt x="153" y="71"/>
                    </a:lnTo>
                    <a:lnTo>
                      <a:pt x="152" y="75"/>
                    </a:lnTo>
                    <a:lnTo>
                      <a:pt x="116" y="58"/>
                    </a:lnTo>
                    <a:lnTo>
                      <a:pt x="81" y="37"/>
                    </a:lnTo>
                    <a:lnTo>
                      <a:pt x="63" y="26"/>
                    </a:lnTo>
                    <a:lnTo>
                      <a:pt x="43" y="17"/>
                    </a:lnTo>
                    <a:lnTo>
                      <a:pt x="23" y="10"/>
                    </a:lnTo>
                    <a:lnTo>
                      <a:pt x="0" y="4"/>
                    </a:lnTo>
                    <a:lnTo>
                      <a:pt x="1" y="0"/>
                    </a:lnTo>
                    <a:close/>
                  </a:path>
                </a:pathLst>
              </a:custGeom>
              <a:solidFill>
                <a:srgbClr val="BFBFBF"/>
              </a:solidFill>
              <a:ln w="9525">
                <a:noFill/>
                <a:round/>
                <a:headEnd/>
                <a:tailEnd/>
              </a:ln>
            </p:spPr>
            <p:txBody>
              <a:bodyPr/>
              <a:lstStyle/>
              <a:p>
                <a:endParaRPr lang="en-US" dirty="0"/>
              </a:p>
            </p:txBody>
          </p:sp>
          <p:sp>
            <p:nvSpPr>
              <p:cNvPr id="22077" name="Freeform 675"/>
              <p:cNvSpPr>
                <a:spLocks/>
              </p:cNvSpPr>
              <p:nvPr/>
            </p:nvSpPr>
            <p:spPr bwMode="auto">
              <a:xfrm>
                <a:off x="3531" y="1258"/>
                <a:ext cx="1" cy="1"/>
              </a:xfrm>
              <a:custGeom>
                <a:avLst/>
                <a:gdLst>
                  <a:gd name="T0" fmla="*/ 1 w 1"/>
                  <a:gd name="T1" fmla="*/ 0 h 4"/>
                  <a:gd name="T2" fmla="*/ 0 w 1"/>
                  <a:gd name="T3" fmla="*/ 4 h 4"/>
                  <a:gd name="T4" fmla="*/ 1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1" y="0"/>
                    </a:moveTo>
                    <a:lnTo>
                      <a:pt x="0" y="4"/>
                    </a:lnTo>
                    <a:lnTo>
                      <a:pt x="1" y="0"/>
                    </a:lnTo>
                    <a:close/>
                  </a:path>
                </a:pathLst>
              </a:custGeom>
              <a:solidFill>
                <a:srgbClr val="BFBFBF"/>
              </a:solidFill>
              <a:ln w="9525">
                <a:noFill/>
                <a:round/>
                <a:headEnd/>
                <a:tailEnd/>
              </a:ln>
            </p:spPr>
            <p:txBody>
              <a:bodyPr/>
              <a:lstStyle/>
              <a:p>
                <a:endParaRPr lang="en-US" dirty="0"/>
              </a:p>
            </p:txBody>
          </p:sp>
          <p:sp>
            <p:nvSpPr>
              <p:cNvPr id="22078" name="Freeform 676"/>
              <p:cNvSpPr>
                <a:spLocks/>
              </p:cNvSpPr>
              <p:nvPr/>
            </p:nvSpPr>
            <p:spPr bwMode="auto">
              <a:xfrm>
                <a:off x="3548" y="1270"/>
                <a:ext cx="34" cy="23"/>
              </a:xfrm>
              <a:custGeom>
                <a:avLst/>
                <a:gdLst>
                  <a:gd name="T0" fmla="*/ 1 w 302"/>
                  <a:gd name="T1" fmla="*/ 0 h 138"/>
                  <a:gd name="T2" fmla="*/ 53 w 302"/>
                  <a:gd name="T3" fmla="*/ 21 h 138"/>
                  <a:gd name="T4" fmla="*/ 97 w 302"/>
                  <a:gd name="T5" fmla="*/ 36 h 138"/>
                  <a:gd name="T6" fmla="*/ 164 w 302"/>
                  <a:gd name="T7" fmla="*/ 58 h 138"/>
                  <a:gd name="T8" fmla="*/ 194 w 302"/>
                  <a:gd name="T9" fmla="*/ 70 h 138"/>
                  <a:gd name="T10" fmla="*/ 226 w 302"/>
                  <a:gd name="T11" fmla="*/ 87 h 138"/>
                  <a:gd name="T12" fmla="*/ 261 w 302"/>
                  <a:gd name="T13" fmla="*/ 106 h 138"/>
                  <a:gd name="T14" fmla="*/ 302 w 302"/>
                  <a:gd name="T15" fmla="*/ 135 h 138"/>
                  <a:gd name="T16" fmla="*/ 298 w 302"/>
                  <a:gd name="T17" fmla="*/ 138 h 138"/>
                  <a:gd name="T18" fmla="*/ 257 w 302"/>
                  <a:gd name="T19" fmla="*/ 109 h 138"/>
                  <a:gd name="T20" fmla="*/ 223 w 302"/>
                  <a:gd name="T21" fmla="*/ 90 h 138"/>
                  <a:gd name="T22" fmla="*/ 193 w 302"/>
                  <a:gd name="T23" fmla="*/ 74 h 138"/>
                  <a:gd name="T24" fmla="*/ 162 w 302"/>
                  <a:gd name="T25" fmla="*/ 63 h 138"/>
                  <a:gd name="T26" fmla="*/ 96 w 302"/>
                  <a:gd name="T27" fmla="*/ 40 h 138"/>
                  <a:gd name="T28" fmla="*/ 52 w 302"/>
                  <a:gd name="T29" fmla="*/ 25 h 138"/>
                  <a:gd name="T30" fmla="*/ 0 w 302"/>
                  <a:gd name="T31" fmla="*/ 4 h 138"/>
                  <a:gd name="T32" fmla="*/ 1 w 302"/>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138"/>
                  <a:gd name="T53" fmla="*/ 302 w 30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138">
                    <a:moveTo>
                      <a:pt x="1" y="0"/>
                    </a:moveTo>
                    <a:lnTo>
                      <a:pt x="53" y="21"/>
                    </a:lnTo>
                    <a:lnTo>
                      <a:pt x="97" y="36"/>
                    </a:lnTo>
                    <a:lnTo>
                      <a:pt x="164" y="58"/>
                    </a:lnTo>
                    <a:lnTo>
                      <a:pt x="194" y="70"/>
                    </a:lnTo>
                    <a:lnTo>
                      <a:pt x="226" y="87"/>
                    </a:lnTo>
                    <a:lnTo>
                      <a:pt x="261" y="106"/>
                    </a:lnTo>
                    <a:lnTo>
                      <a:pt x="302" y="135"/>
                    </a:lnTo>
                    <a:lnTo>
                      <a:pt x="298" y="138"/>
                    </a:lnTo>
                    <a:lnTo>
                      <a:pt x="257" y="109"/>
                    </a:lnTo>
                    <a:lnTo>
                      <a:pt x="223" y="90"/>
                    </a:lnTo>
                    <a:lnTo>
                      <a:pt x="193" y="74"/>
                    </a:lnTo>
                    <a:lnTo>
                      <a:pt x="162" y="63"/>
                    </a:lnTo>
                    <a:lnTo>
                      <a:pt x="96" y="40"/>
                    </a:lnTo>
                    <a:lnTo>
                      <a:pt x="52" y="25"/>
                    </a:lnTo>
                    <a:lnTo>
                      <a:pt x="0" y="4"/>
                    </a:lnTo>
                    <a:lnTo>
                      <a:pt x="1" y="0"/>
                    </a:lnTo>
                    <a:close/>
                  </a:path>
                </a:pathLst>
              </a:custGeom>
              <a:solidFill>
                <a:srgbClr val="BFBFBF"/>
              </a:solidFill>
              <a:ln w="9525">
                <a:noFill/>
                <a:round/>
                <a:headEnd/>
                <a:tailEnd/>
              </a:ln>
            </p:spPr>
            <p:txBody>
              <a:bodyPr/>
              <a:lstStyle/>
              <a:p>
                <a:endParaRPr lang="en-US" dirty="0"/>
              </a:p>
            </p:txBody>
          </p:sp>
          <p:sp>
            <p:nvSpPr>
              <p:cNvPr id="22079" name="Freeform 677"/>
              <p:cNvSpPr>
                <a:spLocks/>
              </p:cNvSpPr>
              <p:nvPr/>
            </p:nvSpPr>
            <p:spPr bwMode="auto">
              <a:xfrm>
                <a:off x="3548" y="1270"/>
                <a:ext cx="1" cy="1"/>
              </a:xfrm>
              <a:custGeom>
                <a:avLst/>
                <a:gdLst>
                  <a:gd name="T0" fmla="*/ 0 w 1"/>
                  <a:gd name="T1" fmla="*/ 4 h 4"/>
                  <a:gd name="T2" fmla="*/ 1 w 1"/>
                  <a:gd name="T3" fmla="*/ 0 h 4"/>
                  <a:gd name="T4" fmla="*/ 0 w 1"/>
                  <a:gd name="T5" fmla="*/ 4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lnTo>
                      <a:pt x="1" y="0"/>
                    </a:lnTo>
                    <a:lnTo>
                      <a:pt x="0" y="4"/>
                    </a:lnTo>
                    <a:close/>
                  </a:path>
                </a:pathLst>
              </a:custGeom>
              <a:solidFill>
                <a:srgbClr val="BFBFBF"/>
              </a:solidFill>
              <a:ln w="9525">
                <a:noFill/>
                <a:round/>
                <a:headEnd/>
                <a:tailEnd/>
              </a:ln>
            </p:spPr>
            <p:txBody>
              <a:bodyPr/>
              <a:lstStyle/>
              <a:p>
                <a:endParaRPr lang="en-US" dirty="0"/>
              </a:p>
            </p:txBody>
          </p:sp>
          <p:sp>
            <p:nvSpPr>
              <p:cNvPr id="22080" name="Freeform 678"/>
              <p:cNvSpPr>
                <a:spLocks/>
              </p:cNvSpPr>
              <p:nvPr/>
            </p:nvSpPr>
            <p:spPr bwMode="auto">
              <a:xfrm>
                <a:off x="3581" y="1292"/>
                <a:ext cx="25" cy="17"/>
              </a:xfrm>
              <a:custGeom>
                <a:avLst/>
                <a:gdLst>
                  <a:gd name="T0" fmla="*/ 4 w 221"/>
                  <a:gd name="T1" fmla="*/ 0 h 100"/>
                  <a:gd name="T2" fmla="*/ 25 w 221"/>
                  <a:gd name="T3" fmla="*/ 14 h 100"/>
                  <a:gd name="T4" fmla="*/ 48 w 221"/>
                  <a:gd name="T5" fmla="*/ 26 h 100"/>
                  <a:gd name="T6" fmla="*/ 75 w 221"/>
                  <a:gd name="T7" fmla="*/ 37 h 100"/>
                  <a:gd name="T8" fmla="*/ 103 w 221"/>
                  <a:gd name="T9" fmla="*/ 48 h 100"/>
                  <a:gd name="T10" fmla="*/ 162 w 221"/>
                  <a:gd name="T11" fmla="*/ 70 h 100"/>
                  <a:gd name="T12" fmla="*/ 192 w 221"/>
                  <a:gd name="T13" fmla="*/ 83 h 100"/>
                  <a:gd name="T14" fmla="*/ 221 w 221"/>
                  <a:gd name="T15" fmla="*/ 95 h 100"/>
                  <a:gd name="T16" fmla="*/ 220 w 221"/>
                  <a:gd name="T17" fmla="*/ 100 h 100"/>
                  <a:gd name="T18" fmla="*/ 191 w 221"/>
                  <a:gd name="T19" fmla="*/ 87 h 100"/>
                  <a:gd name="T20" fmla="*/ 161 w 221"/>
                  <a:gd name="T21" fmla="*/ 75 h 100"/>
                  <a:gd name="T22" fmla="*/ 102 w 221"/>
                  <a:gd name="T23" fmla="*/ 53 h 100"/>
                  <a:gd name="T24" fmla="*/ 74 w 221"/>
                  <a:gd name="T25" fmla="*/ 41 h 100"/>
                  <a:gd name="T26" fmla="*/ 47 w 221"/>
                  <a:gd name="T27" fmla="*/ 30 h 100"/>
                  <a:gd name="T28" fmla="*/ 22 w 221"/>
                  <a:gd name="T29" fmla="*/ 17 h 100"/>
                  <a:gd name="T30" fmla="*/ 0 w 221"/>
                  <a:gd name="T31" fmla="*/ 3 h 100"/>
                  <a:gd name="T32" fmla="*/ 4 w 221"/>
                  <a:gd name="T33" fmla="*/ 0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100"/>
                  <a:gd name="T53" fmla="*/ 221 w 221"/>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100">
                    <a:moveTo>
                      <a:pt x="4" y="0"/>
                    </a:moveTo>
                    <a:lnTo>
                      <a:pt x="25" y="14"/>
                    </a:lnTo>
                    <a:lnTo>
                      <a:pt x="48" y="26"/>
                    </a:lnTo>
                    <a:lnTo>
                      <a:pt x="75" y="37"/>
                    </a:lnTo>
                    <a:lnTo>
                      <a:pt x="103" y="48"/>
                    </a:lnTo>
                    <a:lnTo>
                      <a:pt x="162" y="70"/>
                    </a:lnTo>
                    <a:lnTo>
                      <a:pt x="192" y="83"/>
                    </a:lnTo>
                    <a:lnTo>
                      <a:pt x="221" y="95"/>
                    </a:lnTo>
                    <a:lnTo>
                      <a:pt x="220" y="100"/>
                    </a:lnTo>
                    <a:lnTo>
                      <a:pt x="191" y="87"/>
                    </a:lnTo>
                    <a:lnTo>
                      <a:pt x="161" y="75"/>
                    </a:lnTo>
                    <a:lnTo>
                      <a:pt x="102" y="53"/>
                    </a:lnTo>
                    <a:lnTo>
                      <a:pt x="74" y="41"/>
                    </a:lnTo>
                    <a:lnTo>
                      <a:pt x="47" y="30"/>
                    </a:lnTo>
                    <a:lnTo>
                      <a:pt x="22" y="17"/>
                    </a:lnTo>
                    <a:lnTo>
                      <a:pt x="0" y="3"/>
                    </a:lnTo>
                    <a:lnTo>
                      <a:pt x="4" y="0"/>
                    </a:lnTo>
                    <a:close/>
                  </a:path>
                </a:pathLst>
              </a:custGeom>
              <a:solidFill>
                <a:srgbClr val="BFBFBF"/>
              </a:solidFill>
              <a:ln w="9525">
                <a:noFill/>
                <a:round/>
                <a:headEnd/>
                <a:tailEnd/>
              </a:ln>
            </p:spPr>
            <p:txBody>
              <a:bodyPr/>
              <a:lstStyle/>
              <a:p>
                <a:endParaRPr lang="en-US" dirty="0"/>
              </a:p>
            </p:txBody>
          </p:sp>
          <p:sp>
            <p:nvSpPr>
              <p:cNvPr id="22081" name="Freeform 679"/>
              <p:cNvSpPr>
                <a:spLocks/>
              </p:cNvSpPr>
              <p:nvPr/>
            </p:nvSpPr>
            <p:spPr bwMode="auto">
              <a:xfrm>
                <a:off x="3581" y="1292"/>
                <a:ext cx="1" cy="1"/>
              </a:xfrm>
              <a:custGeom>
                <a:avLst/>
                <a:gdLst>
                  <a:gd name="T0" fmla="*/ 0 w 4"/>
                  <a:gd name="T1" fmla="*/ 3 h 3"/>
                  <a:gd name="T2" fmla="*/ 4 w 4"/>
                  <a:gd name="T3" fmla="*/ 0 h 3"/>
                  <a:gd name="T4" fmla="*/ 0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3"/>
                    </a:moveTo>
                    <a:lnTo>
                      <a:pt x="4" y="0"/>
                    </a:lnTo>
                    <a:lnTo>
                      <a:pt x="0" y="3"/>
                    </a:lnTo>
                    <a:close/>
                  </a:path>
                </a:pathLst>
              </a:custGeom>
              <a:solidFill>
                <a:srgbClr val="BFBFBF"/>
              </a:solidFill>
              <a:ln w="9525">
                <a:noFill/>
                <a:round/>
                <a:headEnd/>
                <a:tailEnd/>
              </a:ln>
            </p:spPr>
            <p:txBody>
              <a:bodyPr/>
              <a:lstStyle/>
              <a:p>
                <a:endParaRPr lang="en-US" dirty="0"/>
              </a:p>
            </p:txBody>
          </p:sp>
          <p:sp>
            <p:nvSpPr>
              <p:cNvPr id="22082" name="Freeform 680"/>
              <p:cNvSpPr>
                <a:spLocks/>
              </p:cNvSpPr>
              <p:nvPr/>
            </p:nvSpPr>
            <p:spPr bwMode="auto">
              <a:xfrm>
                <a:off x="3606" y="1309"/>
                <a:ext cx="15" cy="15"/>
              </a:xfrm>
              <a:custGeom>
                <a:avLst/>
                <a:gdLst>
                  <a:gd name="T0" fmla="*/ 3 w 138"/>
                  <a:gd name="T1" fmla="*/ 0 h 93"/>
                  <a:gd name="T2" fmla="*/ 34 w 138"/>
                  <a:gd name="T3" fmla="*/ 20 h 93"/>
                  <a:gd name="T4" fmla="*/ 71 w 138"/>
                  <a:gd name="T5" fmla="*/ 45 h 93"/>
                  <a:gd name="T6" fmla="*/ 108 w 138"/>
                  <a:gd name="T7" fmla="*/ 71 h 93"/>
                  <a:gd name="T8" fmla="*/ 138 w 138"/>
                  <a:gd name="T9" fmla="*/ 90 h 93"/>
                  <a:gd name="T10" fmla="*/ 135 w 138"/>
                  <a:gd name="T11" fmla="*/ 93 h 93"/>
                  <a:gd name="T12" fmla="*/ 104 w 138"/>
                  <a:gd name="T13" fmla="*/ 74 h 93"/>
                  <a:gd name="T14" fmla="*/ 68 w 138"/>
                  <a:gd name="T15" fmla="*/ 48 h 93"/>
                  <a:gd name="T16" fmla="*/ 31 w 138"/>
                  <a:gd name="T17" fmla="*/ 23 h 93"/>
                  <a:gd name="T18" fmla="*/ 0 w 138"/>
                  <a:gd name="T19" fmla="*/ 4 h 93"/>
                  <a:gd name="T20" fmla="*/ 3 w 138"/>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93"/>
                  <a:gd name="T35" fmla="*/ 138 w 138"/>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93">
                    <a:moveTo>
                      <a:pt x="3" y="0"/>
                    </a:moveTo>
                    <a:lnTo>
                      <a:pt x="34" y="20"/>
                    </a:lnTo>
                    <a:lnTo>
                      <a:pt x="71" y="45"/>
                    </a:lnTo>
                    <a:lnTo>
                      <a:pt x="108" y="71"/>
                    </a:lnTo>
                    <a:lnTo>
                      <a:pt x="138" y="90"/>
                    </a:lnTo>
                    <a:lnTo>
                      <a:pt x="135" y="93"/>
                    </a:lnTo>
                    <a:lnTo>
                      <a:pt x="104" y="74"/>
                    </a:lnTo>
                    <a:lnTo>
                      <a:pt x="68" y="48"/>
                    </a:lnTo>
                    <a:lnTo>
                      <a:pt x="31" y="23"/>
                    </a:lnTo>
                    <a:lnTo>
                      <a:pt x="0" y="4"/>
                    </a:lnTo>
                    <a:lnTo>
                      <a:pt x="3" y="0"/>
                    </a:lnTo>
                    <a:close/>
                  </a:path>
                </a:pathLst>
              </a:custGeom>
              <a:solidFill>
                <a:srgbClr val="BFBFBF"/>
              </a:solidFill>
              <a:ln w="9525">
                <a:noFill/>
                <a:round/>
                <a:headEnd/>
                <a:tailEnd/>
              </a:ln>
            </p:spPr>
            <p:txBody>
              <a:bodyPr/>
              <a:lstStyle/>
              <a:p>
                <a:endParaRPr lang="en-US" dirty="0"/>
              </a:p>
            </p:txBody>
          </p:sp>
          <p:sp>
            <p:nvSpPr>
              <p:cNvPr id="22083" name="Freeform 681"/>
              <p:cNvSpPr>
                <a:spLocks/>
              </p:cNvSpPr>
              <p:nvPr/>
            </p:nvSpPr>
            <p:spPr bwMode="auto">
              <a:xfrm>
                <a:off x="3606" y="1308"/>
                <a:ext cx="1" cy="1"/>
              </a:xfrm>
              <a:custGeom>
                <a:avLst/>
                <a:gdLst>
                  <a:gd name="T0" fmla="*/ 2 w 3"/>
                  <a:gd name="T1" fmla="*/ 0 h 5"/>
                  <a:gd name="T2" fmla="*/ 3 w 3"/>
                  <a:gd name="T3" fmla="*/ 1 h 5"/>
                  <a:gd name="T4" fmla="*/ 0 w 3"/>
                  <a:gd name="T5" fmla="*/ 5 h 5"/>
                  <a:gd name="T6" fmla="*/ 1 w 3"/>
                  <a:gd name="T7" fmla="*/ 5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3" y="1"/>
                    </a:lnTo>
                    <a:lnTo>
                      <a:pt x="0" y="5"/>
                    </a:lnTo>
                    <a:lnTo>
                      <a:pt x="1" y="5"/>
                    </a:lnTo>
                    <a:lnTo>
                      <a:pt x="2" y="0"/>
                    </a:lnTo>
                    <a:close/>
                  </a:path>
                </a:pathLst>
              </a:custGeom>
              <a:solidFill>
                <a:srgbClr val="BFBFBF"/>
              </a:solidFill>
              <a:ln w="9525">
                <a:noFill/>
                <a:round/>
                <a:headEnd/>
                <a:tailEnd/>
              </a:ln>
            </p:spPr>
            <p:txBody>
              <a:bodyPr/>
              <a:lstStyle/>
              <a:p>
                <a:endParaRPr lang="en-US" dirty="0"/>
              </a:p>
            </p:txBody>
          </p:sp>
          <p:sp>
            <p:nvSpPr>
              <p:cNvPr id="22084" name="Freeform 682"/>
              <p:cNvSpPr>
                <a:spLocks/>
              </p:cNvSpPr>
              <p:nvPr/>
            </p:nvSpPr>
            <p:spPr bwMode="auto">
              <a:xfrm>
                <a:off x="3621" y="1324"/>
                <a:ext cx="16" cy="14"/>
              </a:xfrm>
              <a:custGeom>
                <a:avLst/>
                <a:gdLst>
                  <a:gd name="T0" fmla="*/ 3 w 148"/>
                  <a:gd name="T1" fmla="*/ 0 h 87"/>
                  <a:gd name="T2" fmla="*/ 74 w 148"/>
                  <a:gd name="T3" fmla="*/ 43 h 87"/>
                  <a:gd name="T4" fmla="*/ 109 w 148"/>
                  <a:gd name="T5" fmla="*/ 64 h 87"/>
                  <a:gd name="T6" fmla="*/ 148 w 148"/>
                  <a:gd name="T7" fmla="*/ 83 h 87"/>
                  <a:gd name="T8" fmla="*/ 144 w 148"/>
                  <a:gd name="T9" fmla="*/ 87 h 87"/>
                  <a:gd name="T10" fmla="*/ 105 w 148"/>
                  <a:gd name="T11" fmla="*/ 67 h 87"/>
                  <a:gd name="T12" fmla="*/ 71 w 148"/>
                  <a:gd name="T13" fmla="*/ 46 h 87"/>
                  <a:gd name="T14" fmla="*/ 0 w 148"/>
                  <a:gd name="T15" fmla="*/ 3 h 87"/>
                  <a:gd name="T16" fmla="*/ 3 w 14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87"/>
                  <a:gd name="T29" fmla="*/ 148 w 14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87">
                    <a:moveTo>
                      <a:pt x="3" y="0"/>
                    </a:moveTo>
                    <a:lnTo>
                      <a:pt x="74" y="43"/>
                    </a:lnTo>
                    <a:lnTo>
                      <a:pt x="109" y="64"/>
                    </a:lnTo>
                    <a:lnTo>
                      <a:pt x="148" y="83"/>
                    </a:lnTo>
                    <a:lnTo>
                      <a:pt x="144" y="87"/>
                    </a:lnTo>
                    <a:lnTo>
                      <a:pt x="105" y="67"/>
                    </a:lnTo>
                    <a:lnTo>
                      <a:pt x="71" y="46"/>
                    </a:lnTo>
                    <a:lnTo>
                      <a:pt x="0" y="3"/>
                    </a:lnTo>
                    <a:lnTo>
                      <a:pt x="3" y="0"/>
                    </a:lnTo>
                    <a:close/>
                  </a:path>
                </a:pathLst>
              </a:custGeom>
              <a:solidFill>
                <a:srgbClr val="BFBFBF"/>
              </a:solidFill>
              <a:ln w="9525">
                <a:noFill/>
                <a:round/>
                <a:headEnd/>
                <a:tailEnd/>
              </a:ln>
            </p:spPr>
            <p:txBody>
              <a:bodyPr/>
              <a:lstStyle/>
              <a:p>
                <a:endParaRPr lang="en-US" dirty="0"/>
              </a:p>
            </p:txBody>
          </p:sp>
          <p:sp>
            <p:nvSpPr>
              <p:cNvPr id="22085" name="Freeform 683"/>
              <p:cNvSpPr>
                <a:spLocks/>
              </p:cNvSpPr>
              <p:nvPr/>
            </p:nvSpPr>
            <p:spPr bwMode="auto">
              <a:xfrm>
                <a:off x="3621" y="1324"/>
                <a:ext cx="1" cy="1"/>
              </a:xfrm>
              <a:custGeom>
                <a:avLst/>
                <a:gdLst>
                  <a:gd name="T0" fmla="*/ 0 w 3"/>
                  <a:gd name="T1" fmla="*/ 3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3" y="0"/>
                    </a:lnTo>
                    <a:lnTo>
                      <a:pt x="0" y="3"/>
                    </a:lnTo>
                    <a:close/>
                  </a:path>
                </a:pathLst>
              </a:custGeom>
              <a:solidFill>
                <a:srgbClr val="BFBFBF"/>
              </a:solidFill>
              <a:ln w="9525">
                <a:noFill/>
                <a:round/>
                <a:headEnd/>
                <a:tailEnd/>
              </a:ln>
            </p:spPr>
            <p:txBody>
              <a:bodyPr/>
              <a:lstStyle/>
              <a:p>
                <a:endParaRPr lang="en-US" dirty="0"/>
              </a:p>
            </p:txBody>
          </p:sp>
          <p:sp>
            <p:nvSpPr>
              <p:cNvPr id="22086" name="Freeform 684"/>
              <p:cNvSpPr>
                <a:spLocks/>
              </p:cNvSpPr>
              <p:nvPr/>
            </p:nvSpPr>
            <p:spPr bwMode="auto">
              <a:xfrm>
                <a:off x="3637" y="1337"/>
                <a:ext cx="15" cy="12"/>
              </a:xfrm>
              <a:custGeom>
                <a:avLst/>
                <a:gdLst>
                  <a:gd name="T0" fmla="*/ 4 w 141"/>
                  <a:gd name="T1" fmla="*/ 0 h 72"/>
                  <a:gd name="T2" fmla="*/ 37 w 141"/>
                  <a:gd name="T3" fmla="*/ 21 h 72"/>
                  <a:gd name="T4" fmla="*/ 58 w 141"/>
                  <a:gd name="T5" fmla="*/ 35 h 72"/>
                  <a:gd name="T6" fmla="*/ 86 w 141"/>
                  <a:gd name="T7" fmla="*/ 48 h 72"/>
                  <a:gd name="T8" fmla="*/ 141 w 141"/>
                  <a:gd name="T9" fmla="*/ 68 h 72"/>
                  <a:gd name="T10" fmla="*/ 140 w 141"/>
                  <a:gd name="T11" fmla="*/ 72 h 72"/>
                  <a:gd name="T12" fmla="*/ 85 w 141"/>
                  <a:gd name="T13" fmla="*/ 52 h 72"/>
                  <a:gd name="T14" fmla="*/ 55 w 141"/>
                  <a:gd name="T15" fmla="*/ 38 h 72"/>
                  <a:gd name="T16" fmla="*/ 34 w 141"/>
                  <a:gd name="T17" fmla="*/ 24 h 72"/>
                  <a:gd name="T18" fmla="*/ 0 w 141"/>
                  <a:gd name="T19" fmla="*/ 4 h 72"/>
                  <a:gd name="T20" fmla="*/ 4 w 141"/>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72"/>
                  <a:gd name="T35" fmla="*/ 141 w 141"/>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72">
                    <a:moveTo>
                      <a:pt x="4" y="0"/>
                    </a:moveTo>
                    <a:lnTo>
                      <a:pt x="37" y="21"/>
                    </a:lnTo>
                    <a:lnTo>
                      <a:pt x="58" y="35"/>
                    </a:lnTo>
                    <a:lnTo>
                      <a:pt x="86" y="48"/>
                    </a:lnTo>
                    <a:lnTo>
                      <a:pt x="141" y="68"/>
                    </a:lnTo>
                    <a:lnTo>
                      <a:pt x="140" y="72"/>
                    </a:lnTo>
                    <a:lnTo>
                      <a:pt x="85" y="52"/>
                    </a:lnTo>
                    <a:lnTo>
                      <a:pt x="55" y="38"/>
                    </a:lnTo>
                    <a:lnTo>
                      <a:pt x="34" y="24"/>
                    </a:lnTo>
                    <a:lnTo>
                      <a:pt x="0" y="4"/>
                    </a:lnTo>
                    <a:lnTo>
                      <a:pt x="4" y="0"/>
                    </a:lnTo>
                    <a:close/>
                  </a:path>
                </a:pathLst>
              </a:custGeom>
              <a:solidFill>
                <a:srgbClr val="BFBFBF"/>
              </a:solidFill>
              <a:ln w="9525">
                <a:noFill/>
                <a:round/>
                <a:headEnd/>
                <a:tailEnd/>
              </a:ln>
            </p:spPr>
            <p:txBody>
              <a:bodyPr/>
              <a:lstStyle/>
              <a:p>
                <a:endParaRPr lang="en-US" dirty="0"/>
              </a:p>
            </p:txBody>
          </p:sp>
          <p:sp>
            <p:nvSpPr>
              <p:cNvPr id="22087" name="Freeform 685"/>
              <p:cNvSpPr>
                <a:spLocks/>
              </p:cNvSpPr>
              <p:nvPr/>
            </p:nvSpPr>
            <p:spPr bwMode="auto">
              <a:xfrm>
                <a:off x="3637" y="1337"/>
                <a:ext cx="1" cy="1"/>
              </a:xfrm>
              <a:custGeom>
                <a:avLst/>
                <a:gdLst>
                  <a:gd name="T0" fmla="*/ 4 w 4"/>
                  <a:gd name="T1" fmla="*/ 0 h 4"/>
                  <a:gd name="T2" fmla="*/ 0 w 4"/>
                  <a:gd name="T3" fmla="*/ 4 h 4"/>
                  <a:gd name="T4" fmla="*/ 4 w 4"/>
                  <a:gd name="T5" fmla="*/ 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0"/>
                    </a:moveTo>
                    <a:lnTo>
                      <a:pt x="0" y="4"/>
                    </a:lnTo>
                    <a:lnTo>
                      <a:pt x="4" y="0"/>
                    </a:lnTo>
                    <a:close/>
                  </a:path>
                </a:pathLst>
              </a:custGeom>
              <a:solidFill>
                <a:srgbClr val="BFBFBF"/>
              </a:solidFill>
              <a:ln w="9525">
                <a:noFill/>
                <a:round/>
                <a:headEnd/>
                <a:tailEnd/>
              </a:ln>
            </p:spPr>
            <p:txBody>
              <a:bodyPr/>
              <a:lstStyle/>
              <a:p>
                <a:endParaRPr lang="en-US" dirty="0"/>
              </a:p>
            </p:txBody>
          </p:sp>
          <p:sp>
            <p:nvSpPr>
              <p:cNvPr id="22088" name="Freeform 686"/>
              <p:cNvSpPr>
                <a:spLocks/>
              </p:cNvSpPr>
              <p:nvPr/>
            </p:nvSpPr>
            <p:spPr bwMode="auto">
              <a:xfrm>
                <a:off x="3652" y="1349"/>
                <a:ext cx="10" cy="14"/>
              </a:xfrm>
              <a:custGeom>
                <a:avLst/>
                <a:gdLst>
                  <a:gd name="T0" fmla="*/ 3 w 92"/>
                  <a:gd name="T1" fmla="*/ 0 h 82"/>
                  <a:gd name="T2" fmla="*/ 36 w 92"/>
                  <a:gd name="T3" fmla="*/ 29 h 82"/>
                  <a:gd name="T4" fmla="*/ 61 w 92"/>
                  <a:gd name="T5" fmla="*/ 46 h 82"/>
                  <a:gd name="T6" fmla="*/ 76 w 92"/>
                  <a:gd name="T7" fmla="*/ 54 h 82"/>
                  <a:gd name="T8" fmla="*/ 85 w 92"/>
                  <a:gd name="T9" fmla="*/ 57 h 82"/>
                  <a:gd name="T10" fmla="*/ 92 w 92"/>
                  <a:gd name="T11" fmla="*/ 61 h 82"/>
                  <a:gd name="T12" fmla="*/ 92 w 92"/>
                  <a:gd name="T13" fmla="*/ 63 h 82"/>
                  <a:gd name="T14" fmla="*/ 89 w 92"/>
                  <a:gd name="T15" fmla="*/ 69 h 82"/>
                  <a:gd name="T16" fmla="*/ 85 w 92"/>
                  <a:gd name="T17" fmla="*/ 82 h 82"/>
                  <a:gd name="T18" fmla="*/ 81 w 92"/>
                  <a:gd name="T19" fmla="*/ 82 h 82"/>
                  <a:gd name="T20" fmla="*/ 84 w 92"/>
                  <a:gd name="T21" fmla="*/ 68 h 82"/>
                  <a:gd name="T22" fmla="*/ 88 w 92"/>
                  <a:gd name="T23" fmla="*/ 62 h 82"/>
                  <a:gd name="T24" fmla="*/ 88 w 92"/>
                  <a:gd name="T25" fmla="*/ 62 h 82"/>
                  <a:gd name="T26" fmla="*/ 84 w 92"/>
                  <a:gd name="T27" fmla="*/ 62 h 82"/>
                  <a:gd name="T28" fmla="*/ 75 w 92"/>
                  <a:gd name="T29" fmla="*/ 59 h 82"/>
                  <a:gd name="T30" fmla="*/ 57 w 92"/>
                  <a:gd name="T31" fmla="*/ 49 h 82"/>
                  <a:gd name="T32" fmla="*/ 33 w 92"/>
                  <a:gd name="T33" fmla="*/ 32 h 82"/>
                  <a:gd name="T34" fmla="*/ 0 w 92"/>
                  <a:gd name="T35" fmla="*/ 3 h 82"/>
                  <a:gd name="T36" fmla="*/ 3 w 92"/>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82"/>
                  <a:gd name="T59" fmla="*/ 92 w 92"/>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82">
                    <a:moveTo>
                      <a:pt x="3" y="0"/>
                    </a:moveTo>
                    <a:lnTo>
                      <a:pt x="36" y="29"/>
                    </a:lnTo>
                    <a:lnTo>
                      <a:pt x="61" y="46"/>
                    </a:lnTo>
                    <a:lnTo>
                      <a:pt x="76" y="54"/>
                    </a:lnTo>
                    <a:lnTo>
                      <a:pt x="85" y="57"/>
                    </a:lnTo>
                    <a:lnTo>
                      <a:pt x="92" y="61"/>
                    </a:lnTo>
                    <a:lnTo>
                      <a:pt x="92" y="63"/>
                    </a:lnTo>
                    <a:lnTo>
                      <a:pt x="89" y="69"/>
                    </a:lnTo>
                    <a:lnTo>
                      <a:pt x="85" y="82"/>
                    </a:lnTo>
                    <a:lnTo>
                      <a:pt x="81" y="82"/>
                    </a:lnTo>
                    <a:lnTo>
                      <a:pt x="84" y="68"/>
                    </a:lnTo>
                    <a:lnTo>
                      <a:pt x="88" y="62"/>
                    </a:lnTo>
                    <a:lnTo>
                      <a:pt x="84" y="62"/>
                    </a:lnTo>
                    <a:lnTo>
                      <a:pt x="75" y="59"/>
                    </a:lnTo>
                    <a:lnTo>
                      <a:pt x="57" y="49"/>
                    </a:lnTo>
                    <a:lnTo>
                      <a:pt x="33" y="32"/>
                    </a:lnTo>
                    <a:lnTo>
                      <a:pt x="0" y="3"/>
                    </a:lnTo>
                    <a:lnTo>
                      <a:pt x="3" y="0"/>
                    </a:lnTo>
                    <a:close/>
                  </a:path>
                </a:pathLst>
              </a:custGeom>
              <a:solidFill>
                <a:srgbClr val="BFBFBF"/>
              </a:solidFill>
              <a:ln w="9525">
                <a:noFill/>
                <a:round/>
                <a:headEnd/>
                <a:tailEnd/>
              </a:ln>
            </p:spPr>
            <p:txBody>
              <a:bodyPr/>
              <a:lstStyle/>
              <a:p>
                <a:endParaRPr lang="en-US" dirty="0"/>
              </a:p>
            </p:txBody>
          </p:sp>
          <p:sp>
            <p:nvSpPr>
              <p:cNvPr id="22089" name="Freeform 687"/>
              <p:cNvSpPr>
                <a:spLocks/>
              </p:cNvSpPr>
              <p:nvPr/>
            </p:nvSpPr>
            <p:spPr bwMode="auto">
              <a:xfrm>
                <a:off x="3652" y="1349"/>
                <a:ext cx="1" cy="1"/>
              </a:xfrm>
              <a:custGeom>
                <a:avLst/>
                <a:gdLst>
                  <a:gd name="T0" fmla="*/ 2 w 3"/>
                  <a:gd name="T1" fmla="*/ 0 h 4"/>
                  <a:gd name="T2" fmla="*/ 3 w 3"/>
                  <a:gd name="T3" fmla="*/ 1 h 4"/>
                  <a:gd name="T4" fmla="*/ 0 w 3"/>
                  <a:gd name="T5" fmla="*/ 4 h 4"/>
                  <a:gd name="T6" fmla="*/ 1 w 3"/>
                  <a:gd name="T7" fmla="*/ 4 h 4"/>
                  <a:gd name="T8" fmla="*/ 2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lnTo>
                      <a:pt x="3" y="1"/>
                    </a:lnTo>
                    <a:lnTo>
                      <a:pt x="0" y="4"/>
                    </a:lnTo>
                    <a:lnTo>
                      <a:pt x="1" y="4"/>
                    </a:lnTo>
                    <a:lnTo>
                      <a:pt x="2" y="0"/>
                    </a:lnTo>
                    <a:close/>
                  </a:path>
                </a:pathLst>
              </a:custGeom>
              <a:solidFill>
                <a:srgbClr val="BFBFBF"/>
              </a:solidFill>
              <a:ln w="9525">
                <a:noFill/>
                <a:round/>
                <a:headEnd/>
                <a:tailEnd/>
              </a:ln>
            </p:spPr>
            <p:txBody>
              <a:bodyPr/>
              <a:lstStyle/>
              <a:p>
                <a:endParaRPr lang="en-US" dirty="0"/>
              </a:p>
            </p:txBody>
          </p:sp>
          <p:sp>
            <p:nvSpPr>
              <p:cNvPr id="22090" name="Freeform 688"/>
              <p:cNvSpPr>
                <a:spLocks/>
              </p:cNvSpPr>
              <p:nvPr/>
            </p:nvSpPr>
            <p:spPr bwMode="auto">
              <a:xfrm>
                <a:off x="3661" y="1363"/>
                <a:ext cx="5" cy="36"/>
              </a:xfrm>
              <a:custGeom>
                <a:avLst/>
                <a:gdLst>
                  <a:gd name="T0" fmla="*/ 4 w 42"/>
                  <a:gd name="T1" fmla="*/ 0 h 216"/>
                  <a:gd name="T2" fmla="*/ 0 w 42"/>
                  <a:gd name="T3" fmla="*/ 2 h 216"/>
                  <a:gd name="T4" fmla="*/ 38 w 42"/>
                  <a:gd name="T5" fmla="*/ 216 h 216"/>
                  <a:gd name="T6" fmla="*/ 42 w 42"/>
                  <a:gd name="T7" fmla="*/ 215 h 216"/>
                  <a:gd name="T8" fmla="*/ 4 w 42"/>
                  <a:gd name="T9" fmla="*/ 0 h 216"/>
                  <a:gd name="T10" fmla="*/ 0 60000 65536"/>
                  <a:gd name="T11" fmla="*/ 0 60000 65536"/>
                  <a:gd name="T12" fmla="*/ 0 60000 65536"/>
                  <a:gd name="T13" fmla="*/ 0 60000 65536"/>
                  <a:gd name="T14" fmla="*/ 0 60000 65536"/>
                  <a:gd name="T15" fmla="*/ 0 w 42"/>
                  <a:gd name="T16" fmla="*/ 0 h 216"/>
                  <a:gd name="T17" fmla="*/ 42 w 42"/>
                  <a:gd name="T18" fmla="*/ 216 h 216"/>
                </a:gdLst>
                <a:ahLst/>
                <a:cxnLst>
                  <a:cxn ang="T10">
                    <a:pos x="T0" y="T1"/>
                  </a:cxn>
                  <a:cxn ang="T11">
                    <a:pos x="T2" y="T3"/>
                  </a:cxn>
                  <a:cxn ang="T12">
                    <a:pos x="T4" y="T5"/>
                  </a:cxn>
                  <a:cxn ang="T13">
                    <a:pos x="T6" y="T7"/>
                  </a:cxn>
                  <a:cxn ang="T14">
                    <a:pos x="T8" y="T9"/>
                  </a:cxn>
                </a:cxnLst>
                <a:rect l="T15" t="T16" r="T17" b="T18"/>
                <a:pathLst>
                  <a:path w="42" h="216">
                    <a:moveTo>
                      <a:pt x="4" y="0"/>
                    </a:moveTo>
                    <a:lnTo>
                      <a:pt x="0" y="2"/>
                    </a:lnTo>
                    <a:lnTo>
                      <a:pt x="38" y="216"/>
                    </a:lnTo>
                    <a:lnTo>
                      <a:pt x="42" y="215"/>
                    </a:lnTo>
                    <a:lnTo>
                      <a:pt x="4" y="0"/>
                    </a:lnTo>
                    <a:close/>
                  </a:path>
                </a:pathLst>
              </a:custGeom>
              <a:solidFill>
                <a:srgbClr val="BFBFBF"/>
              </a:solidFill>
              <a:ln w="9525">
                <a:noFill/>
                <a:round/>
                <a:headEnd/>
                <a:tailEnd/>
              </a:ln>
            </p:spPr>
            <p:txBody>
              <a:bodyPr/>
              <a:lstStyle/>
              <a:p>
                <a:endParaRPr lang="en-US" dirty="0"/>
              </a:p>
            </p:txBody>
          </p:sp>
          <p:sp>
            <p:nvSpPr>
              <p:cNvPr id="22091" name="Freeform 689"/>
              <p:cNvSpPr>
                <a:spLocks/>
              </p:cNvSpPr>
              <p:nvPr/>
            </p:nvSpPr>
            <p:spPr bwMode="auto">
              <a:xfrm>
                <a:off x="3661" y="1363"/>
                <a:ext cx="1" cy="1"/>
              </a:xfrm>
              <a:custGeom>
                <a:avLst/>
                <a:gdLst>
                  <a:gd name="T0" fmla="*/ 0 w 4"/>
                  <a:gd name="T1" fmla="*/ 0 h 2"/>
                  <a:gd name="T2" fmla="*/ 0 w 4"/>
                  <a:gd name="T3" fmla="*/ 2 h 2"/>
                  <a:gd name="T4" fmla="*/ 4 w 4"/>
                  <a:gd name="T5" fmla="*/ 0 h 2"/>
                  <a:gd name="T6" fmla="*/ 0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0"/>
                    </a:moveTo>
                    <a:lnTo>
                      <a:pt x="0" y="2"/>
                    </a:lnTo>
                    <a:lnTo>
                      <a:pt x="4" y="0"/>
                    </a:lnTo>
                    <a:lnTo>
                      <a:pt x="0" y="0"/>
                    </a:lnTo>
                    <a:close/>
                  </a:path>
                </a:pathLst>
              </a:custGeom>
              <a:solidFill>
                <a:srgbClr val="BFBFBF"/>
              </a:solidFill>
              <a:ln w="9525">
                <a:noFill/>
                <a:round/>
                <a:headEnd/>
                <a:tailEnd/>
              </a:ln>
            </p:spPr>
            <p:txBody>
              <a:bodyPr/>
              <a:lstStyle/>
              <a:p>
                <a:endParaRPr lang="en-US" dirty="0"/>
              </a:p>
            </p:txBody>
          </p:sp>
          <p:sp>
            <p:nvSpPr>
              <p:cNvPr id="22092" name="Freeform 690"/>
              <p:cNvSpPr>
                <a:spLocks/>
              </p:cNvSpPr>
              <p:nvPr/>
            </p:nvSpPr>
            <p:spPr bwMode="auto">
              <a:xfrm>
                <a:off x="3665" y="1398"/>
                <a:ext cx="12" cy="19"/>
              </a:xfrm>
              <a:custGeom>
                <a:avLst/>
                <a:gdLst>
                  <a:gd name="T0" fmla="*/ 4 w 104"/>
                  <a:gd name="T1" fmla="*/ 0 h 111"/>
                  <a:gd name="T2" fmla="*/ 9 w 104"/>
                  <a:gd name="T3" fmla="*/ 17 h 111"/>
                  <a:gd name="T4" fmla="*/ 14 w 104"/>
                  <a:gd name="T5" fmla="*/ 25 h 111"/>
                  <a:gd name="T6" fmla="*/ 22 w 104"/>
                  <a:gd name="T7" fmla="*/ 29 h 111"/>
                  <a:gd name="T8" fmla="*/ 34 w 104"/>
                  <a:gd name="T9" fmla="*/ 34 h 111"/>
                  <a:gd name="T10" fmla="*/ 49 w 104"/>
                  <a:gd name="T11" fmla="*/ 42 h 111"/>
                  <a:gd name="T12" fmla="*/ 64 w 104"/>
                  <a:gd name="T13" fmla="*/ 54 h 111"/>
                  <a:gd name="T14" fmla="*/ 83 w 104"/>
                  <a:gd name="T15" fmla="*/ 75 h 111"/>
                  <a:gd name="T16" fmla="*/ 93 w 104"/>
                  <a:gd name="T17" fmla="*/ 90 h 111"/>
                  <a:gd name="T18" fmla="*/ 104 w 104"/>
                  <a:gd name="T19" fmla="*/ 110 h 111"/>
                  <a:gd name="T20" fmla="*/ 100 w 104"/>
                  <a:gd name="T21" fmla="*/ 111 h 111"/>
                  <a:gd name="T22" fmla="*/ 90 w 104"/>
                  <a:gd name="T23" fmla="*/ 93 h 111"/>
                  <a:gd name="T24" fmla="*/ 80 w 104"/>
                  <a:gd name="T25" fmla="*/ 78 h 111"/>
                  <a:gd name="T26" fmla="*/ 61 w 104"/>
                  <a:gd name="T27" fmla="*/ 57 h 111"/>
                  <a:gd name="T28" fmla="*/ 45 w 104"/>
                  <a:gd name="T29" fmla="*/ 45 h 111"/>
                  <a:gd name="T30" fmla="*/ 33 w 104"/>
                  <a:gd name="T31" fmla="*/ 38 h 111"/>
                  <a:gd name="T32" fmla="*/ 21 w 104"/>
                  <a:gd name="T33" fmla="*/ 34 h 111"/>
                  <a:gd name="T34" fmla="*/ 11 w 104"/>
                  <a:gd name="T35" fmla="*/ 28 h 111"/>
                  <a:gd name="T36" fmla="*/ 4 w 104"/>
                  <a:gd name="T37" fmla="*/ 18 h 111"/>
                  <a:gd name="T38" fmla="*/ 0 w 104"/>
                  <a:gd name="T39" fmla="*/ 1 h 111"/>
                  <a:gd name="T40" fmla="*/ 4 w 104"/>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11"/>
                  <a:gd name="T65" fmla="*/ 104 w 104"/>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11">
                    <a:moveTo>
                      <a:pt x="4" y="0"/>
                    </a:moveTo>
                    <a:lnTo>
                      <a:pt x="9" y="17"/>
                    </a:lnTo>
                    <a:lnTo>
                      <a:pt x="14" y="25"/>
                    </a:lnTo>
                    <a:lnTo>
                      <a:pt x="22" y="29"/>
                    </a:lnTo>
                    <a:lnTo>
                      <a:pt x="34" y="34"/>
                    </a:lnTo>
                    <a:lnTo>
                      <a:pt x="49" y="42"/>
                    </a:lnTo>
                    <a:lnTo>
                      <a:pt x="64" y="54"/>
                    </a:lnTo>
                    <a:lnTo>
                      <a:pt x="83" y="75"/>
                    </a:lnTo>
                    <a:lnTo>
                      <a:pt x="93" y="90"/>
                    </a:lnTo>
                    <a:lnTo>
                      <a:pt x="104" y="110"/>
                    </a:lnTo>
                    <a:lnTo>
                      <a:pt x="100" y="111"/>
                    </a:lnTo>
                    <a:lnTo>
                      <a:pt x="90" y="93"/>
                    </a:lnTo>
                    <a:lnTo>
                      <a:pt x="80" y="78"/>
                    </a:lnTo>
                    <a:lnTo>
                      <a:pt x="61" y="57"/>
                    </a:lnTo>
                    <a:lnTo>
                      <a:pt x="45" y="45"/>
                    </a:lnTo>
                    <a:lnTo>
                      <a:pt x="33" y="38"/>
                    </a:lnTo>
                    <a:lnTo>
                      <a:pt x="21" y="34"/>
                    </a:lnTo>
                    <a:lnTo>
                      <a:pt x="11" y="28"/>
                    </a:lnTo>
                    <a:lnTo>
                      <a:pt x="4" y="18"/>
                    </a:lnTo>
                    <a:lnTo>
                      <a:pt x="0" y="1"/>
                    </a:lnTo>
                    <a:lnTo>
                      <a:pt x="4" y="0"/>
                    </a:lnTo>
                    <a:close/>
                  </a:path>
                </a:pathLst>
              </a:custGeom>
              <a:solidFill>
                <a:srgbClr val="BFBFBF"/>
              </a:solidFill>
              <a:ln w="9525">
                <a:noFill/>
                <a:round/>
                <a:headEnd/>
                <a:tailEnd/>
              </a:ln>
            </p:spPr>
            <p:txBody>
              <a:bodyPr/>
              <a:lstStyle/>
              <a:p>
                <a:endParaRPr lang="en-US" dirty="0"/>
              </a:p>
            </p:txBody>
          </p:sp>
          <p:sp>
            <p:nvSpPr>
              <p:cNvPr id="22093" name="Freeform 691"/>
              <p:cNvSpPr>
                <a:spLocks/>
              </p:cNvSpPr>
              <p:nvPr/>
            </p:nvSpPr>
            <p:spPr bwMode="auto">
              <a:xfrm>
                <a:off x="3665" y="1398"/>
                <a:ext cx="1" cy="1"/>
              </a:xfrm>
              <a:custGeom>
                <a:avLst/>
                <a:gdLst>
                  <a:gd name="T0" fmla="*/ 0 w 4"/>
                  <a:gd name="T1" fmla="*/ 1 h 1"/>
                  <a:gd name="T2" fmla="*/ 4 w 4"/>
                  <a:gd name="T3" fmla="*/ 0 h 1"/>
                  <a:gd name="T4" fmla="*/ 0 w 4"/>
                  <a:gd name="T5" fmla="*/ 1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1"/>
                    </a:moveTo>
                    <a:lnTo>
                      <a:pt x="4" y="0"/>
                    </a:lnTo>
                    <a:lnTo>
                      <a:pt x="0" y="1"/>
                    </a:lnTo>
                    <a:close/>
                  </a:path>
                </a:pathLst>
              </a:custGeom>
              <a:solidFill>
                <a:srgbClr val="BFBFBF"/>
              </a:solidFill>
              <a:ln w="9525">
                <a:noFill/>
                <a:round/>
                <a:headEnd/>
                <a:tailEnd/>
              </a:ln>
            </p:spPr>
            <p:txBody>
              <a:bodyPr/>
              <a:lstStyle/>
              <a:p>
                <a:endParaRPr lang="en-US" dirty="0"/>
              </a:p>
            </p:txBody>
          </p:sp>
          <p:sp>
            <p:nvSpPr>
              <p:cNvPr id="22094" name="Freeform 692"/>
              <p:cNvSpPr>
                <a:spLocks/>
              </p:cNvSpPr>
              <p:nvPr/>
            </p:nvSpPr>
            <p:spPr bwMode="auto">
              <a:xfrm>
                <a:off x="3676" y="1417"/>
                <a:ext cx="8" cy="51"/>
              </a:xfrm>
              <a:custGeom>
                <a:avLst/>
                <a:gdLst>
                  <a:gd name="T0" fmla="*/ 4 w 67"/>
                  <a:gd name="T1" fmla="*/ 0 h 308"/>
                  <a:gd name="T2" fmla="*/ 18 w 67"/>
                  <a:gd name="T3" fmla="*/ 28 h 308"/>
                  <a:gd name="T4" fmla="*/ 28 w 67"/>
                  <a:gd name="T5" fmla="*/ 54 h 308"/>
                  <a:gd name="T6" fmla="*/ 33 w 67"/>
                  <a:gd name="T7" fmla="*/ 78 h 308"/>
                  <a:gd name="T8" fmla="*/ 37 w 67"/>
                  <a:gd name="T9" fmla="*/ 99 h 308"/>
                  <a:gd name="T10" fmla="*/ 36 w 67"/>
                  <a:gd name="T11" fmla="*/ 137 h 308"/>
                  <a:gd name="T12" fmla="*/ 31 w 67"/>
                  <a:gd name="T13" fmla="*/ 170 h 308"/>
                  <a:gd name="T14" fmla="*/ 28 w 67"/>
                  <a:gd name="T15" fmla="*/ 202 h 308"/>
                  <a:gd name="T16" fmla="*/ 28 w 67"/>
                  <a:gd name="T17" fmla="*/ 217 h 308"/>
                  <a:gd name="T18" fmla="*/ 29 w 67"/>
                  <a:gd name="T19" fmla="*/ 234 h 308"/>
                  <a:gd name="T20" fmla="*/ 33 w 67"/>
                  <a:gd name="T21" fmla="*/ 251 h 308"/>
                  <a:gd name="T22" fmla="*/ 41 w 67"/>
                  <a:gd name="T23" fmla="*/ 267 h 308"/>
                  <a:gd name="T24" fmla="*/ 51 w 67"/>
                  <a:gd name="T25" fmla="*/ 285 h 308"/>
                  <a:gd name="T26" fmla="*/ 67 w 67"/>
                  <a:gd name="T27" fmla="*/ 305 h 308"/>
                  <a:gd name="T28" fmla="*/ 64 w 67"/>
                  <a:gd name="T29" fmla="*/ 308 h 308"/>
                  <a:gd name="T30" fmla="*/ 48 w 67"/>
                  <a:gd name="T31" fmla="*/ 288 h 308"/>
                  <a:gd name="T32" fmla="*/ 37 w 67"/>
                  <a:gd name="T33" fmla="*/ 268 h 308"/>
                  <a:gd name="T34" fmla="*/ 29 w 67"/>
                  <a:gd name="T35" fmla="*/ 252 h 308"/>
                  <a:gd name="T36" fmla="*/ 25 w 67"/>
                  <a:gd name="T37" fmla="*/ 235 h 308"/>
                  <a:gd name="T38" fmla="*/ 23 w 67"/>
                  <a:gd name="T39" fmla="*/ 217 h 308"/>
                  <a:gd name="T40" fmla="*/ 23 w 67"/>
                  <a:gd name="T41" fmla="*/ 202 h 308"/>
                  <a:gd name="T42" fmla="*/ 27 w 67"/>
                  <a:gd name="T43" fmla="*/ 170 h 308"/>
                  <a:gd name="T44" fmla="*/ 31 w 67"/>
                  <a:gd name="T45" fmla="*/ 137 h 308"/>
                  <a:gd name="T46" fmla="*/ 32 w 67"/>
                  <a:gd name="T47" fmla="*/ 99 h 308"/>
                  <a:gd name="T48" fmla="*/ 29 w 67"/>
                  <a:gd name="T49" fmla="*/ 79 h 308"/>
                  <a:gd name="T50" fmla="*/ 23 w 67"/>
                  <a:gd name="T51" fmla="*/ 55 h 308"/>
                  <a:gd name="T52" fmla="*/ 13 w 67"/>
                  <a:gd name="T53" fmla="*/ 29 h 308"/>
                  <a:gd name="T54" fmla="*/ 0 w 67"/>
                  <a:gd name="T55" fmla="*/ 1 h 308"/>
                  <a:gd name="T56" fmla="*/ 4 w 67"/>
                  <a:gd name="T57" fmla="*/ 0 h 3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308"/>
                  <a:gd name="T89" fmla="*/ 67 w 67"/>
                  <a:gd name="T90" fmla="*/ 308 h 3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308">
                    <a:moveTo>
                      <a:pt x="4" y="0"/>
                    </a:moveTo>
                    <a:lnTo>
                      <a:pt x="18" y="28"/>
                    </a:lnTo>
                    <a:lnTo>
                      <a:pt x="28" y="54"/>
                    </a:lnTo>
                    <a:lnTo>
                      <a:pt x="33" y="78"/>
                    </a:lnTo>
                    <a:lnTo>
                      <a:pt x="37" y="99"/>
                    </a:lnTo>
                    <a:lnTo>
                      <a:pt x="36" y="137"/>
                    </a:lnTo>
                    <a:lnTo>
                      <a:pt x="31" y="170"/>
                    </a:lnTo>
                    <a:lnTo>
                      <a:pt x="28" y="202"/>
                    </a:lnTo>
                    <a:lnTo>
                      <a:pt x="28" y="217"/>
                    </a:lnTo>
                    <a:lnTo>
                      <a:pt x="29" y="234"/>
                    </a:lnTo>
                    <a:lnTo>
                      <a:pt x="33" y="251"/>
                    </a:lnTo>
                    <a:lnTo>
                      <a:pt x="41" y="267"/>
                    </a:lnTo>
                    <a:lnTo>
                      <a:pt x="51" y="285"/>
                    </a:lnTo>
                    <a:lnTo>
                      <a:pt x="67" y="305"/>
                    </a:lnTo>
                    <a:lnTo>
                      <a:pt x="64" y="308"/>
                    </a:lnTo>
                    <a:lnTo>
                      <a:pt x="48" y="288"/>
                    </a:lnTo>
                    <a:lnTo>
                      <a:pt x="37" y="268"/>
                    </a:lnTo>
                    <a:lnTo>
                      <a:pt x="29" y="252"/>
                    </a:lnTo>
                    <a:lnTo>
                      <a:pt x="25" y="235"/>
                    </a:lnTo>
                    <a:lnTo>
                      <a:pt x="23" y="217"/>
                    </a:lnTo>
                    <a:lnTo>
                      <a:pt x="23" y="202"/>
                    </a:lnTo>
                    <a:lnTo>
                      <a:pt x="27" y="170"/>
                    </a:lnTo>
                    <a:lnTo>
                      <a:pt x="31" y="137"/>
                    </a:lnTo>
                    <a:lnTo>
                      <a:pt x="32" y="99"/>
                    </a:lnTo>
                    <a:lnTo>
                      <a:pt x="29" y="79"/>
                    </a:lnTo>
                    <a:lnTo>
                      <a:pt x="23" y="55"/>
                    </a:lnTo>
                    <a:lnTo>
                      <a:pt x="13" y="29"/>
                    </a:lnTo>
                    <a:lnTo>
                      <a:pt x="0" y="1"/>
                    </a:lnTo>
                    <a:lnTo>
                      <a:pt x="4" y="0"/>
                    </a:lnTo>
                    <a:close/>
                  </a:path>
                </a:pathLst>
              </a:custGeom>
              <a:solidFill>
                <a:srgbClr val="BFBFBF"/>
              </a:solidFill>
              <a:ln w="9525">
                <a:noFill/>
                <a:round/>
                <a:headEnd/>
                <a:tailEnd/>
              </a:ln>
            </p:spPr>
            <p:txBody>
              <a:bodyPr/>
              <a:lstStyle/>
              <a:p>
                <a:endParaRPr lang="en-US" dirty="0"/>
              </a:p>
            </p:txBody>
          </p:sp>
          <p:sp>
            <p:nvSpPr>
              <p:cNvPr id="22095" name="Freeform 693"/>
              <p:cNvSpPr>
                <a:spLocks/>
              </p:cNvSpPr>
              <p:nvPr/>
            </p:nvSpPr>
            <p:spPr bwMode="auto">
              <a:xfrm>
                <a:off x="3676" y="1417"/>
                <a:ext cx="1" cy="1"/>
              </a:xfrm>
              <a:custGeom>
                <a:avLst/>
                <a:gdLst>
                  <a:gd name="T0" fmla="*/ 4 w 4"/>
                  <a:gd name="T1" fmla="*/ 0 h 1"/>
                  <a:gd name="T2" fmla="*/ 0 w 4"/>
                  <a:gd name="T3" fmla="*/ 1 h 1"/>
                  <a:gd name="T4" fmla="*/ 4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1"/>
                    </a:lnTo>
                    <a:lnTo>
                      <a:pt x="4" y="0"/>
                    </a:lnTo>
                    <a:close/>
                  </a:path>
                </a:pathLst>
              </a:custGeom>
              <a:solidFill>
                <a:srgbClr val="BFBFBF"/>
              </a:solidFill>
              <a:ln w="9525">
                <a:noFill/>
                <a:round/>
                <a:headEnd/>
                <a:tailEnd/>
              </a:ln>
            </p:spPr>
            <p:txBody>
              <a:bodyPr/>
              <a:lstStyle/>
              <a:p>
                <a:endParaRPr lang="en-US" dirty="0"/>
              </a:p>
            </p:txBody>
          </p:sp>
          <p:sp>
            <p:nvSpPr>
              <p:cNvPr id="22096" name="Freeform 694"/>
              <p:cNvSpPr>
                <a:spLocks/>
              </p:cNvSpPr>
              <p:nvPr/>
            </p:nvSpPr>
            <p:spPr bwMode="auto">
              <a:xfrm>
                <a:off x="3683" y="1467"/>
                <a:ext cx="27" cy="45"/>
              </a:xfrm>
              <a:custGeom>
                <a:avLst/>
                <a:gdLst>
                  <a:gd name="T0" fmla="*/ 3 w 240"/>
                  <a:gd name="T1" fmla="*/ 0 h 268"/>
                  <a:gd name="T2" fmla="*/ 18 w 240"/>
                  <a:gd name="T3" fmla="*/ 17 h 268"/>
                  <a:gd name="T4" fmla="*/ 44 w 240"/>
                  <a:gd name="T5" fmla="*/ 39 h 268"/>
                  <a:gd name="T6" fmla="*/ 78 w 240"/>
                  <a:gd name="T7" fmla="*/ 68 h 268"/>
                  <a:gd name="T8" fmla="*/ 114 w 240"/>
                  <a:gd name="T9" fmla="*/ 102 h 268"/>
                  <a:gd name="T10" fmla="*/ 151 w 240"/>
                  <a:gd name="T11" fmla="*/ 140 h 268"/>
                  <a:gd name="T12" fmla="*/ 187 w 240"/>
                  <a:gd name="T13" fmla="*/ 180 h 268"/>
                  <a:gd name="T14" fmla="*/ 202 w 240"/>
                  <a:gd name="T15" fmla="*/ 201 h 268"/>
                  <a:gd name="T16" fmla="*/ 217 w 240"/>
                  <a:gd name="T17" fmla="*/ 222 h 268"/>
                  <a:gd name="T18" fmla="*/ 230 w 240"/>
                  <a:gd name="T19" fmla="*/ 245 h 268"/>
                  <a:gd name="T20" fmla="*/ 240 w 240"/>
                  <a:gd name="T21" fmla="*/ 267 h 268"/>
                  <a:gd name="T22" fmla="*/ 236 w 240"/>
                  <a:gd name="T23" fmla="*/ 268 h 268"/>
                  <a:gd name="T24" fmla="*/ 226 w 240"/>
                  <a:gd name="T25" fmla="*/ 246 h 268"/>
                  <a:gd name="T26" fmla="*/ 213 w 240"/>
                  <a:gd name="T27" fmla="*/ 225 h 268"/>
                  <a:gd name="T28" fmla="*/ 199 w 240"/>
                  <a:gd name="T29" fmla="*/ 204 h 268"/>
                  <a:gd name="T30" fmla="*/ 183 w 240"/>
                  <a:gd name="T31" fmla="*/ 183 h 268"/>
                  <a:gd name="T32" fmla="*/ 148 w 240"/>
                  <a:gd name="T33" fmla="*/ 143 h 268"/>
                  <a:gd name="T34" fmla="*/ 111 w 240"/>
                  <a:gd name="T35" fmla="*/ 105 h 268"/>
                  <a:gd name="T36" fmla="*/ 74 w 240"/>
                  <a:gd name="T37" fmla="*/ 71 h 268"/>
                  <a:gd name="T38" fmla="*/ 41 w 240"/>
                  <a:gd name="T39" fmla="*/ 43 h 268"/>
                  <a:gd name="T40" fmla="*/ 15 w 240"/>
                  <a:gd name="T41" fmla="*/ 20 h 268"/>
                  <a:gd name="T42" fmla="*/ 0 w 240"/>
                  <a:gd name="T43" fmla="*/ 3 h 268"/>
                  <a:gd name="T44" fmla="*/ 3 w 240"/>
                  <a:gd name="T45" fmla="*/ 0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0"/>
                  <a:gd name="T70" fmla="*/ 0 h 268"/>
                  <a:gd name="T71" fmla="*/ 240 w 240"/>
                  <a:gd name="T72" fmla="*/ 268 h 2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0" h="268">
                    <a:moveTo>
                      <a:pt x="3" y="0"/>
                    </a:moveTo>
                    <a:lnTo>
                      <a:pt x="18" y="17"/>
                    </a:lnTo>
                    <a:lnTo>
                      <a:pt x="44" y="39"/>
                    </a:lnTo>
                    <a:lnTo>
                      <a:pt x="78" y="68"/>
                    </a:lnTo>
                    <a:lnTo>
                      <a:pt x="114" y="102"/>
                    </a:lnTo>
                    <a:lnTo>
                      <a:pt x="151" y="140"/>
                    </a:lnTo>
                    <a:lnTo>
                      <a:pt x="187" y="180"/>
                    </a:lnTo>
                    <a:lnTo>
                      <a:pt x="202" y="201"/>
                    </a:lnTo>
                    <a:lnTo>
                      <a:pt x="217" y="222"/>
                    </a:lnTo>
                    <a:lnTo>
                      <a:pt x="230" y="245"/>
                    </a:lnTo>
                    <a:lnTo>
                      <a:pt x="240" y="267"/>
                    </a:lnTo>
                    <a:lnTo>
                      <a:pt x="236" y="268"/>
                    </a:lnTo>
                    <a:lnTo>
                      <a:pt x="226" y="246"/>
                    </a:lnTo>
                    <a:lnTo>
                      <a:pt x="213" y="225"/>
                    </a:lnTo>
                    <a:lnTo>
                      <a:pt x="199" y="204"/>
                    </a:lnTo>
                    <a:lnTo>
                      <a:pt x="183" y="183"/>
                    </a:lnTo>
                    <a:lnTo>
                      <a:pt x="148" y="143"/>
                    </a:lnTo>
                    <a:lnTo>
                      <a:pt x="111" y="105"/>
                    </a:lnTo>
                    <a:lnTo>
                      <a:pt x="74" y="71"/>
                    </a:lnTo>
                    <a:lnTo>
                      <a:pt x="41" y="43"/>
                    </a:lnTo>
                    <a:lnTo>
                      <a:pt x="15" y="20"/>
                    </a:lnTo>
                    <a:lnTo>
                      <a:pt x="0" y="3"/>
                    </a:lnTo>
                    <a:lnTo>
                      <a:pt x="3" y="0"/>
                    </a:lnTo>
                    <a:close/>
                  </a:path>
                </a:pathLst>
              </a:custGeom>
              <a:solidFill>
                <a:srgbClr val="BFBFBF"/>
              </a:solidFill>
              <a:ln w="9525">
                <a:noFill/>
                <a:round/>
                <a:headEnd/>
                <a:tailEnd/>
              </a:ln>
            </p:spPr>
            <p:txBody>
              <a:bodyPr/>
              <a:lstStyle/>
              <a:p>
                <a:endParaRPr lang="en-US" dirty="0"/>
              </a:p>
            </p:txBody>
          </p:sp>
          <p:sp>
            <p:nvSpPr>
              <p:cNvPr id="22097" name="Freeform 695"/>
              <p:cNvSpPr>
                <a:spLocks/>
              </p:cNvSpPr>
              <p:nvPr/>
            </p:nvSpPr>
            <p:spPr bwMode="auto">
              <a:xfrm>
                <a:off x="3683" y="1467"/>
                <a:ext cx="1" cy="1"/>
              </a:xfrm>
              <a:custGeom>
                <a:avLst/>
                <a:gdLst>
                  <a:gd name="T0" fmla="*/ 0 w 3"/>
                  <a:gd name="T1" fmla="*/ 3 h 3"/>
                  <a:gd name="T2" fmla="*/ 3 w 3"/>
                  <a:gd name="T3" fmla="*/ 0 h 3"/>
                  <a:gd name="T4" fmla="*/ 0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0" y="3"/>
                    </a:moveTo>
                    <a:lnTo>
                      <a:pt x="3" y="0"/>
                    </a:lnTo>
                    <a:lnTo>
                      <a:pt x="0" y="3"/>
                    </a:lnTo>
                    <a:close/>
                  </a:path>
                </a:pathLst>
              </a:custGeom>
              <a:solidFill>
                <a:srgbClr val="BFBFBF"/>
              </a:solidFill>
              <a:ln w="9525">
                <a:noFill/>
                <a:round/>
                <a:headEnd/>
                <a:tailEnd/>
              </a:ln>
            </p:spPr>
            <p:txBody>
              <a:bodyPr/>
              <a:lstStyle/>
              <a:p>
                <a:endParaRPr lang="en-US" dirty="0"/>
              </a:p>
            </p:txBody>
          </p:sp>
          <p:sp>
            <p:nvSpPr>
              <p:cNvPr id="22098" name="Freeform 696"/>
              <p:cNvSpPr>
                <a:spLocks/>
              </p:cNvSpPr>
              <p:nvPr/>
            </p:nvSpPr>
            <p:spPr bwMode="auto">
              <a:xfrm>
                <a:off x="3668" y="1510"/>
                <a:ext cx="42" cy="7"/>
              </a:xfrm>
              <a:custGeom>
                <a:avLst/>
                <a:gdLst>
                  <a:gd name="T0" fmla="*/ 376 w 376"/>
                  <a:gd name="T1" fmla="*/ 12 h 40"/>
                  <a:gd name="T2" fmla="*/ 376 w 376"/>
                  <a:gd name="T3" fmla="*/ 20 h 40"/>
                  <a:gd name="T4" fmla="*/ 371 w 376"/>
                  <a:gd name="T5" fmla="*/ 28 h 40"/>
                  <a:gd name="T6" fmla="*/ 362 w 376"/>
                  <a:gd name="T7" fmla="*/ 33 h 40"/>
                  <a:gd name="T8" fmla="*/ 348 w 376"/>
                  <a:gd name="T9" fmla="*/ 37 h 40"/>
                  <a:gd name="T10" fmla="*/ 329 w 376"/>
                  <a:gd name="T11" fmla="*/ 39 h 40"/>
                  <a:gd name="T12" fmla="*/ 308 w 376"/>
                  <a:gd name="T13" fmla="*/ 40 h 40"/>
                  <a:gd name="T14" fmla="*/ 257 w 376"/>
                  <a:gd name="T15" fmla="*/ 38 h 40"/>
                  <a:gd name="T16" fmla="*/ 198 w 376"/>
                  <a:gd name="T17" fmla="*/ 33 h 40"/>
                  <a:gd name="T18" fmla="*/ 132 w 376"/>
                  <a:gd name="T19" fmla="*/ 25 h 40"/>
                  <a:gd name="T20" fmla="*/ 0 w 376"/>
                  <a:gd name="T21" fmla="*/ 3 h 40"/>
                  <a:gd name="T22" fmla="*/ 0 w 376"/>
                  <a:gd name="T23" fmla="*/ 0 h 40"/>
                  <a:gd name="T24" fmla="*/ 132 w 376"/>
                  <a:gd name="T25" fmla="*/ 22 h 40"/>
                  <a:gd name="T26" fmla="*/ 198 w 376"/>
                  <a:gd name="T27" fmla="*/ 29 h 40"/>
                  <a:gd name="T28" fmla="*/ 257 w 376"/>
                  <a:gd name="T29" fmla="*/ 35 h 40"/>
                  <a:gd name="T30" fmla="*/ 308 w 376"/>
                  <a:gd name="T31" fmla="*/ 36 h 40"/>
                  <a:gd name="T32" fmla="*/ 329 w 376"/>
                  <a:gd name="T33" fmla="*/ 36 h 40"/>
                  <a:gd name="T34" fmla="*/ 346 w 376"/>
                  <a:gd name="T35" fmla="*/ 34 h 40"/>
                  <a:gd name="T36" fmla="*/ 359 w 376"/>
                  <a:gd name="T37" fmla="*/ 29 h 40"/>
                  <a:gd name="T38" fmla="*/ 367 w 376"/>
                  <a:gd name="T39" fmla="*/ 25 h 40"/>
                  <a:gd name="T40" fmla="*/ 372 w 376"/>
                  <a:gd name="T41" fmla="*/ 20 h 40"/>
                  <a:gd name="T42" fmla="*/ 372 w 376"/>
                  <a:gd name="T43" fmla="*/ 12 h 40"/>
                  <a:gd name="T44" fmla="*/ 376 w 376"/>
                  <a:gd name="T45" fmla="*/ 12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6"/>
                  <a:gd name="T70" fmla="*/ 0 h 40"/>
                  <a:gd name="T71" fmla="*/ 376 w 376"/>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6" h="40">
                    <a:moveTo>
                      <a:pt x="376" y="12"/>
                    </a:moveTo>
                    <a:lnTo>
                      <a:pt x="376" y="20"/>
                    </a:lnTo>
                    <a:lnTo>
                      <a:pt x="371" y="28"/>
                    </a:lnTo>
                    <a:lnTo>
                      <a:pt x="362" y="33"/>
                    </a:lnTo>
                    <a:lnTo>
                      <a:pt x="348" y="37"/>
                    </a:lnTo>
                    <a:lnTo>
                      <a:pt x="329" y="39"/>
                    </a:lnTo>
                    <a:lnTo>
                      <a:pt x="308" y="40"/>
                    </a:lnTo>
                    <a:lnTo>
                      <a:pt x="257" y="38"/>
                    </a:lnTo>
                    <a:lnTo>
                      <a:pt x="198" y="33"/>
                    </a:lnTo>
                    <a:lnTo>
                      <a:pt x="132" y="25"/>
                    </a:lnTo>
                    <a:lnTo>
                      <a:pt x="0" y="3"/>
                    </a:lnTo>
                    <a:lnTo>
                      <a:pt x="0" y="0"/>
                    </a:lnTo>
                    <a:lnTo>
                      <a:pt x="132" y="22"/>
                    </a:lnTo>
                    <a:lnTo>
                      <a:pt x="198" y="29"/>
                    </a:lnTo>
                    <a:lnTo>
                      <a:pt x="257" y="35"/>
                    </a:lnTo>
                    <a:lnTo>
                      <a:pt x="308" y="36"/>
                    </a:lnTo>
                    <a:lnTo>
                      <a:pt x="329" y="36"/>
                    </a:lnTo>
                    <a:lnTo>
                      <a:pt x="346" y="34"/>
                    </a:lnTo>
                    <a:lnTo>
                      <a:pt x="359" y="29"/>
                    </a:lnTo>
                    <a:lnTo>
                      <a:pt x="367" y="25"/>
                    </a:lnTo>
                    <a:lnTo>
                      <a:pt x="372" y="20"/>
                    </a:lnTo>
                    <a:lnTo>
                      <a:pt x="372" y="12"/>
                    </a:lnTo>
                    <a:lnTo>
                      <a:pt x="376" y="12"/>
                    </a:lnTo>
                    <a:close/>
                  </a:path>
                </a:pathLst>
              </a:custGeom>
              <a:solidFill>
                <a:srgbClr val="BFBFBF"/>
              </a:solidFill>
              <a:ln w="9525">
                <a:noFill/>
                <a:round/>
                <a:headEnd/>
                <a:tailEnd/>
              </a:ln>
            </p:spPr>
            <p:txBody>
              <a:bodyPr/>
              <a:lstStyle/>
              <a:p>
                <a:endParaRPr lang="en-US" dirty="0"/>
              </a:p>
            </p:txBody>
          </p:sp>
          <p:sp>
            <p:nvSpPr>
              <p:cNvPr id="22099" name="Freeform 697"/>
              <p:cNvSpPr>
                <a:spLocks/>
              </p:cNvSpPr>
              <p:nvPr/>
            </p:nvSpPr>
            <p:spPr bwMode="auto">
              <a:xfrm>
                <a:off x="3710" y="1512"/>
                <a:ext cx="1" cy="1"/>
              </a:xfrm>
              <a:custGeom>
                <a:avLst/>
                <a:gdLst>
                  <a:gd name="T0" fmla="*/ 4 w 4"/>
                  <a:gd name="T1" fmla="*/ 0 h 1"/>
                  <a:gd name="T2" fmla="*/ 0 w 4"/>
                  <a:gd name="T3" fmla="*/ 0 h 1"/>
                  <a:gd name="T4" fmla="*/ 0 w 4"/>
                  <a:gd name="T5" fmla="*/ 1 h 1"/>
                  <a:gd name="T6" fmla="*/ 4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4" y="0"/>
                    </a:moveTo>
                    <a:lnTo>
                      <a:pt x="0" y="0"/>
                    </a:lnTo>
                    <a:lnTo>
                      <a:pt x="0" y="1"/>
                    </a:lnTo>
                    <a:lnTo>
                      <a:pt x="4" y="0"/>
                    </a:lnTo>
                    <a:close/>
                  </a:path>
                </a:pathLst>
              </a:custGeom>
              <a:solidFill>
                <a:srgbClr val="BFBFBF"/>
              </a:solidFill>
              <a:ln w="9525">
                <a:noFill/>
                <a:round/>
                <a:headEnd/>
                <a:tailEnd/>
              </a:ln>
            </p:spPr>
            <p:txBody>
              <a:bodyPr/>
              <a:lstStyle/>
              <a:p>
                <a:endParaRPr lang="en-US" dirty="0"/>
              </a:p>
            </p:txBody>
          </p:sp>
          <p:sp>
            <p:nvSpPr>
              <p:cNvPr id="22100" name="Freeform 698"/>
              <p:cNvSpPr>
                <a:spLocks/>
              </p:cNvSpPr>
              <p:nvPr/>
            </p:nvSpPr>
            <p:spPr bwMode="auto">
              <a:xfrm>
                <a:off x="3642" y="1474"/>
                <a:ext cx="26" cy="37"/>
              </a:xfrm>
              <a:custGeom>
                <a:avLst/>
                <a:gdLst>
                  <a:gd name="T0" fmla="*/ 231 w 234"/>
                  <a:gd name="T1" fmla="*/ 217 h 217"/>
                  <a:gd name="T2" fmla="*/ 84 w 234"/>
                  <a:gd name="T3" fmla="*/ 86 h 217"/>
                  <a:gd name="T4" fmla="*/ 35 w 234"/>
                  <a:gd name="T5" fmla="*/ 40 h 217"/>
                  <a:gd name="T6" fmla="*/ 0 w 234"/>
                  <a:gd name="T7" fmla="*/ 3 h 217"/>
                  <a:gd name="T8" fmla="*/ 2 w 234"/>
                  <a:gd name="T9" fmla="*/ 0 h 217"/>
                  <a:gd name="T10" fmla="*/ 38 w 234"/>
                  <a:gd name="T11" fmla="*/ 37 h 217"/>
                  <a:gd name="T12" fmla="*/ 87 w 234"/>
                  <a:gd name="T13" fmla="*/ 83 h 217"/>
                  <a:gd name="T14" fmla="*/ 234 w 234"/>
                  <a:gd name="T15" fmla="*/ 214 h 217"/>
                  <a:gd name="T16" fmla="*/ 231 w 234"/>
                  <a:gd name="T17" fmla="*/ 217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17"/>
                  <a:gd name="T29" fmla="*/ 234 w 234"/>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17">
                    <a:moveTo>
                      <a:pt x="231" y="217"/>
                    </a:moveTo>
                    <a:lnTo>
                      <a:pt x="84" y="86"/>
                    </a:lnTo>
                    <a:lnTo>
                      <a:pt x="35" y="40"/>
                    </a:lnTo>
                    <a:lnTo>
                      <a:pt x="0" y="3"/>
                    </a:lnTo>
                    <a:lnTo>
                      <a:pt x="2" y="0"/>
                    </a:lnTo>
                    <a:lnTo>
                      <a:pt x="38" y="37"/>
                    </a:lnTo>
                    <a:lnTo>
                      <a:pt x="87" y="83"/>
                    </a:lnTo>
                    <a:lnTo>
                      <a:pt x="234" y="214"/>
                    </a:lnTo>
                    <a:lnTo>
                      <a:pt x="231" y="217"/>
                    </a:lnTo>
                    <a:close/>
                  </a:path>
                </a:pathLst>
              </a:custGeom>
              <a:solidFill>
                <a:srgbClr val="BFBFBF"/>
              </a:solidFill>
              <a:ln w="9525">
                <a:noFill/>
                <a:round/>
                <a:headEnd/>
                <a:tailEnd/>
              </a:ln>
            </p:spPr>
            <p:txBody>
              <a:bodyPr/>
              <a:lstStyle/>
              <a:p>
                <a:endParaRPr lang="en-US" dirty="0"/>
              </a:p>
            </p:txBody>
          </p:sp>
          <p:sp>
            <p:nvSpPr>
              <p:cNvPr id="22101" name="Freeform 699"/>
              <p:cNvSpPr>
                <a:spLocks/>
              </p:cNvSpPr>
              <p:nvPr/>
            </p:nvSpPr>
            <p:spPr bwMode="auto">
              <a:xfrm>
                <a:off x="3668" y="1510"/>
                <a:ext cx="1" cy="1"/>
              </a:xfrm>
              <a:custGeom>
                <a:avLst/>
                <a:gdLst>
                  <a:gd name="T0" fmla="*/ 2 w 3"/>
                  <a:gd name="T1" fmla="*/ 3 h 3"/>
                  <a:gd name="T2" fmla="*/ 0 w 3"/>
                  <a:gd name="T3" fmla="*/ 3 h 3"/>
                  <a:gd name="T4" fmla="*/ 3 w 3"/>
                  <a:gd name="T5" fmla="*/ 0 h 3"/>
                  <a:gd name="T6" fmla="*/ 2 w 3"/>
                  <a:gd name="T7" fmla="*/ 0 h 3"/>
                  <a:gd name="T8" fmla="*/ 2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3"/>
                    </a:moveTo>
                    <a:lnTo>
                      <a:pt x="0" y="3"/>
                    </a:lnTo>
                    <a:lnTo>
                      <a:pt x="3" y="0"/>
                    </a:lnTo>
                    <a:lnTo>
                      <a:pt x="2" y="0"/>
                    </a:lnTo>
                    <a:lnTo>
                      <a:pt x="2" y="3"/>
                    </a:lnTo>
                    <a:close/>
                  </a:path>
                </a:pathLst>
              </a:custGeom>
              <a:solidFill>
                <a:srgbClr val="BFBFBF"/>
              </a:solidFill>
              <a:ln w="9525">
                <a:noFill/>
                <a:round/>
                <a:headEnd/>
                <a:tailEnd/>
              </a:ln>
            </p:spPr>
            <p:txBody>
              <a:bodyPr/>
              <a:lstStyle/>
              <a:p>
                <a:endParaRPr lang="en-US" dirty="0"/>
              </a:p>
            </p:txBody>
          </p:sp>
          <p:sp>
            <p:nvSpPr>
              <p:cNvPr id="22102" name="Freeform 700"/>
              <p:cNvSpPr>
                <a:spLocks/>
              </p:cNvSpPr>
              <p:nvPr/>
            </p:nvSpPr>
            <p:spPr bwMode="auto">
              <a:xfrm>
                <a:off x="3622" y="1441"/>
                <a:ext cx="21" cy="34"/>
              </a:xfrm>
              <a:custGeom>
                <a:avLst/>
                <a:gdLst>
                  <a:gd name="T0" fmla="*/ 181 w 184"/>
                  <a:gd name="T1" fmla="*/ 201 h 201"/>
                  <a:gd name="T2" fmla="*/ 95 w 184"/>
                  <a:gd name="T3" fmla="*/ 103 h 201"/>
                  <a:gd name="T4" fmla="*/ 54 w 184"/>
                  <a:gd name="T5" fmla="*/ 57 h 201"/>
                  <a:gd name="T6" fmla="*/ 0 w 184"/>
                  <a:gd name="T7" fmla="*/ 3 h 201"/>
                  <a:gd name="T8" fmla="*/ 2 w 184"/>
                  <a:gd name="T9" fmla="*/ 0 h 201"/>
                  <a:gd name="T10" fmla="*/ 56 w 184"/>
                  <a:gd name="T11" fmla="*/ 54 h 201"/>
                  <a:gd name="T12" fmla="*/ 98 w 184"/>
                  <a:gd name="T13" fmla="*/ 100 h 201"/>
                  <a:gd name="T14" fmla="*/ 184 w 184"/>
                  <a:gd name="T15" fmla="*/ 198 h 201"/>
                  <a:gd name="T16" fmla="*/ 181 w 184"/>
                  <a:gd name="T17" fmla="*/ 201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201"/>
                  <a:gd name="T29" fmla="*/ 184 w 184"/>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201">
                    <a:moveTo>
                      <a:pt x="181" y="201"/>
                    </a:moveTo>
                    <a:lnTo>
                      <a:pt x="95" y="103"/>
                    </a:lnTo>
                    <a:lnTo>
                      <a:pt x="54" y="57"/>
                    </a:lnTo>
                    <a:lnTo>
                      <a:pt x="0" y="3"/>
                    </a:lnTo>
                    <a:lnTo>
                      <a:pt x="2" y="0"/>
                    </a:lnTo>
                    <a:lnTo>
                      <a:pt x="56" y="54"/>
                    </a:lnTo>
                    <a:lnTo>
                      <a:pt x="98" y="100"/>
                    </a:lnTo>
                    <a:lnTo>
                      <a:pt x="184" y="198"/>
                    </a:lnTo>
                    <a:lnTo>
                      <a:pt x="181" y="201"/>
                    </a:lnTo>
                    <a:close/>
                  </a:path>
                </a:pathLst>
              </a:custGeom>
              <a:solidFill>
                <a:srgbClr val="BFBFBF"/>
              </a:solidFill>
              <a:ln w="9525">
                <a:noFill/>
                <a:round/>
                <a:headEnd/>
                <a:tailEnd/>
              </a:ln>
            </p:spPr>
            <p:txBody>
              <a:bodyPr/>
              <a:lstStyle/>
              <a:p>
                <a:endParaRPr lang="en-US" dirty="0"/>
              </a:p>
            </p:txBody>
          </p:sp>
          <p:sp>
            <p:nvSpPr>
              <p:cNvPr id="22103" name="Freeform 701"/>
              <p:cNvSpPr>
                <a:spLocks/>
              </p:cNvSpPr>
              <p:nvPr/>
            </p:nvSpPr>
            <p:spPr bwMode="auto">
              <a:xfrm>
                <a:off x="3642" y="1474"/>
                <a:ext cx="1" cy="1"/>
              </a:xfrm>
              <a:custGeom>
                <a:avLst/>
                <a:gdLst>
                  <a:gd name="T0" fmla="*/ 1 w 3"/>
                  <a:gd name="T1" fmla="*/ 3 h 3"/>
                  <a:gd name="T2" fmla="*/ 0 w 3"/>
                  <a:gd name="T3" fmla="*/ 3 h 3"/>
                  <a:gd name="T4" fmla="*/ 3 w 3"/>
                  <a:gd name="T5" fmla="*/ 0 h 3"/>
                  <a:gd name="T6" fmla="*/ 1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3"/>
                    </a:moveTo>
                    <a:lnTo>
                      <a:pt x="0" y="3"/>
                    </a:lnTo>
                    <a:lnTo>
                      <a:pt x="3" y="0"/>
                    </a:lnTo>
                    <a:lnTo>
                      <a:pt x="1" y="3"/>
                    </a:lnTo>
                    <a:close/>
                  </a:path>
                </a:pathLst>
              </a:custGeom>
              <a:solidFill>
                <a:srgbClr val="BFBFBF"/>
              </a:solidFill>
              <a:ln w="9525">
                <a:noFill/>
                <a:round/>
                <a:headEnd/>
                <a:tailEnd/>
              </a:ln>
            </p:spPr>
            <p:txBody>
              <a:bodyPr/>
              <a:lstStyle/>
              <a:p>
                <a:endParaRPr lang="en-US" dirty="0"/>
              </a:p>
            </p:txBody>
          </p:sp>
          <p:sp>
            <p:nvSpPr>
              <p:cNvPr id="22104" name="Freeform 702"/>
              <p:cNvSpPr>
                <a:spLocks/>
              </p:cNvSpPr>
              <p:nvPr/>
            </p:nvSpPr>
            <p:spPr bwMode="auto">
              <a:xfrm>
                <a:off x="3593" y="1411"/>
                <a:ext cx="29" cy="31"/>
              </a:xfrm>
              <a:custGeom>
                <a:avLst/>
                <a:gdLst>
                  <a:gd name="T0" fmla="*/ 262 w 264"/>
                  <a:gd name="T1" fmla="*/ 188 h 188"/>
                  <a:gd name="T2" fmla="*/ 235 w 264"/>
                  <a:gd name="T3" fmla="*/ 167 h 188"/>
                  <a:gd name="T4" fmla="*/ 205 w 264"/>
                  <a:gd name="T5" fmla="*/ 144 h 188"/>
                  <a:gd name="T6" fmla="*/ 133 w 264"/>
                  <a:gd name="T7" fmla="*/ 98 h 188"/>
                  <a:gd name="T8" fmla="*/ 95 w 264"/>
                  <a:gd name="T9" fmla="*/ 74 h 188"/>
                  <a:gd name="T10" fmla="*/ 59 w 264"/>
                  <a:gd name="T11" fmla="*/ 50 h 188"/>
                  <a:gd name="T12" fmla="*/ 27 w 264"/>
                  <a:gd name="T13" fmla="*/ 26 h 188"/>
                  <a:gd name="T14" fmla="*/ 0 w 264"/>
                  <a:gd name="T15" fmla="*/ 3 h 188"/>
                  <a:gd name="T16" fmla="*/ 3 w 264"/>
                  <a:gd name="T17" fmla="*/ 0 h 188"/>
                  <a:gd name="T18" fmla="*/ 30 w 264"/>
                  <a:gd name="T19" fmla="*/ 23 h 188"/>
                  <a:gd name="T20" fmla="*/ 63 w 264"/>
                  <a:gd name="T21" fmla="*/ 47 h 188"/>
                  <a:gd name="T22" fmla="*/ 98 w 264"/>
                  <a:gd name="T23" fmla="*/ 71 h 188"/>
                  <a:gd name="T24" fmla="*/ 136 w 264"/>
                  <a:gd name="T25" fmla="*/ 95 h 188"/>
                  <a:gd name="T26" fmla="*/ 209 w 264"/>
                  <a:gd name="T27" fmla="*/ 141 h 188"/>
                  <a:gd name="T28" fmla="*/ 239 w 264"/>
                  <a:gd name="T29" fmla="*/ 164 h 188"/>
                  <a:gd name="T30" fmla="*/ 264 w 264"/>
                  <a:gd name="T31" fmla="*/ 185 h 188"/>
                  <a:gd name="T32" fmla="*/ 262 w 264"/>
                  <a:gd name="T33" fmla="*/ 188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88"/>
                  <a:gd name="T53" fmla="*/ 264 w 264"/>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88">
                    <a:moveTo>
                      <a:pt x="262" y="188"/>
                    </a:moveTo>
                    <a:lnTo>
                      <a:pt x="235" y="167"/>
                    </a:lnTo>
                    <a:lnTo>
                      <a:pt x="205" y="144"/>
                    </a:lnTo>
                    <a:lnTo>
                      <a:pt x="133" y="98"/>
                    </a:lnTo>
                    <a:lnTo>
                      <a:pt x="95" y="74"/>
                    </a:lnTo>
                    <a:lnTo>
                      <a:pt x="59" y="50"/>
                    </a:lnTo>
                    <a:lnTo>
                      <a:pt x="27" y="26"/>
                    </a:lnTo>
                    <a:lnTo>
                      <a:pt x="0" y="3"/>
                    </a:lnTo>
                    <a:lnTo>
                      <a:pt x="3" y="0"/>
                    </a:lnTo>
                    <a:lnTo>
                      <a:pt x="30" y="23"/>
                    </a:lnTo>
                    <a:lnTo>
                      <a:pt x="63" y="47"/>
                    </a:lnTo>
                    <a:lnTo>
                      <a:pt x="98" y="71"/>
                    </a:lnTo>
                    <a:lnTo>
                      <a:pt x="136" y="95"/>
                    </a:lnTo>
                    <a:lnTo>
                      <a:pt x="209" y="141"/>
                    </a:lnTo>
                    <a:lnTo>
                      <a:pt x="239" y="164"/>
                    </a:lnTo>
                    <a:lnTo>
                      <a:pt x="264" y="185"/>
                    </a:lnTo>
                    <a:lnTo>
                      <a:pt x="262" y="188"/>
                    </a:lnTo>
                    <a:close/>
                  </a:path>
                </a:pathLst>
              </a:custGeom>
              <a:solidFill>
                <a:srgbClr val="BFBFBF"/>
              </a:solidFill>
              <a:ln w="9525">
                <a:noFill/>
                <a:round/>
                <a:headEnd/>
                <a:tailEnd/>
              </a:ln>
            </p:spPr>
            <p:txBody>
              <a:bodyPr/>
              <a:lstStyle/>
              <a:p>
                <a:endParaRPr lang="en-US" dirty="0"/>
              </a:p>
            </p:txBody>
          </p:sp>
          <p:sp>
            <p:nvSpPr>
              <p:cNvPr id="22105" name="Freeform 703"/>
              <p:cNvSpPr>
                <a:spLocks/>
              </p:cNvSpPr>
              <p:nvPr/>
            </p:nvSpPr>
            <p:spPr bwMode="auto">
              <a:xfrm>
                <a:off x="3622" y="1441"/>
                <a:ext cx="1" cy="1"/>
              </a:xfrm>
              <a:custGeom>
                <a:avLst/>
                <a:gdLst>
                  <a:gd name="T0" fmla="*/ 2 w 2"/>
                  <a:gd name="T1" fmla="*/ 0 h 3"/>
                  <a:gd name="T2" fmla="*/ 0 w 2"/>
                  <a:gd name="T3" fmla="*/ 3 h 3"/>
                  <a:gd name="T4" fmla="*/ 2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0"/>
                    </a:moveTo>
                    <a:lnTo>
                      <a:pt x="0" y="3"/>
                    </a:lnTo>
                    <a:lnTo>
                      <a:pt x="2" y="0"/>
                    </a:lnTo>
                    <a:close/>
                  </a:path>
                </a:pathLst>
              </a:custGeom>
              <a:solidFill>
                <a:srgbClr val="BFBFBF"/>
              </a:solidFill>
              <a:ln w="9525">
                <a:noFill/>
                <a:round/>
                <a:headEnd/>
                <a:tailEnd/>
              </a:ln>
            </p:spPr>
            <p:txBody>
              <a:bodyPr/>
              <a:lstStyle/>
              <a:p>
                <a:endParaRPr lang="en-US" dirty="0"/>
              </a:p>
            </p:txBody>
          </p:sp>
        </p:grpSp>
        <p:grpSp>
          <p:nvGrpSpPr>
            <p:cNvPr id="15" name="Group 704"/>
            <p:cNvGrpSpPr>
              <a:grpSpLocks/>
            </p:cNvGrpSpPr>
            <p:nvPr/>
          </p:nvGrpSpPr>
          <p:grpSpPr bwMode="auto">
            <a:xfrm>
              <a:off x="3136" y="1091"/>
              <a:ext cx="700" cy="443"/>
              <a:chOff x="3136" y="1091"/>
              <a:chExt cx="700" cy="443"/>
            </a:xfrm>
          </p:grpSpPr>
          <p:sp>
            <p:nvSpPr>
              <p:cNvPr id="21706" name="Freeform 705"/>
              <p:cNvSpPr>
                <a:spLocks/>
              </p:cNvSpPr>
              <p:nvPr/>
            </p:nvSpPr>
            <p:spPr bwMode="auto">
              <a:xfrm>
                <a:off x="3580" y="1387"/>
                <a:ext cx="13" cy="24"/>
              </a:xfrm>
              <a:custGeom>
                <a:avLst/>
                <a:gdLst>
                  <a:gd name="T0" fmla="*/ 121 w 125"/>
                  <a:gd name="T1" fmla="*/ 147 h 147"/>
                  <a:gd name="T2" fmla="*/ 89 w 125"/>
                  <a:gd name="T3" fmla="*/ 112 h 147"/>
                  <a:gd name="T4" fmla="*/ 61 w 125"/>
                  <a:gd name="T5" fmla="*/ 74 h 147"/>
                  <a:gd name="T6" fmla="*/ 32 w 125"/>
                  <a:gd name="T7" fmla="*/ 38 h 147"/>
                  <a:gd name="T8" fmla="*/ 18 w 125"/>
                  <a:gd name="T9" fmla="*/ 20 h 147"/>
                  <a:gd name="T10" fmla="*/ 0 w 125"/>
                  <a:gd name="T11" fmla="*/ 3 h 147"/>
                  <a:gd name="T12" fmla="*/ 2 w 125"/>
                  <a:gd name="T13" fmla="*/ 0 h 147"/>
                  <a:gd name="T14" fmla="*/ 20 w 125"/>
                  <a:gd name="T15" fmla="*/ 17 h 147"/>
                  <a:gd name="T16" fmla="*/ 35 w 125"/>
                  <a:gd name="T17" fmla="*/ 35 h 147"/>
                  <a:gd name="T18" fmla="*/ 64 w 125"/>
                  <a:gd name="T19" fmla="*/ 71 h 147"/>
                  <a:gd name="T20" fmla="*/ 92 w 125"/>
                  <a:gd name="T21" fmla="*/ 109 h 147"/>
                  <a:gd name="T22" fmla="*/ 125 w 125"/>
                  <a:gd name="T23" fmla="*/ 144 h 147"/>
                  <a:gd name="T24" fmla="*/ 121 w 125"/>
                  <a:gd name="T25" fmla="*/ 147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47"/>
                  <a:gd name="T41" fmla="*/ 125 w 125"/>
                  <a:gd name="T42" fmla="*/ 147 h 1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47">
                    <a:moveTo>
                      <a:pt x="121" y="147"/>
                    </a:moveTo>
                    <a:lnTo>
                      <a:pt x="89" y="112"/>
                    </a:lnTo>
                    <a:lnTo>
                      <a:pt x="61" y="74"/>
                    </a:lnTo>
                    <a:lnTo>
                      <a:pt x="32" y="38"/>
                    </a:lnTo>
                    <a:lnTo>
                      <a:pt x="18" y="20"/>
                    </a:lnTo>
                    <a:lnTo>
                      <a:pt x="0" y="3"/>
                    </a:lnTo>
                    <a:lnTo>
                      <a:pt x="2" y="0"/>
                    </a:lnTo>
                    <a:lnTo>
                      <a:pt x="20" y="17"/>
                    </a:lnTo>
                    <a:lnTo>
                      <a:pt x="35" y="35"/>
                    </a:lnTo>
                    <a:lnTo>
                      <a:pt x="64" y="71"/>
                    </a:lnTo>
                    <a:lnTo>
                      <a:pt x="92" y="109"/>
                    </a:lnTo>
                    <a:lnTo>
                      <a:pt x="125" y="144"/>
                    </a:lnTo>
                    <a:lnTo>
                      <a:pt x="121" y="147"/>
                    </a:lnTo>
                    <a:close/>
                  </a:path>
                </a:pathLst>
              </a:custGeom>
              <a:solidFill>
                <a:srgbClr val="BFBFBF"/>
              </a:solidFill>
              <a:ln w="9525">
                <a:noFill/>
                <a:round/>
                <a:headEnd/>
                <a:tailEnd/>
              </a:ln>
            </p:spPr>
            <p:txBody>
              <a:bodyPr/>
              <a:lstStyle/>
              <a:p>
                <a:endParaRPr lang="en-US" dirty="0"/>
              </a:p>
            </p:txBody>
          </p:sp>
          <p:sp>
            <p:nvSpPr>
              <p:cNvPr id="21707" name="Freeform 706"/>
              <p:cNvSpPr>
                <a:spLocks/>
              </p:cNvSpPr>
              <p:nvPr/>
            </p:nvSpPr>
            <p:spPr bwMode="auto">
              <a:xfrm>
                <a:off x="3593" y="1411"/>
                <a:ext cx="1" cy="1"/>
              </a:xfrm>
              <a:custGeom>
                <a:avLst/>
                <a:gdLst>
                  <a:gd name="T0" fmla="*/ 1 w 4"/>
                  <a:gd name="T1" fmla="*/ 3 h 3"/>
                  <a:gd name="T2" fmla="*/ 0 w 4"/>
                  <a:gd name="T3" fmla="*/ 3 h 3"/>
                  <a:gd name="T4" fmla="*/ 4 w 4"/>
                  <a:gd name="T5" fmla="*/ 0 h 3"/>
                  <a:gd name="T6" fmla="*/ 1 w 4"/>
                  <a:gd name="T7" fmla="*/ 3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3"/>
                    </a:moveTo>
                    <a:lnTo>
                      <a:pt x="0" y="3"/>
                    </a:lnTo>
                    <a:lnTo>
                      <a:pt x="4" y="0"/>
                    </a:lnTo>
                    <a:lnTo>
                      <a:pt x="1" y="3"/>
                    </a:lnTo>
                    <a:close/>
                  </a:path>
                </a:pathLst>
              </a:custGeom>
              <a:solidFill>
                <a:srgbClr val="BFBFBF"/>
              </a:solidFill>
              <a:ln w="9525">
                <a:noFill/>
                <a:round/>
                <a:headEnd/>
                <a:tailEnd/>
              </a:ln>
            </p:spPr>
            <p:txBody>
              <a:bodyPr/>
              <a:lstStyle/>
              <a:p>
                <a:endParaRPr lang="en-US" dirty="0"/>
              </a:p>
            </p:txBody>
          </p:sp>
          <p:sp>
            <p:nvSpPr>
              <p:cNvPr id="21708" name="Freeform 707"/>
              <p:cNvSpPr>
                <a:spLocks/>
              </p:cNvSpPr>
              <p:nvPr/>
            </p:nvSpPr>
            <p:spPr bwMode="auto">
              <a:xfrm>
                <a:off x="3562" y="1367"/>
                <a:ext cx="18" cy="20"/>
              </a:xfrm>
              <a:custGeom>
                <a:avLst/>
                <a:gdLst>
                  <a:gd name="T0" fmla="*/ 154 w 157"/>
                  <a:gd name="T1" fmla="*/ 117 h 117"/>
                  <a:gd name="T2" fmla="*/ 114 w 157"/>
                  <a:gd name="T3" fmla="*/ 86 h 117"/>
                  <a:gd name="T4" fmla="*/ 75 w 157"/>
                  <a:gd name="T5" fmla="*/ 59 h 117"/>
                  <a:gd name="T6" fmla="*/ 37 w 157"/>
                  <a:gd name="T7" fmla="*/ 32 h 117"/>
                  <a:gd name="T8" fmla="*/ 0 w 157"/>
                  <a:gd name="T9" fmla="*/ 3 h 117"/>
                  <a:gd name="T10" fmla="*/ 3 w 157"/>
                  <a:gd name="T11" fmla="*/ 0 h 117"/>
                  <a:gd name="T12" fmla="*/ 40 w 157"/>
                  <a:gd name="T13" fmla="*/ 29 h 117"/>
                  <a:gd name="T14" fmla="*/ 78 w 157"/>
                  <a:gd name="T15" fmla="*/ 56 h 117"/>
                  <a:gd name="T16" fmla="*/ 117 w 157"/>
                  <a:gd name="T17" fmla="*/ 83 h 117"/>
                  <a:gd name="T18" fmla="*/ 157 w 157"/>
                  <a:gd name="T19" fmla="*/ 114 h 117"/>
                  <a:gd name="T20" fmla="*/ 154 w 157"/>
                  <a:gd name="T21" fmla="*/ 11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17"/>
                  <a:gd name="T35" fmla="*/ 157 w 157"/>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17">
                    <a:moveTo>
                      <a:pt x="154" y="117"/>
                    </a:moveTo>
                    <a:lnTo>
                      <a:pt x="114" y="86"/>
                    </a:lnTo>
                    <a:lnTo>
                      <a:pt x="75" y="59"/>
                    </a:lnTo>
                    <a:lnTo>
                      <a:pt x="37" y="32"/>
                    </a:lnTo>
                    <a:lnTo>
                      <a:pt x="0" y="3"/>
                    </a:lnTo>
                    <a:lnTo>
                      <a:pt x="3" y="0"/>
                    </a:lnTo>
                    <a:lnTo>
                      <a:pt x="40" y="29"/>
                    </a:lnTo>
                    <a:lnTo>
                      <a:pt x="78" y="56"/>
                    </a:lnTo>
                    <a:lnTo>
                      <a:pt x="117" y="83"/>
                    </a:lnTo>
                    <a:lnTo>
                      <a:pt x="157" y="114"/>
                    </a:lnTo>
                    <a:lnTo>
                      <a:pt x="154" y="117"/>
                    </a:lnTo>
                    <a:close/>
                  </a:path>
                </a:pathLst>
              </a:custGeom>
              <a:solidFill>
                <a:srgbClr val="BFBFBF"/>
              </a:solidFill>
              <a:ln w="9525">
                <a:noFill/>
                <a:round/>
                <a:headEnd/>
                <a:tailEnd/>
              </a:ln>
            </p:spPr>
            <p:txBody>
              <a:bodyPr/>
              <a:lstStyle/>
              <a:p>
                <a:endParaRPr lang="en-US" dirty="0"/>
              </a:p>
            </p:txBody>
          </p:sp>
          <p:sp>
            <p:nvSpPr>
              <p:cNvPr id="21709" name="Freeform 708"/>
              <p:cNvSpPr>
                <a:spLocks/>
              </p:cNvSpPr>
              <p:nvPr/>
            </p:nvSpPr>
            <p:spPr bwMode="auto">
              <a:xfrm>
                <a:off x="3579" y="1387"/>
                <a:ext cx="1" cy="1"/>
              </a:xfrm>
              <a:custGeom>
                <a:avLst/>
                <a:gdLst>
                  <a:gd name="T0" fmla="*/ 3 w 3"/>
                  <a:gd name="T1" fmla="*/ 0 h 3"/>
                  <a:gd name="T2" fmla="*/ 0 w 3"/>
                  <a:gd name="T3" fmla="*/ 3 h 3"/>
                  <a:gd name="T4" fmla="*/ 1 w 3"/>
                  <a:gd name="T5" fmla="*/ 3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3"/>
                    </a:lnTo>
                    <a:lnTo>
                      <a:pt x="1" y="3"/>
                    </a:lnTo>
                    <a:lnTo>
                      <a:pt x="3" y="0"/>
                    </a:lnTo>
                    <a:close/>
                  </a:path>
                </a:pathLst>
              </a:custGeom>
              <a:solidFill>
                <a:srgbClr val="BFBFBF"/>
              </a:solidFill>
              <a:ln w="9525">
                <a:noFill/>
                <a:round/>
                <a:headEnd/>
                <a:tailEnd/>
              </a:ln>
            </p:spPr>
            <p:txBody>
              <a:bodyPr/>
              <a:lstStyle/>
              <a:p>
                <a:endParaRPr lang="en-US" dirty="0"/>
              </a:p>
            </p:txBody>
          </p:sp>
          <p:sp>
            <p:nvSpPr>
              <p:cNvPr id="21710" name="Freeform 709"/>
              <p:cNvSpPr>
                <a:spLocks/>
              </p:cNvSpPr>
              <p:nvPr/>
            </p:nvSpPr>
            <p:spPr bwMode="auto">
              <a:xfrm>
                <a:off x="3543" y="1339"/>
                <a:ext cx="20" cy="29"/>
              </a:xfrm>
              <a:custGeom>
                <a:avLst/>
                <a:gdLst>
                  <a:gd name="T0" fmla="*/ 179 w 181"/>
                  <a:gd name="T1" fmla="*/ 172 h 172"/>
                  <a:gd name="T2" fmla="*/ 139 w 181"/>
                  <a:gd name="T3" fmla="*/ 135 h 172"/>
                  <a:gd name="T4" fmla="*/ 89 w 181"/>
                  <a:gd name="T5" fmla="*/ 85 h 172"/>
                  <a:gd name="T6" fmla="*/ 39 w 181"/>
                  <a:gd name="T7" fmla="*/ 36 h 172"/>
                  <a:gd name="T8" fmla="*/ 0 w 181"/>
                  <a:gd name="T9" fmla="*/ 3 h 172"/>
                  <a:gd name="T10" fmla="*/ 2 w 181"/>
                  <a:gd name="T11" fmla="*/ 0 h 172"/>
                  <a:gd name="T12" fmla="*/ 41 w 181"/>
                  <a:gd name="T13" fmla="*/ 33 h 172"/>
                  <a:gd name="T14" fmla="*/ 91 w 181"/>
                  <a:gd name="T15" fmla="*/ 82 h 172"/>
                  <a:gd name="T16" fmla="*/ 141 w 181"/>
                  <a:gd name="T17" fmla="*/ 132 h 172"/>
                  <a:gd name="T18" fmla="*/ 181 w 181"/>
                  <a:gd name="T19" fmla="*/ 169 h 172"/>
                  <a:gd name="T20" fmla="*/ 179 w 181"/>
                  <a:gd name="T21" fmla="*/ 172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72"/>
                  <a:gd name="T35" fmla="*/ 181 w 181"/>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72">
                    <a:moveTo>
                      <a:pt x="179" y="172"/>
                    </a:moveTo>
                    <a:lnTo>
                      <a:pt x="139" y="135"/>
                    </a:lnTo>
                    <a:lnTo>
                      <a:pt x="89" y="85"/>
                    </a:lnTo>
                    <a:lnTo>
                      <a:pt x="39" y="36"/>
                    </a:lnTo>
                    <a:lnTo>
                      <a:pt x="0" y="3"/>
                    </a:lnTo>
                    <a:lnTo>
                      <a:pt x="2" y="0"/>
                    </a:lnTo>
                    <a:lnTo>
                      <a:pt x="41" y="33"/>
                    </a:lnTo>
                    <a:lnTo>
                      <a:pt x="91" y="82"/>
                    </a:lnTo>
                    <a:lnTo>
                      <a:pt x="141" y="132"/>
                    </a:lnTo>
                    <a:lnTo>
                      <a:pt x="181" y="169"/>
                    </a:lnTo>
                    <a:lnTo>
                      <a:pt x="179" y="172"/>
                    </a:lnTo>
                    <a:close/>
                  </a:path>
                </a:pathLst>
              </a:custGeom>
              <a:solidFill>
                <a:srgbClr val="BFBFBF"/>
              </a:solidFill>
              <a:ln w="9525">
                <a:noFill/>
                <a:round/>
                <a:headEnd/>
                <a:tailEnd/>
              </a:ln>
            </p:spPr>
            <p:txBody>
              <a:bodyPr/>
              <a:lstStyle/>
              <a:p>
                <a:endParaRPr lang="en-US" dirty="0"/>
              </a:p>
            </p:txBody>
          </p:sp>
          <p:sp>
            <p:nvSpPr>
              <p:cNvPr id="21711" name="Freeform 710"/>
              <p:cNvSpPr>
                <a:spLocks/>
              </p:cNvSpPr>
              <p:nvPr/>
            </p:nvSpPr>
            <p:spPr bwMode="auto">
              <a:xfrm>
                <a:off x="3562" y="1367"/>
                <a:ext cx="1" cy="1"/>
              </a:xfrm>
              <a:custGeom>
                <a:avLst/>
                <a:gdLst>
                  <a:gd name="T0" fmla="*/ 0 w 3"/>
                  <a:gd name="T1" fmla="*/ 3 h 3"/>
                  <a:gd name="T2" fmla="*/ 1 w 3"/>
                  <a:gd name="T3" fmla="*/ 3 h 3"/>
                  <a:gd name="T4" fmla="*/ 3 w 3"/>
                  <a:gd name="T5" fmla="*/ 0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1" y="3"/>
                    </a:lnTo>
                    <a:lnTo>
                      <a:pt x="3" y="0"/>
                    </a:lnTo>
                    <a:lnTo>
                      <a:pt x="0" y="3"/>
                    </a:lnTo>
                    <a:close/>
                  </a:path>
                </a:pathLst>
              </a:custGeom>
              <a:solidFill>
                <a:srgbClr val="BFBFBF"/>
              </a:solidFill>
              <a:ln w="9525">
                <a:noFill/>
                <a:round/>
                <a:headEnd/>
                <a:tailEnd/>
              </a:ln>
            </p:spPr>
            <p:txBody>
              <a:bodyPr/>
              <a:lstStyle/>
              <a:p>
                <a:endParaRPr lang="en-US" dirty="0"/>
              </a:p>
            </p:txBody>
          </p:sp>
          <p:sp>
            <p:nvSpPr>
              <p:cNvPr id="21712" name="Freeform 711"/>
              <p:cNvSpPr>
                <a:spLocks/>
              </p:cNvSpPr>
              <p:nvPr/>
            </p:nvSpPr>
            <p:spPr bwMode="auto">
              <a:xfrm>
                <a:off x="3514" y="1302"/>
                <a:ext cx="29" cy="38"/>
              </a:xfrm>
              <a:custGeom>
                <a:avLst/>
                <a:gdLst>
                  <a:gd name="T0" fmla="*/ 253 w 256"/>
                  <a:gd name="T1" fmla="*/ 229 h 229"/>
                  <a:gd name="T2" fmla="*/ 208 w 256"/>
                  <a:gd name="T3" fmla="*/ 196 h 229"/>
                  <a:gd name="T4" fmla="*/ 175 w 256"/>
                  <a:gd name="T5" fmla="*/ 166 h 229"/>
                  <a:gd name="T6" fmla="*/ 148 w 256"/>
                  <a:gd name="T7" fmla="*/ 140 h 229"/>
                  <a:gd name="T8" fmla="*/ 124 w 256"/>
                  <a:gd name="T9" fmla="*/ 116 h 229"/>
                  <a:gd name="T10" fmla="*/ 102 w 256"/>
                  <a:gd name="T11" fmla="*/ 92 h 229"/>
                  <a:gd name="T12" fmla="*/ 77 w 256"/>
                  <a:gd name="T13" fmla="*/ 67 h 229"/>
                  <a:gd name="T14" fmla="*/ 44 w 256"/>
                  <a:gd name="T15" fmla="*/ 37 h 229"/>
                  <a:gd name="T16" fmla="*/ 0 w 256"/>
                  <a:gd name="T17" fmla="*/ 3 h 229"/>
                  <a:gd name="T18" fmla="*/ 3 w 256"/>
                  <a:gd name="T19" fmla="*/ 0 h 229"/>
                  <a:gd name="T20" fmla="*/ 46 w 256"/>
                  <a:gd name="T21" fmla="*/ 34 h 229"/>
                  <a:gd name="T22" fmla="*/ 79 w 256"/>
                  <a:gd name="T23" fmla="*/ 64 h 229"/>
                  <a:gd name="T24" fmla="*/ 104 w 256"/>
                  <a:gd name="T25" fmla="*/ 89 h 229"/>
                  <a:gd name="T26" fmla="*/ 127 w 256"/>
                  <a:gd name="T27" fmla="*/ 113 h 229"/>
                  <a:gd name="T28" fmla="*/ 150 w 256"/>
                  <a:gd name="T29" fmla="*/ 137 h 229"/>
                  <a:gd name="T30" fmla="*/ 177 w 256"/>
                  <a:gd name="T31" fmla="*/ 163 h 229"/>
                  <a:gd name="T32" fmla="*/ 211 w 256"/>
                  <a:gd name="T33" fmla="*/ 193 h 229"/>
                  <a:gd name="T34" fmla="*/ 256 w 256"/>
                  <a:gd name="T35" fmla="*/ 226 h 229"/>
                  <a:gd name="T36" fmla="*/ 253 w 256"/>
                  <a:gd name="T37" fmla="*/ 229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6"/>
                  <a:gd name="T58" fmla="*/ 0 h 229"/>
                  <a:gd name="T59" fmla="*/ 256 w 256"/>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6" h="229">
                    <a:moveTo>
                      <a:pt x="253" y="229"/>
                    </a:moveTo>
                    <a:lnTo>
                      <a:pt x="208" y="196"/>
                    </a:lnTo>
                    <a:lnTo>
                      <a:pt x="175" y="166"/>
                    </a:lnTo>
                    <a:lnTo>
                      <a:pt x="148" y="140"/>
                    </a:lnTo>
                    <a:lnTo>
                      <a:pt x="124" y="116"/>
                    </a:lnTo>
                    <a:lnTo>
                      <a:pt x="102" y="92"/>
                    </a:lnTo>
                    <a:lnTo>
                      <a:pt x="77" y="67"/>
                    </a:lnTo>
                    <a:lnTo>
                      <a:pt x="44" y="37"/>
                    </a:lnTo>
                    <a:lnTo>
                      <a:pt x="0" y="3"/>
                    </a:lnTo>
                    <a:lnTo>
                      <a:pt x="3" y="0"/>
                    </a:lnTo>
                    <a:lnTo>
                      <a:pt x="46" y="34"/>
                    </a:lnTo>
                    <a:lnTo>
                      <a:pt x="79" y="64"/>
                    </a:lnTo>
                    <a:lnTo>
                      <a:pt x="104" y="89"/>
                    </a:lnTo>
                    <a:lnTo>
                      <a:pt x="127" y="113"/>
                    </a:lnTo>
                    <a:lnTo>
                      <a:pt x="150" y="137"/>
                    </a:lnTo>
                    <a:lnTo>
                      <a:pt x="177" y="163"/>
                    </a:lnTo>
                    <a:lnTo>
                      <a:pt x="211" y="193"/>
                    </a:lnTo>
                    <a:lnTo>
                      <a:pt x="256" y="226"/>
                    </a:lnTo>
                    <a:lnTo>
                      <a:pt x="253" y="229"/>
                    </a:lnTo>
                    <a:close/>
                  </a:path>
                </a:pathLst>
              </a:custGeom>
              <a:solidFill>
                <a:srgbClr val="BFBFBF"/>
              </a:solidFill>
              <a:ln w="9525">
                <a:noFill/>
                <a:round/>
                <a:headEnd/>
                <a:tailEnd/>
              </a:ln>
            </p:spPr>
            <p:txBody>
              <a:bodyPr/>
              <a:lstStyle/>
              <a:p>
                <a:endParaRPr lang="en-US" dirty="0"/>
              </a:p>
            </p:txBody>
          </p:sp>
          <p:sp>
            <p:nvSpPr>
              <p:cNvPr id="21713" name="Freeform 712"/>
              <p:cNvSpPr>
                <a:spLocks/>
              </p:cNvSpPr>
              <p:nvPr/>
            </p:nvSpPr>
            <p:spPr bwMode="auto">
              <a:xfrm>
                <a:off x="3542" y="1339"/>
                <a:ext cx="1" cy="1"/>
              </a:xfrm>
              <a:custGeom>
                <a:avLst/>
                <a:gdLst>
                  <a:gd name="T0" fmla="*/ 3 w 3"/>
                  <a:gd name="T1" fmla="*/ 0 h 3"/>
                  <a:gd name="T2" fmla="*/ 0 w 3"/>
                  <a:gd name="T3" fmla="*/ 3 h 3"/>
                  <a:gd name="T4" fmla="*/ 1 w 3"/>
                  <a:gd name="T5" fmla="*/ 3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3"/>
                    </a:lnTo>
                    <a:lnTo>
                      <a:pt x="1" y="3"/>
                    </a:lnTo>
                    <a:lnTo>
                      <a:pt x="3" y="0"/>
                    </a:lnTo>
                    <a:close/>
                  </a:path>
                </a:pathLst>
              </a:custGeom>
              <a:solidFill>
                <a:srgbClr val="BFBFBF"/>
              </a:solidFill>
              <a:ln w="9525">
                <a:noFill/>
                <a:round/>
                <a:headEnd/>
                <a:tailEnd/>
              </a:ln>
            </p:spPr>
            <p:txBody>
              <a:bodyPr/>
              <a:lstStyle/>
              <a:p>
                <a:endParaRPr lang="en-US" dirty="0"/>
              </a:p>
            </p:txBody>
          </p:sp>
          <p:sp>
            <p:nvSpPr>
              <p:cNvPr id="21714" name="Freeform 713"/>
              <p:cNvSpPr>
                <a:spLocks/>
              </p:cNvSpPr>
              <p:nvPr/>
            </p:nvSpPr>
            <p:spPr bwMode="auto">
              <a:xfrm>
                <a:off x="3515" y="1300"/>
                <a:ext cx="47" cy="14"/>
              </a:xfrm>
              <a:custGeom>
                <a:avLst/>
                <a:gdLst>
                  <a:gd name="T0" fmla="*/ 0 w 431"/>
                  <a:gd name="T1" fmla="*/ 7 h 82"/>
                  <a:gd name="T2" fmla="*/ 10 w 431"/>
                  <a:gd name="T3" fmla="*/ 3 h 82"/>
                  <a:gd name="T4" fmla="*/ 23 w 431"/>
                  <a:gd name="T5" fmla="*/ 0 h 82"/>
                  <a:gd name="T6" fmla="*/ 39 w 431"/>
                  <a:gd name="T7" fmla="*/ 0 h 82"/>
                  <a:gd name="T8" fmla="*/ 58 w 431"/>
                  <a:gd name="T9" fmla="*/ 3 h 82"/>
                  <a:gd name="T10" fmla="*/ 102 w 431"/>
                  <a:gd name="T11" fmla="*/ 10 h 82"/>
                  <a:gd name="T12" fmla="*/ 157 w 431"/>
                  <a:gd name="T13" fmla="*/ 21 h 82"/>
                  <a:gd name="T14" fmla="*/ 218 w 431"/>
                  <a:gd name="T15" fmla="*/ 35 h 82"/>
                  <a:gd name="T16" fmla="*/ 285 w 431"/>
                  <a:gd name="T17" fmla="*/ 50 h 82"/>
                  <a:gd name="T18" fmla="*/ 356 w 431"/>
                  <a:gd name="T19" fmla="*/ 65 h 82"/>
                  <a:gd name="T20" fmla="*/ 393 w 431"/>
                  <a:gd name="T21" fmla="*/ 72 h 82"/>
                  <a:gd name="T22" fmla="*/ 431 w 431"/>
                  <a:gd name="T23" fmla="*/ 78 h 82"/>
                  <a:gd name="T24" fmla="*/ 430 w 431"/>
                  <a:gd name="T25" fmla="*/ 82 h 82"/>
                  <a:gd name="T26" fmla="*/ 392 w 431"/>
                  <a:gd name="T27" fmla="*/ 77 h 82"/>
                  <a:gd name="T28" fmla="*/ 355 w 431"/>
                  <a:gd name="T29" fmla="*/ 69 h 82"/>
                  <a:gd name="T30" fmla="*/ 284 w 431"/>
                  <a:gd name="T31" fmla="*/ 55 h 82"/>
                  <a:gd name="T32" fmla="*/ 217 w 431"/>
                  <a:gd name="T33" fmla="*/ 39 h 82"/>
                  <a:gd name="T34" fmla="*/ 156 w 431"/>
                  <a:gd name="T35" fmla="*/ 25 h 82"/>
                  <a:gd name="T36" fmla="*/ 101 w 431"/>
                  <a:gd name="T37" fmla="*/ 14 h 82"/>
                  <a:gd name="T38" fmla="*/ 57 w 431"/>
                  <a:gd name="T39" fmla="*/ 7 h 82"/>
                  <a:gd name="T40" fmla="*/ 39 w 431"/>
                  <a:gd name="T41" fmla="*/ 5 h 82"/>
                  <a:gd name="T42" fmla="*/ 23 w 431"/>
                  <a:gd name="T43" fmla="*/ 5 h 82"/>
                  <a:gd name="T44" fmla="*/ 11 w 431"/>
                  <a:gd name="T45" fmla="*/ 7 h 82"/>
                  <a:gd name="T46" fmla="*/ 1 w 431"/>
                  <a:gd name="T47" fmla="*/ 11 h 82"/>
                  <a:gd name="T48" fmla="*/ 0 w 431"/>
                  <a:gd name="T49" fmla="*/ 7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82"/>
                  <a:gd name="T77" fmla="*/ 431 w 431"/>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82">
                    <a:moveTo>
                      <a:pt x="0" y="7"/>
                    </a:moveTo>
                    <a:lnTo>
                      <a:pt x="10" y="3"/>
                    </a:lnTo>
                    <a:lnTo>
                      <a:pt x="23" y="0"/>
                    </a:lnTo>
                    <a:lnTo>
                      <a:pt x="39" y="0"/>
                    </a:lnTo>
                    <a:lnTo>
                      <a:pt x="58" y="3"/>
                    </a:lnTo>
                    <a:lnTo>
                      <a:pt x="102" y="10"/>
                    </a:lnTo>
                    <a:lnTo>
                      <a:pt x="157" y="21"/>
                    </a:lnTo>
                    <a:lnTo>
                      <a:pt x="218" y="35"/>
                    </a:lnTo>
                    <a:lnTo>
                      <a:pt x="285" y="50"/>
                    </a:lnTo>
                    <a:lnTo>
                      <a:pt x="356" y="65"/>
                    </a:lnTo>
                    <a:lnTo>
                      <a:pt x="393" y="72"/>
                    </a:lnTo>
                    <a:lnTo>
                      <a:pt x="431" y="78"/>
                    </a:lnTo>
                    <a:lnTo>
                      <a:pt x="430" y="82"/>
                    </a:lnTo>
                    <a:lnTo>
                      <a:pt x="392" y="77"/>
                    </a:lnTo>
                    <a:lnTo>
                      <a:pt x="355" y="69"/>
                    </a:lnTo>
                    <a:lnTo>
                      <a:pt x="284" y="55"/>
                    </a:lnTo>
                    <a:lnTo>
                      <a:pt x="217" y="39"/>
                    </a:lnTo>
                    <a:lnTo>
                      <a:pt x="156" y="25"/>
                    </a:lnTo>
                    <a:lnTo>
                      <a:pt x="101" y="14"/>
                    </a:lnTo>
                    <a:lnTo>
                      <a:pt x="57" y="7"/>
                    </a:lnTo>
                    <a:lnTo>
                      <a:pt x="39" y="5"/>
                    </a:lnTo>
                    <a:lnTo>
                      <a:pt x="23" y="5"/>
                    </a:lnTo>
                    <a:lnTo>
                      <a:pt x="11" y="7"/>
                    </a:lnTo>
                    <a:lnTo>
                      <a:pt x="1" y="11"/>
                    </a:lnTo>
                    <a:lnTo>
                      <a:pt x="0" y="7"/>
                    </a:lnTo>
                    <a:close/>
                  </a:path>
                </a:pathLst>
              </a:custGeom>
              <a:solidFill>
                <a:srgbClr val="BFBFBF"/>
              </a:solidFill>
              <a:ln w="9525">
                <a:noFill/>
                <a:round/>
                <a:headEnd/>
                <a:tailEnd/>
              </a:ln>
            </p:spPr>
            <p:txBody>
              <a:bodyPr/>
              <a:lstStyle/>
              <a:p>
                <a:endParaRPr lang="en-US" dirty="0"/>
              </a:p>
            </p:txBody>
          </p:sp>
          <p:sp>
            <p:nvSpPr>
              <p:cNvPr id="21715" name="Freeform 714"/>
              <p:cNvSpPr>
                <a:spLocks/>
              </p:cNvSpPr>
              <p:nvPr/>
            </p:nvSpPr>
            <p:spPr bwMode="auto">
              <a:xfrm>
                <a:off x="3514" y="1301"/>
                <a:ext cx="1" cy="1"/>
              </a:xfrm>
              <a:custGeom>
                <a:avLst/>
                <a:gdLst>
                  <a:gd name="T0" fmla="*/ 3 w 6"/>
                  <a:gd name="T1" fmla="*/ 4 h 4"/>
                  <a:gd name="T2" fmla="*/ 0 w 6"/>
                  <a:gd name="T3" fmla="*/ 2 h 4"/>
                  <a:gd name="T4" fmla="*/ 5 w 6"/>
                  <a:gd name="T5" fmla="*/ 0 h 4"/>
                  <a:gd name="T6" fmla="*/ 6 w 6"/>
                  <a:gd name="T7" fmla="*/ 4 h 4"/>
                  <a:gd name="T8" fmla="*/ 6 w 6"/>
                  <a:gd name="T9" fmla="*/ 1 h 4"/>
                  <a:gd name="T10" fmla="*/ 3 w 6"/>
                  <a:gd name="T11" fmla="*/ 4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4"/>
                    </a:moveTo>
                    <a:lnTo>
                      <a:pt x="0" y="2"/>
                    </a:lnTo>
                    <a:lnTo>
                      <a:pt x="5" y="0"/>
                    </a:lnTo>
                    <a:lnTo>
                      <a:pt x="6" y="4"/>
                    </a:lnTo>
                    <a:lnTo>
                      <a:pt x="6" y="1"/>
                    </a:lnTo>
                    <a:lnTo>
                      <a:pt x="3" y="4"/>
                    </a:lnTo>
                    <a:close/>
                  </a:path>
                </a:pathLst>
              </a:custGeom>
              <a:solidFill>
                <a:srgbClr val="BFBFBF"/>
              </a:solidFill>
              <a:ln w="9525">
                <a:noFill/>
                <a:round/>
                <a:headEnd/>
                <a:tailEnd/>
              </a:ln>
            </p:spPr>
            <p:txBody>
              <a:bodyPr/>
              <a:lstStyle/>
              <a:p>
                <a:endParaRPr lang="en-US" dirty="0"/>
              </a:p>
            </p:txBody>
          </p:sp>
          <p:sp>
            <p:nvSpPr>
              <p:cNvPr id="21716" name="Freeform 715"/>
              <p:cNvSpPr>
                <a:spLocks/>
              </p:cNvSpPr>
              <p:nvPr/>
            </p:nvSpPr>
            <p:spPr bwMode="auto">
              <a:xfrm>
                <a:off x="3562" y="1313"/>
                <a:ext cx="36" cy="12"/>
              </a:xfrm>
              <a:custGeom>
                <a:avLst/>
                <a:gdLst>
                  <a:gd name="T0" fmla="*/ 1 w 325"/>
                  <a:gd name="T1" fmla="*/ 0 h 68"/>
                  <a:gd name="T2" fmla="*/ 130 w 325"/>
                  <a:gd name="T3" fmla="*/ 20 h 68"/>
                  <a:gd name="T4" fmla="*/ 198 w 325"/>
                  <a:gd name="T5" fmla="*/ 34 h 68"/>
                  <a:gd name="T6" fmla="*/ 249 w 325"/>
                  <a:gd name="T7" fmla="*/ 47 h 68"/>
                  <a:gd name="T8" fmla="*/ 282 w 325"/>
                  <a:gd name="T9" fmla="*/ 55 h 68"/>
                  <a:gd name="T10" fmla="*/ 325 w 325"/>
                  <a:gd name="T11" fmla="*/ 64 h 68"/>
                  <a:gd name="T12" fmla="*/ 324 w 325"/>
                  <a:gd name="T13" fmla="*/ 68 h 68"/>
                  <a:gd name="T14" fmla="*/ 281 w 325"/>
                  <a:gd name="T15" fmla="*/ 59 h 68"/>
                  <a:gd name="T16" fmla="*/ 248 w 325"/>
                  <a:gd name="T17" fmla="*/ 52 h 68"/>
                  <a:gd name="T18" fmla="*/ 197 w 325"/>
                  <a:gd name="T19" fmla="*/ 38 h 68"/>
                  <a:gd name="T20" fmla="*/ 129 w 325"/>
                  <a:gd name="T21" fmla="*/ 25 h 68"/>
                  <a:gd name="T22" fmla="*/ 0 w 325"/>
                  <a:gd name="T23" fmla="*/ 4 h 68"/>
                  <a:gd name="T24" fmla="*/ 1 w 325"/>
                  <a:gd name="T25" fmla="*/ 0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5"/>
                  <a:gd name="T40" fmla="*/ 0 h 68"/>
                  <a:gd name="T41" fmla="*/ 325 w 325"/>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5" h="68">
                    <a:moveTo>
                      <a:pt x="1" y="0"/>
                    </a:moveTo>
                    <a:lnTo>
                      <a:pt x="130" y="20"/>
                    </a:lnTo>
                    <a:lnTo>
                      <a:pt x="198" y="34"/>
                    </a:lnTo>
                    <a:lnTo>
                      <a:pt x="249" y="47"/>
                    </a:lnTo>
                    <a:lnTo>
                      <a:pt x="282" y="55"/>
                    </a:lnTo>
                    <a:lnTo>
                      <a:pt x="325" y="64"/>
                    </a:lnTo>
                    <a:lnTo>
                      <a:pt x="324" y="68"/>
                    </a:lnTo>
                    <a:lnTo>
                      <a:pt x="281" y="59"/>
                    </a:lnTo>
                    <a:lnTo>
                      <a:pt x="248" y="52"/>
                    </a:lnTo>
                    <a:lnTo>
                      <a:pt x="197" y="38"/>
                    </a:lnTo>
                    <a:lnTo>
                      <a:pt x="129" y="25"/>
                    </a:lnTo>
                    <a:lnTo>
                      <a:pt x="0" y="4"/>
                    </a:lnTo>
                    <a:lnTo>
                      <a:pt x="1" y="0"/>
                    </a:lnTo>
                    <a:close/>
                  </a:path>
                </a:pathLst>
              </a:custGeom>
              <a:solidFill>
                <a:srgbClr val="BFBFBF"/>
              </a:solidFill>
              <a:ln w="9525">
                <a:noFill/>
                <a:round/>
                <a:headEnd/>
                <a:tailEnd/>
              </a:ln>
            </p:spPr>
            <p:txBody>
              <a:bodyPr/>
              <a:lstStyle/>
              <a:p>
                <a:endParaRPr lang="en-US" dirty="0"/>
              </a:p>
            </p:txBody>
          </p:sp>
          <p:sp>
            <p:nvSpPr>
              <p:cNvPr id="21717" name="Freeform 716"/>
              <p:cNvSpPr>
                <a:spLocks/>
              </p:cNvSpPr>
              <p:nvPr/>
            </p:nvSpPr>
            <p:spPr bwMode="auto">
              <a:xfrm>
                <a:off x="3562" y="1313"/>
                <a:ext cx="1" cy="1"/>
              </a:xfrm>
              <a:custGeom>
                <a:avLst/>
                <a:gdLst>
                  <a:gd name="T0" fmla="*/ 1 w 1"/>
                  <a:gd name="T1" fmla="*/ 0 h 4"/>
                  <a:gd name="T2" fmla="*/ 0 w 1"/>
                  <a:gd name="T3" fmla="*/ 4 h 4"/>
                  <a:gd name="T4" fmla="*/ 1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1" y="0"/>
                    </a:moveTo>
                    <a:lnTo>
                      <a:pt x="0" y="4"/>
                    </a:lnTo>
                    <a:lnTo>
                      <a:pt x="1" y="0"/>
                    </a:lnTo>
                    <a:close/>
                  </a:path>
                </a:pathLst>
              </a:custGeom>
              <a:solidFill>
                <a:srgbClr val="BFBFBF"/>
              </a:solidFill>
              <a:ln w="9525">
                <a:noFill/>
                <a:round/>
                <a:headEnd/>
                <a:tailEnd/>
              </a:ln>
            </p:spPr>
            <p:txBody>
              <a:bodyPr/>
              <a:lstStyle/>
              <a:p>
                <a:endParaRPr lang="en-US" dirty="0"/>
              </a:p>
            </p:txBody>
          </p:sp>
          <p:sp>
            <p:nvSpPr>
              <p:cNvPr id="21718" name="Freeform 717"/>
              <p:cNvSpPr>
                <a:spLocks/>
              </p:cNvSpPr>
              <p:nvPr/>
            </p:nvSpPr>
            <p:spPr bwMode="auto">
              <a:xfrm>
                <a:off x="3561" y="1303"/>
                <a:ext cx="38" cy="22"/>
              </a:xfrm>
              <a:custGeom>
                <a:avLst/>
                <a:gdLst>
                  <a:gd name="T0" fmla="*/ 331 w 334"/>
                  <a:gd name="T1" fmla="*/ 130 h 130"/>
                  <a:gd name="T2" fmla="*/ 321 w 334"/>
                  <a:gd name="T3" fmla="*/ 118 h 130"/>
                  <a:gd name="T4" fmla="*/ 317 w 334"/>
                  <a:gd name="T5" fmla="*/ 112 h 130"/>
                  <a:gd name="T6" fmla="*/ 309 w 334"/>
                  <a:gd name="T7" fmla="*/ 105 h 130"/>
                  <a:gd name="T8" fmla="*/ 292 w 334"/>
                  <a:gd name="T9" fmla="*/ 95 h 130"/>
                  <a:gd name="T10" fmla="*/ 274 w 334"/>
                  <a:gd name="T11" fmla="*/ 86 h 130"/>
                  <a:gd name="T12" fmla="*/ 230 w 334"/>
                  <a:gd name="T13" fmla="*/ 68 h 130"/>
                  <a:gd name="T14" fmla="*/ 181 w 334"/>
                  <a:gd name="T15" fmla="*/ 53 h 130"/>
                  <a:gd name="T16" fmla="*/ 79 w 334"/>
                  <a:gd name="T17" fmla="*/ 28 h 130"/>
                  <a:gd name="T18" fmla="*/ 35 w 334"/>
                  <a:gd name="T19" fmla="*/ 16 h 130"/>
                  <a:gd name="T20" fmla="*/ 0 w 334"/>
                  <a:gd name="T21" fmla="*/ 3 h 130"/>
                  <a:gd name="T22" fmla="*/ 2 w 334"/>
                  <a:gd name="T23" fmla="*/ 0 h 130"/>
                  <a:gd name="T24" fmla="*/ 37 w 334"/>
                  <a:gd name="T25" fmla="*/ 13 h 130"/>
                  <a:gd name="T26" fmla="*/ 81 w 334"/>
                  <a:gd name="T27" fmla="*/ 25 h 130"/>
                  <a:gd name="T28" fmla="*/ 183 w 334"/>
                  <a:gd name="T29" fmla="*/ 50 h 130"/>
                  <a:gd name="T30" fmla="*/ 232 w 334"/>
                  <a:gd name="T31" fmla="*/ 65 h 130"/>
                  <a:gd name="T32" fmla="*/ 276 w 334"/>
                  <a:gd name="T33" fmla="*/ 82 h 130"/>
                  <a:gd name="T34" fmla="*/ 295 w 334"/>
                  <a:gd name="T35" fmla="*/ 92 h 130"/>
                  <a:gd name="T36" fmla="*/ 312 w 334"/>
                  <a:gd name="T37" fmla="*/ 102 h 130"/>
                  <a:gd name="T38" fmla="*/ 319 w 334"/>
                  <a:gd name="T39" fmla="*/ 108 h 130"/>
                  <a:gd name="T40" fmla="*/ 324 w 334"/>
                  <a:gd name="T41" fmla="*/ 115 h 130"/>
                  <a:gd name="T42" fmla="*/ 334 w 334"/>
                  <a:gd name="T43" fmla="*/ 127 h 130"/>
                  <a:gd name="T44" fmla="*/ 331 w 334"/>
                  <a:gd name="T45" fmla="*/ 130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4"/>
                  <a:gd name="T70" fmla="*/ 0 h 130"/>
                  <a:gd name="T71" fmla="*/ 334 w 334"/>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4" h="130">
                    <a:moveTo>
                      <a:pt x="331" y="130"/>
                    </a:moveTo>
                    <a:lnTo>
                      <a:pt x="321" y="118"/>
                    </a:lnTo>
                    <a:lnTo>
                      <a:pt x="317" y="112"/>
                    </a:lnTo>
                    <a:lnTo>
                      <a:pt x="309" y="105"/>
                    </a:lnTo>
                    <a:lnTo>
                      <a:pt x="292" y="95"/>
                    </a:lnTo>
                    <a:lnTo>
                      <a:pt x="274" y="86"/>
                    </a:lnTo>
                    <a:lnTo>
                      <a:pt x="230" y="68"/>
                    </a:lnTo>
                    <a:lnTo>
                      <a:pt x="181" y="53"/>
                    </a:lnTo>
                    <a:lnTo>
                      <a:pt x="79" y="28"/>
                    </a:lnTo>
                    <a:lnTo>
                      <a:pt x="35" y="16"/>
                    </a:lnTo>
                    <a:lnTo>
                      <a:pt x="0" y="3"/>
                    </a:lnTo>
                    <a:lnTo>
                      <a:pt x="2" y="0"/>
                    </a:lnTo>
                    <a:lnTo>
                      <a:pt x="37" y="13"/>
                    </a:lnTo>
                    <a:lnTo>
                      <a:pt x="81" y="25"/>
                    </a:lnTo>
                    <a:lnTo>
                      <a:pt x="183" y="50"/>
                    </a:lnTo>
                    <a:lnTo>
                      <a:pt x="232" y="65"/>
                    </a:lnTo>
                    <a:lnTo>
                      <a:pt x="276" y="82"/>
                    </a:lnTo>
                    <a:lnTo>
                      <a:pt x="295" y="92"/>
                    </a:lnTo>
                    <a:lnTo>
                      <a:pt x="312" y="102"/>
                    </a:lnTo>
                    <a:lnTo>
                      <a:pt x="319" y="108"/>
                    </a:lnTo>
                    <a:lnTo>
                      <a:pt x="324" y="115"/>
                    </a:lnTo>
                    <a:lnTo>
                      <a:pt x="334" y="127"/>
                    </a:lnTo>
                    <a:lnTo>
                      <a:pt x="331" y="130"/>
                    </a:lnTo>
                    <a:close/>
                  </a:path>
                </a:pathLst>
              </a:custGeom>
              <a:solidFill>
                <a:srgbClr val="BFBFBF"/>
              </a:solidFill>
              <a:ln w="9525">
                <a:noFill/>
                <a:round/>
                <a:headEnd/>
                <a:tailEnd/>
              </a:ln>
            </p:spPr>
            <p:txBody>
              <a:bodyPr/>
              <a:lstStyle/>
              <a:p>
                <a:endParaRPr lang="en-US" dirty="0"/>
              </a:p>
            </p:txBody>
          </p:sp>
          <p:sp>
            <p:nvSpPr>
              <p:cNvPr id="21719" name="Freeform 718"/>
              <p:cNvSpPr>
                <a:spLocks/>
              </p:cNvSpPr>
              <p:nvPr/>
            </p:nvSpPr>
            <p:spPr bwMode="auto">
              <a:xfrm>
                <a:off x="3598" y="1324"/>
                <a:ext cx="1" cy="1"/>
              </a:xfrm>
              <a:custGeom>
                <a:avLst/>
                <a:gdLst>
                  <a:gd name="T0" fmla="*/ 1 w 7"/>
                  <a:gd name="T1" fmla="*/ 4 h 5"/>
                  <a:gd name="T2" fmla="*/ 7 w 7"/>
                  <a:gd name="T3" fmla="*/ 5 h 5"/>
                  <a:gd name="T4" fmla="*/ 3 w 7"/>
                  <a:gd name="T5" fmla="*/ 1 h 5"/>
                  <a:gd name="T6" fmla="*/ 0 w 7"/>
                  <a:gd name="T7" fmla="*/ 4 h 5"/>
                  <a:gd name="T8" fmla="*/ 2 w 7"/>
                  <a:gd name="T9" fmla="*/ 0 h 5"/>
                  <a:gd name="T10" fmla="*/ 1 w 7"/>
                  <a:gd name="T11" fmla="*/ 4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4"/>
                    </a:moveTo>
                    <a:lnTo>
                      <a:pt x="7" y="5"/>
                    </a:lnTo>
                    <a:lnTo>
                      <a:pt x="3" y="1"/>
                    </a:lnTo>
                    <a:lnTo>
                      <a:pt x="0" y="4"/>
                    </a:lnTo>
                    <a:lnTo>
                      <a:pt x="2" y="0"/>
                    </a:lnTo>
                    <a:lnTo>
                      <a:pt x="1" y="4"/>
                    </a:lnTo>
                    <a:close/>
                  </a:path>
                </a:pathLst>
              </a:custGeom>
              <a:solidFill>
                <a:srgbClr val="BFBFBF"/>
              </a:solidFill>
              <a:ln w="9525">
                <a:noFill/>
                <a:round/>
                <a:headEnd/>
                <a:tailEnd/>
              </a:ln>
            </p:spPr>
            <p:txBody>
              <a:bodyPr/>
              <a:lstStyle/>
              <a:p>
                <a:endParaRPr lang="en-US" dirty="0"/>
              </a:p>
            </p:txBody>
          </p:sp>
          <p:sp>
            <p:nvSpPr>
              <p:cNvPr id="21720" name="Freeform 719"/>
              <p:cNvSpPr>
                <a:spLocks/>
              </p:cNvSpPr>
              <p:nvPr/>
            </p:nvSpPr>
            <p:spPr bwMode="auto">
              <a:xfrm>
                <a:off x="3517" y="1274"/>
                <a:ext cx="45" cy="30"/>
              </a:xfrm>
              <a:custGeom>
                <a:avLst/>
                <a:gdLst>
                  <a:gd name="T0" fmla="*/ 400 w 402"/>
                  <a:gd name="T1" fmla="*/ 179 h 179"/>
                  <a:gd name="T2" fmla="*/ 185 w 402"/>
                  <a:gd name="T3" fmla="*/ 80 h 179"/>
                  <a:gd name="T4" fmla="*/ 82 w 402"/>
                  <a:gd name="T5" fmla="*/ 35 h 179"/>
                  <a:gd name="T6" fmla="*/ 0 w 402"/>
                  <a:gd name="T7" fmla="*/ 3 h 179"/>
                  <a:gd name="T8" fmla="*/ 2 w 402"/>
                  <a:gd name="T9" fmla="*/ 0 h 179"/>
                  <a:gd name="T10" fmla="*/ 84 w 402"/>
                  <a:gd name="T11" fmla="*/ 32 h 179"/>
                  <a:gd name="T12" fmla="*/ 187 w 402"/>
                  <a:gd name="T13" fmla="*/ 77 h 179"/>
                  <a:gd name="T14" fmla="*/ 402 w 402"/>
                  <a:gd name="T15" fmla="*/ 176 h 179"/>
                  <a:gd name="T16" fmla="*/ 400 w 402"/>
                  <a:gd name="T17" fmla="*/ 179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2"/>
                  <a:gd name="T28" fmla="*/ 0 h 179"/>
                  <a:gd name="T29" fmla="*/ 402 w 402"/>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2" h="179">
                    <a:moveTo>
                      <a:pt x="400" y="179"/>
                    </a:moveTo>
                    <a:lnTo>
                      <a:pt x="185" y="80"/>
                    </a:lnTo>
                    <a:lnTo>
                      <a:pt x="82" y="35"/>
                    </a:lnTo>
                    <a:lnTo>
                      <a:pt x="0" y="3"/>
                    </a:lnTo>
                    <a:lnTo>
                      <a:pt x="2" y="0"/>
                    </a:lnTo>
                    <a:lnTo>
                      <a:pt x="84" y="32"/>
                    </a:lnTo>
                    <a:lnTo>
                      <a:pt x="187" y="77"/>
                    </a:lnTo>
                    <a:lnTo>
                      <a:pt x="402" y="176"/>
                    </a:lnTo>
                    <a:lnTo>
                      <a:pt x="400" y="179"/>
                    </a:lnTo>
                    <a:close/>
                  </a:path>
                </a:pathLst>
              </a:custGeom>
              <a:solidFill>
                <a:srgbClr val="BFBFBF"/>
              </a:solidFill>
              <a:ln w="9525">
                <a:noFill/>
                <a:round/>
                <a:headEnd/>
                <a:tailEnd/>
              </a:ln>
            </p:spPr>
            <p:txBody>
              <a:bodyPr/>
              <a:lstStyle/>
              <a:p>
                <a:endParaRPr lang="en-US" dirty="0"/>
              </a:p>
            </p:txBody>
          </p:sp>
          <p:sp>
            <p:nvSpPr>
              <p:cNvPr id="21721" name="Freeform 720"/>
              <p:cNvSpPr>
                <a:spLocks/>
              </p:cNvSpPr>
              <p:nvPr/>
            </p:nvSpPr>
            <p:spPr bwMode="auto">
              <a:xfrm>
                <a:off x="3561" y="1303"/>
                <a:ext cx="1" cy="1"/>
              </a:xfrm>
              <a:custGeom>
                <a:avLst/>
                <a:gdLst>
                  <a:gd name="T0" fmla="*/ 0 w 2"/>
                  <a:gd name="T1" fmla="*/ 3 h 3"/>
                  <a:gd name="T2" fmla="*/ 2 w 2"/>
                  <a:gd name="T3" fmla="*/ 0 h 3"/>
                  <a:gd name="T4" fmla="*/ 0 w 2"/>
                  <a:gd name="T5" fmla="*/ 3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3"/>
                    </a:moveTo>
                    <a:lnTo>
                      <a:pt x="2" y="0"/>
                    </a:lnTo>
                    <a:lnTo>
                      <a:pt x="0" y="3"/>
                    </a:lnTo>
                    <a:close/>
                  </a:path>
                </a:pathLst>
              </a:custGeom>
              <a:solidFill>
                <a:srgbClr val="BFBFBF"/>
              </a:solidFill>
              <a:ln w="9525">
                <a:noFill/>
                <a:round/>
                <a:headEnd/>
                <a:tailEnd/>
              </a:ln>
            </p:spPr>
            <p:txBody>
              <a:bodyPr/>
              <a:lstStyle/>
              <a:p>
                <a:endParaRPr lang="en-US" dirty="0"/>
              </a:p>
            </p:txBody>
          </p:sp>
          <p:sp>
            <p:nvSpPr>
              <p:cNvPr id="21722" name="Freeform 721"/>
              <p:cNvSpPr>
                <a:spLocks/>
              </p:cNvSpPr>
              <p:nvPr/>
            </p:nvSpPr>
            <p:spPr bwMode="auto">
              <a:xfrm>
                <a:off x="3482" y="1258"/>
                <a:ext cx="35" cy="16"/>
              </a:xfrm>
              <a:custGeom>
                <a:avLst/>
                <a:gdLst>
                  <a:gd name="T0" fmla="*/ 313 w 315"/>
                  <a:gd name="T1" fmla="*/ 100 h 100"/>
                  <a:gd name="T2" fmla="*/ 253 w 315"/>
                  <a:gd name="T3" fmla="*/ 80 h 100"/>
                  <a:gd name="T4" fmla="*/ 190 w 315"/>
                  <a:gd name="T5" fmla="*/ 62 h 100"/>
                  <a:gd name="T6" fmla="*/ 109 w 315"/>
                  <a:gd name="T7" fmla="*/ 38 h 100"/>
                  <a:gd name="T8" fmla="*/ 0 w 315"/>
                  <a:gd name="T9" fmla="*/ 3 h 100"/>
                  <a:gd name="T10" fmla="*/ 2 w 315"/>
                  <a:gd name="T11" fmla="*/ 0 h 100"/>
                  <a:gd name="T12" fmla="*/ 112 w 315"/>
                  <a:gd name="T13" fmla="*/ 34 h 100"/>
                  <a:gd name="T14" fmla="*/ 192 w 315"/>
                  <a:gd name="T15" fmla="*/ 58 h 100"/>
                  <a:gd name="T16" fmla="*/ 255 w 315"/>
                  <a:gd name="T17" fmla="*/ 77 h 100"/>
                  <a:gd name="T18" fmla="*/ 315 w 315"/>
                  <a:gd name="T19" fmla="*/ 97 h 100"/>
                  <a:gd name="T20" fmla="*/ 313 w 315"/>
                  <a:gd name="T21" fmla="*/ 1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100"/>
                  <a:gd name="T35" fmla="*/ 315 w 31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100">
                    <a:moveTo>
                      <a:pt x="313" y="100"/>
                    </a:moveTo>
                    <a:lnTo>
                      <a:pt x="253" y="80"/>
                    </a:lnTo>
                    <a:lnTo>
                      <a:pt x="190" y="62"/>
                    </a:lnTo>
                    <a:lnTo>
                      <a:pt x="109" y="38"/>
                    </a:lnTo>
                    <a:lnTo>
                      <a:pt x="0" y="3"/>
                    </a:lnTo>
                    <a:lnTo>
                      <a:pt x="2" y="0"/>
                    </a:lnTo>
                    <a:lnTo>
                      <a:pt x="112" y="34"/>
                    </a:lnTo>
                    <a:lnTo>
                      <a:pt x="192" y="58"/>
                    </a:lnTo>
                    <a:lnTo>
                      <a:pt x="255" y="77"/>
                    </a:lnTo>
                    <a:lnTo>
                      <a:pt x="315" y="97"/>
                    </a:lnTo>
                    <a:lnTo>
                      <a:pt x="313" y="100"/>
                    </a:lnTo>
                    <a:close/>
                  </a:path>
                </a:pathLst>
              </a:custGeom>
              <a:solidFill>
                <a:srgbClr val="BFBFBF"/>
              </a:solidFill>
              <a:ln w="9525">
                <a:noFill/>
                <a:round/>
                <a:headEnd/>
                <a:tailEnd/>
              </a:ln>
            </p:spPr>
            <p:txBody>
              <a:bodyPr/>
              <a:lstStyle/>
              <a:p>
                <a:endParaRPr lang="en-US" dirty="0"/>
              </a:p>
            </p:txBody>
          </p:sp>
          <p:sp>
            <p:nvSpPr>
              <p:cNvPr id="21723" name="Freeform 722"/>
              <p:cNvSpPr>
                <a:spLocks/>
              </p:cNvSpPr>
              <p:nvPr/>
            </p:nvSpPr>
            <p:spPr bwMode="auto">
              <a:xfrm>
                <a:off x="3517" y="1274"/>
                <a:ext cx="1" cy="1"/>
              </a:xfrm>
              <a:custGeom>
                <a:avLst/>
                <a:gdLst>
                  <a:gd name="T0" fmla="*/ 2 w 2"/>
                  <a:gd name="T1" fmla="*/ 0 h 3"/>
                  <a:gd name="T2" fmla="*/ 0 w 2"/>
                  <a:gd name="T3" fmla="*/ 3 h 3"/>
                  <a:gd name="T4" fmla="*/ 2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0"/>
                    </a:moveTo>
                    <a:lnTo>
                      <a:pt x="0" y="3"/>
                    </a:lnTo>
                    <a:lnTo>
                      <a:pt x="2" y="0"/>
                    </a:lnTo>
                    <a:close/>
                  </a:path>
                </a:pathLst>
              </a:custGeom>
              <a:solidFill>
                <a:srgbClr val="BFBFBF"/>
              </a:solidFill>
              <a:ln w="9525">
                <a:noFill/>
                <a:round/>
                <a:headEnd/>
                <a:tailEnd/>
              </a:ln>
            </p:spPr>
            <p:txBody>
              <a:bodyPr/>
              <a:lstStyle/>
              <a:p>
                <a:endParaRPr lang="en-US" dirty="0"/>
              </a:p>
            </p:txBody>
          </p:sp>
          <p:sp>
            <p:nvSpPr>
              <p:cNvPr id="21724" name="Freeform 723"/>
              <p:cNvSpPr>
                <a:spLocks/>
              </p:cNvSpPr>
              <p:nvPr/>
            </p:nvSpPr>
            <p:spPr bwMode="auto">
              <a:xfrm>
                <a:off x="3449" y="1245"/>
                <a:ext cx="33" cy="13"/>
              </a:xfrm>
              <a:custGeom>
                <a:avLst/>
                <a:gdLst>
                  <a:gd name="T0" fmla="*/ 295 w 297"/>
                  <a:gd name="T1" fmla="*/ 78 h 78"/>
                  <a:gd name="T2" fmla="*/ 214 w 297"/>
                  <a:gd name="T3" fmla="*/ 55 h 78"/>
                  <a:gd name="T4" fmla="*/ 132 w 297"/>
                  <a:gd name="T5" fmla="*/ 35 h 78"/>
                  <a:gd name="T6" fmla="*/ 56 w 297"/>
                  <a:gd name="T7" fmla="*/ 18 h 78"/>
                  <a:gd name="T8" fmla="*/ 0 w 297"/>
                  <a:gd name="T9" fmla="*/ 3 h 78"/>
                  <a:gd name="T10" fmla="*/ 2 w 297"/>
                  <a:gd name="T11" fmla="*/ 0 h 78"/>
                  <a:gd name="T12" fmla="*/ 58 w 297"/>
                  <a:gd name="T13" fmla="*/ 15 h 78"/>
                  <a:gd name="T14" fmla="*/ 132 w 297"/>
                  <a:gd name="T15" fmla="*/ 32 h 78"/>
                  <a:gd name="T16" fmla="*/ 216 w 297"/>
                  <a:gd name="T17" fmla="*/ 52 h 78"/>
                  <a:gd name="T18" fmla="*/ 297 w 297"/>
                  <a:gd name="T19" fmla="*/ 75 h 78"/>
                  <a:gd name="T20" fmla="*/ 295 w 297"/>
                  <a:gd name="T21" fmla="*/ 7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
                  <a:gd name="T34" fmla="*/ 0 h 78"/>
                  <a:gd name="T35" fmla="*/ 297 w 297"/>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 h="78">
                    <a:moveTo>
                      <a:pt x="295" y="78"/>
                    </a:moveTo>
                    <a:lnTo>
                      <a:pt x="214" y="55"/>
                    </a:lnTo>
                    <a:lnTo>
                      <a:pt x="132" y="35"/>
                    </a:lnTo>
                    <a:lnTo>
                      <a:pt x="56" y="18"/>
                    </a:lnTo>
                    <a:lnTo>
                      <a:pt x="0" y="3"/>
                    </a:lnTo>
                    <a:lnTo>
                      <a:pt x="2" y="0"/>
                    </a:lnTo>
                    <a:lnTo>
                      <a:pt x="58" y="15"/>
                    </a:lnTo>
                    <a:lnTo>
                      <a:pt x="132" y="32"/>
                    </a:lnTo>
                    <a:lnTo>
                      <a:pt x="216" y="52"/>
                    </a:lnTo>
                    <a:lnTo>
                      <a:pt x="297" y="75"/>
                    </a:lnTo>
                    <a:lnTo>
                      <a:pt x="295" y="78"/>
                    </a:lnTo>
                    <a:close/>
                  </a:path>
                </a:pathLst>
              </a:custGeom>
              <a:solidFill>
                <a:srgbClr val="BFBFBF"/>
              </a:solidFill>
              <a:ln w="9525">
                <a:noFill/>
                <a:round/>
                <a:headEnd/>
                <a:tailEnd/>
              </a:ln>
            </p:spPr>
            <p:txBody>
              <a:bodyPr/>
              <a:lstStyle/>
              <a:p>
                <a:endParaRPr lang="en-US" dirty="0"/>
              </a:p>
            </p:txBody>
          </p:sp>
          <p:sp>
            <p:nvSpPr>
              <p:cNvPr id="21725" name="Freeform 724"/>
              <p:cNvSpPr>
                <a:spLocks/>
              </p:cNvSpPr>
              <p:nvPr/>
            </p:nvSpPr>
            <p:spPr bwMode="auto">
              <a:xfrm>
                <a:off x="3482" y="1258"/>
                <a:ext cx="1" cy="1"/>
              </a:xfrm>
              <a:custGeom>
                <a:avLst/>
                <a:gdLst>
                  <a:gd name="T0" fmla="*/ 2 w 2"/>
                  <a:gd name="T1" fmla="*/ 0 h 3"/>
                  <a:gd name="T2" fmla="*/ 0 w 2"/>
                  <a:gd name="T3" fmla="*/ 3 h 3"/>
                  <a:gd name="T4" fmla="*/ 2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0"/>
                    </a:moveTo>
                    <a:lnTo>
                      <a:pt x="0" y="3"/>
                    </a:lnTo>
                    <a:lnTo>
                      <a:pt x="2" y="0"/>
                    </a:lnTo>
                    <a:close/>
                  </a:path>
                </a:pathLst>
              </a:custGeom>
              <a:solidFill>
                <a:srgbClr val="BFBFBF"/>
              </a:solidFill>
              <a:ln w="9525">
                <a:noFill/>
                <a:round/>
                <a:headEnd/>
                <a:tailEnd/>
              </a:ln>
            </p:spPr>
            <p:txBody>
              <a:bodyPr/>
              <a:lstStyle/>
              <a:p>
                <a:endParaRPr lang="en-US" dirty="0"/>
              </a:p>
            </p:txBody>
          </p:sp>
          <p:sp>
            <p:nvSpPr>
              <p:cNvPr id="21726" name="Freeform 725"/>
              <p:cNvSpPr>
                <a:spLocks/>
              </p:cNvSpPr>
              <p:nvPr/>
            </p:nvSpPr>
            <p:spPr bwMode="auto">
              <a:xfrm>
                <a:off x="3413" y="1229"/>
                <a:ext cx="37" cy="17"/>
              </a:xfrm>
              <a:custGeom>
                <a:avLst/>
                <a:gdLst>
                  <a:gd name="T0" fmla="*/ 330 w 332"/>
                  <a:gd name="T1" fmla="*/ 102 h 102"/>
                  <a:gd name="T2" fmla="*/ 332 w 332"/>
                  <a:gd name="T3" fmla="*/ 99 h 102"/>
                  <a:gd name="T4" fmla="*/ 2 w 332"/>
                  <a:gd name="T5" fmla="*/ 0 h 102"/>
                  <a:gd name="T6" fmla="*/ 0 w 332"/>
                  <a:gd name="T7" fmla="*/ 3 h 102"/>
                  <a:gd name="T8" fmla="*/ 330 w 332"/>
                  <a:gd name="T9" fmla="*/ 102 h 102"/>
                  <a:gd name="T10" fmla="*/ 0 60000 65536"/>
                  <a:gd name="T11" fmla="*/ 0 60000 65536"/>
                  <a:gd name="T12" fmla="*/ 0 60000 65536"/>
                  <a:gd name="T13" fmla="*/ 0 60000 65536"/>
                  <a:gd name="T14" fmla="*/ 0 60000 65536"/>
                  <a:gd name="T15" fmla="*/ 0 w 332"/>
                  <a:gd name="T16" fmla="*/ 0 h 102"/>
                  <a:gd name="T17" fmla="*/ 332 w 332"/>
                  <a:gd name="T18" fmla="*/ 102 h 102"/>
                </a:gdLst>
                <a:ahLst/>
                <a:cxnLst>
                  <a:cxn ang="T10">
                    <a:pos x="T0" y="T1"/>
                  </a:cxn>
                  <a:cxn ang="T11">
                    <a:pos x="T2" y="T3"/>
                  </a:cxn>
                  <a:cxn ang="T12">
                    <a:pos x="T4" y="T5"/>
                  </a:cxn>
                  <a:cxn ang="T13">
                    <a:pos x="T6" y="T7"/>
                  </a:cxn>
                  <a:cxn ang="T14">
                    <a:pos x="T8" y="T9"/>
                  </a:cxn>
                </a:cxnLst>
                <a:rect l="T15" t="T16" r="T17" b="T18"/>
                <a:pathLst>
                  <a:path w="332" h="102">
                    <a:moveTo>
                      <a:pt x="330" y="102"/>
                    </a:moveTo>
                    <a:lnTo>
                      <a:pt x="332" y="99"/>
                    </a:lnTo>
                    <a:lnTo>
                      <a:pt x="2" y="0"/>
                    </a:lnTo>
                    <a:lnTo>
                      <a:pt x="0" y="3"/>
                    </a:lnTo>
                    <a:lnTo>
                      <a:pt x="330" y="102"/>
                    </a:lnTo>
                    <a:close/>
                  </a:path>
                </a:pathLst>
              </a:custGeom>
              <a:solidFill>
                <a:srgbClr val="BFBFBF"/>
              </a:solidFill>
              <a:ln w="9525">
                <a:noFill/>
                <a:round/>
                <a:headEnd/>
                <a:tailEnd/>
              </a:ln>
            </p:spPr>
            <p:txBody>
              <a:bodyPr/>
              <a:lstStyle/>
              <a:p>
                <a:endParaRPr lang="en-US" dirty="0"/>
              </a:p>
            </p:txBody>
          </p:sp>
          <p:sp>
            <p:nvSpPr>
              <p:cNvPr id="21727" name="Freeform 726"/>
              <p:cNvSpPr>
                <a:spLocks/>
              </p:cNvSpPr>
              <p:nvPr/>
            </p:nvSpPr>
            <p:spPr bwMode="auto">
              <a:xfrm>
                <a:off x="3449" y="1245"/>
                <a:ext cx="1" cy="1"/>
              </a:xfrm>
              <a:custGeom>
                <a:avLst/>
                <a:gdLst>
                  <a:gd name="T0" fmla="*/ 0 w 2"/>
                  <a:gd name="T1" fmla="*/ 3 h 3"/>
                  <a:gd name="T2" fmla="*/ 2 w 2"/>
                  <a:gd name="T3" fmla="*/ 0 h 3"/>
                  <a:gd name="T4" fmla="*/ 0 w 2"/>
                  <a:gd name="T5" fmla="*/ 3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3"/>
                    </a:moveTo>
                    <a:lnTo>
                      <a:pt x="2" y="0"/>
                    </a:lnTo>
                    <a:lnTo>
                      <a:pt x="0" y="3"/>
                    </a:lnTo>
                    <a:close/>
                  </a:path>
                </a:pathLst>
              </a:custGeom>
              <a:solidFill>
                <a:srgbClr val="BFBFBF"/>
              </a:solidFill>
              <a:ln w="9525">
                <a:noFill/>
                <a:round/>
                <a:headEnd/>
                <a:tailEnd/>
              </a:ln>
            </p:spPr>
            <p:txBody>
              <a:bodyPr/>
              <a:lstStyle/>
              <a:p>
                <a:endParaRPr lang="en-US" dirty="0"/>
              </a:p>
            </p:txBody>
          </p:sp>
          <p:sp>
            <p:nvSpPr>
              <p:cNvPr id="21728" name="Freeform 727"/>
              <p:cNvSpPr>
                <a:spLocks/>
              </p:cNvSpPr>
              <p:nvPr/>
            </p:nvSpPr>
            <p:spPr bwMode="auto">
              <a:xfrm>
                <a:off x="3345" y="1207"/>
                <a:ext cx="68" cy="22"/>
              </a:xfrm>
              <a:custGeom>
                <a:avLst/>
                <a:gdLst>
                  <a:gd name="T0" fmla="*/ 610 w 610"/>
                  <a:gd name="T1" fmla="*/ 130 h 130"/>
                  <a:gd name="T2" fmla="*/ 610 w 610"/>
                  <a:gd name="T3" fmla="*/ 127 h 130"/>
                  <a:gd name="T4" fmla="*/ 0 w 610"/>
                  <a:gd name="T5" fmla="*/ 0 h 130"/>
                  <a:gd name="T6" fmla="*/ 0 w 610"/>
                  <a:gd name="T7" fmla="*/ 3 h 130"/>
                  <a:gd name="T8" fmla="*/ 610 w 610"/>
                  <a:gd name="T9" fmla="*/ 130 h 130"/>
                  <a:gd name="T10" fmla="*/ 0 60000 65536"/>
                  <a:gd name="T11" fmla="*/ 0 60000 65536"/>
                  <a:gd name="T12" fmla="*/ 0 60000 65536"/>
                  <a:gd name="T13" fmla="*/ 0 60000 65536"/>
                  <a:gd name="T14" fmla="*/ 0 60000 65536"/>
                  <a:gd name="T15" fmla="*/ 0 w 610"/>
                  <a:gd name="T16" fmla="*/ 0 h 130"/>
                  <a:gd name="T17" fmla="*/ 610 w 610"/>
                  <a:gd name="T18" fmla="*/ 130 h 130"/>
                </a:gdLst>
                <a:ahLst/>
                <a:cxnLst>
                  <a:cxn ang="T10">
                    <a:pos x="T0" y="T1"/>
                  </a:cxn>
                  <a:cxn ang="T11">
                    <a:pos x="T2" y="T3"/>
                  </a:cxn>
                  <a:cxn ang="T12">
                    <a:pos x="T4" y="T5"/>
                  </a:cxn>
                  <a:cxn ang="T13">
                    <a:pos x="T6" y="T7"/>
                  </a:cxn>
                  <a:cxn ang="T14">
                    <a:pos x="T8" y="T9"/>
                  </a:cxn>
                </a:cxnLst>
                <a:rect l="T15" t="T16" r="T17" b="T18"/>
                <a:pathLst>
                  <a:path w="610" h="130">
                    <a:moveTo>
                      <a:pt x="610" y="130"/>
                    </a:moveTo>
                    <a:lnTo>
                      <a:pt x="610" y="127"/>
                    </a:lnTo>
                    <a:lnTo>
                      <a:pt x="0" y="0"/>
                    </a:lnTo>
                    <a:lnTo>
                      <a:pt x="0" y="3"/>
                    </a:lnTo>
                    <a:lnTo>
                      <a:pt x="610" y="130"/>
                    </a:lnTo>
                    <a:close/>
                  </a:path>
                </a:pathLst>
              </a:custGeom>
              <a:solidFill>
                <a:srgbClr val="BFBFBF"/>
              </a:solidFill>
              <a:ln w="9525">
                <a:noFill/>
                <a:round/>
                <a:headEnd/>
                <a:tailEnd/>
              </a:ln>
            </p:spPr>
            <p:txBody>
              <a:bodyPr/>
              <a:lstStyle/>
              <a:p>
                <a:endParaRPr lang="en-US" dirty="0"/>
              </a:p>
            </p:txBody>
          </p:sp>
          <p:sp>
            <p:nvSpPr>
              <p:cNvPr id="21729" name="Freeform 728"/>
              <p:cNvSpPr>
                <a:spLocks/>
              </p:cNvSpPr>
              <p:nvPr/>
            </p:nvSpPr>
            <p:spPr bwMode="auto">
              <a:xfrm>
                <a:off x="3413" y="1229"/>
                <a:ext cx="1" cy="1"/>
              </a:xfrm>
              <a:custGeom>
                <a:avLst/>
                <a:gdLst>
                  <a:gd name="T0" fmla="*/ 2 w 2"/>
                  <a:gd name="T1" fmla="*/ 0 h 3"/>
                  <a:gd name="T2" fmla="*/ 1 w 2"/>
                  <a:gd name="T3" fmla="*/ 0 h 3"/>
                  <a:gd name="T4" fmla="*/ 1 w 2"/>
                  <a:gd name="T5" fmla="*/ 3 h 3"/>
                  <a:gd name="T6" fmla="*/ 0 w 2"/>
                  <a:gd name="T7" fmla="*/ 3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1" y="0"/>
                    </a:lnTo>
                    <a:lnTo>
                      <a:pt x="1" y="3"/>
                    </a:lnTo>
                    <a:lnTo>
                      <a:pt x="0" y="3"/>
                    </a:lnTo>
                    <a:lnTo>
                      <a:pt x="2" y="0"/>
                    </a:lnTo>
                    <a:close/>
                  </a:path>
                </a:pathLst>
              </a:custGeom>
              <a:solidFill>
                <a:srgbClr val="BFBFBF"/>
              </a:solidFill>
              <a:ln w="9525">
                <a:noFill/>
                <a:round/>
                <a:headEnd/>
                <a:tailEnd/>
              </a:ln>
            </p:spPr>
            <p:txBody>
              <a:bodyPr/>
              <a:lstStyle/>
              <a:p>
                <a:endParaRPr lang="en-US" dirty="0"/>
              </a:p>
            </p:txBody>
          </p:sp>
          <p:sp>
            <p:nvSpPr>
              <p:cNvPr id="21730" name="Freeform 729"/>
              <p:cNvSpPr>
                <a:spLocks/>
              </p:cNvSpPr>
              <p:nvPr/>
            </p:nvSpPr>
            <p:spPr bwMode="auto">
              <a:xfrm>
                <a:off x="3345" y="1186"/>
                <a:ext cx="8" cy="21"/>
              </a:xfrm>
              <a:custGeom>
                <a:avLst/>
                <a:gdLst>
                  <a:gd name="T0" fmla="*/ 0 w 73"/>
                  <a:gd name="T1" fmla="*/ 127 h 127"/>
                  <a:gd name="T2" fmla="*/ 6 w 73"/>
                  <a:gd name="T3" fmla="*/ 54 h 127"/>
                  <a:gd name="T4" fmla="*/ 9 w 73"/>
                  <a:gd name="T5" fmla="*/ 29 h 127"/>
                  <a:gd name="T6" fmla="*/ 15 w 73"/>
                  <a:gd name="T7" fmla="*/ 13 h 127"/>
                  <a:gd name="T8" fmla="*/ 18 w 73"/>
                  <a:gd name="T9" fmla="*/ 8 h 127"/>
                  <a:gd name="T10" fmla="*/ 25 w 73"/>
                  <a:gd name="T11" fmla="*/ 3 h 127"/>
                  <a:gd name="T12" fmla="*/ 36 w 73"/>
                  <a:gd name="T13" fmla="*/ 0 h 127"/>
                  <a:gd name="T14" fmla="*/ 52 w 73"/>
                  <a:gd name="T15" fmla="*/ 2 h 127"/>
                  <a:gd name="T16" fmla="*/ 73 w 73"/>
                  <a:gd name="T17" fmla="*/ 9 h 127"/>
                  <a:gd name="T18" fmla="*/ 72 w 73"/>
                  <a:gd name="T19" fmla="*/ 13 h 127"/>
                  <a:gd name="T20" fmla="*/ 51 w 73"/>
                  <a:gd name="T21" fmla="*/ 6 h 127"/>
                  <a:gd name="T22" fmla="*/ 36 w 73"/>
                  <a:gd name="T23" fmla="*/ 4 h 127"/>
                  <a:gd name="T24" fmla="*/ 26 w 73"/>
                  <a:gd name="T25" fmla="*/ 7 h 127"/>
                  <a:gd name="T26" fmla="*/ 22 w 73"/>
                  <a:gd name="T27" fmla="*/ 11 h 127"/>
                  <a:gd name="T28" fmla="*/ 18 w 73"/>
                  <a:gd name="T29" fmla="*/ 16 h 127"/>
                  <a:gd name="T30" fmla="*/ 13 w 73"/>
                  <a:gd name="T31" fmla="*/ 31 h 127"/>
                  <a:gd name="T32" fmla="*/ 9 w 73"/>
                  <a:gd name="T33" fmla="*/ 54 h 127"/>
                  <a:gd name="T34" fmla="*/ 4 w 73"/>
                  <a:gd name="T35" fmla="*/ 127 h 127"/>
                  <a:gd name="T36" fmla="*/ 0 w 73"/>
                  <a:gd name="T37" fmla="*/ 127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127"/>
                  <a:gd name="T59" fmla="*/ 73 w 73"/>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127">
                    <a:moveTo>
                      <a:pt x="0" y="127"/>
                    </a:moveTo>
                    <a:lnTo>
                      <a:pt x="6" y="54"/>
                    </a:lnTo>
                    <a:lnTo>
                      <a:pt x="9" y="29"/>
                    </a:lnTo>
                    <a:lnTo>
                      <a:pt x="15" y="13"/>
                    </a:lnTo>
                    <a:lnTo>
                      <a:pt x="18" y="8"/>
                    </a:lnTo>
                    <a:lnTo>
                      <a:pt x="25" y="3"/>
                    </a:lnTo>
                    <a:lnTo>
                      <a:pt x="36" y="0"/>
                    </a:lnTo>
                    <a:lnTo>
                      <a:pt x="52" y="2"/>
                    </a:lnTo>
                    <a:lnTo>
                      <a:pt x="73" y="9"/>
                    </a:lnTo>
                    <a:lnTo>
                      <a:pt x="72" y="13"/>
                    </a:lnTo>
                    <a:lnTo>
                      <a:pt x="51" y="6"/>
                    </a:lnTo>
                    <a:lnTo>
                      <a:pt x="36" y="4"/>
                    </a:lnTo>
                    <a:lnTo>
                      <a:pt x="26" y="7"/>
                    </a:lnTo>
                    <a:lnTo>
                      <a:pt x="22" y="11"/>
                    </a:lnTo>
                    <a:lnTo>
                      <a:pt x="18" y="16"/>
                    </a:lnTo>
                    <a:lnTo>
                      <a:pt x="13" y="31"/>
                    </a:lnTo>
                    <a:lnTo>
                      <a:pt x="9" y="54"/>
                    </a:lnTo>
                    <a:lnTo>
                      <a:pt x="4" y="127"/>
                    </a:lnTo>
                    <a:lnTo>
                      <a:pt x="0" y="127"/>
                    </a:lnTo>
                    <a:close/>
                  </a:path>
                </a:pathLst>
              </a:custGeom>
              <a:solidFill>
                <a:srgbClr val="BFBFBF"/>
              </a:solidFill>
              <a:ln w="9525">
                <a:noFill/>
                <a:round/>
                <a:headEnd/>
                <a:tailEnd/>
              </a:ln>
            </p:spPr>
            <p:txBody>
              <a:bodyPr/>
              <a:lstStyle/>
              <a:p>
                <a:endParaRPr lang="en-US" dirty="0"/>
              </a:p>
            </p:txBody>
          </p:sp>
          <p:sp>
            <p:nvSpPr>
              <p:cNvPr id="21731" name="Freeform 730"/>
              <p:cNvSpPr>
                <a:spLocks/>
              </p:cNvSpPr>
              <p:nvPr/>
            </p:nvSpPr>
            <p:spPr bwMode="auto">
              <a:xfrm>
                <a:off x="3345" y="1207"/>
                <a:ext cx="1" cy="1"/>
              </a:xfrm>
              <a:custGeom>
                <a:avLst/>
                <a:gdLst>
                  <a:gd name="T0" fmla="*/ 3 w 4"/>
                  <a:gd name="T1" fmla="*/ 3 h 3"/>
                  <a:gd name="T2" fmla="*/ 0 w 4"/>
                  <a:gd name="T3" fmla="*/ 3 h 3"/>
                  <a:gd name="T4" fmla="*/ 0 w 4"/>
                  <a:gd name="T5" fmla="*/ 1 h 3"/>
                  <a:gd name="T6" fmla="*/ 4 w 4"/>
                  <a:gd name="T7" fmla="*/ 1 h 3"/>
                  <a:gd name="T8" fmla="*/ 3 w 4"/>
                  <a:gd name="T9" fmla="*/ 0 h 3"/>
                  <a:gd name="T10" fmla="*/ 3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3" y="3"/>
                    </a:moveTo>
                    <a:lnTo>
                      <a:pt x="0" y="3"/>
                    </a:lnTo>
                    <a:lnTo>
                      <a:pt x="0" y="1"/>
                    </a:lnTo>
                    <a:lnTo>
                      <a:pt x="4" y="1"/>
                    </a:lnTo>
                    <a:lnTo>
                      <a:pt x="3" y="0"/>
                    </a:lnTo>
                    <a:lnTo>
                      <a:pt x="3" y="3"/>
                    </a:lnTo>
                    <a:close/>
                  </a:path>
                </a:pathLst>
              </a:custGeom>
              <a:solidFill>
                <a:srgbClr val="BFBFBF"/>
              </a:solidFill>
              <a:ln w="9525">
                <a:noFill/>
                <a:round/>
                <a:headEnd/>
                <a:tailEnd/>
              </a:ln>
            </p:spPr>
            <p:txBody>
              <a:bodyPr/>
              <a:lstStyle/>
              <a:p>
                <a:endParaRPr lang="en-US" dirty="0"/>
              </a:p>
            </p:txBody>
          </p:sp>
          <p:sp>
            <p:nvSpPr>
              <p:cNvPr id="21732" name="Freeform 731"/>
              <p:cNvSpPr>
                <a:spLocks/>
              </p:cNvSpPr>
              <p:nvPr/>
            </p:nvSpPr>
            <p:spPr bwMode="auto">
              <a:xfrm>
                <a:off x="3353" y="1188"/>
                <a:ext cx="1" cy="1"/>
              </a:xfrm>
              <a:custGeom>
                <a:avLst/>
                <a:gdLst>
                  <a:gd name="T0" fmla="*/ 2 w 4"/>
                  <a:gd name="T1" fmla="*/ 0 h 4"/>
                  <a:gd name="T2" fmla="*/ 4 w 4"/>
                  <a:gd name="T3" fmla="*/ 1 h 4"/>
                  <a:gd name="T4" fmla="*/ 4 w 4"/>
                  <a:gd name="T5" fmla="*/ 2 h 4"/>
                  <a:gd name="T6" fmla="*/ 0 w 4"/>
                  <a:gd name="T7" fmla="*/ 2 h 4"/>
                  <a:gd name="T8" fmla="*/ 1 w 4"/>
                  <a:gd name="T9" fmla="*/ 4 h 4"/>
                  <a:gd name="T10" fmla="*/ 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4" y="1"/>
                    </a:lnTo>
                    <a:lnTo>
                      <a:pt x="4" y="2"/>
                    </a:lnTo>
                    <a:lnTo>
                      <a:pt x="0" y="2"/>
                    </a:lnTo>
                    <a:lnTo>
                      <a:pt x="1" y="4"/>
                    </a:lnTo>
                    <a:lnTo>
                      <a:pt x="2" y="0"/>
                    </a:lnTo>
                    <a:close/>
                  </a:path>
                </a:pathLst>
              </a:custGeom>
              <a:solidFill>
                <a:srgbClr val="BFBFBF"/>
              </a:solidFill>
              <a:ln w="9525">
                <a:noFill/>
                <a:round/>
                <a:headEnd/>
                <a:tailEnd/>
              </a:ln>
            </p:spPr>
            <p:txBody>
              <a:bodyPr/>
              <a:lstStyle/>
              <a:p>
                <a:endParaRPr lang="en-US" dirty="0"/>
              </a:p>
            </p:txBody>
          </p:sp>
          <p:sp>
            <p:nvSpPr>
              <p:cNvPr id="21733" name="Freeform 732"/>
              <p:cNvSpPr>
                <a:spLocks/>
              </p:cNvSpPr>
              <p:nvPr/>
            </p:nvSpPr>
            <p:spPr bwMode="auto">
              <a:xfrm>
                <a:off x="3399" y="1199"/>
                <a:ext cx="9" cy="67"/>
              </a:xfrm>
              <a:custGeom>
                <a:avLst/>
                <a:gdLst>
                  <a:gd name="T0" fmla="*/ 12 w 87"/>
                  <a:gd name="T1" fmla="*/ 0 h 402"/>
                  <a:gd name="T2" fmla="*/ 87 w 87"/>
                  <a:gd name="T3" fmla="*/ 14 h 402"/>
                  <a:gd name="T4" fmla="*/ 72 w 87"/>
                  <a:gd name="T5" fmla="*/ 162 h 402"/>
                  <a:gd name="T6" fmla="*/ 7 w 87"/>
                  <a:gd name="T7" fmla="*/ 402 h 402"/>
                  <a:gd name="T8" fmla="*/ 0 w 87"/>
                  <a:gd name="T9" fmla="*/ 400 h 402"/>
                  <a:gd name="T10" fmla="*/ 20 w 87"/>
                  <a:gd name="T11" fmla="*/ 165 h 402"/>
                  <a:gd name="T12" fmla="*/ 21 w 87"/>
                  <a:gd name="T13" fmla="*/ 147 h 402"/>
                  <a:gd name="T14" fmla="*/ 12 w 87"/>
                  <a:gd name="T15" fmla="*/ 0 h 402"/>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402"/>
                  <a:gd name="T26" fmla="*/ 87 w 87"/>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402">
                    <a:moveTo>
                      <a:pt x="12" y="0"/>
                    </a:moveTo>
                    <a:lnTo>
                      <a:pt x="87" y="14"/>
                    </a:lnTo>
                    <a:lnTo>
                      <a:pt x="72" y="162"/>
                    </a:lnTo>
                    <a:lnTo>
                      <a:pt x="7" y="402"/>
                    </a:lnTo>
                    <a:lnTo>
                      <a:pt x="0" y="400"/>
                    </a:lnTo>
                    <a:lnTo>
                      <a:pt x="20" y="165"/>
                    </a:lnTo>
                    <a:lnTo>
                      <a:pt x="21" y="147"/>
                    </a:lnTo>
                    <a:lnTo>
                      <a:pt x="12" y="0"/>
                    </a:lnTo>
                    <a:close/>
                  </a:path>
                </a:pathLst>
              </a:custGeom>
              <a:solidFill>
                <a:srgbClr val="FFFFB3"/>
              </a:solidFill>
              <a:ln w="9525">
                <a:noFill/>
                <a:round/>
                <a:headEnd/>
                <a:tailEnd/>
              </a:ln>
            </p:spPr>
            <p:txBody>
              <a:bodyPr/>
              <a:lstStyle/>
              <a:p>
                <a:endParaRPr lang="en-US" dirty="0"/>
              </a:p>
            </p:txBody>
          </p:sp>
          <p:sp>
            <p:nvSpPr>
              <p:cNvPr id="21734" name="Freeform 733"/>
              <p:cNvSpPr>
                <a:spLocks/>
              </p:cNvSpPr>
              <p:nvPr/>
            </p:nvSpPr>
            <p:spPr bwMode="auto">
              <a:xfrm>
                <a:off x="3397" y="1227"/>
                <a:ext cx="10" cy="46"/>
              </a:xfrm>
              <a:custGeom>
                <a:avLst/>
                <a:gdLst>
                  <a:gd name="T0" fmla="*/ 22 w 87"/>
                  <a:gd name="T1" fmla="*/ 0 h 275"/>
                  <a:gd name="T2" fmla="*/ 87 w 87"/>
                  <a:gd name="T3" fmla="*/ 11 h 275"/>
                  <a:gd name="T4" fmla="*/ 0 w 87"/>
                  <a:gd name="T5" fmla="*/ 275 h 275"/>
                  <a:gd name="T6" fmla="*/ 22 w 87"/>
                  <a:gd name="T7" fmla="*/ 0 h 275"/>
                  <a:gd name="T8" fmla="*/ 0 60000 65536"/>
                  <a:gd name="T9" fmla="*/ 0 60000 65536"/>
                  <a:gd name="T10" fmla="*/ 0 60000 65536"/>
                  <a:gd name="T11" fmla="*/ 0 60000 65536"/>
                  <a:gd name="T12" fmla="*/ 0 w 87"/>
                  <a:gd name="T13" fmla="*/ 0 h 275"/>
                  <a:gd name="T14" fmla="*/ 87 w 87"/>
                  <a:gd name="T15" fmla="*/ 275 h 275"/>
                </a:gdLst>
                <a:ahLst/>
                <a:cxnLst>
                  <a:cxn ang="T8">
                    <a:pos x="T0" y="T1"/>
                  </a:cxn>
                  <a:cxn ang="T9">
                    <a:pos x="T2" y="T3"/>
                  </a:cxn>
                  <a:cxn ang="T10">
                    <a:pos x="T4" y="T5"/>
                  </a:cxn>
                  <a:cxn ang="T11">
                    <a:pos x="T6" y="T7"/>
                  </a:cxn>
                </a:cxnLst>
                <a:rect l="T12" t="T13" r="T14" b="T15"/>
                <a:pathLst>
                  <a:path w="87" h="275">
                    <a:moveTo>
                      <a:pt x="22" y="0"/>
                    </a:moveTo>
                    <a:lnTo>
                      <a:pt x="87" y="11"/>
                    </a:lnTo>
                    <a:lnTo>
                      <a:pt x="0" y="275"/>
                    </a:lnTo>
                    <a:lnTo>
                      <a:pt x="22" y="0"/>
                    </a:lnTo>
                    <a:close/>
                  </a:path>
                </a:pathLst>
              </a:custGeom>
              <a:solidFill>
                <a:srgbClr val="CCCCCC"/>
              </a:solidFill>
              <a:ln w="9525">
                <a:noFill/>
                <a:round/>
                <a:headEnd/>
                <a:tailEnd/>
              </a:ln>
            </p:spPr>
            <p:txBody>
              <a:bodyPr/>
              <a:lstStyle/>
              <a:p>
                <a:endParaRPr lang="en-US" dirty="0"/>
              </a:p>
            </p:txBody>
          </p:sp>
          <p:sp>
            <p:nvSpPr>
              <p:cNvPr id="21735" name="Freeform 734"/>
              <p:cNvSpPr>
                <a:spLocks/>
              </p:cNvSpPr>
              <p:nvPr/>
            </p:nvSpPr>
            <p:spPr bwMode="auto">
              <a:xfrm>
                <a:off x="3398" y="1238"/>
                <a:ext cx="192" cy="78"/>
              </a:xfrm>
              <a:custGeom>
                <a:avLst/>
                <a:gdLst>
                  <a:gd name="T0" fmla="*/ 431 w 1731"/>
                  <a:gd name="T1" fmla="*/ 50 h 470"/>
                  <a:gd name="T2" fmla="*/ 392 w 1731"/>
                  <a:gd name="T3" fmla="*/ 44 h 470"/>
                  <a:gd name="T4" fmla="*/ 348 w 1731"/>
                  <a:gd name="T5" fmla="*/ 39 h 470"/>
                  <a:gd name="T6" fmla="*/ 285 w 1731"/>
                  <a:gd name="T7" fmla="*/ 32 h 470"/>
                  <a:gd name="T8" fmla="*/ 142 w 1731"/>
                  <a:gd name="T9" fmla="*/ 12 h 470"/>
                  <a:gd name="T10" fmla="*/ 67 w 1731"/>
                  <a:gd name="T11" fmla="*/ 4 h 470"/>
                  <a:gd name="T12" fmla="*/ 0 w 1731"/>
                  <a:gd name="T13" fmla="*/ 0 h 470"/>
                  <a:gd name="T14" fmla="*/ 16 w 1731"/>
                  <a:gd name="T15" fmla="*/ 16 h 470"/>
                  <a:gd name="T16" fmla="*/ 37 w 1731"/>
                  <a:gd name="T17" fmla="*/ 32 h 470"/>
                  <a:gd name="T18" fmla="*/ 60 w 1731"/>
                  <a:gd name="T19" fmla="*/ 47 h 470"/>
                  <a:gd name="T20" fmla="*/ 80 w 1731"/>
                  <a:gd name="T21" fmla="*/ 59 h 470"/>
                  <a:gd name="T22" fmla="*/ 121 w 1731"/>
                  <a:gd name="T23" fmla="*/ 78 h 470"/>
                  <a:gd name="T24" fmla="*/ 172 w 1731"/>
                  <a:gd name="T25" fmla="*/ 104 h 470"/>
                  <a:gd name="T26" fmla="*/ 209 w 1731"/>
                  <a:gd name="T27" fmla="*/ 121 h 470"/>
                  <a:gd name="T28" fmla="*/ 288 w 1731"/>
                  <a:gd name="T29" fmla="*/ 150 h 470"/>
                  <a:gd name="T30" fmla="*/ 411 w 1731"/>
                  <a:gd name="T31" fmla="*/ 197 h 470"/>
                  <a:gd name="T32" fmla="*/ 504 w 1731"/>
                  <a:gd name="T33" fmla="*/ 232 h 470"/>
                  <a:gd name="T34" fmla="*/ 554 w 1731"/>
                  <a:gd name="T35" fmla="*/ 247 h 470"/>
                  <a:gd name="T36" fmla="*/ 633 w 1731"/>
                  <a:gd name="T37" fmla="*/ 270 h 470"/>
                  <a:gd name="T38" fmla="*/ 781 w 1731"/>
                  <a:gd name="T39" fmla="*/ 308 h 470"/>
                  <a:gd name="T40" fmla="*/ 926 w 1731"/>
                  <a:gd name="T41" fmla="*/ 339 h 470"/>
                  <a:gd name="T42" fmla="*/ 1007 w 1731"/>
                  <a:gd name="T43" fmla="*/ 355 h 470"/>
                  <a:gd name="T44" fmla="*/ 1177 w 1731"/>
                  <a:gd name="T45" fmla="*/ 386 h 470"/>
                  <a:gd name="T46" fmla="*/ 1359 w 1731"/>
                  <a:gd name="T47" fmla="*/ 416 h 470"/>
                  <a:gd name="T48" fmla="*/ 1512 w 1731"/>
                  <a:gd name="T49" fmla="*/ 442 h 470"/>
                  <a:gd name="T50" fmla="*/ 1615 w 1731"/>
                  <a:gd name="T51" fmla="*/ 459 h 470"/>
                  <a:gd name="T52" fmla="*/ 1690 w 1731"/>
                  <a:gd name="T53" fmla="*/ 468 h 470"/>
                  <a:gd name="T54" fmla="*/ 1713 w 1731"/>
                  <a:gd name="T55" fmla="*/ 470 h 470"/>
                  <a:gd name="T56" fmla="*/ 1730 w 1731"/>
                  <a:gd name="T57" fmla="*/ 469 h 470"/>
                  <a:gd name="T58" fmla="*/ 1730 w 1731"/>
                  <a:gd name="T59" fmla="*/ 468 h 470"/>
                  <a:gd name="T60" fmla="*/ 1720 w 1731"/>
                  <a:gd name="T61" fmla="*/ 460 h 470"/>
                  <a:gd name="T62" fmla="*/ 1681 w 1731"/>
                  <a:gd name="T63" fmla="*/ 443 h 470"/>
                  <a:gd name="T64" fmla="*/ 1596 w 1731"/>
                  <a:gd name="T65" fmla="*/ 412 h 470"/>
                  <a:gd name="T66" fmla="*/ 1548 w 1731"/>
                  <a:gd name="T67" fmla="*/ 394 h 470"/>
                  <a:gd name="T68" fmla="*/ 1459 w 1731"/>
                  <a:gd name="T69" fmla="*/ 357 h 470"/>
                  <a:gd name="T70" fmla="*/ 1369 w 1731"/>
                  <a:gd name="T71" fmla="*/ 321 h 470"/>
                  <a:gd name="T72" fmla="*/ 1251 w 1731"/>
                  <a:gd name="T73" fmla="*/ 277 h 470"/>
                  <a:gd name="T74" fmla="*/ 1104 w 1731"/>
                  <a:gd name="T75" fmla="*/ 224 h 470"/>
                  <a:gd name="T76" fmla="*/ 983 w 1731"/>
                  <a:gd name="T77" fmla="*/ 183 h 470"/>
                  <a:gd name="T78" fmla="*/ 885 w 1731"/>
                  <a:gd name="T79" fmla="*/ 151 h 470"/>
                  <a:gd name="T80" fmla="*/ 788 w 1731"/>
                  <a:gd name="T81" fmla="*/ 123 h 470"/>
                  <a:gd name="T82" fmla="*/ 747 w 1731"/>
                  <a:gd name="T83" fmla="*/ 111 h 470"/>
                  <a:gd name="T84" fmla="*/ 713 w 1731"/>
                  <a:gd name="T85" fmla="*/ 103 h 470"/>
                  <a:gd name="T86" fmla="*/ 658 w 1731"/>
                  <a:gd name="T87" fmla="*/ 94 h 470"/>
                  <a:gd name="T88" fmla="*/ 627 w 1731"/>
                  <a:gd name="T89" fmla="*/ 86 h 470"/>
                  <a:gd name="T90" fmla="*/ 539 w 1731"/>
                  <a:gd name="T91" fmla="*/ 70 h 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31"/>
                  <a:gd name="T139" fmla="*/ 0 h 470"/>
                  <a:gd name="T140" fmla="*/ 1731 w 1731"/>
                  <a:gd name="T141" fmla="*/ 470 h 4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31" h="470">
                    <a:moveTo>
                      <a:pt x="464" y="57"/>
                    </a:moveTo>
                    <a:lnTo>
                      <a:pt x="431" y="50"/>
                    </a:lnTo>
                    <a:lnTo>
                      <a:pt x="408" y="46"/>
                    </a:lnTo>
                    <a:lnTo>
                      <a:pt x="392" y="44"/>
                    </a:lnTo>
                    <a:lnTo>
                      <a:pt x="379" y="42"/>
                    </a:lnTo>
                    <a:lnTo>
                      <a:pt x="348" y="39"/>
                    </a:lnTo>
                    <a:lnTo>
                      <a:pt x="323" y="36"/>
                    </a:lnTo>
                    <a:lnTo>
                      <a:pt x="285" y="32"/>
                    </a:lnTo>
                    <a:lnTo>
                      <a:pt x="217" y="21"/>
                    </a:lnTo>
                    <a:lnTo>
                      <a:pt x="142" y="12"/>
                    </a:lnTo>
                    <a:lnTo>
                      <a:pt x="104" y="8"/>
                    </a:lnTo>
                    <a:lnTo>
                      <a:pt x="67" y="4"/>
                    </a:lnTo>
                    <a:lnTo>
                      <a:pt x="32" y="2"/>
                    </a:lnTo>
                    <a:lnTo>
                      <a:pt x="0" y="0"/>
                    </a:lnTo>
                    <a:lnTo>
                      <a:pt x="7" y="8"/>
                    </a:lnTo>
                    <a:lnTo>
                      <a:pt x="16" y="16"/>
                    </a:lnTo>
                    <a:lnTo>
                      <a:pt x="26" y="23"/>
                    </a:lnTo>
                    <a:lnTo>
                      <a:pt x="37" y="32"/>
                    </a:lnTo>
                    <a:lnTo>
                      <a:pt x="49" y="40"/>
                    </a:lnTo>
                    <a:lnTo>
                      <a:pt x="60" y="47"/>
                    </a:lnTo>
                    <a:lnTo>
                      <a:pt x="70" y="53"/>
                    </a:lnTo>
                    <a:lnTo>
                      <a:pt x="80" y="59"/>
                    </a:lnTo>
                    <a:lnTo>
                      <a:pt x="101" y="69"/>
                    </a:lnTo>
                    <a:lnTo>
                      <a:pt x="121" y="78"/>
                    </a:lnTo>
                    <a:lnTo>
                      <a:pt x="156" y="96"/>
                    </a:lnTo>
                    <a:lnTo>
                      <a:pt x="172" y="104"/>
                    </a:lnTo>
                    <a:lnTo>
                      <a:pt x="190" y="113"/>
                    </a:lnTo>
                    <a:lnTo>
                      <a:pt x="209" y="121"/>
                    </a:lnTo>
                    <a:lnTo>
                      <a:pt x="231" y="129"/>
                    </a:lnTo>
                    <a:lnTo>
                      <a:pt x="288" y="150"/>
                    </a:lnTo>
                    <a:lnTo>
                      <a:pt x="346" y="172"/>
                    </a:lnTo>
                    <a:lnTo>
                      <a:pt x="411" y="197"/>
                    </a:lnTo>
                    <a:lnTo>
                      <a:pt x="491" y="226"/>
                    </a:lnTo>
                    <a:lnTo>
                      <a:pt x="504" y="232"/>
                    </a:lnTo>
                    <a:lnTo>
                      <a:pt x="520" y="236"/>
                    </a:lnTo>
                    <a:lnTo>
                      <a:pt x="554" y="247"/>
                    </a:lnTo>
                    <a:lnTo>
                      <a:pt x="592" y="259"/>
                    </a:lnTo>
                    <a:lnTo>
                      <a:pt x="633" y="270"/>
                    </a:lnTo>
                    <a:lnTo>
                      <a:pt x="714" y="291"/>
                    </a:lnTo>
                    <a:lnTo>
                      <a:pt x="781" y="308"/>
                    </a:lnTo>
                    <a:lnTo>
                      <a:pt x="851" y="323"/>
                    </a:lnTo>
                    <a:lnTo>
                      <a:pt x="926" y="339"/>
                    </a:lnTo>
                    <a:lnTo>
                      <a:pt x="967" y="347"/>
                    </a:lnTo>
                    <a:lnTo>
                      <a:pt x="1007" y="355"/>
                    </a:lnTo>
                    <a:lnTo>
                      <a:pt x="1090" y="370"/>
                    </a:lnTo>
                    <a:lnTo>
                      <a:pt x="1177" y="386"/>
                    </a:lnTo>
                    <a:lnTo>
                      <a:pt x="1266" y="400"/>
                    </a:lnTo>
                    <a:lnTo>
                      <a:pt x="1359" y="416"/>
                    </a:lnTo>
                    <a:lnTo>
                      <a:pt x="1452" y="432"/>
                    </a:lnTo>
                    <a:lnTo>
                      <a:pt x="1512" y="442"/>
                    </a:lnTo>
                    <a:lnTo>
                      <a:pt x="1567" y="451"/>
                    </a:lnTo>
                    <a:lnTo>
                      <a:pt x="1615" y="459"/>
                    </a:lnTo>
                    <a:lnTo>
                      <a:pt x="1656" y="464"/>
                    </a:lnTo>
                    <a:lnTo>
                      <a:pt x="1690" y="468"/>
                    </a:lnTo>
                    <a:lnTo>
                      <a:pt x="1702" y="469"/>
                    </a:lnTo>
                    <a:lnTo>
                      <a:pt x="1713" y="470"/>
                    </a:lnTo>
                    <a:lnTo>
                      <a:pt x="1726" y="470"/>
                    </a:lnTo>
                    <a:lnTo>
                      <a:pt x="1730" y="469"/>
                    </a:lnTo>
                    <a:lnTo>
                      <a:pt x="1731" y="469"/>
                    </a:lnTo>
                    <a:lnTo>
                      <a:pt x="1730" y="468"/>
                    </a:lnTo>
                    <a:lnTo>
                      <a:pt x="1725" y="464"/>
                    </a:lnTo>
                    <a:lnTo>
                      <a:pt x="1720" y="460"/>
                    </a:lnTo>
                    <a:lnTo>
                      <a:pt x="1703" y="453"/>
                    </a:lnTo>
                    <a:lnTo>
                      <a:pt x="1681" y="443"/>
                    </a:lnTo>
                    <a:lnTo>
                      <a:pt x="1655" y="434"/>
                    </a:lnTo>
                    <a:lnTo>
                      <a:pt x="1596" y="412"/>
                    </a:lnTo>
                    <a:lnTo>
                      <a:pt x="1564" y="400"/>
                    </a:lnTo>
                    <a:lnTo>
                      <a:pt x="1548" y="394"/>
                    </a:lnTo>
                    <a:lnTo>
                      <a:pt x="1531" y="387"/>
                    </a:lnTo>
                    <a:lnTo>
                      <a:pt x="1459" y="357"/>
                    </a:lnTo>
                    <a:lnTo>
                      <a:pt x="1421" y="342"/>
                    </a:lnTo>
                    <a:lnTo>
                      <a:pt x="1369" y="321"/>
                    </a:lnTo>
                    <a:lnTo>
                      <a:pt x="1328" y="306"/>
                    </a:lnTo>
                    <a:lnTo>
                      <a:pt x="1251" y="277"/>
                    </a:lnTo>
                    <a:lnTo>
                      <a:pt x="1155" y="243"/>
                    </a:lnTo>
                    <a:lnTo>
                      <a:pt x="1104" y="224"/>
                    </a:lnTo>
                    <a:lnTo>
                      <a:pt x="1055" y="208"/>
                    </a:lnTo>
                    <a:lnTo>
                      <a:pt x="983" y="183"/>
                    </a:lnTo>
                    <a:lnTo>
                      <a:pt x="911" y="159"/>
                    </a:lnTo>
                    <a:lnTo>
                      <a:pt x="885" y="151"/>
                    </a:lnTo>
                    <a:lnTo>
                      <a:pt x="848" y="141"/>
                    </a:lnTo>
                    <a:lnTo>
                      <a:pt x="788" y="123"/>
                    </a:lnTo>
                    <a:lnTo>
                      <a:pt x="760" y="115"/>
                    </a:lnTo>
                    <a:lnTo>
                      <a:pt x="747" y="111"/>
                    </a:lnTo>
                    <a:lnTo>
                      <a:pt x="735" y="109"/>
                    </a:lnTo>
                    <a:lnTo>
                      <a:pt x="713" y="103"/>
                    </a:lnTo>
                    <a:lnTo>
                      <a:pt x="693" y="100"/>
                    </a:lnTo>
                    <a:lnTo>
                      <a:pt x="658" y="94"/>
                    </a:lnTo>
                    <a:lnTo>
                      <a:pt x="642" y="91"/>
                    </a:lnTo>
                    <a:lnTo>
                      <a:pt x="627" y="86"/>
                    </a:lnTo>
                    <a:lnTo>
                      <a:pt x="582" y="78"/>
                    </a:lnTo>
                    <a:lnTo>
                      <a:pt x="539" y="70"/>
                    </a:lnTo>
                    <a:lnTo>
                      <a:pt x="464" y="57"/>
                    </a:lnTo>
                    <a:close/>
                  </a:path>
                </a:pathLst>
              </a:custGeom>
              <a:solidFill>
                <a:srgbClr val="B3B3B3"/>
              </a:solidFill>
              <a:ln w="9525">
                <a:noFill/>
                <a:round/>
                <a:headEnd/>
                <a:tailEnd/>
              </a:ln>
            </p:spPr>
            <p:txBody>
              <a:bodyPr/>
              <a:lstStyle/>
              <a:p>
                <a:endParaRPr lang="en-US" dirty="0"/>
              </a:p>
            </p:txBody>
          </p:sp>
          <p:sp>
            <p:nvSpPr>
              <p:cNvPr id="21736" name="Freeform 735"/>
              <p:cNvSpPr>
                <a:spLocks/>
              </p:cNvSpPr>
              <p:nvPr/>
            </p:nvSpPr>
            <p:spPr bwMode="auto">
              <a:xfrm>
                <a:off x="3420" y="1205"/>
                <a:ext cx="161" cy="50"/>
              </a:xfrm>
              <a:custGeom>
                <a:avLst/>
                <a:gdLst>
                  <a:gd name="T0" fmla="*/ 14 w 1451"/>
                  <a:gd name="T1" fmla="*/ 8 h 303"/>
                  <a:gd name="T2" fmla="*/ 49 w 1451"/>
                  <a:gd name="T3" fmla="*/ 18 h 303"/>
                  <a:gd name="T4" fmla="*/ 72 w 1451"/>
                  <a:gd name="T5" fmla="*/ 22 h 303"/>
                  <a:gd name="T6" fmla="*/ 118 w 1451"/>
                  <a:gd name="T7" fmla="*/ 27 h 303"/>
                  <a:gd name="T8" fmla="*/ 168 w 1451"/>
                  <a:gd name="T9" fmla="*/ 32 h 303"/>
                  <a:gd name="T10" fmla="*/ 266 w 1451"/>
                  <a:gd name="T11" fmla="*/ 46 h 303"/>
                  <a:gd name="T12" fmla="*/ 331 w 1451"/>
                  <a:gd name="T13" fmla="*/ 58 h 303"/>
                  <a:gd name="T14" fmla="*/ 450 w 1451"/>
                  <a:gd name="T15" fmla="*/ 82 h 303"/>
                  <a:gd name="T16" fmla="*/ 566 w 1451"/>
                  <a:gd name="T17" fmla="*/ 110 h 303"/>
                  <a:gd name="T18" fmla="*/ 692 w 1451"/>
                  <a:gd name="T19" fmla="*/ 143 h 303"/>
                  <a:gd name="T20" fmla="*/ 813 w 1451"/>
                  <a:gd name="T21" fmla="*/ 175 h 303"/>
                  <a:gd name="T22" fmla="*/ 886 w 1451"/>
                  <a:gd name="T23" fmla="*/ 193 h 303"/>
                  <a:gd name="T24" fmla="*/ 982 w 1451"/>
                  <a:gd name="T25" fmla="*/ 215 h 303"/>
                  <a:gd name="T26" fmla="*/ 1137 w 1451"/>
                  <a:gd name="T27" fmla="*/ 251 h 303"/>
                  <a:gd name="T28" fmla="*/ 1235 w 1451"/>
                  <a:gd name="T29" fmla="*/ 273 h 303"/>
                  <a:gd name="T30" fmla="*/ 1270 w 1451"/>
                  <a:gd name="T31" fmla="*/ 280 h 303"/>
                  <a:gd name="T32" fmla="*/ 1306 w 1451"/>
                  <a:gd name="T33" fmla="*/ 283 h 303"/>
                  <a:gd name="T34" fmla="*/ 1354 w 1451"/>
                  <a:gd name="T35" fmla="*/ 287 h 303"/>
                  <a:gd name="T36" fmla="*/ 1451 w 1451"/>
                  <a:gd name="T37" fmla="*/ 303 h 303"/>
                  <a:gd name="T38" fmla="*/ 1445 w 1451"/>
                  <a:gd name="T39" fmla="*/ 290 h 303"/>
                  <a:gd name="T40" fmla="*/ 1439 w 1451"/>
                  <a:gd name="T41" fmla="*/ 279 h 303"/>
                  <a:gd name="T42" fmla="*/ 1430 w 1451"/>
                  <a:gd name="T43" fmla="*/ 270 h 303"/>
                  <a:gd name="T44" fmla="*/ 1421 w 1451"/>
                  <a:gd name="T45" fmla="*/ 263 h 303"/>
                  <a:gd name="T46" fmla="*/ 1411 w 1451"/>
                  <a:gd name="T47" fmla="*/ 258 h 303"/>
                  <a:gd name="T48" fmla="*/ 1399 w 1451"/>
                  <a:gd name="T49" fmla="*/ 254 h 303"/>
                  <a:gd name="T50" fmla="*/ 1375 w 1451"/>
                  <a:gd name="T51" fmla="*/ 249 h 303"/>
                  <a:gd name="T52" fmla="*/ 1350 w 1451"/>
                  <a:gd name="T53" fmla="*/ 248 h 303"/>
                  <a:gd name="T54" fmla="*/ 1312 w 1451"/>
                  <a:gd name="T55" fmla="*/ 249 h 303"/>
                  <a:gd name="T56" fmla="*/ 1288 w 1451"/>
                  <a:gd name="T57" fmla="*/ 248 h 303"/>
                  <a:gd name="T58" fmla="*/ 1278 w 1451"/>
                  <a:gd name="T59" fmla="*/ 246 h 303"/>
                  <a:gd name="T60" fmla="*/ 1020 w 1451"/>
                  <a:gd name="T61" fmla="*/ 192 h 303"/>
                  <a:gd name="T62" fmla="*/ 778 w 1451"/>
                  <a:gd name="T63" fmla="*/ 140 h 303"/>
                  <a:gd name="T64" fmla="*/ 678 w 1451"/>
                  <a:gd name="T65" fmla="*/ 117 h 303"/>
                  <a:gd name="T66" fmla="*/ 572 w 1451"/>
                  <a:gd name="T67" fmla="*/ 89 h 303"/>
                  <a:gd name="T68" fmla="*/ 486 w 1451"/>
                  <a:gd name="T69" fmla="*/ 66 h 303"/>
                  <a:gd name="T70" fmla="*/ 391 w 1451"/>
                  <a:gd name="T71" fmla="*/ 44 h 303"/>
                  <a:gd name="T72" fmla="*/ 342 w 1451"/>
                  <a:gd name="T73" fmla="*/ 34 h 303"/>
                  <a:gd name="T74" fmla="*/ 267 w 1451"/>
                  <a:gd name="T75" fmla="*/ 19 h 303"/>
                  <a:gd name="T76" fmla="*/ 241 w 1451"/>
                  <a:gd name="T77" fmla="*/ 15 h 303"/>
                  <a:gd name="T78" fmla="*/ 191 w 1451"/>
                  <a:gd name="T79" fmla="*/ 9 h 303"/>
                  <a:gd name="T80" fmla="*/ 142 w 1451"/>
                  <a:gd name="T81" fmla="*/ 3 h 303"/>
                  <a:gd name="T82" fmla="*/ 93 w 1451"/>
                  <a:gd name="T83" fmla="*/ 0 h 303"/>
                  <a:gd name="T84" fmla="*/ 46 w 1451"/>
                  <a:gd name="T85" fmla="*/ 0 h 303"/>
                  <a:gd name="T86" fmla="*/ 0 w 1451"/>
                  <a:gd name="T87" fmla="*/ 3 h 3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1"/>
                  <a:gd name="T133" fmla="*/ 0 h 303"/>
                  <a:gd name="T134" fmla="*/ 1451 w 1451"/>
                  <a:gd name="T135" fmla="*/ 303 h 3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1" h="303">
                    <a:moveTo>
                      <a:pt x="0" y="3"/>
                    </a:moveTo>
                    <a:lnTo>
                      <a:pt x="14" y="8"/>
                    </a:lnTo>
                    <a:lnTo>
                      <a:pt x="25" y="12"/>
                    </a:lnTo>
                    <a:lnTo>
                      <a:pt x="49" y="18"/>
                    </a:lnTo>
                    <a:lnTo>
                      <a:pt x="61" y="20"/>
                    </a:lnTo>
                    <a:lnTo>
                      <a:pt x="72" y="22"/>
                    </a:lnTo>
                    <a:lnTo>
                      <a:pt x="95" y="25"/>
                    </a:lnTo>
                    <a:lnTo>
                      <a:pt x="118" y="27"/>
                    </a:lnTo>
                    <a:lnTo>
                      <a:pt x="142" y="29"/>
                    </a:lnTo>
                    <a:lnTo>
                      <a:pt x="168" y="32"/>
                    </a:lnTo>
                    <a:lnTo>
                      <a:pt x="194" y="35"/>
                    </a:lnTo>
                    <a:lnTo>
                      <a:pt x="266" y="46"/>
                    </a:lnTo>
                    <a:lnTo>
                      <a:pt x="299" y="51"/>
                    </a:lnTo>
                    <a:lnTo>
                      <a:pt x="331" y="58"/>
                    </a:lnTo>
                    <a:lnTo>
                      <a:pt x="393" y="69"/>
                    </a:lnTo>
                    <a:lnTo>
                      <a:pt x="450" y="82"/>
                    </a:lnTo>
                    <a:lnTo>
                      <a:pt x="508" y="95"/>
                    </a:lnTo>
                    <a:lnTo>
                      <a:pt x="566" y="110"/>
                    </a:lnTo>
                    <a:lnTo>
                      <a:pt x="628" y="126"/>
                    </a:lnTo>
                    <a:lnTo>
                      <a:pt x="692" y="143"/>
                    </a:lnTo>
                    <a:lnTo>
                      <a:pt x="760" y="162"/>
                    </a:lnTo>
                    <a:lnTo>
                      <a:pt x="813" y="175"/>
                    </a:lnTo>
                    <a:lnTo>
                      <a:pt x="853" y="185"/>
                    </a:lnTo>
                    <a:lnTo>
                      <a:pt x="886" y="193"/>
                    </a:lnTo>
                    <a:lnTo>
                      <a:pt x="946" y="207"/>
                    </a:lnTo>
                    <a:lnTo>
                      <a:pt x="982" y="215"/>
                    </a:lnTo>
                    <a:lnTo>
                      <a:pt x="1025" y="225"/>
                    </a:lnTo>
                    <a:lnTo>
                      <a:pt x="1137" y="251"/>
                    </a:lnTo>
                    <a:lnTo>
                      <a:pt x="1209" y="268"/>
                    </a:lnTo>
                    <a:lnTo>
                      <a:pt x="1235" y="273"/>
                    </a:lnTo>
                    <a:lnTo>
                      <a:pt x="1255" y="276"/>
                    </a:lnTo>
                    <a:lnTo>
                      <a:pt x="1270" y="280"/>
                    </a:lnTo>
                    <a:lnTo>
                      <a:pt x="1284" y="281"/>
                    </a:lnTo>
                    <a:lnTo>
                      <a:pt x="1306" y="283"/>
                    </a:lnTo>
                    <a:lnTo>
                      <a:pt x="1335" y="285"/>
                    </a:lnTo>
                    <a:lnTo>
                      <a:pt x="1354" y="287"/>
                    </a:lnTo>
                    <a:lnTo>
                      <a:pt x="1380" y="291"/>
                    </a:lnTo>
                    <a:lnTo>
                      <a:pt x="1451" y="303"/>
                    </a:lnTo>
                    <a:lnTo>
                      <a:pt x="1449" y="296"/>
                    </a:lnTo>
                    <a:lnTo>
                      <a:pt x="1445" y="290"/>
                    </a:lnTo>
                    <a:lnTo>
                      <a:pt x="1442" y="284"/>
                    </a:lnTo>
                    <a:lnTo>
                      <a:pt x="1439" y="279"/>
                    </a:lnTo>
                    <a:lnTo>
                      <a:pt x="1434" y="274"/>
                    </a:lnTo>
                    <a:lnTo>
                      <a:pt x="1430" y="270"/>
                    </a:lnTo>
                    <a:lnTo>
                      <a:pt x="1425" y="266"/>
                    </a:lnTo>
                    <a:lnTo>
                      <a:pt x="1421" y="263"/>
                    </a:lnTo>
                    <a:lnTo>
                      <a:pt x="1415" y="260"/>
                    </a:lnTo>
                    <a:lnTo>
                      <a:pt x="1411" y="258"/>
                    </a:lnTo>
                    <a:lnTo>
                      <a:pt x="1405" y="256"/>
                    </a:lnTo>
                    <a:lnTo>
                      <a:pt x="1399" y="254"/>
                    </a:lnTo>
                    <a:lnTo>
                      <a:pt x="1387" y="251"/>
                    </a:lnTo>
                    <a:lnTo>
                      <a:pt x="1375" y="249"/>
                    </a:lnTo>
                    <a:lnTo>
                      <a:pt x="1362" y="249"/>
                    </a:lnTo>
                    <a:lnTo>
                      <a:pt x="1350" y="248"/>
                    </a:lnTo>
                    <a:lnTo>
                      <a:pt x="1324" y="249"/>
                    </a:lnTo>
                    <a:lnTo>
                      <a:pt x="1312" y="249"/>
                    </a:lnTo>
                    <a:lnTo>
                      <a:pt x="1299" y="248"/>
                    </a:lnTo>
                    <a:lnTo>
                      <a:pt x="1288" y="248"/>
                    </a:lnTo>
                    <a:lnTo>
                      <a:pt x="1284" y="247"/>
                    </a:lnTo>
                    <a:lnTo>
                      <a:pt x="1278" y="246"/>
                    </a:lnTo>
                    <a:lnTo>
                      <a:pt x="1168" y="223"/>
                    </a:lnTo>
                    <a:lnTo>
                      <a:pt x="1020" y="192"/>
                    </a:lnTo>
                    <a:lnTo>
                      <a:pt x="857" y="158"/>
                    </a:lnTo>
                    <a:lnTo>
                      <a:pt x="778" y="140"/>
                    </a:lnTo>
                    <a:lnTo>
                      <a:pt x="704" y="123"/>
                    </a:lnTo>
                    <a:lnTo>
                      <a:pt x="678" y="117"/>
                    </a:lnTo>
                    <a:lnTo>
                      <a:pt x="647" y="109"/>
                    </a:lnTo>
                    <a:lnTo>
                      <a:pt x="572" y="89"/>
                    </a:lnTo>
                    <a:lnTo>
                      <a:pt x="531" y="77"/>
                    </a:lnTo>
                    <a:lnTo>
                      <a:pt x="486" y="66"/>
                    </a:lnTo>
                    <a:lnTo>
                      <a:pt x="439" y="54"/>
                    </a:lnTo>
                    <a:lnTo>
                      <a:pt x="391" y="44"/>
                    </a:lnTo>
                    <a:lnTo>
                      <a:pt x="367" y="39"/>
                    </a:lnTo>
                    <a:lnTo>
                      <a:pt x="342" y="34"/>
                    </a:lnTo>
                    <a:lnTo>
                      <a:pt x="292" y="23"/>
                    </a:lnTo>
                    <a:lnTo>
                      <a:pt x="267" y="19"/>
                    </a:lnTo>
                    <a:lnTo>
                      <a:pt x="254" y="17"/>
                    </a:lnTo>
                    <a:lnTo>
                      <a:pt x="241" y="15"/>
                    </a:lnTo>
                    <a:lnTo>
                      <a:pt x="217" y="12"/>
                    </a:lnTo>
                    <a:lnTo>
                      <a:pt x="191" y="9"/>
                    </a:lnTo>
                    <a:lnTo>
                      <a:pt x="166" y="6"/>
                    </a:lnTo>
                    <a:lnTo>
                      <a:pt x="142" y="3"/>
                    </a:lnTo>
                    <a:lnTo>
                      <a:pt x="117" y="2"/>
                    </a:lnTo>
                    <a:lnTo>
                      <a:pt x="93" y="0"/>
                    </a:lnTo>
                    <a:lnTo>
                      <a:pt x="69" y="0"/>
                    </a:lnTo>
                    <a:lnTo>
                      <a:pt x="46" y="0"/>
                    </a:lnTo>
                    <a:lnTo>
                      <a:pt x="23" y="1"/>
                    </a:lnTo>
                    <a:lnTo>
                      <a:pt x="0" y="3"/>
                    </a:lnTo>
                    <a:close/>
                  </a:path>
                </a:pathLst>
              </a:custGeom>
              <a:solidFill>
                <a:srgbClr val="CCCCCC"/>
              </a:solidFill>
              <a:ln w="9525">
                <a:noFill/>
                <a:round/>
                <a:headEnd/>
                <a:tailEnd/>
              </a:ln>
            </p:spPr>
            <p:txBody>
              <a:bodyPr/>
              <a:lstStyle/>
              <a:p>
                <a:endParaRPr lang="en-US" dirty="0"/>
              </a:p>
            </p:txBody>
          </p:sp>
          <p:sp>
            <p:nvSpPr>
              <p:cNvPr id="21737" name="Freeform 736"/>
              <p:cNvSpPr>
                <a:spLocks/>
              </p:cNvSpPr>
              <p:nvPr/>
            </p:nvSpPr>
            <p:spPr bwMode="auto">
              <a:xfrm>
                <a:off x="3415" y="1135"/>
                <a:ext cx="233" cy="106"/>
              </a:xfrm>
              <a:custGeom>
                <a:avLst/>
                <a:gdLst>
                  <a:gd name="T0" fmla="*/ 31 w 2093"/>
                  <a:gd name="T1" fmla="*/ 51 h 635"/>
                  <a:gd name="T2" fmla="*/ 560 w 2093"/>
                  <a:gd name="T3" fmla="*/ 215 h 635"/>
                  <a:gd name="T4" fmla="*/ 570 w 2093"/>
                  <a:gd name="T5" fmla="*/ 231 h 635"/>
                  <a:gd name="T6" fmla="*/ 602 w 2093"/>
                  <a:gd name="T7" fmla="*/ 250 h 635"/>
                  <a:gd name="T8" fmla="*/ 689 w 2093"/>
                  <a:gd name="T9" fmla="*/ 272 h 635"/>
                  <a:gd name="T10" fmla="*/ 780 w 2093"/>
                  <a:gd name="T11" fmla="*/ 293 h 635"/>
                  <a:gd name="T12" fmla="*/ 751 w 2093"/>
                  <a:gd name="T13" fmla="*/ 301 h 635"/>
                  <a:gd name="T14" fmla="*/ 737 w 2093"/>
                  <a:gd name="T15" fmla="*/ 306 h 635"/>
                  <a:gd name="T16" fmla="*/ 749 w 2093"/>
                  <a:gd name="T17" fmla="*/ 324 h 635"/>
                  <a:gd name="T18" fmla="*/ 797 w 2093"/>
                  <a:gd name="T19" fmla="*/ 370 h 635"/>
                  <a:gd name="T20" fmla="*/ 817 w 2093"/>
                  <a:gd name="T21" fmla="*/ 387 h 635"/>
                  <a:gd name="T22" fmla="*/ 877 w 2093"/>
                  <a:gd name="T23" fmla="*/ 399 h 635"/>
                  <a:gd name="T24" fmla="*/ 954 w 2093"/>
                  <a:gd name="T25" fmla="*/ 401 h 635"/>
                  <a:gd name="T26" fmla="*/ 1072 w 2093"/>
                  <a:gd name="T27" fmla="*/ 407 h 635"/>
                  <a:gd name="T28" fmla="*/ 1171 w 2093"/>
                  <a:gd name="T29" fmla="*/ 438 h 635"/>
                  <a:gd name="T30" fmla="*/ 1302 w 2093"/>
                  <a:gd name="T31" fmla="*/ 483 h 635"/>
                  <a:gd name="T32" fmla="*/ 1427 w 2093"/>
                  <a:gd name="T33" fmla="*/ 531 h 635"/>
                  <a:gd name="T34" fmla="*/ 1522 w 2093"/>
                  <a:gd name="T35" fmla="*/ 558 h 635"/>
                  <a:gd name="T36" fmla="*/ 1611 w 2093"/>
                  <a:gd name="T37" fmla="*/ 568 h 635"/>
                  <a:gd name="T38" fmla="*/ 1749 w 2093"/>
                  <a:gd name="T39" fmla="*/ 607 h 635"/>
                  <a:gd name="T40" fmla="*/ 1861 w 2093"/>
                  <a:gd name="T41" fmla="*/ 630 h 635"/>
                  <a:gd name="T42" fmla="*/ 1953 w 2093"/>
                  <a:gd name="T43" fmla="*/ 634 h 635"/>
                  <a:gd name="T44" fmla="*/ 2006 w 2093"/>
                  <a:gd name="T45" fmla="*/ 624 h 635"/>
                  <a:gd name="T46" fmla="*/ 2045 w 2093"/>
                  <a:gd name="T47" fmla="*/ 566 h 635"/>
                  <a:gd name="T48" fmla="*/ 2027 w 2093"/>
                  <a:gd name="T49" fmla="*/ 457 h 635"/>
                  <a:gd name="T50" fmla="*/ 2006 w 2093"/>
                  <a:gd name="T51" fmla="*/ 335 h 635"/>
                  <a:gd name="T52" fmla="*/ 2009 w 2093"/>
                  <a:gd name="T53" fmla="*/ 297 h 635"/>
                  <a:gd name="T54" fmla="*/ 2050 w 2093"/>
                  <a:gd name="T55" fmla="*/ 247 h 635"/>
                  <a:gd name="T56" fmla="*/ 2087 w 2093"/>
                  <a:gd name="T57" fmla="*/ 192 h 635"/>
                  <a:gd name="T58" fmla="*/ 2093 w 2093"/>
                  <a:gd name="T59" fmla="*/ 154 h 635"/>
                  <a:gd name="T60" fmla="*/ 2079 w 2093"/>
                  <a:gd name="T61" fmla="*/ 107 h 635"/>
                  <a:gd name="T62" fmla="*/ 2046 w 2093"/>
                  <a:gd name="T63" fmla="*/ 64 h 635"/>
                  <a:gd name="T64" fmla="*/ 1999 w 2093"/>
                  <a:gd name="T65" fmla="*/ 33 h 635"/>
                  <a:gd name="T66" fmla="*/ 1942 w 2093"/>
                  <a:gd name="T67" fmla="*/ 12 h 635"/>
                  <a:gd name="T68" fmla="*/ 1880 w 2093"/>
                  <a:gd name="T69" fmla="*/ 3 h 635"/>
                  <a:gd name="T70" fmla="*/ 1788 w 2093"/>
                  <a:gd name="T71" fmla="*/ 4 h 635"/>
                  <a:gd name="T72" fmla="*/ 1686 w 2093"/>
                  <a:gd name="T73" fmla="*/ 21 h 635"/>
                  <a:gd name="T74" fmla="*/ 1393 w 2093"/>
                  <a:gd name="T75" fmla="*/ 61 h 635"/>
                  <a:gd name="T76" fmla="*/ 1312 w 2093"/>
                  <a:gd name="T77" fmla="*/ 77 h 635"/>
                  <a:gd name="T78" fmla="*/ 1160 w 2093"/>
                  <a:gd name="T79" fmla="*/ 145 h 635"/>
                  <a:gd name="T80" fmla="*/ 1048 w 2093"/>
                  <a:gd name="T81" fmla="*/ 194 h 635"/>
                  <a:gd name="T82" fmla="*/ 1006 w 2093"/>
                  <a:gd name="T83" fmla="*/ 211 h 635"/>
                  <a:gd name="T84" fmla="*/ 983 w 2093"/>
                  <a:gd name="T85" fmla="*/ 231 h 635"/>
                  <a:gd name="T86" fmla="*/ 981 w 2093"/>
                  <a:gd name="T87" fmla="*/ 245 h 635"/>
                  <a:gd name="T88" fmla="*/ 1002 w 2093"/>
                  <a:gd name="T89" fmla="*/ 275 h 635"/>
                  <a:gd name="T90" fmla="*/ 1110 w 2093"/>
                  <a:gd name="T91" fmla="*/ 343 h 635"/>
                  <a:gd name="T92" fmla="*/ 1138 w 2093"/>
                  <a:gd name="T93" fmla="*/ 370 h 635"/>
                  <a:gd name="T94" fmla="*/ 1081 w 2093"/>
                  <a:gd name="T95" fmla="*/ 344 h 635"/>
                  <a:gd name="T96" fmla="*/ 994 w 2093"/>
                  <a:gd name="T97" fmla="*/ 313 h 635"/>
                  <a:gd name="T98" fmla="*/ 737 w 2093"/>
                  <a:gd name="T99" fmla="*/ 229 h 635"/>
                  <a:gd name="T100" fmla="*/ 477 w 2093"/>
                  <a:gd name="T101" fmla="*/ 144 h 635"/>
                  <a:gd name="T102" fmla="*/ 249 w 2093"/>
                  <a:gd name="T103" fmla="*/ 87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3"/>
                  <a:gd name="T157" fmla="*/ 0 h 635"/>
                  <a:gd name="T158" fmla="*/ 2093 w 2093"/>
                  <a:gd name="T159" fmla="*/ 635 h 6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3" h="635">
                    <a:moveTo>
                      <a:pt x="85" y="55"/>
                    </a:moveTo>
                    <a:lnTo>
                      <a:pt x="62" y="52"/>
                    </a:lnTo>
                    <a:lnTo>
                      <a:pt x="50" y="51"/>
                    </a:lnTo>
                    <a:lnTo>
                      <a:pt x="42" y="51"/>
                    </a:lnTo>
                    <a:lnTo>
                      <a:pt x="31" y="51"/>
                    </a:lnTo>
                    <a:lnTo>
                      <a:pt x="21" y="53"/>
                    </a:lnTo>
                    <a:lnTo>
                      <a:pt x="11" y="56"/>
                    </a:lnTo>
                    <a:lnTo>
                      <a:pt x="0" y="61"/>
                    </a:lnTo>
                    <a:lnTo>
                      <a:pt x="560" y="213"/>
                    </a:lnTo>
                    <a:lnTo>
                      <a:pt x="560" y="215"/>
                    </a:lnTo>
                    <a:lnTo>
                      <a:pt x="561" y="217"/>
                    </a:lnTo>
                    <a:lnTo>
                      <a:pt x="562" y="221"/>
                    </a:lnTo>
                    <a:lnTo>
                      <a:pt x="564" y="226"/>
                    </a:lnTo>
                    <a:lnTo>
                      <a:pt x="567" y="229"/>
                    </a:lnTo>
                    <a:lnTo>
                      <a:pt x="570" y="231"/>
                    </a:lnTo>
                    <a:lnTo>
                      <a:pt x="572" y="233"/>
                    </a:lnTo>
                    <a:lnTo>
                      <a:pt x="576" y="236"/>
                    </a:lnTo>
                    <a:lnTo>
                      <a:pt x="582" y="240"/>
                    </a:lnTo>
                    <a:lnTo>
                      <a:pt x="587" y="243"/>
                    </a:lnTo>
                    <a:lnTo>
                      <a:pt x="602" y="250"/>
                    </a:lnTo>
                    <a:lnTo>
                      <a:pt x="616" y="255"/>
                    </a:lnTo>
                    <a:lnTo>
                      <a:pt x="633" y="260"/>
                    </a:lnTo>
                    <a:lnTo>
                      <a:pt x="651" y="265"/>
                    </a:lnTo>
                    <a:lnTo>
                      <a:pt x="670" y="269"/>
                    </a:lnTo>
                    <a:lnTo>
                      <a:pt x="689" y="272"/>
                    </a:lnTo>
                    <a:lnTo>
                      <a:pt x="724" y="280"/>
                    </a:lnTo>
                    <a:lnTo>
                      <a:pt x="757" y="285"/>
                    </a:lnTo>
                    <a:lnTo>
                      <a:pt x="782" y="289"/>
                    </a:lnTo>
                    <a:lnTo>
                      <a:pt x="781" y="291"/>
                    </a:lnTo>
                    <a:lnTo>
                      <a:pt x="780" y="293"/>
                    </a:lnTo>
                    <a:lnTo>
                      <a:pt x="778" y="295"/>
                    </a:lnTo>
                    <a:lnTo>
                      <a:pt x="776" y="296"/>
                    </a:lnTo>
                    <a:lnTo>
                      <a:pt x="770" y="299"/>
                    </a:lnTo>
                    <a:lnTo>
                      <a:pt x="763" y="300"/>
                    </a:lnTo>
                    <a:lnTo>
                      <a:pt x="751" y="301"/>
                    </a:lnTo>
                    <a:lnTo>
                      <a:pt x="746" y="301"/>
                    </a:lnTo>
                    <a:lnTo>
                      <a:pt x="741" y="302"/>
                    </a:lnTo>
                    <a:lnTo>
                      <a:pt x="738" y="304"/>
                    </a:lnTo>
                    <a:lnTo>
                      <a:pt x="737" y="305"/>
                    </a:lnTo>
                    <a:lnTo>
                      <a:pt x="737" y="306"/>
                    </a:lnTo>
                    <a:lnTo>
                      <a:pt x="737" y="308"/>
                    </a:lnTo>
                    <a:lnTo>
                      <a:pt x="738" y="310"/>
                    </a:lnTo>
                    <a:lnTo>
                      <a:pt x="742" y="316"/>
                    </a:lnTo>
                    <a:lnTo>
                      <a:pt x="746" y="319"/>
                    </a:lnTo>
                    <a:lnTo>
                      <a:pt x="749" y="324"/>
                    </a:lnTo>
                    <a:lnTo>
                      <a:pt x="760" y="334"/>
                    </a:lnTo>
                    <a:lnTo>
                      <a:pt x="775" y="346"/>
                    </a:lnTo>
                    <a:lnTo>
                      <a:pt x="795" y="362"/>
                    </a:lnTo>
                    <a:lnTo>
                      <a:pt x="796" y="367"/>
                    </a:lnTo>
                    <a:lnTo>
                      <a:pt x="797" y="370"/>
                    </a:lnTo>
                    <a:lnTo>
                      <a:pt x="798" y="372"/>
                    </a:lnTo>
                    <a:lnTo>
                      <a:pt x="802" y="377"/>
                    </a:lnTo>
                    <a:lnTo>
                      <a:pt x="806" y="381"/>
                    </a:lnTo>
                    <a:lnTo>
                      <a:pt x="811" y="384"/>
                    </a:lnTo>
                    <a:lnTo>
                      <a:pt x="817" y="387"/>
                    </a:lnTo>
                    <a:lnTo>
                      <a:pt x="824" y="389"/>
                    </a:lnTo>
                    <a:lnTo>
                      <a:pt x="831" y="392"/>
                    </a:lnTo>
                    <a:lnTo>
                      <a:pt x="848" y="395"/>
                    </a:lnTo>
                    <a:lnTo>
                      <a:pt x="867" y="398"/>
                    </a:lnTo>
                    <a:lnTo>
                      <a:pt x="877" y="399"/>
                    </a:lnTo>
                    <a:lnTo>
                      <a:pt x="887" y="400"/>
                    </a:lnTo>
                    <a:lnTo>
                      <a:pt x="898" y="400"/>
                    </a:lnTo>
                    <a:lnTo>
                      <a:pt x="909" y="401"/>
                    </a:lnTo>
                    <a:lnTo>
                      <a:pt x="932" y="401"/>
                    </a:lnTo>
                    <a:lnTo>
                      <a:pt x="954" y="401"/>
                    </a:lnTo>
                    <a:lnTo>
                      <a:pt x="999" y="401"/>
                    </a:lnTo>
                    <a:lnTo>
                      <a:pt x="1020" y="402"/>
                    </a:lnTo>
                    <a:lnTo>
                      <a:pt x="1039" y="403"/>
                    </a:lnTo>
                    <a:lnTo>
                      <a:pt x="1056" y="404"/>
                    </a:lnTo>
                    <a:lnTo>
                      <a:pt x="1072" y="407"/>
                    </a:lnTo>
                    <a:lnTo>
                      <a:pt x="1090" y="411"/>
                    </a:lnTo>
                    <a:lnTo>
                      <a:pt x="1107" y="416"/>
                    </a:lnTo>
                    <a:lnTo>
                      <a:pt x="1123" y="421"/>
                    </a:lnTo>
                    <a:lnTo>
                      <a:pt x="1140" y="427"/>
                    </a:lnTo>
                    <a:lnTo>
                      <a:pt x="1171" y="438"/>
                    </a:lnTo>
                    <a:lnTo>
                      <a:pt x="1202" y="450"/>
                    </a:lnTo>
                    <a:lnTo>
                      <a:pt x="1234" y="461"/>
                    </a:lnTo>
                    <a:lnTo>
                      <a:pt x="1266" y="473"/>
                    </a:lnTo>
                    <a:lnTo>
                      <a:pt x="1284" y="478"/>
                    </a:lnTo>
                    <a:lnTo>
                      <a:pt x="1302" y="483"/>
                    </a:lnTo>
                    <a:lnTo>
                      <a:pt x="1319" y="487"/>
                    </a:lnTo>
                    <a:lnTo>
                      <a:pt x="1338" y="490"/>
                    </a:lnTo>
                    <a:lnTo>
                      <a:pt x="1372" y="507"/>
                    </a:lnTo>
                    <a:lnTo>
                      <a:pt x="1402" y="519"/>
                    </a:lnTo>
                    <a:lnTo>
                      <a:pt x="1427" y="531"/>
                    </a:lnTo>
                    <a:lnTo>
                      <a:pt x="1451" y="539"/>
                    </a:lnTo>
                    <a:lnTo>
                      <a:pt x="1471" y="545"/>
                    </a:lnTo>
                    <a:lnTo>
                      <a:pt x="1490" y="551"/>
                    </a:lnTo>
                    <a:lnTo>
                      <a:pt x="1507" y="555"/>
                    </a:lnTo>
                    <a:lnTo>
                      <a:pt x="1522" y="558"/>
                    </a:lnTo>
                    <a:lnTo>
                      <a:pt x="1537" y="560"/>
                    </a:lnTo>
                    <a:lnTo>
                      <a:pt x="1550" y="561"/>
                    </a:lnTo>
                    <a:lnTo>
                      <a:pt x="1579" y="564"/>
                    </a:lnTo>
                    <a:lnTo>
                      <a:pt x="1595" y="566"/>
                    </a:lnTo>
                    <a:lnTo>
                      <a:pt x="1611" y="568"/>
                    </a:lnTo>
                    <a:lnTo>
                      <a:pt x="1630" y="573"/>
                    </a:lnTo>
                    <a:lnTo>
                      <a:pt x="1651" y="577"/>
                    </a:lnTo>
                    <a:lnTo>
                      <a:pt x="1693" y="590"/>
                    </a:lnTo>
                    <a:lnTo>
                      <a:pt x="1732" y="602"/>
                    </a:lnTo>
                    <a:lnTo>
                      <a:pt x="1749" y="607"/>
                    </a:lnTo>
                    <a:lnTo>
                      <a:pt x="1767" y="611"/>
                    </a:lnTo>
                    <a:lnTo>
                      <a:pt x="1801" y="619"/>
                    </a:lnTo>
                    <a:lnTo>
                      <a:pt x="1832" y="626"/>
                    </a:lnTo>
                    <a:lnTo>
                      <a:pt x="1846" y="628"/>
                    </a:lnTo>
                    <a:lnTo>
                      <a:pt x="1861" y="630"/>
                    </a:lnTo>
                    <a:lnTo>
                      <a:pt x="1874" y="632"/>
                    </a:lnTo>
                    <a:lnTo>
                      <a:pt x="1886" y="633"/>
                    </a:lnTo>
                    <a:lnTo>
                      <a:pt x="1911" y="634"/>
                    </a:lnTo>
                    <a:lnTo>
                      <a:pt x="1933" y="635"/>
                    </a:lnTo>
                    <a:lnTo>
                      <a:pt x="1953" y="634"/>
                    </a:lnTo>
                    <a:lnTo>
                      <a:pt x="1963" y="633"/>
                    </a:lnTo>
                    <a:lnTo>
                      <a:pt x="1972" y="631"/>
                    </a:lnTo>
                    <a:lnTo>
                      <a:pt x="1990" y="628"/>
                    </a:lnTo>
                    <a:lnTo>
                      <a:pt x="1998" y="626"/>
                    </a:lnTo>
                    <a:lnTo>
                      <a:pt x="2006" y="624"/>
                    </a:lnTo>
                    <a:lnTo>
                      <a:pt x="2020" y="618"/>
                    </a:lnTo>
                    <a:lnTo>
                      <a:pt x="2032" y="612"/>
                    </a:lnTo>
                    <a:lnTo>
                      <a:pt x="2045" y="606"/>
                    </a:lnTo>
                    <a:lnTo>
                      <a:pt x="2045" y="585"/>
                    </a:lnTo>
                    <a:lnTo>
                      <a:pt x="2045" y="566"/>
                    </a:lnTo>
                    <a:lnTo>
                      <a:pt x="2042" y="547"/>
                    </a:lnTo>
                    <a:lnTo>
                      <a:pt x="2040" y="529"/>
                    </a:lnTo>
                    <a:lnTo>
                      <a:pt x="2037" y="510"/>
                    </a:lnTo>
                    <a:lnTo>
                      <a:pt x="2033" y="492"/>
                    </a:lnTo>
                    <a:lnTo>
                      <a:pt x="2027" y="457"/>
                    </a:lnTo>
                    <a:lnTo>
                      <a:pt x="2019" y="421"/>
                    </a:lnTo>
                    <a:lnTo>
                      <a:pt x="2012" y="387"/>
                    </a:lnTo>
                    <a:lnTo>
                      <a:pt x="2009" y="370"/>
                    </a:lnTo>
                    <a:lnTo>
                      <a:pt x="2007" y="353"/>
                    </a:lnTo>
                    <a:lnTo>
                      <a:pt x="2006" y="335"/>
                    </a:lnTo>
                    <a:lnTo>
                      <a:pt x="2005" y="318"/>
                    </a:lnTo>
                    <a:lnTo>
                      <a:pt x="2005" y="313"/>
                    </a:lnTo>
                    <a:lnTo>
                      <a:pt x="2006" y="308"/>
                    </a:lnTo>
                    <a:lnTo>
                      <a:pt x="2008" y="303"/>
                    </a:lnTo>
                    <a:lnTo>
                      <a:pt x="2009" y="297"/>
                    </a:lnTo>
                    <a:lnTo>
                      <a:pt x="2016" y="288"/>
                    </a:lnTo>
                    <a:lnTo>
                      <a:pt x="2022" y="278"/>
                    </a:lnTo>
                    <a:lnTo>
                      <a:pt x="2031" y="268"/>
                    </a:lnTo>
                    <a:lnTo>
                      <a:pt x="2040" y="258"/>
                    </a:lnTo>
                    <a:lnTo>
                      <a:pt x="2050" y="247"/>
                    </a:lnTo>
                    <a:lnTo>
                      <a:pt x="2060" y="236"/>
                    </a:lnTo>
                    <a:lnTo>
                      <a:pt x="2069" y="225"/>
                    </a:lnTo>
                    <a:lnTo>
                      <a:pt x="2077" y="212"/>
                    </a:lnTo>
                    <a:lnTo>
                      <a:pt x="2084" y="200"/>
                    </a:lnTo>
                    <a:lnTo>
                      <a:pt x="2087" y="192"/>
                    </a:lnTo>
                    <a:lnTo>
                      <a:pt x="2089" y="185"/>
                    </a:lnTo>
                    <a:lnTo>
                      <a:pt x="2091" y="178"/>
                    </a:lnTo>
                    <a:lnTo>
                      <a:pt x="2093" y="169"/>
                    </a:lnTo>
                    <a:lnTo>
                      <a:pt x="2093" y="162"/>
                    </a:lnTo>
                    <a:lnTo>
                      <a:pt x="2093" y="154"/>
                    </a:lnTo>
                    <a:lnTo>
                      <a:pt x="2091" y="144"/>
                    </a:lnTo>
                    <a:lnTo>
                      <a:pt x="2090" y="136"/>
                    </a:lnTo>
                    <a:lnTo>
                      <a:pt x="2088" y="126"/>
                    </a:lnTo>
                    <a:lnTo>
                      <a:pt x="2085" y="116"/>
                    </a:lnTo>
                    <a:lnTo>
                      <a:pt x="2079" y="107"/>
                    </a:lnTo>
                    <a:lnTo>
                      <a:pt x="2074" y="96"/>
                    </a:lnTo>
                    <a:lnTo>
                      <a:pt x="2068" y="88"/>
                    </a:lnTo>
                    <a:lnTo>
                      <a:pt x="2061" y="80"/>
                    </a:lnTo>
                    <a:lnTo>
                      <a:pt x="2054" y="71"/>
                    </a:lnTo>
                    <a:lnTo>
                      <a:pt x="2046" y="64"/>
                    </a:lnTo>
                    <a:lnTo>
                      <a:pt x="2038" y="57"/>
                    </a:lnTo>
                    <a:lnTo>
                      <a:pt x="2029" y="49"/>
                    </a:lnTo>
                    <a:lnTo>
                      <a:pt x="2019" y="43"/>
                    </a:lnTo>
                    <a:lnTo>
                      <a:pt x="2009" y="38"/>
                    </a:lnTo>
                    <a:lnTo>
                      <a:pt x="1999" y="33"/>
                    </a:lnTo>
                    <a:lnTo>
                      <a:pt x="1988" y="28"/>
                    </a:lnTo>
                    <a:lnTo>
                      <a:pt x="1978" y="23"/>
                    </a:lnTo>
                    <a:lnTo>
                      <a:pt x="1966" y="19"/>
                    </a:lnTo>
                    <a:lnTo>
                      <a:pt x="1954" y="16"/>
                    </a:lnTo>
                    <a:lnTo>
                      <a:pt x="1942" y="12"/>
                    </a:lnTo>
                    <a:lnTo>
                      <a:pt x="1930" y="10"/>
                    </a:lnTo>
                    <a:lnTo>
                      <a:pt x="1918" y="7"/>
                    </a:lnTo>
                    <a:lnTo>
                      <a:pt x="1905" y="6"/>
                    </a:lnTo>
                    <a:lnTo>
                      <a:pt x="1893" y="4"/>
                    </a:lnTo>
                    <a:lnTo>
                      <a:pt x="1880" y="3"/>
                    </a:lnTo>
                    <a:lnTo>
                      <a:pt x="1866" y="2"/>
                    </a:lnTo>
                    <a:lnTo>
                      <a:pt x="1841" y="0"/>
                    </a:lnTo>
                    <a:lnTo>
                      <a:pt x="1815" y="2"/>
                    </a:lnTo>
                    <a:lnTo>
                      <a:pt x="1802" y="3"/>
                    </a:lnTo>
                    <a:lnTo>
                      <a:pt x="1788" y="4"/>
                    </a:lnTo>
                    <a:lnTo>
                      <a:pt x="1776" y="5"/>
                    </a:lnTo>
                    <a:lnTo>
                      <a:pt x="1763" y="7"/>
                    </a:lnTo>
                    <a:lnTo>
                      <a:pt x="1738" y="11"/>
                    </a:lnTo>
                    <a:lnTo>
                      <a:pt x="1712" y="17"/>
                    </a:lnTo>
                    <a:lnTo>
                      <a:pt x="1686" y="21"/>
                    </a:lnTo>
                    <a:lnTo>
                      <a:pt x="1635" y="31"/>
                    </a:lnTo>
                    <a:lnTo>
                      <a:pt x="1585" y="37"/>
                    </a:lnTo>
                    <a:lnTo>
                      <a:pt x="1537" y="43"/>
                    </a:lnTo>
                    <a:lnTo>
                      <a:pt x="1441" y="55"/>
                    </a:lnTo>
                    <a:lnTo>
                      <a:pt x="1393" y="61"/>
                    </a:lnTo>
                    <a:lnTo>
                      <a:pt x="1369" y="64"/>
                    </a:lnTo>
                    <a:lnTo>
                      <a:pt x="1346" y="68"/>
                    </a:lnTo>
                    <a:lnTo>
                      <a:pt x="1337" y="70"/>
                    </a:lnTo>
                    <a:lnTo>
                      <a:pt x="1329" y="72"/>
                    </a:lnTo>
                    <a:lnTo>
                      <a:pt x="1312" y="77"/>
                    </a:lnTo>
                    <a:lnTo>
                      <a:pt x="1294" y="83"/>
                    </a:lnTo>
                    <a:lnTo>
                      <a:pt x="1275" y="90"/>
                    </a:lnTo>
                    <a:lnTo>
                      <a:pt x="1237" y="108"/>
                    </a:lnTo>
                    <a:lnTo>
                      <a:pt x="1199" y="127"/>
                    </a:lnTo>
                    <a:lnTo>
                      <a:pt x="1160" y="145"/>
                    </a:lnTo>
                    <a:lnTo>
                      <a:pt x="1121" y="164"/>
                    </a:lnTo>
                    <a:lnTo>
                      <a:pt x="1102" y="173"/>
                    </a:lnTo>
                    <a:lnTo>
                      <a:pt x="1083" y="181"/>
                    </a:lnTo>
                    <a:lnTo>
                      <a:pt x="1065" y="188"/>
                    </a:lnTo>
                    <a:lnTo>
                      <a:pt x="1048" y="194"/>
                    </a:lnTo>
                    <a:lnTo>
                      <a:pt x="1032" y="200"/>
                    </a:lnTo>
                    <a:lnTo>
                      <a:pt x="1024" y="203"/>
                    </a:lnTo>
                    <a:lnTo>
                      <a:pt x="1017" y="205"/>
                    </a:lnTo>
                    <a:lnTo>
                      <a:pt x="1012" y="208"/>
                    </a:lnTo>
                    <a:lnTo>
                      <a:pt x="1006" y="211"/>
                    </a:lnTo>
                    <a:lnTo>
                      <a:pt x="997" y="216"/>
                    </a:lnTo>
                    <a:lnTo>
                      <a:pt x="993" y="219"/>
                    </a:lnTo>
                    <a:lnTo>
                      <a:pt x="990" y="222"/>
                    </a:lnTo>
                    <a:lnTo>
                      <a:pt x="985" y="228"/>
                    </a:lnTo>
                    <a:lnTo>
                      <a:pt x="983" y="231"/>
                    </a:lnTo>
                    <a:lnTo>
                      <a:pt x="982" y="234"/>
                    </a:lnTo>
                    <a:lnTo>
                      <a:pt x="981" y="236"/>
                    </a:lnTo>
                    <a:lnTo>
                      <a:pt x="981" y="239"/>
                    </a:lnTo>
                    <a:lnTo>
                      <a:pt x="980" y="242"/>
                    </a:lnTo>
                    <a:lnTo>
                      <a:pt x="981" y="245"/>
                    </a:lnTo>
                    <a:lnTo>
                      <a:pt x="982" y="251"/>
                    </a:lnTo>
                    <a:lnTo>
                      <a:pt x="985" y="257"/>
                    </a:lnTo>
                    <a:lnTo>
                      <a:pt x="990" y="262"/>
                    </a:lnTo>
                    <a:lnTo>
                      <a:pt x="995" y="268"/>
                    </a:lnTo>
                    <a:lnTo>
                      <a:pt x="1002" y="275"/>
                    </a:lnTo>
                    <a:lnTo>
                      <a:pt x="1017" y="286"/>
                    </a:lnTo>
                    <a:lnTo>
                      <a:pt x="1035" y="297"/>
                    </a:lnTo>
                    <a:lnTo>
                      <a:pt x="1054" y="309"/>
                    </a:lnTo>
                    <a:lnTo>
                      <a:pt x="1092" y="332"/>
                    </a:lnTo>
                    <a:lnTo>
                      <a:pt x="1110" y="343"/>
                    </a:lnTo>
                    <a:lnTo>
                      <a:pt x="1118" y="349"/>
                    </a:lnTo>
                    <a:lnTo>
                      <a:pt x="1124" y="354"/>
                    </a:lnTo>
                    <a:lnTo>
                      <a:pt x="1130" y="360"/>
                    </a:lnTo>
                    <a:lnTo>
                      <a:pt x="1134" y="365"/>
                    </a:lnTo>
                    <a:lnTo>
                      <a:pt x="1138" y="370"/>
                    </a:lnTo>
                    <a:lnTo>
                      <a:pt x="1141" y="376"/>
                    </a:lnTo>
                    <a:lnTo>
                      <a:pt x="1124" y="366"/>
                    </a:lnTo>
                    <a:lnTo>
                      <a:pt x="1108" y="357"/>
                    </a:lnTo>
                    <a:lnTo>
                      <a:pt x="1091" y="349"/>
                    </a:lnTo>
                    <a:lnTo>
                      <a:pt x="1081" y="344"/>
                    </a:lnTo>
                    <a:lnTo>
                      <a:pt x="1072" y="340"/>
                    </a:lnTo>
                    <a:lnTo>
                      <a:pt x="1053" y="333"/>
                    </a:lnTo>
                    <a:lnTo>
                      <a:pt x="1034" y="326"/>
                    </a:lnTo>
                    <a:lnTo>
                      <a:pt x="1014" y="319"/>
                    </a:lnTo>
                    <a:lnTo>
                      <a:pt x="994" y="313"/>
                    </a:lnTo>
                    <a:lnTo>
                      <a:pt x="953" y="301"/>
                    </a:lnTo>
                    <a:lnTo>
                      <a:pt x="913" y="288"/>
                    </a:lnTo>
                    <a:lnTo>
                      <a:pt x="873" y="276"/>
                    </a:lnTo>
                    <a:lnTo>
                      <a:pt x="834" y="263"/>
                    </a:lnTo>
                    <a:lnTo>
                      <a:pt x="737" y="229"/>
                    </a:lnTo>
                    <a:lnTo>
                      <a:pt x="648" y="197"/>
                    </a:lnTo>
                    <a:lnTo>
                      <a:pt x="604" y="183"/>
                    </a:lnTo>
                    <a:lnTo>
                      <a:pt x="562" y="169"/>
                    </a:lnTo>
                    <a:lnTo>
                      <a:pt x="519" y="157"/>
                    </a:lnTo>
                    <a:lnTo>
                      <a:pt x="477" y="144"/>
                    </a:lnTo>
                    <a:lnTo>
                      <a:pt x="435" y="132"/>
                    </a:lnTo>
                    <a:lnTo>
                      <a:pt x="390" y="120"/>
                    </a:lnTo>
                    <a:lnTo>
                      <a:pt x="346" y="109"/>
                    </a:lnTo>
                    <a:lnTo>
                      <a:pt x="298" y="98"/>
                    </a:lnTo>
                    <a:lnTo>
                      <a:pt x="249" y="87"/>
                    </a:lnTo>
                    <a:lnTo>
                      <a:pt x="197" y="77"/>
                    </a:lnTo>
                    <a:lnTo>
                      <a:pt x="143" y="66"/>
                    </a:lnTo>
                    <a:lnTo>
                      <a:pt x="85" y="55"/>
                    </a:lnTo>
                    <a:close/>
                  </a:path>
                </a:pathLst>
              </a:custGeom>
              <a:solidFill>
                <a:srgbClr val="BFBFBF"/>
              </a:solidFill>
              <a:ln w="9525">
                <a:noFill/>
                <a:round/>
                <a:headEnd/>
                <a:tailEnd/>
              </a:ln>
            </p:spPr>
            <p:txBody>
              <a:bodyPr/>
              <a:lstStyle/>
              <a:p>
                <a:endParaRPr lang="en-US" dirty="0"/>
              </a:p>
            </p:txBody>
          </p:sp>
          <p:sp>
            <p:nvSpPr>
              <p:cNvPr id="21738" name="Freeform 737"/>
              <p:cNvSpPr>
                <a:spLocks/>
              </p:cNvSpPr>
              <p:nvPr/>
            </p:nvSpPr>
            <p:spPr bwMode="auto">
              <a:xfrm>
                <a:off x="3428" y="1159"/>
                <a:ext cx="192" cy="100"/>
              </a:xfrm>
              <a:custGeom>
                <a:avLst/>
                <a:gdLst>
                  <a:gd name="T0" fmla="*/ 21 w 1722"/>
                  <a:gd name="T1" fmla="*/ 0 h 599"/>
                  <a:gd name="T2" fmla="*/ 60 w 1722"/>
                  <a:gd name="T3" fmla="*/ 0 h 599"/>
                  <a:gd name="T4" fmla="*/ 96 w 1722"/>
                  <a:gd name="T5" fmla="*/ 1 h 599"/>
                  <a:gd name="T6" fmla="*/ 132 w 1722"/>
                  <a:gd name="T7" fmla="*/ 4 h 599"/>
                  <a:gd name="T8" fmla="*/ 183 w 1722"/>
                  <a:gd name="T9" fmla="*/ 11 h 599"/>
                  <a:gd name="T10" fmla="*/ 233 w 1722"/>
                  <a:gd name="T11" fmla="*/ 19 h 599"/>
                  <a:gd name="T12" fmla="*/ 282 w 1722"/>
                  <a:gd name="T13" fmla="*/ 29 h 599"/>
                  <a:gd name="T14" fmla="*/ 350 w 1722"/>
                  <a:gd name="T15" fmla="*/ 47 h 599"/>
                  <a:gd name="T16" fmla="*/ 584 w 1722"/>
                  <a:gd name="T17" fmla="*/ 120 h 599"/>
                  <a:gd name="T18" fmla="*/ 610 w 1722"/>
                  <a:gd name="T19" fmla="*/ 130 h 599"/>
                  <a:gd name="T20" fmla="*/ 627 w 1722"/>
                  <a:gd name="T21" fmla="*/ 141 h 599"/>
                  <a:gd name="T22" fmla="*/ 637 w 1722"/>
                  <a:gd name="T23" fmla="*/ 151 h 599"/>
                  <a:gd name="T24" fmla="*/ 652 w 1722"/>
                  <a:gd name="T25" fmla="*/ 177 h 599"/>
                  <a:gd name="T26" fmla="*/ 666 w 1722"/>
                  <a:gd name="T27" fmla="*/ 193 h 599"/>
                  <a:gd name="T28" fmla="*/ 686 w 1722"/>
                  <a:gd name="T29" fmla="*/ 212 h 599"/>
                  <a:gd name="T30" fmla="*/ 717 w 1722"/>
                  <a:gd name="T31" fmla="*/ 232 h 599"/>
                  <a:gd name="T32" fmla="*/ 738 w 1722"/>
                  <a:gd name="T33" fmla="*/ 243 h 599"/>
                  <a:gd name="T34" fmla="*/ 760 w 1722"/>
                  <a:gd name="T35" fmla="*/ 249 h 599"/>
                  <a:gd name="T36" fmla="*/ 783 w 1722"/>
                  <a:gd name="T37" fmla="*/ 252 h 599"/>
                  <a:gd name="T38" fmla="*/ 805 w 1722"/>
                  <a:gd name="T39" fmla="*/ 254 h 599"/>
                  <a:gd name="T40" fmla="*/ 849 w 1722"/>
                  <a:gd name="T41" fmla="*/ 253 h 599"/>
                  <a:gd name="T42" fmla="*/ 894 w 1722"/>
                  <a:gd name="T43" fmla="*/ 255 h 599"/>
                  <a:gd name="T44" fmla="*/ 940 w 1722"/>
                  <a:gd name="T45" fmla="*/ 262 h 599"/>
                  <a:gd name="T46" fmla="*/ 991 w 1722"/>
                  <a:gd name="T47" fmla="*/ 272 h 599"/>
                  <a:gd name="T48" fmla="*/ 1048 w 1722"/>
                  <a:gd name="T49" fmla="*/ 285 h 599"/>
                  <a:gd name="T50" fmla="*/ 1107 w 1722"/>
                  <a:gd name="T51" fmla="*/ 300 h 599"/>
                  <a:gd name="T52" fmla="*/ 1168 w 1722"/>
                  <a:gd name="T53" fmla="*/ 318 h 599"/>
                  <a:gd name="T54" fmla="*/ 1230 w 1722"/>
                  <a:gd name="T55" fmla="*/ 339 h 599"/>
                  <a:gd name="T56" fmla="*/ 1292 w 1722"/>
                  <a:gd name="T57" fmla="*/ 363 h 599"/>
                  <a:gd name="T58" fmla="*/ 1351 w 1722"/>
                  <a:gd name="T59" fmla="*/ 388 h 599"/>
                  <a:gd name="T60" fmla="*/ 1361 w 1722"/>
                  <a:gd name="T61" fmla="*/ 392 h 599"/>
                  <a:gd name="T62" fmla="*/ 1420 w 1722"/>
                  <a:gd name="T63" fmla="*/ 405 h 599"/>
                  <a:gd name="T64" fmla="*/ 1505 w 1722"/>
                  <a:gd name="T65" fmla="*/ 424 h 599"/>
                  <a:gd name="T66" fmla="*/ 1567 w 1722"/>
                  <a:gd name="T67" fmla="*/ 440 h 599"/>
                  <a:gd name="T68" fmla="*/ 1611 w 1722"/>
                  <a:gd name="T69" fmla="*/ 453 h 599"/>
                  <a:gd name="T70" fmla="*/ 1639 w 1722"/>
                  <a:gd name="T71" fmla="*/ 464 h 599"/>
                  <a:gd name="T72" fmla="*/ 1664 w 1722"/>
                  <a:gd name="T73" fmla="*/ 474 h 599"/>
                  <a:gd name="T74" fmla="*/ 1686 w 1722"/>
                  <a:gd name="T75" fmla="*/ 487 h 599"/>
                  <a:gd name="T76" fmla="*/ 1699 w 1722"/>
                  <a:gd name="T77" fmla="*/ 496 h 599"/>
                  <a:gd name="T78" fmla="*/ 1712 w 1722"/>
                  <a:gd name="T79" fmla="*/ 507 h 599"/>
                  <a:gd name="T80" fmla="*/ 1717 w 1722"/>
                  <a:gd name="T81" fmla="*/ 514 h 599"/>
                  <a:gd name="T82" fmla="*/ 1706 w 1722"/>
                  <a:gd name="T83" fmla="*/ 523 h 599"/>
                  <a:gd name="T84" fmla="*/ 1676 w 1722"/>
                  <a:gd name="T85" fmla="*/ 524 h 599"/>
                  <a:gd name="T86" fmla="*/ 1649 w 1722"/>
                  <a:gd name="T87" fmla="*/ 523 h 599"/>
                  <a:gd name="T88" fmla="*/ 1609 w 1722"/>
                  <a:gd name="T89" fmla="*/ 519 h 599"/>
                  <a:gd name="T90" fmla="*/ 1521 w 1722"/>
                  <a:gd name="T91" fmla="*/ 510 h 599"/>
                  <a:gd name="T92" fmla="*/ 1487 w 1722"/>
                  <a:gd name="T93" fmla="*/ 508 h 599"/>
                  <a:gd name="T94" fmla="*/ 1491 w 1722"/>
                  <a:gd name="T95" fmla="*/ 513 h 599"/>
                  <a:gd name="T96" fmla="*/ 1497 w 1722"/>
                  <a:gd name="T97" fmla="*/ 526 h 599"/>
                  <a:gd name="T98" fmla="*/ 1505 w 1722"/>
                  <a:gd name="T99" fmla="*/ 541 h 599"/>
                  <a:gd name="T100" fmla="*/ 1516 w 1722"/>
                  <a:gd name="T101" fmla="*/ 554 h 599"/>
                  <a:gd name="T102" fmla="*/ 1532 w 1722"/>
                  <a:gd name="T103" fmla="*/ 570 h 599"/>
                  <a:gd name="T104" fmla="*/ 1557 w 1722"/>
                  <a:gd name="T105" fmla="*/ 589 h 599"/>
                  <a:gd name="T106" fmla="*/ 786 w 1722"/>
                  <a:gd name="T107" fmla="*/ 299 h 5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2"/>
                  <a:gd name="T163" fmla="*/ 0 h 599"/>
                  <a:gd name="T164" fmla="*/ 1722 w 1722"/>
                  <a:gd name="T165" fmla="*/ 599 h 5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2" h="599">
                    <a:moveTo>
                      <a:pt x="0" y="0"/>
                    </a:moveTo>
                    <a:lnTo>
                      <a:pt x="21" y="0"/>
                    </a:lnTo>
                    <a:lnTo>
                      <a:pt x="41" y="0"/>
                    </a:lnTo>
                    <a:lnTo>
                      <a:pt x="60" y="0"/>
                    </a:lnTo>
                    <a:lnTo>
                      <a:pt x="78" y="1"/>
                    </a:lnTo>
                    <a:lnTo>
                      <a:pt x="96" y="1"/>
                    </a:lnTo>
                    <a:lnTo>
                      <a:pt x="115" y="3"/>
                    </a:lnTo>
                    <a:lnTo>
                      <a:pt x="132" y="4"/>
                    </a:lnTo>
                    <a:lnTo>
                      <a:pt x="150" y="6"/>
                    </a:lnTo>
                    <a:lnTo>
                      <a:pt x="183" y="11"/>
                    </a:lnTo>
                    <a:lnTo>
                      <a:pt x="217" y="16"/>
                    </a:lnTo>
                    <a:lnTo>
                      <a:pt x="233" y="19"/>
                    </a:lnTo>
                    <a:lnTo>
                      <a:pt x="250" y="22"/>
                    </a:lnTo>
                    <a:lnTo>
                      <a:pt x="282" y="29"/>
                    </a:lnTo>
                    <a:lnTo>
                      <a:pt x="316" y="38"/>
                    </a:lnTo>
                    <a:lnTo>
                      <a:pt x="350" y="47"/>
                    </a:lnTo>
                    <a:lnTo>
                      <a:pt x="421" y="68"/>
                    </a:lnTo>
                    <a:lnTo>
                      <a:pt x="584" y="120"/>
                    </a:lnTo>
                    <a:lnTo>
                      <a:pt x="599" y="125"/>
                    </a:lnTo>
                    <a:lnTo>
                      <a:pt x="610" y="130"/>
                    </a:lnTo>
                    <a:lnTo>
                      <a:pt x="619" y="136"/>
                    </a:lnTo>
                    <a:lnTo>
                      <a:pt x="627" y="141"/>
                    </a:lnTo>
                    <a:lnTo>
                      <a:pt x="632" y="146"/>
                    </a:lnTo>
                    <a:lnTo>
                      <a:pt x="637" y="151"/>
                    </a:lnTo>
                    <a:lnTo>
                      <a:pt x="644" y="164"/>
                    </a:lnTo>
                    <a:lnTo>
                      <a:pt x="652" y="177"/>
                    </a:lnTo>
                    <a:lnTo>
                      <a:pt x="658" y="185"/>
                    </a:lnTo>
                    <a:lnTo>
                      <a:pt x="666" y="193"/>
                    </a:lnTo>
                    <a:lnTo>
                      <a:pt x="675" y="201"/>
                    </a:lnTo>
                    <a:lnTo>
                      <a:pt x="686" y="212"/>
                    </a:lnTo>
                    <a:lnTo>
                      <a:pt x="700" y="222"/>
                    </a:lnTo>
                    <a:lnTo>
                      <a:pt x="717" y="232"/>
                    </a:lnTo>
                    <a:lnTo>
                      <a:pt x="728" y="239"/>
                    </a:lnTo>
                    <a:lnTo>
                      <a:pt x="738" y="243"/>
                    </a:lnTo>
                    <a:lnTo>
                      <a:pt x="749" y="247"/>
                    </a:lnTo>
                    <a:lnTo>
                      <a:pt x="760" y="249"/>
                    </a:lnTo>
                    <a:lnTo>
                      <a:pt x="771" y="251"/>
                    </a:lnTo>
                    <a:lnTo>
                      <a:pt x="783" y="252"/>
                    </a:lnTo>
                    <a:lnTo>
                      <a:pt x="794" y="253"/>
                    </a:lnTo>
                    <a:lnTo>
                      <a:pt x="805" y="254"/>
                    </a:lnTo>
                    <a:lnTo>
                      <a:pt x="827" y="254"/>
                    </a:lnTo>
                    <a:lnTo>
                      <a:pt x="849" y="253"/>
                    </a:lnTo>
                    <a:lnTo>
                      <a:pt x="872" y="253"/>
                    </a:lnTo>
                    <a:lnTo>
                      <a:pt x="894" y="255"/>
                    </a:lnTo>
                    <a:lnTo>
                      <a:pt x="916" y="259"/>
                    </a:lnTo>
                    <a:lnTo>
                      <a:pt x="940" y="262"/>
                    </a:lnTo>
                    <a:lnTo>
                      <a:pt x="965" y="267"/>
                    </a:lnTo>
                    <a:lnTo>
                      <a:pt x="991" y="272"/>
                    </a:lnTo>
                    <a:lnTo>
                      <a:pt x="1019" y="277"/>
                    </a:lnTo>
                    <a:lnTo>
                      <a:pt x="1048" y="285"/>
                    </a:lnTo>
                    <a:lnTo>
                      <a:pt x="1077" y="292"/>
                    </a:lnTo>
                    <a:lnTo>
                      <a:pt x="1107" y="300"/>
                    </a:lnTo>
                    <a:lnTo>
                      <a:pt x="1138" y="309"/>
                    </a:lnTo>
                    <a:lnTo>
                      <a:pt x="1168" y="318"/>
                    </a:lnTo>
                    <a:lnTo>
                      <a:pt x="1199" y="328"/>
                    </a:lnTo>
                    <a:lnTo>
                      <a:pt x="1230" y="339"/>
                    </a:lnTo>
                    <a:lnTo>
                      <a:pt x="1261" y="350"/>
                    </a:lnTo>
                    <a:lnTo>
                      <a:pt x="1292" y="363"/>
                    </a:lnTo>
                    <a:lnTo>
                      <a:pt x="1321" y="375"/>
                    </a:lnTo>
                    <a:lnTo>
                      <a:pt x="1351" y="388"/>
                    </a:lnTo>
                    <a:lnTo>
                      <a:pt x="1355" y="390"/>
                    </a:lnTo>
                    <a:lnTo>
                      <a:pt x="1361" y="392"/>
                    </a:lnTo>
                    <a:lnTo>
                      <a:pt x="1376" y="396"/>
                    </a:lnTo>
                    <a:lnTo>
                      <a:pt x="1420" y="405"/>
                    </a:lnTo>
                    <a:lnTo>
                      <a:pt x="1474" y="417"/>
                    </a:lnTo>
                    <a:lnTo>
                      <a:pt x="1505" y="424"/>
                    </a:lnTo>
                    <a:lnTo>
                      <a:pt x="1536" y="432"/>
                    </a:lnTo>
                    <a:lnTo>
                      <a:pt x="1567" y="440"/>
                    </a:lnTo>
                    <a:lnTo>
                      <a:pt x="1597" y="448"/>
                    </a:lnTo>
                    <a:lnTo>
                      <a:pt x="1611" y="453"/>
                    </a:lnTo>
                    <a:lnTo>
                      <a:pt x="1626" y="459"/>
                    </a:lnTo>
                    <a:lnTo>
                      <a:pt x="1639" y="464"/>
                    </a:lnTo>
                    <a:lnTo>
                      <a:pt x="1652" y="469"/>
                    </a:lnTo>
                    <a:lnTo>
                      <a:pt x="1664" y="474"/>
                    </a:lnTo>
                    <a:lnTo>
                      <a:pt x="1676" y="481"/>
                    </a:lnTo>
                    <a:lnTo>
                      <a:pt x="1686" y="487"/>
                    </a:lnTo>
                    <a:lnTo>
                      <a:pt x="1696" y="493"/>
                    </a:lnTo>
                    <a:lnTo>
                      <a:pt x="1699" y="496"/>
                    </a:lnTo>
                    <a:lnTo>
                      <a:pt x="1704" y="499"/>
                    </a:lnTo>
                    <a:lnTo>
                      <a:pt x="1712" y="507"/>
                    </a:lnTo>
                    <a:lnTo>
                      <a:pt x="1714" y="510"/>
                    </a:lnTo>
                    <a:lnTo>
                      <a:pt x="1717" y="514"/>
                    </a:lnTo>
                    <a:lnTo>
                      <a:pt x="1722" y="521"/>
                    </a:lnTo>
                    <a:lnTo>
                      <a:pt x="1706" y="523"/>
                    </a:lnTo>
                    <a:lnTo>
                      <a:pt x="1691" y="524"/>
                    </a:lnTo>
                    <a:lnTo>
                      <a:pt x="1676" y="524"/>
                    </a:lnTo>
                    <a:lnTo>
                      <a:pt x="1663" y="524"/>
                    </a:lnTo>
                    <a:lnTo>
                      <a:pt x="1649" y="523"/>
                    </a:lnTo>
                    <a:lnTo>
                      <a:pt x="1636" y="522"/>
                    </a:lnTo>
                    <a:lnTo>
                      <a:pt x="1609" y="519"/>
                    </a:lnTo>
                    <a:lnTo>
                      <a:pt x="1552" y="513"/>
                    </a:lnTo>
                    <a:lnTo>
                      <a:pt x="1521" y="510"/>
                    </a:lnTo>
                    <a:lnTo>
                      <a:pt x="1505" y="509"/>
                    </a:lnTo>
                    <a:lnTo>
                      <a:pt x="1487" y="508"/>
                    </a:lnTo>
                    <a:lnTo>
                      <a:pt x="1489" y="511"/>
                    </a:lnTo>
                    <a:lnTo>
                      <a:pt x="1491" y="513"/>
                    </a:lnTo>
                    <a:lnTo>
                      <a:pt x="1493" y="519"/>
                    </a:lnTo>
                    <a:lnTo>
                      <a:pt x="1497" y="526"/>
                    </a:lnTo>
                    <a:lnTo>
                      <a:pt x="1501" y="536"/>
                    </a:lnTo>
                    <a:lnTo>
                      <a:pt x="1505" y="541"/>
                    </a:lnTo>
                    <a:lnTo>
                      <a:pt x="1509" y="547"/>
                    </a:lnTo>
                    <a:lnTo>
                      <a:pt x="1516" y="554"/>
                    </a:lnTo>
                    <a:lnTo>
                      <a:pt x="1523" y="562"/>
                    </a:lnTo>
                    <a:lnTo>
                      <a:pt x="1532" y="570"/>
                    </a:lnTo>
                    <a:lnTo>
                      <a:pt x="1544" y="578"/>
                    </a:lnTo>
                    <a:lnTo>
                      <a:pt x="1557" y="589"/>
                    </a:lnTo>
                    <a:lnTo>
                      <a:pt x="1572" y="599"/>
                    </a:lnTo>
                    <a:lnTo>
                      <a:pt x="786" y="299"/>
                    </a:lnTo>
                    <a:lnTo>
                      <a:pt x="0" y="0"/>
                    </a:lnTo>
                    <a:close/>
                  </a:path>
                </a:pathLst>
              </a:custGeom>
              <a:solidFill>
                <a:srgbClr val="FFFFFF"/>
              </a:solidFill>
              <a:ln w="9525">
                <a:noFill/>
                <a:round/>
                <a:headEnd/>
                <a:tailEnd/>
              </a:ln>
            </p:spPr>
            <p:txBody>
              <a:bodyPr/>
              <a:lstStyle/>
              <a:p>
                <a:endParaRPr lang="en-US" dirty="0"/>
              </a:p>
            </p:txBody>
          </p:sp>
          <p:sp>
            <p:nvSpPr>
              <p:cNvPr id="21739" name="Freeform 738"/>
              <p:cNvSpPr>
                <a:spLocks/>
              </p:cNvSpPr>
              <p:nvPr/>
            </p:nvSpPr>
            <p:spPr bwMode="auto">
              <a:xfrm>
                <a:off x="3414" y="1140"/>
                <a:ext cx="5" cy="13"/>
              </a:xfrm>
              <a:custGeom>
                <a:avLst/>
                <a:gdLst>
                  <a:gd name="T0" fmla="*/ 0 w 42"/>
                  <a:gd name="T1" fmla="*/ 0 h 77"/>
                  <a:gd name="T2" fmla="*/ 3 w 42"/>
                  <a:gd name="T3" fmla="*/ 65 h 77"/>
                  <a:gd name="T4" fmla="*/ 42 w 42"/>
                  <a:gd name="T5" fmla="*/ 77 h 77"/>
                  <a:gd name="T6" fmla="*/ 36 w 42"/>
                  <a:gd name="T7" fmla="*/ 11 h 77"/>
                  <a:gd name="T8" fmla="*/ 0 w 42"/>
                  <a:gd name="T9" fmla="*/ 0 h 77"/>
                  <a:gd name="T10" fmla="*/ 0 60000 65536"/>
                  <a:gd name="T11" fmla="*/ 0 60000 65536"/>
                  <a:gd name="T12" fmla="*/ 0 60000 65536"/>
                  <a:gd name="T13" fmla="*/ 0 60000 65536"/>
                  <a:gd name="T14" fmla="*/ 0 60000 65536"/>
                  <a:gd name="T15" fmla="*/ 0 w 42"/>
                  <a:gd name="T16" fmla="*/ 0 h 77"/>
                  <a:gd name="T17" fmla="*/ 42 w 42"/>
                  <a:gd name="T18" fmla="*/ 77 h 77"/>
                </a:gdLst>
                <a:ahLst/>
                <a:cxnLst>
                  <a:cxn ang="T10">
                    <a:pos x="T0" y="T1"/>
                  </a:cxn>
                  <a:cxn ang="T11">
                    <a:pos x="T2" y="T3"/>
                  </a:cxn>
                  <a:cxn ang="T12">
                    <a:pos x="T4" y="T5"/>
                  </a:cxn>
                  <a:cxn ang="T13">
                    <a:pos x="T6" y="T7"/>
                  </a:cxn>
                  <a:cxn ang="T14">
                    <a:pos x="T8" y="T9"/>
                  </a:cxn>
                </a:cxnLst>
                <a:rect l="T15" t="T16" r="T17" b="T18"/>
                <a:pathLst>
                  <a:path w="42" h="77">
                    <a:moveTo>
                      <a:pt x="0" y="0"/>
                    </a:moveTo>
                    <a:lnTo>
                      <a:pt x="3" y="65"/>
                    </a:lnTo>
                    <a:lnTo>
                      <a:pt x="42" y="77"/>
                    </a:lnTo>
                    <a:lnTo>
                      <a:pt x="36" y="11"/>
                    </a:lnTo>
                    <a:lnTo>
                      <a:pt x="0" y="0"/>
                    </a:lnTo>
                    <a:close/>
                  </a:path>
                </a:pathLst>
              </a:custGeom>
              <a:solidFill>
                <a:srgbClr val="FFFFFF"/>
              </a:solidFill>
              <a:ln w="9525">
                <a:noFill/>
                <a:round/>
                <a:headEnd/>
                <a:tailEnd/>
              </a:ln>
            </p:spPr>
            <p:txBody>
              <a:bodyPr/>
              <a:lstStyle/>
              <a:p>
                <a:endParaRPr lang="en-US" dirty="0"/>
              </a:p>
            </p:txBody>
          </p:sp>
          <p:sp>
            <p:nvSpPr>
              <p:cNvPr id="21740" name="Freeform 739"/>
              <p:cNvSpPr>
                <a:spLocks/>
              </p:cNvSpPr>
              <p:nvPr/>
            </p:nvSpPr>
            <p:spPr bwMode="auto">
              <a:xfrm>
                <a:off x="3398" y="1137"/>
                <a:ext cx="126" cy="55"/>
              </a:xfrm>
              <a:custGeom>
                <a:avLst/>
                <a:gdLst>
                  <a:gd name="T0" fmla="*/ 255 w 1127"/>
                  <a:gd name="T1" fmla="*/ 135 h 327"/>
                  <a:gd name="T2" fmla="*/ 302 w 1127"/>
                  <a:gd name="T3" fmla="*/ 142 h 327"/>
                  <a:gd name="T4" fmla="*/ 351 w 1127"/>
                  <a:gd name="T5" fmla="*/ 146 h 327"/>
                  <a:gd name="T6" fmla="*/ 428 w 1127"/>
                  <a:gd name="T7" fmla="*/ 150 h 327"/>
                  <a:gd name="T8" fmla="*/ 480 w 1127"/>
                  <a:gd name="T9" fmla="*/ 153 h 327"/>
                  <a:gd name="T10" fmla="*/ 519 w 1127"/>
                  <a:gd name="T11" fmla="*/ 156 h 327"/>
                  <a:gd name="T12" fmla="*/ 557 w 1127"/>
                  <a:gd name="T13" fmla="*/ 163 h 327"/>
                  <a:gd name="T14" fmla="*/ 594 w 1127"/>
                  <a:gd name="T15" fmla="*/ 171 h 327"/>
                  <a:gd name="T16" fmla="*/ 618 w 1127"/>
                  <a:gd name="T17" fmla="*/ 177 h 327"/>
                  <a:gd name="T18" fmla="*/ 709 w 1127"/>
                  <a:gd name="T19" fmla="*/ 212 h 327"/>
                  <a:gd name="T20" fmla="*/ 861 w 1127"/>
                  <a:gd name="T21" fmla="*/ 268 h 327"/>
                  <a:gd name="T22" fmla="*/ 962 w 1127"/>
                  <a:gd name="T23" fmla="*/ 302 h 327"/>
                  <a:gd name="T24" fmla="*/ 1021 w 1127"/>
                  <a:gd name="T25" fmla="*/ 318 h 327"/>
                  <a:gd name="T26" fmla="*/ 1047 w 1127"/>
                  <a:gd name="T27" fmla="*/ 323 h 327"/>
                  <a:gd name="T28" fmla="*/ 1072 w 1127"/>
                  <a:gd name="T29" fmla="*/ 326 h 327"/>
                  <a:gd name="T30" fmla="*/ 1093 w 1127"/>
                  <a:gd name="T31" fmla="*/ 327 h 327"/>
                  <a:gd name="T32" fmla="*/ 1112 w 1127"/>
                  <a:gd name="T33" fmla="*/ 326 h 327"/>
                  <a:gd name="T34" fmla="*/ 1124 w 1127"/>
                  <a:gd name="T35" fmla="*/ 324 h 327"/>
                  <a:gd name="T36" fmla="*/ 1117 w 1127"/>
                  <a:gd name="T37" fmla="*/ 317 h 327"/>
                  <a:gd name="T38" fmla="*/ 1079 w 1127"/>
                  <a:gd name="T39" fmla="*/ 298 h 327"/>
                  <a:gd name="T40" fmla="*/ 1014 w 1127"/>
                  <a:gd name="T41" fmla="*/ 273 h 327"/>
                  <a:gd name="T42" fmla="*/ 934 w 1127"/>
                  <a:gd name="T43" fmla="*/ 247 h 327"/>
                  <a:gd name="T44" fmla="*/ 850 w 1127"/>
                  <a:gd name="T45" fmla="*/ 221 h 327"/>
                  <a:gd name="T46" fmla="*/ 685 w 1127"/>
                  <a:gd name="T47" fmla="*/ 173 h 327"/>
                  <a:gd name="T48" fmla="*/ 562 w 1127"/>
                  <a:gd name="T49" fmla="*/ 138 h 327"/>
                  <a:gd name="T50" fmla="*/ 519 w 1127"/>
                  <a:gd name="T51" fmla="*/ 124 h 327"/>
                  <a:gd name="T52" fmla="*/ 380 w 1127"/>
                  <a:gd name="T53" fmla="*/ 85 h 327"/>
                  <a:gd name="T54" fmla="*/ 209 w 1127"/>
                  <a:gd name="T55" fmla="*/ 43 h 327"/>
                  <a:gd name="T56" fmla="*/ 128 w 1127"/>
                  <a:gd name="T57" fmla="*/ 24 h 327"/>
                  <a:gd name="T58" fmla="*/ 55 w 1127"/>
                  <a:gd name="T59" fmla="*/ 9 h 327"/>
                  <a:gd name="T60" fmla="*/ 0 w 1127"/>
                  <a:gd name="T61" fmla="*/ 0 h 327"/>
                  <a:gd name="T62" fmla="*/ 11 w 1127"/>
                  <a:gd name="T63" fmla="*/ 7 h 327"/>
                  <a:gd name="T64" fmla="*/ 115 w 1127"/>
                  <a:gd name="T65" fmla="*/ 67 h 327"/>
                  <a:gd name="T66" fmla="*/ 194 w 1127"/>
                  <a:gd name="T67" fmla="*/ 110 h 327"/>
                  <a:gd name="T68" fmla="*/ 234 w 1127"/>
                  <a:gd name="T69" fmla="*/ 130 h 3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7"/>
                  <a:gd name="T106" fmla="*/ 0 h 327"/>
                  <a:gd name="T107" fmla="*/ 1127 w 1127"/>
                  <a:gd name="T108" fmla="*/ 327 h 3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7" h="327">
                    <a:moveTo>
                      <a:pt x="234" y="130"/>
                    </a:moveTo>
                    <a:lnTo>
                      <a:pt x="255" y="135"/>
                    </a:lnTo>
                    <a:lnTo>
                      <a:pt x="278" y="139"/>
                    </a:lnTo>
                    <a:lnTo>
                      <a:pt x="302" y="142"/>
                    </a:lnTo>
                    <a:lnTo>
                      <a:pt x="326" y="144"/>
                    </a:lnTo>
                    <a:lnTo>
                      <a:pt x="351" y="146"/>
                    </a:lnTo>
                    <a:lnTo>
                      <a:pt x="376" y="147"/>
                    </a:lnTo>
                    <a:lnTo>
                      <a:pt x="428" y="150"/>
                    </a:lnTo>
                    <a:lnTo>
                      <a:pt x="454" y="151"/>
                    </a:lnTo>
                    <a:lnTo>
                      <a:pt x="480" y="153"/>
                    </a:lnTo>
                    <a:lnTo>
                      <a:pt x="506" y="155"/>
                    </a:lnTo>
                    <a:lnTo>
                      <a:pt x="519" y="156"/>
                    </a:lnTo>
                    <a:lnTo>
                      <a:pt x="531" y="158"/>
                    </a:lnTo>
                    <a:lnTo>
                      <a:pt x="557" y="163"/>
                    </a:lnTo>
                    <a:lnTo>
                      <a:pt x="581" y="168"/>
                    </a:lnTo>
                    <a:lnTo>
                      <a:pt x="594" y="171"/>
                    </a:lnTo>
                    <a:lnTo>
                      <a:pt x="606" y="174"/>
                    </a:lnTo>
                    <a:lnTo>
                      <a:pt x="618" y="177"/>
                    </a:lnTo>
                    <a:lnTo>
                      <a:pt x="629" y="181"/>
                    </a:lnTo>
                    <a:lnTo>
                      <a:pt x="709" y="212"/>
                    </a:lnTo>
                    <a:lnTo>
                      <a:pt x="787" y="241"/>
                    </a:lnTo>
                    <a:lnTo>
                      <a:pt x="861" y="268"/>
                    </a:lnTo>
                    <a:lnTo>
                      <a:pt x="930" y="292"/>
                    </a:lnTo>
                    <a:lnTo>
                      <a:pt x="962" y="302"/>
                    </a:lnTo>
                    <a:lnTo>
                      <a:pt x="992" y="311"/>
                    </a:lnTo>
                    <a:lnTo>
                      <a:pt x="1021" y="318"/>
                    </a:lnTo>
                    <a:lnTo>
                      <a:pt x="1035" y="321"/>
                    </a:lnTo>
                    <a:lnTo>
                      <a:pt x="1047" y="323"/>
                    </a:lnTo>
                    <a:lnTo>
                      <a:pt x="1059" y="325"/>
                    </a:lnTo>
                    <a:lnTo>
                      <a:pt x="1072" y="326"/>
                    </a:lnTo>
                    <a:lnTo>
                      <a:pt x="1083" y="327"/>
                    </a:lnTo>
                    <a:lnTo>
                      <a:pt x="1093" y="327"/>
                    </a:lnTo>
                    <a:lnTo>
                      <a:pt x="1103" y="327"/>
                    </a:lnTo>
                    <a:lnTo>
                      <a:pt x="1112" y="326"/>
                    </a:lnTo>
                    <a:lnTo>
                      <a:pt x="1119" y="325"/>
                    </a:lnTo>
                    <a:lnTo>
                      <a:pt x="1124" y="324"/>
                    </a:lnTo>
                    <a:lnTo>
                      <a:pt x="1127" y="323"/>
                    </a:lnTo>
                    <a:lnTo>
                      <a:pt x="1117" y="317"/>
                    </a:lnTo>
                    <a:lnTo>
                      <a:pt x="1106" y="311"/>
                    </a:lnTo>
                    <a:lnTo>
                      <a:pt x="1079" y="298"/>
                    </a:lnTo>
                    <a:lnTo>
                      <a:pt x="1048" y="286"/>
                    </a:lnTo>
                    <a:lnTo>
                      <a:pt x="1014" y="273"/>
                    </a:lnTo>
                    <a:lnTo>
                      <a:pt x="975" y="259"/>
                    </a:lnTo>
                    <a:lnTo>
                      <a:pt x="934" y="247"/>
                    </a:lnTo>
                    <a:lnTo>
                      <a:pt x="893" y="233"/>
                    </a:lnTo>
                    <a:lnTo>
                      <a:pt x="850" y="221"/>
                    </a:lnTo>
                    <a:lnTo>
                      <a:pt x="765" y="196"/>
                    </a:lnTo>
                    <a:lnTo>
                      <a:pt x="685" y="173"/>
                    </a:lnTo>
                    <a:lnTo>
                      <a:pt x="616" y="153"/>
                    </a:lnTo>
                    <a:lnTo>
                      <a:pt x="562" y="138"/>
                    </a:lnTo>
                    <a:lnTo>
                      <a:pt x="543" y="131"/>
                    </a:lnTo>
                    <a:lnTo>
                      <a:pt x="519" y="124"/>
                    </a:lnTo>
                    <a:lnTo>
                      <a:pt x="455" y="106"/>
                    </a:lnTo>
                    <a:lnTo>
                      <a:pt x="380" y="85"/>
                    </a:lnTo>
                    <a:lnTo>
                      <a:pt x="295" y="64"/>
                    </a:lnTo>
                    <a:lnTo>
                      <a:pt x="209" y="43"/>
                    </a:lnTo>
                    <a:lnTo>
                      <a:pt x="168" y="33"/>
                    </a:lnTo>
                    <a:lnTo>
                      <a:pt x="128" y="24"/>
                    </a:lnTo>
                    <a:lnTo>
                      <a:pt x="90" y="17"/>
                    </a:lnTo>
                    <a:lnTo>
                      <a:pt x="55" y="9"/>
                    </a:lnTo>
                    <a:lnTo>
                      <a:pt x="25" y="4"/>
                    </a:lnTo>
                    <a:lnTo>
                      <a:pt x="0" y="0"/>
                    </a:lnTo>
                    <a:lnTo>
                      <a:pt x="3" y="3"/>
                    </a:lnTo>
                    <a:lnTo>
                      <a:pt x="11" y="7"/>
                    </a:lnTo>
                    <a:lnTo>
                      <a:pt x="38" y="23"/>
                    </a:lnTo>
                    <a:lnTo>
                      <a:pt x="115" y="67"/>
                    </a:lnTo>
                    <a:lnTo>
                      <a:pt x="157" y="91"/>
                    </a:lnTo>
                    <a:lnTo>
                      <a:pt x="194" y="110"/>
                    </a:lnTo>
                    <a:lnTo>
                      <a:pt x="220" y="125"/>
                    </a:lnTo>
                    <a:lnTo>
                      <a:pt x="234" y="130"/>
                    </a:lnTo>
                    <a:close/>
                  </a:path>
                </a:pathLst>
              </a:custGeom>
              <a:solidFill>
                <a:srgbClr val="CCCCCC"/>
              </a:solidFill>
              <a:ln w="9525">
                <a:noFill/>
                <a:round/>
                <a:headEnd/>
                <a:tailEnd/>
              </a:ln>
            </p:spPr>
            <p:txBody>
              <a:bodyPr/>
              <a:lstStyle/>
              <a:p>
                <a:endParaRPr lang="en-US" dirty="0"/>
              </a:p>
            </p:txBody>
          </p:sp>
          <p:sp>
            <p:nvSpPr>
              <p:cNvPr id="21741" name="Freeform 740"/>
              <p:cNvSpPr>
                <a:spLocks/>
              </p:cNvSpPr>
              <p:nvPr/>
            </p:nvSpPr>
            <p:spPr bwMode="auto">
              <a:xfrm>
                <a:off x="3402" y="1239"/>
                <a:ext cx="65" cy="31"/>
              </a:xfrm>
              <a:custGeom>
                <a:avLst/>
                <a:gdLst>
                  <a:gd name="T0" fmla="*/ 12 w 589"/>
                  <a:gd name="T1" fmla="*/ 11 h 189"/>
                  <a:gd name="T2" fmla="*/ 31 w 589"/>
                  <a:gd name="T3" fmla="*/ 28 h 189"/>
                  <a:gd name="T4" fmla="*/ 48 w 589"/>
                  <a:gd name="T5" fmla="*/ 37 h 189"/>
                  <a:gd name="T6" fmla="*/ 75 w 589"/>
                  <a:gd name="T7" fmla="*/ 48 h 189"/>
                  <a:gd name="T8" fmla="*/ 146 w 589"/>
                  <a:gd name="T9" fmla="*/ 86 h 189"/>
                  <a:gd name="T10" fmla="*/ 205 w 589"/>
                  <a:gd name="T11" fmla="*/ 112 h 189"/>
                  <a:gd name="T12" fmla="*/ 265 w 589"/>
                  <a:gd name="T13" fmla="*/ 137 h 189"/>
                  <a:gd name="T14" fmla="*/ 342 w 589"/>
                  <a:gd name="T15" fmla="*/ 165 h 189"/>
                  <a:gd name="T16" fmla="*/ 395 w 589"/>
                  <a:gd name="T17" fmla="*/ 181 h 189"/>
                  <a:gd name="T18" fmla="*/ 431 w 589"/>
                  <a:gd name="T19" fmla="*/ 187 h 189"/>
                  <a:gd name="T20" fmla="*/ 457 w 589"/>
                  <a:gd name="T21" fmla="*/ 189 h 189"/>
                  <a:gd name="T22" fmla="*/ 475 w 589"/>
                  <a:gd name="T23" fmla="*/ 189 h 189"/>
                  <a:gd name="T24" fmla="*/ 499 w 589"/>
                  <a:gd name="T25" fmla="*/ 186 h 189"/>
                  <a:gd name="T26" fmla="*/ 514 w 589"/>
                  <a:gd name="T27" fmla="*/ 182 h 189"/>
                  <a:gd name="T28" fmla="*/ 528 w 589"/>
                  <a:gd name="T29" fmla="*/ 178 h 189"/>
                  <a:gd name="T30" fmla="*/ 541 w 589"/>
                  <a:gd name="T31" fmla="*/ 171 h 189"/>
                  <a:gd name="T32" fmla="*/ 554 w 589"/>
                  <a:gd name="T33" fmla="*/ 163 h 189"/>
                  <a:gd name="T34" fmla="*/ 563 w 589"/>
                  <a:gd name="T35" fmla="*/ 156 h 189"/>
                  <a:gd name="T36" fmla="*/ 569 w 589"/>
                  <a:gd name="T37" fmla="*/ 149 h 189"/>
                  <a:gd name="T38" fmla="*/ 577 w 589"/>
                  <a:gd name="T39" fmla="*/ 137 h 189"/>
                  <a:gd name="T40" fmla="*/ 584 w 589"/>
                  <a:gd name="T41" fmla="*/ 124 h 189"/>
                  <a:gd name="T42" fmla="*/ 588 w 589"/>
                  <a:gd name="T43" fmla="*/ 108 h 189"/>
                  <a:gd name="T44" fmla="*/ 589 w 589"/>
                  <a:gd name="T45" fmla="*/ 97 h 189"/>
                  <a:gd name="T46" fmla="*/ 586 w 589"/>
                  <a:gd name="T47" fmla="*/ 92 h 189"/>
                  <a:gd name="T48" fmla="*/ 577 w 589"/>
                  <a:gd name="T49" fmla="*/ 85 h 189"/>
                  <a:gd name="T50" fmla="*/ 561 w 589"/>
                  <a:gd name="T51" fmla="*/ 78 h 189"/>
                  <a:gd name="T52" fmla="*/ 541 w 589"/>
                  <a:gd name="T53" fmla="*/ 71 h 189"/>
                  <a:gd name="T54" fmla="*/ 490 w 589"/>
                  <a:gd name="T55" fmla="*/ 59 h 189"/>
                  <a:gd name="T56" fmla="*/ 460 w 589"/>
                  <a:gd name="T57" fmla="*/ 54 h 189"/>
                  <a:gd name="T58" fmla="*/ 364 w 589"/>
                  <a:gd name="T59" fmla="*/ 39 h 189"/>
                  <a:gd name="T60" fmla="*/ 214 w 589"/>
                  <a:gd name="T61" fmla="*/ 21 h 189"/>
                  <a:gd name="T62" fmla="*/ 144 w 589"/>
                  <a:gd name="T63" fmla="*/ 12 h 189"/>
                  <a:gd name="T64" fmla="*/ 77 w 589"/>
                  <a:gd name="T65" fmla="*/ 4 h 189"/>
                  <a:gd name="T66" fmla="*/ 31 w 589"/>
                  <a:gd name="T67" fmla="*/ 1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9"/>
                  <a:gd name="T103" fmla="*/ 0 h 189"/>
                  <a:gd name="T104" fmla="*/ 589 w 589"/>
                  <a:gd name="T105" fmla="*/ 189 h 1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9" h="189">
                    <a:moveTo>
                      <a:pt x="0" y="0"/>
                    </a:moveTo>
                    <a:lnTo>
                      <a:pt x="12" y="11"/>
                    </a:lnTo>
                    <a:lnTo>
                      <a:pt x="22" y="20"/>
                    </a:lnTo>
                    <a:lnTo>
                      <a:pt x="31" y="28"/>
                    </a:lnTo>
                    <a:lnTo>
                      <a:pt x="40" y="33"/>
                    </a:lnTo>
                    <a:lnTo>
                      <a:pt x="48" y="37"/>
                    </a:lnTo>
                    <a:lnTo>
                      <a:pt x="56" y="41"/>
                    </a:lnTo>
                    <a:lnTo>
                      <a:pt x="75" y="48"/>
                    </a:lnTo>
                    <a:lnTo>
                      <a:pt x="109" y="67"/>
                    </a:lnTo>
                    <a:lnTo>
                      <a:pt x="146" y="86"/>
                    </a:lnTo>
                    <a:lnTo>
                      <a:pt x="185" y="104"/>
                    </a:lnTo>
                    <a:lnTo>
                      <a:pt x="205" y="112"/>
                    </a:lnTo>
                    <a:lnTo>
                      <a:pt x="225" y="121"/>
                    </a:lnTo>
                    <a:lnTo>
                      <a:pt x="265" y="137"/>
                    </a:lnTo>
                    <a:lnTo>
                      <a:pt x="304" y="152"/>
                    </a:lnTo>
                    <a:lnTo>
                      <a:pt x="342" y="165"/>
                    </a:lnTo>
                    <a:lnTo>
                      <a:pt x="378" y="177"/>
                    </a:lnTo>
                    <a:lnTo>
                      <a:pt x="395" y="181"/>
                    </a:lnTo>
                    <a:lnTo>
                      <a:pt x="413" y="185"/>
                    </a:lnTo>
                    <a:lnTo>
                      <a:pt x="431" y="187"/>
                    </a:lnTo>
                    <a:lnTo>
                      <a:pt x="449" y="189"/>
                    </a:lnTo>
                    <a:lnTo>
                      <a:pt x="457" y="189"/>
                    </a:lnTo>
                    <a:lnTo>
                      <a:pt x="466" y="189"/>
                    </a:lnTo>
                    <a:lnTo>
                      <a:pt x="475" y="189"/>
                    </a:lnTo>
                    <a:lnTo>
                      <a:pt x="482" y="188"/>
                    </a:lnTo>
                    <a:lnTo>
                      <a:pt x="499" y="186"/>
                    </a:lnTo>
                    <a:lnTo>
                      <a:pt x="507" y="184"/>
                    </a:lnTo>
                    <a:lnTo>
                      <a:pt x="514" y="182"/>
                    </a:lnTo>
                    <a:lnTo>
                      <a:pt x="521" y="180"/>
                    </a:lnTo>
                    <a:lnTo>
                      <a:pt x="528" y="178"/>
                    </a:lnTo>
                    <a:lnTo>
                      <a:pt x="536" y="175"/>
                    </a:lnTo>
                    <a:lnTo>
                      <a:pt x="541" y="171"/>
                    </a:lnTo>
                    <a:lnTo>
                      <a:pt x="548" y="167"/>
                    </a:lnTo>
                    <a:lnTo>
                      <a:pt x="554" y="163"/>
                    </a:lnTo>
                    <a:lnTo>
                      <a:pt x="559" y="159"/>
                    </a:lnTo>
                    <a:lnTo>
                      <a:pt x="563" y="156"/>
                    </a:lnTo>
                    <a:lnTo>
                      <a:pt x="565" y="154"/>
                    </a:lnTo>
                    <a:lnTo>
                      <a:pt x="569" y="149"/>
                    </a:lnTo>
                    <a:lnTo>
                      <a:pt x="574" y="142"/>
                    </a:lnTo>
                    <a:lnTo>
                      <a:pt x="577" y="137"/>
                    </a:lnTo>
                    <a:lnTo>
                      <a:pt x="580" y="130"/>
                    </a:lnTo>
                    <a:lnTo>
                      <a:pt x="584" y="124"/>
                    </a:lnTo>
                    <a:lnTo>
                      <a:pt x="586" y="115"/>
                    </a:lnTo>
                    <a:lnTo>
                      <a:pt x="588" y="108"/>
                    </a:lnTo>
                    <a:lnTo>
                      <a:pt x="589" y="100"/>
                    </a:lnTo>
                    <a:lnTo>
                      <a:pt x="589" y="97"/>
                    </a:lnTo>
                    <a:lnTo>
                      <a:pt x="589" y="95"/>
                    </a:lnTo>
                    <a:lnTo>
                      <a:pt x="586" y="92"/>
                    </a:lnTo>
                    <a:lnTo>
                      <a:pt x="583" y="88"/>
                    </a:lnTo>
                    <a:lnTo>
                      <a:pt x="577" y="85"/>
                    </a:lnTo>
                    <a:lnTo>
                      <a:pt x="570" y="82"/>
                    </a:lnTo>
                    <a:lnTo>
                      <a:pt x="561" y="78"/>
                    </a:lnTo>
                    <a:lnTo>
                      <a:pt x="553" y="75"/>
                    </a:lnTo>
                    <a:lnTo>
                      <a:pt x="541" y="71"/>
                    </a:lnTo>
                    <a:lnTo>
                      <a:pt x="517" y="65"/>
                    </a:lnTo>
                    <a:lnTo>
                      <a:pt x="490" y="59"/>
                    </a:lnTo>
                    <a:lnTo>
                      <a:pt x="476" y="57"/>
                    </a:lnTo>
                    <a:lnTo>
                      <a:pt x="460" y="54"/>
                    </a:lnTo>
                    <a:lnTo>
                      <a:pt x="429" y="48"/>
                    </a:lnTo>
                    <a:lnTo>
                      <a:pt x="364" y="39"/>
                    </a:lnTo>
                    <a:lnTo>
                      <a:pt x="303" y="32"/>
                    </a:lnTo>
                    <a:lnTo>
                      <a:pt x="214" y="21"/>
                    </a:lnTo>
                    <a:lnTo>
                      <a:pt x="175" y="16"/>
                    </a:lnTo>
                    <a:lnTo>
                      <a:pt x="144" y="12"/>
                    </a:lnTo>
                    <a:lnTo>
                      <a:pt x="97" y="6"/>
                    </a:lnTo>
                    <a:lnTo>
                      <a:pt x="77" y="4"/>
                    </a:lnTo>
                    <a:lnTo>
                      <a:pt x="56" y="2"/>
                    </a:lnTo>
                    <a:lnTo>
                      <a:pt x="31" y="1"/>
                    </a:lnTo>
                    <a:lnTo>
                      <a:pt x="0" y="0"/>
                    </a:lnTo>
                    <a:close/>
                  </a:path>
                </a:pathLst>
              </a:custGeom>
              <a:solidFill>
                <a:srgbClr val="999999"/>
              </a:solidFill>
              <a:ln w="9525">
                <a:noFill/>
                <a:round/>
                <a:headEnd/>
                <a:tailEnd/>
              </a:ln>
            </p:spPr>
            <p:txBody>
              <a:bodyPr/>
              <a:lstStyle/>
              <a:p>
                <a:endParaRPr lang="en-US" dirty="0"/>
              </a:p>
            </p:txBody>
          </p:sp>
          <p:sp>
            <p:nvSpPr>
              <p:cNvPr id="21742" name="Freeform 741"/>
              <p:cNvSpPr>
                <a:spLocks/>
              </p:cNvSpPr>
              <p:nvPr/>
            </p:nvSpPr>
            <p:spPr bwMode="auto">
              <a:xfrm>
                <a:off x="3444" y="1252"/>
                <a:ext cx="138" cy="61"/>
              </a:xfrm>
              <a:custGeom>
                <a:avLst/>
                <a:gdLst>
                  <a:gd name="T0" fmla="*/ 190 w 1238"/>
                  <a:gd name="T1" fmla="*/ 0 h 369"/>
                  <a:gd name="T2" fmla="*/ 203 w 1238"/>
                  <a:gd name="T3" fmla="*/ 1 h 369"/>
                  <a:gd name="T4" fmla="*/ 228 w 1238"/>
                  <a:gd name="T5" fmla="*/ 5 h 369"/>
                  <a:gd name="T6" fmla="*/ 288 w 1238"/>
                  <a:gd name="T7" fmla="*/ 18 h 369"/>
                  <a:gd name="T8" fmla="*/ 331 w 1238"/>
                  <a:gd name="T9" fmla="*/ 31 h 369"/>
                  <a:gd name="T10" fmla="*/ 415 w 1238"/>
                  <a:gd name="T11" fmla="*/ 56 h 369"/>
                  <a:gd name="T12" fmla="*/ 538 w 1238"/>
                  <a:gd name="T13" fmla="*/ 96 h 369"/>
                  <a:gd name="T14" fmla="*/ 654 w 1238"/>
                  <a:gd name="T15" fmla="*/ 134 h 369"/>
                  <a:gd name="T16" fmla="*/ 738 w 1238"/>
                  <a:gd name="T17" fmla="*/ 164 h 369"/>
                  <a:gd name="T18" fmla="*/ 933 w 1238"/>
                  <a:gd name="T19" fmla="*/ 238 h 369"/>
                  <a:gd name="T20" fmla="*/ 1089 w 1238"/>
                  <a:gd name="T21" fmla="*/ 298 h 369"/>
                  <a:gd name="T22" fmla="*/ 1162 w 1238"/>
                  <a:gd name="T23" fmla="*/ 327 h 369"/>
                  <a:gd name="T24" fmla="*/ 1238 w 1238"/>
                  <a:gd name="T25" fmla="*/ 360 h 369"/>
                  <a:gd name="T26" fmla="*/ 1226 w 1238"/>
                  <a:gd name="T27" fmla="*/ 366 h 369"/>
                  <a:gd name="T28" fmla="*/ 1220 w 1238"/>
                  <a:gd name="T29" fmla="*/ 368 h 369"/>
                  <a:gd name="T30" fmla="*/ 1206 w 1238"/>
                  <a:gd name="T31" fmla="*/ 369 h 369"/>
                  <a:gd name="T32" fmla="*/ 1189 w 1238"/>
                  <a:gd name="T33" fmla="*/ 366 h 369"/>
                  <a:gd name="T34" fmla="*/ 1160 w 1238"/>
                  <a:gd name="T35" fmla="*/ 360 h 369"/>
                  <a:gd name="T36" fmla="*/ 1109 w 1238"/>
                  <a:gd name="T37" fmla="*/ 348 h 369"/>
                  <a:gd name="T38" fmla="*/ 1038 w 1238"/>
                  <a:gd name="T39" fmla="*/ 334 h 369"/>
                  <a:gd name="T40" fmla="*/ 945 w 1238"/>
                  <a:gd name="T41" fmla="*/ 312 h 369"/>
                  <a:gd name="T42" fmla="*/ 848 w 1238"/>
                  <a:gd name="T43" fmla="*/ 290 h 369"/>
                  <a:gd name="T44" fmla="*/ 747 w 1238"/>
                  <a:gd name="T45" fmla="*/ 271 h 369"/>
                  <a:gd name="T46" fmla="*/ 672 w 1238"/>
                  <a:gd name="T47" fmla="*/ 256 h 369"/>
                  <a:gd name="T48" fmla="*/ 601 w 1238"/>
                  <a:gd name="T49" fmla="*/ 239 h 369"/>
                  <a:gd name="T50" fmla="*/ 570 w 1238"/>
                  <a:gd name="T51" fmla="*/ 231 h 369"/>
                  <a:gd name="T52" fmla="*/ 513 w 1238"/>
                  <a:gd name="T53" fmla="*/ 215 h 369"/>
                  <a:gd name="T54" fmla="*/ 462 w 1238"/>
                  <a:gd name="T55" fmla="*/ 204 h 369"/>
                  <a:gd name="T56" fmla="*/ 394 w 1238"/>
                  <a:gd name="T57" fmla="*/ 190 h 369"/>
                  <a:gd name="T58" fmla="*/ 342 w 1238"/>
                  <a:gd name="T59" fmla="*/ 179 h 369"/>
                  <a:gd name="T60" fmla="*/ 125 w 1238"/>
                  <a:gd name="T61" fmla="*/ 132 h 369"/>
                  <a:gd name="T62" fmla="*/ 26 w 1238"/>
                  <a:gd name="T63" fmla="*/ 109 h 369"/>
                  <a:gd name="T64" fmla="*/ 3 w 1238"/>
                  <a:gd name="T65" fmla="*/ 102 h 369"/>
                  <a:gd name="T66" fmla="*/ 0 w 1238"/>
                  <a:gd name="T67" fmla="*/ 101 h 369"/>
                  <a:gd name="T68" fmla="*/ 46 w 1238"/>
                  <a:gd name="T69" fmla="*/ 102 h 369"/>
                  <a:gd name="T70" fmla="*/ 87 w 1238"/>
                  <a:gd name="T71" fmla="*/ 103 h 369"/>
                  <a:gd name="T72" fmla="*/ 125 w 1238"/>
                  <a:gd name="T73" fmla="*/ 100 h 369"/>
                  <a:gd name="T74" fmla="*/ 150 w 1238"/>
                  <a:gd name="T75" fmla="*/ 96 h 369"/>
                  <a:gd name="T76" fmla="*/ 164 w 1238"/>
                  <a:gd name="T77" fmla="*/ 91 h 369"/>
                  <a:gd name="T78" fmla="*/ 176 w 1238"/>
                  <a:gd name="T79" fmla="*/ 85 h 369"/>
                  <a:gd name="T80" fmla="*/ 186 w 1238"/>
                  <a:gd name="T81" fmla="*/ 78 h 369"/>
                  <a:gd name="T82" fmla="*/ 193 w 1238"/>
                  <a:gd name="T83" fmla="*/ 68 h 369"/>
                  <a:gd name="T84" fmla="*/ 198 w 1238"/>
                  <a:gd name="T85" fmla="*/ 57 h 369"/>
                  <a:gd name="T86" fmla="*/ 198 w 1238"/>
                  <a:gd name="T87" fmla="*/ 51 h 369"/>
                  <a:gd name="T88" fmla="*/ 198 w 1238"/>
                  <a:gd name="T89" fmla="*/ 36 h 369"/>
                  <a:gd name="T90" fmla="*/ 192 w 1238"/>
                  <a:gd name="T91" fmla="*/ 19 h 369"/>
                  <a:gd name="T92" fmla="*/ 189 w 1238"/>
                  <a:gd name="T93" fmla="*/ 1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8"/>
                  <a:gd name="T142" fmla="*/ 0 h 369"/>
                  <a:gd name="T143" fmla="*/ 1238 w 1238"/>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8" h="369">
                    <a:moveTo>
                      <a:pt x="184" y="0"/>
                    </a:moveTo>
                    <a:lnTo>
                      <a:pt x="190" y="0"/>
                    </a:lnTo>
                    <a:lnTo>
                      <a:pt x="196" y="0"/>
                    </a:lnTo>
                    <a:lnTo>
                      <a:pt x="203" y="1"/>
                    </a:lnTo>
                    <a:lnTo>
                      <a:pt x="211" y="2"/>
                    </a:lnTo>
                    <a:lnTo>
                      <a:pt x="228" y="5"/>
                    </a:lnTo>
                    <a:lnTo>
                      <a:pt x="247" y="8"/>
                    </a:lnTo>
                    <a:lnTo>
                      <a:pt x="288" y="18"/>
                    </a:lnTo>
                    <a:lnTo>
                      <a:pt x="309" y="25"/>
                    </a:lnTo>
                    <a:lnTo>
                      <a:pt x="331" y="31"/>
                    </a:lnTo>
                    <a:lnTo>
                      <a:pt x="375" y="43"/>
                    </a:lnTo>
                    <a:lnTo>
                      <a:pt x="415" y="56"/>
                    </a:lnTo>
                    <a:lnTo>
                      <a:pt x="472" y="74"/>
                    </a:lnTo>
                    <a:lnTo>
                      <a:pt x="538" y="96"/>
                    </a:lnTo>
                    <a:lnTo>
                      <a:pt x="614" y="121"/>
                    </a:lnTo>
                    <a:lnTo>
                      <a:pt x="654" y="134"/>
                    </a:lnTo>
                    <a:lnTo>
                      <a:pt x="696" y="149"/>
                    </a:lnTo>
                    <a:lnTo>
                      <a:pt x="738" y="164"/>
                    </a:lnTo>
                    <a:lnTo>
                      <a:pt x="779" y="180"/>
                    </a:lnTo>
                    <a:lnTo>
                      <a:pt x="933" y="238"/>
                    </a:lnTo>
                    <a:lnTo>
                      <a:pt x="1020" y="272"/>
                    </a:lnTo>
                    <a:lnTo>
                      <a:pt x="1089" y="298"/>
                    </a:lnTo>
                    <a:lnTo>
                      <a:pt x="1126" y="311"/>
                    </a:lnTo>
                    <a:lnTo>
                      <a:pt x="1162" y="327"/>
                    </a:lnTo>
                    <a:lnTo>
                      <a:pt x="1200" y="344"/>
                    </a:lnTo>
                    <a:lnTo>
                      <a:pt x="1238" y="360"/>
                    </a:lnTo>
                    <a:lnTo>
                      <a:pt x="1233" y="364"/>
                    </a:lnTo>
                    <a:lnTo>
                      <a:pt x="1226" y="366"/>
                    </a:lnTo>
                    <a:lnTo>
                      <a:pt x="1222" y="368"/>
                    </a:lnTo>
                    <a:lnTo>
                      <a:pt x="1220" y="368"/>
                    </a:lnTo>
                    <a:lnTo>
                      <a:pt x="1212" y="369"/>
                    </a:lnTo>
                    <a:lnTo>
                      <a:pt x="1206" y="369"/>
                    </a:lnTo>
                    <a:lnTo>
                      <a:pt x="1198" y="369"/>
                    </a:lnTo>
                    <a:lnTo>
                      <a:pt x="1189" y="366"/>
                    </a:lnTo>
                    <a:lnTo>
                      <a:pt x="1180" y="365"/>
                    </a:lnTo>
                    <a:lnTo>
                      <a:pt x="1160" y="360"/>
                    </a:lnTo>
                    <a:lnTo>
                      <a:pt x="1137" y="355"/>
                    </a:lnTo>
                    <a:lnTo>
                      <a:pt x="1109" y="348"/>
                    </a:lnTo>
                    <a:lnTo>
                      <a:pt x="1077" y="341"/>
                    </a:lnTo>
                    <a:lnTo>
                      <a:pt x="1038" y="334"/>
                    </a:lnTo>
                    <a:lnTo>
                      <a:pt x="1004" y="327"/>
                    </a:lnTo>
                    <a:lnTo>
                      <a:pt x="945" y="312"/>
                    </a:lnTo>
                    <a:lnTo>
                      <a:pt x="884" y="298"/>
                    </a:lnTo>
                    <a:lnTo>
                      <a:pt x="848" y="290"/>
                    </a:lnTo>
                    <a:lnTo>
                      <a:pt x="808" y="282"/>
                    </a:lnTo>
                    <a:lnTo>
                      <a:pt x="747" y="271"/>
                    </a:lnTo>
                    <a:lnTo>
                      <a:pt x="710" y="263"/>
                    </a:lnTo>
                    <a:lnTo>
                      <a:pt x="672" y="256"/>
                    </a:lnTo>
                    <a:lnTo>
                      <a:pt x="635" y="248"/>
                    </a:lnTo>
                    <a:lnTo>
                      <a:pt x="601" y="239"/>
                    </a:lnTo>
                    <a:lnTo>
                      <a:pt x="584" y="235"/>
                    </a:lnTo>
                    <a:lnTo>
                      <a:pt x="570" y="231"/>
                    </a:lnTo>
                    <a:lnTo>
                      <a:pt x="544" y="224"/>
                    </a:lnTo>
                    <a:lnTo>
                      <a:pt x="513" y="215"/>
                    </a:lnTo>
                    <a:lnTo>
                      <a:pt x="486" y="209"/>
                    </a:lnTo>
                    <a:lnTo>
                      <a:pt x="462" y="204"/>
                    </a:lnTo>
                    <a:lnTo>
                      <a:pt x="439" y="199"/>
                    </a:lnTo>
                    <a:lnTo>
                      <a:pt x="394" y="190"/>
                    </a:lnTo>
                    <a:lnTo>
                      <a:pt x="369" y="185"/>
                    </a:lnTo>
                    <a:lnTo>
                      <a:pt x="342" y="179"/>
                    </a:lnTo>
                    <a:lnTo>
                      <a:pt x="248" y="159"/>
                    </a:lnTo>
                    <a:lnTo>
                      <a:pt x="125" y="132"/>
                    </a:lnTo>
                    <a:lnTo>
                      <a:pt x="69" y="119"/>
                    </a:lnTo>
                    <a:lnTo>
                      <a:pt x="26" y="109"/>
                    </a:lnTo>
                    <a:lnTo>
                      <a:pt x="11" y="105"/>
                    </a:lnTo>
                    <a:lnTo>
                      <a:pt x="3" y="102"/>
                    </a:lnTo>
                    <a:lnTo>
                      <a:pt x="0" y="102"/>
                    </a:lnTo>
                    <a:lnTo>
                      <a:pt x="0" y="101"/>
                    </a:lnTo>
                    <a:lnTo>
                      <a:pt x="5" y="101"/>
                    </a:lnTo>
                    <a:lnTo>
                      <a:pt x="46" y="102"/>
                    </a:lnTo>
                    <a:lnTo>
                      <a:pt x="67" y="103"/>
                    </a:lnTo>
                    <a:lnTo>
                      <a:pt x="87" y="103"/>
                    </a:lnTo>
                    <a:lnTo>
                      <a:pt x="106" y="102"/>
                    </a:lnTo>
                    <a:lnTo>
                      <a:pt x="125" y="100"/>
                    </a:lnTo>
                    <a:lnTo>
                      <a:pt x="142" y="98"/>
                    </a:lnTo>
                    <a:lnTo>
                      <a:pt x="150" y="96"/>
                    </a:lnTo>
                    <a:lnTo>
                      <a:pt x="157" y="93"/>
                    </a:lnTo>
                    <a:lnTo>
                      <a:pt x="164" y="91"/>
                    </a:lnTo>
                    <a:lnTo>
                      <a:pt x="171" y="88"/>
                    </a:lnTo>
                    <a:lnTo>
                      <a:pt x="176" y="85"/>
                    </a:lnTo>
                    <a:lnTo>
                      <a:pt x="182" y="82"/>
                    </a:lnTo>
                    <a:lnTo>
                      <a:pt x="186" y="78"/>
                    </a:lnTo>
                    <a:lnTo>
                      <a:pt x="190" y="74"/>
                    </a:lnTo>
                    <a:lnTo>
                      <a:pt x="193" y="68"/>
                    </a:lnTo>
                    <a:lnTo>
                      <a:pt x="195" y="63"/>
                    </a:lnTo>
                    <a:lnTo>
                      <a:pt x="198" y="57"/>
                    </a:lnTo>
                    <a:lnTo>
                      <a:pt x="198" y="54"/>
                    </a:lnTo>
                    <a:lnTo>
                      <a:pt x="198" y="51"/>
                    </a:lnTo>
                    <a:lnTo>
                      <a:pt x="198" y="43"/>
                    </a:lnTo>
                    <a:lnTo>
                      <a:pt x="198" y="36"/>
                    </a:lnTo>
                    <a:lnTo>
                      <a:pt x="195" y="28"/>
                    </a:lnTo>
                    <a:lnTo>
                      <a:pt x="192" y="19"/>
                    </a:lnTo>
                    <a:lnTo>
                      <a:pt x="191" y="14"/>
                    </a:lnTo>
                    <a:lnTo>
                      <a:pt x="189" y="10"/>
                    </a:lnTo>
                    <a:lnTo>
                      <a:pt x="184" y="0"/>
                    </a:lnTo>
                    <a:close/>
                  </a:path>
                </a:pathLst>
              </a:custGeom>
              <a:solidFill>
                <a:srgbClr val="CCCCCC"/>
              </a:solidFill>
              <a:ln w="9525">
                <a:noFill/>
                <a:round/>
                <a:headEnd/>
                <a:tailEnd/>
              </a:ln>
            </p:spPr>
            <p:txBody>
              <a:bodyPr/>
              <a:lstStyle/>
              <a:p>
                <a:endParaRPr lang="en-US" dirty="0"/>
              </a:p>
            </p:txBody>
          </p:sp>
          <p:sp>
            <p:nvSpPr>
              <p:cNvPr id="21743" name="Freeform 742"/>
              <p:cNvSpPr>
                <a:spLocks/>
              </p:cNvSpPr>
              <p:nvPr/>
            </p:nvSpPr>
            <p:spPr bwMode="auto">
              <a:xfrm>
                <a:off x="3399" y="1239"/>
                <a:ext cx="183" cy="76"/>
              </a:xfrm>
              <a:custGeom>
                <a:avLst/>
                <a:gdLst>
                  <a:gd name="T0" fmla="*/ 25 w 1647"/>
                  <a:gd name="T1" fmla="*/ 10 h 457"/>
                  <a:gd name="T2" fmla="*/ 93 w 1647"/>
                  <a:gd name="T3" fmla="*/ 41 h 457"/>
                  <a:gd name="T4" fmla="*/ 168 w 1647"/>
                  <a:gd name="T5" fmla="*/ 79 h 457"/>
                  <a:gd name="T6" fmla="*/ 216 w 1647"/>
                  <a:gd name="T7" fmla="*/ 104 h 457"/>
                  <a:gd name="T8" fmla="*/ 259 w 1647"/>
                  <a:gd name="T9" fmla="*/ 124 h 457"/>
                  <a:gd name="T10" fmla="*/ 287 w 1647"/>
                  <a:gd name="T11" fmla="*/ 134 h 457"/>
                  <a:gd name="T12" fmla="*/ 427 w 1647"/>
                  <a:gd name="T13" fmla="*/ 178 h 457"/>
                  <a:gd name="T14" fmla="*/ 534 w 1647"/>
                  <a:gd name="T15" fmla="*/ 208 h 457"/>
                  <a:gd name="T16" fmla="*/ 639 w 1647"/>
                  <a:gd name="T17" fmla="*/ 235 h 457"/>
                  <a:gd name="T18" fmla="*/ 729 w 1647"/>
                  <a:gd name="T19" fmla="*/ 256 h 457"/>
                  <a:gd name="T20" fmla="*/ 828 w 1647"/>
                  <a:gd name="T21" fmla="*/ 279 h 457"/>
                  <a:gd name="T22" fmla="*/ 903 w 1647"/>
                  <a:gd name="T23" fmla="*/ 296 h 457"/>
                  <a:gd name="T24" fmla="*/ 989 w 1647"/>
                  <a:gd name="T25" fmla="*/ 312 h 457"/>
                  <a:gd name="T26" fmla="*/ 1125 w 1647"/>
                  <a:gd name="T27" fmla="*/ 340 h 457"/>
                  <a:gd name="T28" fmla="*/ 1242 w 1647"/>
                  <a:gd name="T29" fmla="*/ 362 h 457"/>
                  <a:gd name="T30" fmla="*/ 1321 w 1647"/>
                  <a:gd name="T31" fmla="*/ 379 h 457"/>
                  <a:gd name="T32" fmla="*/ 1417 w 1647"/>
                  <a:gd name="T33" fmla="*/ 398 h 457"/>
                  <a:gd name="T34" fmla="*/ 1506 w 1647"/>
                  <a:gd name="T35" fmla="*/ 416 h 457"/>
                  <a:gd name="T36" fmla="*/ 1551 w 1647"/>
                  <a:gd name="T37" fmla="*/ 427 h 457"/>
                  <a:gd name="T38" fmla="*/ 1592 w 1647"/>
                  <a:gd name="T39" fmla="*/ 437 h 457"/>
                  <a:gd name="T40" fmla="*/ 1625 w 1647"/>
                  <a:gd name="T41" fmla="*/ 448 h 457"/>
                  <a:gd name="T42" fmla="*/ 1647 w 1647"/>
                  <a:gd name="T43" fmla="*/ 457 h 457"/>
                  <a:gd name="T44" fmla="*/ 1606 w 1647"/>
                  <a:gd name="T45" fmla="*/ 454 h 457"/>
                  <a:gd name="T46" fmla="*/ 1549 w 1647"/>
                  <a:gd name="T47" fmla="*/ 447 h 457"/>
                  <a:gd name="T48" fmla="*/ 1410 w 1647"/>
                  <a:gd name="T49" fmla="*/ 422 h 457"/>
                  <a:gd name="T50" fmla="*/ 1223 w 1647"/>
                  <a:gd name="T51" fmla="*/ 386 h 457"/>
                  <a:gd name="T52" fmla="*/ 1188 w 1647"/>
                  <a:gd name="T53" fmla="*/ 380 h 457"/>
                  <a:gd name="T54" fmla="*/ 1164 w 1647"/>
                  <a:gd name="T55" fmla="*/ 377 h 457"/>
                  <a:gd name="T56" fmla="*/ 1113 w 1647"/>
                  <a:gd name="T57" fmla="*/ 367 h 457"/>
                  <a:gd name="T58" fmla="*/ 1033 w 1647"/>
                  <a:gd name="T59" fmla="*/ 352 h 457"/>
                  <a:gd name="T60" fmla="*/ 988 w 1647"/>
                  <a:gd name="T61" fmla="*/ 344 h 457"/>
                  <a:gd name="T62" fmla="*/ 925 w 1647"/>
                  <a:gd name="T63" fmla="*/ 334 h 457"/>
                  <a:gd name="T64" fmla="*/ 847 w 1647"/>
                  <a:gd name="T65" fmla="*/ 318 h 457"/>
                  <a:gd name="T66" fmla="*/ 763 w 1647"/>
                  <a:gd name="T67" fmla="*/ 301 h 457"/>
                  <a:gd name="T68" fmla="*/ 635 w 1647"/>
                  <a:gd name="T69" fmla="*/ 269 h 457"/>
                  <a:gd name="T70" fmla="*/ 564 w 1647"/>
                  <a:gd name="T71" fmla="*/ 250 h 457"/>
                  <a:gd name="T72" fmla="*/ 475 w 1647"/>
                  <a:gd name="T73" fmla="*/ 221 h 457"/>
                  <a:gd name="T74" fmla="*/ 372 w 1647"/>
                  <a:gd name="T75" fmla="*/ 188 h 457"/>
                  <a:gd name="T76" fmla="*/ 313 w 1647"/>
                  <a:gd name="T77" fmla="*/ 165 h 457"/>
                  <a:gd name="T78" fmla="*/ 255 w 1647"/>
                  <a:gd name="T79" fmla="*/ 139 h 457"/>
                  <a:gd name="T80" fmla="*/ 178 w 1647"/>
                  <a:gd name="T81" fmla="*/ 103 h 457"/>
                  <a:gd name="T82" fmla="*/ 128 w 1647"/>
                  <a:gd name="T83" fmla="*/ 82 h 457"/>
                  <a:gd name="T84" fmla="*/ 90 w 1647"/>
                  <a:gd name="T85" fmla="*/ 63 h 457"/>
                  <a:gd name="T86" fmla="*/ 54 w 1647"/>
                  <a:gd name="T87" fmla="*/ 42 h 457"/>
                  <a:gd name="T88" fmla="*/ 33 w 1647"/>
                  <a:gd name="T89" fmla="*/ 29 h 457"/>
                  <a:gd name="T90" fmla="*/ 14 w 1647"/>
                  <a:gd name="T91" fmla="*/ 14 h 457"/>
                  <a:gd name="T92" fmla="*/ 3 w 1647"/>
                  <a:gd name="T93" fmla="*/ 3 h 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47"/>
                  <a:gd name="T142" fmla="*/ 0 h 457"/>
                  <a:gd name="T143" fmla="*/ 1647 w 1647"/>
                  <a:gd name="T144" fmla="*/ 457 h 4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47" h="457">
                    <a:moveTo>
                      <a:pt x="0" y="0"/>
                    </a:moveTo>
                    <a:lnTo>
                      <a:pt x="25" y="10"/>
                    </a:lnTo>
                    <a:lnTo>
                      <a:pt x="49" y="20"/>
                    </a:lnTo>
                    <a:lnTo>
                      <a:pt x="93" y="41"/>
                    </a:lnTo>
                    <a:lnTo>
                      <a:pt x="132" y="61"/>
                    </a:lnTo>
                    <a:lnTo>
                      <a:pt x="168" y="79"/>
                    </a:lnTo>
                    <a:lnTo>
                      <a:pt x="201" y="96"/>
                    </a:lnTo>
                    <a:lnTo>
                      <a:pt x="216" y="104"/>
                    </a:lnTo>
                    <a:lnTo>
                      <a:pt x="231" y="111"/>
                    </a:lnTo>
                    <a:lnTo>
                      <a:pt x="259" y="124"/>
                    </a:lnTo>
                    <a:lnTo>
                      <a:pt x="274" y="129"/>
                    </a:lnTo>
                    <a:lnTo>
                      <a:pt x="287" y="134"/>
                    </a:lnTo>
                    <a:lnTo>
                      <a:pt x="376" y="162"/>
                    </a:lnTo>
                    <a:lnTo>
                      <a:pt x="427" y="178"/>
                    </a:lnTo>
                    <a:lnTo>
                      <a:pt x="481" y="193"/>
                    </a:lnTo>
                    <a:lnTo>
                      <a:pt x="534" y="208"/>
                    </a:lnTo>
                    <a:lnTo>
                      <a:pt x="588" y="223"/>
                    </a:lnTo>
                    <a:lnTo>
                      <a:pt x="639" y="235"/>
                    </a:lnTo>
                    <a:lnTo>
                      <a:pt x="687" y="246"/>
                    </a:lnTo>
                    <a:lnTo>
                      <a:pt x="729" y="256"/>
                    </a:lnTo>
                    <a:lnTo>
                      <a:pt x="767" y="264"/>
                    </a:lnTo>
                    <a:lnTo>
                      <a:pt x="828" y="279"/>
                    </a:lnTo>
                    <a:lnTo>
                      <a:pt x="880" y="291"/>
                    </a:lnTo>
                    <a:lnTo>
                      <a:pt x="903" y="296"/>
                    </a:lnTo>
                    <a:lnTo>
                      <a:pt x="928" y="301"/>
                    </a:lnTo>
                    <a:lnTo>
                      <a:pt x="989" y="312"/>
                    </a:lnTo>
                    <a:lnTo>
                      <a:pt x="1056" y="326"/>
                    </a:lnTo>
                    <a:lnTo>
                      <a:pt x="1125" y="340"/>
                    </a:lnTo>
                    <a:lnTo>
                      <a:pt x="1191" y="353"/>
                    </a:lnTo>
                    <a:lnTo>
                      <a:pt x="1242" y="362"/>
                    </a:lnTo>
                    <a:lnTo>
                      <a:pt x="1284" y="372"/>
                    </a:lnTo>
                    <a:lnTo>
                      <a:pt x="1321" y="379"/>
                    </a:lnTo>
                    <a:lnTo>
                      <a:pt x="1352" y="386"/>
                    </a:lnTo>
                    <a:lnTo>
                      <a:pt x="1417" y="398"/>
                    </a:lnTo>
                    <a:lnTo>
                      <a:pt x="1459" y="406"/>
                    </a:lnTo>
                    <a:lnTo>
                      <a:pt x="1506" y="416"/>
                    </a:lnTo>
                    <a:lnTo>
                      <a:pt x="1528" y="422"/>
                    </a:lnTo>
                    <a:lnTo>
                      <a:pt x="1551" y="427"/>
                    </a:lnTo>
                    <a:lnTo>
                      <a:pt x="1573" y="432"/>
                    </a:lnTo>
                    <a:lnTo>
                      <a:pt x="1592" y="437"/>
                    </a:lnTo>
                    <a:lnTo>
                      <a:pt x="1611" y="442"/>
                    </a:lnTo>
                    <a:lnTo>
                      <a:pt x="1625" y="448"/>
                    </a:lnTo>
                    <a:lnTo>
                      <a:pt x="1638" y="453"/>
                    </a:lnTo>
                    <a:lnTo>
                      <a:pt x="1647" y="457"/>
                    </a:lnTo>
                    <a:lnTo>
                      <a:pt x="1629" y="456"/>
                    </a:lnTo>
                    <a:lnTo>
                      <a:pt x="1606" y="454"/>
                    </a:lnTo>
                    <a:lnTo>
                      <a:pt x="1579" y="451"/>
                    </a:lnTo>
                    <a:lnTo>
                      <a:pt x="1549" y="447"/>
                    </a:lnTo>
                    <a:lnTo>
                      <a:pt x="1482" y="435"/>
                    </a:lnTo>
                    <a:lnTo>
                      <a:pt x="1410" y="422"/>
                    </a:lnTo>
                    <a:lnTo>
                      <a:pt x="1274" y="395"/>
                    </a:lnTo>
                    <a:lnTo>
                      <a:pt x="1223" y="386"/>
                    </a:lnTo>
                    <a:lnTo>
                      <a:pt x="1203" y="382"/>
                    </a:lnTo>
                    <a:lnTo>
                      <a:pt x="1188" y="380"/>
                    </a:lnTo>
                    <a:lnTo>
                      <a:pt x="1176" y="379"/>
                    </a:lnTo>
                    <a:lnTo>
                      <a:pt x="1164" y="377"/>
                    </a:lnTo>
                    <a:lnTo>
                      <a:pt x="1138" y="373"/>
                    </a:lnTo>
                    <a:lnTo>
                      <a:pt x="1113" y="367"/>
                    </a:lnTo>
                    <a:lnTo>
                      <a:pt x="1085" y="362"/>
                    </a:lnTo>
                    <a:lnTo>
                      <a:pt x="1033" y="352"/>
                    </a:lnTo>
                    <a:lnTo>
                      <a:pt x="1009" y="348"/>
                    </a:lnTo>
                    <a:lnTo>
                      <a:pt x="988" y="344"/>
                    </a:lnTo>
                    <a:lnTo>
                      <a:pt x="959" y="340"/>
                    </a:lnTo>
                    <a:lnTo>
                      <a:pt x="925" y="334"/>
                    </a:lnTo>
                    <a:lnTo>
                      <a:pt x="887" y="327"/>
                    </a:lnTo>
                    <a:lnTo>
                      <a:pt x="847" y="318"/>
                    </a:lnTo>
                    <a:lnTo>
                      <a:pt x="805" y="310"/>
                    </a:lnTo>
                    <a:lnTo>
                      <a:pt x="763" y="301"/>
                    </a:lnTo>
                    <a:lnTo>
                      <a:pt x="679" y="281"/>
                    </a:lnTo>
                    <a:lnTo>
                      <a:pt x="635" y="269"/>
                    </a:lnTo>
                    <a:lnTo>
                      <a:pt x="597" y="259"/>
                    </a:lnTo>
                    <a:lnTo>
                      <a:pt x="564" y="250"/>
                    </a:lnTo>
                    <a:lnTo>
                      <a:pt x="534" y="240"/>
                    </a:lnTo>
                    <a:lnTo>
                      <a:pt x="475" y="221"/>
                    </a:lnTo>
                    <a:lnTo>
                      <a:pt x="401" y="197"/>
                    </a:lnTo>
                    <a:lnTo>
                      <a:pt x="372" y="188"/>
                    </a:lnTo>
                    <a:lnTo>
                      <a:pt x="343" y="177"/>
                    </a:lnTo>
                    <a:lnTo>
                      <a:pt x="313" y="165"/>
                    </a:lnTo>
                    <a:lnTo>
                      <a:pt x="284" y="152"/>
                    </a:lnTo>
                    <a:lnTo>
                      <a:pt x="255" y="139"/>
                    </a:lnTo>
                    <a:lnTo>
                      <a:pt x="227" y="127"/>
                    </a:lnTo>
                    <a:lnTo>
                      <a:pt x="178" y="103"/>
                    </a:lnTo>
                    <a:lnTo>
                      <a:pt x="153" y="93"/>
                    </a:lnTo>
                    <a:lnTo>
                      <a:pt x="128" y="82"/>
                    </a:lnTo>
                    <a:lnTo>
                      <a:pt x="102" y="69"/>
                    </a:lnTo>
                    <a:lnTo>
                      <a:pt x="90" y="63"/>
                    </a:lnTo>
                    <a:lnTo>
                      <a:pt x="78" y="57"/>
                    </a:lnTo>
                    <a:lnTo>
                      <a:pt x="54" y="42"/>
                    </a:lnTo>
                    <a:lnTo>
                      <a:pt x="43" y="35"/>
                    </a:lnTo>
                    <a:lnTo>
                      <a:pt x="33" y="29"/>
                    </a:lnTo>
                    <a:lnTo>
                      <a:pt x="23" y="21"/>
                    </a:lnTo>
                    <a:lnTo>
                      <a:pt x="14" y="14"/>
                    </a:lnTo>
                    <a:lnTo>
                      <a:pt x="6" y="7"/>
                    </a:lnTo>
                    <a:lnTo>
                      <a:pt x="3" y="3"/>
                    </a:lnTo>
                    <a:lnTo>
                      <a:pt x="0" y="0"/>
                    </a:lnTo>
                    <a:close/>
                  </a:path>
                </a:pathLst>
              </a:custGeom>
              <a:solidFill>
                <a:srgbClr val="7F7F7F"/>
              </a:solidFill>
              <a:ln w="9525">
                <a:noFill/>
                <a:round/>
                <a:headEnd/>
                <a:tailEnd/>
              </a:ln>
            </p:spPr>
            <p:txBody>
              <a:bodyPr/>
              <a:lstStyle/>
              <a:p>
                <a:endParaRPr lang="en-US" dirty="0"/>
              </a:p>
            </p:txBody>
          </p:sp>
          <p:sp>
            <p:nvSpPr>
              <p:cNvPr id="21744" name="Freeform 743"/>
              <p:cNvSpPr>
                <a:spLocks/>
              </p:cNvSpPr>
              <p:nvPr/>
            </p:nvSpPr>
            <p:spPr bwMode="auto">
              <a:xfrm>
                <a:off x="3466" y="1255"/>
                <a:ext cx="34" cy="24"/>
              </a:xfrm>
              <a:custGeom>
                <a:avLst/>
                <a:gdLst>
                  <a:gd name="T0" fmla="*/ 156 w 309"/>
                  <a:gd name="T1" fmla="*/ 28 h 138"/>
                  <a:gd name="T2" fmla="*/ 179 w 309"/>
                  <a:gd name="T3" fmla="*/ 34 h 138"/>
                  <a:gd name="T4" fmla="*/ 200 w 309"/>
                  <a:gd name="T5" fmla="*/ 39 h 138"/>
                  <a:gd name="T6" fmla="*/ 220 w 309"/>
                  <a:gd name="T7" fmla="*/ 45 h 138"/>
                  <a:gd name="T8" fmla="*/ 238 w 309"/>
                  <a:gd name="T9" fmla="*/ 52 h 138"/>
                  <a:gd name="T10" fmla="*/ 269 w 309"/>
                  <a:gd name="T11" fmla="*/ 64 h 138"/>
                  <a:gd name="T12" fmla="*/ 282 w 309"/>
                  <a:gd name="T13" fmla="*/ 70 h 138"/>
                  <a:gd name="T14" fmla="*/ 294 w 309"/>
                  <a:gd name="T15" fmla="*/ 77 h 138"/>
                  <a:gd name="T16" fmla="*/ 300 w 309"/>
                  <a:gd name="T17" fmla="*/ 80 h 138"/>
                  <a:gd name="T18" fmla="*/ 304 w 309"/>
                  <a:gd name="T19" fmla="*/ 84 h 138"/>
                  <a:gd name="T20" fmla="*/ 306 w 309"/>
                  <a:gd name="T21" fmla="*/ 86 h 138"/>
                  <a:gd name="T22" fmla="*/ 307 w 309"/>
                  <a:gd name="T23" fmla="*/ 88 h 138"/>
                  <a:gd name="T24" fmla="*/ 308 w 309"/>
                  <a:gd name="T25" fmla="*/ 90 h 138"/>
                  <a:gd name="T26" fmla="*/ 309 w 309"/>
                  <a:gd name="T27" fmla="*/ 92 h 138"/>
                  <a:gd name="T28" fmla="*/ 309 w 309"/>
                  <a:gd name="T29" fmla="*/ 96 h 138"/>
                  <a:gd name="T30" fmla="*/ 308 w 309"/>
                  <a:gd name="T31" fmla="*/ 101 h 138"/>
                  <a:gd name="T32" fmla="*/ 306 w 309"/>
                  <a:gd name="T33" fmla="*/ 105 h 138"/>
                  <a:gd name="T34" fmla="*/ 302 w 309"/>
                  <a:gd name="T35" fmla="*/ 109 h 138"/>
                  <a:gd name="T36" fmla="*/ 299 w 309"/>
                  <a:gd name="T37" fmla="*/ 113 h 138"/>
                  <a:gd name="T38" fmla="*/ 293 w 309"/>
                  <a:gd name="T39" fmla="*/ 117 h 138"/>
                  <a:gd name="T40" fmla="*/ 288 w 309"/>
                  <a:gd name="T41" fmla="*/ 121 h 138"/>
                  <a:gd name="T42" fmla="*/ 282 w 309"/>
                  <a:gd name="T43" fmla="*/ 125 h 138"/>
                  <a:gd name="T44" fmla="*/ 275 w 309"/>
                  <a:gd name="T45" fmla="*/ 128 h 138"/>
                  <a:gd name="T46" fmla="*/ 269 w 309"/>
                  <a:gd name="T47" fmla="*/ 131 h 138"/>
                  <a:gd name="T48" fmla="*/ 262 w 309"/>
                  <a:gd name="T49" fmla="*/ 133 h 138"/>
                  <a:gd name="T50" fmla="*/ 254 w 309"/>
                  <a:gd name="T51" fmla="*/ 135 h 138"/>
                  <a:gd name="T52" fmla="*/ 250 w 309"/>
                  <a:gd name="T53" fmla="*/ 136 h 138"/>
                  <a:gd name="T54" fmla="*/ 244 w 309"/>
                  <a:gd name="T55" fmla="*/ 137 h 138"/>
                  <a:gd name="T56" fmla="*/ 238 w 309"/>
                  <a:gd name="T57" fmla="*/ 138 h 138"/>
                  <a:gd name="T58" fmla="*/ 232 w 309"/>
                  <a:gd name="T59" fmla="*/ 138 h 138"/>
                  <a:gd name="T60" fmla="*/ 218 w 309"/>
                  <a:gd name="T61" fmla="*/ 137 h 138"/>
                  <a:gd name="T62" fmla="*/ 201 w 309"/>
                  <a:gd name="T63" fmla="*/ 136 h 138"/>
                  <a:gd name="T64" fmla="*/ 184 w 309"/>
                  <a:gd name="T65" fmla="*/ 134 h 138"/>
                  <a:gd name="T66" fmla="*/ 165 w 309"/>
                  <a:gd name="T67" fmla="*/ 131 h 138"/>
                  <a:gd name="T68" fmla="*/ 127 w 309"/>
                  <a:gd name="T69" fmla="*/ 123 h 138"/>
                  <a:gd name="T70" fmla="*/ 88 w 309"/>
                  <a:gd name="T71" fmla="*/ 113 h 138"/>
                  <a:gd name="T72" fmla="*/ 53 w 309"/>
                  <a:gd name="T73" fmla="*/ 104 h 138"/>
                  <a:gd name="T74" fmla="*/ 23 w 309"/>
                  <a:gd name="T75" fmla="*/ 94 h 138"/>
                  <a:gd name="T76" fmla="*/ 0 w 309"/>
                  <a:gd name="T77" fmla="*/ 88 h 138"/>
                  <a:gd name="T78" fmla="*/ 3 w 309"/>
                  <a:gd name="T79" fmla="*/ 83 h 138"/>
                  <a:gd name="T80" fmla="*/ 5 w 309"/>
                  <a:gd name="T81" fmla="*/ 80 h 138"/>
                  <a:gd name="T82" fmla="*/ 11 w 309"/>
                  <a:gd name="T83" fmla="*/ 72 h 138"/>
                  <a:gd name="T84" fmla="*/ 18 w 309"/>
                  <a:gd name="T85" fmla="*/ 65 h 138"/>
                  <a:gd name="T86" fmla="*/ 25 w 309"/>
                  <a:gd name="T87" fmla="*/ 57 h 138"/>
                  <a:gd name="T88" fmla="*/ 28 w 309"/>
                  <a:gd name="T89" fmla="*/ 52 h 138"/>
                  <a:gd name="T90" fmla="*/ 30 w 309"/>
                  <a:gd name="T91" fmla="*/ 46 h 138"/>
                  <a:gd name="T92" fmla="*/ 34 w 309"/>
                  <a:gd name="T93" fmla="*/ 41 h 138"/>
                  <a:gd name="T94" fmla="*/ 36 w 309"/>
                  <a:gd name="T95" fmla="*/ 34 h 138"/>
                  <a:gd name="T96" fmla="*/ 36 w 309"/>
                  <a:gd name="T97" fmla="*/ 31 h 138"/>
                  <a:gd name="T98" fmla="*/ 37 w 309"/>
                  <a:gd name="T99" fmla="*/ 27 h 138"/>
                  <a:gd name="T100" fmla="*/ 38 w 309"/>
                  <a:gd name="T101" fmla="*/ 19 h 138"/>
                  <a:gd name="T102" fmla="*/ 39 w 309"/>
                  <a:gd name="T103" fmla="*/ 10 h 138"/>
                  <a:gd name="T104" fmla="*/ 39 w 309"/>
                  <a:gd name="T105" fmla="*/ 0 h 138"/>
                  <a:gd name="T106" fmla="*/ 43 w 309"/>
                  <a:gd name="T107" fmla="*/ 0 h 138"/>
                  <a:gd name="T108" fmla="*/ 52 w 309"/>
                  <a:gd name="T109" fmla="*/ 2 h 138"/>
                  <a:gd name="T110" fmla="*/ 82 w 309"/>
                  <a:gd name="T111" fmla="*/ 9 h 138"/>
                  <a:gd name="T112" fmla="*/ 119 w 309"/>
                  <a:gd name="T113" fmla="*/ 18 h 138"/>
                  <a:gd name="T114" fmla="*/ 156 w 309"/>
                  <a:gd name="T115" fmla="*/ 28 h 1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9"/>
                  <a:gd name="T175" fmla="*/ 0 h 138"/>
                  <a:gd name="T176" fmla="*/ 309 w 309"/>
                  <a:gd name="T177" fmla="*/ 138 h 1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9" h="138">
                    <a:moveTo>
                      <a:pt x="156" y="28"/>
                    </a:moveTo>
                    <a:lnTo>
                      <a:pt x="179" y="34"/>
                    </a:lnTo>
                    <a:lnTo>
                      <a:pt x="200" y="39"/>
                    </a:lnTo>
                    <a:lnTo>
                      <a:pt x="220" y="45"/>
                    </a:lnTo>
                    <a:lnTo>
                      <a:pt x="238" y="52"/>
                    </a:lnTo>
                    <a:lnTo>
                      <a:pt x="269" y="64"/>
                    </a:lnTo>
                    <a:lnTo>
                      <a:pt x="282" y="70"/>
                    </a:lnTo>
                    <a:lnTo>
                      <a:pt x="294" y="77"/>
                    </a:lnTo>
                    <a:lnTo>
                      <a:pt x="300" y="80"/>
                    </a:lnTo>
                    <a:lnTo>
                      <a:pt x="304" y="84"/>
                    </a:lnTo>
                    <a:lnTo>
                      <a:pt x="306" y="86"/>
                    </a:lnTo>
                    <a:lnTo>
                      <a:pt x="307" y="88"/>
                    </a:lnTo>
                    <a:lnTo>
                      <a:pt x="308" y="90"/>
                    </a:lnTo>
                    <a:lnTo>
                      <a:pt x="309" y="92"/>
                    </a:lnTo>
                    <a:lnTo>
                      <a:pt x="309" y="96"/>
                    </a:lnTo>
                    <a:lnTo>
                      <a:pt x="308" y="101"/>
                    </a:lnTo>
                    <a:lnTo>
                      <a:pt x="306" y="105"/>
                    </a:lnTo>
                    <a:lnTo>
                      <a:pt x="302" y="109"/>
                    </a:lnTo>
                    <a:lnTo>
                      <a:pt x="299" y="113"/>
                    </a:lnTo>
                    <a:lnTo>
                      <a:pt x="293" y="117"/>
                    </a:lnTo>
                    <a:lnTo>
                      <a:pt x="288" y="121"/>
                    </a:lnTo>
                    <a:lnTo>
                      <a:pt x="282" y="125"/>
                    </a:lnTo>
                    <a:lnTo>
                      <a:pt x="275" y="128"/>
                    </a:lnTo>
                    <a:lnTo>
                      <a:pt x="269" y="131"/>
                    </a:lnTo>
                    <a:lnTo>
                      <a:pt x="262" y="133"/>
                    </a:lnTo>
                    <a:lnTo>
                      <a:pt x="254" y="135"/>
                    </a:lnTo>
                    <a:lnTo>
                      <a:pt x="250" y="136"/>
                    </a:lnTo>
                    <a:lnTo>
                      <a:pt x="244" y="137"/>
                    </a:lnTo>
                    <a:lnTo>
                      <a:pt x="238" y="138"/>
                    </a:lnTo>
                    <a:lnTo>
                      <a:pt x="232" y="138"/>
                    </a:lnTo>
                    <a:lnTo>
                      <a:pt x="218" y="137"/>
                    </a:lnTo>
                    <a:lnTo>
                      <a:pt x="201" y="136"/>
                    </a:lnTo>
                    <a:lnTo>
                      <a:pt x="184" y="134"/>
                    </a:lnTo>
                    <a:lnTo>
                      <a:pt x="165" y="131"/>
                    </a:lnTo>
                    <a:lnTo>
                      <a:pt x="127" y="123"/>
                    </a:lnTo>
                    <a:lnTo>
                      <a:pt x="88" y="113"/>
                    </a:lnTo>
                    <a:lnTo>
                      <a:pt x="53" y="104"/>
                    </a:lnTo>
                    <a:lnTo>
                      <a:pt x="23" y="94"/>
                    </a:lnTo>
                    <a:lnTo>
                      <a:pt x="0" y="88"/>
                    </a:lnTo>
                    <a:lnTo>
                      <a:pt x="3" y="83"/>
                    </a:lnTo>
                    <a:lnTo>
                      <a:pt x="5" y="80"/>
                    </a:lnTo>
                    <a:lnTo>
                      <a:pt x="11" y="72"/>
                    </a:lnTo>
                    <a:lnTo>
                      <a:pt x="18" y="65"/>
                    </a:lnTo>
                    <a:lnTo>
                      <a:pt x="25" y="57"/>
                    </a:lnTo>
                    <a:lnTo>
                      <a:pt x="28" y="52"/>
                    </a:lnTo>
                    <a:lnTo>
                      <a:pt x="30" y="46"/>
                    </a:lnTo>
                    <a:lnTo>
                      <a:pt x="34" y="41"/>
                    </a:lnTo>
                    <a:lnTo>
                      <a:pt x="36" y="34"/>
                    </a:lnTo>
                    <a:lnTo>
                      <a:pt x="36" y="31"/>
                    </a:lnTo>
                    <a:lnTo>
                      <a:pt x="37" y="27"/>
                    </a:lnTo>
                    <a:lnTo>
                      <a:pt x="38" y="19"/>
                    </a:lnTo>
                    <a:lnTo>
                      <a:pt x="39" y="10"/>
                    </a:lnTo>
                    <a:lnTo>
                      <a:pt x="39" y="0"/>
                    </a:lnTo>
                    <a:lnTo>
                      <a:pt x="43" y="0"/>
                    </a:lnTo>
                    <a:lnTo>
                      <a:pt x="52" y="2"/>
                    </a:lnTo>
                    <a:lnTo>
                      <a:pt x="82" y="9"/>
                    </a:lnTo>
                    <a:lnTo>
                      <a:pt x="119" y="18"/>
                    </a:lnTo>
                    <a:lnTo>
                      <a:pt x="156" y="28"/>
                    </a:lnTo>
                    <a:close/>
                  </a:path>
                </a:pathLst>
              </a:custGeom>
              <a:solidFill>
                <a:srgbClr val="666666"/>
              </a:solidFill>
              <a:ln w="9525">
                <a:noFill/>
                <a:round/>
                <a:headEnd/>
                <a:tailEnd/>
              </a:ln>
            </p:spPr>
            <p:txBody>
              <a:bodyPr/>
              <a:lstStyle/>
              <a:p>
                <a:endParaRPr lang="en-US" dirty="0"/>
              </a:p>
            </p:txBody>
          </p:sp>
          <p:sp>
            <p:nvSpPr>
              <p:cNvPr id="21745" name="Freeform 744"/>
              <p:cNvSpPr>
                <a:spLocks/>
              </p:cNvSpPr>
              <p:nvPr/>
            </p:nvSpPr>
            <p:spPr bwMode="auto">
              <a:xfrm>
                <a:off x="3483" y="1259"/>
                <a:ext cx="16" cy="10"/>
              </a:xfrm>
              <a:custGeom>
                <a:avLst/>
                <a:gdLst>
                  <a:gd name="T0" fmla="*/ 2 w 142"/>
                  <a:gd name="T1" fmla="*/ 0 h 57"/>
                  <a:gd name="T2" fmla="*/ 46 w 142"/>
                  <a:gd name="T3" fmla="*/ 11 h 57"/>
                  <a:gd name="T4" fmla="*/ 85 w 142"/>
                  <a:gd name="T5" fmla="*/ 25 h 57"/>
                  <a:gd name="T6" fmla="*/ 116 w 142"/>
                  <a:gd name="T7" fmla="*/ 37 h 57"/>
                  <a:gd name="T8" fmla="*/ 142 w 142"/>
                  <a:gd name="T9" fmla="*/ 50 h 57"/>
                  <a:gd name="T10" fmla="*/ 137 w 142"/>
                  <a:gd name="T11" fmla="*/ 57 h 57"/>
                  <a:gd name="T12" fmla="*/ 112 w 142"/>
                  <a:gd name="T13" fmla="*/ 44 h 57"/>
                  <a:gd name="T14" fmla="*/ 80 w 142"/>
                  <a:gd name="T15" fmla="*/ 32 h 57"/>
                  <a:gd name="T16" fmla="*/ 44 w 142"/>
                  <a:gd name="T17" fmla="*/ 19 h 57"/>
                  <a:gd name="T18" fmla="*/ 0 w 142"/>
                  <a:gd name="T19" fmla="*/ 8 h 57"/>
                  <a:gd name="T20" fmla="*/ 2 w 142"/>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57"/>
                  <a:gd name="T35" fmla="*/ 142 w 142"/>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57">
                    <a:moveTo>
                      <a:pt x="2" y="0"/>
                    </a:moveTo>
                    <a:lnTo>
                      <a:pt x="46" y="11"/>
                    </a:lnTo>
                    <a:lnTo>
                      <a:pt x="85" y="25"/>
                    </a:lnTo>
                    <a:lnTo>
                      <a:pt x="116" y="37"/>
                    </a:lnTo>
                    <a:lnTo>
                      <a:pt x="142" y="50"/>
                    </a:lnTo>
                    <a:lnTo>
                      <a:pt x="137" y="57"/>
                    </a:lnTo>
                    <a:lnTo>
                      <a:pt x="112" y="44"/>
                    </a:lnTo>
                    <a:lnTo>
                      <a:pt x="80" y="32"/>
                    </a:lnTo>
                    <a:lnTo>
                      <a:pt x="44" y="19"/>
                    </a:lnTo>
                    <a:lnTo>
                      <a:pt x="0" y="8"/>
                    </a:lnTo>
                    <a:lnTo>
                      <a:pt x="2" y="0"/>
                    </a:lnTo>
                    <a:close/>
                  </a:path>
                </a:pathLst>
              </a:custGeom>
              <a:solidFill>
                <a:srgbClr val="666666"/>
              </a:solidFill>
              <a:ln w="9525">
                <a:noFill/>
                <a:round/>
                <a:headEnd/>
                <a:tailEnd/>
              </a:ln>
            </p:spPr>
            <p:txBody>
              <a:bodyPr/>
              <a:lstStyle/>
              <a:p>
                <a:endParaRPr lang="en-US" dirty="0"/>
              </a:p>
            </p:txBody>
          </p:sp>
          <p:sp>
            <p:nvSpPr>
              <p:cNvPr id="21746" name="Freeform 745"/>
              <p:cNvSpPr>
                <a:spLocks/>
              </p:cNvSpPr>
              <p:nvPr/>
            </p:nvSpPr>
            <p:spPr bwMode="auto">
              <a:xfrm>
                <a:off x="3494" y="1268"/>
                <a:ext cx="7" cy="11"/>
              </a:xfrm>
              <a:custGeom>
                <a:avLst/>
                <a:gdLst>
                  <a:gd name="T0" fmla="*/ 45 w 60"/>
                  <a:gd name="T1" fmla="*/ 0 h 65"/>
                  <a:gd name="T2" fmla="*/ 56 w 60"/>
                  <a:gd name="T3" fmla="*/ 8 h 65"/>
                  <a:gd name="T4" fmla="*/ 60 w 60"/>
                  <a:gd name="T5" fmla="*/ 18 h 65"/>
                  <a:gd name="T6" fmla="*/ 60 w 60"/>
                  <a:gd name="T7" fmla="*/ 28 h 65"/>
                  <a:gd name="T8" fmla="*/ 54 w 60"/>
                  <a:gd name="T9" fmla="*/ 38 h 65"/>
                  <a:gd name="T10" fmla="*/ 44 w 60"/>
                  <a:gd name="T11" fmla="*/ 46 h 65"/>
                  <a:gd name="T12" fmla="*/ 32 w 60"/>
                  <a:gd name="T13" fmla="*/ 54 h 65"/>
                  <a:gd name="T14" fmla="*/ 19 w 60"/>
                  <a:gd name="T15" fmla="*/ 61 h 65"/>
                  <a:gd name="T16" fmla="*/ 3 w 60"/>
                  <a:gd name="T17" fmla="*/ 65 h 65"/>
                  <a:gd name="T18" fmla="*/ 0 w 60"/>
                  <a:gd name="T19" fmla="*/ 58 h 65"/>
                  <a:gd name="T20" fmla="*/ 15 w 60"/>
                  <a:gd name="T21" fmla="*/ 54 h 65"/>
                  <a:gd name="T22" fmla="*/ 27 w 60"/>
                  <a:gd name="T23" fmla="*/ 47 h 65"/>
                  <a:gd name="T24" fmla="*/ 38 w 60"/>
                  <a:gd name="T25" fmla="*/ 40 h 65"/>
                  <a:gd name="T26" fmla="*/ 47 w 60"/>
                  <a:gd name="T27" fmla="*/ 33 h 65"/>
                  <a:gd name="T28" fmla="*/ 51 w 60"/>
                  <a:gd name="T29" fmla="*/ 26 h 65"/>
                  <a:gd name="T30" fmla="*/ 51 w 60"/>
                  <a:gd name="T31" fmla="*/ 19 h 65"/>
                  <a:gd name="T32" fmla="*/ 49 w 60"/>
                  <a:gd name="T33" fmla="*/ 13 h 65"/>
                  <a:gd name="T34" fmla="*/ 39 w 60"/>
                  <a:gd name="T35" fmla="*/ 6 h 65"/>
                  <a:gd name="T36" fmla="*/ 45 w 60"/>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5"/>
                  <a:gd name="T59" fmla="*/ 60 w 60"/>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5">
                    <a:moveTo>
                      <a:pt x="45" y="0"/>
                    </a:moveTo>
                    <a:lnTo>
                      <a:pt x="56" y="8"/>
                    </a:lnTo>
                    <a:lnTo>
                      <a:pt x="60" y="18"/>
                    </a:lnTo>
                    <a:lnTo>
                      <a:pt x="60" y="28"/>
                    </a:lnTo>
                    <a:lnTo>
                      <a:pt x="54" y="38"/>
                    </a:lnTo>
                    <a:lnTo>
                      <a:pt x="44" y="46"/>
                    </a:lnTo>
                    <a:lnTo>
                      <a:pt x="32" y="54"/>
                    </a:lnTo>
                    <a:lnTo>
                      <a:pt x="19" y="61"/>
                    </a:lnTo>
                    <a:lnTo>
                      <a:pt x="3" y="65"/>
                    </a:lnTo>
                    <a:lnTo>
                      <a:pt x="0" y="58"/>
                    </a:lnTo>
                    <a:lnTo>
                      <a:pt x="15" y="54"/>
                    </a:lnTo>
                    <a:lnTo>
                      <a:pt x="27" y="47"/>
                    </a:lnTo>
                    <a:lnTo>
                      <a:pt x="38" y="40"/>
                    </a:lnTo>
                    <a:lnTo>
                      <a:pt x="47" y="33"/>
                    </a:lnTo>
                    <a:lnTo>
                      <a:pt x="51" y="26"/>
                    </a:lnTo>
                    <a:lnTo>
                      <a:pt x="51" y="19"/>
                    </a:lnTo>
                    <a:lnTo>
                      <a:pt x="49" y="13"/>
                    </a:lnTo>
                    <a:lnTo>
                      <a:pt x="39" y="6"/>
                    </a:lnTo>
                    <a:lnTo>
                      <a:pt x="45" y="0"/>
                    </a:lnTo>
                    <a:close/>
                  </a:path>
                </a:pathLst>
              </a:custGeom>
              <a:solidFill>
                <a:srgbClr val="666666"/>
              </a:solidFill>
              <a:ln w="9525">
                <a:noFill/>
                <a:round/>
                <a:headEnd/>
                <a:tailEnd/>
              </a:ln>
            </p:spPr>
            <p:txBody>
              <a:bodyPr/>
              <a:lstStyle/>
              <a:p>
                <a:endParaRPr lang="en-US" dirty="0"/>
              </a:p>
            </p:txBody>
          </p:sp>
          <p:sp>
            <p:nvSpPr>
              <p:cNvPr id="21747" name="Freeform 746"/>
              <p:cNvSpPr>
                <a:spLocks/>
              </p:cNvSpPr>
              <p:nvPr/>
            </p:nvSpPr>
            <p:spPr bwMode="auto">
              <a:xfrm>
                <a:off x="3498" y="1268"/>
                <a:ext cx="1" cy="1"/>
              </a:xfrm>
              <a:custGeom>
                <a:avLst/>
                <a:gdLst>
                  <a:gd name="T0" fmla="*/ 6 w 6"/>
                  <a:gd name="T1" fmla="*/ 0 h 7"/>
                  <a:gd name="T2" fmla="*/ 0 w 6"/>
                  <a:gd name="T3" fmla="*/ 6 h 7"/>
                  <a:gd name="T4" fmla="*/ 1 w 6"/>
                  <a:gd name="T5" fmla="*/ 7 h 7"/>
                  <a:gd name="T6" fmla="*/ 6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0"/>
                    </a:moveTo>
                    <a:lnTo>
                      <a:pt x="0" y="6"/>
                    </a:lnTo>
                    <a:lnTo>
                      <a:pt x="1" y="7"/>
                    </a:lnTo>
                    <a:lnTo>
                      <a:pt x="6" y="0"/>
                    </a:lnTo>
                    <a:close/>
                  </a:path>
                </a:pathLst>
              </a:custGeom>
              <a:solidFill>
                <a:srgbClr val="666666"/>
              </a:solidFill>
              <a:ln w="9525">
                <a:noFill/>
                <a:round/>
                <a:headEnd/>
                <a:tailEnd/>
              </a:ln>
            </p:spPr>
            <p:txBody>
              <a:bodyPr/>
              <a:lstStyle/>
              <a:p>
                <a:endParaRPr lang="en-US" dirty="0"/>
              </a:p>
            </p:txBody>
          </p:sp>
          <p:sp>
            <p:nvSpPr>
              <p:cNvPr id="21748" name="Freeform 747"/>
              <p:cNvSpPr>
                <a:spLocks/>
              </p:cNvSpPr>
              <p:nvPr/>
            </p:nvSpPr>
            <p:spPr bwMode="auto">
              <a:xfrm>
                <a:off x="3466" y="1269"/>
                <a:ext cx="28" cy="10"/>
              </a:xfrm>
              <a:custGeom>
                <a:avLst/>
                <a:gdLst>
                  <a:gd name="T0" fmla="*/ 257 w 257"/>
                  <a:gd name="T1" fmla="*/ 55 h 58"/>
                  <a:gd name="T2" fmla="*/ 247 w 257"/>
                  <a:gd name="T3" fmla="*/ 57 h 58"/>
                  <a:gd name="T4" fmla="*/ 233 w 257"/>
                  <a:gd name="T5" fmla="*/ 58 h 58"/>
                  <a:gd name="T6" fmla="*/ 218 w 257"/>
                  <a:gd name="T7" fmla="*/ 57 h 58"/>
                  <a:gd name="T8" fmla="*/ 202 w 257"/>
                  <a:gd name="T9" fmla="*/ 56 h 58"/>
                  <a:gd name="T10" fmla="*/ 166 w 257"/>
                  <a:gd name="T11" fmla="*/ 51 h 58"/>
                  <a:gd name="T12" fmla="*/ 128 w 257"/>
                  <a:gd name="T13" fmla="*/ 43 h 58"/>
                  <a:gd name="T14" fmla="*/ 52 w 257"/>
                  <a:gd name="T15" fmla="*/ 24 h 58"/>
                  <a:gd name="T16" fmla="*/ 0 w 257"/>
                  <a:gd name="T17" fmla="*/ 7 h 58"/>
                  <a:gd name="T18" fmla="*/ 3 w 257"/>
                  <a:gd name="T19" fmla="*/ 0 h 58"/>
                  <a:gd name="T20" fmla="*/ 56 w 257"/>
                  <a:gd name="T21" fmla="*/ 17 h 58"/>
                  <a:gd name="T22" fmla="*/ 130 w 257"/>
                  <a:gd name="T23" fmla="*/ 35 h 58"/>
                  <a:gd name="T24" fmla="*/ 168 w 257"/>
                  <a:gd name="T25" fmla="*/ 44 h 58"/>
                  <a:gd name="T26" fmla="*/ 204 w 257"/>
                  <a:gd name="T27" fmla="*/ 49 h 58"/>
                  <a:gd name="T28" fmla="*/ 218 w 257"/>
                  <a:gd name="T29" fmla="*/ 50 h 58"/>
                  <a:gd name="T30" fmla="*/ 233 w 257"/>
                  <a:gd name="T31" fmla="*/ 51 h 58"/>
                  <a:gd name="T32" fmla="*/ 245 w 257"/>
                  <a:gd name="T33" fmla="*/ 50 h 58"/>
                  <a:gd name="T34" fmla="*/ 254 w 257"/>
                  <a:gd name="T35" fmla="*/ 48 h 58"/>
                  <a:gd name="T36" fmla="*/ 257 w 257"/>
                  <a:gd name="T37" fmla="*/ 55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58"/>
                  <a:gd name="T59" fmla="*/ 257 w 257"/>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58">
                    <a:moveTo>
                      <a:pt x="257" y="55"/>
                    </a:moveTo>
                    <a:lnTo>
                      <a:pt x="247" y="57"/>
                    </a:lnTo>
                    <a:lnTo>
                      <a:pt x="233" y="58"/>
                    </a:lnTo>
                    <a:lnTo>
                      <a:pt x="218" y="57"/>
                    </a:lnTo>
                    <a:lnTo>
                      <a:pt x="202" y="56"/>
                    </a:lnTo>
                    <a:lnTo>
                      <a:pt x="166" y="51"/>
                    </a:lnTo>
                    <a:lnTo>
                      <a:pt x="128" y="43"/>
                    </a:lnTo>
                    <a:lnTo>
                      <a:pt x="52" y="24"/>
                    </a:lnTo>
                    <a:lnTo>
                      <a:pt x="0" y="7"/>
                    </a:lnTo>
                    <a:lnTo>
                      <a:pt x="3" y="0"/>
                    </a:lnTo>
                    <a:lnTo>
                      <a:pt x="56" y="17"/>
                    </a:lnTo>
                    <a:lnTo>
                      <a:pt x="130" y="35"/>
                    </a:lnTo>
                    <a:lnTo>
                      <a:pt x="168" y="44"/>
                    </a:lnTo>
                    <a:lnTo>
                      <a:pt x="204" y="49"/>
                    </a:lnTo>
                    <a:lnTo>
                      <a:pt x="218" y="50"/>
                    </a:lnTo>
                    <a:lnTo>
                      <a:pt x="233" y="51"/>
                    </a:lnTo>
                    <a:lnTo>
                      <a:pt x="245" y="50"/>
                    </a:lnTo>
                    <a:lnTo>
                      <a:pt x="254" y="48"/>
                    </a:lnTo>
                    <a:lnTo>
                      <a:pt x="257" y="55"/>
                    </a:lnTo>
                    <a:close/>
                  </a:path>
                </a:pathLst>
              </a:custGeom>
              <a:solidFill>
                <a:srgbClr val="666666"/>
              </a:solidFill>
              <a:ln w="9525">
                <a:noFill/>
                <a:round/>
                <a:headEnd/>
                <a:tailEnd/>
              </a:ln>
            </p:spPr>
            <p:txBody>
              <a:bodyPr/>
              <a:lstStyle/>
              <a:p>
                <a:endParaRPr lang="en-US" dirty="0"/>
              </a:p>
            </p:txBody>
          </p:sp>
          <p:sp>
            <p:nvSpPr>
              <p:cNvPr id="21749" name="Freeform 748"/>
              <p:cNvSpPr>
                <a:spLocks/>
              </p:cNvSpPr>
              <p:nvPr/>
            </p:nvSpPr>
            <p:spPr bwMode="auto">
              <a:xfrm>
                <a:off x="3494" y="1277"/>
                <a:ext cx="1" cy="2"/>
              </a:xfrm>
              <a:custGeom>
                <a:avLst/>
                <a:gdLst>
                  <a:gd name="T0" fmla="*/ 3 w 3"/>
                  <a:gd name="T1" fmla="*/ 7 h 7"/>
                  <a:gd name="T2" fmla="*/ 0 w 3"/>
                  <a:gd name="T3" fmla="*/ 0 h 7"/>
                  <a:gd name="T4" fmla="*/ 3 w 3"/>
                  <a:gd name="T5" fmla="*/ 7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3" y="7"/>
                    </a:moveTo>
                    <a:lnTo>
                      <a:pt x="0" y="0"/>
                    </a:lnTo>
                    <a:lnTo>
                      <a:pt x="3" y="7"/>
                    </a:lnTo>
                    <a:close/>
                  </a:path>
                </a:pathLst>
              </a:custGeom>
              <a:solidFill>
                <a:srgbClr val="666666"/>
              </a:solidFill>
              <a:ln w="9525">
                <a:noFill/>
                <a:round/>
                <a:headEnd/>
                <a:tailEnd/>
              </a:ln>
            </p:spPr>
            <p:txBody>
              <a:bodyPr/>
              <a:lstStyle/>
              <a:p>
                <a:endParaRPr lang="en-US" dirty="0"/>
              </a:p>
            </p:txBody>
          </p:sp>
          <p:sp>
            <p:nvSpPr>
              <p:cNvPr id="21750" name="Freeform 749"/>
              <p:cNvSpPr>
                <a:spLocks/>
              </p:cNvSpPr>
              <p:nvPr/>
            </p:nvSpPr>
            <p:spPr bwMode="auto">
              <a:xfrm>
                <a:off x="3466" y="1255"/>
                <a:ext cx="5" cy="16"/>
              </a:xfrm>
              <a:custGeom>
                <a:avLst/>
                <a:gdLst>
                  <a:gd name="T0" fmla="*/ 0 w 46"/>
                  <a:gd name="T1" fmla="*/ 85 h 90"/>
                  <a:gd name="T2" fmla="*/ 11 w 46"/>
                  <a:gd name="T3" fmla="*/ 70 h 90"/>
                  <a:gd name="T4" fmla="*/ 24 w 46"/>
                  <a:gd name="T5" fmla="*/ 55 h 90"/>
                  <a:gd name="T6" fmla="*/ 29 w 46"/>
                  <a:gd name="T7" fmla="*/ 44 h 90"/>
                  <a:gd name="T8" fmla="*/ 33 w 46"/>
                  <a:gd name="T9" fmla="*/ 33 h 90"/>
                  <a:gd name="T10" fmla="*/ 37 w 46"/>
                  <a:gd name="T11" fmla="*/ 17 h 90"/>
                  <a:gd name="T12" fmla="*/ 38 w 46"/>
                  <a:gd name="T13" fmla="*/ 0 h 90"/>
                  <a:gd name="T14" fmla="*/ 46 w 46"/>
                  <a:gd name="T15" fmla="*/ 0 h 90"/>
                  <a:gd name="T16" fmla="*/ 45 w 46"/>
                  <a:gd name="T17" fmla="*/ 19 h 90"/>
                  <a:gd name="T18" fmla="*/ 41 w 46"/>
                  <a:gd name="T19" fmla="*/ 36 h 90"/>
                  <a:gd name="T20" fmla="*/ 37 w 46"/>
                  <a:gd name="T21" fmla="*/ 49 h 90"/>
                  <a:gd name="T22" fmla="*/ 31 w 46"/>
                  <a:gd name="T23" fmla="*/ 60 h 90"/>
                  <a:gd name="T24" fmla="*/ 18 w 46"/>
                  <a:gd name="T25" fmla="*/ 76 h 90"/>
                  <a:gd name="T26" fmla="*/ 7 w 46"/>
                  <a:gd name="T27" fmla="*/ 90 h 90"/>
                  <a:gd name="T28" fmla="*/ 0 w 46"/>
                  <a:gd name="T29" fmla="*/ 85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90"/>
                  <a:gd name="T47" fmla="*/ 46 w 4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90">
                    <a:moveTo>
                      <a:pt x="0" y="85"/>
                    </a:moveTo>
                    <a:lnTo>
                      <a:pt x="11" y="70"/>
                    </a:lnTo>
                    <a:lnTo>
                      <a:pt x="24" y="55"/>
                    </a:lnTo>
                    <a:lnTo>
                      <a:pt x="29" y="44"/>
                    </a:lnTo>
                    <a:lnTo>
                      <a:pt x="33" y="33"/>
                    </a:lnTo>
                    <a:lnTo>
                      <a:pt x="37" y="17"/>
                    </a:lnTo>
                    <a:lnTo>
                      <a:pt x="38" y="0"/>
                    </a:lnTo>
                    <a:lnTo>
                      <a:pt x="46" y="0"/>
                    </a:lnTo>
                    <a:lnTo>
                      <a:pt x="45" y="19"/>
                    </a:lnTo>
                    <a:lnTo>
                      <a:pt x="41" y="36"/>
                    </a:lnTo>
                    <a:lnTo>
                      <a:pt x="37" y="49"/>
                    </a:lnTo>
                    <a:lnTo>
                      <a:pt x="31" y="60"/>
                    </a:lnTo>
                    <a:lnTo>
                      <a:pt x="18" y="76"/>
                    </a:lnTo>
                    <a:lnTo>
                      <a:pt x="7" y="90"/>
                    </a:lnTo>
                    <a:lnTo>
                      <a:pt x="0" y="85"/>
                    </a:lnTo>
                    <a:close/>
                  </a:path>
                </a:pathLst>
              </a:custGeom>
              <a:solidFill>
                <a:srgbClr val="666666"/>
              </a:solidFill>
              <a:ln w="9525">
                <a:noFill/>
                <a:round/>
                <a:headEnd/>
                <a:tailEnd/>
              </a:ln>
            </p:spPr>
            <p:txBody>
              <a:bodyPr/>
              <a:lstStyle/>
              <a:p>
                <a:endParaRPr lang="en-US" dirty="0"/>
              </a:p>
            </p:txBody>
          </p:sp>
          <p:sp>
            <p:nvSpPr>
              <p:cNvPr id="21751" name="Freeform 750"/>
              <p:cNvSpPr>
                <a:spLocks/>
              </p:cNvSpPr>
              <p:nvPr/>
            </p:nvSpPr>
            <p:spPr bwMode="auto">
              <a:xfrm>
                <a:off x="3465" y="1269"/>
                <a:ext cx="2" cy="2"/>
              </a:xfrm>
              <a:custGeom>
                <a:avLst/>
                <a:gdLst>
                  <a:gd name="T0" fmla="*/ 4 w 10"/>
                  <a:gd name="T1" fmla="*/ 7 h 7"/>
                  <a:gd name="T2" fmla="*/ 0 w 10"/>
                  <a:gd name="T3" fmla="*/ 6 h 7"/>
                  <a:gd name="T4" fmla="*/ 3 w 10"/>
                  <a:gd name="T5" fmla="*/ 1 h 7"/>
                  <a:gd name="T6" fmla="*/ 10 w 10"/>
                  <a:gd name="T7" fmla="*/ 6 h 7"/>
                  <a:gd name="T8" fmla="*/ 7 w 10"/>
                  <a:gd name="T9" fmla="*/ 0 h 7"/>
                  <a:gd name="T10" fmla="*/ 4 w 10"/>
                  <a:gd name="T11" fmla="*/ 7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4" y="7"/>
                    </a:moveTo>
                    <a:lnTo>
                      <a:pt x="0" y="6"/>
                    </a:lnTo>
                    <a:lnTo>
                      <a:pt x="3" y="1"/>
                    </a:lnTo>
                    <a:lnTo>
                      <a:pt x="10" y="6"/>
                    </a:lnTo>
                    <a:lnTo>
                      <a:pt x="7" y="0"/>
                    </a:lnTo>
                    <a:lnTo>
                      <a:pt x="4" y="7"/>
                    </a:lnTo>
                    <a:close/>
                  </a:path>
                </a:pathLst>
              </a:custGeom>
              <a:solidFill>
                <a:srgbClr val="666666"/>
              </a:solidFill>
              <a:ln w="9525">
                <a:noFill/>
                <a:round/>
                <a:headEnd/>
                <a:tailEnd/>
              </a:ln>
            </p:spPr>
            <p:txBody>
              <a:bodyPr/>
              <a:lstStyle/>
              <a:p>
                <a:endParaRPr lang="en-US" dirty="0"/>
              </a:p>
            </p:txBody>
          </p:sp>
          <p:sp>
            <p:nvSpPr>
              <p:cNvPr id="21752" name="Freeform 751"/>
              <p:cNvSpPr>
                <a:spLocks/>
              </p:cNvSpPr>
              <p:nvPr/>
            </p:nvSpPr>
            <p:spPr bwMode="auto">
              <a:xfrm>
                <a:off x="3470" y="1255"/>
                <a:ext cx="14" cy="6"/>
              </a:xfrm>
              <a:custGeom>
                <a:avLst/>
                <a:gdLst>
                  <a:gd name="T0" fmla="*/ 2 w 119"/>
                  <a:gd name="T1" fmla="*/ 0 h 37"/>
                  <a:gd name="T2" fmla="*/ 45 w 119"/>
                  <a:gd name="T3" fmla="*/ 10 h 37"/>
                  <a:gd name="T4" fmla="*/ 119 w 119"/>
                  <a:gd name="T5" fmla="*/ 29 h 37"/>
                  <a:gd name="T6" fmla="*/ 117 w 119"/>
                  <a:gd name="T7" fmla="*/ 37 h 37"/>
                  <a:gd name="T8" fmla="*/ 43 w 119"/>
                  <a:gd name="T9" fmla="*/ 18 h 37"/>
                  <a:gd name="T10" fmla="*/ 0 w 119"/>
                  <a:gd name="T11" fmla="*/ 9 h 37"/>
                  <a:gd name="T12" fmla="*/ 2 w 119"/>
                  <a:gd name="T13" fmla="*/ 0 h 37"/>
                  <a:gd name="T14" fmla="*/ 0 60000 65536"/>
                  <a:gd name="T15" fmla="*/ 0 60000 65536"/>
                  <a:gd name="T16" fmla="*/ 0 60000 65536"/>
                  <a:gd name="T17" fmla="*/ 0 60000 65536"/>
                  <a:gd name="T18" fmla="*/ 0 60000 65536"/>
                  <a:gd name="T19" fmla="*/ 0 60000 65536"/>
                  <a:gd name="T20" fmla="*/ 0 60000 65536"/>
                  <a:gd name="T21" fmla="*/ 0 w 119"/>
                  <a:gd name="T22" fmla="*/ 0 h 37"/>
                  <a:gd name="T23" fmla="*/ 119 w 11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37">
                    <a:moveTo>
                      <a:pt x="2" y="0"/>
                    </a:moveTo>
                    <a:lnTo>
                      <a:pt x="45" y="10"/>
                    </a:lnTo>
                    <a:lnTo>
                      <a:pt x="119" y="29"/>
                    </a:lnTo>
                    <a:lnTo>
                      <a:pt x="117" y="37"/>
                    </a:lnTo>
                    <a:lnTo>
                      <a:pt x="43" y="18"/>
                    </a:lnTo>
                    <a:lnTo>
                      <a:pt x="0" y="9"/>
                    </a:lnTo>
                    <a:lnTo>
                      <a:pt x="2" y="0"/>
                    </a:lnTo>
                    <a:close/>
                  </a:path>
                </a:pathLst>
              </a:custGeom>
              <a:solidFill>
                <a:srgbClr val="666666"/>
              </a:solidFill>
              <a:ln w="9525">
                <a:noFill/>
                <a:round/>
                <a:headEnd/>
                <a:tailEnd/>
              </a:ln>
            </p:spPr>
            <p:txBody>
              <a:bodyPr/>
              <a:lstStyle/>
              <a:p>
                <a:endParaRPr lang="en-US" dirty="0"/>
              </a:p>
            </p:txBody>
          </p:sp>
          <p:sp>
            <p:nvSpPr>
              <p:cNvPr id="21753" name="Freeform 752"/>
              <p:cNvSpPr>
                <a:spLocks/>
              </p:cNvSpPr>
              <p:nvPr/>
            </p:nvSpPr>
            <p:spPr bwMode="auto">
              <a:xfrm>
                <a:off x="3470" y="1255"/>
                <a:ext cx="1" cy="1"/>
              </a:xfrm>
              <a:custGeom>
                <a:avLst/>
                <a:gdLst>
                  <a:gd name="T0" fmla="*/ 0 w 8"/>
                  <a:gd name="T1" fmla="*/ 6 h 10"/>
                  <a:gd name="T2" fmla="*/ 0 w 8"/>
                  <a:gd name="T3" fmla="*/ 0 h 10"/>
                  <a:gd name="T4" fmla="*/ 5 w 8"/>
                  <a:gd name="T5" fmla="*/ 1 h 10"/>
                  <a:gd name="T6" fmla="*/ 3 w 8"/>
                  <a:gd name="T7" fmla="*/ 10 h 10"/>
                  <a:gd name="T8" fmla="*/ 8 w 8"/>
                  <a:gd name="T9" fmla="*/ 6 h 10"/>
                  <a:gd name="T10" fmla="*/ 0 w 8"/>
                  <a:gd name="T11" fmla="*/ 6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0" y="6"/>
                    </a:moveTo>
                    <a:lnTo>
                      <a:pt x="0" y="0"/>
                    </a:lnTo>
                    <a:lnTo>
                      <a:pt x="5" y="1"/>
                    </a:lnTo>
                    <a:lnTo>
                      <a:pt x="3" y="10"/>
                    </a:lnTo>
                    <a:lnTo>
                      <a:pt x="8" y="6"/>
                    </a:lnTo>
                    <a:lnTo>
                      <a:pt x="0" y="6"/>
                    </a:lnTo>
                    <a:close/>
                  </a:path>
                </a:pathLst>
              </a:custGeom>
              <a:solidFill>
                <a:srgbClr val="666666"/>
              </a:solidFill>
              <a:ln w="9525">
                <a:noFill/>
                <a:round/>
                <a:headEnd/>
                <a:tailEnd/>
              </a:ln>
            </p:spPr>
            <p:txBody>
              <a:bodyPr/>
              <a:lstStyle/>
              <a:p>
                <a:endParaRPr lang="en-US" dirty="0"/>
              </a:p>
            </p:txBody>
          </p:sp>
          <p:sp>
            <p:nvSpPr>
              <p:cNvPr id="21754" name="Freeform 753"/>
              <p:cNvSpPr>
                <a:spLocks/>
              </p:cNvSpPr>
              <p:nvPr/>
            </p:nvSpPr>
            <p:spPr bwMode="auto">
              <a:xfrm>
                <a:off x="3483" y="1259"/>
                <a:ext cx="1" cy="2"/>
              </a:xfrm>
              <a:custGeom>
                <a:avLst/>
                <a:gdLst>
                  <a:gd name="T0" fmla="*/ 2 w 2"/>
                  <a:gd name="T1" fmla="*/ 0 h 8"/>
                  <a:gd name="T2" fmla="*/ 0 w 2"/>
                  <a:gd name="T3" fmla="*/ 8 h 8"/>
                  <a:gd name="T4" fmla="*/ 2 w 2"/>
                  <a:gd name="T5" fmla="*/ 0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0"/>
                    </a:moveTo>
                    <a:lnTo>
                      <a:pt x="0" y="8"/>
                    </a:lnTo>
                    <a:lnTo>
                      <a:pt x="2" y="0"/>
                    </a:lnTo>
                    <a:close/>
                  </a:path>
                </a:pathLst>
              </a:custGeom>
              <a:solidFill>
                <a:srgbClr val="666666"/>
              </a:solidFill>
              <a:ln w="9525">
                <a:noFill/>
                <a:round/>
                <a:headEnd/>
                <a:tailEnd/>
              </a:ln>
            </p:spPr>
            <p:txBody>
              <a:bodyPr/>
              <a:lstStyle/>
              <a:p>
                <a:endParaRPr lang="en-US" dirty="0"/>
              </a:p>
            </p:txBody>
          </p:sp>
          <p:sp>
            <p:nvSpPr>
              <p:cNvPr id="21755" name="Freeform 754"/>
              <p:cNvSpPr>
                <a:spLocks/>
              </p:cNvSpPr>
              <p:nvPr/>
            </p:nvSpPr>
            <p:spPr bwMode="auto">
              <a:xfrm>
                <a:off x="3468" y="1256"/>
                <a:ext cx="32" cy="21"/>
              </a:xfrm>
              <a:custGeom>
                <a:avLst/>
                <a:gdLst>
                  <a:gd name="T0" fmla="*/ 145 w 289"/>
                  <a:gd name="T1" fmla="*/ 22 h 128"/>
                  <a:gd name="T2" fmla="*/ 187 w 289"/>
                  <a:gd name="T3" fmla="*/ 33 h 128"/>
                  <a:gd name="T4" fmla="*/ 205 w 289"/>
                  <a:gd name="T5" fmla="*/ 38 h 128"/>
                  <a:gd name="T6" fmla="*/ 220 w 289"/>
                  <a:gd name="T7" fmla="*/ 43 h 128"/>
                  <a:gd name="T8" fmla="*/ 236 w 289"/>
                  <a:gd name="T9" fmla="*/ 49 h 128"/>
                  <a:gd name="T10" fmla="*/ 249 w 289"/>
                  <a:gd name="T11" fmla="*/ 55 h 128"/>
                  <a:gd name="T12" fmla="*/ 262 w 289"/>
                  <a:gd name="T13" fmla="*/ 60 h 128"/>
                  <a:gd name="T14" fmla="*/ 273 w 289"/>
                  <a:gd name="T15" fmla="*/ 66 h 128"/>
                  <a:gd name="T16" fmla="*/ 279 w 289"/>
                  <a:gd name="T17" fmla="*/ 70 h 128"/>
                  <a:gd name="T18" fmla="*/ 284 w 289"/>
                  <a:gd name="T19" fmla="*/ 74 h 128"/>
                  <a:gd name="T20" fmla="*/ 287 w 289"/>
                  <a:gd name="T21" fmla="*/ 78 h 128"/>
                  <a:gd name="T22" fmla="*/ 288 w 289"/>
                  <a:gd name="T23" fmla="*/ 82 h 128"/>
                  <a:gd name="T24" fmla="*/ 289 w 289"/>
                  <a:gd name="T25" fmla="*/ 86 h 128"/>
                  <a:gd name="T26" fmla="*/ 289 w 289"/>
                  <a:gd name="T27" fmla="*/ 90 h 128"/>
                  <a:gd name="T28" fmla="*/ 287 w 289"/>
                  <a:gd name="T29" fmla="*/ 94 h 128"/>
                  <a:gd name="T30" fmla="*/ 285 w 289"/>
                  <a:gd name="T31" fmla="*/ 100 h 128"/>
                  <a:gd name="T32" fmla="*/ 282 w 289"/>
                  <a:gd name="T33" fmla="*/ 103 h 128"/>
                  <a:gd name="T34" fmla="*/ 278 w 289"/>
                  <a:gd name="T35" fmla="*/ 107 h 128"/>
                  <a:gd name="T36" fmla="*/ 273 w 289"/>
                  <a:gd name="T37" fmla="*/ 111 h 128"/>
                  <a:gd name="T38" fmla="*/ 267 w 289"/>
                  <a:gd name="T39" fmla="*/ 114 h 128"/>
                  <a:gd name="T40" fmla="*/ 255 w 289"/>
                  <a:gd name="T41" fmla="*/ 121 h 128"/>
                  <a:gd name="T42" fmla="*/ 248 w 289"/>
                  <a:gd name="T43" fmla="*/ 123 h 128"/>
                  <a:gd name="T44" fmla="*/ 240 w 289"/>
                  <a:gd name="T45" fmla="*/ 125 h 128"/>
                  <a:gd name="T46" fmla="*/ 236 w 289"/>
                  <a:gd name="T47" fmla="*/ 126 h 128"/>
                  <a:gd name="T48" fmla="*/ 230 w 289"/>
                  <a:gd name="T49" fmla="*/ 127 h 128"/>
                  <a:gd name="T50" fmla="*/ 225 w 289"/>
                  <a:gd name="T51" fmla="*/ 128 h 128"/>
                  <a:gd name="T52" fmla="*/ 219 w 289"/>
                  <a:gd name="T53" fmla="*/ 128 h 128"/>
                  <a:gd name="T54" fmla="*/ 205 w 289"/>
                  <a:gd name="T55" fmla="*/ 128 h 128"/>
                  <a:gd name="T56" fmla="*/ 190 w 289"/>
                  <a:gd name="T57" fmla="*/ 127 h 128"/>
                  <a:gd name="T58" fmla="*/ 174 w 289"/>
                  <a:gd name="T59" fmla="*/ 126 h 128"/>
                  <a:gd name="T60" fmla="*/ 157 w 289"/>
                  <a:gd name="T61" fmla="*/ 123 h 128"/>
                  <a:gd name="T62" fmla="*/ 139 w 289"/>
                  <a:gd name="T63" fmla="*/ 119 h 128"/>
                  <a:gd name="T64" fmla="*/ 120 w 289"/>
                  <a:gd name="T65" fmla="*/ 116 h 128"/>
                  <a:gd name="T66" fmla="*/ 102 w 289"/>
                  <a:gd name="T67" fmla="*/ 112 h 128"/>
                  <a:gd name="T68" fmla="*/ 84 w 289"/>
                  <a:gd name="T69" fmla="*/ 108 h 128"/>
                  <a:gd name="T70" fmla="*/ 51 w 289"/>
                  <a:gd name="T71" fmla="*/ 100 h 128"/>
                  <a:gd name="T72" fmla="*/ 22 w 289"/>
                  <a:gd name="T73" fmla="*/ 91 h 128"/>
                  <a:gd name="T74" fmla="*/ 0 w 289"/>
                  <a:gd name="T75" fmla="*/ 85 h 128"/>
                  <a:gd name="T76" fmla="*/ 3 w 289"/>
                  <a:gd name="T77" fmla="*/ 79 h 128"/>
                  <a:gd name="T78" fmla="*/ 5 w 289"/>
                  <a:gd name="T79" fmla="*/ 74 h 128"/>
                  <a:gd name="T80" fmla="*/ 9 w 289"/>
                  <a:gd name="T81" fmla="*/ 68 h 128"/>
                  <a:gd name="T82" fmla="*/ 12 w 289"/>
                  <a:gd name="T83" fmla="*/ 63 h 128"/>
                  <a:gd name="T84" fmla="*/ 24 w 289"/>
                  <a:gd name="T85" fmla="*/ 47 h 128"/>
                  <a:gd name="T86" fmla="*/ 30 w 289"/>
                  <a:gd name="T87" fmla="*/ 37 h 128"/>
                  <a:gd name="T88" fmla="*/ 31 w 289"/>
                  <a:gd name="T89" fmla="*/ 33 h 128"/>
                  <a:gd name="T90" fmla="*/ 33 w 289"/>
                  <a:gd name="T91" fmla="*/ 28 h 128"/>
                  <a:gd name="T92" fmla="*/ 34 w 289"/>
                  <a:gd name="T93" fmla="*/ 22 h 128"/>
                  <a:gd name="T94" fmla="*/ 34 w 289"/>
                  <a:gd name="T95" fmla="*/ 15 h 128"/>
                  <a:gd name="T96" fmla="*/ 34 w 289"/>
                  <a:gd name="T97" fmla="*/ 8 h 128"/>
                  <a:gd name="T98" fmla="*/ 33 w 289"/>
                  <a:gd name="T99" fmla="*/ 0 h 128"/>
                  <a:gd name="T100" fmla="*/ 37 w 289"/>
                  <a:gd name="T101" fmla="*/ 0 h 128"/>
                  <a:gd name="T102" fmla="*/ 44 w 289"/>
                  <a:gd name="T103" fmla="*/ 1 h 128"/>
                  <a:gd name="T104" fmla="*/ 72 w 289"/>
                  <a:gd name="T105" fmla="*/ 6 h 128"/>
                  <a:gd name="T106" fmla="*/ 108 w 289"/>
                  <a:gd name="T107" fmla="*/ 13 h 128"/>
                  <a:gd name="T108" fmla="*/ 127 w 289"/>
                  <a:gd name="T109" fmla="*/ 17 h 128"/>
                  <a:gd name="T110" fmla="*/ 145 w 289"/>
                  <a:gd name="T111" fmla="*/ 22 h 1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128"/>
                  <a:gd name="T170" fmla="*/ 289 w 289"/>
                  <a:gd name="T171" fmla="*/ 128 h 1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128">
                    <a:moveTo>
                      <a:pt x="145" y="22"/>
                    </a:moveTo>
                    <a:lnTo>
                      <a:pt x="187" y="33"/>
                    </a:lnTo>
                    <a:lnTo>
                      <a:pt x="205" y="38"/>
                    </a:lnTo>
                    <a:lnTo>
                      <a:pt x="220" y="43"/>
                    </a:lnTo>
                    <a:lnTo>
                      <a:pt x="236" y="49"/>
                    </a:lnTo>
                    <a:lnTo>
                      <a:pt x="249" y="55"/>
                    </a:lnTo>
                    <a:lnTo>
                      <a:pt x="262" y="60"/>
                    </a:lnTo>
                    <a:lnTo>
                      <a:pt x="273" y="66"/>
                    </a:lnTo>
                    <a:lnTo>
                      <a:pt x="279" y="70"/>
                    </a:lnTo>
                    <a:lnTo>
                      <a:pt x="284" y="74"/>
                    </a:lnTo>
                    <a:lnTo>
                      <a:pt x="287" y="78"/>
                    </a:lnTo>
                    <a:lnTo>
                      <a:pt x="288" y="82"/>
                    </a:lnTo>
                    <a:lnTo>
                      <a:pt x="289" y="86"/>
                    </a:lnTo>
                    <a:lnTo>
                      <a:pt x="289" y="90"/>
                    </a:lnTo>
                    <a:lnTo>
                      <a:pt x="287" y="94"/>
                    </a:lnTo>
                    <a:lnTo>
                      <a:pt x="285" y="100"/>
                    </a:lnTo>
                    <a:lnTo>
                      <a:pt x="282" y="103"/>
                    </a:lnTo>
                    <a:lnTo>
                      <a:pt x="278" y="107"/>
                    </a:lnTo>
                    <a:lnTo>
                      <a:pt x="273" y="111"/>
                    </a:lnTo>
                    <a:lnTo>
                      <a:pt x="267" y="114"/>
                    </a:lnTo>
                    <a:lnTo>
                      <a:pt x="255" y="121"/>
                    </a:lnTo>
                    <a:lnTo>
                      <a:pt x="248" y="123"/>
                    </a:lnTo>
                    <a:lnTo>
                      <a:pt x="240" y="125"/>
                    </a:lnTo>
                    <a:lnTo>
                      <a:pt x="236" y="126"/>
                    </a:lnTo>
                    <a:lnTo>
                      <a:pt x="230" y="127"/>
                    </a:lnTo>
                    <a:lnTo>
                      <a:pt x="225" y="128"/>
                    </a:lnTo>
                    <a:lnTo>
                      <a:pt x="219" y="128"/>
                    </a:lnTo>
                    <a:lnTo>
                      <a:pt x="205" y="128"/>
                    </a:lnTo>
                    <a:lnTo>
                      <a:pt x="190" y="127"/>
                    </a:lnTo>
                    <a:lnTo>
                      <a:pt x="174" y="126"/>
                    </a:lnTo>
                    <a:lnTo>
                      <a:pt x="157" y="123"/>
                    </a:lnTo>
                    <a:lnTo>
                      <a:pt x="139" y="119"/>
                    </a:lnTo>
                    <a:lnTo>
                      <a:pt x="120" y="116"/>
                    </a:lnTo>
                    <a:lnTo>
                      <a:pt x="102" y="112"/>
                    </a:lnTo>
                    <a:lnTo>
                      <a:pt x="84" y="108"/>
                    </a:lnTo>
                    <a:lnTo>
                      <a:pt x="51" y="100"/>
                    </a:lnTo>
                    <a:lnTo>
                      <a:pt x="22" y="91"/>
                    </a:lnTo>
                    <a:lnTo>
                      <a:pt x="0" y="85"/>
                    </a:lnTo>
                    <a:lnTo>
                      <a:pt x="3" y="79"/>
                    </a:lnTo>
                    <a:lnTo>
                      <a:pt x="5" y="74"/>
                    </a:lnTo>
                    <a:lnTo>
                      <a:pt x="9" y="68"/>
                    </a:lnTo>
                    <a:lnTo>
                      <a:pt x="12" y="63"/>
                    </a:lnTo>
                    <a:lnTo>
                      <a:pt x="24" y="47"/>
                    </a:lnTo>
                    <a:lnTo>
                      <a:pt x="30" y="37"/>
                    </a:lnTo>
                    <a:lnTo>
                      <a:pt x="31" y="33"/>
                    </a:lnTo>
                    <a:lnTo>
                      <a:pt x="33" y="28"/>
                    </a:lnTo>
                    <a:lnTo>
                      <a:pt x="34" y="22"/>
                    </a:lnTo>
                    <a:lnTo>
                      <a:pt x="34" y="15"/>
                    </a:lnTo>
                    <a:lnTo>
                      <a:pt x="34" y="8"/>
                    </a:lnTo>
                    <a:lnTo>
                      <a:pt x="33" y="0"/>
                    </a:lnTo>
                    <a:lnTo>
                      <a:pt x="37" y="0"/>
                    </a:lnTo>
                    <a:lnTo>
                      <a:pt x="44" y="1"/>
                    </a:lnTo>
                    <a:lnTo>
                      <a:pt x="72" y="6"/>
                    </a:lnTo>
                    <a:lnTo>
                      <a:pt x="108" y="13"/>
                    </a:lnTo>
                    <a:lnTo>
                      <a:pt x="127" y="17"/>
                    </a:lnTo>
                    <a:lnTo>
                      <a:pt x="145" y="22"/>
                    </a:lnTo>
                    <a:close/>
                  </a:path>
                </a:pathLst>
              </a:custGeom>
              <a:solidFill>
                <a:srgbClr val="A6A6A6"/>
              </a:solidFill>
              <a:ln w="9525">
                <a:noFill/>
                <a:round/>
                <a:headEnd/>
                <a:tailEnd/>
              </a:ln>
            </p:spPr>
            <p:txBody>
              <a:bodyPr/>
              <a:lstStyle/>
              <a:p>
                <a:endParaRPr lang="en-US" dirty="0"/>
              </a:p>
            </p:txBody>
          </p:sp>
          <p:sp>
            <p:nvSpPr>
              <p:cNvPr id="21756" name="Freeform 755"/>
              <p:cNvSpPr>
                <a:spLocks/>
              </p:cNvSpPr>
              <p:nvPr/>
            </p:nvSpPr>
            <p:spPr bwMode="auto">
              <a:xfrm>
                <a:off x="3470" y="1257"/>
                <a:ext cx="28" cy="19"/>
              </a:xfrm>
              <a:custGeom>
                <a:avLst/>
                <a:gdLst>
                  <a:gd name="T0" fmla="*/ 255 w 255"/>
                  <a:gd name="T1" fmla="*/ 82 h 113"/>
                  <a:gd name="T2" fmla="*/ 255 w 255"/>
                  <a:gd name="T3" fmla="*/ 78 h 113"/>
                  <a:gd name="T4" fmla="*/ 255 w 255"/>
                  <a:gd name="T5" fmla="*/ 76 h 113"/>
                  <a:gd name="T6" fmla="*/ 255 w 255"/>
                  <a:gd name="T7" fmla="*/ 75 h 113"/>
                  <a:gd name="T8" fmla="*/ 254 w 255"/>
                  <a:gd name="T9" fmla="*/ 73 h 113"/>
                  <a:gd name="T10" fmla="*/ 252 w 255"/>
                  <a:gd name="T11" fmla="*/ 71 h 113"/>
                  <a:gd name="T12" fmla="*/ 250 w 255"/>
                  <a:gd name="T13" fmla="*/ 68 h 113"/>
                  <a:gd name="T14" fmla="*/ 246 w 255"/>
                  <a:gd name="T15" fmla="*/ 64 h 113"/>
                  <a:gd name="T16" fmla="*/ 241 w 255"/>
                  <a:gd name="T17" fmla="*/ 60 h 113"/>
                  <a:gd name="T18" fmla="*/ 229 w 255"/>
                  <a:gd name="T19" fmla="*/ 54 h 113"/>
                  <a:gd name="T20" fmla="*/ 217 w 255"/>
                  <a:gd name="T21" fmla="*/ 49 h 113"/>
                  <a:gd name="T22" fmla="*/ 202 w 255"/>
                  <a:gd name="T23" fmla="*/ 44 h 113"/>
                  <a:gd name="T24" fmla="*/ 190 w 255"/>
                  <a:gd name="T25" fmla="*/ 41 h 113"/>
                  <a:gd name="T26" fmla="*/ 180 w 255"/>
                  <a:gd name="T27" fmla="*/ 37 h 113"/>
                  <a:gd name="T28" fmla="*/ 134 w 255"/>
                  <a:gd name="T29" fmla="*/ 25 h 113"/>
                  <a:gd name="T30" fmla="*/ 83 w 255"/>
                  <a:gd name="T31" fmla="*/ 11 h 113"/>
                  <a:gd name="T32" fmla="*/ 60 w 255"/>
                  <a:gd name="T33" fmla="*/ 5 h 113"/>
                  <a:gd name="T34" fmla="*/ 42 w 255"/>
                  <a:gd name="T35" fmla="*/ 1 h 113"/>
                  <a:gd name="T36" fmla="*/ 34 w 255"/>
                  <a:gd name="T37" fmla="*/ 0 h 113"/>
                  <a:gd name="T38" fmla="*/ 30 w 255"/>
                  <a:gd name="T39" fmla="*/ 0 h 113"/>
                  <a:gd name="T40" fmla="*/ 26 w 255"/>
                  <a:gd name="T41" fmla="*/ 0 h 113"/>
                  <a:gd name="T42" fmla="*/ 25 w 255"/>
                  <a:gd name="T43" fmla="*/ 1 h 113"/>
                  <a:gd name="T44" fmla="*/ 26 w 255"/>
                  <a:gd name="T45" fmla="*/ 9 h 113"/>
                  <a:gd name="T46" fmla="*/ 26 w 255"/>
                  <a:gd name="T47" fmla="*/ 18 h 113"/>
                  <a:gd name="T48" fmla="*/ 25 w 255"/>
                  <a:gd name="T49" fmla="*/ 27 h 113"/>
                  <a:gd name="T50" fmla="*/ 24 w 255"/>
                  <a:gd name="T51" fmla="*/ 35 h 113"/>
                  <a:gd name="T52" fmla="*/ 21 w 255"/>
                  <a:gd name="T53" fmla="*/ 45 h 113"/>
                  <a:gd name="T54" fmla="*/ 15 w 255"/>
                  <a:gd name="T55" fmla="*/ 54 h 113"/>
                  <a:gd name="T56" fmla="*/ 12 w 255"/>
                  <a:gd name="T57" fmla="*/ 58 h 113"/>
                  <a:gd name="T58" fmla="*/ 9 w 255"/>
                  <a:gd name="T59" fmla="*/ 63 h 113"/>
                  <a:gd name="T60" fmla="*/ 4 w 255"/>
                  <a:gd name="T61" fmla="*/ 68 h 113"/>
                  <a:gd name="T62" fmla="*/ 0 w 255"/>
                  <a:gd name="T63" fmla="*/ 72 h 113"/>
                  <a:gd name="T64" fmla="*/ 7 w 255"/>
                  <a:gd name="T65" fmla="*/ 75 h 113"/>
                  <a:gd name="T66" fmla="*/ 16 w 255"/>
                  <a:gd name="T67" fmla="*/ 79 h 113"/>
                  <a:gd name="T68" fmla="*/ 26 w 255"/>
                  <a:gd name="T69" fmla="*/ 82 h 113"/>
                  <a:gd name="T70" fmla="*/ 37 w 255"/>
                  <a:gd name="T71" fmla="*/ 85 h 113"/>
                  <a:gd name="T72" fmla="*/ 60 w 255"/>
                  <a:gd name="T73" fmla="*/ 92 h 113"/>
                  <a:gd name="T74" fmla="*/ 84 w 255"/>
                  <a:gd name="T75" fmla="*/ 97 h 113"/>
                  <a:gd name="T76" fmla="*/ 108 w 255"/>
                  <a:gd name="T77" fmla="*/ 101 h 113"/>
                  <a:gd name="T78" fmla="*/ 130 w 255"/>
                  <a:gd name="T79" fmla="*/ 105 h 113"/>
                  <a:gd name="T80" fmla="*/ 149 w 255"/>
                  <a:gd name="T81" fmla="*/ 108 h 113"/>
                  <a:gd name="T82" fmla="*/ 163 w 255"/>
                  <a:gd name="T83" fmla="*/ 110 h 113"/>
                  <a:gd name="T84" fmla="*/ 190 w 255"/>
                  <a:gd name="T85" fmla="*/ 113 h 113"/>
                  <a:gd name="T86" fmla="*/ 203 w 255"/>
                  <a:gd name="T87" fmla="*/ 113 h 113"/>
                  <a:gd name="T88" fmla="*/ 215 w 255"/>
                  <a:gd name="T89" fmla="*/ 113 h 113"/>
                  <a:gd name="T90" fmla="*/ 221 w 255"/>
                  <a:gd name="T91" fmla="*/ 111 h 113"/>
                  <a:gd name="T92" fmla="*/ 227 w 255"/>
                  <a:gd name="T93" fmla="*/ 110 h 113"/>
                  <a:gd name="T94" fmla="*/ 231 w 255"/>
                  <a:gd name="T95" fmla="*/ 107 h 113"/>
                  <a:gd name="T96" fmla="*/ 237 w 255"/>
                  <a:gd name="T97" fmla="*/ 104 h 113"/>
                  <a:gd name="T98" fmla="*/ 241 w 255"/>
                  <a:gd name="T99" fmla="*/ 100 h 113"/>
                  <a:gd name="T100" fmla="*/ 246 w 255"/>
                  <a:gd name="T101" fmla="*/ 95 h 113"/>
                  <a:gd name="T102" fmla="*/ 250 w 255"/>
                  <a:gd name="T103" fmla="*/ 88 h 113"/>
                  <a:gd name="T104" fmla="*/ 255 w 255"/>
                  <a:gd name="T105" fmla="*/ 82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
                  <a:gd name="T160" fmla="*/ 0 h 113"/>
                  <a:gd name="T161" fmla="*/ 255 w 255"/>
                  <a:gd name="T162" fmla="*/ 113 h 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 h="113">
                    <a:moveTo>
                      <a:pt x="255" y="82"/>
                    </a:moveTo>
                    <a:lnTo>
                      <a:pt x="255" y="78"/>
                    </a:lnTo>
                    <a:lnTo>
                      <a:pt x="255" y="76"/>
                    </a:lnTo>
                    <a:lnTo>
                      <a:pt x="255" y="75"/>
                    </a:lnTo>
                    <a:lnTo>
                      <a:pt x="254" y="73"/>
                    </a:lnTo>
                    <a:lnTo>
                      <a:pt x="252" y="71"/>
                    </a:lnTo>
                    <a:lnTo>
                      <a:pt x="250" y="68"/>
                    </a:lnTo>
                    <a:lnTo>
                      <a:pt x="246" y="64"/>
                    </a:lnTo>
                    <a:lnTo>
                      <a:pt x="241" y="60"/>
                    </a:lnTo>
                    <a:lnTo>
                      <a:pt x="229" y="54"/>
                    </a:lnTo>
                    <a:lnTo>
                      <a:pt x="217" y="49"/>
                    </a:lnTo>
                    <a:lnTo>
                      <a:pt x="202" y="44"/>
                    </a:lnTo>
                    <a:lnTo>
                      <a:pt x="190" y="41"/>
                    </a:lnTo>
                    <a:lnTo>
                      <a:pt x="180" y="37"/>
                    </a:lnTo>
                    <a:lnTo>
                      <a:pt x="134" y="25"/>
                    </a:lnTo>
                    <a:lnTo>
                      <a:pt x="83" y="11"/>
                    </a:lnTo>
                    <a:lnTo>
                      <a:pt x="60" y="5"/>
                    </a:lnTo>
                    <a:lnTo>
                      <a:pt x="42" y="1"/>
                    </a:lnTo>
                    <a:lnTo>
                      <a:pt x="34" y="0"/>
                    </a:lnTo>
                    <a:lnTo>
                      <a:pt x="30" y="0"/>
                    </a:lnTo>
                    <a:lnTo>
                      <a:pt x="26" y="0"/>
                    </a:lnTo>
                    <a:lnTo>
                      <a:pt x="25" y="1"/>
                    </a:lnTo>
                    <a:lnTo>
                      <a:pt x="26" y="9"/>
                    </a:lnTo>
                    <a:lnTo>
                      <a:pt x="26" y="18"/>
                    </a:lnTo>
                    <a:lnTo>
                      <a:pt x="25" y="27"/>
                    </a:lnTo>
                    <a:lnTo>
                      <a:pt x="24" y="35"/>
                    </a:lnTo>
                    <a:lnTo>
                      <a:pt x="21" y="45"/>
                    </a:lnTo>
                    <a:lnTo>
                      <a:pt x="15" y="54"/>
                    </a:lnTo>
                    <a:lnTo>
                      <a:pt x="12" y="58"/>
                    </a:lnTo>
                    <a:lnTo>
                      <a:pt x="9" y="63"/>
                    </a:lnTo>
                    <a:lnTo>
                      <a:pt x="4" y="68"/>
                    </a:lnTo>
                    <a:lnTo>
                      <a:pt x="0" y="72"/>
                    </a:lnTo>
                    <a:lnTo>
                      <a:pt x="7" y="75"/>
                    </a:lnTo>
                    <a:lnTo>
                      <a:pt x="16" y="79"/>
                    </a:lnTo>
                    <a:lnTo>
                      <a:pt x="26" y="82"/>
                    </a:lnTo>
                    <a:lnTo>
                      <a:pt x="37" y="85"/>
                    </a:lnTo>
                    <a:lnTo>
                      <a:pt x="60" y="92"/>
                    </a:lnTo>
                    <a:lnTo>
                      <a:pt x="84" y="97"/>
                    </a:lnTo>
                    <a:lnTo>
                      <a:pt x="108" y="101"/>
                    </a:lnTo>
                    <a:lnTo>
                      <a:pt x="130" y="105"/>
                    </a:lnTo>
                    <a:lnTo>
                      <a:pt x="149" y="108"/>
                    </a:lnTo>
                    <a:lnTo>
                      <a:pt x="163" y="110"/>
                    </a:lnTo>
                    <a:lnTo>
                      <a:pt x="190" y="113"/>
                    </a:lnTo>
                    <a:lnTo>
                      <a:pt x="203" y="113"/>
                    </a:lnTo>
                    <a:lnTo>
                      <a:pt x="215" y="113"/>
                    </a:lnTo>
                    <a:lnTo>
                      <a:pt x="221" y="111"/>
                    </a:lnTo>
                    <a:lnTo>
                      <a:pt x="227" y="110"/>
                    </a:lnTo>
                    <a:lnTo>
                      <a:pt x="231" y="107"/>
                    </a:lnTo>
                    <a:lnTo>
                      <a:pt x="237" y="104"/>
                    </a:lnTo>
                    <a:lnTo>
                      <a:pt x="241" y="100"/>
                    </a:lnTo>
                    <a:lnTo>
                      <a:pt x="246" y="95"/>
                    </a:lnTo>
                    <a:lnTo>
                      <a:pt x="250" y="88"/>
                    </a:lnTo>
                    <a:lnTo>
                      <a:pt x="255" y="82"/>
                    </a:lnTo>
                    <a:close/>
                  </a:path>
                </a:pathLst>
              </a:custGeom>
              <a:solidFill>
                <a:srgbClr val="CCCCCC"/>
              </a:solidFill>
              <a:ln w="9525">
                <a:noFill/>
                <a:round/>
                <a:headEnd/>
                <a:tailEnd/>
              </a:ln>
            </p:spPr>
            <p:txBody>
              <a:bodyPr/>
              <a:lstStyle/>
              <a:p>
                <a:endParaRPr lang="en-US" dirty="0"/>
              </a:p>
            </p:txBody>
          </p:sp>
          <p:sp>
            <p:nvSpPr>
              <p:cNvPr id="21757" name="Freeform 756"/>
              <p:cNvSpPr>
                <a:spLocks/>
              </p:cNvSpPr>
              <p:nvPr/>
            </p:nvSpPr>
            <p:spPr bwMode="auto">
              <a:xfrm>
                <a:off x="3470" y="1259"/>
                <a:ext cx="28" cy="15"/>
              </a:xfrm>
              <a:custGeom>
                <a:avLst/>
                <a:gdLst>
                  <a:gd name="T0" fmla="*/ 22 w 250"/>
                  <a:gd name="T1" fmla="*/ 0 h 94"/>
                  <a:gd name="T2" fmla="*/ 22 w 250"/>
                  <a:gd name="T3" fmla="*/ 3 h 94"/>
                  <a:gd name="T4" fmla="*/ 24 w 250"/>
                  <a:gd name="T5" fmla="*/ 8 h 94"/>
                  <a:gd name="T6" fmla="*/ 22 w 250"/>
                  <a:gd name="T7" fmla="*/ 15 h 94"/>
                  <a:gd name="T8" fmla="*/ 20 w 250"/>
                  <a:gd name="T9" fmla="*/ 22 h 94"/>
                  <a:gd name="T10" fmla="*/ 18 w 250"/>
                  <a:gd name="T11" fmla="*/ 30 h 94"/>
                  <a:gd name="T12" fmla="*/ 14 w 250"/>
                  <a:gd name="T13" fmla="*/ 37 h 94"/>
                  <a:gd name="T14" fmla="*/ 9 w 250"/>
                  <a:gd name="T15" fmla="*/ 43 h 94"/>
                  <a:gd name="T16" fmla="*/ 7 w 250"/>
                  <a:gd name="T17" fmla="*/ 46 h 94"/>
                  <a:gd name="T18" fmla="*/ 5 w 250"/>
                  <a:gd name="T19" fmla="*/ 48 h 94"/>
                  <a:gd name="T20" fmla="*/ 0 w 250"/>
                  <a:gd name="T21" fmla="*/ 52 h 94"/>
                  <a:gd name="T22" fmla="*/ 53 w 250"/>
                  <a:gd name="T23" fmla="*/ 65 h 94"/>
                  <a:gd name="T24" fmla="*/ 104 w 250"/>
                  <a:gd name="T25" fmla="*/ 75 h 94"/>
                  <a:gd name="T26" fmla="*/ 147 w 250"/>
                  <a:gd name="T27" fmla="*/ 84 h 94"/>
                  <a:gd name="T28" fmla="*/ 177 w 250"/>
                  <a:gd name="T29" fmla="*/ 88 h 94"/>
                  <a:gd name="T30" fmla="*/ 201 w 250"/>
                  <a:gd name="T31" fmla="*/ 92 h 94"/>
                  <a:gd name="T32" fmla="*/ 212 w 250"/>
                  <a:gd name="T33" fmla="*/ 93 h 94"/>
                  <a:gd name="T34" fmla="*/ 217 w 250"/>
                  <a:gd name="T35" fmla="*/ 94 h 94"/>
                  <a:gd name="T36" fmla="*/ 222 w 250"/>
                  <a:gd name="T37" fmla="*/ 94 h 94"/>
                  <a:gd name="T38" fmla="*/ 226 w 250"/>
                  <a:gd name="T39" fmla="*/ 93 h 94"/>
                  <a:gd name="T40" fmla="*/ 231 w 250"/>
                  <a:gd name="T41" fmla="*/ 92 h 94"/>
                  <a:gd name="T42" fmla="*/ 234 w 250"/>
                  <a:gd name="T43" fmla="*/ 91 h 94"/>
                  <a:gd name="T44" fmla="*/ 236 w 250"/>
                  <a:gd name="T45" fmla="*/ 90 h 94"/>
                  <a:gd name="T46" fmla="*/ 237 w 250"/>
                  <a:gd name="T47" fmla="*/ 88 h 94"/>
                  <a:gd name="T48" fmla="*/ 241 w 250"/>
                  <a:gd name="T49" fmla="*/ 86 h 94"/>
                  <a:gd name="T50" fmla="*/ 244 w 250"/>
                  <a:gd name="T51" fmla="*/ 82 h 94"/>
                  <a:gd name="T52" fmla="*/ 246 w 250"/>
                  <a:gd name="T53" fmla="*/ 76 h 94"/>
                  <a:gd name="T54" fmla="*/ 250 w 250"/>
                  <a:gd name="T55" fmla="*/ 71 h 94"/>
                  <a:gd name="T56" fmla="*/ 245 w 250"/>
                  <a:gd name="T57" fmla="*/ 67 h 94"/>
                  <a:gd name="T58" fmla="*/ 241 w 250"/>
                  <a:gd name="T59" fmla="*/ 64 h 94"/>
                  <a:gd name="T60" fmla="*/ 231 w 250"/>
                  <a:gd name="T61" fmla="*/ 59 h 94"/>
                  <a:gd name="T62" fmla="*/ 220 w 250"/>
                  <a:gd name="T63" fmla="*/ 55 h 94"/>
                  <a:gd name="T64" fmla="*/ 210 w 250"/>
                  <a:gd name="T65" fmla="*/ 50 h 94"/>
                  <a:gd name="T66" fmla="*/ 186 w 250"/>
                  <a:gd name="T67" fmla="*/ 43 h 94"/>
                  <a:gd name="T68" fmla="*/ 164 w 250"/>
                  <a:gd name="T69" fmla="*/ 35 h 94"/>
                  <a:gd name="T70" fmla="*/ 135 w 250"/>
                  <a:gd name="T71" fmla="*/ 27 h 94"/>
                  <a:gd name="T72" fmla="*/ 99 w 250"/>
                  <a:gd name="T73" fmla="*/ 18 h 94"/>
                  <a:gd name="T74" fmla="*/ 60 w 250"/>
                  <a:gd name="T75" fmla="*/ 9 h 94"/>
                  <a:gd name="T76" fmla="*/ 41 w 250"/>
                  <a:gd name="T77" fmla="*/ 5 h 94"/>
                  <a:gd name="T78" fmla="*/ 22 w 250"/>
                  <a:gd name="T79" fmla="*/ 0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0"/>
                  <a:gd name="T121" fmla="*/ 0 h 94"/>
                  <a:gd name="T122" fmla="*/ 250 w 250"/>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0" h="94">
                    <a:moveTo>
                      <a:pt x="22" y="0"/>
                    </a:moveTo>
                    <a:lnTo>
                      <a:pt x="22" y="3"/>
                    </a:lnTo>
                    <a:lnTo>
                      <a:pt x="24" y="8"/>
                    </a:lnTo>
                    <a:lnTo>
                      <a:pt x="22" y="15"/>
                    </a:lnTo>
                    <a:lnTo>
                      <a:pt x="20" y="22"/>
                    </a:lnTo>
                    <a:lnTo>
                      <a:pt x="18" y="30"/>
                    </a:lnTo>
                    <a:lnTo>
                      <a:pt x="14" y="37"/>
                    </a:lnTo>
                    <a:lnTo>
                      <a:pt x="9" y="43"/>
                    </a:lnTo>
                    <a:lnTo>
                      <a:pt x="7" y="46"/>
                    </a:lnTo>
                    <a:lnTo>
                      <a:pt x="5" y="48"/>
                    </a:lnTo>
                    <a:lnTo>
                      <a:pt x="0" y="52"/>
                    </a:lnTo>
                    <a:lnTo>
                      <a:pt x="53" y="65"/>
                    </a:lnTo>
                    <a:lnTo>
                      <a:pt x="104" y="75"/>
                    </a:lnTo>
                    <a:lnTo>
                      <a:pt x="147" y="84"/>
                    </a:lnTo>
                    <a:lnTo>
                      <a:pt x="177" y="88"/>
                    </a:lnTo>
                    <a:lnTo>
                      <a:pt x="201" y="92"/>
                    </a:lnTo>
                    <a:lnTo>
                      <a:pt x="212" y="93"/>
                    </a:lnTo>
                    <a:lnTo>
                      <a:pt x="217" y="94"/>
                    </a:lnTo>
                    <a:lnTo>
                      <a:pt x="222" y="94"/>
                    </a:lnTo>
                    <a:lnTo>
                      <a:pt x="226" y="93"/>
                    </a:lnTo>
                    <a:lnTo>
                      <a:pt x="231" y="92"/>
                    </a:lnTo>
                    <a:lnTo>
                      <a:pt x="234" y="91"/>
                    </a:lnTo>
                    <a:lnTo>
                      <a:pt x="236" y="90"/>
                    </a:lnTo>
                    <a:lnTo>
                      <a:pt x="237" y="88"/>
                    </a:lnTo>
                    <a:lnTo>
                      <a:pt x="241" y="86"/>
                    </a:lnTo>
                    <a:lnTo>
                      <a:pt x="244" y="82"/>
                    </a:lnTo>
                    <a:lnTo>
                      <a:pt x="246" y="76"/>
                    </a:lnTo>
                    <a:lnTo>
                      <a:pt x="250" y="71"/>
                    </a:lnTo>
                    <a:lnTo>
                      <a:pt x="245" y="67"/>
                    </a:lnTo>
                    <a:lnTo>
                      <a:pt x="241" y="64"/>
                    </a:lnTo>
                    <a:lnTo>
                      <a:pt x="231" y="59"/>
                    </a:lnTo>
                    <a:lnTo>
                      <a:pt x="220" y="55"/>
                    </a:lnTo>
                    <a:lnTo>
                      <a:pt x="210" y="50"/>
                    </a:lnTo>
                    <a:lnTo>
                      <a:pt x="186" y="43"/>
                    </a:lnTo>
                    <a:lnTo>
                      <a:pt x="164" y="35"/>
                    </a:lnTo>
                    <a:lnTo>
                      <a:pt x="135" y="27"/>
                    </a:lnTo>
                    <a:lnTo>
                      <a:pt x="99" y="18"/>
                    </a:lnTo>
                    <a:lnTo>
                      <a:pt x="60" y="9"/>
                    </a:lnTo>
                    <a:lnTo>
                      <a:pt x="41" y="5"/>
                    </a:lnTo>
                    <a:lnTo>
                      <a:pt x="22" y="0"/>
                    </a:lnTo>
                    <a:close/>
                  </a:path>
                </a:pathLst>
              </a:custGeom>
              <a:solidFill>
                <a:srgbClr val="E6E6E6"/>
              </a:solidFill>
              <a:ln w="9525">
                <a:noFill/>
                <a:round/>
                <a:headEnd/>
                <a:tailEnd/>
              </a:ln>
            </p:spPr>
            <p:txBody>
              <a:bodyPr/>
              <a:lstStyle/>
              <a:p>
                <a:endParaRPr lang="en-US" dirty="0"/>
              </a:p>
            </p:txBody>
          </p:sp>
          <p:sp>
            <p:nvSpPr>
              <p:cNvPr id="21758" name="Freeform 757"/>
              <p:cNvSpPr>
                <a:spLocks/>
              </p:cNvSpPr>
              <p:nvPr/>
            </p:nvSpPr>
            <p:spPr bwMode="auto">
              <a:xfrm>
                <a:off x="3401" y="1239"/>
                <a:ext cx="65" cy="22"/>
              </a:xfrm>
              <a:custGeom>
                <a:avLst/>
                <a:gdLst>
                  <a:gd name="T0" fmla="*/ 568 w 583"/>
                  <a:gd name="T1" fmla="*/ 75 h 131"/>
                  <a:gd name="T2" fmla="*/ 536 w 583"/>
                  <a:gd name="T3" fmla="*/ 66 h 131"/>
                  <a:gd name="T4" fmla="*/ 498 w 583"/>
                  <a:gd name="T5" fmla="*/ 58 h 131"/>
                  <a:gd name="T6" fmla="*/ 455 w 583"/>
                  <a:gd name="T7" fmla="*/ 50 h 131"/>
                  <a:gd name="T8" fmla="*/ 409 w 583"/>
                  <a:gd name="T9" fmla="*/ 41 h 131"/>
                  <a:gd name="T10" fmla="*/ 362 w 583"/>
                  <a:gd name="T11" fmla="*/ 34 h 131"/>
                  <a:gd name="T12" fmla="*/ 318 w 583"/>
                  <a:gd name="T13" fmla="*/ 28 h 131"/>
                  <a:gd name="T14" fmla="*/ 275 w 583"/>
                  <a:gd name="T15" fmla="*/ 23 h 131"/>
                  <a:gd name="T16" fmla="*/ 240 w 583"/>
                  <a:gd name="T17" fmla="*/ 20 h 131"/>
                  <a:gd name="T18" fmla="*/ 219 w 583"/>
                  <a:gd name="T19" fmla="*/ 18 h 131"/>
                  <a:gd name="T20" fmla="*/ 194 w 583"/>
                  <a:gd name="T21" fmla="*/ 16 h 131"/>
                  <a:gd name="T22" fmla="*/ 138 w 583"/>
                  <a:gd name="T23" fmla="*/ 9 h 131"/>
                  <a:gd name="T24" fmla="*/ 107 w 583"/>
                  <a:gd name="T25" fmla="*/ 6 h 131"/>
                  <a:gd name="T26" fmla="*/ 74 w 583"/>
                  <a:gd name="T27" fmla="*/ 3 h 131"/>
                  <a:gd name="T28" fmla="*/ 56 w 583"/>
                  <a:gd name="T29" fmla="*/ 2 h 131"/>
                  <a:gd name="T30" fmla="*/ 38 w 583"/>
                  <a:gd name="T31" fmla="*/ 1 h 131"/>
                  <a:gd name="T32" fmla="*/ 0 w 583"/>
                  <a:gd name="T33" fmla="*/ 0 h 131"/>
                  <a:gd name="T34" fmla="*/ 30 w 583"/>
                  <a:gd name="T35" fmla="*/ 7 h 131"/>
                  <a:gd name="T36" fmla="*/ 60 w 583"/>
                  <a:gd name="T37" fmla="*/ 13 h 131"/>
                  <a:gd name="T38" fmla="*/ 118 w 583"/>
                  <a:gd name="T39" fmla="*/ 24 h 131"/>
                  <a:gd name="T40" fmla="*/ 177 w 583"/>
                  <a:gd name="T41" fmla="*/ 34 h 131"/>
                  <a:gd name="T42" fmla="*/ 240 w 583"/>
                  <a:gd name="T43" fmla="*/ 45 h 131"/>
                  <a:gd name="T44" fmla="*/ 273 w 583"/>
                  <a:gd name="T45" fmla="*/ 52 h 131"/>
                  <a:gd name="T46" fmla="*/ 309 w 583"/>
                  <a:gd name="T47" fmla="*/ 59 h 131"/>
                  <a:gd name="T48" fmla="*/ 347 w 583"/>
                  <a:gd name="T49" fmla="*/ 67 h 131"/>
                  <a:gd name="T50" fmla="*/ 387 w 583"/>
                  <a:gd name="T51" fmla="*/ 77 h 131"/>
                  <a:gd name="T52" fmla="*/ 430 w 583"/>
                  <a:gd name="T53" fmla="*/ 87 h 131"/>
                  <a:gd name="T54" fmla="*/ 477 w 583"/>
                  <a:gd name="T55" fmla="*/ 101 h 131"/>
                  <a:gd name="T56" fmla="*/ 528 w 583"/>
                  <a:gd name="T57" fmla="*/ 114 h 131"/>
                  <a:gd name="T58" fmla="*/ 583 w 583"/>
                  <a:gd name="T59" fmla="*/ 131 h 131"/>
                  <a:gd name="T60" fmla="*/ 581 w 583"/>
                  <a:gd name="T61" fmla="*/ 117 h 131"/>
                  <a:gd name="T62" fmla="*/ 578 w 583"/>
                  <a:gd name="T63" fmla="*/ 99 h 131"/>
                  <a:gd name="T64" fmla="*/ 576 w 583"/>
                  <a:gd name="T65" fmla="*/ 90 h 131"/>
                  <a:gd name="T66" fmla="*/ 574 w 583"/>
                  <a:gd name="T67" fmla="*/ 83 h 131"/>
                  <a:gd name="T68" fmla="*/ 573 w 583"/>
                  <a:gd name="T69" fmla="*/ 80 h 131"/>
                  <a:gd name="T70" fmla="*/ 572 w 583"/>
                  <a:gd name="T71" fmla="*/ 77 h 131"/>
                  <a:gd name="T72" fmla="*/ 571 w 583"/>
                  <a:gd name="T73" fmla="*/ 76 h 131"/>
                  <a:gd name="T74" fmla="*/ 568 w 583"/>
                  <a:gd name="T75" fmla="*/ 75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3"/>
                  <a:gd name="T115" fmla="*/ 0 h 131"/>
                  <a:gd name="T116" fmla="*/ 583 w 583"/>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3" h="131">
                    <a:moveTo>
                      <a:pt x="568" y="75"/>
                    </a:moveTo>
                    <a:lnTo>
                      <a:pt x="536" y="66"/>
                    </a:lnTo>
                    <a:lnTo>
                      <a:pt x="498" y="58"/>
                    </a:lnTo>
                    <a:lnTo>
                      <a:pt x="455" y="50"/>
                    </a:lnTo>
                    <a:lnTo>
                      <a:pt x="409" y="41"/>
                    </a:lnTo>
                    <a:lnTo>
                      <a:pt x="362" y="34"/>
                    </a:lnTo>
                    <a:lnTo>
                      <a:pt x="318" y="28"/>
                    </a:lnTo>
                    <a:lnTo>
                      <a:pt x="275" y="23"/>
                    </a:lnTo>
                    <a:lnTo>
                      <a:pt x="240" y="20"/>
                    </a:lnTo>
                    <a:lnTo>
                      <a:pt x="219" y="18"/>
                    </a:lnTo>
                    <a:lnTo>
                      <a:pt x="194" y="16"/>
                    </a:lnTo>
                    <a:lnTo>
                      <a:pt x="138" y="9"/>
                    </a:lnTo>
                    <a:lnTo>
                      <a:pt x="107" y="6"/>
                    </a:lnTo>
                    <a:lnTo>
                      <a:pt x="74" y="3"/>
                    </a:lnTo>
                    <a:lnTo>
                      <a:pt x="56" y="2"/>
                    </a:lnTo>
                    <a:lnTo>
                      <a:pt x="38" y="1"/>
                    </a:lnTo>
                    <a:lnTo>
                      <a:pt x="0" y="0"/>
                    </a:lnTo>
                    <a:lnTo>
                      <a:pt x="30" y="7"/>
                    </a:lnTo>
                    <a:lnTo>
                      <a:pt x="60" y="13"/>
                    </a:lnTo>
                    <a:lnTo>
                      <a:pt x="118" y="24"/>
                    </a:lnTo>
                    <a:lnTo>
                      <a:pt x="177" y="34"/>
                    </a:lnTo>
                    <a:lnTo>
                      <a:pt x="240" y="45"/>
                    </a:lnTo>
                    <a:lnTo>
                      <a:pt x="273" y="52"/>
                    </a:lnTo>
                    <a:lnTo>
                      <a:pt x="309" y="59"/>
                    </a:lnTo>
                    <a:lnTo>
                      <a:pt x="347" y="67"/>
                    </a:lnTo>
                    <a:lnTo>
                      <a:pt x="387" y="77"/>
                    </a:lnTo>
                    <a:lnTo>
                      <a:pt x="430" y="87"/>
                    </a:lnTo>
                    <a:lnTo>
                      <a:pt x="477" y="101"/>
                    </a:lnTo>
                    <a:lnTo>
                      <a:pt x="528" y="114"/>
                    </a:lnTo>
                    <a:lnTo>
                      <a:pt x="583" y="131"/>
                    </a:lnTo>
                    <a:lnTo>
                      <a:pt x="581" y="117"/>
                    </a:lnTo>
                    <a:lnTo>
                      <a:pt x="578" y="99"/>
                    </a:lnTo>
                    <a:lnTo>
                      <a:pt x="576" y="90"/>
                    </a:lnTo>
                    <a:lnTo>
                      <a:pt x="574" y="83"/>
                    </a:lnTo>
                    <a:lnTo>
                      <a:pt x="573" y="80"/>
                    </a:lnTo>
                    <a:lnTo>
                      <a:pt x="572" y="77"/>
                    </a:lnTo>
                    <a:lnTo>
                      <a:pt x="571" y="76"/>
                    </a:lnTo>
                    <a:lnTo>
                      <a:pt x="568" y="75"/>
                    </a:lnTo>
                    <a:close/>
                  </a:path>
                </a:pathLst>
              </a:custGeom>
              <a:solidFill>
                <a:srgbClr val="CCCCCC"/>
              </a:solidFill>
              <a:ln w="9525">
                <a:noFill/>
                <a:round/>
                <a:headEnd/>
                <a:tailEnd/>
              </a:ln>
            </p:spPr>
            <p:txBody>
              <a:bodyPr/>
              <a:lstStyle/>
              <a:p>
                <a:endParaRPr lang="en-US" dirty="0"/>
              </a:p>
            </p:txBody>
          </p:sp>
          <p:sp>
            <p:nvSpPr>
              <p:cNvPr id="21759" name="Freeform 758"/>
              <p:cNvSpPr>
                <a:spLocks/>
              </p:cNvSpPr>
              <p:nvPr/>
            </p:nvSpPr>
            <p:spPr bwMode="auto">
              <a:xfrm>
                <a:off x="3749" y="1315"/>
                <a:ext cx="11" cy="13"/>
              </a:xfrm>
              <a:custGeom>
                <a:avLst/>
                <a:gdLst>
                  <a:gd name="T0" fmla="*/ 95 w 95"/>
                  <a:gd name="T1" fmla="*/ 40 h 78"/>
                  <a:gd name="T2" fmla="*/ 83 w 95"/>
                  <a:gd name="T3" fmla="*/ 32 h 78"/>
                  <a:gd name="T4" fmla="*/ 56 w 95"/>
                  <a:gd name="T5" fmla="*/ 17 h 78"/>
                  <a:gd name="T6" fmla="*/ 41 w 95"/>
                  <a:gd name="T7" fmla="*/ 9 h 78"/>
                  <a:gd name="T8" fmla="*/ 29 w 95"/>
                  <a:gd name="T9" fmla="*/ 3 h 78"/>
                  <a:gd name="T10" fmla="*/ 25 w 95"/>
                  <a:gd name="T11" fmla="*/ 1 h 78"/>
                  <a:gd name="T12" fmla="*/ 21 w 95"/>
                  <a:gd name="T13" fmla="*/ 0 h 78"/>
                  <a:gd name="T14" fmla="*/ 19 w 95"/>
                  <a:gd name="T15" fmla="*/ 0 h 78"/>
                  <a:gd name="T16" fmla="*/ 18 w 95"/>
                  <a:gd name="T17" fmla="*/ 1 h 78"/>
                  <a:gd name="T18" fmla="*/ 19 w 95"/>
                  <a:gd name="T19" fmla="*/ 8 h 78"/>
                  <a:gd name="T20" fmla="*/ 19 w 95"/>
                  <a:gd name="T21" fmla="*/ 17 h 78"/>
                  <a:gd name="T22" fmla="*/ 19 w 95"/>
                  <a:gd name="T23" fmla="*/ 23 h 78"/>
                  <a:gd name="T24" fmla="*/ 18 w 95"/>
                  <a:gd name="T25" fmla="*/ 30 h 78"/>
                  <a:gd name="T26" fmla="*/ 16 w 95"/>
                  <a:gd name="T27" fmla="*/ 37 h 78"/>
                  <a:gd name="T28" fmla="*/ 15 w 95"/>
                  <a:gd name="T29" fmla="*/ 44 h 78"/>
                  <a:gd name="T30" fmla="*/ 11 w 95"/>
                  <a:gd name="T31" fmla="*/ 50 h 78"/>
                  <a:gd name="T32" fmla="*/ 9 w 95"/>
                  <a:gd name="T33" fmla="*/ 56 h 78"/>
                  <a:gd name="T34" fmla="*/ 1 w 95"/>
                  <a:gd name="T35" fmla="*/ 73 h 78"/>
                  <a:gd name="T36" fmla="*/ 0 w 95"/>
                  <a:gd name="T37" fmla="*/ 75 h 78"/>
                  <a:gd name="T38" fmla="*/ 0 w 95"/>
                  <a:gd name="T39" fmla="*/ 77 h 78"/>
                  <a:gd name="T40" fmla="*/ 0 w 95"/>
                  <a:gd name="T41" fmla="*/ 78 h 78"/>
                  <a:gd name="T42" fmla="*/ 2 w 95"/>
                  <a:gd name="T43" fmla="*/ 77 h 78"/>
                  <a:gd name="T44" fmla="*/ 20 w 95"/>
                  <a:gd name="T45" fmla="*/ 71 h 78"/>
                  <a:gd name="T46" fmla="*/ 37 w 95"/>
                  <a:gd name="T47" fmla="*/ 65 h 78"/>
                  <a:gd name="T48" fmla="*/ 66 w 95"/>
                  <a:gd name="T49" fmla="*/ 52 h 78"/>
                  <a:gd name="T50" fmla="*/ 87 w 95"/>
                  <a:gd name="T51" fmla="*/ 43 h 78"/>
                  <a:gd name="T52" fmla="*/ 95 w 95"/>
                  <a:gd name="T53" fmla="*/ 40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
                  <a:gd name="T82" fmla="*/ 0 h 78"/>
                  <a:gd name="T83" fmla="*/ 95 w 95"/>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 h="78">
                    <a:moveTo>
                      <a:pt x="95" y="40"/>
                    </a:moveTo>
                    <a:lnTo>
                      <a:pt x="83" y="32"/>
                    </a:lnTo>
                    <a:lnTo>
                      <a:pt x="56" y="17"/>
                    </a:lnTo>
                    <a:lnTo>
                      <a:pt x="41" y="9"/>
                    </a:lnTo>
                    <a:lnTo>
                      <a:pt x="29" y="3"/>
                    </a:lnTo>
                    <a:lnTo>
                      <a:pt x="25" y="1"/>
                    </a:lnTo>
                    <a:lnTo>
                      <a:pt x="21" y="0"/>
                    </a:lnTo>
                    <a:lnTo>
                      <a:pt x="19" y="0"/>
                    </a:lnTo>
                    <a:lnTo>
                      <a:pt x="18" y="1"/>
                    </a:lnTo>
                    <a:lnTo>
                      <a:pt x="19" y="8"/>
                    </a:lnTo>
                    <a:lnTo>
                      <a:pt x="19" y="17"/>
                    </a:lnTo>
                    <a:lnTo>
                      <a:pt x="19" y="23"/>
                    </a:lnTo>
                    <a:lnTo>
                      <a:pt x="18" y="30"/>
                    </a:lnTo>
                    <a:lnTo>
                      <a:pt x="16" y="37"/>
                    </a:lnTo>
                    <a:lnTo>
                      <a:pt x="15" y="44"/>
                    </a:lnTo>
                    <a:lnTo>
                      <a:pt x="11" y="50"/>
                    </a:lnTo>
                    <a:lnTo>
                      <a:pt x="9" y="56"/>
                    </a:lnTo>
                    <a:lnTo>
                      <a:pt x="1" y="73"/>
                    </a:lnTo>
                    <a:lnTo>
                      <a:pt x="0" y="75"/>
                    </a:lnTo>
                    <a:lnTo>
                      <a:pt x="0" y="77"/>
                    </a:lnTo>
                    <a:lnTo>
                      <a:pt x="0" y="78"/>
                    </a:lnTo>
                    <a:lnTo>
                      <a:pt x="2" y="77"/>
                    </a:lnTo>
                    <a:lnTo>
                      <a:pt x="20" y="71"/>
                    </a:lnTo>
                    <a:lnTo>
                      <a:pt x="37" y="65"/>
                    </a:lnTo>
                    <a:lnTo>
                      <a:pt x="66" y="52"/>
                    </a:lnTo>
                    <a:lnTo>
                      <a:pt x="87" y="43"/>
                    </a:lnTo>
                    <a:lnTo>
                      <a:pt x="95" y="40"/>
                    </a:lnTo>
                    <a:close/>
                  </a:path>
                </a:pathLst>
              </a:custGeom>
              <a:solidFill>
                <a:srgbClr val="FF6600"/>
              </a:solidFill>
              <a:ln w="9525">
                <a:noFill/>
                <a:round/>
                <a:headEnd/>
                <a:tailEnd/>
              </a:ln>
            </p:spPr>
            <p:txBody>
              <a:bodyPr/>
              <a:lstStyle/>
              <a:p>
                <a:endParaRPr lang="en-US" dirty="0"/>
              </a:p>
            </p:txBody>
          </p:sp>
          <p:sp>
            <p:nvSpPr>
              <p:cNvPr id="21760" name="Freeform 759"/>
              <p:cNvSpPr>
                <a:spLocks/>
              </p:cNvSpPr>
              <p:nvPr/>
            </p:nvSpPr>
            <p:spPr bwMode="auto">
              <a:xfrm>
                <a:off x="3485" y="1289"/>
                <a:ext cx="215" cy="235"/>
              </a:xfrm>
              <a:custGeom>
                <a:avLst/>
                <a:gdLst>
                  <a:gd name="T0" fmla="*/ 63 w 1943"/>
                  <a:gd name="T1" fmla="*/ 58 h 1409"/>
                  <a:gd name="T2" fmla="*/ 248 w 1943"/>
                  <a:gd name="T3" fmla="*/ 235 h 1409"/>
                  <a:gd name="T4" fmla="*/ 414 w 1943"/>
                  <a:gd name="T5" fmla="*/ 380 h 1409"/>
                  <a:gd name="T6" fmla="*/ 1115 w 1943"/>
                  <a:gd name="T7" fmla="*/ 994 h 1409"/>
                  <a:gd name="T8" fmla="*/ 1302 w 1943"/>
                  <a:gd name="T9" fmla="*/ 1156 h 1409"/>
                  <a:gd name="T10" fmla="*/ 1441 w 1943"/>
                  <a:gd name="T11" fmla="*/ 1268 h 1409"/>
                  <a:gd name="T12" fmla="*/ 1562 w 1943"/>
                  <a:gd name="T13" fmla="*/ 1352 h 1409"/>
                  <a:gd name="T14" fmla="*/ 1638 w 1943"/>
                  <a:gd name="T15" fmla="*/ 1385 h 1409"/>
                  <a:gd name="T16" fmla="*/ 1696 w 1943"/>
                  <a:gd name="T17" fmla="*/ 1400 h 1409"/>
                  <a:gd name="T18" fmla="*/ 1758 w 1943"/>
                  <a:gd name="T19" fmla="*/ 1408 h 1409"/>
                  <a:gd name="T20" fmla="*/ 1821 w 1943"/>
                  <a:gd name="T21" fmla="*/ 1405 h 1409"/>
                  <a:gd name="T22" fmla="*/ 1876 w 1943"/>
                  <a:gd name="T23" fmla="*/ 1392 h 1409"/>
                  <a:gd name="T24" fmla="*/ 1914 w 1943"/>
                  <a:gd name="T25" fmla="*/ 1375 h 1409"/>
                  <a:gd name="T26" fmla="*/ 1922 w 1943"/>
                  <a:gd name="T27" fmla="*/ 1356 h 1409"/>
                  <a:gd name="T28" fmla="*/ 1845 w 1943"/>
                  <a:gd name="T29" fmla="*/ 1348 h 1409"/>
                  <a:gd name="T30" fmla="*/ 1775 w 1943"/>
                  <a:gd name="T31" fmla="*/ 1334 h 1409"/>
                  <a:gd name="T32" fmla="*/ 1698 w 1943"/>
                  <a:gd name="T33" fmla="*/ 1306 h 1409"/>
                  <a:gd name="T34" fmla="*/ 1630 w 1943"/>
                  <a:gd name="T35" fmla="*/ 1273 h 1409"/>
                  <a:gd name="T36" fmla="*/ 1549 w 1943"/>
                  <a:gd name="T37" fmla="*/ 1216 h 1409"/>
                  <a:gd name="T38" fmla="*/ 1468 w 1943"/>
                  <a:gd name="T39" fmla="*/ 1141 h 1409"/>
                  <a:gd name="T40" fmla="*/ 1341 w 1943"/>
                  <a:gd name="T41" fmla="*/ 999 h 1409"/>
                  <a:gd name="T42" fmla="*/ 1274 w 1943"/>
                  <a:gd name="T43" fmla="*/ 931 h 1409"/>
                  <a:gd name="T44" fmla="*/ 1199 w 1943"/>
                  <a:gd name="T45" fmla="*/ 871 h 1409"/>
                  <a:gd name="T46" fmla="*/ 1144 w 1943"/>
                  <a:gd name="T47" fmla="*/ 833 h 1409"/>
                  <a:gd name="T48" fmla="*/ 1048 w 1943"/>
                  <a:gd name="T49" fmla="*/ 748 h 1409"/>
                  <a:gd name="T50" fmla="*/ 858 w 1943"/>
                  <a:gd name="T51" fmla="*/ 567 h 1409"/>
                  <a:gd name="T52" fmla="*/ 792 w 1943"/>
                  <a:gd name="T53" fmla="*/ 507 h 1409"/>
                  <a:gd name="T54" fmla="*/ 747 w 1943"/>
                  <a:gd name="T55" fmla="*/ 472 h 1409"/>
                  <a:gd name="T56" fmla="*/ 659 w 1943"/>
                  <a:gd name="T57" fmla="*/ 417 h 1409"/>
                  <a:gd name="T58" fmla="*/ 602 w 1943"/>
                  <a:gd name="T59" fmla="*/ 373 h 1409"/>
                  <a:gd name="T60" fmla="*/ 519 w 1943"/>
                  <a:gd name="T61" fmla="*/ 296 h 1409"/>
                  <a:gd name="T62" fmla="*/ 411 w 1943"/>
                  <a:gd name="T63" fmla="*/ 189 h 1409"/>
                  <a:gd name="T64" fmla="*/ 347 w 1943"/>
                  <a:gd name="T65" fmla="*/ 140 h 1409"/>
                  <a:gd name="T66" fmla="*/ 343 w 1943"/>
                  <a:gd name="T67" fmla="*/ 110 h 1409"/>
                  <a:gd name="T68" fmla="*/ 362 w 1943"/>
                  <a:gd name="T69" fmla="*/ 97 h 1409"/>
                  <a:gd name="T70" fmla="*/ 391 w 1943"/>
                  <a:gd name="T71" fmla="*/ 95 h 1409"/>
                  <a:gd name="T72" fmla="*/ 435 w 1943"/>
                  <a:gd name="T73" fmla="*/ 104 h 1409"/>
                  <a:gd name="T74" fmla="*/ 521 w 1943"/>
                  <a:gd name="T75" fmla="*/ 130 h 1409"/>
                  <a:gd name="T76" fmla="*/ 640 w 1943"/>
                  <a:gd name="T77" fmla="*/ 155 h 1409"/>
                  <a:gd name="T78" fmla="*/ 907 w 1943"/>
                  <a:gd name="T79" fmla="*/ 200 h 1409"/>
                  <a:gd name="T80" fmla="*/ 977 w 1943"/>
                  <a:gd name="T81" fmla="*/ 213 h 1409"/>
                  <a:gd name="T82" fmla="*/ 1031 w 1943"/>
                  <a:gd name="T83" fmla="*/ 213 h 1409"/>
                  <a:gd name="T84" fmla="*/ 1061 w 1943"/>
                  <a:gd name="T85" fmla="*/ 206 h 1409"/>
                  <a:gd name="T86" fmla="*/ 1083 w 1943"/>
                  <a:gd name="T87" fmla="*/ 191 h 1409"/>
                  <a:gd name="T88" fmla="*/ 1088 w 1943"/>
                  <a:gd name="T89" fmla="*/ 179 h 1409"/>
                  <a:gd name="T90" fmla="*/ 1080 w 1943"/>
                  <a:gd name="T91" fmla="*/ 166 h 1409"/>
                  <a:gd name="T92" fmla="*/ 1051 w 1943"/>
                  <a:gd name="T93" fmla="*/ 152 h 1409"/>
                  <a:gd name="T94" fmla="*/ 999 w 1943"/>
                  <a:gd name="T95" fmla="*/ 145 h 1409"/>
                  <a:gd name="T96" fmla="*/ 919 w 1943"/>
                  <a:gd name="T97" fmla="*/ 148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43"/>
                  <a:gd name="T148" fmla="*/ 0 h 1409"/>
                  <a:gd name="T149" fmla="*/ 1943 w 1943"/>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43" h="1409">
                    <a:moveTo>
                      <a:pt x="919" y="148"/>
                    </a:moveTo>
                    <a:lnTo>
                      <a:pt x="459" y="74"/>
                    </a:lnTo>
                    <a:lnTo>
                      <a:pt x="0" y="0"/>
                    </a:lnTo>
                    <a:lnTo>
                      <a:pt x="63" y="58"/>
                    </a:lnTo>
                    <a:lnTo>
                      <a:pt x="115" y="108"/>
                    </a:lnTo>
                    <a:lnTo>
                      <a:pt x="197" y="188"/>
                    </a:lnTo>
                    <a:lnTo>
                      <a:pt x="232" y="221"/>
                    </a:lnTo>
                    <a:lnTo>
                      <a:pt x="248" y="235"/>
                    </a:lnTo>
                    <a:lnTo>
                      <a:pt x="263" y="250"/>
                    </a:lnTo>
                    <a:lnTo>
                      <a:pt x="293" y="277"/>
                    </a:lnTo>
                    <a:lnTo>
                      <a:pt x="324" y="303"/>
                    </a:lnTo>
                    <a:lnTo>
                      <a:pt x="414" y="380"/>
                    </a:lnTo>
                    <a:lnTo>
                      <a:pt x="513" y="464"/>
                    </a:lnTo>
                    <a:lnTo>
                      <a:pt x="722" y="649"/>
                    </a:lnTo>
                    <a:lnTo>
                      <a:pt x="932" y="832"/>
                    </a:lnTo>
                    <a:lnTo>
                      <a:pt x="1115" y="994"/>
                    </a:lnTo>
                    <a:lnTo>
                      <a:pt x="1173" y="1045"/>
                    </a:lnTo>
                    <a:lnTo>
                      <a:pt x="1221" y="1087"/>
                    </a:lnTo>
                    <a:lnTo>
                      <a:pt x="1263" y="1123"/>
                    </a:lnTo>
                    <a:lnTo>
                      <a:pt x="1302" y="1156"/>
                    </a:lnTo>
                    <a:lnTo>
                      <a:pt x="1341" y="1190"/>
                    </a:lnTo>
                    <a:lnTo>
                      <a:pt x="1386" y="1225"/>
                    </a:lnTo>
                    <a:lnTo>
                      <a:pt x="1412" y="1246"/>
                    </a:lnTo>
                    <a:lnTo>
                      <a:pt x="1441" y="1268"/>
                    </a:lnTo>
                    <a:lnTo>
                      <a:pt x="1508" y="1318"/>
                    </a:lnTo>
                    <a:lnTo>
                      <a:pt x="1523" y="1329"/>
                    </a:lnTo>
                    <a:lnTo>
                      <a:pt x="1542" y="1341"/>
                    </a:lnTo>
                    <a:lnTo>
                      <a:pt x="1562" y="1352"/>
                    </a:lnTo>
                    <a:lnTo>
                      <a:pt x="1586" y="1364"/>
                    </a:lnTo>
                    <a:lnTo>
                      <a:pt x="1598" y="1369"/>
                    </a:lnTo>
                    <a:lnTo>
                      <a:pt x="1611" y="1374"/>
                    </a:lnTo>
                    <a:lnTo>
                      <a:pt x="1638" y="1385"/>
                    </a:lnTo>
                    <a:lnTo>
                      <a:pt x="1652" y="1389"/>
                    </a:lnTo>
                    <a:lnTo>
                      <a:pt x="1667" y="1393"/>
                    </a:lnTo>
                    <a:lnTo>
                      <a:pt x="1681" y="1396"/>
                    </a:lnTo>
                    <a:lnTo>
                      <a:pt x="1696" y="1400"/>
                    </a:lnTo>
                    <a:lnTo>
                      <a:pt x="1712" y="1402"/>
                    </a:lnTo>
                    <a:lnTo>
                      <a:pt x="1727" y="1404"/>
                    </a:lnTo>
                    <a:lnTo>
                      <a:pt x="1743" y="1406"/>
                    </a:lnTo>
                    <a:lnTo>
                      <a:pt x="1758" y="1408"/>
                    </a:lnTo>
                    <a:lnTo>
                      <a:pt x="1774" y="1409"/>
                    </a:lnTo>
                    <a:lnTo>
                      <a:pt x="1790" y="1408"/>
                    </a:lnTo>
                    <a:lnTo>
                      <a:pt x="1805" y="1406"/>
                    </a:lnTo>
                    <a:lnTo>
                      <a:pt x="1821" y="1405"/>
                    </a:lnTo>
                    <a:lnTo>
                      <a:pt x="1837" y="1402"/>
                    </a:lnTo>
                    <a:lnTo>
                      <a:pt x="1853" y="1399"/>
                    </a:lnTo>
                    <a:lnTo>
                      <a:pt x="1869" y="1394"/>
                    </a:lnTo>
                    <a:lnTo>
                      <a:pt x="1876" y="1392"/>
                    </a:lnTo>
                    <a:lnTo>
                      <a:pt x="1884" y="1389"/>
                    </a:lnTo>
                    <a:lnTo>
                      <a:pt x="1899" y="1383"/>
                    </a:lnTo>
                    <a:lnTo>
                      <a:pt x="1906" y="1379"/>
                    </a:lnTo>
                    <a:lnTo>
                      <a:pt x="1914" y="1375"/>
                    </a:lnTo>
                    <a:lnTo>
                      <a:pt x="1921" y="1371"/>
                    </a:lnTo>
                    <a:lnTo>
                      <a:pt x="1929" y="1367"/>
                    </a:lnTo>
                    <a:lnTo>
                      <a:pt x="1943" y="1358"/>
                    </a:lnTo>
                    <a:lnTo>
                      <a:pt x="1922" y="1356"/>
                    </a:lnTo>
                    <a:lnTo>
                      <a:pt x="1902" y="1354"/>
                    </a:lnTo>
                    <a:lnTo>
                      <a:pt x="1883" y="1352"/>
                    </a:lnTo>
                    <a:lnTo>
                      <a:pt x="1863" y="1350"/>
                    </a:lnTo>
                    <a:lnTo>
                      <a:pt x="1845" y="1348"/>
                    </a:lnTo>
                    <a:lnTo>
                      <a:pt x="1826" y="1345"/>
                    </a:lnTo>
                    <a:lnTo>
                      <a:pt x="1808" y="1341"/>
                    </a:lnTo>
                    <a:lnTo>
                      <a:pt x="1792" y="1338"/>
                    </a:lnTo>
                    <a:lnTo>
                      <a:pt x="1775" y="1334"/>
                    </a:lnTo>
                    <a:lnTo>
                      <a:pt x="1758" y="1328"/>
                    </a:lnTo>
                    <a:lnTo>
                      <a:pt x="1743" y="1324"/>
                    </a:lnTo>
                    <a:lnTo>
                      <a:pt x="1727" y="1318"/>
                    </a:lnTo>
                    <a:lnTo>
                      <a:pt x="1698" y="1306"/>
                    </a:lnTo>
                    <a:lnTo>
                      <a:pt x="1684" y="1301"/>
                    </a:lnTo>
                    <a:lnTo>
                      <a:pt x="1670" y="1294"/>
                    </a:lnTo>
                    <a:lnTo>
                      <a:pt x="1644" y="1280"/>
                    </a:lnTo>
                    <a:lnTo>
                      <a:pt x="1630" y="1273"/>
                    </a:lnTo>
                    <a:lnTo>
                      <a:pt x="1618" y="1266"/>
                    </a:lnTo>
                    <a:lnTo>
                      <a:pt x="1593" y="1250"/>
                    </a:lnTo>
                    <a:lnTo>
                      <a:pt x="1570" y="1233"/>
                    </a:lnTo>
                    <a:lnTo>
                      <a:pt x="1549" y="1216"/>
                    </a:lnTo>
                    <a:lnTo>
                      <a:pt x="1528" y="1198"/>
                    </a:lnTo>
                    <a:lnTo>
                      <a:pt x="1507" y="1179"/>
                    </a:lnTo>
                    <a:lnTo>
                      <a:pt x="1488" y="1161"/>
                    </a:lnTo>
                    <a:lnTo>
                      <a:pt x="1468" y="1141"/>
                    </a:lnTo>
                    <a:lnTo>
                      <a:pt x="1450" y="1121"/>
                    </a:lnTo>
                    <a:lnTo>
                      <a:pt x="1413" y="1080"/>
                    </a:lnTo>
                    <a:lnTo>
                      <a:pt x="1377" y="1040"/>
                    </a:lnTo>
                    <a:lnTo>
                      <a:pt x="1341" y="999"/>
                    </a:lnTo>
                    <a:lnTo>
                      <a:pt x="1323" y="979"/>
                    </a:lnTo>
                    <a:lnTo>
                      <a:pt x="1304" y="959"/>
                    </a:lnTo>
                    <a:lnTo>
                      <a:pt x="1284" y="941"/>
                    </a:lnTo>
                    <a:lnTo>
                      <a:pt x="1274" y="931"/>
                    </a:lnTo>
                    <a:lnTo>
                      <a:pt x="1264" y="922"/>
                    </a:lnTo>
                    <a:lnTo>
                      <a:pt x="1244" y="904"/>
                    </a:lnTo>
                    <a:lnTo>
                      <a:pt x="1221" y="888"/>
                    </a:lnTo>
                    <a:lnTo>
                      <a:pt x="1199" y="871"/>
                    </a:lnTo>
                    <a:lnTo>
                      <a:pt x="1176" y="856"/>
                    </a:lnTo>
                    <a:lnTo>
                      <a:pt x="1166" y="849"/>
                    </a:lnTo>
                    <a:lnTo>
                      <a:pt x="1156" y="842"/>
                    </a:lnTo>
                    <a:lnTo>
                      <a:pt x="1144" y="833"/>
                    </a:lnTo>
                    <a:lnTo>
                      <a:pt x="1132" y="823"/>
                    </a:lnTo>
                    <a:lnTo>
                      <a:pt x="1105" y="801"/>
                    </a:lnTo>
                    <a:lnTo>
                      <a:pt x="1078" y="776"/>
                    </a:lnTo>
                    <a:lnTo>
                      <a:pt x="1048" y="748"/>
                    </a:lnTo>
                    <a:lnTo>
                      <a:pt x="1016" y="719"/>
                    </a:lnTo>
                    <a:lnTo>
                      <a:pt x="952" y="656"/>
                    </a:lnTo>
                    <a:lnTo>
                      <a:pt x="888" y="596"/>
                    </a:lnTo>
                    <a:lnTo>
                      <a:pt x="858" y="567"/>
                    </a:lnTo>
                    <a:lnTo>
                      <a:pt x="844" y="553"/>
                    </a:lnTo>
                    <a:lnTo>
                      <a:pt x="830" y="541"/>
                    </a:lnTo>
                    <a:lnTo>
                      <a:pt x="805" y="518"/>
                    </a:lnTo>
                    <a:lnTo>
                      <a:pt x="792" y="507"/>
                    </a:lnTo>
                    <a:lnTo>
                      <a:pt x="781" y="498"/>
                    </a:lnTo>
                    <a:lnTo>
                      <a:pt x="762" y="482"/>
                    </a:lnTo>
                    <a:lnTo>
                      <a:pt x="753" y="477"/>
                    </a:lnTo>
                    <a:lnTo>
                      <a:pt x="747" y="472"/>
                    </a:lnTo>
                    <a:lnTo>
                      <a:pt x="709" y="450"/>
                    </a:lnTo>
                    <a:lnTo>
                      <a:pt x="691" y="439"/>
                    </a:lnTo>
                    <a:lnTo>
                      <a:pt x="674" y="428"/>
                    </a:lnTo>
                    <a:lnTo>
                      <a:pt x="659" y="417"/>
                    </a:lnTo>
                    <a:lnTo>
                      <a:pt x="643" y="406"/>
                    </a:lnTo>
                    <a:lnTo>
                      <a:pt x="629" y="395"/>
                    </a:lnTo>
                    <a:lnTo>
                      <a:pt x="615" y="384"/>
                    </a:lnTo>
                    <a:lnTo>
                      <a:pt x="602" y="373"/>
                    </a:lnTo>
                    <a:lnTo>
                      <a:pt x="589" y="361"/>
                    </a:lnTo>
                    <a:lnTo>
                      <a:pt x="564" y="339"/>
                    </a:lnTo>
                    <a:lnTo>
                      <a:pt x="542" y="318"/>
                    </a:lnTo>
                    <a:lnTo>
                      <a:pt x="519" y="296"/>
                    </a:lnTo>
                    <a:lnTo>
                      <a:pt x="477" y="253"/>
                    </a:lnTo>
                    <a:lnTo>
                      <a:pt x="456" y="231"/>
                    </a:lnTo>
                    <a:lnTo>
                      <a:pt x="434" y="210"/>
                    </a:lnTo>
                    <a:lnTo>
                      <a:pt x="411" y="189"/>
                    </a:lnTo>
                    <a:lnTo>
                      <a:pt x="387" y="170"/>
                    </a:lnTo>
                    <a:lnTo>
                      <a:pt x="374" y="159"/>
                    </a:lnTo>
                    <a:lnTo>
                      <a:pt x="361" y="150"/>
                    </a:lnTo>
                    <a:lnTo>
                      <a:pt x="347" y="140"/>
                    </a:lnTo>
                    <a:lnTo>
                      <a:pt x="332" y="130"/>
                    </a:lnTo>
                    <a:lnTo>
                      <a:pt x="336" y="121"/>
                    </a:lnTo>
                    <a:lnTo>
                      <a:pt x="341" y="113"/>
                    </a:lnTo>
                    <a:lnTo>
                      <a:pt x="343" y="110"/>
                    </a:lnTo>
                    <a:lnTo>
                      <a:pt x="346" y="107"/>
                    </a:lnTo>
                    <a:lnTo>
                      <a:pt x="351" y="102"/>
                    </a:lnTo>
                    <a:lnTo>
                      <a:pt x="358" y="98"/>
                    </a:lnTo>
                    <a:lnTo>
                      <a:pt x="362" y="97"/>
                    </a:lnTo>
                    <a:lnTo>
                      <a:pt x="366" y="96"/>
                    </a:lnTo>
                    <a:lnTo>
                      <a:pt x="374" y="95"/>
                    </a:lnTo>
                    <a:lnTo>
                      <a:pt x="382" y="93"/>
                    </a:lnTo>
                    <a:lnTo>
                      <a:pt x="391" y="95"/>
                    </a:lnTo>
                    <a:lnTo>
                      <a:pt x="401" y="96"/>
                    </a:lnTo>
                    <a:lnTo>
                      <a:pt x="411" y="98"/>
                    </a:lnTo>
                    <a:lnTo>
                      <a:pt x="423" y="101"/>
                    </a:lnTo>
                    <a:lnTo>
                      <a:pt x="435" y="104"/>
                    </a:lnTo>
                    <a:lnTo>
                      <a:pt x="447" y="108"/>
                    </a:lnTo>
                    <a:lnTo>
                      <a:pt x="473" y="116"/>
                    </a:lnTo>
                    <a:lnTo>
                      <a:pt x="495" y="124"/>
                    </a:lnTo>
                    <a:lnTo>
                      <a:pt x="521" y="130"/>
                    </a:lnTo>
                    <a:lnTo>
                      <a:pt x="547" y="137"/>
                    </a:lnTo>
                    <a:lnTo>
                      <a:pt x="576" y="144"/>
                    </a:lnTo>
                    <a:lnTo>
                      <a:pt x="607" y="149"/>
                    </a:lnTo>
                    <a:lnTo>
                      <a:pt x="640" y="155"/>
                    </a:lnTo>
                    <a:lnTo>
                      <a:pt x="704" y="166"/>
                    </a:lnTo>
                    <a:lnTo>
                      <a:pt x="830" y="186"/>
                    </a:lnTo>
                    <a:lnTo>
                      <a:pt x="884" y="196"/>
                    </a:lnTo>
                    <a:lnTo>
                      <a:pt x="907" y="200"/>
                    </a:lnTo>
                    <a:lnTo>
                      <a:pt x="927" y="204"/>
                    </a:lnTo>
                    <a:lnTo>
                      <a:pt x="945" y="208"/>
                    </a:lnTo>
                    <a:lnTo>
                      <a:pt x="962" y="211"/>
                    </a:lnTo>
                    <a:lnTo>
                      <a:pt x="977" y="213"/>
                    </a:lnTo>
                    <a:lnTo>
                      <a:pt x="993" y="214"/>
                    </a:lnTo>
                    <a:lnTo>
                      <a:pt x="1006" y="214"/>
                    </a:lnTo>
                    <a:lnTo>
                      <a:pt x="1020" y="214"/>
                    </a:lnTo>
                    <a:lnTo>
                      <a:pt x="1031" y="213"/>
                    </a:lnTo>
                    <a:lnTo>
                      <a:pt x="1042" y="211"/>
                    </a:lnTo>
                    <a:lnTo>
                      <a:pt x="1048" y="210"/>
                    </a:lnTo>
                    <a:lnTo>
                      <a:pt x="1052" y="209"/>
                    </a:lnTo>
                    <a:lnTo>
                      <a:pt x="1061" y="206"/>
                    </a:lnTo>
                    <a:lnTo>
                      <a:pt x="1068" y="203"/>
                    </a:lnTo>
                    <a:lnTo>
                      <a:pt x="1074" y="200"/>
                    </a:lnTo>
                    <a:lnTo>
                      <a:pt x="1080" y="196"/>
                    </a:lnTo>
                    <a:lnTo>
                      <a:pt x="1083" y="191"/>
                    </a:lnTo>
                    <a:lnTo>
                      <a:pt x="1087" y="187"/>
                    </a:lnTo>
                    <a:lnTo>
                      <a:pt x="1087" y="185"/>
                    </a:lnTo>
                    <a:lnTo>
                      <a:pt x="1088" y="183"/>
                    </a:lnTo>
                    <a:lnTo>
                      <a:pt x="1088" y="179"/>
                    </a:lnTo>
                    <a:lnTo>
                      <a:pt x="1087" y="175"/>
                    </a:lnTo>
                    <a:lnTo>
                      <a:pt x="1084" y="171"/>
                    </a:lnTo>
                    <a:lnTo>
                      <a:pt x="1082" y="169"/>
                    </a:lnTo>
                    <a:lnTo>
                      <a:pt x="1080" y="166"/>
                    </a:lnTo>
                    <a:lnTo>
                      <a:pt x="1075" y="162"/>
                    </a:lnTo>
                    <a:lnTo>
                      <a:pt x="1069" y="158"/>
                    </a:lnTo>
                    <a:lnTo>
                      <a:pt x="1061" y="155"/>
                    </a:lnTo>
                    <a:lnTo>
                      <a:pt x="1051" y="152"/>
                    </a:lnTo>
                    <a:lnTo>
                      <a:pt x="1040" y="149"/>
                    </a:lnTo>
                    <a:lnTo>
                      <a:pt x="1027" y="147"/>
                    </a:lnTo>
                    <a:lnTo>
                      <a:pt x="1014" y="146"/>
                    </a:lnTo>
                    <a:lnTo>
                      <a:pt x="999" y="145"/>
                    </a:lnTo>
                    <a:lnTo>
                      <a:pt x="981" y="145"/>
                    </a:lnTo>
                    <a:lnTo>
                      <a:pt x="962" y="145"/>
                    </a:lnTo>
                    <a:lnTo>
                      <a:pt x="942" y="146"/>
                    </a:lnTo>
                    <a:lnTo>
                      <a:pt x="919" y="148"/>
                    </a:lnTo>
                    <a:close/>
                  </a:path>
                </a:pathLst>
              </a:custGeom>
              <a:solidFill>
                <a:srgbClr val="FFFFFF"/>
              </a:solidFill>
              <a:ln w="9525">
                <a:noFill/>
                <a:round/>
                <a:headEnd/>
                <a:tailEnd/>
              </a:ln>
            </p:spPr>
            <p:txBody>
              <a:bodyPr/>
              <a:lstStyle/>
              <a:p>
                <a:endParaRPr lang="en-US" dirty="0"/>
              </a:p>
            </p:txBody>
          </p:sp>
          <p:sp>
            <p:nvSpPr>
              <p:cNvPr id="21761" name="Freeform 760"/>
              <p:cNvSpPr>
                <a:spLocks/>
              </p:cNvSpPr>
              <p:nvPr/>
            </p:nvSpPr>
            <p:spPr bwMode="auto">
              <a:xfrm>
                <a:off x="3659" y="1354"/>
                <a:ext cx="61" cy="173"/>
              </a:xfrm>
              <a:custGeom>
                <a:avLst/>
                <a:gdLst>
                  <a:gd name="T0" fmla="*/ 9 w 549"/>
                  <a:gd name="T1" fmla="*/ 29 h 1034"/>
                  <a:gd name="T2" fmla="*/ 1 w 549"/>
                  <a:gd name="T3" fmla="*/ 93 h 1034"/>
                  <a:gd name="T4" fmla="*/ 0 w 549"/>
                  <a:gd name="T5" fmla="*/ 183 h 1034"/>
                  <a:gd name="T6" fmla="*/ 7 w 549"/>
                  <a:gd name="T7" fmla="*/ 243 h 1034"/>
                  <a:gd name="T8" fmla="*/ 17 w 549"/>
                  <a:gd name="T9" fmla="*/ 282 h 1034"/>
                  <a:gd name="T10" fmla="*/ 30 w 549"/>
                  <a:gd name="T11" fmla="*/ 307 h 1034"/>
                  <a:gd name="T12" fmla="*/ 59 w 549"/>
                  <a:gd name="T13" fmla="*/ 319 h 1034"/>
                  <a:gd name="T14" fmla="*/ 125 w 549"/>
                  <a:gd name="T15" fmla="*/ 341 h 1034"/>
                  <a:gd name="T16" fmla="*/ 149 w 549"/>
                  <a:gd name="T17" fmla="*/ 357 h 1034"/>
                  <a:gd name="T18" fmla="*/ 164 w 549"/>
                  <a:gd name="T19" fmla="*/ 383 h 1034"/>
                  <a:gd name="T20" fmla="*/ 185 w 549"/>
                  <a:gd name="T21" fmla="*/ 456 h 1034"/>
                  <a:gd name="T22" fmla="*/ 185 w 549"/>
                  <a:gd name="T23" fmla="*/ 489 h 1034"/>
                  <a:gd name="T24" fmla="*/ 155 w 549"/>
                  <a:gd name="T25" fmla="*/ 563 h 1034"/>
                  <a:gd name="T26" fmla="*/ 151 w 549"/>
                  <a:gd name="T27" fmla="*/ 591 h 1034"/>
                  <a:gd name="T28" fmla="*/ 155 w 549"/>
                  <a:gd name="T29" fmla="*/ 608 h 1034"/>
                  <a:gd name="T30" fmla="*/ 170 w 549"/>
                  <a:gd name="T31" fmla="*/ 634 h 1034"/>
                  <a:gd name="T32" fmla="*/ 201 w 549"/>
                  <a:gd name="T33" fmla="*/ 672 h 1034"/>
                  <a:gd name="T34" fmla="*/ 283 w 549"/>
                  <a:gd name="T35" fmla="*/ 750 h 1034"/>
                  <a:gd name="T36" fmla="*/ 371 w 549"/>
                  <a:gd name="T37" fmla="*/ 828 h 1034"/>
                  <a:gd name="T38" fmla="*/ 424 w 549"/>
                  <a:gd name="T39" fmla="*/ 886 h 1034"/>
                  <a:gd name="T40" fmla="*/ 436 w 549"/>
                  <a:gd name="T41" fmla="*/ 908 h 1034"/>
                  <a:gd name="T42" fmla="*/ 448 w 549"/>
                  <a:gd name="T43" fmla="*/ 935 h 1034"/>
                  <a:gd name="T44" fmla="*/ 448 w 549"/>
                  <a:gd name="T45" fmla="*/ 946 h 1034"/>
                  <a:gd name="T46" fmla="*/ 437 w 549"/>
                  <a:gd name="T47" fmla="*/ 956 h 1034"/>
                  <a:gd name="T48" fmla="*/ 414 w 549"/>
                  <a:gd name="T49" fmla="*/ 961 h 1034"/>
                  <a:gd name="T50" fmla="*/ 335 w 549"/>
                  <a:gd name="T51" fmla="*/ 964 h 1034"/>
                  <a:gd name="T52" fmla="*/ 218 w 549"/>
                  <a:gd name="T53" fmla="*/ 971 h 1034"/>
                  <a:gd name="T54" fmla="*/ 178 w 549"/>
                  <a:gd name="T55" fmla="*/ 979 h 1034"/>
                  <a:gd name="T56" fmla="*/ 147 w 549"/>
                  <a:gd name="T57" fmla="*/ 994 h 1034"/>
                  <a:gd name="T58" fmla="*/ 154 w 549"/>
                  <a:gd name="T59" fmla="*/ 1009 h 1034"/>
                  <a:gd name="T60" fmla="*/ 223 w 549"/>
                  <a:gd name="T61" fmla="*/ 1022 h 1034"/>
                  <a:gd name="T62" fmla="*/ 342 w 549"/>
                  <a:gd name="T63" fmla="*/ 1033 h 1034"/>
                  <a:gd name="T64" fmla="*/ 430 w 549"/>
                  <a:gd name="T65" fmla="*/ 1034 h 1034"/>
                  <a:gd name="T66" fmla="*/ 498 w 549"/>
                  <a:gd name="T67" fmla="*/ 1028 h 1034"/>
                  <a:gd name="T68" fmla="*/ 523 w 549"/>
                  <a:gd name="T69" fmla="*/ 1018 h 1034"/>
                  <a:gd name="T70" fmla="*/ 546 w 549"/>
                  <a:gd name="T71" fmla="*/ 993 h 1034"/>
                  <a:gd name="T72" fmla="*/ 547 w 549"/>
                  <a:gd name="T73" fmla="*/ 978 h 1034"/>
                  <a:gd name="T74" fmla="*/ 531 w 549"/>
                  <a:gd name="T75" fmla="*/ 953 h 1034"/>
                  <a:gd name="T76" fmla="*/ 518 w 549"/>
                  <a:gd name="T77" fmla="*/ 910 h 1034"/>
                  <a:gd name="T78" fmla="*/ 486 w 549"/>
                  <a:gd name="T79" fmla="*/ 840 h 1034"/>
                  <a:gd name="T80" fmla="*/ 410 w 549"/>
                  <a:gd name="T81" fmla="*/ 710 h 1034"/>
                  <a:gd name="T82" fmla="*/ 315 w 549"/>
                  <a:gd name="T83" fmla="*/ 521 h 1034"/>
                  <a:gd name="T84" fmla="*/ 272 w 549"/>
                  <a:gd name="T85" fmla="*/ 339 h 1034"/>
                  <a:gd name="T86" fmla="*/ 229 w 549"/>
                  <a:gd name="T87" fmla="*/ 151 h 1034"/>
                  <a:gd name="T88" fmla="*/ 215 w 549"/>
                  <a:gd name="T89" fmla="*/ 130 h 1034"/>
                  <a:gd name="T90" fmla="*/ 166 w 549"/>
                  <a:gd name="T91" fmla="*/ 82 h 1034"/>
                  <a:gd name="T92" fmla="*/ 86 w 549"/>
                  <a:gd name="T93" fmla="*/ 29 h 1034"/>
                  <a:gd name="T94" fmla="*/ 28 w 549"/>
                  <a:gd name="T95" fmla="*/ 3 h 10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9"/>
                  <a:gd name="T145" fmla="*/ 0 h 1034"/>
                  <a:gd name="T146" fmla="*/ 549 w 549"/>
                  <a:gd name="T147" fmla="*/ 1034 h 10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9" h="1034">
                    <a:moveTo>
                      <a:pt x="17" y="0"/>
                    </a:moveTo>
                    <a:lnTo>
                      <a:pt x="15" y="6"/>
                    </a:lnTo>
                    <a:lnTo>
                      <a:pt x="13" y="12"/>
                    </a:lnTo>
                    <a:lnTo>
                      <a:pt x="9" y="29"/>
                    </a:lnTo>
                    <a:lnTo>
                      <a:pt x="6" y="47"/>
                    </a:lnTo>
                    <a:lnTo>
                      <a:pt x="5" y="58"/>
                    </a:lnTo>
                    <a:lnTo>
                      <a:pt x="4" y="69"/>
                    </a:lnTo>
                    <a:lnTo>
                      <a:pt x="1" y="93"/>
                    </a:lnTo>
                    <a:lnTo>
                      <a:pt x="0" y="118"/>
                    </a:lnTo>
                    <a:lnTo>
                      <a:pt x="0" y="144"/>
                    </a:lnTo>
                    <a:lnTo>
                      <a:pt x="0" y="169"/>
                    </a:lnTo>
                    <a:lnTo>
                      <a:pt x="0" y="183"/>
                    </a:lnTo>
                    <a:lnTo>
                      <a:pt x="1" y="195"/>
                    </a:lnTo>
                    <a:lnTo>
                      <a:pt x="4" y="220"/>
                    </a:lnTo>
                    <a:lnTo>
                      <a:pt x="5" y="232"/>
                    </a:lnTo>
                    <a:lnTo>
                      <a:pt x="7" y="243"/>
                    </a:lnTo>
                    <a:lnTo>
                      <a:pt x="9" y="254"/>
                    </a:lnTo>
                    <a:lnTo>
                      <a:pt x="12" y="263"/>
                    </a:lnTo>
                    <a:lnTo>
                      <a:pt x="14" y="273"/>
                    </a:lnTo>
                    <a:lnTo>
                      <a:pt x="17" y="282"/>
                    </a:lnTo>
                    <a:lnTo>
                      <a:pt x="19" y="289"/>
                    </a:lnTo>
                    <a:lnTo>
                      <a:pt x="23" y="297"/>
                    </a:lnTo>
                    <a:lnTo>
                      <a:pt x="27" y="302"/>
                    </a:lnTo>
                    <a:lnTo>
                      <a:pt x="30" y="307"/>
                    </a:lnTo>
                    <a:lnTo>
                      <a:pt x="35" y="310"/>
                    </a:lnTo>
                    <a:lnTo>
                      <a:pt x="37" y="312"/>
                    </a:lnTo>
                    <a:lnTo>
                      <a:pt x="40" y="313"/>
                    </a:lnTo>
                    <a:lnTo>
                      <a:pt x="59" y="319"/>
                    </a:lnTo>
                    <a:lnTo>
                      <a:pt x="76" y="325"/>
                    </a:lnTo>
                    <a:lnTo>
                      <a:pt x="106" y="334"/>
                    </a:lnTo>
                    <a:lnTo>
                      <a:pt x="120" y="338"/>
                    </a:lnTo>
                    <a:lnTo>
                      <a:pt x="125" y="341"/>
                    </a:lnTo>
                    <a:lnTo>
                      <a:pt x="132" y="344"/>
                    </a:lnTo>
                    <a:lnTo>
                      <a:pt x="137" y="349"/>
                    </a:lnTo>
                    <a:lnTo>
                      <a:pt x="143" y="352"/>
                    </a:lnTo>
                    <a:lnTo>
                      <a:pt x="149" y="357"/>
                    </a:lnTo>
                    <a:lnTo>
                      <a:pt x="154" y="362"/>
                    </a:lnTo>
                    <a:lnTo>
                      <a:pt x="156" y="365"/>
                    </a:lnTo>
                    <a:lnTo>
                      <a:pt x="159" y="370"/>
                    </a:lnTo>
                    <a:lnTo>
                      <a:pt x="164" y="383"/>
                    </a:lnTo>
                    <a:lnTo>
                      <a:pt x="171" y="401"/>
                    </a:lnTo>
                    <a:lnTo>
                      <a:pt x="176" y="419"/>
                    </a:lnTo>
                    <a:lnTo>
                      <a:pt x="181" y="438"/>
                    </a:lnTo>
                    <a:lnTo>
                      <a:pt x="185" y="456"/>
                    </a:lnTo>
                    <a:lnTo>
                      <a:pt x="188" y="471"/>
                    </a:lnTo>
                    <a:lnTo>
                      <a:pt x="188" y="480"/>
                    </a:lnTo>
                    <a:lnTo>
                      <a:pt x="186" y="484"/>
                    </a:lnTo>
                    <a:lnTo>
                      <a:pt x="185" y="489"/>
                    </a:lnTo>
                    <a:lnTo>
                      <a:pt x="180" y="503"/>
                    </a:lnTo>
                    <a:lnTo>
                      <a:pt x="165" y="536"/>
                    </a:lnTo>
                    <a:lnTo>
                      <a:pt x="159" y="554"/>
                    </a:lnTo>
                    <a:lnTo>
                      <a:pt x="155" y="563"/>
                    </a:lnTo>
                    <a:lnTo>
                      <a:pt x="153" y="572"/>
                    </a:lnTo>
                    <a:lnTo>
                      <a:pt x="152" y="580"/>
                    </a:lnTo>
                    <a:lnTo>
                      <a:pt x="151" y="588"/>
                    </a:lnTo>
                    <a:lnTo>
                      <a:pt x="151" y="591"/>
                    </a:lnTo>
                    <a:lnTo>
                      <a:pt x="152" y="596"/>
                    </a:lnTo>
                    <a:lnTo>
                      <a:pt x="152" y="599"/>
                    </a:lnTo>
                    <a:lnTo>
                      <a:pt x="153" y="602"/>
                    </a:lnTo>
                    <a:lnTo>
                      <a:pt x="155" y="608"/>
                    </a:lnTo>
                    <a:lnTo>
                      <a:pt x="157" y="614"/>
                    </a:lnTo>
                    <a:lnTo>
                      <a:pt x="161" y="621"/>
                    </a:lnTo>
                    <a:lnTo>
                      <a:pt x="165" y="628"/>
                    </a:lnTo>
                    <a:lnTo>
                      <a:pt x="170" y="634"/>
                    </a:lnTo>
                    <a:lnTo>
                      <a:pt x="175" y="641"/>
                    </a:lnTo>
                    <a:lnTo>
                      <a:pt x="181" y="649"/>
                    </a:lnTo>
                    <a:lnTo>
                      <a:pt x="186" y="656"/>
                    </a:lnTo>
                    <a:lnTo>
                      <a:pt x="201" y="672"/>
                    </a:lnTo>
                    <a:lnTo>
                      <a:pt x="215" y="687"/>
                    </a:lnTo>
                    <a:lnTo>
                      <a:pt x="232" y="703"/>
                    </a:lnTo>
                    <a:lnTo>
                      <a:pt x="249" y="719"/>
                    </a:lnTo>
                    <a:lnTo>
                      <a:pt x="283" y="750"/>
                    </a:lnTo>
                    <a:lnTo>
                      <a:pt x="318" y="779"/>
                    </a:lnTo>
                    <a:lnTo>
                      <a:pt x="348" y="805"/>
                    </a:lnTo>
                    <a:lnTo>
                      <a:pt x="360" y="816"/>
                    </a:lnTo>
                    <a:lnTo>
                      <a:pt x="371" y="828"/>
                    </a:lnTo>
                    <a:lnTo>
                      <a:pt x="389" y="847"/>
                    </a:lnTo>
                    <a:lnTo>
                      <a:pt x="407" y="867"/>
                    </a:lnTo>
                    <a:lnTo>
                      <a:pt x="416" y="876"/>
                    </a:lnTo>
                    <a:lnTo>
                      <a:pt x="424" y="886"/>
                    </a:lnTo>
                    <a:lnTo>
                      <a:pt x="427" y="892"/>
                    </a:lnTo>
                    <a:lnTo>
                      <a:pt x="430" y="897"/>
                    </a:lnTo>
                    <a:lnTo>
                      <a:pt x="434" y="903"/>
                    </a:lnTo>
                    <a:lnTo>
                      <a:pt x="436" y="908"/>
                    </a:lnTo>
                    <a:lnTo>
                      <a:pt x="438" y="915"/>
                    </a:lnTo>
                    <a:lnTo>
                      <a:pt x="442" y="923"/>
                    </a:lnTo>
                    <a:lnTo>
                      <a:pt x="445" y="929"/>
                    </a:lnTo>
                    <a:lnTo>
                      <a:pt x="448" y="935"/>
                    </a:lnTo>
                    <a:lnTo>
                      <a:pt x="449" y="937"/>
                    </a:lnTo>
                    <a:lnTo>
                      <a:pt x="449" y="940"/>
                    </a:lnTo>
                    <a:lnTo>
                      <a:pt x="449" y="944"/>
                    </a:lnTo>
                    <a:lnTo>
                      <a:pt x="448" y="946"/>
                    </a:lnTo>
                    <a:lnTo>
                      <a:pt x="447" y="949"/>
                    </a:lnTo>
                    <a:lnTo>
                      <a:pt x="445" y="951"/>
                    </a:lnTo>
                    <a:lnTo>
                      <a:pt x="442" y="953"/>
                    </a:lnTo>
                    <a:lnTo>
                      <a:pt x="437" y="956"/>
                    </a:lnTo>
                    <a:lnTo>
                      <a:pt x="433" y="958"/>
                    </a:lnTo>
                    <a:lnTo>
                      <a:pt x="427" y="959"/>
                    </a:lnTo>
                    <a:lnTo>
                      <a:pt x="422" y="960"/>
                    </a:lnTo>
                    <a:lnTo>
                      <a:pt x="414" y="961"/>
                    </a:lnTo>
                    <a:lnTo>
                      <a:pt x="397" y="963"/>
                    </a:lnTo>
                    <a:lnTo>
                      <a:pt x="378" y="964"/>
                    </a:lnTo>
                    <a:lnTo>
                      <a:pt x="357" y="964"/>
                    </a:lnTo>
                    <a:lnTo>
                      <a:pt x="335" y="964"/>
                    </a:lnTo>
                    <a:lnTo>
                      <a:pt x="287" y="966"/>
                    </a:lnTo>
                    <a:lnTo>
                      <a:pt x="263" y="967"/>
                    </a:lnTo>
                    <a:lnTo>
                      <a:pt x="240" y="969"/>
                    </a:lnTo>
                    <a:lnTo>
                      <a:pt x="218" y="971"/>
                    </a:lnTo>
                    <a:lnTo>
                      <a:pt x="206" y="973"/>
                    </a:lnTo>
                    <a:lnTo>
                      <a:pt x="196" y="975"/>
                    </a:lnTo>
                    <a:lnTo>
                      <a:pt x="186" y="977"/>
                    </a:lnTo>
                    <a:lnTo>
                      <a:pt x="178" y="979"/>
                    </a:lnTo>
                    <a:lnTo>
                      <a:pt x="169" y="982"/>
                    </a:lnTo>
                    <a:lnTo>
                      <a:pt x="161" y="986"/>
                    </a:lnTo>
                    <a:lnTo>
                      <a:pt x="154" y="989"/>
                    </a:lnTo>
                    <a:lnTo>
                      <a:pt x="147" y="994"/>
                    </a:lnTo>
                    <a:lnTo>
                      <a:pt x="143" y="999"/>
                    </a:lnTo>
                    <a:lnTo>
                      <a:pt x="139" y="1004"/>
                    </a:lnTo>
                    <a:lnTo>
                      <a:pt x="145" y="1006"/>
                    </a:lnTo>
                    <a:lnTo>
                      <a:pt x="154" y="1009"/>
                    </a:lnTo>
                    <a:lnTo>
                      <a:pt x="173" y="1013"/>
                    </a:lnTo>
                    <a:lnTo>
                      <a:pt x="196" y="1018"/>
                    </a:lnTo>
                    <a:lnTo>
                      <a:pt x="210" y="1020"/>
                    </a:lnTo>
                    <a:lnTo>
                      <a:pt x="223" y="1022"/>
                    </a:lnTo>
                    <a:lnTo>
                      <a:pt x="251" y="1026"/>
                    </a:lnTo>
                    <a:lnTo>
                      <a:pt x="281" y="1029"/>
                    </a:lnTo>
                    <a:lnTo>
                      <a:pt x="311" y="1031"/>
                    </a:lnTo>
                    <a:lnTo>
                      <a:pt x="342" y="1033"/>
                    </a:lnTo>
                    <a:lnTo>
                      <a:pt x="374" y="1034"/>
                    </a:lnTo>
                    <a:lnTo>
                      <a:pt x="403" y="1034"/>
                    </a:lnTo>
                    <a:lnTo>
                      <a:pt x="417" y="1034"/>
                    </a:lnTo>
                    <a:lnTo>
                      <a:pt x="430" y="1034"/>
                    </a:lnTo>
                    <a:lnTo>
                      <a:pt x="456" y="1033"/>
                    </a:lnTo>
                    <a:lnTo>
                      <a:pt x="479" y="1031"/>
                    </a:lnTo>
                    <a:lnTo>
                      <a:pt x="489" y="1029"/>
                    </a:lnTo>
                    <a:lnTo>
                      <a:pt x="498" y="1028"/>
                    </a:lnTo>
                    <a:lnTo>
                      <a:pt x="506" y="1026"/>
                    </a:lnTo>
                    <a:lnTo>
                      <a:pt x="513" y="1023"/>
                    </a:lnTo>
                    <a:lnTo>
                      <a:pt x="518" y="1021"/>
                    </a:lnTo>
                    <a:lnTo>
                      <a:pt x="523" y="1018"/>
                    </a:lnTo>
                    <a:lnTo>
                      <a:pt x="532" y="1010"/>
                    </a:lnTo>
                    <a:lnTo>
                      <a:pt x="538" y="1003"/>
                    </a:lnTo>
                    <a:lnTo>
                      <a:pt x="543" y="998"/>
                    </a:lnTo>
                    <a:lnTo>
                      <a:pt x="546" y="993"/>
                    </a:lnTo>
                    <a:lnTo>
                      <a:pt x="549" y="988"/>
                    </a:lnTo>
                    <a:lnTo>
                      <a:pt x="549" y="984"/>
                    </a:lnTo>
                    <a:lnTo>
                      <a:pt x="549" y="981"/>
                    </a:lnTo>
                    <a:lnTo>
                      <a:pt x="547" y="978"/>
                    </a:lnTo>
                    <a:lnTo>
                      <a:pt x="543" y="972"/>
                    </a:lnTo>
                    <a:lnTo>
                      <a:pt x="537" y="966"/>
                    </a:lnTo>
                    <a:lnTo>
                      <a:pt x="533" y="957"/>
                    </a:lnTo>
                    <a:lnTo>
                      <a:pt x="531" y="953"/>
                    </a:lnTo>
                    <a:lnTo>
                      <a:pt x="530" y="948"/>
                    </a:lnTo>
                    <a:lnTo>
                      <a:pt x="528" y="939"/>
                    </a:lnTo>
                    <a:lnTo>
                      <a:pt x="526" y="930"/>
                    </a:lnTo>
                    <a:lnTo>
                      <a:pt x="518" y="910"/>
                    </a:lnTo>
                    <a:lnTo>
                      <a:pt x="514" y="899"/>
                    </a:lnTo>
                    <a:lnTo>
                      <a:pt x="510" y="887"/>
                    </a:lnTo>
                    <a:lnTo>
                      <a:pt x="497" y="863"/>
                    </a:lnTo>
                    <a:lnTo>
                      <a:pt x="486" y="840"/>
                    </a:lnTo>
                    <a:lnTo>
                      <a:pt x="474" y="819"/>
                    </a:lnTo>
                    <a:lnTo>
                      <a:pt x="455" y="785"/>
                    </a:lnTo>
                    <a:lnTo>
                      <a:pt x="424" y="733"/>
                    </a:lnTo>
                    <a:lnTo>
                      <a:pt x="410" y="710"/>
                    </a:lnTo>
                    <a:lnTo>
                      <a:pt x="397" y="687"/>
                    </a:lnTo>
                    <a:lnTo>
                      <a:pt x="366" y="627"/>
                    </a:lnTo>
                    <a:lnTo>
                      <a:pt x="319" y="531"/>
                    </a:lnTo>
                    <a:lnTo>
                      <a:pt x="315" y="521"/>
                    </a:lnTo>
                    <a:lnTo>
                      <a:pt x="310" y="505"/>
                    </a:lnTo>
                    <a:lnTo>
                      <a:pt x="299" y="460"/>
                    </a:lnTo>
                    <a:lnTo>
                      <a:pt x="286" y="403"/>
                    </a:lnTo>
                    <a:lnTo>
                      <a:pt x="272" y="339"/>
                    </a:lnTo>
                    <a:lnTo>
                      <a:pt x="247" y="219"/>
                    </a:lnTo>
                    <a:lnTo>
                      <a:pt x="235" y="176"/>
                    </a:lnTo>
                    <a:lnTo>
                      <a:pt x="232" y="160"/>
                    </a:lnTo>
                    <a:lnTo>
                      <a:pt x="229" y="151"/>
                    </a:lnTo>
                    <a:lnTo>
                      <a:pt x="227" y="145"/>
                    </a:lnTo>
                    <a:lnTo>
                      <a:pt x="223" y="140"/>
                    </a:lnTo>
                    <a:lnTo>
                      <a:pt x="220" y="135"/>
                    </a:lnTo>
                    <a:lnTo>
                      <a:pt x="215" y="130"/>
                    </a:lnTo>
                    <a:lnTo>
                      <a:pt x="205" y="118"/>
                    </a:lnTo>
                    <a:lnTo>
                      <a:pt x="194" y="106"/>
                    </a:lnTo>
                    <a:lnTo>
                      <a:pt x="181" y="94"/>
                    </a:lnTo>
                    <a:lnTo>
                      <a:pt x="166" y="82"/>
                    </a:lnTo>
                    <a:lnTo>
                      <a:pt x="135" y="59"/>
                    </a:lnTo>
                    <a:lnTo>
                      <a:pt x="118" y="48"/>
                    </a:lnTo>
                    <a:lnTo>
                      <a:pt x="103" y="38"/>
                    </a:lnTo>
                    <a:lnTo>
                      <a:pt x="86" y="29"/>
                    </a:lnTo>
                    <a:lnTo>
                      <a:pt x="71" y="20"/>
                    </a:lnTo>
                    <a:lnTo>
                      <a:pt x="55" y="13"/>
                    </a:lnTo>
                    <a:lnTo>
                      <a:pt x="42" y="7"/>
                    </a:lnTo>
                    <a:lnTo>
                      <a:pt x="28" y="3"/>
                    </a:lnTo>
                    <a:lnTo>
                      <a:pt x="17" y="0"/>
                    </a:lnTo>
                    <a:close/>
                  </a:path>
                </a:pathLst>
              </a:custGeom>
              <a:solidFill>
                <a:srgbClr val="FFFFFF"/>
              </a:solidFill>
              <a:ln w="9525">
                <a:noFill/>
                <a:round/>
                <a:headEnd/>
                <a:tailEnd/>
              </a:ln>
            </p:spPr>
            <p:txBody>
              <a:bodyPr/>
              <a:lstStyle/>
              <a:p>
                <a:endParaRPr lang="en-US" dirty="0"/>
              </a:p>
            </p:txBody>
          </p:sp>
          <p:sp>
            <p:nvSpPr>
              <p:cNvPr id="21762" name="Freeform 761"/>
              <p:cNvSpPr>
                <a:spLocks/>
              </p:cNvSpPr>
              <p:nvPr/>
            </p:nvSpPr>
            <p:spPr bwMode="auto">
              <a:xfrm>
                <a:off x="3498" y="1266"/>
                <a:ext cx="83" cy="47"/>
              </a:xfrm>
              <a:custGeom>
                <a:avLst/>
                <a:gdLst>
                  <a:gd name="T0" fmla="*/ 748 w 751"/>
                  <a:gd name="T1" fmla="*/ 287 h 287"/>
                  <a:gd name="T2" fmla="*/ 33 w 751"/>
                  <a:gd name="T3" fmla="*/ 70 h 287"/>
                  <a:gd name="T4" fmla="*/ 39 w 751"/>
                  <a:gd name="T5" fmla="*/ 50 h 287"/>
                  <a:gd name="T6" fmla="*/ 42 w 751"/>
                  <a:gd name="T7" fmla="*/ 43 h 287"/>
                  <a:gd name="T8" fmla="*/ 43 w 751"/>
                  <a:gd name="T9" fmla="*/ 36 h 287"/>
                  <a:gd name="T10" fmla="*/ 44 w 751"/>
                  <a:gd name="T11" fmla="*/ 31 h 287"/>
                  <a:gd name="T12" fmla="*/ 44 w 751"/>
                  <a:gd name="T13" fmla="*/ 27 h 287"/>
                  <a:gd name="T14" fmla="*/ 44 w 751"/>
                  <a:gd name="T15" fmla="*/ 24 h 287"/>
                  <a:gd name="T16" fmla="*/ 43 w 751"/>
                  <a:gd name="T17" fmla="*/ 21 h 287"/>
                  <a:gd name="T18" fmla="*/ 41 w 751"/>
                  <a:gd name="T19" fmla="*/ 19 h 287"/>
                  <a:gd name="T20" fmla="*/ 37 w 751"/>
                  <a:gd name="T21" fmla="*/ 17 h 287"/>
                  <a:gd name="T22" fmla="*/ 28 w 751"/>
                  <a:gd name="T23" fmla="*/ 13 h 287"/>
                  <a:gd name="T24" fmla="*/ 16 w 751"/>
                  <a:gd name="T25" fmla="*/ 7 h 287"/>
                  <a:gd name="T26" fmla="*/ 0 w 751"/>
                  <a:gd name="T27" fmla="*/ 0 h 287"/>
                  <a:gd name="T28" fmla="*/ 17 w 751"/>
                  <a:gd name="T29" fmla="*/ 4 h 287"/>
                  <a:gd name="T30" fmla="*/ 34 w 751"/>
                  <a:gd name="T31" fmla="*/ 8 h 287"/>
                  <a:gd name="T32" fmla="*/ 67 w 751"/>
                  <a:gd name="T33" fmla="*/ 18 h 287"/>
                  <a:gd name="T34" fmla="*/ 101 w 751"/>
                  <a:gd name="T35" fmla="*/ 29 h 287"/>
                  <a:gd name="T36" fmla="*/ 133 w 751"/>
                  <a:gd name="T37" fmla="*/ 41 h 287"/>
                  <a:gd name="T38" fmla="*/ 163 w 751"/>
                  <a:gd name="T39" fmla="*/ 52 h 287"/>
                  <a:gd name="T40" fmla="*/ 191 w 751"/>
                  <a:gd name="T41" fmla="*/ 63 h 287"/>
                  <a:gd name="T42" fmla="*/ 230 w 751"/>
                  <a:gd name="T43" fmla="*/ 77 h 287"/>
                  <a:gd name="T44" fmla="*/ 271 w 751"/>
                  <a:gd name="T45" fmla="*/ 92 h 287"/>
                  <a:gd name="T46" fmla="*/ 307 w 751"/>
                  <a:gd name="T47" fmla="*/ 104 h 287"/>
                  <a:gd name="T48" fmla="*/ 367 w 751"/>
                  <a:gd name="T49" fmla="*/ 123 h 287"/>
                  <a:gd name="T50" fmla="*/ 395 w 751"/>
                  <a:gd name="T51" fmla="*/ 132 h 287"/>
                  <a:gd name="T52" fmla="*/ 424 w 751"/>
                  <a:gd name="T53" fmla="*/ 142 h 287"/>
                  <a:gd name="T54" fmla="*/ 456 w 751"/>
                  <a:gd name="T55" fmla="*/ 153 h 287"/>
                  <a:gd name="T56" fmla="*/ 492 w 751"/>
                  <a:gd name="T57" fmla="*/ 168 h 287"/>
                  <a:gd name="T58" fmla="*/ 531 w 751"/>
                  <a:gd name="T59" fmla="*/ 184 h 287"/>
                  <a:gd name="T60" fmla="*/ 575 w 751"/>
                  <a:gd name="T61" fmla="*/ 204 h 287"/>
                  <a:gd name="T62" fmla="*/ 625 w 751"/>
                  <a:gd name="T63" fmla="*/ 224 h 287"/>
                  <a:gd name="T64" fmla="*/ 677 w 751"/>
                  <a:gd name="T65" fmla="*/ 245 h 287"/>
                  <a:gd name="T66" fmla="*/ 688 w 751"/>
                  <a:gd name="T67" fmla="*/ 249 h 287"/>
                  <a:gd name="T68" fmla="*/ 701 w 751"/>
                  <a:gd name="T69" fmla="*/ 252 h 287"/>
                  <a:gd name="T70" fmla="*/ 716 w 751"/>
                  <a:gd name="T71" fmla="*/ 256 h 287"/>
                  <a:gd name="T72" fmla="*/ 729 w 751"/>
                  <a:gd name="T73" fmla="*/ 261 h 287"/>
                  <a:gd name="T74" fmla="*/ 740 w 751"/>
                  <a:gd name="T75" fmla="*/ 265 h 287"/>
                  <a:gd name="T76" fmla="*/ 745 w 751"/>
                  <a:gd name="T77" fmla="*/ 268 h 287"/>
                  <a:gd name="T78" fmla="*/ 748 w 751"/>
                  <a:gd name="T79" fmla="*/ 270 h 287"/>
                  <a:gd name="T80" fmla="*/ 750 w 751"/>
                  <a:gd name="T81" fmla="*/ 274 h 287"/>
                  <a:gd name="T82" fmla="*/ 750 w 751"/>
                  <a:gd name="T83" fmla="*/ 275 h 287"/>
                  <a:gd name="T84" fmla="*/ 751 w 751"/>
                  <a:gd name="T85" fmla="*/ 277 h 287"/>
                  <a:gd name="T86" fmla="*/ 750 w 751"/>
                  <a:gd name="T87" fmla="*/ 281 h 287"/>
                  <a:gd name="T88" fmla="*/ 748 w 751"/>
                  <a:gd name="T89" fmla="*/ 287 h 2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1"/>
                  <a:gd name="T136" fmla="*/ 0 h 287"/>
                  <a:gd name="T137" fmla="*/ 751 w 751"/>
                  <a:gd name="T138" fmla="*/ 287 h 2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1" h="287">
                    <a:moveTo>
                      <a:pt x="748" y="287"/>
                    </a:moveTo>
                    <a:lnTo>
                      <a:pt x="33" y="70"/>
                    </a:lnTo>
                    <a:lnTo>
                      <a:pt x="39" y="50"/>
                    </a:lnTo>
                    <a:lnTo>
                      <a:pt x="42" y="43"/>
                    </a:lnTo>
                    <a:lnTo>
                      <a:pt x="43" y="36"/>
                    </a:lnTo>
                    <a:lnTo>
                      <a:pt x="44" y="31"/>
                    </a:lnTo>
                    <a:lnTo>
                      <a:pt x="44" y="27"/>
                    </a:lnTo>
                    <a:lnTo>
                      <a:pt x="44" y="24"/>
                    </a:lnTo>
                    <a:lnTo>
                      <a:pt x="43" y="21"/>
                    </a:lnTo>
                    <a:lnTo>
                      <a:pt x="41" y="19"/>
                    </a:lnTo>
                    <a:lnTo>
                      <a:pt x="37" y="17"/>
                    </a:lnTo>
                    <a:lnTo>
                      <a:pt x="28" y="13"/>
                    </a:lnTo>
                    <a:lnTo>
                      <a:pt x="16" y="7"/>
                    </a:lnTo>
                    <a:lnTo>
                      <a:pt x="0" y="0"/>
                    </a:lnTo>
                    <a:lnTo>
                      <a:pt x="17" y="4"/>
                    </a:lnTo>
                    <a:lnTo>
                      <a:pt x="34" y="8"/>
                    </a:lnTo>
                    <a:lnTo>
                      <a:pt x="67" y="18"/>
                    </a:lnTo>
                    <a:lnTo>
                      <a:pt x="101" y="29"/>
                    </a:lnTo>
                    <a:lnTo>
                      <a:pt x="133" y="41"/>
                    </a:lnTo>
                    <a:lnTo>
                      <a:pt x="163" y="52"/>
                    </a:lnTo>
                    <a:lnTo>
                      <a:pt x="191" y="63"/>
                    </a:lnTo>
                    <a:lnTo>
                      <a:pt x="230" y="77"/>
                    </a:lnTo>
                    <a:lnTo>
                      <a:pt x="271" y="92"/>
                    </a:lnTo>
                    <a:lnTo>
                      <a:pt x="307" y="104"/>
                    </a:lnTo>
                    <a:lnTo>
                      <a:pt x="367" y="123"/>
                    </a:lnTo>
                    <a:lnTo>
                      <a:pt x="395" y="132"/>
                    </a:lnTo>
                    <a:lnTo>
                      <a:pt x="424" y="142"/>
                    </a:lnTo>
                    <a:lnTo>
                      <a:pt x="456" y="153"/>
                    </a:lnTo>
                    <a:lnTo>
                      <a:pt x="492" y="168"/>
                    </a:lnTo>
                    <a:lnTo>
                      <a:pt x="531" y="184"/>
                    </a:lnTo>
                    <a:lnTo>
                      <a:pt x="575" y="204"/>
                    </a:lnTo>
                    <a:lnTo>
                      <a:pt x="625" y="224"/>
                    </a:lnTo>
                    <a:lnTo>
                      <a:pt x="677" y="245"/>
                    </a:lnTo>
                    <a:lnTo>
                      <a:pt x="688" y="249"/>
                    </a:lnTo>
                    <a:lnTo>
                      <a:pt x="701" y="252"/>
                    </a:lnTo>
                    <a:lnTo>
                      <a:pt x="716" y="256"/>
                    </a:lnTo>
                    <a:lnTo>
                      <a:pt x="729" y="261"/>
                    </a:lnTo>
                    <a:lnTo>
                      <a:pt x="740" y="265"/>
                    </a:lnTo>
                    <a:lnTo>
                      <a:pt x="745" y="268"/>
                    </a:lnTo>
                    <a:lnTo>
                      <a:pt x="748" y="270"/>
                    </a:lnTo>
                    <a:lnTo>
                      <a:pt x="750" y="274"/>
                    </a:lnTo>
                    <a:lnTo>
                      <a:pt x="750" y="275"/>
                    </a:lnTo>
                    <a:lnTo>
                      <a:pt x="751" y="277"/>
                    </a:lnTo>
                    <a:lnTo>
                      <a:pt x="750" y="281"/>
                    </a:lnTo>
                    <a:lnTo>
                      <a:pt x="748" y="287"/>
                    </a:lnTo>
                    <a:close/>
                  </a:path>
                </a:pathLst>
              </a:custGeom>
              <a:solidFill>
                <a:srgbClr val="FFFFFF"/>
              </a:solidFill>
              <a:ln w="9525">
                <a:noFill/>
                <a:round/>
                <a:headEnd/>
                <a:tailEnd/>
              </a:ln>
            </p:spPr>
            <p:txBody>
              <a:bodyPr/>
              <a:lstStyle/>
              <a:p>
                <a:endParaRPr lang="en-US" dirty="0"/>
              </a:p>
            </p:txBody>
          </p:sp>
          <p:sp>
            <p:nvSpPr>
              <p:cNvPr id="21763" name="Freeform 762"/>
              <p:cNvSpPr>
                <a:spLocks/>
              </p:cNvSpPr>
              <p:nvPr/>
            </p:nvSpPr>
            <p:spPr bwMode="auto">
              <a:xfrm>
                <a:off x="3471" y="1261"/>
                <a:ext cx="26" cy="12"/>
              </a:xfrm>
              <a:custGeom>
                <a:avLst/>
                <a:gdLst>
                  <a:gd name="T0" fmla="*/ 78 w 233"/>
                  <a:gd name="T1" fmla="*/ 15 h 69"/>
                  <a:gd name="T2" fmla="*/ 49 w 233"/>
                  <a:gd name="T3" fmla="*/ 7 h 69"/>
                  <a:gd name="T4" fmla="*/ 20 w 233"/>
                  <a:gd name="T5" fmla="*/ 0 h 69"/>
                  <a:gd name="T6" fmla="*/ 14 w 233"/>
                  <a:gd name="T7" fmla="*/ 8 h 69"/>
                  <a:gd name="T8" fmla="*/ 9 w 233"/>
                  <a:gd name="T9" fmla="*/ 15 h 69"/>
                  <a:gd name="T10" fmla="*/ 4 w 233"/>
                  <a:gd name="T11" fmla="*/ 21 h 69"/>
                  <a:gd name="T12" fmla="*/ 2 w 233"/>
                  <a:gd name="T13" fmla="*/ 25 h 69"/>
                  <a:gd name="T14" fmla="*/ 0 w 233"/>
                  <a:gd name="T15" fmla="*/ 30 h 69"/>
                  <a:gd name="T16" fmla="*/ 80 w 233"/>
                  <a:gd name="T17" fmla="*/ 48 h 69"/>
                  <a:gd name="T18" fmla="*/ 115 w 233"/>
                  <a:gd name="T19" fmla="*/ 55 h 69"/>
                  <a:gd name="T20" fmla="*/ 145 w 233"/>
                  <a:gd name="T21" fmla="*/ 60 h 69"/>
                  <a:gd name="T22" fmla="*/ 159 w 233"/>
                  <a:gd name="T23" fmla="*/ 64 h 69"/>
                  <a:gd name="T24" fmla="*/ 171 w 233"/>
                  <a:gd name="T25" fmla="*/ 66 h 69"/>
                  <a:gd name="T26" fmla="*/ 195 w 233"/>
                  <a:gd name="T27" fmla="*/ 68 h 69"/>
                  <a:gd name="T28" fmla="*/ 216 w 233"/>
                  <a:gd name="T29" fmla="*/ 69 h 69"/>
                  <a:gd name="T30" fmla="*/ 225 w 233"/>
                  <a:gd name="T31" fmla="*/ 69 h 69"/>
                  <a:gd name="T32" fmla="*/ 233 w 233"/>
                  <a:gd name="T33" fmla="*/ 68 h 69"/>
                  <a:gd name="T34" fmla="*/ 220 w 233"/>
                  <a:gd name="T35" fmla="*/ 60 h 69"/>
                  <a:gd name="T36" fmla="*/ 209 w 233"/>
                  <a:gd name="T37" fmla="*/ 54 h 69"/>
                  <a:gd name="T38" fmla="*/ 199 w 233"/>
                  <a:gd name="T39" fmla="*/ 49 h 69"/>
                  <a:gd name="T40" fmla="*/ 190 w 233"/>
                  <a:gd name="T41" fmla="*/ 44 h 69"/>
                  <a:gd name="T42" fmla="*/ 174 w 233"/>
                  <a:gd name="T43" fmla="*/ 37 h 69"/>
                  <a:gd name="T44" fmla="*/ 158 w 233"/>
                  <a:gd name="T45" fmla="*/ 33 h 69"/>
                  <a:gd name="T46" fmla="*/ 142 w 233"/>
                  <a:gd name="T47" fmla="*/ 29 h 69"/>
                  <a:gd name="T48" fmla="*/ 126 w 233"/>
                  <a:gd name="T49" fmla="*/ 26 h 69"/>
                  <a:gd name="T50" fmla="*/ 105 w 233"/>
                  <a:gd name="T51" fmla="*/ 21 h 69"/>
                  <a:gd name="T52" fmla="*/ 78 w 233"/>
                  <a:gd name="T53" fmla="*/ 15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69"/>
                  <a:gd name="T83" fmla="*/ 233 w 233"/>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69">
                    <a:moveTo>
                      <a:pt x="78" y="15"/>
                    </a:moveTo>
                    <a:lnTo>
                      <a:pt x="49" y="7"/>
                    </a:lnTo>
                    <a:lnTo>
                      <a:pt x="20" y="0"/>
                    </a:lnTo>
                    <a:lnTo>
                      <a:pt x="14" y="8"/>
                    </a:lnTo>
                    <a:lnTo>
                      <a:pt x="9" y="15"/>
                    </a:lnTo>
                    <a:lnTo>
                      <a:pt x="4" y="21"/>
                    </a:lnTo>
                    <a:lnTo>
                      <a:pt x="2" y="25"/>
                    </a:lnTo>
                    <a:lnTo>
                      <a:pt x="0" y="30"/>
                    </a:lnTo>
                    <a:lnTo>
                      <a:pt x="80" y="48"/>
                    </a:lnTo>
                    <a:lnTo>
                      <a:pt x="115" y="55"/>
                    </a:lnTo>
                    <a:lnTo>
                      <a:pt x="145" y="60"/>
                    </a:lnTo>
                    <a:lnTo>
                      <a:pt x="159" y="64"/>
                    </a:lnTo>
                    <a:lnTo>
                      <a:pt x="171" y="66"/>
                    </a:lnTo>
                    <a:lnTo>
                      <a:pt x="195" y="68"/>
                    </a:lnTo>
                    <a:lnTo>
                      <a:pt x="216" y="69"/>
                    </a:lnTo>
                    <a:lnTo>
                      <a:pt x="225" y="69"/>
                    </a:lnTo>
                    <a:lnTo>
                      <a:pt x="233" y="68"/>
                    </a:lnTo>
                    <a:lnTo>
                      <a:pt x="220" y="60"/>
                    </a:lnTo>
                    <a:lnTo>
                      <a:pt x="209" y="54"/>
                    </a:lnTo>
                    <a:lnTo>
                      <a:pt x="199" y="49"/>
                    </a:lnTo>
                    <a:lnTo>
                      <a:pt x="190" y="44"/>
                    </a:lnTo>
                    <a:lnTo>
                      <a:pt x="174" y="37"/>
                    </a:lnTo>
                    <a:lnTo>
                      <a:pt x="158" y="33"/>
                    </a:lnTo>
                    <a:lnTo>
                      <a:pt x="142" y="29"/>
                    </a:lnTo>
                    <a:lnTo>
                      <a:pt x="126" y="26"/>
                    </a:lnTo>
                    <a:lnTo>
                      <a:pt x="105" y="21"/>
                    </a:lnTo>
                    <a:lnTo>
                      <a:pt x="78" y="15"/>
                    </a:lnTo>
                    <a:close/>
                  </a:path>
                </a:pathLst>
              </a:custGeom>
              <a:solidFill>
                <a:srgbClr val="FFFFFF"/>
              </a:solidFill>
              <a:ln w="9525">
                <a:noFill/>
                <a:round/>
                <a:headEnd/>
                <a:tailEnd/>
              </a:ln>
            </p:spPr>
            <p:txBody>
              <a:bodyPr/>
              <a:lstStyle/>
              <a:p>
                <a:endParaRPr lang="en-US" dirty="0"/>
              </a:p>
            </p:txBody>
          </p:sp>
          <p:sp>
            <p:nvSpPr>
              <p:cNvPr id="21764" name="Freeform 763"/>
              <p:cNvSpPr>
                <a:spLocks/>
              </p:cNvSpPr>
              <p:nvPr/>
            </p:nvSpPr>
            <p:spPr bwMode="auto">
              <a:xfrm>
                <a:off x="3400" y="1239"/>
                <a:ext cx="65" cy="22"/>
              </a:xfrm>
              <a:custGeom>
                <a:avLst/>
                <a:gdLst>
                  <a:gd name="T0" fmla="*/ 0 w 586"/>
                  <a:gd name="T1" fmla="*/ 3 h 137"/>
                  <a:gd name="T2" fmla="*/ 586 w 586"/>
                  <a:gd name="T3" fmla="*/ 137 h 137"/>
                  <a:gd name="T4" fmla="*/ 583 w 586"/>
                  <a:gd name="T5" fmla="*/ 132 h 137"/>
                  <a:gd name="T6" fmla="*/ 580 w 586"/>
                  <a:gd name="T7" fmla="*/ 127 h 137"/>
                  <a:gd name="T8" fmla="*/ 576 w 586"/>
                  <a:gd name="T9" fmla="*/ 122 h 137"/>
                  <a:gd name="T10" fmla="*/ 572 w 586"/>
                  <a:gd name="T11" fmla="*/ 118 h 137"/>
                  <a:gd name="T12" fmla="*/ 564 w 586"/>
                  <a:gd name="T13" fmla="*/ 110 h 137"/>
                  <a:gd name="T14" fmla="*/ 560 w 586"/>
                  <a:gd name="T15" fmla="*/ 106 h 137"/>
                  <a:gd name="T16" fmla="*/ 555 w 586"/>
                  <a:gd name="T17" fmla="*/ 103 h 137"/>
                  <a:gd name="T18" fmla="*/ 546 w 586"/>
                  <a:gd name="T19" fmla="*/ 96 h 137"/>
                  <a:gd name="T20" fmla="*/ 537 w 586"/>
                  <a:gd name="T21" fmla="*/ 91 h 137"/>
                  <a:gd name="T22" fmla="*/ 527 w 586"/>
                  <a:gd name="T23" fmla="*/ 87 h 137"/>
                  <a:gd name="T24" fmla="*/ 517 w 586"/>
                  <a:gd name="T25" fmla="*/ 83 h 137"/>
                  <a:gd name="T26" fmla="*/ 508 w 586"/>
                  <a:gd name="T27" fmla="*/ 80 h 137"/>
                  <a:gd name="T28" fmla="*/ 498 w 586"/>
                  <a:gd name="T29" fmla="*/ 77 h 137"/>
                  <a:gd name="T30" fmla="*/ 478 w 586"/>
                  <a:gd name="T31" fmla="*/ 72 h 137"/>
                  <a:gd name="T32" fmla="*/ 445 w 586"/>
                  <a:gd name="T33" fmla="*/ 65 h 137"/>
                  <a:gd name="T34" fmla="*/ 413 w 586"/>
                  <a:gd name="T35" fmla="*/ 58 h 137"/>
                  <a:gd name="T36" fmla="*/ 366 w 586"/>
                  <a:gd name="T37" fmla="*/ 47 h 137"/>
                  <a:gd name="T38" fmla="*/ 306 w 586"/>
                  <a:gd name="T39" fmla="*/ 35 h 137"/>
                  <a:gd name="T40" fmla="*/ 273 w 586"/>
                  <a:gd name="T41" fmla="*/ 29 h 137"/>
                  <a:gd name="T42" fmla="*/ 240 w 586"/>
                  <a:gd name="T43" fmla="*/ 22 h 137"/>
                  <a:gd name="T44" fmla="*/ 205 w 586"/>
                  <a:gd name="T45" fmla="*/ 17 h 137"/>
                  <a:gd name="T46" fmla="*/ 172 w 586"/>
                  <a:gd name="T47" fmla="*/ 12 h 137"/>
                  <a:gd name="T48" fmla="*/ 139 w 586"/>
                  <a:gd name="T49" fmla="*/ 7 h 137"/>
                  <a:gd name="T50" fmla="*/ 106 w 586"/>
                  <a:gd name="T51" fmla="*/ 4 h 137"/>
                  <a:gd name="T52" fmla="*/ 75 w 586"/>
                  <a:gd name="T53" fmla="*/ 2 h 137"/>
                  <a:gd name="T54" fmla="*/ 61 w 586"/>
                  <a:gd name="T55" fmla="*/ 0 h 137"/>
                  <a:gd name="T56" fmla="*/ 47 w 586"/>
                  <a:gd name="T57" fmla="*/ 0 h 137"/>
                  <a:gd name="T58" fmla="*/ 34 w 586"/>
                  <a:gd name="T59" fmla="*/ 0 h 137"/>
                  <a:gd name="T60" fmla="*/ 22 w 586"/>
                  <a:gd name="T61" fmla="*/ 0 h 137"/>
                  <a:gd name="T62" fmla="*/ 10 w 586"/>
                  <a:gd name="T63" fmla="*/ 2 h 137"/>
                  <a:gd name="T64" fmla="*/ 0 w 586"/>
                  <a:gd name="T65" fmla="*/ 3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6"/>
                  <a:gd name="T100" fmla="*/ 0 h 137"/>
                  <a:gd name="T101" fmla="*/ 586 w 586"/>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6" h="137">
                    <a:moveTo>
                      <a:pt x="0" y="3"/>
                    </a:moveTo>
                    <a:lnTo>
                      <a:pt x="586" y="137"/>
                    </a:lnTo>
                    <a:lnTo>
                      <a:pt x="583" y="132"/>
                    </a:lnTo>
                    <a:lnTo>
                      <a:pt x="580" y="127"/>
                    </a:lnTo>
                    <a:lnTo>
                      <a:pt x="576" y="122"/>
                    </a:lnTo>
                    <a:lnTo>
                      <a:pt x="572" y="118"/>
                    </a:lnTo>
                    <a:lnTo>
                      <a:pt x="564" y="110"/>
                    </a:lnTo>
                    <a:lnTo>
                      <a:pt x="560" y="106"/>
                    </a:lnTo>
                    <a:lnTo>
                      <a:pt x="555" y="103"/>
                    </a:lnTo>
                    <a:lnTo>
                      <a:pt x="546" y="96"/>
                    </a:lnTo>
                    <a:lnTo>
                      <a:pt x="537" y="91"/>
                    </a:lnTo>
                    <a:lnTo>
                      <a:pt x="527" y="87"/>
                    </a:lnTo>
                    <a:lnTo>
                      <a:pt x="517" y="83"/>
                    </a:lnTo>
                    <a:lnTo>
                      <a:pt x="508" y="80"/>
                    </a:lnTo>
                    <a:lnTo>
                      <a:pt x="498" y="77"/>
                    </a:lnTo>
                    <a:lnTo>
                      <a:pt x="478" y="72"/>
                    </a:lnTo>
                    <a:lnTo>
                      <a:pt x="445" y="65"/>
                    </a:lnTo>
                    <a:lnTo>
                      <a:pt x="413" y="58"/>
                    </a:lnTo>
                    <a:lnTo>
                      <a:pt x="366" y="47"/>
                    </a:lnTo>
                    <a:lnTo>
                      <a:pt x="306" y="35"/>
                    </a:lnTo>
                    <a:lnTo>
                      <a:pt x="273" y="29"/>
                    </a:lnTo>
                    <a:lnTo>
                      <a:pt x="240" y="22"/>
                    </a:lnTo>
                    <a:lnTo>
                      <a:pt x="205" y="17"/>
                    </a:lnTo>
                    <a:lnTo>
                      <a:pt x="172" y="12"/>
                    </a:lnTo>
                    <a:lnTo>
                      <a:pt x="139" y="7"/>
                    </a:lnTo>
                    <a:lnTo>
                      <a:pt x="106" y="4"/>
                    </a:lnTo>
                    <a:lnTo>
                      <a:pt x="75" y="2"/>
                    </a:lnTo>
                    <a:lnTo>
                      <a:pt x="61" y="0"/>
                    </a:lnTo>
                    <a:lnTo>
                      <a:pt x="47" y="0"/>
                    </a:lnTo>
                    <a:lnTo>
                      <a:pt x="34" y="0"/>
                    </a:lnTo>
                    <a:lnTo>
                      <a:pt x="22" y="0"/>
                    </a:lnTo>
                    <a:lnTo>
                      <a:pt x="10" y="2"/>
                    </a:lnTo>
                    <a:lnTo>
                      <a:pt x="0" y="3"/>
                    </a:lnTo>
                    <a:close/>
                  </a:path>
                </a:pathLst>
              </a:custGeom>
              <a:solidFill>
                <a:srgbClr val="E6E6E6"/>
              </a:solidFill>
              <a:ln w="9525">
                <a:noFill/>
                <a:round/>
                <a:headEnd/>
                <a:tailEnd/>
              </a:ln>
            </p:spPr>
            <p:txBody>
              <a:bodyPr/>
              <a:lstStyle/>
              <a:p>
                <a:endParaRPr lang="en-US" dirty="0"/>
              </a:p>
            </p:txBody>
          </p:sp>
          <p:sp>
            <p:nvSpPr>
              <p:cNvPr id="21765" name="Freeform 764"/>
              <p:cNvSpPr>
                <a:spLocks/>
              </p:cNvSpPr>
              <p:nvPr/>
            </p:nvSpPr>
            <p:spPr bwMode="auto">
              <a:xfrm>
                <a:off x="3501" y="1270"/>
                <a:ext cx="65" cy="35"/>
              </a:xfrm>
              <a:custGeom>
                <a:avLst/>
                <a:gdLst>
                  <a:gd name="T0" fmla="*/ 17 w 585"/>
                  <a:gd name="T1" fmla="*/ 0 h 207"/>
                  <a:gd name="T2" fmla="*/ 11 w 585"/>
                  <a:gd name="T3" fmla="*/ 12 h 207"/>
                  <a:gd name="T4" fmla="*/ 7 w 585"/>
                  <a:gd name="T5" fmla="*/ 23 h 207"/>
                  <a:gd name="T6" fmla="*/ 4 w 585"/>
                  <a:gd name="T7" fmla="*/ 34 h 207"/>
                  <a:gd name="T8" fmla="*/ 0 w 585"/>
                  <a:gd name="T9" fmla="*/ 46 h 207"/>
                  <a:gd name="T10" fmla="*/ 29 w 585"/>
                  <a:gd name="T11" fmla="*/ 55 h 207"/>
                  <a:gd name="T12" fmla="*/ 57 w 585"/>
                  <a:gd name="T13" fmla="*/ 64 h 207"/>
                  <a:gd name="T14" fmla="*/ 108 w 585"/>
                  <a:gd name="T15" fmla="*/ 77 h 207"/>
                  <a:gd name="T16" fmla="*/ 132 w 585"/>
                  <a:gd name="T17" fmla="*/ 83 h 207"/>
                  <a:gd name="T18" fmla="*/ 153 w 585"/>
                  <a:gd name="T19" fmla="*/ 90 h 207"/>
                  <a:gd name="T20" fmla="*/ 173 w 585"/>
                  <a:gd name="T21" fmla="*/ 96 h 207"/>
                  <a:gd name="T22" fmla="*/ 183 w 585"/>
                  <a:gd name="T23" fmla="*/ 100 h 207"/>
                  <a:gd name="T24" fmla="*/ 192 w 585"/>
                  <a:gd name="T25" fmla="*/ 103 h 207"/>
                  <a:gd name="T26" fmla="*/ 202 w 585"/>
                  <a:gd name="T27" fmla="*/ 108 h 207"/>
                  <a:gd name="T28" fmla="*/ 213 w 585"/>
                  <a:gd name="T29" fmla="*/ 113 h 207"/>
                  <a:gd name="T30" fmla="*/ 235 w 585"/>
                  <a:gd name="T31" fmla="*/ 120 h 207"/>
                  <a:gd name="T32" fmla="*/ 258 w 585"/>
                  <a:gd name="T33" fmla="*/ 127 h 207"/>
                  <a:gd name="T34" fmla="*/ 281 w 585"/>
                  <a:gd name="T35" fmla="*/ 133 h 207"/>
                  <a:gd name="T36" fmla="*/ 327 w 585"/>
                  <a:gd name="T37" fmla="*/ 145 h 207"/>
                  <a:gd name="T38" fmla="*/ 372 w 585"/>
                  <a:gd name="T39" fmla="*/ 157 h 207"/>
                  <a:gd name="T40" fmla="*/ 418 w 585"/>
                  <a:gd name="T41" fmla="*/ 173 h 207"/>
                  <a:gd name="T42" fmla="*/ 445 w 585"/>
                  <a:gd name="T43" fmla="*/ 181 h 207"/>
                  <a:gd name="T44" fmla="*/ 473 w 585"/>
                  <a:gd name="T45" fmla="*/ 190 h 207"/>
                  <a:gd name="T46" fmla="*/ 488 w 585"/>
                  <a:gd name="T47" fmla="*/ 194 h 207"/>
                  <a:gd name="T48" fmla="*/ 503 w 585"/>
                  <a:gd name="T49" fmla="*/ 197 h 207"/>
                  <a:gd name="T50" fmla="*/ 517 w 585"/>
                  <a:gd name="T51" fmla="*/ 200 h 207"/>
                  <a:gd name="T52" fmla="*/ 532 w 585"/>
                  <a:gd name="T53" fmla="*/ 203 h 207"/>
                  <a:gd name="T54" fmla="*/ 545 w 585"/>
                  <a:gd name="T55" fmla="*/ 205 h 207"/>
                  <a:gd name="T56" fmla="*/ 559 w 585"/>
                  <a:gd name="T57" fmla="*/ 206 h 207"/>
                  <a:gd name="T58" fmla="*/ 572 w 585"/>
                  <a:gd name="T59" fmla="*/ 207 h 207"/>
                  <a:gd name="T60" fmla="*/ 585 w 585"/>
                  <a:gd name="T61" fmla="*/ 207 h 207"/>
                  <a:gd name="T62" fmla="*/ 17 w 585"/>
                  <a:gd name="T63" fmla="*/ 0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
                  <a:gd name="T97" fmla="*/ 0 h 207"/>
                  <a:gd name="T98" fmla="*/ 585 w 585"/>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 h="207">
                    <a:moveTo>
                      <a:pt x="17" y="0"/>
                    </a:moveTo>
                    <a:lnTo>
                      <a:pt x="11" y="12"/>
                    </a:lnTo>
                    <a:lnTo>
                      <a:pt x="7" y="23"/>
                    </a:lnTo>
                    <a:lnTo>
                      <a:pt x="4" y="34"/>
                    </a:lnTo>
                    <a:lnTo>
                      <a:pt x="0" y="46"/>
                    </a:lnTo>
                    <a:lnTo>
                      <a:pt x="29" y="55"/>
                    </a:lnTo>
                    <a:lnTo>
                      <a:pt x="57" y="64"/>
                    </a:lnTo>
                    <a:lnTo>
                      <a:pt x="108" y="77"/>
                    </a:lnTo>
                    <a:lnTo>
                      <a:pt x="132" y="83"/>
                    </a:lnTo>
                    <a:lnTo>
                      <a:pt x="153" y="90"/>
                    </a:lnTo>
                    <a:lnTo>
                      <a:pt x="173" y="96"/>
                    </a:lnTo>
                    <a:lnTo>
                      <a:pt x="183" y="100"/>
                    </a:lnTo>
                    <a:lnTo>
                      <a:pt x="192" y="103"/>
                    </a:lnTo>
                    <a:lnTo>
                      <a:pt x="202" y="108"/>
                    </a:lnTo>
                    <a:lnTo>
                      <a:pt x="213" y="113"/>
                    </a:lnTo>
                    <a:lnTo>
                      <a:pt x="235" y="120"/>
                    </a:lnTo>
                    <a:lnTo>
                      <a:pt x="258" y="127"/>
                    </a:lnTo>
                    <a:lnTo>
                      <a:pt x="281" y="133"/>
                    </a:lnTo>
                    <a:lnTo>
                      <a:pt x="327" y="145"/>
                    </a:lnTo>
                    <a:lnTo>
                      <a:pt x="372" y="157"/>
                    </a:lnTo>
                    <a:lnTo>
                      <a:pt x="418" y="173"/>
                    </a:lnTo>
                    <a:lnTo>
                      <a:pt x="445" y="181"/>
                    </a:lnTo>
                    <a:lnTo>
                      <a:pt x="473" y="190"/>
                    </a:lnTo>
                    <a:lnTo>
                      <a:pt x="488" y="194"/>
                    </a:lnTo>
                    <a:lnTo>
                      <a:pt x="503" y="197"/>
                    </a:lnTo>
                    <a:lnTo>
                      <a:pt x="517" y="200"/>
                    </a:lnTo>
                    <a:lnTo>
                      <a:pt x="532" y="203"/>
                    </a:lnTo>
                    <a:lnTo>
                      <a:pt x="545" y="205"/>
                    </a:lnTo>
                    <a:lnTo>
                      <a:pt x="559" y="206"/>
                    </a:lnTo>
                    <a:lnTo>
                      <a:pt x="572" y="207"/>
                    </a:lnTo>
                    <a:lnTo>
                      <a:pt x="585" y="207"/>
                    </a:lnTo>
                    <a:lnTo>
                      <a:pt x="17" y="0"/>
                    </a:lnTo>
                    <a:close/>
                  </a:path>
                </a:pathLst>
              </a:custGeom>
              <a:solidFill>
                <a:srgbClr val="E6E6E6"/>
              </a:solidFill>
              <a:ln w="9525">
                <a:noFill/>
                <a:round/>
                <a:headEnd/>
                <a:tailEnd/>
              </a:ln>
            </p:spPr>
            <p:txBody>
              <a:bodyPr/>
              <a:lstStyle/>
              <a:p>
                <a:endParaRPr lang="en-US" dirty="0"/>
              </a:p>
            </p:txBody>
          </p:sp>
          <p:sp>
            <p:nvSpPr>
              <p:cNvPr id="21766" name="Freeform 765"/>
              <p:cNvSpPr>
                <a:spLocks/>
              </p:cNvSpPr>
              <p:nvPr/>
            </p:nvSpPr>
            <p:spPr bwMode="auto">
              <a:xfrm>
                <a:off x="3690" y="1519"/>
                <a:ext cx="22" cy="8"/>
              </a:xfrm>
              <a:custGeom>
                <a:avLst/>
                <a:gdLst>
                  <a:gd name="T0" fmla="*/ 5 w 198"/>
                  <a:gd name="T1" fmla="*/ 41 h 44"/>
                  <a:gd name="T2" fmla="*/ 8 w 198"/>
                  <a:gd name="T3" fmla="*/ 33 h 44"/>
                  <a:gd name="T4" fmla="*/ 8 w 198"/>
                  <a:gd name="T5" fmla="*/ 28 h 44"/>
                  <a:gd name="T6" fmla="*/ 8 w 198"/>
                  <a:gd name="T7" fmla="*/ 22 h 44"/>
                  <a:gd name="T8" fmla="*/ 8 w 198"/>
                  <a:gd name="T9" fmla="*/ 20 h 44"/>
                  <a:gd name="T10" fmla="*/ 6 w 198"/>
                  <a:gd name="T11" fmla="*/ 19 h 44"/>
                  <a:gd name="T12" fmla="*/ 5 w 198"/>
                  <a:gd name="T13" fmla="*/ 15 h 44"/>
                  <a:gd name="T14" fmla="*/ 4 w 198"/>
                  <a:gd name="T15" fmla="*/ 12 h 44"/>
                  <a:gd name="T16" fmla="*/ 0 w 198"/>
                  <a:gd name="T17" fmla="*/ 3 h 44"/>
                  <a:gd name="T18" fmla="*/ 58 w 198"/>
                  <a:gd name="T19" fmla="*/ 2 h 44"/>
                  <a:gd name="T20" fmla="*/ 92 w 198"/>
                  <a:gd name="T21" fmla="*/ 0 h 44"/>
                  <a:gd name="T22" fmla="*/ 109 w 198"/>
                  <a:gd name="T23" fmla="*/ 0 h 44"/>
                  <a:gd name="T24" fmla="*/ 126 w 198"/>
                  <a:gd name="T25" fmla="*/ 2 h 44"/>
                  <a:gd name="T26" fmla="*/ 141 w 198"/>
                  <a:gd name="T27" fmla="*/ 4 h 44"/>
                  <a:gd name="T28" fmla="*/ 157 w 198"/>
                  <a:gd name="T29" fmla="*/ 6 h 44"/>
                  <a:gd name="T30" fmla="*/ 169 w 198"/>
                  <a:gd name="T31" fmla="*/ 9 h 44"/>
                  <a:gd name="T32" fmla="*/ 175 w 198"/>
                  <a:gd name="T33" fmla="*/ 11 h 44"/>
                  <a:gd name="T34" fmla="*/ 180 w 198"/>
                  <a:gd name="T35" fmla="*/ 13 h 44"/>
                  <a:gd name="T36" fmla="*/ 185 w 198"/>
                  <a:gd name="T37" fmla="*/ 16 h 44"/>
                  <a:gd name="T38" fmla="*/ 189 w 198"/>
                  <a:gd name="T39" fmla="*/ 19 h 44"/>
                  <a:gd name="T40" fmla="*/ 193 w 198"/>
                  <a:gd name="T41" fmla="*/ 22 h 44"/>
                  <a:gd name="T42" fmla="*/ 194 w 198"/>
                  <a:gd name="T43" fmla="*/ 24 h 44"/>
                  <a:gd name="T44" fmla="*/ 195 w 198"/>
                  <a:gd name="T45" fmla="*/ 25 h 44"/>
                  <a:gd name="T46" fmla="*/ 197 w 198"/>
                  <a:gd name="T47" fmla="*/ 30 h 44"/>
                  <a:gd name="T48" fmla="*/ 198 w 198"/>
                  <a:gd name="T49" fmla="*/ 34 h 44"/>
                  <a:gd name="T50" fmla="*/ 198 w 198"/>
                  <a:gd name="T51" fmla="*/ 39 h 44"/>
                  <a:gd name="T52" fmla="*/ 197 w 198"/>
                  <a:gd name="T53" fmla="*/ 44 h 44"/>
                  <a:gd name="T54" fmla="*/ 5 w 198"/>
                  <a:gd name="T55" fmla="*/ 41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8"/>
                  <a:gd name="T85" fmla="*/ 0 h 44"/>
                  <a:gd name="T86" fmla="*/ 198 w 198"/>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8" h="44">
                    <a:moveTo>
                      <a:pt x="5" y="41"/>
                    </a:moveTo>
                    <a:lnTo>
                      <a:pt x="8" y="33"/>
                    </a:lnTo>
                    <a:lnTo>
                      <a:pt x="8" y="28"/>
                    </a:lnTo>
                    <a:lnTo>
                      <a:pt x="8" y="22"/>
                    </a:lnTo>
                    <a:lnTo>
                      <a:pt x="8" y="20"/>
                    </a:lnTo>
                    <a:lnTo>
                      <a:pt x="6" y="19"/>
                    </a:lnTo>
                    <a:lnTo>
                      <a:pt x="5" y="15"/>
                    </a:lnTo>
                    <a:lnTo>
                      <a:pt x="4" y="12"/>
                    </a:lnTo>
                    <a:lnTo>
                      <a:pt x="0" y="3"/>
                    </a:lnTo>
                    <a:lnTo>
                      <a:pt x="58" y="2"/>
                    </a:lnTo>
                    <a:lnTo>
                      <a:pt x="92" y="0"/>
                    </a:lnTo>
                    <a:lnTo>
                      <a:pt x="109" y="0"/>
                    </a:lnTo>
                    <a:lnTo>
                      <a:pt x="126" y="2"/>
                    </a:lnTo>
                    <a:lnTo>
                      <a:pt x="141" y="4"/>
                    </a:lnTo>
                    <a:lnTo>
                      <a:pt x="157" y="6"/>
                    </a:lnTo>
                    <a:lnTo>
                      <a:pt x="169" y="9"/>
                    </a:lnTo>
                    <a:lnTo>
                      <a:pt x="175" y="11"/>
                    </a:lnTo>
                    <a:lnTo>
                      <a:pt x="180" y="13"/>
                    </a:lnTo>
                    <a:lnTo>
                      <a:pt x="185" y="16"/>
                    </a:lnTo>
                    <a:lnTo>
                      <a:pt x="189" y="19"/>
                    </a:lnTo>
                    <a:lnTo>
                      <a:pt x="193" y="22"/>
                    </a:lnTo>
                    <a:lnTo>
                      <a:pt x="194" y="24"/>
                    </a:lnTo>
                    <a:lnTo>
                      <a:pt x="195" y="25"/>
                    </a:lnTo>
                    <a:lnTo>
                      <a:pt x="197" y="30"/>
                    </a:lnTo>
                    <a:lnTo>
                      <a:pt x="198" y="34"/>
                    </a:lnTo>
                    <a:lnTo>
                      <a:pt x="198" y="39"/>
                    </a:lnTo>
                    <a:lnTo>
                      <a:pt x="197" y="44"/>
                    </a:lnTo>
                    <a:lnTo>
                      <a:pt x="5" y="41"/>
                    </a:lnTo>
                    <a:close/>
                  </a:path>
                </a:pathLst>
              </a:custGeom>
              <a:solidFill>
                <a:srgbClr val="FFBF00"/>
              </a:solidFill>
              <a:ln w="9525">
                <a:noFill/>
                <a:round/>
                <a:headEnd/>
                <a:tailEnd/>
              </a:ln>
            </p:spPr>
            <p:txBody>
              <a:bodyPr/>
              <a:lstStyle/>
              <a:p>
                <a:endParaRPr lang="en-US" dirty="0"/>
              </a:p>
            </p:txBody>
          </p:sp>
          <p:sp>
            <p:nvSpPr>
              <p:cNvPr id="21767" name="Freeform 766"/>
              <p:cNvSpPr>
                <a:spLocks/>
              </p:cNvSpPr>
              <p:nvPr/>
            </p:nvSpPr>
            <p:spPr bwMode="auto">
              <a:xfrm>
                <a:off x="3656" y="1362"/>
                <a:ext cx="27" cy="16"/>
              </a:xfrm>
              <a:custGeom>
                <a:avLst/>
                <a:gdLst>
                  <a:gd name="T0" fmla="*/ 243 w 246"/>
                  <a:gd name="T1" fmla="*/ 95 h 95"/>
                  <a:gd name="T2" fmla="*/ 246 w 246"/>
                  <a:gd name="T3" fmla="*/ 88 h 95"/>
                  <a:gd name="T4" fmla="*/ 3 w 246"/>
                  <a:gd name="T5" fmla="*/ 0 h 95"/>
                  <a:gd name="T6" fmla="*/ 0 w 246"/>
                  <a:gd name="T7" fmla="*/ 8 h 95"/>
                  <a:gd name="T8" fmla="*/ 243 w 246"/>
                  <a:gd name="T9" fmla="*/ 95 h 95"/>
                  <a:gd name="T10" fmla="*/ 0 60000 65536"/>
                  <a:gd name="T11" fmla="*/ 0 60000 65536"/>
                  <a:gd name="T12" fmla="*/ 0 60000 65536"/>
                  <a:gd name="T13" fmla="*/ 0 60000 65536"/>
                  <a:gd name="T14" fmla="*/ 0 60000 65536"/>
                  <a:gd name="T15" fmla="*/ 0 w 246"/>
                  <a:gd name="T16" fmla="*/ 0 h 95"/>
                  <a:gd name="T17" fmla="*/ 246 w 246"/>
                  <a:gd name="T18" fmla="*/ 95 h 95"/>
                </a:gdLst>
                <a:ahLst/>
                <a:cxnLst>
                  <a:cxn ang="T10">
                    <a:pos x="T0" y="T1"/>
                  </a:cxn>
                  <a:cxn ang="T11">
                    <a:pos x="T2" y="T3"/>
                  </a:cxn>
                  <a:cxn ang="T12">
                    <a:pos x="T4" y="T5"/>
                  </a:cxn>
                  <a:cxn ang="T13">
                    <a:pos x="T6" y="T7"/>
                  </a:cxn>
                  <a:cxn ang="T14">
                    <a:pos x="T8" y="T9"/>
                  </a:cxn>
                </a:cxnLst>
                <a:rect l="T15" t="T16" r="T17" b="T18"/>
                <a:pathLst>
                  <a:path w="246" h="95">
                    <a:moveTo>
                      <a:pt x="243" y="95"/>
                    </a:moveTo>
                    <a:lnTo>
                      <a:pt x="246" y="88"/>
                    </a:lnTo>
                    <a:lnTo>
                      <a:pt x="3" y="0"/>
                    </a:lnTo>
                    <a:lnTo>
                      <a:pt x="0" y="8"/>
                    </a:lnTo>
                    <a:lnTo>
                      <a:pt x="243" y="95"/>
                    </a:lnTo>
                    <a:close/>
                  </a:path>
                </a:pathLst>
              </a:custGeom>
              <a:solidFill>
                <a:srgbClr val="4C4C4C"/>
              </a:solidFill>
              <a:ln w="9525">
                <a:noFill/>
                <a:round/>
                <a:headEnd/>
                <a:tailEnd/>
              </a:ln>
            </p:spPr>
            <p:txBody>
              <a:bodyPr/>
              <a:lstStyle/>
              <a:p>
                <a:endParaRPr lang="en-US" dirty="0"/>
              </a:p>
            </p:txBody>
          </p:sp>
          <p:sp>
            <p:nvSpPr>
              <p:cNvPr id="21768" name="Freeform 767"/>
              <p:cNvSpPr>
                <a:spLocks/>
              </p:cNvSpPr>
              <p:nvPr/>
            </p:nvSpPr>
            <p:spPr bwMode="auto">
              <a:xfrm>
                <a:off x="3655" y="1362"/>
                <a:ext cx="10" cy="65"/>
              </a:xfrm>
              <a:custGeom>
                <a:avLst/>
                <a:gdLst>
                  <a:gd name="T0" fmla="*/ 9 w 89"/>
                  <a:gd name="T1" fmla="*/ 0 h 390"/>
                  <a:gd name="T2" fmla="*/ 0 w 89"/>
                  <a:gd name="T3" fmla="*/ 3 h 390"/>
                  <a:gd name="T4" fmla="*/ 80 w 89"/>
                  <a:gd name="T5" fmla="*/ 390 h 390"/>
                  <a:gd name="T6" fmla="*/ 89 w 89"/>
                  <a:gd name="T7" fmla="*/ 388 h 390"/>
                  <a:gd name="T8" fmla="*/ 9 w 89"/>
                  <a:gd name="T9" fmla="*/ 0 h 390"/>
                  <a:gd name="T10" fmla="*/ 0 60000 65536"/>
                  <a:gd name="T11" fmla="*/ 0 60000 65536"/>
                  <a:gd name="T12" fmla="*/ 0 60000 65536"/>
                  <a:gd name="T13" fmla="*/ 0 60000 65536"/>
                  <a:gd name="T14" fmla="*/ 0 60000 65536"/>
                  <a:gd name="T15" fmla="*/ 0 w 89"/>
                  <a:gd name="T16" fmla="*/ 0 h 390"/>
                  <a:gd name="T17" fmla="*/ 89 w 89"/>
                  <a:gd name="T18" fmla="*/ 390 h 390"/>
                </a:gdLst>
                <a:ahLst/>
                <a:cxnLst>
                  <a:cxn ang="T10">
                    <a:pos x="T0" y="T1"/>
                  </a:cxn>
                  <a:cxn ang="T11">
                    <a:pos x="T2" y="T3"/>
                  </a:cxn>
                  <a:cxn ang="T12">
                    <a:pos x="T4" y="T5"/>
                  </a:cxn>
                  <a:cxn ang="T13">
                    <a:pos x="T6" y="T7"/>
                  </a:cxn>
                  <a:cxn ang="T14">
                    <a:pos x="T8" y="T9"/>
                  </a:cxn>
                </a:cxnLst>
                <a:rect l="T15" t="T16" r="T17" b="T18"/>
                <a:pathLst>
                  <a:path w="89" h="390">
                    <a:moveTo>
                      <a:pt x="9" y="0"/>
                    </a:moveTo>
                    <a:lnTo>
                      <a:pt x="0" y="3"/>
                    </a:lnTo>
                    <a:lnTo>
                      <a:pt x="80" y="390"/>
                    </a:lnTo>
                    <a:lnTo>
                      <a:pt x="89" y="388"/>
                    </a:lnTo>
                    <a:lnTo>
                      <a:pt x="9" y="0"/>
                    </a:lnTo>
                    <a:close/>
                  </a:path>
                </a:pathLst>
              </a:custGeom>
              <a:solidFill>
                <a:srgbClr val="4C4C4C"/>
              </a:solidFill>
              <a:ln w="9525">
                <a:noFill/>
                <a:round/>
                <a:headEnd/>
                <a:tailEnd/>
              </a:ln>
            </p:spPr>
            <p:txBody>
              <a:bodyPr/>
              <a:lstStyle/>
              <a:p>
                <a:endParaRPr lang="en-US" dirty="0"/>
              </a:p>
            </p:txBody>
          </p:sp>
          <p:sp>
            <p:nvSpPr>
              <p:cNvPr id="21769" name="Freeform 768"/>
              <p:cNvSpPr>
                <a:spLocks/>
              </p:cNvSpPr>
              <p:nvPr/>
            </p:nvSpPr>
            <p:spPr bwMode="auto">
              <a:xfrm>
                <a:off x="3655" y="1362"/>
                <a:ext cx="1" cy="1"/>
              </a:xfrm>
              <a:custGeom>
                <a:avLst/>
                <a:gdLst>
                  <a:gd name="T0" fmla="*/ 6 w 10"/>
                  <a:gd name="T1" fmla="*/ 2 h 10"/>
                  <a:gd name="T2" fmla="*/ 0 w 10"/>
                  <a:gd name="T3" fmla="*/ 0 h 10"/>
                  <a:gd name="T4" fmla="*/ 1 w 10"/>
                  <a:gd name="T5" fmla="*/ 7 h 10"/>
                  <a:gd name="T6" fmla="*/ 10 w 10"/>
                  <a:gd name="T7" fmla="*/ 4 h 10"/>
                  <a:gd name="T8" fmla="*/ 3 w 10"/>
                  <a:gd name="T9" fmla="*/ 10 h 10"/>
                  <a:gd name="T10" fmla="*/ 6 w 10"/>
                  <a:gd name="T11" fmla="*/ 2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6" y="2"/>
                    </a:moveTo>
                    <a:lnTo>
                      <a:pt x="0" y="0"/>
                    </a:lnTo>
                    <a:lnTo>
                      <a:pt x="1" y="7"/>
                    </a:lnTo>
                    <a:lnTo>
                      <a:pt x="10" y="4"/>
                    </a:lnTo>
                    <a:lnTo>
                      <a:pt x="3" y="10"/>
                    </a:lnTo>
                    <a:lnTo>
                      <a:pt x="6" y="2"/>
                    </a:lnTo>
                    <a:close/>
                  </a:path>
                </a:pathLst>
              </a:custGeom>
              <a:solidFill>
                <a:srgbClr val="4C4C4C"/>
              </a:solidFill>
              <a:ln w="9525">
                <a:noFill/>
                <a:round/>
                <a:headEnd/>
                <a:tailEnd/>
              </a:ln>
            </p:spPr>
            <p:txBody>
              <a:bodyPr/>
              <a:lstStyle/>
              <a:p>
                <a:endParaRPr lang="en-US" dirty="0"/>
              </a:p>
            </p:txBody>
          </p:sp>
          <p:sp>
            <p:nvSpPr>
              <p:cNvPr id="21770" name="Freeform 769"/>
              <p:cNvSpPr>
                <a:spLocks/>
              </p:cNvSpPr>
              <p:nvPr/>
            </p:nvSpPr>
            <p:spPr bwMode="auto">
              <a:xfrm>
                <a:off x="3665" y="1426"/>
                <a:ext cx="28" cy="15"/>
              </a:xfrm>
              <a:custGeom>
                <a:avLst/>
                <a:gdLst>
                  <a:gd name="T0" fmla="*/ 3 w 254"/>
                  <a:gd name="T1" fmla="*/ 0 h 90"/>
                  <a:gd name="T2" fmla="*/ 0 w 254"/>
                  <a:gd name="T3" fmla="*/ 8 h 90"/>
                  <a:gd name="T4" fmla="*/ 252 w 254"/>
                  <a:gd name="T5" fmla="*/ 90 h 90"/>
                  <a:gd name="T6" fmla="*/ 254 w 254"/>
                  <a:gd name="T7" fmla="*/ 81 h 90"/>
                  <a:gd name="T8" fmla="*/ 3 w 254"/>
                  <a:gd name="T9" fmla="*/ 0 h 90"/>
                  <a:gd name="T10" fmla="*/ 0 60000 65536"/>
                  <a:gd name="T11" fmla="*/ 0 60000 65536"/>
                  <a:gd name="T12" fmla="*/ 0 60000 65536"/>
                  <a:gd name="T13" fmla="*/ 0 60000 65536"/>
                  <a:gd name="T14" fmla="*/ 0 60000 65536"/>
                  <a:gd name="T15" fmla="*/ 0 w 254"/>
                  <a:gd name="T16" fmla="*/ 0 h 90"/>
                  <a:gd name="T17" fmla="*/ 254 w 254"/>
                  <a:gd name="T18" fmla="*/ 90 h 90"/>
                </a:gdLst>
                <a:ahLst/>
                <a:cxnLst>
                  <a:cxn ang="T10">
                    <a:pos x="T0" y="T1"/>
                  </a:cxn>
                  <a:cxn ang="T11">
                    <a:pos x="T2" y="T3"/>
                  </a:cxn>
                  <a:cxn ang="T12">
                    <a:pos x="T4" y="T5"/>
                  </a:cxn>
                  <a:cxn ang="T13">
                    <a:pos x="T6" y="T7"/>
                  </a:cxn>
                  <a:cxn ang="T14">
                    <a:pos x="T8" y="T9"/>
                  </a:cxn>
                </a:cxnLst>
                <a:rect l="T15" t="T16" r="T17" b="T18"/>
                <a:pathLst>
                  <a:path w="254" h="90">
                    <a:moveTo>
                      <a:pt x="3" y="0"/>
                    </a:moveTo>
                    <a:lnTo>
                      <a:pt x="0" y="8"/>
                    </a:lnTo>
                    <a:lnTo>
                      <a:pt x="252" y="90"/>
                    </a:lnTo>
                    <a:lnTo>
                      <a:pt x="254" y="81"/>
                    </a:lnTo>
                    <a:lnTo>
                      <a:pt x="3" y="0"/>
                    </a:lnTo>
                    <a:close/>
                  </a:path>
                </a:pathLst>
              </a:custGeom>
              <a:solidFill>
                <a:srgbClr val="4C4C4C"/>
              </a:solidFill>
              <a:ln w="9525">
                <a:noFill/>
                <a:round/>
                <a:headEnd/>
                <a:tailEnd/>
              </a:ln>
            </p:spPr>
            <p:txBody>
              <a:bodyPr/>
              <a:lstStyle/>
              <a:p>
                <a:endParaRPr lang="en-US" dirty="0"/>
              </a:p>
            </p:txBody>
          </p:sp>
          <p:sp>
            <p:nvSpPr>
              <p:cNvPr id="21771" name="Freeform 770"/>
              <p:cNvSpPr>
                <a:spLocks/>
              </p:cNvSpPr>
              <p:nvPr/>
            </p:nvSpPr>
            <p:spPr bwMode="auto">
              <a:xfrm>
                <a:off x="3664" y="1426"/>
                <a:ext cx="1" cy="2"/>
              </a:xfrm>
              <a:custGeom>
                <a:avLst/>
                <a:gdLst>
                  <a:gd name="T0" fmla="*/ 0 w 9"/>
                  <a:gd name="T1" fmla="*/ 5 h 8"/>
                  <a:gd name="T2" fmla="*/ 0 w 9"/>
                  <a:gd name="T3" fmla="*/ 7 h 8"/>
                  <a:gd name="T4" fmla="*/ 3 w 9"/>
                  <a:gd name="T5" fmla="*/ 8 h 8"/>
                  <a:gd name="T6" fmla="*/ 6 w 9"/>
                  <a:gd name="T7" fmla="*/ 0 h 8"/>
                  <a:gd name="T8" fmla="*/ 9 w 9"/>
                  <a:gd name="T9" fmla="*/ 3 h 8"/>
                  <a:gd name="T10" fmla="*/ 0 w 9"/>
                  <a:gd name="T11" fmla="*/ 5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5"/>
                    </a:moveTo>
                    <a:lnTo>
                      <a:pt x="0" y="7"/>
                    </a:lnTo>
                    <a:lnTo>
                      <a:pt x="3" y="8"/>
                    </a:lnTo>
                    <a:lnTo>
                      <a:pt x="6" y="0"/>
                    </a:lnTo>
                    <a:lnTo>
                      <a:pt x="9" y="3"/>
                    </a:lnTo>
                    <a:lnTo>
                      <a:pt x="0" y="5"/>
                    </a:lnTo>
                    <a:close/>
                  </a:path>
                </a:pathLst>
              </a:custGeom>
              <a:solidFill>
                <a:srgbClr val="4C4C4C"/>
              </a:solidFill>
              <a:ln w="9525">
                <a:noFill/>
                <a:round/>
                <a:headEnd/>
                <a:tailEnd/>
              </a:ln>
            </p:spPr>
            <p:txBody>
              <a:bodyPr/>
              <a:lstStyle/>
              <a:p>
                <a:endParaRPr lang="en-US" dirty="0"/>
              </a:p>
            </p:txBody>
          </p:sp>
          <p:sp>
            <p:nvSpPr>
              <p:cNvPr id="21772" name="Freeform 771"/>
              <p:cNvSpPr>
                <a:spLocks/>
              </p:cNvSpPr>
              <p:nvPr/>
            </p:nvSpPr>
            <p:spPr bwMode="auto">
              <a:xfrm>
                <a:off x="3664" y="1428"/>
                <a:ext cx="37" cy="74"/>
              </a:xfrm>
              <a:custGeom>
                <a:avLst/>
                <a:gdLst>
                  <a:gd name="T0" fmla="*/ 8 w 335"/>
                  <a:gd name="T1" fmla="*/ 0 h 444"/>
                  <a:gd name="T2" fmla="*/ 0 w 335"/>
                  <a:gd name="T3" fmla="*/ 4 h 444"/>
                  <a:gd name="T4" fmla="*/ 327 w 335"/>
                  <a:gd name="T5" fmla="*/ 444 h 444"/>
                  <a:gd name="T6" fmla="*/ 335 w 335"/>
                  <a:gd name="T7" fmla="*/ 440 h 444"/>
                  <a:gd name="T8" fmla="*/ 8 w 335"/>
                  <a:gd name="T9" fmla="*/ 0 h 444"/>
                  <a:gd name="T10" fmla="*/ 0 60000 65536"/>
                  <a:gd name="T11" fmla="*/ 0 60000 65536"/>
                  <a:gd name="T12" fmla="*/ 0 60000 65536"/>
                  <a:gd name="T13" fmla="*/ 0 60000 65536"/>
                  <a:gd name="T14" fmla="*/ 0 60000 65536"/>
                  <a:gd name="T15" fmla="*/ 0 w 335"/>
                  <a:gd name="T16" fmla="*/ 0 h 444"/>
                  <a:gd name="T17" fmla="*/ 335 w 335"/>
                  <a:gd name="T18" fmla="*/ 444 h 444"/>
                </a:gdLst>
                <a:ahLst/>
                <a:cxnLst>
                  <a:cxn ang="T10">
                    <a:pos x="T0" y="T1"/>
                  </a:cxn>
                  <a:cxn ang="T11">
                    <a:pos x="T2" y="T3"/>
                  </a:cxn>
                  <a:cxn ang="T12">
                    <a:pos x="T4" y="T5"/>
                  </a:cxn>
                  <a:cxn ang="T13">
                    <a:pos x="T6" y="T7"/>
                  </a:cxn>
                  <a:cxn ang="T14">
                    <a:pos x="T8" y="T9"/>
                  </a:cxn>
                </a:cxnLst>
                <a:rect l="T15" t="T16" r="T17" b="T18"/>
                <a:pathLst>
                  <a:path w="335" h="444">
                    <a:moveTo>
                      <a:pt x="8" y="0"/>
                    </a:moveTo>
                    <a:lnTo>
                      <a:pt x="0" y="4"/>
                    </a:lnTo>
                    <a:lnTo>
                      <a:pt x="327" y="444"/>
                    </a:lnTo>
                    <a:lnTo>
                      <a:pt x="335" y="440"/>
                    </a:lnTo>
                    <a:lnTo>
                      <a:pt x="8" y="0"/>
                    </a:lnTo>
                    <a:close/>
                  </a:path>
                </a:pathLst>
              </a:custGeom>
              <a:solidFill>
                <a:srgbClr val="666666"/>
              </a:solidFill>
              <a:ln w="9525">
                <a:noFill/>
                <a:round/>
                <a:headEnd/>
                <a:tailEnd/>
              </a:ln>
            </p:spPr>
            <p:txBody>
              <a:bodyPr/>
              <a:lstStyle/>
              <a:p>
                <a:endParaRPr lang="en-US" dirty="0"/>
              </a:p>
            </p:txBody>
          </p:sp>
          <p:sp>
            <p:nvSpPr>
              <p:cNvPr id="21773" name="Freeform 772"/>
              <p:cNvSpPr>
                <a:spLocks/>
              </p:cNvSpPr>
              <p:nvPr/>
            </p:nvSpPr>
            <p:spPr bwMode="auto">
              <a:xfrm>
                <a:off x="3700" y="1501"/>
                <a:ext cx="19" cy="12"/>
              </a:xfrm>
              <a:custGeom>
                <a:avLst/>
                <a:gdLst>
                  <a:gd name="T0" fmla="*/ 5 w 164"/>
                  <a:gd name="T1" fmla="*/ 0 h 73"/>
                  <a:gd name="T2" fmla="*/ 0 w 164"/>
                  <a:gd name="T3" fmla="*/ 7 h 73"/>
                  <a:gd name="T4" fmla="*/ 159 w 164"/>
                  <a:gd name="T5" fmla="*/ 73 h 73"/>
                  <a:gd name="T6" fmla="*/ 164 w 164"/>
                  <a:gd name="T7" fmla="*/ 66 h 73"/>
                  <a:gd name="T8" fmla="*/ 5 w 164"/>
                  <a:gd name="T9" fmla="*/ 0 h 73"/>
                  <a:gd name="T10" fmla="*/ 0 60000 65536"/>
                  <a:gd name="T11" fmla="*/ 0 60000 65536"/>
                  <a:gd name="T12" fmla="*/ 0 60000 65536"/>
                  <a:gd name="T13" fmla="*/ 0 60000 65536"/>
                  <a:gd name="T14" fmla="*/ 0 60000 65536"/>
                  <a:gd name="T15" fmla="*/ 0 w 164"/>
                  <a:gd name="T16" fmla="*/ 0 h 73"/>
                  <a:gd name="T17" fmla="*/ 164 w 164"/>
                  <a:gd name="T18" fmla="*/ 73 h 73"/>
                </a:gdLst>
                <a:ahLst/>
                <a:cxnLst>
                  <a:cxn ang="T10">
                    <a:pos x="T0" y="T1"/>
                  </a:cxn>
                  <a:cxn ang="T11">
                    <a:pos x="T2" y="T3"/>
                  </a:cxn>
                  <a:cxn ang="T12">
                    <a:pos x="T4" y="T5"/>
                  </a:cxn>
                  <a:cxn ang="T13">
                    <a:pos x="T6" y="T7"/>
                  </a:cxn>
                  <a:cxn ang="T14">
                    <a:pos x="T8" y="T9"/>
                  </a:cxn>
                </a:cxnLst>
                <a:rect l="T15" t="T16" r="T17" b="T18"/>
                <a:pathLst>
                  <a:path w="164" h="73">
                    <a:moveTo>
                      <a:pt x="5" y="0"/>
                    </a:moveTo>
                    <a:lnTo>
                      <a:pt x="0" y="7"/>
                    </a:lnTo>
                    <a:lnTo>
                      <a:pt x="159" y="73"/>
                    </a:lnTo>
                    <a:lnTo>
                      <a:pt x="164" y="66"/>
                    </a:lnTo>
                    <a:lnTo>
                      <a:pt x="5" y="0"/>
                    </a:lnTo>
                    <a:close/>
                  </a:path>
                </a:pathLst>
              </a:custGeom>
              <a:solidFill>
                <a:srgbClr val="666666"/>
              </a:solidFill>
              <a:ln w="9525">
                <a:noFill/>
                <a:round/>
                <a:headEnd/>
                <a:tailEnd/>
              </a:ln>
            </p:spPr>
            <p:txBody>
              <a:bodyPr/>
              <a:lstStyle/>
              <a:p>
                <a:endParaRPr lang="en-US" dirty="0"/>
              </a:p>
            </p:txBody>
          </p:sp>
          <p:sp>
            <p:nvSpPr>
              <p:cNvPr id="21774" name="Freeform 773"/>
              <p:cNvSpPr>
                <a:spLocks/>
              </p:cNvSpPr>
              <p:nvPr/>
            </p:nvSpPr>
            <p:spPr bwMode="auto">
              <a:xfrm>
                <a:off x="3700" y="1501"/>
                <a:ext cx="1" cy="1"/>
              </a:xfrm>
              <a:custGeom>
                <a:avLst/>
                <a:gdLst>
                  <a:gd name="T0" fmla="*/ 0 w 8"/>
                  <a:gd name="T1" fmla="*/ 5 h 7"/>
                  <a:gd name="T2" fmla="*/ 1 w 8"/>
                  <a:gd name="T3" fmla="*/ 7 h 7"/>
                  <a:gd name="T4" fmla="*/ 2 w 8"/>
                  <a:gd name="T5" fmla="*/ 7 h 7"/>
                  <a:gd name="T6" fmla="*/ 7 w 8"/>
                  <a:gd name="T7" fmla="*/ 0 h 7"/>
                  <a:gd name="T8" fmla="*/ 8 w 8"/>
                  <a:gd name="T9" fmla="*/ 1 h 7"/>
                  <a:gd name="T10" fmla="*/ 0 w 8"/>
                  <a:gd name="T11" fmla="*/ 5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0" y="5"/>
                    </a:moveTo>
                    <a:lnTo>
                      <a:pt x="1" y="7"/>
                    </a:lnTo>
                    <a:lnTo>
                      <a:pt x="2" y="7"/>
                    </a:lnTo>
                    <a:lnTo>
                      <a:pt x="7" y="0"/>
                    </a:lnTo>
                    <a:lnTo>
                      <a:pt x="8" y="1"/>
                    </a:lnTo>
                    <a:lnTo>
                      <a:pt x="0" y="5"/>
                    </a:lnTo>
                    <a:close/>
                  </a:path>
                </a:pathLst>
              </a:custGeom>
              <a:solidFill>
                <a:srgbClr val="666666"/>
              </a:solidFill>
              <a:ln w="9525">
                <a:noFill/>
                <a:round/>
                <a:headEnd/>
                <a:tailEnd/>
              </a:ln>
            </p:spPr>
            <p:txBody>
              <a:bodyPr/>
              <a:lstStyle/>
              <a:p>
                <a:endParaRPr lang="en-US" dirty="0"/>
              </a:p>
            </p:txBody>
          </p:sp>
          <p:sp>
            <p:nvSpPr>
              <p:cNvPr id="21775" name="Freeform 774"/>
              <p:cNvSpPr>
                <a:spLocks/>
              </p:cNvSpPr>
              <p:nvPr/>
            </p:nvSpPr>
            <p:spPr bwMode="auto">
              <a:xfrm>
                <a:off x="3597" y="1309"/>
                <a:ext cx="46" cy="110"/>
              </a:xfrm>
              <a:custGeom>
                <a:avLst/>
                <a:gdLst>
                  <a:gd name="T0" fmla="*/ 7 w 420"/>
                  <a:gd name="T1" fmla="*/ 0 h 665"/>
                  <a:gd name="T2" fmla="*/ 0 w 420"/>
                  <a:gd name="T3" fmla="*/ 5 h 665"/>
                  <a:gd name="T4" fmla="*/ 412 w 420"/>
                  <a:gd name="T5" fmla="*/ 665 h 665"/>
                  <a:gd name="T6" fmla="*/ 420 w 420"/>
                  <a:gd name="T7" fmla="*/ 661 h 665"/>
                  <a:gd name="T8" fmla="*/ 7 w 420"/>
                  <a:gd name="T9" fmla="*/ 0 h 665"/>
                  <a:gd name="T10" fmla="*/ 0 60000 65536"/>
                  <a:gd name="T11" fmla="*/ 0 60000 65536"/>
                  <a:gd name="T12" fmla="*/ 0 60000 65536"/>
                  <a:gd name="T13" fmla="*/ 0 60000 65536"/>
                  <a:gd name="T14" fmla="*/ 0 60000 65536"/>
                  <a:gd name="T15" fmla="*/ 0 w 420"/>
                  <a:gd name="T16" fmla="*/ 0 h 665"/>
                  <a:gd name="T17" fmla="*/ 420 w 420"/>
                  <a:gd name="T18" fmla="*/ 665 h 665"/>
                </a:gdLst>
                <a:ahLst/>
                <a:cxnLst>
                  <a:cxn ang="T10">
                    <a:pos x="T0" y="T1"/>
                  </a:cxn>
                  <a:cxn ang="T11">
                    <a:pos x="T2" y="T3"/>
                  </a:cxn>
                  <a:cxn ang="T12">
                    <a:pos x="T4" y="T5"/>
                  </a:cxn>
                  <a:cxn ang="T13">
                    <a:pos x="T6" y="T7"/>
                  </a:cxn>
                  <a:cxn ang="T14">
                    <a:pos x="T8" y="T9"/>
                  </a:cxn>
                </a:cxnLst>
                <a:rect l="T15" t="T16" r="T17" b="T18"/>
                <a:pathLst>
                  <a:path w="420" h="665">
                    <a:moveTo>
                      <a:pt x="7" y="0"/>
                    </a:moveTo>
                    <a:lnTo>
                      <a:pt x="0" y="5"/>
                    </a:lnTo>
                    <a:lnTo>
                      <a:pt x="412" y="665"/>
                    </a:lnTo>
                    <a:lnTo>
                      <a:pt x="420" y="661"/>
                    </a:lnTo>
                    <a:lnTo>
                      <a:pt x="7" y="0"/>
                    </a:lnTo>
                    <a:close/>
                  </a:path>
                </a:pathLst>
              </a:custGeom>
              <a:solidFill>
                <a:srgbClr val="666666"/>
              </a:solidFill>
              <a:ln w="9525">
                <a:noFill/>
                <a:round/>
                <a:headEnd/>
                <a:tailEnd/>
              </a:ln>
            </p:spPr>
            <p:txBody>
              <a:bodyPr/>
              <a:lstStyle/>
              <a:p>
                <a:endParaRPr lang="en-US" dirty="0"/>
              </a:p>
            </p:txBody>
          </p:sp>
          <p:sp>
            <p:nvSpPr>
              <p:cNvPr id="21776" name="Freeform 775"/>
              <p:cNvSpPr>
                <a:spLocks/>
              </p:cNvSpPr>
              <p:nvPr/>
            </p:nvSpPr>
            <p:spPr bwMode="auto">
              <a:xfrm>
                <a:off x="3643" y="1419"/>
                <a:ext cx="46" cy="82"/>
              </a:xfrm>
              <a:custGeom>
                <a:avLst/>
                <a:gdLst>
                  <a:gd name="T0" fmla="*/ 7 w 414"/>
                  <a:gd name="T1" fmla="*/ 0 h 496"/>
                  <a:gd name="T2" fmla="*/ 0 w 414"/>
                  <a:gd name="T3" fmla="*/ 5 h 496"/>
                  <a:gd name="T4" fmla="*/ 408 w 414"/>
                  <a:gd name="T5" fmla="*/ 496 h 496"/>
                  <a:gd name="T6" fmla="*/ 414 w 414"/>
                  <a:gd name="T7" fmla="*/ 491 h 496"/>
                  <a:gd name="T8" fmla="*/ 7 w 414"/>
                  <a:gd name="T9" fmla="*/ 0 h 496"/>
                  <a:gd name="T10" fmla="*/ 0 60000 65536"/>
                  <a:gd name="T11" fmla="*/ 0 60000 65536"/>
                  <a:gd name="T12" fmla="*/ 0 60000 65536"/>
                  <a:gd name="T13" fmla="*/ 0 60000 65536"/>
                  <a:gd name="T14" fmla="*/ 0 60000 65536"/>
                  <a:gd name="T15" fmla="*/ 0 w 414"/>
                  <a:gd name="T16" fmla="*/ 0 h 496"/>
                  <a:gd name="T17" fmla="*/ 414 w 414"/>
                  <a:gd name="T18" fmla="*/ 496 h 496"/>
                </a:gdLst>
                <a:ahLst/>
                <a:cxnLst>
                  <a:cxn ang="T10">
                    <a:pos x="T0" y="T1"/>
                  </a:cxn>
                  <a:cxn ang="T11">
                    <a:pos x="T2" y="T3"/>
                  </a:cxn>
                  <a:cxn ang="T12">
                    <a:pos x="T4" y="T5"/>
                  </a:cxn>
                  <a:cxn ang="T13">
                    <a:pos x="T6" y="T7"/>
                  </a:cxn>
                  <a:cxn ang="T14">
                    <a:pos x="T8" y="T9"/>
                  </a:cxn>
                </a:cxnLst>
                <a:rect l="T15" t="T16" r="T17" b="T18"/>
                <a:pathLst>
                  <a:path w="414" h="496">
                    <a:moveTo>
                      <a:pt x="7" y="0"/>
                    </a:moveTo>
                    <a:lnTo>
                      <a:pt x="0" y="5"/>
                    </a:lnTo>
                    <a:lnTo>
                      <a:pt x="408" y="496"/>
                    </a:lnTo>
                    <a:lnTo>
                      <a:pt x="414" y="491"/>
                    </a:lnTo>
                    <a:lnTo>
                      <a:pt x="7" y="0"/>
                    </a:lnTo>
                    <a:close/>
                  </a:path>
                </a:pathLst>
              </a:custGeom>
              <a:solidFill>
                <a:srgbClr val="666666"/>
              </a:solidFill>
              <a:ln w="9525">
                <a:noFill/>
                <a:round/>
                <a:headEnd/>
                <a:tailEnd/>
              </a:ln>
            </p:spPr>
            <p:txBody>
              <a:bodyPr/>
              <a:lstStyle/>
              <a:p>
                <a:endParaRPr lang="en-US" dirty="0"/>
              </a:p>
            </p:txBody>
          </p:sp>
          <p:sp>
            <p:nvSpPr>
              <p:cNvPr id="21777" name="Freeform 776"/>
              <p:cNvSpPr>
                <a:spLocks/>
              </p:cNvSpPr>
              <p:nvPr/>
            </p:nvSpPr>
            <p:spPr bwMode="auto">
              <a:xfrm>
                <a:off x="3643" y="1419"/>
                <a:ext cx="1" cy="1"/>
              </a:xfrm>
              <a:custGeom>
                <a:avLst/>
                <a:gdLst>
                  <a:gd name="T0" fmla="*/ 0 w 8"/>
                  <a:gd name="T1" fmla="*/ 4 h 5"/>
                  <a:gd name="T2" fmla="*/ 1 w 8"/>
                  <a:gd name="T3" fmla="*/ 5 h 5"/>
                  <a:gd name="T4" fmla="*/ 8 w 8"/>
                  <a:gd name="T5" fmla="*/ 0 h 5"/>
                  <a:gd name="T6" fmla="*/ 0 w 8"/>
                  <a:gd name="T7" fmla="*/ 4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0" y="4"/>
                    </a:moveTo>
                    <a:lnTo>
                      <a:pt x="1" y="5"/>
                    </a:lnTo>
                    <a:lnTo>
                      <a:pt x="8" y="0"/>
                    </a:lnTo>
                    <a:lnTo>
                      <a:pt x="0" y="4"/>
                    </a:lnTo>
                    <a:close/>
                  </a:path>
                </a:pathLst>
              </a:custGeom>
              <a:solidFill>
                <a:srgbClr val="666666"/>
              </a:solidFill>
              <a:ln w="9525">
                <a:noFill/>
                <a:round/>
                <a:headEnd/>
                <a:tailEnd/>
              </a:ln>
            </p:spPr>
            <p:txBody>
              <a:bodyPr/>
              <a:lstStyle/>
              <a:p>
                <a:endParaRPr lang="en-US" dirty="0"/>
              </a:p>
            </p:txBody>
          </p:sp>
          <p:sp>
            <p:nvSpPr>
              <p:cNvPr id="21778" name="Freeform 777"/>
              <p:cNvSpPr>
                <a:spLocks/>
              </p:cNvSpPr>
              <p:nvPr/>
            </p:nvSpPr>
            <p:spPr bwMode="auto">
              <a:xfrm>
                <a:off x="3635" y="1482"/>
                <a:ext cx="85" cy="38"/>
              </a:xfrm>
              <a:custGeom>
                <a:avLst/>
                <a:gdLst>
                  <a:gd name="T0" fmla="*/ 2 w 760"/>
                  <a:gd name="T1" fmla="*/ 0 h 231"/>
                  <a:gd name="T2" fmla="*/ 80 w 760"/>
                  <a:gd name="T3" fmla="*/ 15 h 231"/>
                  <a:gd name="T4" fmla="*/ 170 w 760"/>
                  <a:gd name="T5" fmla="*/ 33 h 231"/>
                  <a:gd name="T6" fmla="*/ 268 w 760"/>
                  <a:gd name="T7" fmla="*/ 54 h 231"/>
                  <a:gd name="T8" fmla="*/ 369 w 760"/>
                  <a:gd name="T9" fmla="*/ 79 h 231"/>
                  <a:gd name="T10" fmla="*/ 473 w 760"/>
                  <a:gd name="T11" fmla="*/ 109 h 231"/>
                  <a:gd name="T12" fmla="*/ 574 w 760"/>
                  <a:gd name="T13" fmla="*/ 143 h 231"/>
                  <a:gd name="T14" fmla="*/ 624 w 760"/>
                  <a:gd name="T15" fmla="*/ 162 h 231"/>
                  <a:gd name="T16" fmla="*/ 672 w 760"/>
                  <a:gd name="T17" fmla="*/ 182 h 231"/>
                  <a:gd name="T18" fmla="*/ 717 w 760"/>
                  <a:gd name="T19" fmla="*/ 202 h 231"/>
                  <a:gd name="T20" fmla="*/ 760 w 760"/>
                  <a:gd name="T21" fmla="*/ 223 h 231"/>
                  <a:gd name="T22" fmla="*/ 756 w 760"/>
                  <a:gd name="T23" fmla="*/ 231 h 231"/>
                  <a:gd name="T24" fmla="*/ 712 w 760"/>
                  <a:gd name="T25" fmla="*/ 210 h 231"/>
                  <a:gd name="T26" fmla="*/ 668 w 760"/>
                  <a:gd name="T27" fmla="*/ 189 h 231"/>
                  <a:gd name="T28" fmla="*/ 620 w 760"/>
                  <a:gd name="T29" fmla="*/ 169 h 231"/>
                  <a:gd name="T30" fmla="*/ 572 w 760"/>
                  <a:gd name="T31" fmla="*/ 151 h 231"/>
                  <a:gd name="T32" fmla="*/ 470 w 760"/>
                  <a:gd name="T33" fmla="*/ 117 h 231"/>
                  <a:gd name="T34" fmla="*/ 367 w 760"/>
                  <a:gd name="T35" fmla="*/ 88 h 231"/>
                  <a:gd name="T36" fmla="*/ 265 w 760"/>
                  <a:gd name="T37" fmla="*/ 63 h 231"/>
                  <a:gd name="T38" fmla="*/ 167 w 760"/>
                  <a:gd name="T39" fmla="*/ 41 h 231"/>
                  <a:gd name="T40" fmla="*/ 78 w 760"/>
                  <a:gd name="T41" fmla="*/ 23 h 231"/>
                  <a:gd name="T42" fmla="*/ 0 w 760"/>
                  <a:gd name="T43" fmla="*/ 9 h 231"/>
                  <a:gd name="T44" fmla="*/ 2 w 760"/>
                  <a:gd name="T45" fmla="*/ 0 h 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0"/>
                  <a:gd name="T70" fmla="*/ 0 h 231"/>
                  <a:gd name="T71" fmla="*/ 760 w 760"/>
                  <a:gd name="T72" fmla="*/ 231 h 2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0" h="231">
                    <a:moveTo>
                      <a:pt x="2" y="0"/>
                    </a:moveTo>
                    <a:lnTo>
                      <a:pt x="80" y="15"/>
                    </a:lnTo>
                    <a:lnTo>
                      <a:pt x="170" y="33"/>
                    </a:lnTo>
                    <a:lnTo>
                      <a:pt x="268" y="54"/>
                    </a:lnTo>
                    <a:lnTo>
                      <a:pt x="369" y="79"/>
                    </a:lnTo>
                    <a:lnTo>
                      <a:pt x="473" y="109"/>
                    </a:lnTo>
                    <a:lnTo>
                      <a:pt x="574" y="143"/>
                    </a:lnTo>
                    <a:lnTo>
                      <a:pt x="624" y="162"/>
                    </a:lnTo>
                    <a:lnTo>
                      <a:pt x="672" y="182"/>
                    </a:lnTo>
                    <a:lnTo>
                      <a:pt x="717" y="202"/>
                    </a:lnTo>
                    <a:lnTo>
                      <a:pt x="760" y="223"/>
                    </a:lnTo>
                    <a:lnTo>
                      <a:pt x="756" y="231"/>
                    </a:lnTo>
                    <a:lnTo>
                      <a:pt x="712" y="210"/>
                    </a:lnTo>
                    <a:lnTo>
                      <a:pt x="668" y="189"/>
                    </a:lnTo>
                    <a:lnTo>
                      <a:pt x="620" y="169"/>
                    </a:lnTo>
                    <a:lnTo>
                      <a:pt x="572" y="151"/>
                    </a:lnTo>
                    <a:lnTo>
                      <a:pt x="470" y="117"/>
                    </a:lnTo>
                    <a:lnTo>
                      <a:pt x="367" y="88"/>
                    </a:lnTo>
                    <a:lnTo>
                      <a:pt x="265" y="63"/>
                    </a:lnTo>
                    <a:lnTo>
                      <a:pt x="167" y="41"/>
                    </a:lnTo>
                    <a:lnTo>
                      <a:pt x="78" y="23"/>
                    </a:lnTo>
                    <a:lnTo>
                      <a:pt x="0" y="9"/>
                    </a:lnTo>
                    <a:lnTo>
                      <a:pt x="2" y="0"/>
                    </a:lnTo>
                    <a:close/>
                  </a:path>
                </a:pathLst>
              </a:custGeom>
              <a:solidFill>
                <a:srgbClr val="666666"/>
              </a:solidFill>
              <a:ln w="9525">
                <a:noFill/>
                <a:round/>
                <a:headEnd/>
                <a:tailEnd/>
              </a:ln>
            </p:spPr>
            <p:txBody>
              <a:bodyPr/>
              <a:lstStyle/>
              <a:p>
                <a:endParaRPr lang="en-US" dirty="0"/>
              </a:p>
            </p:txBody>
          </p:sp>
          <p:sp>
            <p:nvSpPr>
              <p:cNvPr id="21779" name="Freeform 778"/>
              <p:cNvSpPr>
                <a:spLocks/>
              </p:cNvSpPr>
              <p:nvPr/>
            </p:nvSpPr>
            <p:spPr bwMode="auto">
              <a:xfrm>
                <a:off x="3550" y="1307"/>
                <a:ext cx="35" cy="81"/>
              </a:xfrm>
              <a:custGeom>
                <a:avLst/>
                <a:gdLst>
                  <a:gd name="T0" fmla="*/ 8 w 315"/>
                  <a:gd name="T1" fmla="*/ 0 h 488"/>
                  <a:gd name="T2" fmla="*/ 0 w 315"/>
                  <a:gd name="T3" fmla="*/ 4 h 488"/>
                  <a:gd name="T4" fmla="*/ 308 w 315"/>
                  <a:gd name="T5" fmla="*/ 488 h 488"/>
                  <a:gd name="T6" fmla="*/ 315 w 315"/>
                  <a:gd name="T7" fmla="*/ 484 h 488"/>
                  <a:gd name="T8" fmla="*/ 8 w 315"/>
                  <a:gd name="T9" fmla="*/ 0 h 488"/>
                  <a:gd name="T10" fmla="*/ 0 60000 65536"/>
                  <a:gd name="T11" fmla="*/ 0 60000 65536"/>
                  <a:gd name="T12" fmla="*/ 0 60000 65536"/>
                  <a:gd name="T13" fmla="*/ 0 60000 65536"/>
                  <a:gd name="T14" fmla="*/ 0 60000 65536"/>
                  <a:gd name="T15" fmla="*/ 0 w 315"/>
                  <a:gd name="T16" fmla="*/ 0 h 488"/>
                  <a:gd name="T17" fmla="*/ 315 w 315"/>
                  <a:gd name="T18" fmla="*/ 488 h 488"/>
                </a:gdLst>
                <a:ahLst/>
                <a:cxnLst>
                  <a:cxn ang="T10">
                    <a:pos x="T0" y="T1"/>
                  </a:cxn>
                  <a:cxn ang="T11">
                    <a:pos x="T2" y="T3"/>
                  </a:cxn>
                  <a:cxn ang="T12">
                    <a:pos x="T4" y="T5"/>
                  </a:cxn>
                  <a:cxn ang="T13">
                    <a:pos x="T6" y="T7"/>
                  </a:cxn>
                  <a:cxn ang="T14">
                    <a:pos x="T8" y="T9"/>
                  </a:cxn>
                </a:cxnLst>
                <a:rect l="T15" t="T16" r="T17" b="T18"/>
                <a:pathLst>
                  <a:path w="315" h="488">
                    <a:moveTo>
                      <a:pt x="8" y="0"/>
                    </a:moveTo>
                    <a:lnTo>
                      <a:pt x="0" y="4"/>
                    </a:lnTo>
                    <a:lnTo>
                      <a:pt x="308" y="488"/>
                    </a:lnTo>
                    <a:lnTo>
                      <a:pt x="315" y="484"/>
                    </a:lnTo>
                    <a:lnTo>
                      <a:pt x="8" y="0"/>
                    </a:lnTo>
                    <a:close/>
                  </a:path>
                </a:pathLst>
              </a:custGeom>
              <a:solidFill>
                <a:srgbClr val="666666"/>
              </a:solidFill>
              <a:ln w="9525">
                <a:noFill/>
                <a:round/>
                <a:headEnd/>
                <a:tailEnd/>
              </a:ln>
            </p:spPr>
            <p:txBody>
              <a:bodyPr/>
              <a:lstStyle/>
              <a:p>
                <a:endParaRPr lang="en-US" dirty="0"/>
              </a:p>
            </p:txBody>
          </p:sp>
          <p:sp>
            <p:nvSpPr>
              <p:cNvPr id="21780" name="Freeform 779"/>
              <p:cNvSpPr>
                <a:spLocks/>
              </p:cNvSpPr>
              <p:nvPr/>
            </p:nvSpPr>
            <p:spPr bwMode="auto">
              <a:xfrm>
                <a:off x="3584" y="1387"/>
                <a:ext cx="57" cy="27"/>
              </a:xfrm>
              <a:custGeom>
                <a:avLst/>
                <a:gdLst>
                  <a:gd name="T0" fmla="*/ 2 w 511"/>
                  <a:gd name="T1" fmla="*/ 0 h 159"/>
                  <a:gd name="T2" fmla="*/ 0 w 511"/>
                  <a:gd name="T3" fmla="*/ 9 h 159"/>
                  <a:gd name="T4" fmla="*/ 509 w 511"/>
                  <a:gd name="T5" fmla="*/ 159 h 159"/>
                  <a:gd name="T6" fmla="*/ 511 w 511"/>
                  <a:gd name="T7" fmla="*/ 151 h 159"/>
                  <a:gd name="T8" fmla="*/ 2 w 511"/>
                  <a:gd name="T9" fmla="*/ 0 h 159"/>
                  <a:gd name="T10" fmla="*/ 0 60000 65536"/>
                  <a:gd name="T11" fmla="*/ 0 60000 65536"/>
                  <a:gd name="T12" fmla="*/ 0 60000 65536"/>
                  <a:gd name="T13" fmla="*/ 0 60000 65536"/>
                  <a:gd name="T14" fmla="*/ 0 60000 65536"/>
                  <a:gd name="T15" fmla="*/ 0 w 511"/>
                  <a:gd name="T16" fmla="*/ 0 h 159"/>
                  <a:gd name="T17" fmla="*/ 511 w 511"/>
                  <a:gd name="T18" fmla="*/ 159 h 159"/>
                </a:gdLst>
                <a:ahLst/>
                <a:cxnLst>
                  <a:cxn ang="T10">
                    <a:pos x="T0" y="T1"/>
                  </a:cxn>
                  <a:cxn ang="T11">
                    <a:pos x="T2" y="T3"/>
                  </a:cxn>
                  <a:cxn ang="T12">
                    <a:pos x="T4" y="T5"/>
                  </a:cxn>
                  <a:cxn ang="T13">
                    <a:pos x="T6" y="T7"/>
                  </a:cxn>
                  <a:cxn ang="T14">
                    <a:pos x="T8" y="T9"/>
                  </a:cxn>
                </a:cxnLst>
                <a:rect l="T15" t="T16" r="T17" b="T18"/>
                <a:pathLst>
                  <a:path w="511" h="159">
                    <a:moveTo>
                      <a:pt x="2" y="0"/>
                    </a:moveTo>
                    <a:lnTo>
                      <a:pt x="0" y="9"/>
                    </a:lnTo>
                    <a:lnTo>
                      <a:pt x="509" y="159"/>
                    </a:lnTo>
                    <a:lnTo>
                      <a:pt x="511" y="151"/>
                    </a:lnTo>
                    <a:lnTo>
                      <a:pt x="2" y="0"/>
                    </a:lnTo>
                    <a:close/>
                  </a:path>
                </a:pathLst>
              </a:custGeom>
              <a:solidFill>
                <a:srgbClr val="666666"/>
              </a:solidFill>
              <a:ln w="9525">
                <a:noFill/>
                <a:round/>
                <a:headEnd/>
                <a:tailEnd/>
              </a:ln>
            </p:spPr>
            <p:txBody>
              <a:bodyPr/>
              <a:lstStyle/>
              <a:p>
                <a:endParaRPr lang="en-US" dirty="0"/>
              </a:p>
            </p:txBody>
          </p:sp>
          <p:sp>
            <p:nvSpPr>
              <p:cNvPr id="21781" name="Freeform 780"/>
              <p:cNvSpPr>
                <a:spLocks/>
              </p:cNvSpPr>
              <p:nvPr/>
            </p:nvSpPr>
            <p:spPr bwMode="auto">
              <a:xfrm>
                <a:off x="3584" y="1387"/>
                <a:ext cx="1" cy="2"/>
              </a:xfrm>
              <a:custGeom>
                <a:avLst/>
                <a:gdLst>
                  <a:gd name="T0" fmla="*/ 0 w 7"/>
                  <a:gd name="T1" fmla="*/ 7 h 9"/>
                  <a:gd name="T2" fmla="*/ 1 w 7"/>
                  <a:gd name="T3" fmla="*/ 8 h 9"/>
                  <a:gd name="T4" fmla="*/ 3 w 7"/>
                  <a:gd name="T5" fmla="*/ 9 h 9"/>
                  <a:gd name="T6" fmla="*/ 5 w 7"/>
                  <a:gd name="T7" fmla="*/ 0 h 9"/>
                  <a:gd name="T8" fmla="*/ 7 w 7"/>
                  <a:gd name="T9" fmla="*/ 3 h 9"/>
                  <a:gd name="T10" fmla="*/ 0 w 7"/>
                  <a:gd name="T11" fmla="*/ 7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7"/>
                    </a:moveTo>
                    <a:lnTo>
                      <a:pt x="1" y="8"/>
                    </a:lnTo>
                    <a:lnTo>
                      <a:pt x="3" y="9"/>
                    </a:lnTo>
                    <a:lnTo>
                      <a:pt x="5" y="0"/>
                    </a:lnTo>
                    <a:lnTo>
                      <a:pt x="7" y="3"/>
                    </a:lnTo>
                    <a:lnTo>
                      <a:pt x="0" y="7"/>
                    </a:lnTo>
                    <a:close/>
                  </a:path>
                </a:pathLst>
              </a:custGeom>
              <a:solidFill>
                <a:srgbClr val="666666"/>
              </a:solidFill>
              <a:ln w="9525">
                <a:noFill/>
                <a:round/>
                <a:headEnd/>
                <a:tailEnd/>
              </a:ln>
            </p:spPr>
            <p:txBody>
              <a:bodyPr/>
              <a:lstStyle/>
              <a:p>
                <a:endParaRPr lang="en-US" dirty="0"/>
              </a:p>
            </p:txBody>
          </p:sp>
          <p:sp>
            <p:nvSpPr>
              <p:cNvPr id="21782" name="Freeform 781"/>
              <p:cNvSpPr>
                <a:spLocks/>
              </p:cNvSpPr>
              <p:nvPr/>
            </p:nvSpPr>
            <p:spPr bwMode="auto">
              <a:xfrm>
                <a:off x="3588" y="1396"/>
                <a:ext cx="55" cy="25"/>
              </a:xfrm>
              <a:custGeom>
                <a:avLst/>
                <a:gdLst>
                  <a:gd name="T0" fmla="*/ 2 w 494"/>
                  <a:gd name="T1" fmla="*/ 0 h 148"/>
                  <a:gd name="T2" fmla="*/ 0 w 494"/>
                  <a:gd name="T3" fmla="*/ 8 h 148"/>
                  <a:gd name="T4" fmla="*/ 492 w 494"/>
                  <a:gd name="T5" fmla="*/ 148 h 148"/>
                  <a:gd name="T6" fmla="*/ 494 w 494"/>
                  <a:gd name="T7" fmla="*/ 139 h 148"/>
                  <a:gd name="T8" fmla="*/ 2 w 494"/>
                  <a:gd name="T9" fmla="*/ 0 h 148"/>
                  <a:gd name="T10" fmla="*/ 0 60000 65536"/>
                  <a:gd name="T11" fmla="*/ 0 60000 65536"/>
                  <a:gd name="T12" fmla="*/ 0 60000 65536"/>
                  <a:gd name="T13" fmla="*/ 0 60000 65536"/>
                  <a:gd name="T14" fmla="*/ 0 60000 65536"/>
                  <a:gd name="T15" fmla="*/ 0 w 494"/>
                  <a:gd name="T16" fmla="*/ 0 h 148"/>
                  <a:gd name="T17" fmla="*/ 494 w 494"/>
                  <a:gd name="T18" fmla="*/ 148 h 148"/>
                </a:gdLst>
                <a:ahLst/>
                <a:cxnLst>
                  <a:cxn ang="T10">
                    <a:pos x="T0" y="T1"/>
                  </a:cxn>
                  <a:cxn ang="T11">
                    <a:pos x="T2" y="T3"/>
                  </a:cxn>
                  <a:cxn ang="T12">
                    <a:pos x="T4" y="T5"/>
                  </a:cxn>
                  <a:cxn ang="T13">
                    <a:pos x="T6" y="T7"/>
                  </a:cxn>
                  <a:cxn ang="T14">
                    <a:pos x="T8" y="T9"/>
                  </a:cxn>
                </a:cxnLst>
                <a:rect l="T15" t="T16" r="T17" b="T18"/>
                <a:pathLst>
                  <a:path w="494" h="148">
                    <a:moveTo>
                      <a:pt x="2" y="0"/>
                    </a:moveTo>
                    <a:lnTo>
                      <a:pt x="0" y="8"/>
                    </a:lnTo>
                    <a:lnTo>
                      <a:pt x="492" y="148"/>
                    </a:lnTo>
                    <a:lnTo>
                      <a:pt x="494" y="139"/>
                    </a:lnTo>
                    <a:lnTo>
                      <a:pt x="2" y="0"/>
                    </a:lnTo>
                    <a:close/>
                  </a:path>
                </a:pathLst>
              </a:custGeom>
              <a:solidFill>
                <a:srgbClr val="666666"/>
              </a:solidFill>
              <a:ln w="9525">
                <a:noFill/>
                <a:round/>
                <a:headEnd/>
                <a:tailEnd/>
              </a:ln>
            </p:spPr>
            <p:txBody>
              <a:bodyPr/>
              <a:lstStyle/>
              <a:p>
                <a:endParaRPr lang="en-US" dirty="0"/>
              </a:p>
            </p:txBody>
          </p:sp>
          <p:sp>
            <p:nvSpPr>
              <p:cNvPr id="21783" name="Freeform 782"/>
              <p:cNvSpPr>
                <a:spLocks/>
              </p:cNvSpPr>
              <p:nvPr/>
            </p:nvSpPr>
            <p:spPr bwMode="auto">
              <a:xfrm>
                <a:off x="3646" y="1418"/>
                <a:ext cx="17" cy="9"/>
              </a:xfrm>
              <a:custGeom>
                <a:avLst/>
                <a:gdLst>
                  <a:gd name="T0" fmla="*/ 3 w 146"/>
                  <a:gd name="T1" fmla="*/ 0 h 56"/>
                  <a:gd name="T2" fmla="*/ 0 w 146"/>
                  <a:gd name="T3" fmla="*/ 8 h 56"/>
                  <a:gd name="T4" fmla="*/ 144 w 146"/>
                  <a:gd name="T5" fmla="*/ 56 h 56"/>
                  <a:gd name="T6" fmla="*/ 146 w 146"/>
                  <a:gd name="T7" fmla="*/ 48 h 56"/>
                  <a:gd name="T8" fmla="*/ 3 w 146"/>
                  <a:gd name="T9" fmla="*/ 0 h 56"/>
                  <a:gd name="T10" fmla="*/ 0 60000 65536"/>
                  <a:gd name="T11" fmla="*/ 0 60000 65536"/>
                  <a:gd name="T12" fmla="*/ 0 60000 65536"/>
                  <a:gd name="T13" fmla="*/ 0 60000 65536"/>
                  <a:gd name="T14" fmla="*/ 0 60000 65536"/>
                  <a:gd name="T15" fmla="*/ 0 w 146"/>
                  <a:gd name="T16" fmla="*/ 0 h 56"/>
                  <a:gd name="T17" fmla="*/ 146 w 146"/>
                  <a:gd name="T18" fmla="*/ 56 h 56"/>
                </a:gdLst>
                <a:ahLst/>
                <a:cxnLst>
                  <a:cxn ang="T10">
                    <a:pos x="T0" y="T1"/>
                  </a:cxn>
                  <a:cxn ang="T11">
                    <a:pos x="T2" y="T3"/>
                  </a:cxn>
                  <a:cxn ang="T12">
                    <a:pos x="T4" y="T5"/>
                  </a:cxn>
                  <a:cxn ang="T13">
                    <a:pos x="T6" y="T7"/>
                  </a:cxn>
                  <a:cxn ang="T14">
                    <a:pos x="T8" y="T9"/>
                  </a:cxn>
                </a:cxnLst>
                <a:rect l="T15" t="T16" r="T17" b="T18"/>
                <a:pathLst>
                  <a:path w="146" h="56">
                    <a:moveTo>
                      <a:pt x="3" y="0"/>
                    </a:moveTo>
                    <a:lnTo>
                      <a:pt x="0" y="8"/>
                    </a:lnTo>
                    <a:lnTo>
                      <a:pt x="144" y="56"/>
                    </a:lnTo>
                    <a:lnTo>
                      <a:pt x="146" y="48"/>
                    </a:lnTo>
                    <a:lnTo>
                      <a:pt x="3" y="0"/>
                    </a:lnTo>
                    <a:close/>
                  </a:path>
                </a:pathLst>
              </a:custGeom>
              <a:solidFill>
                <a:srgbClr val="666666"/>
              </a:solidFill>
              <a:ln w="9525">
                <a:noFill/>
                <a:round/>
                <a:headEnd/>
                <a:tailEnd/>
              </a:ln>
            </p:spPr>
            <p:txBody>
              <a:bodyPr/>
              <a:lstStyle/>
              <a:p>
                <a:endParaRPr lang="en-US" dirty="0"/>
              </a:p>
            </p:txBody>
          </p:sp>
          <p:sp>
            <p:nvSpPr>
              <p:cNvPr id="21784" name="Freeform 783"/>
              <p:cNvSpPr>
                <a:spLocks/>
              </p:cNvSpPr>
              <p:nvPr/>
            </p:nvSpPr>
            <p:spPr bwMode="auto">
              <a:xfrm>
                <a:off x="3773" y="1429"/>
                <a:ext cx="45" cy="91"/>
              </a:xfrm>
              <a:custGeom>
                <a:avLst/>
                <a:gdLst>
                  <a:gd name="T0" fmla="*/ 7 w 410"/>
                  <a:gd name="T1" fmla="*/ 0 h 544"/>
                  <a:gd name="T2" fmla="*/ 0 w 410"/>
                  <a:gd name="T3" fmla="*/ 4 h 544"/>
                  <a:gd name="T4" fmla="*/ 402 w 410"/>
                  <a:gd name="T5" fmla="*/ 544 h 544"/>
                  <a:gd name="T6" fmla="*/ 410 w 410"/>
                  <a:gd name="T7" fmla="*/ 539 h 544"/>
                  <a:gd name="T8" fmla="*/ 7 w 410"/>
                  <a:gd name="T9" fmla="*/ 0 h 544"/>
                  <a:gd name="T10" fmla="*/ 0 60000 65536"/>
                  <a:gd name="T11" fmla="*/ 0 60000 65536"/>
                  <a:gd name="T12" fmla="*/ 0 60000 65536"/>
                  <a:gd name="T13" fmla="*/ 0 60000 65536"/>
                  <a:gd name="T14" fmla="*/ 0 60000 65536"/>
                  <a:gd name="T15" fmla="*/ 0 w 410"/>
                  <a:gd name="T16" fmla="*/ 0 h 544"/>
                  <a:gd name="T17" fmla="*/ 410 w 410"/>
                  <a:gd name="T18" fmla="*/ 544 h 544"/>
                </a:gdLst>
                <a:ahLst/>
                <a:cxnLst>
                  <a:cxn ang="T10">
                    <a:pos x="T0" y="T1"/>
                  </a:cxn>
                  <a:cxn ang="T11">
                    <a:pos x="T2" y="T3"/>
                  </a:cxn>
                  <a:cxn ang="T12">
                    <a:pos x="T4" y="T5"/>
                  </a:cxn>
                  <a:cxn ang="T13">
                    <a:pos x="T6" y="T7"/>
                  </a:cxn>
                  <a:cxn ang="T14">
                    <a:pos x="T8" y="T9"/>
                  </a:cxn>
                </a:cxnLst>
                <a:rect l="T15" t="T16" r="T17" b="T18"/>
                <a:pathLst>
                  <a:path w="410" h="544">
                    <a:moveTo>
                      <a:pt x="7" y="0"/>
                    </a:moveTo>
                    <a:lnTo>
                      <a:pt x="0" y="4"/>
                    </a:lnTo>
                    <a:lnTo>
                      <a:pt x="402" y="544"/>
                    </a:lnTo>
                    <a:lnTo>
                      <a:pt x="410" y="539"/>
                    </a:lnTo>
                    <a:lnTo>
                      <a:pt x="7" y="0"/>
                    </a:lnTo>
                    <a:close/>
                  </a:path>
                </a:pathLst>
              </a:custGeom>
              <a:solidFill>
                <a:srgbClr val="666666"/>
              </a:solidFill>
              <a:ln w="9525">
                <a:noFill/>
                <a:round/>
                <a:headEnd/>
                <a:tailEnd/>
              </a:ln>
            </p:spPr>
            <p:txBody>
              <a:bodyPr/>
              <a:lstStyle/>
              <a:p>
                <a:endParaRPr lang="en-US" dirty="0"/>
              </a:p>
            </p:txBody>
          </p:sp>
          <p:sp>
            <p:nvSpPr>
              <p:cNvPr id="21785" name="Freeform 784"/>
              <p:cNvSpPr>
                <a:spLocks/>
              </p:cNvSpPr>
              <p:nvPr/>
            </p:nvSpPr>
            <p:spPr bwMode="auto">
              <a:xfrm>
                <a:off x="3798" y="1517"/>
                <a:ext cx="29" cy="2"/>
              </a:xfrm>
              <a:custGeom>
                <a:avLst/>
                <a:gdLst>
                  <a:gd name="T0" fmla="*/ 0 w 260"/>
                  <a:gd name="T1" fmla="*/ 2 h 13"/>
                  <a:gd name="T2" fmla="*/ 131 w 260"/>
                  <a:gd name="T3" fmla="*/ 0 h 13"/>
                  <a:gd name="T4" fmla="*/ 196 w 260"/>
                  <a:gd name="T5" fmla="*/ 0 h 13"/>
                  <a:gd name="T6" fmla="*/ 228 w 260"/>
                  <a:gd name="T7" fmla="*/ 2 h 13"/>
                  <a:gd name="T8" fmla="*/ 260 w 260"/>
                  <a:gd name="T9" fmla="*/ 5 h 13"/>
                  <a:gd name="T10" fmla="*/ 258 w 260"/>
                  <a:gd name="T11" fmla="*/ 13 h 13"/>
                  <a:gd name="T12" fmla="*/ 227 w 260"/>
                  <a:gd name="T13" fmla="*/ 10 h 13"/>
                  <a:gd name="T14" fmla="*/ 196 w 260"/>
                  <a:gd name="T15" fmla="*/ 8 h 13"/>
                  <a:gd name="T16" fmla="*/ 131 w 260"/>
                  <a:gd name="T17" fmla="*/ 8 h 13"/>
                  <a:gd name="T18" fmla="*/ 0 w 260"/>
                  <a:gd name="T19" fmla="*/ 10 h 13"/>
                  <a:gd name="T20" fmla="*/ 0 w 260"/>
                  <a:gd name="T21" fmla="*/ 2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0"/>
                  <a:gd name="T34" fmla="*/ 0 h 13"/>
                  <a:gd name="T35" fmla="*/ 260 w 260"/>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0" h="13">
                    <a:moveTo>
                      <a:pt x="0" y="2"/>
                    </a:moveTo>
                    <a:lnTo>
                      <a:pt x="131" y="0"/>
                    </a:lnTo>
                    <a:lnTo>
                      <a:pt x="196" y="0"/>
                    </a:lnTo>
                    <a:lnTo>
                      <a:pt x="228" y="2"/>
                    </a:lnTo>
                    <a:lnTo>
                      <a:pt x="260" y="5"/>
                    </a:lnTo>
                    <a:lnTo>
                      <a:pt x="258" y="13"/>
                    </a:lnTo>
                    <a:lnTo>
                      <a:pt x="227" y="10"/>
                    </a:lnTo>
                    <a:lnTo>
                      <a:pt x="196" y="8"/>
                    </a:lnTo>
                    <a:lnTo>
                      <a:pt x="131" y="8"/>
                    </a:lnTo>
                    <a:lnTo>
                      <a:pt x="0" y="10"/>
                    </a:lnTo>
                    <a:lnTo>
                      <a:pt x="0" y="2"/>
                    </a:lnTo>
                    <a:close/>
                  </a:path>
                </a:pathLst>
              </a:custGeom>
              <a:solidFill>
                <a:srgbClr val="666666"/>
              </a:solidFill>
              <a:ln w="9525">
                <a:noFill/>
                <a:round/>
                <a:headEnd/>
                <a:tailEnd/>
              </a:ln>
            </p:spPr>
            <p:txBody>
              <a:bodyPr/>
              <a:lstStyle/>
              <a:p>
                <a:endParaRPr lang="en-US" dirty="0"/>
              </a:p>
            </p:txBody>
          </p:sp>
          <p:sp>
            <p:nvSpPr>
              <p:cNvPr id="21786" name="Freeform 785"/>
              <p:cNvSpPr>
                <a:spLocks/>
              </p:cNvSpPr>
              <p:nvPr/>
            </p:nvSpPr>
            <p:spPr bwMode="auto">
              <a:xfrm>
                <a:off x="3745" y="1414"/>
                <a:ext cx="6" cy="16"/>
              </a:xfrm>
              <a:custGeom>
                <a:avLst/>
                <a:gdLst>
                  <a:gd name="T0" fmla="*/ 7 w 54"/>
                  <a:gd name="T1" fmla="*/ 0 h 96"/>
                  <a:gd name="T2" fmla="*/ 0 w 54"/>
                  <a:gd name="T3" fmla="*/ 4 h 96"/>
                  <a:gd name="T4" fmla="*/ 46 w 54"/>
                  <a:gd name="T5" fmla="*/ 96 h 96"/>
                  <a:gd name="T6" fmla="*/ 54 w 54"/>
                  <a:gd name="T7" fmla="*/ 92 h 96"/>
                  <a:gd name="T8" fmla="*/ 7 w 54"/>
                  <a:gd name="T9" fmla="*/ 0 h 96"/>
                  <a:gd name="T10" fmla="*/ 0 60000 65536"/>
                  <a:gd name="T11" fmla="*/ 0 60000 65536"/>
                  <a:gd name="T12" fmla="*/ 0 60000 65536"/>
                  <a:gd name="T13" fmla="*/ 0 60000 65536"/>
                  <a:gd name="T14" fmla="*/ 0 60000 65536"/>
                  <a:gd name="T15" fmla="*/ 0 w 54"/>
                  <a:gd name="T16" fmla="*/ 0 h 96"/>
                  <a:gd name="T17" fmla="*/ 54 w 54"/>
                  <a:gd name="T18" fmla="*/ 96 h 96"/>
                </a:gdLst>
                <a:ahLst/>
                <a:cxnLst>
                  <a:cxn ang="T10">
                    <a:pos x="T0" y="T1"/>
                  </a:cxn>
                  <a:cxn ang="T11">
                    <a:pos x="T2" y="T3"/>
                  </a:cxn>
                  <a:cxn ang="T12">
                    <a:pos x="T4" y="T5"/>
                  </a:cxn>
                  <a:cxn ang="T13">
                    <a:pos x="T6" y="T7"/>
                  </a:cxn>
                  <a:cxn ang="T14">
                    <a:pos x="T8" y="T9"/>
                  </a:cxn>
                </a:cxnLst>
                <a:rect l="T15" t="T16" r="T17" b="T18"/>
                <a:pathLst>
                  <a:path w="54" h="96">
                    <a:moveTo>
                      <a:pt x="7" y="0"/>
                    </a:moveTo>
                    <a:lnTo>
                      <a:pt x="0" y="4"/>
                    </a:lnTo>
                    <a:lnTo>
                      <a:pt x="46" y="96"/>
                    </a:lnTo>
                    <a:lnTo>
                      <a:pt x="54" y="92"/>
                    </a:lnTo>
                    <a:lnTo>
                      <a:pt x="7" y="0"/>
                    </a:lnTo>
                    <a:close/>
                  </a:path>
                </a:pathLst>
              </a:custGeom>
              <a:solidFill>
                <a:srgbClr val="4C4C4C"/>
              </a:solidFill>
              <a:ln w="9525">
                <a:noFill/>
                <a:round/>
                <a:headEnd/>
                <a:tailEnd/>
              </a:ln>
            </p:spPr>
            <p:txBody>
              <a:bodyPr/>
              <a:lstStyle/>
              <a:p>
                <a:endParaRPr lang="en-US" dirty="0"/>
              </a:p>
            </p:txBody>
          </p:sp>
          <p:sp>
            <p:nvSpPr>
              <p:cNvPr id="21787" name="Freeform 786"/>
              <p:cNvSpPr>
                <a:spLocks/>
              </p:cNvSpPr>
              <p:nvPr/>
            </p:nvSpPr>
            <p:spPr bwMode="auto">
              <a:xfrm>
                <a:off x="3751" y="1429"/>
                <a:ext cx="27" cy="12"/>
              </a:xfrm>
              <a:custGeom>
                <a:avLst/>
                <a:gdLst>
                  <a:gd name="T0" fmla="*/ 2 w 246"/>
                  <a:gd name="T1" fmla="*/ 0 h 73"/>
                  <a:gd name="T2" fmla="*/ 0 w 246"/>
                  <a:gd name="T3" fmla="*/ 8 h 73"/>
                  <a:gd name="T4" fmla="*/ 244 w 246"/>
                  <a:gd name="T5" fmla="*/ 73 h 73"/>
                  <a:gd name="T6" fmla="*/ 246 w 246"/>
                  <a:gd name="T7" fmla="*/ 64 h 73"/>
                  <a:gd name="T8" fmla="*/ 2 w 246"/>
                  <a:gd name="T9" fmla="*/ 0 h 73"/>
                  <a:gd name="T10" fmla="*/ 0 60000 65536"/>
                  <a:gd name="T11" fmla="*/ 0 60000 65536"/>
                  <a:gd name="T12" fmla="*/ 0 60000 65536"/>
                  <a:gd name="T13" fmla="*/ 0 60000 65536"/>
                  <a:gd name="T14" fmla="*/ 0 60000 65536"/>
                  <a:gd name="T15" fmla="*/ 0 w 246"/>
                  <a:gd name="T16" fmla="*/ 0 h 73"/>
                  <a:gd name="T17" fmla="*/ 246 w 246"/>
                  <a:gd name="T18" fmla="*/ 73 h 73"/>
                </a:gdLst>
                <a:ahLst/>
                <a:cxnLst>
                  <a:cxn ang="T10">
                    <a:pos x="T0" y="T1"/>
                  </a:cxn>
                  <a:cxn ang="T11">
                    <a:pos x="T2" y="T3"/>
                  </a:cxn>
                  <a:cxn ang="T12">
                    <a:pos x="T4" y="T5"/>
                  </a:cxn>
                  <a:cxn ang="T13">
                    <a:pos x="T6" y="T7"/>
                  </a:cxn>
                  <a:cxn ang="T14">
                    <a:pos x="T8" y="T9"/>
                  </a:cxn>
                </a:cxnLst>
                <a:rect l="T15" t="T16" r="T17" b="T18"/>
                <a:pathLst>
                  <a:path w="246" h="73">
                    <a:moveTo>
                      <a:pt x="2" y="0"/>
                    </a:moveTo>
                    <a:lnTo>
                      <a:pt x="0" y="8"/>
                    </a:lnTo>
                    <a:lnTo>
                      <a:pt x="244" y="73"/>
                    </a:lnTo>
                    <a:lnTo>
                      <a:pt x="246" y="64"/>
                    </a:lnTo>
                    <a:lnTo>
                      <a:pt x="2" y="0"/>
                    </a:lnTo>
                    <a:close/>
                  </a:path>
                </a:pathLst>
              </a:custGeom>
              <a:solidFill>
                <a:srgbClr val="4C4C4C"/>
              </a:solidFill>
              <a:ln w="9525">
                <a:noFill/>
                <a:round/>
                <a:headEnd/>
                <a:tailEnd/>
              </a:ln>
            </p:spPr>
            <p:txBody>
              <a:bodyPr/>
              <a:lstStyle/>
              <a:p>
                <a:endParaRPr lang="en-US" dirty="0"/>
              </a:p>
            </p:txBody>
          </p:sp>
          <p:sp>
            <p:nvSpPr>
              <p:cNvPr id="21788" name="Freeform 787"/>
              <p:cNvSpPr>
                <a:spLocks/>
              </p:cNvSpPr>
              <p:nvPr/>
            </p:nvSpPr>
            <p:spPr bwMode="auto">
              <a:xfrm>
                <a:off x="3751" y="1429"/>
                <a:ext cx="1" cy="2"/>
              </a:xfrm>
              <a:custGeom>
                <a:avLst/>
                <a:gdLst>
                  <a:gd name="T0" fmla="*/ 0 w 8"/>
                  <a:gd name="T1" fmla="*/ 6 h 8"/>
                  <a:gd name="T2" fmla="*/ 2 w 8"/>
                  <a:gd name="T3" fmla="*/ 7 h 8"/>
                  <a:gd name="T4" fmla="*/ 4 w 8"/>
                  <a:gd name="T5" fmla="*/ 8 h 8"/>
                  <a:gd name="T6" fmla="*/ 6 w 8"/>
                  <a:gd name="T7" fmla="*/ 0 h 8"/>
                  <a:gd name="T8" fmla="*/ 8 w 8"/>
                  <a:gd name="T9" fmla="*/ 2 h 8"/>
                  <a:gd name="T10" fmla="*/ 0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6"/>
                    </a:moveTo>
                    <a:lnTo>
                      <a:pt x="2" y="7"/>
                    </a:lnTo>
                    <a:lnTo>
                      <a:pt x="4" y="8"/>
                    </a:lnTo>
                    <a:lnTo>
                      <a:pt x="6" y="0"/>
                    </a:lnTo>
                    <a:lnTo>
                      <a:pt x="8" y="2"/>
                    </a:lnTo>
                    <a:lnTo>
                      <a:pt x="0" y="6"/>
                    </a:lnTo>
                    <a:close/>
                  </a:path>
                </a:pathLst>
              </a:custGeom>
              <a:solidFill>
                <a:srgbClr val="4C4C4C"/>
              </a:solidFill>
              <a:ln w="9525">
                <a:noFill/>
                <a:round/>
                <a:headEnd/>
                <a:tailEnd/>
              </a:ln>
            </p:spPr>
            <p:txBody>
              <a:bodyPr/>
              <a:lstStyle/>
              <a:p>
                <a:endParaRPr lang="en-US" dirty="0"/>
              </a:p>
            </p:txBody>
          </p:sp>
          <p:sp>
            <p:nvSpPr>
              <p:cNvPr id="21789" name="Freeform 788"/>
              <p:cNvSpPr>
                <a:spLocks/>
              </p:cNvSpPr>
              <p:nvPr/>
            </p:nvSpPr>
            <p:spPr bwMode="auto">
              <a:xfrm>
                <a:off x="3514" y="1301"/>
                <a:ext cx="134" cy="182"/>
              </a:xfrm>
              <a:custGeom>
                <a:avLst/>
                <a:gdLst>
                  <a:gd name="T0" fmla="*/ 1201 w 1207"/>
                  <a:gd name="T1" fmla="*/ 1095 h 1095"/>
                  <a:gd name="T2" fmla="*/ 1207 w 1207"/>
                  <a:gd name="T3" fmla="*/ 1088 h 1095"/>
                  <a:gd name="T4" fmla="*/ 606 w 1207"/>
                  <a:gd name="T5" fmla="*/ 544 h 1095"/>
                  <a:gd name="T6" fmla="*/ 6 w 1207"/>
                  <a:gd name="T7" fmla="*/ 0 h 1095"/>
                  <a:gd name="T8" fmla="*/ 0 w 1207"/>
                  <a:gd name="T9" fmla="*/ 7 h 1095"/>
                  <a:gd name="T10" fmla="*/ 601 w 1207"/>
                  <a:gd name="T11" fmla="*/ 551 h 1095"/>
                  <a:gd name="T12" fmla="*/ 1201 w 1207"/>
                  <a:gd name="T13" fmla="*/ 1095 h 1095"/>
                  <a:gd name="T14" fmla="*/ 0 60000 65536"/>
                  <a:gd name="T15" fmla="*/ 0 60000 65536"/>
                  <a:gd name="T16" fmla="*/ 0 60000 65536"/>
                  <a:gd name="T17" fmla="*/ 0 60000 65536"/>
                  <a:gd name="T18" fmla="*/ 0 60000 65536"/>
                  <a:gd name="T19" fmla="*/ 0 60000 65536"/>
                  <a:gd name="T20" fmla="*/ 0 60000 65536"/>
                  <a:gd name="T21" fmla="*/ 0 w 1207"/>
                  <a:gd name="T22" fmla="*/ 0 h 1095"/>
                  <a:gd name="T23" fmla="*/ 1207 w 1207"/>
                  <a:gd name="T24" fmla="*/ 1095 h 10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7" h="1095">
                    <a:moveTo>
                      <a:pt x="1201" y="1095"/>
                    </a:moveTo>
                    <a:lnTo>
                      <a:pt x="1207" y="1088"/>
                    </a:lnTo>
                    <a:lnTo>
                      <a:pt x="606" y="544"/>
                    </a:lnTo>
                    <a:lnTo>
                      <a:pt x="6" y="0"/>
                    </a:lnTo>
                    <a:lnTo>
                      <a:pt x="0" y="7"/>
                    </a:lnTo>
                    <a:lnTo>
                      <a:pt x="601" y="551"/>
                    </a:lnTo>
                    <a:lnTo>
                      <a:pt x="1201" y="1095"/>
                    </a:lnTo>
                    <a:close/>
                  </a:path>
                </a:pathLst>
              </a:custGeom>
              <a:solidFill>
                <a:srgbClr val="666666"/>
              </a:solidFill>
              <a:ln w="9525">
                <a:noFill/>
                <a:round/>
                <a:headEnd/>
                <a:tailEnd/>
              </a:ln>
            </p:spPr>
            <p:txBody>
              <a:bodyPr/>
              <a:lstStyle/>
              <a:p>
                <a:endParaRPr lang="en-US" dirty="0"/>
              </a:p>
            </p:txBody>
          </p:sp>
          <p:sp>
            <p:nvSpPr>
              <p:cNvPr id="21790" name="Freeform 789"/>
              <p:cNvSpPr>
                <a:spLocks/>
              </p:cNvSpPr>
              <p:nvPr/>
            </p:nvSpPr>
            <p:spPr bwMode="auto">
              <a:xfrm>
                <a:off x="3514" y="1300"/>
                <a:ext cx="36" cy="13"/>
              </a:xfrm>
              <a:custGeom>
                <a:avLst/>
                <a:gdLst>
                  <a:gd name="T0" fmla="*/ 2 w 325"/>
                  <a:gd name="T1" fmla="*/ 0 h 75"/>
                  <a:gd name="T2" fmla="*/ 0 w 325"/>
                  <a:gd name="T3" fmla="*/ 9 h 75"/>
                  <a:gd name="T4" fmla="*/ 323 w 325"/>
                  <a:gd name="T5" fmla="*/ 75 h 75"/>
                  <a:gd name="T6" fmla="*/ 325 w 325"/>
                  <a:gd name="T7" fmla="*/ 67 h 75"/>
                  <a:gd name="T8" fmla="*/ 2 w 325"/>
                  <a:gd name="T9" fmla="*/ 0 h 75"/>
                  <a:gd name="T10" fmla="*/ 0 60000 65536"/>
                  <a:gd name="T11" fmla="*/ 0 60000 65536"/>
                  <a:gd name="T12" fmla="*/ 0 60000 65536"/>
                  <a:gd name="T13" fmla="*/ 0 60000 65536"/>
                  <a:gd name="T14" fmla="*/ 0 60000 65536"/>
                  <a:gd name="T15" fmla="*/ 0 w 325"/>
                  <a:gd name="T16" fmla="*/ 0 h 75"/>
                  <a:gd name="T17" fmla="*/ 325 w 325"/>
                  <a:gd name="T18" fmla="*/ 75 h 75"/>
                </a:gdLst>
                <a:ahLst/>
                <a:cxnLst>
                  <a:cxn ang="T10">
                    <a:pos x="T0" y="T1"/>
                  </a:cxn>
                  <a:cxn ang="T11">
                    <a:pos x="T2" y="T3"/>
                  </a:cxn>
                  <a:cxn ang="T12">
                    <a:pos x="T4" y="T5"/>
                  </a:cxn>
                  <a:cxn ang="T13">
                    <a:pos x="T6" y="T7"/>
                  </a:cxn>
                  <a:cxn ang="T14">
                    <a:pos x="T8" y="T9"/>
                  </a:cxn>
                </a:cxnLst>
                <a:rect l="T15" t="T16" r="T17" b="T18"/>
                <a:pathLst>
                  <a:path w="325" h="75">
                    <a:moveTo>
                      <a:pt x="2" y="0"/>
                    </a:moveTo>
                    <a:lnTo>
                      <a:pt x="0" y="9"/>
                    </a:lnTo>
                    <a:lnTo>
                      <a:pt x="323" y="75"/>
                    </a:lnTo>
                    <a:lnTo>
                      <a:pt x="325" y="67"/>
                    </a:lnTo>
                    <a:lnTo>
                      <a:pt x="2" y="0"/>
                    </a:lnTo>
                    <a:close/>
                  </a:path>
                </a:pathLst>
              </a:custGeom>
              <a:solidFill>
                <a:srgbClr val="666666"/>
              </a:solidFill>
              <a:ln w="9525">
                <a:noFill/>
                <a:round/>
                <a:headEnd/>
                <a:tailEnd/>
              </a:ln>
            </p:spPr>
            <p:txBody>
              <a:bodyPr/>
              <a:lstStyle/>
              <a:p>
                <a:endParaRPr lang="en-US" dirty="0"/>
              </a:p>
            </p:txBody>
          </p:sp>
          <p:sp>
            <p:nvSpPr>
              <p:cNvPr id="21791" name="Freeform 790"/>
              <p:cNvSpPr>
                <a:spLocks/>
              </p:cNvSpPr>
              <p:nvPr/>
            </p:nvSpPr>
            <p:spPr bwMode="auto">
              <a:xfrm>
                <a:off x="3513" y="1300"/>
                <a:ext cx="2" cy="2"/>
              </a:xfrm>
              <a:custGeom>
                <a:avLst/>
                <a:gdLst>
                  <a:gd name="T0" fmla="*/ 12 w 18"/>
                  <a:gd name="T1" fmla="*/ 11 h 12"/>
                  <a:gd name="T2" fmla="*/ 0 w 18"/>
                  <a:gd name="T3" fmla="*/ 0 h 12"/>
                  <a:gd name="T4" fmla="*/ 17 w 18"/>
                  <a:gd name="T5" fmla="*/ 3 h 12"/>
                  <a:gd name="T6" fmla="*/ 15 w 18"/>
                  <a:gd name="T7" fmla="*/ 12 h 12"/>
                  <a:gd name="T8" fmla="*/ 18 w 18"/>
                  <a:gd name="T9" fmla="*/ 4 h 12"/>
                  <a:gd name="T10" fmla="*/ 12 w 18"/>
                  <a:gd name="T11" fmla="*/ 11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12" y="11"/>
                    </a:moveTo>
                    <a:lnTo>
                      <a:pt x="0" y="0"/>
                    </a:lnTo>
                    <a:lnTo>
                      <a:pt x="17" y="3"/>
                    </a:lnTo>
                    <a:lnTo>
                      <a:pt x="15" y="12"/>
                    </a:lnTo>
                    <a:lnTo>
                      <a:pt x="18" y="4"/>
                    </a:lnTo>
                    <a:lnTo>
                      <a:pt x="12" y="11"/>
                    </a:lnTo>
                    <a:close/>
                  </a:path>
                </a:pathLst>
              </a:custGeom>
              <a:solidFill>
                <a:srgbClr val="666666"/>
              </a:solidFill>
              <a:ln w="9525">
                <a:noFill/>
                <a:round/>
                <a:headEnd/>
                <a:tailEnd/>
              </a:ln>
            </p:spPr>
            <p:txBody>
              <a:bodyPr/>
              <a:lstStyle/>
              <a:p>
                <a:endParaRPr lang="en-US" dirty="0"/>
              </a:p>
            </p:txBody>
          </p:sp>
          <p:sp>
            <p:nvSpPr>
              <p:cNvPr id="21792" name="Freeform 791"/>
              <p:cNvSpPr>
                <a:spLocks/>
              </p:cNvSpPr>
              <p:nvPr/>
            </p:nvSpPr>
            <p:spPr bwMode="auto">
              <a:xfrm>
                <a:off x="3508" y="1130"/>
                <a:ext cx="115" cy="43"/>
              </a:xfrm>
              <a:custGeom>
                <a:avLst/>
                <a:gdLst>
                  <a:gd name="T0" fmla="*/ 0 w 1036"/>
                  <a:gd name="T1" fmla="*/ 250 h 259"/>
                  <a:gd name="T2" fmla="*/ 2 w 1036"/>
                  <a:gd name="T3" fmla="*/ 259 h 259"/>
                  <a:gd name="T4" fmla="*/ 519 w 1036"/>
                  <a:gd name="T5" fmla="*/ 134 h 259"/>
                  <a:gd name="T6" fmla="*/ 1036 w 1036"/>
                  <a:gd name="T7" fmla="*/ 9 h 259"/>
                  <a:gd name="T8" fmla="*/ 1034 w 1036"/>
                  <a:gd name="T9" fmla="*/ 0 h 259"/>
                  <a:gd name="T10" fmla="*/ 517 w 1036"/>
                  <a:gd name="T11" fmla="*/ 125 h 259"/>
                  <a:gd name="T12" fmla="*/ 0 w 1036"/>
                  <a:gd name="T13" fmla="*/ 250 h 259"/>
                  <a:gd name="T14" fmla="*/ 0 60000 65536"/>
                  <a:gd name="T15" fmla="*/ 0 60000 65536"/>
                  <a:gd name="T16" fmla="*/ 0 60000 65536"/>
                  <a:gd name="T17" fmla="*/ 0 60000 65536"/>
                  <a:gd name="T18" fmla="*/ 0 60000 65536"/>
                  <a:gd name="T19" fmla="*/ 0 60000 65536"/>
                  <a:gd name="T20" fmla="*/ 0 60000 65536"/>
                  <a:gd name="T21" fmla="*/ 0 w 1036"/>
                  <a:gd name="T22" fmla="*/ 0 h 259"/>
                  <a:gd name="T23" fmla="*/ 1036 w 1036"/>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6" h="259">
                    <a:moveTo>
                      <a:pt x="0" y="250"/>
                    </a:moveTo>
                    <a:lnTo>
                      <a:pt x="2" y="259"/>
                    </a:lnTo>
                    <a:lnTo>
                      <a:pt x="519" y="134"/>
                    </a:lnTo>
                    <a:lnTo>
                      <a:pt x="1036" y="9"/>
                    </a:lnTo>
                    <a:lnTo>
                      <a:pt x="1034" y="0"/>
                    </a:lnTo>
                    <a:lnTo>
                      <a:pt x="517" y="125"/>
                    </a:lnTo>
                    <a:lnTo>
                      <a:pt x="0" y="250"/>
                    </a:lnTo>
                    <a:close/>
                  </a:path>
                </a:pathLst>
              </a:custGeom>
              <a:solidFill>
                <a:srgbClr val="666666"/>
              </a:solidFill>
              <a:ln w="9525">
                <a:noFill/>
                <a:round/>
                <a:headEnd/>
                <a:tailEnd/>
              </a:ln>
            </p:spPr>
            <p:txBody>
              <a:bodyPr/>
              <a:lstStyle/>
              <a:p>
                <a:endParaRPr lang="en-US" dirty="0"/>
              </a:p>
            </p:txBody>
          </p:sp>
          <p:sp>
            <p:nvSpPr>
              <p:cNvPr id="21793" name="Freeform 792"/>
              <p:cNvSpPr>
                <a:spLocks/>
              </p:cNvSpPr>
              <p:nvPr/>
            </p:nvSpPr>
            <p:spPr bwMode="auto">
              <a:xfrm>
                <a:off x="3615" y="1126"/>
                <a:ext cx="26" cy="17"/>
              </a:xfrm>
              <a:custGeom>
                <a:avLst/>
                <a:gdLst>
                  <a:gd name="T0" fmla="*/ 2 w 236"/>
                  <a:gd name="T1" fmla="*/ 0 h 98"/>
                  <a:gd name="T2" fmla="*/ 54 w 236"/>
                  <a:gd name="T3" fmla="*/ 17 h 98"/>
                  <a:gd name="T4" fmla="*/ 113 w 236"/>
                  <a:gd name="T5" fmla="*/ 39 h 98"/>
                  <a:gd name="T6" fmla="*/ 174 w 236"/>
                  <a:gd name="T7" fmla="*/ 63 h 98"/>
                  <a:gd name="T8" fmla="*/ 205 w 236"/>
                  <a:gd name="T9" fmla="*/ 76 h 98"/>
                  <a:gd name="T10" fmla="*/ 236 w 236"/>
                  <a:gd name="T11" fmla="*/ 91 h 98"/>
                  <a:gd name="T12" fmla="*/ 232 w 236"/>
                  <a:gd name="T13" fmla="*/ 98 h 98"/>
                  <a:gd name="T14" fmla="*/ 201 w 236"/>
                  <a:gd name="T15" fmla="*/ 84 h 98"/>
                  <a:gd name="T16" fmla="*/ 170 w 236"/>
                  <a:gd name="T17" fmla="*/ 70 h 98"/>
                  <a:gd name="T18" fmla="*/ 108 w 236"/>
                  <a:gd name="T19" fmla="*/ 46 h 98"/>
                  <a:gd name="T20" fmla="*/ 51 w 236"/>
                  <a:gd name="T21" fmla="*/ 25 h 98"/>
                  <a:gd name="T22" fmla="*/ 0 w 236"/>
                  <a:gd name="T23" fmla="*/ 9 h 98"/>
                  <a:gd name="T24" fmla="*/ 2 w 236"/>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98"/>
                  <a:gd name="T41" fmla="*/ 236 w 236"/>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98">
                    <a:moveTo>
                      <a:pt x="2" y="0"/>
                    </a:moveTo>
                    <a:lnTo>
                      <a:pt x="54" y="17"/>
                    </a:lnTo>
                    <a:lnTo>
                      <a:pt x="113" y="39"/>
                    </a:lnTo>
                    <a:lnTo>
                      <a:pt x="174" y="63"/>
                    </a:lnTo>
                    <a:lnTo>
                      <a:pt x="205" y="76"/>
                    </a:lnTo>
                    <a:lnTo>
                      <a:pt x="236" y="91"/>
                    </a:lnTo>
                    <a:lnTo>
                      <a:pt x="232" y="98"/>
                    </a:lnTo>
                    <a:lnTo>
                      <a:pt x="201" y="84"/>
                    </a:lnTo>
                    <a:lnTo>
                      <a:pt x="170" y="70"/>
                    </a:lnTo>
                    <a:lnTo>
                      <a:pt x="108" y="46"/>
                    </a:lnTo>
                    <a:lnTo>
                      <a:pt x="51" y="25"/>
                    </a:lnTo>
                    <a:lnTo>
                      <a:pt x="0" y="9"/>
                    </a:lnTo>
                    <a:lnTo>
                      <a:pt x="2" y="0"/>
                    </a:lnTo>
                    <a:close/>
                  </a:path>
                </a:pathLst>
              </a:custGeom>
              <a:solidFill>
                <a:srgbClr val="666666"/>
              </a:solidFill>
              <a:ln w="9525">
                <a:noFill/>
                <a:round/>
                <a:headEnd/>
                <a:tailEnd/>
              </a:ln>
            </p:spPr>
            <p:txBody>
              <a:bodyPr/>
              <a:lstStyle/>
              <a:p>
                <a:endParaRPr lang="en-US" dirty="0"/>
              </a:p>
            </p:txBody>
          </p:sp>
          <p:sp>
            <p:nvSpPr>
              <p:cNvPr id="21794" name="Freeform 793"/>
              <p:cNvSpPr>
                <a:spLocks/>
              </p:cNvSpPr>
              <p:nvPr/>
            </p:nvSpPr>
            <p:spPr bwMode="auto">
              <a:xfrm>
                <a:off x="3640" y="1141"/>
                <a:ext cx="16" cy="16"/>
              </a:xfrm>
              <a:custGeom>
                <a:avLst/>
                <a:gdLst>
                  <a:gd name="T0" fmla="*/ 4 w 141"/>
                  <a:gd name="T1" fmla="*/ 0 h 92"/>
                  <a:gd name="T2" fmla="*/ 36 w 141"/>
                  <a:gd name="T3" fmla="*/ 18 h 92"/>
                  <a:gd name="T4" fmla="*/ 75 w 141"/>
                  <a:gd name="T5" fmla="*/ 40 h 92"/>
                  <a:gd name="T6" fmla="*/ 111 w 141"/>
                  <a:gd name="T7" fmla="*/ 65 h 92"/>
                  <a:gd name="T8" fmla="*/ 141 w 141"/>
                  <a:gd name="T9" fmla="*/ 85 h 92"/>
                  <a:gd name="T10" fmla="*/ 136 w 141"/>
                  <a:gd name="T11" fmla="*/ 92 h 92"/>
                  <a:gd name="T12" fmla="*/ 106 w 141"/>
                  <a:gd name="T13" fmla="*/ 71 h 92"/>
                  <a:gd name="T14" fmla="*/ 70 w 141"/>
                  <a:gd name="T15" fmla="*/ 47 h 92"/>
                  <a:gd name="T16" fmla="*/ 31 w 141"/>
                  <a:gd name="T17" fmla="*/ 25 h 92"/>
                  <a:gd name="T18" fmla="*/ 0 w 141"/>
                  <a:gd name="T19" fmla="*/ 7 h 92"/>
                  <a:gd name="T20" fmla="*/ 4 w 141"/>
                  <a:gd name="T21" fmla="*/ 0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1"/>
                  <a:gd name="T34" fmla="*/ 0 h 92"/>
                  <a:gd name="T35" fmla="*/ 141 w 141"/>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1" h="92">
                    <a:moveTo>
                      <a:pt x="4" y="0"/>
                    </a:moveTo>
                    <a:lnTo>
                      <a:pt x="36" y="18"/>
                    </a:lnTo>
                    <a:lnTo>
                      <a:pt x="75" y="40"/>
                    </a:lnTo>
                    <a:lnTo>
                      <a:pt x="111" y="65"/>
                    </a:lnTo>
                    <a:lnTo>
                      <a:pt x="141" y="85"/>
                    </a:lnTo>
                    <a:lnTo>
                      <a:pt x="136" y="92"/>
                    </a:lnTo>
                    <a:lnTo>
                      <a:pt x="106" y="71"/>
                    </a:lnTo>
                    <a:lnTo>
                      <a:pt x="70" y="47"/>
                    </a:lnTo>
                    <a:lnTo>
                      <a:pt x="31" y="25"/>
                    </a:lnTo>
                    <a:lnTo>
                      <a:pt x="0" y="7"/>
                    </a:lnTo>
                    <a:lnTo>
                      <a:pt x="4" y="0"/>
                    </a:lnTo>
                    <a:close/>
                  </a:path>
                </a:pathLst>
              </a:custGeom>
              <a:solidFill>
                <a:srgbClr val="666666"/>
              </a:solidFill>
              <a:ln w="9525">
                <a:noFill/>
                <a:round/>
                <a:headEnd/>
                <a:tailEnd/>
              </a:ln>
            </p:spPr>
            <p:txBody>
              <a:bodyPr/>
              <a:lstStyle/>
              <a:p>
                <a:endParaRPr lang="en-US" dirty="0"/>
              </a:p>
            </p:txBody>
          </p:sp>
          <p:sp>
            <p:nvSpPr>
              <p:cNvPr id="21795" name="Freeform 794"/>
              <p:cNvSpPr>
                <a:spLocks/>
              </p:cNvSpPr>
              <p:nvPr/>
            </p:nvSpPr>
            <p:spPr bwMode="auto">
              <a:xfrm>
                <a:off x="3640" y="1141"/>
                <a:ext cx="1" cy="2"/>
              </a:xfrm>
              <a:custGeom>
                <a:avLst/>
                <a:gdLst>
                  <a:gd name="T0" fmla="*/ 4 w 4"/>
                  <a:gd name="T1" fmla="*/ 0 h 7"/>
                  <a:gd name="T2" fmla="*/ 0 w 4"/>
                  <a:gd name="T3" fmla="*/ 7 h 7"/>
                  <a:gd name="T4" fmla="*/ 4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666666"/>
              </a:solidFill>
              <a:ln w="9525">
                <a:noFill/>
                <a:round/>
                <a:headEnd/>
                <a:tailEnd/>
              </a:ln>
            </p:spPr>
            <p:txBody>
              <a:bodyPr/>
              <a:lstStyle/>
              <a:p>
                <a:endParaRPr lang="en-US" dirty="0"/>
              </a:p>
            </p:txBody>
          </p:sp>
          <p:sp>
            <p:nvSpPr>
              <p:cNvPr id="21796" name="Freeform 795"/>
              <p:cNvSpPr>
                <a:spLocks/>
              </p:cNvSpPr>
              <p:nvPr/>
            </p:nvSpPr>
            <p:spPr bwMode="auto">
              <a:xfrm>
                <a:off x="3635" y="1153"/>
                <a:ext cx="15" cy="35"/>
              </a:xfrm>
              <a:custGeom>
                <a:avLst/>
                <a:gdLst>
                  <a:gd name="T0" fmla="*/ 134 w 134"/>
                  <a:gd name="T1" fmla="*/ 4 h 204"/>
                  <a:gd name="T2" fmla="*/ 126 w 134"/>
                  <a:gd name="T3" fmla="*/ 0 h 204"/>
                  <a:gd name="T4" fmla="*/ 0 w 134"/>
                  <a:gd name="T5" fmla="*/ 200 h 204"/>
                  <a:gd name="T6" fmla="*/ 8 w 134"/>
                  <a:gd name="T7" fmla="*/ 204 h 204"/>
                  <a:gd name="T8" fmla="*/ 134 w 134"/>
                  <a:gd name="T9" fmla="*/ 4 h 204"/>
                  <a:gd name="T10" fmla="*/ 0 60000 65536"/>
                  <a:gd name="T11" fmla="*/ 0 60000 65536"/>
                  <a:gd name="T12" fmla="*/ 0 60000 65536"/>
                  <a:gd name="T13" fmla="*/ 0 60000 65536"/>
                  <a:gd name="T14" fmla="*/ 0 60000 65536"/>
                  <a:gd name="T15" fmla="*/ 0 w 134"/>
                  <a:gd name="T16" fmla="*/ 0 h 204"/>
                  <a:gd name="T17" fmla="*/ 134 w 134"/>
                  <a:gd name="T18" fmla="*/ 204 h 204"/>
                </a:gdLst>
                <a:ahLst/>
                <a:cxnLst>
                  <a:cxn ang="T10">
                    <a:pos x="T0" y="T1"/>
                  </a:cxn>
                  <a:cxn ang="T11">
                    <a:pos x="T2" y="T3"/>
                  </a:cxn>
                  <a:cxn ang="T12">
                    <a:pos x="T4" y="T5"/>
                  </a:cxn>
                  <a:cxn ang="T13">
                    <a:pos x="T6" y="T7"/>
                  </a:cxn>
                  <a:cxn ang="T14">
                    <a:pos x="T8" y="T9"/>
                  </a:cxn>
                </a:cxnLst>
                <a:rect l="T15" t="T16" r="T17" b="T18"/>
                <a:pathLst>
                  <a:path w="134" h="204">
                    <a:moveTo>
                      <a:pt x="134" y="4"/>
                    </a:moveTo>
                    <a:lnTo>
                      <a:pt x="126" y="0"/>
                    </a:lnTo>
                    <a:lnTo>
                      <a:pt x="0" y="200"/>
                    </a:lnTo>
                    <a:lnTo>
                      <a:pt x="8" y="204"/>
                    </a:lnTo>
                    <a:lnTo>
                      <a:pt x="134" y="4"/>
                    </a:lnTo>
                    <a:close/>
                  </a:path>
                </a:pathLst>
              </a:custGeom>
              <a:solidFill>
                <a:srgbClr val="4C4C4C"/>
              </a:solidFill>
              <a:ln w="9525">
                <a:noFill/>
                <a:round/>
                <a:headEnd/>
                <a:tailEnd/>
              </a:ln>
            </p:spPr>
            <p:txBody>
              <a:bodyPr/>
              <a:lstStyle/>
              <a:p>
                <a:endParaRPr lang="en-US" dirty="0"/>
              </a:p>
            </p:txBody>
          </p:sp>
          <p:sp>
            <p:nvSpPr>
              <p:cNvPr id="21797" name="Freeform 796"/>
              <p:cNvSpPr>
                <a:spLocks/>
              </p:cNvSpPr>
              <p:nvPr/>
            </p:nvSpPr>
            <p:spPr bwMode="auto">
              <a:xfrm>
                <a:off x="3635" y="1187"/>
                <a:ext cx="6" cy="54"/>
              </a:xfrm>
              <a:custGeom>
                <a:avLst/>
                <a:gdLst>
                  <a:gd name="T0" fmla="*/ 9 w 49"/>
                  <a:gd name="T1" fmla="*/ 0 h 324"/>
                  <a:gd name="T2" fmla="*/ 0 w 49"/>
                  <a:gd name="T3" fmla="*/ 1 h 324"/>
                  <a:gd name="T4" fmla="*/ 40 w 49"/>
                  <a:gd name="T5" fmla="*/ 324 h 324"/>
                  <a:gd name="T6" fmla="*/ 49 w 49"/>
                  <a:gd name="T7" fmla="*/ 323 h 324"/>
                  <a:gd name="T8" fmla="*/ 9 w 49"/>
                  <a:gd name="T9" fmla="*/ 0 h 324"/>
                  <a:gd name="T10" fmla="*/ 0 60000 65536"/>
                  <a:gd name="T11" fmla="*/ 0 60000 65536"/>
                  <a:gd name="T12" fmla="*/ 0 60000 65536"/>
                  <a:gd name="T13" fmla="*/ 0 60000 65536"/>
                  <a:gd name="T14" fmla="*/ 0 60000 65536"/>
                  <a:gd name="T15" fmla="*/ 0 w 49"/>
                  <a:gd name="T16" fmla="*/ 0 h 324"/>
                  <a:gd name="T17" fmla="*/ 49 w 49"/>
                  <a:gd name="T18" fmla="*/ 324 h 324"/>
                </a:gdLst>
                <a:ahLst/>
                <a:cxnLst>
                  <a:cxn ang="T10">
                    <a:pos x="T0" y="T1"/>
                  </a:cxn>
                  <a:cxn ang="T11">
                    <a:pos x="T2" y="T3"/>
                  </a:cxn>
                  <a:cxn ang="T12">
                    <a:pos x="T4" y="T5"/>
                  </a:cxn>
                  <a:cxn ang="T13">
                    <a:pos x="T6" y="T7"/>
                  </a:cxn>
                  <a:cxn ang="T14">
                    <a:pos x="T8" y="T9"/>
                  </a:cxn>
                </a:cxnLst>
                <a:rect l="T15" t="T16" r="T17" b="T18"/>
                <a:pathLst>
                  <a:path w="49" h="324">
                    <a:moveTo>
                      <a:pt x="9" y="0"/>
                    </a:moveTo>
                    <a:lnTo>
                      <a:pt x="0" y="1"/>
                    </a:lnTo>
                    <a:lnTo>
                      <a:pt x="40" y="324"/>
                    </a:lnTo>
                    <a:lnTo>
                      <a:pt x="49" y="323"/>
                    </a:lnTo>
                    <a:lnTo>
                      <a:pt x="9" y="0"/>
                    </a:lnTo>
                    <a:close/>
                  </a:path>
                </a:pathLst>
              </a:custGeom>
              <a:solidFill>
                <a:srgbClr val="4C4C4C"/>
              </a:solidFill>
              <a:ln w="9525">
                <a:noFill/>
                <a:round/>
                <a:headEnd/>
                <a:tailEnd/>
              </a:ln>
            </p:spPr>
            <p:txBody>
              <a:bodyPr/>
              <a:lstStyle/>
              <a:p>
                <a:endParaRPr lang="en-US" dirty="0"/>
              </a:p>
            </p:txBody>
          </p:sp>
          <p:sp>
            <p:nvSpPr>
              <p:cNvPr id="21798" name="Freeform 797"/>
              <p:cNvSpPr>
                <a:spLocks/>
              </p:cNvSpPr>
              <p:nvPr/>
            </p:nvSpPr>
            <p:spPr bwMode="auto">
              <a:xfrm>
                <a:off x="3635" y="1187"/>
                <a:ext cx="1" cy="1"/>
              </a:xfrm>
              <a:custGeom>
                <a:avLst/>
                <a:gdLst>
                  <a:gd name="T0" fmla="*/ 0 w 9"/>
                  <a:gd name="T1" fmla="*/ 0 h 4"/>
                  <a:gd name="T2" fmla="*/ 0 w 9"/>
                  <a:gd name="T3" fmla="*/ 3 h 4"/>
                  <a:gd name="T4" fmla="*/ 9 w 9"/>
                  <a:gd name="T5" fmla="*/ 2 h 4"/>
                  <a:gd name="T6" fmla="*/ 8 w 9"/>
                  <a:gd name="T7" fmla="*/ 4 h 4"/>
                  <a:gd name="T8" fmla="*/ 0 w 9"/>
                  <a:gd name="T9" fmla="*/ 0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0"/>
                    </a:moveTo>
                    <a:lnTo>
                      <a:pt x="0" y="3"/>
                    </a:lnTo>
                    <a:lnTo>
                      <a:pt x="9" y="2"/>
                    </a:lnTo>
                    <a:lnTo>
                      <a:pt x="8" y="4"/>
                    </a:lnTo>
                    <a:lnTo>
                      <a:pt x="0" y="0"/>
                    </a:lnTo>
                    <a:close/>
                  </a:path>
                </a:pathLst>
              </a:custGeom>
              <a:solidFill>
                <a:srgbClr val="4C4C4C"/>
              </a:solidFill>
              <a:ln w="9525">
                <a:noFill/>
                <a:round/>
                <a:headEnd/>
                <a:tailEnd/>
              </a:ln>
            </p:spPr>
            <p:txBody>
              <a:bodyPr/>
              <a:lstStyle/>
              <a:p>
                <a:endParaRPr lang="en-US" dirty="0"/>
              </a:p>
            </p:txBody>
          </p:sp>
          <p:sp>
            <p:nvSpPr>
              <p:cNvPr id="21799" name="Freeform 798"/>
              <p:cNvSpPr>
                <a:spLocks/>
              </p:cNvSpPr>
              <p:nvPr/>
            </p:nvSpPr>
            <p:spPr bwMode="auto">
              <a:xfrm>
                <a:off x="3640" y="1240"/>
                <a:ext cx="18" cy="10"/>
              </a:xfrm>
              <a:custGeom>
                <a:avLst/>
                <a:gdLst>
                  <a:gd name="T0" fmla="*/ 2 w 160"/>
                  <a:gd name="T1" fmla="*/ 0 h 58"/>
                  <a:gd name="T2" fmla="*/ 0 w 160"/>
                  <a:gd name="T3" fmla="*/ 8 h 58"/>
                  <a:gd name="T4" fmla="*/ 158 w 160"/>
                  <a:gd name="T5" fmla="*/ 58 h 58"/>
                  <a:gd name="T6" fmla="*/ 160 w 160"/>
                  <a:gd name="T7" fmla="*/ 50 h 58"/>
                  <a:gd name="T8" fmla="*/ 2 w 160"/>
                  <a:gd name="T9" fmla="*/ 0 h 58"/>
                  <a:gd name="T10" fmla="*/ 0 60000 65536"/>
                  <a:gd name="T11" fmla="*/ 0 60000 65536"/>
                  <a:gd name="T12" fmla="*/ 0 60000 65536"/>
                  <a:gd name="T13" fmla="*/ 0 60000 65536"/>
                  <a:gd name="T14" fmla="*/ 0 60000 65536"/>
                  <a:gd name="T15" fmla="*/ 0 w 160"/>
                  <a:gd name="T16" fmla="*/ 0 h 58"/>
                  <a:gd name="T17" fmla="*/ 160 w 160"/>
                  <a:gd name="T18" fmla="*/ 58 h 58"/>
                </a:gdLst>
                <a:ahLst/>
                <a:cxnLst>
                  <a:cxn ang="T10">
                    <a:pos x="T0" y="T1"/>
                  </a:cxn>
                  <a:cxn ang="T11">
                    <a:pos x="T2" y="T3"/>
                  </a:cxn>
                  <a:cxn ang="T12">
                    <a:pos x="T4" y="T5"/>
                  </a:cxn>
                  <a:cxn ang="T13">
                    <a:pos x="T6" y="T7"/>
                  </a:cxn>
                  <a:cxn ang="T14">
                    <a:pos x="T8" y="T9"/>
                  </a:cxn>
                </a:cxnLst>
                <a:rect l="T15" t="T16" r="T17" b="T18"/>
                <a:pathLst>
                  <a:path w="160" h="58">
                    <a:moveTo>
                      <a:pt x="2" y="0"/>
                    </a:moveTo>
                    <a:lnTo>
                      <a:pt x="0" y="8"/>
                    </a:lnTo>
                    <a:lnTo>
                      <a:pt x="158" y="58"/>
                    </a:lnTo>
                    <a:lnTo>
                      <a:pt x="160" y="50"/>
                    </a:lnTo>
                    <a:lnTo>
                      <a:pt x="2" y="0"/>
                    </a:lnTo>
                    <a:close/>
                  </a:path>
                </a:pathLst>
              </a:custGeom>
              <a:solidFill>
                <a:srgbClr val="4C4C4C"/>
              </a:solidFill>
              <a:ln w="9525">
                <a:noFill/>
                <a:round/>
                <a:headEnd/>
                <a:tailEnd/>
              </a:ln>
            </p:spPr>
            <p:txBody>
              <a:bodyPr/>
              <a:lstStyle/>
              <a:p>
                <a:endParaRPr lang="en-US" dirty="0"/>
              </a:p>
            </p:txBody>
          </p:sp>
          <p:sp>
            <p:nvSpPr>
              <p:cNvPr id="21800" name="Freeform 799"/>
              <p:cNvSpPr>
                <a:spLocks/>
              </p:cNvSpPr>
              <p:nvPr/>
            </p:nvSpPr>
            <p:spPr bwMode="auto">
              <a:xfrm>
                <a:off x="3640" y="1240"/>
                <a:ext cx="1" cy="2"/>
              </a:xfrm>
              <a:custGeom>
                <a:avLst/>
                <a:gdLst>
                  <a:gd name="T0" fmla="*/ 0 w 9"/>
                  <a:gd name="T1" fmla="*/ 5 h 8"/>
                  <a:gd name="T2" fmla="*/ 0 w 9"/>
                  <a:gd name="T3" fmla="*/ 7 h 8"/>
                  <a:gd name="T4" fmla="*/ 4 w 9"/>
                  <a:gd name="T5" fmla="*/ 8 h 8"/>
                  <a:gd name="T6" fmla="*/ 6 w 9"/>
                  <a:gd name="T7" fmla="*/ 0 h 8"/>
                  <a:gd name="T8" fmla="*/ 9 w 9"/>
                  <a:gd name="T9" fmla="*/ 4 h 8"/>
                  <a:gd name="T10" fmla="*/ 0 w 9"/>
                  <a:gd name="T11" fmla="*/ 5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5"/>
                    </a:moveTo>
                    <a:lnTo>
                      <a:pt x="0" y="7"/>
                    </a:lnTo>
                    <a:lnTo>
                      <a:pt x="4" y="8"/>
                    </a:lnTo>
                    <a:lnTo>
                      <a:pt x="6" y="0"/>
                    </a:lnTo>
                    <a:lnTo>
                      <a:pt x="9" y="4"/>
                    </a:lnTo>
                    <a:lnTo>
                      <a:pt x="0" y="5"/>
                    </a:lnTo>
                    <a:close/>
                  </a:path>
                </a:pathLst>
              </a:custGeom>
              <a:solidFill>
                <a:srgbClr val="4C4C4C"/>
              </a:solidFill>
              <a:ln w="9525">
                <a:noFill/>
                <a:round/>
                <a:headEnd/>
                <a:tailEnd/>
              </a:ln>
            </p:spPr>
            <p:txBody>
              <a:bodyPr/>
              <a:lstStyle/>
              <a:p>
                <a:endParaRPr lang="en-US" dirty="0"/>
              </a:p>
            </p:txBody>
          </p:sp>
          <p:sp>
            <p:nvSpPr>
              <p:cNvPr id="21801" name="Freeform 800"/>
              <p:cNvSpPr>
                <a:spLocks/>
              </p:cNvSpPr>
              <p:nvPr/>
            </p:nvSpPr>
            <p:spPr bwMode="auto">
              <a:xfrm>
                <a:off x="3639" y="1190"/>
                <a:ext cx="14" cy="11"/>
              </a:xfrm>
              <a:custGeom>
                <a:avLst/>
                <a:gdLst>
                  <a:gd name="T0" fmla="*/ 5 w 132"/>
                  <a:gd name="T1" fmla="*/ 0 h 65"/>
                  <a:gd name="T2" fmla="*/ 0 w 132"/>
                  <a:gd name="T3" fmla="*/ 7 h 65"/>
                  <a:gd name="T4" fmla="*/ 127 w 132"/>
                  <a:gd name="T5" fmla="*/ 65 h 65"/>
                  <a:gd name="T6" fmla="*/ 132 w 132"/>
                  <a:gd name="T7" fmla="*/ 58 h 65"/>
                  <a:gd name="T8" fmla="*/ 5 w 132"/>
                  <a:gd name="T9" fmla="*/ 0 h 65"/>
                  <a:gd name="T10" fmla="*/ 0 60000 65536"/>
                  <a:gd name="T11" fmla="*/ 0 60000 65536"/>
                  <a:gd name="T12" fmla="*/ 0 60000 65536"/>
                  <a:gd name="T13" fmla="*/ 0 60000 65536"/>
                  <a:gd name="T14" fmla="*/ 0 60000 65536"/>
                  <a:gd name="T15" fmla="*/ 0 w 132"/>
                  <a:gd name="T16" fmla="*/ 0 h 65"/>
                  <a:gd name="T17" fmla="*/ 132 w 132"/>
                  <a:gd name="T18" fmla="*/ 65 h 65"/>
                </a:gdLst>
                <a:ahLst/>
                <a:cxnLst>
                  <a:cxn ang="T10">
                    <a:pos x="T0" y="T1"/>
                  </a:cxn>
                  <a:cxn ang="T11">
                    <a:pos x="T2" y="T3"/>
                  </a:cxn>
                  <a:cxn ang="T12">
                    <a:pos x="T4" y="T5"/>
                  </a:cxn>
                  <a:cxn ang="T13">
                    <a:pos x="T6" y="T7"/>
                  </a:cxn>
                  <a:cxn ang="T14">
                    <a:pos x="T8" y="T9"/>
                  </a:cxn>
                </a:cxnLst>
                <a:rect l="T15" t="T16" r="T17" b="T18"/>
                <a:pathLst>
                  <a:path w="132" h="65">
                    <a:moveTo>
                      <a:pt x="5" y="0"/>
                    </a:moveTo>
                    <a:lnTo>
                      <a:pt x="0" y="7"/>
                    </a:lnTo>
                    <a:lnTo>
                      <a:pt x="127" y="65"/>
                    </a:lnTo>
                    <a:lnTo>
                      <a:pt x="132" y="58"/>
                    </a:lnTo>
                    <a:lnTo>
                      <a:pt x="5" y="0"/>
                    </a:lnTo>
                    <a:close/>
                  </a:path>
                </a:pathLst>
              </a:custGeom>
              <a:solidFill>
                <a:srgbClr val="4C4C4C"/>
              </a:solidFill>
              <a:ln w="9525">
                <a:noFill/>
                <a:round/>
                <a:headEnd/>
                <a:tailEnd/>
              </a:ln>
            </p:spPr>
            <p:txBody>
              <a:bodyPr/>
              <a:lstStyle/>
              <a:p>
                <a:endParaRPr lang="en-US" dirty="0"/>
              </a:p>
            </p:txBody>
          </p:sp>
          <p:sp>
            <p:nvSpPr>
              <p:cNvPr id="21802" name="Freeform 801"/>
              <p:cNvSpPr>
                <a:spLocks/>
              </p:cNvSpPr>
              <p:nvPr/>
            </p:nvSpPr>
            <p:spPr bwMode="auto">
              <a:xfrm>
                <a:off x="3751" y="1317"/>
                <a:ext cx="7" cy="6"/>
              </a:xfrm>
              <a:custGeom>
                <a:avLst/>
                <a:gdLst>
                  <a:gd name="T0" fmla="*/ 4 w 66"/>
                  <a:gd name="T1" fmla="*/ 0 h 38"/>
                  <a:gd name="T2" fmla="*/ 0 w 66"/>
                  <a:gd name="T3" fmla="*/ 8 h 38"/>
                  <a:gd name="T4" fmla="*/ 61 w 66"/>
                  <a:gd name="T5" fmla="*/ 38 h 38"/>
                  <a:gd name="T6" fmla="*/ 66 w 66"/>
                  <a:gd name="T7" fmla="*/ 31 h 38"/>
                  <a:gd name="T8" fmla="*/ 4 w 66"/>
                  <a:gd name="T9" fmla="*/ 0 h 38"/>
                  <a:gd name="T10" fmla="*/ 0 60000 65536"/>
                  <a:gd name="T11" fmla="*/ 0 60000 65536"/>
                  <a:gd name="T12" fmla="*/ 0 60000 65536"/>
                  <a:gd name="T13" fmla="*/ 0 60000 65536"/>
                  <a:gd name="T14" fmla="*/ 0 60000 65536"/>
                  <a:gd name="T15" fmla="*/ 0 w 66"/>
                  <a:gd name="T16" fmla="*/ 0 h 38"/>
                  <a:gd name="T17" fmla="*/ 66 w 66"/>
                  <a:gd name="T18" fmla="*/ 38 h 38"/>
                </a:gdLst>
                <a:ahLst/>
                <a:cxnLst>
                  <a:cxn ang="T10">
                    <a:pos x="T0" y="T1"/>
                  </a:cxn>
                  <a:cxn ang="T11">
                    <a:pos x="T2" y="T3"/>
                  </a:cxn>
                  <a:cxn ang="T12">
                    <a:pos x="T4" y="T5"/>
                  </a:cxn>
                  <a:cxn ang="T13">
                    <a:pos x="T6" y="T7"/>
                  </a:cxn>
                  <a:cxn ang="T14">
                    <a:pos x="T8" y="T9"/>
                  </a:cxn>
                </a:cxnLst>
                <a:rect l="T15" t="T16" r="T17" b="T18"/>
                <a:pathLst>
                  <a:path w="66" h="38">
                    <a:moveTo>
                      <a:pt x="4" y="0"/>
                    </a:moveTo>
                    <a:lnTo>
                      <a:pt x="0" y="8"/>
                    </a:lnTo>
                    <a:lnTo>
                      <a:pt x="61" y="38"/>
                    </a:lnTo>
                    <a:lnTo>
                      <a:pt x="66" y="31"/>
                    </a:lnTo>
                    <a:lnTo>
                      <a:pt x="4" y="0"/>
                    </a:lnTo>
                    <a:close/>
                  </a:path>
                </a:pathLst>
              </a:custGeom>
              <a:solidFill>
                <a:srgbClr val="000000"/>
              </a:solidFill>
              <a:ln w="9525">
                <a:noFill/>
                <a:round/>
                <a:headEnd/>
                <a:tailEnd/>
              </a:ln>
            </p:spPr>
            <p:txBody>
              <a:bodyPr/>
              <a:lstStyle/>
              <a:p>
                <a:endParaRPr lang="en-US" dirty="0"/>
              </a:p>
            </p:txBody>
          </p:sp>
          <p:sp>
            <p:nvSpPr>
              <p:cNvPr id="21803" name="Freeform 802"/>
              <p:cNvSpPr>
                <a:spLocks/>
              </p:cNvSpPr>
              <p:nvPr/>
            </p:nvSpPr>
            <p:spPr bwMode="auto">
              <a:xfrm>
                <a:off x="3751" y="1320"/>
                <a:ext cx="5" cy="5"/>
              </a:xfrm>
              <a:custGeom>
                <a:avLst/>
                <a:gdLst>
                  <a:gd name="T0" fmla="*/ 4 w 50"/>
                  <a:gd name="T1" fmla="*/ 0 h 29"/>
                  <a:gd name="T2" fmla="*/ 0 w 50"/>
                  <a:gd name="T3" fmla="*/ 7 h 29"/>
                  <a:gd name="T4" fmla="*/ 45 w 50"/>
                  <a:gd name="T5" fmla="*/ 29 h 29"/>
                  <a:gd name="T6" fmla="*/ 50 w 50"/>
                  <a:gd name="T7" fmla="*/ 22 h 29"/>
                  <a:gd name="T8" fmla="*/ 4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4" y="0"/>
                    </a:moveTo>
                    <a:lnTo>
                      <a:pt x="0" y="7"/>
                    </a:lnTo>
                    <a:lnTo>
                      <a:pt x="45" y="29"/>
                    </a:lnTo>
                    <a:lnTo>
                      <a:pt x="50" y="22"/>
                    </a:lnTo>
                    <a:lnTo>
                      <a:pt x="4" y="0"/>
                    </a:lnTo>
                    <a:close/>
                  </a:path>
                </a:pathLst>
              </a:custGeom>
              <a:solidFill>
                <a:srgbClr val="000000"/>
              </a:solidFill>
              <a:ln w="9525">
                <a:noFill/>
                <a:round/>
                <a:headEnd/>
                <a:tailEnd/>
              </a:ln>
            </p:spPr>
            <p:txBody>
              <a:bodyPr/>
              <a:lstStyle/>
              <a:p>
                <a:endParaRPr lang="en-US" dirty="0"/>
              </a:p>
            </p:txBody>
          </p:sp>
          <p:sp>
            <p:nvSpPr>
              <p:cNvPr id="21804" name="Freeform 803"/>
              <p:cNvSpPr>
                <a:spLocks/>
              </p:cNvSpPr>
              <p:nvPr/>
            </p:nvSpPr>
            <p:spPr bwMode="auto">
              <a:xfrm>
                <a:off x="3749" y="1323"/>
                <a:ext cx="5" cy="3"/>
              </a:xfrm>
              <a:custGeom>
                <a:avLst/>
                <a:gdLst>
                  <a:gd name="T0" fmla="*/ 5 w 39"/>
                  <a:gd name="T1" fmla="*/ 0 h 23"/>
                  <a:gd name="T2" fmla="*/ 0 w 39"/>
                  <a:gd name="T3" fmla="*/ 7 h 23"/>
                  <a:gd name="T4" fmla="*/ 35 w 39"/>
                  <a:gd name="T5" fmla="*/ 23 h 23"/>
                  <a:gd name="T6" fmla="*/ 39 w 39"/>
                  <a:gd name="T7" fmla="*/ 15 h 23"/>
                  <a:gd name="T8" fmla="*/ 5 w 39"/>
                  <a:gd name="T9" fmla="*/ 0 h 23"/>
                  <a:gd name="T10" fmla="*/ 0 60000 65536"/>
                  <a:gd name="T11" fmla="*/ 0 60000 65536"/>
                  <a:gd name="T12" fmla="*/ 0 60000 65536"/>
                  <a:gd name="T13" fmla="*/ 0 60000 65536"/>
                  <a:gd name="T14" fmla="*/ 0 60000 65536"/>
                  <a:gd name="T15" fmla="*/ 0 w 39"/>
                  <a:gd name="T16" fmla="*/ 0 h 23"/>
                  <a:gd name="T17" fmla="*/ 39 w 39"/>
                  <a:gd name="T18" fmla="*/ 23 h 23"/>
                </a:gdLst>
                <a:ahLst/>
                <a:cxnLst>
                  <a:cxn ang="T10">
                    <a:pos x="T0" y="T1"/>
                  </a:cxn>
                  <a:cxn ang="T11">
                    <a:pos x="T2" y="T3"/>
                  </a:cxn>
                  <a:cxn ang="T12">
                    <a:pos x="T4" y="T5"/>
                  </a:cxn>
                  <a:cxn ang="T13">
                    <a:pos x="T6" y="T7"/>
                  </a:cxn>
                  <a:cxn ang="T14">
                    <a:pos x="T8" y="T9"/>
                  </a:cxn>
                </a:cxnLst>
                <a:rect l="T15" t="T16" r="T17" b="T18"/>
                <a:pathLst>
                  <a:path w="39" h="23">
                    <a:moveTo>
                      <a:pt x="5" y="0"/>
                    </a:moveTo>
                    <a:lnTo>
                      <a:pt x="0" y="7"/>
                    </a:lnTo>
                    <a:lnTo>
                      <a:pt x="35" y="23"/>
                    </a:lnTo>
                    <a:lnTo>
                      <a:pt x="39" y="15"/>
                    </a:lnTo>
                    <a:lnTo>
                      <a:pt x="5" y="0"/>
                    </a:lnTo>
                    <a:close/>
                  </a:path>
                </a:pathLst>
              </a:custGeom>
              <a:solidFill>
                <a:srgbClr val="000000"/>
              </a:solidFill>
              <a:ln w="9525">
                <a:noFill/>
                <a:round/>
                <a:headEnd/>
                <a:tailEnd/>
              </a:ln>
            </p:spPr>
            <p:txBody>
              <a:bodyPr/>
              <a:lstStyle/>
              <a:p>
                <a:endParaRPr lang="en-US" dirty="0"/>
              </a:p>
            </p:txBody>
          </p:sp>
          <p:sp>
            <p:nvSpPr>
              <p:cNvPr id="21805" name="Freeform 804"/>
              <p:cNvSpPr>
                <a:spLocks/>
              </p:cNvSpPr>
              <p:nvPr/>
            </p:nvSpPr>
            <p:spPr bwMode="auto">
              <a:xfrm>
                <a:off x="3734" y="1306"/>
                <a:ext cx="6" cy="5"/>
              </a:xfrm>
              <a:custGeom>
                <a:avLst/>
                <a:gdLst>
                  <a:gd name="T0" fmla="*/ 5 w 54"/>
                  <a:gd name="T1" fmla="*/ 0 h 28"/>
                  <a:gd name="T2" fmla="*/ 0 w 54"/>
                  <a:gd name="T3" fmla="*/ 7 h 28"/>
                  <a:gd name="T4" fmla="*/ 49 w 54"/>
                  <a:gd name="T5" fmla="*/ 28 h 28"/>
                  <a:gd name="T6" fmla="*/ 54 w 54"/>
                  <a:gd name="T7" fmla="*/ 21 h 28"/>
                  <a:gd name="T8" fmla="*/ 5 w 54"/>
                  <a:gd name="T9" fmla="*/ 0 h 28"/>
                  <a:gd name="T10" fmla="*/ 0 60000 65536"/>
                  <a:gd name="T11" fmla="*/ 0 60000 65536"/>
                  <a:gd name="T12" fmla="*/ 0 60000 65536"/>
                  <a:gd name="T13" fmla="*/ 0 60000 65536"/>
                  <a:gd name="T14" fmla="*/ 0 60000 65536"/>
                  <a:gd name="T15" fmla="*/ 0 w 54"/>
                  <a:gd name="T16" fmla="*/ 0 h 28"/>
                  <a:gd name="T17" fmla="*/ 54 w 54"/>
                  <a:gd name="T18" fmla="*/ 28 h 28"/>
                </a:gdLst>
                <a:ahLst/>
                <a:cxnLst>
                  <a:cxn ang="T10">
                    <a:pos x="T0" y="T1"/>
                  </a:cxn>
                  <a:cxn ang="T11">
                    <a:pos x="T2" y="T3"/>
                  </a:cxn>
                  <a:cxn ang="T12">
                    <a:pos x="T4" y="T5"/>
                  </a:cxn>
                  <a:cxn ang="T13">
                    <a:pos x="T6" y="T7"/>
                  </a:cxn>
                  <a:cxn ang="T14">
                    <a:pos x="T8" y="T9"/>
                  </a:cxn>
                </a:cxnLst>
                <a:rect l="T15" t="T16" r="T17" b="T18"/>
                <a:pathLst>
                  <a:path w="54" h="28">
                    <a:moveTo>
                      <a:pt x="5" y="0"/>
                    </a:moveTo>
                    <a:lnTo>
                      <a:pt x="0" y="7"/>
                    </a:lnTo>
                    <a:lnTo>
                      <a:pt x="49" y="28"/>
                    </a:lnTo>
                    <a:lnTo>
                      <a:pt x="54" y="21"/>
                    </a:lnTo>
                    <a:lnTo>
                      <a:pt x="5" y="0"/>
                    </a:lnTo>
                    <a:close/>
                  </a:path>
                </a:pathLst>
              </a:custGeom>
              <a:solidFill>
                <a:srgbClr val="000000"/>
              </a:solidFill>
              <a:ln w="9525">
                <a:noFill/>
                <a:round/>
                <a:headEnd/>
                <a:tailEnd/>
              </a:ln>
            </p:spPr>
            <p:txBody>
              <a:bodyPr/>
              <a:lstStyle/>
              <a:p>
                <a:endParaRPr lang="en-US" dirty="0"/>
              </a:p>
            </p:txBody>
          </p:sp>
          <p:sp>
            <p:nvSpPr>
              <p:cNvPr id="21806" name="Freeform 805"/>
              <p:cNvSpPr>
                <a:spLocks/>
              </p:cNvSpPr>
              <p:nvPr/>
            </p:nvSpPr>
            <p:spPr bwMode="auto">
              <a:xfrm>
                <a:off x="3735" y="1311"/>
                <a:ext cx="5" cy="4"/>
              </a:xfrm>
              <a:custGeom>
                <a:avLst/>
                <a:gdLst>
                  <a:gd name="T0" fmla="*/ 4 w 50"/>
                  <a:gd name="T1" fmla="*/ 0 h 25"/>
                  <a:gd name="T2" fmla="*/ 0 w 50"/>
                  <a:gd name="T3" fmla="*/ 7 h 25"/>
                  <a:gd name="T4" fmla="*/ 46 w 50"/>
                  <a:gd name="T5" fmla="*/ 25 h 25"/>
                  <a:gd name="T6" fmla="*/ 50 w 50"/>
                  <a:gd name="T7" fmla="*/ 18 h 25"/>
                  <a:gd name="T8" fmla="*/ 4 w 50"/>
                  <a:gd name="T9" fmla="*/ 0 h 25"/>
                  <a:gd name="T10" fmla="*/ 0 60000 65536"/>
                  <a:gd name="T11" fmla="*/ 0 60000 65536"/>
                  <a:gd name="T12" fmla="*/ 0 60000 65536"/>
                  <a:gd name="T13" fmla="*/ 0 60000 65536"/>
                  <a:gd name="T14" fmla="*/ 0 60000 65536"/>
                  <a:gd name="T15" fmla="*/ 0 w 50"/>
                  <a:gd name="T16" fmla="*/ 0 h 25"/>
                  <a:gd name="T17" fmla="*/ 50 w 50"/>
                  <a:gd name="T18" fmla="*/ 25 h 25"/>
                </a:gdLst>
                <a:ahLst/>
                <a:cxnLst>
                  <a:cxn ang="T10">
                    <a:pos x="T0" y="T1"/>
                  </a:cxn>
                  <a:cxn ang="T11">
                    <a:pos x="T2" y="T3"/>
                  </a:cxn>
                  <a:cxn ang="T12">
                    <a:pos x="T4" y="T5"/>
                  </a:cxn>
                  <a:cxn ang="T13">
                    <a:pos x="T6" y="T7"/>
                  </a:cxn>
                  <a:cxn ang="T14">
                    <a:pos x="T8" y="T9"/>
                  </a:cxn>
                </a:cxnLst>
                <a:rect l="T15" t="T16" r="T17" b="T18"/>
                <a:pathLst>
                  <a:path w="50" h="25">
                    <a:moveTo>
                      <a:pt x="4" y="0"/>
                    </a:moveTo>
                    <a:lnTo>
                      <a:pt x="0" y="7"/>
                    </a:lnTo>
                    <a:lnTo>
                      <a:pt x="46" y="25"/>
                    </a:lnTo>
                    <a:lnTo>
                      <a:pt x="50" y="18"/>
                    </a:lnTo>
                    <a:lnTo>
                      <a:pt x="4" y="0"/>
                    </a:lnTo>
                    <a:close/>
                  </a:path>
                </a:pathLst>
              </a:custGeom>
              <a:solidFill>
                <a:srgbClr val="000000"/>
              </a:solidFill>
              <a:ln w="9525">
                <a:noFill/>
                <a:round/>
                <a:headEnd/>
                <a:tailEnd/>
              </a:ln>
            </p:spPr>
            <p:txBody>
              <a:bodyPr/>
              <a:lstStyle/>
              <a:p>
                <a:endParaRPr lang="en-US" dirty="0"/>
              </a:p>
            </p:txBody>
          </p:sp>
          <p:sp>
            <p:nvSpPr>
              <p:cNvPr id="21807" name="Freeform 806"/>
              <p:cNvSpPr>
                <a:spLocks/>
              </p:cNvSpPr>
              <p:nvPr/>
            </p:nvSpPr>
            <p:spPr bwMode="auto">
              <a:xfrm>
                <a:off x="3734" y="1315"/>
                <a:ext cx="6" cy="5"/>
              </a:xfrm>
              <a:custGeom>
                <a:avLst/>
                <a:gdLst>
                  <a:gd name="T0" fmla="*/ 4 w 52"/>
                  <a:gd name="T1" fmla="*/ 0 h 27"/>
                  <a:gd name="T2" fmla="*/ 0 w 52"/>
                  <a:gd name="T3" fmla="*/ 7 h 27"/>
                  <a:gd name="T4" fmla="*/ 47 w 52"/>
                  <a:gd name="T5" fmla="*/ 27 h 27"/>
                  <a:gd name="T6" fmla="*/ 52 w 52"/>
                  <a:gd name="T7" fmla="*/ 20 h 27"/>
                  <a:gd name="T8" fmla="*/ 4 w 52"/>
                  <a:gd name="T9" fmla="*/ 0 h 27"/>
                  <a:gd name="T10" fmla="*/ 0 60000 65536"/>
                  <a:gd name="T11" fmla="*/ 0 60000 65536"/>
                  <a:gd name="T12" fmla="*/ 0 60000 65536"/>
                  <a:gd name="T13" fmla="*/ 0 60000 65536"/>
                  <a:gd name="T14" fmla="*/ 0 60000 65536"/>
                  <a:gd name="T15" fmla="*/ 0 w 52"/>
                  <a:gd name="T16" fmla="*/ 0 h 27"/>
                  <a:gd name="T17" fmla="*/ 52 w 52"/>
                  <a:gd name="T18" fmla="*/ 27 h 27"/>
                </a:gdLst>
                <a:ahLst/>
                <a:cxnLst>
                  <a:cxn ang="T10">
                    <a:pos x="T0" y="T1"/>
                  </a:cxn>
                  <a:cxn ang="T11">
                    <a:pos x="T2" y="T3"/>
                  </a:cxn>
                  <a:cxn ang="T12">
                    <a:pos x="T4" y="T5"/>
                  </a:cxn>
                  <a:cxn ang="T13">
                    <a:pos x="T6" y="T7"/>
                  </a:cxn>
                  <a:cxn ang="T14">
                    <a:pos x="T8" y="T9"/>
                  </a:cxn>
                </a:cxnLst>
                <a:rect l="T15" t="T16" r="T17" b="T18"/>
                <a:pathLst>
                  <a:path w="52" h="27">
                    <a:moveTo>
                      <a:pt x="4" y="0"/>
                    </a:moveTo>
                    <a:lnTo>
                      <a:pt x="0" y="7"/>
                    </a:lnTo>
                    <a:lnTo>
                      <a:pt x="47" y="27"/>
                    </a:lnTo>
                    <a:lnTo>
                      <a:pt x="52" y="20"/>
                    </a:lnTo>
                    <a:lnTo>
                      <a:pt x="4" y="0"/>
                    </a:lnTo>
                    <a:close/>
                  </a:path>
                </a:pathLst>
              </a:custGeom>
              <a:solidFill>
                <a:srgbClr val="000000"/>
              </a:solidFill>
              <a:ln w="9525">
                <a:noFill/>
                <a:round/>
                <a:headEnd/>
                <a:tailEnd/>
              </a:ln>
            </p:spPr>
            <p:txBody>
              <a:bodyPr/>
              <a:lstStyle/>
              <a:p>
                <a:endParaRPr lang="en-US" dirty="0"/>
              </a:p>
            </p:txBody>
          </p:sp>
          <p:sp>
            <p:nvSpPr>
              <p:cNvPr id="21808" name="Freeform 807"/>
              <p:cNvSpPr>
                <a:spLocks/>
              </p:cNvSpPr>
              <p:nvPr/>
            </p:nvSpPr>
            <p:spPr bwMode="auto">
              <a:xfrm>
                <a:off x="3733" y="1319"/>
                <a:ext cx="6" cy="5"/>
              </a:xfrm>
              <a:custGeom>
                <a:avLst/>
                <a:gdLst>
                  <a:gd name="T0" fmla="*/ 4 w 53"/>
                  <a:gd name="T1" fmla="*/ 0 h 25"/>
                  <a:gd name="T2" fmla="*/ 0 w 53"/>
                  <a:gd name="T3" fmla="*/ 7 h 25"/>
                  <a:gd name="T4" fmla="*/ 49 w 53"/>
                  <a:gd name="T5" fmla="*/ 25 h 25"/>
                  <a:gd name="T6" fmla="*/ 53 w 53"/>
                  <a:gd name="T7" fmla="*/ 18 h 25"/>
                  <a:gd name="T8" fmla="*/ 4 w 53"/>
                  <a:gd name="T9" fmla="*/ 0 h 25"/>
                  <a:gd name="T10" fmla="*/ 0 60000 65536"/>
                  <a:gd name="T11" fmla="*/ 0 60000 65536"/>
                  <a:gd name="T12" fmla="*/ 0 60000 65536"/>
                  <a:gd name="T13" fmla="*/ 0 60000 65536"/>
                  <a:gd name="T14" fmla="*/ 0 60000 65536"/>
                  <a:gd name="T15" fmla="*/ 0 w 53"/>
                  <a:gd name="T16" fmla="*/ 0 h 25"/>
                  <a:gd name="T17" fmla="*/ 53 w 53"/>
                  <a:gd name="T18" fmla="*/ 25 h 25"/>
                </a:gdLst>
                <a:ahLst/>
                <a:cxnLst>
                  <a:cxn ang="T10">
                    <a:pos x="T0" y="T1"/>
                  </a:cxn>
                  <a:cxn ang="T11">
                    <a:pos x="T2" y="T3"/>
                  </a:cxn>
                  <a:cxn ang="T12">
                    <a:pos x="T4" y="T5"/>
                  </a:cxn>
                  <a:cxn ang="T13">
                    <a:pos x="T6" y="T7"/>
                  </a:cxn>
                  <a:cxn ang="T14">
                    <a:pos x="T8" y="T9"/>
                  </a:cxn>
                </a:cxnLst>
                <a:rect l="T15" t="T16" r="T17" b="T18"/>
                <a:pathLst>
                  <a:path w="53" h="25">
                    <a:moveTo>
                      <a:pt x="4" y="0"/>
                    </a:moveTo>
                    <a:lnTo>
                      <a:pt x="0" y="7"/>
                    </a:lnTo>
                    <a:lnTo>
                      <a:pt x="49" y="25"/>
                    </a:lnTo>
                    <a:lnTo>
                      <a:pt x="53" y="18"/>
                    </a:lnTo>
                    <a:lnTo>
                      <a:pt x="4" y="0"/>
                    </a:lnTo>
                    <a:close/>
                  </a:path>
                </a:pathLst>
              </a:custGeom>
              <a:solidFill>
                <a:srgbClr val="000000"/>
              </a:solidFill>
              <a:ln w="9525">
                <a:noFill/>
                <a:round/>
                <a:headEnd/>
                <a:tailEnd/>
              </a:ln>
            </p:spPr>
            <p:txBody>
              <a:bodyPr/>
              <a:lstStyle/>
              <a:p>
                <a:endParaRPr lang="en-US" dirty="0"/>
              </a:p>
            </p:txBody>
          </p:sp>
          <p:sp>
            <p:nvSpPr>
              <p:cNvPr id="21809" name="Freeform 808"/>
              <p:cNvSpPr>
                <a:spLocks/>
              </p:cNvSpPr>
              <p:nvPr/>
            </p:nvSpPr>
            <p:spPr bwMode="auto">
              <a:xfrm>
                <a:off x="3732" y="1323"/>
                <a:ext cx="6" cy="4"/>
              </a:xfrm>
              <a:custGeom>
                <a:avLst/>
                <a:gdLst>
                  <a:gd name="T0" fmla="*/ 4 w 53"/>
                  <a:gd name="T1" fmla="*/ 0 h 26"/>
                  <a:gd name="T2" fmla="*/ 0 w 53"/>
                  <a:gd name="T3" fmla="*/ 7 h 26"/>
                  <a:gd name="T4" fmla="*/ 49 w 53"/>
                  <a:gd name="T5" fmla="*/ 26 h 26"/>
                  <a:gd name="T6" fmla="*/ 53 w 53"/>
                  <a:gd name="T7" fmla="*/ 19 h 26"/>
                  <a:gd name="T8" fmla="*/ 4 w 53"/>
                  <a:gd name="T9" fmla="*/ 0 h 26"/>
                  <a:gd name="T10" fmla="*/ 0 60000 65536"/>
                  <a:gd name="T11" fmla="*/ 0 60000 65536"/>
                  <a:gd name="T12" fmla="*/ 0 60000 65536"/>
                  <a:gd name="T13" fmla="*/ 0 60000 65536"/>
                  <a:gd name="T14" fmla="*/ 0 60000 65536"/>
                  <a:gd name="T15" fmla="*/ 0 w 53"/>
                  <a:gd name="T16" fmla="*/ 0 h 26"/>
                  <a:gd name="T17" fmla="*/ 53 w 53"/>
                  <a:gd name="T18" fmla="*/ 26 h 26"/>
                </a:gdLst>
                <a:ahLst/>
                <a:cxnLst>
                  <a:cxn ang="T10">
                    <a:pos x="T0" y="T1"/>
                  </a:cxn>
                  <a:cxn ang="T11">
                    <a:pos x="T2" y="T3"/>
                  </a:cxn>
                  <a:cxn ang="T12">
                    <a:pos x="T4" y="T5"/>
                  </a:cxn>
                  <a:cxn ang="T13">
                    <a:pos x="T6" y="T7"/>
                  </a:cxn>
                  <a:cxn ang="T14">
                    <a:pos x="T8" y="T9"/>
                  </a:cxn>
                </a:cxnLst>
                <a:rect l="T15" t="T16" r="T17" b="T18"/>
                <a:pathLst>
                  <a:path w="53" h="26">
                    <a:moveTo>
                      <a:pt x="4" y="0"/>
                    </a:moveTo>
                    <a:lnTo>
                      <a:pt x="0" y="7"/>
                    </a:lnTo>
                    <a:lnTo>
                      <a:pt x="49" y="26"/>
                    </a:lnTo>
                    <a:lnTo>
                      <a:pt x="53" y="19"/>
                    </a:lnTo>
                    <a:lnTo>
                      <a:pt x="4" y="0"/>
                    </a:lnTo>
                    <a:close/>
                  </a:path>
                </a:pathLst>
              </a:custGeom>
              <a:solidFill>
                <a:srgbClr val="000000"/>
              </a:solidFill>
              <a:ln w="9525">
                <a:noFill/>
                <a:round/>
                <a:headEnd/>
                <a:tailEnd/>
              </a:ln>
            </p:spPr>
            <p:txBody>
              <a:bodyPr/>
              <a:lstStyle/>
              <a:p>
                <a:endParaRPr lang="en-US" dirty="0"/>
              </a:p>
            </p:txBody>
          </p:sp>
          <p:sp>
            <p:nvSpPr>
              <p:cNvPr id="21810" name="Freeform 809"/>
              <p:cNvSpPr>
                <a:spLocks/>
              </p:cNvSpPr>
              <p:nvPr/>
            </p:nvSpPr>
            <p:spPr bwMode="auto">
              <a:xfrm>
                <a:off x="3731" y="1326"/>
                <a:ext cx="6" cy="5"/>
              </a:xfrm>
              <a:custGeom>
                <a:avLst/>
                <a:gdLst>
                  <a:gd name="T0" fmla="*/ 5 w 54"/>
                  <a:gd name="T1" fmla="*/ 0 h 26"/>
                  <a:gd name="T2" fmla="*/ 0 w 54"/>
                  <a:gd name="T3" fmla="*/ 7 h 26"/>
                  <a:gd name="T4" fmla="*/ 49 w 54"/>
                  <a:gd name="T5" fmla="*/ 26 h 26"/>
                  <a:gd name="T6" fmla="*/ 54 w 54"/>
                  <a:gd name="T7" fmla="*/ 18 h 26"/>
                  <a:gd name="T8" fmla="*/ 5 w 54"/>
                  <a:gd name="T9" fmla="*/ 0 h 26"/>
                  <a:gd name="T10" fmla="*/ 0 60000 65536"/>
                  <a:gd name="T11" fmla="*/ 0 60000 65536"/>
                  <a:gd name="T12" fmla="*/ 0 60000 65536"/>
                  <a:gd name="T13" fmla="*/ 0 60000 65536"/>
                  <a:gd name="T14" fmla="*/ 0 60000 65536"/>
                  <a:gd name="T15" fmla="*/ 0 w 54"/>
                  <a:gd name="T16" fmla="*/ 0 h 26"/>
                  <a:gd name="T17" fmla="*/ 54 w 54"/>
                  <a:gd name="T18" fmla="*/ 26 h 26"/>
                </a:gdLst>
                <a:ahLst/>
                <a:cxnLst>
                  <a:cxn ang="T10">
                    <a:pos x="T0" y="T1"/>
                  </a:cxn>
                  <a:cxn ang="T11">
                    <a:pos x="T2" y="T3"/>
                  </a:cxn>
                  <a:cxn ang="T12">
                    <a:pos x="T4" y="T5"/>
                  </a:cxn>
                  <a:cxn ang="T13">
                    <a:pos x="T6" y="T7"/>
                  </a:cxn>
                  <a:cxn ang="T14">
                    <a:pos x="T8" y="T9"/>
                  </a:cxn>
                </a:cxnLst>
                <a:rect l="T15" t="T16" r="T17" b="T18"/>
                <a:pathLst>
                  <a:path w="54" h="26">
                    <a:moveTo>
                      <a:pt x="5" y="0"/>
                    </a:moveTo>
                    <a:lnTo>
                      <a:pt x="0" y="7"/>
                    </a:lnTo>
                    <a:lnTo>
                      <a:pt x="49" y="26"/>
                    </a:lnTo>
                    <a:lnTo>
                      <a:pt x="54" y="18"/>
                    </a:lnTo>
                    <a:lnTo>
                      <a:pt x="5" y="0"/>
                    </a:lnTo>
                    <a:close/>
                  </a:path>
                </a:pathLst>
              </a:custGeom>
              <a:solidFill>
                <a:srgbClr val="000000"/>
              </a:solidFill>
              <a:ln w="9525">
                <a:noFill/>
                <a:round/>
                <a:headEnd/>
                <a:tailEnd/>
              </a:ln>
            </p:spPr>
            <p:txBody>
              <a:bodyPr/>
              <a:lstStyle/>
              <a:p>
                <a:endParaRPr lang="en-US" dirty="0"/>
              </a:p>
            </p:txBody>
          </p:sp>
          <p:sp>
            <p:nvSpPr>
              <p:cNvPr id="21811" name="Freeform 810"/>
              <p:cNvSpPr>
                <a:spLocks/>
              </p:cNvSpPr>
              <p:nvPr/>
            </p:nvSpPr>
            <p:spPr bwMode="auto">
              <a:xfrm>
                <a:off x="3717" y="1294"/>
                <a:ext cx="6" cy="36"/>
              </a:xfrm>
              <a:custGeom>
                <a:avLst/>
                <a:gdLst>
                  <a:gd name="T0" fmla="*/ 29 w 56"/>
                  <a:gd name="T1" fmla="*/ 0 h 214"/>
                  <a:gd name="T2" fmla="*/ 37 w 56"/>
                  <a:gd name="T3" fmla="*/ 12 h 214"/>
                  <a:gd name="T4" fmla="*/ 46 w 56"/>
                  <a:gd name="T5" fmla="*/ 32 h 214"/>
                  <a:gd name="T6" fmla="*/ 52 w 56"/>
                  <a:gd name="T7" fmla="*/ 55 h 214"/>
                  <a:gd name="T8" fmla="*/ 55 w 56"/>
                  <a:gd name="T9" fmla="*/ 70 h 214"/>
                  <a:gd name="T10" fmla="*/ 56 w 56"/>
                  <a:gd name="T11" fmla="*/ 84 h 214"/>
                  <a:gd name="T12" fmla="*/ 56 w 56"/>
                  <a:gd name="T13" fmla="*/ 99 h 214"/>
                  <a:gd name="T14" fmla="*/ 55 w 56"/>
                  <a:gd name="T15" fmla="*/ 115 h 214"/>
                  <a:gd name="T16" fmla="*/ 48 w 56"/>
                  <a:gd name="T17" fmla="*/ 148 h 214"/>
                  <a:gd name="T18" fmla="*/ 40 w 56"/>
                  <a:gd name="T19" fmla="*/ 166 h 214"/>
                  <a:gd name="T20" fmla="*/ 31 w 56"/>
                  <a:gd name="T21" fmla="*/ 181 h 214"/>
                  <a:gd name="T22" fmla="*/ 20 w 56"/>
                  <a:gd name="T23" fmla="*/ 198 h 214"/>
                  <a:gd name="T24" fmla="*/ 7 w 56"/>
                  <a:gd name="T25" fmla="*/ 214 h 214"/>
                  <a:gd name="T26" fmla="*/ 0 w 56"/>
                  <a:gd name="T27" fmla="*/ 208 h 214"/>
                  <a:gd name="T28" fmla="*/ 13 w 56"/>
                  <a:gd name="T29" fmla="*/ 193 h 214"/>
                  <a:gd name="T30" fmla="*/ 23 w 56"/>
                  <a:gd name="T31" fmla="*/ 177 h 214"/>
                  <a:gd name="T32" fmla="*/ 32 w 56"/>
                  <a:gd name="T33" fmla="*/ 161 h 214"/>
                  <a:gd name="T34" fmla="*/ 39 w 56"/>
                  <a:gd name="T35" fmla="*/ 146 h 214"/>
                  <a:gd name="T36" fmla="*/ 46 w 56"/>
                  <a:gd name="T37" fmla="*/ 113 h 214"/>
                  <a:gd name="T38" fmla="*/ 47 w 56"/>
                  <a:gd name="T39" fmla="*/ 99 h 214"/>
                  <a:gd name="T40" fmla="*/ 47 w 56"/>
                  <a:gd name="T41" fmla="*/ 84 h 214"/>
                  <a:gd name="T42" fmla="*/ 46 w 56"/>
                  <a:gd name="T43" fmla="*/ 71 h 214"/>
                  <a:gd name="T44" fmla="*/ 44 w 56"/>
                  <a:gd name="T45" fmla="*/ 57 h 214"/>
                  <a:gd name="T46" fmla="*/ 37 w 56"/>
                  <a:gd name="T47" fmla="*/ 34 h 214"/>
                  <a:gd name="T48" fmla="*/ 29 w 56"/>
                  <a:gd name="T49" fmla="*/ 17 h 214"/>
                  <a:gd name="T50" fmla="*/ 21 w 56"/>
                  <a:gd name="T51" fmla="*/ 4 h 214"/>
                  <a:gd name="T52" fmla="*/ 29 w 56"/>
                  <a:gd name="T53" fmla="*/ 0 h 2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214"/>
                  <a:gd name="T83" fmla="*/ 56 w 56"/>
                  <a:gd name="T84" fmla="*/ 214 h 2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214">
                    <a:moveTo>
                      <a:pt x="29" y="0"/>
                    </a:moveTo>
                    <a:lnTo>
                      <a:pt x="37" y="12"/>
                    </a:lnTo>
                    <a:lnTo>
                      <a:pt x="46" y="32"/>
                    </a:lnTo>
                    <a:lnTo>
                      <a:pt x="52" y="55"/>
                    </a:lnTo>
                    <a:lnTo>
                      <a:pt x="55" y="70"/>
                    </a:lnTo>
                    <a:lnTo>
                      <a:pt x="56" y="84"/>
                    </a:lnTo>
                    <a:lnTo>
                      <a:pt x="56" y="99"/>
                    </a:lnTo>
                    <a:lnTo>
                      <a:pt x="55" y="115"/>
                    </a:lnTo>
                    <a:lnTo>
                      <a:pt x="48" y="148"/>
                    </a:lnTo>
                    <a:lnTo>
                      <a:pt x="40" y="166"/>
                    </a:lnTo>
                    <a:lnTo>
                      <a:pt x="31" y="181"/>
                    </a:lnTo>
                    <a:lnTo>
                      <a:pt x="20" y="198"/>
                    </a:lnTo>
                    <a:lnTo>
                      <a:pt x="7" y="214"/>
                    </a:lnTo>
                    <a:lnTo>
                      <a:pt x="0" y="208"/>
                    </a:lnTo>
                    <a:lnTo>
                      <a:pt x="13" y="193"/>
                    </a:lnTo>
                    <a:lnTo>
                      <a:pt x="23" y="177"/>
                    </a:lnTo>
                    <a:lnTo>
                      <a:pt x="32" y="161"/>
                    </a:lnTo>
                    <a:lnTo>
                      <a:pt x="39" y="146"/>
                    </a:lnTo>
                    <a:lnTo>
                      <a:pt x="46" y="113"/>
                    </a:lnTo>
                    <a:lnTo>
                      <a:pt x="47" y="99"/>
                    </a:lnTo>
                    <a:lnTo>
                      <a:pt x="47" y="84"/>
                    </a:lnTo>
                    <a:lnTo>
                      <a:pt x="46" y="71"/>
                    </a:lnTo>
                    <a:lnTo>
                      <a:pt x="44" y="57"/>
                    </a:lnTo>
                    <a:lnTo>
                      <a:pt x="37" y="34"/>
                    </a:lnTo>
                    <a:lnTo>
                      <a:pt x="29" y="17"/>
                    </a:lnTo>
                    <a:lnTo>
                      <a:pt x="21" y="4"/>
                    </a:lnTo>
                    <a:lnTo>
                      <a:pt x="29" y="0"/>
                    </a:lnTo>
                    <a:close/>
                  </a:path>
                </a:pathLst>
              </a:custGeom>
              <a:solidFill>
                <a:srgbClr val="000000"/>
              </a:solidFill>
              <a:ln w="9525">
                <a:noFill/>
                <a:round/>
                <a:headEnd/>
                <a:tailEnd/>
              </a:ln>
            </p:spPr>
            <p:txBody>
              <a:bodyPr/>
              <a:lstStyle/>
              <a:p>
                <a:endParaRPr lang="en-US" dirty="0"/>
              </a:p>
            </p:txBody>
          </p:sp>
          <p:sp>
            <p:nvSpPr>
              <p:cNvPr id="21812" name="Freeform 811"/>
              <p:cNvSpPr>
                <a:spLocks/>
              </p:cNvSpPr>
              <p:nvPr/>
            </p:nvSpPr>
            <p:spPr bwMode="auto">
              <a:xfrm>
                <a:off x="3726" y="1301"/>
                <a:ext cx="8" cy="35"/>
              </a:xfrm>
              <a:custGeom>
                <a:avLst/>
                <a:gdLst>
                  <a:gd name="T0" fmla="*/ 66 w 77"/>
                  <a:gd name="T1" fmla="*/ 0 h 209"/>
                  <a:gd name="T2" fmla="*/ 69 w 77"/>
                  <a:gd name="T3" fmla="*/ 5 h 209"/>
                  <a:gd name="T4" fmla="*/ 73 w 77"/>
                  <a:gd name="T5" fmla="*/ 12 h 209"/>
                  <a:gd name="T6" fmla="*/ 77 w 77"/>
                  <a:gd name="T7" fmla="*/ 32 h 209"/>
                  <a:gd name="T8" fmla="*/ 77 w 77"/>
                  <a:gd name="T9" fmla="*/ 55 h 209"/>
                  <a:gd name="T10" fmla="*/ 73 w 77"/>
                  <a:gd name="T11" fmla="*/ 82 h 209"/>
                  <a:gd name="T12" fmla="*/ 65 w 77"/>
                  <a:gd name="T13" fmla="*/ 113 h 209"/>
                  <a:gd name="T14" fmla="*/ 51 w 77"/>
                  <a:gd name="T15" fmla="*/ 145 h 209"/>
                  <a:gd name="T16" fmla="*/ 32 w 77"/>
                  <a:gd name="T17" fmla="*/ 178 h 209"/>
                  <a:gd name="T18" fmla="*/ 6 w 77"/>
                  <a:gd name="T19" fmla="*/ 209 h 209"/>
                  <a:gd name="T20" fmla="*/ 0 w 77"/>
                  <a:gd name="T21" fmla="*/ 204 h 209"/>
                  <a:gd name="T22" fmla="*/ 24 w 77"/>
                  <a:gd name="T23" fmla="*/ 174 h 209"/>
                  <a:gd name="T24" fmla="*/ 43 w 77"/>
                  <a:gd name="T25" fmla="*/ 141 h 209"/>
                  <a:gd name="T26" fmla="*/ 56 w 77"/>
                  <a:gd name="T27" fmla="*/ 111 h 209"/>
                  <a:gd name="T28" fmla="*/ 64 w 77"/>
                  <a:gd name="T29" fmla="*/ 81 h 209"/>
                  <a:gd name="T30" fmla="*/ 68 w 77"/>
                  <a:gd name="T31" fmla="*/ 55 h 209"/>
                  <a:gd name="T32" fmla="*/ 68 w 77"/>
                  <a:gd name="T33" fmla="*/ 33 h 209"/>
                  <a:gd name="T34" fmla="*/ 64 w 77"/>
                  <a:gd name="T35" fmla="*/ 14 h 209"/>
                  <a:gd name="T36" fmla="*/ 61 w 77"/>
                  <a:gd name="T37" fmla="*/ 9 h 209"/>
                  <a:gd name="T38" fmla="*/ 59 w 77"/>
                  <a:gd name="T39" fmla="*/ 4 h 209"/>
                  <a:gd name="T40" fmla="*/ 66 w 77"/>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209"/>
                  <a:gd name="T65" fmla="*/ 77 w 77"/>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209">
                    <a:moveTo>
                      <a:pt x="66" y="0"/>
                    </a:moveTo>
                    <a:lnTo>
                      <a:pt x="69" y="5"/>
                    </a:lnTo>
                    <a:lnTo>
                      <a:pt x="73" y="12"/>
                    </a:lnTo>
                    <a:lnTo>
                      <a:pt x="77" y="32"/>
                    </a:lnTo>
                    <a:lnTo>
                      <a:pt x="77" y="55"/>
                    </a:lnTo>
                    <a:lnTo>
                      <a:pt x="73" y="82"/>
                    </a:lnTo>
                    <a:lnTo>
                      <a:pt x="65" y="113"/>
                    </a:lnTo>
                    <a:lnTo>
                      <a:pt x="51" y="145"/>
                    </a:lnTo>
                    <a:lnTo>
                      <a:pt x="32" y="178"/>
                    </a:lnTo>
                    <a:lnTo>
                      <a:pt x="6" y="209"/>
                    </a:lnTo>
                    <a:lnTo>
                      <a:pt x="0" y="204"/>
                    </a:lnTo>
                    <a:lnTo>
                      <a:pt x="24" y="174"/>
                    </a:lnTo>
                    <a:lnTo>
                      <a:pt x="43" y="141"/>
                    </a:lnTo>
                    <a:lnTo>
                      <a:pt x="56" y="111"/>
                    </a:lnTo>
                    <a:lnTo>
                      <a:pt x="64" y="81"/>
                    </a:lnTo>
                    <a:lnTo>
                      <a:pt x="68" y="55"/>
                    </a:lnTo>
                    <a:lnTo>
                      <a:pt x="68" y="33"/>
                    </a:lnTo>
                    <a:lnTo>
                      <a:pt x="64" y="14"/>
                    </a:lnTo>
                    <a:lnTo>
                      <a:pt x="61" y="9"/>
                    </a:lnTo>
                    <a:lnTo>
                      <a:pt x="59" y="4"/>
                    </a:lnTo>
                    <a:lnTo>
                      <a:pt x="66" y="0"/>
                    </a:lnTo>
                    <a:close/>
                  </a:path>
                </a:pathLst>
              </a:custGeom>
              <a:solidFill>
                <a:srgbClr val="000000"/>
              </a:solidFill>
              <a:ln w="9525">
                <a:noFill/>
                <a:round/>
                <a:headEnd/>
                <a:tailEnd/>
              </a:ln>
            </p:spPr>
            <p:txBody>
              <a:bodyPr/>
              <a:lstStyle/>
              <a:p>
                <a:endParaRPr lang="en-US" dirty="0"/>
              </a:p>
            </p:txBody>
          </p:sp>
          <p:sp>
            <p:nvSpPr>
              <p:cNvPr id="21813" name="Freeform 812"/>
              <p:cNvSpPr>
                <a:spLocks/>
              </p:cNvSpPr>
              <p:nvPr/>
            </p:nvSpPr>
            <p:spPr bwMode="auto">
              <a:xfrm>
                <a:off x="3734" y="1304"/>
                <a:ext cx="7" cy="32"/>
              </a:xfrm>
              <a:custGeom>
                <a:avLst/>
                <a:gdLst>
                  <a:gd name="T0" fmla="*/ 39 w 62"/>
                  <a:gd name="T1" fmla="*/ 0 h 191"/>
                  <a:gd name="T2" fmla="*/ 46 w 62"/>
                  <a:gd name="T3" fmla="*/ 12 h 191"/>
                  <a:gd name="T4" fmla="*/ 54 w 62"/>
                  <a:gd name="T5" fmla="*/ 28 h 191"/>
                  <a:gd name="T6" fmla="*/ 59 w 62"/>
                  <a:gd name="T7" fmla="*/ 49 h 191"/>
                  <a:gd name="T8" fmla="*/ 62 w 62"/>
                  <a:gd name="T9" fmla="*/ 73 h 191"/>
                  <a:gd name="T10" fmla="*/ 58 w 62"/>
                  <a:gd name="T11" fmla="*/ 99 h 191"/>
                  <a:gd name="T12" fmla="*/ 55 w 62"/>
                  <a:gd name="T13" fmla="*/ 115 h 191"/>
                  <a:gd name="T14" fmla="*/ 48 w 62"/>
                  <a:gd name="T15" fmla="*/ 131 h 191"/>
                  <a:gd name="T16" fmla="*/ 42 w 62"/>
                  <a:gd name="T17" fmla="*/ 145 h 191"/>
                  <a:gd name="T18" fmla="*/ 33 w 62"/>
                  <a:gd name="T19" fmla="*/ 160 h 191"/>
                  <a:gd name="T20" fmla="*/ 21 w 62"/>
                  <a:gd name="T21" fmla="*/ 176 h 191"/>
                  <a:gd name="T22" fmla="*/ 7 w 62"/>
                  <a:gd name="T23" fmla="*/ 191 h 191"/>
                  <a:gd name="T24" fmla="*/ 0 w 62"/>
                  <a:gd name="T25" fmla="*/ 186 h 191"/>
                  <a:gd name="T26" fmla="*/ 15 w 62"/>
                  <a:gd name="T27" fmla="*/ 171 h 191"/>
                  <a:gd name="T28" fmla="*/ 25 w 62"/>
                  <a:gd name="T29" fmla="*/ 156 h 191"/>
                  <a:gd name="T30" fmla="*/ 34 w 62"/>
                  <a:gd name="T31" fmla="*/ 141 h 191"/>
                  <a:gd name="T32" fmla="*/ 40 w 62"/>
                  <a:gd name="T33" fmla="*/ 127 h 191"/>
                  <a:gd name="T34" fmla="*/ 46 w 62"/>
                  <a:gd name="T35" fmla="*/ 113 h 191"/>
                  <a:gd name="T36" fmla="*/ 49 w 62"/>
                  <a:gd name="T37" fmla="*/ 98 h 191"/>
                  <a:gd name="T38" fmla="*/ 53 w 62"/>
                  <a:gd name="T39" fmla="*/ 73 h 191"/>
                  <a:gd name="T40" fmla="*/ 50 w 62"/>
                  <a:gd name="T41" fmla="*/ 50 h 191"/>
                  <a:gd name="T42" fmla="*/ 45 w 62"/>
                  <a:gd name="T43" fmla="*/ 31 h 191"/>
                  <a:gd name="T44" fmla="*/ 38 w 62"/>
                  <a:gd name="T45" fmla="*/ 16 h 191"/>
                  <a:gd name="T46" fmla="*/ 31 w 62"/>
                  <a:gd name="T47" fmla="*/ 5 h 191"/>
                  <a:gd name="T48" fmla="*/ 39 w 62"/>
                  <a:gd name="T49" fmla="*/ 0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191"/>
                  <a:gd name="T77" fmla="*/ 62 w 62"/>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191">
                    <a:moveTo>
                      <a:pt x="39" y="0"/>
                    </a:moveTo>
                    <a:lnTo>
                      <a:pt x="46" y="12"/>
                    </a:lnTo>
                    <a:lnTo>
                      <a:pt x="54" y="28"/>
                    </a:lnTo>
                    <a:lnTo>
                      <a:pt x="59" y="49"/>
                    </a:lnTo>
                    <a:lnTo>
                      <a:pt x="62" y="73"/>
                    </a:lnTo>
                    <a:lnTo>
                      <a:pt x="58" y="99"/>
                    </a:lnTo>
                    <a:lnTo>
                      <a:pt x="55" y="115"/>
                    </a:lnTo>
                    <a:lnTo>
                      <a:pt x="48" y="131"/>
                    </a:lnTo>
                    <a:lnTo>
                      <a:pt x="42" y="145"/>
                    </a:lnTo>
                    <a:lnTo>
                      <a:pt x="33" y="160"/>
                    </a:lnTo>
                    <a:lnTo>
                      <a:pt x="21" y="176"/>
                    </a:lnTo>
                    <a:lnTo>
                      <a:pt x="7" y="191"/>
                    </a:lnTo>
                    <a:lnTo>
                      <a:pt x="0" y="186"/>
                    </a:lnTo>
                    <a:lnTo>
                      <a:pt x="15" y="171"/>
                    </a:lnTo>
                    <a:lnTo>
                      <a:pt x="25" y="156"/>
                    </a:lnTo>
                    <a:lnTo>
                      <a:pt x="34" y="141"/>
                    </a:lnTo>
                    <a:lnTo>
                      <a:pt x="40" y="127"/>
                    </a:lnTo>
                    <a:lnTo>
                      <a:pt x="46" y="113"/>
                    </a:lnTo>
                    <a:lnTo>
                      <a:pt x="49" y="98"/>
                    </a:lnTo>
                    <a:lnTo>
                      <a:pt x="53" y="73"/>
                    </a:lnTo>
                    <a:lnTo>
                      <a:pt x="50" y="50"/>
                    </a:lnTo>
                    <a:lnTo>
                      <a:pt x="45" y="31"/>
                    </a:lnTo>
                    <a:lnTo>
                      <a:pt x="38" y="16"/>
                    </a:lnTo>
                    <a:lnTo>
                      <a:pt x="31" y="5"/>
                    </a:lnTo>
                    <a:lnTo>
                      <a:pt x="39" y="0"/>
                    </a:lnTo>
                    <a:close/>
                  </a:path>
                </a:pathLst>
              </a:custGeom>
              <a:solidFill>
                <a:srgbClr val="000000"/>
              </a:solidFill>
              <a:ln w="9525">
                <a:noFill/>
                <a:round/>
                <a:headEnd/>
                <a:tailEnd/>
              </a:ln>
            </p:spPr>
            <p:txBody>
              <a:bodyPr/>
              <a:lstStyle/>
              <a:p>
                <a:endParaRPr lang="en-US" dirty="0"/>
              </a:p>
            </p:txBody>
          </p:sp>
          <p:sp>
            <p:nvSpPr>
              <p:cNvPr id="21814" name="Freeform 813"/>
              <p:cNvSpPr>
                <a:spLocks/>
              </p:cNvSpPr>
              <p:nvPr/>
            </p:nvSpPr>
            <p:spPr bwMode="auto">
              <a:xfrm>
                <a:off x="3710" y="1328"/>
                <a:ext cx="6" cy="24"/>
              </a:xfrm>
              <a:custGeom>
                <a:avLst/>
                <a:gdLst>
                  <a:gd name="T0" fmla="*/ 50 w 57"/>
                  <a:gd name="T1" fmla="*/ 0 h 142"/>
                  <a:gd name="T2" fmla="*/ 56 w 57"/>
                  <a:gd name="T3" fmla="*/ 11 h 142"/>
                  <a:gd name="T4" fmla="*/ 57 w 57"/>
                  <a:gd name="T5" fmla="*/ 26 h 142"/>
                  <a:gd name="T6" fmla="*/ 56 w 57"/>
                  <a:gd name="T7" fmla="*/ 44 h 142"/>
                  <a:gd name="T8" fmla="*/ 51 w 57"/>
                  <a:gd name="T9" fmla="*/ 65 h 142"/>
                  <a:gd name="T10" fmla="*/ 45 w 57"/>
                  <a:gd name="T11" fmla="*/ 87 h 142"/>
                  <a:gd name="T12" fmla="*/ 39 w 57"/>
                  <a:gd name="T13" fmla="*/ 98 h 142"/>
                  <a:gd name="T14" fmla="*/ 33 w 57"/>
                  <a:gd name="T15" fmla="*/ 107 h 142"/>
                  <a:gd name="T16" fmla="*/ 21 w 57"/>
                  <a:gd name="T17" fmla="*/ 127 h 142"/>
                  <a:gd name="T18" fmla="*/ 7 w 57"/>
                  <a:gd name="T19" fmla="*/ 142 h 142"/>
                  <a:gd name="T20" fmla="*/ 0 w 57"/>
                  <a:gd name="T21" fmla="*/ 137 h 142"/>
                  <a:gd name="T22" fmla="*/ 15 w 57"/>
                  <a:gd name="T23" fmla="*/ 122 h 142"/>
                  <a:gd name="T24" fmla="*/ 26 w 57"/>
                  <a:gd name="T25" fmla="*/ 103 h 142"/>
                  <a:gd name="T26" fmla="*/ 31 w 57"/>
                  <a:gd name="T27" fmla="*/ 94 h 142"/>
                  <a:gd name="T28" fmla="*/ 36 w 57"/>
                  <a:gd name="T29" fmla="*/ 85 h 142"/>
                  <a:gd name="T30" fmla="*/ 42 w 57"/>
                  <a:gd name="T31" fmla="*/ 64 h 142"/>
                  <a:gd name="T32" fmla="*/ 47 w 57"/>
                  <a:gd name="T33" fmla="*/ 43 h 142"/>
                  <a:gd name="T34" fmla="*/ 48 w 57"/>
                  <a:gd name="T35" fmla="*/ 26 h 142"/>
                  <a:gd name="T36" fmla="*/ 47 w 57"/>
                  <a:gd name="T37" fmla="*/ 13 h 142"/>
                  <a:gd name="T38" fmla="*/ 42 w 57"/>
                  <a:gd name="T39" fmla="*/ 4 h 142"/>
                  <a:gd name="T40" fmla="*/ 50 w 57"/>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42"/>
                  <a:gd name="T65" fmla="*/ 57 w 57"/>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42">
                    <a:moveTo>
                      <a:pt x="50" y="0"/>
                    </a:moveTo>
                    <a:lnTo>
                      <a:pt x="56" y="11"/>
                    </a:lnTo>
                    <a:lnTo>
                      <a:pt x="57" y="26"/>
                    </a:lnTo>
                    <a:lnTo>
                      <a:pt x="56" y="44"/>
                    </a:lnTo>
                    <a:lnTo>
                      <a:pt x="51" y="65"/>
                    </a:lnTo>
                    <a:lnTo>
                      <a:pt x="45" y="87"/>
                    </a:lnTo>
                    <a:lnTo>
                      <a:pt x="39" y="98"/>
                    </a:lnTo>
                    <a:lnTo>
                      <a:pt x="33" y="107"/>
                    </a:lnTo>
                    <a:lnTo>
                      <a:pt x="21" y="127"/>
                    </a:lnTo>
                    <a:lnTo>
                      <a:pt x="7" y="142"/>
                    </a:lnTo>
                    <a:lnTo>
                      <a:pt x="0" y="137"/>
                    </a:lnTo>
                    <a:lnTo>
                      <a:pt x="15" y="122"/>
                    </a:lnTo>
                    <a:lnTo>
                      <a:pt x="26" y="103"/>
                    </a:lnTo>
                    <a:lnTo>
                      <a:pt x="31" y="94"/>
                    </a:lnTo>
                    <a:lnTo>
                      <a:pt x="36" y="85"/>
                    </a:lnTo>
                    <a:lnTo>
                      <a:pt x="42" y="64"/>
                    </a:lnTo>
                    <a:lnTo>
                      <a:pt x="47" y="43"/>
                    </a:lnTo>
                    <a:lnTo>
                      <a:pt x="48" y="26"/>
                    </a:lnTo>
                    <a:lnTo>
                      <a:pt x="47" y="13"/>
                    </a:lnTo>
                    <a:lnTo>
                      <a:pt x="42" y="4"/>
                    </a:lnTo>
                    <a:lnTo>
                      <a:pt x="50" y="0"/>
                    </a:lnTo>
                    <a:close/>
                  </a:path>
                </a:pathLst>
              </a:custGeom>
              <a:solidFill>
                <a:srgbClr val="000000"/>
              </a:solidFill>
              <a:ln w="9525">
                <a:noFill/>
                <a:round/>
                <a:headEnd/>
                <a:tailEnd/>
              </a:ln>
            </p:spPr>
            <p:txBody>
              <a:bodyPr/>
              <a:lstStyle/>
              <a:p>
                <a:endParaRPr lang="en-US" dirty="0"/>
              </a:p>
            </p:txBody>
          </p:sp>
          <p:sp>
            <p:nvSpPr>
              <p:cNvPr id="21815" name="Freeform 814"/>
              <p:cNvSpPr>
                <a:spLocks/>
              </p:cNvSpPr>
              <p:nvPr/>
            </p:nvSpPr>
            <p:spPr bwMode="auto">
              <a:xfrm>
                <a:off x="3206" y="1091"/>
                <a:ext cx="76" cy="13"/>
              </a:xfrm>
              <a:custGeom>
                <a:avLst/>
                <a:gdLst>
                  <a:gd name="T0" fmla="*/ 683 w 686"/>
                  <a:gd name="T1" fmla="*/ 77 h 77"/>
                  <a:gd name="T2" fmla="*/ 559 w 686"/>
                  <a:gd name="T3" fmla="*/ 57 h 77"/>
                  <a:gd name="T4" fmla="*/ 501 w 686"/>
                  <a:gd name="T5" fmla="*/ 50 h 77"/>
                  <a:gd name="T6" fmla="*/ 448 w 686"/>
                  <a:gd name="T7" fmla="*/ 43 h 77"/>
                  <a:gd name="T8" fmla="*/ 348 w 686"/>
                  <a:gd name="T9" fmla="*/ 31 h 77"/>
                  <a:gd name="T10" fmla="*/ 259 w 686"/>
                  <a:gd name="T11" fmla="*/ 24 h 77"/>
                  <a:gd name="T12" fmla="*/ 111 w 686"/>
                  <a:gd name="T13" fmla="*/ 13 h 77"/>
                  <a:gd name="T14" fmla="*/ 0 w 686"/>
                  <a:gd name="T15" fmla="*/ 7 h 77"/>
                  <a:gd name="T16" fmla="*/ 0 w 686"/>
                  <a:gd name="T17" fmla="*/ 0 h 77"/>
                  <a:gd name="T18" fmla="*/ 111 w 686"/>
                  <a:gd name="T19" fmla="*/ 6 h 77"/>
                  <a:gd name="T20" fmla="*/ 259 w 686"/>
                  <a:gd name="T21" fmla="*/ 17 h 77"/>
                  <a:gd name="T22" fmla="*/ 348 w 686"/>
                  <a:gd name="T23" fmla="*/ 24 h 77"/>
                  <a:gd name="T24" fmla="*/ 448 w 686"/>
                  <a:gd name="T25" fmla="*/ 35 h 77"/>
                  <a:gd name="T26" fmla="*/ 503 w 686"/>
                  <a:gd name="T27" fmla="*/ 43 h 77"/>
                  <a:gd name="T28" fmla="*/ 561 w 686"/>
                  <a:gd name="T29" fmla="*/ 50 h 77"/>
                  <a:gd name="T30" fmla="*/ 686 w 686"/>
                  <a:gd name="T31" fmla="*/ 70 h 77"/>
                  <a:gd name="T32" fmla="*/ 683 w 686"/>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6"/>
                  <a:gd name="T52" fmla="*/ 0 h 77"/>
                  <a:gd name="T53" fmla="*/ 686 w 686"/>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6" h="77">
                    <a:moveTo>
                      <a:pt x="683" y="77"/>
                    </a:moveTo>
                    <a:lnTo>
                      <a:pt x="559" y="57"/>
                    </a:lnTo>
                    <a:lnTo>
                      <a:pt x="501" y="50"/>
                    </a:lnTo>
                    <a:lnTo>
                      <a:pt x="448" y="43"/>
                    </a:lnTo>
                    <a:lnTo>
                      <a:pt x="348" y="31"/>
                    </a:lnTo>
                    <a:lnTo>
                      <a:pt x="259" y="24"/>
                    </a:lnTo>
                    <a:lnTo>
                      <a:pt x="111" y="13"/>
                    </a:lnTo>
                    <a:lnTo>
                      <a:pt x="0" y="7"/>
                    </a:lnTo>
                    <a:lnTo>
                      <a:pt x="0" y="0"/>
                    </a:lnTo>
                    <a:lnTo>
                      <a:pt x="111" y="6"/>
                    </a:lnTo>
                    <a:lnTo>
                      <a:pt x="259" y="17"/>
                    </a:lnTo>
                    <a:lnTo>
                      <a:pt x="348" y="24"/>
                    </a:lnTo>
                    <a:lnTo>
                      <a:pt x="448" y="35"/>
                    </a:lnTo>
                    <a:lnTo>
                      <a:pt x="503" y="43"/>
                    </a:lnTo>
                    <a:lnTo>
                      <a:pt x="561" y="50"/>
                    </a:lnTo>
                    <a:lnTo>
                      <a:pt x="686" y="70"/>
                    </a:lnTo>
                    <a:lnTo>
                      <a:pt x="683" y="77"/>
                    </a:lnTo>
                    <a:close/>
                  </a:path>
                </a:pathLst>
              </a:custGeom>
              <a:solidFill>
                <a:srgbClr val="000000"/>
              </a:solidFill>
              <a:ln w="9525">
                <a:noFill/>
                <a:round/>
                <a:headEnd/>
                <a:tailEnd/>
              </a:ln>
            </p:spPr>
            <p:txBody>
              <a:bodyPr/>
              <a:lstStyle/>
              <a:p>
                <a:endParaRPr lang="en-US" dirty="0"/>
              </a:p>
            </p:txBody>
          </p:sp>
          <p:sp>
            <p:nvSpPr>
              <p:cNvPr id="21816" name="Freeform 815"/>
              <p:cNvSpPr>
                <a:spLocks/>
              </p:cNvSpPr>
              <p:nvPr/>
            </p:nvSpPr>
            <p:spPr bwMode="auto">
              <a:xfrm>
                <a:off x="3136" y="1091"/>
                <a:ext cx="70" cy="9"/>
              </a:xfrm>
              <a:custGeom>
                <a:avLst/>
                <a:gdLst>
                  <a:gd name="T0" fmla="*/ 627 w 627"/>
                  <a:gd name="T1" fmla="*/ 10 h 54"/>
                  <a:gd name="T2" fmla="*/ 555 w 627"/>
                  <a:gd name="T3" fmla="*/ 8 h 54"/>
                  <a:gd name="T4" fmla="*/ 465 w 627"/>
                  <a:gd name="T5" fmla="*/ 10 h 54"/>
                  <a:gd name="T6" fmla="*/ 363 w 627"/>
                  <a:gd name="T7" fmla="*/ 14 h 54"/>
                  <a:gd name="T8" fmla="*/ 261 w 627"/>
                  <a:gd name="T9" fmla="*/ 21 h 54"/>
                  <a:gd name="T10" fmla="*/ 165 w 627"/>
                  <a:gd name="T11" fmla="*/ 29 h 54"/>
                  <a:gd name="T12" fmla="*/ 85 w 627"/>
                  <a:gd name="T13" fmla="*/ 38 h 54"/>
                  <a:gd name="T14" fmla="*/ 28 w 627"/>
                  <a:gd name="T15" fmla="*/ 47 h 54"/>
                  <a:gd name="T16" fmla="*/ 13 w 627"/>
                  <a:gd name="T17" fmla="*/ 51 h 54"/>
                  <a:gd name="T18" fmla="*/ 8 w 627"/>
                  <a:gd name="T19" fmla="*/ 52 h 54"/>
                  <a:gd name="T20" fmla="*/ 6 w 627"/>
                  <a:gd name="T21" fmla="*/ 54 h 54"/>
                  <a:gd name="T22" fmla="*/ 0 w 627"/>
                  <a:gd name="T23" fmla="*/ 48 h 54"/>
                  <a:gd name="T24" fmla="*/ 2 w 627"/>
                  <a:gd name="T25" fmla="*/ 46 h 54"/>
                  <a:gd name="T26" fmla="*/ 9 w 627"/>
                  <a:gd name="T27" fmla="*/ 43 h 54"/>
                  <a:gd name="T28" fmla="*/ 25 w 627"/>
                  <a:gd name="T29" fmla="*/ 39 h 54"/>
                  <a:gd name="T30" fmla="*/ 83 w 627"/>
                  <a:gd name="T31" fmla="*/ 31 h 54"/>
                  <a:gd name="T32" fmla="*/ 163 w 627"/>
                  <a:gd name="T33" fmla="*/ 22 h 54"/>
                  <a:gd name="T34" fmla="*/ 259 w 627"/>
                  <a:gd name="T35" fmla="*/ 13 h 54"/>
                  <a:gd name="T36" fmla="*/ 363 w 627"/>
                  <a:gd name="T37" fmla="*/ 7 h 54"/>
                  <a:gd name="T38" fmla="*/ 465 w 627"/>
                  <a:gd name="T39" fmla="*/ 3 h 54"/>
                  <a:gd name="T40" fmla="*/ 555 w 627"/>
                  <a:gd name="T41" fmla="*/ 0 h 54"/>
                  <a:gd name="T42" fmla="*/ 627 w 627"/>
                  <a:gd name="T43" fmla="*/ 3 h 54"/>
                  <a:gd name="T44" fmla="*/ 627 w 627"/>
                  <a:gd name="T45" fmla="*/ 1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7"/>
                  <a:gd name="T70" fmla="*/ 0 h 54"/>
                  <a:gd name="T71" fmla="*/ 627 w 627"/>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7" h="54">
                    <a:moveTo>
                      <a:pt x="627" y="10"/>
                    </a:moveTo>
                    <a:lnTo>
                      <a:pt x="555" y="8"/>
                    </a:lnTo>
                    <a:lnTo>
                      <a:pt x="465" y="10"/>
                    </a:lnTo>
                    <a:lnTo>
                      <a:pt x="363" y="14"/>
                    </a:lnTo>
                    <a:lnTo>
                      <a:pt x="261" y="21"/>
                    </a:lnTo>
                    <a:lnTo>
                      <a:pt x="165" y="29"/>
                    </a:lnTo>
                    <a:lnTo>
                      <a:pt x="85" y="38"/>
                    </a:lnTo>
                    <a:lnTo>
                      <a:pt x="28" y="47"/>
                    </a:lnTo>
                    <a:lnTo>
                      <a:pt x="13" y="51"/>
                    </a:lnTo>
                    <a:lnTo>
                      <a:pt x="8" y="52"/>
                    </a:lnTo>
                    <a:lnTo>
                      <a:pt x="6" y="54"/>
                    </a:lnTo>
                    <a:lnTo>
                      <a:pt x="0" y="48"/>
                    </a:lnTo>
                    <a:lnTo>
                      <a:pt x="2" y="46"/>
                    </a:lnTo>
                    <a:lnTo>
                      <a:pt x="9" y="43"/>
                    </a:lnTo>
                    <a:lnTo>
                      <a:pt x="25" y="39"/>
                    </a:lnTo>
                    <a:lnTo>
                      <a:pt x="83" y="31"/>
                    </a:lnTo>
                    <a:lnTo>
                      <a:pt x="163" y="22"/>
                    </a:lnTo>
                    <a:lnTo>
                      <a:pt x="259" y="13"/>
                    </a:lnTo>
                    <a:lnTo>
                      <a:pt x="363" y="7"/>
                    </a:lnTo>
                    <a:lnTo>
                      <a:pt x="465" y="3"/>
                    </a:lnTo>
                    <a:lnTo>
                      <a:pt x="555" y="0"/>
                    </a:lnTo>
                    <a:lnTo>
                      <a:pt x="627" y="3"/>
                    </a:lnTo>
                    <a:lnTo>
                      <a:pt x="627" y="10"/>
                    </a:lnTo>
                    <a:close/>
                  </a:path>
                </a:pathLst>
              </a:custGeom>
              <a:solidFill>
                <a:srgbClr val="000000"/>
              </a:solidFill>
              <a:ln w="9525">
                <a:noFill/>
                <a:round/>
                <a:headEnd/>
                <a:tailEnd/>
              </a:ln>
            </p:spPr>
            <p:txBody>
              <a:bodyPr/>
              <a:lstStyle/>
              <a:p>
                <a:endParaRPr lang="en-US" dirty="0"/>
              </a:p>
            </p:txBody>
          </p:sp>
          <p:sp>
            <p:nvSpPr>
              <p:cNvPr id="21817" name="Freeform 816"/>
              <p:cNvSpPr>
                <a:spLocks/>
              </p:cNvSpPr>
              <p:nvPr/>
            </p:nvSpPr>
            <p:spPr bwMode="auto">
              <a:xfrm>
                <a:off x="3206" y="1091"/>
                <a:ext cx="1" cy="2"/>
              </a:xfrm>
              <a:custGeom>
                <a:avLst/>
                <a:gdLst>
                  <a:gd name="T0" fmla="*/ 0 w 1"/>
                  <a:gd name="T1" fmla="*/ 0 h 7"/>
                  <a:gd name="T2" fmla="*/ 0 w 1"/>
                  <a:gd name="T3" fmla="*/ 7 h 7"/>
                  <a:gd name="T4" fmla="*/ 0 w 1"/>
                  <a:gd name="T5" fmla="*/ 0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7"/>
                    </a:lnTo>
                    <a:lnTo>
                      <a:pt x="0" y="0"/>
                    </a:lnTo>
                    <a:close/>
                  </a:path>
                </a:pathLst>
              </a:custGeom>
              <a:solidFill>
                <a:srgbClr val="000000"/>
              </a:solidFill>
              <a:ln w="9525">
                <a:noFill/>
                <a:round/>
                <a:headEnd/>
                <a:tailEnd/>
              </a:ln>
            </p:spPr>
            <p:txBody>
              <a:bodyPr/>
              <a:lstStyle/>
              <a:p>
                <a:endParaRPr lang="en-US" dirty="0"/>
              </a:p>
            </p:txBody>
          </p:sp>
          <p:sp>
            <p:nvSpPr>
              <p:cNvPr id="21818" name="Freeform 817"/>
              <p:cNvSpPr>
                <a:spLocks/>
              </p:cNvSpPr>
              <p:nvPr/>
            </p:nvSpPr>
            <p:spPr bwMode="auto">
              <a:xfrm>
                <a:off x="3136" y="1099"/>
                <a:ext cx="52" cy="46"/>
              </a:xfrm>
              <a:custGeom>
                <a:avLst/>
                <a:gdLst>
                  <a:gd name="T0" fmla="*/ 9 w 468"/>
                  <a:gd name="T1" fmla="*/ 1 h 276"/>
                  <a:gd name="T2" fmla="*/ 9 w 468"/>
                  <a:gd name="T3" fmla="*/ 3 h 276"/>
                  <a:gd name="T4" fmla="*/ 9 w 468"/>
                  <a:gd name="T5" fmla="*/ 4 h 276"/>
                  <a:gd name="T6" fmla="*/ 16 w 468"/>
                  <a:gd name="T7" fmla="*/ 12 h 276"/>
                  <a:gd name="T8" fmla="*/ 28 w 468"/>
                  <a:gd name="T9" fmla="*/ 23 h 276"/>
                  <a:gd name="T10" fmla="*/ 46 w 468"/>
                  <a:gd name="T11" fmla="*/ 37 h 276"/>
                  <a:gd name="T12" fmla="*/ 94 w 468"/>
                  <a:gd name="T13" fmla="*/ 72 h 276"/>
                  <a:gd name="T14" fmla="*/ 156 w 468"/>
                  <a:gd name="T15" fmla="*/ 111 h 276"/>
                  <a:gd name="T16" fmla="*/ 228 w 468"/>
                  <a:gd name="T17" fmla="*/ 154 h 276"/>
                  <a:gd name="T18" fmla="*/ 307 w 468"/>
                  <a:gd name="T19" fmla="*/ 196 h 276"/>
                  <a:gd name="T20" fmla="*/ 389 w 468"/>
                  <a:gd name="T21" fmla="*/ 235 h 276"/>
                  <a:gd name="T22" fmla="*/ 468 w 468"/>
                  <a:gd name="T23" fmla="*/ 269 h 276"/>
                  <a:gd name="T24" fmla="*/ 463 w 468"/>
                  <a:gd name="T25" fmla="*/ 276 h 276"/>
                  <a:gd name="T26" fmla="*/ 384 w 468"/>
                  <a:gd name="T27" fmla="*/ 243 h 276"/>
                  <a:gd name="T28" fmla="*/ 303 w 468"/>
                  <a:gd name="T29" fmla="*/ 203 h 276"/>
                  <a:gd name="T30" fmla="*/ 224 w 468"/>
                  <a:gd name="T31" fmla="*/ 161 h 276"/>
                  <a:gd name="T32" fmla="*/ 152 w 468"/>
                  <a:gd name="T33" fmla="*/ 119 h 276"/>
                  <a:gd name="T34" fmla="*/ 89 w 468"/>
                  <a:gd name="T35" fmla="*/ 79 h 276"/>
                  <a:gd name="T36" fmla="*/ 40 w 468"/>
                  <a:gd name="T37" fmla="*/ 44 h 276"/>
                  <a:gd name="T38" fmla="*/ 22 w 468"/>
                  <a:gd name="T39" fmla="*/ 29 h 276"/>
                  <a:gd name="T40" fmla="*/ 9 w 468"/>
                  <a:gd name="T41" fmla="*/ 17 h 276"/>
                  <a:gd name="T42" fmla="*/ 1 w 468"/>
                  <a:gd name="T43" fmla="*/ 8 h 276"/>
                  <a:gd name="T44" fmla="*/ 0 w 468"/>
                  <a:gd name="T45" fmla="*/ 4 h 276"/>
                  <a:gd name="T46" fmla="*/ 0 w 468"/>
                  <a:gd name="T47" fmla="*/ 0 h 276"/>
                  <a:gd name="T48" fmla="*/ 9 w 468"/>
                  <a:gd name="T49" fmla="*/ 1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8"/>
                  <a:gd name="T76" fmla="*/ 0 h 276"/>
                  <a:gd name="T77" fmla="*/ 468 w 468"/>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8" h="276">
                    <a:moveTo>
                      <a:pt x="9" y="1"/>
                    </a:moveTo>
                    <a:lnTo>
                      <a:pt x="9" y="3"/>
                    </a:lnTo>
                    <a:lnTo>
                      <a:pt x="9" y="4"/>
                    </a:lnTo>
                    <a:lnTo>
                      <a:pt x="16" y="12"/>
                    </a:lnTo>
                    <a:lnTo>
                      <a:pt x="28" y="23"/>
                    </a:lnTo>
                    <a:lnTo>
                      <a:pt x="46" y="37"/>
                    </a:lnTo>
                    <a:lnTo>
                      <a:pt x="94" y="72"/>
                    </a:lnTo>
                    <a:lnTo>
                      <a:pt x="156" y="111"/>
                    </a:lnTo>
                    <a:lnTo>
                      <a:pt x="228" y="154"/>
                    </a:lnTo>
                    <a:lnTo>
                      <a:pt x="307" y="196"/>
                    </a:lnTo>
                    <a:lnTo>
                      <a:pt x="389" y="235"/>
                    </a:lnTo>
                    <a:lnTo>
                      <a:pt x="468" y="269"/>
                    </a:lnTo>
                    <a:lnTo>
                      <a:pt x="463" y="276"/>
                    </a:lnTo>
                    <a:lnTo>
                      <a:pt x="384" y="243"/>
                    </a:lnTo>
                    <a:lnTo>
                      <a:pt x="303" y="203"/>
                    </a:lnTo>
                    <a:lnTo>
                      <a:pt x="224" y="161"/>
                    </a:lnTo>
                    <a:lnTo>
                      <a:pt x="152" y="119"/>
                    </a:lnTo>
                    <a:lnTo>
                      <a:pt x="89" y="79"/>
                    </a:lnTo>
                    <a:lnTo>
                      <a:pt x="40" y="44"/>
                    </a:lnTo>
                    <a:lnTo>
                      <a:pt x="22" y="29"/>
                    </a:lnTo>
                    <a:lnTo>
                      <a:pt x="9" y="17"/>
                    </a:lnTo>
                    <a:lnTo>
                      <a:pt x="1" y="8"/>
                    </a:lnTo>
                    <a:lnTo>
                      <a:pt x="0" y="4"/>
                    </a:lnTo>
                    <a:lnTo>
                      <a:pt x="0" y="0"/>
                    </a:lnTo>
                    <a:lnTo>
                      <a:pt x="9" y="1"/>
                    </a:lnTo>
                    <a:close/>
                  </a:path>
                </a:pathLst>
              </a:custGeom>
              <a:solidFill>
                <a:srgbClr val="000000"/>
              </a:solidFill>
              <a:ln w="9525">
                <a:noFill/>
                <a:round/>
                <a:headEnd/>
                <a:tailEnd/>
              </a:ln>
            </p:spPr>
            <p:txBody>
              <a:bodyPr/>
              <a:lstStyle/>
              <a:p>
                <a:endParaRPr lang="en-US" dirty="0"/>
              </a:p>
            </p:txBody>
          </p:sp>
          <p:sp>
            <p:nvSpPr>
              <p:cNvPr id="21819" name="Freeform 818"/>
              <p:cNvSpPr>
                <a:spLocks/>
              </p:cNvSpPr>
              <p:nvPr/>
            </p:nvSpPr>
            <p:spPr bwMode="auto">
              <a:xfrm>
                <a:off x="3136" y="1099"/>
                <a:ext cx="1" cy="1"/>
              </a:xfrm>
              <a:custGeom>
                <a:avLst/>
                <a:gdLst>
                  <a:gd name="T0" fmla="*/ 1 w 9"/>
                  <a:gd name="T1" fmla="*/ 0 h 6"/>
                  <a:gd name="T2" fmla="*/ 0 w 9"/>
                  <a:gd name="T3" fmla="*/ 1 h 6"/>
                  <a:gd name="T4" fmla="*/ 0 w 9"/>
                  <a:gd name="T5" fmla="*/ 2 h 6"/>
                  <a:gd name="T6" fmla="*/ 9 w 9"/>
                  <a:gd name="T7" fmla="*/ 3 h 6"/>
                  <a:gd name="T8" fmla="*/ 7 w 9"/>
                  <a:gd name="T9" fmla="*/ 6 h 6"/>
                  <a:gd name="T10" fmla="*/ 1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1" y="0"/>
                    </a:moveTo>
                    <a:lnTo>
                      <a:pt x="0" y="1"/>
                    </a:lnTo>
                    <a:lnTo>
                      <a:pt x="0" y="2"/>
                    </a:lnTo>
                    <a:lnTo>
                      <a:pt x="9" y="3"/>
                    </a:lnTo>
                    <a:lnTo>
                      <a:pt x="7" y="6"/>
                    </a:lnTo>
                    <a:lnTo>
                      <a:pt x="1" y="0"/>
                    </a:lnTo>
                    <a:close/>
                  </a:path>
                </a:pathLst>
              </a:custGeom>
              <a:solidFill>
                <a:srgbClr val="000000"/>
              </a:solidFill>
              <a:ln w="9525">
                <a:noFill/>
                <a:round/>
                <a:headEnd/>
                <a:tailEnd/>
              </a:ln>
            </p:spPr>
            <p:txBody>
              <a:bodyPr/>
              <a:lstStyle/>
              <a:p>
                <a:endParaRPr lang="en-US" dirty="0"/>
              </a:p>
            </p:txBody>
          </p:sp>
          <p:sp>
            <p:nvSpPr>
              <p:cNvPr id="21820" name="Freeform 819"/>
              <p:cNvSpPr>
                <a:spLocks/>
              </p:cNvSpPr>
              <p:nvPr/>
            </p:nvSpPr>
            <p:spPr bwMode="auto">
              <a:xfrm>
                <a:off x="3187" y="1144"/>
                <a:ext cx="88" cy="43"/>
              </a:xfrm>
              <a:custGeom>
                <a:avLst/>
                <a:gdLst>
                  <a:gd name="T0" fmla="*/ 5 w 787"/>
                  <a:gd name="T1" fmla="*/ 0 h 256"/>
                  <a:gd name="T2" fmla="*/ 116 w 787"/>
                  <a:gd name="T3" fmla="*/ 39 h 256"/>
                  <a:gd name="T4" fmla="*/ 229 w 787"/>
                  <a:gd name="T5" fmla="*/ 79 h 256"/>
                  <a:gd name="T6" fmla="*/ 453 w 787"/>
                  <a:gd name="T7" fmla="*/ 153 h 256"/>
                  <a:gd name="T8" fmla="*/ 648 w 787"/>
                  <a:gd name="T9" fmla="*/ 212 h 256"/>
                  <a:gd name="T10" fmla="*/ 726 w 787"/>
                  <a:gd name="T11" fmla="*/ 233 h 256"/>
                  <a:gd name="T12" fmla="*/ 787 w 787"/>
                  <a:gd name="T13" fmla="*/ 248 h 256"/>
                  <a:gd name="T14" fmla="*/ 785 w 787"/>
                  <a:gd name="T15" fmla="*/ 256 h 256"/>
                  <a:gd name="T16" fmla="*/ 724 w 787"/>
                  <a:gd name="T17" fmla="*/ 241 h 256"/>
                  <a:gd name="T18" fmla="*/ 646 w 787"/>
                  <a:gd name="T19" fmla="*/ 221 h 256"/>
                  <a:gd name="T20" fmla="*/ 451 w 787"/>
                  <a:gd name="T21" fmla="*/ 161 h 256"/>
                  <a:gd name="T22" fmla="*/ 227 w 787"/>
                  <a:gd name="T23" fmla="*/ 87 h 256"/>
                  <a:gd name="T24" fmla="*/ 112 w 787"/>
                  <a:gd name="T25" fmla="*/ 46 h 256"/>
                  <a:gd name="T26" fmla="*/ 0 w 787"/>
                  <a:gd name="T27" fmla="*/ 7 h 256"/>
                  <a:gd name="T28" fmla="*/ 5 w 787"/>
                  <a:gd name="T29" fmla="*/ 0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7"/>
                  <a:gd name="T46" fmla="*/ 0 h 256"/>
                  <a:gd name="T47" fmla="*/ 787 w 787"/>
                  <a:gd name="T48" fmla="*/ 256 h 2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7" h="256">
                    <a:moveTo>
                      <a:pt x="5" y="0"/>
                    </a:moveTo>
                    <a:lnTo>
                      <a:pt x="116" y="39"/>
                    </a:lnTo>
                    <a:lnTo>
                      <a:pt x="229" y="79"/>
                    </a:lnTo>
                    <a:lnTo>
                      <a:pt x="453" y="153"/>
                    </a:lnTo>
                    <a:lnTo>
                      <a:pt x="648" y="212"/>
                    </a:lnTo>
                    <a:lnTo>
                      <a:pt x="726" y="233"/>
                    </a:lnTo>
                    <a:lnTo>
                      <a:pt x="787" y="248"/>
                    </a:lnTo>
                    <a:lnTo>
                      <a:pt x="785" y="256"/>
                    </a:lnTo>
                    <a:lnTo>
                      <a:pt x="724" y="241"/>
                    </a:lnTo>
                    <a:lnTo>
                      <a:pt x="646" y="221"/>
                    </a:lnTo>
                    <a:lnTo>
                      <a:pt x="451" y="161"/>
                    </a:lnTo>
                    <a:lnTo>
                      <a:pt x="227" y="87"/>
                    </a:lnTo>
                    <a:lnTo>
                      <a:pt x="112" y="46"/>
                    </a:lnTo>
                    <a:lnTo>
                      <a:pt x="0" y="7"/>
                    </a:lnTo>
                    <a:lnTo>
                      <a:pt x="5" y="0"/>
                    </a:lnTo>
                    <a:close/>
                  </a:path>
                </a:pathLst>
              </a:custGeom>
              <a:solidFill>
                <a:srgbClr val="000000"/>
              </a:solidFill>
              <a:ln w="9525">
                <a:noFill/>
                <a:round/>
                <a:headEnd/>
                <a:tailEnd/>
              </a:ln>
            </p:spPr>
            <p:txBody>
              <a:bodyPr/>
              <a:lstStyle/>
              <a:p>
                <a:endParaRPr lang="en-US" dirty="0"/>
              </a:p>
            </p:txBody>
          </p:sp>
          <p:sp>
            <p:nvSpPr>
              <p:cNvPr id="21821" name="Freeform 820"/>
              <p:cNvSpPr>
                <a:spLocks/>
              </p:cNvSpPr>
              <p:nvPr/>
            </p:nvSpPr>
            <p:spPr bwMode="auto">
              <a:xfrm>
                <a:off x="3187" y="1144"/>
                <a:ext cx="1" cy="1"/>
              </a:xfrm>
              <a:custGeom>
                <a:avLst/>
                <a:gdLst>
                  <a:gd name="T0" fmla="*/ 0 w 5"/>
                  <a:gd name="T1" fmla="*/ 7 h 7"/>
                  <a:gd name="T2" fmla="*/ 5 w 5"/>
                  <a:gd name="T3" fmla="*/ 0 h 7"/>
                  <a:gd name="T4" fmla="*/ 0 w 5"/>
                  <a:gd name="T5" fmla="*/ 7 h 7"/>
                  <a:gd name="T6" fmla="*/ 0 60000 65536"/>
                  <a:gd name="T7" fmla="*/ 0 60000 65536"/>
                  <a:gd name="T8" fmla="*/ 0 60000 65536"/>
                  <a:gd name="T9" fmla="*/ 0 w 5"/>
                  <a:gd name="T10" fmla="*/ 0 h 7"/>
                  <a:gd name="T11" fmla="*/ 5 w 5"/>
                  <a:gd name="T12" fmla="*/ 7 h 7"/>
                </a:gdLst>
                <a:ahLst/>
                <a:cxnLst>
                  <a:cxn ang="T6">
                    <a:pos x="T0" y="T1"/>
                  </a:cxn>
                  <a:cxn ang="T7">
                    <a:pos x="T2" y="T3"/>
                  </a:cxn>
                  <a:cxn ang="T8">
                    <a:pos x="T4" y="T5"/>
                  </a:cxn>
                </a:cxnLst>
                <a:rect l="T9" t="T10" r="T11" b="T12"/>
                <a:pathLst>
                  <a:path w="5" h="7">
                    <a:moveTo>
                      <a:pt x="0" y="7"/>
                    </a:moveTo>
                    <a:lnTo>
                      <a:pt x="5" y="0"/>
                    </a:lnTo>
                    <a:lnTo>
                      <a:pt x="0" y="7"/>
                    </a:lnTo>
                    <a:close/>
                  </a:path>
                </a:pathLst>
              </a:custGeom>
              <a:solidFill>
                <a:srgbClr val="000000"/>
              </a:solidFill>
              <a:ln w="9525">
                <a:noFill/>
                <a:round/>
                <a:headEnd/>
                <a:tailEnd/>
              </a:ln>
            </p:spPr>
            <p:txBody>
              <a:bodyPr/>
              <a:lstStyle/>
              <a:p>
                <a:endParaRPr lang="en-US" dirty="0"/>
              </a:p>
            </p:txBody>
          </p:sp>
          <p:sp>
            <p:nvSpPr>
              <p:cNvPr id="21822" name="Freeform 821"/>
              <p:cNvSpPr>
                <a:spLocks/>
              </p:cNvSpPr>
              <p:nvPr/>
            </p:nvSpPr>
            <p:spPr bwMode="auto">
              <a:xfrm>
                <a:off x="3275" y="1185"/>
                <a:ext cx="66" cy="27"/>
              </a:xfrm>
              <a:custGeom>
                <a:avLst/>
                <a:gdLst>
                  <a:gd name="T0" fmla="*/ 2 w 599"/>
                  <a:gd name="T1" fmla="*/ 0 h 160"/>
                  <a:gd name="T2" fmla="*/ 138 w 599"/>
                  <a:gd name="T3" fmla="*/ 33 h 160"/>
                  <a:gd name="T4" fmla="*/ 338 w 599"/>
                  <a:gd name="T5" fmla="*/ 84 h 160"/>
                  <a:gd name="T6" fmla="*/ 599 w 599"/>
                  <a:gd name="T7" fmla="*/ 152 h 160"/>
                  <a:gd name="T8" fmla="*/ 597 w 599"/>
                  <a:gd name="T9" fmla="*/ 160 h 160"/>
                  <a:gd name="T10" fmla="*/ 336 w 599"/>
                  <a:gd name="T11" fmla="*/ 92 h 160"/>
                  <a:gd name="T12" fmla="*/ 136 w 599"/>
                  <a:gd name="T13" fmla="*/ 41 h 160"/>
                  <a:gd name="T14" fmla="*/ 0 w 599"/>
                  <a:gd name="T15" fmla="*/ 8 h 160"/>
                  <a:gd name="T16" fmla="*/ 2 w 599"/>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9"/>
                  <a:gd name="T28" fmla="*/ 0 h 160"/>
                  <a:gd name="T29" fmla="*/ 599 w 599"/>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9" h="160">
                    <a:moveTo>
                      <a:pt x="2" y="0"/>
                    </a:moveTo>
                    <a:lnTo>
                      <a:pt x="138" y="33"/>
                    </a:lnTo>
                    <a:lnTo>
                      <a:pt x="338" y="84"/>
                    </a:lnTo>
                    <a:lnTo>
                      <a:pt x="599" y="152"/>
                    </a:lnTo>
                    <a:lnTo>
                      <a:pt x="597" y="160"/>
                    </a:lnTo>
                    <a:lnTo>
                      <a:pt x="336" y="92"/>
                    </a:lnTo>
                    <a:lnTo>
                      <a:pt x="136" y="41"/>
                    </a:lnTo>
                    <a:lnTo>
                      <a:pt x="0" y="8"/>
                    </a:lnTo>
                    <a:lnTo>
                      <a:pt x="2" y="0"/>
                    </a:lnTo>
                    <a:close/>
                  </a:path>
                </a:pathLst>
              </a:custGeom>
              <a:solidFill>
                <a:srgbClr val="000000"/>
              </a:solidFill>
              <a:ln w="9525">
                <a:noFill/>
                <a:round/>
                <a:headEnd/>
                <a:tailEnd/>
              </a:ln>
            </p:spPr>
            <p:txBody>
              <a:bodyPr/>
              <a:lstStyle/>
              <a:p>
                <a:endParaRPr lang="en-US" dirty="0"/>
              </a:p>
            </p:txBody>
          </p:sp>
          <p:sp>
            <p:nvSpPr>
              <p:cNvPr id="21823" name="Freeform 822"/>
              <p:cNvSpPr>
                <a:spLocks/>
              </p:cNvSpPr>
              <p:nvPr/>
            </p:nvSpPr>
            <p:spPr bwMode="auto">
              <a:xfrm>
                <a:off x="3275" y="1185"/>
                <a:ext cx="1" cy="2"/>
              </a:xfrm>
              <a:custGeom>
                <a:avLst/>
                <a:gdLst>
                  <a:gd name="T0" fmla="*/ 0 w 2"/>
                  <a:gd name="T1" fmla="*/ 8 h 8"/>
                  <a:gd name="T2" fmla="*/ 2 w 2"/>
                  <a:gd name="T3" fmla="*/ 0 h 8"/>
                  <a:gd name="T4" fmla="*/ 0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000000"/>
              </a:solidFill>
              <a:ln w="9525">
                <a:noFill/>
                <a:round/>
                <a:headEnd/>
                <a:tailEnd/>
              </a:ln>
            </p:spPr>
            <p:txBody>
              <a:bodyPr/>
              <a:lstStyle/>
              <a:p>
                <a:endParaRPr lang="en-US" dirty="0"/>
              </a:p>
            </p:txBody>
          </p:sp>
          <p:sp>
            <p:nvSpPr>
              <p:cNvPr id="21824" name="Freeform 823"/>
              <p:cNvSpPr>
                <a:spLocks/>
              </p:cNvSpPr>
              <p:nvPr/>
            </p:nvSpPr>
            <p:spPr bwMode="auto">
              <a:xfrm>
                <a:off x="3341" y="1211"/>
                <a:ext cx="54" cy="60"/>
              </a:xfrm>
              <a:custGeom>
                <a:avLst/>
                <a:gdLst>
                  <a:gd name="T0" fmla="*/ 5 w 484"/>
                  <a:gd name="T1" fmla="*/ 0 h 359"/>
                  <a:gd name="T2" fmla="*/ 0 w 484"/>
                  <a:gd name="T3" fmla="*/ 6 h 359"/>
                  <a:gd name="T4" fmla="*/ 479 w 484"/>
                  <a:gd name="T5" fmla="*/ 359 h 359"/>
                  <a:gd name="T6" fmla="*/ 484 w 484"/>
                  <a:gd name="T7" fmla="*/ 353 h 359"/>
                  <a:gd name="T8" fmla="*/ 5 w 484"/>
                  <a:gd name="T9" fmla="*/ 0 h 359"/>
                  <a:gd name="T10" fmla="*/ 0 60000 65536"/>
                  <a:gd name="T11" fmla="*/ 0 60000 65536"/>
                  <a:gd name="T12" fmla="*/ 0 60000 65536"/>
                  <a:gd name="T13" fmla="*/ 0 60000 65536"/>
                  <a:gd name="T14" fmla="*/ 0 60000 65536"/>
                  <a:gd name="T15" fmla="*/ 0 w 484"/>
                  <a:gd name="T16" fmla="*/ 0 h 359"/>
                  <a:gd name="T17" fmla="*/ 484 w 484"/>
                  <a:gd name="T18" fmla="*/ 359 h 359"/>
                </a:gdLst>
                <a:ahLst/>
                <a:cxnLst>
                  <a:cxn ang="T10">
                    <a:pos x="T0" y="T1"/>
                  </a:cxn>
                  <a:cxn ang="T11">
                    <a:pos x="T2" y="T3"/>
                  </a:cxn>
                  <a:cxn ang="T12">
                    <a:pos x="T4" y="T5"/>
                  </a:cxn>
                  <a:cxn ang="T13">
                    <a:pos x="T6" y="T7"/>
                  </a:cxn>
                  <a:cxn ang="T14">
                    <a:pos x="T8" y="T9"/>
                  </a:cxn>
                </a:cxnLst>
                <a:rect l="T15" t="T16" r="T17" b="T18"/>
                <a:pathLst>
                  <a:path w="484" h="359">
                    <a:moveTo>
                      <a:pt x="5" y="0"/>
                    </a:moveTo>
                    <a:lnTo>
                      <a:pt x="0" y="6"/>
                    </a:lnTo>
                    <a:lnTo>
                      <a:pt x="479" y="359"/>
                    </a:lnTo>
                    <a:lnTo>
                      <a:pt x="484" y="353"/>
                    </a:lnTo>
                    <a:lnTo>
                      <a:pt x="5" y="0"/>
                    </a:lnTo>
                    <a:close/>
                  </a:path>
                </a:pathLst>
              </a:custGeom>
              <a:solidFill>
                <a:srgbClr val="000000"/>
              </a:solidFill>
              <a:ln w="9525">
                <a:noFill/>
                <a:round/>
                <a:headEnd/>
                <a:tailEnd/>
              </a:ln>
            </p:spPr>
            <p:txBody>
              <a:bodyPr/>
              <a:lstStyle/>
              <a:p>
                <a:endParaRPr lang="en-US" dirty="0"/>
              </a:p>
            </p:txBody>
          </p:sp>
          <p:sp>
            <p:nvSpPr>
              <p:cNvPr id="21825" name="Freeform 824"/>
              <p:cNvSpPr>
                <a:spLocks/>
              </p:cNvSpPr>
              <p:nvPr/>
            </p:nvSpPr>
            <p:spPr bwMode="auto">
              <a:xfrm>
                <a:off x="3341" y="1211"/>
                <a:ext cx="1" cy="1"/>
              </a:xfrm>
              <a:custGeom>
                <a:avLst/>
                <a:gdLst>
                  <a:gd name="T0" fmla="*/ 4 w 5"/>
                  <a:gd name="T1" fmla="*/ 0 h 8"/>
                  <a:gd name="T2" fmla="*/ 5 w 5"/>
                  <a:gd name="T3" fmla="*/ 1 h 8"/>
                  <a:gd name="T4" fmla="*/ 0 w 5"/>
                  <a:gd name="T5" fmla="*/ 7 h 8"/>
                  <a:gd name="T6" fmla="*/ 2 w 5"/>
                  <a:gd name="T7" fmla="*/ 8 h 8"/>
                  <a:gd name="T8" fmla="*/ 4 w 5"/>
                  <a:gd name="T9" fmla="*/ 0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4" y="0"/>
                    </a:moveTo>
                    <a:lnTo>
                      <a:pt x="5" y="1"/>
                    </a:lnTo>
                    <a:lnTo>
                      <a:pt x="0" y="7"/>
                    </a:lnTo>
                    <a:lnTo>
                      <a:pt x="2" y="8"/>
                    </a:lnTo>
                    <a:lnTo>
                      <a:pt x="4" y="0"/>
                    </a:lnTo>
                    <a:close/>
                  </a:path>
                </a:pathLst>
              </a:custGeom>
              <a:solidFill>
                <a:srgbClr val="000000"/>
              </a:solidFill>
              <a:ln w="9525">
                <a:noFill/>
                <a:round/>
                <a:headEnd/>
                <a:tailEnd/>
              </a:ln>
            </p:spPr>
            <p:txBody>
              <a:bodyPr/>
              <a:lstStyle/>
              <a:p>
                <a:endParaRPr lang="en-US" dirty="0"/>
              </a:p>
            </p:txBody>
          </p:sp>
          <p:sp>
            <p:nvSpPr>
              <p:cNvPr id="21826" name="Freeform 825"/>
              <p:cNvSpPr>
                <a:spLocks/>
              </p:cNvSpPr>
              <p:nvPr/>
            </p:nvSpPr>
            <p:spPr bwMode="auto">
              <a:xfrm>
                <a:off x="3394" y="1270"/>
                <a:ext cx="7" cy="17"/>
              </a:xfrm>
              <a:custGeom>
                <a:avLst/>
                <a:gdLst>
                  <a:gd name="T0" fmla="*/ 7 w 68"/>
                  <a:gd name="T1" fmla="*/ 0 h 104"/>
                  <a:gd name="T2" fmla="*/ 0 w 68"/>
                  <a:gd name="T3" fmla="*/ 4 h 104"/>
                  <a:gd name="T4" fmla="*/ 60 w 68"/>
                  <a:gd name="T5" fmla="*/ 104 h 104"/>
                  <a:gd name="T6" fmla="*/ 68 w 68"/>
                  <a:gd name="T7" fmla="*/ 100 h 104"/>
                  <a:gd name="T8" fmla="*/ 7 w 68"/>
                  <a:gd name="T9" fmla="*/ 0 h 104"/>
                  <a:gd name="T10" fmla="*/ 0 60000 65536"/>
                  <a:gd name="T11" fmla="*/ 0 60000 65536"/>
                  <a:gd name="T12" fmla="*/ 0 60000 65536"/>
                  <a:gd name="T13" fmla="*/ 0 60000 65536"/>
                  <a:gd name="T14" fmla="*/ 0 60000 65536"/>
                  <a:gd name="T15" fmla="*/ 0 w 68"/>
                  <a:gd name="T16" fmla="*/ 0 h 104"/>
                  <a:gd name="T17" fmla="*/ 68 w 68"/>
                  <a:gd name="T18" fmla="*/ 104 h 104"/>
                </a:gdLst>
                <a:ahLst/>
                <a:cxnLst>
                  <a:cxn ang="T10">
                    <a:pos x="T0" y="T1"/>
                  </a:cxn>
                  <a:cxn ang="T11">
                    <a:pos x="T2" y="T3"/>
                  </a:cxn>
                  <a:cxn ang="T12">
                    <a:pos x="T4" y="T5"/>
                  </a:cxn>
                  <a:cxn ang="T13">
                    <a:pos x="T6" y="T7"/>
                  </a:cxn>
                  <a:cxn ang="T14">
                    <a:pos x="T8" y="T9"/>
                  </a:cxn>
                </a:cxnLst>
                <a:rect l="T15" t="T16" r="T17" b="T18"/>
                <a:pathLst>
                  <a:path w="68" h="104">
                    <a:moveTo>
                      <a:pt x="7" y="0"/>
                    </a:moveTo>
                    <a:lnTo>
                      <a:pt x="0" y="4"/>
                    </a:lnTo>
                    <a:lnTo>
                      <a:pt x="60" y="104"/>
                    </a:lnTo>
                    <a:lnTo>
                      <a:pt x="68" y="100"/>
                    </a:lnTo>
                    <a:lnTo>
                      <a:pt x="7" y="0"/>
                    </a:lnTo>
                    <a:close/>
                  </a:path>
                </a:pathLst>
              </a:custGeom>
              <a:solidFill>
                <a:srgbClr val="000000"/>
              </a:solidFill>
              <a:ln w="9525">
                <a:noFill/>
                <a:round/>
                <a:headEnd/>
                <a:tailEnd/>
              </a:ln>
            </p:spPr>
            <p:txBody>
              <a:bodyPr/>
              <a:lstStyle/>
              <a:p>
                <a:endParaRPr lang="en-US" dirty="0"/>
              </a:p>
            </p:txBody>
          </p:sp>
          <p:sp>
            <p:nvSpPr>
              <p:cNvPr id="21827" name="Freeform 826"/>
              <p:cNvSpPr>
                <a:spLocks/>
              </p:cNvSpPr>
              <p:nvPr/>
            </p:nvSpPr>
            <p:spPr bwMode="auto">
              <a:xfrm>
                <a:off x="3394" y="1270"/>
                <a:ext cx="1" cy="1"/>
              </a:xfrm>
              <a:custGeom>
                <a:avLst/>
                <a:gdLst>
                  <a:gd name="T0" fmla="*/ 6 w 7"/>
                  <a:gd name="T1" fmla="*/ 0 h 6"/>
                  <a:gd name="T2" fmla="*/ 7 w 7"/>
                  <a:gd name="T3" fmla="*/ 1 h 6"/>
                  <a:gd name="T4" fmla="*/ 0 w 7"/>
                  <a:gd name="T5" fmla="*/ 5 h 6"/>
                  <a:gd name="T6" fmla="*/ 1 w 7"/>
                  <a:gd name="T7" fmla="*/ 6 h 6"/>
                  <a:gd name="T8" fmla="*/ 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lnTo>
                      <a:pt x="7" y="1"/>
                    </a:lnTo>
                    <a:lnTo>
                      <a:pt x="0" y="5"/>
                    </a:lnTo>
                    <a:lnTo>
                      <a:pt x="1" y="6"/>
                    </a:lnTo>
                    <a:lnTo>
                      <a:pt x="6" y="0"/>
                    </a:lnTo>
                    <a:close/>
                  </a:path>
                </a:pathLst>
              </a:custGeom>
              <a:solidFill>
                <a:srgbClr val="000000"/>
              </a:solidFill>
              <a:ln w="9525">
                <a:noFill/>
                <a:round/>
                <a:headEnd/>
                <a:tailEnd/>
              </a:ln>
            </p:spPr>
            <p:txBody>
              <a:bodyPr/>
              <a:lstStyle/>
              <a:p>
                <a:endParaRPr lang="en-US" dirty="0"/>
              </a:p>
            </p:txBody>
          </p:sp>
          <p:sp>
            <p:nvSpPr>
              <p:cNvPr id="21828" name="Freeform 827"/>
              <p:cNvSpPr>
                <a:spLocks/>
              </p:cNvSpPr>
              <p:nvPr/>
            </p:nvSpPr>
            <p:spPr bwMode="auto">
              <a:xfrm>
                <a:off x="3401" y="1286"/>
                <a:ext cx="56" cy="27"/>
              </a:xfrm>
              <a:custGeom>
                <a:avLst/>
                <a:gdLst>
                  <a:gd name="T0" fmla="*/ 2 w 505"/>
                  <a:gd name="T1" fmla="*/ 0 h 157"/>
                  <a:gd name="T2" fmla="*/ 0 w 505"/>
                  <a:gd name="T3" fmla="*/ 8 h 157"/>
                  <a:gd name="T4" fmla="*/ 503 w 505"/>
                  <a:gd name="T5" fmla="*/ 157 h 157"/>
                  <a:gd name="T6" fmla="*/ 505 w 505"/>
                  <a:gd name="T7" fmla="*/ 149 h 157"/>
                  <a:gd name="T8" fmla="*/ 2 w 505"/>
                  <a:gd name="T9" fmla="*/ 0 h 157"/>
                  <a:gd name="T10" fmla="*/ 0 60000 65536"/>
                  <a:gd name="T11" fmla="*/ 0 60000 65536"/>
                  <a:gd name="T12" fmla="*/ 0 60000 65536"/>
                  <a:gd name="T13" fmla="*/ 0 60000 65536"/>
                  <a:gd name="T14" fmla="*/ 0 60000 65536"/>
                  <a:gd name="T15" fmla="*/ 0 w 505"/>
                  <a:gd name="T16" fmla="*/ 0 h 157"/>
                  <a:gd name="T17" fmla="*/ 505 w 505"/>
                  <a:gd name="T18" fmla="*/ 157 h 157"/>
                </a:gdLst>
                <a:ahLst/>
                <a:cxnLst>
                  <a:cxn ang="T10">
                    <a:pos x="T0" y="T1"/>
                  </a:cxn>
                  <a:cxn ang="T11">
                    <a:pos x="T2" y="T3"/>
                  </a:cxn>
                  <a:cxn ang="T12">
                    <a:pos x="T4" y="T5"/>
                  </a:cxn>
                  <a:cxn ang="T13">
                    <a:pos x="T6" y="T7"/>
                  </a:cxn>
                  <a:cxn ang="T14">
                    <a:pos x="T8" y="T9"/>
                  </a:cxn>
                </a:cxnLst>
                <a:rect l="T15" t="T16" r="T17" b="T18"/>
                <a:pathLst>
                  <a:path w="505" h="157">
                    <a:moveTo>
                      <a:pt x="2" y="0"/>
                    </a:moveTo>
                    <a:lnTo>
                      <a:pt x="0" y="8"/>
                    </a:lnTo>
                    <a:lnTo>
                      <a:pt x="503" y="157"/>
                    </a:lnTo>
                    <a:lnTo>
                      <a:pt x="505" y="149"/>
                    </a:lnTo>
                    <a:lnTo>
                      <a:pt x="2" y="0"/>
                    </a:lnTo>
                    <a:close/>
                  </a:path>
                </a:pathLst>
              </a:custGeom>
              <a:solidFill>
                <a:srgbClr val="000000"/>
              </a:solidFill>
              <a:ln w="9525">
                <a:noFill/>
                <a:round/>
                <a:headEnd/>
                <a:tailEnd/>
              </a:ln>
            </p:spPr>
            <p:txBody>
              <a:bodyPr/>
              <a:lstStyle/>
              <a:p>
                <a:endParaRPr lang="en-US" dirty="0"/>
              </a:p>
            </p:txBody>
          </p:sp>
          <p:sp>
            <p:nvSpPr>
              <p:cNvPr id="21829" name="Freeform 828"/>
              <p:cNvSpPr>
                <a:spLocks/>
              </p:cNvSpPr>
              <p:nvPr/>
            </p:nvSpPr>
            <p:spPr bwMode="auto">
              <a:xfrm>
                <a:off x="3401" y="1286"/>
                <a:ext cx="1" cy="2"/>
              </a:xfrm>
              <a:custGeom>
                <a:avLst/>
                <a:gdLst>
                  <a:gd name="T0" fmla="*/ 0 w 8"/>
                  <a:gd name="T1" fmla="*/ 6 h 8"/>
                  <a:gd name="T2" fmla="*/ 1 w 8"/>
                  <a:gd name="T3" fmla="*/ 7 h 8"/>
                  <a:gd name="T4" fmla="*/ 3 w 8"/>
                  <a:gd name="T5" fmla="*/ 8 h 8"/>
                  <a:gd name="T6" fmla="*/ 5 w 8"/>
                  <a:gd name="T7" fmla="*/ 0 h 8"/>
                  <a:gd name="T8" fmla="*/ 8 w 8"/>
                  <a:gd name="T9" fmla="*/ 2 h 8"/>
                  <a:gd name="T10" fmla="*/ 0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6"/>
                    </a:moveTo>
                    <a:lnTo>
                      <a:pt x="1" y="7"/>
                    </a:lnTo>
                    <a:lnTo>
                      <a:pt x="3" y="8"/>
                    </a:lnTo>
                    <a:lnTo>
                      <a:pt x="5" y="0"/>
                    </a:lnTo>
                    <a:lnTo>
                      <a:pt x="8" y="2"/>
                    </a:lnTo>
                    <a:lnTo>
                      <a:pt x="0" y="6"/>
                    </a:lnTo>
                    <a:close/>
                  </a:path>
                </a:pathLst>
              </a:custGeom>
              <a:solidFill>
                <a:srgbClr val="000000"/>
              </a:solidFill>
              <a:ln w="9525">
                <a:noFill/>
                <a:round/>
                <a:headEnd/>
                <a:tailEnd/>
              </a:ln>
            </p:spPr>
            <p:txBody>
              <a:bodyPr/>
              <a:lstStyle/>
              <a:p>
                <a:endParaRPr lang="en-US" dirty="0"/>
              </a:p>
            </p:txBody>
          </p:sp>
          <p:sp>
            <p:nvSpPr>
              <p:cNvPr id="21830" name="Freeform 829"/>
              <p:cNvSpPr>
                <a:spLocks/>
              </p:cNvSpPr>
              <p:nvPr/>
            </p:nvSpPr>
            <p:spPr bwMode="auto">
              <a:xfrm>
                <a:off x="3471" y="1318"/>
                <a:ext cx="48" cy="22"/>
              </a:xfrm>
              <a:custGeom>
                <a:avLst/>
                <a:gdLst>
                  <a:gd name="T0" fmla="*/ 2 w 429"/>
                  <a:gd name="T1" fmla="*/ 0 h 135"/>
                  <a:gd name="T2" fmla="*/ 0 w 429"/>
                  <a:gd name="T3" fmla="*/ 8 h 135"/>
                  <a:gd name="T4" fmla="*/ 427 w 429"/>
                  <a:gd name="T5" fmla="*/ 135 h 135"/>
                  <a:gd name="T6" fmla="*/ 429 w 429"/>
                  <a:gd name="T7" fmla="*/ 127 h 135"/>
                  <a:gd name="T8" fmla="*/ 2 w 429"/>
                  <a:gd name="T9" fmla="*/ 0 h 135"/>
                  <a:gd name="T10" fmla="*/ 0 60000 65536"/>
                  <a:gd name="T11" fmla="*/ 0 60000 65536"/>
                  <a:gd name="T12" fmla="*/ 0 60000 65536"/>
                  <a:gd name="T13" fmla="*/ 0 60000 65536"/>
                  <a:gd name="T14" fmla="*/ 0 60000 65536"/>
                  <a:gd name="T15" fmla="*/ 0 w 429"/>
                  <a:gd name="T16" fmla="*/ 0 h 135"/>
                  <a:gd name="T17" fmla="*/ 429 w 429"/>
                  <a:gd name="T18" fmla="*/ 135 h 135"/>
                </a:gdLst>
                <a:ahLst/>
                <a:cxnLst>
                  <a:cxn ang="T10">
                    <a:pos x="T0" y="T1"/>
                  </a:cxn>
                  <a:cxn ang="T11">
                    <a:pos x="T2" y="T3"/>
                  </a:cxn>
                  <a:cxn ang="T12">
                    <a:pos x="T4" y="T5"/>
                  </a:cxn>
                  <a:cxn ang="T13">
                    <a:pos x="T6" y="T7"/>
                  </a:cxn>
                  <a:cxn ang="T14">
                    <a:pos x="T8" y="T9"/>
                  </a:cxn>
                </a:cxnLst>
                <a:rect l="T15" t="T16" r="T17" b="T18"/>
                <a:pathLst>
                  <a:path w="429" h="135">
                    <a:moveTo>
                      <a:pt x="2" y="0"/>
                    </a:moveTo>
                    <a:lnTo>
                      <a:pt x="0" y="8"/>
                    </a:lnTo>
                    <a:lnTo>
                      <a:pt x="427" y="135"/>
                    </a:lnTo>
                    <a:lnTo>
                      <a:pt x="429" y="127"/>
                    </a:lnTo>
                    <a:lnTo>
                      <a:pt x="2" y="0"/>
                    </a:lnTo>
                    <a:close/>
                  </a:path>
                </a:pathLst>
              </a:custGeom>
              <a:solidFill>
                <a:srgbClr val="000000"/>
              </a:solidFill>
              <a:ln w="9525">
                <a:noFill/>
                <a:round/>
                <a:headEnd/>
                <a:tailEnd/>
              </a:ln>
            </p:spPr>
            <p:txBody>
              <a:bodyPr/>
              <a:lstStyle/>
              <a:p>
                <a:endParaRPr lang="en-US" dirty="0"/>
              </a:p>
            </p:txBody>
          </p:sp>
          <p:sp>
            <p:nvSpPr>
              <p:cNvPr id="21831" name="Freeform 830"/>
              <p:cNvSpPr>
                <a:spLocks/>
              </p:cNvSpPr>
              <p:nvPr/>
            </p:nvSpPr>
            <p:spPr bwMode="auto">
              <a:xfrm>
                <a:off x="3483" y="1288"/>
                <a:ext cx="118" cy="157"/>
              </a:xfrm>
              <a:custGeom>
                <a:avLst/>
                <a:gdLst>
                  <a:gd name="T0" fmla="*/ 5 w 1066"/>
                  <a:gd name="T1" fmla="*/ 0 h 942"/>
                  <a:gd name="T2" fmla="*/ 0 w 1066"/>
                  <a:gd name="T3" fmla="*/ 7 h 942"/>
                  <a:gd name="T4" fmla="*/ 530 w 1066"/>
                  <a:gd name="T5" fmla="*/ 475 h 942"/>
                  <a:gd name="T6" fmla="*/ 1060 w 1066"/>
                  <a:gd name="T7" fmla="*/ 942 h 942"/>
                  <a:gd name="T8" fmla="*/ 1066 w 1066"/>
                  <a:gd name="T9" fmla="*/ 936 h 942"/>
                  <a:gd name="T10" fmla="*/ 536 w 1066"/>
                  <a:gd name="T11" fmla="*/ 468 h 942"/>
                  <a:gd name="T12" fmla="*/ 5 w 1066"/>
                  <a:gd name="T13" fmla="*/ 0 h 942"/>
                  <a:gd name="T14" fmla="*/ 0 60000 65536"/>
                  <a:gd name="T15" fmla="*/ 0 60000 65536"/>
                  <a:gd name="T16" fmla="*/ 0 60000 65536"/>
                  <a:gd name="T17" fmla="*/ 0 60000 65536"/>
                  <a:gd name="T18" fmla="*/ 0 60000 65536"/>
                  <a:gd name="T19" fmla="*/ 0 60000 65536"/>
                  <a:gd name="T20" fmla="*/ 0 60000 65536"/>
                  <a:gd name="T21" fmla="*/ 0 w 1066"/>
                  <a:gd name="T22" fmla="*/ 0 h 942"/>
                  <a:gd name="T23" fmla="*/ 1066 w 1066"/>
                  <a:gd name="T24" fmla="*/ 942 h 9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6" h="942">
                    <a:moveTo>
                      <a:pt x="5" y="0"/>
                    </a:moveTo>
                    <a:lnTo>
                      <a:pt x="0" y="7"/>
                    </a:lnTo>
                    <a:lnTo>
                      <a:pt x="530" y="475"/>
                    </a:lnTo>
                    <a:lnTo>
                      <a:pt x="1060" y="942"/>
                    </a:lnTo>
                    <a:lnTo>
                      <a:pt x="1066" y="936"/>
                    </a:lnTo>
                    <a:lnTo>
                      <a:pt x="536" y="468"/>
                    </a:lnTo>
                    <a:lnTo>
                      <a:pt x="5" y="0"/>
                    </a:lnTo>
                    <a:close/>
                  </a:path>
                </a:pathLst>
              </a:custGeom>
              <a:solidFill>
                <a:srgbClr val="000000"/>
              </a:solidFill>
              <a:ln w="9525">
                <a:noFill/>
                <a:round/>
                <a:headEnd/>
                <a:tailEnd/>
              </a:ln>
            </p:spPr>
            <p:txBody>
              <a:bodyPr/>
              <a:lstStyle/>
              <a:p>
                <a:endParaRPr lang="en-US" dirty="0"/>
              </a:p>
            </p:txBody>
          </p:sp>
          <p:sp>
            <p:nvSpPr>
              <p:cNvPr id="21832" name="Freeform 831"/>
              <p:cNvSpPr>
                <a:spLocks/>
              </p:cNvSpPr>
              <p:nvPr/>
            </p:nvSpPr>
            <p:spPr bwMode="auto">
              <a:xfrm>
                <a:off x="3601" y="1444"/>
                <a:ext cx="1" cy="1"/>
              </a:xfrm>
              <a:custGeom>
                <a:avLst/>
                <a:gdLst>
                  <a:gd name="T0" fmla="*/ 4 w 6"/>
                  <a:gd name="T1" fmla="*/ 9 h 9"/>
                  <a:gd name="T2" fmla="*/ 6 w 6"/>
                  <a:gd name="T3" fmla="*/ 1 h 9"/>
                  <a:gd name="T4" fmla="*/ 2 w 6"/>
                  <a:gd name="T5" fmla="*/ 0 h 9"/>
                  <a:gd name="T6" fmla="*/ 0 w 6"/>
                  <a:gd name="T7" fmla="*/ 7 h 9"/>
                  <a:gd name="T8" fmla="*/ 4 w 6"/>
                  <a:gd name="T9" fmla="*/ 9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4" y="9"/>
                    </a:moveTo>
                    <a:lnTo>
                      <a:pt x="6" y="1"/>
                    </a:lnTo>
                    <a:lnTo>
                      <a:pt x="2" y="0"/>
                    </a:lnTo>
                    <a:lnTo>
                      <a:pt x="0" y="7"/>
                    </a:lnTo>
                    <a:lnTo>
                      <a:pt x="4" y="9"/>
                    </a:lnTo>
                    <a:close/>
                  </a:path>
                </a:pathLst>
              </a:custGeom>
              <a:solidFill>
                <a:srgbClr val="000000"/>
              </a:solidFill>
              <a:ln w="9525">
                <a:noFill/>
                <a:round/>
                <a:headEnd/>
                <a:tailEnd/>
              </a:ln>
            </p:spPr>
            <p:txBody>
              <a:bodyPr/>
              <a:lstStyle/>
              <a:p>
                <a:endParaRPr lang="en-US" dirty="0"/>
              </a:p>
            </p:txBody>
          </p:sp>
          <p:sp>
            <p:nvSpPr>
              <p:cNvPr id="21833" name="Freeform 832"/>
              <p:cNvSpPr>
                <a:spLocks/>
              </p:cNvSpPr>
              <p:nvPr/>
            </p:nvSpPr>
            <p:spPr bwMode="auto">
              <a:xfrm>
                <a:off x="3601" y="1444"/>
                <a:ext cx="2" cy="2"/>
              </a:xfrm>
              <a:custGeom>
                <a:avLst/>
                <a:gdLst>
                  <a:gd name="T0" fmla="*/ 6 w 17"/>
                  <a:gd name="T1" fmla="*/ 0 h 11"/>
                  <a:gd name="T2" fmla="*/ 17 w 17"/>
                  <a:gd name="T3" fmla="*/ 11 h 11"/>
                  <a:gd name="T4" fmla="*/ 3 w 17"/>
                  <a:gd name="T5" fmla="*/ 8 h 11"/>
                  <a:gd name="T6" fmla="*/ 5 w 17"/>
                  <a:gd name="T7" fmla="*/ 0 h 11"/>
                  <a:gd name="T8" fmla="*/ 0 w 17"/>
                  <a:gd name="T9" fmla="*/ 6 h 11"/>
                  <a:gd name="T10" fmla="*/ 6 w 17"/>
                  <a:gd name="T11" fmla="*/ 0 h 11"/>
                  <a:gd name="T12" fmla="*/ 0 60000 65536"/>
                  <a:gd name="T13" fmla="*/ 0 60000 65536"/>
                  <a:gd name="T14" fmla="*/ 0 60000 65536"/>
                  <a:gd name="T15" fmla="*/ 0 60000 65536"/>
                  <a:gd name="T16" fmla="*/ 0 60000 65536"/>
                  <a:gd name="T17" fmla="*/ 0 60000 65536"/>
                  <a:gd name="T18" fmla="*/ 0 w 17"/>
                  <a:gd name="T19" fmla="*/ 0 h 11"/>
                  <a:gd name="T20" fmla="*/ 17 w 1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7" h="11">
                    <a:moveTo>
                      <a:pt x="6" y="0"/>
                    </a:moveTo>
                    <a:lnTo>
                      <a:pt x="17" y="11"/>
                    </a:lnTo>
                    <a:lnTo>
                      <a:pt x="3" y="8"/>
                    </a:lnTo>
                    <a:lnTo>
                      <a:pt x="5" y="0"/>
                    </a:lnTo>
                    <a:lnTo>
                      <a:pt x="0" y="6"/>
                    </a:lnTo>
                    <a:lnTo>
                      <a:pt x="6" y="0"/>
                    </a:lnTo>
                    <a:close/>
                  </a:path>
                </a:pathLst>
              </a:custGeom>
              <a:solidFill>
                <a:srgbClr val="000000"/>
              </a:solidFill>
              <a:ln w="9525">
                <a:noFill/>
                <a:round/>
                <a:headEnd/>
                <a:tailEnd/>
              </a:ln>
            </p:spPr>
            <p:txBody>
              <a:bodyPr/>
              <a:lstStyle/>
              <a:p>
                <a:endParaRPr lang="en-US" dirty="0"/>
              </a:p>
            </p:txBody>
          </p:sp>
          <p:sp>
            <p:nvSpPr>
              <p:cNvPr id="21834" name="Freeform 833"/>
              <p:cNvSpPr>
                <a:spLocks/>
              </p:cNvSpPr>
              <p:nvPr/>
            </p:nvSpPr>
            <p:spPr bwMode="auto">
              <a:xfrm>
                <a:off x="3600" y="1444"/>
                <a:ext cx="45" cy="58"/>
              </a:xfrm>
              <a:custGeom>
                <a:avLst/>
                <a:gdLst>
                  <a:gd name="T0" fmla="*/ 6 w 405"/>
                  <a:gd name="T1" fmla="*/ 0 h 349"/>
                  <a:gd name="T2" fmla="*/ 0 w 405"/>
                  <a:gd name="T3" fmla="*/ 6 h 349"/>
                  <a:gd name="T4" fmla="*/ 400 w 405"/>
                  <a:gd name="T5" fmla="*/ 349 h 349"/>
                  <a:gd name="T6" fmla="*/ 405 w 405"/>
                  <a:gd name="T7" fmla="*/ 343 h 349"/>
                  <a:gd name="T8" fmla="*/ 6 w 405"/>
                  <a:gd name="T9" fmla="*/ 0 h 349"/>
                  <a:gd name="T10" fmla="*/ 0 60000 65536"/>
                  <a:gd name="T11" fmla="*/ 0 60000 65536"/>
                  <a:gd name="T12" fmla="*/ 0 60000 65536"/>
                  <a:gd name="T13" fmla="*/ 0 60000 65536"/>
                  <a:gd name="T14" fmla="*/ 0 60000 65536"/>
                  <a:gd name="T15" fmla="*/ 0 w 405"/>
                  <a:gd name="T16" fmla="*/ 0 h 349"/>
                  <a:gd name="T17" fmla="*/ 405 w 405"/>
                  <a:gd name="T18" fmla="*/ 349 h 349"/>
                </a:gdLst>
                <a:ahLst/>
                <a:cxnLst>
                  <a:cxn ang="T10">
                    <a:pos x="T0" y="T1"/>
                  </a:cxn>
                  <a:cxn ang="T11">
                    <a:pos x="T2" y="T3"/>
                  </a:cxn>
                  <a:cxn ang="T12">
                    <a:pos x="T4" y="T5"/>
                  </a:cxn>
                  <a:cxn ang="T13">
                    <a:pos x="T6" y="T7"/>
                  </a:cxn>
                  <a:cxn ang="T14">
                    <a:pos x="T8" y="T9"/>
                  </a:cxn>
                </a:cxnLst>
                <a:rect l="T15" t="T16" r="T17" b="T18"/>
                <a:pathLst>
                  <a:path w="405" h="349">
                    <a:moveTo>
                      <a:pt x="6" y="0"/>
                    </a:moveTo>
                    <a:lnTo>
                      <a:pt x="0" y="6"/>
                    </a:lnTo>
                    <a:lnTo>
                      <a:pt x="400" y="349"/>
                    </a:lnTo>
                    <a:lnTo>
                      <a:pt x="405" y="343"/>
                    </a:lnTo>
                    <a:lnTo>
                      <a:pt x="6" y="0"/>
                    </a:lnTo>
                    <a:close/>
                  </a:path>
                </a:pathLst>
              </a:custGeom>
              <a:solidFill>
                <a:srgbClr val="000000"/>
              </a:solidFill>
              <a:ln w="9525">
                <a:noFill/>
                <a:round/>
                <a:headEnd/>
                <a:tailEnd/>
              </a:ln>
            </p:spPr>
            <p:txBody>
              <a:bodyPr/>
              <a:lstStyle/>
              <a:p>
                <a:endParaRPr lang="en-US" dirty="0"/>
              </a:p>
            </p:txBody>
          </p:sp>
          <p:sp>
            <p:nvSpPr>
              <p:cNvPr id="21835" name="Freeform 834"/>
              <p:cNvSpPr>
                <a:spLocks/>
              </p:cNvSpPr>
              <p:nvPr/>
            </p:nvSpPr>
            <p:spPr bwMode="auto">
              <a:xfrm>
                <a:off x="3599" y="1443"/>
                <a:ext cx="2" cy="2"/>
              </a:xfrm>
              <a:custGeom>
                <a:avLst/>
                <a:gdLst>
                  <a:gd name="T0" fmla="*/ 15 w 17"/>
                  <a:gd name="T1" fmla="*/ 3 h 10"/>
                  <a:gd name="T2" fmla="*/ 0 w 17"/>
                  <a:gd name="T3" fmla="*/ 0 h 10"/>
                  <a:gd name="T4" fmla="*/ 11 w 17"/>
                  <a:gd name="T5" fmla="*/ 9 h 10"/>
                  <a:gd name="T6" fmla="*/ 17 w 17"/>
                  <a:gd name="T7" fmla="*/ 3 h 10"/>
                  <a:gd name="T8" fmla="*/ 13 w 17"/>
                  <a:gd name="T9" fmla="*/ 10 h 10"/>
                  <a:gd name="T10" fmla="*/ 15 w 17"/>
                  <a:gd name="T11" fmla="*/ 3 h 10"/>
                  <a:gd name="T12" fmla="*/ 0 60000 65536"/>
                  <a:gd name="T13" fmla="*/ 0 60000 65536"/>
                  <a:gd name="T14" fmla="*/ 0 60000 65536"/>
                  <a:gd name="T15" fmla="*/ 0 60000 65536"/>
                  <a:gd name="T16" fmla="*/ 0 60000 65536"/>
                  <a:gd name="T17" fmla="*/ 0 60000 65536"/>
                  <a:gd name="T18" fmla="*/ 0 w 17"/>
                  <a:gd name="T19" fmla="*/ 0 h 10"/>
                  <a:gd name="T20" fmla="*/ 17 w 1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7" h="10">
                    <a:moveTo>
                      <a:pt x="15" y="3"/>
                    </a:moveTo>
                    <a:lnTo>
                      <a:pt x="0" y="0"/>
                    </a:lnTo>
                    <a:lnTo>
                      <a:pt x="11" y="9"/>
                    </a:lnTo>
                    <a:lnTo>
                      <a:pt x="17" y="3"/>
                    </a:lnTo>
                    <a:lnTo>
                      <a:pt x="13" y="10"/>
                    </a:lnTo>
                    <a:lnTo>
                      <a:pt x="15" y="3"/>
                    </a:lnTo>
                    <a:close/>
                  </a:path>
                </a:pathLst>
              </a:custGeom>
              <a:solidFill>
                <a:srgbClr val="000000"/>
              </a:solidFill>
              <a:ln w="9525">
                <a:noFill/>
                <a:round/>
                <a:headEnd/>
                <a:tailEnd/>
              </a:ln>
            </p:spPr>
            <p:txBody>
              <a:bodyPr/>
              <a:lstStyle/>
              <a:p>
                <a:endParaRPr lang="en-US" dirty="0"/>
              </a:p>
            </p:txBody>
          </p:sp>
          <p:sp>
            <p:nvSpPr>
              <p:cNvPr id="21836" name="Freeform 835"/>
              <p:cNvSpPr>
                <a:spLocks/>
              </p:cNvSpPr>
              <p:nvPr/>
            </p:nvSpPr>
            <p:spPr bwMode="auto">
              <a:xfrm>
                <a:off x="3645" y="1501"/>
                <a:ext cx="27" cy="22"/>
              </a:xfrm>
              <a:custGeom>
                <a:avLst/>
                <a:gdLst>
                  <a:gd name="T0" fmla="*/ 5 w 244"/>
                  <a:gd name="T1" fmla="*/ 0 h 133"/>
                  <a:gd name="T2" fmla="*/ 30 w 244"/>
                  <a:gd name="T3" fmla="*/ 17 h 133"/>
                  <a:gd name="T4" fmla="*/ 90 w 244"/>
                  <a:gd name="T5" fmla="*/ 56 h 133"/>
                  <a:gd name="T6" fmla="*/ 128 w 244"/>
                  <a:gd name="T7" fmla="*/ 78 h 133"/>
                  <a:gd name="T8" fmla="*/ 168 w 244"/>
                  <a:gd name="T9" fmla="*/ 99 h 133"/>
                  <a:gd name="T10" fmla="*/ 208 w 244"/>
                  <a:gd name="T11" fmla="*/ 116 h 133"/>
                  <a:gd name="T12" fmla="*/ 244 w 244"/>
                  <a:gd name="T13" fmla="*/ 125 h 133"/>
                  <a:gd name="T14" fmla="*/ 242 w 244"/>
                  <a:gd name="T15" fmla="*/ 133 h 133"/>
                  <a:gd name="T16" fmla="*/ 204 w 244"/>
                  <a:gd name="T17" fmla="*/ 123 h 133"/>
                  <a:gd name="T18" fmla="*/ 164 w 244"/>
                  <a:gd name="T19" fmla="*/ 106 h 133"/>
                  <a:gd name="T20" fmla="*/ 124 w 244"/>
                  <a:gd name="T21" fmla="*/ 85 h 133"/>
                  <a:gd name="T22" fmla="*/ 86 w 244"/>
                  <a:gd name="T23" fmla="*/ 64 h 133"/>
                  <a:gd name="T24" fmla="*/ 26 w 244"/>
                  <a:gd name="T25" fmla="*/ 24 h 133"/>
                  <a:gd name="T26" fmla="*/ 0 w 244"/>
                  <a:gd name="T27" fmla="*/ 6 h 133"/>
                  <a:gd name="T28" fmla="*/ 5 w 244"/>
                  <a:gd name="T29" fmla="*/ 0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133"/>
                  <a:gd name="T47" fmla="*/ 244 w 244"/>
                  <a:gd name="T48" fmla="*/ 133 h 1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133">
                    <a:moveTo>
                      <a:pt x="5" y="0"/>
                    </a:moveTo>
                    <a:lnTo>
                      <a:pt x="30" y="17"/>
                    </a:lnTo>
                    <a:lnTo>
                      <a:pt x="90" y="56"/>
                    </a:lnTo>
                    <a:lnTo>
                      <a:pt x="128" y="78"/>
                    </a:lnTo>
                    <a:lnTo>
                      <a:pt x="168" y="99"/>
                    </a:lnTo>
                    <a:lnTo>
                      <a:pt x="208" y="116"/>
                    </a:lnTo>
                    <a:lnTo>
                      <a:pt x="244" y="125"/>
                    </a:lnTo>
                    <a:lnTo>
                      <a:pt x="242" y="133"/>
                    </a:lnTo>
                    <a:lnTo>
                      <a:pt x="204" y="123"/>
                    </a:lnTo>
                    <a:lnTo>
                      <a:pt x="164" y="106"/>
                    </a:lnTo>
                    <a:lnTo>
                      <a:pt x="124" y="85"/>
                    </a:lnTo>
                    <a:lnTo>
                      <a:pt x="86" y="64"/>
                    </a:lnTo>
                    <a:lnTo>
                      <a:pt x="26" y="24"/>
                    </a:lnTo>
                    <a:lnTo>
                      <a:pt x="0" y="6"/>
                    </a:lnTo>
                    <a:lnTo>
                      <a:pt x="5" y="0"/>
                    </a:lnTo>
                    <a:close/>
                  </a:path>
                </a:pathLst>
              </a:custGeom>
              <a:solidFill>
                <a:srgbClr val="000000"/>
              </a:solidFill>
              <a:ln w="9525">
                <a:noFill/>
                <a:round/>
                <a:headEnd/>
                <a:tailEnd/>
              </a:ln>
            </p:spPr>
            <p:txBody>
              <a:bodyPr/>
              <a:lstStyle/>
              <a:p>
                <a:endParaRPr lang="en-US" dirty="0"/>
              </a:p>
            </p:txBody>
          </p:sp>
          <p:sp>
            <p:nvSpPr>
              <p:cNvPr id="21837" name="Freeform 836"/>
              <p:cNvSpPr>
                <a:spLocks/>
              </p:cNvSpPr>
              <p:nvPr/>
            </p:nvSpPr>
            <p:spPr bwMode="auto">
              <a:xfrm>
                <a:off x="3645" y="1501"/>
                <a:ext cx="1" cy="1"/>
              </a:xfrm>
              <a:custGeom>
                <a:avLst/>
                <a:gdLst>
                  <a:gd name="T0" fmla="*/ 0 w 5"/>
                  <a:gd name="T1" fmla="*/ 6 h 6"/>
                  <a:gd name="T2" fmla="*/ 5 w 5"/>
                  <a:gd name="T3" fmla="*/ 0 h 6"/>
                  <a:gd name="T4" fmla="*/ 0 w 5"/>
                  <a:gd name="T5" fmla="*/ 6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6"/>
                    </a:moveTo>
                    <a:lnTo>
                      <a:pt x="5" y="0"/>
                    </a:lnTo>
                    <a:lnTo>
                      <a:pt x="0" y="6"/>
                    </a:lnTo>
                    <a:close/>
                  </a:path>
                </a:pathLst>
              </a:custGeom>
              <a:solidFill>
                <a:srgbClr val="000000"/>
              </a:solidFill>
              <a:ln w="9525">
                <a:noFill/>
                <a:round/>
                <a:headEnd/>
                <a:tailEnd/>
              </a:ln>
            </p:spPr>
            <p:txBody>
              <a:bodyPr/>
              <a:lstStyle/>
              <a:p>
                <a:endParaRPr lang="en-US" dirty="0"/>
              </a:p>
            </p:txBody>
          </p:sp>
          <p:sp>
            <p:nvSpPr>
              <p:cNvPr id="21838" name="Freeform 837"/>
              <p:cNvSpPr>
                <a:spLocks/>
              </p:cNvSpPr>
              <p:nvPr/>
            </p:nvSpPr>
            <p:spPr bwMode="auto">
              <a:xfrm>
                <a:off x="3672" y="1518"/>
                <a:ext cx="49" cy="10"/>
              </a:xfrm>
              <a:custGeom>
                <a:avLst/>
                <a:gdLst>
                  <a:gd name="T0" fmla="*/ 1 w 440"/>
                  <a:gd name="T1" fmla="*/ 22 h 59"/>
                  <a:gd name="T2" fmla="*/ 45 w 440"/>
                  <a:gd name="T3" fmla="*/ 29 h 59"/>
                  <a:gd name="T4" fmla="*/ 107 w 440"/>
                  <a:gd name="T5" fmla="*/ 38 h 59"/>
                  <a:gd name="T6" fmla="*/ 177 w 440"/>
                  <a:gd name="T7" fmla="*/ 45 h 59"/>
                  <a:gd name="T8" fmla="*/ 250 w 440"/>
                  <a:gd name="T9" fmla="*/ 49 h 59"/>
                  <a:gd name="T10" fmla="*/ 286 w 440"/>
                  <a:gd name="T11" fmla="*/ 50 h 59"/>
                  <a:gd name="T12" fmla="*/ 319 w 440"/>
                  <a:gd name="T13" fmla="*/ 49 h 59"/>
                  <a:gd name="T14" fmla="*/ 351 w 440"/>
                  <a:gd name="T15" fmla="*/ 46 h 59"/>
                  <a:gd name="T16" fmla="*/ 377 w 440"/>
                  <a:gd name="T17" fmla="*/ 41 h 59"/>
                  <a:gd name="T18" fmla="*/ 399 w 440"/>
                  <a:gd name="T19" fmla="*/ 36 h 59"/>
                  <a:gd name="T20" fmla="*/ 416 w 440"/>
                  <a:gd name="T21" fmla="*/ 25 h 59"/>
                  <a:gd name="T22" fmla="*/ 422 w 440"/>
                  <a:gd name="T23" fmla="*/ 21 h 59"/>
                  <a:gd name="T24" fmla="*/ 427 w 440"/>
                  <a:gd name="T25" fmla="*/ 15 h 59"/>
                  <a:gd name="T26" fmla="*/ 430 w 440"/>
                  <a:gd name="T27" fmla="*/ 9 h 59"/>
                  <a:gd name="T28" fmla="*/ 432 w 440"/>
                  <a:gd name="T29" fmla="*/ 0 h 59"/>
                  <a:gd name="T30" fmla="*/ 440 w 440"/>
                  <a:gd name="T31" fmla="*/ 3 h 59"/>
                  <a:gd name="T32" fmla="*/ 438 w 440"/>
                  <a:gd name="T33" fmla="*/ 12 h 59"/>
                  <a:gd name="T34" fmla="*/ 434 w 440"/>
                  <a:gd name="T35" fmla="*/ 20 h 59"/>
                  <a:gd name="T36" fmla="*/ 429 w 440"/>
                  <a:gd name="T37" fmla="*/ 26 h 59"/>
                  <a:gd name="T38" fmla="*/ 421 w 440"/>
                  <a:gd name="T39" fmla="*/ 32 h 59"/>
                  <a:gd name="T40" fmla="*/ 403 w 440"/>
                  <a:gd name="T41" fmla="*/ 43 h 59"/>
                  <a:gd name="T42" fmla="*/ 378 w 440"/>
                  <a:gd name="T43" fmla="*/ 49 h 59"/>
                  <a:gd name="T44" fmla="*/ 352 w 440"/>
                  <a:gd name="T45" fmla="*/ 54 h 59"/>
                  <a:gd name="T46" fmla="*/ 319 w 440"/>
                  <a:gd name="T47" fmla="*/ 57 h 59"/>
                  <a:gd name="T48" fmla="*/ 286 w 440"/>
                  <a:gd name="T49" fmla="*/ 59 h 59"/>
                  <a:gd name="T50" fmla="*/ 250 w 440"/>
                  <a:gd name="T51" fmla="*/ 57 h 59"/>
                  <a:gd name="T52" fmla="*/ 176 w 440"/>
                  <a:gd name="T53" fmla="*/ 53 h 59"/>
                  <a:gd name="T54" fmla="*/ 106 w 440"/>
                  <a:gd name="T55" fmla="*/ 46 h 59"/>
                  <a:gd name="T56" fmla="*/ 44 w 440"/>
                  <a:gd name="T57" fmla="*/ 38 h 59"/>
                  <a:gd name="T58" fmla="*/ 0 w 440"/>
                  <a:gd name="T59" fmla="*/ 30 h 59"/>
                  <a:gd name="T60" fmla="*/ 1 w 440"/>
                  <a:gd name="T61" fmla="*/ 22 h 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0"/>
                  <a:gd name="T94" fmla="*/ 0 h 59"/>
                  <a:gd name="T95" fmla="*/ 440 w 440"/>
                  <a:gd name="T96" fmla="*/ 59 h 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0" h="59">
                    <a:moveTo>
                      <a:pt x="1" y="22"/>
                    </a:moveTo>
                    <a:lnTo>
                      <a:pt x="45" y="29"/>
                    </a:lnTo>
                    <a:lnTo>
                      <a:pt x="107" y="38"/>
                    </a:lnTo>
                    <a:lnTo>
                      <a:pt x="177" y="45"/>
                    </a:lnTo>
                    <a:lnTo>
                      <a:pt x="250" y="49"/>
                    </a:lnTo>
                    <a:lnTo>
                      <a:pt x="286" y="50"/>
                    </a:lnTo>
                    <a:lnTo>
                      <a:pt x="319" y="49"/>
                    </a:lnTo>
                    <a:lnTo>
                      <a:pt x="351" y="46"/>
                    </a:lnTo>
                    <a:lnTo>
                      <a:pt x="377" y="41"/>
                    </a:lnTo>
                    <a:lnTo>
                      <a:pt x="399" y="36"/>
                    </a:lnTo>
                    <a:lnTo>
                      <a:pt x="416" y="25"/>
                    </a:lnTo>
                    <a:lnTo>
                      <a:pt x="422" y="21"/>
                    </a:lnTo>
                    <a:lnTo>
                      <a:pt x="427" y="15"/>
                    </a:lnTo>
                    <a:lnTo>
                      <a:pt x="430" y="9"/>
                    </a:lnTo>
                    <a:lnTo>
                      <a:pt x="432" y="0"/>
                    </a:lnTo>
                    <a:lnTo>
                      <a:pt x="440" y="3"/>
                    </a:lnTo>
                    <a:lnTo>
                      <a:pt x="438" y="12"/>
                    </a:lnTo>
                    <a:lnTo>
                      <a:pt x="434" y="20"/>
                    </a:lnTo>
                    <a:lnTo>
                      <a:pt x="429" y="26"/>
                    </a:lnTo>
                    <a:lnTo>
                      <a:pt x="421" y="32"/>
                    </a:lnTo>
                    <a:lnTo>
                      <a:pt x="403" y="43"/>
                    </a:lnTo>
                    <a:lnTo>
                      <a:pt x="378" y="49"/>
                    </a:lnTo>
                    <a:lnTo>
                      <a:pt x="352" y="54"/>
                    </a:lnTo>
                    <a:lnTo>
                      <a:pt x="319" y="57"/>
                    </a:lnTo>
                    <a:lnTo>
                      <a:pt x="286" y="59"/>
                    </a:lnTo>
                    <a:lnTo>
                      <a:pt x="250" y="57"/>
                    </a:lnTo>
                    <a:lnTo>
                      <a:pt x="176" y="53"/>
                    </a:lnTo>
                    <a:lnTo>
                      <a:pt x="106" y="46"/>
                    </a:lnTo>
                    <a:lnTo>
                      <a:pt x="44" y="38"/>
                    </a:lnTo>
                    <a:lnTo>
                      <a:pt x="0" y="30"/>
                    </a:lnTo>
                    <a:lnTo>
                      <a:pt x="1" y="22"/>
                    </a:lnTo>
                    <a:close/>
                  </a:path>
                </a:pathLst>
              </a:custGeom>
              <a:solidFill>
                <a:srgbClr val="000000"/>
              </a:solidFill>
              <a:ln w="9525">
                <a:noFill/>
                <a:round/>
                <a:headEnd/>
                <a:tailEnd/>
              </a:ln>
            </p:spPr>
            <p:txBody>
              <a:bodyPr/>
              <a:lstStyle/>
              <a:p>
                <a:endParaRPr lang="en-US" dirty="0"/>
              </a:p>
            </p:txBody>
          </p:sp>
          <p:sp>
            <p:nvSpPr>
              <p:cNvPr id="21839" name="Freeform 838"/>
              <p:cNvSpPr>
                <a:spLocks/>
              </p:cNvSpPr>
              <p:nvPr/>
            </p:nvSpPr>
            <p:spPr bwMode="auto">
              <a:xfrm>
                <a:off x="3672" y="1522"/>
                <a:ext cx="1" cy="1"/>
              </a:xfrm>
              <a:custGeom>
                <a:avLst/>
                <a:gdLst>
                  <a:gd name="T0" fmla="*/ 0 w 2"/>
                  <a:gd name="T1" fmla="*/ 8 h 8"/>
                  <a:gd name="T2" fmla="*/ 1 w 2"/>
                  <a:gd name="T3" fmla="*/ 0 h 8"/>
                  <a:gd name="T4" fmla="*/ 2 w 2"/>
                  <a:gd name="T5" fmla="*/ 0 h 8"/>
                  <a:gd name="T6" fmla="*/ 0 w 2"/>
                  <a:gd name="T7" fmla="*/ 8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0" y="8"/>
                    </a:moveTo>
                    <a:lnTo>
                      <a:pt x="1" y="0"/>
                    </a:lnTo>
                    <a:lnTo>
                      <a:pt x="2" y="0"/>
                    </a:lnTo>
                    <a:lnTo>
                      <a:pt x="0" y="8"/>
                    </a:lnTo>
                    <a:close/>
                  </a:path>
                </a:pathLst>
              </a:custGeom>
              <a:solidFill>
                <a:srgbClr val="000000"/>
              </a:solidFill>
              <a:ln w="9525">
                <a:noFill/>
                <a:round/>
                <a:headEnd/>
                <a:tailEnd/>
              </a:ln>
            </p:spPr>
            <p:txBody>
              <a:bodyPr/>
              <a:lstStyle/>
              <a:p>
                <a:endParaRPr lang="en-US" dirty="0"/>
              </a:p>
            </p:txBody>
          </p:sp>
          <p:sp>
            <p:nvSpPr>
              <p:cNvPr id="21840" name="Freeform 839"/>
              <p:cNvSpPr>
                <a:spLocks/>
              </p:cNvSpPr>
              <p:nvPr/>
            </p:nvSpPr>
            <p:spPr bwMode="auto">
              <a:xfrm>
                <a:off x="3693" y="1440"/>
                <a:ext cx="28" cy="79"/>
              </a:xfrm>
              <a:custGeom>
                <a:avLst/>
                <a:gdLst>
                  <a:gd name="T0" fmla="*/ 237 w 245"/>
                  <a:gd name="T1" fmla="*/ 470 h 470"/>
                  <a:gd name="T2" fmla="*/ 235 w 245"/>
                  <a:gd name="T3" fmla="*/ 461 h 470"/>
                  <a:gd name="T4" fmla="*/ 227 w 245"/>
                  <a:gd name="T5" fmla="*/ 443 h 470"/>
                  <a:gd name="T6" fmla="*/ 200 w 245"/>
                  <a:gd name="T7" fmla="*/ 386 h 470"/>
                  <a:gd name="T8" fmla="*/ 119 w 245"/>
                  <a:gd name="T9" fmla="*/ 227 h 470"/>
                  <a:gd name="T10" fmla="*/ 75 w 245"/>
                  <a:gd name="T11" fmla="*/ 145 h 470"/>
                  <a:gd name="T12" fmla="*/ 36 w 245"/>
                  <a:gd name="T13" fmla="*/ 73 h 470"/>
                  <a:gd name="T14" fmla="*/ 0 w 245"/>
                  <a:gd name="T15" fmla="*/ 4 h 470"/>
                  <a:gd name="T16" fmla="*/ 7 w 245"/>
                  <a:gd name="T17" fmla="*/ 0 h 470"/>
                  <a:gd name="T18" fmla="*/ 44 w 245"/>
                  <a:gd name="T19" fmla="*/ 69 h 470"/>
                  <a:gd name="T20" fmla="*/ 83 w 245"/>
                  <a:gd name="T21" fmla="*/ 141 h 470"/>
                  <a:gd name="T22" fmla="*/ 127 w 245"/>
                  <a:gd name="T23" fmla="*/ 223 h 470"/>
                  <a:gd name="T24" fmla="*/ 208 w 245"/>
                  <a:gd name="T25" fmla="*/ 382 h 470"/>
                  <a:gd name="T26" fmla="*/ 235 w 245"/>
                  <a:gd name="T27" fmla="*/ 439 h 470"/>
                  <a:gd name="T28" fmla="*/ 243 w 245"/>
                  <a:gd name="T29" fmla="*/ 458 h 470"/>
                  <a:gd name="T30" fmla="*/ 245 w 245"/>
                  <a:gd name="T31" fmla="*/ 468 h 470"/>
                  <a:gd name="T32" fmla="*/ 237 w 245"/>
                  <a:gd name="T33" fmla="*/ 470 h 4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70"/>
                  <a:gd name="T53" fmla="*/ 245 w 245"/>
                  <a:gd name="T54" fmla="*/ 470 h 4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70">
                    <a:moveTo>
                      <a:pt x="237" y="470"/>
                    </a:moveTo>
                    <a:lnTo>
                      <a:pt x="235" y="461"/>
                    </a:lnTo>
                    <a:lnTo>
                      <a:pt x="227" y="443"/>
                    </a:lnTo>
                    <a:lnTo>
                      <a:pt x="200" y="386"/>
                    </a:lnTo>
                    <a:lnTo>
                      <a:pt x="119" y="227"/>
                    </a:lnTo>
                    <a:lnTo>
                      <a:pt x="75" y="145"/>
                    </a:lnTo>
                    <a:lnTo>
                      <a:pt x="36" y="73"/>
                    </a:lnTo>
                    <a:lnTo>
                      <a:pt x="0" y="4"/>
                    </a:lnTo>
                    <a:lnTo>
                      <a:pt x="7" y="0"/>
                    </a:lnTo>
                    <a:lnTo>
                      <a:pt x="44" y="69"/>
                    </a:lnTo>
                    <a:lnTo>
                      <a:pt x="83" y="141"/>
                    </a:lnTo>
                    <a:lnTo>
                      <a:pt x="127" y="223"/>
                    </a:lnTo>
                    <a:lnTo>
                      <a:pt x="208" y="382"/>
                    </a:lnTo>
                    <a:lnTo>
                      <a:pt x="235" y="439"/>
                    </a:lnTo>
                    <a:lnTo>
                      <a:pt x="243" y="458"/>
                    </a:lnTo>
                    <a:lnTo>
                      <a:pt x="245" y="468"/>
                    </a:lnTo>
                    <a:lnTo>
                      <a:pt x="237" y="470"/>
                    </a:lnTo>
                    <a:close/>
                  </a:path>
                </a:pathLst>
              </a:custGeom>
              <a:solidFill>
                <a:srgbClr val="000000"/>
              </a:solidFill>
              <a:ln w="9525">
                <a:noFill/>
                <a:round/>
                <a:headEnd/>
                <a:tailEnd/>
              </a:ln>
            </p:spPr>
            <p:txBody>
              <a:bodyPr/>
              <a:lstStyle/>
              <a:p>
                <a:endParaRPr lang="en-US" dirty="0"/>
              </a:p>
            </p:txBody>
          </p:sp>
          <p:sp>
            <p:nvSpPr>
              <p:cNvPr id="21841" name="Freeform 840"/>
              <p:cNvSpPr>
                <a:spLocks/>
              </p:cNvSpPr>
              <p:nvPr/>
            </p:nvSpPr>
            <p:spPr bwMode="auto">
              <a:xfrm>
                <a:off x="3720" y="1518"/>
                <a:ext cx="1" cy="1"/>
              </a:xfrm>
              <a:custGeom>
                <a:avLst/>
                <a:gdLst>
                  <a:gd name="T0" fmla="*/ 8 w 8"/>
                  <a:gd name="T1" fmla="*/ 3 h 3"/>
                  <a:gd name="T2" fmla="*/ 8 w 8"/>
                  <a:gd name="T3" fmla="*/ 1 h 3"/>
                  <a:gd name="T4" fmla="*/ 8 w 8"/>
                  <a:gd name="T5" fmla="*/ 0 h 3"/>
                  <a:gd name="T6" fmla="*/ 0 w 8"/>
                  <a:gd name="T7" fmla="*/ 2 h 3"/>
                  <a:gd name="T8" fmla="*/ 0 w 8"/>
                  <a:gd name="T9" fmla="*/ 0 h 3"/>
                  <a:gd name="T10" fmla="*/ 8 w 8"/>
                  <a:gd name="T11" fmla="*/ 3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8" y="3"/>
                    </a:moveTo>
                    <a:lnTo>
                      <a:pt x="8" y="1"/>
                    </a:lnTo>
                    <a:lnTo>
                      <a:pt x="8" y="0"/>
                    </a:lnTo>
                    <a:lnTo>
                      <a:pt x="0" y="2"/>
                    </a:lnTo>
                    <a:lnTo>
                      <a:pt x="0" y="0"/>
                    </a:lnTo>
                    <a:lnTo>
                      <a:pt x="8" y="3"/>
                    </a:lnTo>
                    <a:close/>
                  </a:path>
                </a:pathLst>
              </a:custGeom>
              <a:solidFill>
                <a:srgbClr val="000000"/>
              </a:solidFill>
              <a:ln w="9525">
                <a:noFill/>
                <a:round/>
                <a:headEnd/>
                <a:tailEnd/>
              </a:ln>
            </p:spPr>
            <p:txBody>
              <a:bodyPr/>
              <a:lstStyle/>
              <a:p>
                <a:endParaRPr lang="en-US" dirty="0"/>
              </a:p>
            </p:txBody>
          </p:sp>
          <p:sp>
            <p:nvSpPr>
              <p:cNvPr id="21842" name="Freeform 841"/>
              <p:cNvSpPr>
                <a:spLocks/>
              </p:cNvSpPr>
              <p:nvPr/>
            </p:nvSpPr>
            <p:spPr bwMode="auto">
              <a:xfrm>
                <a:off x="3685" y="1379"/>
                <a:ext cx="9" cy="62"/>
              </a:xfrm>
              <a:custGeom>
                <a:avLst/>
                <a:gdLst>
                  <a:gd name="T0" fmla="*/ 77 w 84"/>
                  <a:gd name="T1" fmla="*/ 371 h 371"/>
                  <a:gd name="T2" fmla="*/ 84 w 84"/>
                  <a:gd name="T3" fmla="*/ 369 h 371"/>
                  <a:gd name="T4" fmla="*/ 8 w 84"/>
                  <a:gd name="T5" fmla="*/ 0 h 371"/>
                  <a:gd name="T6" fmla="*/ 0 w 84"/>
                  <a:gd name="T7" fmla="*/ 3 h 371"/>
                  <a:gd name="T8" fmla="*/ 77 w 84"/>
                  <a:gd name="T9" fmla="*/ 371 h 371"/>
                  <a:gd name="T10" fmla="*/ 0 60000 65536"/>
                  <a:gd name="T11" fmla="*/ 0 60000 65536"/>
                  <a:gd name="T12" fmla="*/ 0 60000 65536"/>
                  <a:gd name="T13" fmla="*/ 0 60000 65536"/>
                  <a:gd name="T14" fmla="*/ 0 60000 65536"/>
                  <a:gd name="T15" fmla="*/ 0 w 84"/>
                  <a:gd name="T16" fmla="*/ 0 h 371"/>
                  <a:gd name="T17" fmla="*/ 84 w 84"/>
                  <a:gd name="T18" fmla="*/ 371 h 371"/>
                </a:gdLst>
                <a:ahLst/>
                <a:cxnLst>
                  <a:cxn ang="T10">
                    <a:pos x="T0" y="T1"/>
                  </a:cxn>
                  <a:cxn ang="T11">
                    <a:pos x="T2" y="T3"/>
                  </a:cxn>
                  <a:cxn ang="T12">
                    <a:pos x="T4" y="T5"/>
                  </a:cxn>
                  <a:cxn ang="T13">
                    <a:pos x="T6" y="T7"/>
                  </a:cxn>
                  <a:cxn ang="T14">
                    <a:pos x="T8" y="T9"/>
                  </a:cxn>
                </a:cxnLst>
                <a:rect l="T15" t="T16" r="T17" b="T18"/>
                <a:pathLst>
                  <a:path w="84" h="371">
                    <a:moveTo>
                      <a:pt x="77" y="371"/>
                    </a:moveTo>
                    <a:lnTo>
                      <a:pt x="84" y="369"/>
                    </a:lnTo>
                    <a:lnTo>
                      <a:pt x="8" y="0"/>
                    </a:lnTo>
                    <a:lnTo>
                      <a:pt x="0" y="3"/>
                    </a:lnTo>
                    <a:lnTo>
                      <a:pt x="77" y="371"/>
                    </a:lnTo>
                    <a:close/>
                  </a:path>
                </a:pathLst>
              </a:custGeom>
              <a:solidFill>
                <a:srgbClr val="000000"/>
              </a:solidFill>
              <a:ln w="9525">
                <a:noFill/>
                <a:round/>
                <a:headEnd/>
                <a:tailEnd/>
              </a:ln>
            </p:spPr>
            <p:txBody>
              <a:bodyPr/>
              <a:lstStyle/>
              <a:p>
                <a:endParaRPr lang="en-US" dirty="0"/>
              </a:p>
            </p:txBody>
          </p:sp>
          <p:sp>
            <p:nvSpPr>
              <p:cNvPr id="21843" name="Freeform 842"/>
              <p:cNvSpPr>
                <a:spLocks/>
              </p:cNvSpPr>
              <p:nvPr/>
            </p:nvSpPr>
            <p:spPr bwMode="auto">
              <a:xfrm>
                <a:off x="3693" y="1440"/>
                <a:ext cx="1" cy="1"/>
              </a:xfrm>
              <a:custGeom>
                <a:avLst/>
                <a:gdLst>
                  <a:gd name="T0" fmla="*/ 0 w 7"/>
                  <a:gd name="T1" fmla="*/ 4 h 4"/>
                  <a:gd name="T2" fmla="*/ 0 w 7"/>
                  <a:gd name="T3" fmla="*/ 3 h 4"/>
                  <a:gd name="T4" fmla="*/ 7 w 7"/>
                  <a:gd name="T5" fmla="*/ 1 h 4"/>
                  <a:gd name="T6" fmla="*/ 7 w 7"/>
                  <a:gd name="T7" fmla="*/ 0 h 4"/>
                  <a:gd name="T8" fmla="*/ 0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0" y="3"/>
                    </a:lnTo>
                    <a:lnTo>
                      <a:pt x="7" y="1"/>
                    </a:lnTo>
                    <a:lnTo>
                      <a:pt x="7" y="0"/>
                    </a:lnTo>
                    <a:lnTo>
                      <a:pt x="0" y="4"/>
                    </a:lnTo>
                    <a:close/>
                  </a:path>
                </a:pathLst>
              </a:custGeom>
              <a:solidFill>
                <a:srgbClr val="000000"/>
              </a:solidFill>
              <a:ln w="9525">
                <a:noFill/>
                <a:round/>
                <a:headEnd/>
                <a:tailEnd/>
              </a:ln>
            </p:spPr>
            <p:txBody>
              <a:bodyPr/>
              <a:lstStyle/>
              <a:p>
                <a:endParaRPr lang="en-US" dirty="0"/>
              </a:p>
            </p:txBody>
          </p:sp>
          <p:sp>
            <p:nvSpPr>
              <p:cNvPr id="21844" name="Freeform 843"/>
              <p:cNvSpPr>
                <a:spLocks/>
              </p:cNvSpPr>
              <p:nvPr/>
            </p:nvSpPr>
            <p:spPr bwMode="auto">
              <a:xfrm>
                <a:off x="3475" y="1355"/>
                <a:ext cx="4" cy="3"/>
              </a:xfrm>
              <a:custGeom>
                <a:avLst/>
                <a:gdLst>
                  <a:gd name="T0" fmla="*/ 5 w 37"/>
                  <a:gd name="T1" fmla="*/ 0 h 22"/>
                  <a:gd name="T2" fmla="*/ 14 w 37"/>
                  <a:gd name="T3" fmla="*/ 6 h 22"/>
                  <a:gd name="T4" fmla="*/ 24 w 37"/>
                  <a:gd name="T5" fmla="*/ 10 h 22"/>
                  <a:gd name="T6" fmla="*/ 37 w 37"/>
                  <a:gd name="T7" fmla="*/ 14 h 22"/>
                  <a:gd name="T8" fmla="*/ 35 w 37"/>
                  <a:gd name="T9" fmla="*/ 22 h 22"/>
                  <a:gd name="T10" fmla="*/ 19 w 37"/>
                  <a:gd name="T11" fmla="*/ 17 h 22"/>
                  <a:gd name="T12" fmla="*/ 9 w 37"/>
                  <a:gd name="T13" fmla="*/ 13 h 22"/>
                  <a:gd name="T14" fmla="*/ 0 w 37"/>
                  <a:gd name="T15" fmla="*/ 7 h 22"/>
                  <a:gd name="T16" fmla="*/ 5 w 37"/>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2"/>
                  <a:gd name="T29" fmla="*/ 37 w 3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2">
                    <a:moveTo>
                      <a:pt x="5" y="0"/>
                    </a:moveTo>
                    <a:lnTo>
                      <a:pt x="14" y="6"/>
                    </a:lnTo>
                    <a:lnTo>
                      <a:pt x="24" y="10"/>
                    </a:lnTo>
                    <a:lnTo>
                      <a:pt x="37" y="14"/>
                    </a:lnTo>
                    <a:lnTo>
                      <a:pt x="35" y="22"/>
                    </a:lnTo>
                    <a:lnTo>
                      <a:pt x="19" y="17"/>
                    </a:lnTo>
                    <a:lnTo>
                      <a:pt x="9" y="13"/>
                    </a:lnTo>
                    <a:lnTo>
                      <a:pt x="0" y="7"/>
                    </a:lnTo>
                    <a:lnTo>
                      <a:pt x="5" y="0"/>
                    </a:lnTo>
                    <a:close/>
                  </a:path>
                </a:pathLst>
              </a:custGeom>
              <a:solidFill>
                <a:srgbClr val="000000"/>
              </a:solidFill>
              <a:ln w="9525">
                <a:noFill/>
                <a:round/>
                <a:headEnd/>
                <a:tailEnd/>
              </a:ln>
            </p:spPr>
            <p:txBody>
              <a:bodyPr/>
              <a:lstStyle/>
              <a:p>
                <a:endParaRPr lang="en-US" dirty="0"/>
              </a:p>
            </p:txBody>
          </p:sp>
          <p:sp>
            <p:nvSpPr>
              <p:cNvPr id="21845" name="Freeform 844"/>
              <p:cNvSpPr>
                <a:spLocks/>
              </p:cNvSpPr>
              <p:nvPr/>
            </p:nvSpPr>
            <p:spPr bwMode="auto">
              <a:xfrm>
                <a:off x="3479" y="1357"/>
                <a:ext cx="79" cy="31"/>
              </a:xfrm>
              <a:custGeom>
                <a:avLst/>
                <a:gdLst>
                  <a:gd name="T0" fmla="*/ 2 w 713"/>
                  <a:gd name="T1" fmla="*/ 0 h 186"/>
                  <a:gd name="T2" fmla="*/ 335 w 713"/>
                  <a:gd name="T3" fmla="*/ 84 h 186"/>
                  <a:gd name="T4" fmla="*/ 713 w 713"/>
                  <a:gd name="T5" fmla="*/ 177 h 186"/>
                  <a:gd name="T6" fmla="*/ 711 w 713"/>
                  <a:gd name="T7" fmla="*/ 186 h 186"/>
                  <a:gd name="T8" fmla="*/ 333 w 713"/>
                  <a:gd name="T9" fmla="*/ 92 h 186"/>
                  <a:gd name="T10" fmla="*/ 0 w 713"/>
                  <a:gd name="T11" fmla="*/ 8 h 186"/>
                  <a:gd name="T12" fmla="*/ 2 w 713"/>
                  <a:gd name="T13" fmla="*/ 0 h 186"/>
                  <a:gd name="T14" fmla="*/ 0 60000 65536"/>
                  <a:gd name="T15" fmla="*/ 0 60000 65536"/>
                  <a:gd name="T16" fmla="*/ 0 60000 65536"/>
                  <a:gd name="T17" fmla="*/ 0 60000 65536"/>
                  <a:gd name="T18" fmla="*/ 0 60000 65536"/>
                  <a:gd name="T19" fmla="*/ 0 60000 65536"/>
                  <a:gd name="T20" fmla="*/ 0 60000 65536"/>
                  <a:gd name="T21" fmla="*/ 0 w 713"/>
                  <a:gd name="T22" fmla="*/ 0 h 186"/>
                  <a:gd name="T23" fmla="*/ 713 w 71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3" h="186">
                    <a:moveTo>
                      <a:pt x="2" y="0"/>
                    </a:moveTo>
                    <a:lnTo>
                      <a:pt x="335" y="84"/>
                    </a:lnTo>
                    <a:lnTo>
                      <a:pt x="713" y="177"/>
                    </a:lnTo>
                    <a:lnTo>
                      <a:pt x="711" y="186"/>
                    </a:lnTo>
                    <a:lnTo>
                      <a:pt x="333" y="92"/>
                    </a:lnTo>
                    <a:lnTo>
                      <a:pt x="0" y="8"/>
                    </a:lnTo>
                    <a:lnTo>
                      <a:pt x="2" y="0"/>
                    </a:lnTo>
                    <a:close/>
                  </a:path>
                </a:pathLst>
              </a:custGeom>
              <a:solidFill>
                <a:srgbClr val="000000"/>
              </a:solidFill>
              <a:ln w="9525">
                <a:noFill/>
                <a:round/>
                <a:headEnd/>
                <a:tailEnd/>
              </a:ln>
            </p:spPr>
            <p:txBody>
              <a:bodyPr/>
              <a:lstStyle/>
              <a:p>
                <a:endParaRPr lang="en-US" dirty="0"/>
              </a:p>
            </p:txBody>
          </p:sp>
          <p:sp>
            <p:nvSpPr>
              <p:cNvPr id="21846" name="Freeform 845"/>
              <p:cNvSpPr>
                <a:spLocks/>
              </p:cNvSpPr>
              <p:nvPr/>
            </p:nvSpPr>
            <p:spPr bwMode="auto">
              <a:xfrm>
                <a:off x="3479" y="1357"/>
                <a:ext cx="1" cy="1"/>
              </a:xfrm>
              <a:custGeom>
                <a:avLst/>
                <a:gdLst>
                  <a:gd name="T0" fmla="*/ 0 w 2"/>
                  <a:gd name="T1" fmla="*/ 8 h 8"/>
                  <a:gd name="T2" fmla="*/ 2 w 2"/>
                  <a:gd name="T3" fmla="*/ 0 h 8"/>
                  <a:gd name="T4" fmla="*/ 0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000000"/>
              </a:solidFill>
              <a:ln w="9525">
                <a:noFill/>
                <a:round/>
                <a:headEnd/>
                <a:tailEnd/>
              </a:ln>
            </p:spPr>
            <p:txBody>
              <a:bodyPr/>
              <a:lstStyle/>
              <a:p>
                <a:endParaRPr lang="en-US" dirty="0"/>
              </a:p>
            </p:txBody>
          </p:sp>
          <p:sp>
            <p:nvSpPr>
              <p:cNvPr id="21847" name="Freeform 846"/>
              <p:cNvSpPr>
                <a:spLocks/>
              </p:cNvSpPr>
              <p:nvPr/>
            </p:nvSpPr>
            <p:spPr bwMode="auto">
              <a:xfrm>
                <a:off x="3728" y="1412"/>
                <a:ext cx="10" cy="19"/>
              </a:xfrm>
              <a:custGeom>
                <a:avLst/>
                <a:gdLst>
                  <a:gd name="T0" fmla="*/ 7 w 94"/>
                  <a:gd name="T1" fmla="*/ 0 h 110"/>
                  <a:gd name="T2" fmla="*/ 0 w 94"/>
                  <a:gd name="T3" fmla="*/ 5 h 110"/>
                  <a:gd name="T4" fmla="*/ 87 w 94"/>
                  <a:gd name="T5" fmla="*/ 110 h 110"/>
                  <a:gd name="T6" fmla="*/ 94 w 94"/>
                  <a:gd name="T7" fmla="*/ 105 h 110"/>
                  <a:gd name="T8" fmla="*/ 7 w 94"/>
                  <a:gd name="T9" fmla="*/ 0 h 110"/>
                  <a:gd name="T10" fmla="*/ 0 60000 65536"/>
                  <a:gd name="T11" fmla="*/ 0 60000 65536"/>
                  <a:gd name="T12" fmla="*/ 0 60000 65536"/>
                  <a:gd name="T13" fmla="*/ 0 60000 65536"/>
                  <a:gd name="T14" fmla="*/ 0 60000 65536"/>
                  <a:gd name="T15" fmla="*/ 0 w 94"/>
                  <a:gd name="T16" fmla="*/ 0 h 110"/>
                  <a:gd name="T17" fmla="*/ 94 w 94"/>
                  <a:gd name="T18" fmla="*/ 110 h 110"/>
                </a:gdLst>
                <a:ahLst/>
                <a:cxnLst>
                  <a:cxn ang="T10">
                    <a:pos x="T0" y="T1"/>
                  </a:cxn>
                  <a:cxn ang="T11">
                    <a:pos x="T2" y="T3"/>
                  </a:cxn>
                  <a:cxn ang="T12">
                    <a:pos x="T4" y="T5"/>
                  </a:cxn>
                  <a:cxn ang="T13">
                    <a:pos x="T6" y="T7"/>
                  </a:cxn>
                  <a:cxn ang="T14">
                    <a:pos x="T8" y="T9"/>
                  </a:cxn>
                </a:cxnLst>
                <a:rect l="T15" t="T16" r="T17" b="T18"/>
                <a:pathLst>
                  <a:path w="94" h="110">
                    <a:moveTo>
                      <a:pt x="7" y="0"/>
                    </a:moveTo>
                    <a:lnTo>
                      <a:pt x="0" y="5"/>
                    </a:lnTo>
                    <a:lnTo>
                      <a:pt x="87" y="110"/>
                    </a:lnTo>
                    <a:lnTo>
                      <a:pt x="94" y="105"/>
                    </a:lnTo>
                    <a:lnTo>
                      <a:pt x="7" y="0"/>
                    </a:lnTo>
                    <a:close/>
                  </a:path>
                </a:pathLst>
              </a:custGeom>
              <a:solidFill>
                <a:srgbClr val="000000"/>
              </a:solidFill>
              <a:ln w="9525">
                <a:noFill/>
                <a:round/>
                <a:headEnd/>
                <a:tailEnd/>
              </a:ln>
            </p:spPr>
            <p:txBody>
              <a:bodyPr/>
              <a:lstStyle/>
              <a:p>
                <a:endParaRPr lang="en-US" dirty="0"/>
              </a:p>
            </p:txBody>
          </p:sp>
          <p:sp>
            <p:nvSpPr>
              <p:cNvPr id="21848" name="Freeform 847"/>
              <p:cNvSpPr>
                <a:spLocks/>
              </p:cNvSpPr>
              <p:nvPr/>
            </p:nvSpPr>
            <p:spPr bwMode="auto">
              <a:xfrm>
                <a:off x="3731" y="1429"/>
                <a:ext cx="7" cy="2"/>
              </a:xfrm>
              <a:custGeom>
                <a:avLst/>
                <a:gdLst>
                  <a:gd name="T0" fmla="*/ 65 w 65"/>
                  <a:gd name="T1" fmla="*/ 11 h 11"/>
                  <a:gd name="T2" fmla="*/ 65 w 65"/>
                  <a:gd name="T3" fmla="*/ 4 h 11"/>
                  <a:gd name="T4" fmla="*/ 0 w 65"/>
                  <a:gd name="T5" fmla="*/ 0 h 11"/>
                  <a:gd name="T6" fmla="*/ 0 w 65"/>
                  <a:gd name="T7" fmla="*/ 7 h 11"/>
                  <a:gd name="T8" fmla="*/ 65 w 65"/>
                  <a:gd name="T9" fmla="*/ 11 h 11"/>
                  <a:gd name="T10" fmla="*/ 0 60000 65536"/>
                  <a:gd name="T11" fmla="*/ 0 60000 65536"/>
                  <a:gd name="T12" fmla="*/ 0 60000 65536"/>
                  <a:gd name="T13" fmla="*/ 0 60000 65536"/>
                  <a:gd name="T14" fmla="*/ 0 60000 65536"/>
                  <a:gd name="T15" fmla="*/ 0 w 65"/>
                  <a:gd name="T16" fmla="*/ 0 h 11"/>
                  <a:gd name="T17" fmla="*/ 65 w 65"/>
                  <a:gd name="T18" fmla="*/ 11 h 11"/>
                </a:gdLst>
                <a:ahLst/>
                <a:cxnLst>
                  <a:cxn ang="T10">
                    <a:pos x="T0" y="T1"/>
                  </a:cxn>
                  <a:cxn ang="T11">
                    <a:pos x="T2" y="T3"/>
                  </a:cxn>
                  <a:cxn ang="T12">
                    <a:pos x="T4" y="T5"/>
                  </a:cxn>
                  <a:cxn ang="T13">
                    <a:pos x="T6" y="T7"/>
                  </a:cxn>
                  <a:cxn ang="T14">
                    <a:pos x="T8" y="T9"/>
                  </a:cxn>
                </a:cxnLst>
                <a:rect l="T15" t="T16" r="T17" b="T18"/>
                <a:pathLst>
                  <a:path w="65" h="11">
                    <a:moveTo>
                      <a:pt x="65" y="11"/>
                    </a:moveTo>
                    <a:lnTo>
                      <a:pt x="65" y="4"/>
                    </a:lnTo>
                    <a:lnTo>
                      <a:pt x="0" y="0"/>
                    </a:lnTo>
                    <a:lnTo>
                      <a:pt x="0" y="7"/>
                    </a:lnTo>
                    <a:lnTo>
                      <a:pt x="65" y="11"/>
                    </a:lnTo>
                    <a:close/>
                  </a:path>
                </a:pathLst>
              </a:custGeom>
              <a:solidFill>
                <a:srgbClr val="000000"/>
              </a:solidFill>
              <a:ln w="9525">
                <a:noFill/>
                <a:round/>
                <a:headEnd/>
                <a:tailEnd/>
              </a:ln>
            </p:spPr>
            <p:txBody>
              <a:bodyPr/>
              <a:lstStyle/>
              <a:p>
                <a:endParaRPr lang="en-US" dirty="0"/>
              </a:p>
            </p:txBody>
          </p:sp>
          <p:sp>
            <p:nvSpPr>
              <p:cNvPr id="21849" name="Freeform 848"/>
              <p:cNvSpPr>
                <a:spLocks/>
              </p:cNvSpPr>
              <p:nvPr/>
            </p:nvSpPr>
            <p:spPr bwMode="auto">
              <a:xfrm>
                <a:off x="3737" y="1430"/>
                <a:ext cx="2" cy="1"/>
              </a:xfrm>
              <a:custGeom>
                <a:avLst/>
                <a:gdLst>
                  <a:gd name="T0" fmla="*/ 7 w 13"/>
                  <a:gd name="T1" fmla="*/ 1 h 8"/>
                  <a:gd name="T2" fmla="*/ 13 w 13"/>
                  <a:gd name="T3" fmla="*/ 8 h 8"/>
                  <a:gd name="T4" fmla="*/ 4 w 13"/>
                  <a:gd name="T5" fmla="*/ 7 h 8"/>
                  <a:gd name="T6" fmla="*/ 4 w 13"/>
                  <a:gd name="T7" fmla="*/ 0 h 8"/>
                  <a:gd name="T8" fmla="*/ 0 w 13"/>
                  <a:gd name="T9" fmla="*/ 6 h 8"/>
                  <a:gd name="T10" fmla="*/ 7 w 13"/>
                  <a:gd name="T11" fmla="*/ 1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7" y="1"/>
                    </a:moveTo>
                    <a:lnTo>
                      <a:pt x="13" y="8"/>
                    </a:lnTo>
                    <a:lnTo>
                      <a:pt x="4" y="7"/>
                    </a:lnTo>
                    <a:lnTo>
                      <a:pt x="4" y="0"/>
                    </a:lnTo>
                    <a:lnTo>
                      <a:pt x="0" y="6"/>
                    </a:lnTo>
                    <a:lnTo>
                      <a:pt x="7" y="1"/>
                    </a:lnTo>
                    <a:close/>
                  </a:path>
                </a:pathLst>
              </a:custGeom>
              <a:solidFill>
                <a:srgbClr val="000000"/>
              </a:solidFill>
              <a:ln w="9525">
                <a:noFill/>
                <a:round/>
                <a:headEnd/>
                <a:tailEnd/>
              </a:ln>
            </p:spPr>
            <p:txBody>
              <a:bodyPr/>
              <a:lstStyle/>
              <a:p>
                <a:endParaRPr lang="en-US" dirty="0"/>
              </a:p>
            </p:txBody>
          </p:sp>
          <p:sp>
            <p:nvSpPr>
              <p:cNvPr id="21850" name="Rectangle 849"/>
              <p:cNvSpPr>
                <a:spLocks noChangeArrowheads="1"/>
              </p:cNvSpPr>
              <p:nvPr/>
            </p:nvSpPr>
            <p:spPr bwMode="auto">
              <a:xfrm>
                <a:off x="3730" y="1429"/>
                <a:ext cx="1" cy="1"/>
              </a:xfrm>
              <a:prstGeom prst="rect">
                <a:avLst/>
              </a:prstGeom>
              <a:solidFill>
                <a:srgbClr val="000000"/>
              </a:solidFill>
              <a:ln w="9525">
                <a:noFill/>
                <a:miter lim="800000"/>
                <a:headEnd/>
                <a:tailEnd/>
              </a:ln>
            </p:spPr>
            <p:txBody>
              <a:bodyPr/>
              <a:lstStyle/>
              <a:p>
                <a:endParaRPr lang="en-US" dirty="0"/>
              </a:p>
            </p:txBody>
          </p:sp>
          <p:sp>
            <p:nvSpPr>
              <p:cNvPr id="21851" name="Freeform 850"/>
              <p:cNvSpPr>
                <a:spLocks/>
              </p:cNvSpPr>
              <p:nvPr/>
            </p:nvSpPr>
            <p:spPr bwMode="auto">
              <a:xfrm>
                <a:off x="3730" y="1429"/>
                <a:ext cx="1" cy="1"/>
              </a:xfrm>
              <a:custGeom>
                <a:avLst/>
                <a:gdLst>
                  <a:gd name="T0" fmla="*/ 4 w 9"/>
                  <a:gd name="T1" fmla="*/ 0 h 7"/>
                  <a:gd name="T2" fmla="*/ 9 w 9"/>
                  <a:gd name="T3" fmla="*/ 3 h 7"/>
                  <a:gd name="T4" fmla="*/ 0 w 9"/>
                  <a:gd name="T5" fmla="*/ 3 h 7"/>
                  <a:gd name="T6" fmla="*/ 4 w 9"/>
                  <a:gd name="T7" fmla="*/ 7 h 7"/>
                  <a:gd name="T8" fmla="*/ 4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4" y="0"/>
                    </a:moveTo>
                    <a:lnTo>
                      <a:pt x="9" y="3"/>
                    </a:lnTo>
                    <a:lnTo>
                      <a:pt x="0" y="3"/>
                    </a:lnTo>
                    <a:lnTo>
                      <a:pt x="4" y="7"/>
                    </a:lnTo>
                    <a:lnTo>
                      <a:pt x="4" y="0"/>
                    </a:lnTo>
                    <a:close/>
                  </a:path>
                </a:pathLst>
              </a:custGeom>
              <a:solidFill>
                <a:srgbClr val="000000"/>
              </a:solidFill>
              <a:ln w="9525">
                <a:noFill/>
                <a:round/>
                <a:headEnd/>
                <a:tailEnd/>
              </a:ln>
            </p:spPr>
            <p:txBody>
              <a:bodyPr/>
              <a:lstStyle/>
              <a:p>
                <a:endParaRPr lang="en-US" dirty="0"/>
              </a:p>
            </p:txBody>
          </p:sp>
          <p:sp>
            <p:nvSpPr>
              <p:cNvPr id="21852" name="Freeform 851"/>
              <p:cNvSpPr>
                <a:spLocks/>
              </p:cNvSpPr>
              <p:nvPr/>
            </p:nvSpPr>
            <p:spPr bwMode="auto">
              <a:xfrm>
                <a:off x="3730" y="1429"/>
                <a:ext cx="55" cy="79"/>
              </a:xfrm>
              <a:custGeom>
                <a:avLst/>
                <a:gdLst>
                  <a:gd name="T0" fmla="*/ 6 w 493"/>
                  <a:gd name="T1" fmla="*/ 0 h 471"/>
                  <a:gd name="T2" fmla="*/ 0 w 493"/>
                  <a:gd name="T3" fmla="*/ 5 h 471"/>
                  <a:gd name="T4" fmla="*/ 487 w 493"/>
                  <a:gd name="T5" fmla="*/ 471 h 471"/>
                  <a:gd name="T6" fmla="*/ 493 w 493"/>
                  <a:gd name="T7" fmla="*/ 465 h 471"/>
                  <a:gd name="T8" fmla="*/ 6 w 493"/>
                  <a:gd name="T9" fmla="*/ 0 h 471"/>
                  <a:gd name="T10" fmla="*/ 0 60000 65536"/>
                  <a:gd name="T11" fmla="*/ 0 60000 65536"/>
                  <a:gd name="T12" fmla="*/ 0 60000 65536"/>
                  <a:gd name="T13" fmla="*/ 0 60000 65536"/>
                  <a:gd name="T14" fmla="*/ 0 60000 65536"/>
                  <a:gd name="T15" fmla="*/ 0 w 493"/>
                  <a:gd name="T16" fmla="*/ 0 h 471"/>
                  <a:gd name="T17" fmla="*/ 493 w 493"/>
                  <a:gd name="T18" fmla="*/ 471 h 471"/>
                </a:gdLst>
                <a:ahLst/>
                <a:cxnLst>
                  <a:cxn ang="T10">
                    <a:pos x="T0" y="T1"/>
                  </a:cxn>
                  <a:cxn ang="T11">
                    <a:pos x="T2" y="T3"/>
                  </a:cxn>
                  <a:cxn ang="T12">
                    <a:pos x="T4" y="T5"/>
                  </a:cxn>
                  <a:cxn ang="T13">
                    <a:pos x="T6" y="T7"/>
                  </a:cxn>
                  <a:cxn ang="T14">
                    <a:pos x="T8" y="T9"/>
                  </a:cxn>
                </a:cxnLst>
                <a:rect l="T15" t="T16" r="T17" b="T18"/>
                <a:pathLst>
                  <a:path w="493" h="471">
                    <a:moveTo>
                      <a:pt x="6" y="0"/>
                    </a:moveTo>
                    <a:lnTo>
                      <a:pt x="0" y="5"/>
                    </a:lnTo>
                    <a:lnTo>
                      <a:pt x="487" y="471"/>
                    </a:lnTo>
                    <a:lnTo>
                      <a:pt x="493" y="465"/>
                    </a:lnTo>
                    <a:lnTo>
                      <a:pt x="6" y="0"/>
                    </a:lnTo>
                    <a:close/>
                  </a:path>
                </a:pathLst>
              </a:custGeom>
              <a:solidFill>
                <a:srgbClr val="000000"/>
              </a:solidFill>
              <a:ln w="9525">
                <a:noFill/>
                <a:round/>
                <a:headEnd/>
                <a:tailEnd/>
              </a:ln>
            </p:spPr>
            <p:txBody>
              <a:bodyPr/>
              <a:lstStyle/>
              <a:p>
                <a:endParaRPr lang="en-US" dirty="0"/>
              </a:p>
            </p:txBody>
          </p:sp>
          <p:sp>
            <p:nvSpPr>
              <p:cNvPr id="21853" name="Freeform 852"/>
              <p:cNvSpPr>
                <a:spLocks/>
              </p:cNvSpPr>
              <p:nvPr/>
            </p:nvSpPr>
            <p:spPr bwMode="auto">
              <a:xfrm>
                <a:off x="3784" y="1507"/>
                <a:ext cx="23" cy="25"/>
              </a:xfrm>
              <a:custGeom>
                <a:avLst/>
                <a:gdLst>
                  <a:gd name="T0" fmla="*/ 5 w 201"/>
                  <a:gd name="T1" fmla="*/ 0 h 154"/>
                  <a:gd name="T2" fmla="*/ 30 w 201"/>
                  <a:gd name="T3" fmla="*/ 22 h 154"/>
                  <a:gd name="T4" fmla="*/ 89 w 201"/>
                  <a:gd name="T5" fmla="*/ 71 h 154"/>
                  <a:gd name="T6" fmla="*/ 123 w 201"/>
                  <a:gd name="T7" fmla="*/ 97 h 154"/>
                  <a:gd name="T8" fmla="*/ 156 w 201"/>
                  <a:gd name="T9" fmla="*/ 121 h 154"/>
                  <a:gd name="T10" fmla="*/ 182 w 201"/>
                  <a:gd name="T11" fmla="*/ 139 h 154"/>
                  <a:gd name="T12" fmla="*/ 201 w 201"/>
                  <a:gd name="T13" fmla="*/ 146 h 154"/>
                  <a:gd name="T14" fmla="*/ 197 w 201"/>
                  <a:gd name="T15" fmla="*/ 154 h 154"/>
                  <a:gd name="T16" fmla="*/ 178 w 201"/>
                  <a:gd name="T17" fmla="*/ 146 h 154"/>
                  <a:gd name="T18" fmla="*/ 150 w 201"/>
                  <a:gd name="T19" fmla="*/ 128 h 154"/>
                  <a:gd name="T20" fmla="*/ 118 w 201"/>
                  <a:gd name="T21" fmla="*/ 104 h 154"/>
                  <a:gd name="T22" fmla="*/ 83 w 201"/>
                  <a:gd name="T23" fmla="*/ 78 h 154"/>
                  <a:gd name="T24" fmla="*/ 24 w 201"/>
                  <a:gd name="T25" fmla="*/ 29 h 154"/>
                  <a:gd name="T26" fmla="*/ 0 w 201"/>
                  <a:gd name="T27" fmla="*/ 7 h 154"/>
                  <a:gd name="T28" fmla="*/ 5 w 201"/>
                  <a:gd name="T29" fmla="*/ 0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154"/>
                  <a:gd name="T47" fmla="*/ 201 w 201"/>
                  <a:gd name="T48" fmla="*/ 154 h 1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154">
                    <a:moveTo>
                      <a:pt x="5" y="0"/>
                    </a:moveTo>
                    <a:lnTo>
                      <a:pt x="30" y="22"/>
                    </a:lnTo>
                    <a:lnTo>
                      <a:pt x="89" y="71"/>
                    </a:lnTo>
                    <a:lnTo>
                      <a:pt x="123" y="97"/>
                    </a:lnTo>
                    <a:lnTo>
                      <a:pt x="156" y="121"/>
                    </a:lnTo>
                    <a:lnTo>
                      <a:pt x="182" y="139"/>
                    </a:lnTo>
                    <a:lnTo>
                      <a:pt x="201" y="146"/>
                    </a:lnTo>
                    <a:lnTo>
                      <a:pt x="197" y="154"/>
                    </a:lnTo>
                    <a:lnTo>
                      <a:pt x="178" y="146"/>
                    </a:lnTo>
                    <a:lnTo>
                      <a:pt x="150" y="128"/>
                    </a:lnTo>
                    <a:lnTo>
                      <a:pt x="118" y="104"/>
                    </a:lnTo>
                    <a:lnTo>
                      <a:pt x="83" y="78"/>
                    </a:lnTo>
                    <a:lnTo>
                      <a:pt x="24" y="29"/>
                    </a:lnTo>
                    <a:lnTo>
                      <a:pt x="0" y="7"/>
                    </a:lnTo>
                    <a:lnTo>
                      <a:pt x="5" y="0"/>
                    </a:lnTo>
                    <a:close/>
                  </a:path>
                </a:pathLst>
              </a:custGeom>
              <a:solidFill>
                <a:srgbClr val="000000"/>
              </a:solidFill>
              <a:ln w="9525">
                <a:noFill/>
                <a:round/>
                <a:headEnd/>
                <a:tailEnd/>
              </a:ln>
            </p:spPr>
            <p:txBody>
              <a:bodyPr/>
              <a:lstStyle/>
              <a:p>
                <a:endParaRPr lang="en-US" dirty="0"/>
              </a:p>
            </p:txBody>
          </p:sp>
          <p:sp>
            <p:nvSpPr>
              <p:cNvPr id="21854" name="Freeform 853"/>
              <p:cNvSpPr>
                <a:spLocks/>
              </p:cNvSpPr>
              <p:nvPr/>
            </p:nvSpPr>
            <p:spPr bwMode="auto">
              <a:xfrm>
                <a:off x="3784" y="1507"/>
                <a:ext cx="1" cy="1"/>
              </a:xfrm>
              <a:custGeom>
                <a:avLst/>
                <a:gdLst>
                  <a:gd name="T0" fmla="*/ 0 w 6"/>
                  <a:gd name="T1" fmla="*/ 7 h 7"/>
                  <a:gd name="T2" fmla="*/ 5 w 6"/>
                  <a:gd name="T3" fmla="*/ 0 h 7"/>
                  <a:gd name="T4" fmla="*/ 6 w 6"/>
                  <a:gd name="T5" fmla="*/ 1 h 7"/>
                  <a:gd name="T6" fmla="*/ 0 w 6"/>
                  <a:gd name="T7" fmla="*/ 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7"/>
                    </a:moveTo>
                    <a:lnTo>
                      <a:pt x="5" y="0"/>
                    </a:lnTo>
                    <a:lnTo>
                      <a:pt x="6" y="1"/>
                    </a:lnTo>
                    <a:lnTo>
                      <a:pt x="0" y="7"/>
                    </a:lnTo>
                    <a:close/>
                  </a:path>
                </a:pathLst>
              </a:custGeom>
              <a:solidFill>
                <a:srgbClr val="000000"/>
              </a:solidFill>
              <a:ln w="9525">
                <a:noFill/>
                <a:round/>
                <a:headEnd/>
                <a:tailEnd/>
              </a:ln>
            </p:spPr>
            <p:txBody>
              <a:bodyPr/>
              <a:lstStyle/>
              <a:p>
                <a:endParaRPr lang="en-US" dirty="0"/>
              </a:p>
            </p:txBody>
          </p:sp>
          <p:sp>
            <p:nvSpPr>
              <p:cNvPr id="21855" name="Freeform 854"/>
              <p:cNvSpPr>
                <a:spLocks/>
              </p:cNvSpPr>
              <p:nvPr/>
            </p:nvSpPr>
            <p:spPr bwMode="auto">
              <a:xfrm>
                <a:off x="3806" y="1524"/>
                <a:ext cx="22" cy="10"/>
              </a:xfrm>
              <a:custGeom>
                <a:avLst/>
                <a:gdLst>
                  <a:gd name="T0" fmla="*/ 1 w 194"/>
                  <a:gd name="T1" fmla="*/ 40 h 59"/>
                  <a:gd name="T2" fmla="*/ 44 w 194"/>
                  <a:gd name="T3" fmla="*/ 48 h 59"/>
                  <a:gd name="T4" fmla="*/ 73 w 194"/>
                  <a:gd name="T5" fmla="*/ 51 h 59"/>
                  <a:gd name="T6" fmla="*/ 104 w 194"/>
                  <a:gd name="T7" fmla="*/ 51 h 59"/>
                  <a:gd name="T8" fmla="*/ 134 w 194"/>
                  <a:gd name="T9" fmla="*/ 46 h 59"/>
                  <a:gd name="T10" fmla="*/ 145 w 194"/>
                  <a:gd name="T11" fmla="*/ 43 h 59"/>
                  <a:gd name="T12" fmla="*/ 157 w 194"/>
                  <a:gd name="T13" fmla="*/ 38 h 59"/>
                  <a:gd name="T14" fmla="*/ 167 w 194"/>
                  <a:gd name="T15" fmla="*/ 31 h 59"/>
                  <a:gd name="T16" fmla="*/ 171 w 194"/>
                  <a:gd name="T17" fmla="*/ 27 h 59"/>
                  <a:gd name="T18" fmla="*/ 176 w 194"/>
                  <a:gd name="T19" fmla="*/ 23 h 59"/>
                  <a:gd name="T20" fmla="*/ 182 w 194"/>
                  <a:gd name="T21" fmla="*/ 12 h 59"/>
                  <a:gd name="T22" fmla="*/ 186 w 194"/>
                  <a:gd name="T23" fmla="*/ 0 h 59"/>
                  <a:gd name="T24" fmla="*/ 194 w 194"/>
                  <a:gd name="T25" fmla="*/ 3 h 59"/>
                  <a:gd name="T26" fmla="*/ 189 w 194"/>
                  <a:gd name="T27" fmla="*/ 16 h 59"/>
                  <a:gd name="T28" fmla="*/ 183 w 194"/>
                  <a:gd name="T29" fmla="*/ 28 h 59"/>
                  <a:gd name="T30" fmla="*/ 177 w 194"/>
                  <a:gd name="T31" fmla="*/ 33 h 59"/>
                  <a:gd name="T32" fmla="*/ 173 w 194"/>
                  <a:gd name="T33" fmla="*/ 37 h 59"/>
                  <a:gd name="T34" fmla="*/ 161 w 194"/>
                  <a:gd name="T35" fmla="*/ 45 h 59"/>
                  <a:gd name="T36" fmla="*/ 149 w 194"/>
                  <a:gd name="T37" fmla="*/ 51 h 59"/>
                  <a:gd name="T38" fmla="*/ 135 w 194"/>
                  <a:gd name="T39" fmla="*/ 55 h 59"/>
                  <a:gd name="T40" fmla="*/ 104 w 194"/>
                  <a:gd name="T41" fmla="*/ 59 h 59"/>
                  <a:gd name="T42" fmla="*/ 73 w 194"/>
                  <a:gd name="T43" fmla="*/ 59 h 59"/>
                  <a:gd name="T44" fmla="*/ 43 w 194"/>
                  <a:gd name="T45" fmla="*/ 56 h 59"/>
                  <a:gd name="T46" fmla="*/ 0 w 194"/>
                  <a:gd name="T47" fmla="*/ 49 h 59"/>
                  <a:gd name="T48" fmla="*/ 1 w 194"/>
                  <a:gd name="T49" fmla="*/ 4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4"/>
                  <a:gd name="T76" fmla="*/ 0 h 59"/>
                  <a:gd name="T77" fmla="*/ 194 w 194"/>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4" h="59">
                    <a:moveTo>
                      <a:pt x="1" y="40"/>
                    </a:moveTo>
                    <a:lnTo>
                      <a:pt x="44" y="48"/>
                    </a:lnTo>
                    <a:lnTo>
                      <a:pt x="73" y="51"/>
                    </a:lnTo>
                    <a:lnTo>
                      <a:pt x="104" y="51"/>
                    </a:lnTo>
                    <a:lnTo>
                      <a:pt x="134" y="46"/>
                    </a:lnTo>
                    <a:lnTo>
                      <a:pt x="145" y="43"/>
                    </a:lnTo>
                    <a:lnTo>
                      <a:pt x="157" y="38"/>
                    </a:lnTo>
                    <a:lnTo>
                      <a:pt x="167" y="31"/>
                    </a:lnTo>
                    <a:lnTo>
                      <a:pt x="171" y="27"/>
                    </a:lnTo>
                    <a:lnTo>
                      <a:pt x="176" y="23"/>
                    </a:lnTo>
                    <a:lnTo>
                      <a:pt x="182" y="12"/>
                    </a:lnTo>
                    <a:lnTo>
                      <a:pt x="186" y="0"/>
                    </a:lnTo>
                    <a:lnTo>
                      <a:pt x="194" y="3"/>
                    </a:lnTo>
                    <a:lnTo>
                      <a:pt x="189" y="16"/>
                    </a:lnTo>
                    <a:lnTo>
                      <a:pt x="183" y="28"/>
                    </a:lnTo>
                    <a:lnTo>
                      <a:pt x="177" y="33"/>
                    </a:lnTo>
                    <a:lnTo>
                      <a:pt x="173" y="37"/>
                    </a:lnTo>
                    <a:lnTo>
                      <a:pt x="161" y="45"/>
                    </a:lnTo>
                    <a:lnTo>
                      <a:pt x="149" y="51"/>
                    </a:lnTo>
                    <a:lnTo>
                      <a:pt x="135" y="55"/>
                    </a:lnTo>
                    <a:lnTo>
                      <a:pt x="104" y="59"/>
                    </a:lnTo>
                    <a:lnTo>
                      <a:pt x="73" y="59"/>
                    </a:lnTo>
                    <a:lnTo>
                      <a:pt x="43" y="56"/>
                    </a:lnTo>
                    <a:lnTo>
                      <a:pt x="0" y="49"/>
                    </a:lnTo>
                    <a:lnTo>
                      <a:pt x="1" y="40"/>
                    </a:lnTo>
                    <a:close/>
                  </a:path>
                </a:pathLst>
              </a:custGeom>
              <a:solidFill>
                <a:srgbClr val="000000"/>
              </a:solidFill>
              <a:ln w="9525">
                <a:noFill/>
                <a:round/>
                <a:headEnd/>
                <a:tailEnd/>
              </a:ln>
            </p:spPr>
            <p:txBody>
              <a:bodyPr/>
              <a:lstStyle/>
              <a:p>
                <a:endParaRPr lang="en-US" dirty="0"/>
              </a:p>
            </p:txBody>
          </p:sp>
          <p:sp>
            <p:nvSpPr>
              <p:cNvPr id="21856" name="Freeform 855"/>
              <p:cNvSpPr>
                <a:spLocks/>
              </p:cNvSpPr>
              <p:nvPr/>
            </p:nvSpPr>
            <p:spPr bwMode="auto">
              <a:xfrm>
                <a:off x="3806" y="1531"/>
                <a:ext cx="1" cy="1"/>
              </a:xfrm>
              <a:custGeom>
                <a:avLst/>
                <a:gdLst>
                  <a:gd name="T0" fmla="*/ 0 w 4"/>
                  <a:gd name="T1" fmla="*/ 9 h 9"/>
                  <a:gd name="T2" fmla="*/ 1 w 4"/>
                  <a:gd name="T3" fmla="*/ 9 h 9"/>
                  <a:gd name="T4" fmla="*/ 2 w 4"/>
                  <a:gd name="T5" fmla="*/ 0 h 9"/>
                  <a:gd name="T6" fmla="*/ 4 w 4"/>
                  <a:gd name="T7" fmla="*/ 1 h 9"/>
                  <a:gd name="T8" fmla="*/ 0 w 4"/>
                  <a:gd name="T9" fmla="*/ 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9"/>
                    </a:moveTo>
                    <a:lnTo>
                      <a:pt x="1" y="9"/>
                    </a:lnTo>
                    <a:lnTo>
                      <a:pt x="2" y="0"/>
                    </a:lnTo>
                    <a:lnTo>
                      <a:pt x="4" y="1"/>
                    </a:lnTo>
                    <a:lnTo>
                      <a:pt x="0" y="9"/>
                    </a:lnTo>
                    <a:close/>
                  </a:path>
                </a:pathLst>
              </a:custGeom>
              <a:solidFill>
                <a:srgbClr val="000000"/>
              </a:solidFill>
              <a:ln w="9525">
                <a:noFill/>
                <a:round/>
                <a:headEnd/>
                <a:tailEnd/>
              </a:ln>
            </p:spPr>
            <p:txBody>
              <a:bodyPr/>
              <a:lstStyle/>
              <a:p>
                <a:endParaRPr lang="en-US" dirty="0"/>
              </a:p>
            </p:txBody>
          </p:sp>
          <p:sp>
            <p:nvSpPr>
              <p:cNvPr id="21857" name="Freeform 856"/>
              <p:cNvSpPr>
                <a:spLocks/>
              </p:cNvSpPr>
              <p:nvPr/>
            </p:nvSpPr>
            <p:spPr bwMode="auto">
              <a:xfrm>
                <a:off x="3805" y="1443"/>
                <a:ext cx="23" cy="81"/>
              </a:xfrm>
              <a:custGeom>
                <a:avLst/>
                <a:gdLst>
                  <a:gd name="T0" fmla="*/ 197 w 205"/>
                  <a:gd name="T1" fmla="*/ 490 h 490"/>
                  <a:gd name="T2" fmla="*/ 196 w 205"/>
                  <a:gd name="T3" fmla="*/ 480 h 490"/>
                  <a:gd name="T4" fmla="*/ 190 w 205"/>
                  <a:gd name="T5" fmla="*/ 463 h 490"/>
                  <a:gd name="T6" fmla="*/ 169 w 205"/>
                  <a:gd name="T7" fmla="*/ 404 h 490"/>
                  <a:gd name="T8" fmla="*/ 100 w 205"/>
                  <a:gd name="T9" fmla="*/ 237 h 490"/>
                  <a:gd name="T10" fmla="*/ 31 w 205"/>
                  <a:gd name="T11" fmla="*/ 76 h 490"/>
                  <a:gd name="T12" fmla="*/ 0 w 205"/>
                  <a:gd name="T13" fmla="*/ 4 h 490"/>
                  <a:gd name="T14" fmla="*/ 8 w 205"/>
                  <a:gd name="T15" fmla="*/ 0 h 490"/>
                  <a:gd name="T16" fmla="*/ 39 w 205"/>
                  <a:gd name="T17" fmla="*/ 73 h 490"/>
                  <a:gd name="T18" fmla="*/ 108 w 205"/>
                  <a:gd name="T19" fmla="*/ 234 h 490"/>
                  <a:gd name="T20" fmla="*/ 177 w 205"/>
                  <a:gd name="T21" fmla="*/ 401 h 490"/>
                  <a:gd name="T22" fmla="*/ 198 w 205"/>
                  <a:gd name="T23" fmla="*/ 459 h 490"/>
                  <a:gd name="T24" fmla="*/ 204 w 205"/>
                  <a:gd name="T25" fmla="*/ 478 h 490"/>
                  <a:gd name="T26" fmla="*/ 205 w 205"/>
                  <a:gd name="T27" fmla="*/ 490 h 490"/>
                  <a:gd name="T28" fmla="*/ 197 w 205"/>
                  <a:gd name="T29" fmla="*/ 490 h 4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5"/>
                  <a:gd name="T46" fmla="*/ 0 h 490"/>
                  <a:gd name="T47" fmla="*/ 205 w 205"/>
                  <a:gd name="T48" fmla="*/ 490 h 4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5" h="490">
                    <a:moveTo>
                      <a:pt x="197" y="490"/>
                    </a:moveTo>
                    <a:lnTo>
                      <a:pt x="196" y="480"/>
                    </a:lnTo>
                    <a:lnTo>
                      <a:pt x="190" y="463"/>
                    </a:lnTo>
                    <a:lnTo>
                      <a:pt x="169" y="404"/>
                    </a:lnTo>
                    <a:lnTo>
                      <a:pt x="100" y="237"/>
                    </a:lnTo>
                    <a:lnTo>
                      <a:pt x="31" y="76"/>
                    </a:lnTo>
                    <a:lnTo>
                      <a:pt x="0" y="4"/>
                    </a:lnTo>
                    <a:lnTo>
                      <a:pt x="8" y="0"/>
                    </a:lnTo>
                    <a:lnTo>
                      <a:pt x="39" y="73"/>
                    </a:lnTo>
                    <a:lnTo>
                      <a:pt x="108" y="234"/>
                    </a:lnTo>
                    <a:lnTo>
                      <a:pt x="177" y="401"/>
                    </a:lnTo>
                    <a:lnTo>
                      <a:pt x="198" y="459"/>
                    </a:lnTo>
                    <a:lnTo>
                      <a:pt x="204" y="478"/>
                    </a:lnTo>
                    <a:lnTo>
                      <a:pt x="205" y="490"/>
                    </a:lnTo>
                    <a:lnTo>
                      <a:pt x="197" y="490"/>
                    </a:lnTo>
                    <a:close/>
                  </a:path>
                </a:pathLst>
              </a:custGeom>
              <a:solidFill>
                <a:srgbClr val="000000"/>
              </a:solidFill>
              <a:ln w="9525">
                <a:noFill/>
                <a:round/>
                <a:headEnd/>
                <a:tailEnd/>
              </a:ln>
            </p:spPr>
            <p:txBody>
              <a:bodyPr/>
              <a:lstStyle/>
              <a:p>
                <a:endParaRPr lang="en-US" dirty="0"/>
              </a:p>
            </p:txBody>
          </p:sp>
          <p:sp>
            <p:nvSpPr>
              <p:cNvPr id="21858" name="Freeform 857"/>
              <p:cNvSpPr>
                <a:spLocks/>
              </p:cNvSpPr>
              <p:nvPr/>
            </p:nvSpPr>
            <p:spPr bwMode="auto">
              <a:xfrm>
                <a:off x="3827" y="1524"/>
                <a:ext cx="1" cy="1"/>
              </a:xfrm>
              <a:custGeom>
                <a:avLst/>
                <a:gdLst>
                  <a:gd name="T0" fmla="*/ 8 w 8"/>
                  <a:gd name="T1" fmla="*/ 3 h 3"/>
                  <a:gd name="T2" fmla="*/ 8 w 8"/>
                  <a:gd name="T3" fmla="*/ 2 h 3"/>
                  <a:gd name="T4" fmla="*/ 8 w 8"/>
                  <a:gd name="T5" fmla="*/ 1 h 3"/>
                  <a:gd name="T6" fmla="*/ 0 w 8"/>
                  <a:gd name="T7" fmla="*/ 1 h 3"/>
                  <a:gd name="T8" fmla="*/ 0 w 8"/>
                  <a:gd name="T9" fmla="*/ 0 h 3"/>
                  <a:gd name="T10" fmla="*/ 8 w 8"/>
                  <a:gd name="T11" fmla="*/ 3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8" y="3"/>
                    </a:moveTo>
                    <a:lnTo>
                      <a:pt x="8" y="2"/>
                    </a:lnTo>
                    <a:lnTo>
                      <a:pt x="8" y="1"/>
                    </a:lnTo>
                    <a:lnTo>
                      <a:pt x="0" y="1"/>
                    </a:lnTo>
                    <a:lnTo>
                      <a:pt x="0" y="0"/>
                    </a:lnTo>
                    <a:lnTo>
                      <a:pt x="8" y="3"/>
                    </a:lnTo>
                    <a:close/>
                  </a:path>
                </a:pathLst>
              </a:custGeom>
              <a:solidFill>
                <a:srgbClr val="000000"/>
              </a:solidFill>
              <a:ln w="9525">
                <a:noFill/>
                <a:round/>
                <a:headEnd/>
                <a:tailEnd/>
              </a:ln>
            </p:spPr>
            <p:txBody>
              <a:bodyPr/>
              <a:lstStyle/>
              <a:p>
                <a:endParaRPr lang="en-US" dirty="0"/>
              </a:p>
            </p:txBody>
          </p:sp>
          <p:sp>
            <p:nvSpPr>
              <p:cNvPr id="21859" name="Freeform 858"/>
              <p:cNvSpPr>
                <a:spLocks/>
              </p:cNvSpPr>
              <p:nvPr/>
            </p:nvSpPr>
            <p:spPr bwMode="auto">
              <a:xfrm>
                <a:off x="3782" y="1415"/>
                <a:ext cx="24" cy="29"/>
              </a:xfrm>
              <a:custGeom>
                <a:avLst/>
                <a:gdLst>
                  <a:gd name="T0" fmla="*/ 212 w 217"/>
                  <a:gd name="T1" fmla="*/ 171 h 171"/>
                  <a:gd name="T2" fmla="*/ 217 w 217"/>
                  <a:gd name="T3" fmla="*/ 165 h 171"/>
                  <a:gd name="T4" fmla="*/ 6 w 217"/>
                  <a:gd name="T5" fmla="*/ 0 h 171"/>
                  <a:gd name="T6" fmla="*/ 0 w 217"/>
                  <a:gd name="T7" fmla="*/ 6 h 171"/>
                  <a:gd name="T8" fmla="*/ 212 w 217"/>
                  <a:gd name="T9" fmla="*/ 171 h 171"/>
                  <a:gd name="T10" fmla="*/ 0 60000 65536"/>
                  <a:gd name="T11" fmla="*/ 0 60000 65536"/>
                  <a:gd name="T12" fmla="*/ 0 60000 65536"/>
                  <a:gd name="T13" fmla="*/ 0 60000 65536"/>
                  <a:gd name="T14" fmla="*/ 0 60000 65536"/>
                  <a:gd name="T15" fmla="*/ 0 w 217"/>
                  <a:gd name="T16" fmla="*/ 0 h 171"/>
                  <a:gd name="T17" fmla="*/ 217 w 217"/>
                  <a:gd name="T18" fmla="*/ 171 h 171"/>
                </a:gdLst>
                <a:ahLst/>
                <a:cxnLst>
                  <a:cxn ang="T10">
                    <a:pos x="T0" y="T1"/>
                  </a:cxn>
                  <a:cxn ang="T11">
                    <a:pos x="T2" y="T3"/>
                  </a:cxn>
                  <a:cxn ang="T12">
                    <a:pos x="T4" y="T5"/>
                  </a:cxn>
                  <a:cxn ang="T13">
                    <a:pos x="T6" y="T7"/>
                  </a:cxn>
                  <a:cxn ang="T14">
                    <a:pos x="T8" y="T9"/>
                  </a:cxn>
                </a:cxnLst>
                <a:rect l="T15" t="T16" r="T17" b="T18"/>
                <a:pathLst>
                  <a:path w="217" h="171">
                    <a:moveTo>
                      <a:pt x="212" y="171"/>
                    </a:moveTo>
                    <a:lnTo>
                      <a:pt x="217" y="165"/>
                    </a:lnTo>
                    <a:lnTo>
                      <a:pt x="6" y="0"/>
                    </a:lnTo>
                    <a:lnTo>
                      <a:pt x="0" y="6"/>
                    </a:lnTo>
                    <a:lnTo>
                      <a:pt x="212" y="171"/>
                    </a:lnTo>
                    <a:close/>
                  </a:path>
                </a:pathLst>
              </a:custGeom>
              <a:solidFill>
                <a:srgbClr val="000000"/>
              </a:solidFill>
              <a:ln w="9525">
                <a:noFill/>
                <a:round/>
                <a:headEnd/>
                <a:tailEnd/>
              </a:ln>
            </p:spPr>
            <p:txBody>
              <a:bodyPr/>
              <a:lstStyle/>
              <a:p>
                <a:endParaRPr lang="en-US" dirty="0"/>
              </a:p>
            </p:txBody>
          </p:sp>
          <p:sp>
            <p:nvSpPr>
              <p:cNvPr id="21860" name="Freeform 859"/>
              <p:cNvSpPr>
                <a:spLocks/>
              </p:cNvSpPr>
              <p:nvPr/>
            </p:nvSpPr>
            <p:spPr bwMode="auto">
              <a:xfrm>
                <a:off x="3805" y="1442"/>
                <a:ext cx="1" cy="2"/>
              </a:xfrm>
              <a:custGeom>
                <a:avLst/>
                <a:gdLst>
                  <a:gd name="T0" fmla="*/ 8 w 8"/>
                  <a:gd name="T1" fmla="*/ 1 h 6"/>
                  <a:gd name="T2" fmla="*/ 6 w 8"/>
                  <a:gd name="T3" fmla="*/ 0 h 6"/>
                  <a:gd name="T4" fmla="*/ 1 w 8"/>
                  <a:gd name="T5" fmla="*/ 6 h 6"/>
                  <a:gd name="T6" fmla="*/ 0 w 8"/>
                  <a:gd name="T7" fmla="*/ 5 h 6"/>
                  <a:gd name="T8" fmla="*/ 8 w 8"/>
                  <a:gd name="T9" fmla="*/ 1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1"/>
                    </a:moveTo>
                    <a:lnTo>
                      <a:pt x="6" y="0"/>
                    </a:lnTo>
                    <a:lnTo>
                      <a:pt x="1" y="6"/>
                    </a:lnTo>
                    <a:lnTo>
                      <a:pt x="0" y="5"/>
                    </a:lnTo>
                    <a:lnTo>
                      <a:pt x="8" y="1"/>
                    </a:lnTo>
                    <a:close/>
                  </a:path>
                </a:pathLst>
              </a:custGeom>
              <a:solidFill>
                <a:srgbClr val="000000"/>
              </a:solidFill>
              <a:ln w="9525">
                <a:noFill/>
                <a:round/>
                <a:headEnd/>
                <a:tailEnd/>
              </a:ln>
            </p:spPr>
            <p:txBody>
              <a:bodyPr/>
              <a:lstStyle/>
              <a:p>
                <a:endParaRPr lang="en-US" dirty="0"/>
              </a:p>
            </p:txBody>
          </p:sp>
          <p:sp>
            <p:nvSpPr>
              <p:cNvPr id="21861" name="Freeform 860"/>
              <p:cNvSpPr>
                <a:spLocks/>
              </p:cNvSpPr>
              <p:nvPr/>
            </p:nvSpPr>
            <p:spPr bwMode="auto">
              <a:xfrm>
                <a:off x="3782" y="1327"/>
                <a:ext cx="54" cy="89"/>
              </a:xfrm>
              <a:custGeom>
                <a:avLst/>
                <a:gdLst>
                  <a:gd name="T0" fmla="*/ 0 w 484"/>
                  <a:gd name="T1" fmla="*/ 529 h 534"/>
                  <a:gd name="T2" fmla="*/ 7 w 484"/>
                  <a:gd name="T3" fmla="*/ 534 h 534"/>
                  <a:gd name="T4" fmla="*/ 484 w 484"/>
                  <a:gd name="T5" fmla="*/ 5 h 534"/>
                  <a:gd name="T6" fmla="*/ 477 w 484"/>
                  <a:gd name="T7" fmla="*/ 0 h 534"/>
                  <a:gd name="T8" fmla="*/ 0 w 484"/>
                  <a:gd name="T9" fmla="*/ 529 h 534"/>
                  <a:gd name="T10" fmla="*/ 0 60000 65536"/>
                  <a:gd name="T11" fmla="*/ 0 60000 65536"/>
                  <a:gd name="T12" fmla="*/ 0 60000 65536"/>
                  <a:gd name="T13" fmla="*/ 0 60000 65536"/>
                  <a:gd name="T14" fmla="*/ 0 60000 65536"/>
                  <a:gd name="T15" fmla="*/ 0 w 484"/>
                  <a:gd name="T16" fmla="*/ 0 h 534"/>
                  <a:gd name="T17" fmla="*/ 484 w 484"/>
                  <a:gd name="T18" fmla="*/ 534 h 534"/>
                </a:gdLst>
                <a:ahLst/>
                <a:cxnLst>
                  <a:cxn ang="T10">
                    <a:pos x="T0" y="T1"/>
                  </a:cxn>
                  <a:cxn ang="T11">
                    <a:pos x="T2" y="T3"/>
                  </a:cxn>
                  <a:cxn ang="T12">
                    <a:pos x="T4" y="T5"/>
                  </a:cxn>
                  <a:cxn ang="T13">
                    <a:pos x="T6" y="T7"/>
                  </a:cxn>
                  <a:cxn ang="T14">
                    <a:pos x="T8" y="T9"/>
                  </a:cxn>
                </a:cxnLst>
                <a:rect l="T15" t="T16" r="T17" b="T18"/>
                <a:pathLst>
                  <a:path w="484" h="534">
                    <a:moveTo>
                      <a:pt x="0" y="529"/>
                    </a:moveTo>
                    <a:lnTo>
                      <a:pt x="7" y="534"/>
                    </a:lnTo>
                    <a:lnTo>
                      <a:pt x="484" y="5"/>
                    </a:lnTo>
                    <a:lnTo>
                      <a:pt x="477" y="0"/>
                    </a:lnTo>
                    <a:lnTo>
                      <a:pt x="0" y="529"/>
                    </a:lnTo>
                    <a:close/>
                  </a:path>
                </a:pathLst>
              </a:custGeom>
              <a:solidFill>
                <a:srgbClr val="000000"/>
              </a:solidFill>
              <a:ln w="9525">
                <a:noFill/>
                <a:round/>
                <a:headEnd/>
                <a:tailEnd/>
              </a:ln>
            </p:spPr>
            <p:txBody>
              <a:bodyPr/>
              <a:lstStyle/>
              <a:p>
                <a:endParaRPr lang="en-US" dirty="0"/>
              </a:p>
            </p:txBody>
          </p:sp>
          <p:sp>
            <p:nvSpPr>
              <p:cNvPr id="21862" name="Freeform 861"/>
              <p:cNvSpPr>
                <a:spLocks/>
              </p:cNvSpPr>
              <p:nvPr/>
            </p:nvSpPr>
            <p:spPr bwMode="auto">
              <a:xfrm>
                <a:off x="3782" y="1415"/>
                <a:ext cx="1" cy="1"/>
              </a:xfrm>
              <a:custGeom>
                <a:avLst/>
                <a:gdLst>
                  <a:gd name="T0" fmla="*/ 2 w 9"/>
                  <a:gd name="T1" fmla="*/ 6 h 6"/>
                  <a:gd name="T2" fmla="*/ 0 w 9"/>
                  <a:gd name="T3" fmla="*/ 4 h 6"/>
                  <a:gd name="T4" fmla="*/ 2 w 9"/>
                  <a:gd name="T5" fmla="*/ 1 h 6"/>
                  <a:gd name="T6" fmla="*/ 9 w 9"/>
                  <a:gd name="T7" fmla="*/ 6 h 6"/>
                  <a:gd name="T8" fmla="*/ 8 w 9"/>
                  <a:gd name="T9" fmla="*/ 0 h 6"/>
                  <a:gd name="T10" fmla="*/ 2 w 9"/>
                  <a:gd name="T11" fmla="*/ 6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2" y="6"/>
                    </a:moveTo>
                    <a:lnTo>
                      <a:pt x="0" y="4"/>
                    </a:lnTo>
                    <a:lnTo>
                      <a:pt x="2" y="1"/>
                    </a:lnTo>
                    <a:lnTo>
                      <a:pt x="9" y="6"/>
                    </a:lnTo>
                    <a:lnTo>
                      <a:pt x="8" y="0"/>
                    </a:lnTo>
                    <a:lnTo>
                      <a:pt x="2" y="6"/>
                    </a:lnTo>
                    <a:close/>
                  </a:path>
                </a:pathLst>
              </a:custGeom>
              <a:solidFill>
                <a:srgbClr val="000000"/>
              </a:solidFill>
              <a:ln w="9525">
                <a:noFill/>
                <a:round/>
                <a:headEnd/>
                <a:tailEnd/>
              </a:ln>
            </p:spPr>
            <p:txBody>
              <a:bodyPr/>
              <a:lstStyle/>
              <a:p>
                <a:endParaRPr lang="en-US" dirty="0"/>
              </a:p>
            </p:txBody>
          </p:sp>
          <p:sp>
            <p:nvSpPr>
              <p:cNvPr id="21863" name="Freeform 862"/>
              <p:cNvSpPr>
                <a:spLocks/>
              </p:cNvSpPr>
              <p:nvPr/>
            </p:nvSpPr>
            <p:spPr bwMode="auto">
              <a:xfrm>
                <a:off x="3758" y="1219"/>
                <a:ext cx="62" cy="100"/>
              </a:xfrm>
              <a:custGeom>
                <a:avLst/>
                <a:gdLst>
                  <a:gd name="T0" fmla="*/ 0 w 555"/>
                  <a:gd name="T1" fmla="*/ 590 h 595"/>
                  <a:gd name="T2" fmla="*/ 7 w 555"/>
                  <a:gd name="T3" fmla="*/ 595 h 595"/>
                  <a:gd name="T4" fmla="*/ 555 w 555"/>
                  <a:gd name="T5" fmla="*/ 5 h 595"/>
                  <a:gd name="T6" fmla="*/ 549 w 555"/>
                  <a:gd name="T7" fmla="*/ 0 h 595"/>
                  <a:gd name="T8" fmla="*/ 0 w 555"/>
                  <a:gd name="T9" fmla="*/ 590 h 595"/>
                  <a:gd name="T10" fmla="*/ 0 60000 65536"/>
                  <a:gd name="T11" fmla="*/ 0 60000 65536"/>
                  <a:gd name="T12" fmla="*/ 0 60000 65536"/>
                  <a:gd name="T13" fmla="*/ 0 60000 65536"/>
                  <a:gd name="T14" fmla="*/ 0 60000 65536"/>
                  <a:gd name="T15" fmla="*/ 0 w 555"/>
                  <a:gd name="T16" fmla="*/ 0 h 595"/>
                  <a:gd name="T17" fmla="*/ 555 w 555"/>
                  <a:gd name="T18" fmla="*/ 595 h 595"/>
                </a:gdLst>
                <a:ahLst/>
                <a:cxnLst>
                  <a:cxn ang="T10">
                    <a:pos x="T0" y="T1"/>
                  </a:cxn>
                  <a:cxn ang="T11">
                    <a:pos x="T2" y="T3"/>
                  </a:cxn>
                  <a:cxn ang="T12">
                    <a:pos x="T4" y="T5"/>
                  </a:cxn>
                  <a:cxn ang="T13">
                    <a:pos x="T6" y="T7"/>
                  </a:cxn>
                  <a:cxn ang="T14">
                    <a:pos x="T8" y="T9"/>
                  </a:cxn>
                </a:cxnLst>
                <a:rect l="T15" t="T16" r="T17" b="T18"/>
                <a:pathLst>
                  <a:path w="555" h="595">
                    <a:moveTo>
                      <a:pt x="0" y="590"/>
                    </a:moveTo>
                    <a:lnTo>
                      <a:pt x="7" y="595"/>
                    </a:lnTo>
                    <a:lnTo>
                      <a:pt x="555" y="5"/>
                    </a:lnTo>
                    <a:lnTo>
                      <a:pt x="549" y="0"/>
                    </a:lnTo>
                    <a:lnTo>
                      <a:pt x="0" y="590"/>
                    </a:lnTo>
                    <a:close/>
                  </a:path>
                </a:pathLst>
              </a:custGeom>
              <a:solidFill>
                <a:srgbClr val="000000"/>
              </a:solidFill>
              <a:ln w="9525">
                <a:noFill/>
                <a:round/>
                <a:headEnd/>
                <a:tailEnd/>
              </a:ln>
            </p:spPr>
            <p:txBody>
              <a:bodyPr/>
              <a:lstStyle/>
              <a:p>
                <a:endParaRPr lang="en-US" dirty="0"/>
              </a:p>
            </p:txBody>
          </p:sp>
          <p:sp>
            <p:nvSpPr>
              <p:cNvPr id="21864" name="Freeform 863"/>
              <p:cNvSpPr>
                <a:spLocks/>
              </p:cNvSpPr>
              <p:nvPr/>
            </p:nvSpPr>
            <p:spPr bwMode="auto">
              <a:xfrm>
                <a:off x="3822" y="1212"/>
                <a:ext cx="3" cy="3"/>
              </a:xfrm>
              <a:custGeom>
                <a:avLst/>
                <a:gdLst>
                  <a:gd name="T0" fmla="*/ 0 w 21"/>
                  <a:gd name="T1" fmla="*/ 17 h 22"/>
                  <a:gd name="T2" fmla="*/ 6 w 21"/>
                  <a:gd name="T3" fmla="*/ 22 h 22"/>
                  <a:gd name="T4" fmla="*/ 21 w 21"/>
                  <a:gd name="T5" fmla="*/ 5 h 22"/>
                  <a:gd name="T6" fmla="*/ 14 w 21"/>
                  <a:gd name="T7" fmla="*/ 0 h 22"/>
                  <a:gd name="T8" fmla="*/ 0 w 21"/>
                  <a:gd name="T9" fmla="*/ 1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17"/>
                    </a:moveTo>
                    <a:lnTo>
                      <a:pt x="6" y="22"/>
                    </a:lnTo>
                    <a:lnTo>
                      <a:pt x="21" y="5"/>
                    </a:lnTo>
                    <a:lnTo>
                      <a:pt x="14" y="0"/>
                    </a:lnTo>
                    <a:lnTo>
                      <a:pt x="0" y="17"/>
                    </a:lnTo>
                    <a:close/>
                  </a:path>
                </a:pathLst>
              </a:custGeom>
              <a:solidFill>
                <a:srgbClr val="000000"/>
              </a:solidFill>
              <a:ln w="9525">
                <a:noFill/>
                <a:round/>
                <a:headEnd/>
                <a:tailEnd/>
              </a:ln>
            </p:spPr>
            <p:txBody>
              <a:bodyPr/>
              <a:lstStyle/>
              <a:p>
                <a:endParaRPr lang="en-US" dirty="0"/>
              </a:p>
            </p:txBody>
          </p:sp>
          <p:sp>
            <p:nvSpPr>
              <p:cNvPr id="21865" name="Freeform 864"/>
              <p:cNvSpPr>
                <a:spLocks/>
              </p:cNvSpPr>
              <p:nvPr/>
            </p:nvSpPr>
            <p:spPr bwMode="auto">
              <a:xfrm>
                <a:off x="3670" y="1181"/>
                <a:ext cx="131" cy="78"/>
              </a:xfrm>
              <a:custGeom>
                <a:avLst/>
                <a:gdLst>
                  <a:gd name="T0" fmla="*/ 1177 w 1177"/>
                  <a:gd name="T1" fmla="*/ 7 h 464"/>
                  <a:gd name="T2" fmla="*/ 1172 w 1177"/>
                  <a:gd name="T3" fmla="*/ 0 h 464"/>
                  <a:gd name="T4" fmla="*/ 586 w 1177"/>
                  <a:gd name="T5" fmla="*/ 228 h 464"/>
                  <a:gd name="T6" fmla="*/ 0 w 1177"/>
                  <a:gd name="T7" fmla="*/ 457 h 464"/>
                  <a:gd name="T8" fmla="*/ 5 w 1177"/>
                  <a:gd name="T9" fmla="*/ 464 h 464"/>
                  <a:gd name="T10" fmla="*/ 591 w 1177"/>
                  <a:gd name="T11" fmla="*/ 235 h 464"/>
                  <a:gd name="T12" fmla="*/ 1177 w 1177"/>
                  <a:gd name="T13" fmla="*/ 7 h 464"/>
                  <a:gd name="T14" fmla="*/ 0 60000 65536"/>
                  <a:gd name="T15" fmla="*/ 0 60000 65536"/>
                  <a:gd name="T16" fmla="*/ 0 60000 65536"/>
                  <a:gd name="T17" fmla="*/ 0 60000 65536"/>
                  <a:gd name="T18" fmla="*/ 0 60000 65536"/>
                  <a:gd name="T19" fmla="*/ 0 60000 65536"/>
                  <a:gd name="T20" fmla="*/ 0 60000 65536"/>
                  <a:gd name="T21" fmla="*/ 0 w 1177"/>
                  <a:gd name="T22" fmla="*/ 0 h 464"/>
                  <a:gd name="T23" fmla="*/ 1177 w 1177"/>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7" h="464">
                    <a:moveTo>
                      <a:pt x="1177" y="7"/>
                    </a:moveTo>
                    <a:lnTo>
                      <a:pt x="1172" y="0"/>
                    </a:lnTo>
                    <a:lnTo>
                      <a:pt x="586" y="228"/>
                    </a:lnTo>
                    <a:lnTo>
                      <a:pt x="0" y="457"/>
                    </a:lnTo>
                    <a:lnTo>
                      <a:pt x="5" y="464"/>
                    </a:lnTo>
                    <a:lnTo>
                      <a:pt x="591" y="235"/>
                    </a:lnTo>
                    <a:lnTo>
                      <a:pt x="1177" y="7"/>
                    </a:lnTo>
                    <a:close/>
                  </a:path>
                </a:pathLst>
              </a:custGeom>
              <a:solidFill>
                <a:srgbClr val="000000"/>
              </a:solidFill>
              <a:ln w="9525">
                <a:noFill/>
                <a:round/>
                <a:headEnd/>
                <a:tailEnd/>
              </a:ln>
            </p:spPr>
            <p:txBody>
              <a:bodyPr/>
              <a:lstStyle/>
              <a:p>
                <a:endParaRPr lang="en-US" dirty="0"/>
              </a:p>
            </p:txBody>
          </p:sp>
          <p:sp>
            <p:nvSpPr>
              <p:cNvPr id="21866" name="Freeform 865"/>
              <p:cNvSpPr>
                <a:spLocks/>
              </p:cNvSpPr>
              <p:nvPr/>
            </p:nvSpPr>
            <p:spPr bwMode="auto">
              <a:xfrm>
                <a:off x="3666" y="1253"/>
                <a:ext cx="5" cy="6"/>
              </a:xfrm>
              <a:custGeom>
                <a:avLst/>
                <a:gdLst>
                  <a:gd name="T0" fmla="*/ 34 w 40"/>
                  <a:gd name="T1" fmla="*/ 34 h 34"/>
                  <a:gd name="T2" fmla="*/ 40 w 40"/>
                  <a:gd name="T3" fmla="*/ 28 h 34"/>
                  <a:gd name="T4" fmla="*/ 5 w 40"/>
                  <a:gd name="T5" fmla="*/ 0 h 34"/>
                  <a:gd name="T6" fmla="*/ 0 w 40"/>
                  <a:gd name="T7" fmla="*/ 6 h 34"/>
                  <a:gd name="T8" fmla="*/ 34 w 40"/>
                  <a:gd name="T9" fmla="*/ 34 h 34"/>
                  <a:gd name="T10" fmla="*/ 0 60000 65536"/>
                  <a:gd name="T11" fmla="*/ 0 60000 65536"/>
                  <a:gd name="T12" fmla="*/ 0 60000 65536"/>
                  <a:gd name="T13" fmla="*/ 0 60000 65536"/>
                  <a:gd name="T14" fmla="*/ 0 60000 65536"/>
                  <a:gd name="T15" fmla="*/ 0 w 40"/>
                  <a:gd name="T16" fmla="*/ 0 h 34"/>
                  <a:gd name="T17" fmla="*/ 40 w 40"/>
                  <a:gd name="T18" fmla="*/ 34 h 34"/>
                </a:gdLst>
                <a:ahLst/>
                <a:cxnLst>
                  <a:cxn ang="T10">
                    <a:pos x="T0" y="T1"/>
                  </a:cxn>
                  <a:cxn ang="T11">
                    <a:pos x="T2" y="T3"/>
                  </a:cxn>
                  <a:cxn ang="T12">
                    <a:pos x="T4" y="T5"/>
                  </a:cxn>
                  <a:cxn ang="T13">
                    <a:pos x="T6" y="T7"/>
                  </a:cxn>
                  <a:cxn ang="T14">
                    <a:pos x="T8" y="T9"/>
                  </a:cxn>
                </a:cxnLst>
                <a:rect l="T15" t="T16" r="T17" b="T18"/>
                <a:pathLst>
                  <a:path w="40" h="34">
                    <a:moveTo>
                      <a:pt x="34" y="34"/>
                    </a:moveTo>
                    <a:lnTo>
                      <a:pt x="40" y="28"/>
                    </a:lnTo>
                    <a:lnTo>
                      <a:pt x="5" y="0"/>
                    </a:lnTo>
                    <a:lnTo>
                      <a:pt x="0" y="6"/>
                    </a:lnTo>
                    <a:lnTo>
                      <a:pt x="34" y="34"/>
                    </a:lnTo>
                    <a:close/>
                  </a:path>
                </a:pathLst>
              </a:custGeom>
              <a:solidFill>
                <a:srgbClr val="000000"/>
              </a:solidFill>
              <a:ln w="9525">
                <a:noFill/>
                <a:round/>
                <a:headEnd/>
                <a:tailEnd/>
              </a:ln>
            </p:spPr>
            <p:txBody>
              <a:bodyPr/>
              <a:lstStyle/>
              <a:p>
                <a:endParaRPr lang="en-US" dirty="0"/>
              </a:p>
            </p:txBody>
          </p:sp>
          <p:sp>
            <p:nvSpPr>
              <p:cNvPr id="21867" name="Freeform 866"/>
              <p:cNvSpPr>
                <a:spLocks/>
              </p:cNvSpPr>
              <p:nvPr/>
            </p:nvSpPr>
            <p:spPr bwMode="auto">
              <a:xfrm>
                <a:off x="3670" y="1258"/>
                <a:ext cx="1" cy="1"/>
              </a:xfrm>
              <a:custGeom>
                <a:avLst/>
                <a:gdLst>
                  <a:gd name="T0" fmla="*/ 6 w 6"/>
                  <a:gd name="T1" fmla="*/ 7 h 8"/>
                  <a:gd name="T2" fmla="*/ 3 w 6"/>
                  <a:gd name="T3" fmla="*/ 8 h 8"/>
                  <a:gd name="T4" fmla="*/ 0 w 6"/>
                  <a:gd name="T5" fmla="*/ 6 h 8"/>
                  <a:gd name="T6" fmla="*/ 6 w 6"/>
                  <a:gd name="T7" fmla="*/ 0 h 8"/>
                  <a:gd name="T8" fmla="*/ 1 w 6"/>
                  <a:gd name="T9" fmla="*/ 0 h 8"/>
                  <a:gd name="T10" fmla="*/ 6 w 6"/>
                  <a:gd name="T11" fmla="*/ 7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7"/>
                    </a:moveTo>
                    <a:lnTo>
                      <a:pt x="3" y="8"/>
                    </a:lnTo>
                    <a:lnTo>
                      <a:pt x="0" y="6"/>
                    </a:lnTo>
                    <a:lnTo>
                      <a:pt x="6" y="0"/>
                    </a:lnTo>
                    <a:lnTo>
                      <a:pt x="1" y="0"/>
                    </a:lnTo>
                    <a:lnTo>
                      <a:pt x="6" y="7"/>
                    </a:lnTo>
                    <a:close/>
                  </a:path>
                </a:pathLst>
              </a:custGeom>
              <a:solidFill>
                <a:srgbClr val="000000"/>
              </a:solidFill>
              <a:ln w="9525">
                <a:noFill/>
                <a:round/>
                <a:headEnd/>
                <a:tailEnd/>
              </a:ln>
            </p:spPr>
            <p:txBody>
              <a:bodyPr/>
              <a:lstStyle/>
              <a:p>
                <a:endParaRPr lang="en-US" dirty="0"/>
              </a:p>
            </p:txBody>
          </p:sp>
          <p:sp>
            <p:nvSpPr>
              <p:cNvPr id="21868" name="Freeform 867"/>
              <p:cNvSpPr>
                <a:spLocks/>
              </p:cNvSpPr>
              <p:nvPr/>
            </p:nvSpPr>
            <p:spPr bwMode="auto">
              <a:xfrm>
                <a:off x="3653" y="1200"/>
                <a:ext cx="14" cy="54"/>
              </a:xfrm>
              <a:custGeom>
                <a:avLst/>
                <a:gdLst>
                  <a:gd name="T0" fmla="*/ 117 w 124"/>
                  <a:gd name="T1" fmla="*/ 324 h 324"/>
                  <a:gd name="T2" fmla="*/ 124 w 124"/>
                  <a:gd name="T3" fmla="*/ 321 h 324"/>
                  <a:gd name="T4" fmla="*/ 7 w 124"/>
                  <a:gd name="T5" fmla="*/ 0 h 324"/>
                  <a:gd name="T6" fmla="*/ 0 w 124"/>
                  <a:gd name="T7" fmla="*/ 3 h 324"/>
                  <a:gd name="T8" fmla="*/ 117 w 124"/>
                  <a:gd name="T9" fmla="*/ 324 h 324"/>
                  <a:gd name="T10" fmla="*/ 0 60000 65536"/>
                  <a:gd name="T11" fmla="*/ 0 60000 65536"/>
                  <a:gd name="T12" fmla="*/ 0 60000 65536"/>
                  <a:gd name="T13" fmla="*/ 0 60000 65536"/>
                  <a:gd name="T14" fmla="*/ 0 60000 65536"/>
                  <a:gd name="T15" fmla="*/ 0 w 124"/>
                  <a:gd name="T16" fmla="*/ 0 h 324"/>
                  <a:gd name="T17" fmla="*/ 124 w 124"/>
                  <a:gd name="T18" fmla="*/ 324 h 324"/>
                </a:gdLst>
                <a:ahLst/>
                <a:cxnLst>
                  <a:cxn ang="T10">
                    <a:pos x="T0" y="T1"/>
                  </a:cxn>
                  <a:cxn ang="T11">
                    <a:pos x="T2" y="T3"/>
                  </a:cxn>
                  <a:cxn ang="T12">
                    <a:pos x="T4" y="T5"/>
                  </a:cxn>
                  <a:cxn ang="T13">
                    <a:pos x="T6" y="T7"/>
                  </a:cxn>
                  <a:cxn ang="T14">
                    <a:pos x="T8" y="T9"/>
                  </a:cxn>
                </a:cxnLst>
                <a:rect l="T15" t="T16" r="T17" b="T18"/>
                <a:pathLst>
                  <a:path w="124" h="324">
                    <a:moveTo>
                      <a:pt x="117" y="324"/>
                    </a:moveTo>
                    <a:lnTo>
                      <a:pt x="124" y="321"/>
                    </a:lnTo>
                    <a:lnTo>
                      <a:pt x="7" y="0"/>
                    </a:lnTo>
                    <a:lnTo>
                      <a:pt x="0" y="3"/>
                    </a:lnTo>
                    <a:lnTo>
                      <a:pt x="117" y="324"/>
                    </a:lnTo>
                    <a:close/>
                  </a:path>
                </a:pathLst>
              </a:custGeom>
              <a:solidFill>
                <a:srgbClr val="000000"/>
              </a:solidFill>
              <a:ln w="9525">
                <a:noFill/>
                <a:round/>
                <a:headEnd/>
                <a:tailEnd/>
              </a:ln>
            </p:spPr>
            <p:txBody>
              <a:bodyPr/>
              <a:lstStyle/>
              <a:p>
                <a:endParaRPr lang="en-US" dirty="0"/>
              </a:p>
            </p:txBody>
          </p:sp>
          <p:sp>
            <p:nvSpPr>
              <p:cNvPr id="21869" name="Freeform 868"/>
              <p:cNvSpPr>
                <a:spLocks/>
              </p:cNvSpPr>
              <p:nvPr/>
            </p:nvSpPr>
            <p:spPr bwMode="auto">
              <a:xfrm>
                <a:off x="3666" y="1253"/>
                <a:ext cx="1" cy="1"/>
              </a:xfrm>
              <a:custGeom>
                <a:avLst/>
                <a:gdLst>
                  <a:gd name="T0" fmla="*/ 1 w 7"/>
                  <a:gd name="T1" fmla="*/ 6 h 6"/>
                  <a:gd name="T2" fmla="*/ 0 w 7"/>
                  <a:gd name="T3" fmla="*/ 5 h 6"/>
                  <a:gd name="T4" fmla="*/ 7 w 7"/>
                  <a:gd name="T5" fmla="*/ 2 h 6"/>
                  <a:gd name="T6" fmla="*/ 6 w 7"/>
                  <a:gd name="T7" fmla="*/ 0 h 6"/>
                  <a:gd name="T8" fmla="*/ 1 w 7"/>
                  <a:gd name="T9" fmla="*/ 6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lnTo>
                      <a:pt x="0" y="5"/>
                    </a:lnTo>
                    <a:lnTo>
                      <a:pt x="7" y="2"/>
                    </a:lnTo>
                    <a:lnTo>
                      <a:pt x="6" y="0"/>
                    </a:lnTo>
                    <a:lnTo>
                      <a:pt x="1" y="6"/>
                    </a:lnTo>
                    <a:close/>
                  </a:path>
                </a:pathLst>
              </a:custGeom>
              <a:solidFill>
                <a:srgbClr val="000000"/>
              </a:solidFill>
              <a:ln w="9525">
                <a:noFill/>
                <a:round/>
                <a:headEnd/>
                <a:tailEnd/>
              </a:ln>
            </p:spPr>
            <p:txBody>
              <a:bodyPr/>
              <a:lstStyle/>
              <a:p>
                <a:endParaRPr lang="en-US" dirty="0"/>
              </a:p>
            </p:txBody>
          </p:sp>
          <p:sp>
            <p:nvSpPr>
              <p:cNvPr id="21870" name="Freeform 869"/>
              <p:cNvSpPr>
                <a:spLocks/>
              </p:cNvSpPr>
              <p:nvPr/>
            </p:nvSpPr>
            <p:spPr bwMode="auto">
              <a:xfrm>
                <a:off x="3653" y="1154"/>
                <a:ext cx="8" cy="46"/>
              </a:xfrm>
              <a:custGeom>
                <a:avLst/>
                <a:gdLst>
                  <a:gd name="T0" fmla="*/ 0 w 68"/>
                  <a:gd name="T1" fmla="*/ 272 h 274"/>
                  <a:gd name="T2" fmla="*/ 15 w 68"/>
                  <a:gd name="T3" fmla="*/ 194 h 274"/>
                  <a:gd name="T4" fmla="*/ 32 w 68"/>
                  <a:gd name="T5" fmla="*/ 121 h 274"/>
                  <a:gd name="T6" fmla="*/ 60 w 68"/>
                  <a:gd name="T7" fmla="*/ 0 h 274"/>
                  <a:gd name="T8" fmla="*/ 68 w 68"/>
                  <a:gd name="T9" fmla="*/ 3 h 274"/>
                  <a:gd name="T10" fmla="*/ 40 w 68"/>
                  <a:gd name="T11" fmla="*/ 124 h 274"/>
                  <a:gd name="T12" fmla="*/ 23 w 68"/>
                  <a:gd name="T13" fmla="*/ 197 h 274"/>
                  <a:gd name="T14" fmla="*/ 7 w 68"/>
                  <a:gd name="T15" fmla="*/ 274 h 274"/>
                  <a:gd name="T16" fmla="*/ 0 w 68"/>
                  <a:gd name="T17" fmla="*/ 272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74"/>
                  <a:gd name="T29" fmla="*/ 68 w 68"/>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74">
                    <a:moveTo>
                      <a:pt x="0" y="272"/>
                    </a:moveTo>
                    <a:lnTo>
                      <a:pt x="15" y="194"/>
                    </a:lnTo>
                    <a:lnTo>
                      <a:pt x="32" y="121"/>
                    </a:lnTo>
                    <a:lnTo>
                      <a:pt x="60" y="0"/>
                    </a:lnTo>
                    <a:lnTo>
                      <a:pt x="68" y="3"/>
                    </a:lnTo>
                    <a:lnTo>
                      <a:pt x="40" y="124"/>
                    </a:lnTo>
                    <a:lnTo>
                      <a:pt x="23" y="197"/>
                    </a:lnTo>
                    <a:lnTo>
                      <a:pt x="7" y="274"/>
                    </a:lnTo>
                    <a:lnTo>
                      <a:pt x="0" y="272"/>
                    </a:lnTo>
                    <a:close/>
                  </a:path>
                </a:pathLst>
              </a:custGeom>
              <a:solidFill>
                <a:srgbClr val="000000"/>
              </a:solidFill>
              <a:ln w="9525">
                <a:noFill/>
                <a:round/>
                <a:headEnd/>
                <a:tailEnd/>
              </a:ln>
            </p:spPr>
            <p:txBody>
              <a:bodyPr/>
              <a:lstStyle/>
              <a:p>
                <a:endParaRPr lang="en-US" dirty="0"/>
              </a:p>
            </p:txBody>
          </p:sp>
          <p:sp>
            <p:nvSpPr>
              <p:cNvPr id="21871" name="Freeform 870"/>
              <p:cNvSpPr>
                <a:spLocks/>
              </p:cNvSpPr>
              <p:nvPr/>
            </p:nvSpPr>
            <p:spPr bwMode="auto">
              <a:xfrm>
                <a:off x="3653" y="1200"/>
                <a:ext cx="1" cy="1"/>
              </a:xfrm>
              <a:custGeom>
                <a:avLst/>
                <a:gdLst>
                  <a:gd name="T0" fmla="*/ 0 w 7"/>
                  <a:gd name="T1" fmla="*/ 3 h 3"/>
                  <a:gd name="T2" fmla="*/ 0 w 7"/>
                  <a:gd name="T3" fmla="*/ 2 h 3"/>
                  <a:gd name="T4" fmla="*/ 0 w 7"/>
                  <a:gd name="T5" fmla="*/ 0 h 3"/>
                  <a:gd name="T6" fmla="*/ 7 w 7"/>
                  <a:gd name="T7" fmla="*/ 2 h 3"/>
                  <a:gd name="T8" fmla="*/ 7 w 7"/>
                  <a:gd name="T9" fmla="*/ 0 h 3"/>
                  <a:gd name="T10" fmla="*/ 0 w 7"/>
                  <a:gd name="T11" fmla="*/ 3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3"/>
                    </a:moveTo>
                    <a:lnTo>
                      <a:pt x="0" y="2"/>
                    </a:lnTo>
                    <a:lnTo>
                      <a:pt x="0" y="0"/>
                    </a:lnTo>
                    <a:lnTo>
                      <a:pt x="7" y="2"/>
                    </a:lnTo>
                    <a:lnTo>
                      <a:pt x="7" y="0"/>
                    </a:lnTo>
                    <a:lnTo>
                      <a:pt x="0" y="3"/>
                    </a:lnTo>
                    <a:close/>
                  </a:path>
                </a:pathLst>
              </a:custGeom>
              <a:solidFill>
                <a:srgbClr val="000000"/>
              </a:solidFill>
              <a:ln w="9525">
                <a:noFill/>
                <a:round/>
                <a:headEnd/>
                <a:tailEnd/>
              </a:ln>
            </p:spPr>
            <p:txBody>
              <a:bodyPr/>
              <a:lstStyle/>
              <a:p>
                <a:endParaRPr lang="en-US" dirty="0"/>
              </a:p>
            </p:txBody>
          </p:sp>
          <p:sp>
            <p:nvSpPr>
              <p:cNvPr id="21872" name="Freeform 871"/>
              <p:cNvSpPr>
                <a:spLocks/>
              </p:cNvSpPr>
              <p:nvPr/>
            </p:nvSpPr>
            <p:spPr bwMode="auto">
              <a:xfrm>
                <a:off x="3620" y="1121"/>
                <a:ext cx="41" cy="34"/>
              </a:xfrm>
              <a:custGeom>
                <a:avLst/>
                <a:gdLst>
                  <a:gd name="T0" fmla="*/ 358 w 367"/>
                  <a:gd name="T1" fmla="*/ 202 h 204"/>
                  <a:gd name="T2" fmla="*/ 359 w 367"/>
                  <a:gd name="T3" fmla="*/ 196 h 204"/>
                  <a:gd name="T4" fmla="*/ 358 w 367"/>
                  <a:gd name="T5" fmla="*/ 190 h 204"/>
                  <a:gd name="T6" fmla="*/ 354 w 367"/>
                  <a:gd name="T7" fmla="*/ 183 h 204"/>
                  <a:gd name="T8" fmla="*/ 351 w 367"/>
                  <a:gd name="T9" fmla="*/ 176 h 204"/>
                  <a:gd name="T10" fmla="*/ 339 w 367"/>
                  <a:gd name="T11" fmla="*/ 160 h 204"/>
                  <a:gd name="T12" fmla="*/ 320 w 367"/>
                  <a:gd name="T13" fmla="*/ 144 h 204"/>
                  <a:gd name="T14" fmla="*/ 298 w 367"/>
                  <a:gd name="T15" fmla="*/ 128 h 204"/>
                  <a:gd name="T16" fmla="*/ 272 w 367"/>
                  <a:gd name="T17" fmla="*/ 111 h 204"/>
                  <a:gd name="T18" fmla="*/ 214 w 367"/>
                  <a:gd name="T19" fmla="*/ 81 h 204"/>
                  <a:gd name="T20" fmla="*/ 151 w 367"/>
                  <a:gd name="T21" fmla="*/ 53 h 204"/>
                  <a:gd name="T22" fmla="*/ 89 w 367"/>
                  <a:gd name="T23" fmla="*/ 30 h 204"/>
                  <a:gd name="T24" fmla="*/ 37 w 367"/>
                  <a:gd name="T25" fmla="*/ 14 h 204"/>
                  <a:gd name="T26" fmla="*/ 0 w 367"/>
                  <a:gd name="T27" fmla="*/ 7 h 204"/>
                  <a:gd name="T28" fmla="*/ 2 w 367"/>
                  <a:gd name="T29" fmla="*/ 0 h 204"/>
                  <a:gd name="T30" fmla="*/ 40 w 367"/>
                  <a:gd name="T31" fmla="*/ 7 h 204"/>
                  <a:gd name="T32" fmla="*/ 93 w 367"/>
                  <a:gd name="T33" fmla="*/ 23 h 204"/>
                  <a:gd name="T34" fmla="*/ 155 w 367"/>
                  <a:gd name="T35" fmla="*/ 46 h 204"/>
                  <a:gd name="T36" fmla="*/ 219 w 367"/>
                  <a:gd name="T37" fmla="*/ 74 h 204"/>
                  <a:gd name="T38" fmla="*/ 278 w 367"/>
                  <a:gd name="T39" fmla="*/ 105 h 204"/>
                  <a:gd name="T40" fmla="*/ 303 w 367"/>
                  <a:gd name="T41" fmla="*/ 122 h 204"/>
                  <a:gd name="T42" fmla="*/ 326 w 367"/>
                  <a:gd name="T43" fmla="*/ 137 h 204"/>
                  <a:gd name="T44" fmla="*/ 344 w 367"/>
                  <a:gd name="T45" fmla="*/ 154 h 204"/>
                  <a:gd name="T46" fmla="*/ 358 w 367"/>
                  <a:gd name="T47" fmla="*/ 171 h 204"/>
                  <a:gd name="T48" fmla="*/ 362 w 367"/>
                  <a:gd name="T49" fmla="*/ 179 h 204"/>
                  <a:gd name="T50" fmla="*/ 366 w 367"/>
                  <a:gd name="T51" fmla="*/ 187 h 204"/>
                  <a:gd name="T52" fmla="*/ 367 w 367"/>
                  <a:gd name="T53" fmla="*/ 196 h 204"/>
                  <a:gd name="T54" fmla="*/ 366 w 367"/>
                  <a:gd name="T55" fmla="*/ 204 h 204"/>
                  <a:gd name="T56" fmla="*/ 358 w 367"/>
                  <a:gd name="T57" fmla="*/ 202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7"/>
                  <a:gd name="T88" fmla="*/ 0 h 204"/>
                  <a:gd name="T89" fmla="*/ 367 w 367"/>
                  <a:gd name="T90" fmla="*/ 204 h 2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7" h="204">
                    <a:moveTo>
                      <a:pt x="358" y="202"/>
                    </a:moveTo>
                    <a:lnTo>
                      <a:pt x="359" y="196"/>
                    </a:lnTo>
                    <a:lnTo>
                      <a:pt x="358" y="190"/>
                    </a:lnTo>
                    <a:lnTo>
                      <a:pt x="354" y="183"/>
                    </a:lnTo>
                    <a:lnTo>
                      <a:pt x="351" y="176"/>
                    </a:lnTo>
                    <a:lnTo>
                      <a:pt x="339" y="160"/>
                    </a:lnTo>
                    <a:lnTo>
                      <a:pt x="320" y="144"/>
                    </a:lnTo>
                    <a:lnTo>
                      <a:pt x="298" y="128"/>
                    </a:lnTo>
                    <a:lnTo>
                      <a:pt x="272" y="111"/>
                    </a:lnTo>
                    <a:lnTo>
                      <a:pt x="214" y="81"/>
                    </a:lnTo>
                    <a:lnTo>
                      <a:pt x="151" y="53"/>
                    </a:lnTo>
                    <a:lnTo>
                      <a:pt x="89" y="30"/>
                    </a:lnTo>
                    <a:lnTo>
                      <a:pt x="37" y="14"/>
                    </a:lnTo>
                    <a:lnTo>
                      <a:pt x="0" y="7"/>
                    </a:lnTo>
                    <a:lnTo>
                      <a:pt x="2" y="0"/>
                    </a:lnTo>
                    <a:lnTo>
                      <a:pt x="40" y="7"/>
                    </a:lnTo>
                    <a:lnTo>
                      <a:pt x="93" y="23"/>
                    </a:lnTo>
                    <a:lnTo>
                      <a:pt x="155" y="46"/>
                    </a:lnTo>
                    <a:lnTo>
                      <a:pt x="219" y="74"/>
                    </a:lnTo>
                    <a:lnTo>
                      <a:pt x="278" y="105"/>
                    </a:lnTo>
                    <a:lnTo>
                      <a:pt x="303" y="122"/>
                    </a:lnTo>
                    <a:lnTo>
                      <a:pt x="326" y="137"/>
                    </a:lnTo>
                    <a:lnTo>
                      <a:pt x="344" y="154"/>
                    </a:lnTo>
                    <a:lnTo>
                      <a:pt x="358" y="171"/>
                    </a:lnTo>
                    <a:lnTo>
                      <a:pt x="362" y="179"/>
                    </a:lnTo>
                    <a:lnTo>
                      <a:pt x="366" y="187"/>
                    </a:lnTo>
                    <a:lnTo>
                      <a:pt x="367" y="196"/>
                    </a:lnTo>
                    <a:lnTo>
                      <a:pt x="366" y="204"/>
                    </a:lnTo>
                    <a:lnTo>
                      <a:pt x="358" y="202"/>
                    </a:lnTo>
                    <a:close/>
                  </a:path>
                </a:pathLst>
              </a:custGeom>
              <a:solidFill>
                <a:srgbClr val="000000"/>
              </a:solidFill>
              <a:ln w="9525">
                <a:noFill/>
                <a:round/>
                <a:headEnd/>
                <a:tailEnd/>
              </a:ln>
            </p:spPr>
            <p:txBody>
              <a:bodyPr/>
              <a:lstStyle/>
              <a:p>
                <a:endParaRPr lang="en-US" dirty="0"/>
              </a:p>
            </p:txBody>
          </p:sp>
          <p:sp>
            <p:nvSpPr>
              <p:cNvPr id="21873" name="Freeform 872"/>
              <p:cNvSpPr>
                <a:spLocks/>
              </p:cNvSpPr>
              <p:nvPr/>
            </p:nvSpPr>
            <p:spPr bwMode="auto">
              <a:xfrm>
                <a:off x="3660" y="1154"/>
                <a:ext cx="1" cy="1"/>
              </a:xfrm>
              <a:custGeom>
                <a:avLst/>
                <a:gdLst>
                  <a:gd name="T0" fmla="*/ 8 w 8"/>
                  <a:gd name="T1" fmla="*/ 3 h 3"/>
                  <a:gd name="T2" fmla="*/ 8 w 8"/>
                  <a:gd name="T3" fmla="*/ 2 h 3"/>
                  <a:gd name="T4" fmla="*/ 0 w 8"/>
                  <a:gd name="T5" fmla="*/ 0 h 3"/>
                  <a:gd name="T6" fmla="*/ 8 w 8"/>
                  <a:gd name="T7" fmla="*/ 3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3"/>
                    </a:moveTo>
                    <a:lnTo>
                      <a:pt x="8" y="2"/>
                    </a:lnTo>
                    <a:lnTo>
                      <a:pt x="0" y="0"/>
                    </a:lnTo>
                    <a:lnTo>
                      <a:pt x="8" y="3"/>
                    </a:lnTo>
                    <a:close/>
                  </a:path>
                </a:pathLst>
              </a:custGeom>
              <a:solidFill>
                <a:srgbClr val="000000"/>
              </a:solidFill>
              <a:ln w="9525">
                <a:noFill/>
                <a:round/>
                <a:headEnd/>
                <a:tailEnd/>
              </a:ln>
            </p:spPr>
            <p:txBody>
              <a:bodyPr/>
              <a:lstStyle/>
              <a:p>
                <a:endParaRPr lang="en-US" dirty="0"/>
              </a:p>
            </p:txBody>
          </p:sp>
          <p:sp>
            <p:nvSpPr>
              <p:cNvPr id="21874" name="Freeform 873"/>
              <p:cNvSpPr>
                <a:spLocks/>
              </p:cNvSpPr>
              <p:nvPr/>
            </p:nvSpPr>
            <p:spPr bwMode="auto">
              <a:xfrm>
                <a:off x="3490" y="1121"/>
                <a:ext cx="130" cy="45"/>
              </a:xfrm>
              <a:custGeom>
                <a:avLst/>
                <a:gdLst>
                  <a:gd name="T0" fmla="*/ 1176 w 1176"/>
                  <a:gd name="T1" fmla="*/ 7 h 270"/>
                  <a:gd name="T2" fmla="*/ 1117 w 1176"/>
                  <a:gd name="T3" fmla="*/ 17 h 270"/>
                  <a:gd name="T4" fmla="*/ 987 w 1176"/>
                  <a:gd name="T5" fmla="*/ 45 h 270"/>
                  <a:gd name="T6" fmla="*/ 810 w 1176"/>
                  <a:gd name="T7" fmla="*/ 85 h 270"/>
                  <a:gd name="T8" fmla="*/ 607 w 1176"/>
                  <a:gd name="T9" fmla="*/ 132 h 270"/>
                  <a:gd name="T10" fmla="*/ 218 w 1176"/>
                  <a:gd name="T11" fmla="*/ 222 h 270"/>
                  <a:gd name="T12" fmla="*/ 3 w 1176"/>
                  <a:gd name="T13" fmla="*/ 270 h 270"/>
                  <a:gd name="T14" fmla="*/ 0 w 1176"/>
                  <a:gd name="T15" fmla="*/ 263 h 270"/>
                  <a:gd name="T16" fmla="*/ 215 w 1176"/>
                  <a:gd name="T17" fmla="*/ 215 h 270"/>
                  <a:gd name="T18" fmla="*/ 604 w 1176"/>
                  <a:gd name="T19" fmla="*/ 125 h 270"/>
                  <a:gd name="T20" fmla="*/ 807 w 1176"/>
                  <a:gd name="T21" fmla="*/ 78 h 270"/>
                  <a:gd name="T22" fmla="*/ 984 w 1176"/>
                  <a:gd name="T23" fmla="*/ 37 h 270"/>
                  <a:gd name="T24" fmla="*/ 1114 w 1176"/>
                  <a:gd name="T25" fmla="*/ 9 h 270"/>
                  <a:gd name="T26" fmla="*/ 1174 w 1176"/>
                  <a:gd name="T27" fmla="*/ 0 h 270"/>
                  <a:gd name="T28" fmla="*/ 1176 w 1176"/>
                  <a:gd name="T29" fmla="*/ 7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6"/>
                  <a:gd name="T46" fmla="*/ 0 h 270"/>
                  <a:gd name="T47" fmla="*/ 1176 w 1176"/>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6" h="270">
                    <a:moveTo>
                      <a:pt x="1176" y="7"/>
                    </a:moveTo>
                    <a:lnTo>
                      <a:pt x="1117" y="17"/>
                    </a:lnTo>
                    <a:lnTo>
                      <a:pt x="987" y="45"/>
                    </a:lnTo>
                    <a:lnTo>
                      <a:pt x="810" y="85"/>
                    </a:lnTo>
                    <a:lnTo>
                      <a:pt x="607" y="132"/>
                    </a:lnTo>
                    <a:lnTo>
                      <a:pt x="218" y="222"/>
                    </a:lnTo>
                    <a:lnTo>
                      <a:pt x="3" y="270"/>
                    </a:lnTo>
                    <a:lnTo>
                      <a:pt x="0" y="263"/>
                    </a:lnTo>
                    <a:lnTo>
                      <a:pt x="215" y="215"/>
                    </a:lnTo>
                    <a:lnTo>
                      <a:pt x="604" y="125"/>
                    </a:lnTo>
                    <a:lnTo>
                      <a:pt x="807" y="78"/>
                    </a:lnTo>
                    <a:lnTo>
                      <a:pt x="984" y="37"/>
                    </a:lnTo>
                    <a:lnTo>
                      <a:pt x="1114" y="9"/>
                    </a:lnTo>
                    <a:lnTo>
                      <a:pt x="1174" y="0"/>
                    </a:lnTo>
                    <a:lnTo>
                      <a:pt x="1176" y="7"/>
                    </a:lnTo>
                    <a:close/>
                  </a:path>
                </a:pathLst>
              </a:custGeom>
              <a:solidFill>
                <a:srgbClr val="000000"/>
              </a:solidFill>
              <a:ln w="9525">
                <a:noFill/>
                <a:round/>
                <a:headEnd/>
                <a:tailEnd/>
              </a:ln>
            </p:spPr>
            <p:txBody>
              <a:bodyPr/>
              <a:lstStyle/>
              <a:p>
                <a:endParaRPr lang="en-US" dirty="0"/>
              </a:p>
            </p:txBody>
          </p:sp>
          <p:sp>
            <p:nvSpPr>
              <p:cNvPr id="21875" name="Freeform 874"/>
              <p:cNvSpPr>
                <a:spLocks/>
              </p:cNvSpPr>
              <p:nvPr/>
            </p:nvSpPr>
            <p:spPr bwMode="auto">
              <a:xfrm>
                <a:off x="3620" y="1121"/>
                <a:ext cx="1" cy="1"/>
              </a:xfrm>
              <a:custGeom>
                <a:avLst/>
                <a:gdLst>
                  <a:gd name="T0" fmla="*/ 2 w 2"/>
                  <a:gd name="T1" fmla="*/ 0 h 7"/>
                  <a:gd name="T2" fmla="*/ 1 w 2"/>
                  <a:gd name="T3" fmla="*/ 0 h 7"/>
                  <a:gd name="T4" fmla="*/ 0 w 2"/>
                  <a:gd name="T5" fmla="*/ 0 h 7"/>
                  <a:gd name="T6" fmla="*/ 2 w 2"/>
                  <a:gd name="T7" fmla="*/ 7 h 7"/>
                  <a:gd name="T8" fmla="*/ 0 w 2"/>
                  <a:gd name="T9" fmla="*/ 7 h 7"/>
                  <a:gd name="T10" fmla="*/ 2 w 2"/>
                  <a:gd name="T11" fmla="*/ 0 h 7"/>
                  <a:gd name="T12" fmla="*/ 0 60000 65536"/>
                  <a:gd name="T13" fmla="*/ 0 60000 65536"/>
                  <a:gd name="T14" fmla="*/ 0 60000 65536"/>
                  <a:gd name="T15" fmla="*/ 0 60000 65536"/>
                  <a:gd name="T16" fmla="*/ 0 60000 65536"/>
                  <a:gd name="T17" fmla="*/ 0 60000 65536"/>
                  <a:gd name="T18" fmla="*/ 0 w 2"/>
                  <a:gd name="T19" fmla="*/ 0 h 7"/>
                  <a:gd name="T20" fmla="*/ 2 w 2"/>
                  <a:gd name="T21" fmla="*/ 7 h 7"/>
                </a:gdLst>
                <a:ahLst/>
                <a:cxnLst>
                  <a:cxn ang="T12">
                    <a:pos x="T0" y="T1"/>
                  </a:cxn>
                  <a:cxn ang="T13">
                    <a:pos x="T2" y="T3"/>
                  </a:cxn>
                  <a:cxn ang="T14">
                    <a:pos x="T4" y="T5"/>
                  </a:cxn>
                  <a:cxn ang="T15">
                    <a:pos x="T6" y="T7"/>
                  </a:cxn>
                  <a:cxn ang="T16">
                    <a:pos x="T8" y="T9"/>
                  </a:cxn>
                  <a:cxn ang="T17">
                    <a:pos x="T10" y="T11"/>
                  </a:cxn>
                </a:cxnLst>
                <a:rect l="T18" t="T19" r="T20" b="T21"/>
                <a:pathLst>
                  <a:path w="2" h="7">
                    <a:moveTo>
                      <a:pt x="2" y="0"/>
                    </a:moveTo>
                    <a:lnTo>
                      <a:pt x="1" y="0"/>
                    </a:lnTo>
                    <a:lnTo>
                      <a:pt x="0" y="0"/>
                    </a:lnTo>
                    <a:lnTo>
                      <a:pt x="2" y="7"/>
                    </a:lnTo>
                    <a:lnTo>
                      <a:pt x="0" y="7"/>
                    </a:lnTo>
                    <a:lnTo>
                      <a:pt x="2" y="0"/>
                    </a:lnTo>
                    <a:close/>
                  </a:path>
                </a:pathLst>
              </a:custGeom>
              <a:solidFill>
                <a:srgbClr val="000000"/>
              </a:solidFill>
              <a:ln w="9525">
                <a:noFill/>
                <a:round/>
                <a:headEnd/>
                <a:tailEnd/>
              </a:ln>
            </p:spPr>
            <p:txBody>
              <a:bodyPr/>
              <a:lstStyle/>
              <a:p>
                <a:endParaRPr lang="en-US" dirty="0"/>
              </a:p>
            </p:txBody>
          </p:sp>
          <p:sp>
            <p:nvSpPr>
              <p:cNvPr id="21876" name="Freeform 875"/>
              <p:cNvSpPr>
                <a:spLocks/>
              </p:cNvSpPr>
              <p:nvPr/>
            </p:nvSpPr>
            <p:spPr bwMode="auto">
              <a:xfrm>
                <a:off x="3484" y="1164"/>
                <a:ext cx="6" cy="3"/>
              </a:xfrm>
              <a:custGeom>
                <a:avLst/>
                <a:gdLst>
                  <a:gd name="T0" fmla="*/ 53 w 53"/>
                  <a:gd name="T1" fmla="*/ 7 h 16"/>
                  <a:gd name="T2" fmla="*/ 39 w 53"/>
                  <a:gd name="T3" fmla="*/ 10 h 16"/>
                  <a:gd name="T4" fmla="*/ 27 w 53"/>
                  <a:gd name="T5" fmla="*/ 14 h 16"/>
                  <a:gd name="T6" fmla="*/ 14 w 53"/>
                  <a:gd name="T7" fmla="*/ 16 h 16"/>
                  <a:gd name="T8" fmla="*/ 0 w 53"/>
                  <a:gd name="T9" fmla="*/ 15 h 16"/>
                  <a:gd name="T10" fmla="*/ 0 w 53"/>
                  <a:gd name="T11" fmla="*/ 8 h 16"/>
                  <a:gd name="T12" fmla="*/ 14 w 53"/>
                  <a:gd name="T13" fmla="*/ 9 h 16"/>
                  <a:gd name="T14" fmla="*/ 23 w 53"/>
                  <a:gd name="T15" fmla="*/ 7 h 16"/>
                  <a:gd name="T16" fmla="*/ 35 w 53"/>
                  <a:gd name="T17" fmla="*/ 3 h 16"/>
                  <a:gd name="T18" fmla="*/ 50 w 53"/>
                  <a:gd name="T19" fmla="*/ 0 h 16"/>
                  <a:gd name="T20" fmla="*/ 53 w 53"/>
                  <a:gd name="T21" fmla="*/ 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6"/>
                  <a:gd name="T35" fmla="*/ 53 w 5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6">
                    <a:moveTo>
                      <a:pt x="53" y="7"/>
                    </a:moveTo>
                    <a:lnTo>
                      <a:pt x="39" y="10"/>
                    </a:lnTo>
                    <a:lnTo>
                      <a:pt x="27" y="14"/>
                    </a:lnTo>
                    <a:lnTo>
                      <a:pt x="14" y="16"/>
                    </a:lnTo>
                    <a:lnTo>
                      <a:pt x="0" y="15"/>
                    </a:lnTo>
                    <a:lnTo>
                      <a:pt x="0" y="8"/>
                    </a:lnTo>
                    <a:lnTo>
                      <a:pt x="14" y="9"/>
                    </a:lnTo>
                    <a:lnTo>
                      <a:pt x="23" y="7"/>
                    </a:lnTo>
                    <a:lnTo>
                      <a:pt x="35" y="3"/>
                    </a:lnTo>
                    <a:lnTo>
                      <a:pt x="50" y="0"/>
                    </a:lnTo>
                    <a:lnTo>
                      <a:pt x="53" y="7"/>
                    </a:lnTo>
                    <a:close/>
                  </a:path>
                </a:pathLst>
              </a:custGeom>
              <a:solidFill>
                <a:srgbClr val="000000"/>
              </a:solidFill>
              <a:ln w="9525">
                <a:noFill/>
                <a:round/>
                <a:headEnd/>
                <a:tailEnd/>
              </a:ln>
            </p:spPr>
            <p:txBody>
              <a:bodyPr/>
              <a:lstStyle/>
              <a:p>
                <a:endParaRPr lang="en-US" dirty="0"/>
              </a:p>
            </p:txBody>
          </p:sp>
          <p:sp>
            <p:nvSpPr>
              <p:cNvPr id="21877" name="Freeform 876"/>
              <p:cNvSpPr>
                <a:spLocks/>
              </p:cNvSpPr>
              <p:nvPr/>
            </p:nvSpPr>
            <p:spPr bwMode="auto">
              <a:xfrm>
                <a:off x="3490" y="1164"/>
                <a:ext cx="1" cy="2"/>
              </a:xfrm>
              <a:custGeom>
                <a:avLst/>
                <a:gdLst>
                  <a:gd name="T0" fmla="*/ 0 w 3"/>
                  <a:gd name="T1" fmla="*/ 0 h 7"/>
                  <a:gd name="T2" fmla="*/ 3 w 3"/>
                  <a:gd name="T3" fmla="*/ 7 h 7"/>
                  <a:gd name="T4" fmla="*/ 0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0"/>
                    </a:moveTo>
                    <a:lnTo>
                      <a:pt x="3" y="7"/>
                    </a:lnTo>
                    <a:lnTo>
                      <a:pt x="0" y="0"/>
                    </a:lnTo>
                    <a:close/>
                  </a:path>
                </a:pathLst>
              </a:custGeom>
              <a:solidFill>
                <a:srgbClr val="000000"/>
              </a:solidFill>
              <a:ln w="9525">
                <a:noFill/>
                <a:round/>
                <a:headEnd/>
                <a:tailEnd/>
              </a:ln>
            </p:spPr>
            <p:txBody>
              <a:bodyPr/>
              <a:lstStyle/>
              <a:p>
                <a:endParaRPr lang="en-US" dirty="0"/>
              </a:p>
            </p:txBody>
          </p:sp>
          <p:sp>
            <p:nvSpPr>
              <p:cNvPr id="21878" name="Freeform 877"/>
              <p:cNvSpPr>
                <a:spLocks/>
              </p:cNvSpPr>
              <p:nvPr/>
            </p:nvSpPr>
            <p:spPr bwMode="auto">
              <a:xfrm>
                <a:off x="3397" y="1136"/>
                <a:ext cx="87" cy="31"/>
              </a:xfrm>
              <a:custGeom>
                <a:avLst/>
                <a:gdLst>
                  <a:gd name="T0" fmla="*/ 778 w 781"/>
                  <a:gd name="T1" fmla="*/ 183 h 183"/>
                  <a:gd name="T2" fmla="*/ 684 w 781"/>
                  <a:gd name="T3" fmla="*/ 156 h 183"/>
                  <a:gd name="T4" fmla="*/ 510 w 781"/>
                  <a:gd name="T5" fmla="*/ 110 h 183"/>
                  <a:gd name="T6" fmla="*/ 401 w 781"/>
                  <a:gd name="T7" fmla="*/ 83 h 183"/>
                  <a:gd name="T8" fmla="*/ 277 w 781"/>
                  <a:gd name="T9" fmla="*/ 56 h 183"/>
                  <a:gd name="T10" fmla="*/ 143 w 781"/>
                  <a:gd name="T11" fmla="*/ 30 h 183"/>
                  <a:gd name="T12" fmla="*/ 0 w 781"/>
                  <a:gd name="T13" fmla="*/ 7 h 183"/>
                  <a:gd name="T14" fmla="*/ 2 w 781"/>
                  <a:gd name="T15" fmla="*/ 0 h 183"/>
                  <a:gd name="T16" fmla="*/ 145 w 781"/>
                  <a:gd name="T17" fmla="*/ 23 h 183"/>
                  <a:gd name="T18" fmla="*/ 280 w 781"/>
                  <a:gd name="T19" fmla="*/ 49 h 183"/>
                  <a:gd name="T20" fmla="*/ 403 w 781"/>
                  <a:gd name="T21" fmla="*/ 76 h 183"/>
                  <a:gd name="T22" fmla="*/ 514 w 781"/>
                  <a:gd name="T23" fmla="*/ 103 h 183"/>
                  <a:gd name="T24" fmla="*/ 687 w 781"/>
                  <a:gd name="T25" fmla="*/ 149 h 183"/>
                  <a:gd name="T26" fmla="*/ 781 w 781"/>
                  <a:gd name="T27" fmla="*/ 176 h 183"/>
                  <a:gd name="T28" fmla="*/ 778 w 781"/>
                  <a:gd name="T29" fmla="*/ 183 h 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1"/>
                  <a:gd name="T46" fmla="*/ 0 h 183"/>
                  <a:gd name="T47" fmla="*/ 781 w 781"/>
                  <a:gd name="T48" fmla="*/ 183 h 1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1" h="183">
                    <a:moveTo>
                      <a:pt x="778" y="183"/>
                    </a:moveTo>
                    <a:lnTo>
                      <a:pt x="684" y="156"/>
                    </a:lnTo>
                    <a:lnTo>
                      <a:pt x="510" y="110"/>
                    </a:lnTo>
                    <a:lnTo>
                      <a:pt x="401" y="83"/>
                    </a:lnTo>
                    <a:lnTo>
                      <a:pt x="277" y="56"/>
                    </a:lnTo>
                    <a:lnTo>
                      <a:pt x="143" y="30"/>
                    </a:lnTo>
                    <a:lnTo>
                      <a:pt x="0" y="7"/>
                    </a:lnTo>
                    <a:lnTo>
                      <a:pt x="2" y="0"/>
                    </a:lnTo>
                    <a:lnTo>
                      <a:pt x="145" y="23"/>
                    </a:lnTo>
                    <a:lnTo>
                      <a:pt x="280" y="49"/>
                    </a:lnTo>
                    <a:lnTo>
                      <a:pt x="403" y="76"/>
                    </a:lnTo>
                    <a:lnTo>
                      <a:pt x="514" y="103"/>
                    </a:lnTo>
                    <a:lnTo>
                      <a:pt x="687" y="149"/>
                    </a:lnTo>
                    <a:lnTo>
                      <a:pt x="781" y="176"/>
                    </a:lnTo>
                    <a:lnTo>
                      <a:pt x="778" y="183"/>
                    </a:lnTo>
                    <a:close/>
                  </a:path>
                </a:pathLst>
              </a:custGeom>
              <a:solidFill>
                <a:srgbClr val="000000"/>
              </a:solidFill>
              <a:ln w="9525">
                <a:noFill/>
                <a:round/>
                <a:headEnd/>
                <a:tailEnd/>
              </a:ln>
            </p:spPr>
            <p:txBody>
              <a:bodyPr/>
              <a:lstStyle/>
              <a:p>
                <a:endParaRPr lang="en-US" dirty="0"/>
              </a:p>
            </p:txBody>
          </p:sp>
          <p:sp>
            <p:nvSpPr>
              <p:cNvPr id="21879" name="Freeform 878"/>
              <p:cNvSpPr>
                <a:spLocks/>
              </p:cNvSpPr>
              <p:nvPr/>
            </p:nvSpPr>
            <p:spPr bwMode="auto">
              <a:xfrm>
                <a:off x="3484" y="1166"/>
                <a:ext cx="1" cy="1"/>
              </a:xfrm>
              <a:custGeom>
                <a:avLst/>
                <a:gdLst>
                  <a:gd name="T0" fmla="*/ 4 w 5"/>
                  <a:gd name="T1" fmla="*/ 7 h 7"/>
                  <a:gd name="T2" fmla="*/ 0 w 5"/>
                  <a:gd name="T3" fmla="*/ 7 h 7"/>
                  <a:gd name="T4" fmla="*/ 2 w 5"/>
                  <a:gd name="T5" fmla="*/ 7 h 7"/>
                  <a:gd name="T6" fmla="*/ 5 w 5"/>
                  <a:gd name="T7" fmla="*/ 0 h 7"/>
                  <a:gd name="T8" fmla="*/ 4 w 5"/>
                  <a:gd name="T9" fmla="*/ 0 h 7"/>
                  <a:gd name="T10" fmla="*/ 4 w 5"/>
                  <a:gd name="T11" fmla="*/ 7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4" y="7"/>
                    </a:moveTo>
                    <a:lnTo>
                      <a:pt x="0" y="7"/>
                    </a:lnTo>
                    <a:lnTo>
                      <a:pt x="2" y="7"/>
                    </a:lnTo>
                    <a:lnTo>
                      <a:pt x="5" y="0"/>
                    </a:lnTo>
                    <a:lnTo>
                      <a:pt x="4" y="0"/>
                    </a:lnTo>
                    <a:lnTo>
                      <a:pt x="4" y="7"/>
                    </a:lnTo>
                    <a:close/>
                  </a:path>
                </a:pathLst>
              </a:custGeom>
              <a:solidFill>
                <a:srgbClr val="000000"/>
              </a:solidFill>
              <a:ln w="9525">
                <a:noFill/>
                <a:round/>
                <a:headEnd/>
                <a:tailEnd/>
              </a:ln>
            </p:spPr>
            <p:txBody>
              <a:bodyPr/>
              <a:lstStyle/>
              <a:p>
                <a:endParaRPr lang="en-US" dirty="0"/>
              </a:p>
            </p:txBody>
          </p:sp>
          <p:sp>
            <p:nvSpPr>
              <p:cNvPr id="21880" name="Freeform 879"/>
              <p:cNvSpPr>
                <a:spLocks/>
              </p:cNvSpPr>
              <p:nvPr/>
            </p:nvSpPr>
            <p:spPr bwMode="auto">
              <a:xfrm>
                <a:off x="3614" y="1143"/>
                <a:ext cx="25" cy="36"/>
              </a:xfrm>
              <a:custGeom>
                <a:avLst/>
                <a:gdLst>
                  <a:gd name="T0" fmla="*/ 226 w 226"/>
                  <a:gd name="T1" fmla="*/ 5 h 216"/>
                  <a:gd name="T2" fmla="*/ 219 w 226"/>
                  <a:gd name="T3" fmla="*/ 0 h 216"/>
                  <a:gd name="T4" fmla="*/ 0 w 226"/>
                  <a:gd name="T5" fmla="*/ 211 h 216"/>
                  <a:gd name="T6" fmla="*/ 6 w 226"/>
                  <a:gd name="T7" fmla="*/ 216 h 216"/>
                  <a:gd name="T8" fmla="*/ 226 w 226"/>
                  <a:gd name="T9" fmla="*/ 5 h 216"/>
                  <a:gd name="T10" fmla="*/ 0 60000 65536"/>
                  <a:gd name="T11" fmla="*/ 0 60000 65536"/>
                  <a:gd name="T12" fmla="*/ 0 60000 65536"/>
                  <a:gd name="T13" fmla="*/ 0 60000 65536"/>
                  <a:gd name="T14" fmla="*/ 0 60000 65536"/>
                  <a:gd name="T15" fmla="*/ 0 w 226"/>
                  <a:gd name="T16" fmla="*/ 0 h 216"/>
                  <a:gd name="T17" fmla="*/ 226 w 226"/>
                  <a:gd name="T18" fmla="*/ 216 h 216"/>
                </a:gdLst>
                <a:ahLst/>
                <a:cxnLst>
                  <a:cxn ang="T10">
                    <a:pos x="T0" y="T1"/>
                  </a:cxn>
                  <a:cxn ang="T11">
                    <a:pos x="T2" y="T3"/>
                  </a:cxn>
                  <a:cxn ang="T12">
                    <a:pos x="T4" y="T5"/>
                  </a:cxn>
                  <a:cxn ang="T13">
                    <a:pos x="T6" y="T7"/>
                  </a:cxn>
                  <a:cxn ang="T14">
                    <a:pos x="T8" y="T9"/>
                  </a:cxn>
                </a:cxnLst>
                <a:rect l="T15" t="T16" r="T17" b="T18"/>
                <a:pathLst>
                  <a:path w="226" h="216">
                    <a:moveTo>
                      <a:pt x="226" y="5"/>
                    </a:moveTo>
                    <a:lnTo>
                      <a:pt x="219" y="0"/>
                    </a:lnTo>
                    <a:lnTo>
                      <a:pt x="0" y="211"/>
                    </a:lnTo>
                    <a:lnTo>
                      <a:pt x="6" y="216"/>
                    </a:lnTo>
                    <a:lnTo>
                      <a:pt x="226" y="5"/>
                    </a:lnTo>
                    <a:close/>
                  </a:path>
                </a:pathLst>
              </a:custGeom>
              <a:solidFill>
                <a:srgbClr val="666666"/>
              </a:solidFill>
              <a:ln w="9525">
                <a:noFill/>
                <a:round/>
                <a:headEnd/>
                <a:tailEnd/>
              </a:ln>
            </p:spPr>
            <p:txBody>
              <a:bodyPr/>
              <a:lstStyle/>
              <a:p>
                <a:endParaRPr lang="en-US" dirty="0"/>
              </a:p>
            </p:txBody>
          </p:sp>
          <p:sp>
            <p:nvSpPr>
              <p:cNvPr id="21881" name="Freeform 880"/>
              <p:cNvSpPr>
                <a:spLocks/>
              </p:cNvSpPr>
              <p:nvPr/>
            </p:nvSpPr>
            <p:spPr bwMode="auto">
              <a:xfrm>
                <a:off x="3596" y="1178"/>
                <a:ext cx="19" cy="48"/>
              </a:xfrm>
              <a:custGeom>
                <a:avLst/>
                <a:gdLst>
                  <a:gd name="T0" fmla="*/ 168 w 168"/>
                  <a:gd name="T1" fmla="*/ 4 h 292"/>
                  <a:gd name="T2" fmla="*/ 161 w 168"/>
                  <a:gd name="T3" fmla="*/ 0 h 292"/>
                  <a:gd name="T4" fmla="*/ 0 w 168"/>
                  <a:gd name="T5" fmla="*/ 287 h 292"/>
                  <a:gd name="T6" fmla="*/ 8 w 168"/>
                  <a:gd name="T7" fmla="*/ 292 h 292"/>
                  <a:gd name="T8" fmla="*/ 168 w 168"/>
                  <a:gd name="T9" fmla="*/ 4 h 292"/>
                  <a:gd name="T10" fmla="*/ 0 60000 65536"/>
                  <a:gd name="T11" fmla="*/ 0 60000 65536"/>
                  <a:gd name="T12" fmla="*/ 0 60000 65536"/>
                  <a:gd name="T13" fmla="*/ 0 60000 65536"/>
                  <a:gd name="T14" fmla="*/ 0 60000 65536"/>
                  <a:gd name="T15" fmla="*/ 0 w 168"/>
                  <a:gd name="T16" fmla="*/ 0 h 292"/>
                  <a:gd name="T17" fmla="*/ 168 w 168"/>
                  <a:gd name="T18" fmla="*/ 292 h 292"/>
                </a:gdLst>
                <a:ahLst/>
                <a:cxnLst>
                  <a:cxn ang="T10">
                    <a:pos x="T0" y="T1"/>
                  </a:cxn>
                  <a:cxn ang="T11">
                    <a:pos x="T2" y="T3"/>
                  </a:cxn>
                  <a:cxn ang="T12">
                    <a:pos x="T4" y="T5"/>
                  </a:cxn>
                  <a:cxn ang="T13">
                    <a:pos x="T6" y="T7"/>
                  </a:cxn>
                  <a:cxn ang="T14">
                    <a:pos x="T8" y="T9"/>
                  </a:cxn>
                </a:cxnLst>
                <a:rect l="T15" t="T16" r="T17" b="T18"/>
                <a:pathLst>
                  <a:path w="168" h="292">
                    <a:moveTo>
                      <a:pt x="168" y="4"/>
                    </a:moveTo>
                    <a:lnTo>
                      <a:pt x="161" y="0"/>
                    </a:lnTo>
                    <a:lnTo>
                      <a:pt x="0" y="287"/>
                    </a:lnTo>
                    <a:lnTo>
                      <a:pt x="8" y="292"/>
                    </a:lnTo>
                    <a:lnTo>
                      <a:pt x="168" y="4"/>
                    </a:lnTo>
                    <a:close/>
                  </a:path>
                </a:pathLst>
              </a:custGeom>
              <a:solidFill>
                <a:srgbClr val="666666"/>
              </a:solidFill>
              <a:ln w="9525">
                <a:noFill/>
                <a:round/>
                <a:headEnd/>
                <a:tailEnd/>
              </a:ln>
            </p:spPr>
            <p:txBody>
              <a:bodyPr/>
              <a:lstStyle/>
              <a:p>
                <a:endParaRPr lang="en-US" dirty="0"/>
              </a:p>
            </p:txBody>
          </p:sp>
          <p:sp>
            <p:nvSpPr>
              <p:cNvPr id="21882" name="Freeform 881"/>
              <p:cNvSpPr>
                <a:spLocks/>
              </p:cNvSpPr>
              <p:nvPr/>
            </p:nvSpPr>
            <p:spPr bwMode="auto">
              <a:xfrm>
                <a:off x="3614" y="1178"/>
                <a:ext cx="1" cy="1"/>
              </a:xfrm>
              <a:custGeom>
                <a:avLst/>
                <a:gdLst>
                  <a:gd name="T0" fmla="*/ 1 w 7"/>
                  <a:gd name="T1" fmla="*/ 0 h 5"/>
                  <a:gd name="T2" fmla="*/ 0 w 7"/>
                  <a:gd name="T3" fmla="*/ 0 h 5"/>
                  <a:gd name="T4" fmla="*/ 7 w 7"/>
                  <a:gd name="T5" fmla="*/ 4 h 5"/>
                  <a:gd name="T6" fmla="*/ 7 w 7"/>
                  <a:gd name="T7" fmla="*/ 5 h 5"/>
                  <a:gd name="T8" fmla="*/ 1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1" y="0"/>
                    </a:moveTo>
                    <a:lnTo>
                      <a:pt x="0" y="0"/>
                    </a:lnTo>
                    <a:lnTo>
                      <a:pt x="7" y="4"/>
                    </a:lnTo>
                    <a:lnTo>
                      <a:pt x="7" y="5"/>
                    </a:lnTo>
                    <a:lnTo>
                      <a:pt x="1" y="0"/>
                    </a:lnTo>
                    <a:close/>
                  </a:path>
                </a:pathLst>
              </a:custGeom>
              <a:solidFill>
                <a:srgbClr val="666666"/>
              </a:solidFill>
              <a:ln w="9525">
                <a:noFill/>
                <a:round/>
                <a:headEnd/>
                <a:tailEnd/>
              </a:ln>
            </p:spPr>
            <p:txBody>
              <a:bodyPr/>
              <a:lstStyle/>
              <a:p>
                <a:endParaRPr lang="en-US" dirty="0"/>
              </a:p>
            </p:txBody>
          </p:sp>
          <p:sp>
            <p:nvSpPr>
              <p:cNvPr id="21883" name="Freeform 882"/>
              <p:cNvSpPr>
                <a:spLocks/>
              </p:cNvSpPr>
              <p:nvPr/>
            </p:nvSpPr>
            <p:spPr bwMode="auto">
              <a:xfrm>
                <a:off x="3568" y="1151"/>
                <a:ext cx="49" cy="24"/>
              </a:xfrm>
              <a:custGeom>
                <a:avLst/>
                <a:gdLst>
                  <a:gd name="T0" fmla="*/ 2 w 441"/>
                  <a:gd name="T1" fmla="*/ 0 h 146"/>
                  <a:gd name="T2" fmla="*/ 0 w 441"/>
                  <a:gd name="T3" fmla="*/ 8 h 146"/>
                  <a:gd name="T4" fmla="*/ 439 w 441"/>
                  <a:gd name="T5" fmla="*/ 146 h 146"/>
                  <a:gd name="T6" fmla="*/ 441 w 441"/>
                  <a:gd name="T7" fmla="*/ 138 h 146"/>
                  <a:gd name="T8" fmla="*/ 2 w 441"/>
                  <a:gd name="T9" fmla="*/ 0 h 146"/>
                  <a:gd name="T10" fmla="*/ 0 60000 65536"/>
                  <a:gd name="T11" fmla="*/ 0 60000 65536"/>
                  <a:gd name="T12" fmla="*/ 0 60000 65536"/>
                  <a:gd name="T13" fmla="*/ 0 60000 65536"/>
                  <a:gd name="T14" fmla="*/ 0 60000 65536"/>
                  <a:gd name="T15" fmla="*/ 0 w 441"/>
                  <a:gd name="T16" fmla="*/ 0 h 146"/>
                  <a:gd name="T17" fmla="*/ 441 w 441"/>
                  <a:gd name="T18" fmla="*/ 146 h 146"/>
                </a:gdLst>
                <a:ahLst/>
                <a:cxnLst>
                  <a:cxn ang="T10">
                    <a:pos x="T0" y="T1"/>
                  </a:cxn>
                  <a:cxn ang="T11">
                    <a:pos x="T2" y="T3"/>
                  </a:cxn>
                  <a:cxn ang="T12">
                    <a:pos x="T4" y="T5"/>
                  </a:cxn>
                  <a:cxn ang="T13">
                    <a:pos x="T6" y="T7"/>
                  </a:cxn>
                  <a:cxn ang="T14">
                    <a:pos x="T8" y="T9"/>
                  </a:cxn>
                </a:cxnLst>
                <a:rect l="T15" t="T16" r="T17" b="T18"/>
                <a:pathLst>
                  <a:path w="441" h="146">
                    <a:moveTo>
                      <a:pt x="2" y="0"/>
                    </a:moveTo>
                    <a:lnTo>
                      <a:pt x="0" y="8"/>
                    </a:lnTo>
                    <a:lnTo>
                      <a:pt x="439" y="146"/>
                    </a:lnTo>
                    <a:lnTo>
                      <a:pt x="441" y="138"/>
                    </a:lnTo>
                    <a:lnTo>
                      <a:pt x="2" y="0"/>
                    </a:lnTo>
                    <a:close/>
                  </a:path>
                </a:pathLst>
              </a:custGeom>
              <a:solidFill>
                <a:srgbClr val="666666"/>
              </a:solidFill>
              <a:ln w="9525">
                <a:noFill/>
                <a:round/>
                <a:headEnd/>
                <a:tailEnd/>
              </a:ln>
            </p:spPr>
            <p:txBody>
              <a:bodyPr/>
              <a:lstStyle/>
              <a:p>
                <a:endParaRPr lang="en-US" dirty="0"/>
              </a:p>
            </p:txBody>
          </p:sp>
          <p:sp>
            <p:nvSpPr>
              <p:cNvPr id="21884" name="Freeform 883"/>
              <p:cNvSpPr>
                <a:spLocks/>
              </p:cNvSpPr>
              <p:nvPr/>
            </p:nvSpPr>
            <p:spPr bwMode="auto">
              <a:xfrm>
                <a:off x="3564" y="1154"/>
                <a:ext cx="50" cy="25"/>
              </a:xfrm>
              <a:custGeom>
                <a:avLst/>
                <a:gdLst>
                  <a:gd name="T0" fmla="*/ 3 w 449"/>
                  <a:gd name="T1" fmla="*/ 0 h 150"/>
                  <a:gd name="T2" fmla="*/ 0 w 449"/>
                  <a:gd name="T3" fmla="*/ 8 h 150"/>
                  <a:gd name="T4" fmla="*/ 447 w 449"/>
                  <a:gd name="T5" fmla="*/ 150 h 150"/>
                  <a:gd name="T6" fmla="*/ 449 w 449"/>
                  <a:gd name="T7" fmla="*/ 142 h 150"/>
                  <a:gd name="T8" fmla="*/ 3 w 449"/>
                  <a:gd name="T9" fmla="*/ 0 h 150"/>
                  <a:gd name="T10" fmla="*/ 0 60000 65536"/>
                  <a:gd name="T11" fmla="*/ 0 60000 65536"/>
                  <a:gd name="T12" fmla="*/ 0 60000 65536"/>
                  <a:gd name="T13" fmla="*/ 0 60000 65536"/>
                  <a:gd name="T14" fmla="*/ 0 60000 65536"/>
                  <a:gd name="T15" fmla="*/ 0 w 449"/>
                  <a:gd name="T16" fmla="*/ 0 h 150"/>
                  <a:gd name="T17" fmla="*/ 449 w 449"/>
                  <a:gd name="T18" fmla="*/ 150 h 150"/>
                </a:gdLst>
                <a:ahLst/>
                <a:cxnLst>
                  <a:cxn ang="T10">
                    <a:pos x="T0" y="T1"/>
                  </a:cxn>
                  <a:cxn ang="T11">
                    <a:pos x="T2" y="T3"/>
                  </a:cxn>
                  <a:cxn ang="T12">
                    <a:pos x="T4" y="T5"/>
                  </a:cxn>
                  <a:cxn ang="T13">
                    <a:pos x="T6" y="T7"/>
                  </a:cxn>
                  <a:cxn ang="T14">
                    <a:pos x="T8" y="T9"/>
                  </a:cxn>
                </a:cxnLst>
                <a:rect l="T15" t="T16" r="T17" b="T18"/>
                <a:pathLst>
                  <a:path w="449" h="150">
                    <a:moveTo>
                      <a:pt x="3" y="0"/>
                    </a:moveTo>
                    <a:lnTo>
                      <a:pt x="0" y="8"/>
                    </a:lnTo>
                    <a:lnTo>
                      <a:pt x="447" y="150"/>
                    </a:lnTo>
                    <a:lnTo>
                      <a:pt x="449" y="142"/>
                    </a:lnTo>
                    <a:lnTo>
                      <a:pt x="3" y="0"/>
                    </a:lnTo>
                    <a:close/>
                  </a:path>
                </a:pathLst>
              </a:custGeom>
              <a:solidFill>
                <a:srgbClr val="666666"/>
              </a:solidFill>
              <a:ln w="9525">
                <a:noFill/>
                <a:round/>
                <a:headEnd/>
                <a:tailEnd/>
              </a:ln>
            </p:spPr>
            <p:txBody>
              <a:bodyPr/>
              <a:lstStyle/>
              <a:p>
                <a:endParaRPr lang="en-US" dirty="0"/>
              </a:p>
            </p:txBody>
          </p:sp>
          <p:sp>
            <p:nvSpPr>
              <p:cNvPr id="21885" name="Freeform 884"/>
              <p:cNvSpPr>
                <a:spLocks/>
              </p:cNvSpPr>
              <p:nvPr/>
            </p:nvSpPr>
            <p:spPr bwMode="auto">
              <a:xfrm>
                <a:off x="3533" y="1154"/>
                <a:ext cx="30" cy="36"/>
              </a:xfrm>
              <a:custGeom>
                <a:avLst/>
                <a:gdLst>
                  <a:gd name="T0" fmla="*/ 272 w 272"/>
                  <a:gd name="T1" fmla="*/ 6 h 217"/>
                  <a:gd name="T2" fmla="*/ 266 w 272"/>
                  <a:gd name="T3" fmla="*/ 0 h 217"/>
                  <a:gd name="T4" fmla="*/ 0 w 272"/>
                  <a:gd name="T5" fmla="*/ 211 h 217"/>
                  <a:gd name="T6" fmla="*/ 6 w 272"/>
                  <a:gd name="T7" fmla="*/ 217 h 217"/>
                  <a:gd name="T8" fmla="*/ 272 w 272"/>
                  <a:gd name="T9" fmla="*/ 6 h 217"/>
                  <a:gd name="T10" fmla="*/ 0 60000 65536"/>
                  <a:gd name="T11" fmla="*/ 0 60000 65536"/>
                  <a:gd name="T12" fmla="*/ 0 60000 65536"/>
                  <a:gd name="T13" fmla="*/ 0 60000 65536"/>
                  <a:gd name="T14" fmla="*/ 0 60000 65536"/>
                  <a:gd name="T15" fmla="*/ 0 w 272"/>
                  <a:gd name="T16" fmla="*/ 0 h 217"/>
                  <a:gd name="T17" fmla="*/ 272 w 272"/>
                  <a:gd name="T18" fmla="*/ 217 h 217"/>
                </a:gdLst>
                <a:ahLst/>
                <a:cxnLst>
                  <a:cxn ang="T10">
                    <a:pos x="T0" y="T1"/>
                  </a:cxn>
                  <a:cxn ang="T11">
                    <a:pos x="T2" y="T3"/>
                  </a:cxn>
                  <a:cxn ang="T12">
                    <a:pos x="T4" y="T5"/>
                  </a:cxn>
                  <a:cxn ang="T13">
                    <a:pos x="T6" y="T7"/>
                  </a:cxn>
                  <a:cxn ang="T14">
                    <a:pos x="T8" y="T9"/>
                  </a:cxn>
                </a:cxnLst>
                <a:rect l="T15" t="T16" r="T17" b="T18"/>
                <a:pathLst>
                  <a:path w="272" h="217">
                    <a:moveTo>
                      <a:pt x="272" y="6"/>
                    </a:moveTo>
                    <a:lnTo>
                      <a:pt x="266" y="0"/>
                    </a:lnTo>
                    <a:lnTo>
                      <a:pt x="0" y="211"/>
                    </a:lnTo>
                    <a:lnTo>
                      <a:pt x="6" y="217"/>
                    </a:lnTo>
                    <a:lnTo>
                      <a:pt x="272" y="6"/>
                    </a:lnTo>
                    <a:close/>
                  </a:path>
                </a:pathLst>
              </a:custGeom>
              <a:solidFill>
                <a:srgbClr val="666666"/>
              </a:solidFill>
              <a:ln w="9525">
                <a:noFill/>
                <a:round/>
                <a:headEnd/>
                <a:tailEnd/>
              </a:ln>
            </p:spPr>
            <p:txBody>
              <a:bodyPr/>
              <a:lstStyle/>
              <a:p>
                <a:endParaRPr lang="en-US" dirty="0"/>
              </a:p>
            </p:txBody>
          </p:sp>
          <p:sp>
            <p:nvSpPr>
              <p:cNvPr id="21886" name="Freeform 885"/>
              <p:cNvSpPr>
                <a:spLocks/>
              </p:cNvSpPr>
              <p:nvPr/>
            </p:nvSpPr>
            <p:spPr bwMode="auto">
              <a:xfrm>
                <a:off x="3607" y="1184"/>
                <a:ext cx="18" cy="48"/>
              </a:xfrm>
              <a:custGeom>
                <a:avLst/>
                <a:gdLst>
                  <a:gd name="T0" fmla="*/ 166 w 166"/>
                  <a:gd name="T1" fmla="*/ 5 h 284"/>
                  <a:gd name="T2" fmla="*/ 158 w 166"/>
                  <a:gd name="T3" fmla="*/ 0 h 284"/>
                  <a:gd name="T4" fmla="*/ 0 w 166"/>
                  <a:gd name="T5" fmla="*/ 280 h 284"/>
                  <a:gd name="T6" fmla="*/ 8 w 166"/>
                  <a:gd name="T7" fmla="*/ 284 h 284"/>
                  <a:gd name="T8" fmla="*/ 166 w 166"/>
                  <a:gd name="T9" fmla="*/ 5 h 284"/>
                  <a:gd name="T10" fmla="*/ 0 60000 65536"/>
                  <a:gd name="T11" fmla="*/ 0 60000 65536"/>
                  <a:gd name="T12" fmla="*/ 0 60000 65536"/>
                  <a:gd name="T13" fmla="*/ 0 60000 65536"/>
                  <a:gd name="T14" fmla="*/ 0 60000 65536"/>
                  <a:gd name="T15" fmla="*/ 0 w 166"/>
                  <a:gd name="T16" fmla="*/ 0 h 284"/>
                  <a:gd name="T17" fmla="*/ 166 w 166"/>
                  <a:gd name="T18" fmla="*/ 284 h 284"/>
                </a:gdLst>
                <a:ahLst/>
                <a:cxnLst>
                  <a:cxn ang="T10">
                    <a:pos x="T0" y="T1"/>
                  </a:cxn>
                  <a:cxn ang="T11">
                    <a:pos x="T2" y="T3"/>
                  </a:cxn>
                  <a:cxn ang="T12">
                    <a:pos x="T4" y="T5"/>
                  </a:cxn>
                  <a:cxn ang="T13">
                    <a:pos x="T6" y="T7"/>
                  </a:cxn>
                  <a:cxn ang="T14">
                    <a:pos x="T8" y="T9"/>
                  </a:cxn>
                </a:cxnLst>
                <a:rect l="T15" t="T16" r="T17" b="T18"/>
                <a:pathLst>
                  <a:path w="166" h="284">
                    <a:moveTo>
                      <a:pt x="166" y="5"/>
                    </a:moveTo>
                    <a:lnTo>
                      <a:pt x="158" y="0"/>
                    </a:lnTo>
                    <a:lnTo>
                      <a:pt x="0" y="280"/>
                    </a:lnTo>
                    <a:lnTo>
                      <a:pt x="8" y="284"/>
                    </a:lnTo>
                    <a:lnTo>
                      <a:pt x="166" y="5"/>
                    </a:lnTo>
                    <a:close/>
                  </a:path>
                </a:pathLst>
              </a:custGeom>
              <a:solidFill>
                <a:srgbClr val="666666"/>
              </a:solidFill>
              <a:ln w="9525">
                <a:noFill/>
                <a:round/>
                <a:headEnd/>
                <a:tailEnd/>
              </a:ln>
            </p:spPr>
            <p:txBody>
              <a:bodyPr/>
              <a:lstStyle/>
              <a:p>
                <a:endParaRPr lang="en-US" dirty="0"/>
              </a:p>
            </p:txBody>
          </p:sp>
          <p:sp>
            <p:nvSpPr>
              <p:cNvPr id="21887" name="Freeform 886"/>
              <p:cNvSpPr>
                <a:spLocks/>
              </p:cNvSpPr>
              <p:nvPr/>
            </p:nvSpPr>
            <p:spPr bwMode="auto">
              <a:xfrm>
                <a:off x="3616" y="1177"/>
                <a:ext cx="20" cy="11"/>
              </a:xfrm>
              <a:custGeom>
                <a:avLst/>
                <a:gdLst>
                  <a:gd name="T0" fmla="*/ 5 w 176"/>
                  <a:gd name="T1" fmla="*/ 0 h 66"/>
                  <a:gd name="T2" fmla="*/ 0 w 176"/>
                  <a:gd name="T3" fmla="*/ 7 h 66"/>
                  <a:gd name="T4" fmla="*/ 172 w 176"/>
                  <a:gd name="T5" fmla="*/ 66 h 66"/>
                  <a:gd name="T6" fmla="*/ 176 w 176"/>
                  <a:gd name="T7" fmla="*/ 59 h 66"/>
                  <a:gd name="T8" fmla="*/ 5 w 176"/>
                  <a:gd name="T9" fmla="*/ 0 h 66"/>
                  <a:gd name="T10" fmla="*/ 0 60000 65536"/>
                  <a:gd name="T11" fmla="*/ 0 60000 65536"/>
                  <a:gd name="T12" fmla="*/ 0 60000 65536"/>
                  <a:gd name="T13" fmla="*/ 0 60000 65536"/>
                  <a:gd name="T14" fmla="*/ 0 60000 65536"/>
                  <a:gd name="T15" fmla="*/ 0 w 176"/>
                  <a:gd name="T16" fmla="*/ 0 h 66"/>
                  <a:gd name="T17" fmla="*/ 176 w 176"/>
                  <a:gd name="T18" fmla="*/ 66 h 66"/>
                </a:gdLst>
                <a:ahLst/>
                <a:cxnLst>
                  <a:cxn ang="T10">
                    <a:pos x="T0" y="T1"/>
                  </a:cxn>
                  <a:cxn ang="T11">
                    <a:pos x="T2" y="T3"/>
                  </a:cxn>
                  <a:cxn ang="T12">
                    <a:pos x="T4" y="T5"/>
                  </a:cxn>
                  <a:cxn ang="T13">
                    <a:pos x="T6" y="T7"/>
                  </a:cxn>
                  <a:cxn ang="T14">
                    <a:pos x="T8" y="T9"/>
                  </a:cxn>
                </a:cxnLst>
                <a:rect l="T15" t="T16" r="T17" b="T18"/>
                <a:pathLst>
                  <a:path w="176" h="66">
                    <a:moveTo>
                      <a:pt x="5" y="0"/>
                    </a:moveTo>
                    <a:lnTo>
                      <a:pt x="0" y="7"/>
                    </a:lnTo>
                    <a:lnTo>
                      <a:pt x="172" y="66"/>
                    </a:lnTo>
                    <a:lnTo>
                      <a:pt x="176" y="59"/>
                    </a:lnTo>
                    <a:lnTo>
                      <a:pt x="5" y="0"/>
                    </a:lnTo>
                    <a:close/>
                  </a:path>
                </a:pathLst>
              </a:custGeom>
              <a:solidFill>
                <a:srgbClr val="666666"/>
              </a:solidFill>
              <a:ln w="9525">
                <a:noFill/>
                <a:round/>
                <a:headEnd/>
                <a:tailEnd/>
              </a:ln>
            </p:spPr>
            <p:txBody>
              <a:bodyPr/>
              <a:lstStyle/>
              <a:p>
                <a:endParaRPr lang="en-US" dirty="0"/>
              </a:p>
            </p:txBody>
          </p:sp>
          <p:sp>
            <p:nvSpPr>
              <p:cNvPr id="21888" name="Freeform 887"/>
              <p:cNvSpPr>
                <a:spLocks/>
              </p:cNvSpPr>
              <p:nvPr/>
            </p:nvSpPr>
            <p:spPr bwMode="auto">
              <a:xfrm>
                <a:off x="3621" y="1318"/>
                <a:ext cx="31" cy="104"/>
              </a:xfrm>
              <a:custGeom>
                <a:avLst/>
                <a:gdLst>
                  <a:gd name="T0" fmla="*/ 8 w 279"/>
                  <a:gd name="T1" fmla="*/ 0 h 621"/>
                  <a:gd name="T2" fmla="*/ 0 w 279"/>
                  <a:gd name="T3" fmla="*/ 4 h 621"/>
                  <a:gd name="T4" fmla="*/ 271 w 279"/>
                  <a:gd name="T5" fmla="*/ 621 h 621"/>
                  <a:gd name="T6" fmla="*/ 279 w 279"/>
                  <a:gd name="T7" fmla="*/ 617 h 621"/>
                  <a:gd name="T8" fmla="*/ 8 w 279"/>
                  <a:gd name="T9" fmla="*/ 0 h 621"/>
                  <a:gd name="T10" fmla="*/ 0 60000 65536"/>
                  <a:gd name="T11" fmla="*/ 0 60000 65536"/>
                  <a:gd name="T12" fmla="*/ 0 60000 65536"/>
                  <a:gd name="T13" fmla="*/ 0 60000 65536"/>
                  <a:gd name="T14" fmla="*/ 0 60000 65536"/>
                  <a:gd name="T15" fmla="*/ 0 w 279"/>
                  <a:gd name="T16" fmla="*/ 0 h 621"/>
                  <a:gd name="T17" fmla="*/ 279 w 279"/>
                  <a:gd name="T18" fmla="*/ 621 h 621"/>
                </a:gdLst>
                <a:ahLst/>
                <a:cxnLst>
                  <a:cxn ang="T10">
                    <a:pos x="T0" y="T1"/>
                  </a:cxn>
                  <a:cxn ang="T11">
                    <a:pos x="T2" y="T3"/>
                  </a:cxn>
                  <a:cxn ang="T12">
                    <a:pos x="T4" y="T5"/>
                  </a:cxn>
                  <a:cxn ang="T13">
                    <a:pos x="T6" y="T7"/>
                  </a:cxn>
                  <a:cxn ang="T14">
                    <a:pos x="T8" y="T9"/>
                  </a:cxn>
                </a:cxnLst>
                <a:rect l="T15" t="T16" r="T17" b="T18"/>
                <a:pathLst>
                  <a:path w="279" h="621">
                    <a:moveTo>
                      <a:pt x="8" y="0"/>
                    </a:moveTo>
                    <a:lnTo>
                      <a:pt x="0" y="4"/>
                    </a:lnTo>
                    <a:lnTo>
                      <a:pt x="271" y="621"/>
                    </a:lnTo>
                    <a:lnTo>
                      <a:pt x="279" y="617"/>
                    </a:lnTo>
                    <a:lnTo>
                      <a:pt x="8" y="0"/>
                    </a:lnTo>
                    <a:close/>
                  </a:path>
                </a:pathLst>
              </a:custGeom>
              <a:solidFill>
                <a:srgbClr val="666666"/>
              </a:solidFill>
              <a:ln w="9525">
                <a:noFill/>
                <a:round/>
                <a:headEnd/>
                <a:tailEnd/>
              </a:ln>
            </p:spPr>
            <p:txBody>
              <a:bodyPr/>
              <a:lstStyle/>
              <a:p>
                <a:endParaRPr lang="en-US" dirty="0"/>
              </a:p>
            </p:txBody>
          </p:sp>
          <p:sp>
            <p:nvSpPr>
              <p:cNvPr id="21889" name="Freeform 888"/>
              <p:cNvSpPr>
                <a:spLocks/>
              </p:cNvSpPr>
              <p:nvPr/>
            </p:nvSpPr>
            <p:spPr bwMode="auto">
              <a:xfrm>
                <a:off x="3677" y="1270"/>
                <a:ext cx="5" cy="31"/>
              </a:xfrm>
              <a:custGeom>
                <a:avLst/>
                <a:gdLst>
                  <a:gd name="T0" fmla="*/ 27 w 53"/>
                  <a:gd name="T1" fmla="*/ 0 h 186"/>
                  <a:gd name="T2" fmla="*/ 35 w 53"/>
                  <a:gd name="T3" fmla="*/ 7 h 186"/>
                  <a:gd name="T4" fmla="*/ 40 w 53"/>
                  <a:gd name="T5" fmla="*/ 15 h 186"/>
                  <a:gd name="T6" fmla="*/ 49 w 53"/>
                  <a:gd name="T7" fmla="*/ 33 h 186"/>
                  <a:gd name="T8" fmla="*/ 53 w 53"/>
                  <a:gd name="T9" fmla="*/ 57 h 186"/>
                  <a:gd name="T10" fmla="*/ 53 w 53"/>
                  <a:gd name="T11" fmla="*/ 82 h 186"/>
                  <a:gd name="T12" fmla="*/ 48 w 53"/>
                  <a:gd name="T13" fmla="*/ 108 h 186"/>
                  <a:gd name="T14" fmla="*/ 38 w 53"/>
                  <a:gd name="T15" fmla="*/ 138 h 186"/>
                  <a:gd name="T16" fmla="*/ 25 w 53"/>
                  <a:gd name="T17" fmla="*/ 163 h 186"/>
                  <a:gd name="T18" fmla="*/ 7 w 53"/>
                  <a:gd name="T19" fmla="*/ 186 h 186"/>
                  <a:gd name="T20" fmla="*/ 0 w 53"/>
                  <a:gd name="T21" fmla="*/ 180 h 186"/>
                  <a:gd name="T22" fmla="*/ 17 w 53"/>
                  <a:gd name="T23" fmla="*/ 159 h 186"/>
                  <a:gd name="T24" fmla="*/ 30 w 53"/>
                  <a:gd name="T25" fmla="*/ 134 h 186"/>
                  <a:gd name="T26" fmla="*/ 39 w 53"/>
                  <a:gd name="T27" fmla="*/ 107 h 186"/>
                  <a:gd name="T28" fmla="*/ 44 w 53"/>
                  <a:gd name="T29" fmla="*/ 82 h 186"/>
                  <a:gd name="T30" fmla="*/ 44 w 53"/>
                  <a:gd name="T31" fmla="*/ 58 h 186"/>
                  <a:gd name="T32" fmla="*/ 40 w 53"/>
                  <a:gd name="T33" fmla="*/ 36 h 186"/>
                  <a:gd name="T34" fmla="*/ 33 w 53"/>
                  <a:gd name="T35" fmla="*/ 19 h 186"/>
                  <a:gd name="T36" fmla="*/ 28 w 53"/>
                  <a:gd name="T37" fmla="*/ 13 h 186"/>
                  <a:gd name="T38" fmla="*/ 21 w 53"/>
                  <a:gd name="T39" fmla="*/ 6 h 186"/>
                  <a:gd name="T40" fmla="*/ 27 w 53"/>
                  <a:gd name="T41" fmla="*/ 0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86"/>
                  <a:gd name="T65" fmla="*/ 53 w 53"/>
                  <a:gd name="T66" fmla="*/ 186 h 1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86">
                    <a:moveTo>
                      <a:pt x="27" y="0"/>
                    </a:moveTo>
                    <a:lnTo>
                      <a:pt x="35" y="7"/>
                    </a:lnTo>
                    <a:lnTo>
                      <a:pt x="40" y="15"/>
                    </a:lnTo>
                    <a:lnTo>
                      <a:pt x="49" y="33"/>
                    </a:lnTo>
                    <a:lnTo>
                      <a:pt x="53" y="57"/>
                    </a:lnTo>
                    <a:lnTo>
                      <a:pt x="53" y="82"/>
                    </a:lnTo>
                    <a:lnTo>
                      <a:pt x="48" y="108"/>
                    </a:lnTo>
                    <a:lnTo>
                      <a:pt x="38" y="138"/>
                    </a:lnTo>
                    <a:lnTo>
                      <a:pt x="25" y="163"/>
                    </a:lnTo>
                    <a:lnTo>
                      <a:pt x="7" y="186"/>
                    </a:lnTo>
                    <a:lnTo>
                      <a:pt x="0" y="180"/>
                    </a:lnTo>
                    <a:lnTo>
                      <a:pt x="17" y="159"/>
                    </a:lnTo>
                    <a:lnTo>
                      <a:pt x="30" y="134"/>
                    </a:lnTo>
                    <a:lnTo>
                      <a:pt x="39" y="107"/>
                    </a:lnTo>
                    <a:lnTo>
                      <a:pt x="44" y="82"/>
                    </a:lnTo>
                    <a:lnTo>
                      <a:pt x="44" y="58"/>
                    </a:lnTo>
                    <a:lnTo>
                      <a:pt x="40" y="36"/>
                    </a:lnTo>
                    <a:lnTo>
                      <a:pt x="33" y="19"/>
                    </a:lnTo>
                    <a:lnTo>
                      <a:pt x="28" y="13"/>
                    </a:lnTo>
                    <a:lnTo>
                      <a:pt x="21" y="6"/>
                    </a:lnTo>
                    <a:lnTo>
                      <a:pt x="27" y="0"/>
                    </a:lnTo>
                    <a:close/>
                  </a:path>
                </a:pathLst>
              </a:custGeom>
              <a:solidFill>
                <a:srgbClr val="666666"/>
              </a:solidFill>
              <a:ln w="9525">
                <a:noFill/>
                <a:round/>
                <a:headEnd/>
                <a:tailEnd/>
              </a:ln>
            </p:spPr>
            <p:txBody>
              <a:bodyPr/>
              <a:lstStyle/>
              <a:p>
                <a:endParaRPr lang="en-US" dirty="0"/>
              </a:p>
            </p:txBody>
          </p:sp>
          <p:sp>
            <p:nvSpPr>
              <p:cNvPr id="21890" name="Freeform 889"/>
              <p:cNvSpPr>
                <a:spLocks/>
              </p:cNvSpPr>
              <p:nvPr/>
            </p:nvSpPr>
            <p:spPr bwMode="auto">
              <a:xfrm>
                <a:off x="3675" y="1300"/>
                <a:ext cx="3" cy="6"/>
              </a:xfrm>
              <a:custGeom>
                <a:avLst/>
                <a:gdLst>
                  <a:gd name="T0" fmla="*/ 17 w 19"/>
                  <a:gd name="T1" fmla="*/ 6 h 37"/>
                  <a:gd name="T2" fmla="*/ 10 w 19"/>
                  <a:gd name="T3" fmla="*/ 13 h 37"/>
                  <a:gd name="T4" fmla="*/ 9 w 19"/>
                  <a:gd name="T5" fmla="*/ 18 h 37"/>
                  <a:gd name="T6" fmla="*/ 9 w 19"/>
                  <a:gd name="T7" fmla="*/ 22 h 37"/>
                  <a:gd name="T8" fmla="*/ 9 w 19"/>
                  <a:gd name="T9" fmla="*/ 23 h 37"/>
                  <a:gd name="T10" fmla="*/ 16 w 19"/>
                  <a:gd name="T11" fmla="*/ 29 h 37"/>
                  <a:gd name="T12" fmla="*/ 19 w 19"/>
                  <a:gd name="T13" fmla="*/ 29 h 37"/>
                  <a:gd name="T14" fmla="*/ 17 w 19"/>
                  <a:gd name="T15" fmla="*/ 37 h 37"/>
                  <a:gd name="T16" fmla="*/ 11 w 19"/>
                  <a:gd name="T17" fmla="*/ 36 h 37"/>
                  <a:gd name="T18" fmla="*/ 4 w 19"/>
                  <a:gd name="T19" fmla="*/ 30 h 37"/>
                  <a:gd name="T20" fmla="*/ 0 w 19"/>
                  <a:gd name="T21" fmla="*/ 24 h 37"/>
                  <a:gd name="T22" fmla="*/ 0 w 19"/>
                  <a:gd name="T23" fmla="*/ 18 h 37"/>
                  <a:gd name="T24" fmla="*/ 2 w 19"/>
                  <a:gd name="T25" fmla="*/ 9 h 37"/>
                  <a:gd name="T26" fmla="*/ 10 w 19"/>
                  <a:gd name="T27" fmla="*/ 0 h 37"/>
                  <a:gd name="T28" fmla="*/ 17 w 19"/>
                  <a:gd name="T29" fmla="*/ 6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37"/>
                  <a:gd name="T47" fmla="*/ 19 w 19"/>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37">
                    <a:moveTo>
                      <a:pt x="17" y="6"/>
                    </a:moveTo>
                    <a:lnTo>
                      <a:pt x="10" y="13"/>
                    </a:lnTo>
                    <a:lnTo>
                      <a:pt x="9" y="18"/>
                    </a:lnTo>
                    <a:lnTo>
                      <a:pt x="9" y="22"/>
                    </a:lnTo>
                    <a:lnTo>
                      <a:pt x="9" y="23"/>
                    </a:lnTo>
                    <a:lnTo>
                      <a:pt x="16" y="29"/>
                    </a:lnTo>
                    <a:lnTo>
                      <a:pt x="19" y="29"/>
                    </a:lnTo>
                    <a:lnTo>
                      <a:pt x="17" y="37"/>
                    </a:lnTo>
                    <a:lnTo>
                      <a:pt x="11" y="36"/>
                    </a:lnTo>
                    <a:lnTo>
                      <a:pt x="4" y="30"/>
                    </a:lnTo>
                    <a:lnTo>
                      <a:pt x="0" y="24"/>
                    </a:lnTo>
                    <a:lnTo>
                      <a:pt x="0" y="18"/>
                    </a:lnTo>
                    <a:lnTo>
                      <a:pt x="2" y="9"/>
                    </a:lnTo>
                    <a:lnTo>
                      <a:pt x="10" y="0"/>
                    </a:lnTo>
                    <a:lnTo>
                      <a:pt x="17" y="6"/>
                    </a:lnTo>
                    <a:close/>
                  </a:path>
                </a:pathLst>
              </a:custGeom>
              <a:solidFill>
                <a:srgbClr val="666666"/>
              </a:solidFill>
              <a:ln w="9525">
                <a:noFill/>
                <a:round/>
                <a:headEnd/>
                <a:tailEnd/>
              </a:ln>
            </p:spPr>
            <p:txBody>
              <a:bodyPr/>
              <a:lstStyle/>
              <a:p>
                <a:endParaRPr lang="en-US" dirty="0"/>
              </a:p>
            </p:txBody>
          </p:sp>
          <p:sp>
            <p:nvSpPr>
              <p:cNvPr id="21891" name="Freeform 890"/>
              <p:cNvSpPr>
                <a:spLocks/>
              </p:cNvSpPr>
              <p:nvPr/>
            </p:nvSpPr>
            <p:spPr bwMode="auto">
              <a:xfrm>
                <a:off x="3677" y="1300"/>
                <a:ext cx="1" cy="1"/>
              </a:xfrm>
              <a:custGeom>
                <a:avLst/>
                <a:gdLst>
                  <a:gd name="T0" fmla="*/ 7 w 7"/>
                  <a:gd name="T1" fmla="*/ 6 h 6"/>
                  <a:gd name="T2" fmla="*/ 0 w 7"/>
                  <a:gd name="T3" fmla="*/ 0 h 6"/>
                  <a:gd name="T4" fmla="*/ 7 w 7"/>
                  <a:gd name="T5" fmla="*/ 6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7" y="6"/>
                    </a:moveTo>
                    <a:lnTo>
                      <a:pt x="0" y="0"/>
                    </a:lnTo>
                    <a:lnTo>
                      <a:pt x="7" y="6"/>
                    </a:lnTo>
                    <a:close/>
                  </a:path>
                </a:pathLst>
              </a:custGeom>
              <a:solidFill>
                <a:srgbClr val="666666"/>
              </a:solidFill>
              <a:ln w="9525">
                <a:noFill/>
                <a:round/>
                <a:headEnd/>
                <a:tailEnd/>
              </a:ln>
            </p:spPr>
            <p:txBody>
              <a:bodyPr/>
              <a:lstStyle/>
              <a:p>
                <a:endParaRPr lang="en-US" dirty="0"/>
              </a:p>
            </p:txBody>
          </p:sp>
          <p:sp>
            <p:nvSpPr>
              <p:cNvPr id="21892" name="Freeform 891"/>
              <p:cNvSpPr>
                <a:spLocks/>
              </p:cNvSpPr>
              <p:nvPr/>
            </p:nvSpPr>
            <p:spPr bwMode="auto">
              <a:xfrm>
                <a:off x="3677" y="1305"/>
                <a:ext cx="3" cy="4"/>
              </a:xfrm>
              <a:custGeom>
                <a:avLst/>
                <a:gdLst>
                  <a:gd name="T0" fmla="*/ 4 w 28"/>
                  <a:gd name="T1" fmla="*/ 0 h 24"/>
                  <a:gd name="T2" fmla="*/ 12 w 28"/>
                  <a:gd name="T3" fmla="*/ 5 h 24"/>
                  <a:gd name="T4" fmla="*/ 28 w 28"/>
                  <a:gd name="T5" fmla="*/ 17 h 24"/>
                  <a:gd name="T6" fmla="*/ 22 w 28"/>
                  <a:gd name="T7" fmla="*/ 24 h 24"/>
                  <a:gd name="T8" fmla="*/ 6 w 28"/>
                  <a:gd name="T9" fmla="*/ 11 h 24"/>
                  <a:gd name="T10" fmla="*/ 0 w 28"/>
                  <a:gd name="T11" fmla="*/ 7 h 24"/>
                  <a:gd name="T12" fmla="*/ 4 w 28"/>
                  <a:gd name="T13" fmla="*/ 0 h 24"/>
                  <a:gd name="T14" fmla="*/ 0 60000 65536"/>
                  <a:gd name="T15" fmla="*/ 0 60000 65536"/>
                  <a:gd name="T16" fmla="*/ 0 60000 65536"/>
                  <a:gd name="T17" fmla="*/ 0 60000 65536"/>
                  <a:gd name="T18" fmla="*/ 0 60000 65536"/>
                  <a:gd name="T19" fmla="*/ 0 60000 65536"/>
                  <a:gd name="T20" fmla="*/ 0 60000 65536"/>
                  <a:gd name="T21" fmla="*/ 0 w 28"/>
                  <a:gd name="T22" fmla="*/ 0 h 24"/>
                  <a:gd name="T23" fmla="*/ 28 w 2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4">
                    <a:moveTo>
                      <a:pt x="4" y="0"/>
                    </a:moveTo>
                    <a:lnTo>
                      <a:pt x="12" y="5"/>
                    </a:lnTo>
                    <a:lnTo>
                      <a:pt x="28" y="17"/>
                    </a:lnTo>
                    <a:lnTo>
                      <a:pt x="22" y="24"/>
                    </a:lnTo>
                    <a:lnTo>
                      <a:pt x="6" y="11"/>
                    </a:lnTo>
                    <a:lnTo>
                      <a:pt x="0" y="7"/>
                    </a:lnTo>
                    <a:lnTo>
                      <a:pt x="4" y="0"/>
                    </a:lnTo>
                    <a:close/>
                  </a:path>
                </a:pathLst>
              </a:custGeom>
              <a:solidFill>
                <a:srgbClr val="666666"/>
              </a:solidFill>
              <a:ln w="9525">
                <a:noFill/>
                <a:round/>
                <a:headEnd/>
                <a:tailEnd/>
              </a:ln>
            </p:spPr>
            <p:txBody>
              <a:bodyPr/>
              <a:lstStyle/>
              <a:p>
                <a:endParaRPr lang="en-US" dirty="0"/>
              </a:p>
            </p:txBody>
          </p:sp>
          <p:sp>
            <p:nvSpPr>
              <p:cNvPr id="21893" name="Freeform 892"/>
              <p:cNvSpPr>
                <a:spLocks/>
              </p:cNvSpPr>
              <p:nvPr/>
            </p:nvSpPr>
            <p:spPr bwMode="auto">
              <a:xfrm>
                <a:off x="3677" y="1305"/>
                <a:ext cx="1" cy="1"/>
              </a:xfrm>
              <a:custGeom>
                <a:avLst/>
                <a:gdLst>
                  <a:gd name="T0" fmla="*/ 3 w 4"/>
                  <a:gd name="T1" fmla="*/ 0 h 8"/>
                  <a:gd name="T2" fmla="*/ 4 w 4"/>
                  <a:gd name="T3" fmla="*/ 1 h 8"/>
                  <a:gd name="T4" fmla="*/ 0 w 4"/>
                  <a:gd name="T5" fmla="*/ 8 h 8"/>
                  <a:gd name="T6" fmla="*/ 1 w 4"/>
                  <a:gd name="T7" fmla="*/ 8 h 8"/>
                  <a:gd name="T8" fmla="*/ 3 w 4"/>
                  <a:gd name="T9" fmla="*/ 0 h 8"/>
                  <a:gd name="T10" fmla="*/ 0 60000 65536"/>
                  <a:gd name="T11" fmla="*/ 0 60000 65536"/>
                  <a:gd name="T12" fmla="*/ 0 60000 65536"/>
                  <a:gd name="T13" fmla="*/ 0 60000 65536"/>
                  <a:gd name="T14" fmla="*/ 0 60000 65536"/>
                  <a:gd name="T15" fmla="*/ 0 w 4"/>
                  <a:gd name="T16" fmla="*/ 0 h 8"/>
                  <a:gd name="T17" fmla="*/ 4 w 4"/>
                  <a:gd name="T18" fmla="*/ 8 h 8"/>
                </a:gdLst>
                <a:ahLst/>
                <a:cxnLst>
                  <a:cxn ang="T10">
                    <a:pos x="T0" y="T1"/>
                  </a:cxn>
                  <a:cxn ang="T11">
                    <a:pos x="T2" y="T3"/>
                  </a:cxn>
                  <a:cxn ang="T12">
                    <a:pos x="T4" y="T5"/>
                  </a:cxn>
                  <a:cxn ang="T13">
                    <a:pos x="T6" y="T7"/>
                  </a:cxn>
                  <a:cxn ang="T14">
                    <a:pos x="T8" y="T9"/>
                  </a:cxn>
                </a:cxnLst>
                <a:rect l="T15" t="T16" r="T17" b="T18"/>
                <a:pathLst>
                  <a:path w="4" h="8">
                    <a:moveTo>
                      <a:pt x="3" y="0"/>
                    </a:moveTo>
                    <a:lnTo>
                      <a:pt x="4" y="1"/>
                    </a:lnTo>
                    <a:lnTo>
                      <a:pt x="0" y="8"/>
                    </a:lnTo>
                    <a:lnTo>
                      <a:pt x="1" y="8"/>
                    </a:lnTo>
                    <a:lnTo>
                      <a:pt x="3" y="0"/>
                    </a:lnTo>
                    <a:close/>
                  </a:path>
                </a:pathLst>
              </a:custGeom>
              <a:solidFill>
                <a:srgbClr val="666666"/>
              </a:solidFill>
              <a:ln w="9525">
                <a:noFill/>
                <a:round/>
                <a:headEnd/>
                <a:tailEnd/>
              </a:ln>
            </p:spPr>
            <p:txBody>
              <a:bodyPr/>
              <a:lstStyle/>
              <a:p>
                <a:endParaRPr lang="en-US" dirty="0"/>
              </a:p>
            </p:txBody>
          </p:sp>
          <p:sp>
            <p:nvSpPr>
              <p:cNvPr id="21894" name="Freeform 893"/>
              <p:cNvSpPr>
                <a:spLocks/>
              </p:cNvSpPr>
              <p:nvPr/>
            </p:nvSpPr>
            <p:spPr bwMode="auto">
              <a:xfrm>
                <a:off x="3673" y="1308"/>
                <a:ext cx="9" cy="32"/>
              </a:xfrm>
              <a:custGeom>
                <a:avLst/>
                <a:gdLst>
                  <a:gd name="T0" fmla="*/ 65 w 77"/>
                  <a:gd name="T1" fmla="*/ 0 h 193"/>
                  <a:gd name="T2" fmla="*/ 73 w 77"/>
                  <a:gd name="T3" fmla="*/ 16 h 193"/>
                  <a:gd name="T4" fmla="*/ 76 w 77"/>
                  <a:gd name="T5" fmla="*/ 37 h 193"/>
                  <a:gd name="T6" fmla="*/ 77 w 77"/>
                  <a:gd name="T7" fmla="*/ 60 h 193"/>
                  <a:gd name="T8" fmla="*/ 74 w 77"/>
                  <a:gd name="T9" fmla="*/ 86 h 193"/>
                  <a:gd name="T10" fmla="*/ 65 w 77"/>
                  <a:gd name="T11" fmla="*/ 114 h 193"/>
                  <a:gd name="T12" fmla="*/ 58 w 77"/>
                  <a:gd name="T13" fmla="*/ 130 h 193"/>
                  <a:gd name="T14" fmla="*/ 51 w 77"/>
                  <a:gd name="T15" fmla="*/ 143 h 193"/>
                  <a:gd name="T16" fmla="*/ 42 w 77"/>
                  <a:gd name="T17" fmla="*/ 157 h 193"/>
                  <a:gd name="T18" fmla="*/ 32 w 77"/>
                  <a:gd name="T19" fmla="*/ 170 h 193"/>
                  <a:gd name="T20" fmla="*/ 20 w 77"/>
                  <a:gd name="T21" fmla="*/ 182 h 193"/>
                  <a:gd name="T22" fmla="*/ 6 w 77"/>
                  <a:gd name="T23" fmla="*/ 193 h 193"/>
                  <a:gd name="T24" fmla="*/ 0 w 77"/>
                  <a:gd name="T25" fmla="*/ 187 h 193"/>
                  <a:gd name="T26" fmla="*/ 14 w 77"/>
                  <a:gd name="T27" fmla="*/ 176 h 193"/>
                  <a:gd name="T28" fmla="*/ 26 w 77"/>
                  <a:gd name="T29" fmla="*/ 165 h 193"/>
                  <a:gd name="T30" fmla="*/ 35 w 77"/>
                  <a:gd name="T31" fmla="*/ 152 h 193"/>
                  <a:gd name="T32" fmla="*/ 44 w 77"/>
                  <a:gd name="T33" fmla="*/ 139 h 193"/>
                  <a:gd name="T34" fmla="*/ 50 w 77"/>
                  <a:gd name="T35" fmla="*/ 125 h 193"/>
                  <a:gd name="T36" fmla="*/ 56 w 77"/>
                  <a:gd name="T37" fmla="*/ 112 h 193"/>
                  <a:gd name="T38" fmla="*/ 65 w 77"/>
                  <a:gd name="T39" fmla="*/ 85 h 193"/>
                  <a:gd name="T40" fmla="*/ 68 w 77"/>
                  <a:gd name="T41" fmla="*/ 60 h 193"/>
                  <a:gd name="T42" fmla="*/ 67 w 77"/>
                  <a:gd name="T43" fmla="*/ 38 h 193"/>
                  <a:gd name="T44" fmla="*/ 64 w 77"/>
                  <a:gd name="T45" fmla="*/ 18 h 193"/>
                  <a:gd name="T46" fmla="*/ 57 w 77"/>
                  <a:gd name="T47" fmla="*/ 4 h 193"/>
                  <a:gd name="T48" fmla="*/ 65 w 77"/>
                  <a:gd name="T49" fmla="*/ 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93"/>
                  <a:gd name="T77" fmla="*/ 77 w 77"/>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93">
                    <a:moveTo>
                      <a:pt x="65" y="0"/>
                    </a:moveTo>
                    <a:lnTo>
                      <a:pt x="73" y="16"/>
                    </a:lnTo>
                    <a:lnTo>
                      <a:pt x="76" y="37"/>
                    </a:lnTo>
                    <a:lnTo>
                      <a:pt x="77" y="60"/>
                    </a:lnTo>
                    <a:lnTo>
                      <a:pt x="74" y="86"/>
                    </a:lnTo>
                    <a:lnTo>
                      <a:pt x="65" y="114"/>
                    </a:lnTo>
                    <a:lnTo>
                      <a:pt x="58" y="130"/>
                    </a:lnTo>
                    <a:lnTo>
                      <a:pt x="51" y="143"/>
                    </a:lnTo>
                    <a:lnTo>
                      <a:pt x="42" y="157"/>
                    </a:lnTo>
                    <a:lnTo>
                      <a:pt x="32" y="170"/>
                    </a:lnTo>
                    <a:lnTo>
                      <a:pt x="20" y="182"/>
                    </a:lnTo>
                    <a:lnTo>
                      <a:pt x="6" y="193"/>
                    </a:lnTo>
                    <a:lnTo>
                      <a:pt x="0" y="187"/>
                    </a:lnTo>
                    <a:lnTo>
                      <a:pt x="14" y="176"/>
                    </a:lnTo>
                    <a:lnTo>
                      <a:pt x="26" y="165"/>
                    </a:lnTo>
                    <a:lnTo>
                      <a:pt x="35" y="152"/>
                    </a:lnTo>
                    <a:lnTo>
                      <a:pt x="44" y="139"/>
                    </a:lnTo>
                    <a:lnTo>
                      <a:pt x="50" y="125"/>
                    </a:lnTo>
                    <a:lnTo>
                      <a:pt x="56" y="112"/>
                    </a:lnTo>
                    <a:lnTo>
                      <a:pt x="65" y="85"/>
                    </a:lnTo>
                    <a:lnTo>
                      <a:pt x="68" y="60"/>
                    </a:lnTo>
                    <a:lnTo>
                      <a:pt x="67" y="38"/>
                    </a:lnTo>
                    <a:lnTo>
                      <a:pt x="64" y="18"/>
                    </a:lnTo>
                    <a:lnTo>
                      <a:pt x="57" y="4"/>
                    </a:lnTo>
                    <a:lnTo>
                      <a:pt x="65" y="0"/>
                    </a:lnTo>
                    <a:close/>
                  </a:path>
                </a:pathLst>
              </a:custGeom>
              <a:solidFill>
                <a:srgbClr val="666666"/>
              </a:solidFill>
              <a:ln w="9525">
                <a:noFill/>
                <a:round/>
                <a:headEnd/>
                <a:tailEnd/>
              </a:ln>
            </p:spPr>
            <p:txBody>
              <a:bodyPr/>
              <a:lstStyle/>
              <a:p>
                <a:endParaRPr lang="en-US" dirty="0"/>
              </a:p>
            </p:txBody>
          </p:sp>
          <p:sp>
            <p:nvSpPr>
              <p:cNvPr id="21895" name="Freeform 894"/>
              <p:cNvSpPr>
                <a:spLocks/>
              </p:cNvSpPr>
              <p:nvPr/>
            </p:nvSpPr>
            <p:spPr bwMode="auto">
              <a:xfrm>
                <a:off x="3680" y="1308"/>
                <a:ext cx="1" cy="1"/>
              </a:xfrm>
              <a:custGeom>
                <a:avLst/>
                <a:gdLst>
                  <a:gd name="T0" fmla="*/ 7 w 8"/>
                  <a:gd name="T1" fmla="*/ 0 h 7"/>
                  <a:gd name="T2" fmla="*/ 8 w 8"/>
                  <a:gd name="T3" fmla="*/ 1 h 7"/>
                  <a:gd name="T4" fmla="*/ 0 w 8"/>
                  <a:gd name="T5" fmla="*/ 5 h 7"/>
                  <a:gd name="T6" fmla="*/ 1 w 8"/>
                  <a:gd name="T7" fmla="*/ 7 h 7"/>
                  <a:gd name="T8" fmla="*/ 7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7" y="0"/>
                    </a:moveTo>
                    <a:lnTo>
                      <a:pt x="8" y="1"/>
                    </a:lnTo>
                    <a:lnTo>
                      <a:pt x="0" y="5"/>
                    </a:lnTo>
                    <a:lnTo>
                      <a:pt x="1" y="7"/>
                    </a:lnTo>
                    <a:lnTo>
                      <a:pt x="7" y="0"/>
                    </a:lnTo>
                    <a:close/>
                  </a:path>
                </a:pathLst>
              </a:custGeom>
              <a:solidFill>
                <a:srgbClr val="666666"/>
              </a:solidFill>
              <a:ln w="9525">
                <a:noFill/>
                <a:round/>
                <a:headEnd/>
                <a:tailEnd/>
              </a:ln>
            </p:spPr>
            <p:txBody>
              <a:bodyPr/>
              <a:lstStyle/>
              <a:p>
                <a:endParaRPr lang="en-US" dirty="0"/>
              </a:p>
            </p:txBody>
          </p:sp>
          <p:sp>
            <p:nvSpPr>
              <p:cNvPr id="21896" name="Freeform 895"/>
              <p:cNvSpPr>
                <a:spLocks/>
              </p:cNvSpPr>
              <p:nvPr/>
            </p:nvSpPr>
            <p:spPr bwMode="auto">
              <a:xfrm>
                <a:off x="3827" y="1199"/>
                <a:ext cx="6" cy="8"/>
              </a:xfrm>
              <a:custGeom>
                <a:avLst/>
                <a:gdLst>
                  <a:gd name="T0" fmla="*/ 0 w 51"/>
                  <a:gd name="T1" fmla="*/ 44 h 50"/>
                  <a:gd name="T2" fmla="*/ 6 w 51"/>
                  <a:gd name="T3" fmla="*/ 50 h 50"/>
                  <a:gd name="T4" fmla="*/ 51 w 51"/>
                  <a:gd name="T5" fmla="*/ 6 h 50"/>
                  <a:gd name="T6" fmla="*/ 46 w 51"/>
                  <a:gd name="T7" fmla="*/ 0 h 50"/>
                  <a:gd name="T8" fmla="*/ 0 w 51"/>
                  <a:gd name="T9" fmla="*/ 44 h 50"/>
                  <a:gd name="T10" fmla="*/ 0 60000 65536"/>
                  <a:gd name="T11" fmla="*/ 0 60000 65536"/>
                  <a:gd name="T12" fmla="*/ 0 60000 65536"/>
                  <a:gd name="T13" fmla="*/ 0 60000 65536"/>
                  <a:gd name="T14" fmla="*/ 0 60000 65536"/>
                  <a:gd name="T15" fmla="*/ 0 w 51"/>
                  <a:gd name="T16" fmla="*/ 0 h 50"/>
                  <a:gd name="T17" fmla="*/ 51 w 51"/>
                  <a:gd name="T18" fmla="*/ 50 h 50"/>
                </a:gdLst>
                <a:ahLst/>
                <a:cxnLst>
                  <a:cxn ang="T10">
                    <a:pos x="T0" y="T1"/>
                  </a:cxn>
                  <a:cxn ang="T11">
                    <a:pos x="T2" y="T3"/>
                  </a:cxn>
                  <a:cxn ang="T12">
                    <a:pos x="T4" y="T5"/>
                  </a:cxn>
                  <a:cxn ang="T13">
                    <a:pos x="T6" y="T7"/>
                  </a:cxn>
                  <a:cxn ang="T14">
                    <a:pos x="T8" y="T9"/>
                  </a:cxn>
                </a:cxnLst>
                <a:rect l="T15" t="T16" r="T17" b="T18"/>
                <a:pathLst>
                  <a:path w="51" h="50">
                    <a:moveTo>
                      <a:pt x="0" y="44"/>
                    </a:moveTo>
                    <a:lnTo>
                      <a:pt x="6" y="50"/>
                    </a:lnTo>
                    <a:lnTo>
                      <a:pt x="51" y="6"/>
                    </a:lnTo>
                    <a:lnTo>
                      <a:pt x="46" y="0"/>
                    </a:lnTo>
                    <a:lnTo>
                      <a:pt x="0" y="44"/>
                    </a:lnTo>
                    <a:close/>
                  </a:path>
                </a:pathLst>
              </a:custGeom>
              <a:solidFill>
                <a:srgbClr val="000000"/>
              </a:solidFill>
              <a:ln w="9525">
                <a:noFill/>
                <a:round/>
                <a:headEnd/>
                <a:tailEnd/>
              </a:ln>
            </p:spPr>
            <p:txBody>
              <a:bodyPr/>
              <a:lstStyle/>
              <a:p>
                <a:endParaRPr lang="en-US" dirty="0"/>
              </a:p>
            </p:txBody>
          </p:sp>
          <p:sp>
            <p:nvSpPr>
              <p:cNvPr id="21897" name="Freeform 896"/>
              <p:cNvSpPr>
                <a:spLocks/>
              </p:cNvSpPr>
              <p:nvPr/>
            </p:nvSpPr>
            <p:spPr bwMode="auto">
              <a:xfrm>
                <a:off x="3596" y="1228"/>
                <a:ext cx="4" cy="16"/>
              </a:xfrm>
              <a:custGeom>
                <a:avLst/>
                <a:gdLst>
                  <a:gd name="T0" fmla="*/ 8 w 39"/>
                  <a:gd name="T1" fmla="*/ 0 h 95"/>
                  <a:gd name="T2" fmla="*/ 17 w 39"/>
                  <a:gd name="T3" fmla="*/ 35 h 95"/>
                  <a:gd name="T4" fmla="*/ 27 w 39"/>
                  <a:gd name="T5" fmla="*/ 65 h 95"/>
                  <a:gd name="T6" fmla="*/ 32 w 39"/>
                  <a:gd name="T7" fmla="*/ 78 h 95"/>
                  <a:gd name="T8" fmla="*/ 39 w 39"/>
                  <a:gd name="T9" fmla="*/ 91 h 95"/>
                  <a:gd name="T10" fmla="*/ 31 w 39"/>
                  <a:gd name="T11" fmla="*/ 95 h 95"/>
                  <a:gd name="T12" fmla="*/ 24 w 39"/>
                  <a:gd name="T13" fmla="*/ 82 h 95"/>
                  <a:gd name="T14" fmla="*/ 18 w 39"/>
                  <a:gd name="T15" fmla="*/ 67 h 95"/>
                  <a:gd name="T16" fmla="*/ 8 w 39"/>
                  <a:gd name="T17" fmla="*/ 37 h 95"/>
                  <a:gd name="T18" fmla="*/ 0 w 39"/>
                  <a:gd name="T19" fmla="*/ 2 h 95"/>
                  <a:gd name="T20" fmla="*/ 8 w 39"/>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95"/>
                  <a:gd name="T35" fmla="*/ 39 w 39"/>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95">
                    <a:moveTo>
                      <a:pt x="8" y="0"/>
                    </a:moveTo>
                    <a:lnTo>
                      <a:pt x="17" y="35"/>
                    </a:lnTo>
                    <a:lnTo>
                      <a:pt x="27" y="65"/>
                    </a:lnTo>
                    <a:lnTo>
                      <a:pt x="32" y="78"/>
                    </a:lnTo>
                    <a:lnTo>
                      <a:pt x="39" y="91"/>
                    </a:lnTo>
                    <a:lnTo>
                      <a:pt x="31" y="95"/>
                    </a:lnTo>
                    <a:lnTo>
                      <a:pt x="24" y="82"/>
                    </a:lnTo>
                    <a:lnTo>
                      <a:pt x="18" y="67"/>
                    </a:lnTo>
                    <a:lnTo>
                      <a:pt x="8" y="37"/>
                    </a:lnTo>
                    <a:lnTo>
                      <a:pt x="0" y="2"/>
                    </a:lnTo>
                    <a:lnTo>
                      <a:pt x="8" y="0"/>
                    </a:lnTo>
                    <a:close/>
                  </a:path>
                </a:pathLst>
              </a:custGeom>
              <a:solidFill>
                <a:srgbClr val="666666"/>
              </a:solidFill>
              <a:ln w="9525">
                <a:noFill/>
                <a:round/>
                <a:headEnd/>
                <a:tailEnd/>
              </a:ln>
            </p:spPr>
            <p:txBody>
              <a:bodyPr/>
              <a:lstStyle/>
              <a:p>
                <a:endParaRPr lang="en-US" dirty="0"/>
              </a:p>
            </p:txBody>
          </p:sp>
          <p:sp>
            <p:nvSpPr>
              <p:cNvPr id="21898" name="Freeform 897"/>
              <p:cNvSpPr>
                <a:spLocks/>
              </p:cNvSpPr>
              <p:nvPr/>
            </p:nvSpPr>
            <p:spPr bwMode="auto">
              <a:xfrm>
                <a:off x="3599" y="1243"/>
                <a:ext cx="2" cy="12"/>
              </a:xfrm>
              <a:custGeom>
                <a:avLst/>
                <a:gdLst>
                  <a:gd name="T0" fmla="*/ 8 w 21"/>
                  <a:gd name="T1" fmla="*/ 0 h 72"/>
                  <a:gd name="T2" fmla="*/ 15 w 21"/>
                  <a:gd name="T3" fmla="*/ 16 h 72"/>
                  <a:gd name="T4" fmla="*/ 21 w 21"/>
                  <a:gd name="T5" fmla="*/ 32 h 72"/>
                  <a:gd name="T6" fmla="*/ 21 w 21"/>
                  <a:gd name="T7" fmla="*/ 42 h 72"/>
                  <a:gd name="T8" fmla="*/ 20 w 21"/>
                  <a:gd name="T9" fmla="*/ 52 h 72"/>
                  <a:gd name="T10" fmla="*/ 16 w 21"/>
                  <a:gd name="T11" fmla="*/ 59 h 72"/>
                  <a:gd name="T12" fmla="*/ 13 w 21"/>
                  <a:gd name="T13" fmla="*/ 64 h 72"/>
                  <a:gd name="T14" fmla="*/ 13 w 21"/>
                  <a:gd name="T15" fmla="*/ 66 h 72"/>
                  <a:gd name="T16" fmla="*/ 13 w 21"/>
                  <a:gd name="T17" fmla="*/ 70 h 72"/>
                  <a:gd name="T18" fmla="*/ 4 w 21"/>
                  <a:gd name="T19" fmla="*/ 72 h 72"/>
                  <a:gd name="T20" fmla="*/ 4 w 21"/>
                  <a:gd name="T21" fmla="*/ 65 h 72"/>
                  <a:gd name="T22" fmla="*/ 5 w 21"/>
                  <a:gd name="T23" fmla="*/ 60 h 72"/>
                  <a:gd name="T24" fmla="*/ 9 w 21"/>
                  <a:gd name="T25" fmla="*/ 55 h 72"/>
                  <a:gd name="T26" fmla="*/ 11 w 21"/>
                  <a:gd name="T27" fmla="*/ 50 h 72"/>
                  <a:gd name="T28" fmla="*/ 12 w 21"/>
                  <a:gd name="T29" fmla="*/ 42 h 72"/>
                  <a:gd name="T30" fmla="*/ 12 w 21"/>
                  <a:gd name="T31" fmla="*/ 33 h 72"/>
                  <a:gd name="T32" fmla="*/ 8 w 21"/>
                  <a:gd name="T33" fmla="*/ 20 h 72"/>
                  <a:gd name="T34" fmla="*/ 0 w 21"/>
                  <a:gd name="T35" fmla="*/ 4 h 72"/>
                  <a:gd name="T36" fmla="*/ 8 w 21"/>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72"/>
                  <a:gd name="T59" fmla="*/ 21 w 21"/>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72">
                    <a:moveTo>
                      <a:pt x="8" y="0"/>
                    </a:moveTo>
                    <a:lnTo>
                      <a:pt x="15" y="16"/>
                    </a:lnTo>
                    <a:lnTo>
                      <a:pt x="21" y="32"/>
                    </a:lnTo>
                    <a:lnTo>
                      <a:pt x="21" y="42"/>
                    </a:lnTo>
                    <a:lnTo>
                      <a:pt x="20" y="52"/>
                    </a:lnTo>
                    <a:lnTo>
                      <a:pt x="16" y="59"/>
                    </a:lnTo>
                    <a:lnTo>
                      <a:pt x="13" y="64"/>
                    </a:lnTo>
                    <a:lnTo>
                      <a:pt x="13" y="66"/>
                    </a:lnTo>
                    <a:lnTo>
                      <a:pt x="13" y="70"/>
                    </a:lnTo>
                    <a:lnTo>
                      <a:pt x="4" y="72"/>
                    </a:lnTo>
                    <a:lnTo>
                      <a:pt x="4" y="65"/>
                    </a:lnTo>
                    <a:lnTo>
                      <a:pt x="5" y="60"/>
                    </a:lnTo>
                    <a:lnTo>
                      <a:pt x="9" y="55"/>
                    </a:lnTo>
                    <a:lnTo>
                      <a:pt x="11" y="50"/>
                    </a:lnTo>
                    <a:lnTo>
                      <a:pt x="12" y="42"/>
                    </a:lnTo>
                    <a:lnTo>
                      <a:pt x="12" y="33"/>
                    </a:lnTo>
                    <a:lnTo>
                      <a:pt x="8" y="20"/>
                    </a:lnTo>
                    <a:lnTo>
                      <a:pt x="0" y="4"/>
                    </a:lnTo>
                    <a:lnTo>
                      <a:pt x="8" y="0"/>
                    </a:lnTo>
                    <a:close/>
                  </a:path>
                </a:pathLst>
              </a:custGeom>
              <a:solidFill>
                <a:srgbClr val="666666"/>
              </a:solidFill>
              <a:ln w="9525">
                <a:noFill/>
                <a:round/>
                <a:headEnd/>
                <a:tailEnd/>
              </a:ln>
            </p:spPr>
            <p:txBody>
              <a:bodyPr/>
              <a:lstStyle/>
              <a:p>
                <a:endParaRPr lang="en-US" dirty="0"/>
              </a:p>
            </p:txBody>
          </p:sp>
          <p:sp>
            <p:nvSpPr>
              <p:cNvPr id="21899" name="Freeform 898"/>
              <p:cNvSpPr>
                <a:spLocks/>
              </p:cNvSpPr>
              <p:nvPr/>
            </p:nvSpPr>
            <p:spPr bwMode="auto">
              <a:xfrm>
                <a:off x="3599" y="1243"/>
                <a:ext cx="1" cy="1"/>
              </a:xfrm>
              <a:custGeom>
                <a:avLst/>
                <a:gdLst>
                  <a:gd name="T0" fmla="*/ 8 w 8"/>
                  <a:gd name="T1" fmla="*/ 0 h 4"/>
                  <a:gd name="T2" fmla="*/ 0 w 8"/>
                  <a:gd name="T3" fmla="*/ 4 h 4"/>
                  <a:gd name="T4" fmla="*/ 8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8" y="0"/>
                    </a:moveTo>
                    <a:lnTo>
                      <a:pt x="0" y="4"/>
                    </a:lnTo>
                    <a:lnTo>
                      <a:pt x="8" y="0"/>
                    </a:lnTo>
                    <a:close/>
                  </a:path>
                </a:pathLst>
              </a:custGeom>
              <a:solidFill>
                <a:srgbClr val="666666"/>
              </a:solidFill>
              <a:ln w="9525">
                <a:noFill/>
                <a:round/>
                <a:headEnd/>
                <a:tailEnd/>
              </a:ln>
            </p:spPr>
            <p:txBody>
              <a:bodyPr/>
              <a:lstStyle/>
              <a:p>
                <a:endParaRPr lang="en-US" dirty="0"/>
              </a:p>
            </p:txBody>
          </p:sp>
          <p:sp>
            <p:nvSpPr>
              <p:cNvPr id="21900" name="Freeform 899"/>
              <p:cNvSpPr>
                <a:spLocks/>
              </p:cNvSpPr>
              <p:nvPr/>
            </p:nvSpPr>
            <p:spPr bwMode="auto">
              <a:xfrm>
                <a:off x="3599" y="1255"/>
                <a:ext cx="2" cy="18"/>
              </a:xfrm>
              <a:custGeom>
                <a:avLst/>
                <a:gdLst>
                  <a:gd name="T0" fmla="*/ 16 w 17"/>
                  <a:gd name="T1" fmla="*/ 0 h 108"/>
                  <a:gd name="T2" fmla="*/ 17 w 17"/>
                  <a:gd name="T3" fmla="*/ 10 h 108"/>
                  <a:gd name="T4" fmla="*/ 17 w 17"/>
                  <a:gd name="T5" fmla="*/ 23 h 108"/>
                  <a:gd name="T6" fmla="*/ 15 w 17"/>
                  <a:gd name="T7" fmla="*/ 59 h 108"/>
                  <a:gd name="T8" fmla="*/ 9 w 17"/>
                  <a:gd name="T9" fmla="*/ 108 h 108"/>
                  <a:gd name="T10" fmla="*/ 0 w 17"/>
                  <a:gd name="T11" fmla="*/ 108 h 108"/>
                  <a:gd name="T12" fmla="*/ 6 w 17"/>
                  <a:gd name="T13" fmla="*/ 59 h 108"/>
                  <a:gd name="T14" fmla="*/ 8 w 17"/>
                  <a:gd name="T15" fmla="*/ 23 h 108"/>
                  <a:gd name="T16" fmla="*/ 8 w 17"/>
                  <a:gd name="T17" fmla="*/ 10 h 108"/>
                  <a:gd name="T18" fmla="*/ 7 w 17"/>
                  <a:gd name="T19" fmla="*/ 2 h 108"/>
                  <a:gd name="T20" fmla="*/ 16 w 17"/>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08"/>
                  <a:gd name="T35" fmla="*/ 17 w 17"/>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08">
                    <a:moveTo>
                      <a:pt x="16" y="0"/>
                    </a:moveTo>
                    <a:lnTo>
                      <a:pt x="17" y="10"/>
                    </a:lnTo>
                    <a:lnTo>
                      <a:pt x="17" y="23"/>
                    </a:lnTo>
                    <a:lnTo>
                      <a:pt x="15" y="59"/>
                    </a:lnTo>
                    <a:lnTo>
                      <a:pt x="9" y="108"/>
                    </a:lnTo>
                    <a:lnTo>
                      <a:pt x="0" y="108"/>
                    </a:lnTo>
                    <a:lnTo>
                      <a:pt x="6" y="59"/>
                    </a:lnTo>
                    <a:lnTo>
                      <a:pt x="8" y="23"/>
                    </a:lnTo>
                    <a:lnTo>
                      <a:pt x="8" y="10"/>
                    </a:lnTo>
                    <a:lnTo>
                      <a:pt x="7" y="2"/>
                    </a:lnTo>
                    <a:lnTo>
                      <a:pt x="16" y="0"/>
                    </a:lnTo>
                    <a:close/>
                  </a:path>
                </a:pathLst>
              </a:custGeom>
              <a:solidFill>
                <a:srgbClr val="666666"/>
              </a:solidFill>
              <a:ln w="9525">
                <a:noFill/>
                <a:round/>
                <a:headEnd/>
                <a:tailEnd/>
              </a:ln>
            </p:spPr>
            <p:txBody>
              <a:bodyPr/>
              <a:lstStyle/>
              <a:p>
                <a:endParaRPr lang="en-US" dirty="0"/>
              </a:p>
            </p:txBody>
          </p:sp>
          <p:sp>
            <p:nvSpPr>
              <p:cNvPr id="21901" name="Freeform 900"/>
              <p:cNvSpPr>
                <a:spLocks/>
              </p:cNvSpPr>
              <p:nvPr/>
            </p:nvSpPr>
            <p:spPr bwMode="auto">
              <a:xfrm>
                <a:off x="3599" y="1255"/>
                <a:ext cx="1" cy="1"/>
              </a:xfrm>
              <a:custGeom>
                <a:avLst/>
                <a:gdLst>
                  <a:gd name="T0" fmla="*/ 0 w 9"/>
                  <a:gd name="T1" fmla="*/ 2 h 2"/>
                  <a:gd name="T2" fmla="*/ 9 w 9"/>
                  <a:gd name="T3" fmla="*/ 0 h 2"/>
                  <a:gd name="T4" fmla="*/ 0 w 9"/>
                  <a:gd name="T5" fmla="*/ 2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9" y="0"/>
                    </a:lnTo>
                    <a:lnTo>
                      <a:pt x="0" y="2"/>
                    </a:lnTo>
                    <a:close/>
                  </a:path>
                </a:pathLst>
              </a:custGeom>
              <a:solidFill>
                <a:srgbClr val="666666"/>
              </a:solidFill>
              <a:ln w="9525">
                <a:noFill/>
                <a:round/>
                <a:headEnd/>
                <a:tailEnd/>
              </a:ln>
            </p:spPr>
            <p:txBody>
              <a:bodyPr/>
              <a:lstStyle/>
              <a:p>
                <a:endParaRPr lang="en-US" dirty="0"/>
              </a:p>
            </p:txBody>
          </p:sp>
          <p:sp>
            <p:nvSpPr>
              <p:cNvPr id="21902" name="Freeform 901"/>
              <p:cNvSpPr>
                <a:spLocks/>
              </p:cNvSpPr>
              <p:nvPr/>
            </p:nvSpPr>
            <p:spPr bwMode="auto">
              <a:xfrm>
                <a:off x="3599" y="1273"/>
                <a:ext cx="3" cy="11"/>
              </a:xfrm>
              <a:custGeom>
                <a:avLst/>
                <a:gdLst>
                  <a:gd name="T0" fmla="*/ 6 w 30"/>
                  <a:gd name="T1" fmla="*/ 0 h 70"/>
                  <a:gd name="T2" fmla="*/ 11 w 30"/>
                  <a:gd name="T3" fmla="*/ 5 h 70"/>
                  <a:gd name="T4" fmla="*/ 21 w 30"/>
                  <a:gd name="T5" fmla="*/ 21 h 70"/>
                  <a:gd name="T6" fmla="*/ 26 w 30"/>
                  <a:gd name="T7" fmla="*/ 32 h 70"/>
                  <a:gd name="T8" fmla="*/ 30 w 30"/>
                  <a:gd name="T9" fmla="*/ 45 h 70"/>
                  <a:gd name="T10" fmla="*/ 30 w 30"/>
                  <a:gd name="T11" fmla="*/ 57 h 70"/>
                  <a:gd name="T12" fmla="*/ 27 w 30"/>
                  <a:gd name="T13" fmla="*/ 70 h 70"/>
                  <a:gd name="T14" fmla="*/ 19 w 30"/>
                  <a:gd name="T15" fmla="*/ 68 h 70"/>
                  <a:gd name="T16" fmla="*/ 21 w 30"/>
                  <a:gd name="T17" fmla="*/ 57 h 70"/>
                  <a:gd name="T18" fmla="*/ 21 w 30"/>
                  <a:gd name="T19" fmla="*/ 46 h 70"/>
                  <a:gd name="T20" fmla="*/ 17 w 30"/>
                  <a:gd name="T21" fmla="*/ 34 h 70"/>
                  <a:gd name="T22" fmla="*/ 13 w 30"/>
                  <a:gd name="T23" fmla="*/ 25 h 70"/>
                  <a:gd name="T24" fmla="*/ 3 w 30"/>
                  <a:gd name="T25" fmla="*/ 9 h 70"/>
                  <a:gd name="T26" fmla="*/ 0 w 30"/>
                  <a:gd name="T27" fmla="*/ 5 h 70"/>
                  <a:gd name="T28" fmla="*/ 6 w 30"/>
                  <a:gd name="T29" fmla="*/ 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70"/>
                  <a:gd name="T47" fmla="*/ 30 w 30"/>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70">
                    <a:moveTo>
                      <a:pt x="6" y="0"/>
                    </a:moveTo>
                    <a:lnTo>
                      <a:pt x="11" y="5"/>
                    </a:lnTo>
                    <a:lnTo>
                      <a:pt x="21" y="21"/>
                    </a:lnTo>
                    <a:lnTo>
                      <a:pt x="26" y="32"/>
                    </a:lnTo>
                    <a:lnTo>
                      <a:pt x="30" y="45"/>
                    </a:lnTo>
                    <a:lnTo>
                      <a:pt x="30" y="57"/>
                    </a:lnTo>
                    <a:lnTo>
                      <a:pt x="27" y="70"/>
                    </a:lnTo>
                    <a:lnTo>
                      <a:pt x="19" y="68"/>
                    </a:lnTo>
                    <a:lnTo>
                      <a:pt x="21" y="57"/>
                    </a:lnTo>
                    <a:lnTo>
                      <a:pt x="21" y="46"/>
                    </a:lnTo>
                    <a:lnTo>
                      <a:pt x="17" y="34"/>
                    </a:lnTo>
                    <a:lnTo>
                      <a:pt x="13" y="25"/>
                    </a:lnTo>
                    <a:lnTo>
                      <a:pt x="3" y="9"/>
                    </a:lnTo>
                    <a:lnTo>
                      <a:pt x="0" y="5"/>
                    </a:lnTo>
                    <a:lnTo>
                      <a:pt x="6" y="0"/>
                    </a:lnTo>
                    <a:close/>
                  </a:path>
                </a:pathLst>
              </a:custGeom>
              <a:solidFill>
                <a:srgbClr val="666666"/>
              </a:solidFill>
              <a:ln w="9525">
                <a:noFill/>
                <a:round/>
                <a:headEnd/>
                <a:tailEnd/>
              </a:ln>
            </p:spPr>
            <p:txBody>
              <a:bodyPr/>
              <a:lstStyle/>
              <a:p>
                <a:endParaRPr lang="en-US" dirty="0"/>
              </a:p>
            </p:txBody>
          </p:sp>
          <p:sp>
            <p:nvSpPr>
              <p:cNvPr id="21903" name="Freeform 902"/>
              <p:cNvSpPr>
                <a:spLocks/>
              </p:cNvSpPr>
              <p:nvPr/>
            </p:nvSpPr>
            <p:spPr bwMode="auto">
              <a:xfrm>
                <a:off x="3599" y="1273"/>
                <a:ext cx="1" cy="1"/>
              </a:xfrm>
              <a:custGeom>
                <a:avLst/>
                <a:gdLst>
                  <a:gd name="T0" fmla="*/ 0 w 9"/>
                  <a:gd name="T1" fmla="*/ 2 h 5"/>
                  <a:gd name="T2" fmla="*/ 0 w 9"/>
                  <a:gd name="T3" fmla="*/ 3 h 5"/>
                  <a:gd name="T4" fmla="*/ 2 w 9"/>
                  <a:gd name="T5" fmla="*/ 5 h 5"/>
                  <a:gd name="T6" fmla="*/ 8 w 9"/>
                  <a:gd name="T7" fmla="*/ 0 h 5"/>
                  <a:gd name="T8" fmla="*/ 9 w 9"/>
                  <a:gd name="T9" fmla="*/ 2 h 5"/>
                  <a:gd name="T10" fmla="*/ 0 w 9"/>
                  <a:gd name="T11" fmla="*/ 2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2"/>
                    </a:moveTo>
                    <a:lnTo>
                      <a:pt x="0" y="3"/>
                    </a:lnTo>
                    <a:lnTo>
                      <a:pt x="2" y="5"/>
                    </a:lnTo>
                    <a:lnTo>
                      <a:pt x="8" y="0"/>
                    </a:lnTo>
                    <a:lnTo>
                      <a:pt x="9" y="2"/>
                    </a:lnTo>
                    <a:lnTo>
                      <a:pt x="0" y="2"/>
                    </a:lnTo>
                    <a:close/>
                  </a:path>
                </a:pathLst>
              </a:custGeom>
              <a:solidFill>
                <a:srgbClr val="666666"/>
              </a:solidFill>
              <a:ln w="9525">
                <a:noFill/>
                <a:round/>
                <a:headEnd/>
                <a:tailEnd/>
              </a:ln>
            </p:spPr>
            <p:txBody>
              <a:bodyPr/>
              <a:lstStyle/>
              <a:p>
                <a:endParaRPr lang="en-US" dirty="0"/>
              </a:p>
            </p:txBody>
          </p:sp>
          <p:sp>
            <p:nvSpPr>
              <p:cNvPr id="21904" name="Freeform 903"/>
              <p:cNvSpPr>
                <a:spLocks/>
              </p:cNvSpPr>
              <p:nvPr/>
            </p:nvSpPr>
            <p:spPr bwMode="auto">
              <a:xfrm>
                <a:off x="3597" y="1284"/>
                <a:ext cx="5" cy="9"/>
              </a:xfrm>
              <a:custGeom>
                <a:avLst/>
                <a:gdLst>
                  <a:gd name="T0" fmla="*/ 44 w 44"/>
                  <a:gd name="T1" fmla="*/ 3 h 56"/>
                  <a:gd name="T2" fmla="*/ 39 w 44"/>
                  <a:gd name="T3" fmla="*/ 16 h 56"/>
                  <a:gd name="T4" fmla="*/ 33 w 44"/>
                  <a:gd name="T5" fmla="*/ 27 h 56"/>
                  <a:gd name="T6" fmla="*/ 21 w 44"/>
                  <a:gd name="T7" fmla="*/ 43 h 56"/>
                  <a:gd name="T8" fmla="*/ 10 w 44"/>
                  <a:gd name="T9" fmla="*/ 53 h 56"/>
                  <a:gd name="T10" fmla="*/ 5 w 44"/>
                  <a:gd name="T11" fmla="*/ 56 h 56"/>
                  <a:gd name="T12" fmla="*/ 0 w 44"/>
                  <a:gd name="T13" fmla="*/ 49 h 56"/>
                  <a:gd name="T14" fmla="*/ 4 w 44"/>
                  <a:gd name="T15" fmla="*/ 46 h 56"/>
                  <a:gd name="T16" fmla="*/ 14 w 44"/>
                  <a:gd name="T17" fmla="*/ 38 h 56"/>
                  <a:gd name="T18" fmla="*/ 26 w 44"/>
                  <a:gd name="T19" fmla="*/ 22 h 56"/>
                  <a:gd name="T20" fmla="*/ 31 w 44"/>
                  <a:gd name="T21" fmla="*/ 12 h 56"/>
                  <a:gd name="T22" fmla="*/ 36 w 44"/>
                  <a:gd name="T23" fmla="*/ 0 h 56"/>
                  <a:gd name="T24" fmla="*/ 44 w 44"/>
                  <a:gd name="T25" fmla="*/ 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6"/>
                  <a:gd name="T41" fmla="*/ 44 w 4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6">
                    <a:moveTo>
                      <a:pt x="44" y="3"/>
                    </a:moveTo>
                    <a:lnTo>
                      <a:pt x="39" y="16"/>
                    </a:lnTo>
                    <a:lnTo>
                      <a:pt x="33" y="27"/>
                    </a:lnTo>
                    <a:lnTo>
                      <a:pt x="21" y="43"/>
                    </a:lnTo>
                    <a:lnTo>
                      <a:pt x="10" y="53"/>
                    </a:lnTo>
                    <a:lnTo>
                      <a:pt x="5" y="56"/>
                    </a:lnTo>
                    <a:lnTo>
                      <a:pt x="0" y="49"/>
                    </a:lnTo>
                    <a:lnTo>
                      <a:pt x="4" y="46"/>
                    </a:lnTo>
                    <a:lnTo>
                      <a:pt x="14" y="38"/>
                    </a:lnTo>
                    <a:lnTo>
                      <a:pt x="26" y="22"/>
                    </a:lnTo>
                    <a:lnTo>
                      <a:pt x="31" y="12"/>
                    </a:lnTo>
                    <a:lnTo>
                      <a:pt x="36" y="0"/>
                    </a:lnTo>
                    <a:lnTo>
                      <a:pt x="44" y="3"/>
                    </a:lnTo>
                    <a:close/>
                  </a:path>
                </a:pathLst>
              </a:custGeom>
              <a:solidFill>
                <a:srgbClr val="666666"/>
              </a:solidFill>
              <a:ln w="9525">
                <a:noFill/>
                <a:round/>
                <a:headEnd/>
                <a:tailEnd/>
              </a:ln>
            </p:spPr>
            <p:txBody>
              <a:bodyPr/>
              <a:lstStyle/>
              <a:p>
                <a:endParaRPr lang="en-US" dirty="0"/>
              </a:p>
            </p:txBody>
          </p:sp>
          <p:sp>
            <p:nvSpPr>
              <p:cNvPr id="21905" name="Freeform 904"/>
              <p:cNvSpPr>
                <a:spLocks/>
              </p:cNvSpPr>
              <p:nvPr/>
            </p:nvSpPr>
            <p:spPr bwMode="auto">
              <a:xfrm>
                <a:off x="3601" y="1284"/>
                <a:ext cx="1" cy="1"/>
              </a:xfrm>
              <a:custGeom>
                <a:avLst/>
                <a:gdLst>
                  <a:gd name="T0" fmla="*/ 8 w 8"/>
                  <a:gd name="T1" fmla="*/ 2 h 3"/>
                  <a:gd name="T2" fmla="*/ 8 w 8"/>
                  <a:gd name="T3" fmla="*/ 3 h 3"/>
                  <a:gd name="T4" fmla="*/ 0 w 8"/>
                  <a:gd name="T5" fmla="*/ 0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lnTo>
                      <a:pt x="8" y="3"/>
                    </a:lnTo>
                    <a:lnTo>
                      <a:pt x="0" y="0"/>
                    </a:lnTo>
                    <a:lnTo>
                      <a:pt x="8" y="2"/>
                    </a:lnTo>
                    <a:close/>
                  </a:path>
                </a:pathLst>
              </a:custGeom>
              <a:solidFill>
                <a:srgbClr val="666666"/>
              </a:solidFill>
              <a:ln w="9525">
                <a:noFill/>
                <a:round/>
                <a:headEnd/>
                <a:tailEnd/>
              </a:ln>
            </p:spPr>
            <p:txBody>
              <a:bodyPr/>
              <a:lstStyle/>
              <a:p>
                <a:endParaRPr lang="en-US" dirty="0"/>
              </a:p>
            </p:txBody>
          </p:sp>
        </p:grpSp>
        <p:sp>
          <p:nvSpPr>
            <p:cNvPr id="21555" name="Freeform 905"/>
            <p:cNvSpPr>
              <a:spLocks/>
            </p:cNvSpPr>
            <p:nvPr/>
          </p:nvSpPr>
          <p:spPr bwMode="auto">
            <a:xfrm>
              <a:off x="3597" y="1293"/>
              <a:ext cx="4" cy="15"/>
            </a:xfrm>
            <a:custGeom>
              <a:avLst/>
              <a:gdLst>
                <a:gd name="T0" fmla="*/ 9 w 40"/>
                <a:gd name="T1" fmla="*/ 0 h 90"/>
                <a:gd name="T2" fmla="*/ 0 w 40"/>
                <a:gd name="T3" fmla="*/ 2 h 90"/>
                <a:gd name="T4" fmla="*/ 31 w 40"/>
                <a:gd name="T5" fmla="*/ 90 h 90"/>
                <a:gd name="T6" fmla="*/ 40 w 40"/>
                <a:gd name="T7" fmla="*/ 88 h 90"/>
                <a:gd name="T8" fmla="*/ 9 w 40"/>
                <a:gd name="T9" fmla="*/ 0 h 90"/>
                <a:gd name="T10" fmla="*/ 0 60000 65536"/>
                <a:gd name="T11" fmla="*/ 0 60000 65536"/>
                <a:gd name="T12" fmla="*/ 0 60000 65536"/>
                <a:gd name="T13" fmla="*/ 0 60000 65536"/>
                <a:gd name="T14" fmla="*/ 0 60000 65536"/>
                <a:gd name="T15" fmla="*/ 0 w 40"/>
                <a:gd name="T16" fmla="*/ 0 h 90"/>
                <a:gd name="T17" fmla="*/ 40 w 40"/>
                <a:gd name="T18" fmla="*/ 90 h 90"/>
              </a:gdLst>
              <a:ahLst/>
              <a:cxnLst>
                <a:cxn ang="T10">
                  <a:pos x="T0" y="T1"/>
                </a:cxn>
                <a:cxn ang="T11">
                  <a:pos x="T2" y="T3"/>
                </a:cxn>
                <a:cxn ang="T12">
                  <a:pos x="T4" y="T5"/>
                </a:cxn>
                <a:cxn ang="T13">
                  <a:pos x="T6" y="T7"/>
                </a:cxn>
                <a:cxn ang="T14">
                  <a:pos x="T8" y="T9"/>
                </a:cxn>
              </a:cxnLst>
              <a:rect l="T15" t="T16" r="T17" b="T18"/>
              <a:pathLst>
                <a:path w="40" h="90">
                  <a:moveTo>
                    <a:pt x="9" y="0"/>
                  </a:moveTo>
                  <a:lnTo>
                    <a:pt x="0" y="2"/>
                  </a:lnTo>
                  <a:lnTo>
                    <a:pt x="31" y="90"/>
                  </a:lnTo>
                  <a:lnTo>
                    <a:pt x="40" y="88"/>
                  </a:lnTo>
                  <a:lnTo>
                    <a:pt x="9" y="0"/>
                  </a:lnTo>
                  <a:close/>
                </a:path>
              </a:pathLst>
            </a:custGeom>
            <a:solidFill>
              <a:srgbClr val="666666"/>
            </a:solidFill>
            <a:ln w="9525">
              <a:noFill/>
              <a:round/>
              <a:headEnd/>
              <a:tailEnd/>
            </a:ln>
          </p:spPr>
          <p:txBody>
            <a:bodyPr/>
            <a:lstStyle/>
            <a:p>
              <a:endParaRPr lang="en-US" dirty="0"/>
            </a:p>
          </p:txBody>
        </p:sp>
        <p:sp>
          <p:nvSpPr>
            <p:cNvPr id="21556" name="Freeform 906"/>
            <p:cNvSpPr>
              <a:spLocks/>
            </p:cNvSpPr>
            <p:nvPr/>
          </p:nvSpPr>
          <p:spPr bwMode="auto">
            <a:xfrm>
              <a:off x="3597" y="1292"/>
              <a:ext cx="1" cy="1"/>
            </a:xfrm>
            <a:custGeom>
              <a:avLst/>
              <a:gdLst>
                <a:gd name="T0" fmla="*/ 2 w 10"/>
                <a:gd name="T1" fmla="*/ 0 h 7"/>
                <a:gd name="T2" fmla="*/ 0 w 10"/>
                <a:gd name="T3" fmla="*/ 2 h 7"/>
                <a:gd name="T4" fmla="*/ 1 w 10"/>
                <a:gd name="T5" fmla="*/ 5 h 7"/>
                <a:gd name="T6" fmla="*/ 10 w 10"/>
                <a:gd name="T7" fmla="*/ 3 h 7"/>
                <a:gd name="T8" fmla="*/ 7 w 10"/>
                <a:gd name="T9" fmla="*/ 7 h 7"/>
                <a:gd name="T10" fmla="*/ 2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2" y="0"/>
                  </a:moveTo>
                  <a:lnTo>
                    <a:pt x="0" y="2"/>
                  </a:lnTo>
                  <a:lnTo>
                    <a:pt x="1" y="5"/>
                  </a:lnTo>
                  <a:lnTo>
                    <a:pt x="10" y="3"/>
                  </a:lnTo>
                  <a:lnTo>
                    <a:pt x="7" y="7"/>
                  </a:lnTo>
                  <a:lnTo>
                    <a:pt x="2" y="0"/>
                  </a:lnTo>
                  <a:close/>
                </a:path>
              </a:pathLst>
            </a:custGeom>
            <a:solidFill>
              <a:srgbClr val="666666"/>
            </a:solidFill>
            <a:ln w="9525">
              <a:noFill/>
              <a:round/>
              <a:headEnd/>
              <a:tailEnd/>
            </a:ln>
          </p:spPr>
          <p:txBody>
            <a:bodyPr/>
            <a:lstStyle/>
            <a:p>
              <a:endParaRPr lang="en-US" dirty="0"/>
            </a:p>
          </p:txBody>
        </p:sp>
        <p:sp>
          <p:nvSpPr>
            <p:cNvPr id="21557" name="Freeform 907"/>
            <p:cNvSpPr>
              <a:spLocks/>
            </p:cNvSpPr>
            <p:nvPr/>
          </p:nvSpPr>
          <p:spPr bwMode="auto">
            <a:xfrm>
              <a:off x="3485" y="1166"/>
              <a:ext cx="63" cy="36"/>
            </a:xfrm>
            <a:custGeom>
              <a:avLst/>
              <a:gdLst>
                <a:gd name="T0" fmla="*/ 5 w 571"/>
                <a:gd name="T1" fmla="*/ 0 h 215"/>
                <a:gd name="T2" fmla="*/ 99 w 571"/>
                <a:gd name="T3" fmla="*/ 36 h 215"/>
                <a:gd name="T4" fmla="*/ 236 w 571"/>
                <a:gd name="T5" fmla="*/ 85 h 215"/>
                <a:gd name="T6" fmla="*/ 399 w 571"/>
                <a:gd name="T7" fmla="*/ 144 h 215"/>
                <a:gd name="T8" fmla="*/ 571 w 571"/>
                <a:gd name="T9" fmla="*/ 207 h 215"/>
                <a:gd name="T10" fmla="*/ 566 w 571"/>
                <a:gd name="T11" fmla="*/ 215 h 215"/>
                <a:gd name="T12" fmla="*/ 395 w 571"/>
                <a:gd name="T13" fmla="*/ 151 h 215"/>
                <a:gd name="T14" fmla="*/ 232 w 571"/>
                <a:gd name="T15" fmla="*/ 93 h 215"/>
                <a:gd name="T16" fmla="*/ 95 w 571"/>
                <a:gd name="T17" fmla="*/ 44 h 215"/>
                <a:gd name="T18" fmla="*/ 0 w 571"/>
                <a:gd name="T19" fmla="*/ 7 h 215"/>
                <a:gd name="T20" fmla="*/ 5 w 571"/>
                <a:gd name="T21" fmla="*/ 0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1"/>
                <a:gd name="T34" fmla="*/ 0 h 215"/>
                <a:gd name="T35" fmla="*/ 571 w 571"/>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1" h="215">
                  <a:moveTo>
                    <a:pt x="5" y="0"/>
                  </a:moveTo>
                  <a:lnTo>
                    <a:pt x="99" y="36"/>
                  </a:lnTo>
                  <a:lnTo>
                    <a:pt x="236" y="85"/>
                  </a:lnTo>
                  <a:lnTo>
                    <a:pt x="399" y="144"/>
                  </a:lnTo>
                  <a:lnTo>
                    <a:pt x="571" y="207"/>
                  </a:lnTo>
                  <a:lnTo>
                    <a:pt x="566" y="215"/>
                  </a:lnTo>
                  <a:lnTo>
                    <a:pt x="395" y="151"/>
                  </a:lnTo>
                  <a:lnTo>
                    <a:pt x="232" y="93"/>
                  </a:lnTo>
                  <a:lnTo>
                    <a:pt x="95" y="44"/>
                  </a:lnTo>
                  <a:lnTo>
                    <a:pt x="0" y="7"/>
                  </a:lnTo>
                  <a:lnTo>
                    <a:pt x="5" y="0"/>
                  </a:lnTo>
                  <a:close/>
                </a:path>
              </a:pathLst>
            </a:custGeom>
            <a:solidFill>
              <a:srgbClr val="4C4C4C"/>
            </a:solidFill>
            <a:ln w="9525">
              <a:noFill/>
              <a:round/>
              <a:headEnd/>
              <a:tailEnd/>
            </a:ln>
          </p:spPr>
          <p:txBody>
            <a:bodyPr/>
            <a:lstStyle/>
            <a:p>
              <a:endParaRPr lang="en-US" dirty="0"/>
            </a:p>
          </p:txBody>
        </p:sp>
        <p:sp>
          <p:nvSpPr>
            <p:cNvPr id="21558" name="Freeform 908"/>
            <p:cNvSpPr>
              <a:spLocks/>
            </p:cNvSpPr>
            <p:nvPr/>
          </p:nvSpPr>
          <p:spPr bwMode="auto">
            <a:xfrm>
              <a:off x="3547" y="1200"/>
              <a:ext cx="33" cy="20"/>
            </a:xfrm>
            <a:custGeom>
              <a:avLst/>
              <a:gdLst>
                <a:gd name="T0" fmla="*/ 5 w 290"/>
                <a:gd name="T1" fmla="*/ 0 h 117"/>
                <a:gd name="T2" fmla="*/ 147 w 290"/>
                <a:gd name="T3" fmla="*/ 54 h 117"/>
                <a:gd name="T4" fmla="*/ 233 w 290"/>
                <a:gd name="T5" fmla="*/ 88 h 117"/>
                <a:gd name="T6" fmla="*/ 290 w 290"/>
                <a:gd name="T7" fmla="*/ 110 h 117"/>
                <a:gd name="T8" fmla="*/ 285 w 290"/>
                <a:gd name="T9" fmla="*/ 117 h 117"/>
                <a:gd name="T10" fmla="*/ 229 w 290"/>
                <a:gd name="T11" fmla="*/ 95 h 117"/>
                <a:gd name="T12" fmla="*/ 143 w 290"/>
                <a:gd name="T13" fmla="*/ 62 h 117"/>
                <a:gd name="T14" fmla="*/ 0 w 290"/>
                <a:gd name="T15" fmla="*/ 8 h 117"/>
                <a:gd name="T16" fmla="*/ 5 w 290"/>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
                <a:gd name="T28" fmla="*/ 0 h 117"/>
                <a:gd name="T29" fmla="*/ 290 w 290"/>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 h="117">
                  <a:moveTo>
                    <a:pt x="5" y="0"/>
                  </a:moveTo>
                  <a:lnTo>
                    <a:pt x="147" y="54"/>
                  </a:lnTo>
                  <a:lnTo>
                    <a:pt x="233" y="88"/>
                  </a:lnTo>
                  <a:lnTo>
                    <a:pt x="290" y="110"/>
                  </a:lnTo>
                  <a:lnTo>
                    <a:pt x="285" y="117"/>
                  </a:lnTo>
                  <a:lnTo>
                    <a:pt x="229" y="95"/>
                  </a:lnTo>
                  <a:lnTo>
                    <a:pt x="143" y="62"/>
                  </a:lnTo>
                  <a:lnTo>
                    <a:pt x="0" y="8"/>
                  </a:lnTo>
                  <a:lnTo>
                    <a:pt x="5" y="0"/>
                  </a:lnTo>
                  <a:close/>
                </a:path>
              </a:pathLst>
            </a:custGeom>
            <a:solidFill>
              <a:srgbClr val="4C4C4C"/>
            </a:solidFill>
            <a:ln w="9525">
              <a:noFill/>
              <a:round/>
              <a:headEnd/>
              <a:tailEnd/>
            </a:ln>
          </p:spPr>
          <p:txBody>
            <a:bodyPr/>
            <a:lstStyle/>
            <a:p>
              <a:endParaRPr lang="en-US" dirty="0"/>
            </a:p>
          </p:txBody>
        </p:sp>
        <p:sp>
          <p:nvSpPr>
            <p:cNvPr id="21559" name="Freeform 909"/>
            <p:cNvSpPr>
              <a:spLocks/>
            </p:cNvSpPr>
            <p:nvPr/>
          </p:nvSpPr>
          <p:spPr bwMode="auto">
            <a:xfrm>
              <a:off x="3547" y="1200"/>
              <a:ext cx="1" cy="2"/>
            </a:xfrm>
            <a:custGeom>
              <a:avLst/>
              <a:gdLst>
                <a:gd name="T0" fmla="*/ 5 w 5"/>
                <a:gd name="T1" fmla="*/ 0 h 8"/>
                <a:gd name="T2" fmla="*/ 0 w 5"/>
                <a:gd name="T3" fmla="*/ 8 h 8"/>
                <a:gd name="T4" fmla="*/ 5 w 5"/>
                <a:gd name="T5" fmla="*/ 0 h 8"/>
                <a:gd name="T6" fmla="*/ 0 60000 65536"/>
                <a:gd name="T7" fmla="*/ 0 60000 65536"/>
                <a:gd name="T8" fmla="*/ 0 60000 65536"/>
                <a:gd name="T9" fmla="*/ 0 w 5"/>
                <a:gd name="T10" fmla="*/ 0 h 8"/>
                <a:gd name="T11" fmla="*/ 5 w 5"/>
                <a:gd name="T12" fmla="*/ 8 h 8"/>
              </a:gdLst>
              <a:ahLst/>
              <a:cxnLst>
                <a:cxn ang="T6">
                  <a:pos x="T0" y="T1"/>
                </a:cxn>
                <a:cxn ang="T7">
                  <a:pos x="T2" y="T3"/>
                </a:cxn>
                <a:cxn ang="T8">
                  <a:pos x="T4" y="T5"/>
                </a:cxn>
              </a:cxnLst>
              <a:rect l="T9" t="T10" r="T11" b="T12"/>
              <a:pathLst>
                <a:path w="5" h="8">
                  <a:moveTo>
                    <a:pt x="5" y="0"/>
                  </a:moveTo>
                  <a:lnTo>
                    <a:pt x="0" y="8"/>
                  </a:lnTo>
                  <a:lnTo>
                    <a:pt x="5" y="0"/>
                  </a:lnTo>
                  <a:close/>
                </a:path>
              </a:pathLst>
            </a:custGeom>
            <a:solidFill>
              <a:srgbClr val="4C4C4C"/>
            </a:solidFill>
            <a:ln w="9525">
              <a:noFill/>
              <a:round/>
              <a:headEnd/>
              <a:tailEnd/>
            </a:ln>
          </p:spPr>
          <p:txBody>
            <a:bodyPr/>
            <a:lstStyle/>
            <a:p>
              <a:endParaRPr lang="en-US" dirty="0"/>
            </a:p>
          </p:txBody>
        </p:sp>
        <p:sp>
          <p:nvSpPr>
            <p:cNvPr id="21560" name="Freeform 910"/>
            <p:cNvSpPr>
              <a:spLocks/>
            </p:cNvSpPr>
            <p:nvPr/>
          </p:nvSpPr>
          <p:spPr bwMode="auto">
            <a:xfrm>
              <a:off x="3579" y="1219"/>
              <a:ext cx="83" cy="33"/>
            </a:xfrm>
            <a:custGeom>
              <a:avLst/>
              <a:gdLst>
                <a:gd name="T0" fmla="*/ 5 w 746"/>
                <a:gd name="T1" fmla="*/ 0 h 202"/>
                <a:gd name="T2" fmla="*/ 107 w 746"/>
                <a:gd name="T3" fmla="*/ 40 h 202"/>
                <a:gd name="T4" fmla="*/ 158 w 746"/>
                <a:gd name="T5" fmla="*/ 57 h 202"/>
                <a:gd name="T6" fmla="*/ 209 w 746"/>
                <a:gd name="T7" fmla="*/ 73 h 202"/>
                <a:gd name="T8" fmla="*/ 259 w 746"/>
                <a:gd name="T9" fmla="*/ 87 h 202"/>
                <a:gd name="T10" fmla="*/ 309 w 746"/>
                <a:gd name="T11" fmla="*/ 100 h 202"/>
                <a:gd name="T12" fmla="*/ 407 w 746"/>
                <a:gd name="T13" fmla="*/ 123 h 202"/>
                <a:gd name="T14" fmla="*/ 590 w 746"/>
                <a:gd name="T15" fmla="*/ 159 h 202"/>
                <a:gd name="T16" fmla="*/ 671 w 746"/>
                <a:gd name="T17" fmla="*/ 177 h 202"/>
                <a:gd name="T18" fmla="*/ 746 w 746"/>
                <a:gd name="T19" fmla="*/ 193 h 202"/>
                <a:gd name="T20" fmla="*/ 744 w 746"/>
                <a:gd name="T21" fmla="*/ 202 h 202"/>
                <a:gd name="T22" fmla="*/ 669 w 746"/>
                <a:gd name="T23" fmla="*/ 185 h 202"/>
                <a:gd name="T24" fmla="*/ 588 w 746"/>
                <a:gd name="T25" fmla="*/ 167 h 202"/>
                <a:gd name="T26" fmla="*/ 405 w 746"/>
                <a:gd name="T27" fmla="*/ 131 h 202"/>
                <a:gd name="T28" fmla="*/ 307 w 746"/>
                <a:gd name="T29" fmla="*/ 108 h 202"/>
                <a:gd name="T30" fmla="*/ 257 w 746"/>
                <a:gd name="T31" fmla="*/ 95 h 202"/>
                <a:gd name="T32" fmla="*/ 207 w 746"/>
                <a:gd name="T33" fmla="*/ 81 h 202"/>
                <a:gd name="T34" fmla="*/ 155 w 746"/>
                <a:gd name="T35" fmla="*/ 65 h 202"/>
                <a:gd name="T36" fmla="*/ 103 w 746"/>
                <a:gd name="T37" fmla="*/ 48 h 202"/>
                <a:gd name="T38" fmla="*/ 0 w 746"/>
                <a:gd name="T39" fmla="*/ 7 h 202"/>
                <a:gd name="T40" fmla="*/ 5 w 746"/>
                <a:gd name="T41" fmla="*/ 0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6"/>
                <a:gd name="T64" fmla="*/ 0 h 202"/>
                <a:gd name="T65" fmla="*/ 746 w 746"/>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6" h="202">
                  <a:moveTo>
                    <a:pt x="5" y="0"/>
                  </a:moveTo>
                  <a:lnTo>
                    <a:pt x="107" y="40"/>
                  </a:lnTo>
                  <a:lnTo>
                    <a:pt x="158" y="57"/>
                  </a:lnTo>
                  <a:lnTo>
                    <a:pt x="209" y="73"/>
                  </a:lnTo>
                  <a:lnTo>
                    <a:pt x="259" y="87"/>
                  </a:lnTo>
                  <a:lnTo>
                    <a:pt x="309" y="100"/>
                  </a:lnTo>
                  <a:lnTo>
                    <a:pt x="407" y="123"/>
                  </a:lnTo>
                  <a:lnTo>
                    <a:pt x="590" y="159"/>
                  </a:lnTo>
                  <a:lnTo>
                    <a:pt x="671" y="177"/>
                  </a:lnTo>
                  <a:lnTo>
                    <a:pt x="746" y="193"/>
                  </a:lnTo>
                  <a:lnTo>
                    <a:pt x="744" y="202"/>
                  </a:lnTo>
                  <a:lnTo>
                    <a:pt x="669" y="185"/>
                  </a:lnTo>
                  <a:lnTo>
                    <a:pt x="588" y="167"/>
                  </a:lnTo>
                  <a:lnTo>
                    <a:pt x="405" y="131"/>
                  </a:lnTo>
                  <a:lnTo>
                    <a:pt x="307" y="108"/>
                  </a:lnTo>
                  <a:lnTo>
                    <a:pt x="257" y="95"/>
                  </a:lnTo>
                  <a:lnTo>
                    <a:pt x="207" y="81"/>
                  </a:lnTo>
                  <a:lnTo>
                    <a:pt x="155" y="65"/>
                  </a:lnTo>
                  <a:lnTo>
                    <a:pt x="103" y="48"/>
                  </a:lnTo>
                  <a:lnTo>
                    <a:pt x="0" y="7"/>
                  </a:lnTo>
                  <a:lnTo>
                    <a:pt x="5" y="0"/>
                  </a:lnTo>
                  <a:close/>
                </a:path>
              </a:pathLst>
            </a:custGeom>
            <a:solidFill>
              <a:srgbClr val="4C4C4C"/>
            </a:solidFill>
            <a:ln w="9525">
              <a:noFill/>
              <a:round/>
              <a:headEnd/>
              <a:tailEnd/>
            </a:ln>
          </p:spPr>
          <p:txBody>
            <a:bodyPr/>
            <a:lstStyle/>
            <a:p>
              <a:endParaRPr lang="en-US" dirty="0"/>
            </a:p>
          </p:txBody>
        </p:sp>
        <p:sp>
          <p:nvSpPr>
            <p:cNvPr id="21561" name="Freeform 911"/>
            <p:cNvSpPr>
              <a:spLocks/>
            </p:cNvSpPr>
            <p:nvPr/>
          </p:nvSpPr>
          <p:spPr bwMode="auto">
            <a:xfrm>
              <a:off x="3579" y="1219"/>
              <a:ext cx="1" cy="1"/>
            </a:xfrm>
            <a:custGeom>
              <a:avLst/>
              <a:gdLst>
                <a:gd name="T0" fmla="*/ 0 w 5"/>
                <a:gd name="T1" fmla="*/ 7 h 7"/>
                <a:gd name="T2" fmla="*/ 5 w 5"/>
                <a:gd name="T3" fmla="*/ 0 h 7"/>
                <a:gd name="T4" fmla="*/ 0 w 5"/>
                <a:gd name="T5" fmla="*/ 7 h 7"/>
                <a:gd name="T6" fmla="*/ 0 60000 65536"/>
                <a:gd name="T7" fmla="*/ 0 60000 65536"/>
                <a:gd name="T8" fmla="*/ 0 60000 65536"/>
                <a:gd name="T9" fmla="*/ 0 w 5"/>
                <a:gd name="T10" fmla="*/ 0 h 7"/>
                <a:gd name="T11" fmla="*/ 5 w 5"/>
                <a:gd name="T12" fmla="*/ 7 h 7"/>
              </a:gdLst>
              <a:ahLst/>
              <a:cxnLst>
                <a:cxn ang="T6">
                  <a:pos x="T0" y="T1"/>
                </a:cxn>
                <a:cxn ang="T7">
                  <a:pos x="T2" y="T3"/>
                </a:cxn>
                <a:cxn ang="T8">
                  <a:pos x="T4" y="T5"/>
                </a:cxn>
              </a:cxnLst>
              <a:rect l="T9" t="T10" r="T11" b="T12"/>
              <a:pathLst>
                <a:path w="5" h="7">
                  <a:moveTo>
                    <a:pt x="0" y="7"/>
                  </a:moveTo>
                  <a:lnTo>
                    <a:pt x="5" y="0"/>
                  </a:lnTo>
                  <a:lnTo>
                    <a:pt x="0" y="7"/>
                  </a:lnTo>
                  <a:close/>
                </a:path>
              </a:pathLst>
            </a:custGeom>
            <a:solidFill>
              <a:srgbClr val="4C4C4C"/>
            </a:solidFill>
            <a:ln w="9525">
              <a:noFill/>
              <a:round/>
              <a:headEnd/>
              <a:tailEnd/>
            </a:ln>
          </p:spPr>
          <p:txBody>
            <a:bodyPr/>
            <a:lstStyle/>
            <a:p>
              <a:endParaRPr lang="en-US" dirty="0"/>
            </a:p>
          </p:txBody>
        </p:sp>
        <p:sp>
          <p:nvSpPr>
            <p:cNvPr id="21562" name="Freeform 912"/>
            <p:cNvSpPr>
              <a:spLocks/>
            </p:cNvSpPr>
            <p:nvPr/>
          </p:nvSpPr>
          <p:spPr bwMode="auto">
            <a:xfrm>
              <a:off x="3714" y="1289"/>
              <a:ext cx="48" cy="33"/>
            </a:xfrm>
            <a:custGeom>
              <a:avLst/>
              <a:gdLst>
                <a:gd name="T0" fmla="*/ 425 w 430"/>
                <a:gd name="T1" fmla="*/ 196 h 196"/>
                <a:gd name="T2" fmla="*/ 392 w 430"/>
                <a:gd name="T3" fmla="*/ 179 h 196"/>
                <a:gd name="T4" fmla="*/ 343 w 430"/>
                <a:gd name="T5" fmla="*/ 156 h 196"/>
                <a:gd name="T6" fmla="*/ 219 w 430"/>
                <a:gd name="T7" fmla="*/ 100 h 196"/>
                <a:gd name="T8" fmla="*/ 92 w 430"/>
                <a:gd name="T9" fmla="*/ 45 h 196"/>
                <a:gd name="T10" fmla="*/ 0 w 430"/>
                <a:gd name="T11" fmla="*/ 7 h 196"/>
                <a:gd name="T12" fmla="*/ 4 w 430"/>
                <a:gd name="T13" fmla="*/ 0 h 196"/>
                <a:gd name="T14" fmla="*/ 97 w 430"/>
                <a:gd name="T15" fmla="*/ 37 h 196"/>
                <a:gd name="T16" fmla="*/ 224 w 430"/>
                <a:gd name="T17" fmla="*/ 92 h 196"/>
                <a:gd name="T18" fmla="*/ 347 w 430"/>
                <a:gd name="T19" fmla="*/ 149 h 196"/>
                <a:gd name="T20" fmla="*/ 396 w 430"/>
                <a:gd name="T21" fmla="*/ 172 h 196"/>
                <a:gd name="T22" fmla="*/ 430 w 430"/>
                <a:gd name="T23" fmla="*/ 189 h 196"/>
                <a:gd name="T24" fmla="*/ 425 w 430"/>
                <a:gd name="T25" fmla="*/ 196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0"/>
                <a:gd name="T40" fmla="*/ 0 h 196"/>
                <a:gd name="T41" fmla="*/ 430 w 430"/>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0" h="196">
                  <a:moveTo>
                    <a:pt x="425" y="196"/>
                  </a:moveTo>
                  <a:lnTo>
                    <a:pt x="392" y="179"/>
                  </a:lnTo>
                  <a:lnTo>
                    <a:pt x="343" y="156"/>
                  </a:lnTo>
                  <a:lnTo>
                    <a:pt x="219" y="100"/>
                  </a:lnTo>
                  <a:lnTo>
                    <a:pt x="92" y="45"/>
                  </a:lnTo>
                  <a:lnTo>
                    <a:pt x="0" y="7"/>
                  </a:lnTo>
                  <a:lnTo>
                    <a:pt x="4" y="0"/>
                  </a:lnTo>
                  <a:lnTo>
                    <a:pt x="97" y="37"/>
                  </a:lnTo>
                  <a:lnTo>
                    <a:pt x="224" y="92"/>
                  </a:lnTo>
                  <a:lnTo>
                    <a:pt x="347" y="149"/>
                  </a:lnTo>
                  <a:lnTo>
                    <a:pt x="396" y="172"/>
                  </a:lnTo>
                  <a:lnTo>
                    <a:pt x="430" y="189"/>
                  </a:lnTo>
                  <a:lnTo>
                    <a:pt x="425" y="196"/>
                  </a:lnTo>
                  <a:close/>
                </a:path>
              </a:pathLst>
            </a:custGeom>
            <a:solidFill>
              <a:srgbClr val="4C4C4C"/>
            </a:solidFill>
            <a:ln w="9525">
              <a:noFill/>
              <a:round/>
              <a:headEnd/>
              <a:tailEnd/>
            </a:ln>
          </p:spPr>
          <p:txBody>
            <a:bodyPr/>
            <a:lstStyle/>
            <a:p>
              <a:endParaRPr lang="en-US" dirty="0"/>
            </a:p>
          </p:txBody>
        </p:sp>
        <p:sp>
          <p:nvSpPr>
            <p:cNvPr id="21563" name="Freeform 913"/>
            <p:cNvSpPr>
              <a:spLocks/>
            </p:cNvSpPr>
            <p:nvPr/>
          </p:nvSpPr>
          <p:spPr bwMode="auto">
            <a:xfrm>
              <a:off x="3673" y="1267"/>
              <a:ext cx="41" cy="23"/>
            </a:xfrm>
            <a:custGeom>
              <a:avLst/>
              <a:gdLst>
                <a:gd name="T0" fmla="*/ 367 w 371"/>
                <a:gd name="T1" fmla="*/ 141 h 141"/>
                <a:gd name="T2" fmla="*/ 290 w 371"/>
                <a:gd name="T3" fmla="*/ 110 h 141"/>
                <a:gd name="T4" fmla="*/ 195 w 371"/>
                <a:gd name="T5" fmla="*/ 74 h 141"/>
                <a:gd name="T6" fmla="*/ 94 w 371"/>
                <a:gd name="T7" fmla="*/ 39 h 141"/>
                <a:gd name="T8" fmla="*/ 0 w 371"/>
                <a:gd name="T9" fmla="*/ 8 h 141"/>
                <a:gd name="T10" fmla="*/ 3 w 371"/>
                <a:gd name="T11" fmla="*/ 0 h 141"/>
                <a:gd name="T12" fmla="*/ 97 w 371"/>
                <a:gd name="T13" fmla="*/ 32 h 141"/>
                <a:gd name="T14" fmla="*/ 198 w 371"/>
                <a:gd name="T15" fmla="*/ 67 h 141"/>
                <a:gd name="T16" fmla="*/ 294 w 371"/>
                <a:gd name="T17" fmla="*/ 102 h 141"/>
                <a:gd name="T18" fmla="*/ 371 w 371"/>
                <a:gd name="T19" fmla="*/ 134 h 141"/>
                <a:gd name="T20" fmla="*/ 367 w 371"/>
                <a:gd name="T21" fmla="*/ 141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
                <a:gd name="T34" fmla="*/ 0 h 141"/>
                <a:gd name="T35" fmla="*/ 371 w 371"/>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 h="141">
                  <a:moveTo>
                    <a:pt x="367" y="141"/>
                  </a:moveTo>
                  <a:lnTo>
                    <a:pt x="290" y="110"/>
                  </a:lnTo>
                  <a:lnTo>
                    <a:pt x="195" y="74"/>
                  </a:lnTo>
                  <a:lnTo>
                    <a:pt x="94" y="39"/>
                  </a:lnTo>
                  <a:lnTo>
                    <a:pt x="0" y="8"/>
                  </a:lnTo>
                  <a:lnTo>
                    <a:pt x="3" y="0"/>
                  </a:lnTo>
                  <a:lnTo>
                    <a:pt x="97" y="32"/>
                  </a:lnTo>
                  <a:lnTo>
                    <a:pt x="198" y="67"/>
                  </a:lnTo>
                  <a:lnTo>
                    <a:pt x="294" y="102"/>
                  </a:lnTo>
                  <a:lnTo>
                    <a:pt x="371" y="134"/>
                  </a:lnTo>
                  <a:lnTo>
                    <a:pt x="367" y="141"/>
                  </a:lnTo>
                  <a:close/>
                </a:path>
              </a:pathLst>
            </a:custGeom>
            <a:solidFill>
              <a:srgbClr val="4C4C4C"/>
            </a:solidFill>
            <a:ln w="9525">
              <a:noFill/>
              <a:round/>
              <a:headEnd/>
              <a:tailEnd/>
            </a:ln>
          </p:spPr>
          <p:txBody>
            <a:bodyPr/>
            <a:lstStyle/>
            <a:p>
              <a:endParaRPr lang="en-US" dirty="0"/>
            </a:p>
          </p:txBody>
        </p:sp>
        <p:sp>
          <p:nvSpPr>
            <p:cNvPr id="21564" name="Freeform 914"/>
            <p:cNvSpPr>
              <a:spLocks/>
            </p:cNvSpPr>
            <p:nvPr/>
          </p:nvSpPr>
          <p:spPr bwMode="auto">
            <a:xfrm>
              <a:off x="3714" y="1289"/>
              <a:ext cx="1" cy="1"/>
            </a:xfrm>
            <a:custGeom>
              <a:avLst/>
              <a:gdLst>
                <a:gd name="T0" fmla="*/ 4 w 4"/>
                <a:gd name="T1" fmla="*/ 0 h 7"/>
                <a:gd name="T2" fmla="*/ 0 w 4"/>
                <a:gd name="T3" fmla="*/ 7 h 7"/>
                <a:gd name="T4" fmla="*/ 4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4C4C4C"/>
            </a:solidFill>
            <a:ln w="9525">
              <a:noFill/>
              <a:round/>
              <a:headEnd/>
              <a:tailEnd/>
            </a:ln>
          </p:spPr>
          <p:txBody>
            <a:bodyPr/>
            <a:lstStyle/>
            <a:p>
              <a:endParaRPr lang="en-US" dirty="0"/>
            </a:p>
          </p:txBody>
        </p:sp>
        <p:sp>
          <p:nvSpPr>
            <p:cNvPr id="21565" name="Freeform 915"/>
            <p:cNvSpPr>
              <a:spLocks/>
            </p:cNvSpPr>
            <p:nvPr/>
          </p:nvSpPr>
          <p:spPr bwMode="auto">
            <a:xfrm>
              <a:off x="3620" y="1247"/>
              <a:ext cx="53" cy="21"/>
            </a:xfrm>
            <a:custGeom>
              <a:avLst/>
              <a:gdLst>
                <a:gd name="T0" fmla="*/ 475 w 478"/>
                <a:gd name="T1" fmla="*/ 125 h 125"/>
                <a:gd name="T2" fmla="*/ 340 w 478"/>
                <a:gd name="T3" fmla="*/ 86 h 125"/>
                <a:gd name="T4" fmla="*/ 197 w 478"/>
                <a:gd name="T5" fmla="*/ 50 h 125"/>
                <a:gd name="T6" fmla="*/ 73 w 478"/>
                <a:gd name="T7" fmla="*/ 21 h 125"/>
                <a:gd name="T8" fmla="*/ 0 w 478"/>
                <a:gd name="T9" fmla="*/ 7 h 125"/>
                <a:gd name="T10" fmla="*/ 3 w 478"/>
                <a:gd name="T11" fmla="*/ 0 h 125"/>
                <a:gd name="T12" fmla="*/ 75 w 478"/>
                <a:gd name="T13" fmla="*/ 14 h 125"/>
                <a:gd name="T14" fmla="*/ 199 w 478"/>
                <a:gd name="T15" fmla="*/ 42 h 125"/>
                <a:gd name="T16" fmla="*/ 344 w 478"/>
                <a:gd name="T17" fmla="*/ 79 h 125"/>
                <a:gd name="T18" fmla="*/ 478 w 478"/>
                <a:gd name="T19" fmla="*/ 117 h 125"/>
                <a:gd name="T20" fmla="*/ 475 w 478"/>
                <a:gd name="T21" fmla="*/ 12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8"/>
                <a:gd name="T34" fmla="*/ 0 h 125"/>
                <a:gd name="T35" fmla="*/ 478 w 478"/>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8" h="125">
                  <a:moveTo>
                    <a:pt x="475" y="125"/>
                  </a:moveTo>
                  <a:lnTo>
                    <a:pt x="340" y="86"/>
                  </a:lnTo>
                  <a:lnTo>
                    <a:pt x="197" y="50"/>
                  </a:lnTo>
                  <a:lnTo>
                    <a:pt x="73" y="21"/>
                  </a:lnTo>
                  <a:lnTo>
                    <a:pt x="0" y="7"/>
                  </a:lnTo>
                  <a:lnTo>
                    <a:pt x="3" y="0"/>
                  </a:lnTo>
                  <a:lnTo>
                    <a:pt x="75" y="14"/>
                  </a:lnTo>
                  <a:lnTo>
                    <a:pt x="199" y="42"/>
                  </a:lnTo>
                  <a:lnTo>
                    <a:pt x="344" y="79"/>
                  </a:lnTo>
                  <a:lnTo>
                    <a:pt x="478" y="117"/>
                  </a:lnTo>
                  <a:lnTo>
                    <a:pt x="475" y="125"/>
                  </a:lnTo>
                  <a:close/>
                </a:path>
              </a:pathLst>
            </a:custGeom>
            <a:solidFill>
              <a:srgbClr val="4C4C4C"/>
            </a:solidFill>
            <a:ln w="9525">
              <a:noFill/>
              <a:round/>
              <a:headEnd/>
              <a:tailEnd/>
            </a:ln>
          </p:spPr>
          <p:txBody>
            <a:bodyPr/>
            <a:lstStyle/>
            <a:p>
              <a:endParaRPr lang="en-US" dirty="0"/>
            </a:p>
          </p:txBody>
        </p:sp>
        <p:sp>
          <p:nvSpPr>
            <p:cNvPr id="21566" name="Freeform 916"/>
            <p:cNvSpPr>
              <a:spLocks/>
            </p:cNvSpPr>
            <p:nvPr/>
          </p:nvSpPr>
          <p:spPr bwMode="auto">
            <a:xfrm>
              <a:off x="3673" y="1267"/>
              <a:ext cx="1" cy="1"/>
            </a:xfrm>
            <a:custGeom>
              <a:avLst/>
              <a:gdLst>
                <a:gd name="T0" fmla="*/ 3 w 3"/>
                <a:gd name="T1" fmla="*/ 0 h 8"/>
                <a:gd name="T2" fmla="*/ 0 w 3"/>
                <a:gd name="T3" fmla="*/ 8 h 8"/>
                <a:gd name="T4" fmla="*/ 3 w 3"/>
                <a:gd name="T5" fmla="*/ 0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3" y="0"/>
                  </a:moveTo>
                  <a:lnTo>
                    <a:pt x="0" y="8"/>
                  </a:lnTo>
                  <a:lnTo>
                    <a:pt x="3" y="0"/>
                  </a:lnTo>
                  <a:close/>
                </a:path>
              </a:pathLst>
            </a:custGeom>
            <a:solidFill>
              <a:srgbClr val="4C4C4C"/>
            </a:solidFill>
            <a:ln w="9525">
              <a:noFill/>
              <a:round/>
              <a:headEnd/>
              <a:tailEnd/>
            </a:ln>
          </p:spPr>
          <p:txBody>
            <a:bodyPr/>
            <a:lstStyle/>
            <a:p>
              <a:endParaRPr lang="en-US" dirty="0"/>
            </a:p>
          </p:txBody>
        </p:sp>
        <p:sp>
          <p:nvSpPr>
            <p:cNvPr id="21567" name="Freeform 917"/>
            <p:cNvSpPr>
              <a:spLocks/>
            </p:cNvSpPr>
            <p:nvPr/>
          </p:nvSpPr>
          <p:spPr bwMode="auto">
            <a:xfrm>
              <a:off x="3594" y="1243"/>
              <a:ext cx="27" cy="5"/>
            </a:xfrm>
            <a:custGeom>
              <a:avLst/>
              <a:gdLst>
                <a:gd name="T0" fmla="*/ 240 w 243"/>
                <a:gd name="T1" fmla="*/ 36 h 36"/>
                <a:gd name="T2" fmla="*/ 183 w 243"/>
                <a:gd name="T3" fmla="*/ 26 h 36"/>
                <a:gd name="T4" fmla="*/ 105 w 243"/>
                <a:gd name="T5" fmla="*/ 16 h 36"/>
                <a:gd name="T6" fmla="*/ 34 w 243"/>
                <a:gd name="T7" fmla="*/ 9 h 36"/>
                <a:gd name="T8" fmla="*/ 11 w 243"/>
                <a:gd name="T9" fmla="*/ 8 h 36"/>
                <a:gd name="T10" fmla="*/ 2 w 243"/>
                <a:gd name="T11" fmla="*/ 9 h 36"/>
                <a:gd name="T12" fmla="*/ 0 w 243"/>
                <a:gd name="T13" fmla="*/ 1 h 36"/>
                <a:gd name="T14" fmla="*/ 11 w 243"/>
                <a:gd name="T15" fmla="*/ 0 h 36"/>
                <a:gd name="T16" fmla="*/ 34 w 243"/>
                <a:gd name="T17" fmla="*/ 1 h 36"/>
                <a:gd name="T18" fmla="*/ 107 w 243"/>
                <a:gd name="T19" fmla="*/ 9 h 36"/>
                <a:gd name="T20" fmla="*/ 185 w 243"/>
                <a:gd name="T21" fmla="*/ 19 h 36"/>
                <a:gd name="T22" fmla="*/ 243 w 243"/>
                <a:gd name="T23" fmla="*/ 29 h 36"/>
                <a:gd name="T24" fmla="*/ 240 w 243"/>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36"/>
                <a:gd name="T41" fmla="*/ 243 w 24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36">
                  <a:moveTo>
                    <a:pt x="240" y="36"/>
                  </a:moveTo>
                  <a:lnTo>
                    <a:pt x="183" y="26"/>
                  </a:lnTo>
                  <a:lnTo>
                    <a:pt x="105" y="16"/>
                  </a:lnTo>
                  <a:lnTo>
                    <a:pt x="34" y="9"/>
                  </a:lnTo>
                  <a:lnTo>
                    <a:pt x="11" y="8"/>
                  </a:lnTo>
                  <a:lnTo>
                    <a:pt x="2" y="9"/>
                  </a:lnTo>
                  <a:lnTo>
                    <a:pt x="0" y="1"/>
                  </a:lnTo>
                  <a:lnTo>
                    <a:pt x="11" y="0"/>
                  </a:lnTo>
                  <a:lnTo>
                    <a:pt x="34" y="1"/>
                  </a:lnTo>
                  <a:lnTo>
                    <a:pt x="107" y="9"/>
                  </a:lnTo>
                  <a:lnTo>
                    <a:pt x="185" y="19"/>
                  </a:lnTo>
                  <a:lnTo>
                    <a:pt x="243" y="29"/>
                  </a:lnTo>
                  <a:lnTo>
                    <a:pt x="240" y="36"/>
                  </a:lnTo>
                  <a:close/>
                </a:path>
              </a:pathLst>
            </a:custGeom>
            <a:solidFill>
              <a:srgbClr val="4C4C4C"/>
            </a:solidFill>
            <a:ln w="9525">
              <a:noFill/>
              <a:round/>
              <a:headEnd/>
              <a:tailEnd/>
            </a:ln>
          </p:spPr>
          <p:txBody>
            <a:bodyPr/>
            <a:lstStyle/>
            <a:p>
              <a:endParaRPr lang="en-US" dirty="0"/>
            </a:p>
          </p:txBody>
        </p:sp>
        <p:sp>
          <p:nvSpPr>
            <p:cNvPr id="21568" name="Freeform 918"/>
            <p:cNvSpPr>
              <a:spLocks/>
            </p:cNvSpPr>
            <p:nvPr/>
          </p:nvSpPr>
          <p:spPr bwMode="auto">
            <a:xfrm>
              <a:off x="3620" y="1247"/>
              <a:ext cx="1" cy="1"/>
            </a:xfrm>
            <a:custGeom>
              <a:avLst/>
              <a:gdLst>
                <a:gd name="T0" fmla="*/ 3 w 3"/>
                <a:gd name="T1" fmla="*/ 0 h 7"/>
                <a:gd name="T2" fmla="*/ 0 w 3"/>
                <a:gd name="T3" fmla="*/ 7 h 7"/>
                <a:gd name="T4" fmla="*/ 3 w 3"/>
                <a:gd name="T5" fmla="*/ 0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3" y="0"/>
                  </a:moveTo>
                  <a:lnTo>
                    <a:pt x="0" y="7"/>
                  </a:lnTo>
                  <a:lnTo>
                    <a:pt x="3" y="0"/>
                  </a:lnTo>
                  <a:close/>
                </a:path>
              </a:pathLst>
            </a:custGeom>
            <a:solidFill>
              <a:srgbClr val="4C4C4C"/>
            </a:solidFill>
            <a:ln w="9525">
              <a:noFill/>
              <a:round/>
              <a:headEnd/>
              <a:tailEnd/>
            </a:ln>
          </p:spPr>
          <p:txBody>
            <a:bodyPr/>
            <a:lstStyle/>
            <a:p>
              <a:endParaRPr lang="en-US" dirty="0"/>
            </a:p>
          </p:txBody>
        </p:sp>
        <p:sp>
          <p:nvSpPr>
            <p:cNvPr id="21569" name="Freeform 919"/>
            <p:cNvSpPr>
              <a:spLocks/>
            </p:cNvSpPr>
            <p:nvPr/>
          </p:nvSpPr>
          <p:spPr bwMode="auto">
            <a:xfrm>
              <a:off x="3640" y="1287"/>
              <a:ext cx="92" cy="52"/>
            </a:xfrm>
            <a:custGeom>
              <a:avLst/>
              <a:gdLst>
                <a:gd name="T0" fmla="*/ 830 w 835"/>
                <a:gd name="T1" fmla="*/ 316 h 316"/>
                <a:gd name="T2" fmla="*/ 478 w 835"/>
                <a:gd name="T3" fmla="*/ 181 h 316"/>
                <a:gd name="T4" fmla="*/ 185 w 835"/>
                <a:gd name="T5" fmla="*/ 72 h 316"/>
                <a:gd name="T6" fmla="*/ 70 w 835"/>
                <a:gd name="T7" fmla="*/ 30 h 316"/>
                <a:gd name="T8" fmla="*/ 29 w 835"/>
                <a:gd name="T9" fmla="*/ 16 h 316"/>
                <a:gd name="T10" fmla="*/ 0 w 835"/>
                <a:gd name="T11" fmla="*/ 7 h 316"/>
                <a:gd name="T12" fmla="*/ 4 w 835"/>
                <a:gd name="T13" fmla="*/ 0 h 316"/>
                <a:gd name="T14" fmla="*/ 33 w 835"/>
                <a:gd name="T15" fmla="*/ 8 h 316"/>
                <a:gd name="T16" fmla="*/ 74 w 835"/>
                <a:gd name="T17" fmla="*/ 23 h 316"/>
                <a:gd name="T18" fmla="*/ 189 w 835"/>
                <a:gd name="T19" fmla="*/ 65 h 316"/>
                <a:gd name="T20" fmla="*/ 483 w 835"/>
                <a:gd name="T21" fmla="*/ 174 h 316"/>
                <a:gd name="T22" fmla="*/ 835 w 835"/>
                <a:gd name="T23" fmla="*/ 309 h 316"/>
                <a:gd name="T24" fmla="*/ 830 w 835"/>
                <a:gd name="T25" fmla="*/ 316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5"/>
                <a:gd name="T40" fmla="*/ 0 h 316"/>
                <a:gd name="T41" fmla="*/ 835 w 835"/>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5" h="316">
                  <a:moveTo>
                    <a:pt x="830" y="316"/>
                  </a:moveTo>
                  <a:lnTo>
                    <a:pt x="478" y="181"/>
                  </a:lnTo>
                  <a:lnTo>
                    <a:pt x="185" y="72"/>
                  </a:lnTo>
                  <a:lnTo>
                    <a:pt x="70" y="30"/>
                  </a:lnTo>
                  <a:lnTo>
                    <a:pt x="29" y="16"/>
                  </a:lnTo>
                  <a:lnTo>
                    <a:pt x="0" y="7"/>
                  </a:lnTo>
                  <a:lnTo>
                    <a:pt x="4" y="0"/>
                  </a:lnTo>
                  <a:lnTo>
                    <a:pt x="33" y="8"/>
                  </a:lnTo>
                  <a:lnTo>
                    <a:pt x="74" y="23"/>
                  </a:lnTo>
                  <a:lnTo>
                    <a:pt x="189" y="65"/>
                  </a:lnTo>
                  <a:lnTo>
                    <a:pt x="483" y="174"/>
                  </a:lnTo>
                  <a:lnTo>
                    <a:pt x="835" y="309"/>
                  </a:lnTo>
                  <a:lnTo>
                    <a:pt x="830" y="316"/>
                  </a:lnTo>
                  <a:close/>
                </a:path>
              </a:pathLst>
            </a:custGeom>
            <a:solidFill>
              <a:srgbClr val="4C4C4C"/>
            </a:solidFill>
            <a:ln w="9525">
              <a:noFill/>
              <a:round/>
              <a:headEnd/>
              <a:tailEnd/>
            </a:ln>
          </p:spPr>
          <p:txBody>
            <a:bodyPr/>
            <a:lstStyle/>
            <a:p>
              <a:endParaRPr lang="en-US" dirty="0"/>
            </a:p>
          </p:txBody>
        </p:sp>
        <p:sp>
          <p:nvSpPr>
            <p:cNvPr id="21570" name="Freeform 920"/>
            <p:cNvSpPr>
              <a:spLocks/>
            </p:cNvSpPr>
            <p:nvPr/>
          </p:nvSpPr>
          <p:spPr bwMode="auto">
            <a:xfrm>
              <a:off x="3581" y="1272"/>
              <a:ext cx="59" cy="16"/>
            </a:xfrm>
            <a:custGeom>
              <a:avLst/>
              <a:gdLst>
                <a:gd name="T0" fmla="*/ 526 w 530"/>
                <a:gd name="T1" fmla="*/ 91 h 91"/>
                <a:gd name="T2" fmla="*/ 414 w 530"/>
                <a:gd name="T3" fmla="*/ 62 h 91"/>
                <a:gd name="T4" fmla="*/ 342 w 530"/>
                <a:gd name="T5" fmla="*/ 46 h 91"/>
                <a:gd name="T6" fmla="*/ 264 w 530"/>
                <a:gd name="T7" fmla="*/ 30 h 91"/>
                <a:gd name="T8" fmla="*/ 186 w 530"/>
                <a:gd name="T9" fmla="*/ 17 h 91"/>
                <a:gd name="T10" fmla="*/ 151 w 530"/>
                <a:gd name="T11" fmla="*/ 13 h 91"/>
                <a:gd name="T12" fmla="*/ 115 w 530"/>
                <a:gd name="T13" fmla="*/ 10 h 91"/>
                <a:gd name="T14" fmla="*/ 82 w 530"/>
                <a:gd name="T15" fmla="*/ 8 h 91"/>
                <a:gd name="T16" fmla="*/ 52 w 530"/>
                <a:gd name="T17" fmla="*/ 9 h 91"/>
                <a:gd name="T18" fmla="*/ 26 w 530"/>
                <a:gd name="T19" fmla="*/ 11 h 91"/>
                <a:gd name="T20" fmla="*/ 4 w 530"/>
                <a:gd name="T21" fmla="*/ 16 h 91"/>
                <a:gd name="T22" fmla="*/ 0 w 530"/>
                <a:gd name="T23" fmla="*/ 9 h 91"/>
                <a:gd name="T24" fmla="*/ 24 w 530"/>
                <a:gd name="T25" fmla="*/ 4 h 91"/>
                <a:gd name="T26" fmla="*/ 52 w 530"/>
                <a:gd name="T27" fmla="*/ 2 h 91"/>
                <a:gd name="T28" fmla="*/ 82 w 530"/>
                <a:gd name="T29" fmla="*/ 0 h 91"/>
                <a:gd name="T30" fmla="*/ 115 w 530"/>
                <a:gd name="T31" fmla="*/ 3 h 91"/>
                <a:gd name="T32" fmla="*/ 151 w 530"/>
                <a:gd name="T33" fmla="*/ 6 h 91"/>
                <a:gd name="T34" fmla="*/ 189 w 530"/>
                <a:gd name="T35" fmla="*/ 10 h 91"/>
                <a:gd name="T36" fmla="*/ 267 w 530"/>
                <a:gd name="T37" fmla="*/ 23 h 91"/>
                <a:gd name="T38" fmla="*/ 345 w 530"/>
                <a:gd name="T39" fmla="*/ 38 h 91"/>
                <a:gd name="T40" fmla="*/ 417 w 530"/>
                <a:gd name="T41" fmla="*/ 55 h 91"/>
                <a:gd name="T42" fmla="*/ 530 w 530"/>
                <a:gd name="T43" fmla="*/ 84 h 91"/>
                <a:gd name="T44" fmla="*/ 526 w 530"/>
                <a:gd name="T45" fmla="*/ 91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91"/>
                <a:gd name="T71" fmla="*/ 530 w 530"/>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91">
                  <a:moveTo>
                    <a:pt x="526" y="91"/>
                  </a:moveTo>
                  <a:lnTo>
                    <a:pt x="414" y="62"/>
                  </a:lnTo>
                  <a:lnTo>
                    <a:pt x="342" y="46"/>
                  </a:lnTo>
                  <a:lnTo>
                    <a:pt x="264" y="30"/>
                  </a:lnTo>
                  <a:lnTo>
                    <a:pt x="186" y="17"/>
                  </a:lnTo>
                  <a:lnTo>
                    <a:pt x="151" y="13"/>
                  </a:lnTo>
                  <a:lnTo>
                    <a:pt x="115" y="10"/>
                  </a:lnTo>
                  <a:lnTo>
                    <a:pt x="82" y="8"/>
                  </a:lnTo>
                  <a:lnTo>
                    <a:pt x="52" y="9"/>
                  </a:lnTo>
                  <a:lnTo>
                    <a:pt x="26" y="11"/>
                  </a:lnTo>
                  <a:lnTo>
                    <a:pt x="4" y="16"/>
                  </a:lnTo>
                  <a:lnTo>
                    <a:pt x="0" y="9"/>
                  </a:lnTo>
                  <a:lnTo>
                    <a:pt x="24" y="4"/>
                  </a:lnTo>
                  <a:lnTo>
                    <a:pt x="52" y="2"/>
                  </a:lnTo>
                  <a:lnTo>
                    <a:pt x="82" y="0"/>
                  </a:lnTo>
                  <a:lnTo>
                    <a:pt x="115" y="3"/>
                  </a:lnTo>
                  <a:lnTo>
                    <a:pt x="151" y="6"/>
                  </a:lnTo>
                  <a:lnTo>
                    <a:pt x="189" y="10"/>
                  </a:lnTo>
                  <a:lnTo>
                    <a:pt x="267" y="23"/>
                  </a:lnTo>
                  <a:lnTo>
                    <a:pt x="345" y="38"/>
                  </a:lnTo>
                  <a:lnTo>
                    <a:pt x="417" y="55"/>
                  </a:lnTo>
                  <a:lnTo>
                    <a:pt x="530" y="84"/>
                  </a:lnTo>
                  <a:lnTo>
                    <a:pt x="526" y="91"/>
                  </a:lnTo>
                  <a:close/>
                </a:path>
              </a:pathLst>
            </a:custGeom>
            <a:solidFill>
              <a:srgbClr val="4C4C4C"/>
            </a:solidFill>
            <a:ln w="9525">
              <a:noFill/>
              <a:round/>
              <a:headEnd/>
              <a:tailEnd/>
            </a:ln>
          </p:spPr>
          <p:txBody>
            <a:bodyPr/>
            <a:lstStyle/>
            <a:p>
              <a:endParaRPr lang="en-US" dirty="0"/>
            </a:p>
          </p:txBody>
        </p:sp>
        <p:sp>
          <p:nvSpPr>
            <p:cNvPr id="21571" name="Freeform 921"/>
            <p:cNvSpPr>
              <a:spLocks/>
            </p:cNvSpPr>
            <p:nvPr/>
          </p:nvSpPr>
          <p:spPr bwMode="auto">
            <a:xfrm>
              <a:off x="3640" y="1287"/>
              <a:ext cx="1" cy="1"/>
            </a:xfrm>
            <a:custGeom>
              <a:avLst/>
              <a:gdLst>
                <a:gd name="T0" fmla="*/ 4 w 4"/>
                <a:gd name="T1" fmla="*/ 0 h 7"/>
                <a:gd name="T2" fmla="*/ 0 w 4"/>
                <a:gd name="T3" fmla="*/ 7 h 7"/>
                <a:gd name="T4" fmla="*/ 4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4C4C4C"/>
            </a:solidFill>
            <a:ln w="9525">
              <a:noFill/>
              <a:round/>
              <a:headEnd/>
              <a:tailEnd/>
            </a:ln>
          </p:spPr>
          <p:txBody>
            <a:bodyPr/>
            <a:lstStyle/>
            <a:p>
              <a:endParaRPr lang="en-US" dirty="0"/>
            </a:p>
          </p:txBody>
        </p:sp>
        <p:sp>
          <p:nvSpPr>
            <p:cNvPr id="21572" name="Freeform 922"/>
            <p:cNvSpPr>
              <a:spLocks/>
            </p:cNvSpPr>
            <p:nvPr/>
          </p:nvSpPr>
          <p:spPr bwMode="auto">
            <a:xfrm>
              <a:off x="3669" y="1257"/>
              <a:ext cx="61" cy="35"/>
            </a:xfrm>
            <a:custGeom>
              <a:avLst/>
              <a:gdLst>
                <a:gd name="T0" fmla="*/ 5 w 546"/>
                <a:gd name="T1" fmla="*/ 0 h 206"/>
                <a:gd name="T2" fmla="*/ 0 w 546"/>
                <a:gd name="T3" fmla="*/ 7 h 206"/>
                <a:gd name="T4" fmla="*/ 542 w 546"/>
                <a:gd name="T5" fmla="*/ 206 h 206"/>
                <a:gd name="T6" fmla="*/ 546 w 546"/>
                <a:gd name="T7" fmla="*/ 199 h 206"/>
                <a:gd name="T8" fmla="*/ 5 w 546"/>
                <a:gd name="T9" fmla="*/ 0 h 206"/>
                <a:gd name="T10" fmla="*/ 0 60000 65536"/>
                <a:gd name="T11" fmla="*/ 0 60000 65536"/>
                <a:gd name="T12" fmla="*/ 0 60000 65536"/>
                <a:gd name="T13" fmla="*/ 0 60000 65536"/>
                <a:gd name="T14" fmla="*/ 0 60000 65536"/>
                <a:gd name="T15" fmla="*/ 0 w 546"/>
                <a:gd name="T16" fmla="*/ 0 h 206"/>
                <a:gd name="T17" fmla="*/ 546 w 546"/>
                <a:gd name="T18" fmla="*/ 206 h 206"/>
              </a:gdLst>
              <a:ahLst/>
              <a:cxnLst>
                <a:cxn ang="T10">
                  <a:pos x="T0" y="T1"/>
                </a:cxn>
                <a:cxn ang="T11">
                  <a:pos x="T2" y="T3"/>
                </a:cxn>
                <a:cxn ang="T12">
                  <a:pos x="T4" y="T5"/>
                </a:cxn>
                <a:cxn ang="T13">
                  <a:pos x="T6" y="T7"/>
                </a:cxn>
                <a:cxn ang="T14">
                  <a:pos x="T8" y="T9"/>
                </a:cxn>
              </a:cxnLst>
              <a:rect l="T15" t="T16" r="T17" b="T18"/>
              <a:pathLst>
                <a:path w="546" h="206">
                  <a:moveTo>
                    <a:pt x="5" y="0"/>
                  </a:moveTo>
                  <a:lnTo>
                    <a:pt x="0" y="7"/>
                  </a:lnTo>
                  <a:lnTo>
                    <a:pt x="542" y="206"/>
                  </a:lnTo>
                  <a:lnTo>
                    <a:pt x="546" y="199"/>
                  </a:lnTo>
                  <a:lnTo>
                    <a:pt x="5" y="0"/>
                  </a:lnTo>
                  <a:close/>
                </a:path>
              </a:pathLst>
            </a:custGeom>
            <a:solidFill>
              <a:srgbClr val="000000"/>
            </a:solidFill>
            <a:ln w="9525">
              <a:noFill/>
              <a:round/>
              <a:headEnd/>
              <a:tailEnd/>
            </a:ln>
          </p:spPr>
          <p:txBody>
            <a:bodyPr/>
            <a:lstStyle/>
            <a:p>
              <a:endParaRPr lang="en-US" dirty="0"/>
            </a:p>
          </p:txBody>
        </p:sp>
        <p:sp>
          <p:nvSpPr>
            <p:cNvPr id="21573" name="Freeform 923"/>
            <p:cNvSpPr>
              <a:spLocks/>
            </p:cNvSpPr>
            <p:nvPr/>
          </p:nvSpPr>
          <p:spPr bwMode="auto">
            <a:xfrm>
              <a:off x="3729" y="1291"/>
              <a:ext cx="32" cy="24"/>
            </a:xfrm>
            <a:custGeom>
              <a:avLst/>
              <a:gdLst>
                <a:gd name="T0" fmla="*/ 4 w 284"/>
                <a:gd name="T1" fmla="*/ 0 h 145"/>
                <a:gd name="T2" fmla="*/ 32 w 284"/>
                <a:gd name="T3" fmla="*/ 10 h 145"/>
                <a:gd name="T4" fmla="*/ 101 w 284"/>
                <a:gd name="T5" fmla="*/ 39 h 145"/>
                <a:gd name="T6" fmla="*/ 144 w 284"/>
                <a:gd name="T7" fmla="*/ 59 h 145"/>
                <a:gd name="T8" fmla="*/ 191 w 284"/>
                <a:gd name="T9" fmla="*/ 82 h 145"/>
                <a:gd name="T10" fmla="*/ 238 w 284"/>
                <a:gd name="T11" fmla="*/ 108 h 145"/>
                <a:gd name="T12" fmla="*/ 284 w 284"/>
                <a:gd name="T13" fmla="*/ 138 h 145"/>
                <a:gd name="T14" fmla="*/ 279 w 284"/>
                <a:gd name="T15" fmla="*/ 145 h 145"/>
                <a:gd name="T16" fmla="*/ 234 w 284"/>
                <a:gd name="T17" fmla="*/ 116 h 145"/>
                <a:gd name="T18" fmla="*/ 187 w 284"/>
                <a:gd name="T19" fmla="*/ 90 h 145"/>
                <a:gd name="T20" fmla="*/ 140 w 284"/>
                <a:gd name="T21" fmla="*/ 67 h 145"/>
                <a:gd name="T22" fmla="*/ 97 w 284"/>
                <a:gd name="T23" fmla="*/ 46 h 145"/>
                <a:gd name="T24" fmla="*/ 27 w 284"/>
                <a:gd name="T25" fmla="*/ 18 h 145"/>
                <a:gd name="T26" fmla="*/ 0 w 284"/>
                <a:gd name="T27" fmla="*/ 7 h 145"/>
                <a:gd name="T28" fmla="*/ 4 w 284"/>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145"/>
                <a:gd name="T47" fmla="*/ 284 w 284"/>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145">
                  <a:moveTo>
                    <a:pt x="4" y="0"/>
                  </a:moveTo>
                  <a:lnTo>
                    <a:pt x="32" y="10"/>
                  </a:lnTo>
                  <a:lnTo>
                    <a:pt x="101" y="39"/>
                  </a:lnTo>
                  <a:lnTo>
                    <a:pt x="144" y="59"/>
                  </a:lnTo>
                  <a:lnTo>
                    <a:pt x="191" y="82"/>
                  </a:lnTo>
                  <a:lnTo>
                    <a:pt x="238" y="108"/>
                  </a:lnTo>
                  <a:lnTo>
                    <a:pt x="284" y="138"/>
                  </a:lnTo>
                  <a:lnTo>
                    <a:pt x="279" y="145"/>
                  </a:lnTo>
                  <a:lnTo>
                    <a:pt x="234" y="116"/>
                  </a:lnTo>
                  <a:lnTo>
                    <a:pt x="187" y="90"/>
                  </a:lnTo>
                  <a:lnTo>
                    <a:pt x="140" y="67"/>
                  </a:lnTo>
                  <a:lnTo>
                    <a:pt x="97" y="46"/>
                  </a:lnTo>
                  <a:lnTo>
                    <a:pt x="27" y="18"/>
                  </a:lnTo>
                  <a:lnTo>
                    <a:pt x="0" y="7"/>
                  </a:lnTo>
                  <a:lnTo>
                    <a:pt x="4" y="0"/>
                  </a:lnTo>
                  <a:close/>
                </a:path>
              </a:pathLst>
            </a:custGeom>
            <a:solidFill>
              <a:srgbClr val="000000"/>
            </a:solidFill>
            <a:ln w="9525">
              <a:noFill/>
              <a:round/>
              <a:headEnd/>
              <a:tailEnd/>
            </a:ln>
          </p:spPr>
          <p:txBody>
            <a:bodyPr/>
            <a:lstStyle/>
            <a:p>
              <a:endParaRPr lang="en-US" dirty="0"/>
            </a:p>
          </p:txBody>
        </p:sp>
        <p:sp>
          <p:nvSpPr>
            <p:cNvPr id="21574" name="Freeform 924"/>
            <p:cNvSpPr>
              <a:spLocks/>
            </p:cNvSpPr>
            <p:nvPr/>
          </p:nvSpPr>
          <p:spPr bwMode="auto">
            <a:xfrm>
              <a:off x="3729" y="1291"/>
              <a:ext cx="1" cy="1"/>
            </a:xfrm>
            <a:custGeom>
              <a:avLst/>
              <a:gdLst>
                <a:gd name="T0" fmla="*/ 4 w 4"/>
                <a:gd name="T1" fmla="*/ 0 h 7"/>
                <a:gd name="T2" fmla="*/ 0 w 4"/>
                <a:gd name="T3" fmla="*/ 7 h 7"/>
                <a:gd name="T4" fmla="*/ 4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000000"/>
            </a:solidFill>
            <a:ln w="9525">
              <a:noFill/>
              <a:round/>
              <a:headEnd/>
              <a:tailEnd/>
            </a:ln>
          </p:spPr>
          <p:txBody>
            <a:bodyPr/>
            <a:lstStyle/>
            <a:p>
              <a:endParaRPr lang="en-US" dirty="0"/>
            </a:p>
          </p:txBody>
        </p:sp>
        <p:sp>
          <p:nvSpPr>
            <p:cNvPr id="21575" name="Freeform 925"/>
            <p:cNvSpPr>
              <a:spLocks/>
            </p:cNvSpPr>
            <p:nvPr/>
          </p:nvSpPr>
          <p:spPr bwMode="auto">
            <a:xfrm>
              <a:off x="3780" y="1241"/>
              <a:ext cx="18" cy="13"/>
            </a:xfrm>
            <a:custGeom>
              <a:avLst/>
              <a:gdLst>
                <a:gd name="T0" fmla="*/ 155 w 159"/>
                <a:gd name="T1" fmla="*/ 78 h 78"/>
                <a:gd name="T2" fmla="*/ 159 w 159"/>
                <a:gd name="T3" fmla="*/ 71 h 78"/>
                <a:gd name="T4" fmla="*/ 4 w 159"/>
                <a:gd name="T5" fmla="*/ 0 h 78"/>
                <a:gd name="T6" fmla="*/ 0 w 159"/>
                <a:gd name="T7" fmla="*/ 7 h 78"/>
                <a:gd name="T8" fmla="*/ 155 w 159"/>
                <a:gd name="T9" fmla="*/ 78 h 78"/>
                <a:gd name="T10" fmla="*/ 0 60000 65536"/>
                <a:gd name="T11" fmla="*/ 0 60000 65536"/>
                <a:gd name="T12" fmla="*/ 0 60000 65536"/>
                <a:gd name="T13" fmla="*/ 0 60000 65536"/>
                <a:gd name="T14" fmla="*/ 0 60000 65536"/>
                <a:gd name="T15" fmla="*/ 0 w 159"/>
                <a:gd name="T16" fmla="*/ 0 h 78"/>
                <a:gd name="T17" fmla="*/ 159 w 159"/>
                <a:gd name="T18" fmla="*/ 78 h 78"/>
              </a:gdLst>
              <a:ahLst/>
              <a:cxnLst>
                <a:cxn ang="T10">
                  <a:pos x="T0" y="T1"/>
                </a:cxn>
                <a:cxn ang="T11">
                  <a:pos x="T2" y="T3"/>
                </a:cxn>
                <a:cxn ang="T12">
                  <a:pos x="T4" y="T5"/>
                </a:cxn>
                <a:cxn ang="T13">
                  <a:pos x="T6" y="T7"/>
                </a:cxn>
                <a:cxn ang="T14">
                  <a:pos x="T8" y="T9"/>
                </a:cxn>
              </a:cxnLst>
              <a:rect l="T15" t="T16" r="T17" b="T18"/>
              <a:pathLst>
                <a:path w="159" h="78">
                  <a:moveTo>
                    <a:pt x="155" y="78"/>
                  </a:moveTo>
                  <a:lnTo>
                    <a:pt x="159" y="71"/>
                  </a:lnTo>
                  <a:lnTo>
                    <a:pt x="4" y="0"/>
                  </a:lnTo>
                  <a:lnTo>
                    <a:pt x="0" y="7"/>
                  </a:lnTo>
                  <a:lnTo>
                    <a:pt x="155" y="78"/>
                  </a:lnTo>
                  <a:close/>
                </a:path>
              </a:pathLst>
            </a:custGeom>
            <a:solidFill>
              <a:srgbClr val="000000"/>
            </a:solidFill>
            <a:ln w="9525">
              <a:noFill/>
              <a:round/>
              <a:headEnd/>
              <a:tailEnd/>
            </a:ln>
          </p:spPr>
          <p:txBody>
            <a:bodyPr/>
            <a:lstStyle/>
            <a:p>
              <a:endParaRPr lang="en-US" dirty="0"/>
            </a:p>
          </p:txBody>
        </p:sp>
        <p:sp>
          <p:nvSpPr>
            <p:cNvPr id="21576" name="Freeform 926"/>
            <p:cNvSpPr>
              <a:spLocks/>
            </p:cNvSpPr>
            <p:nvPr/>
          </p:nvSpPr>
          <p:spPr bwMode="auto">
            <a:xfrm>
              <a:off x="3746" y="1241"/>
              <a:ext cx="35" cy="53"/>
            </a:xfrm>
            <a:custGeom>
              <a:avLst/>
              <a:gdLst>
                <a:gd name="T0" fmla="*/ 316 w 316"/>
                <a:gd name="T1" fmla="*/ 5 h 315"/>
                <a:gd name="T2" fmla="*/ 310 w 316"/>
                <a:gd name="T3" fmla="*/ 0 h 315"/>
                <a:gd name="T4" fmla="*/ 0 w 316"/>
                <a:gd name="T5" fmla="*/ 310 h 315"/>
                <a:gd name="T6" fmla="*/ 7 w 316"/>
                <a:gd name="T7" fmla="*/ 315 h 315"/>
                <a:gd name="T8" fmla="*/ 316 w 316"/>
                <a:gd name="T9" fmla="*/ 5 h 315"/>
                <a:gd name="T10" fmla="*/ 0 60000 65536"/>
                <a:gd name="T11" fmla="*/ 0 60000 65536"/>
                <a:gd name="T12" fmla="*/ 0 60000 65536"/>
                <a:gd name="T13" fmla="*/ 0 60000 65536"/>
                <a:gd name="T14" fmla="*/ 0 60000 65536"/>
                <a:gd name="T15" fmla="*/ 0 w 316"/>
                <a:gd name="T16" fmla="*/ 0 h 315"/>
                <a:gd name="T17" fmla="*/ 316 w 316"/>
                <a:gd name="T18" fmla="*/ 315 h 315"/>
              </a:gdLst>
              <a:ahLst/>
              <a:cxnLst>
                <a:cxn ang="T10">
                  <a:pos x="T0" y="T1"/>
                </a:cxn>
                <a:cxn ang="T11">
                  <a:pos x="T2" y="T3"/>
                </a:cxn>
                <a:cxn ang="T12">
                  <a:pos x="T4" y="T5"/>
                </a:cxn>
                <a:cxn ang="T13">
                  <a:pos x="T6" y="T7"/>
                </a:cxn>
                <a:cxn ang="T14">
                  <a:pos x="T8" y="T9"/>
                </a:cxn>
              </a:cxnLst>
              <a:rect l="T15" t="T16" r="T17" b="T18"/>
              <a:pathLst>
                <a:path w="316" h="315">
                  <a:moveTo>
                    <a:pt x="316" y="5"/>
                  </a:moveTo>
                  <a:lnTo>
                    <a:pt x="310" y="0"/>
                  </a:lnTo>
                  <a:lnTo>
                    <a:pt x="0" y="310"/>
                  </a:lnTo>
                  <a:lnTo>
                    <a:pt x="7" y="315"/>
                  </a:lnTo>
                  <a:lnTo>
                    <a:pt x="316" y="5"/>
                  </a:lnTo>
                  <a:close/>
                </a:path>
              </a:pathLst>
            </a:custGeom>
            <a:solidFill>
              <a:srgbClr val="000000"/>
            </a:solidFill>
            <a:ln w="9525">
              <a:noFill/>
              <a:round/>
              <a:headEnd/>
              <a:tailEnd/>
            </a:ln>
          </p:spPr>
          <p:txBody>
            <a:bodyPr/>
            <a:lstStyle/>
            <a:p>
              <a:endParaRPr lang="en-US" dirty="0"/>
            </a:p>
          </p:txBody>
        </p:sp>
        <p:sp>
          <p:nvSpPr>
            <p:cNvPr id="21577" name="Freeform 927"/>
            <p:cNvSpPr>
              <a:spLocks/>
            </p:cNvSpPr>
            <p:nvPr/>
          </p:nvSpPr>
          <p:spPr bwMode="auto">
            <a:xfrm>
              <a:off x="3780" y="1241"/>
              <a:ext cx="1" cy="1"/>
            </a:xfrm>
            <a:custGeom>
              <a:avLst/>
              <a:gdLst>
                <a:gd name="T0" fmla="*/ 5 w 6"/>
                <a:gd name="T1" fmla="*/ 1 h 8"/>
                <a:gd name="T2" fmla="*/ 2 w 6"/>
                <a:gd name="T3" fmla="*/ 0 h 8"/>
                <a:gd name="T4" fmla="*/ 0 w 6"/>
                <a:gd name="T5" fmla="*/ 2 h 8"/>
                <a:gd name="T6" fmla="*/ 6 w 6"/>
                <a:gd name="T7" fmla="*/ 7 h 8"/>
                <a:gd name="T8" fmla="*/ 1 w 6"/>
                <a:gd name="T9" fmla="*/ 8 h 8"/>
                <a:gd name="T10" fmla="*/ 5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5" y="1"/>
                  </a:moveTo>
                  <a:lnTo>
                    <a:pt x="2" y="0"/>
                  </a:lnTo>
                  <a:lnTo>
                    <a:pt x="0" y="2"/>
                  </a:lnTo>
                  <a:lnTo>
                    <a:pt x="6" y="7"/>
                  </a:lnTo>
                  <a:lnTo>
                    <a:pt x="1" y="8"/>
                  </a:lnTo>
                  <a:lnTo>
                    <a:pt x="5" y="1"/>
                  </a:lnTo>
                  <a:close/>
                </a:path>
              </a:pathLst>
            </a:custGeom>
            <a:solidFill>
              <a:srgbClr val="000000"/>
            </a:solidFill>
            <a:ln w="9525">
              <a:noFill/>
              <a:round/>
              <a:headEnd/>
              <a:tailEnd/>
            </a:ln>
          </p:spPr>
          <p:txBody>
            <a:bodyPr/>
            <a:lstStyle/>
            <a:p>
              <a:endParaRPr lang="en-US" dirty="0"/>
            </a:p>
          </p:txBody>
        </p:sp>
        <p:sp>
          <p:nvSpPr>
            <p:cNvPr id="21578" name="Freeform 928"/>
            <p:cNvSpPr>
              <a:spLocks/>
            </p:cNvSpPr>
            <p:nvPr/>
          </p:nvSpPr>
          <p:spPr bwMode="auto">
            <a:xfrm>
              <a:off x="3746" y="1293"/>
              <a:ext cx="18" cy="15"/>
            </a:xfrm>
            <a:custGeom>
              <a:avLst/>
              <a:gdLst>
                <a:gd name="T0" fmla="*/ 5 w 164"/>
                <a:gd name="T1" fmla="*/ 0 h 92"/>
                <a:gd name="T2" fmla="*/ 0 w 164"/>
                <a:gd name="T3" fmla="*/ 7 h 92"/>
                <a:gd name="T4" fmla="*/ 159 w 164"/>
                <a:gd name="T5" fmla="*/ 92 h 92"/>
                <a:gd name="T6" fmla="*/ 164 w 164"/>
                <a:gd name="T7" fmla="*/ 85 h 92"/>
                <a:gd name="T8" fmla="*/ 5 w 164"/>
                <a:gd name="T9" fmla="*/ 0 h 92"/>
                <a:gd name="T10" fmla="*/ 0 60000 65536"/>
                <a:gd name="T11" fmla="*/ 0 60000 65536"/>
                <a:gd name="T12" fmla="*/ 0 60000 65536"/>
                <a:gd name="T13" fmla="*/ 0 60000 65536"/>
                <a:gd name="T14" fmla="*/ 0 60000 65536"/>
                <a:gd name="T15" fmla="*/ 0 w 164"/>
                <a:gd name="T16" fmla="*/ 0 h 92"/>
                <a:gd name="T17" fmla="*/ 164 w 164"/>
                <a:gd name="T18" fmla="*/ 92 h 92"/>
              </a:gdLst>
              <a:ahLst/>
              <a:cxnLst>
                <a:cxn ang="T10">
                  <a:pos x="T0" y="T1"/>
                </a:cxn>
                <a:cxn ang="T11">
                  <a:pos x="T2" y="T3"/>
                </a:cxn>
                <a:cxn ang="T12">
                  <a:pos x="T4" y="T5"/>
                </a:cxn>
                <a:cxn ang="T13">
                  <a:pos x="T6" y="T7"/>
                </a:cxn>
                <a:cxn ang="T14">
                  <a:pos x="T8" y="T9"/>
                </a:cxn>
              </a:cxnLst>
              <a:rect l="T15" t="T16" r="T17" b="T18"/>
              <a:pathLst>
                <a:path w="164" h="92">
                  <a:moveTo>
                    <a:pt x="5" y="0"/>
                  </a:moveTo>
                  <a:lnTo>
                    <a:pt x="0" y="7"/>
                  </a:lnTo>
                  <a:lnTo>
                    <a:pt x="159" y="92"/>
                  </a:lnTo>
                  <a:lnTo>
                    <a:pt x="164" y="85"/>
                  </a:lnTo>
                  <a:lnTo>
                    <a:pt x="5" y="0"/>
                  </a:lnTo>
                  <a:close/>
                </a:path>
              </a:pathLst>
            </a:custGeom>
            <a:solidFill>
              <a:srgbClr val="000000"/>
            </a:solidFill>
            <a:ln w="9525">
              <a:noFill/>
              <a:round/>
              <a:headEnd/>
              <a:tailEnd/>
            </a:ln>
          </p:spPr>
          <p:txBody>
            <a:bodyPr/>
            <a:lstStyle/>
            <a:p>
              <a:endParaRPr lang="en-US" dirty="0"/>
            </a:p>
          </p:txBody>
        </p:sp>
        <p:sp>
          <p:nvSpPr>
            <p:cNvPr id="21579" name="Freeform 929"/>
            <p:cNvSpPr>
              <a:spLocks/>
            </p:cNvSpPr>
            <p:nvPr/>
          </p:nvSpPr>
          <p:spPr bwMode="auto">
            <a:xfrm>
              <a:off x="3745" y="1293"/>
              <a:ext cx="2" cy="1"/>
            </a:xfrm>
            <a:custGeom>
              <a:avLst/>
              <a:gdLst>
                <a:gd name="T0" fmla="*/ 3 w 10"/>
                <a:gd name="T1" fmla="*/ 1 h 7"/>
                <a:gd name="T2" fmla="*/ 0 w 10"/>
                <a:gd name="T3" fmla="*/ 5 h 7"/>
                <a:gd name="T4" fmla="*/ 4 w 10"/>
                <a:gd name="T5" fmla="*/ 7 h 7"/>
                <a:gd name="T6" fmla="*/ 9 w 10"/>
                <a:gd name="T7" fmla="*/ 0 h 7"/>
                <a:gd name="T8" fmla="*/ 10 w 10"/>
                <a:gd name="T9" fmla="*/ 6 h 7"/>
                <a:gd name="T10" fmla="*/ 3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3" y="1"/>
                  </a:moveTo>
                  <a:lnTo>
                    <a:pt x="0" y="5"/>
                  </a:lnTo>
                  <a:lnTo>
                    <a:pt x="4" y="7"/>
                  </a:lnTo>
                  <a:lnTo>
                    <a:pt x="9" y="0"/>
                  </a:lnTo>
                  <a:lnTo>
                    <a:pt x="10" y="6"/>
                  </a:lnTo>
                  <a:lnTo>
                    <a:pt x="3" y="1"/>
                  </a:lnTo>
                  <a:close/>
                </a:path>
              </a:pathLst>
            </a:custGeom>
            <a:solidFill>
              <a:srgbClr val="000000"/>
            </a:solidFill>
            <a:ln w="9525">
              <a:noFill/>
              <a:round/>
              <a:headEnd/>
              <a:tailEnd/>
            </a:ln>
          </p:spPr>
          <p:txBody>
            <a:bodyPr/>
            <a:lstStyle/>
            <a:p>
              <a:endParaRPr lang="en-US" dirty="0"/>
            </a:p>
          </p:txBody>
        </p:sp>
        <p:sp>
          <p:nvSpPr>
            <p:cNvPr id="21580" name="Freeform 930"/>
            <p:cNvSpPr>
              <a:spLocks/>
            </p:cNvSpPr>
            <p:nvPr/>
          </p:nvSpPr>
          <p:spPr bwMode="auto">
            <a:xfrm>
              <a:off x="3805" y="1339"/>
              <a:ext cx="18" cy="9"/>
            </a:xfrm>
            <a:custGeom>
              <a:avLst/>
              <a:gdLst>
                <a:gd name="T0" fmla="*/ 162 w 165"/>
                <a:gd name="T1" fmla="*/ 58 h 58"/>
                <a:gd name="T2" fmla="*/ 165 w 165"/>
                <a:gd name="T3" fmla="*/ 51 h 58"/>
                <a:gd name="T4" fmla="*/ 4 w 165"/>
                <a:gd name="T5" fmla="*/ 0 h 58"/>
                <a:gd name="T6" fmla="*/ 0 w 165"/>
                <a:gd name="T7" fmla="*/ 7 h 58"/>
                <a:gd name="T8" fmla="*/ 162 w 165"/>
                <a:gd name="T9" fmla="*/ 58 h 58"/>
                <a:gd name="T10" fmla="*/ 0 60000 65536"/>
                <a:gd name="T11" fmla="*/ 0 60000 65536"/>
                <a:gd name="T12" fmla="*/ 0 60000 65536"/>
                <a:gd name="T13" fmla="*/ 0 60000 65536"/>
                <a:gd name="T14" fmla="*/ 0 60000 65536"/>
                <a:gd name="T15" fmla="*/ 0 w 165"/>
                <a:gd name="T16" fmla="*/ 0 h 58"/>
                <a:gd name="T17" fmla="*/ 165 w 165"/>
                <a:gd name="T18" fmla="*/ 58 h 58"/>
              </a:gdLst>
              <a:ahLst/>
              <a:cxnLst>
                <a:cxn ang="T10">
                  <a:pos x="T0" y="T1"/>
                </a:cxn>
                <a:cxn ang="T11">
                  <a:pos x="T2" y="T3"/>
                </a:cxn>
                <a:cxn ang="T12">
                  <a:pos x="T4" y="T5"/>
                </a:cxn>
                <a:cxn ang="T13">
                  <a:pos x="T6" y="T7"/>
                </a:cxn>
                <a:cxn ang="T14">
                  <a:pos x="T8" y="T9"/>
                </a:cxn>
              </a:cxnLst>
              <a:rect l="T15" t="T16" r="T17" b="T18"/>
              <a:pathLst>
                <a:path w="165" h="58">
                  <a:moveTo>
                    <a:pt x="162" y="58"/>
                  </a:moveTo>
                  <a:lnTo>
                    <a:pt x="165" y="51"/>
                  </a:lnTo>
                  <a:lnTo>
                    <a:pt x="4" y="0"/>
                  </a:lnTo>
                  <a:lnTo>
                    <a:pt x="0" y="7"/>
                  </a:lnTo>
                  <a:lnTo>
                    <a:pt x="162" y="58"/>
                  </a:lnTo>
                  <a:close/>
                </a:path>
              </a:pathLst>
            </a:custGeom>
            <a:solidFill>
              <a:srgbClr val="000000"/>
            </a:solidFill>
            <a:ln w="9525">
              <a:noFill/>
              <a:round/>
              <a:headEnd/>
              <a:tailEnd/>
            </a:ln>
          </p:spPr>
          <p:txBody>
            <a:bodyPr/>
            <a:lstStyle/>
            <a:p>
              <a:endParaRPr lang="en-US" dirty="0"/>
            </a:p>
          </p:txBody>
        </p:sp>
        <p:sp>
          <p:nvSpPr>
            <p:cNvPr id="21581" name="Freeform 931"/>
            <p:cNvSpPr>
              <a:spLocks/>
            </p:cNvSpPr>
            <p:nvPr/>
          </p:nvSpPr>
          <p:spPr bwMode="auto">
            <a:xfrm>
              <a:off x="3770" y="1339"/>
              <a:ext cx="35" cy="53"/>
            </a:xfrm>
            <a:custGeom>
              <a:avLst/>
              <a:gdLst>
                <a:gd name="T0" fmla="*/ 318 w 318"/>
                <a:gd name="T1" fmla="*/ 5 h 319"/>
                <a:gd name="T2" fmla="*/ 311 w 318"/>
                <a:gd name="T3" fmla="*/ 0 h 319"/>
                <a:gd name="T4" fmla="*/ 0 w 318"/>
                <a:gd name="T5" fmla="*/ 313 h 319"/>
                <a:gd name="T6" fmla="*/ 7 w 318"/>
                <a:gd name="T7" fmla="*/ 319 h 319"/>
                <a:gd name="T8" fmla="*/ 318 w 318"/>
                <a:gd name="T9" fmla="*/ 5 h 319"/>
                <a:gd name="T10" fmla="*/ 0 60000 65536"/>
                <a:gd name="T11" fmla="*/ 0 60000 65536"/>
                <a:gd name="T12" fmla="*/ 0 60000 65536"/>
                <a:gd name="T13" fmla="*/ 0 60000 65536"/>
                <a:gd name="T14" fmla="*/ 0 60000 65536"/>
                <a:gd name="T15" fmla="*/ 0 w 318"/>
                <a:gd name="T16" fmla="*/ 0 h 319"/>
                <a:gd name="T17" fmla="*/ 318 w 318"/>
                <a:gd name="T18" fmla="*/ 319 h 319"/>
              </a:gdLst>
              <a:ahLst/>
              <a:cxnLst>
                <a:cxn ang="T10">
                  <a:pos x="T0" y="T1"/>
                </a:cxn>
                <a:cxn ang="T11">
                  <a:pos x="T2" y="T3"/>
                </a:cxn>
                <a:cxn ang="T12">
                  <a:pos x="T4" y="T5"/>
                </a:cxn>
                <a:cxn ang="T13">
                  <a:pos x="T6" y="T7"/>
                </a:cxn>
                <a:cxn ang="T14">
                  <a:pos x="T8" y="T9"/>
                </a:cxn>
              </a:cxnLst>
              <a:rect l="T15" t="T16" r="T17" b="T18"/>
              <a:pathLst>
                <a:path w="318" h="319">
                  <a:moveTo>
                    <a:pt x="318" y="5"/>
                  </a:moveTo>
                  <a:lnTo>
                    <a:pt x="311" y="0"/>
                  </a:lnTo>
                  <a:lnTo>
                    <a:pt x="0" y="313"/>
                  </a:lnTo>
                  <a:lnTo>
                    <a:pt x="7" y="319"/>
                  </a:lnTo>
                  <a:lnTo>
                    <a:pt x="318" y="5"/>
                  </a:lnTo>
                  <a:close/>
                </a:path>
              </a:pathLst>
            </a:custGeom>
            <a:solidFill>
              <a:srgbClr val="000000"/>
            </a:solidFill>
            <a:ln w="9525">
              <a:noFill/>
              <a:round/>
              <a:headEnd/>
              <a:tailEnd/>
            </a:ln>
          </p:spPr>
          <p:txBody>
            <a:bodyPr/>
            <a:lstStyle/>
            <a:p>
              <a:endParaRPr lang="en-US" dirty="0"/>
            </a:p>
          </p:txBody>
        </p:sp>
        <p:sp>
          <p:nvSpPr>
            <p:cNvPr id="21582" name="Freeform 932"/>
            <p:cNvSpPr>
              <a:spLocks/>
            </p:cNvSpPr>
            <p:nvPr/>
          </p:nvSpPr>
          <p:spPr bwMode="auto">
            <a:xfrm>
              <a:off x="3805" y="1338"/>
              <a:ext cx="1" cy="2"/>
            </a:xfrm>
            <a:custGeom>
              <a:avLst/>
              <a:gdLst>
                <a:gd name="T0" fmla="*/ 5 w 7"/>
                <a:gd name="T1" fmla="*/ 1 h 8"/>
                <a:gd name="T2" fmla="*/ 3 w 7"/>
                <a:gd name="T3" fmla="*/ 0 h 8"/>
                <a:gd name="T4" fmla="*/ 0 w 7"/>
                <a:gd name="T5" fmla="*/ 2 h 8"/>
                <a:gd name="T6" fmla="*/ 7 w 7"/>
                <a:gd name="T7" fmla="*/ 7 h 8"/>
                <a:gd name="T8" fmla="*/ 1 w 7"/>
                <a:gd name="T9" fmla="*/ 8 h 8"/>
                <a:gd name="T10" fmla="*/ 5 w 7"/>
                <a:gd name="T11" fmla="*/ 1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5" y="1"/>
                  </a:moveTo>
                  <a:lnTo>
                    <a:pt x="3" y="0"/>
                  </a:lnTo>
                  <a:lnTo>
                    <a:pt x="0" y="2"/>
                  </a:lnTo>
                  <a:lnTo>
                    <a:pt x="7" y="7"/>
                  </a:lnTo>
                  <a:lnTo>
                    <a:pt x="1" y="8"/>
                  </a:lnTo>
                  <a:lnTo>
                    <a:pt x="5" y="1"/>
                  </a:lnTo>
                  <a:close/>
                </a:path>
              </a:pathLst>
            </a:custGeom>
            <a:solidFill>
              <a:srgbClr val="000000"/>
            </a:solidFill>
            <a:ln w="9525">
              <a:noFill/>
              <a:round/>
              <a:headEnd/>
              <a:tailEnd/>
            </a:ln>
          </p:spPr>
          <p:txBody>
            <a:bodyPr/>
            <a:lstStyle/>
            <a:p>
              <a:endParaRPr lang="en-US" dirty="0"/>
            </a:p>
          </p:txBody>
        </p:sp>
        <p:sp>
          <p:nvSpPr>
            <p:cNvPr id="21583" name="Freeform 933"/>
            <p:cNvSpPr>
              <a:spLocks/>
            </p:cNvSpPr>
            <p:nvPr/>
          </p:nvSpPr>
          <p:spPr bwMode="auto">
            <a:xfrm>
              <a:off x="3770" y="1391"/>
              <a:ext cx="19" cy="12"/>
            </a:xfrm>
            <a:custGeom>
              <a:avLst/>
              <a:gdLst>
                <a:gd name="T0" fmla="*/ 4 w 171"/>
                <a:gd name="T1" fmla="*/ 0 h 70"/>
                <a:gd name="T2" fmla="*/ 0 w 171"/>
                <a:gd name="T3" fmla="*/ 8 h 70"/>
                <a:gd name="T4" fmla="*/ 167 w 171"/>
                <a:gd name="T5" fmla="*/ 70 h 70"/>
                <a:gd name="T6" fmla="*/ 171 w 171"/>
                <a:gd name="T7" fmla="*/ 63 h 70"/>
                <a:gd name="T8" fmla="*/ 4 w 171"/>
                <a:gd name="T9" fmla="*/ 0 h 70"/>
                <a:gd name="T10" fmla="*/ 0 60000 65536"/>
                <a:gd name="T11" fmla="*/ 0 60000 65536"/>
                <a:gd name="T12" fmla="*/ 0 60000 65536"/>
                <a:gd name="T13" fmla="*/ 0 60000 65536"/>
                <a:gd name="T14" fmla="*/ 0 60000 65536"/>
                <a:gd name="T15" fmla="*/ 0 w 171"/>
                <a:gd name="T16" fmla="*/ 0 h 70"/>
                <a:gd name="T17" fmla="*/ 171 w 171"/>
                <a:gd name="T18" fmla="*/ 70 h 70"/>
              </a:gdLst>
              <a:ahLst/>
              <a:cxnLst>
                <a:cxn ang="T10">
                  <a:pos x="T0" y="T1"/>
                </a:cxn>
                <a:cxn ang="T11">
                  <a:pos x="T2" y="T3"/>
                </a:cxn>
                <a:cxn ang="T12">
                  <a:pos x="T4" y="T5"/>
                </a:cxn>
                <a:cxn ang="T13">
                  <a:pos x="T6" y="T7"/>
                </a:cxn>
                <a:cxn ang="T14">
                  <a:pos x="T8" y="T9"/>
                </a:cxn>
              </a:cxnLst>
              <a:rect l="T15" t="T16" r="T17" b="T18"/>
              <a:pathLst>
                <a:path w="171" h="70">
                  <a:moveTo>
                    <a:pt x="4" y="0"/>
                  </a:moveTo>
                  <a:lnTo>
                    <a:pt x="0" y="8"/>
                  </a:lnTo>
                  <a:lnTo>
                    <a:pt x="167" y="70"/>
                  </a:lnTo>
                  <a:lnTo>
                    <a:pt x="171" y="63"/>
                  </a:lnTo>
                  <a:lnTo>
                    <a:pt x="4" y="0"/>
                  </a:lnTo>
                  <a:close/>
                </a:path>
              </a:pathLst>
            </a:custGeom>
            <a:solidFill>
              <a:srgbClr val="000000"/>
            </a:solidFill>
            <a:ln w="9525">
              <a:noFill/>
              <a:round/>
              <a:headEnd/>
              <a:tailEnd/>
            </a:ln>
          </p:spPr>
          <p:txBody>
            <a:bodyPr/>
            <a:lstStyle/>
            <a:p>
              <a:endParaRPr lang="en-US" dirty="0"/>
            </a:p>
          </p:txBody>
        </p:sp>
        <p:sp>
          <p:nvSpPr>
            <p:cNvPr id="21584" name="Freeform 934"/>
            <p:cNvSpPr>
              <a:spLocks/>
            </p:cNvSpPr>
            <p:nvPr/>
          </p:nvSpPr>
          <p:spPr bwMode="auto">
            <a:xfrm>
              <a:off x="3770" y="1391"/>
              <a:ext cx="1" cy="1"/>
            </a:xfrm>
            <a:custGeom>
              <a:avLst/>
              <a:gdLst>
                <a:gd name="T0" fmla="*/ 4 w 11"/>
                <a:gd name="T1" fmla="*/ 1 h 8"/>
                <a:gd name="T2" fmla="*/ 0 w 11"/>
                <a:gd name="T3" fmla="*/ 6 h 8"/>
                <a:gd name="T4" fmla="*/ 6 w 11"/>
                <a:gd name="T5" fmla="*/ 8 h 8"/>
                <a:gd name="T6" fmla="*/ 10 w 11"/>
                <a:gd name="T7" fmla="*/ 0 h 8"/>
                <a:gd name="T8" fmla="*/ 11 w 11"/>
                <a:gd name="T9" fmla="*/ 7 h 8"/>
                <a:gd name="T10" fmla="*/ 4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4" y="1"/>
                  </a:moveTo>
                  <a:lnTo>
                    <a:pt x="0" y="6"/>
                  </a:lnTo>
                  <a:lnTo>
                    <a:pt x="6" y="8"/>
                  </a:lnTo>
                  <a:lnTo>
                    <a:pt x="10" y="0"/>
                  </a:lnTo>
                  <a:lnTo>
                    <a:pt x="11" y="7"/>
                  </a:lnTo>
                  <a:lnTo>
                    <a:pt x="4" y="1"/>
                  </a:lnTo>
                  <a:close/>
                </a:path>
              </a:pathLst>
            </a:custGeom>
            <a:solidFill>
              <a:srgbClr val="000000"/>
            </a:solidFill>
            <a:ln w="9525">
              <a:noFill/>
              <a:round/>
              <a:headEnd/>
              <a:tailEnd/>
            </a:ln>
          </p:spPr>
          <p:txBody>
            <a:bodyPr/>
            <a:lstStyle/>
            <a:p>
              <a:endParaRPr lang="en-US" dirty="0"/>
            </a:p>
          </p:txBody>
        </p:sp>
        <p:sp>
          <p:nvSpPr>
            <p:cNvPr id="21585" name="Freeform 935"/>
            <p:cNvSpPr>
              <a:spLocks/>
            </p:cNvSpPr>
            <p:nvPr/>
          </p:nvSpPr>
          <p:spPr bwMode="auto">
            <a:xfrm>
              <a:off x="3684" y="1292"/>
              <a:ext cx="127" cy="75"/>
            </a:xfrm>
            <a:custGeom>
              <a:avLst/>
              <a:gdLst>
                <a:gd name="T0" fmla="*/ 1141 w 1141"/>
                <a:gd name="T1" fmla="*/ 8 h 454"/>
                <a:gd name="T2" fmla="*/ 1136 w 1141"/>
                <a:gd name="T3" fmla="*/ 0 h 454"/>
                <a:gd name="T4" fmla="*/ 568 w 1141"/>
                <a:gd name="T5" fmla="*/ 223 h 454"/>
                <a:gd name="T6" fmla="*/ 0 w 1141"/>
                <a:gd name="T7" fmla="*/ 446 h 454"/>
                <a:gd name="T8" fmla="*/ 4 w 1141"/>
                <a:gd name="T9" fmla="*/ 454 h 454"/>
                <a:gd name="T10" fmla="*/ 573 w 1141"/>
                <a:gd name="T11" fmla="*/ 231 h 454"/>
                <a:gd name="T12" fmla="*/ 1141 w 1141"/>
                <a:gd name="T13" fmla="*/ 8 h 454"/>
                <a:gd name="T14" fmla="*/ 0 60000 65536"/>
                <a:gd name="T15" fmla="*/ 0 60000 65536"/>
                <a:gd name="T16" fmla="*/ 0 60000 65536"/>
                <a:gd name="T17" fmla="*/ 0 60000 65536"/>
                <a:gd name="T18" fmla="*/ 0 60000 65536"/>
                <a:gd name="T19" fmla="*/ 0 60000 65536"/>
                <a:gd name="T20" fmla="*/ 0 60000 65536"/>
                <a:gd name="T21" fmla="*/ 0 w 1141"/>
                <a:gd name="T22" fmla="*/ 0 h 454"/>
                <a:gd name="T23" fmla="*/ 1141 w 1141"/>
                <a:gd name="T24" fmla="*/ 454 h 4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1" h="454">
                  <a:moveTo>
                    <a:pt x="1141" y="8"/>
                  </a:moveTo>
                  <a:lnTo>
                    <a:pt x="1136" y="0"/>
                  </a:lnTo>
                  <a:lnTo>
                    <a:pt x="568" y="223"/>
                  </a:lnTo>
                  <a:lnTo>
                    <a:pt x="0" y="446"/>
                  </a:lnTo>
                  <a:lnTo>
                    <a:pt x="4" y="454"/>
                  </a:lnTo>
                  <a:lnTo>
                    <a:pt x="573" y="231"/>
                  </a:lnTo>
                  <a:lnTo>
                    <a:pt x="1141" y="8"/>
                  </a:lnTo>
                  <a:close/>
                </a:path>
              </a:pathLst>
            </a:custGeom>
            <a:solidFill>
              <a:srgbClr val="000000"/>
            </a:solidFill>
            <a:ln w="9525">
              <a:noFill/>
              <a:round/>
              <a:headEnd/>
              <a:tailEnd/>
            </a:ln>
          </p:spPr>
          <p:txBody>
            <a:bodyPr/>
            <a:lstStyle/>
            <a:p>
              <a:endParaRPr lang="en-US" dirty="0"/>
            </a:p>
          </p:txBody>
        </p:sp>
        <p:sp>
          <p:nvSpPr>
            <p:cNvPr id="21586" name="Freeform 936"/>
            <p:cNvSpPr>
              <a:spLocks/>
            </p:cNvSpPr>
            <p:nvPr/>
          </p:nvSpPr>
          <p:spPr bwMode="auto">
            <a:xfrm>
              <a:off x="3643" y="1438"/>
              <a:ext cx="22" cy="36"/>
            </a:xfrm>
            <a:custGeom>
              <a:avLst/>
              <a:gdLst>
                <a:gd name="T0" fmla="*/ 54 w 204"/>
                <a:gd name="T1" fmla="*/ 10 h 216"/>
                <a:gd name="T2" fmla="*/ 0 w 204"/>
                <a:gd name="T3" fmla="*/ 0 h 216"/>
                <a:gd name="T4" fmla="*/ 151 w 204"/>
                <a:gd name="T5" fmla="*/ 206 h 216"/>
                <a:gd name="T6" fmla="*/ 204 w 204"/>
                <a:gd name="T7" fmla="*/ 216 h 216"/>
                <a:gd name="T8" fmla="*/ 54 w 204"/>
                <a:gd name="T9" fmla="*/ 10 h 216"/>
                <a:gd name="T10" fmla="*/ 0 60000 65536"/>
                <a:gd name="T11" fmla="*/ 0 60000 65536"/>
                <a:gd name="T12" fmla="*/ 0 60000 65536"/>
                <a:gd name="T13" fmla="*/ 0 60000 65536"/>
                <a:gd name="T14" fmla="*/ 0 60000 65536"/>
                <a:gd name="T15" fmla="*/ 0 w 204"/>
                <a:gd name="T16" fmla="*/ 0 h 216"/>
                <a:gd name="T17" fmla="*/ 204 w 204"/>
                <a:gd name="T18" fmla="*/ 216 h 216"/>
              </a:gdLst>
              <a:ahLst/>
              <a:cxnLst>
                <a:cxn ang="T10">
                  <a:pos x="T0" y="T1"/>
                </a:cxn>
                <a:cxn ang="T11">
                  <a:pos x="T2" y="T3"/>
                </a:cxn>
                <a:cxn ang="T12">
                  <a:pos x="T4" y="T5"/>
                </a:cxn>
                <a:cxn ang="T13">
                  <a:pos x="T6" y="T7"/>
                </a:cxn>
                <a:cxn ang="T14">
                  <a:pos x="T8" y="T9"/>
                </a:cxn>
              </a:cxnLst>
              <a:rect l="T15" t="T16" r="T17" b="T18"/>
              <a:pathLst>
                <a:path w="204" h="216">
                  <a:moveTo>
                    <a:pt x="54" y="10"/>
                  </a:moveTo>
                  <a:lnTo>
                    <a:pt x="0" y="0"/>
                  </a:lnTo>
                  <a:lnTo>
                    <a:pt x="151" y="206"/>
                  </a:lnTo>
                  <a:lnTo>
                    <a:pt x="204" y="216"/>
                  </a:lnTo>
                  <a:lnTo>
                    <a:pt x="54" y="10"/>
                  </a:lnTo>
                  <a:close/>
                </a:path>
              </a:pathLst>
            </a:custGeom>
            <a:solidFill>
              <a:srgbClr val="FFFFFF"/>
            </a:solidFill>
            <a:ln w="9525">
              <a:noFill/>
              <a:round/>
              <a:headEnd/>
              <a:tailEnd/>
            </a:ln>
          </p:spPr>
          <p:txBody>
            <a:bodyPr/>
            <a:lstStyle/>
            <a:p>
              <a:endParaRPr lang="en-US" dirty="0"/>
            </a:p>
          </p:txBody>
        </p:sp>
        <p:sp>
          <p:nvSpPr>
            <p:cNvPr id="21587" name="Freeform 937"/>
            <p:cNvSpPr>
              <a:spLocks/>
            </p:cNvSpPr>
            <p:nvPr/>
          </p:nvSpPr>
          <p:spPr bwMode="auto">
            <a:xfrm>
              <a:off x="3646" y="1439"/>
              <a:ext cx="17" cy="34"/>
            </a:xfrm>
            <a:custGeom>
              <a:avLst/>
              <a:gdLst>
                <a:gd name="T0" fmla="*/ 7 w 154"/>
                <a:gd name="T1" fmla="*/ 1 h 201"/>
                <a:gd name="T2" fmla="*/ 0 w 154"/>
                <a:gd name="T3" fmla="*/ 0 h 201"/>
                <a:gd name="T4" fmla="*/ 149 w 154"/>
                <a:gd name="T5" fmla="*/ 200 h 201"/>
                <a:gd name="T6" fmla="*/ 154 w 154"/>
                <a:gd name="T7" fmla="*/ 201 h 201"/>
                <a:gd name="T8" fmla="*/ 7 w 154"/>
                <a:gd name="T9" fmla="*/ 1 h 201"/>
                <a:gd name="T10" fmla="*/ 0 60000 65536"/>
                <a:gd name="T11" fmla="*/ 0 60000 65536"/>
                <a:gd name="T12" fmla="*/ 0 60000 65536"/>
                <a:gd name="T13" fmla="*/ 0 60000 65536"/>
                <a:gd name="T14" fmla="*/ 0 60000 65536"/>
                <a:gd name="T15" fmla="*/ 0 w 154"/>
                <a:gd name="T16" fmla="*/ 0 h 201"/>
                <a:gd name="T17" fmla="*/ 154 w 154"/>
                <a:gd name="T18" fmla="*/ 201 h 201"/>
              </a:gdLst>
              <a:ahLst/>
              <a:cxnLst>
                <a:cxn ang="T10">
                  <a:pos x="T0" y="T1"/>
                </a:cxn>
                <a:cxn ang="T11">
                  <a:pos x="T2" y="T3"/>
                </a:cxn>
                <a:cxn ang="T12">
                  <a:pos x="T4" y="T5"/>
                </a:cxn>
                <a:cxn ang="T13">
                  <a:pos x="T6" y="T7"/>
                </a:cxn>
                <a:cxn ang="T14">
                  <a:pos x="T8" y="T9"/>
                </a:cxn>
              </a:cxnLst>
              <a:rect l="T15" t="T16" r="T17" b="T18"/>
              <a:pathLst>
                <a:path w="154" h="201">
                  <a:moveTo>
                    <a:pt x="7" y="1"/>
                  </a:moveTo>
                  <a:lnTo>
                    <a:pt x="0" y="0"/>
                  </a:lnTo>
                  <a:lnTo>
                    <a:pt x="149" y="200"/>
                  </a:lnTo>
                  <a:lnTo>
                    <a:pt x="154" y="201"/>
                  </a:lnTo>
                  <a:lnTo>
                    <a:pt x="7" y="1"/>
                  </a:lnTo>
                  <a:close/>
                </a:path>
              </a:pathLst>
            </a:custGeom>
            <a:solidFill>
              <a:srgbClr val="FF0000"/>
            </a:solidFill>
            <a:ln w="9525">
              <a:noFill/>
              <a:round/>
              <a:headEnd/>
              <a:tailEnd/>
            </a:ln>
          </p:spPr>
          <p:txBody>
            <a:bodyPr/>
            <a:lstStyle/>
            <a:p>
              <a:endParaRPr lang="en-US" dirty="0"/>
            </a:p>
          </p:txBody>
        </p:sp>
        <p:sp>
          <p:nvSpPr>
            <p:cNvPr id="21588" name="Freeform 938"/>
            <p:cNvSpPr>
              <a:spLocks/>
            </p:cNvSpPr>
            <p:nvPr/>
          </p:nvSpPr>
          <p:spPr bwMode="auto">
            <a:xfrm>
              <a:off x="3645" y="1439"/>
              <a:ext cx="2" cy="1"/>
            </a:xfrm>
            <a:custGeom>
              <a:avLst/>
              <a:gdLst>
                <a:gd name="T0" fmla="*/ 8 w 11"/>
                <a:gd name="T1" fmla="*/ 8 h 8"/>
                <a:gd name="T2" fmla="*/ 11 w 11"/>
                <a:gd name="T3" fmla="*/ 1 h 8"/>
                <a:gd name="T4" fmla="*/ 3 w 11"/>
                <a:gd name="T5" fmla="*/ 0 h 8"/>
                <a:gd name="T6" fmla="*/ 0 w 11"/>
                <a:gd name="T7" fmla="*/ 7 h 8"/>
                <a:gd name="T8" fmla="*/ 8 w 11"/>
                <a:gd name="T9" fmla="*/ 8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8" y="8"/>
                  </a:moveTo>
                  <a:lnTo>
                    <a:pt x="11" y="1"/>
                  </a:lnTo>
                  <a:lnTo>
                    <a:pt x="3" y="0"/>
                  </a:lnTo>
                  <a:lnTo>
                    <a:pt x="0" y="7"/>
                  </a:lnTo>
                  <a:lnTo>
                    <a:pt x="8" y="8"/>
                  </a:lnTo>
                  <a:close/>
                </a:path>
              </a:pathLst>
            </a:custGeom>
            <a:solidFill>
              <a:srgbClr val="FF0000"/>
            </a:solidFill>
            <a:ln w="9525">
              <a:noFill/>
              <a:round/>
              <a:headEnd/>
              <a:tailEnd/>
            </a:ln>
          </p:spPr>
          <p:txBody>
            <a:bodyPr/>
            <a:lstStyle/>
            <a:p>
              <a:endParaRPr lang="en-US" dirty="0"/>
            </a:p>
          </p:txBody>
        </p:sp>
        <p:sp>
          <p:nvSpPr>
            <p:cNvPr id="21589" name="Freeform 939"/>
            <p:cNvSpPr>
              <a:spLocks/>
            </p:cNvSpPr>
            <p:nvPr/>
          </p:nvSpPr>
          <p:spPr bwMode="auto">
            <a:xfrm>
              <a:off x="3645" y="1439"/>
              <a:ext cx="17" cy="34"/>
            </a:xfrm>
            <a:custGeom>
              <a:avLst/>
              <a:gdLst>
                <a:gd name="T0" fmla="*/ 8 w 157"/>
                <a:gd name="T1" fmla="*/ 0 h 204"/>
                <a:gd name="T2" fmla="*/ 0 w 157"/>
                <a:gd name="T3" fmla="*/ 4 h 204"/>
                <a:gd name="T4" fmla="*/ 149 w 157"/>
                <a:gd name="T5" fmla="*/ 204 h 204"/>
                <a:gd name="T6" fmla="*/ 157 w 157"/>
                <a:gd name="T7" fmla="*/ 200 h 204"/>
                <a:gd name="T8" fmla="*/ 8 w 157"/>
                <a:gd name="T9" fmla="*/ 0 h 204"/>
                <a:gd name="T10" fmla="*/ 0 60000 65536"/>
                <a:gd name="T11" fmla="*/ 0 60000 65536"/>
                <a:gd name="T12" fmla="*/ 0 60000 65536"/>
                <a:gd name="T13" fmla="*/ 0 60000 65536"/>
                <a:gd name="T14" fmla="*/ 0 60000 65536"/>
                <a:gd name="T15" fmla="*/ 0 w 157"/>
                <a:gd name="T16" fmla="*/ 0 h 204"/>
                <a:gd name="T17" fmla="*/ 157 w 157"/>
                <a:gd name="T18" fmla="*/ 204 h 204"/>
              </a:gdLst>
              <a:ahLst/>
              <a:cxnLst>
                <a:cxn ang="T10">
                  <a:pos x="T0" y="T1"/>
                </a:cxn>
                <a:cxn ang="T11">
                  <a:pos x="T2" y="T3"/>
                </a:cxn>
                <a:cxn ang="T12">
                  <a:pos x="T4" y="T5"/>
                </a:cxn>
                <a:cxn ang="T13">
                  <a:pos x="T6" y="T7"/>
                </a:cxn>
                <a:cxn ang="T14">
                  <a:pos x="T8" y="T9"/>
                </a:cxn>
              </a:cxnLst>
              <a:rect l="T15" t="T16" r="T17" b="T18"/>
              <a:pathLst>
                <a:path w="157" h="204">
                  <a:moveTo>
                    <a:pt x="8" y="0"/>
                  </a:moveTo>
                  <a:lnTo>
                    <a:pt x="0" y="4"/>
                  </a:lnTo>
                  <a:lnTo>
                    <a:pt x="149" y="204"/>
                  </a:lnTo>
                  <a:lnTo>
                    <a:pt x="157" y="200"/>
                  </a:lnTo>
                  <a:lnTo>
                    <a:pt x="8" y="0"/>
                  </a:lnTo>
                  <a:close/>
                </a:path>
              </a:pathLst>
            </a:custGeom>
            <a:solidFill>
              <a:srgbClr val="FF0000"/>
            </a:solidFill>
            <a:ln w="9525">
              <a:noFill/>
              <a:round/>
              <a:headEnd/>
              <a:tailEnd/>
            </a:ln>
          </p:spPr>
          <p:txBody>
            <a:bodyPr/>
            <a:lstStyle/>
            <a:p>
              <a:endParaRPr lang="en-US" dirty="0"/>
            </a:p>
          </p:txBody>
        </p:sp>
        <p:sp>
          <p:nvSpPr>
            <p:cNvPr id="21590" name="Freeform 940"/>
            <p:cNvSpPr>
              <a:spLocks/>
            </p:cNvSpPr>
            <p:nvPr/>
          </p:nvSpPr>
          <p:spPr bwMode="auto">
            <a:xfrm>
              <a:off x="3644" y="1438"/>
              <a:ext cx="2" cy="2"/>
            </a:xfrm>
            <a:custGeom>
              <a:avLst/>
              <a:gdLst>
                <a:gd name="T0" fmla="*/ 11 w 13"/>
                <a:gd name="T1" fmla="*/ 2 h 9"/>
                <a:gd name="T2" fmla="*/ 0 w 13"/>
                <a:gd name="T3" fmla="*/ 0 h 9"/>
                <a:gd name="T4" fmla="*/ 5 w 13"/>
                <a:gd name="T5" fmla="*/ 7 h 9"/>
                <a:gd name="T6" fmla="*/ 13 w 13"/>
                <a:gd name="T7" fmla="*/ 3 h 9"/>
                <a:gd name="T8" fmla="*/ 8 w 13"/>
                <a:gd name="T9" fmla="*/ 9 h 9"/>
                <a:gd name="T10" fmla="*/ 11 w 13"/>
                <a:gd name="T11" fmla="*/ 2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1" y="2"/>
                  </a:moveTo>
                  <a:lnTo>
                    <a:pt x="0" y="0"/>
                  </a:lnTo>
                  <a:lnTo>
                    <a:pt x="5" y="7"/>
                  </a:lnTo>
                  <a:lnTo>
                    <a:pt x="13" y="3"/>
                  </a:lnTo>
                  <a:lnTo>
                    <a:pt x="8" y="9"/>
                  </a:lnTo>
                  <a:lnTo>
                    <a:pt x="11" y="2"/>
                  </a:lnTo>
                  <a:close/>
                </a:path>
              </a:pathLst>
            </a:custGeom>
            <a:solidFill>
              <a:srgbClr val="FF0000"/>
            </a:solidFill>
            <a:ln w="9525">
              <a:noFill/>
              <a:round/>
              <a:headEnd/>
              <a:tailEnd/>
            </a:ln>
          </p:spPr>
          <p:txBody>
            <a:bodyPr/>
            <a:lstStyle/>
            <a:p>
              <a:endParaRPr lang="en-US" dirty="0"/>
            </a:p>
          </p:txBody>
        </p:sp>
        <p:sp>
          <p:nvSpPr>
            <p:cNvPr id="21591" name="Freeform 941"/>
            <p:cNvSpPr>
              <a:spLocks/>
            </p:cNvSpPr>
            <p:nvPr/>
          </p:nvSpPr>
          <p:spPr bwMode="auto">
            <a:xfrm>
              <a:off x="3662" y="1472"/>
              <a:ext cx="1" cy="2"/>
            </a:xfrm>
            <a:custGeom>
              <a:avLst/>
              <a:gdLst>
                <a:gd name="T0" fmla="*/ 2 w 8"/>
                <a:gd name="T1" fmla="*/ 0 h 9"/>
                <a:gd name="T2" fmla="*/ 0 w 8"/>
                <a:gd name="T3" fmla="*/ 8 h 9"/>
                <a:gd name="T4" fmla="*/ 5 w 8"/>
                <a:gd name="T5" fmla="*/ 9 h 9"/>
                <a:gd name="T6" fmla="*/ 8 w 8"/>
                <a:gd name="T7" fmla="*/ 1 h 9"/>
                <a:gd name="T8" fmla="*/ 2 w 8"/>
                <a:gd name="T9" fmla="*/ 0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2" y="0"/>
                  </a:moveTo>
                  <a:lnTo>
                    <a:pt x="0" y="8"/>
                  </a:lnTo>
                  <a:lnTo>
                    <a:pt x="5" y="9"/>
                  </a:lnTo>
                  <a:lnTo>
                    <a:pt x="8" y="1"/>
                  </a:lnTo>
                  <a:lnTo>
                    <a:pt x="2" y="0"/>
                  </a:lnTo>
                  <a:close/>
                </a:path>
              </a:pathLst>
            </a:custGeom>
            <a:solidFill>
              <a:srgbClr val="FF0000"/>
            </a:solidFill>
            <a:ln w="9525">
              <a:noFill/>
              <a:round/>
              <a:headEnd/>
              <a:tailEnd/>
            </a:ln>
          </p:spPr>
          <p:txBody>
            <a:bodyPr/>
            <a:lstStyle/>
            <a:p>
              <a:endParaRPr lang="en-US" dirty="0"/>
            </a:p>
          </p:txBody>
        </p:sp>
        <p:sp>
          <p:nvSpPr>
            <p:cNvPr id="21592" name="Freeform 942"/>
            <p:cNvSpPr>
              <a:spLocks/>
            </p:cNvSpPr>
            <p:nvPr/>
          </p:nvSpPr>
          <p:spPr bwMode="auto">
            <a:xfrm>
              <a:off x="3662" y="1472"/>
              <a:ext cx="1" cy="1"/>
            </a:xfrm>
            <a:custGeom>
              <a:avLst/>
              <a:gdLst>
                <a:gd name="T0" fmla="*/ 0 w 8"/>
                <a:gd name="T1" fmla="*/ 6 h 8"/>
                <a:gd name="T2" fmla="*/ 2 w 8"/>
                <a:gd name="T3" fmla="*/ 7 h 8"/>
                <a:gd name="T4" fmla="*/ 4 w 8"/>
                <a:gd name="T5" fmla="*/ 8 h 8"/>
                <a:gd name="T6" fmla="*/ 6 w 8"/>
                <a:gd name="T7" fmla="*/ 0 h 8"/>
                <a:gd name="T8" fmla="*/ 8 w 8"/>
                <a:gd name="T9" fmla="*/ 2 h 8"/>
                <a:gd name="T10" fmla="*/ 0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6"/>
                  </a:moveTo>
                  <a:lnTo>
                    <a:pt x="2" y="7"/>
                  </a:lnTo>
                  <a:lnTo>
                    <a:pt x="4" y="8"/>
                  </a:lnTo>
                  <a:lnTo>
                    <a:pt x="6" y="0"/>
                  </a:lnTo>
                  <a:lnTo>
                    <a:pt x="8" y="2"/>
                  </a:lnTo>
                  <a:lnTo>
                    <a:pt x="0" y="6"/>
                  </a:lnTo>
                  <a:close/>
                </a:path>
              </a:pathLst>
            </a:custGeom>
            <a:solidFill>
              <a:srgbClr val="FF0000"/>
            </a:solidFill>
            <a:ln w="9525">
              <a:noFill/>
              <a:round/>
              <a:headEnd/>
              <a:tailEnd/>
            </a:ln>
          </p:spPr>
          <p:txBody>
            <a:bodyPr/>
            <a:lstStyle/>
            <a:p>
              <a:endParaRPr lang="en-US" dirty="0"/>
            </a:p>
          </p:txBody>
        </p:sp>
        <p:sp>
          <p:nvSpPr>
            <p:cNvPr id="21593" name="Freeform 943"/>
            <p:cNvSpPr>
              <a:spLocks/>
            </p:cNvSpPr>
            <p:nvPr/>
          </p:nvSpPr>
          <p:spPr bwMode="auto">
            <a:xfrm>
              <a:off x="3646" y="1439"/>
              <a:ext cx="17" cy="34"/>
            </a:xfrm>
            <a:custGeom>
              <a:avLst/>
              <a:gdLst>
                <a:gd name="T0" fmla="*/ 147 w 154"/>
                <a:gd name="T1" fmla="*/ 205 h 205"/>
                <a:gd name="T2" fmla="*/ 154 w 154"/>
                <a:gd name="T3" fmla="*/ 200 h 205"/>
                <a:gd name="T4" fmla="*/ 7 w 154"/>
                <a:gd name="T5" fmla="*/ 0 h 205"/>
                <a:gd name="T6" fmla="*/ 0 w 154"/>
                <a:gd name="T7" fmla="*/ 5 h 205"/>
                <a:gd name="T8" fmla="*/ 147 w 154"/>
                <a:gd name="T9" fmla="*/ 205 h 205"/>
                <a:gd name="T10" fmla="*/ 0 60000 65536"/>
                <a:gd name="T11" fmla="*/ 0 60000 65536"/>
                <a:gd name="T12" fmla="*/ 0 60000 65536"/>
                <a:gd name="T13" fmla="*/ 0 60000 65536"/>
                <a:gd name="T14" fmla="*/ 0 60000 65536"/>
                <a:gd name="T15" fmla="*/ 0 w 154"/>
                <a:gd name="T16" fmla="*/ 0 h 205"/>
                <a:gd name="T17" fmla="*/ 154 w 154"/>
                <a:gd name="T18" fmla="*/ 205 h 205"/>
              </a:gdLst>
              <a:ahLst/>
              <a:cxnLst>
                <a:cxn ang="T10">
                  <a:pos x="T0" y="T1"/>
                </a:cxn>
                <a:cxn ang="T11">
                  <a:pos x="T2" y="T3"/>
                </a:cxn>
                <a:cxn ang="T12">
                  <a:pos x="T4" y="T5"/>
                </a:cxn>
                <a:cxn ang="T13">
                  <a:pos x="T6" y="T7"/>
                </a:cxn>
                <a:cxn ang="T14">
                  <a:pos x="T8" y="T9"/>
                </a:cxn>
              </a:cxnLst>
              <a:rect l="T15" t="T16" r="T17" b="T18"/>
              <a:pathLst>
                <a:path w="154" h="205">
                  <a:moveTo>
                    <a:pt x="147" y="205"/>
                  </a:moveTo>
                  <a:lnTo>
                    <a:pt x="154" y="200"/>
                  </a:lnTo>
                  <a:lnTo>
                    <a:pt x="7" y="0"/>
                  </a:lnTo>
                  <a:lnTo>
                    <a:pt x="0" y="5"/>
                  </a:lnTo>
                  <a:lnTo>
                    <a:pt x="147" y="205"/>
                  </a:lnTo>
                  <a:close/>
                </a:path>
              </a:pathLst>
            </a:custGeom>
            <a:solidFill>
              <a:srgbClr val="FF0000"/>
            </a:solidFill>
            <a:ln w="9525">
              <a:noFill/>
              <a:round/>
              <a:headEnd/>
              <a:tailEnd/>
            </a:ln>
          </p:spPr>
          <p:txBody>
            <a:bodyPr/>
            <a:lstStyle/>
            <a:p>
              <a:endParaRPr lang="en-US" dirty="0"/>
            </a:p>
          </p:txBody>
        </p:sp>
        <p:sp>
          <p:nvSpPr>
            <p:cNvPr id="21594" name="Freeform 944"/>
            <p:cNvSpPr>
              <a:spLocks/>
            </p:cNvSpPr>
            <p:nvPr/>
          </p:nvSpPr>
          <p:spPr bwMode="auto">
            <a:xfrm>
              <a:off x="3662" y="1472"/>
              <a:ext cx="2" cy="2"/>
            </a:xfrm>
            <a:custGeom>
              <a:avLst/>
              <a:gdLst>
                <a:gd name="T0" fmla="*/ 2 w 13"/>
                <a:gd name="T1" fmla="*/ 8 h 11"/>
                <a:gd name="T2" fmla="*/ 13 w 13"/>
                <a:gd name="T3" fmla="*/ 11 h 11"/>
                <a:gd name="T4" fmla="*/ 7 w 13"/>
                <a:gd name="T5" fmla="*/ 2 h 11"/>
                <a:gd name="T6" fmla="*/ 0 w 13"/>
                <a:gd name="T7" fmla="*/ 7 h 11"/>
                <a:gd name="T8" fmla="*/ 5 w 13"/>
                <a:gd name="T9" fmla="*/ 0 h 11"/>
                <a:gd name="T10" fmla="*/ 2 w 13"/>
                <a:gd name="T11" fmla="*/ 8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2" y="8"/>
                  </a:moveTo>
                  <a:lnTo>
                    <a:pt x="13" y="11"/>
                  </a:lnTo>
                  <a:lnTo>
                    <a:pt x="7" y="2"/>
                  </a:lnTo>
                  <a:lnTo>
                    <a:pt x="0" y="7"/>
                  </a:lnTo>
                  <a:lnTo>
                    <a:pt x="5" y="0"/>
                  </a:lnTo>
                  <a:lnTo>
                    <a:pt x="2" y="8"/>
                  </a:lnTo>
                  <a:close/>
                </a:path>
              </a:pathLst>
            </a:custGeom>
            <a:solidFill>
              <a:srgbClr val="FF0000"/>
            </a:solidFill>
            <a:ln w="9525">
              <a:noFill/>
              <a:round/>
              <a:headEnd/>
              <a:tailEnd/>
            </a:ln>
          </p:spPr>
          <p:txBody>
            <a:bodyPr/>
            <a:lstStyle/>
            <a:p>
              <a:endParaRPr lang="en-US" dirty="0"/>
            </a:p>
          </p:txBody>
        </p:sp>
        <p:sp>
          <p:nvSpPr>
            <p:cNvPr id="21595" name="Freeform 945"/>
            <p:cNvSpPr>
              <a:spLocks/>
            </p:cNvSpPr>
            <p:nvPr/>
          </p:nvSpPr>
          <p:spPr bwMode="auto">
            <a:xfrm>
              <a:off x="3646" y="1439"/>
              <a:ext cx="1" cy="1"/>
            </a:xfrm>
            <a:custGeom>
              <a:avLst/>
              <a:gdLst>
                <a:gd name="T0" fmla="*/ 7 w 7"/>
                <a:gd name="T1" fmla="*/ 1 h 7"/>
                <a:gd name="T2" fmla="*/ 7 w 7"/>
                <a:gd name="T3" fmla="*/ 0 h 7"/>
                <a:gd name="T4" fmla="*/ 5 w 7"/>
                <a:gd name="T5" fmla="*/ 0 h 7"/>
                <a:gd name="T6" fmla="*/ 2 w 7"/>
                <a:gd name="T7" fmla="*/ 7 h 7"/>
                <a:gd name="T8" fmla="*/ 0 w 7"/>
                <a:gd name="T9" fmla="*/ 6 h 7"/>
                <a:gd name="T10" fmla="*/ 7 w 7"/>
                <a:gd name="T11" fmla="*/ 1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7" y="1"/>
                  </a:moveTo>
                  <a:lnTo>
                    <a:pt x="7" y="0"/>
                  </a:lnTo>
                  <a:lnTo>
                    <a:pt x="5" y="0"/>
                  </a:lnTo>
                  <a:lnTo>
                    <a:pt x="2" y="7"/>
                  </a:lnTo>
                  <a:lnTo>
                    <a:pt x="0" y="6"/>
                  </a:lnTo>
                  <a:lnTo>
                    <a:pt x="7" y="1"/>
                  </a:lnTo>
                  <a:close/>
                </a:path>
              </a:pathLst>
            </a:custGeom>
            <a:solidFill>
              <a:srgbClr val="FF0000"/>
            </a:solidFill>
            <a:ln w="9525">
              <a:noFill/>
              <a:round/>
              <a:headEnd/>
              <a:tailEnd/>
            </a:ln>
          </p:spPr>
          <p:txBody>
            <a:bodyPr/>
            <a:lstStyle/>
            <a:p>
              <a:endParaRPr lang="en-US" dirty="0"/>
            </a:p>
          </p:txBody>
        </p:sp>
        <p:sp>
          <p:nvSpPr>
            <p:cNvPr id="21596" name="Freeform 946"/>
            <p:cNvSpPr>
              <a:spLocks/>
            </p:cNvSpPr>
            <p:nvPr/>
          </p:nvSpPr>
          <p:spPr bwMode="auto">
            <a:xfrm>
              <a:off x="3642" y="1437"/>
              <a:ext cx="7" cy="3"/>
            </a:xfrm>
            <a:custGeom>
              <a:avLst/>
              <a:gdLst>
                <a:gd name="T0" fmla="*/ 53 w 55"/>
                <a:gd name="T1" fmla="*/ 16 h 16"/>
                <a:gd name="T2" fmla="*/ 55 w 55"/>
                <a:gd name="T3" fmla="*/ 9 h 16"/>
                <a:gd name="T4" fmla="*/ 2 w 55"/>
                <a:gd name="T5" fmla="*/ 0 h 16"/>
                <a:gd name="T6" fmla="*/ 0 w 55"/>
                <a:gd name="T7" fmla="*/ 7 h 16"/>
                <a:gd name="T8" fmla="*/ 53 w 55"/>
                <a:gd name="T9" fmla="*/ 16 h 16"/>
                <a:gd name="T10" fmla="*/ 0 60000 65536"/>
                <a:gd name="T11" fmla="*/ 0 60000 65536"/>
                <a:gd name="T12" fmla="*/ 0 60000 65536"/>
                <a:gd name="T13" fmla="*/ 0 60000 65536"/>
                <a:gd name="T14" fmla="*/ 0 60000 65536"/>
                <a:gd name="T15" fmla="*/ 0 w 55"/>
                <a:gd name="T16" fmla="*/ 0 h 16"/>
                <a:gd name="T17" fmla="*/ 55 w 55"/>
                <a:gd name="T18" fmla="*/ 16 h 16"/>
              </a:gdLst>
              <a:ahLst/>
              <a:cxnLst>
                <a:cxn ang="T10">
                  <a:pos x="T0" y="T1"/>
                </a:cxn>
                <a:cxn ang="T11">
                  <a:pos x="T2" y="T3"/>
                </a:cxn>
                <a:cxn ang="T12">
                  <a:pos x="T4" y="T5"/>
                </a:cxn>
                <a:cxn ang="T13">
                  <a:pos x="T6" y="T7"/>
                </a:cxn>
                <a:cxn ang="T14">
                  <a:pos x="T8" y="T9"/>
                </a:cxn>
              </a:cxnLst>
              <a:rect l="T15" t="T16" r="T17" b="T18"/>
              <a:pathLst>
                <a:path w="55" h="16">
                  <a:moveTo>
                    <a:pt x="53" y="16"/>
                  </a:moveTo>
                  <a:lnTo>
                    <a:pt x="55" y="9"/>
                  </a:lnTo>
                  <a:lnTo>
                    <a:pt x="2" y="0"/>
                  </a:lnTo>
                  <a:lnTo>
                    <a:pt x="0" y="7"/>
                  </a:lnTo>
                  <a:lnTo>
                    <a:pt x="53" y="16"/>
                  </a:lnTo>
                  <a:close/>
                </a:path>
              </a:pathLst>
            </a:custGeom>
            <a:solidFill>
              <a:srgbClr val="000000"/>
            </a:solidFill>
            <a:ln w="9525">
              <a:noFill/>
              <a:round/>
              <a:headEnd/>
              <a:tailEnd/>
            </a:ln>
          </p:spPr>
          <p:txBody>
            <a:bodyPr/>
            <a:lstStyle/>
            <a:p>
              <a:endParaRPr lang="en-US" dirty="0"/>
            </a:p>
          </p:txBody>
        </p:sp>
        <p:sp>
          <p:nvSpPr>
            <p:cNvPr id="21597" name="Freeform 947"/>
            <p:cNvSpPr>
              <a:spLocks/>
            </p:cNvSpPr>
            <p:nvPr/>
          </p:nvSpPr>
          <p:spPr bwMode="auto">
            <a:xfrm>
              <a:off x="3642" y="1438"/>
              <a:ext cx="18" cy="35"/>
            </a:xfrm>
            <a:custGeom>
              <a:avLst/>
              <a:gdLst>
                <a:gd name="T0" fmla="*/ 8 w 160"/>
                <a:gd name="T1" fmla="*/ 0 h 210"/>
                <a:gd name="T2" fmla="*/ 0 w 160"/>
                <a:gd name="T3" fmla="*/ 4 h 210"/>
                <a:gd name="T4" fmla="*/ 152 w 160"/>
                <a:gd name="T5" fmla="*/ 210 h 210"/>
                <a:gd name="T6" fmla="*/ 160 w 160"/>
                <a:gd name="T7" fmla="*/ 206 h 210"/>
                <a:gd name="T8" fmla="*/ 8 w 160"/>
                <a:gd name="T9" fmla="*/ 0 h 210"/>
                <a:gd name="T10" fmla="*/ 0 60000 65536"/>
                <a:gd name="T11" fmla="*/ 0 60000 65536"/>
                <a:gd name="T12" fmla="*/ 0 60000 65536"/>
                <a:gd name="T13" fmla="*/ 0 60000 65536"/>
                <a:gd name="T14" fmla="*/ 0 60000 65536"/>
                <a:gd name="T15" fmla="*/ 0 w 160"/>
                <a:gd name="T16" fmla="*/ 0 h 210"/>
                <a:gd name="T17" fmla="*/ 160 w 160"/>
                <a:gd name="T18" fmla="*/ 210 h 210"/>
              </a:gdLst>
              <a:ahLst/>
              <a:cxnLst>
                <a:cxn ang="T10">
                  <a:pos x="T0" y="T1"/>
                </a:cxn>
                <a:cxn ang="T11">
                  <a:pos x="T2" y="T3"/>
                </a:cxn>
                <a:cxn ang="T12">
                  <a:pos x="T4" y="T5"/>
                </a:cxn>
                <a:cxn ang="T13">
                  <a:pos x="T6" y="T7"/>
                </a:cxn>
                <a:cxn ang="T14">
                  <a:pos x="T8" y="T9"/>
                </a:cxn>
              </a:cxnLst>
              <a:rect l="T15" t="T16" r="T17" b="T18"/>
              <a:pathLst>
                <a:path w="160" h="210">
                  <a:moveTo>
                    <a:pt x="8" y="0"/>
                  </a:moveTo>
                  <a:lnTo>
                    <a:pt x="0" y="4"/>
                  </a:lnTo>
                  <a:lnTo>
                    <a:pt x="152" y="210"/>
                  </a:lnTo>
                  <a:lnTo>
                    <a:pt x="160" y="206"/>
                  </a:lnTo>
                  <a:lnTo>
                    <a:pt x="8" y="0"/>
                  </a:lnTo>
                  <a:close/>
                </a:path>
              </a:pathLst>
            </a:custGeom>
            <a:solidFill>
              <a:srgbClr val="000000"/>
            </a:solidFill>
            <a:ln w="9525">
              <a:noFill/>
              <a:round/>
              <a:headEnd/>
              <a:tailEnd/>
            </a:ln>
          </p:spPr>
          <p:txBody>
            <a:bodyPr/>
            <a:lstStyle/>
            <a:p>
              <a:endParaRPr lang="en-US" dirty="0"/>
            </a:p>
          </p:txBody>
        </p:sp>
        <p:sp>
          <p:nvSpPr>
            <p:cNvPr id="21598" name="Freeform 948"/>
            <p:cNvSpPr>
              <a:spLocks/>
            </p:cNvSpPr>
            <p:nvPr/>
          </p:nvSpPr>
          <p:spPr bwMode="auto">
            <a:xfrm>
              <a:off x="3641" y="1437"/>
              <a:ext cx="2" cy="2"/>
            </a:xfrm>
            <a:custGeom>
              <a:avLst/>
              <a:gdLst>
                <a:gd name="T0" fmla="*/ 11 w 13"/>
                <a:gd name="T1" fmla="*/ 2 h 9"/>
                <a:gd name="T2" fmla="*/ 0 w 13"/>
                <a:gd name="T3" fmla="*/ 0 h 9"/>
                <a:gd name="T4" fmla="*/ 5 w 13"/>
                <a:gd name="T5" fmla="*/ 7 h 9"/>
                <a:gd name="T6" fmla="*/ 13 w 13"/>
                <a:gd name="T7" fmla="*/ 3 h 9"/>
                <a:gd name="T8" fmla="*/ 9 w 13"/>
                <a:gd name="T9" fmla="*/ 9 h 9"/>
                <a:gd name="T10" fmla="*/ 11 w 13"/>
                <a:gd name="T11" fmla="*/ 2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1" y="2"/>
                  </a:moveTo>
                  <a:lnTo>
                    <a:pt x="0" y="0"/>
                  </a:lnTo>
                  <a:lnTo>
                    <a:pt x="5" y="7"/>
                  </a:lnTo>
                  <a:lnTo>
                    <a:pt x="13" y="3"/>
                  </a:lnTo>
                  <a:lnTo>
                    <a:pt x="9" y="9"/>
                  </a:lnTo>
                  <a:lnTo>
                    <a:pt x="11" y="2"/>
                  </a:lnTo>
                  <a:close/>
                </a:path>
              </a:pathLst>
            </a:custGeom>
            <a:solidFill>
              <a:srgbClr val="000000"/>
            </a:solidFill>
            <a:ln w="9525">
              <a:noFill/>
              <a:round/>
              <a:headEnd/>
              <a:tailEnd/>
            </a:ln>
          </p:spPr>
          <p:txBody>
            <a:bodyPr/>
            <a:lstStyle/>
            <a:p>
              <a:endParaRPr lang="en-US" dirty="0"/>
            </a:p>
          </p:txBody>
        </p:sp>
        <p:sp>
          <p:nvSpPr>
            <p:cNvPr id="21599" name="Freeform 949"/>
            <p:cNvSpPr>
              <a:spLocks/>
            </p:cNvSpPr>
            <p:nvPr/>
          </p:nvSpPr>
          <p:spPr bwMode="auto">
            <a:xfrm>
              <a:off x="3659" y="1472"/>
              <a:ext cx="7" cy="3"/>
            </a:xfrm>
            <a:custGeom>
              <a:avLst/>
              <a:gdLst>
                <a:gd name="T0" fmla="*/ 2 w 57"/>
                <a:gd name="T1" fmla="*/ 0 h 19"/>
                <a:gd name="T2" fmla="*/ 0 w 57"/>
                <a:gd name="T3" fmla="*/ 8 h 19"/>
                <a:gd name="T4" fmla="*/ 55 w 57"/>
                <a:gd name="T5" fmla="*/ 19 h 19"/>
                <a:gd name="T6" fmla="*/ 57 w 57"/>
                <a:gd name="T7" fmla="*/ 10 h 19"/>
                <a:gd name="T8" fmla="*/ 2 w 57"/>
                <a:gd name="T9" fmla="*/ 0 h 19"/>
                <a:gd name="T10" fmla="*/ 0 60000 65536"/>
                <a:gd name="T11" fmla="*/ 0 60000 65536"/>
                <a:gd name="T12" fmla="*/ 0 60000 65536"/>
                <a:gd name="T13" fmla="*/ 0 60000 65536"/>
                <a:gd name="T14" fmla="*/ 0 60000 65536"/>
                <a:gd name="T15" fmla="*/ 0 w 57"/>
                <a:gd name="T16" fmla="*/ 0 h 19"/>
                <a:gd name="T17" fmla="*/ 57 w 57"/>
                <a:gd name="T18" fmla="*/ 19 h 19"/>
              </a:gdLst>
              <a:ahLst/>
              <a:cxnLst>
                <a:cxn ang="T10">
                  <a:pos x="T0" y="T1"/>
                </a:cxn>
                <a:cxn ang="T11">
                  <a:pos x="T2" y="T3"/>
                </a:cxn>
                <a:cxn ang="T12">
                  <a:pos x="T4" y="T5"/>
                </a:cxn>
                <a:cxn ang="T13">
                  <a:pos x="T6" y="T7"/>
                </a:cxn>
                <a:cxn ang="T14">
                  <a:pos x="T8" y="T9"/>
                </a:cxn>
              </a:cxnLst>
              <a:rect l="T15" t="T16" r="T17" b="T18"/>
              <a:pathLst>
                <a:path w="57" h="19">
                  <a:moveTo>
                    <a:pt x="2" y="0"/>
                  </a:moveTo>
                  <a:lnTo>
                    <a:pt x="0" y="8"/>
                  </a:lnTo>
                  <a:lnTo>
                    <a:pt x="55" y="19"/>
                  </a:lnTo>
                  <a:lnTo>
                    <a:pt x="57" y="10"/>
                  </a:lnTo>
                  <a:lnTo>
                    <a:pt x="2" y="0"/>
                  </a:lnTo>
                  <a:close/>
                </a:path>
              </a:pathLst>
            </a:custGeom>
            <a:solidFill>
              <a:srgbClr val="000000"/>
            </a:solidFill>
            <a:ln w="9525">
              <a:noFill/>
              <a:round/>
              <a:headEnd/>
              <a:tailEnd/>
            </a:ln>
          </p:spPr>
          <p:txBody>
            <a:bodyPr/>
            <a:lstStyle/>
            <a:p>
              <a:endParaRPr lang="en-US" dirty="0"/>
            </a:p>
          </p:txBody>
        </p:sp>
        <p:sp>
          <p:nvSpPr>
            <p:cNvPr id="21600" name="Freeform 950"/>
            <p:cNvSpPr>
              <a:spLocks/>
            </p:cNvSpPr>
            <p:nvPr/>
          </p:nvSpPr>
          <p:spPr bwMode="auto">
            <a:xfrm>
              <a:off x="3659" y="1472"/>
              <a:ext cx="1" cy="1"/>
            </a:xfrm>
            <a:custGeom>
              <a:avLst/>
              <a:gdLst>
                <a:gd name="T0" fmla="*/ 0 w 8"/>
                <a:gd name="T1" fmla="*/ 6 h 8"/>
                <a:gd name="T2" fmla="*/ 1 w 8"/>
                <a:gd name="T3" fmla="*/ 8 h 8"/>
                <a:gd name="T4" fmla="*/ 3 w 8"/>
                <a:gd name="T5" fmla="*/ 8 h 8"/>
                <a:gd name="T6" fmla="*/ 5 w 8"/>
                <a:gd name="T7" fmla="*/ 0 h 8"/>
                <a:gd name="T8" fmla="*/ 8 w 8"/>
                <a:gd name="T9" fmla="*/ 2 h 8"/>
                <a:gd name="T10" fmla="*/ 0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6"/>
                  </a:moveTo>
                  <a:lnTo>
                    <a:pt x="1" y="8"/>
                  </a:lnTo>
                  <a:lnTo>
                    <a:pt x="3" y="8"/>
                  </a:lnTo>
                  <a:lnTo>
                    <a:pt x="5" y="0"/>
                  </a:lnTo>
                  <a:lnTo>
                    <a:pt x="8" y="2"/>
                  </a:lnTo>
                  <a:lnTo>
                    <a:pt x="0" y="6"/>
                  </a:lnTo>
                  <a:close/>
                </a:path>
              </a:pathLst>
            </a:custGeom>
            <a:solidFill>
              <a:srgbClr val="000000"/>
            </a:solidFill>
            <a:ln w="9525">
              <a:noFill/>
              <a:round/>
              <a:headEnd/>
              <a:tailEnd/>
            </a:ln>
          </p:spPr>
          <p:txBody>
            <a:bodyPr/>
            <a:lstStyle/>
            <a:p>
              <a:endParaRPr lang="en-US" dirty="0"/>
            </a:p>
          </p:txBody>
        </p:sp>
        <p:sp>
          <p:nvSpPr>
            <p:cNvPr id="21601" name="Freeform 951"/>
            <p:cNvSpPr>
              <a:spLocks/>
            </p:cNvSpPr>
            <p:nvPr/>
          </p:nvSpPr>
          <p:spPr bwMode="auto">
            <a:xfrm>
              <a:off x="3648" y="1439"/>
              <a:ext cx="18" cy="36"/>
            </a:xfrm>
            <a:custGeom>
              <a:avLst/>
              <a:gdLst>
                <a:gd name="T0" fmla="*/ 153 w 159"/>
                <a:gd name="T1" fmla="*/ 213 h 213"/>
                <a:gd name="T2" fmla="*/ 159 w 159"/>
                <a:gd name="T3" fmla="*/ 207 h 213"/>
                <a:gd name="T4" fmla="*/ 7 w 159"/>
                <a:gd name="T5" fmla="*/ 0 h 213"/>
                <a:gd name="T6" fmla="*/ 0 w 159"/>
                <a:gd name="T7" fmla="*/ 5 h 213"/>
                <a:gd name="T8" fmla="*/ 153 w 159"/>
                <a:gd name="T9" fmla="*/ 213 h 213"/>
                <a:gd name="T10" fmla="*/ 0 60000 65536"/>
                <a:gd name="T11" fmla="*/ 0 60000 65536"/>
                <a:gd name="T12" fmla="*/ 0 60000 65536"/>
                <a:gd name="T13" fmla="*/ 0 60000 65536"/>
                <a:gd name="T14" fmla="*/ 0 60000 65536"/>
                <a:gd name="T15" fmla="*/ 0 w 159"/>
                <a:gd name="T16" fmla="*/ 0 h 213"/>
                <a:gd name="T17" fmla="*/ 159 w 159"/>
                <a:gd name="T18" fmla="*/ 213 h 213"/>
              </a:gdLst>
              <a:ahLst/>
              <a:cxnLst>
                <a:cxn ang="T10">
                  <a:pos x="T0" y="T1"/>
                </a:cxn>
                <a:cxn ang="T11">
                  <a:pos x="T2" y="T3"/>
                </a:cxn>
                <a:cxn ang="T12">
                  <a:pos x="T4" y="T5"/>
                </a:cxn>
                <a:cxn ang="T13">
                  <a:pos x="T6" y="T7"/>
                </a:cxn>
                <a:cxn ang="T14">
                  <a:pos x="T8" y="T9"/>
                </a:cxn>
              </a:cxnLst>
              <a:rect l="T15" t="T16" r="T17" b="T18"/>
              <a:pathLst>
                <a:path w="159" h="213">
                  <a:moveTo>
                    <a:pt x="153" y="213"/>
                  </a:moveTo>
                  <a:lnTo>
                    <a:pt x="159" y="207"/>
                  </a:lnTo>
                  <a:lnTo>
                    <a:pt x="7" y="0"/>
                  </a:lnTo>
                  <a:lnTo>
                    <a:pt x="0" y="5"/>
                  </a:lnTo>
                  <a:lnTo>
                    <a:pt x="153" y="213"/>
                  </a:lnTo>
                  <a:close/>
                </a:path>
              </a:pathLst>
            </a:custGeom>
            <a:solidFill>
              <a:srgbClr val="000000"/>
            </a:solidFill>
            <a:ln w="9525">
              <a:noFill/>
              <a:round/>
              <a:headEnd/>
              <a:tailEnd/>
            </a:ln>
          </p:spPr>
          <p:txBody>
            <a:bodyPr/>
            <a:lstStyle/>
            <a:p>
              <a:endParaRPr lang="en-US" dirty="0"/>
            </a:p>
          </p:txBody>
        </p:sp>
        <p:sp>
          <p:nvSpPr>
            <p:cNvPr id="21602" name="Freeform 952"/>
            <p:cNvSpPr>
              <a:spLocks/>
            </p:cNvSpPr>
            <p:nvPr/>
          </p:nvSpPr>
          <p:spPr bwMode="auto">
            <a:xfrm>
              <a:off x="3665" y="1473"/>
              <a:ext cx="1" cy="2"/>
            </a:xfrm>
            <a:custGeom>
              <a:avLst/>
              <a:gdLst>
                <a:gd name="T0" fmla="*/ 2 w 12"/>
                <a:gd name="T1" fmla="*/ 9 h 11"/>
                <a:gd name="T2" fmla="*/ 12 w 12"/>
                <a:gd name="T3" fmla="*/ 11 h 11"/>
                <a:gd name="T4" fmla="*/ 6 w 12"/>
                <a:gd name="T5" fmla="*/ 2 h 11"/>
                <a:gd name="T6" fmla="*/ 0 w 12"/>
                <a:gd name="T7" fmla="*/ 8 h 11"/>
                <a:gd name="T8" fmla="*/ 4 w 12"/>
                <a:gd name="T9" fmla="*/ 0 h 11"/>
                <a:gd name="T10" fmla="*/ 2 w 12"/>
                <a:gd name="T11" fmla="*/ 9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2" y="9"/>
                  </a:moveTo>
                  <a:lnTo>
                    <a:pt x="12" y="11"/>
                  </a:lnTo>
                  <a:lnTo>
                    <a:pt x="6" y="2"/>
                  </a:lnTo>
                  <a:lnTo>
                    <a:pt x="0" y="8"/>
                  </a:lnTo>
                  <a:lnTo>
                    <a:pt x="4" y="0"/>
                  </a:lnTo>
                  <a:lnTo>
                    <a:pt x="2" y="9"/>
                  </a:lnTo>
                  <a:close/>
                </a:path>
              </a:pathLst>
            </a:custGeom>
            <a:solidFill>
              <a:srgbClr val="000000"/>
            </a:solidFill>
            <a:ln w="9525">
              <a:noFill/>
              <a:round/>
              <a:headEnd/>
              <a:tailEnd/>
            </a:ln>
          </p:spPr>
          <p:txBody>
            <a:bodyPr/>
            <a:lstStyle/>
            <a:p>
              <a:endParaRPr lang="en-US" dirty="0"/>
            </a:p>
          </p:txBody>
        </p:sp>
        <p:sp>
          <p:nvSpPr>
            <p:cNvPr id="21603" name="Freeform 953"/>
            <p:cNvSpPr>
              <a:spLocks/>
            </p:cNvSpPr>
            <p:nvPr/>
          </p:nvSpPr>
          <p:spPr bwMode="auto">
            <a:xfrm>
              <a:off x="3648" y="1439"/>
              <a:ext cx="1" cy="1"/>
            </a:xfrm>
            <a:custGeom>
              <a:avLst/>
              <a:gdLst>
                <a:gd name="T0" fmla="*/ 7 w 7"/>
                <a:gd name="T1" fmla="*/ 1 h 7"/>
                <a:gd name="T2" fmla="*/ 7 w 7"/>
                <a:gd name="T3" fmla="*/ 0 h 7"/>
                <a:gd name="T4" fmla="*/ 4 w 7"/>
                <a:gd name="T5" fmla="*/ 0 h 7"/>
                <a:gd name="T6" fmla="*/ 2 w 7"/>
                <a:gd name="T7" fmla="*/ 7 h 7"/>
                <a:gd name="T8" fmla="*/ 0 w 7"/>
                <a:gd name="T9" fmla="*/ 6 h 7"/>
                <a:gd name="T10" fmla="*/ 7 w 7"/>
                <a:gd name="T11" fmla="*/ 1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7" y="1"/>
                  </a:moveTo>
                  <a:lnTo>
                    <a:pt x="7" y="0"/>
                  </a:lnTo>
                  <a:lnTo>
                    <a:pt x="4" y="0"/>
                  </a:lnTo>
                  <a:lnTo>
                    <a:pt x="2" y="7"/>
                  </a:lnTo>
                  <a:lnTo>
                    <a:pt x="0" y="6"/>
                  </a:lnTo>
                  <a:lnTo>
                    <a:pt x="7" y="1"/>
                  </a:lnTo>
                  <a:close/>
                </a:path>
              </a:pathLst>
            </a:custGeom>
            <a:solidFill>
              <a:srgbClr val="000000"/>
            </a:solidFill>
            <a:ln w="9525">
              <a:noFill/>
              <a:round/>
              <a:headEnd/>
              <a:tailEnd/>
            </a:ln>
          </p:spPr>
          <p:txBody>
            <a:bodyPr/>
            <a:lstStyle/>
            <a:p>
              <a:endParaRPr lang="en-US" dirty="0"/>
            </a:p>
          </p:txBody>
        </p:sp>
        <p:sp>
          <p:nvSpPr>
            <p:cNvPr id="21604" name="Freeform 954"/>
            <p:cNvSpPr>
              <a:spLocks/>
            </p:cNvSpPr>
            <p:nvPr/>
          </p:nvSpPr>
          <p:spPr bwMode="auto">
            <a:xfrm>
              <a:off x="3645" y="1446"/>
              <a:ext cx="17" cy="20"/>
            </a:xfrm>
            <a:custGeom>
              <a:avLst/>
              <a:gdLst>
                <a:gd name="T0" fmla="*/ 33 w 155"/>
                <a:gd name="T1" fmla="*/ 3 h 119"/>
                <a:gd name="T2" fmla="*/ 41 w 155"/>
                <a:gd name="T3" fmla="*/ 2 h 119"/>
                <a:gd name="T4" fmla="*/ 48 w 155"/>
                <a:gd name="T5" fmla="*/ 1 h 119"/>
                <a:gd name="T6" fmla="*/ 55 w 155"/>
                <a:gd name="T7" fmla="*/ 0 h 119"/>
                <a:gd name="T8" fmla="*/ 62 w 155"/>
                <a:gd name="T9" fmla="*/ 0 h 119"/>
                <a:gd name="T10" fmla="*/ 70 w 155"/>
                <a:gd name="T11" fmla="*/ 1 h 119"/>
                <a:gd name="T12" fmla="*/ 78 w 155"/>
                <a:gd name="T13" fmla="*/ 2 h 119"/>
                <a:gd name="T14" fmla="*/ 92 w 155"/>
                <a:gd name="T15" fmla="*/ 6 h 119"/>
                <a:gd name="T16" fmla="*/ 100 w 155"/>
                <a:gd name="T17" fmla="*/ 9 h 119"/>
                <a:gd name="T18" fmla="*/ 107 w 155"/>
                <a:gd name="T19" fmla="*/ 12 h 119"/>
                <a:gd name="T20" fmla="*/ 120 w 155"/>
                <a:gd name="T21" fmla="*/ 19 h 119"/>
                <a:gd name="T22" fmla="*/ 132 w 155"/>
                <a:gd name="T23" fmla="*/ 29 h 119"/>
                <a:gd name="T24" fmla="*/ 138 w 155"/>
                <a:gd name="T25" fmla="*/ 34 h 119"/>
                <a:gd name="T26" fmla="*/ 143 w 155"/>
                <a:gd name="T27" fmla="*/ 39 h 119"/>
                <a:gd name="T28" fmla="*/ 146 w 155"/>
                <a:gd name="T29" fmla="*/ 45 h 119"/>
                <a:gd name="T30" fmla="*/ 149 w 155"/>
                <a:gd name="T31" fmla="*/ 51 h 119"/>
                <a:gd name="T32" fmla="*/ 151 w 155"/>
                <a:gd name="T33" fmla="*/ 57 h 119"/>
                <a:gd name="T34" fmla="*/ 154 w 155"/>
                <a:gd name="T35" fmla="*/ 62 h 119"/>
                <a:gd name="T36" fmla="*/ 155 w 155"/>
                <a:gd name="T37" fmla="*/ 68 h 119"/>
                <a:gd name="T38" fmla="*/ 155 w 155"/>
                <a:gd name="T39" fmla="*/ 74 h 119"/>
                <a:gd name="T40" fmla="*/ 154 w 155"/>
                <a:gd name="T41" fmla="*/ 80 h 119"/>
                <a:gd name="T42" fmla="*/ 153 w 155"/>
                <a:gd name="T43" fmla="*/ 85 h 119"/>
                <a:gd name="T44" fmla="*/ 151 w 155"/>
                <a:gd name="T45" fmla="*/ 90 h 119"/>
                <a:gd name="T46" fmla="*/ 148 w 155"/>
                <a:gd name="T47" fmla="*/ 94 h 119"/>
                <a:gd name="T48" fmla="*/ 146 w 155"/>
                <a:gd name="T49" fmla="*/ 100 h 119"/>
                <a:gd name="T50" fmla="*/ 141 w 155"/>
                <a:gd name="T51" fmla="*/ 104 h 119"/>
                <a:gd name="T52" fmla="*/ 137 w 155"/>
                <a:gd name="T53" fmla="*/ 107 h 119"/>
                <a:gd name="T54" fmla="*/ 131 w 155"/>
                <a:gd name="T55" fmla="*/ 111 h 119"/>
                <a:gd name="T56" fmla="*/ 126 w 155"/>
                <a:gd name="T57" fmla="*/ 114 h 119"/>
                <a:gd name="T58" fmla="*/ 120 w 155"/>
                <a:gd name="T59" fmla="*/ 116 h 119"/>
                <a:gd name="T60" fmla="*/ 114 w 155"/>
                <a:gd name="T61" fmla="*/ 118 h 119"/>
                <a:gd name="T62" fmla="*/ 107 w 155"/>
                <a:gd name="T63" fmla="*/ 119 h 119"/>
                <a:gd name="T64" fmla="*/ 99 w 155"/>
                <a:gd name="T65" fmla="*/ 119 h 119"/>
                <a:gd name="T66" fmla="*/ 92 w 155"/>
                <a:gd name="T67" fmla="*/ 119 h 119"/>
                <a:gd name="T68" fmla="*/ 85 w 155"/>
                <a:gd name="T69" fmla="*/ 118 h 119"/>
                <a:gd name="T70" fmla="*/ 77 w 155"/>
                <a:gd name="T71" fmla="*/ 117 h 119"/>
                <a:gd name="T72" fmla="*/ 70 w 155"/>
                <a:gd name="T73" fmla="*/ 115 h 119"/>
                <a:gd name="T74" fmla="*/ 62 w 155"/>
                <a:gd name="T75" fmla="*/ 113 h 119"/>
                <a:gd name="T76" fmla="*/ 55 w 155"/>
                <a:gd name="T77" fmla="*/ 111 h 119"/>
                <a:gd name="T78" fmla="*/ 48 w 155"/>
                <a:gd name="T79" fmla="*/ 108 h 119"/>
                <a:gd name="T80" fmla="*/ 41 w 155"/>
                <a:gd name="T81" fmla="*/ 104 h 119"/>
                <a:gd name="T82" fmla="*/ 34 w 155"/>
                <a:gd name="T83" fmla="*/ 100 h 119"/>
                <a:gd name="T84" fmla="*/ 29 w 155"/>
                <a:gd name="T85" fmla="*/ 96 h 119"/>
                <a:gd name="T86" fmla="*/ 23 w 155"/>
                <a:gd name="T87" fmla="*/ 91 h 119"/>
                <a:gd name="T88" fmla="*/ 19 w 155"/>
                <a:gd name="T89" fmla="*/ 86 h 119"/>
                <a:gd name="T90" fmla="*/ 14 w 155"/>
                <a:gd name="T91" fmla="*/ 81 h 119"/>
                <a:gd name="T92" fmla="*/ 10 w 155"/>
                <a:gd name="T93" fmla="*/ 75 h 119"/>
                <a:gd name="T94" fmla="*/ 7 w 155"/>
                <a:gd name="T95" fmla="*/ 69 h 119"/>
                <a:gd name="T96" fmla="*/ 4 w 155"/>
                <a:gd name="T97" fmla="*/ 63 h 119"/>
                <a:gd name="T98" fmla="*/ 2 w 155"/>
                <a:gd name="T99" fmla="*/ 57 h 119"/>
                <a:gd name="T100" fmla="*/ 1 w 155"/>
                <a:gd name="T101" fmla="*/ 52 h 119"/>
                <a:gd name="T102" fmla="*/ 0 w 155"/>
                <a:gd name="T103" fmla="*/ 45 h 119"/>
                <a:gd name="T104" fmla="*/ 1 w 155"/>
                <a:gd name="T105" fmla="*/ 40 h 119"/>
                <a:gd name="T106" fmla="*/ 2 w 155"/>
                <a:gd name="T107" fmla="*/ 35 h 119"/>
                <a:gd name="T108" fmla="*/ 3 w 155"/>
                <a:gd name="T109" fmla="*/ 30 h 119"/>
                <a:gd name="T110" fmla="*/ 5 w 155"/>
                <a:gd name="T111" fmla="*/ 25 h 119"/>
                <a:gd name="T112" fmla="*/ 9 w 155"/>
                <a:gd name="T113" fmla="*/ 19 h 119"/>
                <a:gd name="T114" fmla="*/ 12 w 155"/>
                <a:gd name="T115" fmla="*/ 15 h 119"/>
                <a:gd name="T116" fmla="*/ 17 w 155"/>
                <a:gd name="T117" fmla="*/ 12 h 119"/>
                <a:gd name="T118" fmla="*/ 22 w 155"/>
                <a:gd name="T119" fmla="*/ 8 h 119"/>
                <a:gd name="T120" fmla="*/ 28 w 155"/>
                <a:gd name="T121" fmla="*/ 6 h 119"/>
                <a:gd name="T122" fmla="*/ 33 w 155"/>
                <a:gd name="T123" fmla="*/ 3 h 1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5"/>
                <a:gd name="T187" fmla="*/ 0 h 119"/>
                <a:gd name="T188" fmla="*/ 155 w 155"/>
                <a:gd name="T189" fmla="*/ 119 h 1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5" h="119">
                  <a:moveTo>
                    <a:pt x="33" y="3"/>
                  </a:moveTo>
                  <a:lnTo>
                    <a:pt x="41" y="2"/>
                  </a:lnTo>
                  <a:lnTo>
                    <a:pt x="48" y="1"/>
                  </a:lnTo>
                  <a:lnTo>
                    <a:pt x="55" y="0"/>
                  </a:lnTo>
                  <a:lnTo>
                    <a:pt x="62" y="0"/>
                  </a:lnTo>
                  <a:lnTo>
                    <a:pt x="70" y="1"/>
                  </a:lnTo>
                  <a:lnTo>
                    <a:pt x="78" y="2"/>
                  </a:lnTo>
                  <a:lnTo>
                    <a:pt x="92" y="6"/>
                  </a:lnTo>
                  <a:lnTo>
                    <a:pt x="100" y="9"/>
                  </a:lnTo>
                  <a:lnTo>
                    <a:pt x="107" y="12"/>
                  </a:lnTo>
                  <a:lnTo>
                    <a:pt x="120" y="19"/>
                  </a:lnTo>
                  <a:lnTo>
                    <a:pt x="132" y="29"/>
                  </a:lnTo>
                  <a:lnTo>
                    <a:pt x="138" y="34"/>
                  </a:lnTo>
                  <a:lnTo>
                    <a:pt x="143" y="39"/>
                  </a:lnTo>
                  <a:lnTo>
                    <a:pt x="146" y="45"/>
                  </a:lnTo>
                  <a:lnTo>
                    <a:pt x="149" y="51"/>
                  </a:lnTo>
                  <a:lnTo>
                    <a:pt x="151" y="57"/>
                  </a:lnTo>
                  <a:lnTo>
                    <a:pt x="154" y="62"/>
                  </a:lnTo>
                  <a:lnTo>
                    <a:pt x="155" y="68"/>
                  </a:lnTo>
                  <a:lnTo>
                    <a:pt x="155" y="74"/>
                  </a:lnTo>
                  <a:lnTo>
                    <a:pt x="154" y="80"/>
                  </a:lnTo>
                  <a:lnTo>
                    <a:pt x="153" y="85"/>
                  </a:lnTo>
                  <a:lnTo>
                    <a:pt x="151" y="90"/>
                  </a:lnTo>
                  <a:lnTo>
                    <a:pt x="148" y="94"/>
                  </a:lnTo>
                  <a:lnTo>
                    <a:pt x="146" y="100"/>
                  </a:lnTo>
                  <a:lnTo>
                    <a:pt x="141" y="104"/>
                  </a:lnTo>
                  <a:lnTo>
                    <a:pt x="137" y="107"/>
                  </a:lnTo>
                  <a:lnTo>
                    <a:pt x="131" y="111"/>
                  </a:lnTo>
                  <a:lnTo>
                    <a:pt x="126" y="114"/>
                  </a:lnTo>
                  <a:lnTo>
                    <a:pt x="120" y="116"/>
                  </a:lnTo>
                  <a:lnTo>
                    <a:pt x="114" y="118"/>
                  </a:lnTo>
                  <a:lnTo>
                    <a:pt x="107" y="119"/>
                  </a:lnTo>
                  <a:lnTo>
                    <a:pt x="99" y="119"/>
                  </a:lnTo>
                  <a:lnTo>
                    <a:pt x="92" y="119"/>
                  </a:lnTo>
                  <a:lnTo>
                    <a:pt x="85" y="118"/>
                  </a:lnTo>
                  <a:lnTo>
                    <a:pt x="77" y="117"/>
                  </a:lnTo>
                  <a:lnTo>
                    <a:pt x="70" y="115"/>
                  </a:lnTo>
                  <a:lnTo>
                    <a:pt x="62" y="113"/>
                  </a:lnTo>
                  <a:lnTo>
                    <a:pt x="55" y="111"/>
                  </a:lnTo>
                  <a:lnTo>
                    <a:pt x="48" y="108"/>
                  </a:lnTo>
                  <a:lnTo>
                    <a:pt x="41" y="104"/>
                  </a:lnTo>
                  <a:lnTo>
                    <a:pt x="34" y="100"/>
                  </a:lnTo>
                  <a:lnTo>
                    <a:pt x="29" y="96"/>
                  </a:lnTo>
                  <a:lnTo>
                    <a:pt x="23" y="91"/>
                  </a:lnTo>
                  <a:lnTo>
                    <a:pt x="19" y="86"/>
                  </a:lnTo>
                  <a:lnTo>
                    <a:pt x="14" y="81"/>
                  </a:lnTo>
                  <a:lnTo>
                    <a:pt x="10" y="75"/>
                  </a:lnTo>
                  <a:lnTo>
                    <a:pt x="7" y="69"/>
                  </a:lnTo>
                  <a:lnTo>
                    <a:pt x="4" y="63"/>
                  </a:lnTo>
                  <a:lnTo>
                    <a:pt x="2" y="57"/>
                  </a:lnTo>
                  <a:lnTo>
                    <a:pt x="1" y="52"/>
                  </a:lnTo>
                  <a:lnTo>
                    <a:pt x="0" y="45"/>
                  </a:lnTo>
                  <a:lnTo>
                    <a:pt x="1" y="40"/>
                  </a:lnTo>
                  <a:lnTo>
                    <a:pt x="2" y="35"/>
                  </a:lnTo>
                  <a:lnTo>
                    <a:pt x="3" y="30"/>
                  </a:lnTo>
                  <a:lnTo>
                    <a:pt x="5" y="25"/>
                  </a:lnTo>
                  <a:lnTo>
                    <a:pt x="9" y="19"/>
                  </a:lnTo>
                  <a:lnTo>
                    <a:pt x="12" y="15"/>
                  </a:lnTo>
                  <a:lnTo>
                    <a:pt x="17" y="12"/>
                  </a:lnTo>
                  <a:lnTo>
                    <a:pt x="22" y="8"/>
                  </a:lnTo>
                  <a:lnTo>
                    <a:pt x="28" y="6"/>
                  </a:lnTo>
                  <a:lnTo>
                    <a:pt x="33" y="3"/>
                  </a:lnTo>
                  <a:close/>
                </a:path>
              </a:pathLst>
            </a:custGeom>
            <a:solidFill>
              <a:srgbClr val="0678B4"/>
            </a:solidFill>
            <a:ln w="9525">
              <a:noFill/>
              <a:round/>
              <a:headEnd/>
              <a:tailEnd/>
            </a:ln>
          </p:spPr>
          <p:txBody>
            <a:bodyPr/>
            <a:lstStyle/>
            <a:p>
              <a:endParaRPr lang="en-US" dirty="0"/>
            </a:p>
          </p:txBody>
        </p:sp>
        <p:sp>
          <p:nvSpPr>
            <p:cNvPr id="21605" name="Freeform 955"/>
            <p:cNvSpPr>
              <a:spLocks/>
            </p:cNvSpPr>
            <p:nvPr/>
          </p:nvSpPr>
          <p:spPr bwMode="auto">
            <a:xfrm>
              <a:off x="3645" y="1446"/>
              <a:ext cx="15" cy="17"/>
            </a:xfrm>
            <a:custGeom>
              <a:avLst/>
              <a:gdLst>
                <a:gd name="T0" fmla="*/ 139 w 142"/>
                <a:gd name="T1" fmla="*/ 39 h 107"/>
                <a:gd name="T2" fmla="*/ 87 w 142"/>
                <a:gd name="T3" fmla="*/ 40 h 107"/>
                <a:gd name="T4" fmla="*/ 54 w 142"/>
                <a:gd name="T5" fmla="*/ 0 h 107"/>
                <a:gd name="T6" fmla="*/ 59 w 142"/>
                <a:gd name="T7" fmla="*/ 41 h 107"/>
                <a:gd name="T8" fmla="*/ 0 w 142"/>
                <a:gd name="T9" fmla="*/ 45 h 107"/>
                <a:gd name="T10" fmla="*/ 59 w 142"/>
                <a:gd name="T11" fmla="*/ 65 h 107"/>
                <a:gd name="T12" fmla="*/ 54 w 142"/>
                <a:gd name="T13" fmla="*/ 105 h 107"/>
                <a:gd name="T14" fmla="*/ 82 w 142"/>
                <a:gd name="T15" fmla="*/ 82 h 107"/>
                <a:gd name="T16" fmla="*/ 142 w 142"/>
                <a:gd name="T17" fmla="*/ 107 h 107"/>
                <a:gd name="T18" fmla="*/ 110 w 142"/>
                <a:gd name="T19" fmla="*/ 65 h 107"/>
                <a:gd name="T20" fmla="*/ 139 w 142"/>
                <a:gd name="T21" fmla="*/ 39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107"/>
                <a:gd name="T35" fmla="*/ 142 w 142"/>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107">
                  <a:moveTo>
                    <a:pt x="139" y="39"/>
                  </a:moveTo>
                  <a:lnTo>
                    <a:pt x="87" y="40"/>
                  </a:lnTo>
                  <a:lnTo>
                    <a:pt x="54" y="0"/>
                  </a:lnTo>
                  <a:lnTo>
                    <a:pt x="59" y="41"/>
                  </a:lnTo>
                  <a:lnTo>
                    <a:pt x="0" y="45"/>
                  </a:lnTo>
                  <a:lnTo>
                    <a:pt x="59" y="65"/>
                  </a:lnTo>
                  <a:lnTo>
                    <a:pt x="54" y="105"/>
                  </a:lnTo>
                  <a:lnTo>
                    <a:pt x="82" y="82"/>
                  </a:lnTo>
                  <a:lnTo>
                    <a:pt x="142" y="107"/>
                  </a:lnTo>
                  <a:lnTo>
                    <a:pt x="110" y="65"/>
                  </a:lnTo>
                  <a:lnTo>
                    <a:pt x="139" y="39"/>
                  </a:lnTo>
                  <a:close/>
                </a:path>
              </a:pathLst>
            </a:custGeom>
            <a:solidFill>
              <a:srgbClr val="FFFFFF"/>
            </a:solidFill>
            <a:ln w="9525">
              <a:noFill/>
              <a:round/>
              <a:headEnd/>
              <a:tailEnd/>
            </a:ln>
          </p:spPr>
          <p:txBody>
            <a:bodyPr/>
            <a:lstStyle/>
            <a:p>
              <a:endParaRPr lang="en-US" dirty="0"/>
            </a:p>
          </p:txBody>
        </p:sp>
        <p:sp>
          <p:nvSpPr>
            <p:cNvPr id="21606" name="Freeform 956"/>
            <p:cNvSpPr>
              <a:spLocks/>
            </p:cNvSpPr>
            <p:nvPr/>
          </p:nvSpPr>
          <p:spPr bwMode="auto">
            <a:xfrm>
              <a:off x="3690" y="1522"/>
              <a:ext cx="2" cy="4"/>
            </a:xfrm>
            <a:custGeom>
              <a:avLst/>
              <a:gdLst>
                <a:gd name="T0" fmla="*/ 0 w 10"/>
                <a:gd name="T1" fmla="*/ 20 h 22"/>
                <a:gd name="T2" fmla="*/ 1 w 10"/>
                <a:gd name="T3" fmla="*/ 11 h 22"/>
                <a:gd name="T4" fmla="*/ 2 w 10"/>
                <a:gd name="T5" fmla="*/ 0 h 22"/>
                <a:gd name="T6" fmla="*/ 10 w 10"/>
                <a:gd name="T7" fmla="*/ 2 h 22"/>
                <a:gd name="T8" fmla="*/ 9 w 10"/>
                <a:gd name="T9" fmla="*/ 13 h 22"/>
                <a:gd name="T10" fmla="*/ 8 w 10"/>
                <a:gd name="T11" fmla="*/ 22 h 22"/>
                <a:gd name="T12" fmla="*/ 0 w 10"/>
                <a:gd name="T13" fmla="*/ 20 h 22"/>
                <a:gd name="T14" fmla="*/ 0 60000 65536"/>
                <a:gd name="T15" fmla="*/ 0 60000 65536"/>
                <a:gd name="T16" fmla="*/ 0 60000 65536"/>
                <a:gd name="T17" fmla="*/ 0 60000 65536"/>
                <a:gd name="T18" fmla="*/ 0 60000 65536"/>
                <a:gd name="T19" fmla="*/ 0 60000 65536"/>
                <a:gd name="T20" fmla="*/ 0 60000 65536"/>
                <a:gd name="T21" fmla="*/ 0 w 10"/>
                <a:gd name="T22" fmla="*/ 0 h 22"/>
                <a:gd name="T23" fmla="*/ 10 w 1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2">
                  <a:moveTo>
                    <a:pt x="0" y="20"/>
                  </a:moveTo>
                  <a:lnTo>
                    <a:pt x="1" y="11"/>
                  </a:lnTo>
                  <a:lnTo>
                    <a:pt x="2" y="0"/>
                  </a:lnTo>
                  <a:lnTo>
                    <a:pt x="10" y="2"/>
                  </a:lnTo>
                  <a:lnTo>
                    <a:pt x="9" y="13"/>
                  </a:lnTo>
                  <a:lnTo>
                    <a:pt x="8" y="22"/>
                  </a:lnTo>
                  <a:lnTo>
                    <a:pt x="0" y="20"/>
                  </a:lnTo>
                  <a:close/>
                </a:path>
              </a:pathLst>
            </a:custGeom>
            <a:solidFill>
              <a:srgbClr val="000000"/>
            </a:solidFill>
            <a:ln w="9525">
              <a:noFill/>
              <a:round/>
              <a:headEnd/>
              <a:tailEnd/>
            </a:ln>
          </p:spPr>
          <p:txBody>
            <a:bodyPr/>
            <a:lstStyle/>
            <a:p>
              <a:endParaRPr lang="en-US" dirty="0"/>
            </a:p>
          </p:txBody>
        </p:sp>
        <p:sp>
          <p:nvSpPr>
            <p:cNvPr id="21607" name="Freeform 957"/>
            <p:cNvSpPr>
              <a:spLocks/>
            </p:cNvSpPr>
            <p:nvPr/>
          </p:nvSpPr>
          <p:spPr bwMode="auto">
            <a:xfrm>
              <a:off x="3690" y="1519"/>
              <a:ext cx="2" cy="4"/>
            </a:xfrm>
            <a:custGeom>
              <a:avLst/>
              <a:gdLst>
                <a:gd name="T0" fmla="*/ 10 w 18"/>
                <a:gd name="T1" fmla="*/ 24 h 24"/>
                <a:gd name="T2" fmla="*/ 18 w 18"/>
                <a:gd name="T3" fmla="*/ 20 h 24"/>
                <a:gd name="T4" fmla="*/ 8 w 18"/>
                <a:gd name="T5" fmla="*/ 0 h 24"/>
                <a:gd name="T6" fmla="*/ 0 w 18"/>
                <a:gd name="T7" fmla="*/ 5 h 24"/>
                <a:gd name="T8" fmla="*/ 10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0" y="24"/>
                  </a:moveTo>
                  <a:lnTo>
                    <a:pt x="18" y="20"/>
                  </a:lnTo>
                  <a:lnTo>
                    <a:pt x="8" y="0"/>
                  </a:lnTo>
                  <a:lnTo>
                    <a:pt x="0" y="5"/>
                  </a:lnTo>
                  <a:lnTo>
                    <a:pt x="10" y="24"/>
                  </a:lnTo>
                  <a:close/>
                </a:path>
              </a:pathLst>
            </a:custGeom>
            <a:solidFill>
              <a:srgbClr val="000000"/>
            </a:solidFill>
            <a:ln w="9525">
              <a:noFill/>
              <a:round/>
              <a:headEnd/>
              <a:tailEnd/>
            </a:ln>
          </p:spPr>
          <p:txBody>
            <a:bodyPr/>
            <a:lstStyle/>
            <a:p>
              <a:endParaRPr lang="en-US" dirty="0"/>
            </a:p>
          </p:txBody>
        </p:sp>
        <p:sp>
          <p:nvSpPr>
            <p:cNvPr id="21608" name="Freeform 958"/>
            <p:cNvSpPr>
              <a:spLocks/>
            </p:cNvSpPr>
            <p:nvPr/>
          </p:nvSpPr>
          <p:spPr bwMode="auto">
            <a:xfrm>
              <a:off x="3691" y="1522"/>
              <a:ext cx="1" cy="1"/>
            </a:xfrm>
            <a:custGeom>
              <a:avLst/>
              <a:gdLst>
                <a:gd name="T0" fmla="*/ 8 w 8"/>
                <a:gd name="T1" fmla="*/ 3 h 4"/>
                <a:gd name="T2" fmla="*/ 8 w 8"/>
                <a:gd name="T3" fmla="*/ 1 h 4"/>
                <a:gd name="T4" fmla="*/ 8 w 8"/>
                <a:gd name="T5" fmla="*/ 0 h 4"/>
                <a:gd name="T6" fmla="*/ 0 w 8"/>
                <a:gd name="T7" fmla="*/ 4 h 4"/>
                <a:gd name="T8" fmla="*/ 0 w 8"/>
                <a:gd name="T9" fmla="*/ 1 h 4"/>
                <a:gd name="T10" fmla="*/ 8 w 8"/>
                <a:gd name="T11" fmla="*/ 3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8" y="3"/>
                  </a:moveTo>
                  <a:lnTo>
                    <a:pt x="8" y="1"/>
                  </a:lnTo>
                  <a:lnTo>
                    <a:pt x="8" y="0"/>
                  </a:lnTo>
                  <a:lnTo>
                    <a:pt x="0" y="4"/>
                  </a:lnTo>
                  <a:lnTo>
                    <a:pt x="0" y="1"/>
                  </a:lnTo>
                  <a:lnTo>
                    <a:pt x="8" y="3"/>
                  </a:lnTo>
                  <a:close/>
                </a:path>
              </a:pathLst>
            </a:custGeom>
            <a:solidFill>
              <a:srgbClr val="000000"/>
            </a:solidFill>
            <a:ln w="9525">
              <a:noFill/>
              <a:round/>
              <a:headEnd/>
              <a:tailEnd/>
            </a:ln>
          </p:spPr>
          <p:txBody>
            <a:bodyPr/>
            <a:lstStyle/>
            <a:p>
              <a:endParaRPr lang="en-US" dirty="0"/>
            </a:p>
          </p:txBody>
        </p:sp>
        <p:sp>
          <p:nvSpPr>
            <p:cNvPr id="21609" name="Freeform 959"/>
            <p:cNvSpPr>
              <a:spLocks/>
            </p:cNvSpPr>
            <p:nvPr/>
          </p:nvSpPr>
          <p:spPr bwMode="auto">
            <a:xfrm>
              <a:off x="3690" y="1519"/>
              <a:ext cx="17" cy="1"/>
            </a:xfrm>
            <a:custGeom>
              <a:avLst/>
              <a:gdLst>
                <a:gd name="T0" fmla="*/ 0 w 152"/>
                <a:gd name="T1" fmla="*/ 0 h 11"/>
                <a:gd name="T2" fmla="*/ 0 w 152"/>
                <a:gd name="T3" fmla="*/ 9 h 11"/>
                <a:gd name="T4" fmla="*/ 152 w 152"/>
                <a:gd name="T5" fmla="*/ 11 h 11"/>
                <a:gd name="T6" fmla="*/ 152 w 152"/>
                <a:gd name="T7" fmla="*/ 2 h 11"/>
                <a:gd name="T8" fmla="*/ 0 w 152"/>
                <a:gd name="T9" fmla="*/ 0 h 11"/>
                <a:gd name="T10" fmla="*/ 0 60000 65536"/>
                <a:gd name="T11" fmla="*/ 0 60000 65536"/>
                <a:gd name="T12" fmla="*/ 0 60000 65536"/>
                <a:gd name="T13" fmla="*/ 0 60000 65536"/>
                <a:gd name="T14" fmla="*/ 0 60000 65536"/>
                <a:gd name="T15" fmla="*/ 0 w 152"/>
                <a:gd name="T16" fmla="*/ 0 h 11"/>
                <a:gd name="T17" fmla="*/ 152 w 152"/>
                <a:gd name="T18" fmla="*/ 11 h 11"/>
              </a:gdLst>
              <a:ahLst/>
              <a:cxnLst>
                <a:cxn ang="T10">
                  <a:pos x="T0" y="T1"/>
                </a:cxn>
                <a:cxn ang="T11">
                  <a:pos x="T2" y="T3"/>
                </a:cxn>
                <a:cxn ang="T12">
                  <a:pos x="T4" y="T5"/>
                </a:cxn>
                <a:cxn ang="T13">
                  <a:pos x="T6" y="T7"/>
                </a:cxn>
                <a:cxn ang="T14">
                  <a:pos x="T8" y="T9"/>
                </a:cxn>
              </a:cxnLst>
              <a:rect l="T15" t="T16" r="T17" b="T18"/>
              <a:pathLst>
                <a:path w="152" h="11">
                  <a:moveTo>
                    <a:pt x="0" y="0"/>
                  </a:moveTo>
                  <a:lnTo>
                    <a:pt x="0" y="9"/>
                  </a:lnTo>
                  <a:lnTo>
                    <a:pt x="152" y="11"/>
                  </a:lnTo>
                  <a:lnTo>
                    <a:pt x="152" y="2"/>
                  </a:lnTo>
                  <a:lnTo>
                    <a:pt x="0" y="0"/>
                  </a:lnTo>
                  <a:close/>
                </a:path>
              </a:pathLst>
            </a:custGeom>
            <a:solidFill>
              <a:srgbClr val="000000"/>
            </a:solidFill>
            <a:ln w="9525">
              <a:noFill/>
              <a:round/>
              <a:headEnd/>
              <a:tailEnd/>
            </a:ln>
          </p:spPr>
          <p:txBody>
            <a:bodyPr/>
            <a:lstStyle/>
            <a:p>
              <a:endParaRPr lang="en-US" dirty="0"/>
            </a:p>
          </p:txBody>
        </p:sp>
        <p:sp>
          <p:nvSpPr>
            <p:cNvPr id="21610" name="Freeform 960"/>
            <p:cNvSpPr>
              <a:spLocks/>
            </p:cNvSpPr>
            <p:nvPr/>
          </p:nvSpPr>
          <p:spPr bwMode="auto">
            <a:xfrm>
              <a:off x="3689" y="1519"/>
              <a:ext cx="1" cy="1"/>
            </a:xfrm>
            <a:custGeom>
              <a:avLst/>
              <a:gdLst>
                <a:gd name="T0" fmla="*/ 3 w 11"/>
                <a:gd name="T1" fmla="*/ 7 h 9"/>
                <a:gd name="T2" fmla="*/ 0 w 11"/>
                <a:gd name="T3" fmla="*/ 0 h 9"/>
                <a:gd name="T4" fmla="*/ 8 w 11"/>
                <a:gd name="T5" fmla="*/ 0 h 9"/>
                <a:gd name="T6" fmla="*/ 8 w 11"/>
                <a:gd name="T7" fmla="*/ 9 h 9"/>
                <a:gd name="T8" fmla="*/ 11 w 11"/>
                <a:gd name="T9" fmla="*/ 2 h 9"/>
                <a:gd name="T10" fmla="*/ 3 w 11"/>
                <a:gd name="T11" fmla="*/ 7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3" y="7"/>
                  </a:moveTo>
                  <a:lnTo>
                    <a:pt x="0" y="0"/>
                  </a:lnTo>
                  <a:lnTo>
                    <a:pt x="8" y="0"/>
                  </a:lnTo>
                  <a:lnTo>
                    <a:pt x="8" y="9"/>
                  </a:lnTo>
                  <a:lnTo>
                    <a:pt x="11" y="2"/>
                  </a:lnTo>
                  <a:lnTo>
                    <a:pt x="3" y="7"/>
                  </a:lnTo>
                  <a:close/>
                </a:path>
              </a:pathLst>
            </a:custGeom>
            <a:solidFill>
              <a:srgbClr val="000000"/>
            </a:solidFill>
            <a:ln w="9525">
              <a:noFill/>
              <a:round/>
              <a:headEnd/>
              <a:tailEnd/>
            </a:ln>
          </p:spPr>
          <p:txBody>
            <a:bodyPr/>
            <a:lstStyle/>
            <a:p>
              <a:endParaRPr lang="en-US" dirty="0"/>
            </a:p>
          </p:txBody>
        </p:sp>
        <p:sp>
          <p:nvSpPr>
            <p:cNvPr id="21611" name="Freeform 961"/>
            <p:cNvSpPr>
              <a:spLocks/>
            </p:cNvSpPr>
            <p:nvPr/>
          </p:nvSpPr>
          <p:spPr bwMode="auto">
            <a:xfrm>
              <a:off x="3707" y="1519"/>
              <a:ext cx="6" cy="7"/>
            </a:xfrm>
            <a:custGeom>
              <a:avLst/>
              <a:gdLst>
                <a:gd name="T0" fmla="*/ 2 w 55"/>
                <a:gd name="T1" fmla="*/ 0 h 43"/>
                <a:gd name="T2" fmla="*/ 18 w 55"/>
                <a:gd name="T3" fmla="*/ 6 h 43"/>
                <a:gd name="T4" fmla="*/ 33 w 55"/>
                <a:gd name="T5" fmla="*/ 12 h 43"/>
                <a:gd name="T6" fmla="*/ 46 w 55"/>
                <a:gd name="T7" fmla="*/ 24 h 43"/>
                <a:gd name="T8" fmla="*/ 50 w 55"/>
                <a:gd name="T9" fmla="*/ 32 h 43"/>
                <a:gd name="T10" fmla="*/ 55 w 55"/>
                <a:gd name="T11" fmla="*/ 41 h 43"/>
                <a:gd name="T12" fmla="*/ 46 w 55"/>
                <a:gd name="T13" fmla="*/ 43 h 43"/>
                <a:gd name="T14" fmla="*/ 43 w 55"/>
                <a:gd name="T15" fmla="*/ 36 h 43"/>
                <a:gd name="T16" fmla="*/ 39 w 55"/>
                <a:gd name="T17" fmla="*/ 30 h 43"/>
                <a:gd name="T18" fmla="*/ 28 w 55"/>
                <a:gd name="T19" fmla="*/ 19 h 43"/>
                <a:gd name="T20" fmla="*/ 14 w 55"/>
                <a:gd name="T21" fmla="*/ 13 h 43"/>
                <a:gd name="T22" fmla="*/ 0 w 55"/>
                <a:gd name="T23" fmla="*/ 9 h 43"/>
                <a:gd name="T24" fmla="*/ 2 w 55"/>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43"/>
                <a:gd name="T41" fmla="*/ 55 w 55"/>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43">
                  <a:moveTo>
                    <a:pt x="2" y="0"/>
                  </a:moveTo>
                  <a:lnTo>
                    <a:pt x="18" y="6"/>
                  </a:lnTo>
                  <a:lnTo>
                    <a:pt x="33" y="12"/>
                  </a:lnTo>
                  <a:lnTo>
                    <a:pt x="46" y="24"/>
                  </a:lnTo>
                  <a:lnTo>
                    <a:pt x="50" y="32"/>
                  </a:lnTo>
                  <a:lnTo>
                    <a:pt x="55" y="41"/>
                  </a:lnTo>
                  <a:lnTo>
                    <a:pt x="46" y="43"/>
                  </a:lnTo>
                  <a:lnTo>
                    <a:pt x="43" y="36"/>
                  </a:lnTo>
                  <a:lnTo>
                    <a:pt x="39" y="30"/>
                  </a:lnTo>
                  <a:lnTo>
                    <a:pt x="28" y="19"/>
                  </a:lnTo>
                  <a:lnTo>
                    <a:pt x="14" y="13"/>
                  </a:lnTo>
                  <a:lnTo>
                    <a:pt x="0" y="9"/>
                  </a:lnTo>
                  <a:lnTo>
                    <a:pt x="2" y="0"/>
                  </a:lnTo>
                  <a:close/>
                </a:path>
              </a:pathLst>
            </a:custGeom>
            <a:solidFill>
              <a:srgbClr val="000000"/>
            </a:solidFill>
            <a:ln w="9525">
              <a:noFill/>
              <a:round/>
              <a:headEnd/>
              <a:tailEnd/>
            </a:ln>
          </p:spPr>
          <p:txBody>
            <a:bodyPr/>
            <a:lstStyle/>
            <a:p>
              <a:endParaRPr lang="en-US" dirty="0"/>
            </a:p>
          </p:txBody>
        </p:sp>
        <p:sp>
          <p:nvSpPr>
            <p:cNvPr id="21612" name="Freeform 962"/>
            <p:cNvSpPr>
              <a:spLocks/>
            </p:cNvSpPr>
            <p:nvPr/>
          </p:nvSpPr>
          <p:spPr bwMode="auto">
            <a:xfrm>
              <a:off x="3707" y="1519"/>
              <a:ext cx="1" cy="1"/>
            </a:xfrm>
            <a:custGeom>
              <a:avLst/>
              <a:gdLst>
                <a:gd name="T0" fmla="*/ 1 w 2"/>
                <a:gd name="T1" fmla="*/ 0 h 9"/>
                <a:gd name="T2" fmla="*/ 2 w 2"/>
                <a:gd name="T3" fmla="*/ 0 h 9"/>
                <a:gd name="T4" fmla="*/ 0 w 2"/>
                <a:gd name="T5" fmla="*/ 9 h 9"/>
                <a:gd name="T6" fmla="*/ 1 w 2"/>
                <a:gd name="T7" fmla="*/ 9 h 9"/>
                <a:gd name="T8" fmla="*/ 1 w 2"/>
                <a:gd name="T9" fmla="*/ 0 h 9"/>
                <a:gd name="T10" fmla="*/ 0 60000 65536"/>
                <a:gd name="T11" fmla="*/ 0 60000 65536"/>
                <a:gd name="T12" fmla="*/ 0 60000 65536"/>
                <a:gd name="T13" fmla="*/ 0 60000 65536"/>
                <a:gd name="T14" fmla="*/ 0 60000 65536"/>
                <a:gd name="T15" fmla="*/ 0 w 2"/>
                <a:gd name="T16" fmla="*/ 0 h 9"/>
                <a:gd name="T17" fmla="*/ 2 w 2"/>
                <a:gd name="T18" fmla="*/ 9 h 9"/>
              </a:gdLst>
              <a:ahLst/>
              <a:cxnLst>
                <a:cxn ang="T10">
                  <a:pos x="T0" y="T1"/>
                </a:cxn>
                <a:cxn ang="T11">
                  <a:pos x="T2" y="T3"/>
                </a:cxn>
                <a:cxn ang="T12">
                  <a:pos x="T4" y="T5"/>
                </a:cxn>
                <a:cxn ang="T13">
                  <a:pos x="T6" y="T7"/>
                </a:cxn>
                <a:cxn ang="T14">
                  <a:pos x="T8" y="T9"/>
                </a:cxn>
              </a:cxnLst>
              <a:rect l="T15" t="T16" r="T17" b="T18"/>
              <a:pathLst>
                <a:path w="2" h="9">
                  <a:moveTo>
                    <a:pt x="1" y="0"/>
                  </a:moveTo>
                  <a:lnTo>
                    <a:pt x="2" y="0"/>
                  </a:lnTo>
                  <a:lnTo>
                    <a:pt x="0" y="9"/>
                  </a:lnTo>
                  <a:lnTo>
                    <a:pt x="1" y="9"/>
                  </a:lnTo>
                  <a:lnTo>
                    <a:pt x="1" y="0"/>
                  </a:lnTo>
                  <a:close/>
                </a:path>
              </a:pathLst>
            </a:custGeom>
            <a:solidFill>
              <a:srgbClr val="000000"/>
            </a:solidFill>
            <a:ln w="9525">
              <a:noFill/>
              <a:round/>
              <a:headEnd/>
              <a:tailEnd/>
            </a:ln>
          </p:spPr>
          <p:txBody>
            <a:bodyPr/>
            <a:lstStyle/>
            <a:p>
              <a:endParaRPr lang="en-US" dirty="0"/>
            </a:p>
          </p:txBody>
        </p:sp>
        <p:sp>
          <p:nvSpPr>
            <p:cNvPr id="21613" name="Freeform 963"/>
            <p:cNvSpPr>
              <a:spLocks/>
            </p:cNvSpPr>
            <p:nvPr/>
          </p:nvSpPr>
          <p:spPr bwMode="auto">
            <a:xfrm>
              <a:off x="3700" y="1519"/>
              <a:ext cx="3" cy="9"/>
            </a:xfrm>
            <a:custGeom>
              <a:avLst/>
              <a:gdLst>
                <a:gd name="T0" fmla="*/ 5 w 28"/>
                <a:gd name="T1" fmla="*/ 0 h 51"/>
                <a:gd name="T2" fmla="*/ 15 w 28"/>
                <a:gd name="T3" fmla="*/ 9 h 51"/>
                <a:gd name="T4" fmla="*/ 25 w 28"/>
                <a:gd name="T5" fmla="*/ 17 h 51"/>
                <a:gd name="T6" fmla="*/ 28 w 28"/>
                <a:gd name="T7" fmla="*/ 24 h 51"/>
                <a:gd name="T8" fmla="*/ 28 w 28"/>
                <a:gd name="T9" fmla="*/ 31 h 51"/>
                <a:gd name="T10" fmla="*/ 27 w 28"/>
                <a:gd name="T11" fmla="*/ 39 h 51"/>
                <a:gd name="T12" fmla="*/ 23 w 28"/>
                <a:gd name="T13" fmla="*/ 51 h 51"/>
                <a:gd name="T14" fmla="*/ 16 w 28"/>
                <a:gd name="T15" fmla="*/ 48 h 51"/>
                <a:gd name="T16" fmla="*/ 19 w 28"/>
                <a:gd name="T17" fmla="*/ 38 h 51"/>
                <a:gd name="T18" fmla="*/ 21 w 28"/>
                <a:gd name="T19" fmla="*/ 31 h 51"/>
                <a:gd name="T20" fmla="*/ 21 w 28"/>
                <a:gd name="T21" fmla="*/ 25 h 51"/>
                <a:gd name="T22" fmla="*/ 18 w 28"/>
                <a:gd name="T23" fmla="*/ 21 h 51"/>
                <a:gd name="T24" fmla="*/ 9 w 28"/>
                <a:gd name="T25" fmla="*/ 14 h 51"/>
                <a:gd name="T26" fmla="*/ 0 w 28"/>
                <a:gd name="T27" fmla="*/ 7 h 51"/>
                <a:gd name="T28" fmla="*/ 5 w 28"/>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51"/>
                <a:gd name="T47" fmla="*/ 28 w 28"/>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51">
                  <a:moveTo>
                    <a:pt x="5" y="0"/>
                  </a:moveTo>
                  <a:lnTo>
                    <a:pt x="15" y="9"/>
                  </a:lnTo>
                  <a:lnTo>
                    <a:pt x="25" y="17"/>
                  </a:lnTo>
                  <a:lnTo>
                    <a:pt x="28" y="24"/>
                  </a:lnTo>
                  <a:lnTo>
                    <a:pt x="28" y="31"/>
                  </a:lnTo>
                  <a:lnTo>
                    <a:pt x="27" y="39"/>
                  </a:lnTo>
                  <a:lnTo>
                    <a:pt x="23" y="51"/>
                  </a:lnTo>
                  <a:lnTo>
                    <a:pt x="16" y="48"/>
                  </a:lnTo>
                  <a:lnTo>
                    <a:pt x="19" y="38"/>
                  </a:lnTo>
                  <a:lnTo>
                    <a:pt x="21" y="31"/>
                  </a:lnTo>
                  <a:lnTo>
                    <a:pt x="21" y="25"/>
                  </a:lnTo>
                  <a:lnTo>
                    <a:pt x="18" y="21"/>
                  </a:lnTo>
                  <a:lnTo>
                    <a:pt x="9" y="14"/>
                  </a:lnTo>
                  <a:lnTo>
                    <a:pt x="0" y="7"/>
                  </a:lnTo>
                  <a:lnTo>
                    <a:pt x="5" y="0"/>
                  </a:lnTo>
                  <a:close/>
                </a:path>
              </a:pathLst>
            </a:custGeom>
            <a:solidFill>
              <a:srgbClr val="000000"/>
            </a:solidFill>
            <a:ln w="9525">
              <a:noFill/>
              <a:round/>
              <a:headEnd/>
              <a:tailEnd/>
            </a:ln>
          </p:spPr>
          <p:txBody>
            <a:bodyPr/>
            <a:lstStyle/>
            <a:p>
              <a:endParaRPr lang="en-US" dirty="0"/>
            </a:p>
          </p:txBody>
        </p:sp>
        <p:sp>
          <p:nvSpPr>
            <p:cNvPr id="21614" name="Freeform 964"/>
            <p:cNvSpPr>
              <a:spLocks/>
            </p:cNvSpPr>
            <p:nvPr/>
          </p:nvSpPr>
          <p:spPr bwMode="auto">
            <a:xfrm>
              <a:off x="3697" y="1520"/>
              <a:ext cx="3" cy="7"/>
            </a:xfrm>
            <a:custGeom>
              <a:avLst/>
              <a:gdLst>
                <a:gd name="T0" fmla="*/ 3 w 28"/>
                <a:gd name="T1" fmla="*/ 0 h 45"/>
                <a:gd name="T2" fmla="*/ 14 w 28"/>
                <a:gd name="T3" fmla="*/ 7 h 45"/>
                <a:gd name="T4" fmla="*/ 23 w 28"/>
                <a:gd name="T5" fmla="*/ 15 h 45"/>
                <a:gd name="T6" fmla="*/ 28 w 28"/>
                <a:gd name="T7" fmla="*/ 21 h 45"/>
                <a:gd name="T8" fmla="*/ 28 w 28"/>
                <a:gd name="T9" fmla="*/ 28 h 45"/>
                <a:gd name="T10" fmla="*/ 27 w 28"/>
                <a:gd name="T11" fmla="*/ 36 h 45"/>
                <a:gd name="T12" fmla="*/ 22 w 28"/>
                <a:gd name="T13" fmla="*/ 45 h 45"/>
                <a:gd name="T14" fmla="*/ 18 w 28"/>
                <a:gd name="T15" fmla="*/ 44 h 45"/>
                <a:gd name="T16" fmla="*/ 22 w 28"/>
                <a:gd name="T17" fmla="*/ 35 h 45"/>
                <a:gd name="T18" fmla="*/ 23 w 28"/>
                <a:gd name="T19" fmla="*/ 28 h 45"/>
                <a:gd name="T20" fmla="*/ 23 w 28"/>
                <a:gd name="T21" fmla="*/ 22 h 45"/>
                <a:gd name="T22" fmla="*/ 20 w 28"/>
                <a:gd name="T23" fmla="*/ 18 h 45"/>
                <a:gd name="T24" fmla="*/ 11 w 28"/>
                <a:gd name="T25" fmla="*/ 10 h 45"/>
                <a:gd name="T26" fmla="*/ 0 w 28"/>
                <a:gd name="T27" fmla="*/ 3 h 45"/>
                <a:gd name="T28" fmla="*/ 3 w 28"/>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5"/>
                <a:gd name="T47" fmla="*/ 28 w 2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5">
                  <a:moveTo>
                    <a:pt x="3" y="0"/>
                  </a:moveTo>
                  <a:lnTo>
                    <a:pt x="14" y="7"/>
                  </a:lnTo>
                  <a:lnTo>
                    <a:pt x="23" y="15"/>
                  </a:lnTo>
                  <a:lnTo>
                    <a:pt x="28" y="21"/>
                  </a:lnTo>
                  <a:lnTo>
                    <a:pt x="28" y="28"/>
                  </a:lnTo>
                  <a:lnTo>
                    <a:pt x="27" y="36"/>
                  </a:lnTo>
                  <a:lnTo>
                    <a:pt x="22" y="45"/>
                  </a:lnTo>
                  <a:lnTo>
                    <a:pt x="18" y="44"/>
                  </a:lnTo>
                  <a:lnTo>
                    <a:pt x="22" y="35"/>
                  </a:lnTo>
                  <a:lnTo>
                    <a:pt x="23" y="28"/>
                  </a:lnTo>
                  <a:lnTo>
                    <a:pt x="23" y="22"/>
                  </a:lnTo>
                  <a:lnTo>
                    <a:pt x="20" y="18"/>
                  </a:lnTo>
                  <a:lnTo>
                    <a:pt x="11" y="10"/>
                  </a:lnTo>
                  <a:lnTo>
                    <a:pt x="0" y="3"/>
                  </a:lnTo>
                  <a:lnTo>
                    <a:pt x="3" y="0"/>
                  </a:lnTo>
                  <a:close/>
                </a:path>
              </a:pathLst>
            </a:custGeom>
            <a:solidFill>
              <a:srgbClr val="000000"/>
            </a:solidFill>
            <a:ln w="9525">
              <a:noFill/>
              <a:round/>
              <a:headEnd/>
              <a:tailEnd/>
            </a:ln>
          </p:spPr>
          <p:txBody>
            <a:bodyPr/>
            <a:lstStyle/>
            <a:p>
              <a:endParaRPr lang="en-US" dirty="0"/>
            </a:p>
          </p:txBody>
        </p:sp>
        <p:sp>
          <p:nvSpPr>
            <p:cNvPr id="21615" name="Freeform 965"/>
            <p:cNvSpPr>
              <a:spLocks/>
            </p:cNvSpPr>
            <p:nvPr/>
          </p:nvSpPr>
          <p:spPr bwMode="auto">
            <a:xfrm>
              <a:off x="3694" y="1519"/>
              <a:ext cx="3" cy="8"/>
            </a:xfrm>
            <a:custGeom>
              <a:avLst/>
              <a:gdLst>
                <a:gd name="T0" fmla="*/ 4 w 28"/>
                <a:gd name="T1" fmla="*/ 0 h 47"/>
                <a:gd name="T2" fmla="*/ 15 w 28"/>
                <a:gd name="T3" fmla="*/ 8 h 47"/>
                <a:gd name="T4" fmla="*/ 24 w 28"/>
                <a:gd name="T5" fmla="*/ 16 h 47"/>
                <a:gd name="T6" fmla="*/ 27 w 28"/>
                <a:gd name="T7" fmla="*/ 23 h 47"/>
                <a:gd name="T8" fmla="*/ 28 w 28"/>
                <a:gd name="T9" fmla="*/ 30 h 47"/>
                <a:gd name="T10" fmla="*/ 27 w 28"/>
                <a:gd name="T11" fmla="*/ 38 h 47"/>
                <a:gd name="T12" fmla="*/ 22 w 28"/>
                <a:gd name="T13" fmla="*/ 47 h 47"/>
                <a:gd name="T14" fmla="*/ 18 w 28"/>
                <a:gd name="T15" fmla="*/ 46 h 47"/>
                <a:gd name="T16" fmla="*/ 22 w 28"/>
                <a:gd name="T17" fmla="*/ 37 h 47"/>
                <a:gd name="T18" fmla="*/ 24 w 28"/>
                <a:gd name="T19" fmla="*/ 30 h 47"/>
                <a:gd name="T20" fmla="*/ 22 w 28"/>
                <a:gd name="T21" fmla="*/ 24 h 47"/>
                <a:gd name="T22" fmla="*/ 20 w 28"/>
                <a:gd name="T23" fmla="*/ 19 h 47"/>
                <a:gd name="T24" fmla="*/ 11 w 28"/>
                <a:gd name="T25" fmla="*/ 11 h 47"/>
                <a:gd name="T26" fmla="*/ 0 w 28"/>
                <a:gd name="T27" fmla="*/ 4 h 47"/>
                <a:gd name="T28" fmla="*/ 4 w 28"/>
                <a:gd name="T29" fmla="*/ 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7"/>
                <a:gd name="T47" fmla="*/ 28 w 2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7">
                  <a:moveTo>
                    <a:pt x="4" y="0"/>
                  </a:moveTo>
                  <a:lnTo>
                    <a:pt x="15" y="8"/>
                  </a:lnTo>
                  <a:lnTo>
                    <a:pt x="24" y="16"/>
                  </a:lnTo>
                  <a:lnTo>
                    <a:pt x="27" y="23"/>
                  </a:lnTo>
                  <a:lnTo>
                    <a:pt x="28" y="30"/>
                  </a:lnTo>
                  <a:lnTo>
                    <a:pt x="27" y="38"/>
                  </a:lnTo>
                  <a:lnTo>
                    <a:pt x="22" y="47"/>
                  </a:lnTo>
                  <a:lnTo>
                    <a:pt x="18" y="46"/>
                  </a:lnTo>
                  <a:lnTo>
                    <a:pt x="22" y="37"/>
                  </a:lnTo>
                  <a:lnTo>
                    <a:pt x="24" y="30"/>
                  </a:lnTo>
                  <a:lnTo>
                    <a:pt x="22" y="24"/>
                  </a:lnTo>
                  <a:lnTo>
                    <a:pt x="20" y="19"/>
                  </a:lnTo>
                  <a:lnTo>
                    <a:pt x="11" y="11"/>
                  </a:lnTo>
                  <a:lnTo>
                    <a:pt x="0" y="4"/>
                  </a:lnTo>
                  <a:lnTo>
                    <a:pt x="4" y="0"/>
                  </a:lnTo>
                  <a:close/>
                </a:path>
              </a:pathLst>
            </a:custGeom>
            <a:solidFill>
              <a:srgbClr val="000000"/>
            </a:solidFill>
            <a:ln w="9525">
              <a:noFill/>
              <a:round/>
              <a:headEnd/>
              <a:tailEnd/>
            </a:ln>
          </p:spPr>
          <p:txBody>
            <a:bodyPr/>
            <a:lstStyle/>
            <a:p>
              <a:endParaRPr lang="en-US" dirty="0"/>
            </a:p>
          </p:txBody>
        </p:sp>
        <p:sp>
          <p:nvSpPr>
            <p:cNvPr id="21616" name="Freeform 966"/>
            <p:cNvSpPr>
              <a:spLocks/>
            </p:cNvSpPr>
            <p:nvPr/>
          </p:nvSpPr>
          <p:spPr bwMode="auto">
            <a:xfrm>
              <a:off x="3692" y="1519"/>
              <a:ext cx="3" cy="8"/>
            </a:xfrm>
            <a:custGeom>
              <a:avLst/>
              <a:gdLst>
                <a:gd name="T0" fmla="*/ 3 w 28"/>
                <a:gd name="T1" fmla="*/ 0 h 47"/>
                <a:gd name="T2" fmla="*/ 15 w 28"/>
                <a:gd name="T3" fmla="*/ 8 h 47"/>
                <a:gd name="T4" fmla="*/ 23 w 28"/>
                <a:gd name="T5" fmla="*/ 16 h 47"/>
                <a:gd name="T6" fmla="*/ 27 w 28"/>
                <a:gd name="T7" fmla="*/ 22 h 47"/>
                <a:gd name="T8" fmla="*/ 28 w 28"/>
                <a:gd name="T9" fmla="*/ 30 h 47"/>
                <a:gd name="T10" fmla="*/ 27 w 28"/>
                <a:gd name="T11" fmla="*/ 38 h 47"/>
                <a:gd name="T12" fmla="*/ 22 w 28"/>
                <a:gd name="T13" fmla="*/ 47 h 47"/>
                <a:gd name="T14" fmla="*/ 18 w 28"/>
                <a:gd name="T15" fmla="*/ 46 h 47"/>
                <a:gd name="T16" fmla="*/ 22 w 28"/>
                <a:gd name="T17" fmla="*/ 37 h 47"/>
                <a:gd name="T18" fmla="*/ 23 w 28"/>
                <a:gd name="T19" fmla="*/ 30 h 47"/>
                <a:gd name="T20" fmla="*/ 22 w 28"/>
                <a:gd name="T21" fmla="*/ 23 h 47"/>
                <a:gd name="T22" fmla="*/ 20 w 28"/>
                <a:gd name="T23" fmla="*/ 19 h 47"/>
                <a:gd name="T24" fmla="*/ 11 w 28"/>
                <a:gd name="T25" fmla="*/ 11 h 47"/>
                <a:gd name="T26" fmla="*/ 0 w 28"/>
                <a:gd name="T27" fmla="*/ 4 h 47"/>
                <a:gd name="T28" fmla="*/ 3 w 28"/>
                <a:gd name="T29" fmla="*/ 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7"/>
                <a:gd name="T47" fmla="*/ 28 w 2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7">
                  <a:moveTo>
                    <a:pt x="3" y="0"/>
                  </a:moveTo>
                  <a:lnTo>
                    <a:pt x="15" y="8"/>
                  </a:lnTo>
                  <a:lnTo>
                    <a:pt x="23" y="16"/>
                  </a:lnTo>
                  <a:lnTo>
                    <a:pt x="27" y="22"/>
                  </a:lnTo>
                  <a:lnTo>
                    <a:pt x="28" y="30"/>
                  </a:lnTo>
                  <a:lnTo>
                    <a:pt x="27" y="38"/>
                  </a:lnTo>
                  <a:lnTo>
                    <a:pt x="22" y="47"/>
                  </a:lnTo>
                  <a:lnTo>
                    <a:pt x="18" y="46"/>
                  </a:lnTo>
                  <a:lnTo>
                    <a:pt x="22" y="37"/>
                  </a:lnTo>
                  <a:lnTo>
                    <a:pt x="23" y="30"/>
                  </a:lnTo>
                  <a:lnTo>
                    <a:pt x="22" y="23"/>
                  </a:lnTo>
                  <a:lnTo>
                    <a:pt x="20" y="19"/>
                  </a:lnTo>
                  <a:lnTo>
                    <a:pt x="11" y="11"/>
                  </a:lnTo>
                  <a:lnTo>
                    <a:pt x="0" y="4"/>
                  </a:lnTo>
                  <a:lnTo>
                    <a:pt x="3" y="0"/>
                  </a:lnTo>
                  <a:close/>
                </a:path>
              </a:pathLst>
            </a:custGeom>
            <a:solidFill>
              <a:srgbClr val="000000"/>
            </a:solidFill>
            <a:ln w="9525">
              <a:noFill/>
              <a:round/>
              <a:headEnd/>
              <a:tailEnd/>
            </a:ln>
          </p:spPr>
          <p:txBody>
            <a:bodyPr/>
            <a:lstStyle/>
            <a:p>
              <a:endParaRPr lang="en-US" dirty="0"/>
            </a:p>
          </p:txBody>
        </p:sp>
        <p:sp>
          <p:nvSpPr>
            <p:cNvPr id="21617" name="Freeform 967"/>
            <p:cNvSpPr>
              <a:spLocks/>
            </p:cNvSpPr>
            <p:nvPr/>
          </p:nvSpPr>
          <p:spPr bwMode="auto">
            <a:xfrm>
              <a:off x="3702" y="1520"/>
              <a:ext cx="4" cy="8"/>
            </a:xfrm>
            <a:custGeom>
              <a:avLst/>
              <a:gdLst>
                <a:gd name="T0" fmla="*/ 3 w 28"/>
                <a:gd name="T1" fmla="*/ 0 h 45"/>
                <a:gd name="T2" fmla="*/ 15 w 28"/>
                <a:gd name="T3" fmla="*/ 6 h 45"/>
                <a:gd name="T4" fmla="*/ 23 w 28"/>
                <a:gd name="T5" fmla="*/ 14 h 45"/>
                <a:gd name="T6" fmla="*/ 28 w 28"/>
                <a:gd name="T7" fmla="*/ 20 h 45"/>
                <a:gd name="T8" fmla="*/ 28 w 28"/>
                <a:gd name="T9" fmla="*/ 28 h 45"/>
                <a:gd name="T10" fmla="*/ 27 w 28"/>
                <a:gd name="T11" fmla="*/ 36 h 45"/>
                <a:gd name="T12" fmla="*/ 22 w 28"/>
                <a:gd name="T13" fmla="*/ 45 h 45"/>
                <a:gd name="T14" fmla="*/ 18 w 28"/>
                <a:gd name="T15" fmla="*/ 44 h 45"/>
                <a:gd name="T16" fmla="*/ 22 w 28"/>
                <a:gd name="T17" fmla="*/ 35 h 45"/>
                <a:gd name="T18" fmla="*/ 23 w 28"/>
                <a:gd name="T19" fmla="*/ 28 h 45"/>
                <a:gd name="T20" fmla="*/ 23 w 28"/>
                <a:gd name="T21" fmla="*/ 21 h 45"/>
                <a:gd name="T22" fmla="*/ 20 w 28"/>
                <a:gd name="T23" fmla="*/ 17 h 45"/>
                <a:gd name="T24" fmla="*/ 11 w 28"/>
                <a:gd name="T25" fmla="*/ 9 h 45"/>
                <a:gd name="T26" fmla="*/ 0 w 28"/>
                <a:gd name="T27" fmla="*/ 3 h 45"/>
                <a:gd name="T28" fmla="*/ 3 w 28"/>
                <a:gd name="T29" fmla="*/ 0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5"/>
                <a:gd name="T47" fmla="*/ 28 w 2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5">
                  <a:moveTo>
                    <a:pt x="3" y="0"/>
                  </a:moveTo>
                  <a:lnTo>
                    <a:pt x="15" y="6"/>
                  </a:lnTo>
                  <a:lnTo>
                    <a:pt x="23" y="14"/>
                  </a:lnTo>
                  <a:lnTo>
                    <a:pt x="28" y="20"/>
                  </a:lnTo>
                  <a:lnTo>
                    <a:pt x="28" y="28"/>
                  </a:lnTo>
                  <a:lnTo>
                    <a:pt x="27" y="36"/>
                  </a:lnTo>
                  <a:lnTo>
                    <a:pt x="22" y="45"/>
                  </a:lnTo>
                  <a:lnTo>
                    <a:pt x="18" y="44"/>
                  </a:lnTo>
                  <a:lnTo>
                    <a:pt x="22" y="35"/>
                  </a:lnTo>
                  <a:lnTo>
                    <a:pt x="23" y="28"/>
                  </a:lnTo>
                  <a:lnTo>
                    <a:pt x="23" y="21"/>
                  </a:lnTo>
                  <a:lnTo>
                    <a:pt x="20" y="17"/>
                  </a:lnTo>
                  <a:lnTo>
                    <a:pt x="11" y="9"/>
                  </a:lnTo>
                  <a:lnTo>
                    <a:pt x="0" y="3"/>
                  </a:lnTo>
                  <a:lnTo>
                    <a:pt x="3" y="0"/>
                  </a:lnTo>
                  <a:close/>
                </a:path>
              </a:pathLst>
            </a:custGeom>
            <a:solidFill>
              <a:srgbClr val="000000"/>
            </a:solidFill>
            <a:ln w="9525">
              <a:noFill/>
              <a:round/>
              <a:headEnd/>
              <a:tailEnd/>
            </a:ln>
          </p:spPr>
          <p:txBody>
            <a:bodyPr/>
            <a:lstStyle/>
            <a:p>
              <a:endParaRPr lang="en-US" dirty="0"/>
            </a:p>
          </p:txBody>
        </p:sp>
        <p:sp>
          <p:nvSpPr>
            <p:cNvPr id="21618" name="Freeform 968"/>
            <p:cNvSpPr>
              <a:spLocks/>
            </p:cNvSpPr>
            <p:nvPr/>
          </p:nvSpPr>
          <p:spPr bwMode="auto">
            <a:xfrm>
              <a:off x="3705" y="1519"/>
              <a:ext cx="3" cy="8"/>
            </a:xfrm>
            <a:custGeom>
              <a:avLst/>
              <a:gdLst>
                <a:gd name="T0" fmla="*/ 4 w 28"/>
                <a:gd name="T1" fmla="*/ 0 h 48"/>
                <a:gd name="T2" fmla="*/ 14 w 28"/>
                <a:gd name="T3" fmla="*/ 8 h 48"/>
                <a:gd name="T4" fmla="*/ 23 w 28"/>
                <a:gd name="T5" fmla="*/ 17 h 48"/>
                <a:gd name="T6" fmla="*/ 27 w 28"/>
                <a:gd name="T7" fmla="*/ 23 h 48"/>
                <a:gd name="T8" fmla="*/ 28 w 28"/>
                <a:gd name="T9" fmla="*/ 30 h 48"/>
                <a:gd name="T10" fmla="*/ 26 w 28"/>
                <a:gd name="T11" fmla="*/ 38 h 48"/>
                <a:gd name="T12" fmla="*/ 22 w 28"/>
                <a:gd name="T13" fmla="*/ 48 h 48"/>
                <a:gd name="T14" fmla="*/ 17 w 28"/>
                <a:gd name="T15" fmla="*/ 47 h 48"/>
                <a:gd name="T16" fmla="*/ 22 w 28"/>
                <a:gd name="T17" fmla="*/ 37 h 48"/>
                <a:gd name="T18" fmla="*/ 24 w 28"/>
                <a:gd name="T19" fmla="*/ 30 h 48"/>
                <a:gd name="T20" fmla="*/ 23 w 28"/>
                <a:gd name="T21" fmla="*/ 24 h 48"/>
                <a:gd name="T22" fmla="*/ 19 w 28"/>
                <a:gd name="T23" fmla="*/ 20 h 48"/>
                <a:gd name="T24" fmla="*/ 10 w 28"/>
                <a:gd name="T25" fmla="*/ 11 h 48"/>
                <a:gd name="T26" fmla="*/ 0 w 28"/>
                <a:gd name="T27" fmla="*/ 4 h 48"/>
                <a:gd name="T28" fmla="*/ 4 w 28"/>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8"/>
                <a:gd name="T47" fmla="*/ 28 w 28"/>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8">
                  <a:moveTo>
                    <a:pt x="4" y="0"/>
                  </a:moveTo>
                  <a:lnTo>
                    <a:pt x="14" y="8"/>
                  </a:lnTo>
                  <a:lnTo>
                    <a:pt x="23" y="17"/>
                  </a:lnTo>
                  <a:lnTo>
                    <a:pt x="27" y="23"/>
                  </a:lnTo>
                  <a:lnTo>
                    <a:pt x="28" y="30"/>
                  </a:lnTo>
                  <a:lnTo>
                    <a:pt x="26" y="38"/>
                  </a:lnTo>
                  <a:lnTo>
                    <a:pt x="22" y="48"/>
                  </a:lnTo>
                  <a:lnTo>
                    <a:pt x="17" y="47"/>
                  </a:lnTo>
                  <a:lnTo>
                    <a:pt x="22" y="37"/>
                  </a:lnTo>
                  <a:lnTo>
                    <a:pt x="24" y="30"/>
                  </a:lnTo>
                  <a:lnTo>
                    <a:pt x="23" y="24"/>
                  </a:lnTo>
                  <a:lnTo>
                    <a:pt x="19" y="20"/>
                  </a:lnTo>
                  <a:lnTo>
                    <a:pt x="10" y="11"/>
                  </a:lnTo>
                  <a:lnTo>
                    <a:pt x="0" y="4"/>
                  </a:lnTo>
                  <a:lnTo>
                    <a:pt x="4" y="0"/>
                  </a:lnTo>
                  <a:close/>
                </a:path>
              </a:pathLst>
            </a:custGeom>
            <a:solidFill>
              <a:srgbClr val="000000"/>
            </a:solidFill>
            <a:ln w="9525">
              <a:noFill/>
              <a:round/>
              <a:headEnd/>
              <a:tailEnd/>
            </a:ln>
          </p:spPr>
          <p:txBody>
            <a:bodyPr/>
            <a:lstStyle/>
            <a:p>
              <a:endParaRPr lang="en-US" dirty="0"/>
            </a:p>
          </p:txBody>
        </p:sp>
        <p:sp>
          <p:nvSpPr>
            <p:cNvPr id="21619" name="Freeform 969"/>
            <p:cNvSpPr>
              <a:spLocks/>
            </p:cNvSpPr>
            <p:nvPr/>
          </p:nvSpPr>
          <p:spPr bwMode="auto">
            <a:xfrm>
              <a:off x="3644" y="1506"/>
              <a:ext cx="15" cy="4"/>
            </a:xfrm>
            <a:custGeom>
              <a:avLst/>
              <a:gdLst>
                <a:gd name="T0" fmla="*/ 98 w 129"/>
                <a:gd name="T1" fmla="*/ 2 h 27"/>
                <a:gd name="T2" fmla="*/ 88 w 129"/>
                <a:gd name="T3" fmla="*/ 3 h 27"/>
                <a:gd name="T4" fmla="*/ 74 w 129"/>
                <a:gd name="T5" fmla="*/ 3 h 27"/>
                <a:gd name="T6" fmla="*/ 60 w 129"/>
                <a:gd name="T7" fmla="*/ 1 h 27"/>
                <a:gd name="T8" fmla="*/ 45 w 129"/>
                <a:gd name="T9" fmla="*/ 0 h 27"/>
                <a:gd name="T10" fmla="*/ 31 w 129"/>
                <a:gd name="T11" fmla="*/ 0 h 27"/>
                <a:gd name="T12" fmla="*/ 24 w 129"/>
                <a:gd name="T13" fmla="*/ 0 h 27"/>
                <a:gd name="T14" fmla="*/ 17 w 129"/>
                <a:gd name="T15" fmla="*/ 0 h 27"/>
                <a:gd name="T16" fmla="*/ 12 w 129"/>
                <a:gd name="T17" fmla="*/ 1 h 27"/>
                <a:gd name="T18" fmla="*/ 7 w 129"/>
                <a:gd name="T19" fmla="*/ 3 h 27"/>
                <a:gd name="T20" fmla="*/ 4 w 129"/>
                <a:gd name="T21" fmla="*/ 5 h 27"/>
                <a:gd name="T22" fmla="*/ 3 w 129"/>
                <a:gd name="T23" fmla="*/ 6 h 27"/>
                <a:gd name="T24" fmla="*/ 2 w 129"/>
                <a:gd name="T25" fmla="*/ 8 h 27"/>
                <a:gd name="T26" fmla="*/ 1 w 129"/>
                <a:gd name="T27" fmla="*/ 10 h 27"/>
                <a:gd name="T28" fmla="*/ 1 w 129"/>
                <a:gd name="T29" fmla="*/ 12 h 27"/>
                <a:gd name="T30" fmla="*/ 0 w 129"/>
                <a:gd name="T31" fmla="*/ 14 h 27"/>
                <a:gd name="T32" fmla="*/ 1 w 129"/>
                <a:gd name="T33" fmla="*/ 17 h 27"/>
                <a:gd name="T34" fmla="*/ 2 w 129"/>
                <a:gd name="T35" fmla="*/ 19 h 27"/>
                <a:gd name="T36" fmla="*/ 3 w 129"/>
                <a:gd name="T37" fmla="*/ 21 h 27"/>
                <a:gd name="T38" fmla="*/ 6 w 129"/>
                <a:gd name="T39" fmla="*/ 23 h 27"/>
                <a:gd name="T40" fmla="*/ 13 w 129"/>
                <a:gd name="T41" fmla="*/ 25 h 27"/>
                <a:gd name="T42" fmla="*/ 17 w 129"/>
                <a:gd name="T43" fmla="*/ 26 h 27"/>
                <a:gd name="T44" fmla="*/ 22 w 129"/>
                <a:gd name="T45" fmla="*/ 27 h 27"/>
                <a:gd name="T46" fmla="*/ 33 w 129"/>
                <a:gd name="T47" fmla="*/ 27 h 27"/>
                <a:gd name="T48" fmla="*/ 40 w 129"/>
                <a:gd name="T49" fmla="*/ 27 h 27"/>
                <a:gd name="T50" fmla="*/ 46 w 129"/>
                <a:gd name="T51" fmla="*/ 27 h 27"/>
                <a:gd name="T52" fmla="*/ 60 w 129"/>
                <a:gd name="T53" fmla="*/ 25 h 27"/>
                <a:gd name="T54" fmla="*/ 82 w 129"/>
                <a:gd name="T55" fmla="*/ 26 h 27"/>
                <a:gd name="T56" fmla="*/ 100 w 129"/>
                <a:gd name="T57" fmla="*/ 27 h 27"/>
                <a:gd name="T58" fmla="*/ 109 w 129"/>
                <a:gd name="T59" fmla="*/ 26 h 27"/>
                <a:gd name="T60" fmla="*/ 115 w 129"/>
                <a:gd name="T61" fmla="*/ 26 h 27"/>
                <a:gd name="T62" fmla="*/ 122 w 129"/>
                <a:gd name="T63" fmla="*/ 24 h 27"/>
                <a:gd name="T64" fmla="*/ 129 w 129"/>
                <a:gd name="T65" fmla="*/ 22 h 27"/>
                <a:gd name="T66" fmla="*/ 123 w 129"/>
                <a:gd name="T67" fmla="*/ 18 h 27"/>
                <a:gd name="T68" fmla="*/ 113 w 129"/>
                <a:gd name="T69" fmla="*/ 11 h 27"/>
                <a:gd name="T70" fmla="*/ 104 w 129"/>
                <a:gd name="T71" fmla="*/ 4 h 27"/>
                <a:gd name="T72" fmla="*/ 100 w 129"/>
                <a:gd name="T73" fmla="*/ 2 h 27"/>
                <a:gd name="T74" fmla="*/ 99 w 129"/>
                <a:gd name="T75" fmla="*/ 2 h 27"/>
                <a:gd name="T76" fmla="*/ 98 w 129"/>
                <a:gd name="T77" fmla="*/ 2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9"/>
                <a:gd name="T118" fmla="*/ 0 h 27"/>
                <a:gd name="T119" fmla="*/ 129 w 129"/>
                <a:gd name="T120" fmla="*/ 27 h 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9" h="27">
                  <a:moveTo>
                    <a:pt x="98" y="2"/>
                  </a:moveTo>
                  <a:lnTo>
                    <a:pt x="88" y="3"/>
                  </a:lnTo>
                  <a:lnTo>
                    <a:pt x="74" y="3"/>
                  </a:lnTo>
                  <a:lnTo>
                    <a:pt x="60" y="1"/>
                  </a:lnTo>
                  <a:lnTo>
                    <a:pt x="45" y="0"/>
                  </a:lnTo>
                  <a:lnTo>
                    <a:pt x="31" y="0"/>
                  </a:lnTo>
                  <a:lnTo>
                    <a:pt x="24" y="0"/>
                  </a:lnTo>
                  <a:lnTo>
                    <a:pt x="17" y="0"/>
                  </a:lnTo>
                  <a:lnTo>
                    <a:pt x="12" y="1"/>
                  </a:lnTo>
                  <a:lnTo>
                    <a:pt x="7" y="3"/>
                  </a:lnTo>
                  <a:lnTo>
                    <a:pt x="4" y="5"/>
                  </a:lnTo>
                  <a:lnTo>
                    <a:pt x="3" y="6"/>
                  </a:lnTo>
                  <a:lnTo>
                    <a:pt x="2" y="8"/>
                  </a:lnTo>
                  <a:lnTo>
                    <a:pt x="1" y="10"/>
                  </a:lnTo>
                  <a:lnTo>
                    <a:pt x="1" y="12"/>
                  </a:lnTo>
                  <a:lnTo>
                    <a:pt x="0" y="14"/>
                  </a:lnTo>
                  <a:lnTo>
                    <a:pt x="1" y="17"/>
                  </a:lnTo>
                  <a:lnTo>
                    <a:pt x="2" y="19"/>
                  </a:lnTo>
                  <a:lnTo>
                    <a:pt x="3" y="21"/>
                  </a:lnTo>
                  <a:lnTo>
                    <a:pt x="6" y="23"/>
                  </a:lnTo>
                  <a:lnTo>
                    <a:pt x="13" y="25"/>
                  </a:lnTo>
                  <a:lnTo>
                    <a:pt x="17" y="26"/>
                  </a:lnTo>
                  <a:lnTo>
                    <a:pt x="22" y="27"/>
                  </a:lnTo>
                  <a:lnTo>
                    <a:pt x="33" y="27"/>
                  </a:lnTo>
                  <a:lnTo>
                    <a:pt x="40" y="27"/>
                  </a:lnTo>
                  <a:lnTo>
                    <a:pt x="46" y="27"/>
                  </a:lnTo>
                  <a:lnTo>
                    <a:pt x="60" y="25"/>
                  </a:lnTo>
                  <a:lnTo>
                    <a:pt x="82" y="26"/>
                  </a:lnTo>
                  <a:lnTo>
                    <a:pt x="100" y="27"/>
                  </a:lnTo>
                  <a:lnTo>
                    <a:pt x="109" y="26"/>
                  </a:lnTo>
                  <a:lnTo>
                    <a:pt x="115" y="26"/>
                  </a:lnTo>
                  <a:lnTo>
                    <a:pt x="122" y="24"/>
                  </a:lnTo>
                  <a:lnTo>
                    <a:pt x="129" y="22"/>
                  </a:lnTo>
                  <a:lnTo>
                    <a:pt x="123" y="18"/>
                  </a:lnTo>
                  <a:lnTo>
                    <a:pt x="113" y="11"/>
                  </a:lnTo>
                  <a:lnTo>
                    <a:pt x="104" y="4"/>
                  </a:lnTo>
                  <a:lnTo>
                    <a:pt x="100" y="2"/>
                  </a:lnTo>
                  <a:lnTo>
                    <a:pt x="99" y="2"/>
                  </a:lnTo>
                  <a:lnTo>
                    <a:pt x="98" y="2"/>
                  </a:lnTo>
                  <a:close/>
                </a:path>
              </a:pathLst>
            </a:custGeom>
            <a:solidFill>
              <a:srgbClr val="B3B3B3"/>
            </a:solidFill>
            <a:ln w="9525">
              <a:noFill/>
              <a:round/>
              <a:headEnd/>
              <a:tailEnd/>
            </a:ln>
          </p:spPr>
          <p:txBody>
            <a:bodyPr/>
            <a:lstStyle/>
            <a:p>
              <a:endParaRPr lang="en-US" dirty="0"/>
            </a:p>
          </p:txBody>
        </p:sp>
        <p:sp>
          <p:nvSpPr>
            <p:cNvPr id="21620" name="Freeform 970"/>
            <p:cNvSpPr>
              <a:spLocks/>
            </p:cNvSpPr>
            <p:nvPr/>
          </p:nvSpPr>
          <p:spPr bwMode="auto">
            <a:xfrm>
              <a:off x="3646" y="1506"/>
              <a:ext cx="13" cy="4"/>
            </a:xfrm>
            <a:custGeom>
              <a:avLst/>
              <a:gdLst>
                <a:gd name="T0" fmla="*/ 93 w 120"/>
                <a:gd name="T1" fmla="*/ 1 h 19"/>
                <a:gd name="T2" fmla="*/ 68 w 120"/>
                <a:gd name="T3" fmla="*/ 1 h 19"/>
                <a:gd name="T4" fmla="*/ 48 w 120"/>
                <a:gd name="T5" fmla="*/ 0 h 19"/>
                <a:gd name="T6" fmla="*/ 27 w 120"/>
                <a:gd name="T7" fmla="*/ 0 h 19"/>
                <a:gd name="T8" fmla="*/ 15 w 120"/>
                <a:gd name="T9" fmla="*/ 1 h 19"/>
                <a:gd name="T10" fmla="*/ 0 w 120"/>
                <a:gd name="T11" fmla="*/ 2 h 19"/>
                <a:gd name="T12" fmla="*/ 1 w 120"/>
                <a:gd name="T13" fmla="*/ 8 h 19"/>
                <a:gd name="T14" fmla="*/ 1 w 120"/>
                <a:gd name="T15" fmla="*/ 12 h 19"/>
                <a:gd name="T16" fmla="*/ 2 w 120"/>
                <a:gd name="T17" fmla="*/ 14 h 19"/>
                <a:gd name="T18" fmla="*/ 5 w 120"/>
                <a:gd name="T19" fmla="*/ 16 h 19"/>
                <a:gd name="T20" fmla="*/ 8 w 120"/>
                <a:gd name="T21" fmla="*/ 17 h 19"/>
                <a:gd name="T22" fmla="*/ 15 w 120"/>
                <a:gd name="T23" fmla="*/ 18 h 19"/>
                <a:gd name="T24" fmla="*/ 37 w 120"/>
                <a:gd name="T25" fmla="*/ 19 h 19"/>
                <a:gd name="T26" fmla="*/ 46 w 120"/>
                <a:gd name="T27" fmla="*/ 19 h 19"/>
                <a:gd name="T28" fmla="*/ 57 w 120"/>
                <a:gd name="T29" fmla="*/ 19 h 19"/>
                <a:gd name="T30" fmla="*/ 79 w 120"/>
                <a:gd name="T31" fmla="*/ 18 h 19"/>
                <a:gd name="T32" fmla="*/ 120 w 120"/>
                <a:gd name="T33" fmla="*/ 16 h 19"/>
                <a:gd name="T34" fmla="*/ 115 w 120"/>
                <a:gd name="T35" fmla="*/ 12 h 19"/>
                <a:gd name="T36" fmla="*/ 107 w 120"/>
                <a:gd name="T37" fmla="*/ 8 h 19"/>
                <a:gd name="T38" fmla="*/ 99 w 120"/>
                <a:gd name="T39" fmla="*/ 3 h 19"/>
                <a:gd name="T40" fmla="*/ 96 w 120"/>
                <a:gd name="T41" fmla="*/ 2 h 19"/>
                <a:gd name="T42" fmla="*/ 93 w 120"/>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9"/>
                <a:gd name="T68" fmla="*/ 120 w 120"/>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9">
                  <a:moveTo>
                    <a:pt x="93" y="1"/>
                  </a:moveTo>
                  <a:lnTo>
                    <a:pt x="68" y="1"/>
                  </a:lnTo>
                  <a:lnTo>
                    <a:pt x="48" y="0"/>
                  </a:lnTo>
                  <a:lnTo>
                    <a:pt x="27" y="0"/>
                  </a:lnTo>
                  <a:lnTo>
                    <a:pt x="15" y="1"/>
                  </a:lnTo>
                  <a:lnTo>
                    <a:pt x="0" y="2"/>
                  </a:lnTo>
                  <a:lnTo>
                    <a:pt x="1" y="8"/>
                  </a:lnTo>
                  <a:lnTo>
                    <a:pt x="1" y="12"/>
                  </a:lnTo>
                  <a:lnTo>
                    <a:pt x="2" y="14"/>
                  </a:lnTo>
                  <a:lnTo>
                    <a:pt x="5" y="16"/>
                  </a:lnTo>
                  <a:lnTo>
                    <a:pt x="8" y="17"/>
                  </a:lnTo>
                  <a:lnTo>
                    <a:pt x="15" y="18"/>
                  </a:lnTo>
                  <a:lnTo>
                    <a:pt x="37" y="19"/>
                  </a:lnTo>
                  <a:lnTo>
                    <a:pt x="46" y="19"/>
                  </a:lnTo>
                  <a:lnTo>
                    <a:pt x="57" y="19"/>
                  </a:lnTo>
                  <a:lnTo>
                    <a:pt x="79" y="18"/>
                  </a:lnTo>
                  <a:lnTo>
                    <a:pt x="120" y="16"/>
                  </a:lnTo>
                  <a:lnTo>
                    <a:pt x="115" y="12"/>
                  </a:lnTo>
                  <a:lnTo>
                    <a:pt x="107" y="8"/>
                  </a:lnTo>
                  <a:lnTo>
                    <a:pt x="99" y="3"/>
                  </a:lnTo>
                  <a:lnTo>
                    <a:pt x="96" y="2"/>
                  </a:lnTo>
                  <a:lnTo>
                    <a:pt x="93" y="1"/>
                  </a:lnTo>
                  <a:close/>
                </a:path>
              </a:pathLst>
            </a:custGeom>
            <a:solidFill>
              <a:srgbClr val="E6E6E6"/>
            </a:solidFill>
            <a:ln w="9525">
              <a:noFill/>
              <a:round/>
              <a:headEnd/>
              <a:tailEnd/>
            </a:ln>
          </p:spPr>
          <p:txBody>
            <a:bodyPr/>
            <a:lstStyle/>
            <a:p>
              <a:endParaRPr lang="en-US" dirty="0"/>
            </a:p>
          </p:txBody>
        </p:sp>
        <p:sp>
          <p:nvSpPr>
            <p:cNvPr id="21621" name="Freeform 971"/>
            <p:cNvSpPr>
              <a:spLocks/>
            </p:cNvSpPr>
            <p:nvPr/>
          </p:nvSpPr>
          <p:spPr bwMode="auto">
            <a:xfrm>
              <a:off x="3645" y="1506"/>
              <a:ext cx="2" cy="4"/>
            </a:xfrm>
            <a:custGeom>
              <a:avLst/>
              <a:gdLst>
                <a:gd name="T0" fmla="*/ 1 w 21"/>
                <a:gd name="T1" fmla="*/ 9 h 21"/>
                <a:gd name="T2" fmla="*/ 2 w 21"/>
                <a:gd name="T3" fmla="*/ 5 h 21"/>
                <a:gd name="T4" fmla="*/ 5 w 21"/>
                <a:gd name="T5" fmla="*/ 3 h 21"/>
                <a:gd name="T6" fmla="*/ 9 w 21"/>
                <a:gd name="T7" fmla="*/ 0 h 21"/>
                <a:gd name="T8" fmla="*/ 14 w 21"/>
                <a:gd name="T9" fmla="*/ 4 h 21"/>
                <a:gd name="T10" fmla="*/ 17 w 21"/>
                <a:gd name="T11" fmla="*/ 6 h 21"/>
                <a:gd name="T12" fmla="*/ 19 w 21"/>
                <a:gd name="T13" fmla="*/ 10 h 21"/>
                <a:gd name="T14" fmla="*/ 20 w 21"/>
                <a:gd name="T15" fmla="*/ 12 h 21"/>
                <a:gd name="T16" fmla="*/ 20 w 21"/>
                <a:gd name="T17" fmla="*/ 15 h 21"/>
                <a:gd name="T18" fmla="*/ 21 w 21"/>
                <a:gd name="T19" fmla="*/ 18 h 21"/>
                <a:gd name="T20" fmla="*/ 21 w 21"/>
                <a:gd name="T21" fmla="*/ 21 h 21"/>
                <a:gd name="T22" fmla="*/ 13 w 21"/>
                <a:gd name="T23" fmla="*/ 19 h 21"/>
                <a:gd name="T24" fmla="*/ 6 w 21"/>
                <a:gd name="T25" fmla="*/ 16 h 21"/>
                <a:gd name="T26" fmla="*/ 3 w 21"/>
                <a:gd name="T27" fmla="*/ 15 h 21"/>
                <a:gd name="T28" fmla="*/ 1 w 21"/>
                <a:gd name="T29" fmla="*/ 13 h 21"/>
                <a:gd name="T30" fmla="*/ 0 w 21"/>
                <a:gd name="T31" fmla="*/ 11 h 21"/>
                <a:gd name="T32" fmla="*/ 1 w 21"/>
                <a:gd name="T33" fmla="*/ 9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1" y="9"/>
                  </a:moveTo>
                  <a:lnTo>
                    <a:pt x="2" y="5"/>
                  </a:lnTo>
                  <a:lnTo>
                    <a:pt x="5" y="3"/>
                  </a:lnTo>
                  <a:lnTo>
                    <a:pt x="9" y="0"/>
                  </a:lnTo>
                  <a:lnTo>
                    <a:pt x="14" y="4"/>
                  </a:lnTo>
                  <a:lnTo>
                    <a:pt x="17" y="6"/>
                  </a:lnTo>
                  <a:lnTo>
                    <a:pt x="19" y="10"/>
                  </a:lnTo>
                  <a:lnTo>
                    <a:pt x="20" y="12"/>
                  </a:lnTo>
                  <a:lnTo>
                    <a:pt x="20" y="15"/>
                  </a:lnTo>
                  <a:lnTo>
                    <a:pt x="21" y="18"/>
                  </a:lnTo>
                  <a:lnTo>
                    <a:pt x="21" y="21"/>
                  </a:lnTo>
                  <a:lnTo>
                    <a:pt x="13" y="19"/>
                  </a:lnTo>
                  <a:lnTo>
                    <a:pt x="6" y="16"/>
                  </a:lnTo>
                  <a:lnTo>
                    <a:pt x="3" y="15"/>
                  </a:lnTo>
                  <a:lnTo>
                    <a:pt x="1" y="13"/>
                  </a:lnTo>
                  <a:lnTo>
                    <a:pt x="0" y="11"/>
                  </a:lnTo>
                  <a:lnTo>
                    <a:pt x="1" y="9"/>
                  </a:lnTo>
                  <a:close/>
                </a:path>
              </a:pathLst>
            </a:custGeom>
            <a:solidFill>
              <a:srgbClr val="FFFFFF"/>
            </a:solidFill>
            <a:ln w="9525">
              <a:noFill/>
              <a:round/>
              <a:headEnd/>
              <a:tailEnd/>
            </a:ln>
          </p:spPr>
          <p:txBody>
            <a:bodyPr/>
            <a:lstStyle/>
            <a:p>
              <a:endParaRPr lang="en-US" dirty="0"/>
            </a:p>
          </p:txBody>
        </p:sp>
        <p:sp>
          <p:nvSpPr>
            <p:cNvPr id="21622" name="Freeform 972"/>
            <p:cNvSpPr>
              <a:spLocks/>
            </p:cNvSpPr>
            <p:nvPr/>
          </p:nvSpPr>
          <p:spPr bwMode="auto">
            <a:xfrm>
              <a:off x="3646" y="1506"/>
              <a:ext cx="1" cy="4"/>
            </a:xfrm>
            <a:custGeom>
              <a:avLst/>
              <a:gdLst>
                <a:gd name="T0" fmla="*/ 7 w 12"/>
                <a:gd name="T1" fmla="*/ 23 h 25"/>
                <a:gd name="T2" fmla="*/ 8 w 12"/>
                <a:gd name="T3" fmla="*/ 16 h 25"/>
                <a:gd name="T4" fmla="*/ 7 w 12"/>
                <a:gd name="T5" fmla="*/ 11 h 25"/>
                <a:gd name="T6" fmla="*/ 4 w 12"/>
                <a:gd name="T7" fmla="*/ 6 h 25"/>
                <a:gd name="T8" fmla="*/ 0 w 12"/>
                <a:gd name="T9" fmla="*/ 3 h 25"/>
                <a:gd name="T10" fmla="*/ 2 w 12"/>
                <a:gd name="T11" fmla="*/ 0 h 25"/>
                <a:gd name="T12" fmla="*/ 7 w 12"/>
                <a:gd name="T13" fmla="*/ 3 h 25"/>
                <a:gd name="T14" fmla="*/ 10 w 12"/>
                <a:gd name="T15" fmla="*/ 8 h 25"/>
                <a:gd name="T16" fmla="*/ 12 w 12"/>
                <a:gd name="T17" fmla="*/ 16 h 25"/>
                <a:gd name="T18" fmla="*/ 10 w 12"/>
                <a:gd name="T19" fmla="*/ 25 h 25"/>
                <a:gd name="T20" fmla="*/ 7 w 12"/>
                <a:gd name="T21" fmla="*/ 2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5"/>
                <a:gd name="T35" fmla="*/ 12 w 12"/>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5">
                  <a:moveTo>
                    <a:pt x="7" y="23"/>
                  </a:moveTo>
                  <a:lnTo>
                    <a:pt x="8" y="16"/>
                  </a:lnTo>
                  <a:lnTo>
                    <a:pt x="7" y="11"/>
                  </a:lnTo>
                  <a:lnTo>
                    <a:pt x="4" y="6"/>
                  </a:lnTo>
                  <a:lnTo>
                    <a:pt x="0" y="3"/>
                  </a:lnTo>
                  <a:lnTo>
                    <a:pt x="2" y="0"/>
                  </a:lnTo>
                  <a:lnTo>
                    <a:pt x="7" y="3"/>
                  </a:lnTo>
                  <a:lnTo>
                    <a:pt x="10" y="8"/>
                  </a:lnTo>
                  <a:lnTo>
                    <a:pt x="12" y="16"/>
                  </a:lnTo>
                  <a:lnTo>
                    <a:pt x="10" y="25"/>
                  </a:lnTo>
                  <a:lnTo>
                    <a:pt x="7" y="23"/>
                  </a:lnTo>
                  <a:close/>
                </a:path>
              </a:pathLst>
            </a:custGeom>
            <a:solidFill>
              <a:srgbClr val="000000"/>
            </a:solidFill>
            <a:ln w="9525">
              <a:noFill/>
              <a:round/>
              <a:headEnd/>
              <a:tailEnd/>
            </a:ln>
          </p:spPr>
          <p:txBody>
            <a:bodyPr/>
            <a:lstStyle/>
            <a:p>
              <a:endParaRPr lang="en-US" dirty="0"/>
            </a:p>
          </p:txBody>
        </p:sp>
        <p:sp>
          <p:nvSpPr>
            <p:cNvPr id="21623" name="Rectangle 973"/>
            <p:cNvSpPr>
              <a:spLocks noChangeArrowheads="1"/>
            </p:cNvSpPr>
            <p:nvPr/>
          </p:nvSpPr>
          <p:spPr bwMode="auto">
            <a:xfrm>
              <a:off x="3647" y="1505"/>
              <a:ext cx="4" cy="1"/>
            </a:xfrm>
            <a:prstGeom prst="rect">
              <a:avLst/>
            </a:prstGeom>
            <a:solidFill>
              <a:srgbClr val="000000"/>
            </a:solidFill>
            <a:ln w="9525">
              <a:noFill/>
              <a:miter lim="800000"/>
              <a:headEnd/>
              <a:tailEnd/>
            </a:ln>
          </p:spPr>
          <p:txBody>
            <a:bodyPr/>
            <a:lstStyle/>
            <a:p>
              <a:endParaRPr lang="en-US" dirty="0"/>
            </a:p>
          </p:txBody>
        </p:sp>
        <p:sp>
          <p:nvSpPr>
            <p:cNvPr id="21624" name="Freeform 974"/>
            <p:cNvSpPr>
              <a:spLocks/>
            </p:cNvSpPr>
            <p:nvPr/>
          </p:nvSpPr>
          <p:spPr bwMode="auto">
            <a:xfrm>
              <a:off x="3644" y="1506"/>
              <a:ext cx="3" cy="3"/>
            </a:xfrm>
            <a:custGeom>
              <a:avLst/>
              <a:gdLst>
                <a:gd name="T0" fmla="*/ 23 w 23"/>
                <a:gd name="T1" fmla="*/ 3 h 20"/>
                <a:gd name="T2" fmla="*/ 14 w 23"/>
                <a:gd name="T3" fmla="*/ 5 h 20"/>
                <a:gd name="T4" fmla="*/ 7 w 23"/>
                <a:gd name="T5" fmla="*/ 8 h 20"/>
                <a:gd name="T6" fmla="*/ 6 w 23"/>
                <a:gd name="T7" fmla="*/ 9 h 20"/>
                <a:gd name="T8" fmla="*/ 5 w 23"/>
                <a:gd name="T9" fmla="*/ 12 h 20"/>
                <a:gd name="T10" fmla="*/ 6 w 23"/>
                <a:gd name="T11" fmla="*/ 19 h 20"/>
                <a:gd name="T12" fmla="*/ 2 w 23"/>
                <a:gd name="T13" fmla="*/ 20 h 20"/>
                <a:gd name="T14" fmla="*/ 0 w 23"/>
                <a:gd name="T15" fmla="*/ 12 h 20"/>
                <a:gd name="T16" fmla="*/ 2 w 23"/>
                <a:gd name="T17" fmla="*/ 8 h 20"/>
                <a:gd name="T18" fmla="*/ 4 w 23"/>
                <a:gd name="T19" fmla="*/ 5 h 20"/>
                <a:gd name="T20" fmla="*/ 12 w 23"/>
                <a:gd name="T21" fmla="*/ 2 h 20"/>
                <a:gd name="T22" fmla="*/ 21 w 23"/>
                <a:gd name="T23" fmla="*/ 0 h 20"/>
                <a:gd name="T24" fmla="*/ 23 w 23"/>
                <a:gd name="T25" fmla="*/ 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0"/>
                <a:gd name="T41" fmla="*/ 23 w 2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0">
                  <a:moveTo>
                    <a:pt x="23" y="3"/>
                  </a:moveTo>
                  <a:lnTo>
                    <a:pt x="14" y="5"/>
                  </a:lnTo>
                  <a:lnTo>
                    <a:pt x="7" y="8"/>
                  </a:lnTo>
                  <a:lnTo>
                    <a:pt x="6" y="9"/>
                  </a:lnTo>
                  <a:lnTo>
                    <a:pt x="5" y="12"/>
                  </a:lnTo>
                  <a:lnTo>
                    <a:pt x="6" y="19"/>
                  </a:lnTo>
                  <a:lnTo>
                    <a:pt x="2" y="20"/>
                  </a:lnTo>
                  <a:lnTo>
                    <a:pt x="0" y="12"/>
                  </a:lnTo>
                  <a:lnTo>
                    <a:pt x="2" y="8"/>
                  </a:lnTo>
                  <a:lnTo>
                    <a:pt x="4" y="5"/>
                  </a:lnTo>
                  <a:lnTo>
                    <a:pt x="12" y="2"/>
                  </a:lnTo>
                  <a:lnTo>
                    <a:pt x="21" y="0"/>
                  </a:lnTo>
                  <a:lnTo>
                    <a:pt x="23" y="3"/>
                  </a:lnTo>
                  <a:close/>
                </a:path>
              </a:pathLst>
            </a:custGeom>
            <a:solidFill>
              <a:srgbClr val="000000"/>
            </a:solidFill>
            <a:ln w="9525">
              <a:noFill/>
              <a:round/>
              <a:headEnd/>
              <a:tailEnd/>
            </a:ln>
          </p:spPr>
          <p:txBody>
            <a:bodyPr/>
            <a:lstStyle/>
            <a:p>
              <a:endParaRPr lang="en-US" dirty="0"/>
            </a:p>
          </p:txBody>
        </p:sp>
        <p:sp>
          <p:nvSpPr>
            <p:cNvPr id="21625" name="Freeform 975"/>
            <p:cNvSpPr>
              <a:spLocks/>
            </p:cNvSpPr>
            <p:nvPr/>
          </p:nvSpPr>
          <p:spPr bwMode="auto">
            <a:xfrm>
              <a:off x="3647" y="1505"/>
              <a:ext cx="1" cy="1"/>
            </a:xfrm>
            <a:custGeom>
              <a:avLst/>
              <a:gdLst>
                <a:gd name="T0" fmla="*/ 1 w 2"/>
                <a:gd name="T1" fmla="*/ 0 h 4"/>
                <a:gd name="T2" fmla="*/ 0 w 2"/>
                <a:gd name="T3" fmla="*/ 1 h 4"/>
                <a:gd name="T4" fmla="*/ 2 w 2"/>
                <a:gd name="T5" fmla="*/ 4 h 4"/>
                <a:gd name="T6" fmla="*/ 1 w 2"/>
                <a:gd name="T7" fmla="*/ 4 h 4"/>
                <a:gd name="T8" fmla="*/ 1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1" y="0"/>
                  </a:moveTo>
                  <a:lnTo>
                    <a:pt x="0" y="1"/>
                  </a:lnTo>
                  <a:lnTo>
                    <a:pt x="2" y="4"/>
                  </a:lnTo>
                  <a:lnTo>
                    <a:pt x="1" y="4"/>
                  </a:lnTo>
                  <a:lnTo>
                    <a:pt x="1" y="0"/>
                  </a:lnTo>
                  <a:close/>
                </a:path>
              </a:pathLst>
            </a:custGeom>
            <a:solidFill>
              <a:srgbClr val="000000"/>
            </a:solidFill>
            <a:ln w="9525">
              <a:noFill/>
              <a:round/>
              <a:headEnd/>
              <a:tailEnd/>
            </a:ln>
          </p:spPr>
          <p:txBody>
            <a:bodyPr/>
            <a:lstStyle/>
            <a:p>
              <a:endParaRPr lang="en-US" dirty="0"/>
            </a:p>
          </p:txBody>
        </p:sp>
        <p:sp>
          <p:nvSpPr>
            <p:cNvPr id="21626" name="Freeform 976"/>
            <p:cNvSpPr>
              <a:spLocks/>
            </p:cNvSpPr>
            <p:nvPr/>
          </p:nvSpPr>
          <p:spPr bwMode="auto">
            <a:xfrm>
              <a:off x="3644" y="1508"/>
              <a:ext cx="4" cy="3"/>
            </a:xfrm>
            <a:custGeom>
              <a:avLst/>
              <a:gdLst>
                <a:gd name="T0" fmla="*/ 3 w 35"/>
                <a:gd name="T1" fmla="*/ 0 h 12"/>
                <a:gd name="T2" fmla="*/ 8 w 35"/>
                <a:gd name="T3" fmla="*/ 3 h 12"/>
                <a:gd name="T4" fmla="*/ 16 w 35"/>
                <a:gd name="T5" fmla="*/ 6 h 12"/>
                <a:gd name="T6" fmla="*/ 35 w 35"/>
                <a:gd name="T7" fmla="*/ 8 h 12"/>
                <a:gd name="T8" fmla="*/ 34 w 35"/>
                <a:gd name="T9" fmla="*/ 12 h 12"/>
                <a:gd name="T10" fmla="*/ 15 w 35"/>
                <a:gd name="T11" fmla="*/ 10 h 12"/>
                <a:gd name="T12" fmla="*/ 7 w 35"/>
                <a:gd name="T13" fmla="*/ 7 h 12"/>
                <a:gd name="T14" fmla="*/ 0 w 35"/>
                <a:gd name="T15" fmla="*/ 3 h 12"/>
                <a:gd name="T16" fmla="*/ 3 w 3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2"/>
                <a:gd name="T29" fmla="*/ 35 w 3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2">
                  <a:moveTo>
                    <a:pt x="3" y="0"/>
                  </a:moveTo>
                  <a:lnTo>
                    <a:pt x="8" y="3"/>
                  </a:lnTo>
                  <a:lnTo>
                    <a:pt x="16" y="6"/>
                  </a:lnTo>
                  <a:lnTo>
                    <a:pt x="35" y="8"/>
                  </a:lnTo>
                  <a:lnTo>
                    <a:pt x="34" y="12"/>
                  </a:lnTo>
                  <a:lnTo>
                    <a:pt x="15" y="10"/>
                  </a:lnTo>
                  <a:lnTo>
                    <a:pt x="7" y="7"/>
                  </a:lnTo>
                  <a:lnTo>
                    <a:pt x="0" y="3"/>
                  </a:lnTo>
                  <a:lnTo>
                    <a:pt x="3" y="0"/>
                  </a:lnTo>
                  <a:close/>
                </a:path>
              </a:pathLst>
            </a:custGeom>
            <a:solidFill>
              <a:srgbClr val="000000"/>
            </a:solidFill>
            <a:ln w="9525">
              <a:noFill/>
              <a:round/>
              <a:headEnd/>
              <a:tailEnd/>
            </a:ln>
          </p:spPr>
          <p:txBody>
            <a:bodyPr/>
            <a:lstStyle/>
            <a:p>
              <a:endParaRPr lang="en-US" dirty="0"/>
            </a:p>
          </p:txBody>
        </p:sp>
        <p:sp>
          <p:nvSpPr>
            <p:cNvPr id="21627" name="Freeform 977"/>
            <p:cNvSpPr>
              <a:spLocks/>
            </p:cNvSpPr>
            <p:nvPr/>
          </p:nvSpPr>
          <p:spPr bwMode="auto">
            <a:xfrm>
              <a:off x="3644" y="1508"/>
              <a:ext cx="1" cy="1"/>
            </a:xfrm>
            <a:custGeom>
              <a:avLst/>
              <a:gdLst>
                <a:gd name="T0" fmla="*/ 0 w 4"/>
                <a:gd name="T1" fmla="*/ 2 h 3"/>
                <a:gd name="T2" fmla="*/ 0 w 4"/>
                <a:gd name="T3" fmla="*/ 3 h 3"/>
                <a:gd name="T4" fmla="*/ 3 w 4"/>
                <a:gd name="T5" fmla="*/ 0 h 3"/>
                <a:gd name="T6" fmla="*/ 4 w 4"/>
                <a:gd name="T7" fmla="*/ 1 h 3"/>
                <a:gd name="T8" fmla="*/ 0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lnTo>
                    <a:pt x="0" y="3"/>
                  </a:lnTo>
                  <a:lnTo>
                    <a:pt x="3" y="0"/>
                  </a:lnTo>
                  <a:lnTo>
                    <a:pt x="4" y="1"/>
                  </a:lnTo>
                  <a:lnTo>
                    <a:pt x="0" y="2"/>
                  </a:lnTo>
                  <a:close/>
                </a:path>
              </a:pathLst>
            </a:custGeom>
            <a:solidFill>
              <a:srgbClr val="000000"/>
            </a:solidFill>
            <a:ln w="9525">
              <a:noFill/>
              <a:round/>
              <a:headEnd/>
              <a:tailEnd/>
            </a:ln>
          </p:spPr>
          <p:txBody>
            <a:bodyPr/>
            <a:lstStyle/>
            <a:p>
              <a:endParaRPr lang="en-US" dirty="0"/>
            </a:p>
          </p:txBody>
        </p:sp>
        <p:sp>
          <p:nvSpPr>
            <p:cNvPr id="21628" name="Freeform 978"/>
            <p:cNvSpPr>
              <a:spLocks/>
            </p:cNvSpPr>
            <p:nvPr/>
          </p:nvSpPr>
          <p:spPr bwMode="auto">
            <a:xfrm>
              <a:off x="3648" y="1510"/>
              <a:ext cx="6" cy="1"/>
            </a:xfrm>
            <a:custGeom>
              <a:avLst/>
              <a:gdLst>
                <a:gd name="T0" fmla="*/ 0 w 51"/>
                <a:gd name="T1" fmla="*/ 2 h 6"/>
                <a:gd name="T2" fmla="*/ 25 w 51"/>
                <a:gd name="T3" fmla="*/ 2 h 6"/>
                <a:gd name="T4" fmla="*/ 51 w 51"/>
                <a:gd name="T5" fmla="*/ 0 h 6"/>
                <a:gd name="T6" fmla="*/ 51 w 51"/>
                <a:gd name="T7" fmla="*/ 4 h 6"/>
                <a:gd name="T8" fmla="*/ 25 w 51"/>
                <a:gd name="T9" fmla="*/ 6 h 6"/>
                <a:gd name="T10" fmla="*/ 0 w 51"/>
                <a:gd name="T11" fmla="*/ 6 h 6"/>
                <a:gd name="T12" fmla="*/ 0 w 51"/>
                <a:gd name="T13" fmla="*/ 2 h 6"/>
                <a:gd name="T14" fmla="*/ 0 60000 65536"/>
                <a:gd name="T15" fmla="*/ 0 60000 65536"/>
                <a:gd name="T16" fmla="*/ 0 60000 65536"/>
                <a:gd name="T17" fmla="*/ 0 60000 65536"/>
                <a:gd name="T18" fmla="*/ 0 60000 65536"/>
                <a:gd name="T19" fmla="*/ 0 60000 65536"/>
                <a:gd name="T20" fmla="*/ 0 60000 65536"/>
                <a:gd name="T21" fmla="*/ 0 w 51"/>
                <a:gd name="T22" fmla="*/ 0 h 6"/>
                <a:gd name="T23" fmla="*/ 51 w 5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
                  <a:moveTo>
                    <a:pt x="0" y="2"/>
                  </a:moveTo>
                  <a:lnTo>
                    <a:pt x="25" y="2"/>
                  </a:lnTo>
                  <a:lnTo>
                    <a:pt x="51" y="0"/>
                  </a:lnTo>
                  <a:lnTo>
                    <a:pt x="51" y="4"/>
                  </a:lnTo>
                  <a:lnTo>
                    <a:pt x="25" y="6"/>
                  </a:lnTo>
                  <a:lnTo>
                    <a:pt x="0" y="6"/>
                  </a:lnTo>
                  <a:lnTo>
                    <a:pt x="0" y="2"/>
                  </a:lnTo>
                  <a:close/>
                </a:path>
              </a:pathLst>
            </a:custGeom>
            <a:solidFill>
              <a:srgbClr val="000000"/>
            </a:solidFill>
            <a:ln w="9525">
              <a:noFill/>
              <a:round/>
              <a:headEnd/>
              <a:tailEnd/>
            </a:ln>
          </p:spPr>
          <p:txBody>
            <a:bodyPr/>
            <a:lstStyle/>
            <a:p>
              <a:endParaRPr lang="en-US" dirty="0"/>
            </a:p>
          </p:txBody>
        </p:sp>
        <p:sp>
          <p:nvSpPr>
            <p:cNvPr id="21629" name="Freeform 979"/>
            <p:cNvSpPr>
              <a:spLocks/>
            </p:cNvSpPr>
            <p:nvPr/>
          </p:nvSpPr>
          <p:spPr bwMode="auto">
            <a:xfrm>
              <a:off x="3648" y="1510"/>
              <a:ext cx="1" cy="1"/>
            </a:xfrm>
            <a:custGeom>
              <a:avLst/>
              <a:gdLst>
                <a:gd name="T0" fmla="*/ 0 w 1"/>
                <a:gd name="T1" fmla="*/ 4 h 4"/>
                <a:gd name="T2" fmla="*/ 1 w 1"/>
                <a:gd name="T3" fmla="*/ 4 h 4"/>
                <a:gd name="T4" fmla="*/ 1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1" y="4"/>
                  </a:lnTo>
                  <a:lnTo>
                    <a:pt x="1" y="0"/>
                  </a:lnTo>
                  <a:lnTo>
                    <a:pt x="0" y="4"/>
                  </a:lnTo>
                  <a:close/>
                </a:path>
              </a:pathLst>
            </a:custGeom>
            <a:solidFill>
              <a:srgbClr val="000000"/>
            </a:solidFill>
            <a:ln w="9525">
              <a:noFill/>
              <a:round/>
              <a:headEnd/>
              <a:tailEnd/>
            </a:ln>
          </p:spPr>
          <p:txBody>
            <a:bodyPr/>
            <a:lstStyle/>
            <a:p>
              <a:endParaRPr lang="en-US" dirty="0"/>
            </a:p>
          </p:txBody>
        </p:sp>
        <p:sp>
          <p:nvSpPr>
            <p:cNvPr id="21630" name="Freeform 980"/>
            <p:cNvSpPr>
              <a:spLocks/>
            </p:cNvSpPr>
            <p:nvPr/>
          </p:nvSpPr>
          <p:spPr bwMode="auto">
            <a:xfrm>
              <a:off x="3463" y="1177"/>
              <a:ext cx="5" cy="36"/>
            </a:xfrm>
            <a:custGeom>
              <a:avLst/>
              <a:gdLst>
                <a:gd name="T0" fmla="*/ 14 w 47"/>
                <a:gd name="T1" fmla="*/ 0 h 214"/>
                <a:gd name="T2" fmla="*/ 29 w 47"/>
                <a:gd name="T3" fmla="*/ 13 h 214"/>
                <a:gd name="T4" fmla="*/ 34 w 47"/>
                <a:gd name="T5" fmla="*/ 20 h 214"/>
                <a:gd name="T6" fmla="*/ 39 w 47"/>
                <a:gd name="T7" fmla="*/ 28 h 214"/>
                <a:gd name="T8" fmla="*/ 45 w 47"/>
                <a:gd name="T9" fmla="*/ 44 h 214"/>
                <a:gd name="T10" fmla="*/ 47 w 47"/>
                <a:gd name="T11" fmla="*/ 60 h 214"/>
                <a:gd name="T12" fmla="*/ 43 w 47"/>
                <a:gd name="T13" fmla="*/ 92 h 214"/>
                <a:gd name="T14" fmla="*/ 33 w 47"/>
                <a:gd name="T15" fmla="*/ 124 h 214"/>
                <a:gd name="T16" fmla="*/ 20 w 47"/>
                <a:gd name="T17" fmla="*/ 154 h 214"/>
                <a:gd name="T18" fmla="*/ 12 w 47"/>
                <a:gd name="T19" fmla="*/ 178 h 214"/>
                <a:gd name="T20" fmla="*/ 8 w 47"/>
                <a:gd name="T21" fmla="*/ 188 h 214"/>
                <a:gd name="T22" fmla="*/ 8 w 47"/>
                <a:gd name="T23" fmla="*/ 198 h 214"/>
                <a:gd name="T24" fmla="*/ 8 w 47"/>
                <a:gd name="T25" fmla="*/ 200 h 214"/>
                <a:gd name="T26" fmla="*/ 11 w 47"/>
                <a:gd name="T27" fmla="*/ 203 h 214"/>
                <a:gd name="T28" fmla="*/ 16 w 47"/>
                <a:gd name="T29" fmla="*/ 208 h 214"/>
                <a:gd name="T30" fmla="*/ 11 w 47"/>
                <a:gd name="T31" fmla="*/ 214 h 214"/>
                <a:gd name="T32" fmla="*/ 4 w 47"/>
                <a:gd name="T33" fmla="*/ 208 h 214"/>
                <a:gd name="T34" fmla="*/ 1 w 47"/>
                <a:gd name="T35" fmla="*/ 204 h 214"/>
                <a:gd name="T36" fmla="*/ 0 w 47"/>
                <a:gd name="T37" fmla="*/ 199 h 214"/>
                <a:gd name="T38" fmla="*/ 0 w 47"/>
                <a:gd name="T39" fmla="*/ 188 h 214"/>
                <a:gd name="T40" fmla="*/ 3 w 47"/>
                <a:gd name="T41" fmla="*/ 176 h 214"/>
                <a:gd name="T42" fmla="*/ 12 w 47"/>
                <a:gd name="T43" fmla="*/ 151 h 214"/>
                <a:gd name="T44" fmla="*/ 24 w 47"/>
                <a:gd name="T45" fmla="*/ 121 h 214"/>
                <a:gd name="T46" fmla="*/ 34 w 47"/>
                <a:gd name="T47" fmla="*/ 91 h 214"/>
                <a:gd name="T48" fmla="*/ 39 w 47"/>
                <a:gd name="T49" fmla="*/ 60 h 214"/>
                <a:gd name="T50" fmla="*/ 36 w 47"/>
                <a:gd name="T51" fmla="*/ 46 h 214"/>
                <a:gd name="T52" fmla="*/ 31 w 47"/>
                <a:gd name="T53" fmla="*/ 32 h 214"/>
                <a:gd name="T54" fmla="*/ 26 w 47"/>
                <a:gd name="T55" fmla="*/ 25 h 214"/>
                <a:gd name="T56" fmla="*/ 22 w 47"/>
                <a:gd name="T57" fmla="*/ 18 h 214"/>
                <a:gd name="T58" fmla="*/ 7 w 47"/>
                <a:gd name="T59" fmla="*/ 5 h 214"/>
                <a:gd name="T60" fmla="*/ 14 w 47"/>
                <a:gd name="T61" fmla="*/ 0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214"/>
                <a:gd name="T95" fmla="*/ 47 w 47"/>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214">
                  <a:moveTo>
                    <a:pt x="14" y="0"/>
                  </a:moveTo>
                  <a:lnTo>
                    <a:pt x="29" y="13"/>
                  </a:lnTo>
                  <a:lnTo>
                    <a:pt x="34" y="20"/>
                  </a:lnTo>
                  <a:lnTo>
                    <a:pt x="39" y="28"/>
                  </a:lnTo>
                  <a:lnTo>
                    <a:pt x="45" y="44"/>
                  </a:lnTo>
                  <a:lnTo>
                    <a:pt x="47" y="60"/>
                  </a:lnTo>
                  <a:lnTo>
                    <a:pt x="43" y="92"/>
                  </a:lnTo>
                  <a:lnTo>
                    <a:pt x="33" y="124"/>
                  </a:lnTo>
                  <a:lnTo>
                    <a:pt x="20" y="154"/>
                  </a:lnTo>
                  <a:lnTo>
                    <a:pt x="12" y="178"/>
                  </a:lnTo>
                  <a:lnTo>
                    <a:pt x="8" y="188"/>
                  </a:lnTo>
                  <a:lnTo>
                    <a:pt x="8" y="198"/>
                  </a:lnTo>
                  <a:lnTo>
                    <a:pt x="8" y="200"/>
                  </a:lnTo>
                  <a:lnTo>
                    <a:pt x="11" y="203"/>
                  </a:lnTo>
                  <a:lnTo>
                    <a:pt x="16" y="208"/>
                  </a:lnTo>
                  <a:lnTo>
                    <a:pt x="11" y="214"/>
                  </a:lnTo>
                  <a:lnTo>
                    <a:pt x="4" y="208"/>
                  </a:lnTo>
                  <a:lnTo>
                    <a:pt x="1" y="204"/>
                  </a:lnTo>
                  <a:lnTo>
                    <a:pt x="0" y="199"/>
                  </a:lnTo>
                  <a:lnTo>
                    <a:pt x="0" y="188"/>
                  </a:lnTo>
                  <a:lnTo>
                    <a:pt x="3" y="176"/>
                  </a:lnTo>
                  <a:lnTo>
                    <a:pt x="12" y="151"/>
                  </a:lnTo>
                  <a:lnTo>
                    <a:pt x="24" y="121"/>
                  </a:lnTo>
                  <a:lnTo>
                    <a:pt x="34" y="91"/>
                  </a:lnTo>
                  <a:lnTo>
                    <a:pt x="39" y="60"/>
                  </a:lnTo>
                  <a:lnTo>
                    <a:pt x="36" y="46"/>
                  </a:lnTo>
                  <a:lnTo>
                    <a:pt x="31" y="32"/>
                  </a:lnTo>
                  <a:lnTo>
                    <a:pt x="26" y="25"/>
                  </a:lnTo>
                  <a:lnTo>
                    <a:pt x="22" y="18"/>
                  </a:lnTo>
                  <a:lnTo>
                    <a:pt x="7" y="5"/>
                  </a:lnTo>
                  <a:lnTo>
                    <a:pt x="14" y="0"/>
                  </a:lnTo>
                  <a:close/>
                </a:path>
              </a:pathLst>
            </a:custGeom>
            <a:solidFill>
              <a:srgbClr val="4C4C4C"/>
            </a:solidFill>
            <a:ln w="9525">
              <a:noFill/>
              <a:round/>
              <a:headEnd/>
              <a:tailEnd/>
            </a:ln>
          </p:spPr>
          <p:txBody>
            <a:bodyPr/>
            <a:lstStyle/>
            <a:p>
              <a:endParaRPr lang="en-US" dirty="0"/>
            </a:p>
          </p:txBody>
        </p:sp>
        <p:sp>
          <p:nvSpPr>
            <p:cNvPr id="21631" name="Freeform 981"/>
            <p:cNvSpPr>
              <a:spLocks/>
            </p:cNvSpPr>
            <p:nvPr/>
          </p:nvSpPr>
          <p:spPr bwMode="auto">
            <a:xfrm>
              <a:off x="3465" y="1212"/>
              <a:ext cx="23" cy="20"/>
            </a:xfrm>
            <a:custGeom>
              <a:avLst/>
              <a:gdLst>
                <a:gd name="T0" fmla="*/ 4 w 210"/>
                <a:gd name="T1" fmla="*/ 0 h 120"/>
                <a:gd name="T2" fmla="*/ 138 w 210"/>
                <a:gd name="T3" fmla="*/ 74 h 120"/>
                <a:gd name="T4" fmla="*/ 210 w 210"/>
                <a:gd name="T5" fmla="*/ 113 h 120"/>
                <a:gd name="T6" fmla="*/ 206 w 210"/>
                <a:gd name="T7" fmla="*/ 120 h 120"/>
                <a:gd name="T8" fmla="*/ 133 w 210"/>
                <a:gd name="T9" fmla="*/ 81 h 120"/>
                <a:gd name="T10" fmla="*/ 0 w 210"/>
                <a:gd name="T11" fmla="*/ 7 h 120"/>
                <a:gd name="T12" fmla="*/ 4 w 210"/>
                <a:gd name="T13" fmla="*/ 0 h 120"/>
                <a:gd name="T14" fmla="*/ 0 60000 65536"/>
                <a:gd name="T15" fmla="*/ 0 60000 65536"/>
                <a:gd name="T16" fmla="*/ 0 60000 65536"/>
                <a:gd name="T17" fmla="*/ 0 60000 65536"/>
                <a:gd name="T18" fmla="*/ 0 60000 65536"/>
                <a:gd name="T19" fmla="*/ 0 60000 65536"/>
                <a:gd name="T20" fmla="*/ 0 60000 65536"/>
                <a:gd name="T21" fmla="*/ 0 w 210"/>
                <a:gd name="T22" fmla="*/ 0 h 120"/>
                <a:gd name="T23" fmla="*/ 210 w 21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120">
                  <a:moveTo>
                    <a:pt x="4" y="0"/>
                  </a:moveTo>
                  <a:lnTo>
                    <a:pt x="138" y="74"/>
                  </a:lnTo>
                  <a:lnTo>
                    <a:pt x="210" y="113"/>
                  </a:lnTo>
                  <a:lnTo>
                    <a:pt x="206" y="120"/>
                  </a:lnTo>
                  <a:lnTo>
                    <a:pt x="133" y="81"/>
                  </a:lnTo>
                  <a:lnTo>
                    <a:pt x="0" y="7"/>
                  </a:lnTo>
                  <a:lnTo>
                    <a:pt x="4" y="0"/>
                  </a:lnTo>
                  <a:close/>
                </a:path>
              </a:pathLst>
            </a:custGeom>
            <a:solidFill>
              <a:srgbClr val="4C4C4C"/>
            </a:solidFill>
            <a:ln w="9525">
              <a:noFill/>
              <a:round/>
              <a:headEnd/>
              <a:tailEnd/>
            </a:ln>
          </p:spPr>
          <p:txBody>
            <a:bodyPr/>
            <a:lstStyle/>
            <a:p>
              <a:endParaRPr lang="en-US" dirty="0"/>
            </a:p>
          </p:txBody>
        </p:sp>
        <p:sp>
          <p:nvSpPr>
            <p:cNvPr id="21632" name="Freeform 982"/>
            <p:cNvSpPr>
              <a:spLocks/>
            </p:cNvSpPr>
            <p:nvPr/>
          </p:nvSpPr>
          <p:spPr bwMode="auto">
            <a:xfrm>
              <a:off x="3464" y="1212"/>
              <a:ext cx="1" cy="1"/>
            </a:xfrm>
            <a:custGeom>
              <a:avLst/>
              <a:gdLst>
                <a:gd name="T0" fmla="*/ 0 w 5"/>
                <a:gd name="T1" fmla="*/ 6 h 7"/>
                <a:gd name="T2" fmla="*/ 1 w 5"/>
                <a:gd name="T3" fmla="*/ 7 h 7"/>
                <a:gd name="T4" fmla="*/ 5 w 5"/>
                <a:gd name="T5" fmla="*/ 0 h 7"/>
                <a:gd name="T6" fmla="*/ 0 w 5"/>
                <a:gd name="T7" fmla="*/ 6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6"/>
                  </a:moveTo>
                  <a:lnTo>
                    <a:pt x="1" y="7"/>
                  </a:lnTo>
                  <a:lnTo>
                    <a:pt x="5" y="0"/>
                  </a:lnTo>
                  <a:lnTo>
                    <a:pt x="0" y="6"/>
                  </a:lnTo>
                  <a:close/>
                </a:path>
              </a:pathLst>
            </a:custGeom>
            <a:solidFill>
              <a:srgbClr val="4C4C4C"/>
            </a:solidFill>
            <a:ln w="9525">
              <a:noFill/>
              <a:round/>
              <a:headEnd/>
              <a:tailEnd/>
            </a:ln>
          </p:spPr>
          <p:txBody>
            <a:bodyPr/>
            <a:lstStyle/>
            <a:p>
              <a:endParaRPr lang="en-US" dirty="0"/>
            </a:p>
          </p:txBody>
        </p:sp>
        <p:sp>
          <p:nvSpPr>
            <p:cNvPr id="21633" name="Freeform 983"/>
            <p:cNvSpPr>
              <a:spLocks/>
            </p:cNvSpPr>
            <p:nvPr/>
          </p:nvSpPr>
          <p:spPr bwMode="auto">
            <a:xfrm>
              <a:off x="3488" y="1230"/>
              <a:ext cx="96" cy="36"/>
            </a:xfrm>
            <a:custGeom>
              <a:avLst/>
              <a:gdLst>
                <a:gd name="T0" fmla="*/ 2 w 870"/>
                <a:gd name="T1" fmla="*/ 0 h 213"/>
                <a:gd name="T2" fmla="*/ 0 w 870"/>
                <a:gd name="T3" fmla="*/ 9 h 213"/>
                <a:gd name="T4" fmla="*/ 868 w 870"/>
                <a:gd name="T5" fmla="*/ 213 h 213"/>
                <a:gd name="T6" fmla="*/ 870 w 870"/>
                <a:gd name="T7" fmla="*/ 205 h 213"/>
                <a:gd name="T8" fmla="*/ 2 w 870"/>
                <a:gd name="T9" fmla="*/ 0 h 213"/>
                <a:gd name="T10" fmla="*/ 0 60000 65536"/>
                <a:gd name="T11" fmla="*/ 0 60000 65536"/>
                <a:gd name="T12" fmla="*/ 0 60000 65536"/>
                <a:gd name="T13" fmla="*/ 0 60000 65536"/>
                <a:gd name="T14" fmla="*/ 0 60000 65536"/>
                <a:gd name="T15" fmla="*/ 0 w 870"/>
                <a:gd name="T16" fmla="*/ 0 h 213"/>
                <a:gd name="T17" fmla="*/ 870 w 870"/>
                <a:gd name="T18" fmla="*/ 213 h 213"/>
              </a:gdLst>
              <a:ahLst/>
              <a:cxnLst>
                <a:cxn ang="T10">
                  <a:pos x="T0" y="T1"/>
                </a:cxn>
                <a:cxn ang="T11">
                  <a:pos x="T2" y="T3"/>
                </a:cxn>
                <a:cxn ang="T12">
                  <a:pos x="T4" y="T5"/>
                </a:cxn>
                <a:cxn ang="T13">
                  <a:pos x="T6" y="T7"/>
                </a:cxn>
                <a:cxn ang="T14">
                  <a:pos x="T8" y="T9"/>
                </a:cxn>
              </a:cxnLst>
              <a:rect l="T15" t="T16" r="T17" b="T18"/>
              <a:pathLst>
                <a:path w="870" h="213">
                  <a:moveTo>
                    <a:pt x="2" y="0"/>
                  </a:moveTo>
                  <a:lnTo>
                    <a:pt x="0" y="9"/>
                  </a:lnTo>
                  <a:lnTo>
                    <a:pt x="868" y="213"/>
                  </a:lnTo>
                  <a:lnTo>
                    <a:pt x="870" y="205"/>
                  </a:lnTo>
                  <a:lnTo>
                    <a:pt x="2" y="0"/>
                  </a:lnTo>
                  <a:close/>
                </a:path>
              </a:pathLst>
            </a:custGeom>
            <a:solidFill>
              <a:srgbClr val="4C4C4C"/>
            </a:solidFill>
            <a:ln w="9525">
              <a:noFill/>
              <a:round/>
              <a:headEnd/>
              <a:tailEnd/>
            </a:ln>
          </p:spPr>
          <p:txBody>
            <a:bodyPr/>
            <a:lstStyle/>
            <a:p>
              <a:endParaRPr lang="en-US" dirty="0"/>
            </a:p>
          </p:txBody>
        </p:sp>
        <p:sp>
          <p:nvSpPr>
            <p:cNvPr id="21634" name="Freeform 984"/>
            <p:cNvSpPr>
              <a:spLocks/>
            </p:cNvSpPr>
            <p:nvPr/>
          </p:nvSpPr>
          <p:spPr bwMode="auto">
            <a:xfrm>
              <a:off x="3487" y="1230"/>
              <a:ext cx="1" cy="2"/>
            </a:xfrm>
            <a:custGeom>
              <a:avLst/>
              <a:gdLst>
                <a:gd name="T0" fmla="*/ 0 w 4"/>
                <a:gd name="T1" fmla="*/ 9 h 9"/>
                <a:gd name="T2" fmla="*/ 1 w 4"/>
                <a:gd name="T3" fmla="*/ 9 h 9"/>
                <a:gd name="T4" fmla="*/ 3 w 4"/>
                <a:gd name="T5" fmla="*/ 0 h 9"/>
                <a:gd name="T6" fmla="*/ 4 w 4"/>
                <a:gd name="T7" fmla="*/ 2 h 9"/>
                <a:gd name="T8" fmla="*/ 0 w 4"/>
                <a:gd name="T9" fmla="*/ 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9"/>
                  </a:moveTo>
                  <a:lnTo>
                    <a:pt x="1" y="9"/>
                  </a:lnTo>
                  <a:lnTo>
                    <a:pt x="3" y="0"/>
                  </a:lnTo>
                  <a:lnTo>
                    <a:pt x="4" y="2"/>
                  </a:lnTo>
                  <a:lnTo>
                    <a:pt x="0" y="9"/>
                  </a:lnTo>
                  <a:close/>
                </a:path>
              </a:pathLst>
            </a:custGeom>
            <a:solidFill>
              <a:srgbClr val="4C4C4C"/>
            </a:solidFill>
            <a:ln w="9525">
              <a:noFill/>
              <a:round/>
              <a:headEnd/>
              <a:tailEnd/>
            </a:ln>
          </p:spPr>
          <p:txBody>
            <a:bodyPr/>
            <a:lstStyle/>
            <a:p>
              <a:endParaRPr lang="en-US" dirty="0"/>
            </a:p>
          </p:txBody>
        </p:sp>
        <p:sp>
          <p:nvSpPr>
            <p:cNvPr id="21635" name="Freeform 985"/>
            <p:cNvSpPr>
              <a:spLocks/>
            </p:cNvSpPr>
            <p:nvPr/>
          </p:nvSpPr>
          <p:spPr bwMode="auto">
            <a:xfrm>
              <a:off x="3578" y="1250"/>
              <a:ext cx="6" cy="15"/>
            </a:xfrm>
            <a:custGeom>
              <a:avLst/>
              <a:gdLst>
                <a:gd name="T0" fmla="*/ 48 w 55"/>
                <a:gd name="T1" fmla="*/ 92 h 92"/>
                <a:gd name="T2" fmla="*/ 55 w 55"/>
                <a:gd name="T3" fmla="*/ 88 h 92"/>
                <a:gd name="T4" fmla="*/ 7 w 55"/>
                <a:gd name="T5" fmla="*/ 0 h 92"/>
                <a:gd name="T6" fmla="*/ 0 w 55"/>
                <a:gd name="T7" fmla="*/ 4 h 92"/>
                <a:gd name="T8" fmla="*/ 48 w 55"/>
                <a:gd name="T9" fmla="*/ 92 h 92"/>
                <a:gd name="T10" fmla="*/ 0 60000 65536"/>
                <a:gd name="T11" fmla="*/ 0 60000 65536"/>
                <a:gd name="T12" fmla="*/ 0 60000 65536"/>
                <a:gd name="T13" fmla="*/ 0 60000 65536"/>
                <a:gd name="T14" fmla="*/ 0 60000 65536"/>
                <a:gd name="T15" fmla="*/ 0 w 55"/>
                <a:gd name="T16" fmla="*/ 0 h 92"/>
                <a:gd name="T17" fmla="*/ 55 w 55"/>
                <a:gd name="T18" fmla="*/ 92 h 92"/>
              </a:gdLst>
              <a:ahLst/>
              <a:cxnLst>
                <a:cxn ang="T10">
                  <a:pos x="T0" y="T1"/>
                </a:cxn>
                <a:cxn ang="T11">
                  <a:pos x="T2" y="T3"/>
                </a:cxn>
                <a:cxn ang="T12">
                  <a:pos x="T4" y="T5"/>
                </a:cxn>
                <a:cxn ang="T13">
                  <a:pos x="T6" y="T7"/>
                </a:cxn>
                <a:cxn ang="T14">
                  <a:pos x="T8" y="T9"/>
                </a:cxn>
              </a:cxnLst>
              <a:rect l="T15" t="T16" r="T17" b="T18"/>
              <a:pathLst>
                <a:path w="55" h="92">
                  <a:moveTo>
                    <a:pt x="48" y="92"/>
                  </a:moveTo>
                  <a:lnTo>
                    <a:pt x="55" y="88"/>
                  </a:lnTo>
                  <a:lnTo>
                    <a:pt x="7" y="0"/>
                  </a:lnTo>
                  <a:lnTo>
                    <a:pt x="0" y="4"/>
                  </a:lnTo>
                  <a:lnTo>
                    <a:pt x="48" y="92"/>
                  </a:lnTo>
                  <a:close/>
                </a:path>
              </a:pathLst>
            </a:custGeom>
            <a:solidFill>
              <a:srgbClr val="4C4C4C"/>
            </a:solidFill>
            <a:ln w="9525">
              <a:noFill/>
              <a:round/>
              <a:headEnd/>
              <a:tailEnd/>
            </a:ln>
          </p:spPr>
          <p:txBody>
            <a:bodyPr/>
            <a:lstStyle/>
            <a:p>
              <a:endParaRPr lang="en-US" dirty="0"/>
            </a:p>
          </p:txBody>
        </p:sp>
        <p:sp>
          <p:nvSpPr>
            <p:cNvPr id="21636" name="Freeform 986"/>
            <p:cNvSpPr>
              <a:spLocks/>
            </p:cNvSpPr>
            <p:nvPr/>
          </p:nvSpPr>
          <p:spPr bwMode="auto">
            <a:xfrm>
              <a:off x="3584" y="1264"/>
              <a:ext cx="1" cy="2"/>
            </a:xfrm>
            <a:custGeom>
              <a:avLst/>
              <a:gdLst>
                <a:gd name="T0" fmla="*/ 3 w 12"/>
                <a:gd name="T1" fmla="*/ 8 h 10"/>
                <a:gd name="T2" fmla="*/ 12 w 12"/>
                <a:gd name="T3" fmla="*/ 10 h 10"/>
                <a:gd name="T4" fmla="*/ 7 w 12"/>
                <a:gd name="T5" fmla="*/ 2 h 10"/>
                <a:gd name="T6" fmla="*/ 0 w 12"/>
                <a:gd name="T7" fmla="*/ 6 h 10"/>
                <a:gd name="T8" fmla="*/ 5 w 12"/>
                <a:gd name="T9" fmla="*/ 0 h 10"/>
                <a:gd name="T10" fmla="*/ 3 w 12"/>
                <a:gd name="T11" fmla="*/ 8 h 10"/>
                <a:gd name="T12" fmla="*/ 0 60000 65536"/>
                <a:gd name="T13" fmla="*/ 0 60000 65536"/>
                <a:gd name="T14" fmla="*/ 0 60000 65536"/>
                <a:gd name="T15" fmla="*/ 0 60000 65536"/>
                <a:gd name="T16" fmla="*/ 0 60000 65536"/>
                <a:gd name="T17" fmla="*/ 0 60000 65536"/>
                <a:gd name="T18" fmla="*/ 0 w 12"/>
                <a:gd name="T19" fmla="*/ 0 h 10"/>
                <a:gd name="T20" fmla="*/ 12 w 1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2" h="10">
                  <a:moveTo>
                    <a:pt x="3" y="8"/>
                  </a:moveTo>
                  <a:lnTo>
                    <a:pt x="12" y="10"/>
                  </a:lnTo>
                  <a:lnTo>
                    <a:pt x="7" y="2"/>
                  </a:lnTo>
                  <a:lnTo>
                    <a:pt x="0" y="6"/>
                  </a:lnTo>
                  <a:lnTo>
                    <a:pt x="5" y="0"/>
                  </a:lnTo>
                  <a:lnTo>
                    <a:pt x="3" y="8"/>
                  </a:lnTo>
                  <a:close/>
                </a:path>
              </a:pathLst>
            </a:custGeom>
            <a:solidFill>
              <a:srgbClr val="4C4C4C"/>
            </a:solidFill>
            <a:ln w="9525">
              <a:noFill/>
              <a:round/>
              <a:headEnd/>
              <a:tailEnd/>
            </a:ln>
          </p:spPr>
          <p:txBody>
            <a:bodyPr/>
            <a:lstStyle/>
            <a:p>
              <a:endParaRPr lang="en-US" dirty="0"/>
            </a:p>
          </p:txBody>
        </p:sp>
        <p:sp>
          <p:nvSpPr>
            <p:cNvPr id="21637" name="Freeform 987"/>
            <p:cNvSpPr>
              <a:spLocks/>
            </p:cNvSpPr>
            <p:nvPr/>
          </p:nvSpPr>
          <p:spPr bwMode="auto">
            <a:xfrm>
              <a:off x="3523" y="1213"/>
              <a:ext cx="4" cy="21"/>
            </a:xfrm>
            <a:custGeom>
              <a:avLst/>
              <a:gdLst>
                <a:gd name="T0" fmla="*/ 6 w 37"/>
                <a:gd name="T1" fmla="*/ 0 h 127"/>
                <a:gd name="T2" fmla="*/ 21 w 37"/>
                <a:gd name="T3" fmla="*/ 16 h 127"/>
                <a:gd name="T4" fmla="*/ 25 w 37"/>
                <a:gd name="T5" fmla="*/ 24 h 127"/>
                <a:gd name="T6" fmla="*/ 31 w 37"/>
                <a:gd name="T7" fmla="*/ 34 h 127"/>
                <a:gd name="T8" fmla="*/ 35 w 37"/>
                <a:gd name="T9" fmla="*/ 52 h 127"/>
                <a:gd name="T10" fmla="*/ 37 w 37"/>
                <a:gd name="T11" fmla="*/ 69 h 127"/>
                <a:gd name="T12" fmla="*/ 33 w 37"/>
                <a:gd name="T13" fmla="*/ 86 h 127"/>
                <a:gd name="T14" fmla="*/ 28 w 37"/>
                <a:gd name="T15" fmla="*/ 103 h 127"/>
                <a:gd name="T16" fmla="*/ 20 w 37"/>
                <a:gd name="T17" fmla="*/ 116 h 127"/>
                <a:gd name="T18" fmla="*/ 11 w 37"/>
                <a:gd name="T19" fmla="*/ 127 h 127"/>
                <a:gd name="T20" fmla="*/ 4 w 37"/>
                <a:gd name="T21" fmla="*/ 122 h 127"/>
                <a:gd name="T22" fmla="*/ 12 w 37"/>
                <a:gd name="T23" fmla="*/ 112 h 127"/>
                <a:gd name="T24" fmla="*/ 20 w 37"/>
                <a:gd name="T25" fmla="*/ 99 h 127"/>
                <a:gd name="T26" fmla="*/ 24 w 37"/>
                <a:gd name="T27" fmla="*/ 85 h 127"/>
                <a:gd name="T28" fmla="*/ 28 w 37"/>
                <a:gd name="T29" fmla="*/ 69 h 127"/>
                <a:gd name="T30" fmla="*/ 27 w 37"/>
                <a:gd name="T31" fmla="*/ 53 h 127"/>
                <a:gd name="T32" fmla="*/ 22 w 37"/>
                <a:gd name="T33" fmla="*/ 36 h 127"/>
                <a:gd name="T34" fmla="*/ 18 w 37"/>
                <a:gd name="T35" fmla="*/ 28 h 127"/>
                <a:gd name="T36" fmla="*/ 14 w 37"/>
                <a:gd name="T37" fmla="*/ 21 h 127"/>
                <a:gd name="T38" fmla="*/ 0 w 37"/>
                <a:gd name="T39" fmla="*/ 5 h 127"/>
                <a:gd name="T40" fmla="*/ 6 w 37"/>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7"/>
                <a:gd name="T65" fmla="*/ 37 w 37"/>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7">
                  <a:moveTo>
                    <a:pt x="6" y="0"/>
                  </a:moveTo>
                  <a:lnTo>
                    <a:pt x="21" y="16"/>
                  </a:lnTo>
                  <a:lnTo>
                    <a:pt x="25" y="24"/>
                  </a:lnTo>
                  <a:lnTo>
                    <a:pt x="31" y="34"/>
                  </a:lnTo>
                  <a:lnTo>
                    <a:pt x="35" y="52"/>
                  </a:lnTo>
                  <a:lnTo>
                    <a:pt x="37" y="69"/>
                  </a:lnTo>
                  <a:lnTo>
                    <a:pt x="33" y="86"/>
                  </a:lnTo>
                  <a:lnTo>
                    <a:pt x="28" y="103"/>
                  </a:lnTo>
                  <a:lnTo>
                    <a:pt x="20" y="116"/>
                  </a:lnTo>
                  <a:lnTo>
                    <a:pt x="11" y="127"/>
                  </a:lnTo>
                  <a:lnTo>
                    <a:pt x="4" y="122"/>
                  </a:lnTo>
                  <a:lnTo>
                    <a:pt x="12" y="112"/>
                  </a:lnTo>
                  <a:lnTo>
                    <a:pt x="20" y="99"/>
                  </a:lnTo>
                  <a:lnTo>
                    <a:pt x="24" y="85"/>
                  </a:lnTo>
                  <a:lnTo>
                    <a:pt x="28" y="69"/>
                  </a:lnTo>
                  <a:lnTo>
                    <a:pt x="27" y="53"/>
                  </a:lnTo>
                  <a:lnTo>
                    <a:pt x="22" y="36"/>
                  </a:lnTo>
                  <a:lnTo>
                    <a:pt x="18" y="28"/>
                  </a:lnTo>
                  <a:lnTo>
                    <a:pt x="14" y="21"/>
                  </a:lnTo>
                  <a:lnTo>
                    <a:pt x="0" y="5"/>
                  </a:lnTo>
                  <a:lnTo>
                    <a:pt x="6" y="0"/>
                  </a:lnTo>
                  <a:close/>
                </a:path>
              </a:pathLst>
            </a:custGeom>
            <a:solidFill>
              <a:srgbClr val="666666"/>
            </a:solidFill>
            <a:ln w="9525">
              <a:noFill/>
              <a:round/>
              <a:headEnd/>
              <a:tailEnd/>
            </a:ln>
          </p:spPr>
          <p:txBody>
            <a:bodyPr/>
            <a:lstStyle/>
            <a:p>
              <a:endParaRPr lang="en-US" dirty="0"/>
            </a:p>
          </p:txBody>
        </p:sp>
        <p:sp>
          <p:nvSpPr>
            <p:cNvPr id="21638" name="Freeform 988"/>
            <p:cNvSpPr>
              <a:spLocks/>
            </p:cNvSpPr>
            <p:nvPr/>
          </p:nvSpPr>
          <p:spPr bwMode="auto">
            <a:xfrm>
              <a:off x="3523" y="1233"/>
              <a:ext cx="5" cy="10"/>
            </a:xfrm>
            <a:custGeom>
              <a:avLst/>
              <a:gdLst>
                <a:gd name="T0" fmla="*/ 11 w 47"/>
                <a:gd name="T1" fmla="*/ 4 h 59"/>
                <a:gd name="T2" fmla="*/ 9 w 47"/>
                <a:gd name="T3" fmla="*/ 10 h 59"/>
                <a:gd name="T4" fmla="*/ 9 w 47"/>
                <a:gd name="T5" fmla="*/ 14 h 59"/>
                <a:gd name="T6" fmla="*/ 11 w 47"/>
                <a:gd name="T7" fmla="*/ 18 h 59"/>
                <a:gd name="T8" fmla="*/ 16 w 47"/>
                <a:gd name="T9" fmla="*/ 22 h 59"/>
                <a:gd name="T10" fmla="*/ 33 w 47"/>
                <a:gd name="T11" fmla="*/ 37 h 59"/>
                <a:gd name="T12" fmla="*/ 41 w 47"/>
                <a:gd name="T13" fmla="*/ 44 h 59"/>
                <a:gd name="T14" fmla="*/ 47 w 47"/>
                <a:gd name="T15" fmla="*/ 54 h 59"/>
                <a:gd name="T16" fmla="*/ 39 w 47"/>
                <a:gd name="T17" fmla="*/ 59 h 59"/>
                <a:gd name="T18" fmla="*/ 33 w 47"/>
                <a:gd name="T19" fmla="*/ 48 h 59"/>
                <a:gd name="T20" fmla="*/ 27 w 47"/>
                <a:gd name="T21" fmla="*/ 42 h 59"/>
                <a:gd name="T22" fmla="*/ 11 w 47"/>
                <a:gd name="T23" fmla="*/ 28 h 59"/>
                <a:gd name="T24" fmla="*/ 4 w 47"/>
                <a:gd name="T25" fmla="*/ 23 h 59"/>
                <a:gd name="T26" fmla="*/ 0 w 47"/>
                <a:gd name="T27" fmla="*/ 16 h 59"/>
                <a:gd name="T28" fmla="*/ 0 w 47"/>
                <a:gd name="T29" fmla="*/ 7 h 59"/>
                <a:gd name="T30" fmla="*/ 3 w 47"/>
                <a:gd name="T31" fmla="*/ 0 h 59"/>
                <a:gd name="T32" fmla="*/ 11 w 47"/>
                <a:gd name="T33" fmla="*/ 4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9"/>
                <a:gd name="T53" fmla="*/ 47 w 47"/>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9">
                  <a:moveTo>
                    <a:pt x="11" y="4"/>
                  </a:moveTo>
                  <a:lnTo>
                    <a:pt x="9" y="10"/>
                  </a:lnTo>
                  <a:lnTo>
                    <a:pt x="9" y="14"/>
                  </a:lnTo>
                  <a:lnTo>
                    <a:pt x="11" y="18"/>
                  </a:lnTo>
                  <a:lnTo>
                    <a:pt x="16" y="22"/>
                  </a:lnTo>
                  <a:lnTo>
                    <a:pt x="33" y="37"/>
                  </a:lnTo>
                  <a:lnTo>
                    <a:pt x="41" y="44"/>
                  </a:lnTo>
                  <a:lnTo>
                    <a:pt x="47" y="54"/>
                  </a:lnTo>
                  <a:lnTo>
                    <a:pt x="39" y="59"/>
                  </a:lnTo>
                  <a:lnTo>
                    <a:pt x="33" y="48"/>
                  </a:lnTo>
                  <a:lnTo>
                    <a:pt x="27" y="42"/>
                  </a:lnTo>
                  <a:lnTo>
                    <a:pt x="11" y="28"/>
                  </a:lnTo>
                  <a:lnTo>
                    <a:pt x="4" y="23"/>
                  </a:lnTo>
                  <a:lnTo>
                    <a:pt x="0" y="16"/>
                  </a:lnTo>
                  <a:lnTo>
                    <a:pt x="0" y="7"/>
                  </a:lnTo>
                  <a:lnTo>
                    <a:pt x="3" y="0"/>
                  </a:lnTo>
                  <a:lnTo>
                    <a:pt x="11" y="4"/>
                  </a:lnTo>
                  <a:close/>
                </a:path>
              </a:pathLst>
            </a:custGeom>
            <a:solidFill>
              <a:srgbClr val="666666"/>
            </a:solidFill>
            <a:ln w="9525">
              <a:noFill/>
              <a:round/>
              <a:headEnd/>
              <a:tailEnd/>
            </a:ln>
          </p:spPr>
          <p:txBody>
            <a:bodyPr/>
            <a:lstStyle/>
            <a:p>
              <a:endParaRPr lang="en-US" dirty="0"/>
            </a:p>
          </p:txBody>
        </p:sp>
        <p:sp>
          <p:nvSpPr>
            <p:cNvPr id="21639" name="Freeform 989"/>
            <p:cNvSpPr>
              <a:spLocks/>
            </p:cNvSpPr>
            <p:nvPr/>
          </p:nvSpPr>
          <p:spPr bwMode="auto">
            <a:xfrm>
              <a:off x="3523" y="1233"/>
              <a:ext cx="1" cy="1"/>
            </a:xfrm>
            <a:custGeom>
              <a:avLst/>
              <a:gdLst>
                <a:gd name="T0" fmla="*/ 1 w 8"/>
                <a:gd name="T1" fmla="*/ 0 h 5"/>
                <a:gd name="T2" fmla="*/ 0 w 8"/>
                <a:gd name="T3" fmla="*/ 0 h 5"/>
                <a:gd name="T4" fmla="*/ 8 w 8"/>
                <a:gd name="T5" fmla="*/ 4 h 5"/>
                <a:gd name="T6" fmla="*/ 8 w 8"/>
                <a:gd name="T7" fmla="*/ 5 h 5"/>
                <a:gd name="T8" fmla="*/ 1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1" y="0"/>
                  </a:moveTo>
                  <a:lnTo>
                    <a:pt x="0" y="0"/>
                  </a:lnTo>
                  <a:lnTo>
                    <a:pt x="8" y="4"/>
                  </a:lnTo>
                  <a:lnTo>
                    <a:pt x="8" y="5"/>
                  </a:lnTo>
                  <a:lnTo>
                    <a:pt x="1" y="0"/>
                  </a:lnTo>
                  <a:close/>
                </a:path>
              </a:pathLst>
            </a:custGeom>
            <a:solidFill>
              <a:srgbClr val="666666"/>
            </a:solidFill>
            <a:ln w="9525">
              <a:noFill/>
              <a:round/>
              <a:headEnd/>
              <a:tailEnd/>
            </a:ln>
          </p:spPr>
          <p:txBody>
            <a:bodyPr/>
            <a:lstStyle/>
            <a:p>
              <a:endParaRPr lang="en-US" dirty="0"/>
            </a:p>
          </p:txBody>
        </p:sp>
        <p:sp>
          <p:nvSpPr>
            <p:cNvPr id="21640" name="Freeform 990"/>
            <p:cNvSpPr>
              <a:spLocks/>
            </p:cNvSpPr>
            <p:nvPr/>
          </p:nvSpPr>
          <p:spPr bwMode="auto">
            <a:xfrm>
              <a:off x="3418" y="1154"/>
              <a:ext cx="65" cy="35"/>
            </a:xfrm>
            <a:custGeom>
              <a:avLst/>
              <a:gdLst>
                <a:gd name="T0" fmla="*/ 4 w 587"/>
                <a:gd name="T1" fmla="*/ 0 h 212"/>
                <a:gd name="T2" fmla="*/ 110 w 587"/>
                <a:gd name="T3" fmla="*/ 37 h 212"/>
                <a:gd name="T4" fmla="*/ 286 w 587"/>
                <a:gd name="T5" fmla="*/ 99 h 212"/>
                <a:gd name="T6" fmla="*/ 466 w 587"/>
                <a:gd name="T7" fmla="*/ 161 h 212"/>
                <a:gd name="T8" fmla="*/ 538 w 587"/>
                <a:gd name="T9" fmla="*/ 187 h 212"/>
                <a:gd name="T10" fmla="*/ 587 w 587"/>
                <a:gd name="T11" fmla="*/ 205 h 212"/>
                <a:gd name="T12" fmla="*/ 583 w 587"/>
                <a:gd name="T13" fmla="*/ 212 h 212"/>
                <a:gd name="T14" fmla="*/ 534 w 587"/>
                <a:gd name="T15" fmla="*/ 195 h 212"/>
                <a:gd name="T16" fmla="*/ 461 w 587"/>
                <a:gd name="T17" fmla="*/ 169 h 212"/>
                <a:gd name="T18" fmla="*/ 282 w 587"/>
                <a:gd name="T19" fmla="*/ 106 h 212"/>
                <a:gd name="T20" fmla="*/ 106 w 587"/>
                <a:gd name="T21" fmla="*/ 45 h 212"/>
                <a:gd name="T22" fmla="*/ 0 w 587"/>
                <a:gd name="T23" fmla="*/ 7 h 212"/>
                <a:gd name="T24" fmla="*/ 4 w 587"/>
                <a:gd name="T25" fmla="*/ 0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7"/>
                <a:gd name="T40" fmla="*/ 0 h 212"/>
                <a:gd name="T41" fmla="*/ 587 w 587"/>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7" h="212">
                  <a:moveTo>
                    <a:pt x="4" y="0"/>
                  </a:moveTo>
                  <a:lnTo>
                    <a:pt x="110" y="37"/>
                  </a:lnTo>
                  <a:lnTo>
                    <a:pt x="286" y="99"/>
                  </a:lnTo>
                  <a:lnTo>
                    <a:pt x="466" y="161"/>
                  </a:lnTo>
                  <a:lnTo>
                    <a:pt x="538" y="187"/>
                  </a:lnTo>
                  <a:lnTo>
                    <a:pt x="587" y="205"/>
                  </a:lnTo>
                  <a:lnTo>
                    <a:pt x="583" y="212"/>
                  </a:lnTo>
                  <a:lnTo>
                    <a:pt x="534" y="195"/>
                  </a:lnTo>
                  <a:lnTo>
                    <a:pt x="461" y="169"/>
                  </a:lnTo>
                  <a:lnTo>
                    <a:pt x="282" y="106"/>
                  </a:lnTo>
                  <a:lnTo>
                    <a:pt x="106" y="45"/>
                  </a:lnTo>
                  <a:lnTo>
                    <a:pt x="0" y="7"/>
                  </a:lnTo>
                  <a:lnTo>
                    <a:pt x="4" y="0"/>
                  </a:lnTo>
                  <a:close/>
                </a:path>
              </a:pathLst>
            </a:custGeom>
            <a:solidFill>
              <a:srgbClr val="4C4C4C"/>
            </a:solidFill>
            <a:ln w="9525">
              <a:noFill/>
              <a:round/>
              <a:headEnd/>
              <a:tailEnd/>
            </a:ln>
          </p:spPr>
          <p:txBody>
            <a:bodyPr/>
            <a:lstStyle/>
            <a:p>
              <a:endParaRPr lang="en-US" dirty="0"/>
            </a:p>
          </p:txBody>
        </p:sp>
        <p:sp>
          <p:nvSpPr>
            <p:cNvPr id="21641" name="Freeform 991"/>
            <p:cNvSpPr>
              <a:spLocks/>
            </p:cNvSpPr>
            <p:nvPr/>
          </p:nvSpPr>
          <p:spPr bwMode="auto">
            <a:xfrm>
              <a:off x="3483" y="1188"/>
              <a:ext cx="96" cy="63"/>
            </a:xfrm>
            <a:custGeom>
              <a:avLst/>
              <a:gdLst>
                <a:gd name="T0" fmla="*/ 4 w 867"/>
                <a:gd name="T1" fmla="*/ 0 h 377"/>
                <a:gd name="T2" fmla="*/ 173 w 867"/>
                <a:gd name="T3" fmla="*/ 69 h 377"/>
                <a:gd name="T4" fmla="*/ 455 w 867"/>
                <a:gd name="T5" fmla="*/ 184 h 377"/>
                <a:gd name="T6" fmla="*/ 599 w 867"/>
                <a:gd name="T7" fmla="*/ 244 h 377"/>
                <a:gd name="T8" fmla="*/ 726 w 867"/>
                <a:gd name="T9" fmla="*/ 299 h 377"/>
                <a:gd name="T10" fmla="*/ 821 w 867"/>
                <a:gd name="T11" fmla="*/ 343 h 377"/>
                <a:gd name="T12" fmla="*/ 851 w 867"/>
                <a:gd name="T13" fmla="*/ 359 h 377"/>
                <a:gd name="T14" fmla="*/ 867 w 867"/>
                <a:gd name="T15" fmla="*/ 370 h 377"/>
                <a:gd name="T16" fmla="*/ 863 w 867"/>
                <a:gd name="T17" fmla="*/ 377 h 377"/>
                <a:gd name="T18" fmla="*/ 846 w 867"/>
                <a:gd name="T19" fmla="*/ 366 h 377"/>
                <a:gd name="T20" fmla="*/ 816 w 867"/>
                <a:gd name="T21" fmla="*/ 350 h 377"/>
                <a:gd name="T22" fmla="*/ 722 w 867"/>
                <a:gd name="T23" fmla="*/ 307 h 377"/>
                <a:gd name="T24" fmla="*/ 594 w 867"/>
                <a:gd name="T25" fmla="*/ 251 h 377"/>
                <a:gd name="T26" fmla="*/ 451 w 867"/>
                <a:gd name="T27" fmla="*/ 191 h 377"/>
                <a:gd name="T28" fmla="*/ 169 w 867"/>
                <a:gd name="T29" fmla="*/ 76 h 377"/>
                <a:gd name="T30" fmla="*/ 0 w 867"/>
                <a:gd name="T31" fmla="*/ 7 h 377"/>
                <a:gd name="T32" fmla="*/ 4 w 867"/>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7"/>
                <a:gd name="T52" fmla="*/ 0 h 377"/>
                <a:gd name="T53" fmla="*/ 867 w 867"/>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7" h="377">
                  <a:moveTo>
                    <a:pt x="4" y="0"/>
                  </a:moveTo>
                  <a:lnTo>
                    <a:pt x="173" y="69"/>
                  </a:lnTo>
                  <a:lnTo>
                    <a:pt x="455" y="184"/>
                  </a:lnTo>
                  <a:lnTo>
                    <a:pt x="599" y="244"/>
                  </a:lnTo>
                  <a:lnTo>
                    <a:pt x="726" y="299"/>
                  </a:lnTo>
                  <a:lnTo>
                    <a:pt x="821" y="343"/>
                  </a:lnTo>
                  <a:lnTo>
                    <a:pt x="851" y="359"/>
                  </a:lnTo>
                  <a:lnTo>
                    <a:pt x="867" y="370"/>
                  </a:lnTo>
                  <a:lnTo>
                    <a:pt x="863" y="377"/>
                  </a:lnTo>
                  <a:lnTo>
                    <a:pt x="846" y="366"/>
                  </a:lnTo>
                  <a:lnTo>
                    <a:pt x="816" y="350"/>
                  </a:lnTo>
                  <a:lnTo>
                    <a:pt x="722" y="307"/>
                  </a:lnTo>
                  <a:lnTo>
                    <a:pt x="594" y="251"/>
                  </a:lnTo>
                  <a:lnTo>
                    <a:pt x="451" y="191"/>
                  </a:lnTo>
                  <a:lnTo>
                    <a:pt x="169" y="76"/>
                  </a:lnTo>
                  <a:lnTo>
                    <a:pt x="0" y="7"/>
                  </a:lnTo>
                  <a:lnTo>
                    <a:pt x="4" y="0"/>
                  </a:lnTo>
                  <a:close/>
                </a:path>
              </a:pathLst>
            </a:custGeom>
            <a:solidFill>
              <a:srgbClr val="4C4C4C"/>
            </a:solidFill>
            <a:ln w="9525">
              <a:noFill/>
              <a:round/>
              <a:headEnd/>
              <a:tailEnd/>
            </a:ln>
          </p:spPr>
          <p:txBody>
            <a:bodyPr/>
            <a:lstStyle/>
            <a:p>
              <a:endParaRPr lang="en-US" dirty="0"/>
            </a:p>
          </p:txBody>
        </p:sp>
        <p:sp>
          <p:nvSpPr>
            <p:cNvPr id="21642" name="Freeform 992"/>
            <p:cNvSpPr>
              <a:spLocks/>
            </p:cNvSpPr>
            <p:nvPr/>
          </p:nvSpPr>
          <p:spPr bwMode="auto">
            <a:xfrm>
              <a:off x="3483" y="1188"/>
              <a:ext cx="1" cy="1"/>
            </a:xfrm>
            <a:custGeom>
              <a:avLst/>
              <a:gdLst>
                <a:gd name="T0" fmla="*/ 4 w 4"/>
                <a:gd name="T1" fmla="*/ 0 h 7"/>
                <a:gd name="T2" fmla="*/ 0 w 4"/>
                <a:gd name="T3" fmla="*/ 7 h 7"/>
                <a:gd name="T4" fmla="*/ 4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4C4C4C"/>
            </a:solidFill>
            <a:ln w="9525">
              <a:noFill/>
              <a:round/>
              <a:headEnd/>
              <a:tailEnd/>
            </a:ln>
          </p:spPr>
          <p:txBody>
            <a:bodyPr/>
            <a:lstStyle/>
            <a:p>
              <a:endParaRPr lang="en-US" dirty="0"/>
            </a:p>
          </p:txBody>
        </p:sp>
        <p:sp>
          <p:nvSpPr>
            <p:cNvPr id="21643" name="Freeform 993"/>
            <p:cNvSpPr>
              <a:spLocks/>
            </p:cNvSpPr>
            <p:nvPr/>
          </p:nvSpPr>
          <p:spPr bwMode="auto">
            <a:xfrm>
              <a:off x="3453" y="1166"/>
              <a:ext cx="11" cy="11"/>
            </a:xfrm>
            <a:custGeom>
              <a:avLst/>
              <a:gdLst>
                <a:gd name="T0" fmla="*/ 0 w 95"/>
                <a:gd name="T1" fmla="*/ 50 h 68"/>
                <a:gd name="T2" fmla="*/ 42 w 95"/>
                <a:gd name="T3" fmla="*/ 0 h 68"/>
                <a:gd name="T4" fmla="*/ 95 w 95"/>
                <a:gd name="T5" fmla="*/ 18 h 68"/>
                <a:gd name="T6" fmla="*/ 63 w 95"/>
                <a:gd name="T7" fmla="*/ 68 h 68"/>
                <a:gd name="T8" fmla="*/ 0 w 95"/>
                <a:gd name="T9" fmla="*/ 50 h 68"/>
                <a:gd name="T10" fmla="*/ 0 60000 65536"/>
                <a:gd name="T11" fmla="*/ 0 60000 65536"/>
                <a:gd name="T12" fmla="*/ 0 60000 65536"/>
                <a:gd name="T13" fmla="*/ 0 60000 65536"/>
                <a:gd name="T14" fmla="*/ 0 60000 65536"/>
                <a:gd name="T15" fmla="*/ 0 w 95"/>
                <a:gd name="T16" fmla="*/ 0 h 68"/>
                <a:gd name="T17" fmla="*/ 95 w 95"/>
                <a:gd name="T18" fmla="*/ 68 h 68"/>
              </a:gdLst>
              <a:ahLst/>
              <a:cxnLst>
                <a:cxn ang="T10">
                  <a:pos x="T0" y="T1"/>
                </a:cxn>
                <a:cxn ang="T11">
                  <a:pos x="T2" y="T3"/>
                </a:cxn>
                <a:cxn ang="T12">
                  <a:pos x="T4" y="T5"/>
                </a:cxn>
                <a:cxn ang="T13">
                  <a:pos x="T6" y="T7"/>
                </a:cxn>
                <a:cxn ang="T14">
                  <a:pos x="T8" y="T9"/>
                </a:cxn>
              </a:cxnLst>
              <a:rect l="T15" t="T16" r="T17" b="T18"/>
              <a:pathLst>
                <a:path w="95" h="68">
                  <a:moveTo>
                    <a:pt x="0" y="50"/>
                  </a:moveTo>
                  <a:lnTo>
                    <a:pt x="42" y="0"/>
                  </a:lnTo>
                  <a:lnTo>
                    <a:pt x="95" y="18"/>
                  </a:lnTo>
                  <a:lnTo>
                    <a:pt x="63" y="68"/>
                  </a:lnTo>
                  <a:lnTo>
                    <a:pt x="0" y="50"/>
                  </a:lnTo>
                  <a:close/>
                </a:path>
              </a:pathLst>
            </a:custGeom>
            <a:solidFill>
              <a:srgbClr val="7F7F7F"/>
            </a:solidFill>
            <a:ln w="9525">
              <a:noFill/>
              <a:round/>
              <a:headEnd/>
              <a:tailEnd/>
            </a:ln>
          </p:spPr>
          <p:txBody>
            <a:bodyPr/>
            <a:lstStyle/>
            <a:p>
              <a:endParaRPr lang="en-US" dirty="0"/>
            </a:p>
          </p:txBody>
        </p:sp>
        <p:sp>
          <p:nvSpPr>
            <p:cNvPr id="21644" name="Freeform 994"/>
            <p:cNvSpPr>
              <a:spLocks/>
            </p:cNvSpPr>
            <p:nvPr/>
          </p:nvSpPr>
          <p:spPr bwMode="auto">
            <a:xfrm>
              <a:off x="3453" y="1166"/>
              <a:ext cx="5" cy="9"/>
            </a:xfrm>
            <a:custGeom>
              <a:avLst/>
              <a:gdLst>
                <a:gd name="T0" fmla="*/ 0 w 45"/>
                <a:gd name="T1" fmla="*/ 50 h 53"/>
                <a:gd name="T2" fmla="*/ 4 w 45"/>
                <a:gd name="T3" fmla="*/ 53 h 53"/>
                <a:gd name="T4" fmla="*/ 45 w 45"/>
                <a:gd name="T5" fmla="*/ 3 h 53"/>
                <a:gd name="T6" fmla="*/ 41 w 45"/>
                <a:gd name="T7" fmla="*/ 0 h 53"/>
                <a:gd name="T8" fmla="*/ 0 w 45"/>
                <a:gd name="T9" fmla="*/ 50 h 53"/>
                <a:gd name="T10" fmla="*/ 0 60000 65536"/>
                <a:gd name="T11" fmla="*/ 0 60000 65536"/>
                <a:gd name="T12" fmla="*/ 0 60000 65536"/>
                <a:gd name="T13" fmla="*/ 0 60000 65536"/>
                <a:gd name="T14" fmla="*/ 0 60000 65536"/>
                <a:gd name="T15" fmla="*/ 0 w 45"/>
                <a:gd name="T16" fmla="*/ 0 h 53"/>
                <a:gd name="T17" fmla="*/ 45 w 45"/>
                <a:gd name="T18" fmla="*/ 53 h 53"/>
              </a:gdLst>
              <a:ahLst/>
              <a:cxnLst>
                <a:cxn ang="T10">
                  <a:pos x="T0" y="T1"/>
                </a:cxn>
                <a:cxn ang="T11">
                  <a:pos x="T2" y="T3"/>
                </a:cxn>
                <a:cxn ang="T12">
                  <a:pos x="T4" y="T5"/>
                </a:cxn>
                <a:cxn ang="T13">
                  <a:pos x="T6" y="T7"/>
                </a:cxn>
                <a:cxn ang="T14">
                  <a:pos x="T8" y="T9"/>
                </a:cxn>
              </a:cxnLst>
              <a:rect l="T15" t="T16" r="T17" b="T18"/>
              <a:pathLst>
                <a:path w="45" h="53">
                  <a:moveTo>
                    <a:pt x="0" y="50"/>
                  </a:moveTo>
                  <a:lnTo>
                    <a:pt x="4" y="53"/>
                  </a:lnTo>
                  <a:lnTo>
                    <a:pt x="45" y="3"/>
                  </a:lnTo>
                  <a:lnTo>
                    <a:pt x="41" y="0"/>
                  </a:lnTo>
                  <a:lnTo>
                    <a:pt x="0" y="50"/>
                  </a:lnTo>
                  <a:close/>
                </a:path>
              </a:pathLst>
            </a:custGeom>
            <a:solidFill>
              <a:srgbClr val="000000"/>
            </a:solidFill>
            <a:ln w="9525">
              <a:noFill/>
              <a:round/>
              <a:headEnd/>
              <a:tailEnd/>
            </a:ln>
          </p:spPr>
          <p:txBody>
            <a:bodyPr/>
            <a:lstStyle/>
            <a:p>
              <a:endParaRPr lang="en-US" dirty="0"/>
            </a:p>
          </p:txBody>
        </p:sp>
        <p:sp>
          <p:nvSpPr>
            <p:cNvPr id="21645" name="Freeform 995"/>
            <p:cNvSpPr>
              <a:spLocks/>
            </p:cNvSpPr>
            <p:nvPr/>
          </p:nvSpPr>
          <p:spPr bwMode="auto">
            <a:xfrm>
              <a:off x="3458" y="1166"/>
              <a:ext cx="6" cy="3"/>
            </a:xfrm>
            <a:custGeom>
              <a:avLst/>
              <a:gdLst>
                <a:gd name="T0" fmla="*/ 1 w 54"/>
                <a:gd name="T1" fmla="*/ 0 h 22"/>
                <a:gd name="T2" fmla="*/ 0 w 54"/>
                <a:gd name="T3" fmla="*/ 4 h 22"/>
                <a:gd name="T4" fmla="*/ 53 w 54"/>
                <a:gd name="T5" fmla="*/ 22 h 22"/>
                <a:gd name="T6" fmla="*/ 54 w 54"/>
                <a:gd name="T7" fmla="*/ 18 h 22"/>
                <a:gd name="T8" fmla="*/ 1 w 54"/>
                <a:gd name="T9" fmla="*/ 0 h 22"/>
                <a:gd name="T10" fmla="*/ 0 60000 65536"/>
                <a:gd name="T11" fmla="*/ 0 60000 65536"/>
                <a:gd name="T12" fmla="*/ 0 60000 65536"/>
                <a:gd name="T13" fmla="*/ 0 60000 65536"/>
                <a:gd name="T14" fmla="*/ 0 60000 65536"/>
                <a:gd name="T15" fmla="*/ 0 w 54"/>
                <a:gd name="T16" fmla="*/ 0 h 22"/>
                <a:gd name="T17" fmla="*/ 54 w 54"/>
                <a:gd name="T18" fmla="*/ 22 h 22"/>
              </a:gdLst>
              <a:ahLst/>
              <a:cxnLst>
                <a:cxn ang="T10">
                  <a:pos x="T0" y="T1"/>
                </a:cxn>
                <a:cxn ang="T11">
                  <a:pos x="T2" y="T3"/>
                </a:cxn>
                <a:cxn ang="T12">
                  <a:pos x="T4" y="T5"/>
                </a:cxn>
                <a:cxn ang="T13">
                  <a:pos x="T6" y="T7"/>
                </a:cxn>
                <a:cxn ang="T14">
                  <a:pos x="T8" y="T9"/>
                </a:cxn>
              </a:cxnLst>
              <a:rect l="T15" t="T16" r="T17" b="T18"/>
              <a:pathLst>
                <a:path w="54" h="22">
                  <a:moveTo>
                    <a:pt x="1" y="0"/>
                  </a:moveTo>
                  <a:lnTo>
                    <a:pt x="0" y="4"/>
                  </a:lnTo>
                  <a:lnTo>
                    <a:pt x="53" y="22"/>
                  </a:lnTo>
                  <a:lnTo>
                    <a:pt x="54" y="18"/>
                  </a:lnTo>
                  <a:lnTo>
                    <a:pt x="1" y="0"/>
                  </a:lnTo>
                  <a:close/>
                </a:path>
              </a:pathLst>
            </a:custGeom>
            <a:solidFill>
              <a:srgbClr val="000000"/>
            </a:solidFill>
            <a:ln w="9525">
              <a:noFill/>
              <a:round/>
              <a:headEnd/>
              <a:tailEnd/>
            </a:ln>
          </p:spPr>
          <p:txBody>
            <a:bodyPr/>
            <a:lstStyle/>
            <a:p>
              <a:endParaRPr lang="en-US" dirty="0"/>
            </a:p>
          </p:txBody>
        </p:sp>
        <p:sp>
          <p:nvSpPr>
            <p:cNvPr id="21646" name="Freeform 996"/>
            <p:cNvSpPr>
              <a:spLocks/>
            </p:cNvSpPr>
            <p:nvPr/>
          </p:nvSpPr>
          <p:spPr bwMode="auto">
            <a:xfrm>
              <a:off x="3458" y="1166"/>
              <a:ext cx="1" cy="1"/>
            </a:xfrm>
            <a:custGeom>
              <a:avLst/>
              <a:gdLst>
                <a:gd name="T0" fmla="*/ 0 w 4"/>
                <a:gd name="T1" fmla="*/ 1 h 4"/>
                <a:gd name="T2" fmla="*/ 2 w 4"/>
                <a:gd name="T3" fmla="*/ 0 h 4"/>
                <a:gd name="T4" fmla="*/ 3 w 4"/>
                <a:gd name="T5" fmla="*/ 0 h 4"/>
                <a:gd name="T6" fmla="*/ 2 w 4"/>
                <a:gd name="T7" fmla="*/ 4 h 4"/>
                <a:gd name="T8" fmla="*/ 4 w 4"/>
                <a:gd name="T9" fmla="*/ 4 h 4"/>
                <a:gd name="T10" fmla="*/ 0 w 4"/>
                <a:gd name="T11" fmla="*/ 1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1"/>
                  </a:moveTo>
                  <a:lnTo>
                    <a:pt x="2" y="0"/>
                  </a:lnTo>
                  <a:lnTo>
                    <a:pt x="3" y="0"/>
                  </a:lnTo>
                  <a:lnTo>
                    <a:pt x="2" y="4"/>
                  </a:lnTo>
                  <a:lnTo>
                    <a:pt x="4" y="4"/>
                  </a:lnTo>
                  <a:lnTo>
                    <a:pt x="0" y="1"/>
                  </a:lnTo>
                  <a:close/>
                </a:path>
              </a:pathLst>
            </a:custGeom>
            <a:solidFill>
              <a:srgbClr val="000000"/>
            </a:solidFill>
            <a:ln w="9525">
              <a:noFill/>
              <a:round/>
              <a:headEnd/>
              <a:tailEnd/>
            </a:ln>
          </p:spPr>
          <p:txBody>
            <a:bodyPr/>
            <a:lstStyle/>
            <a:p>
              <a:endParaRPr lang="en-US" dirty="0"/>
            </a:p>
          </p:txBody>
        </p:sp>
        <p:sp>
          <p:nvSpPr>
            <p:cNvPr id="21647" name="Freeform 997"/>
            <p:cNvSpPr>
              <a:spLocks/>
            </p:cNvSpPr>
            <p:nvPr/>
          </p:nvSpPr>
          <p:spPr bwMode="auto">
            <a:xfrm>
              <a:off x="3460" y="1169"/>
              <a:ext cx="4" cy="9"/>
            </a:xfrm>
            <a:custGeom>
              <a:avLst/>
              <a:gdLst>
                <a:gd name="T0" fmla="*/ 35 w 35"/>
                <a:gd name="T1" fmla="*/ 3 h 53"/>
                <a:gd name="T2" fmla="*/ 32 w 35"/>
                <a:gd name="T3" fmla="*/ 0 h 53"/>
                <a:gd name="T4" fmla="*/ 0 w 35"/>
                <a:gd name="T5" fmla="*/ 50 h 53"/>
                <a:gd name="T6" fmla="*/ 3 w 35"/>
                <a:gd name="T7" fmla="*/ 53 h 53"/>
                <a:gd name="T8" fmla="*/ 35 w 35"/>
                <a:gd name="T9" fmla="*/ 3 h 53"/>
                <a:gd name="T10" fmla="*/ 0 60000 65536"/>
                <a:gd name="T11" fmla="*/ 0 60000 65536"/>
                <a:gd name="T12" fmla="*/ 0 60000 65536"/>
                <a:gd name="T13" fmla="*/ 0 60000 65536"/>
                <a:gd name="T14" fmla="*/ 0 60000 65536"/>
                <a:gd name="T15" fmla="*/ 0 w 35"/>
                <a:gd name="T16" fmla="*/ 0 h 53"/>
                <a:gd name="T17" fmla="*/ 35 w 35"/>
                <a:gd name="T18" fmla="*/ 53 h 53"/>
              </a:gdLst>
              <a:ahLst/>
              <a:cxnLst>
                <a:cxn ang="T10">
                  <a:pos x="T0" y="T1"/>
                </a:cxn>
                <a:cxn ang="T11">
                  <a:pos x="T2" y="T3"/>
                </a:cxn>
                <a:cxn ang="T12">
                  <a:pos x="T4" y="T5"/>
                </a:cxn>
                <a:cxn ang="T13">
                  <a:pos x="T6" y="T7"/>
                </a:cxn>
                <a:cxn ang="T14">
                  <a:pos x="T8" y="T9"/>
                </a:cxn>
              </a:cxnLst>
              <a:rect l="T15" t="T16" r="T17" b="T18"/>
              <a:pathLst>
                <a:path w="35" h="53">
                  <a:moveTo>
                    <a:pt x="35" y="3"/>
                  </a:moveTo>
                  <a:lnTo>
                    <a:pt x="32" y="0"/>
                  </a:lnTo>
                  <a:lnTo>
                    <a:pt x="0" y="50"/>
                  </a:lnTo>
                  <a:lnTo>
                    <a:pt x="3" y="53"/>
                  </a:lnTo>
                  <a:lnTo>
                    <a:pt x="35" y="3"/>
                  </a:lnTo>
                  <a:close/>
                </a:path>
              </a:pathLst>
            </a:custGeom>
            <a:solidFill>
              <a:srgbClr val="000000"/>
            </a:solidFill>
            <a:ln w="9525">
              <a:noFill/>
              <a:round/>
              <a:headEnd/>
              <a:tailEnd/>
            </a:ln>
          </p:spPr>
          <p:txBody>
            <a:bodyPr/>
            <a:lstStyle/>
            <a:p>
              <a:endParaRPr lang="en-US" dirty="0"/>
            </a:p>
          </p:txBody>
        </p:sp>
        <p:sp>
          <p:nvSpPr>
            <p:cNvPr id="21648" name="Freeform 998"/>
            <p:cNvSpPr>
              <a:spLocks/>
            </p:cNvSpPr>
            <p:nvPr/>
          </p:nvSpPr>
          <p:spPr bwMode="auto">
            <a:xfrm>
              <a:off x="3464" y="1169"/>
              <a:ext cx="1" cy="1"/>
            </a:xfrm>
            <a:custGeom>
              <a:avLst/>
              <a:gdLst>
                <a:gd name="T0" fmla="*/ 2 w 5"/>
                <a:gd name="T1" fmla="*/ 0 h 4"/>
                <a:gd name="T2" fmla="*/ 5 w 5"/>
                <a:gd name="T3" fmla="*/ 1 h 4"/>
                <a:gd name="T4" fmla="*/ 3 w 5"/>
                <a:gd name="T5" fmla="*/ 4 h 4"/>
                <a:gd name="T6" fmla="*/ 0 w 5"/>
                <a:gd name="T7" fmla="*/ 1 h 4"/>
                <a:gd name="T8" fmla="*/ 1 w 5"/>
                <a:gd name="T9" fmla="*/ 4 h 4"/>
                <a:gd name="T10" fmla="*/ 2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0"/>
                  </a:moveTo>
                  <a:lnTo>
                    <a:pt x="5" y="1"/>
                  </a:lnTo>
                  <a:lnTo>
                    <a:pt x="3" y="4"/>
                  </a:lnTo>
                  <a:lnTo>
                    <a:pt x="0" y="1"/>
                  </a:lnTo>
                  <a:lnTo>
                    <a:pt x="1" y="4"/>
                  </a:lnTo>
                  <a:lnTo>
                    <a:pt x="2" y="0"/>
                  </a:lnTo>
                  <a:close/>
                </a:path>
              </a:pathLst>
            </a:custGeom>
            <a:solidFill>
              <a:srgbClr val="000000"/>
            </a:solidFill>
            <a:ln w="9525">
              <a:noFill/>
              <a:round/>
              <a:headEnd/>
              <a:tailEnd/>
            </a:ln>
          </p:spPr>
          <p:txBody>
            <a:bodyPr/>
            <a:lstStyle/>
            <a:p>
              <a:endParaRPr lang="en-US" dirty="0"/>
            </a:p>
          </p:txBody>
        </p:sp>
        <p:sp>
          <p:nvSpPr>
            <p:cNvPr id="21649" name="Freeform 999"/>
            <p:cNvSpPr>
              <a:spLocks/>
            </p:cNvSpPr>
            <p:nvPr/>
          </p:nvSpPr>
          <p:spPr bwMode="auto">
            <a:xfrm>
              <a:off x="3453" y="1174"/>
              <a:ext cx="7" cy="4"/>
            </a:xfrm>
            <a:custGeom>
              <a:avLst/>
              <a:gdLst>
                <a:gd name="T0" fmla="*/ 63 w 65"/>
                <a:gd name="T1" fmla="*/ 21 h 21"/>
                <a:gd name="T2" fmla="*/ 65 w 65"/>
                <a:gd name="T3" fmla="*/ 18 h 21"/>
                <a:gd name="T4" fmla="*/ 3 w 65"/>
                <a:gd name="T5" fmla="*/ 0 h 21"/>
                <a:gd name="T6" fmla="*/ 0 w 65"/>
                <a:gd name="T7" fmla="*/ 3 h 21"/>
                <a:gd name="T8" fmla="*/ 63 w 65"/>
                <a:gd name="T9" fmla="*/ 21 h 21"/>
                <a:gd name="T10" fmla="*/ 0 60000 65536"/>
                <a:gd name="T11" fmla="*/ 0 60000 65536"/>
                <a:gd name="T12" fmla="*/ 0 60000 65536"/>
                <a:gd name="T13" fmla="*/ 0 60000 65536"/>
                <a:gd name="T14" fmla="*/ 0 60000 65536"/>
                <a:gd name="T15" fmla="*/ 0 w 65"/>
                <a:gd name="T16" fmla="*/ 0 h 21"/>
                <a:gd name="T17" fmla="*/ 65 w 65"/>
                <a:gd name="T18" fmla="*/ 21 h 21"/>
              </a:gdLst>
              <a:ahLst/>
              <a:cxnLst>
                <a:cxn ang="T10">
                  <a:pos x="T0" y="T1"/>
                </a:cxn>
                <a:cxn ang="T11">
                  <a:pos x="T2" y="T3"/>
                </a:cxn>
                <a:cxn ang="T12">
                  <a:pos x="T4" y="T5"/>
                </a:cxn>
                <a:cxn ang="T13">
                  <a:pos x="T6" y="T7"/>
                </a:cxn>
                <a:cxn ang="T14">
                  <a:pos x="T8" y="T9"/>
                </a:cxn>
              </a:cxnLst>
              <a:rect l="T15" t="T16" r="T17" b="T18"/>
              <a:pathLst>
                <a:path w="65" h="21">
                  <a:moveTo>
                    <a:pt x="63" y="21"/>
                  </a:moveTo>
                  <a:lnTo>
                    <a:pt x="65" y="18"/>
                  </a:lnTo>
                  <a:lnTo>
                    <a:pt x="3" y="0"/>
                  </a:lnTo>
                  <a:lnTo>
                    <a:pt x="0" y="3"/>
                  </a:lnTo>
                  <a:lnTo>
                    <a:pt x="63" y="21"/>
                  </a:lnTo>
                  <a:close/>
                </a:path>
              </a:pathLst>
            </a:custGeom>
            <a:solidFill>
              <a:srgbClr val="000000"/>
            </a:solidFill>
            <a:ln w="9525">
              <a:noFill/>
              <a:round/>
              <a:headEnd/>
              <a:tailEnd/>
            </a:ln>
          </p:spPr>
          <p:txBody>
            <a:bodyPr/>
            <a:lstStyle/>
            <a:p>
              <a:endParaRPr lang="en-US" dirty="0"/>
            </a:p>
          </p:txBody>
        </p:sp>
        <p:sp>
          <p:nvSpPr>
            <p:cNvPr id="21650" name="Freeform 1000"/>
            <p:cNvSpPr>
              <a:spLocks/>
            </p:cNvSpPr>
            <p:nvPr/>
          </p:nvSpPr>
          <p:spPr bwMode="auto">
            <a:xfrm>
              <a:off x="3460" y="1177"/>
              <a:ext cx="1" cy="1"/>
            </a:xfrm>
            <a:custGeom>
              <a:avLst/>
              <a:gdLst>
                <a:gd name="T0" fmla="*/ 3 w 3"/>
                <a:gd name="T1" fmla="*/ 3 h 4"/>
                <a:gd name="T2" fmla="*/ 3 w 3"/>
                <a:gd name="T3" fmla="*/ 4 h 4"/>
                <a:gd name="T4" fmla="*/ 1 w 3"/>
                <a:gd name="T5" fmla="*/ 3 h 4"/>
                <a:gd name="T6" fmla="*/ 3 w 3"/>
                <a:gd name="T7" fmla="*/ 0 h 4"/>
                <a:gd name="T8" fmla="*/ 0 w 3"/>
                <a:gd name="T9" fmla="*/ 0 h 4"/>
                <a:gd name="T10" fmla="*/ 3 w 3"/>
                <a:gd name="T11" fmla="*/ 3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3"/>
                  </a:moveTo>
                  <a:lnTo>
                    <a:pt x="3" y="4"/>
                  </a:lnTo>
                  <a:lnTo>
                    <a:pt x="1" y="3"/>
                  </a:lnTo>
                  <a:lnTo>
                    <a:pt x="3" y="0"/>
                  </a:lnTo>
                  <a:lnTo>
                    <a:pt x="0" y="0"/>
                  </a:lnTo>
                  <a:lnTo>
                    <a:pt x="3" y="3"/>
                  </a:lnTo>
                  <a:close/>
                </a:path>
              </a:pathLst>
            </a:custGeom>
            <a:solidFill>
              <a:srgbClr val="000000"/>
            </a:solidFill>
            <a:ln w="9525">
              <a:noFill/>
              <a:round/>
              <a:headEnd/>
              <a:tailEnd/>
            </a:ln>
          </p:spPr>
          <p:txBody>
            <a:bodyPr/>
            <a:lstStyle/>
            <a:p>
              <a:endParaRPr lang="en-US" dirty="0"/>
            </a:p>
          </p:txBody>
        </p:sp>
        <p:sp>
          <p:nvSpPr>
            <p:cNvPr id="21651" name="Freeform 1001"/>
            <p:cNvSpPr>
              <a:spLocks/>
            </p:cNvSpPr>
            <p:nvPr/>
          </p:nvSpPr>
          <p:spPr bwMode="auto">
            <a:xfrm>
              <a:off x="3453" y="1174"/>
              <a:ext cx="1" cy="1"/>
            </a:xfrm>
            <a:custGeom>
              <a:avLst/>
              <a:gdLst>
                <a:gd name="T0" fmla="*/ 3 w 6"/>
                <a:gd name="T1" fmla="*/ 3 h 3"/>
                <a:gd name="T2" fmla="*/ 0 w 6"/>
                <a:gd name="T3" fmla="*/ 2 h 3"/>
                <a:gd name="T4" fmla="*/ 2 w 6"/>
                <a:gd name="T5" fmla="*/ 0 h 3"/>
                <a:gd name="T6" fmla="*/ 6 w 6"/>
                <a:gd name="T7" fmla="*/ 3 h 3"/>
                <a:gd name="T8" fmla="*/ 6 w 6"/>
                <a:gd name="T9" fmla="*/ 0 h 3"/>
                <a:gd name="T10" fmla="*/ 3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3"/>
                  </a:moveTo>
                  <a:lnTo>
                    <a:pt x="0" y="2"/>
                  </a:lnTo>
                  <a:lnTo>
                    <a:pt x="2" y="0"/>
                  </a:lnTo>
                  <a:lnTo>
                    <a:pt x="6" y="3"/>
                  </a:lnTo>
                  <a:lnTo>
                    <a:pt x="6" y="0"/>
                  </a:lnTo>
                  <a:lnTo>
                    <a:pt x="3" y="3"/>
                  </a:lnTo>
                  <a:close/>
                </a:path>
              </a:pathLst>
            </a:custGeom>
            <a:solidFill>
              <a:srgbClr val="000000"/>
            </a:solidFill>
            <a:ln w="9525">
              <a:noFill/>
              <a:round/>
              <a:headEnd/>
              <a:tailEnd/>
            </a:ln>
          </p:spPr>
          <p:txBody>
            <a:bodyPr/>
            <a:lstStyle/>
            <a:p>
              <a:endParaRPr lang="en-US" dirty="0"/>
            </a:p>
          </p:txBody>
        </p:sp>
        <p:sp>
          <p:nvSpPr>
            <p:cNvPr id="21652" name="Freeform 1002"/>
            <p:cNvSpPr>
              <a:spLocks/>
            </p:cNvSpPr>
            <p:nvPr/>
          </p:nvSpPr>
          <p:spPr bwMode="auto">
            <a:xfrm>
              <a:off x="3427" y="1159"/>
              <a:ext cx="14" cy="19"/>
            </a:xfrm>
            <a:custGeom>
              <a:avLst/>
              <a:gdLst>
                <a:gd name="T0" fmla="*/ 14 w 121"/>
                <a:gd name="T1" fmla="*/ 1 h 116"/>
                <a:gd name="T2" fmla="*/ 16 w 121"/>
                <a:gd name="T3" fmla="*/ 19 h 116"/>
                <a:gd name="T4" fmla="*/ 18 w 121"/>
                <a:gd name="T5" fmla="*/ 30 h 116"/>
                <a:gd name="T6" fmla="*/ 20 w 121"/>
                <a:gd name="T7" fmla="*/ 38 h 116"/>
                <a:gd name="T8" fmla="*/ 20 w 121"/>
                <a:gd name="T9" fmla="*/ 42 h 116"/>
                <a:gd name="T10" fmla="*/ 19 w 121"/>
                <a:gd name="T11" fmla="*/ 45 h 116"/>
                <a:gd name="T12" fmla="*/ 19 w 121"/>
                <a:gd name="T13" fmla="*/ 47 h 116"/>
                <a:gd name="T14" fmla="*/ 16 w 121"/>
                <a:gd name="T15" fmla="*/ 53 h 116"/>
                <a:gd name="T16" fmla="*/ 9 w 121"/>
                <a:gd name="T17" fmla="*/ 63 h 116"/>
                <a:gd name="T18" fmla="*/ 1 w 121"/>
                <a:gd name="T19" fmla="*/ 78 h 116"/>
                <a:gd name="T20" fmla="*/ 0 w 121"/>
                <a:gd name="T21" fmla="*/ 79 h 116"/>
                <a:gd name="T22" fmla="*/ 0 w 121"/>
                <a:gd name="T23" fmla="*/ 81 h 116"/>
                <a:gd name="T24" fmla="*/ 3 w 121"/>
                <a:gd name="T25" fmla="*/ 86 h 116"/>
                <a:gd name="T26" fmla="*/ 4 w 121"/>
                <a:gd name="T27" fmla="*/ 88 h 116"/>
                <a:gd name="T28" fmla="*/ 6 w 121"/>
                <a:gd name="T29" fmla="*/ 90 h 116"/>
                <a:gd name="T30" fmla="*/ 11 w 121"/>
                <a:gd name="T31" fmla="*/ 93 h 116"/>
                <a:gd name="T32" fmla="*/ 18 w 121"/>
                <a:gd name="T33" fmla="*/ 96 h 116"/>
                <a:gd name="T34" fmla="*/ 27 w 121"/>
                <a:gd name="T35" fmla="*/ 99 h 116"/>
                <a:gd name="T36" fmla="*/ 36 w 121"/>
                <a:gd name="T37" fmla="*/ 102 h 116"/>
                <a:gd name="T38" fmla="*/ 45 w 121"/>
                <a:gd name="T39" fmla="*/ 105 h 116"/>
                <a:gd name="T40" fmla="*/ 55 w 121"/>
                <a:gd name="T41" fmla="*/ 107 h 116"/>
                <a:gd name="T42" fmla="*/ 64 w 121"/>
                <a:gd name="T43" fmla="*/ 110 h 116"/>
                <a:gd name="T44" fmla="*/ 81 w 121"/>
                <a:gd name="T45" fmla="*/ 113 h 116"/>
                <a:gd name="T46" fmla="*/ 97 w 121"/>
                <a:gd name="T47" fmla="*/ 116 h 116"/>
                <a:gd name="T48" fmla="*/ 104 w 121"/>
                <a:gd name="T49" fmla="*/ 105 h 116"/>
                <a:gd name="T50" fmla="*/ 110 w 121"/>
                <a:gd name="T51" fmla="*/ 94 h 116"/>
                <a:gd name="T52" fmla="*/ 115 w 121"/>
                <a:gd name="T53" fmla="*/ 80 h 116"/>
                <a:gd name="T54" fmla="*/ 117 w 121"/>
                <a:gd name="T55" fmla="*/ 73 h 116"/>
                <a:gd name="T56" fmla="*/ 120 w 121"/>
                <a:gd name="T57" fmla="*/ 66 h 116"/>
                <a:gd name="T58" fmla="*/ 121 w 121"/>
                <a:gd name="T59" fmla="*/ 60 h 116"/>
                <a:gd name="T60" fmla="*/ 121 w 121"/>
                <a:gd name="T61" fmla="*/ 53 h 116"/>
                <a:gd name="T62" fmla="*/ 121 w 121"/>
                <a:gd name="T63" fmla="*/ 50 h 116"/>
                <a:gd name="T64" fmla="*/ 121 w 121"/>
                <a:gd name="T65" fmla="*/ 47 h 116"/>
                <a:gd name="T66" fmla="*/ 118 w 121"/>
                <a:gd name="T67" fmla="*/ 43 h 116"/>
                <a:gd name="T68" fmla="*/ 116 w 121"/>
                <a:gd name="T69" fmla="*/ 40 h 116"/>
                <a:gd name="T70" fmla="*/ 115 w 121"/>
                <a:gd name="T71" fmla="*/ 39 h 116"/>
                <a:gd name="T72" fmla="*/ 110 w 121"/>
                <a:gd name="T73" fmla="*/ 36 h 116"/>
                <a:gd name="T74" fmla="*/ 46 w 121"/>
                <a:gd name="T75" fmla="*/ 12 h 116"/>
                <a:gd name="T76" fmla="*/ 20 w 121"/>
                <a:gd name="T77" fmla="*/ 2 h 116"/>
                <a:gd name="T78" fmla="*/ 14 w 121"/>
                <a:gd name="T79" fmla="*/ 0 h 116"/>
                <a:gd name="T80" fmla="*/ 13 w 121"/>
                <a:gd name="T81" fmla="*/ 0 h 116"/>
                <a:gd name="T82" fmla="*/ 14 w 121"/>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
                <a:gd name="T127" fmla="*/ 0 h 116"/>
                <a:gd name="T128" fmla="*/ 121 w 121"/>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 h="116">
                  <a:moveTo>
                    <a:pt x="14" y="1"/>
                  </a:moveTo>
                  <a:lnTo>
                    <a:pt x="16" y="19"/>
                  </a:lnTo>
                  <a:lnTo>
                    <a:pt x="18" y="30"/>
                  </a:lnTo>
                  <a:lnTo>
                    <a:pt x="20" y="38"/>
                  </a:lnTo>
                  <a:lnTo>
                    <a:pt x="20" y="42"/>
                  </a:lnTo>
                  <a:lnTo>
                    <a:pt x="19" y="45"/>
                  </a:lnTo>
                  <a:lnTo>
                    <a:pt x="19" y="47"/>
                  </a:lnTo>
                  <a:lnTo>
                    <a:pt x="16" y="53"/>
                  </a:lnTo>
                  <a:lnTo>
                    <a:pt x="9" y="63"/>
                  </a:lnTo>
                  <a:lnTo>
                    <a:pt x="1" y="78"/>
                  </a:lnTo>
                  <a:lnTo>
                    <a:pt x="0" y="79"/>
                  </a:lnTo>
                  <a:lnTo>
                    <a:pt x="0" y="81"/>
                  </a:lnTo>
                  <a:lnTo>
                    <a:pt x="3" y="86"/>
                  </a:lnTo>
                  <a:lnTo>
                    <a:pt x="4" y="88"/>
                  </a:lnTo>
                  <a:lnTo>
                    <a:pt x="6" y="90"/>
                  </a:lnTo>
                  <a:lnTo>
                    <a:pt x="11" y="93"/>
                  </a:lnTo>
                  <a:lnTo>
                    <a:pt x="18" y="96"/>
                  </a:lnTo>
                  <a:lnTo>
                    <a:pt x="27" y="99"/>
                  </a:lnTo>
                  <a:lnTo>
                    <a:pt x="36" y="102"/>
                  </a:lnTo>
                  <a:lnTo>
                    <a:pt x="45" y="105"/>
                  </a:lnTo>
                  <a:lnTo>
                    <a:pt x="55" y="107"/>
                  </a:lnTo>
                  <a:lnTo>
                    <a:pt x="64" y="110"/>
                  </a:lnTo>
                  <a:lnTo>
                    <a:pt x="81" y="113"/>
                  </a:lnTo>
                  <a:lnTo>
                    <a:pt x="97" y="116"/>
                  </a:lnTo>
                  <a:lnTo>
                    <a:pt x="104" y="105"/>
                  </a:lnTo>
                  <a:lnTo>
                    <a:pt x="110" y="94"/>
                  </a:lnTo>
                  <a:lnTo>
                    <a:pt x="115" y="80"/>
                  </a:lnTo>
                  <a:lnTo>
                    <a:pt x="117" y="73"/>
                  </a:lnTo>
                  <a:lnTo>
                    <a:pt x="120" y="66"/>
                  </a:lnTo>
                  <a:lnTo>
                    <a:pt x="121" y="60"/>
                  </a:lnTo>
                  <a:lnTo>
                    <a:pt x="121" y="53"/>
                  </a:lnTo>
                  <a:lnTo>
                    <a:pt x="121" y="50"/>
                  </a:lnTo>
                  <a:lnTo>
                    <a:pt x="121" y="47"/>
                  </a:lnTo>
                  <a:lnTo>
                    <a:pt x="118" y="43"/>
                  </a:lnTo>
                  <a:lnTo>
                    <a:pt x="116" y="40"/>
                  </a:lnTo>
                  <a:lnTo>
                    <a:pt x="115" y="39"/>
                  </a:lnTo>
                  <a:lnTo>
                    <a:pt x="110" y="36"/>
                  </a:lnTo>
                  <a:lnTo>
                    <a:pt x="46" y="12"/>
                  </a:lnTo>
                  <a:lnTo>
                    <a:pt x="20" y="2"/>
                  </a:lnTo>
                  <a:lnTo>
                    <a:pt x="14" y="0"/>
                  </a:lnTo>
                  <a:lnTo>
                    <a:pt x="13" y="0"/>
                  </a:lnTo>
                  <a:lnTo>
                    <a:pt x="14" y="1"/>
                  </a:lnTo>
                  <a:close/>
                </a:path>
              </a:pathLst>
            </a:custGeom>
            <a:solidFill>
              <a:srgbClr val="000000"/>
            </a:solidFill>
            <a:ln w="9525">
              <a:noFill/>
              <a:round/>
              <a:headEnd/>
              <a:tailEnd/>
            </a:ln>
          </p:spPr>
          <p:txBody>
            <a:bodyPr/>
            <a:lstStyle/>
            <a:p>
              <a:endParaRPr lang="en-US" dirty="0"/>
            </a:p>
          </p:txBody>
        </p:sp>
        <p:sp>
          <p:nvSpPr>
            <p:cNvPr id="21653" name="Freeform 1003"/>
            <p:cNvSpPr>
              <a:spLocks/>
            </p:cNvSpPr>
            <p:nvPr/>
          </p:nvSpPr>
          <p:spPr bwMode="auto">
            <a:xfrm>
              <a:off x="3409" y="1155"/>
              <a:ext cx="13" cy="47"/>
            </a:xfrm>
            <a:custGeom>
              <a:avLst/>
              <a:gdLst>
                <a:gd name="T0" fmla="*/ 111 w 118"/>
                <a:gd name="T1" fmla="*/ 0 h 284"/>
                <a:gd name="T2" fmla="*/ 115 w 118"/>
                <a:gd name="T3" fmla="*/ 7 h 284"/>
                <a:gd name="T4" fmla="*/ 117 w 118"/>
                <a:gd name="T5" fmla="*/ 19 h 284"/>
                <a:gd name="T6" fmla="*/ 118 w 118"/>
                <a:gd name="T7" fmla="*/ 48 h 284"/>
                <a:gd name="T8" fmla="*/ 117 w 118"/>
                <a:gd name="T9" fmla="*/ 66 h 284"/>
                <a:gd name="T10" fmla="*/ 114 w 118"/>
                <a:gd name="T11" fmla="*/ 85 h 284"/>
                <a:gd name="T12" fmla="*/ 105 w 118"/>
                <a:gd name="T13" fmla="*/ 127 h 284"/>
                <a:gd name="T14" fmla="*/ 89 w 118"/>
                <a:gd name="T15" fmla="*/ 171 h 284"/>
                <a:gd name="T16" fmla="*/ 79 w 118"/>
                <a:gd name="T17" fmla="*/ 194 h 284"/>
                <a:gd name="T18" fmla="*/ 68 w 118"/>
                <a:gd name="T19" fmla="*/ 215 h 284"/>
                <a:gd name="T20" fmla="*/ 55 w 118"/>
                <a:gd name="T21" fmla="*/ 234 h 284"/>
                <a:gd name="T22" fmla="*/ 40 w 118"/>
                <a:gd name="T23" fmla="*/ 253 h 284"/>
                <a:gd name="T24" fmla="*/ 24 w 118"/>
                <a:gd name="T25" fmla="*/ 269 h 284"/>
                <a:gd name="T26" fmla="*/ 6 w 118"/>
                <a:gd name="T27" fmla="*/ 284 h 284"/>
                <a:gd name="T28" fmla="*/ 0 w 118"/>
                <a:gd name="T29" fmla="*/ 277 h 284"/>
                <a:gd name="T30" fmla="*/ 18 w 118"/>
                <a:gd name="T31" fmla="*/ 263 h 284"/>
                <a:gd name="T32" fmla="*/ 34 w 118"/>
                <a:gd name="T33" fmla="*/ 248 h 284"/>
                <a:gd name="T34" fmla="*/ 47 w 118"/>
                <a:gd name="T35" fmla="*/ 229 h 284"/>
                <a:gd name="T36" fmla="*/ 61 w 118"/>
                <a:gd name="T37" fmla="*/ 211 h 284"/>
                <a:gd name="T38" fmla="*/ 72 w 118"/>
                <a:gd name="T39" fmla="*/ 190 h 284"/>
                <a:gd name="T40" fmla="*/ 81 w 118"/>
                <a:gd name="T41" fmla="*/ 169 h 284"/>
                <a:gd name="T42" fmla="*/ 96 w 118"/>
                <a:gd name="T43" fmla="*/ 125 h 284"/>
                <a:gd name="T44" fmla="*/ 105 w 118"/>
                <a:gd name="T45" fmla="*/ 83 h 284"/>
                <a:gd name="T46" fmla="*/ 108 w 118"/>
                <a:gd name="T47" fmla="*/ 66 h 284"/>
                <a:gd name="T48" fmla="*/ 110 w 118"/>
                <a:gd name="T49" fmla="*/ 48 h 284"/>
                <a:gd name="T50" fmla="*/ 108 w 118"/>
                <a:gd name="T51" fmla="*/ 20 h 284"/>
                <a:gd name="T52" fmla="*/ 106 w 118"/>
                <a:gd name="T53" fmla="*/ 9 h 284"/>
                <a:gd name="T54" fmla="*/ 103 w 118"/>
                <a:gd name="T55" fmla="*/ 4 h 284"/>
                <a:gd name="T56" fmla="*/ 111 w 118"/>
                <a:gd name="T57" fmla="*/ 0 h 2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
                <a:gd name="T88" fmla="*/ 0 h 284"/>
                <a:gd name="T89" fmla="*/ 118 w 118"/>
                <a:gd name="T90" fmla="*/ 284 h 2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 h="284">
                  <a:moveTo>
                    <a:pt x="111" y="0"/>
                  </a:moveTo>
                  <a:lnTo>
                    <a:pt x="115" y="7"/>
                  </a:lnTo>
                  <a:lnTo>
                    <a:pt x="117" y="19"/>
                  </a:lnTo>
                  <a:lnTo>
                    <a:pt x="118" y="48"/>
                  </a:lnTo>
                  <a:lnTo>
                    <a:pt x="117" y="66"/>
                  </a:lnTo>
                  <a:lnTo>
                    <a:pt x="114" y="85"/>
                  </a:lnTo>
                  <a:lnTo>
                    <a:pt x="105" y="127"/>
                  </a:lnTo>
                  <a:lnTo>
                    <a:pt x="89" y="171"/>
                  </a:lnTo>
                  <a:lnTo>
                    <a:pt x="79" y="194"/>
                  </a:lnTo>
                  <a:lnTo>
                    <a:pt x="68" y="215"/>
                  </a:lnTo>
                  <a:lnTo>
                    <a:pt x="55" y="234"/>
                  </a:lnTo>
                  <a:lnTo>
                    <a:pt x="40" y="253"/>
                  </a:lnTo>
                  <a:lnTo>
                    <a:pt x="24" y="269"/>
                  </a:lnTo>
                  <a:lnTo>
                    <a:pt x="6" y="284"/>
                  </a:lnTo>
                  <a:lnTo>
                    <a:pt x="0" y="277"/>
                  </a:lnTo>
                  <a:lnTo>
                    <a:pt x="18" y="263"/>
                  </a:lnTo>
                  <a:lnTo>
                    <a:pt x="34" y="248"/>
                  </a:lnTo>
                  <a:lnTo>
                    <a:pt x="47" y="229"/>
                  </a:lnTo>
                  <a:lnTo>
                    <a:pt x="61" y="211"/>
                  </a:lnTo>
                  <a:lnTo>
                    <a:pt x="72" y="190"/>
                  </a:lnTo>
                  <a:lnTo>
                    <a:pt x="81" y="169"/>
                  </a:lnTo>
                  <a:lnTo>
                    <a:pt x="96" y="125"/>
                  </a:lnTo>
                  <a:lnTo>
                    <a:pt x="105" y="83"/>
                  </a:lnTo>
                  <a:lnTo>
                    <a:pt x="108" y="66"/>
                  </a:lnTo>
                  <a:lnTo>
                    <a:pt x="110" y="48"/>
                  </a:lnTo>
                  <a:lnTo>
                    <a:pt x="108" y="20"/>
                  </a:lnTo>
                  <a:lnTo>
                    <a:pt x="106" y="9"/>
                  </a:lnTo>
                  <a:lnTo>
                    <a:pt x="103" y="4"/>
                  </a:lnTo>
                  <a:lnTo>
                    <a:pt x="111" y="0"/>
                  </a:lnTo>
                  <a:close/>
                </a:path>
              </a:pathLst>
            </a:custGeom>
            <a:solidFill>
              <a:srgbClr val="4C4C4C"/>
            </a:solidFill>
            <a:ln w="9525">
              <a:noFill/>
              <a:round/>
              <a:headEnd/>
              <a:tailEnd/>
            </a:ln>
          </p:spPr>
          <p:txBody>
            <a:bodyPr/>
            <a:lstStyle/>
            <a:p>
              <a:endParaRPr lang="en-US" dirty="0"/>
            </a:p>
          </p:txBody>
        </p:sp>
        <p:sp>
          <p:nvSpPr>
            <p:cNvPr id="21654" name="Freeform 1004"/>
            <p:cNvSpPr>
              <a:spLocks/>
            </p:cNvSpPr>
            <p:nvPr/>
          </p:nvSpPr>
          <p:spPr bwMode="auto">
            <a:xfrm>
              <a:off x="3414" y="1168"/>
              <a:ext cx="6" cy="3"/>
            </a:xfrm>
            <a:custGeom>
              <a:avLst/>
              <a:gdLst>
                <a:gd name="T0" fmla="*/ 54 w 57"/>
                <a:gd name="T1" fmla="*/ 20 h 20"/>
                <a:gd name="T2" fmla="*/ 57 w 57"/>
                <a:gd name="T3" fmla="*/ 13 h 20"/>
                <a:gd name="T4" fmla="*/ 2 w 57"/>
                <a:gd name="T5" fmla="*/ 0 h 20"/>
                <a:gd name="T6" fmla="*/ 0 w 57"/>
                <a:gd name="T7" fmla="*/ 8 h 20"/>
                <a:gd name="T8" fmla="*/ 54 w 57"/>
                <a:gd name="T9" fmla="*/ 20 h 20"/>
                <a:gd name="T10" fmla="*/ 0 60000 65536"/>
                <a:gd name="T11" fmla="*/ 0 60000 65536"/>
                <a:gd name="T12" fmla="*/ 0 60000 65536"/>
                <a:gd name="T13" fmla="*/ 0 60000 65536"/>
                <a:gd name="T14" fmla="*/ 0 60000 65536"/>
                <a:gd name="T15" fmla="*/ 0 w 57"/>
                <a:gd name="T16" fmla="*/ 0 h 20"/>
                <a:gd name="T17" fmla="*/ 57 w 57"/>
                <a:gd name="T18" fmla="*/ 20 h 20"/>
              </a:gdLst>
              <a:ahLst/>
              <a:cxnLst>
                <a:cxn ang="T10">
                  <a:pos x="T0" y="T1"/>
                </a:cxn>
                <a:cxn ang="T11">
                  <a:pos x="T2" y="T3"/>
                </a:cxn>
                <a:cxn ang="T12">
                  <a:pos x="T4" y="T5"/>
                </a:cxn>
                <a:cxn ang="T13">
                  <a:pos x="T6" y="T7"/>
                </a:cxn>
                <a:cxn ang="T14">
                  <a:pos x="T8" y="T9"/>
                </a:cxn>
              </a:cxnLst>
              <a:rect l="T15" t="T16" r="T17" b="T18"/>
              <a:pathLst>
                <a:path w="57" h="20">
                  <a:moveTo>
                    <a:pt x="54" y="20"/>
                  </a:moveTo>
                  <a:lnTo>
                    <a:pt x="57" y="13"/>
                  </a:lnTo>
                  <a:lnTo>
                    <a:pt x="2" y="0"/>
                  </a:lnTo>
                  <a:lnTo>
                    <a:pt x="0" y="8"/>
                  </a:lnTo>
                  <a:lnTo>
                    <a:pt x="54" y="20"/>
                  </a:lnTo>
                  <a:close/>
                </a:path>
              </a:pathLst>
            </a:custGeom>
            <a:solidFill>
              <a:srgbClr val="666666"/>
            </a:solidFill>
            <a:ln w="9525">
              <a:noFill/>
              <a:round/>
              <a:headEnd/>
              <a:tailEnd/>
            </a:ln>
          </p:spPr>
          <p:txBody>
            <a:bodyPr/>
            <a:lstStyle/>
            <a:p>
              <a:endParaRPr lang="en-US" dirty="0"/>
            </a:p>
          </p:txBody>
        </p:sp>
        <p:sp>
          <p:nvSpPr>
            <p:cNvPr id="21655" name="Freeform 1005"/>
            <p:cNvSpPr>
              <a:spLocks/>
            </p:cNvSpPr>
            <p:nvPr/>
          </p:nvSpPr>
          <p:spPr bwMode="auto">
            <a:xfrm>
              <a:off x="3410" y="1168"/>
              <a:ext cx="4" cy="5"/>
            </a:xfrm>
            <a:custGeom>
              <a:avLst/>
              <a:gdLst>
                <a:gd name="T0" fmla="*/ 33 w 33"/>
                <a:gd name="T1" fmla="*/ 7 h 30"/>
                <a:gd name="T2" fmla="*/ 28 w 33"/>
                <a:gd name="T3" fmla="*/ 0 h 30"/>
                <a:gd name="T4" fmla="*/ 0 w 33"/>
                <a:gd name="T5" fmla="*/ 23 h 30"/>
                <a:gd name="T6" fmla="*/ 5 w 33"/>
                <a:gd name="T7" fmla="*/ 30 h 30"/>
                <a:gd name="T8" fmla="*/ 33 w 33"/>
                <a:gd name="T9" fmla="*/ 7 h 30"/>
                <a:gd name="T10" fmla="*/ 0 60000 65536"/>
                <a:gd name="T11" fmla="*/ 0 60000 65536"/>
                <a:gd name="T12" fmla="*/ 0 60000 65536"/>
                <a:gd name="T13" fmla="*/ 0 60000 65536"/>
                <a:gd name="T14" fmla="*/ 0 60000 65536"/>
                <a:gd name="T15" fmla="*/ 0 w 33"/>
                <a:gd name="T16" fmla="*/ 0 h 30"/>
                <a:gd name="T17" fmla="*/ 33 w 33"/>
                <a:gd name="T18" fmla="*/ 30 h 30"/>
              </a:gdLst>
              <a:ahLst/>
              <a:cxnLst>
                <a:cxn ang="T10">
                  <a:pos x="T0" y="T1"/>
                </a:cxn>
                <a:cxn ang="T11">
                  <a:pos x="T2" y="T3"/>
                </a:cxn>
                <a:cxn ang="T12">
                  <a:pos x="T4" y="T5"/>
                </a:cxn>
                <a:cxn ang="T13">
                  <a:pos x="T6" y="T7"/>
                </a:cxn>
                <a:cxn ang="T14">
                  <a:pos x="T8" y="T9"/>
                </a:cxn>
              </a:cxnLst>
              <a:rect l="T15" t="T16" r="T17" b="T18"/>
              <a:pathLst>
                <a:path w="33" h="30">
                  <a:moveTo>
                    <a:pt x="33" y="7"/>
                  </a:moveTo>
                  <a:lnTo>
                    <a:pt x="28" y="0"/>
                  </a:lnTo>
                  <a:lnTo>
                    <a:pt x="0" y="23"/>
                  </a:lnTo>
                  <a:lnTo>
                    <a:pt x="5" y="30"/>
                  </a:lnTo>
                  <a:lnTo>
                    <a:pt x="33" y="7"/>
                  </a:lnTo>
                  <a:close/>
                </a:path>
              </a:pathLst>
            </a:custGeom>
            <a:solidFill>
              <a:srgbClr val="666666"/>
            </a:solidFill>
            <a:ln w="9525">
              <a:noFill/>
              <a:round/>
              <a:headEnd/>
              <a:tailEnd/>
            </a:ln>
          </p:spPr>
          <p:txBody>
            <a:bodyPr/>
            <a:lstStyle/>
            <a:p>
              <a:endParaRPr lang="en-US" dirty="0"/>
            </a:p>
          </p:txBody>
        </p:sp>
        <p:sp>
          <p:nvSpPr>
            <p:cNvPr id="21656" name="Freeform 1006"/>
            <p:cNvSpPr>
              <a:spLocks/>
            </p:cNvSpPr>
            <p:nvPr/>
          </p:nvSpPr>
          <p:spPr bwMode="auto">
            <a:xfrm>
              <a:off x="3413" y="1168"/>
              <a:ext cx="1" cy="1"/>
            </a:xfrm>
            <a:custGeom>
              <a:avLst/>
              <a:gdLst>
                <a:gd name="T0" fmla="*/ 4 w 5"/>
                <a:gd name="T1" fmla="*/ 1 h 9"/>
                <a:gd name="T2" fmla="*/ 1 w 5"/>
                <a:gd name="T3" fmla="*/ 0 h 9"/>
                <a:gd name="T4" fmla="*/ 0 w 5"/>
                <a:gd name="T5" fmla="*/ 1 h 9"/>
                <a:gd name="T6" fmla="*/ 5 w 5"/>
                <a:gd name="T7" fmla="*/ 8 h 9"/>
                <a:gd name="T8" fmla="*/ 2 w 5"/>
                <a:gd name="T9" fmla="*/ 9 h 9"/>
                <a:gd name="T10" fmla="*/ 4 w 5"/>
                <a:gd name="T11" fmla="*/ 1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4" y="1"/>
                  </a:moveTo>
                  <a:lnTo>
                    <a:pt x="1" y="0"/>
                  </a:lnTo>
                  <a:lnTo>
                    <a:pt x="0" y="1"/>
                  </a:lnTo>
                  <a:lnTo>
                    <a:pt x="5" y="8"/>
                  </a:lnTo>
                  <a:lnTo>
                    <a:pt x="2" y="9"/>
                  </a:lnTo>
                  <a:lnTo>
                    <a:pt x="4" y="1"/>
                  </a:lnTo>
                  <a:close/>
                </a:path>
              </a:pathLst>
            </a:custGeom>
            <a:solidFill>
              <a:srgbClr val="666666"/>
            </a:solidFill>
            <a:ln w="9525">
              <a:noFill/>
              <a:round/>
              <a:headEnd/>
              <a:tailEnd/>
            </a:ln>
          </p:spPr>
          <p:txBody>
            <a:bodyPr/>
            <a:lstStyle/>
            <a:p>
              <a:endParaRPr lang="en-US" dirty="0"/>
            </a:p>
          </p:txBody>
        </p:sp>
        <p:sp>
          <p:nvSpPr>
            <p:cNvPr id="21657" name="Freeform 1007"/>
            <p:cNvSpPr>
              <a:spLocks/>
            </p:cNvSpPr>
            <p:nvPr/>
          </p:nvSpPr>
          <p:spPr bwMode="auto">
            <a:xfrm>
              <a:off x="3316" y="1149"/>
              <a:ext cx="95" cy="24"/>
            </a:xfrm>
            <a:custGeom>
              <a:avLst/>
              <a:gdLst>
                <a:gd name="T0" fmla="*/ 851 w 853"/>
                <a:gd name="T1" fmla="*/ 144 h 144"/>
                <a:gd name="T2" fmla="*/ 853 w 853"/>
                <a:gd name="T3" fmla="*/ 136 h 144"/>
                <a:gd name="T4" fmla="*/ 2 w 853"/>
                <a:gd name="T5" fmla="*/ 0 h 144"/>
                <a:gd name="T6" fmla="*/ 0 w 853"/>
                <a:gd name="T7" fmla="*/ 7 h 144"/>
                <a:gd name="T8" fmla="*/ 851 w 853"/>
                <a:gd name="T9" fmla="*/ 144 h 144"/>
                <a:gd name="T10" fmla="*/ 0 60000 65536"/>
                <a:gd name="T11" fmla="*/ 0 60000 65536"/>
                <a:gd name="T12" fmla="*/ 0 60000 65536"/>
                <a:gd name="T13" fmla="*/ 0 60000 65536"/>
                <a:gd name="T14" fmla="*/ 0 60000 65536"/>
                <a:gd name="T15" fmla="*/ 0 w 853"/>
                <a:gd name="T16" fmla="*/ 0 h 144"/>
                <a:gd name="T17" fmla="*/ 853 w 853"/>
                <a:gd name="T18" fmla="*/ 144 h 144"/>
              </a:gdLst>
              <a:ahLst/>
              <a:cxnLst>
                <a:cxn ang="T10">
                  <a:pos x="T0" y="T1"/>
                </a:cxn>
                <a:cxn ang="T11">
                  <a:pos x="T2" y="T3"/>
                </a:cxn>
                <a:cxn ang="T12">
                  <a:pos x="T4" y="T5"/>
                </a:cxn>
                <a:cxn ang="T13">
                  <a:pos x="T6" y="T7"/>
                </a:cxn>
                <a:cxn ang="T14">
                  <a:pos x="T8" y="T9"/>
                </a:cxn>
              </a:cxnLst>
              <a:rect l="T15" t="T16" r="T17" b="T18"/>
              <a:pathLst>
                <a:path w="853" h="144">
                  <a:moveTo>
                    <a:pt x="851" y="144"/>
                  </a:moveTo>
                  <a:lnTo>
                    <a:pt x="853" y="136"/>
                  </a:lnTo>
                  <a:lnTo>
                    <a:pt x="2" y="0"/>
                  </a:lnTo>
                  <a:lnTo>
                    <a:pt x="0" y="7"/>
                  </a:lnTo>
                  <a:lnTo>
                    <a:pt x="851" y="144"/>
                  </a:lnTo>
                  <a:close/>
                </a:path>
              </a:pathLst>
            </a:custGeom>
            <a:solidFill>
              <a:srgbClr val="666666"/>
            </a:solidFill>
            <a:ln w="9525">
              <a:noFill/>
              <a:round/>
              <a:headEnd/>
              <a:tailEnd/>
            </a:ln>
          </p:spPr>
          <p:txBody>
            <a:bodyPr/>
            <a:lstStyle/>
            <a:p>
              <a:endParaRPr lang="en-US" dirty="0"/>
            </a:p>
          </p:txBody>
        </p:sp>
        <p:sp>
          <p:nvSpPr>
            <p:cNvPr id="21658" name="Freeform 1008"/>
            <p:cNvSpPr>
              <a:spLocks/>
            </p:cNvSpPr>
            <p:nvPr/>
          </p:nvSpPr>
          <p:spPr bwMode="auto">
            <a:xfrm>
              <a:off x="3410" y="1172"/>
              <a:ext cx="1" cy="1"/>
            </a:xfrm>
            <a:custGeom>
              <a:avLst/>
              <a:gdLst>
                <a:gd name="T0" fmla="*/ 5 w 5"/>
                <a:gd name="T1" fmla="*/ 7 h 8"/>
                <a:gd name="T2" fmla="*/ 4 w 5"/>
                <a:gd name="T3" fmla="*/ 8 h 8"/>
                <a:gd name="T4" fmla="*/ 2 w 5"/>
                <a:gd name="T5" fmla="*/ 8 h 8"/>
                <a:gd name="T6" fmla="*/ 4 w 5"/>
                <a:gd name="T7" fmla="*/ 0 h 8"/>
                <a:gd name="T8" fmla="*/ 0 w 5"/>
                <a:gd name="T9" fmla="*/ 0 h 8"/>
                <a:gd name="T10" fmla="*/ 5 w 5"/>
                <a:gd name="T11" fmla="*/ 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5" y="7"/>
                  </a:moveTo>
                  <a:lnTo>
                    <a:pt x="4" y="8"/>
                  </a:lnTo>
                  <a:lnTo>
                    <a:pt x="2" y="8"/>
                  </a:lnTo>
                  <a:lnTo>
                    <a:pt x="4" y="0"/>
                  </a:lnTo>
                  <a:lnTo>
                    <a:pt x="0" y="0"/>
                  </a:lnTo>
                  <a:lnTo>
                    <a:pt x="5" y="7"/>
                  </a:lnTo>
                  <a:close/>
                </a:path>
              </a:pathLst>
            </a:custGeom>
            <a:solidFill>
              <a:srgbClr val="666666"/>
            </a:solidFill>
            <a:ln w="9525">
              <a:noFill/>
              <a:round/>
              <a:headEnd/>
              <a:tailEnd/>
            </a:ln>
          </p:spPr>
          <p:txBody>
            <a:bodyPr/>
            <a:lstStyle/>
            <a:p>
              <a:endParaRPr lang="en-US" dirty="0"/>
            </a:p>
          </p:txBody>
        </p:sp>
        <p:sp>
          <p:nvSpPr>
            <p:cNvPr id="21659" name="Freeform 1009"/>
            <p:cNvSpPr>
              <a:spLocks/>
            </p:cNvSpPr>
            <p:nvPr/>
          </p:nvSpPr>
          <p:spPr bwMode="auto">
            <a:xfrm>
              <a:off x="3315" y="1145"/>
              <a:ext cx="2" cy="5"/>
            </a:xfrm>
            <a:custGeom>
              <a:avLst/>
              <a:gdLst>
                <a:gd name="T0" fmla="*/ 0 w 14"/>
                <a:gd name="T1" fmla="*/ 27 h 29"/>
                <a:gd name="T2" fmla="*/ 8 w 14"/>
                <a:gd name="T3" fmla="*/ 29 h 29"/>
                <a:gd name="T4" fmla="*/ 14 w 14"/>
                <a:gd name="T5" fmla="*/ 2 h 29"/>
                <a:gd name="T6" fmla="*/ 6 w 14"/>
                <a:gd name="T7" fmla="*/ 0 h 29"/>
                <a:gd name="T8" fmla="*/ 0 w 14"/>
                <a:gd name="T9" fmla="*/ 27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0" y="27"/>
                  </a:moveTo>
                  <a:lnTo>
                    <a:pt x="8" y="29"/>
                  </a:lnTo>
                  <a:lnTo>
                    <a:pt x="14" y="2"/>
                  </a:lnTo>
                  <a:lnTo>
                    <a:pt x="6" y="0"/>
                  </a:lnTo>
                  <a:lnTo>
                    <a:pt x="0" y="27"/>
                  </a:lnTo>
                  <a:close/>
                </a:path>
              </a:pathLst>
            </a:custGeom>
            <a:solidFill>
              <a:srgbClr val="666666"/>
            </a:solidFill>
            <a:ln w="9525">
              <a:noFill/>
              <a:round/>
              <a:headEnd/>
              <a:tailEnd/>
            </a:ln>
          </p:spPr>
          <p:txBody>
            <a:bodyPr/>
            <a:lstStyle/>
            <a:p>
              <a:endParaRPr lang="en-US" dirty="0"/>
            </a:p>
          </p:txBody>
        </p:sp>
        <p:sp>
          <p:nvSpPr>
            <p:cNvPr id="21660" name="Freeform 1010"/>
            <p:cNvSpPr>
              <a:spLocks/>
            </p:cNvSpPr>
            <p:nvPr/>
          </p:nvSpPr>
          <p:spPr bwMode="auto">
            <a:xfrm>
              <a:off x="3315" y="1149"/>
              <a:ext cx="1" cy="1"/>
            </a:xfrm>
            <a:custGeom>
              <a:avLst/>
              <a:gdLst>
                <a:gd name="T0" fmla="*/ 5 w 9"/>
                <a:gd name="T1" fmla="*/ 7 h 7"/>
                <a:gd name="T2" fmla="*/ 0 w 9"/>
                <a:gd name="T3" fmla="*/ 6 h 7"/>
                <a:gd name="T4" fmla="*/ 1 w 9"/>
                <a:gd name="T5" fmla="*/ 2 h 7"/>
                <a:gd name="T6" fmla="*/ 9 w 9"/>
                <a:gd name="T7" fmla="*/ 4 h 7"/>
                <a:gd name="T8" fmla="*/ 7 w 9"/>
                <a:gd name="T9" fmla="*/ 0 h 7"/>
                <a:gd name="T10" fmla="*/ 5 w 9"/>
                <a:gd name="T11" fmla="*/ 7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5" y="7"/>
                  </a:moveTo>
                  <a:lnTo>
                    <a:pt x="0" y="6"/>
                  </a:lnTo>
                  <a:lnTo>
                    <a:pt x="1" y="2"/>
                  </a:lnTo>
                  <a:lnTo>
                    <a:pt x="9" y="4"/>
                  </a:lnTo>
                  <a:lnTo>
                    <a:pt x="7" y="0"/>
                  </a:lnTo>
                  <a:lnTo>
                    <a:pt x="5" y="7"/>
                  </a:lnTo>
                  <a:close/>
                </a:path>
              </a:pathLst>
            </a:custGeom>
            <a:solidFill>
              <a:srgbClr val="666666"/>
            </a:solidFill>
            <a:ln w="9525">
              <a:noFill/>
              <a:round/>
              <a:headEnd/>
              <a:tailEnd/>
            </a:ln>
          </p:spPr>
          <p:txBody>
            <a:bodyPr/>
            <a:lstStyle/>
            <a:p>
              <a:endParaRPr lang="en-US" dirty="0"/>
            </a:p>
          </p:txBody>
        </p:sp>
        <p:sp>
          <p:nvSpPr>
            <p:cNvPr id="21661" name="Freeform 1011"/>
            <p:cNvSpPr>
              <a:spLocks/>
            </p:cNvSpPr>
            <p:nvPr/>
          </p:nvSpPr>
          <p:spPr bwMode="auto">
            <a:xfrm>
              <a:off x="3287" y="1137"/>
              <a:ext cx="29" cy="11"/>
            </a:xfrm>
            <a:custGeom>
              <a:avLst/>
              <a:gdLst>
                <a:gd name="T0" fmla="*/ 256 w 259"/>
                <a:gd name="T1" fmla="*/ 64 h 64"/>
                <a:gd name="T2" fmla="*/ 259 w 259"/>
                <a:gd name="T3" fmla="*/ 57 h 64"/>
                <a:gd name="T4" fmla="*/ 2 w 259"/>
                <a:gd name="T5" fmla="*/ 0 h 64"/>
                <a:gd name="T6" fmla="*/ 0 w 259"/>
                <a:gd name="T7" fmla="*/ 7 h 64"/>
                <a:gd name="T8" fmla="*/ 256 w 259"/>
                <a:gd name="T9" fmla="*/ 64 h 64"/>
                <a:gd name="T10" fmla="*/ 0 60000 65536"/>
                <a:gd name="T11" fmla="*/ 0 60000 65536"/>
                <a:gd name="T12" fmla="*/ 0 60000 65536"/>
                <a:gd name="T13" fmla="*/ 0 60000 65536"/>
                <a:gd name="T14" fmla="*/ 0 60000 65536"/>
                <a:gd name="T15" fmla="*/ 0 w 259"/>
                <a:gd name="T16" fmla="*/ 0 h 64"/>
                <a:gd name="T17" fmla="*/ 259 w 259"/>
                <a:gd name="T18" fmla="*/ 64 h 64"/>
              </a:gdLst>
              <a:ahLst/>
              <a:cxnLst>
                <a:cxn ang="T10">
                  <a:pos x="T0" y="T1"/>
                </a:cxn>
                <a:cxn ang="T11">
                  <a:pos x="T2" y="T3"/>
                </a:cxn>
                <a:cxn ang="T12">
                  <a:pos x="T4" y="T5"/>
                </a:cxn>
                <a:cxn ang="T13">
                  <a:pos x="T6" y="T7"/>
                </a:cxn>
                <a:cxn ang="T14">
                  <a:pos x="T8" y="T9"/>
                </a:cxn>
              </a:cxnLst>
              <a:rect l="T15" t="T16" r="T17" b="T18"/>
              <a:pathLst>
                <a:path w="259" h="64">
                  <a:moveTo>
                    <a:pt x="256" y="64"/>
                  </a:moveTo>
                  <a:lnTo>
                    <a:pt x="259" y="57"/>
                  </a:lnTo>
                  <a:lnTo>
                    <a:pt x="2" y="0"/>
                  </a:lnTo>
                  <a:lnTo>
                    <a:pt x="0" y="7"/>
                  </a:lnTo>
                  <a:lnTo>
                    <a:pt x="256" y="64"/>
                  </a:lnTo>
                  <a:close/>
                </a:path>
              </a:pathLst>
            </a:custGeom>
            <a:solidFill>
              <a:srgbClr val="666666"/>
            </a:solidFill>
            <a:ln w="9525">
              <a:noFill/>
              <a:round/>
              <a:headEnd/>
              <a:tailEnd/>
            </a:ln>
          </p:spPr>
          <p:txBody>
            <a:bodyPr/>
            <a:lstStyle/>
            <a:p>
              <a:endParaRPr lang="en-US" dirty="0"/>
            </a:p>
          </p:txBody>
        </p:sp>
        <p:sp>
          <p:nvSpPr>
            <p:cNvPr id="21662" name="Freeform 1012"/>
            <p:cNvSpPr>
              <a:spLocks/>
            </p:cNvSpPr>
            <p:nvPr/>
          </p:nvSpPr>
          <p:spPr bwMode="auto">
            <a:xfrm>
              <a:off x="3285" y="1128"/>
              <a:ext cx="2" cy="10"/>
            </a:xfrm>
            <a:custGeom>
              <a:avLst/>
              <a:gdLst>
                <a:gd name="T0" fmla="*/ 17 w 25"/>
                <a:gd name="T1" fmla="*/ 56 h 56"/>
                <a:gd name="T2" fmla="*/ 25 w 25"/>
                <a:gd name="T3" fmla="*/ 53 h 56"/>
                <a:gd name="T4" fmla="*/ 8 w 25"/>
                <a:gd name="T5" fmla="*/ 0 h 56"/>
                <a:gd name="T6" fmla="*/ 0 w 25"/>
                <a:gd name="T7" fmla="*/ 3 h 56"/>
                <a:gd name="T8" fmla="*/ 17 w 25"/>
                <a:gd name="T9" fmla="*/ 56 h 56"/>
                <a:gd name="T10" fmla="*/ 0 60000 65536"/>
                <a:gd name="T11" fmla="*/ 0 60000 65536"/>
                <a:gd name="T12" fmla="*/ 0 60000 65536"/>
                <a:gd name="T13" fmla="*/ 0 60000 65536"/>
                <a:gd name="T14" fmla="*/ 0 60000 65536"/>
                <a:gd name="T15" fmla="*/ 0 w 25"/>
                <a:gd name="T16" fmla="*/ 0 h 56"/>
                <a:gd name="T17" fmla="*/ 25 w 25"/>
                <a:gd name="T18" fmla="*/ 56 h 56"/>
              </a:gdLst>
              <a:ahLst/>
              <a:cxnLst>
                <a:cxn ang="T10">
                  <a:pos x="T0" y="T1"/>
                </a:cxn>
                <a:cxn ang="T11">
                  <a:pos x="T2" y="T3"/>
                </a:cxn>
                <a:cxn ang="T12">
                  <a:pos x="T4" y="T5"/>
                </a:cxn>
                <a:cxn ang="T13">
                  <a:pos x="T6" y="T7"/>
                </a:cxn>
                <a:cxn ang="T14">
                  <a:pos x="T8" y="T9"/>
                </a:cxn>
              </a:cxnLst>
              <a:rect l="T15" t="T16" r="T17" b="T18"/>
              <a:pathLst>
                <a:path w="25" h="56">
                  <a:moveTo>
                    <a:pt x="17" y="56"/>
                  </a:moveTo>
                  <a:lnTo>
                    <a:pt x="25" y="53"/>
                  </a:lnTo>
                  <a:lnTo>
                    <a:pt x="8" y="0"/>
                  </a:lnTo>
                  <a:lnTo>
                    <a:pt x="0" y="3"/>
                  </a:lnTo>
                  <a:lnTo>
                    <a:pt x="17" y="56"/>
                  </a:lnTo>
                  <a:close/>
                </a:path>
              </a:pathLst>
            </a:custGeom>
            <a:solidFill>
              <a:srgbClr val="666666"/>
            </a:solidFill>
            <a:ln w="9525">
              <a:noFill/>
              <a:round/>
              <a:headEnd/>
              <a:tailEnd/>
            </a:ln>
          </p:spPr>
          <p:txBody>
            <a:bodyPr/>
            <a:lstStyle/>
            <a:p>
              <a:endParaRPr lang="en-US" dirty="0"/>
            </a:p>
          </p:txBody>
        </p:sp>
        <p:sp>
          <p:nvSpPr>
            <p:cNvPr id="21663" name="Freeform 1013"/>
            <p:cNvSpPr>
              <a:spLocks/>
            </p:cNvSpPr>
            <p:nvPr/>
          </p:nvSpPr>
          <p:spPr bwMode="auto">
            <a:xfrm>
              <a:off x="3287" y="1137"/>
              <a:ext cx="1" cy="1"/>
            </a:xfrm>
            <a:custGeom>
              <a:avLst/>
              <a:gdLst>
                <a:gd name="T0" fmla="*/ 3 w 8"/>
                <a:gd name="T1" fmla="*/ 7 h 7"/>
                <a:gd name="T2" fmla="*/ 0 w 8"/>
                <a:gd name="T3" fmla="*/ 6 h 7"/>
                <a:gd name="T4" fmla="*/ 0 w 8"/>
                <a:gd name="T5" fmla="*/ 5 h 7"/>
                <a:gd name="T6" fmla="*/ 8 w 8"/>
                <a:gd name="T7" fmla="*/ 2 h 7"/>
                <a:gd name="T8" fmla="*/ 5 w 8"/>
                <a:gd name="T9" fmla="*/ 0 h 7"/>
                <a:gd name="T10" fmla="*/ 3 w 8"/>
                <a:gd name="T11" fmla="*/ 7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3" y="7"/>
                  </a:moveTo>
                  <a:lnTo>
                    <a:pt x="0" y="6"/>
                  </a:lnTo>
                  <a:lnTo>
                    <a:pt x="0" y="5"/>
                  </a:lnTo>
                  <a:lnTo>
                    <a:pt x="8" y="2"/>
                  </a:lnTo>
                  <a:lnTo>
                    <a:pt x="5" y="0"/>
                  </a:lnTo>
                  <a:lnTo>
                    <a:pt x="3" y="7"/>
                  </a:lnTo>
                  <a:close/>
                </a:path>
              </a:pathLst>
            </a:custGeom>
            <a:solidFill>
              <a:srgbClr val="666666"/>
            </a:solidFill>
            <a:ln w="9525">
              <a:noFill/>
              <a:round/>
              <a:headEnd/>
              <a:tailEnd/>
            </a:ln>
          </p:spPr>
          <p:txBody>
            <a:bodyPr/>
            <a:lstStyle/>
            <a:p>
              <a:endParaRPr lang="en-US" dirty="0"/>
            </a:p>
          </p:txBody>
        </p:sp>
        <p:sp>
          <p:nvSpPr>
            <p:cNvPr id="21664" name="Freeform 1014"/>
            <p:cNvSpPr>
              <a:spLocks/>
            </p:cNvSpPr>
            <p:nvPr/>
          </p:nvSpPr>
          <p:spPr bwMode="auto">
            <a:xfrm>
              <a:off x="3273" y="1139"/>
              <a:ext cx="14" cy="45"/>
            </a:xfrm>
            <a:custGeom>
              <a:avLst/>
              <a:gdLst>
                <a:gd name="T0" fmla="*/ 129 w 129"/>
                <a:gd name="T1" fmla="*/ 0 h 272"/>
                <a:gd name="T2" fmla="*/ 128 w 129"/>
                <a:gd name="T3" fmla="*/ 25 h 272"/>
                <a:gd name="T4" fmla="*/ 126 w 129"/>
                <a:gd name="T5" fmla="*/ 55 h 272"/>
                <a:gd name="T6" fmla="*/ 119 w 129"/>
                <a:gd name="T7" fmla="*/ 92 h 272"/>
                <a:gd name="T8" fmla="*/ 108 w 129"/>
                <a:gd name="T9" fmla="*/ 132 h 272"/>
                <a:gd name="T10" fmla="*/ 100 w 129"/>
                <a:gd name="T11" fmla="*/ 151 h 272"/>
                <a:gd name="T12" fmla="*/ 93 w 129"/>
                <a:gd name="T13" fmla="*/ 171 h 272"/>
                <a:gd name="T14" fmla="*/ 83 w 129"/>
                <a:gd name="T15" fmla="*/ 190 h 272"/>
                <a:gd name="T16" fmla="*/ 70 w 129"/>
                <a:gd name="T17" fmla="*/ 209 h 272"/>
                <a:gd name="T18" fmla="*/ 58 w 129"/>
                <a:gd name="T19" fmla="*/ 227 h 272"/>
                <a:gd name="T20" fmla="*/ 43 w 129"/>
                <a:gd name="T21" fmla="*/ 244 h 272"/>
                <a:gd name="T22" fmla="*/ 25 w 129"/>
                <a:gd name="T23" fmla="*/ 259 h 272"/>
                <a:gd name="T24" fmla="*/ 6 w 129"/>
                <a:gd name="T25" fmla="*/ 272 h 272"/>
                <a:gd name="T26" fmla="*/ 0 w 129"/>
                <a:gd name="T27" fmla="*/ 266 h 272"/>
                <a:gd name="T28" fmla="*/ 19 w 129"/>
                <a:gd name="T29" fmla="*/ 252 h 272"/>
                <a:gd name="T30" fmla="*/ 36 w 129"/>
                <a:gd name="T31" fmla="*/ 239 h 272"/>
                <a:gd name="T32" fmla="*/ 51 w 129"/>
                <a:gd name="T33" fmla="*/ 222 h 272"/>
                <a:gd name="T34" fmla="*/ 63 w 129"/>
                <a:gd name="T35" fmla="*/ 204 h 272"/>
                <a:gd name="T36" fmla="*/ 75 w 129"/>
                <a:gd name="T37" fmla="*/ 186 h 272"/>
                <a:gd name="T38" fmla="*/ 85 w 129"/>
                <a:gd name="T39" fmla="*/ 167 h 272"/>
                <a:gd name="T40" fmla="*/ 93 w 129"/>
                <a:gd name="T41" fmla="*/ 148 h 272"/>
                <a:gd name="T42" fmla="*/ 99 w 129"/>
                <a:gd name="T43" fmla="*/ 129 h 272"/>
                <a:gd name="T44" fmla="*/ 110 w 129"/>
                <a:gd name="T45" fmla="*/ 91 h 272"/>
                <a:gd name="T46" fmla="*/ 117 w 129"/>
                <a:gd name="T47" fmla="*/ 54 h 272"/>
                <a:gd name="T48" fmla="*/ 119 w 129"/>
                <a:gd name="T49" fmla="*/ 25 h 272"/>
                <a:gd name="T50" fmla="*/ 121 w 129"/>
                <a:gd name="T51" fmla="*/ 0 h 272"/>
                <a:gd name="T52" fmla="*/ 129 w 129"/>
                <a:gd name="T53" fmla="*/ 0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72"/>
                <a:gd name="T83" fmla="*/ 129 w 129"/>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72">
                  <a:moveTo>
                    <a:pt x="129" y="0"/>
                  </a:moveTo>
                  <a:lnTo>
                    <a:pt x="128" y="25"/>
                  </a:lnTo>
                  <a:lnTo>
                    <a:pt x="126" y="55"/>
                  </a:lnTo>
                  <a:lnTo>
                    <a:pt x="119" y="92"/>
                  </a:lnTo>
                  <a:lnTo>
                    <a:pt x="108" y="132"/>
                  </a:lnTo>
                  <a:lnTo>
                    <a:pt x="100" y="151"/>
                  </a:lnTo>
                  <a:lnTo>
                    <a:pt x="93" y="171"/>
                  </a:lnTo>
                  <a:lnTo>
                    <a:pt x="83" y="190"/>
                  </a:lnTo>
                  <a:lnTo>
                    <a:pt x="70" y="209"/>
                  </a:lnTo>
                  <a:lnTo>
                    <a:pt x="58" y="227"/>
                  </a:lnTo>
                  <a:lnTo>
                    <a:pt x="43" y="244"/>
                  </a:lnTo>
                  <a:lnTo>
                    <a:pt x="25" y="259"/>
                  </a:lnTo>
                  <a:lnTo>
                    <a:pt x="6" y="272"/>
                  </a:lnTo>
                  <a:lnTo>
                    <a:pt x="0" y="266"/>
                  </a:lnTo>
                  <a:lnTo>
                    <a:pt x="19" y="252"/>
                  </a:lnTo>
                  <a:lnTo>
                    <a:pt x="36" y="239"/>
                  </a:lnTo>
                  <a:lnTo>
                    <a:pt x="51" y="222"/>
                  </a:lnTo>
                  <a:lnTo>
                    <a:pt x="63" y="204"/>
                  </a:lnTo>
                  <a:lnTo>
                    <a:pt x="75" y="186"/>
                  </a:lnTo>
                  <a:lnTo>
                    <a:pt x="85" y="167"/>
                  </a:lnTo>
                  <a:lnTo>
                    <a:pt x="93" y="148"/>
                  </a:lnTo>
                  <a:lnTo>
                    <a:pt x="99" y="129"/>
                  </a:lnTo>
                  <a:lnTo>
                    <a:pt x="110" y="91"/>
                  </a:lnTo>
                  <a:lnTo>
                    <a:pt x="117" y="54"/>
                  </a:lnTo>
                  <a:lnTo>
                    <a:pt x="119" y="25"/>
                  </a:lnTo>
                  <a:lnTo>
                    <a:pt x="121" y="0"/>
                  </a:lnTo>
                  <a:lnTo>
                    <a:pt x="129" y="0"/>
                  </a:lnTo>
                  <a:close/>
                </a:path>
              </a:pathLst>
            </a:custGeom>
            <a:solidFill>
              <a:srgbClr val="666666"/>
            </a:solidFill>
            <a:ln w="9525">
              <a:noFill/>
              <a:round/>
              <a:headEnd/>
              <a:tailEnd/>
            </a:ln>
          </p:spPr>
          <p:txBody>
            <a:bodyPr/>
            <a:lstStyle/>
            <a:p>
              <a:endParaRPr lang="en-US" dirty="0"/>
            </a:p>
          </p:txBody>
        </p:sp>
        <p:sp>
          <p:nvSpPr>
            <p:cNvPr id="21665" name="Freeform 1015"/>
            <p:cNvSpPr>
              <a:spLocks/>
            </p:cNvSpPr>
            <p:nvPr/>
          </p:nvSpPr>
          <p:spPr bwMode="auto">
            <a:xfrm>
              <a:off x="3222" y="1095"/>
              <a:ext cx="14" cy="68"/>
            </a:xfrm>
            <a:custGeom>
              <a:avLst/>
              <a:gdLst>
                <a:gd name="T0" fmla="*/ 88 w 125"/>
                <a:gd name="T1" fmla="*/ 5 h 407"/>
                <a:gd name="T2" fmla="*/ 99 w 125"/>
                <a:gd name="T3" fmla="*/ 20 h 407"/>
                <a:gd name="T4" fmla="*/ 108 w 125"/>
                <a:gd name="T5" fmla="*/ 40 h 407"/>
                <a:gd name="T6" fmla="*/ 115 w 125"/>
                <a:gd name="T7" fmla="*/ 62 h 407"/>
                <a:gd name="T8" fmla="*/ 120 w 125"/>
                <a:gd name="T9" fmla="*/ 87 h 407"/>
                <a:gd name="T10" fmla="*/ 124 w 125"/>
                <a:gd name="T11" fmla="*/ 113 h 407"/>
                <a:gd name="T12" fmla="*/ 125 w 125"/>
                <a:gd name="T13" fmla="*/ 156 h 407"/>
                <a:gd name="T14" fmla="*/ 123 w 125"/>
                <a:gd name="T15" fmla="*/ 186 h 407"/>
                <a:gd name="T16" fmla="*/ 117 w 125"/>
                <a:gd name="T17" fmla="*/ 217 h 407"/>
                <a:gd name="T18" fmla="*/ 110 w 125"/>
                <a:gd name="T19" fmla="*/ 248 h 407"/>
                <a:gd name="T20" fmla="*/ 100 w 125"/>
                <a:gd name="T21" fmla="*/ 279 h 407"/>
                <a:gd name="T22" fmla="*/ 87 w 125"/>
                <a:gd name="T23" fmla="*/ 308 h 407"/>
                <a:gd name="T24" fmla="*/ 71 w 125"/>
                <a:gd name="T25" fmla="*/ 336 h 407"/>
                <a:gd name="T26" fmla="*/ 54 w 125"/>
                <a:gd name="T27" fmla="*/ 362 h 407"/>
                <a:gd name="T28" fmla="*/ 31 w 125"/>
                <a:gd name="T29" fmla="*/ 386 h 407"/>
                <a:gd name="T30" fmla="*/ 6 w 125"/>
                <a:gd name="T31" fmla="*/ 407 h 407"/>
                <a:gd name="T32" fmla="*/ 13 w 125"/>
                <a:gd name="T33" fmla="*/ 391 h 407"/>
                <a:gd name="T34" fmla="*/ 36 w 125"/>
                <a:gd name="T35" fmla="*/ 370 h 407"/>
                <a:gd name="T36" fmla="*/ 55 w 125"/>
                <a:gd name="T37" fmla="*/ 345 h 407"/>
                <a:gd name="T38" fmla="*/ 72 w 125"/>
                <a:gd name="T39" fmla="*/ 319 h 407"/>
                <a:gd name="T40" fmla="*/ 86 w 125"/>
                <a:gd name="T41" fmla="*/ 290 h 407"/>
                <a:gd name="T42" fmla="*/ 97 w 125"/>
                <a:gd name="T43" fmla="*/ 261 h 407"/>
                <a:gd name="T44" fmla="*/ 106 w 125"/>
                <a:gd name="T45" fmla="*/ 231 h 407"/>
                <a:gd name="T46" fmla="*/ 111 w 125"/>
                <a:gd name="T47" fmla="*/ 201 h 407"/>
                <a:gd name="T48" fmla="*/ 115 w 125"/>
                <a:gd name="T49" fmla="*/ 171 h 407"/>
                <a:gd name="T50" fmla="*/ 116 w 125"/>
                <a:gd name="T51" fmla="*/ 128 h 407"/>
                <a:gd name="T52" fmla="*/ 114 w 125"/>
                <a:gd name="T53" fmla="*/ 101 h 407"/>
                <a:gd name="T54" fmla="*/ 109 w 125"/>
                <a:gd name="T55" fmla="*/ 76 h 407"/>
                <a:gd name="T56" fmla="*/ 104 w 125"/>
                <a:gd name="T57" fmla="*/ 53 h 407"/>
                <a:gd name="T58" fmla="*/ 96 w 125"/>
                <a:gd name="T59" fmla="*/ 33 h 407"/>
                <a:gd name="T60" fmla="*/ 86 w 125"/>
                <a:gd name="T61" fmla="*/ 17 h 407"/>
                <a:gd name="T62" fmla="*/ 76 w 125"/>
                <a:gd name="T63" fmla="*/ 5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407"/>
                <a:gd name="T98" fmla="*/ 125 w 125"/>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407">
                  <a:moveTo>
                    <a:pt x="83" y="0"/>
                  </a:moveTo>
                  <a:lnTo>
                    <a:pt x="88" y="5"/>
                  </a:lnTo>
                  <a:lnTo>
                    <a:pt x="94" y="13"/>
                  </a:lnTo>
                  <a:lnTo>
                    <a:pt x="99" y="20"/>
                  </a:lnTo>
                  <a:lnTo>
                    <a:pt x="104" y="30"/>
                  </a:lnTo>
                  <a:lnTo>
                    <a:pt x="108" y="40"/>
                  </a:lnTo>
                  <a:lnTo>
                    <a:pt x="113" y="51"/>
                  </a:lnTo>
                  <a:lnTo>
                    <a:pt x="115" y="62"/>
                  </a:lnTo>
                  <a:lnTo>
                    <a:pt x="118" y="74"/>
                  </a:lnTo>
                  <a:lnTo>
                    <a:pt x="120" y="87"/>
                  </a:lnTo>
                  <a:lnTo>
                    <a:pt x="123" y="100"/>
                  </a:lnTo>
                  <a:lnTo>
                    <a:pt x="124" y="113"/>
                  </a:lnTo>
                  <a:lnTo>
                    <a:pt x="125" y="128"/>
                  </a:lnTo>
                  <a:lnTo>
                    <a:pt x="125" y="156"/>
                  </a:lnTo>
                  <a:lnTo>
                    <a:pt x="124" y="172"/>
                  </a:lnTo>
                  <a:lnTo>
                    <a:pt x="123" y="186"/>
                  </a:lnTo>
                  <a:lnTo>
                    <a:pt x="120" y="202"/>
                  </a:lnTo>
                  <a:lnTo>
                    <a:pt x="117" y="217"/>
                  </a:lnTo>
                  <a:lnTo>
                    <a:pt x="114" y="233"/>
                  </a:lnTo>
                  <a:lnTo>
                    <a:pt x="110" y="248"/>
                  </a:lnTo>
                  <a:lnTo>
                    <a:pt x="106" y="263"/>
                  </a:lnTo>
                  <a:lnTo>
                    <a:pt x="100" y="279"/>
                  </a:lnTo>
                  <a:lnTo>
                    <a:pt x="95" y="294"/>
                  </a:lnTo>
                  <a:lnTo>
                    <a:pt x="87" y="308"/>
                  </a:lnTo>
                  <a:lnTo>
                    <a:pt x="80" y="322"/>
                  </a:lnTo>
                  <a:lnTo>
                    <a:pt x="71" y="336"/>
                  </a:lnTo>
                  <a:lnTo>
                    <a:pt x="62" y="350"/>
                  </a:lnTo>
                  <a:lnTo>
                    <a:pt x="54" y="362"/>
                  </a:lnTo>
                  <a:lnTo>
                    <a:pt x="42" y="375"/>
                  </a:lnTo>
                  <a:lnTo>
                    <a:pt x="31" y="386"/>
                  </a:lnTo>
                  <a:lnTo>
                    <a:pt x="19" y="398"/>
                  </a:lnTo>
                  <a:lnTo>
                    <a:pt x="6" y="407"/>
                  </a:lnTo>
                  <a:lnTo>
                    <a:pt x="0" y="401"/>
                  </a:lnTo>
                  <a:lnTo>
                    <a:pt x="13" y="391"/>
                  </a:lnTo>
                  <a:lnTo>
                    <a:pt x="25" y="381"/>
                  </a:lnTo>
                  <a:lnTo>
                    <a:pt x="36" y="370"/>
                  </a:lnTo>
                  <a:lnTo>
                    <a:pt x="46" y="357"/>
                  </a:lnTo>
                  <a:lnTo>
                    <a:pt x="55" y="345"/>
                  </a:lnTo>
                  <a:lnTo>
                    <a:pt x="64" y="332"/>
                  </a:lnTo>
                  <a:lnTo>
                    <a:pt x="72" y="319"/>
                  </a:lnTo>
                  <a:lnTo>
                    <a:pt x="79" y="304"/>
                  </a:lnTo>
                  <a:lnTo>
                    <a:pt x="86" y="290"/>
                  </a:lnTo>
                  <a:lnTo>
                    <a:pt x="91" y="276"/>
                  </a:lnTo>
                  <a:lnTo>
                    <a:pt x="97" y="261"/>
                  </a:lnTo>
                  <a:lnTo>
                    <a:pt x="101" y="246"/>
                  </a:lnTo>
                  <a:lnTo>
                    <a:pt x="106" y="231"/>
                  </a:lnTo>
                  <a:lnTo>
                    <a:pt x="109" y="215"/>
                  </a:lnTo>
                  <a:lnTo>
                    <a:pt x="111" y="201"/>
                  </a:lnTo>
                  <a:lnTo>
                    <a:pt x="114" y="186"/>
                  </a:lnTo>
                  <a:lnTo>
                    <a:pt x="115" y="171"/>
                  </a:lnTo>
                  <a:lnTo>
                    <a:pt x="116" y="156"/>
                  </a:lnTo>
                  <a:lnTo>
                    <a:pt x="116" y="128"/>
                  </a:lnTo>
                  <a:lnTo>
                    <a:pt x="115" y="114"/>
                  </a:lnTo>
                  <a:lnTo>
                    <a:pt x="114" y="101"/>
                  </a:lnTo>
                  <a:lnTo>
                    <a:pt x="111" y="88"/>
                  </a:lnTo>
                  <a:lnTo>
                    <a:pt x="109" y="76"/>
                  </a:lnTo>
                  <a:lnTo>
                    <a:pt x="107" y="64"/>
                  </a:lnTo>
                  <a:lnTo>
                    <a:pt x="104" y="53"/>
                  </a:lnTo>
                  <a:lnTo>
                    <a:pt x="100" y="43"/>
                  </a:lnTo>
                  <a:lnTo>
                    <a:pt x="96" y="33"/>
                  </a:lnTo>
                  <a:lnTo>
                    <a:pt x="91" y="25"/>
                  </a:lnTo>
                  <a:lnTo>
                    <a:pt x="86" y="17"/>
                  </a:lnTo>
                  <a:lnTo>
                    <a:pt x="81" y="10"/>
                  </a:lnTo>
                  <a:lnTo>
                    <a:pt x="76" y="5"/>
                  </a:lnTo>
                  <a:lnTo>
                    <a:pt x="83" y="0"/>
                  </a:lnTo>
                  <a:close/>
                </a:path>
              </a:pathLst>
            </a:custGeom>
            <a:solidFill>
              <a:srgbClr val="666666"/>
            </a:solidFill>
            <a:ln w="9525">
              <a:noFill/>
              <a:round/>
              <a:headEnd/>
              <a:tailEnd/>
            </a:ln>
          </p:spPr>
          <p:txBody>
            <a:bodyPr/>
            <a:lstStyle/>
            <a:p>
              <a:endParaRPr lang="en-US" dirty="0"/>
            </a:p>
          </p:txBody>
        </p:sp>
        <p:sp>
          <p:nvSpPr>
            <p:cNvPr id="21666" name="Freeform 1016"/>
            <p:cNvSpPr>
              <a:spLocks/>
            </p:cNvSpPr>
            <p:nvPr/>
          </p:nvSpPr>
          <p:spPr bwMode="auto">
            <a:xfrm>
              <a:off x="3235" y="1125"/>
              <a:ext cx="52" cy="16"/>
            </a:xfrm>
            <a:custGeom>
              <a:avLst/>
              <a:gdLst>
                <a:gd name="T0" fmla="*/ 3 w 463"/>
                <a:gd name="T1" fmla="*/ 0 h 98"/>
                <a:gd name="T2" fmla="*/ 0 w 463"/>
                <a:gd name="T3" fmla="*/ 8 h 98"/>
                <a:gd name="T4" fmla="*/ 461 w 463"/>
                <a:gd name="T5" fmla="*/ 98 h 98"/>
                <a:gd name="T6" fmla="*/ 463 w 463"/>
                <a:gd name="T7" fmla="*/ 90 h 98"/>
                <a:gd name="T8" fmla="*/ 3 w 463"/>
                <a:gd name="T9" fmla="*/ 0 h 98"/>
                <a:gd name="T10" fmla="*/ 0 60000 65536"/>
                <a:gd name="T11" fmla="*/ 0 60000 65536"/>
                <a:gd name="T12" fmla="*/ 0 60000 65536"/>
                <a:gd name="T13" fmla="*/ 0 60000 65536"/>
                <a:gd name="T14" fmla="*/ 0 60000 65536"/>
                <a:gd name="T15" fmla="*/ 0 w 463"/>
                <a:gd name="T16" fmla="*/ 0 h 98"/>
                <a:gd name="T17" fmla="*/ 463 w 463"/>
                <a:gd name="T18" fmla="*/ 98 h 98"/>
              </a:gdLst>
              <a:ahLst/>
              <a:cxnLst>
                <a:cxn ang="T10">
                  <a:pos x="T0" y="T1"/>
                </a:cxn>
                <a:cxn ang="T11">
                  <a:pos x="T2" y="T3"/>
                </a:cxn>
                <a:cxn ang="T12">
                  <a:pos x="T4" y="T5"/>
                </a:cxn>
                <a:cxn ang="T13">
                  <a:pos x="T6" y="T7"/>
                </a:cxn>
                <a:cxn ang="T14">
                  <a:pos x="T8" y="T9"/>
                </a:cxn>
              </a:cxnLst>
              <a:rect l="T15" t="T16" r="T17" b="T18"/>
              <a:pathLst>
                <a:path w="463" h="98">
                  <a:moveTo>
                    <a:pt x="3" y="0"/>
                  </a:moveTo>
                  <a:lnTo>
                    <a:pt x="0" y="8"/>
                  </a:lnTo>
                  <a:lnTo>
                    <a:pt x="461" y="98"/>
                  </a:lnTo>
                  <a:lnTo>
                    <a:pt x="463" y="90"/>
                  </a:lnTo>
                  <a:lnTo>
                    <a:pt x="3" y="0"/>
                  </a:lnTo>
                  <a:close/>
                </a:path>
              </a:pathLst>
            </a:custGeom>
            <a:solidFill>
              <a:srgbClr val="666666"/>
            </a:solidFill>
            <a:ln w="9525">
              <a:noFill/>
              <a:round/>
              <a:headEnd/>
              <a:tailEnd/>
            </a:ln>
          </p:spPr>
          <p:txBody>
            <a:bodyPr/>
            <a:lstStyle/>
            <a:p>
              <a:endParaRPr lang="en-US" dirty="0"/>
            </a:p>
          </p:txBody>
        </p:sp>
        <p:sp>
          <p:nvSpPr>
            <p:cNvPr id="21667" name="Freeform 1017"/>
            <p:cNvSpPr>
              <a:spLocks/>
            </p:cNvSpPr>
            <p:nvPr/>
          </p:nvSpPr>
          <p:spPr bwMode="auto">
            <a:xfrm>
              <a:off x="3155" y="1095"/>
              <a:ext cx="6" cy="24"/>
            </a:xfrm>
            <a:custGeom>
              <a:avLst/>
              <a:gdLst>
                <a:gd name="T0" fmla="*/ 28 w 55"/>
                <a:gd name="T1" fmla="*/ 0 h 142"/>
                <a:gd name="T2" fmla="*/ 31 w 55"/>
                <a:gd name="T3" fmla="*/ 2 h 142"/>
                <a:gd name="T4" fmla="*/ 35 w 55"/>
                <a:gd name="T5" fmla="*/ 4 h 142"/>
                <a:gd name="T6" fmla="*/ 38 w 55"/>
                <a:gd name="T7" fmla="*/ 7 h 142"/>
                <a:gd name="T8" fmla="*/ 41 w 55"/>
                <a:gd name="T9" fmla="*/ 10 h 142"/>
                <a:gd name="T10" fmla="*/ 44 w 55"/>
                <a:gd name="T11" fmla="*/ 13 h 142"/>
                <a:gd name="T12" fmla="*/ 46 w 55"/>
                <a:gd name="T13" fmla="*/ 17 h 142"/>
                <a:gd name="T14" fmla="*/ 49 w 55"/>
                <a:gd name="T15" fmla="*/ 26 h 142"/>
                <a:gd name="T16" fmla="*/ 50 w 55"/>
                <a:gd name="T17" fmla="*/ 31 h 142"/>
                <a:gd name="T18" fmla="*/ 51 w 55"/>
                <a:gd name="T19" fmla="*/ 35 h 142"/>
                <a:gd name="T20" fmla="*/ 54 w 55"/>
                <a:gd name="T21" fmla="*/ 40 h 142"/>
                <a:gd name="T22" fmla="*/ 54 w 55"/>
                <a:gd name="T23" fmla="*/ 47 h 142"/>
                <a:gd name="T24" fmla="*/ 55 w 55"/>
                <a:gd name="T25" fmla="*/ 57 h 142"/>
                <a:gd name="T26" fmla="*/ 55 w 55"/>
                <a:gd name="T27" fmla="*/ 68 h 142"/>
                <a:gd name="T28" fmla="*/ 52 w 55"/>
                <a:gd name="T29" fmla="*/ 80 h 142"/>
                <a:gd name="T30" fmla="*/ 50 w 55"/>
                <a:gd name="T31" fmla="*/ 91 h 142"/>
                <a:gd name="T32" fmla="*/ 48 w 55"/>
                <a:gd name="T33" fmla="*/ 98 h 142"/>
                <a:gd name="T34" fmla="*/ 46 w 55"/>
                <a:gd name="T35" fmla="*/ 103 h 142"/>
                <a:gd name="T36" fmla="*/ 44 w 55"/>
                <a:gd name="T37" fmla="*/ 108 h 142"/>
                <a:gd name="T38" fmla="*/ 40 w 55"/>
                <a:gd name="T39" fmla="*/ 113 h 142"/>
                <a:gd name="T40" fmla="*/ 34 w 55"/>
                <a:gd name="T41" fmla="*/ 123 h 142"/>
                <a:gd name="T42" fmla="*/ 29 w 55"/>
                <a:gd name="T43" fmla="*/ 127 h 142"/>
                <a:gd name="T44" fmla="*/ 26 w 55"/>
                <a:gd name="T45" fmla="*/ 131 h 142"/>
                <a:gd name="T46" fmla="*/ 21 w 55"/>
                <a:gd name="T47" fmla="*/ 134 h 142"/>
                <a:gd name="T48" fmla="*/ 16 w 55"/>
                <a:gd name="T49" fmla="*/ 138 h 142"/>
                <a:gd name="T50" fmla="*/ 10 w 55"/>
                <a:gd name="T51" fmla="*/ 140 h 142"/>
                <a:gd name="T52" fmla="*/ 3 w 55"/>
                <a:gd name="T53" fmla="*/ 142 h 142"/>
                <a:gd name="T54" fmla="*/ 0 w 55"/>
                <a:gd name="T55" fmla="*/ 135 h 142"/>
                <a:gd name="T56" fmla="*/ 6 w 55"/>
                <a:gd name="T57" fmla="*/ 133 h 142"/>
                <a:gd name="T58" fmla="*/ 10 w 55"/>
                <a:gd name="T59" fmla="*/ 131 h 142"/>
                <a:gd name="T60" fmla="*/ 16 w 55"/>
                <a:gd name="T61" fmla="*/ 128 h 142"/>
                <a:gd name="T62" fmla="*/ 19 w 55"/>
                <a:gd name="T63" fmla="*/ 125 h 142"/>
                <a:gd name="T64" fmla="*/ 24 w 55"/>
                <a:gd name="T65" fmla="*/ 121 h 142"/>
                <a:gd name="T66" fmla="*/ 27 w 55"/>
                <a:gd name="T67" fmla="*/ 117 h 142"/>
                <a:gd name="T68" fmla="*/ 32 w 55"/>
                <a:gd name="T69" fmla="*/ 109 h 142"/>
                <a:gd name="T70" fmla="*/ 36 w 55"/>
                <a:gd name="T71" fmla="*/ 104 h 142"/>
                <a:gd name="T72" fmla="*/ 38 w 55"/>
                <a:gd name="T73" fmla="*/ 100 h 142"/>
                <a:gd name="T74" fmla="*/ 40 w 55"/>
                <a:gd name="T75" fmla="*/ 95 h 142"/>
                <a:gd name="T76" fmla="*/ 41 w 55"/>
                <a:gd name="T77" fmla="*/ 89 h 142"/>
                <a:gd name="T78" fmla="*/ 44 w 55"/>
                <a:gd name="T79" fmla="*/ 79 h 142"/>
                <a:gd name="T80" fmla="*/ 46 w 55"/>
                <a:gd name="T81" fmla="*/ 67 h 142"/>
                <a:gd name="T82" fmla="*/ 46 w 55"/>
                <a:gd name="T83" fmla="*/ 57 h 142"/>
                <a:gd name="T84" fmla="*/ 45 w 55"/>
                <a:gd name="T85" fmla="*/ 47 h 142"/>
                <a:gd name="T86" fmla="*/ 45 w 55"/>
                <a:gd name="T87" fmla="*/ 41 h 142"/>
                <a:gd name="T88" fmla="*/ 44 w 55"/>
                <a:gd name="T89" fmla="*/ 37 h 142"/>
                <a:gd name="T90" fmla="*/ 42 w 55"/>
                <a:gd name="T91" fmla="*/ 33 h 142"/>
                <a:gd name="T92" fmla="*/ 41 w 55"/>
                <a:gd name="T93" fmla="*/ 29 h 142"/>
                <a:gd name="T94" fmla="*/ 37 w 55"/>
                <a:gd name="T95" fmla="*/ 21 h 142"/>
                <a:gd name="T96" fmla="*/ 36 w 55"/>
                <a:gd name="T97" fmla="*/ 17 h 142"/>
                <a:gd name="T98" fmla="*/ 34 w 55"/>
                <a:gd name="T99" fmla="*/ 15 h 142"/>
                <a:gd name="T100" fmla="*/ 31 w 55"/>
                <a:gd name="T101" fmla="*/ 12 h 142"/>
                <a:gd name="T102" fmla="*/ 29 w 55"/>
                <a:gd name="T103" fmla="*/ 10 h 142"/>
                <a:gd name="T104" fmla="*/ 27 w 55"/>
                <a:gd name="T105" fmla="*/ 9 h 142"/>
                <a:gd name="T106" fmla="*/ 25 w 55"/>
                <a:gd name="T107" fmla="*/ 7 h 142"/>
                <a:gd name="T108" fmla="*/ 28 w 55"/>
                <a:gd name="T109" fmla="*/ 0 h 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142"/>
                <a:gd name="T167" fmla="*/ 55 w 55"/>
                <a:gd name="T168" fmla="*/ 142 h 1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142">
                  <a:moveTo>
                    <a:pt x="28" y="0"/>
                  </a:moveTo>
                  <a:lnTo>
                    <a:pt x="31" y="2"/>
                  </a:lnTo>
                  <a:lnTo>
                    <a:pt x="35" y="4"/>
                  </a:lnTo>
                  <a:lnTo>
                    <a:pt x="38" y="7"/>
                  </a:lnTo>
                  <a:lnTo>
                    <a:pt x="41" y="10"/>
                  </a:lnTo>
                  <a:lnTo>
                    <a:pt x="44" y="13"/>
                  </a:lnTo>
                  <a:lnTo>
                    <a:pt x="46" y="17"/>
                  </a:lnTo>
                  <a:lnTo>
                    <a:pt x="49" y="26"/>
                  </a:lnTo>
                  <a:lnTo>
                    <a:pt x="50" y="31"/>
                  </a:lnTo>
                  <a:lnTo>
                    <a:pt x="51" y="35"/>
                  </a:lnTo>
                  <a:lnTo>
                    <a:pt x="54" y="40"/>
                  </a:lnTo>
                  <a:lnTo>
                    <a:pt x="54" y="47"/>
                  </a:lnTo>
                  <a:lnTo>
                    <a:pt x="55" y="57"/>
                  </a:lnTo>
                  <a:lnTo>
                    <a:pt x="55" y="68"/>
                  </a:lnTo>
                  <a:lnTo>
                    <a:pt x="52" y="80"/>
                  </a:lnTo>
                  <a:lnTo>
                    <a:pt x="50" y="91"/>
                  </a:lnTo>
                  <a:lnTo>
                    <a:pt x="48" y="98"/>
                  </a:lnTo>
                  <a:lnTo>
                    <a:pt x="46" y="103"/>
                  </a:lnTo>
                  <a:lnTo>
                    <a:pt x="44" y="108"/>
                  </a:lnTo>
                  <a:lnTo>
                    <a:pt x="40" y="113"/>
                  </a:lnTo>
                  <a:lnTo>
                    <a:pt x="34" y="123"/>
                  </a:lnTo>
                  <a:lnTo>
                    <a:pt x="29" y="127"/>
                  </a:lnTo>
                  <a:lnTo>
                    <a:pt x="26" y="131"/>
                  </a:lnTo>
                  <a:lnTo>
                    <a:pt x="21" y="134"/>
                  </a:lnTo>
                  <a:lnTo>
                    <a:pt x="16" y="138"/>
                  </a:lnTo>
                  <a:lnTo>
                    <a:pt x="10" y="140"/>
                  </a:lnTo>
                  <a:lnTo>
                    <a:pt x="3" y="142"/>
                  </a:lnTo>
                  <a:lnTo>
                    <a:pt x="0" y="135"/>
                  </a:lnTo>
                  <a:lnTo>
                    <a:pt x="6" y="133"/>
                  </a:lnTo>
                  <a:lnTo>
                    <a:pt x="10" y="131"/>
                  </a:lnTo>
                  <a:lnTo>
                    <a:pt x="16" y="128"/>
                  </a:lnTo>
                  <a:lnTo>
                    <a:pt x="19" y="125"/>
                  </a:lnTo>
                  <a:lnTo>
                    <a:pt x="24" y="121"/>
                  </a:lnTo>
                  <a:lnTo>
                    <a:pt x="27" y="117"/>
                  </a:lnTo>
                  <a:lnTo>
                    <a:pt x="32" y="109"/>
                  </a:lnTo>
                  <a:lnTo>
                    <a:pt x="36" y="104"/>
                  </a:lnTo>
                  <a:lnTo>
                    <a:pt x="38" y="100"/>
                  </a:lnTo>
                  <a:lnTo>
                    <a:pt x="40" y="95"/>
                  </a:lnTo>
                  <a:lnTo>
                    <a:pt x="41" y="89"/>
                  </a:lnTo>
                  <a:lnTo>
                    <a:pt x="44" y="79"/>
                  </a:lnTo>
                  <a:lnTo>
                    <a:pt x="46" y="67"/>
                  </a:lnTo>
                  <a:lnTo>
                    <a:pt x="46" y="57"/>
                  </a:lnTo>
                  <a:lnTo>
                    <a:pt x="45" y="47"/>
                  </a:lnTo>
                  <a:lnTo>
                    <a:pt x="45" y="41"/>
                  </a:lnTo>
                  <a:lnTo>
                    <a:pt x="44" y="37"/>
                  </a:lnTo>
                  <a:lnTo>
                    <a:pt x="42" y="33"/>
                  </a:lnTo>
                  <a:lnTo>
                    <a:pt x="41" y="29"/>
                  </a:lnTo>
                  <a:lnTo>
                    <a:pt x="37" y="21"/>
                  </a:lnTo>
                  <a:lnTo>
                    <a:pt x="36" y="17"/>
                  </a:lnTo>
                  <a:lnTo>
                    <a:pt x="34" y="15"/>
                  </a:lnTo>
                  <a:lnTo>
                    <a:pt x="31" y="12"/>
                  </a:lnTo>
                  <a:lnTo>
                    <a:pt x="29" y="10"/>
                  </a:lnTo>
                  <a:lnTo>
                    <a:pt x="27" y="9"/>
                  </a:lnTo>
                  <a:lnTo>
                    <a:pt x="25" y="7"/>
                  </a:lnTo>
                  <a:lnTo>
                    <a:pt x="28" y="0"/>
                  </a:lnTo>
                  <a:close/>
                </a:path>
              </a:pathLst>
            </a:custGeom>
            <a:solidFill>
              <a:srgbClr val="4C4C4C"/>
            </a:solidFill>
            <a:ln w="9525">
              <a:noFill/>
              <a:round/>
              <a:headEnd/>
              <a:tailEnd/>
            </a:ln>
          </p:spPr>
          <p:txBody>
            <a:bodyPr/>
            <a:lstStyle/>
            <a:p>
              <a:endParaRPr lang="en-US" dirty="0"/>
            </a:p>
          </p:txBody>
        </p:sp>
        <p:sp>
          <p:nvSpPr>
            <p:cNvPr id="21668" name="Freeform 1018"/>
            <p:cNvSpPr>
              <a:spLocks/>
            </p:cNvSpPr>
            <p:nvPr/>
          </p:nvSpPr>
          <p:spPr bwMode="auto">
            <a:xfrm>
              <a:off x="3281" y="1171"/>
              <a:ext cx="59" cy="21"/>
            </a:xfrm>
            <a:custGeom>
              <a:avLst/>
              <a:gdLst>
                <a:gd name="T0" fmla="*/ 3 w 534"/>
                <a:gd name="T1" fmla="*/ 0 h 128"/>
                <a:gd name="T2" fmla="*/ 0 w 534"/>
                <a:gd name="T3" fmla="*/ 8 h 128"/>
                <a:gd name="T4" fmla="*/ 532 w 534"/>
                <a:gd name="T5" fmla="*/ 128 h 128"/>
                <a:gd name="T6" fmla="*/ 534 w 534"/>
                <a:gd name="T7" fmla="*/ 120 h 128"/>
                <a:gd name="T8" fmla="*/ 3 w 534"/>
                <a:gd name="T9" fmla="*/ 0 h 128"/>
                <a:gd name="T10" fmla="*/ 0 60000 65536"/>
                <a:gd name="T11" fmla="*/ 0 60000 65536"/>
                <a:gd name="T12" fmla="*/ 0 60000 65536"/>
                <a:gd name="T13" fmla="*/ 0 60000 65536"/>
                <a:gd name="T14" fmla="*/ 0 60000 65536"/>
                <a:gd name="T15" fmla="*/ 0 w 534"/>
                <a:gd name="T16" fmla="*/ 0 h 128"/>
                <a:gd name="T17" fmla="*/ 534 w 534"/>
                <a:gd name="T18" fmla="*/ 128 h 128"/>
              </a:gdLst>
              <a:ahLst/>
              <a:cxnLst>
                <a:cxn ang="T10">
                  <a:pos x="T0" y="T1"/>
                </a:cxn>
                <a:cxn ang="T11">
                  <a:pos x="T2" y="T3"/>
                </a:cxn>
                <a:cxn ang="T12">
                  <a:pos x="T4" y="T5"/>
                </a:cxn>
                <a:cxn ang="T13">
                  <a:pos x="T6" y="T7"/>
                </a:cxn>
                <a:cxn ang="T14">
                  <a:pos x="T8" y="T9"/>
                </a:cxn>
              </a:cxnLst>
              <a:rect l="T15" t="T16" r="T17" b="T18"/>
              <a:pathLst>
                <a:path w="534" h="128">
                  <a:moveTo>
                    <a:pt x="3" y="0"/>
                  </a:moveTo>
                  <a:lnTo>
                    <a:pt x="0" y="8"/>
                  </a:lnTo>
                  <a:lnTo>
                    <a:pt x="532" y="128"/>
                  </a:lnTo>
                  <a:lnTo>
                    <a:pt x="534" y="120"/>
                  </a:lnTo>
                  <a:lnTo>
                    <a:pt x="3" y="0"/>
                  </a:lnTo>
                  <a:close/>
                </a:path>
              </a:pathLst>
            </a:custGeom>
            <a:solidFill>
              <a:srgbClr val="666666"/>
            </a:solidFill>
            <a:ln w="9525">
              <a:noFill/>
              <a:round/>
              <a:headEnd/>
              <a:tailEnd/>
            </a:ln>
          </p:spPr>
          <p:txBody>
            <a:bodyPr/>
            <a:lstStyle/>
            <a:p>
              <a:endParaRPr lang="en-US" dirty="0"/>
            </a:p>
          </p:txBody>
        </p:sp>
        <p:sp>
          <p:nvSpPr>
            <p:cNvPr id="21669" name="Freeform 1019"/>
            <p:cNvSpPr>
              <a:spLocks/>
            </p:cNvSpPr>
            <p:nvPr/>
          </p:nvSpPr>
          <p:spPr bwMode="auto">
            <a:xfrm>
              <a:off x="3289" y="1184"/>
              <a:ext cx="12" cy="6"/>
            </a:xfrm>
            <a:custGeom>
              <a:avLst/>
              <a:gdLst>
                <a:gd name="T0" fmla="*/ 19 w 106"/>
                <a:gd name="T1" fmla="*/ 0 h 38"/>
                <a:gd name="T2" fmla="*/ 0 w 106"/>
                <a:gd name="T3" fmla="*/ 15 h 38"/>
                <a:gd name="T4" fmla="*/ 87 w 106"/>
                <a:gd name="T5" fmla="*/ 38 h 38"/>
                <a:gd name="T6" fmla="*/ 106 w 106"/>
                <a:gd name="T7" fmla="*/ 23 h 38"/>
                <a:gd name="T8" fmla="*/ 19 w 106"/>
                <a:gd name="T9" fmla="*/ 0 h 38"/>
                <a:gd name="T10" fmla="*/ 0 60000 65536"/>
                <a:gd name="T11" fmla="*/ 0 60000 65536"/>
                <a:gd name="T12" fmla="*/ 0 60000 65536"/>
                <a:gd name="T13" fmla="*/ 0 60000 65536"/>
                <a:gd name="T14" fmla="*/ 0 60000 65536"/>
                <a:gd name="T15" fmla="*/ 0 w 106"/>
                <a:gd name="T16" fmla="*/ 0 h 38"/>
                <a:gd name="T17" fmla="*/ 106 w 106"/>
                <a:gd name="T18" fmla="*/ 38 h 38"/>
              </a:gdLst>
              <a:ahLst/>
              <a:cxnLst>
                <a:cxn ang="T10">
                  <a:pos x="T0" y="T1"/>
                </a:cxn>
                <a:cxn ang="T11">
                  <a:pos x="T2" y="T3"/>
                </a:cxn>
                <a:cxn ang="T12">
                  <a:pos x="T4" y="T5"/>
                </a:cxn>
                <a:cxn ang="T13">
                  <a:pos x="T6" y="T7"/>
                </a:cxn>
                <a:cxn ang="T14">
                  <a:pos x="T8" y="T9"/>
                </a:cxn>
              </a:cxnLst>
              <a:rect l="T15" t="T16" r="T17" b="T18"/>
              <a:pathLst>
                <a:path w="106" h="38">
                  <a:moveTo>
                    <a:pt x="19" y="0"/>
                  </a:moveTo>
                  <a:lnTo>
                    <a:pt x="0" y="15"/>
                  </a:lnTo>
                  <a:lnTo>
                    <a:pt x="87" y="38"/>
                  </a:lnTo>
                  <a:lnTo>
                    <a:pt x="106" y="23"/>
                  </a:lnTo>
                  <a:lnTo>
                    <a:pt x="19" y="0"/>
                  </a:lnTo>
                  <a:close/>
                </a:path>
              </a:pathLst>
            </a:custGeom>
            <a:solidFill>
              <a:srgbClr val="FFBF00"/>
            </a:solidFill>
            <a:ln w="9525">
              <a:noFill/>
              <a:round/>
              <a:headEnd/>
              <a:tailEnd/>
            </a:ln>
          </p:spPr>
          <p:txBody>
            <a:bodyPr/>
            <a:lstStyle/>
            <a:p>
              <a:endParaRPr lang="en-US" dirty="0"/>
            </a:p>
          </p:txBody>
        </p:sp>
        <p:sp>
          <p:nvSpPr>
            <p:cNvPr id="21670" name="Freeform 1020"/>
            <p:cNvSpPr>
              <a:spLocks/>
            </p:cNvSpPr>
            <p:nvPr/>
          </p:nvSpPr>
          <p:spPr bwMode="auto">
            <a:xfrm>
              <a:off x="3300" y="1189"/>
              <a:ext cx="12" cy="6"/>
            </a:xfrm>
            <a:custGeom>
              <a:avLst/>
              <a:gdLst>
                <a:gd name="T0" fmla="*/ 18 w 105"/>
                <a:gd name="T1" fmla="*/ 0 h 37"/>
                <a:gd name="T2" fmla="*/ 0 w 105"/>
                <a:gd name="T3" fmla="*/ 14 h 37"/>
                <a:gd name="T4" fmla="*/ 88 w 105"/>
                <a:gd name="T5" fmla="*/ 37 h 37"/>
                <a:gd name="T6" fmla="*/ 105 w 105"/>
                <a:gd name="T7" fmla="*/ 23 h 37"/>
                <a:gd name="T8" fmla="*/ 18 w 105"/>
                <a:gd name="T9" fmla="*/ 0 h 37"/>
                <a:gd name="T10" fmla="*/ 0 60000 65536"/>
                <a:gd name="T11" fmla="*/ 0 60000 65536"/>
                <a:gd name="T12" fmla="*/ 0 60000 65536"/>
                <a:gd name="T13" fmla="*/ 0 60000 65536"/>
                <a:gd name="T14" fmla="*/ 0 60000 65536"/>
                <a:gd name="T15" fmla="*/ 0 w 105"/>
                <a:gd name="T16" fmla="*/ 0 h 37"/>
                <a:gd name="T17" fmla="*/ 105 w 105"/>
                <a:gd name="T18" fmla="*/ 37 h 37"/>
              </a:gdLst>
              <a:ahLst/>
              <a:cxnLst>
                <a:cxn ang="T10">
                  <a:pos x="T0" y="T1"/>
                </a:cxn>
                <a:cxn ang="T11">
                  <a:pos x="T2" y="T3"/>
                </a:cxn>
                <a:cxn ang="T12">
                  <a:pos x="T4" y="T5"/>
                </a:cxn>
                <a:cxn ang="T13">
                  <a:pos x="T6" y="T7"/>
                </a:cxn>
                <a:cxn ang="T14">
                  <a:pos x="T8" y="T9"/>
                </a:cxn>
              </a:cxnLst>
              <a:rect l="T15" t="T16" r="T17" b="T18"/>
              <a:pathLst>
                <a:path w="105" h="37">
                  <a:moveTo>
                    <a:pt x="18" y="0"/>
                  </a:moveTo>
                  <a:lnTo>
                    <a:pt x="0" y="14"/>
                  </a:lnTo>
                  <a:lnTo>
                    <a:pt x="88" y="37"/>
                  </a:lnTo>
                  <a:lnTo>
                    <a:pt x="105" y="23"/>
                  </a:lnTo>
                  <a:lnTo>
                    <a:pt x="18" y="0"/>
                  </a:lnTo>
                  <a:close/>
                </a:path>
              </a:pathLst>
            </a:custGeom>
            <a:solidFill>
              <a:srgbClr val="FFBF00"/>
            </a:solidFill>
            <a:ln w="9525">
              <a:noFill/>
              <a:round/>
              <a:headEnd/>
              <a:tailEnd/>
            </a:ln>
          </p:spPr>
          <p:txBody>
            <a:bodyPr/>
            <a:lstStyle/>
            <a:p>
              <a:endParaRPr lang="en-US" dirty="0"/>
            </a:p>
          </p:txBody>
        </p:sp>
        <p:sp>
          <p:nvSpPr>
            <p:cNvPr id="21671" name="Freeform 1021"/>
            <p:cNvSpPr>
              <a:spLocks/>
            </p:cNvSpPr>
            <p:nvPr/>
          </p:nvSpPr>
          <p:spPr bwMode="auto">
            <a:xfrm>
              <a:off x="3311" y="1193"/>
              <a:ext cx="12" cy="6"/>
            </a:xfrm>
            <a:custGeom>
              <a:avLst/>
              <a:gdLst>
                <a:gd name="T0" fmla="*/ 18 w 107"/>
                <a:gd name="T1" fmla="*/ 0 h 38"/>
                <a:gd name="T2" fmla="*/ 0 w 107"/>
                <a:gd name="T3" fmla="*/ 14 h 38"/>
                <a:gd name="T4" fmla="*/ 88 w 107"/>
                <a:gd name="T5" fmla="*/ 38 h 38"/>
                <a:gd name="T6" fmla="*/ 107 w 107"/>
                <a:gd name="T7" fmla="*/ 22 h 38"/>
                <a:gd name="T8" fmla="*/ 18 w 107"/>
                <a:gd name="T9" fmla="*/ 0 h 38"/>
                <a:gd name="T10" fmla="*/ 0 60000 65536"/>
                <a:gd name="T11" fmla="*/ 0 60000 65536"/>
                <a:gd name="T12" fmla="*/ 0 60000 65536"/>
                <a:gd name="T13" fmla="*/ 0 60000 65536"/>
                <a:gd name="T14" fmla="*/ 0 60000 65536"/>
                <a:gd name="T15" fmla="*/ 0 w 107"/>
                <a:gd name="T16" fmla="*/ 0 h 38"/>
                <a:gd name="T17" fmla="*/ 107 w 107"/>
                <a:gd name="T18" fmla="*/ 38 h 38"/>
              </a:gdLst>
              <a:ahLst/>
              <a:cxnLst>
                <a:cxn ang="T10">
                  <a:pos x="T0" y="T1"/>
                </a:cxn>
                <a:cxn ang="T11">
                  <a:pos x="T2" y="T3"/>
                </a:cxn>
                <a:cxn ang="T12">
                  <a:pos x="T4" y="T5"/>
                </a:cxn>
                <a:cxn ang="T13">
                  <a:pos x="T6" y="T7"/>
                </a:cxn>
                <a:cxn ang="T14">
                  <a:pos x="T8" y="T9"/>
                </a:cxn>
              </a:cxnLst>
              <a:rect l="T15" t="T16" r="T17" b="T18"/>
              <a:pathLst>
                <a:path w="107" h="38">
                  <a:moveTo>
                    <a:pt x="18" y="0"/>
                  </a:moveTo>
                  <a:lnTo>
                    <a:pt x="0" y="14"/>
                  </a:lnTo>
                  <a:lnTo>
                    <a:pt x="88" y="38"/>
                  </a:lnTo>
                  <a:lnTo>
                    <a:pt x="107" y="22"/>
                  </a:lnTo>
                  <a:lnTo>
                    <a:pt x="18" y="0"/>
                  </a:lnTo>
                  <a:close/>
                </a:path>
              </a:pathLst>
            </a:custGeom>
            <a:solidFill>
              <a:srgbClr val="FFBF00"/>
            </a:solidFill>
            <a:ln w="9525">
              <a:noFill/>
              <a:round/>
              <a:headEnd/>
              <a:tailEnd/>
            </a:ln>
          </p:spPr>
          <p:txBody>
            <a:bodyPr/>
            <a:lstStyle/>
            <a:p>
              <a:endParaRPr lang="en-US" dirty="0"/>
            </a:p>
          </p:txBody>
        </p:sp>
        <p:sp>
          <p:nvSpPr>
            <p:cNvPr id="21672" name="Freeform 1022"/>
            <p:cNvSpPr>
              <a:spLocks/>
            </p:cNvSpPr>
            <p:nvPr/>
          </p:nvSpPr>
          <p:spPr bwMode="auto">
            <a:xfrm>
              <a:off x="3345" y="1184"/>
              <a:ext cx="55" cy="16"/>
            </a:xfrm>
            <a:custGeom>
              <a:avLst/>
              <a:gdLst>
                <a:gd name="T0" fmla="*/ 496 w 498"/>
                <a:gd name="T1" fmla="*/ 98 h 98"/>
                <a:gd name="T2" fmla="*/ 498 w 498"/>
                <a:gd name="T3" fmla="*/ 91 h 98"/>
                <a:gd name="T4" fmla="*/ 3 w 498"/>
                <a:gd name="T5" fmla="*/ 0 h 98"/>
                <a:gd name="T6" fmla="*/ 0 w 498"/>
                <a:gd name="T7" fmla="*/ 7 h 98"/>
                <a:gd name="T8" fmla="*/ 496 w 498"/>
                <a:gd name="T9" fmla="*/ 98 h 98"/>
                <a:gd name="T10" fmla="*/ 0 60000 65536"/>
                <a:gd name="T11" fmla="*/ 0 60000 65536"/>
                <a:gd name="T12" fmla="*/ 0 60000 65536"/>
                <a:gd name="T13" fmla="*/ 0 60000 65536"/>
                <a:gd name="T14" fmla="*/ 0 60000 65536"/>
                <a:gd name="T15" fmla="*/ 0 w 498"/>
                <a:gd name="T16" fmla="*/ 0 h 98"/>
                <a:gd name="T17" fmla="*/ 498 w 498"/>
                <a:gd name="T18" fmla="*/ 98 h 98"/>
              </a:gdLst>
              <a:ahLst/>
              <a:cxnLst>
                <a:cxn ang="T10">
                  <a:pos x="T0" y="T1"/>
                </a:cxn>
                <a:cxn ang="T11">
                  <a:pos x="T2" y="T3"/>
                </a:cxn>
                <a:cxn ang="T12">
                  <a:pos x="T4" y="T5"/>
                </a:cxn>
                <a:cxn ang="T13">
                  <a:pos x="T6" y="T7"/>
                </a:cxn>
                <a:cxn ang="T14">
                  <a:pos x="T8" y="T9"/>
                </a:cxn>
              </a:cxnLst>
              <a:rect l="T15" t="T16" r="T17" b="T18"/>
              <a:pathLst>
                <a:path w="498" h="98">
                  <a:moveTo>
                    <a:pt x="496" y="98"/>
                  </a:moveTo>
                  <a:lnTo>
                    <a:pt x="498" y="91"/>
                  </a:lnTo>
                  <a:lnTo>
                    <a:pt x="3" y="0"/>
                  </a:lnTo>
                  <a:lnTo>
                    <a:pt x="0" y="7"/>
                  </a:lnTo>
                  <a:lnTo>
                    <a:pt x="496" y="98"/>
                  </a:lnTo>
                  <a:close/>
                </a:path>
              </a:pathLst>
            </a:custGeom>
            <a:solidFill>
              <a:srgbClr val="666666"/>
            </a:solidFill>
            <a:ln w="9525">
              <a:noFill/>
              <a:round/>
              <a:headEnd/>
              <a:tailEnd/>
            </a:ln>
          </p:spPr>
          <p:txBody>
            <a:bodyPr/>
            <a:lstStyle/>
            <a:p>
              <a:endParaRPr lang="en-US" dirty="0"/>
            </a:p>
          </p:txBody>
        </p:sp>
        <p:sp>
          <p:nvSpPr>
            <p:cNvPr id="21673" name="Freeform 1023"/>
            <p:cNvSpPr>
              <a:spLocks/>
            </p:cNvSpPr>
            <p:nvPr/>
          </p:nvSpPr>
          <p:spPr bwMode="auto">
            <a:xfrm>
              <a:off x="3343" y="1184"/>
              <a:ext cx="2" cy="22"/>
            </a:xfrm>
            <a:custGeom>
              <a:avLst/>
              <a:gdLst>
                <a:gd name="T0" fmla="*/ 20 w 20"/>
                <a:gd name="T1" fmla="*/ 0 h 132"/>
                <a:gd name="T2" fmla="*/ 11 w 20"/>
                <a:gd name="T3" fmla="*/ 0 h 132"/>
                <a:gd name="T4" fmla="*/ 0 w 20"/>
                <a:gd name="T5" fmla="*/ 132 h 132"/>
                <a:gd name="T6" fmla="*/ 9 w 20"/>
                <a:gd name="T7" fmla="*/ 132 h 132"/>
                <a:gd name="T8" fmla="*/ 20 w 20"/>
                <a:gd name="T9" fmla="*/ 0 h 132"/>
                <a:gd name="T10" fmla="*/ 0 60000 65536"/>
                <a:gd name="T11" fmla="*/ 0 60000 65536"/>
                <a:gd name="T12" fmla="*/ 0 60000 65536"/>
                <a:gd name="T13" fmla="*/ 0 60000 65536"/>
                <a:gd name="T14" fmla="*/ 0 60000 65536"/>
                <a:gd name="T15" fmla="*/ 0 w 20"/>
                <a:gd name="T16" fmla="*/ 0 h 132"/>
                <a:gd name="T17" fmla="*/ 20 w 20"/>
                <a:gd name="T18" fmla="*/ 132 h 132"/>
              </a:gdLst>
              <a:ahLst/>
              <a:cxnLst>
                <a:cxn ang="T10">
                  <a:pos x="T0" y="T1"/>
                </a:cxn>
                <a:cxn ang="T11">
                  <a:pos x="T2" y="T3"/>
                </a:cxn>
                <a:cxn ang="T12">
                  <a:pos x="T4" y="T5"/>
                </a:cxn>
                <a:cxn ang="T13">
                  <a:pos x="T6" y="T7"/>
                </a:cxn>
                <a:cxn ang="T14">
                  <a:pos x="T8" y="T9"/>
                </a:cxn>
              </a:cxnLst>
              <a:rect l="T15" t="T16" r="T17" b="T18"/>
              <a:pathLst>
                <a:path w="20" h="132">
                  <a:moveTo>
                    <a:pt x="20" y="0"/>
                  </a:moveTo>
                  <a:lnTo>
                    <a:pt x="11" y="0"/>
                  </a:lnTo>
                  <a:lnTo>
                    <a:pt x="0" y="132"/>
                  </a:lnTo>
                  <a:lnTo>
                    <a:pt x="9" y="132"/>
                  </a:lnTo>
                  <a:lnTo>
                    <a:pt x="20" y="0"/>
                  </a:lnTo>
                  <a:close/>
                </a:path>
              </a:pathLst>
            </a:custGeom>
            <a:solidFill>
              <a:srgbClr val="666666"/>
            </a:solidFill>
            <a:ln w="9525">
              <a:noFill/>
              <a:round/>
              <a:headEnd/>
              <a:tailEnd/>
            </a:ln>
          </p:spPr>
          <p:txBody>
            <a:bodyPr/>
            <a:lstStyle/>
            <a:p>
              <a:endParaRPr lang="en-US" dirty="0"/>
            </a:p>
          </p:txBody>
        </p:sp>
        <p:sp>
          <p:nvSpPr>
            <p:cNvPr id="21674" name="Freeform 1024"/>
            <p:cNvSpPr>
              <a:spLocks/>
            </p:cNvSpPr>
            <p:nvPr/>
          </p:nvSpPr>
          <p:spPr bwMode="auto">
            <a:xfrm>
              <a:off x="3344" y="1184"/>
              <a:ext cx="1" cy="1"/>
            </a:xfrm>
            <a:custGeom>
              <a:avLst/>
              <a:gdLst>
                <a:gd name="T0" fmla="*/ 6 w 9"/>
                <a:gd name="T1" fmla="*/ 1 h 8"/>
                <a:gd name="T2" fmla="*/ 0 w 9"/>
                <a:gd name="T3" fmla="*/ 0 h 8"/>
                <a:gd name="T4" fmla="*/ 0 w 9"/>
                <a:gd name="T5" fmla="*/ 4 h 8"/>
                <a:gd name="T6" fmla="*/ 9 w 9"/>
                <a:gd name="T7" fmla="*/ 4 h 8"/>
                <a:gd name="T8" fmla="*/ 3 w 9"/>
                <a:gd name="T9" fmla="*/ 8 h 8"/>
                <a:gd name="T10" fmla="*/ 6 w 9"/>
                <a:gd name="T11" fmla="*/ 1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1"/>
                  </a:moveTo>
                  <a:lnTo>
                    <a:pt x="0" y="0"/>
                  </a:lnTo>
                  <a:lnTo>
                    <a:pt x="0" y="4"/>
                  </a:lnTo>
                  <a:lnTo>
                    <a:pt x="9" y="4"/>
                  </a:lnTo>
                  <a:lnTo>
                    <a:pt x="3" y="8"/>
                  </a:lnTo>
                  <a:lnTo>
                    <a:pt x="6" y="1"/>
                  </a:lnTo>
                  <a:close/>
                </a:path>
              </a:pathLst>
            </a:custGeom>
            <a:solidFill>
              <a:srgbClr val="666666"/>
            </a:solidFill>
            <a:ln w="9525">
              <a:noFill/>
              <a:round/>
              <a:headEnd/>
              <a:tailEnd/>
            </a:ln>
          </p:spPr>
          <p:txBody>
            <a:bodyPr/>
            <a:lstStyle/>
            <a:p>
              <a:endParaRPr lang="en-US" dirty="0"/>
            </a:p>
          </p:txBody>
        </p:sp>
        <p:sp>
          <p:nvSpPr>
            <p:cNvPr id="21675" name="Freeform 1025"/>
            <p:cNvSpPr>
              <a:spLocks/>
            </p:cNvSpPr>
            <p:nvPr/>
          </p:nvSpPr>
          <p:spPr bwMode="auto">
            <a:xfrm>
              <a:off x="3349" y="1186"/>
              <a:ext cx="2" cy="22"/>
            </a:xfrm>
            <a:custGeom>
              <a:avLst/>
              <a:gdLst>
                <a:gd name="T0" fmla="*/ 17 w 17"/>
                <a:gd name="T1" fmla="*/ 0 h 131"/>
                <a:gd name="T2" fmla="*/ 8 w 17"/>
                <a:gd name="T3" fmla="*/ 0 h 131"/>
                <a:gd name="T4" fmla="*/ 0 w 17"/>
                <a:gd name="T5" fmla="*/ 131 h 131"/>
                <a:gd name="T6" fmla="*/ 9 w 17"/>
                <a:gd name="T7" fmla="*/ 131 h 131"/>
                <a:gd name="T8" fmla="*/ 17 w 17"/>
                <a:gd name="T9" fmla="*/ 0 h 131"/>
                <a:gd name="T10" fmla="*/ 0 60000 65536"/>
                <a:gd name="T11" fmla="*/ 0 60000 65536"/>
                <a:gd name="T12" fmla="*/ 0 60000 65536"/>
                <a:gd name="T13" fmla="*/ 0 60000 65536"/>
                <a:gd name="T14" fmla="*/ 0 60000 65536"/>
                <a:gd name="T15" fmla="*/ 0 w 17"/>
                <a:gd name="T16" fmla="*/ 0 h 131"/>
                <a:gd name="T17" fmla="*/ 17 w 17"/>
                <a:gd name="T18" fmla="*/ 131 h 131"/>
              </a:gdLst>
              <a:ahLst/>
              <a:cxnLst>
                <a:cxn ang="T10">
                  <a:pos x="T0" y="T1"/>
                </a:cxn>
                <a:cxn ang="T11">
                  <a:pos x="T2" y="T3"/>
                </a:cxn>
                <a:cxn ang="T12">
                  <a:pos x="T4" y="T5"/>
                </a:cxn>
                <a:cxn ang="T13">
                  <a:pos x="T6" y="T7"/>
                </a:cxn>
                <a:cxn ang="T14">
                  <a:pos x="T8" y="T9"/>
                </a:cxn>
              </a:cxnLst>
              <a:rect l="T15" t="T16" r="T17" b="T18"/>
              <a:pathLst>
                <a:path w="17" h="131">
                  <a:moveTo>
                    <a:pt x="17" y="0"/>
                  </a:moveTo>
                  <a:lnTo>
                    <a:pt x="8" y="0"/>
                  </a:lnTo>
                  <a:lnTo>
                    <a:pt x="0" y="131"/>
                  </a:lnTo>
                  <a:lnTo>
                    <a:pt x="9" y="131"/>
                  </a:lnTo>
                  <a:lnTo>
                    <a:pt x="17" y="0"/>
                  </a:lnTo>
                  <a:close/>
                </a:path>
              </a:pathLst>
            </a:custGeom>
            <a:solidFill>
              <a:srgbClr val="666666"/>
            </a:solidFill>
            <a:ln w="9525">
              <a:noFill/>
              <a:round/>
              <a:headEnd/>
              <a:tailEnd/>
            </a:ln>
          </p:spPr>
          <p:txBody>
            <a:bodyPr/>
            <a:lstStyle/>
            <a:p>
              <a:endParaRPr lang="en-US" dirty="0"/>
            </a:p>
          </p:txBody>
        </p:sp>
        <p:sp>
          <p:nvSpPr>
            <p:cNvPr id="21676" name="Freeform 1026"/>
            <p:cNvSpPr>
              <a:spLocks/>
            </p:cNvSpPr>
            <p:nvPr/>
          </p:nvSpPr>
          <p:spPr bwMode="auto">
            <a:xfrm>
              <a:off x="3379" y="1195"/>
              <a:ext cx="2" cy="23"/>
            </a:xfrm>
            <a:custGeom>
              <a:avLst/>
              <a:gdLst>
                <a:gd name="T0" fmla="*/ 19 w 19"/>
                <a:gd name="T1" fmla="*/ 0 h 142"/>
                <a:gd name="T2" fmla="*/ 10 w 19"/>
                <a:gd name="T3" fmla="*/ 0 h 142"/>
                <a:gd name="T4" fmla="*/ 0 w 19"/>
                <a:gd name="T5" fmla="*/ 142 h 142"/>
                <a:gd name="T6" fmla="*/ 9 w 19"/>
                <a:gd name="T7" fmla="*/ 142 h 142"/>
                <a:gd name="T8" fmla="*/ 19 w 19"/>
                <a:gd name="T9" fmla="*/ 0 h 142"/>
                <a:gd name="T10" fmla="*/ 0 60000 65536"/>
                <a:gd name="T11" fmla="*/ 0 60000 65536"/>
                <a:gd name="T12" fmla="*/ 0 60000 65536"/>
                <a:gd name="T13" fmla="*/ 0 60000 65536"/>
                <a:gd name="T14" fmla="*/ 0 60000 65536"/>
                <a:gd name="T15" fmla="*/ 0 w 19"/>
                <a:gd name="T16" fmla="*/ 0 h 142"/>
                <a:gd name="T17" fmla="*/ 19 w 19"/>
                <a:gd name="T18" fmla="*/ 142 h 142"/>
              </a:gdLst>
              <a:ahLst/>
              <a:cxnLst>
                <a:cxn ang="T10">
                  <a:pos x="T0" y="T1"/>
                </a:cxn>
                <a:cxn ang="T11">
                  <a:pos x="T2" y="T3"/>
                </a:cxn>
                <a:cxn ang="T12">
                  <a:pos x="T4" y="T5"/>
                </a:cxn>
                <a:cxn ang="T13">
                  <a:pos x="T6" y="T7"/>
                </a:cxn>
                <a:cxn ang="T14">
                  <a:pos x="T8" y="T9"/>
                </a:cxn>
              </a:cxnLst>
              <a:rect l="T15" t="T16" r="T17" b="T18"/>
              <a:pathLst>
                <a:path w="19" h="142">
                  <a:moveTo>
                    <a:pt x="19" y="0"/>
                  </a:moveTo>
                  <a:lnTo>
                    <a:pt x="10" y="0"/>
                  </a:lnTo>
                  <a:lnTo>
                    <a:pt x="0" y="142"/>
                  </a:lnTo>
                  <a:lnTo>
                    <a:pt x="9" y="142"/>
                  </a:lnTo>
                  <a:lnTo>
                    <a:pt x="19" y="0"/>
                  </a:lnTo>
                  <a:close/>
                </a:path>
              </a:pathLst>
            </a:custGeom>
            <a:solidFill>
              <a:srgbClr val="666666"/>
            </a:solidFill>
            <a:ln w="9525">
              <a:noFill/>
              <a:round/>
              <a:headEnd/>
              <a:tailEnd/>
            </a:ln>
          </p:spPr>
          <p:txBody>
            <a:bodyPr/>
            <a:lstStyle/>
            <a:p>
              <a:endParaRPr lang="en-US" dirty="0"/>
            </a:p>
          </p:txBody>
        </p:sp>
        <p:sp>
          <p:nvSpPr>
            <p:cNvPr id="21677" name="Freeform 1027"/>
            <p:cNvSpPr>
              <a:spLocks/>
            </p:cNvSpPr>
            <p:nvPr/>
          </p:nvSpPr>
          <p:spPr bwMode="auto">
            <a:xfrm>
              <a:off x="3390" y="1198"/>
              <a:ext cx="1" cy="24"/>
            </a:xfrm>
            <a:custGeom>
              <a:avLst/>
              <a:gdLst>
                <a:gd name="T0" fmla="*/ 11 w 11"/>
                <a:gd name="T1" fmla="*/ 0 h 149"/>
                <a:gd name="T2" fmla="*/ 2 w 11"/>
                <a:gd name="T3" fmla="*/ 0 h 149"/>
                <a:gd name="T4" fmla="*/ 0 w 11"/>
                <a:gd name="T5" fmla="*/ 149 h 149"/>
                <a:gd name="T6" fmla="*/ 9 w 11"/>
                <a:gd name="T7" fmla="*/ 149 h 149"/>
                <a:gd name="T8" fmla="*/ 11 w 11"/>
                <a:gd name="T9" fmla="*/ 0 h 149"/>
                <a:gd name="T10" fmla="*/ 0 60000 65536"/>
                <a:gd name="T11" fmla="*/ 0 60000 65536"/>
                <a:gd name="T12" fmla="*/ 0 60000 65536"/>
                <a:gd name="T13" fmla="*/ 0 60000 65536"/>
                <a:gd name="T14" fmla="*/ 0 60000 65536"/>
                <a:gd name="T15" fmla="*/ 0 w 11"/>
                <a:gd name="T16" fmla="*/ 0 h 149"/>
                <a:gd name="T17" fmla="*/ 11 w 11"/>
                <a:gd name="T18" fmla="*/ 149 h 149"/>
              </a:gdLst>
              <a:ahLst/>
              <a:cxnLst>
                <a:cxn ang="T10">
                  <a:pos x="T0" y="T1"/>
                </a:cxn>
                <a:cxn ang="T11">
                  <a:pos x="T2" y="T3"/>
                </a:cxn>
                <a:cxn ang="T12">
                  <a:pos x="T4" y="T5"/>
                </a:cxn>
                <a:cxn ang="T13">
                  <a:pos x="T6" y="T7"/>
                </a:cxn>
                <a:cxn ang="T14">
                  <a:pos x="T8" y="T9"/>
                </a:cxn>
              </a:cxnLst>
              <a:rect l="T15" t="T16" r="T17" b="T18"/>
              <a:pathLst>
                <a:path w="11" h="149">
                  <a:moveTo>
                    <a:pt x="11" y="0"/>
                  </a:moveTo>
                  <a:lnTo>
                    <a:pt x="2" y="0"/>
                  </a:lnTo>
                  <a:lnTo>
                    <a:pt x="0" y="149"/>
                  </a:lnTo>
                  <a:lnTo>
                    <a:pt x="9" y="149"/>
                  </a:lnTo>
                  <a:lnTo>
                    <a:pt x="11" y="0"/>
                  </a:lnTo>
                  <a:close/>
                </a:path>
              </a:pathLst>
            </a:custGeom>
            <a:solidFill>
              <a:srgbClr val="666666"/>
            </a:solidFill>
            <a:ln w="9525">
              <a:noFill/>
              <a:round/>
              <a:headEnd/>
              <a:tailEnd/>
            </a:ln>
          </p:spPr>
          <p:txBody>
            <a:bodyPr/>
            <a:lstStyle/>
            <a:p>
              <a:endParaRPr lang="en-US" dirty="0"/>
            </a:p>
          </p:txBody>
        </p:sp>
        <p:sp>
          <p:nvSpPr>
            <p:cNvPr id="21678" name="Freeform 1028"/>
            <p:cNvSpPr>
              <a:spLocks/>
            </p:cNvSpPr>
            <p:nvPr/>
          </p:nvSpPr>
          <p:spPr bwMode="auto">
            <a:xfrm>
              <a:off x="3436" y="1245"/>
              <a:ext cx="3" cy="13"/>
            </a:xfrm>
            <a:custGeom>
              <a:avLst/>
              <a:gdLst>
                <a:gd name="T0" fmla="*/ 25 w 28"/>
                <a:gd name="T1" fmla="*/ 0 h 81"/>
                <a:gd name="T2" fmla="*/ 28 w 28"/>
                <a:gd name="T3" fmla="*/ 12 h 81"/>
                <a:gd name="T4" fmla="*/ 28 w 28"/>
                <a:gd name="T5" fmla="*/ 24 h 81"/>
                <a:gd name="T6" fmla="*/ 26 w 28"/>
                <a:gd name="T7" fmla="*/ 33 h 81"/>
                <a:gd name="T8" fmla="*/ 24 w 28"/>
                <a:gd name="T9" fmla="*/ 43 h 81"/>
                <a:gd name="T10" fmla="*/ 16 w 28"/>
                <a:gd name="T11" fmla="*/ 61 h 81"/>
                <a:gd name="T12" fmla="*/ 7 w 28"/>
                <a:gd name="T13" fmla="*/ 81 h 81"/>
                <a:gd name="T14" fmla="*/ 0 w 28"/>
                <a:gd name="T15" fmla="*/ 78 h 81"/>
                <a:gd name="T16" fmla="*/ 9 w 28"/>
                <a:gd name="T17" fmla="*/ 58 h 81"/>
                <a:gd name="T18" fmla="*/ 15 w 28"/>
                <a:gd name="T19" fmla="*/ 41 h 81"/>
                <a:gd name="T20" fmla="*/ 18 w 28"/>
                <a:gd name="T21" fmla="*/ 32 h 81"/>
                <a:gd name="T22" fmla="*/ 19 w 28"/>
                <a:gd name="T23" fmla="*/ 24 h 81"/>
                <a:gd name="T24" fmla="*/ 19 w 28"/>
                <a:gd name="T25" fmla="*/ 13 h 81"/>
                <a:gd name="T26" fmla="*/ 16 w 28"/>
                <a:gd name="T27" fmla="*/ 1 h 81"/>
                <a:gd name="T28" fmla="*/ 25 w 28"/>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81"/>
                <a:gd name="T47" fmla="*/ 28 w 28"/>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81">
                  <a:moveTo>
                    <a:pt x="25" y="0"/>
                  </a:moveTo>
                  <a:lnTo>
                    <a:pt x="28" y="12"/>
                  </a:lnTo>
                  <a:lnTo>
                    <a:pt x="28" y="24"/>
                  </a:lnTo>
                  <a:lnTo>
                    <a:pt x="26" y="33"/>
                  </a:lnTo>
                  <a:lnTo>
                    <a:pt x="24" y="43"/>
                  </a:lnTo>
                  <a:lnTo>
                    <a:pt x="16" y="61"/>
                  </a:lnTo>
                  <a:lnTo>
                    <a:pt x="7" y="81"/>
                  </a:lnTo>
                  <a:lnTo>
                    <a:pt x="0" y="78"/>
                  </a:lnTo>
                  <a:lnTo>
                    <a:pt x="9" y="58"/>
                  </a:lnTo>
                  <a:lnTo>
                    <a:pt x="15" y="41"/>
                  </a:lnTo>
                  <a:lnTo>
                    <a:pt x="18" y="32"/>
                  </a:lnTo>
                  <a:lnTo>
                    <a:pt x="19" y="24"/>
                  </a:lnTo>
                  <a:lnTo>
                    <a:pt x="19" y="13"/>
                  </a:lnTo>
                  <a:lnTo>
                    <a:pt x="16" y="1"/>
                  </a:lnTo>
                  <a:lnTo>
                    <a:pt x="25" y="0"/>
                  </a:lnTo>
                  <a:close/>
                </a:path>
              </a:pathLst>
            </a:custGeom>
            <a:solidFill>
              <a:srgbClr val="7F7F7F"/>
            </a:solidFill>
            <a:ln w="9525">
              <a:noFill/>
              <a:round/>
              <a:headEnd/>
              <a:tailEnd/>
            </a:ln>
          </p:spPr>
          <p:txBody>
            <a:bodyPr/>
            <a:lstStyle/>
            <a:p>
              <a:endParaRPr lang="en-US" dirty="0"/>
            </a:p>
          </p:txBody>
        </p:sp>
        <p:sp>
          <p:nvSpPr>
            <p:cNvPr id="21679" name="Freeform 1029"/>
            <p:cNvSpPr>
              <a:spLocks/>
            </p:cNvSpPr>
            <p:nvPr/>
          </p:nvSpPr>
          <p:spPr bwMode="auto">
            <a:xfrm>
              <a:off x="3436" y="1258"/>
              <a:ext cx="20" cy="9"/>
            </a:xfrm>
            <a:custGeom>
              <a:avLst/>
              <a:gdLst>
                <a:gd name="T0" fmla="*/ 9 w 178"/>
                <a:gd name="T1" fmla="*/ 0 h 58"/>
                <a:gd name="T2" fmla="*/ 9 w 178"/>
                <a:gd name="T3" fmla="*/ 2 h 58"/>
                <a:gd name="T4" fmla="*/ 12 w 178"/>
                <a:gd name="T5" fmla="*/ 5 h 58"/>
                <a:gd name="T6" fmla="*/ 30 w 178"/>
                <a:gd name="T7" fmla="*/ 13 h 58"/>
                <a:gd name="T8" fmla="*/ 89 w 178"/>
                <a:gd name="T9" fmla="*/ 29 h 58"/>
                <a:gd name="T10" fmla="*/ 178 w 178"/>
                <a:gd name="T11" fmla="*/ 50 h 58"/>
                <a:gd name="T12" fmla="*/ 176 w 178"/>
                <a:gd name="T13" fmla="*/ 58 h 58"/>
                <a:gd name="T14" fmla="*/ 87 w 178"/>
                <a:gd name="T15" fmla="*/ 38 h 58"/>
                <a:gd name="T16" fmla="*/ 28 w 178"/>
                <a:gd name="T17" fmla="*/ 21 h 58"/>
                <a:gd name="T18" fmla="*/ 7 w 178"/>
                <a:gd name="T19" fmla="*/ 13 h 58"/>
                <a:gd name="T20" fmla="*/ 1 w 178"/>
                <a:gd name="T21" fmla="*/ 6 h 58"/>
                <a:gd name="T22" fmla="*/ 0 w 178"/>
                <a:gd name="T23" fmla="*/ 2 h 58"/>
                <a:gd name="T24" fmla="*/ 9 w 178"/>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58"/>
                <a:gd name="T41" fmla="*/ 178 w 178"/>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58">
                  <a:moveTo>
                    <a:pt x="9" y="0"/>
                  </a:moveTo>
                  <a:lnTo>
                    <a:pt x="9" y="2"/>
                  </a:lnTo>
                  <a:lnTo>
                    <a:pt x="12" y="5"/>
                  </a:lnTo>
                  <a:lnTo>
                    <a:pt x="30" y="13"/>
                  </a:lnTo>
                  <a:lnTo>
                    <a:pt x="89" y="29"/>
                  </a:lnTo>
                  <a:lnTo>
                    <a:pt x="178" y="50"/>
                  </a:lnTo>
                  <a:lnTo>
                    <a:pt x="176" y="58"/>
                  </a:lnTo>
                  <a:lnTo>
                    <a:pt x="87" y="38"/>
                  </a:lnTo>
                  <a:lnTo>
                    <a:pt x="28" y="21"/>
                  </a:lnTo>
                  <a:lnTo>
                    <a:pt x="7" y="13"/>
                  </a:lnTo>
                  <a:lnTo>
                    <a:pt x="1" y="6"/>
                  </a:lnTo>
                  <a:lnTo>
                    <a:pt x="0" y="2"/>
                  </a:lnTo>
                  <a:lnTo>
                    <a:pt x="9" y="0"/>
                  </a:lnTo>
                  <a:close/>
                </a:path>
              </a:pathLst>
            </a:custGeom>
            <a:solidFill>
              <a:srgbClr val="7F7F7F"/>
            </a:solidFill>
            <a:ln w="9525">
              <a:noFill/>
              <a:round/>
              <a:headEnd/>
              <a:tailEnd/>
            </a:ln>
          </p:spPr>
          <p:txBody>
            <a:bodyPr/>
            <a:lstStyle/>
            <a:p>
              <a:endParaRPr lang="en-US" dirty="0"/>
            </a:p>
          </p:txBody>
        </p:sp>
        <p:sp>
          <p:nvSpPr>
            <p:cNvPr id="21680" name="Freeform 1030"/>
            <p:cNvSpPr>
              <a:spLocks/>
            </p:cNvSpPr>
            <p:nvPr/>
          </p:nvSpPr>
          <p:spPr bwMode="auto">
            <a:xfrm>
              <a:off x="3436" y="1258"/>
              <a:ext cx="1" cy="1"/>
            </a:xfrm>
            <a:custGeom>
              <a:avLst/>
              <a:gdLst>
                <a:gd name="T0" fmla="*/ 0 w 9"/>
                <a:gd name="T1" fmla="*/ 0 h 3"/>
                <a:gd name="T2" fmla="*/ 0 w 9"/>
                <a:gd name="T3" fmla="*/ 1 h 3"/>
                <a:gd name="T4" fmla="*/ 0 w 9"/>
                <a:gd name="T5" fmla="*/ 2 h 3"/>
                <a:gd name="T6" fmla="*/ 9 w 9"/>
                <a:gd name="T7" fmla="*/ 0 h 3"/>
                <a:gd name="T8" fmla="*/ 7 w 9"/>
                <a:gd name="T9" fmla="*/ 3 h 3"/>
                <a:gd name="T10" fmla="*/ 0 w 9"/>
                <a:gd name="T11" fmla="*/ 0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0" y="0"/>
                  </a:moveTo>
                  <a:lnTo>
                    <a:pt x="0" y="1"/>
                  </a:lnTo>
                  <a:lnTo>
                    <a:pt x="0" y="2"/>
                  </a:lnTo>
                  <a:lnTo>
                    <a:pt x="9" y="0"/>
                  </a:lnTo>
                  <a:lnTo>
                    <a:pt x="7" y="3"/>
                  </a:lnTo>
                  <a:lnTo>
                    <a:pt x="0" y="0"/>
                  </a:lnTo>
                  <a:close/>
                </a:path>
              </a:pathLst>
            </a:custGeom>
            <a:solidFill>
              <a:srgbClr val="7F7F7F"/>
            </a:solidFill>
            <a:ln w="9525">
              <a:noFill/>
              <a:round/>
              <a:headEnd/>
              <a:tailEnd/>
            </a:ln>
          </p:spPr>
          <p:txBody>
            <a:bodyPr/>
            <a:lstStyle/>
            <a:p>
              <a:endParaRPr lang="en-US" dirty="0"/>
            </a:p>
          </p:txBody>
        </p:sp>
        <p:sp>
          <p:nvSpPr>
            <p:cNvPr id="21681" name="Freeform 1031"/>
            <p:cNvSpPr>
              <a:spLocks/>
            </p:cNvSpPr>
            <p:nvPr/>
          </p:nvSpPr>
          <p:spPr bwMode="auto">
            <a:xfrm>
              <a:off x="3455" y="1249"/>
              <a:ext cx="4" cy="18"/>
            </a:xfrm>
            <a:custGeom>
              <a:avLst/>
              <a:gdLst>
                <a:gd name="T0" fmla="*/ 0 w 33"/>
                <a:gd name="T1" fmla="*/ 106 h 110"/>
                <a:gd name="T2" fmla="*/ 7 w 33"/>
                <a:gd name="T3" fmla="*/ 91 h 110"/>
                <a:gd name="T4" fmla="*/ 19 w 33"/>
                <a:gd name="T5" fmla="*/ 58 h 110"/>
                <a:gd name="T6" fmla="*/ 24 w 33"/>
                <a:gd name="T7" fmla="*/ 40 h 110"/>
                <a:gd name="T8" fmla="*/ 25 w 33"/>
                <a:gd name="T9" fmla="*/ 23 h 110"/>
                <a:gd name="T10" fmla="*/ 23 w 33"/>
                <a:gd name="T11" fmla="*/ 12 h 110"/>
                <a:gd name="T12" fmla="*/ 20 w 33"/>
                <a:gd name="T13" fmla="*/ 9 h 110"/>
                <a:gd name="T14" fmla="*/ 16 w 33"/>
                <a:gd name="T15" fmla="*/ 6 h 110"/>
                <a:gd name="T16" fmla="*/ 22 w 33"/>
                <a:gd name="T17" fmla="*/ 0 h 110"/>
                <a:gd name="T18" fmla="*/ 26 w 33"/>
                <a:gd name="T19" fmla="*/ 3 h 110"/>
                <a:gd name="T20" fmla="*/ 30 w 33"/>
                <a:gd name="T21" fmla="*/ 9 h 110"/>
                <a:gd name="T22" fmla="*/ 33 w 33"/>
                <a:gd name="T23" fmla="*/ 23 h 110"/>
                <a:gd name="T24" fmla="*/ 32 w 33"/>
                <a:gd name="T25" fmla="*/ 42 h 110"/>
                <a:gd name="T26" fmla="*/ 27 w 33"/>
                <a:gd name="T27" fmla="*/ 61 h 110"/>
                <a:gd name="T28" fmla="*/ 15 w 33"/>
                <a:gd name="T29" fmla="*/ 95 h 110"/>
                <a:gd name="T30" fmla="*/ 8 w 33"/>
                <a:gd name="T31" fmla="*/ 110 h 110"/>
                <a:gd name="T32" fmla="*/ 0 w 33"/>
                <a:gd name="T33" fmla="*/ 106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10"/>
                <a:gd name="T53" fmla="*/ 33 w 33"/>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10">
                  <a:moveTo>
                    <a:pt x="0" y="106"/>
                  </a:moveTo>
                  <a:lnTo>
                    <a:pt x="7" y="91"/>
                  </a:lnTo>
                  <a:lnTo>
                    <a:pt x="19" y="58"/>
                  </a:lnTo>
                  <a:lnTo>
                    <a:pt x="24" y="40"/>
                  </a:lnTo>
                  <a:lnTo>
                    <a:pt x="25" y="23"/>
                  </a:lnTo>
                  <a:lnTo>
                    <a:pt x="23" y="12"/>
                  </a:lnTo>
                  <a:lnTo>
                    <a:pt x="20" y="9"/>
                  </a:lnTo>
                  <a:lnTo>
                    <a:pt x="16" y="6"/>
                  </a:lnTo>
                  <a:lnTo>
                    <a:pt x="22" y="0"/>
                  </a:lnTo>
                  <a:lnTo>
                    <a:pt x="26" y="3"/>
                  </a:lnTo>
                  <a:lnTo>
                    <a:pt x="30" y="9"/>
                  </a:lnTo>
                  <a:lnTo>
                    <a:pt x="33" y="23"/>
                  </a:lnTo>
                  <a:lnTo>
                    <a:pt x="32" y="42"/>
                  </a:lnTo>
                  <a:lnTo>
                    <a:pt x="27" y="61"/>
                  </a:lnTo>
                  <a:lnTo>
                    <a:pt x="15" y="95"/>
                  </a:lnTo>
                  <a:lnTo>
                    <a:pt x="8" y="110"/>
                  </a:lnTo>
                  <a:lnTo>
                    <a:pt x="0" y="106"/>
                  </a:lnTo>
                  <a:close/>
                </a:path>
              </a:pathLst>
            </a:custGeom>
            <a:solidFill>
              <a:srgbClr val="7F7F7F"/>
            </a:solidFill>
            <a:ln w="9525">
              <a:noFill/>
              <a:round/>
              <a:headEnd/>
              <a:tailEnd/>
            </a:ln>
          </p:spPr>
          <p:txBody>
            <a:bodyPr/>
            <a:lstStyle/>
            <a:p>
              <a:endParaRPr lang="en-US" dirty="0"/>
            </a:p>
          </p:txBody>
        </p:sp>
        <p:sp>
          <p:nvSpPr>
            <p:cNvPr id="21682" name="Freeform 1032"/>
            <p:cNvSpPr>
              <a:spLocks/>
            </p:cNvSpPr>
            <p:nvPr/>
          </p:nvSpPr>
          <p:spPr bwMode="auto">
            <a:xfrm>
              <a:off x="3455" y="1266"/>
              <a:ext cx="1" cy="2"/>
            </a:xfrm>
            <a:custGeom>
              <a:avLst/>
              <a:gdLst>
                <a:gd name="T0" fmla="*/ 4 w 8"/>
                <a:gd name="T1" fmla="*/ 8 h 9"/>
                <a:gd name="T2" fmla="*/ 7 w 8"/>
                <a:gd name="T3" fmla="*/ 9 h 9"/>
                <a:gd name="T4" fmla="*/ 8 w 8"/>
                <a:gd name="T5" fmla="*/ 6 h 9"/>
                <a:gd name="T6" fmla="*/ 0 w 8"/>
                <a:gd name="T7" fmla="*/ 2 h 9"/>
                <a:gd name="T8" fmla="*/ 6 w 8"/>
                <a:gd name="T9" fmla="*/ 0 h 9"/>
                <a:gd name="T10" fmla="*/ 4 w 8"/>
                <a:gd name="T11" fmla="*/ 8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4" y="8"/>
                  </a:moveTo>
                  <a:lnTo>
                    <a:pt x="7" y="9"/>
                  </a:lnTo>
                  <a:lnTo>
                    <a:pt x="8" y="6"/>
                  </a:lnTo>
                  <a:lnTo>
                    <a:pt x="0" y="2"/>
                  </a:lnTo>
                  <a:lnTo>
                    <a:pt x="6" y="0"/>
                  </a:lnTo>
                  <a:lnTo>
                    <a:pt x="4" y="8"/>
                  </a:lnTo>
                  <a:close/>
                </a:path>
              </a:pathLst>
            </a:custGeom>
            <a:solidFill>
              <a:srgbClr val="7F7F7F"/>
            </a:solidFill>
            <a:ln w="9525">
              <a:noFill/>
              <a:round/>
              <a:headEnd/>
              <a:tailEnd/>
            </a:ln>
          </p:spPr>
          <p:txBody>
            <a:bodyPr/>
            <a:lstStyle/>
            <a:p>
              <a:endParaRPr lang="en-US" dirty="0"/>
            </a:p>
          </p:txBody>
        </p:sp>
        <p:sp>
          <p:nvSpPr>
            <p:cNvPr id="21683" name="Freeform 1033"/>
            <p:cNvSpPr>
              <a:spLocks/>
            </p:cNvSpPr>
            <p:nvPr/>
          </p:nvSpPr>
          <p:spPr bwMode="auto">
            <a:xfrm>
              <a:off x="3438" y="1244"/>
              <a:ext cx="20" cy="6"/>
            </a:xfrm>
            <a:custGeom>
              <a:avLst/>
              <a:gdLst>
                <a:gd name="T0" fmla="*/ 171 w 173"/>
                <a:gd name="T1" fmla="*/ 36 h 36"/>
                <a:gd name="T2" fmla="*/ 132 w 173"/>
                <a:gd name="T3" fmla="*/ 27 h 36"/>
                <a:gd name="T4" fmla="*/ 75 w 173"/>
                <a:gd name="T5" fmla="*/ 16 h 36"/>
                <a:gd name="T6" fmla="*/ 24 w 173"/>
                <a:gd name="T7" fmla="*/ 9 h 36"/>
                <a:gd name="T8" fmla="*/ 10 w 173"/>
                <a:gd name="T9" fmla="*/ 7 h 36"/>
                <a:gd name="T10" fmla="*/ 3 w 173"/>
                <a:gd name="T11" fmla="*/ 9 h 36"/>
                <a:gd name="T12" fmla="*/ 0 w 173"/>
                <a:gd name="T13" fmla="*/ 2 h 36"/>
                <a:gd name="T14" fmla="*/ 7 w 173"/>
                <a:gd name="T15" fmla="*/ 0 h 36"/>
                <a:gd name="T16" fmla="*/ 26 w 173"/>
                <a:gd name="T17" fmla="*/ 2 h 36"/>
                <a:gd name="T18" fmla="*/ 78 w 173"/>
                <a:gd name="T19" fmla="*/ 9 h 36"/>
                <a:gd name="T20" fmla="*/ 134 w 173"/>
                <a:gd name="T21" fmla="*/ 20 h 36"/>
                <a:gd name="T22" fmla="*/ 173 w 173"/>
                <a:gd name="T23" fmla="*/ 29 h 36"/>
                <a:gd name="T24" fmla="*/ 171 w 173"/>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6"/>
                <a:gd name="T41" fmla="*/ 173 w 17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6">
                  <a:moveTo>
                    <a:pt x="171" y="36"/>
                  </a:moveTo>
                  <a:lnTo>
                    <a:pt x="132" y="27"/>
                  </a:lnTo>
                  <a:lnTo>
                    <a:pt x="75" y="16"/>
                  </a:lnTo>
                  <a:lnTo>
                    <a:pt x="24" y="9"/>
                  </a:lnTo>
                  <a:lnTo>
                    <a:pt x="10" y="7"/>
                  </a:lnTo>
                  <a:lnTo>
                    <a:pt x="3" y="9"/>
                  </a:lnTo>
                  <a:lnTo>
                    <a:pt x="0" y="2"/>
                  </a:lnTo>
                  <a:lnTo>
                    <a:pt x="7" y="0"/>
                  </a:lnTo>
                  <a:lnTo>
                    <a:pt x="26" y="2"/>
                  </a:lnTo>
                  <a:lnTo>
                    <a:pt x="78" y="9"/>
                  </a:lnTo>
                  <a:lnTo>
                    <a:pt x="134" y="20"/>
                  </a:lnTo>
                  <a:lnTo>
                    <a:pt x="173" y="29"/>
                  </a:lnTo>
                  <a:lnTo>
                    <a:pt x="171" y="36"/>
                  </a:lnTo>
                  <a:close/>
                </a:path>
              </a:pathLst>
            </a:custGeom>
            <a:solidFill>
              <a:srgbClr val="7F7F7F"/>
            </a:solidFill>
            <a:ln w="9525">
              <a:noFill/>
              <a:round/>
              <a:headEnd/>
              <a:tailEnd/>
            </a:ln>
          </p:spPr>
          <p:txBody>
            <a:bodyPr/>
            <a:lstStyle/>
            <a:p>
              <a:endParaRPr lang="en-US" dirty="0"/>
            </a:p>
          </p:txBody>
        </p:sp>
        <p:sp>
          <p:nvSpPr>
            <p:cNvPr id="21684" name="Freeform 1034"/>
            <p:cNvSpPr>
              <a:spLocks/>
            </p:cNvSpPr>
            <p:nvPr/>
          </p:nvSpPr>
          <p:spPr bwMode="auto">
            <a:xfrm>
              <a:off x="3457" y="1249"/>
              <a:ext cx="1" cy="1"/>
            </a:xfrm>
            <a:custGeom>
              <a:avLst/>
              <a:gdLst>
                <a:gd name="T0" fmla="*/ 6 w 6"/>
                <a:gd name="T1" fmla="*/ 0 h 7"/>
                <a:gd name="T2" fmla="*/ 4 w 6"/>
                <a:gd name="T3" fmla="*/ 0 h 7"/>
                <a:gd name="T4" fmla="*/ 2 w 6"/>
                <a:gd name="T5" fmla="*/ 7 h 7"/>
                <a:gd name="T6" fmla="*/ 0 w 6"/>
                <a:gd name="T7" fmla="*/ 6 h 7"/>
                <a:gd name="T8" fmla="*/ 6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0"/>
                  </a:moveTo>
                  <a:lnTo>
                    <a:pt x="4" y="0"/>
                  </a:lnTo>
                  <a:lnTo>
                    <a:pt x="2" y="7"/>
                  </a:lnTo>
                  <a:lnTo>
                    <a:pt x="0" y="6"/>
                  </a:lnTo>
                  <a:lnTo>
                    <a:pt x="6" y="0"/>
                  </a:lnTo>
                  <a:close/>
                </a:path>
              </a:pathLst>
            </a:custGeom>
            <a:solidFill>
              <a:srgbClr val="7F7F7F"/>
            </a:solidFill>
            <a:ln w="9525">
              <a:noFill/>
              <a:round/>
              <a:headEnd/>
              <a:tailEnd/>
            </a:ln>
          </p:spPr>
          <p:txBody>
            <a:bodyPr/>
            <a:lstStyle/>
            <a:p>
              <a:endParaRPr lang="en-US" dirty="0"/>
            </a:p>
          </p:txBody>
        </p:sp>
        <p:sp>
          <p:nvSpPr>
            <p:cNvPr id="21685" name="Freeform 1035"/>
            <p:cNvSpPr>
              <a:spLocks/>
            </p:cNvSpPr>
            <p:nvPr/>
          </p:nvSpPr>
          <p:spPr bwMode="auto">
            <a:xfrm>
              <a:off x="3438" y="1244"/>
              <a:ext cx="1" cy="1"/>
            </a:xfrm>
            <a:custGeom>
              <a:avLst/>
              <a:gdLst>
                <a:gd name="T0" fmla="*/ 3 w 9"/>
                <a:gd name="T1" fmla="*/ 0 h 7"/>
                <a:gd name="T2" fmla="*/ 0 w 9"/>
                <a:gd name="T3" fmla="*/ 0 h 7"/>
                <a:gd name="T4" fmla="*/ 0 w 9"/>
                <a:gd name="T5" fmla="*/ 4 h 7"/>
                <a:gd name="T6" fmla="*/ 9 w 9"/>
                <a:gd name="T7" fmla="*/ 3 h 7"/>
                <a:gd name="T8" fmla="*/ 6 w 9"/>
                <a:gd name="T9" fmla="*/ 7 h 7"/>
                <a:gd name="T10" fmla="*/ 3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0"/>
                  </a:moveTo>
                  <a:lnTo>
                    <a:pt x="0" y="0"/>
                  </a:lnTo>
                  <a:lnTo>
                    <a:pt x="0" y="4"/>
                  </a:lnTo>
                  <a:lnTo>
                    <a:pt x="9" y="3"/>
                  </a:lnTo>
                  <a:lnTo>
                    <a:pt x="6" y="7"/>
                  </a:lnTo>
                  <a:lnTo>
                    <a:pt x="3" y="0"/>
                  </a:lnTo>
                  <a:close/>
                </a:path>
              </a:pathLst>
            </a:custGeom>
            <a:solidFill>
              <a:srgbClr val="7F7F7F"/>
            </a:solidFill>
            <a:ln w="9525">
              <a:noFill/>
              <a:round/>
              <a:headEnd/>
              <a:tailEnd/>
            </a:ln>
          </p:spPr>
          <p:txBody>
            <a:bodyPr/>
            <a:lstStyle/>
            <a:p>
              <a:endParaRPr lang="en-US" dirty="0"/>
            </a:p>
          </p:txBody>
        </p:sp>
        <p:sp>
          <p:nvSpPr>
            <p:cNvPr id="21686" name="Freeform 1036"/>
            <p:cNvSpPr>
              <a:spLocks/>
            </p:cNvSpPr>
            <p:nvPr/>
          </p:nvSpPr>
          <p:spPr bwMode="auto">
            <a:xfrm>
              <a:off x="3459" y="1250"/>
              <a:ext cx="3" cy="18"/>
            </a:xfrm>
            <a:custGeom>
              <a:avLst/>
              <a:gdLst>
                <a:gd name="T0" fmla="*/ 14 w 27"/>
                <a:gd name="T1" fmla="*/ 0 h 111"/>
                <a:gd name="T2" fmla="*/ 20 w 27"/>
                <a:gd name="T3" fmla="*/ 4 h 111"/>
                <a:gd name="T4" fmla="*/ 23 w 27"/>
                <a:gd name="T5" fmla="*/ 12 h 111"/>
                <a:gd name="T6" fmla="*/ 27 w 27"/>
                <a:gd name="T7" fmla="*/ 26 h 111"/>
                <a:gd name="T8" fmla="*/ 25 w 27"/>
                <a:gd name="T9" fmla="*/ 44 h 111"/>
                <a:gd name="T10" fmla="*/ 22 w 27"/>
                <a:gd name="T11" fmla="*/ 63 h 111"/>
                <a:gd name="T12" fmla="*/ 13 w 27"/>
                <a:gd name="T13" fmla="*/ 96 h 111"/>
                <a:gd name="T14" fmla="*/ 9 w 27"/>
                <a:gd name="T15" fmla="*/ 111 h 111"/>
                <a:gd name="T16" fmla="*/ 0 w 27"/>
                <a:gd name="T17" fmla="*/ 108 h 111"/>
                <a:gd name="T18" fmla="*/ 4 w 27"/>
                <a:gd name="T19" fmla="*/ 94 h 111"/>
                <a:gd name="T20" fmla="*/ 13 w 27"/>
                <a:gd name="T21" fmla="*/ 62 h 111"/>
                <a:gd name="T22" fmla="*/ 16 w 27"/>
                <a:gd name="T23" fmla="*/ 44 h 111"/>
                <a:gd name="T24" fmla="*/ 18 w 27"/>
                <a:gd name="T25" fmla="*/ 26 h 111"/>
                <a:gd name="T26" fmla="*/ 14 w 27"/>
                <a:gd name="T27" fmla="*/ 14 h 111"/>
                <a:gd name="T28" fmla="*/ 13 w 27"/>
                <a:gd name="T29" fmla="*/ 9 h 111"/>
                <a:gd name="T30" fmla="*/ 9 w 27"/>
                <a:gd name="T31" fmla="*/ 6 h 111"/>
                <a:gd name="T32" fmla="*/ 14 w 27"/>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11"/>
                <a:gd name="T53" fmla="*/ 27 w 27"/>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11">
                  <a:moveTo>
                    <a:pt x="14" y="0"/>
                  </a:moveTo>
                  <a:lnTo>
                    <a:pt x="20" y="4"/>
                  </a:lnTo>
                  <a:lnTo>
                    <a:pt x="23" y="12"/>
                  </a:lnTo>
                  <a:lnTo>
                    <a:pt x="27" y="26"/>
                  </a:lnTo>
                  <a:lnTo>
                    <a:pt x="25" y="44"/>
                  </a:lnTo>
                  <a:lnTo>
                    <a:pt x="22" y="63"/>
                  </a:lnTo>
                  <a:lnTo>
                    <a:pt x="13" y="96"/>
                  </a:lnTo>
                  <a:lnTo>
                    <a:pt x="9" y="111"/>
                  </a:lnTo>
                  <a:lnTo>
                    <a:pt x="0" y="108"/>
                  </a:lnTo>
                  <a:lnTo>
                    <a:pt x="4" y="94"/>
                  </a:lnTo>
                  <a:lnTo>
                    <a:pt x="13" y="62"/>
                  </a:lnTo>
                  <a:lnTo>
                    <a:pt x="16" y="44"/>
                  </a:lnTo>
                  <a:lnTo>
                    <a:pt x="18" y="26"/>
                  </a:lnTo>
                  <a:lnTo>
                    <a:pt x="14" y="14"/>
                  </a:lnTo>
                  <a:lnTo>
                    <a:pt x="13" y="9"/>
                  </a:lnTo>
                  <a:lnTo>
                    <a:pt x="9" y="6"/>
                  </a:lnTo>
                  <a:lnTo>
                    <a:pt x="14" y="0"/>
                  </a:lnTo>
                  <a:close/>
                </a:path>
              </a:pathLst>
            </a:custGeom>
            <a:solidFill>
              <a:srgbClr val="7F7F7F"/>
            </a:solidFill>
            <a:ln w="9525">
              <a:noFill/>
              <a:round/>
              <a:headEnd/>
              <a:tailEnd/>
            </a:ln>
          </p:spPr>
          <p:txBody>
            <a:bodyPr/>
            <a:lstStyle/>
            <a:p>
              <a:endParaRPr lang="en-US" dirty="0"/>
            </a:p>
          </p:txBody>
        </p:sp>
        <p:sp>
          <p:nvSpPr>
            <p:cNvPr id="21687" name="Freeform 1037"/>
            <p:cNvSpPr>
              <a:spLocks/>
            </p:cNvSpPr>
            <p:nvPr/>
          </p:nvSpPr>
          <p:spPr bwMode="auto">
            <a:xfrm>
              <a:off x="3459" y="1267"/>
              <a:ext cx="6" cy="3"/>
            </a:xfrm>
            <a:custGeom>
              <a:avLst/>
              <a:gdLst>
                <a:gd name="T0" fmla="*/ 2 w 46"/>
                <a:gd name="T1" fmla="*/ 0 h 20"/>
                <a:gd name="T2" fmla="*/ 0 w 46"/>
                <a:gd name="T3" fmla="*/ 9 h 20"/>
                <a:gd name="T4" fmla="*/ 44 w 46"/>
                <a:gd name="T5" fmla="*/ 20 h 20"/>
                <a:gd name="T6" fmla="*/ 46 w 46"/>
                <a:gd name="T7" fmla="*/ 12 h 20"/>
                <a:gd name="T8" fmla="*/ 2 w 46"/>
                <a:gd name="T9" fmla="*/ 0 h 20"/>
                <a:gd name="T10" fmla="*/ 0 60000 65536"/>
                <a:gd name="T11" fmla="*/ 0 60000 65536"/>
                <a:gd name="T12" fmla="*/ 0 60000 65536"/>
                <a:gd name="T13" fmla="*/ 0 60000 65536"/>
                <a:gd name="T14" fmla="*/ 0 60000 65536"/>
                <a:gd name="T15" fmla="*/ 0 w 46"/>
                <a:gd name="T16" fmla="*/ 0 h 20"/>
                <a:gd name="T17" fmla="*/ 46 w 46"/>
                <a:gd name="T18" fmla="*/ 20 h 20"/>
              </a:gdLst>
              <a:ahLst/>
              <a:cxnLst>
                <a:cxn ang="T10">
                  <a:pos x="T0" y="T1"/>
                </a:cxn>
                <a:cxn ang="T11">
                  <a:pos x="T2" y="T3"/>
                </a:cxn>
                <a:cxn ang="T12">
                  <a:pos x="T4" y="T5"/>
                </a:cxn>
                <a:cxn ang="T13">
                  <a:pos x="T6" y="T7"/>
                </a:cxn>
                <a:cxn ang="T14">
                  <a:pos x="T8" y="T9"/>
                </a:cxn>
              </a:cxnLst>
              <a:rect l="T15" t="T16" r="T17" b="T18"/>
              <a:pathLst>
                <a:path w="46" h="20">
                  <a:moveTo>
                    <a:pt x="2" y="0"/>
                  </a:moveTo>
                  <a:lnTo>
                    <a:pt x="0" y="9"/>
                  </a:lnTo>
                  <a:lnTo>
                    <a:pt x="44" y="20"/>
                  </a:lnTo>
                  <a:lnTo>
                    <a:pt x="46" y="12"/>
                  </a:lnTo>
                  <a:lnTo>
                    <a:pt x="2" y="0"/>
                  </a:lnTo>
                  <a:close/>
                </a:path>
              </a:pathLst>
            </a:custGeom>
            <a:solidFill>
              <a:srgbClr val="7F7F7F"/>
            </a:solidFill>
            <a:ln w="9525">
              <a:noFill/>
              <a:round/>
              <a:headEnd/>
              <a:tailEnd/>
            </a:ln>
          </p:spPr>
          <p:txBody>
            <a:bodyPr/>
            <a:lstStyle/>
            <a:p>
              <a:endParaRPr lang="en-US" dirty="0"/>
            </a:p>
          </p:txBody>
        </p:sp>
        <p:sp>
          <p:nvSpPr>
            <p:cNvPr id="21688" name="Freeform 1038"/>
            <p:cNvSpPr>
              <a:spLocks/>
            </p:cNvSpPr>
            <p:nvPr/>
          </p:nvSpPr>
          <p:spPr bwMode="auto">
            <a:xfrm>
              <a:off x="3459" y="1267"/>
              <a:ext cx="1" cy="1"/>
            </a:xfrm>
            <a:custGeom>
              <a:avLst/>
              <a:gdLst>
                <a:gd name="T0" fmla="*/ 1 w 10"/>
                <a:gd name="T1" fmla="*/ 3 h 9"/>
                <a:gd name="T2" fmla="*/ 0 w 10"/>
                <a:gd name="T3" fmla="*/ 8 h 9"/>
                <a:gd name="T4" fmla="*/ 4 w 10"/>
                <a:gd name="T5" fmla="*/ 9 h 9"/>
                <a:gd name="T6" fmla="*/ 6 w 10"/>
                <a:gd name="T7" fmla="*/ 0 h 9"/>
                <a:gd name="T8" fmla="*/ 10 w 10"/>
                <a:gd name="T9" fmla="*/ 6 h 9"/>
                <a:gd name="T10" fmla="*/ 1 w 10"/>
                <a:gd name="T11" fmla="*/ 3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 y="3"/>
                  </a:moveTo>
                  <a:lnTo>
                    <a:pt x="0" y="8"/>
                  </a:lnTo>
                  <a:lnTo>
                    <a:pt x="4" y="9"/>
                  </a:lnTo>
                  <a:lnTo>
                    <a:pt x="6" y="0"/>
                  </a:lnTo>
                  <a:lnTo>
                    <a:pt x="10" y="6"/>
                  </a:lnTo>
                  <a:lnTo>
                    <a:pt x="1" y="3"/>
                  </a:lnTo>
                  <a:close/>
                </a:path>
              </a:pathLst>
            </a:custGeom>
            <a:solidFill>
              <a:srgbClr val="7F7F7F"/>
            </a:solidFill>
            <a:ln w="9525">
              <a:noFill/>
              <a:round/>
              <a:headEnd/>
              <a:tailEnd/>
            </a:ln>
          </p:spPr>
          <p:txBody>
            <a:bodyPr/>
            <a:lstStyle/>
            <a:p>
              <a:endParaRPr lang="en-US" dirty="0"/>
            </a:p>
          </p:txBody>
        </p:sp>
        <p:sp>
          <p:nvSpPr>
            <p:cNvPr id="21689" name="Freeform 1039"/>
            <p:cNvSpPr>
              <a:spLocks/>
            </p:cNvSpPr>
            <p:nvPr/>
          </p:nvSpPr>
          <p:spPr bwMode="auto">
            <a:xfrm>
              <a:off x="3511" y="1272"/>
              <a:ext cx="6" cy="25"/>
            </a:xfrm>
            <a:custGeom>
              <a:avLst/>
              <a:gdLst>
                <a:gd name="T0" fmla="*/ 35 w 49"/>
                <a:gd name="T1" fmla="*/ 0 h 155"/>
                <a:gd name="T2" fmla="*/ 43 w 49"/>
                <a:gd name="T3" fmla="*/ 19 h 155"/>
                <a:gd name="T4" fmla="*/ 48 w 49"/>
                <a:gd name="T5" fmla="*/ 41 h 155"/>
                <a:gd name="T6" fmla="*/ 49 w 49"/>
                <a:gd name="T7" fmla="*/ 63 h 155"/>
                <a:gd name="T8" fmla="*/ 46 w 49"/>
                <a:gd name="T9" fmla="*/ 86 h 155"/>
                <a:gd name="T10" fmla="*/ 39 w 49"/>
                <a:gd name="T11" fmla="*/ 109 h 155"/>
                <a:gd name="T12" fmla="*/ 30 w 49"/>
                <a:gd name="T13" fmla="*/ 130 h 155"/>
                <a:gd name="T14" fmla="*/ 19 w 49"/>
                <a:gd name="T15" fmla="*/ 145 h 155"/>
                <a:gd name="T16" fmla="*/ 12 w 49"/>
                <a:gd name="T17" fmla="*/ 152 h 155"/>
                <a:gd name="T18" fmla="*/ 6 w 49"/>
                <a:gd name="T19" fmla="*/ 155 h 155"/>
                <a:gd name="T20" fmla="*/ 0 w 49"/>
                <a:gd name="T21" fmla="*/ 148 h 155"/>
                <a:gd name="T22" fmla="*/ 7 w 49"/>
                <a:gd name="T23" fmla="*/ 145 h 155"/>
                <a:gd name="T24" fmla="*/ 12 w 49"/>
                <a:gd name="T25" fmla="*/ 140 h 155"/>
                <a:gd name="T26" fmla="*/ 22 w 49"/>
                <a:gd name="T27" fmla="*/ 126 h 155"/>
                <a:gd name="T28" fmla="*/ 30 w 49"/>
                <a:gd name="T29" fmla="*/ 107 h 155"/>
                <a:gd name="T30" fmla="*/ 37 w 49"/>
                <a:gd name="T31" fmla="*/ 85 h 155"/>
                <a:gd name="T32" fmla="*/ 40 w 49"/>
                <a:gd name="T33" fmla="*/ 63 h 155"/>
                <a:gd name="T34" fmla="*/ 39 w 49"/>
                <a:gd name="T35" fmla="*/ 42 h 155"/>
                <a:gd name="T36" fmla="*/ 35 w 49"/>
                <a:gd name="T37" fmla="*/ 21 h 155"/>
                <a:gd name="T38" fmla="*/ 27 w 49"/>
                <a:gd name="T39" fmla="*/ 5 h 155"/>
                <a:gd name="T40" fmla="*/ 35 w 49"/>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55"/>
                <a:gd name="T65" fmla="*/ 49 w 49"/>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55">
                  <a:moveTo>
                    <a:pt x="35" y="0"/>
                  </a:moveTo>
                  <a:lnTo>
                    <a:pt x="43" y="19"/>
                  </a:lnTo>
                  <a:lnTo>
                    <a:pt x="48" y="41"/>
                  </a:lnTo>
                  <a:lnTo>
                    <a:pt x="49" y="63"/>
                  </a:lnTo>
                  <a:lnTo>
                    <a:pt x="46" y="86"/>
                  </a:lnTo>
                  <a:lnTo>
                    <a:pt x="39" y="109"/>
                  </a:lnTo>
                  <a:lnTo>
                    <a:pt x="30" y="130"/>
                  </a:lnTo>
                  <a:lnTo>
                    <a:pt x="19" y="145"/>
                  </a:lnTo>
                  <a:lnTo>
                    <a:pt x="12" y="152"/>
                  </a:lnTo>
                  <a:lnTo>
                    <a:pt x="6" y="155"/>
                  </a:lnTo>
                  <a:lnTo>
                    <a:pt x="0" y="148"/>
                  </a:lnTo>
                  <a:lnTo>
                    <a:pt x="7" y="145"/>
                  </a:lnTo>
                  <a:lnTo>
                    <a:pt x="12" y="140"/>
                  </a:lnTo>
                  <a:lnTo>
                    <a:pt x="22" y="126"/>
                  </a:lnTo>
                  <a:lnTo>
                    <a:pt x="30" y="107"/>
                  </a:lnTo>
                  <a:lnTo>
                    <a:pt x="37" y="85"/>
                  </a:lnTo>
                  <a:lnTo>
                    <a:pt x="40" y="63"/>
                  </a:lnTo>
                  <a:lnTo>
                    <a:pt x="39" y="42"/>
                  </a:lnTo>
                  <a:lnTo>
                    <a:pt x="35" y="21"/>
                  </a:lnTo>
                  <a:lnTo>
                    <a:pt x="27" y="5"/>
                  </a:lnTo>
                  <a:lnTo>
                    <a:pt x="35" y="0"/>
                  </a:lnTo>
                  <a:close/>
                </a:path>
              </a:pathLst>
            </a:custGeom>
            <a:solidFill>
              <a:srgbClr val="B3B3B3"/>
            </a:solidFill>
            <a:ln w="9525">
              <a:noFill/>
              <a:round/>
              <a:headEnd/>
              <a:tailEnd/>
            </a:ln>
          </p:spPr>
          <p:txBody>
            <a:bodyPr/>
            <a:lstStyle/>
            <a:p>
              <a:endParaRPr lang="en-US" dirty="0"/>
            </a:p>
          </p:txBody>
        </p:sp>
        <p:sp>
          <p:nvSpPr>
            <p:cNvPr id="21690" name="Freeform 1040"/>
            <p:cNvSpPr>
              <a:spLocks/>
            </p:cNvSpPr>
            <p:nvPr/>
          </p:nvSpPr>
          <p:spPr bwMode="auto">
            <a:xfrm>
              <a:off x="3519" y="1279"/>
              <a:ext cx="4" cy="20"/>
            </a:xfrm>
            <a:custGeom>
              <a:avLst/>
              <a:gdLst>
                <a:gd name="T0" fmla="*/ 0 w 41"/>
                <a:gd name="T1" fmla="*/ 113 h 118"/>
                <a:gd name="T2" fmla="*/ 9 w 41"/>
                <a:gd name="T3" fmla="*/ 102 h 118"/>
                <a:gd name="T4" fmla="*/ 16 w 41"/>
                <a:gd name="T5" fmla="*/ 91 h 118"/>
                <a:gd name="T6" fmla="*/ 22 w 41"/>
                <a:gd name="T7" fmla="*/ 78 h 118"/>
                <a:gd name="T8" fmla="*/ 28 w 41"/>
                <a:gd name="T9" fmla="*/ 65 h 118"/>
                <a:gd name="T10" fmla="*/ 31 w 41"/>
                <a:gd name="T11" fmla="*/ 50 h 118"/>
                <a:gd name="T12" fmla="*/ 32 w 41"/>
                <a:gd name="T13" fmla="*/ 35 h 118"/>
                <a:gd name="T14" fmla="*/ 31 w 41"/>
                <a:gd name="T15" fmla="*/ 19 h 118"/>
                <a:gd name="T16" fmla="*/ 26 w 41"/>
                <a:gd name="T17" fmla="*/ 2 h 118"/>
                <a:gd name="T18" fmla="*/ 34 w 41"/>
                <a:gd name="T19" fmla="*/ 0 h 118"/>
                <a:gd name="T20" fmla="*/ 39 w 41"/>
                <a:gd name="T21" fmla="*/ 17 h 118"/>
                <a:gd name="T22" fmla="*/ 41 w 41"/>
                <a:gd name="T23" fmla="*/ 35 h 118"/>
                <a:gd name="T24" fmla="*/ 39 w 41"/>
                <a:gd name="T25" fmla="*/ 52 h 118"/>
                <a:gd name="T26" fmla="*/ 35 w 41"/>
                <a:gd name="T27" fmla="*/ 68 h 118"/>
                <a:gd name="T28" fmla="*/ 30 w 41"/>
                <a:gd name="T29" fmla="*/ 83 h 118"/>
                <a:gd name="T30" fmla="*/ 23 w 41"/>
                <a:gd name="T31" fmla="*/ 96 h 118"/>
                <a:gd name="T32" fmla="*/ 15 w 41"/>
                <a:gd name="T33" fmla="*/ 108 h 118"/>
                <a:gd name="T34" fmla="*/ 6 w 41"/>
                <a:gd name="T35" fmla="*/ 118 h 118"/>
                <a:gd name="T36" fmla="*/ 0 w 41"/>
                <a:gd name="T37" fmla="*/ 113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118"/>
                <a:gd name="T59" fmla="*/ 41 w 41"/>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118">
                  <a:moveTo>
                    <a:pt x="0" y="113"/>
                  </a:moveTo>
                  <a:lnTo>
                    <a:pt x="9" y="102"/>
                  </a:lnTo>
                  <a:lnTo>
                    <a:pt x="16" y="91"/>
                  </a:lnTo>
                  <a:lnTo>
                    <a:pt x="22" y="78"/>
                  </a:lnTo>
                  <a:lnTo>
                    <a:pt x="28" y="65"/>
                  </a:lnTo>
                  <a:lnTo>
                    <a:pt x="31" y="50"/>
                  </a:lnTo>
                  <a:lnTo>
                    <a:pt x="32" y="35"/>
                  </a:lnTo>
                  <a:lnTo>
                    <a:pt x="31" y="19"/>
                  </a:lnTo>
                  <a:lnTo>
                    <a:pt x="26" y="2"/>
                  </a:lnTo>
                  <a:lnTo>
                    <a:pt x="34" y="0"/>
                  </a:lnTo>
                  <a:lnTo>
                    <a:pt x="39" y="17"/>
                  </a:lnTo>
                  <a:lnTo>
                    <a:pt x="41" y="35"/>
                  </a:lnTo>
                  <a:lnTo>
                    <a:pt x="39" y="52"/>
                  </a:lnTo>
                  <a:lnTo>
                    <a:pt x="35" y="68"/>
                  </a:lnTo>
                  <a:lnTo>
                    <a:pt x="30" y="83"/>
                  </a:lnTo>
                  <a:lnTo>
                    <a:pt x="23" y="96"/>
                  </a:lnTo>
                  <a:lnTo>
                    <a:pt x="15" y="108"/>
                  </a:lnTo>
                  <a:lnTo>
                    <a:pt x="6" y="118"/>
                  </a:lnTo>
                  <a:lnTo>
                    <a:pt x="0" y="113"/>
                  </a:lnTo>
                  <a:close/>
                </a:path>
              </a:pathLst>
            </a:custGeom>
            <a:solidFill>
              <a:srgbClr val="B3B3B3"/>
            </a:solidFill>
            <a:ln w="9525">
              <a:noFill/>
              <a:round/>
              <a:headEnd/>
              <a:tailEnd/>
            </a:ln>
          </p:spPr>
          <p:txBody>
            <a:bodyPr/>
            <a:lstStyle/>
            <a:p>
              <a:endParaRPr lang="en-US" dirty="0"/>
            </a:p>
          </p:txBody>
        </p:sp>
        <p:sp>
          <p:nvSpPr>
            <p:cNvPr id="21691" name="Freeform 1041"/>
            <p:cNvSpPr>
              <a:spLocks/>
            </p:cNvSpPr>
            <p:nvPr/>
          </p:nvSpPr>
          <p:spPr bwMode="auto">
            <a:xfrm>
              <a:off x="3522" y="1279"/>
              <a:ext cx="43" cy="25"/>
            </a:xfrm>
            <a:custGeom>
              <a:avLst/>
              <a:gdLst>
                <a:gd name="T0" fmla="*/ 4 w 387"/>
                <a:gd name="T1" fmla="*/ 0 h 152"/>
                <a:gd name="T2" fmla="*/ 0 w 387"/>
                <a:gd name="T3" fmla="*/ 8 h 152"/>
                <a:gd name="T4" fmla="*/ 383 w 387"/>
                <a:gd name="T5" fmla="*/ 152 h 152"/>
                <a:gd name="T6" fmla="*/ 387 w 387"/>
                <a:gd name="T7" fmla="*/ 145 h 152"/>
                <a:gd name="T8" fmla="*/ 4 w 387"/>
                <a:gd name="T9" fmla="*/ 0 h 152"/>
                <a:gd name="T10" fmla="*/ 0 60000 65536"/>
                <a:gd name="T11" fmla="*/ 0 60000 65536"/>
                <a:gd name="T12" fmla="*/ 0 60000 65536"/>
                <a:gd name="T13" fmla="*/ 0 60000 65536"/>
                <a:gd name="T14" fmla="*/ 0 60000 65536"/>
                <a:gd name="T15" fmla="*/ 0 w 387"/>
                <a:gd name="T16" fmla="*/ 0 h 152"/>
                <a:gd name="T17" fmla="*/ 387 w 387"/>
                <a:gd name="T18" fmla="*/ 152 h 152"/>
              </a:gdLst>
              <a:ahLst/>
              <a:cxnLst>
                <a:cxn ang="T10">
                  <a:pos x="T0" y="T1"/>
                </a:cxn>
                <a:cxn ang="T11">
                  <a:pos x="T2" y="T3"/>
                </a:cxn>
                <a:cxn ang="T12">
                  <a:pos x="T4" y="T5"/>
                </a:cxn>
                <a:cxn ang="T13">
                  <a:pos x="T6" y="T7"/>
                </a:cxn>
                <a:cxn ang="T14">
                  <a:pos x="T8" y="T9"/>
                </a:cxn>
              </a:cxnLst>
              <a:rect l="T15" t="T16" r="T17" b="T18"/>
              <a:pathLst>
                <a:path w="387" h="152">
                  <a:moveTo>
                    <a:pt x="4" y="0"/>
                  </a:moveTo>
                  <a:lnTo>
                    <a:pt x="0" y="8"/>
                  </a:lnTo>
                  <a:lnTo>
                    <a:pt x="383" y="152"/>
                  </a:lnTo>
                  <a:lnTo>
                    <a:pt x="387" y="145"/>
                  </a:lnTo>
                  <a:lnTo>
                    <a:pt x="4" y="0"/>
                  </a:lnTo>
                  <a:close/>
                </a:path>
              </a:pathLst>
            </a:custGeom>
            <a:solidFill>
              <a:srgbClr val="B3B3B3"/>
            </a:solidFill>
            <a:ln w="9525">
              <a:noFill/>
              <a:round/>
              <a:headEnd/>
              <a:tailEnd/>
            </a:ln>
          </p:spPr>
          <p:txBody>
            <a:bodyPr/>
            <a:lstStyle/>
            <a:p>
              <a:endParaRPr lang="en-US" dirty="0"/>
            </a:p>
          </p:txBody>
        </p:sp>
        <p:sp>
          <p:nvSpPr>
            <p:cNvPr id="21692" name="Freeform 1042"/>
            <p:cNvSpPr>
              <a:spLocks/>
            </p:cNvSpPr>
            <p:nvPr/>
          </p:nvSpPr>
          <p:spPr bwMode="auto">
            <a:xfrm>
              <a:off x="3520" y="1275"/>
              <a:ext cx="70" cy="42"/>
            </a:xfrm>
            <a:custGeom>
              <a:avLst/>
              <a:gdLst>
                <a:gd name="T0" fmla="*/ 616 w 624"/>
                <a:gd name="T1" fmla="*/ 246 h 254"/>
                <a:gd name="T2" fmla="*/ 621 w 624"/>
                <a:gd name="T3" fmla="*/ 245 h 254"/>
                <a:gd name="T4" fmla="*/ 619 w 624"/>
                <a:gd name="T5" fmla="*/ 251 h 254"/>
                <a:gd name="T6" fmla="*/ 616 w 624"/>
                <a:gd name="T7" fmla="*/ 249 h 254"/>
                <a:gd name="T8" fmla="*/ 589 w 624"/>
                <a:gd name="T9" fmla="*/ 235 h 254"/>
                <a:gd name="T10" fmla="*/ 533 w 624"/>
                <a:gd name="T11" fmla="*/ 210 h 254"/>
                <a:gd name="T12" fmla="*/ 455 w 624"/>
                <a:gd name="T13" fmla="*/ 177 h 254"/>
                <a:gd name="T14" fmla="*/ 359 w 624"/>
                <a:gd name="T15" fmla="*/ 139 h 254"/>
                <a:gd name="T16" fmla="*/ 248 w 624"/>
                <a:gd name="T17" fmla="*/ 97 h 254"/>
                <a:gd name="T18" fmla="*/ 127 w 624"/>
                <a:gd name="T19" fmla="*/ 52 h 254"/>
                <a:gd name="T20" fmla="*/ 0 w 624"/>
                <a:gd name="T21" fmla="*/ 7 h 254"/>
                <a:gd name="T22" fmla="*/ 4 w 624"/>
                <a:gd name="T23" fmla="*/ 0 h 254"/>
                <a:gd name="T24" fmla="*/ 131 w 624"/>
                <a:gd name="T25" fmla="*/ 45 h 254"/>
                <a:gd name="T26" fmla="*/ 251 w 624"/>
                <a:gd name="T27" fmla="*/ 90 h 254"/>
                <a:gd name="T28" fmla="*/ 364 w 624"/>
                <a:gd name="T29" fmla="*/ 131 h 254"/>
                <a:gd name="T30" fmla="*/ 459 w 624"/>
                <a:gd name="T31" fmla="*/ 170 h 254"/>
                <a:gd name="T32" fmla="*/ 537 w 624"/>
                <a:gd name="T33" fmla="*/ 202 h 254"/>
                <a:gd name="T34" fmla="*/ 593 w 624"/>
                <a:gd name="T35" fmla="*/ 227 h 254"/>
                <a:gd name="T36" fmla="*/ 622 w 624"/>
                <a:gd name="T37" fmla="*/ 243 h 254"/>
                <a:gd name="T38" fmla="*/ 624 w 624"/>
                <a:gd name="T39" fmla="*/ 245 h 254"/>
                <a:gd name="T40" fmla="*/ 623 w 624"/>
                <a:gd name="T41" fmla="*/ 253 h 254"/>
                <a:gd name="T42" fmla="*/ 616 w 624"/>
                <a:gd name="T43" fmla="*/ 254 h 254"/>
                <a:gd name="T44" fmla="*/ 616 w 624"/>
                <a:gd name="T45" fmla="*/ 246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4"/>
                <a:gd name="T70" fmla="*/ 0 h 254"/>
                <a:gd name="T71" fmla="*/ 624 w 624"/>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4" h="254">
                  <a:moveTo>
                    <a:pt x="616" y="246"/>
                  </a:moveTo>
                  <a:lnTo>
                    <a:pt x="621" y="245"/>
                  </a:lnTo>
                  <a:lnTo>
                    <a:pt x="619" y="251"/>
                  </a:lnTo>
                  <a:lnTo>
                    <a:pt x="616" y="249"/>
                  </a:lnTo>
                  <a:lnTo>
                    <a:pt x="589" y="235"/>
                  </a:lnTo>
                  <a:lnTo>
                    <a:pt x="533" y="210"/>
                  </a:lnTo>
                  <a:lnTo>
                    <a:pt x="455" y="177"/>
                  </a:lnTo>
                  <a:lnTo>
                    <a:pt x="359" y="139"/>
                  </a:lnTo>
                  <a:lnTo>
                    <a:pt x="248" y="97"/>
                  </a:lnTo>
                  <a:lnTo>
                    <a:pt x="127" y="52"/>
                  </a:lnTo>
                  <a:lnTo>
                    <a:pt x="0" y="7"/>
                  </a:lnTo>
                  <a:lnTo>
                    <a:pt x="4" y="0"/>
                  </a:lnTo>
                  <a:lnTo>
                    <a:pt x="131" y="45"/>
                  </a:lnTo>
                  <a:lnTo>
                    <a:pt x="251" y="90"/>
                  </a:lnTo>
                  <a:lnTo>
                    <a:pt x="364" y="131"/>
                  </a:lnTo>
                  <a:lnTo>
                    <a:pt x="459" y="170"/>
                  </a:lnTo>
                  <a:lnTo>
                    <a:pt x="537" y="202"/>
                  </a:lnTo>
                  <a:lnTo>
                    <a:pt x="593" y="227"/>
                  </a:lnTo>
                  <a:lnTo>
                    <a:pt x="622" y="243"/>
                  </a:lnTo>
                  <a:lnTo>
                    <a:pt x="624" y="245"/>
                  </a:lnTo>
                  <a:lnTo>
                    <a:pt x="623" y="253"/>
                  </a:lnTo>
                  <a:lnTo>
                    <a:pt x="616" y="254"/>
                  </a:lnTo>
                  <a:lnTo>
                    <a:pt x="616" y="246"/>
                  </a:lnTo>
                  <a:close/>
                </a:path>
              </a:pathLst>
            </a:custGeom>
            <a:solidFill>
              <a:srgbClr val="666666"/>
            </a:solidFill>
            <a:ln w="9525">
              <a:noFill/>
              <a:round/>
              <a:headEnd/>
              <a:tailEnd/>
            </a:ln>
          </p:spPr>
          <p:txBody>
            <a:bodyPr/>
            <a:lstStyle/>
            <a:p>
              <a:endParaRPr lang="en-US" dirty="0"/>
            </a:p>
          </p:txBody>
        </p:sp>
        <p:sp>
          <p:nvSpPr>
            <p:cNvPr id="21693" name="Freeform 1043"/>
            <p:cNvSpPr>
              <a:spLocks/>
            </p:cNvSpPr>
            <p:nvPr/>
          </p:nvSpPr>
          <p:spPr bwMode="auto">
            <a:xfrm>
              <a:off x="3466" y="1251"/>
              <a:ext cx="55" cy="25"/>
            </a:xfrm>
            <a:custGeom>
              <a:avLst/>
              <a:gdLst>
                <a:gd name="T0" fmla="*/ 490 w 494"/>
                <a:gd name="T1" fmla="*/ 151 h 151"/>
                <a:gd name="T2" fmla="*/ 390 w 494"/>
                <a:gd name="T3" fmla="*/ 117 h 151"/>
                <a:gd name="T4" fmla="*/ 273 w 494"/>
                <a:gd name="T5" fmla="*/ 79 h 151"/>
                <a:gd name="T6" fmla="*/ 210 w 494"/>
                <a:gd name="T7" fmla="*/ 60 h 151"/>
                <a:gd name="T8" fmla="*/ 142 w 494"/>
                <a:gd name="T9" fmla="*/ 41 h 151"/>
                <a:gd name="T10" fmla="*/ 73 w 494"/>
                <a:gd name="T11" fmla="*/ 23 h 151"/>
                <a:gd name="T12" fmla="*/ 0 w 494"/>
                <a:gd name="T13" fmla="*/ 8 h 151"/>
                <a:gd name="T14" fmla="*/ 2 w 494"/>
                <a:gd name="T15" fmla="*/ 0 h 151"/>
                <a:gd name="T16" fmla="*/ 75 w 494"/>
                <a:gd name="T17" fmla="*/ 16 h 151"/>
                <a:gd name="T18" fmla="*/ 145 w 494"/>
                <a:gd name="T19" fmla="*/ 34 h 151"/>
                <a:gd name="T20" fmla="*/ 213 w 494"/>
                <a:gd name="T21" fmla="*/ 52 h 151"/>
                <a:gd name="T22" fmla="*/ 276 w 494"/>
                <a:gd name="T23" fmla="*/ 71 h 151"/>
                <a:gd name="T24" fmla="*/ 393 w 494"/>
                <a:gd name="T25" fmla="*/ 110 h 151"/>
                <a:gd name="T26" fmla="*/ 494 w 494"/>
                <a:gd name="T27" fmla="*/ 144 h 151"/>
                <a:gd name="T28" fmla="*/ 490 w 494"/>
                <a:gd name="T29" fmla="*/ 151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4"/>
                <a:gd name="T46" fmla="*/ 0 h 151"/>
                <a:gd name="T47" fmla="*/ 494 w 494"/>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4" h="151">
                  <a:moveTo>
                    <a:pt x="490" y="151"/>
                  </a:moveTo>
                  <a:lnTo>
                    <a:pt x="390" y="117"/>
                  </a:lnTo>
                  <a:lnTo>
                    <a:pt x="273" y="79"/>
                  </a:lnTo>
                  <a:lnTo>
                    <a:pt x="210" y="60"/>
                  </a:lnTo>
                  <a:lnTo>
                    <a:pt x="142" y="41"/>
                  </a:lnTo>
                  <a:lnTo>
                    <a:pt x="73" y="23"/>
                  </a:lnTo>
                  <a:lnTo>
                    <a:pt x="0" y="8"/>
                  </a:lnTo>
                  <a:lnTo>
                    <a:pt x="2" y="0"/>
                  </a:lnTo>
                  <a:lnTo>
                    <a:pt x="75" y="16"/>
                  </a:lnTo>
                  <a:lnTo>
                    <a:pt x="145" y="34"/>
                  </a:lnTo>
                  <a:lnTo>
                    <a:pt x="213" y="52"/>
                  </a:lnTo>
                  <a:lnTo>
                    <a:pt x="276" y="71"/>
                  </a:lnTo>
                  <a:lnTo>
                    <a:pt x="393" y="110"/>
                  </a:lnTo>
                  <a:lnTo>
                    <a:pt x="494" y="144"/>
                  </a:lnTo>
                  <a:lnTo>
                    <a:pt x="490" y="151"/>
                  </a:lnTo>
                  <a:close/>
                </a:path>
              </a:pathLst>
            </a:custGeom>
            <a:solidFill>
              <a:srgbClr val="666666"/>
            </a:solidFill>
            <a:ln w="9525">
              <a:noFill/>
              <a:round/>
              <a:headEnd/>
              <a:tailEnd/>
            </a:ln>
          </p:spPr>
          <p:txBody>
            <a:bodyPr/>
            <a:lstStyle/>
            <a:p>
              <a:endParaRPr lang="en-US" dirty="0"/>
            </a:p>
          </p:txBody>
        </p:sp>
        <p:sp>
          <p:nvSpPr>
            <p:cNvPr id="21694" name="Freeform 1044"/>
            <p:cNvSpPr>
              <a:spLocks/>
            </p:cNvSpPr>
            <p:nvPr/>
          </p:nvSpPr>
          <p:spPr bwMode="auto">
            <a:xfrm>
              <a:off x="3520" y="1275"/>
              <a:ext cx="1" cy="1"/>
            </a:xfrm>
            <a:custGeom>
              <a:avLst/>
              <a:gdLst>
                <a:gd name="T0" fmla="*/ 4 w 4"/>
                <a:gd name="T1" fmla="*/ 0 h 7"/>
                <a:gd name="T2" fmla="*/ 0 w 4"/>
                <a:gd name="T3" fmla="*/ 7 h 7"/>
                <a:gd name="T4" fmla="*/ 4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666666"/>
            </a:solidFill>
            <a:ln w="9525">
              <a:noFill/>
              <a:round/>
              <a:headEnd/>
              <a:tailEnd/>
            </a:ln>
          </p:spPr>
          <p:txBody>
            <a:bodyPr/>
            <a:lstStyle/>
            <a:p>
              <a:endParaRPr lang="en-US" dirty="0"/>
            </a:p>
          </p:txBody>
        </p:sp>
        <p:sp>
          <p:nvSpPr>
            <p:cNvPr id="21695" name="Freeform 1045"/>
            <p:cNvSpPr>
              <a:spLocks/>
            </p:cNvSpPr>
            <p:nvPr/>
          </p:nvSpPr>
          <p:spPr bwMode="auto">
            <a:xfrm>
              <a:off x="3446" y="1245"/>
              <a:ext cx="20" cy="7"/>
            </a:xfrm>
            <a:custGeom>
              <a:avLst/>
              <a:gdLst>
                <a:gd name="T0" fmla="*/ 179 w 181"/>
                <a:gd name="T1" fmla="*/ 40 h 40"/>
                <a:gd name="T2" fmla="*/ 87 w 181"/>
                <a:gd name="T3" fmla="*/ 22 h 40"/>
                <a:gd name="T4" fmla="*/ 0 w 181"/>
                <a:gd name="T5" fmla="*/ 7 h 40"/>
                <a:gd name="T6" fmla="*/ 2 w 181"/>
                <a:gd name="T7" fmla="*/ 0 h 40"/>
                <a:gd name="T8" fmla="*/ 89 w 181"/>
                <a:gd name="T9" fmla="*/ 15 h 40"/>
                <a:gd name="T10" fmla="*/ 181 w 181"/>
                <a:gd name="T11" fmla="*/ 32 h 40"/>
                <a:gd name="T12" fmla="*/ 179 w 181"/>
                <a:gd name="T13" fmla="*/ 40 h 40"/>
                <a:gd name="T14" fmla="*/ 0 60000 65536"/>
                <a:gd name="T15" fmla="*/ 0 60000 65536"/>
                <a:gd name="T16" fmla="*/ 0 60000 65536"/>
                <a:gd name="T17" fmla="*/ 0 60000 65536"/>
                <a:gd name="T18" fmla="*/ 0 60000 65536"/>
                <a:gd name="T19" fmla="*/ 0 60000 65536"/>
                <a:gd name="T20" fmla="*/ 0 60000 65536"/>
                <a:gd name="T21" fmla="*/ 0 w 181"/>
                <a:gd name="T22" fmla="*/ 0 h 40"/>
                <a:gd name="T23" fmla="*/ 181 w 181"/>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 h="40">
                  <a:moveTo>
                    <a:pt x="179" y="40"/>
                  </a:moveTo>
                  <a:lnTo>
                    <a:pt x="87" y="22"/>
                  </a:lnTo>
                  <a:lnTo>
                    <a:pt x="0" y="7"/>
                  </a:lnTo>
                  <a:lnTo>
                    <a:pt x="2" y="0"/>
                  </a:lnTo>
                  <a:lnTo>
                    <a:pt x="89" y="15"/>
                  </a:lnTo>
                  <a:lnTo>
                    <a:pt x="181" y="32"/>
                  </a:lnTo>
                  <a:lnTo>
                    <a:pt x="179" y="40"/>
                  </a:lnTo>
                  <a:close/>
                </a:path>
              </a:pathLst>
            </a:custGeom>
            <a:solidFill>
              <a:srgbClr val="666666"/>
            </a:solidFill>
            <a:ln w="9525">
              <a:noFill/>
              <a:round/>
              <a:headEnd/>
              <a:tailEnd/>
            </a:ln>
          </p:spPr>
          <p:txBody>
            <a:bodyPr/>
            <a:lstStyle/>
            <a:p>
              <a:endParaRPr lang="en-US" dirty="0"/>
            </a:p>
          </p:txBody>
        </p:sp>
        <p:sp>
          <p:nvSpPr>
            <p:cNvPr id="21696" name="Freeform 1046"/>
            <p:cNvSpPr>
              <a:spLocks/>
            </p:cNvSpPr>
            <p:nvPr/>
          </p:nvSpPr>
          <p:spPr bwMode="auto">
            <a:xfrm>
              <a:off x="3466" y="1251"/>
              <a:ext cx="1" cy="1"/>
            </a:xfrm>
            <a:custGeom>
              <a:avLst/>
              <a:gdLst>
                <a:gd name="T0" fmla="*/ 2 w 2"/>
                <a:gd name="T1" fmla="*/ 0 h 8"/>
                <a:gd name="T2" fmla="*/ 0 w 2"/>
                <a:gd name="T3" fmla="*/ 8 h 8"/>
                <a:gd name="T4" fmla="*/ 2 w 2"/>
                <a:gd name="T5" fmla="*/ 0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0"/>
                  </a:moveTo>
                  <a:lnTo>
                    <a:pt x="0" y="8"/>
                  </a:lnTo>
                  <a:lnTo>
                    <a:pt x="2" y="0"/>
                  </a:lnTo>
                  <a:close/>
                </a:path>
              </a:pathLst>
            </a:custGeom>
            <a:solidFill>
              <a:srgbClr val="666666"/>
            </a:solidFill>
            <a:ln w="9525">
              <a:noFill/>
              <a:round/>
              <a:headEnd/>
              <a:tailEnd/>
            </a:ln>
          </p:spPr>
          <p:txBody>
            <a:bodyPr/>
            <a:lstStyle/>
            <a:p>
              <a:endParaRPr lang="en-US" dirty="0"/>
            </a:p>
          </p:txBody>
        </p:sp>
        <p:sp>
          <p:nvSpPr>
            <p:cNvPr id="21697" name="Freeform 1047"/>
            <p:cNvSpPr>
              <a:spLocks/>
            </p:cNvSpPr>
            <p:nvPr/>
          </p:nvSpPr>
          <p:spPr bwMode="auto">
            <a:xfrm>
              <a:off x="3398" y="1237"/>
              <a:ext cx="48" cy="9"/>
            </a:xfrm>
            <a:custGeom>
              <a:avLst/>
              <a:gdLst>
                <a:gd name="T0" fmla="*/ 432 w 434"/>
                <a:gd name="T1" fmla="*/ 55 h 55"/>
                <a:gd name="T2" fmla="*/ 316 w 434"/>
                <a:gd name="T3" fmla="*/ 40 h 55"/>
                <a:gd name="T4" fmla="*/ 172 w 434"/>
                <a:gd name="T5" fmla="*/ 22 h 55"/>
                <a:gd name="T6" fmla="*/ 50 w 434"/>
                <a:gd name="T7" fmla="*/ 10 h 55"/>
                <a:gd name="T8" fmla="*/ 13 w 434"/>
                <a:gd name="T9" fmla="*/ 7 h 55"/>
                <a:gd name="T10" fmla="*/ 0 w 434"/>
                <a:gd name="T11" fmla="*/ 7 h 55"/>
                <a:gd name="T12" fmla="*/ 0 w 434"/>
                <a:gd name="T13" fmla="*/ 0 h 55"/>
                <a:gd name="T14" fmla="*/ 13 w 434"/>
                <a:gd name="T15" fmla="*/ 0 h 55"/>
                <a:gd name="T16" fmla="*/ 50 w 434"/>
                <a:gd name="T17" fmla="*/ 2 h 55"/>
                <a:gd name="T18" fmla="*/ 172 w 434"/>
                <a:gd name="T19" fmla="*/ 15 h 55"/>
                <a:gd name="T20" fmla="*/ 318 w 434"/>
                <a:gd name="T21" fmla="*/ 32 h 55"/>
                <a:gd name="T22" fmla="*/ 434 w 434"/>
                <a:gd name="T23" fmla="*/ 48 h 55"/>
                <a:gd name="T24" fmla="*/ 432 w 434"/>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4"/>
                <a:gd name="T40" fmla="*/ 0 h 55"/>
                <a:gd name="T41" fmla="*/ 434 w 434"/>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4" h="55">
                  <a:moveTo>
                    <a:pt x="432" y="55"/>
                  </a:moveTo>
                  <a:lnTo>
                    <a:pt x="316" y="40"/>
                  </a:lnTo>
                  <a:lnTo>
                    <a:pt x="172" y="22"/>
                  </a:lnTo>
                  <a:lnTo>
                    <a:pt x="50" y="10"/>
                  </a:lnTo>
                  <a:lnTo>
                    <a:pt x="13" y="7"/>
                  </a:lnTo>
                  <a:lnTo>
                    <a:pt x="0" y="7"/>
                  </a:lnTo>
                  <a:lnTo>
                    <a:pt x="0" y="0"/>
                  </a:lnTo>
                  <a:lnTo>
                    <a:pt x="13" y="0"/>
                  </a:lnTo>
                  <a:lnTo>
                    <a:pt x="50" y="2"/>
                  </a:lnTo>
                  <a:lnTo>
                    <a:pt x="172" y="15"/>
                  </a:lnTo>
                  <a:lnTo>
                    <a:pt x="318" y="32"/>
                  </a:lnTo>
                  <a:lnTo>
                    <a:pt x="434" y="48"/>
                  </a:lnTo>
                  <a:lnTo>
                    <a:pt x="432" y="55"/>
                  </a:lnTo>
                  <a:close/>
                </a:path>
              </a:pathLst>
            </a:custGeom>
            <a:solidFill>
              <a:srgbClr val="666666"/>
            </a:solidFill>
            <a:ln w="9525">
              <a:noFill/>
              <a:round/>
              <a:headEnd/>
              <a:tailEnd/>
            </a:ln>
          </p:spPr>
          <p:txBody>
            <a:bodyPr/>
            <a:lstStyle/>
            <a:p>
              <a:endParaRPr lang="en-US" dirty="0"/>
            </a:p>
          </p:txBody>
        </p:sp>
        <p:sp>
          <p:nvSpPr>
            <p:cNvPr id="21698" name="Freeform 1048"/>
            <p:cNvSpPr>
              <a:spLocks/>
            </p:cNvSpPr>
            <p:nvPr/>
          </p:nvSpPr>
          <p:spPr bwMode="auto">
            <a:xfrm>
              <a:off x="3446" y="1245"/>
              <a:ext cx="1" cy="1"/>
            </a:xfrm>
            <a:custGeom>
              <a:avLst/>
              <a:gdLst>
                <a:gd name="T0" fmla="*/ 2 w 2"/>
                <a:gd name="T1" fmla="*/ 0 h 7"/>
                <a:gd name="T2" fmla="*/ 0 w 2"/>
                <a:gd name="T3" fmla="*/ 7 h 7"/>
                <a:gd name="T4" fmla="*/ 2 w 2"/>
                <a:gd name="T5" fmla="*/ 0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2" y="0"/>
                  </a:moveTo>
                  <a:lnTo>
                    <a:pt x="0" y="7"/>
                  </a:lnTo>
                  <a:lnTo>
                    <a:pt x="2" y="0"/>
                  </a:lnTo>
                  <a:close/>
                </a:path>
              </a:pathLst>
            </a:custGeom>
            <a:solidFill>
              <a:srgbClr val="666666"/>
            </a:solidFill>
            <a:ln w="9525">
              <a:noFill/>
              <a:round/>
              <a:headEnd/>
              <a:tailEnd/>
            </a:ln>
          </p:spPr>
          <p:txBody>
            <a:bodyPr/>
            <a:lstStyle/>
            <a:p>
              <a:endParaRPr lang="en-US" dirty="0"/>
            </a:p>
          </p:txBody>
        </p:sp>
        <p:sp>
          <p:nvSpPr>
            <p:cNvPr id="21699" name="Freeform 1049"/>
            <p:cNvSpPr>
              <a:spLocks/>
            </p:cNvSpPr>
            <p:nvPr/>
          </p:nvSpPr>
          <p:spPr bwMode="auto">
            <a:xfrm>
              <a:off x="3398" y="1237"/>
              <a:ext cx="47" cy="37"/>
            </a:xfrm>
            <a:custGeom>
              <a:avLst/>
              <a:gdLst>
                <a:gd name="T0" fmla="*/ 8 w 428"/>
                <a:gd name="T1" fmla="*/ 0 h 220"/>
                <a:gd name="T2" fmla="*/ 13 w 428"/>
                <a:gd name="T3" fmla="*/ 10 h 220"/>
                <a:gd name="T4" fmla="*/ 18 w 428"/>
                <a:gd name="T5" fmla="*/ 14 h 220"/>
                <a:gd name="T6" fmla="*/ 25 w 428"/>
                <a:gd name="T7" fmla="*/ 19 h 220"/>
                <a:gd name="T8" fmla="*/ 64 w 428"/>
                <a:gd name="T9" fmla="*/ 46 h 220"/>
                <a:gd name="T10" fmla="*/ 117 w 428"/>
                <a:gd name="T11" fmla="*/ 76 h 220"/>
                <a:gd name="T12" fmla="*/ 179 w 428"/>
                <a:gd name="T13" fmla="*/ 109 h 220"/>
                <a:gd name="T14" fmla="*/ 247 w 428"/>
                <a:gd name="T15" fmla="*/ 141 h 220"/>
                <a:gd name="T16" fmla="*/ 315 w 428"/>
                <a:gd name="T17" fmla="*/ 171 h 220"/>
                <a:gd name="T18" fmla="*/ 378 w 428"/>
                <a:gd name="T19" fmla="*/ 195 h 220"/>
                <a:gd name="T20" fmla="*/ 428 w 428"/>
                <a:gd name="T21" fmla="*/ 212 h 220"/>
                <a:gd name="T22" fmla="*/ 426 w 428"/>
                <a:gd name="T23" fmla="*/ 220 h 220"/>
                <a:gd name="T24" fmla="*/ 373 w 428"/>
                <a:gd name="T25" fmla="*/ 202 h 220"/>
                <a:gd name="T26" fmla="*/ 311 w 428"/>
                <a:gd name="T27" fmla="*/ 178 h 220"/>
                <a:gd name="T28" fmla="*/ 243 w 428"/>
                <a:gd name="T29" fmla="*/ 148 h 220"/>
                <a:gd name="T30" fmla="*/ 175 w 428"/>
                <a:gd name="T31" fmla="*/ 116 h 220"/>
                <a:gd name="T32" fmla="*/ 113 w 428"/>
                <a:gd name="T33" fmla="*/ 84 h 220"/>
                <a:gd name="T34" fmla="*/ 59 w 428"/>
                <a:gd name="T35" fmla="*/ 53 h 220"/>
                <a:gd name="T36" fmla="*/ 19 w 428"/>
                <a:gd name="T37" fmla="*/ 25 h 220"/>
                <a:gd name="T38" fmla="*/ 12 w 428"/>
                <a:gd name="T39" fmla="*/ 20 h 220"/>
                <a:gd name="T40" fmla="*/ 7 w 428"/>
                <a:gd name="T41" fmla="*/ 15 h 220"/>
                <a:gd name="T42" fmla="*/ 0 w 428"/>
                <a:gd name="T43" fmla="*/ 4 h 220"/>
                <a:gd name="T44" fmla="*/ 8 w 428"/>
                <a:gd name="T45" fmla="*/ 0 h 2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8"/>
                <a:gd name="T70" fmla="*/ 0 h 220"/>
                <a:gd name="T71" fmla="*/ 428 w 428"/>
                <a:gd name="T72" fmla="*/ 220 h 2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8" h="220">
                  <a:moveTo>
                    <a:pt x="8" y="0"/>
                  </a:moveTo>
                  <a:lnTo>
                    <a:pt x="13" y="10"/>
                  </a:lnTo>
                  <a:lnTo>
                    <a:pt x="18" y="14"/>
                  </a:lnTo>
                  <a:lnTo>
                    <a:pt x="25" y="19"/>
                  </a:lnTo>
                  <a:lnTo>
                    <a:pt x="64" y="46"/>
                  </a:lnTo>
                  <a:lnTo>
                    <a:pt x="117" y="76"/>
                  </a:lnTo>
                  <a:lnTo>
                    <a:pt x="179" y="109"/>
                  </a:lnTo>
                  <a:lnTo>
                    <a:pt x="247" y="141"/>
                  </a:lnTo>
                  <a:lnTo>
                    <a:pt x="315" y="171"/>
                  </a:lnTo>
                  <a:lnTo>
                    <a:pt x="378" y="195"/>
                  </a:lnTo>
                  <a:lnTo>
                    <a:pt x="428" y="212"/>
                  </a:lnTo>
                  <a:lnTo>
                    <a:pt x="426" y="220"/>
                  </a:lnTo>
                  <a:lnTo>
                    <a:pt x="373" y="202"/>
                  </a:lnTo>
                  <a:lnTo>
                    <a:pt x="311" y="178"/>
                  </a:lnTo>
                  <a:lnTo>
                    <a:pt x="243" y="148"/>
                  </a:lnTo>
                  <a:lnTo>
                    <a:pt x="175" y="116"/>
                  </a:lnTo>
                  <a:lnTo>
                    <a:pt x="113" y="84"/>
                  </a:lnTo>
                  <a:lnTo>
                    <a:pt x="59" y="53"/>
                  </a:lnTo>
                  <a:lnTo>
                    <a:pt x="19" y="25"/>
                  </a:lnTo>
                  <a:lnTo>
                    <a:pt x="12" y="20"/>
                  </a:lnTo>
                  <a:lnTo>
                    <a:pt x="7" y="15"/>
                  </a:lnTo>
                  <a:lnTo>
                    <a:pt x="0" y="4"/>
                  </a:lnTo>
                  <a:lnTo>
                    <a:pt x="8" y="0"/>
                  </a:lnTo>
                  <a:close/>
                </a:path>
              </a:pathLst>
            </a:custGeom>
            <a:solidFill>
              <a:srgbClr val="666666"/>
            </a:solidFill>
            <a:ln w="9525">
              <a:noFill/>
              <a:round/>
              <a:headEnd/>
              <a:tailEnd/>
            </a:ln>
          </p:spPr>
          <p:txBody>
            <a:bodyPr/>
            <a:lstStyle/>
            <a:p>
              <a:endParaRPr lang="en-US" dirty="0"/>
            </a:p>
          </p:txBody>
        </p:sp>
        <p:sp>
          <p:nvSpPr>
            <p:cNvPr id="21700" name="Freeform 1050"/>
            <p:cNvSpPr>
              <a:spLocks/>
            </p:cNvSpPr>
            <p:nvPr/>
          </p:nvSpPr>
          <p:spPr bwMode="auto">
            <a:xfrm>
              <a:off x="3397" y="1237"/>
              <a:ext cx="1" cy="1"/>
            </a:xfrm>
            <a:custGeom>
              <a:avLst/>
              <a:gdLst>
                <a:gd name="T0" fmla="*/ 8 w 11"/>
                <a:gd name="T1" fmla="*/ 0 h 7"/>
                <a:gd name="T2" fmla="*/ 0 w 11"/>
                <a:gd name="T3" fmla="*/ 0 h 7"/>
                <a:gd name="T4" fmla="*/ 3 w 11"/>
                <a:gd name="T5" fmla="*/ 5 h 7"/>
                <a:gd name="T6" fmla="*/ 11 w 11"/>
                <a:gd name="T7" fmla="*/ 1 h 7"/>
                <a:gd name="T8" fmla="*/ 8 w 11"/>
                <a:gd name="T9" fmla="*/ 7 h 7"/>
                <a:gd name="T10" fmla="*/ 8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8" y="0"/>
                  </a:moveTo>
                  <a:lnTo>
                    <a:pt x="0" y="0"/>
                  </a:lnTo>
                  <a:lnTo>
                    <a:pt x="3" y="5"/>
                  </a:lnTo>
                  <a:lnTo>
                    <a:pt x="11" y="1"/>
                  </a:lnTo>
                  <a:lnTo>
                    <a:pt x="8" y="7"/>
                  </a:lnTo>
                  <a:lnTo>
                    <a:pt x="8" y="0"/>
                  </a:lnTo>
                  <a:close/>
                </a:path>
              </a:pathLst>
            </a:custGeom>
            <a:solidFill>
              <a:srgbClr val="666666"/>
            </a:solidFill>
            <a:ln w="9525">
              <a:noFill/>
              <a:round/>
              <a:headEnd/>
              <a:tailEnd/>
            </a:ln>
          </p:spPr>
          <p:txBody>
            <a:bodyPr/>
            <a:lstStyle/>
            <a:p>
              <a:endParaRPr lang="en-US" dirty="0"/>
            </a:p>
          </p:txBody>
        </p:sp>
        <p:sp>
          <p:nvSpPr>
            <p:cNvPr id="21701" name="Freeform 1051"/>
            <p:cNvSpPr>
              <a:spLocks/>
            </p:cNvSpPr>
            <p:nvPr/>
          </p:nvSpPr>
          <p:spPr bwMode="auto">
            <a:xfrm>
              <a:off x="3445" y="1273"/>
              <a:ext cx="40" cy="17"/>
            </a:xfrm>
            <a:custGeom>
              <a:avLst/>
              <a:gdLst>
                <a:gd name="T0" fmla="*/ 2 w 361"/>
                <a:gd name="T1" fmla="*/ 0 h 102"/>
                <a:gd name="T2" fmla="*/ 173 w 361"/>
                <a:gd name="T3" fmla="*/ 49 h 102"/>
                <a:gd name="T4" fmla="*/ 265 w 361"/>
                <a:gd name="T5" fmla="*/ 73 h 102"/>
                <a:gd name="T6" fmla="*/ 361 w 361"/>
                <a:gd name="T7" fmla="*/ 93 h 102"/>
                <a:gd name="T8" fmla="*/ 358 w 361"/>
                <a:gd name="T9" fmla="*/ 102 h 102"/>
                <a:gd name="T10" fmla="*/ 263 w 361"/>
                <a:gd name="T11" fmla="*/ 81 h 102"/>
                <a:gd name="T12" fmla="*/ 171 w 361"/>
                <a:gd name="T13" fmla="*/ 57 h 102"/>
                <a:gd name="T14" fmla="*/ 0 w 361"/>
                <a:gd name="T15" fmla="*/ 8 h 102"/>
                <a:gd name="T16" fmla="*/ 2 w 361"/>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1"/>
                <a:gd name="T28" fmla="*/ 0 h 102"/>
                <a:gd name="T29" fmla="*/ 361 w 361"/>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1" h="102">
                  <a:moveTo>
                    <a:pt x="2" y="0"/>
                  </a:moveTo>
                  <a:lnTo>
                    <a:pt x="173" y="49"/>
                  </a:lnTo>
                  <a:lnTo>
                    <a:pt x="265" y="73"/>
                  </a:lnTo>
                  <a:lnTo>
                    <a:pt x="361" y="93"/>
                  </a:lnTo>
                  <a:lnTo>
                    <a:pt x="358" y="102"/>
                  </a:lnTo>
                  <a:lnTo>
                    <a:pt x="263" y="81"/>
                  </a:lnTo>
                  <a:lnTo>
                    <a:pt x="171" y="57"/>
                  </a:lnTo>
                  <a:lnTo>
                    <a:pt x="0" y="8"/>
                  </a:lnTo>
                  <a:lnTo>
                    <a:pt x="2" y="0"/>
                  </a:lnTo>
                  <a:close/>
                </a:path>
              </a:pathLst>
            </a:custGeom>
            <a:solidFill>
              <a:srgbClr val="666666"/>
            </a:solidFill>
            <a:ln w="9525">
              <a:noFill/>
              <a:round/>
              <a:headEnd/>
              <a:tailEnd/>
            </a:ln>
          </p:spPr>
          <p:txBody>
            <a:bodyPr/>
            <a:lstStyle/>
            <a:p>
              <a:endParaRPr lang="en-US" dirty="0"/>
            </a:p>
          </p:txBody>
        </p:sp>
        <p:sp>
          <p:nvSpPr>
            <p:cNvPr id="21702" name="Freeform 1052"/>
            <p:cNvSpPr>
              <a:spLocks/>
            </p:cNvSpPr>
            <p:nvPr/>
          </p:nvSpPr>
          <p:spPr bwMode="auto">
            <a:xfrm>
              <a:off x="3445" y="1273"/>
              <a:ext cx="1" cy="1"/>
            </a:xfrm>
            <a:custGeom>
              <a:avLst/>
              <a:gdLst>
                <a:gd name="T0" fmla="*/ 0 w 2"/>
                <a:gd name="T1" fmla="*/ 8 h 8"/>
                <a:gd name="T2" fmla="*/ 2 w 2"/>
                <a:gd name="T3" fmla="*/ 0 h 8"/>
                <a:gd name="T4" fmla="*/ 0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8"/>
                  </a:moveTo>
                  <a:lnTo>
                    <a:pt x="2" y="0"/>
                  </a:lnTo>
                  <a:lnTo>
                    <a:pt x="0" y="8"/>
                  </a:lnTo>
                  <a:close/>
                </a:path>
              </a:pathLst>
            </a:custGeom>
            <a:solidFill>
              <a:srgbClr val="666666"/>
            </a:solidFill>
            <a:ln w="9525">
              <a:noFill/>
              <a:round/>
              <a:headEnd/>
              <a:tailEnd/>
            </a:ln>
          </p:spPr>
          <p:txBody>
            <a:bodyPr/>
            <a:lstStyle/>
            <a:p>
              <a:endParaRPr lang="en-US" dirty="0"/>
            </a:p>
          </p:txBody>
        </p:sp>
        <p:sp>
          <p:nvSpPr>
            <p:cNvPr id="21703" name="Freeform 1053"/>
            <p:cNvSpPr>
              <a:spLocks/>
            </p:cNvSpPr>
            <p:nvPr/>
          </p:nvSpPr>
          <p:spPr bwMode="auto">
            <a:xfrm>
              <a:off x="3485" y="1288"/>
              <a:ext cx="104" cy="29"/>
            </a:xfrm>
            <a:custGeom>
              <a:avLst/>
              <a:gdLst>
                <a:gd name="T0" fmla="*/ 3 w 938"/>
                <a:gd name="T1" fmla="*/ 0 h 172"/>
                <a:gd name="T2" fmla="*/ 251 w 938"/>
                <a:gd name="T3" fmla="*/ 48 h 172"/>
                <a:gd name="T4" fmla="*/ 523 w 938"/>
                <a:gd name="T5" fmla="*/ 96 h 172"/>
                <a:gd name="T6" fmla="*/ 769 w 938"/>
                <a:gd name="T7" fmla="*/ 137 h 172"/>
                <a:gd name="T8" fmla="*/ 938 w 938"/>
                <a:gd name="T9" fmla="*/ 164 h 172"/>
                <a:gd name="T10" fmla="*/ 937 w 938"/>
                <a:gd name="T11" fmla="*/ 172 h 172"/>
                <a:gd name="T12" fmla="*/ 768 w 938"/>
                <a:gd name="T13" fmla="*/ 145 h 172"/>
                <a:gd name="T14" fmla="*/ 522 w 938"/>
                <a:gd name="T15" fmla="*/ 105 h 172"/>
                <a:gd name="T16" fmla="*/ 249 w 938"/>
                <a:gd name="T17" fmla="*/ 57 h 172"/>
                <a:gd name="T18" fmla="*/ 0 w 938"/>
                <a:gd name="T19" fmla="*/ 9 h 172"/>
                <a:gd name="T20" fmla="*/ 3 w 938"/>
                <a:gd name="T21" fmla="*/ 0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8"/>
                <a:gd name="T34" fmla="*/ 0 h 172"/>
                <a:gd name="T35" fmla="*/ 938 w 938"/>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8" h="172">
                  <a:moveTo>
                    <a:pt x="3" y="0"/>
                  </a:moveTo>
                  <a:lnTo>
                    <a:pt x="251" y="48"/>
                  </a:lnTo>
                  <a:lnTo>
                    <a:pt x="523" y="96"/>
                  </a:lnTo>
                  <a:lnTo>
                    <a:pt x="769" y="137"/>
                  </a:lnTo>
                  <a:lnTo>
                    <a:pt x="938" y="164"/>
                  </a:lnTo>
                  <a:lnTo>
                    <a:pt x="937" y="172"/>
                  </a:lnTo>
                  <a:lnTo>
                    <a:pt x="768" y="145"/>
                  </a:lnTo>
                  <a:lnTo>
                    <a:pt x="522" y="105"/>
                  </a:lnTo>
                  <a:lnTo>
                    <a:pt x="249" y="57"/>
                  </a:lnTo>
                  <a:lnTo>
                    <a:pt x="0" y="9"/>
                  </a:lnTo>
                  <a:lnTo>
                    <a:pt x="3" y="0"/>
                  </a:lnTo>
                  <a:close/>
                </a:path>
              </a:pathLst>
            </a:custGeom>
            <a:solidFill>
              <a:srgbClr val="666666"/>
            </a:solidFill>
            <a:ln w="9525">
              <a:noFill/>
              <a:round/>
              <a:headEnd/>
              <a:tailEnd/>
            </a:ln>
          </p:spPr>
          <p:txBody>
            <a:bodyPr/>
            <a:lstStyle/>
            <a:p>
              <a:endParaRPr lang="en-US" dirty="0"/>
            </a:p>
          </p:txBody>
        </p:sp>
        <p:sp>
          <p:nvSpPr>
            <p:cNvPr id="21704" name="Freeform 1054"/>
            <p:cNvSpPr>
              <a:spLocks/>
            </p:cNvSpPr>
            <p:nvPr/>
          </p:nvSpPr>
          <p:spPr bwMode="auto">
            <a:xfrm>
              <a:off x="3485" y="1288"/>
              <a:ext cx="1" cy="2"/>
            </a:xfrm>
            <a:custGeom>
              <a:avLst/>
              <a:gdLst>
                <a:gd name="T0" fmla="*/ 0 w 3"/>
                <a:gd name="T1" fmla="*/ 9 h 9"/>
                <a:gd name="T2" fmla="*/ 3 w 3"/>
                <a:gd name="T3" fmla="*/ 0 h 9"/>
                <a:gd name="T4" fmla="*/ 0 w 3"/>
                <a:gd name="T5" fmla="*/ 9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9"/>
                  </a:moveTo>
                  <a:lnTo>
                    <a:pt x="3" y="0"/>
                  </a:lnTo>
                  <a:lnTo>
                    <a:pt x="0" y="9"/>
                  </a:lnTo>
                  <a:close/>
                </a:path>
              </a:pathLst>
            </a:custGeom>
            <a:solidFill>
              <a:srgbClr val="666666"/>
            </a:solidFill>
            <a:ln w="9525">
              <a:noFill/>
              <a:round/>
              <a:headEnd/>
              <a:tailEnd/>
            </a:ln>
          </p:spPr>
          <p:txBody>
            <a:bodyPr/>
            <a:lstStyle/>
            <a:p>
              <a:endParaRPr lang="en-US" dirty="0"/>
            </a:p>
          </p:txBody>
        </p:sp>
        <p:sp>
          <p:nvSpPr>
            <p:cNvPr id="21705" name="Freeform 1055"/>
            <p:cNvSpPr>
              <a:spLocks/>
            </p:cNvSpPr>
            <p:nvPr/>
          </p:nvSpPr>
          <p:spPr bwMode="auto">
            <a:xfrm>
              <a:off x="3589" y="1316"/>
              <a:ext cx="1" cy="1"/>
            </a:xfrm>
            <a:custGeom>
              <a:avLst/>
              <a:gdLst>
                <a:gd name="T0" fmla="*/ 0 w 1"/>
                <a:gd name="T1" fmla="*/ 8 h 8"/>
                <a:gd name="T2" fmla="*/ 1 w 1"/>
                <a:gd name="T3" fmla="*/ 8 h 8"/>
                <a:gd name="T4" fmla="*/ 1 w 1"/>
                <a:gd name="T5" fmla="*/ 0 h 8"/>
                <a:gd name="T6" fmla="*/ 0 w 1"/>
                <a:gd name="T7" fmla="*/ 8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0" y="8"/>
                  </a:moveTo>
                  <a:lnTo>
                    <a:pt x="1" y="8"/>
                  </a:lnTo>
                  <a:lnTo>
                    <a:pt x="1" y="0"/>
                  </a:lnTo>
                  <a:lnTo>
                    <a:pt x="0" y="8"/>
                  </a:lnTo>
                  <a:close/>
                </a:path>
              </a:pathLst>
            </a:custGeom>
            <a:solidFill>
              <a:srgbClr val="666666"/>
            </a:solidFill>
            <a:ln w="9525">
              <a:noFill/>
              <a:round/>
              <a:headEnd/>
              <a:tailEnd/>
            </a:ln>
          </p:spPr>
          <p:txBody>
            <a:bodyPr/>
            <a:lstStyle/>
            <a:p>
              <a:endParaRPr lang="en-US" dirty="0"/>
            </a:p>
          </p:txBody>
        </p:sp>
      </p:grpSp>
      <p:sp>
        <p:nvSpPr>
          <p:cNvPr id="1056" name="Rectangle 1055"/>
          <p:cNvSpPr/>
          <p:nvPr/>
        </p:nvSpPr>
        <p:spPr>
          <a:xfrm>
            <a:off x="8556295" y="6427143"/>
            <a:ext cx="354584" cy="276999"/>
          </a:xfrm>
          <a:prstGeom prst="rect">
            <a:avLst/>
          </a:prstGeom>
        </p:spPr>
        <p:txBody>
          <a:bodyPr wrap="none">
            <a:spAutoFit/>
          </a:bodyPr>
          <a:lstStyle/>
          <a:p>
            <a:fld id="{D7D41F74-47AA-4117-8E0D-76BB5CA22DE8}" type="slidenum">
              <a:rPr lang="en-US" sz="1200" smtClean="0"/>
              <a:pPr/>
              <a:t>15</a:t>
            </a:fld>
            <a:endParaRPr lang="en-US" sz="12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50%"/>
          <p:cNvSpPr>
            <a:spLocks noChangeArrowheads="1"/>
          </p:cNvSpPr>
          <p:nvPr/>
        </p:nvSpPr>
        <p:spPr bwMode="auto">
          <a:xfrm>
            <a:off x="457200" y="3327400"/>
            <a:ext cx="1450975" cy="3048000"/>
          </a:xfrm>
          <a:prstGeom prst="rect">
            <a:avLst/>
          </a:prstGeom>
          <a:pattFill prst="pct50">
            <a:fgClr>
              <a:srgbClr val="F87B57"/>
            </a:fgClr>
            <a:bgClr>
              <a:srgbClr val="FFFFFF"/>
            </a:bgClr>
          </a:pattFill>
          <a:ln w="38100">
            <a:solidFill>
              <a:schemeClr val="tx1"/>
            </a:solidFill>
            <a:miter lim="800000"/>
            <a:headEnd type="none" w="sm" len="sm"/>
            <a:tailEnd type="none" w="sm" len="sm"/>
          </a:ln>
        </p:spPr>
        <p:txBody>
          <a:bodyPr wrap="none" anchor="ctr"/>
          <a:lstStyle/>
          <a:p>
            <a:endParaRPr lang="en-US" dirty="0">
              <a:solidFill>
                <a:schemeClr val="accent1"/>
              </a:solidFill>
              <a:latin typeface="Times New Roman" pitchFamily="18" charset="0"/>
            </a:endParaRPr>
          </a:p>
        </p:txBody>
      </p:sp>
      <p:sp>
        <p:nvSpPr>
          <p:cNvPr id="23555" name="Text Box 3" descr="50%"/>
          <p:cNvSpPr txBox="1">
            <a:spLocks noChangeArrowheads="1"/>
          </p:cNvSpPr>
          <p:nvPr/>
        </p:nvSpPr>
        <p:spPr bwMode="auto">
          <a:xfrm>
            <a:off x="546100" y="4546600"/>
            <a:ext cx="755650"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J3.5C1</a:t>
            </a:r>
          </a:p>
        </p:txBody>
      </p:sp>
      <p:sp>
        <p:nvSpPr>
          <p:cNvPr id="23556" name="Text Box 4" descr="50%"/>
          <p:cNvSpPr txBox="1">
            <a:spLocks noChangeArrowheads="1"/>
          </p:cNvSpPr>
          <p:nvPr/>
        </p:nvSpPr>
        <p:spPr bwMode="auto">
          <a:xfrm>
            <a:off x="546100" y="5156200"/>
            <a:ext cx="755650"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J3.5C2</a:t>
            </a:r>
          </a:p>
        </p:txBody>
      </p:sp>
      <p:sp>
        <p:nvSpPr>
          <p:cNvPr id="23557" name="Text Box 5" descr="50%"/>
          <p:cNvSpPr txBox="1">
            <a:spLocks noChangeArrowheads="1"/>
          </p:cNvSpPr>
          <p:nvPr/>
        </p:nvSpPr>
        <p:spPr bwMode="auto">
          <a:xfrm>
            <a:off x="546100" y="5765800"/>
            <a:ext cx="755650"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J3.5C3</a:t>
            </a:r>
          </a:p>
        </p:txBody>
      </p:sp>
      <p:sp>
        <p:nvSpPr>
          <p:cNvPr id="23558" name="Text Box 6"/>
          <p:cNvSpPr txBox="1">
            <a:spLocks noChangeArrowheads="1"/>
          </p:cNvSpPr>
          <p:nvPr/>
        </p:nvSpPr>
        <p:spPr bwMode="auto">
          <a:xfrm>
            <a:off x="546100" y="3327400"/>
            <a:ext cx="577850" cy="304800"/>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3559" name="Text Box 7"/>
          <p:cNvSpPr txBox="1">
            <a:spLocks noChangeArrowheads="1"/>
          </p:cNvSpPr>
          <p:nvPr/>
        </p:nvSpPr>
        <p:spPr bwMode="auto">
          <a:xfrm>
            <a:off x="546100" y="3937000"/>
            <a:ext cx="746125" cy="304800"/>
          </a:xfrm>
          <a:prstGeom prst="rect">
            <a:avLst/>
          </a:prstGeom>
          <a:noFill/>
          <a:ln w="38100">
            <a:noFill/>
            <a:miter lim="800000"/>
            <a:headEnd type="none" w="sm" len="sm"/>
            <a:tailEnd type="none" w="sm" len="sm"/>
          </a:ln>
        </p:spPr>
        <p:txBody>
          <a:bodyPr wrap="none">
            <a:spAutoFit/>
          </a:bodyPr>
          <a:lstStyle/>
          <a:p>
            <a:r>
              <a:rPr lang="en-US" sz="1400" dirty="0"/>
              <a:t>J3.5E0</a:t>
            </a:r>
          </a:p>
        </p:txBody>
      </p:sp>
      <p:grpSp>
        <p:nvGrpSpPr>
          <p:cNvPr id="2" name="Group 8"/>
          <p:cNvGrpSpPr>
            <a:grpSpLocks/>
          </p:cNvGrpSpPr>
          <p:nvPr/>
        </p:nvGrpSpPr>
        <p:grpSpPr bwMode="auto">
          <a:xfrm>
            <a:off x="804863" y="2730500"/>
            <a:ext cx="7439025" cy="495300"/>
            <a:chOff x="512" y="1567"/>
            <a:chExt cx="4733" cy="312"/>
          </a:xfrm>
        </p:grpSpPr>
        <p:sp>
          <p:nvSpPr>
            <p:cNvPr id="23658" name="Text Box 9"/>
            <p:cNvSpPr txBox="1">
              <a:spLocks noChangeArrowheads="1"/>
            </p:cNvSpPr>
            <p:nvPr/>
          </p:nvSpPr>
          <p:spPr bwMode="auto">
            <a:xfrm>
              <a:off x="4731" y="1567"/>
              <a:ext cx="514" cy="312"/>
            </a:xfrm>
            <a:prstGeom prst="rect">
              <a:avLst/>
            </a:prstGeom>
            <a:solidFill>
              <a:srgbClr val="F87B57">
                <a:alpha val="50195"/>
              </a:srgbClr>
            </a:solidFill>
            <a:ln w="38100">
              <a:solidFill>
                <a:schemeClr val="tx1"/>
              </a:solidFill>
              <a:miter lim="800000"/>
              <a:headEnd type="none" w="sm" len="sm"/>
              <a:tailEnd type="none" w="sm" len="sm"/>
            </a:ln>
          </p:spPr>
          <p:txBody>
            <a:bodyPr wrap="none">
              <a:spAutoFit/>
            </a:bodyPr>
            <a:lstStyle/>
            <a:p>
              <a:r>
                <a:rPr lang="en-US" dirty="0"/>
                <a:t>J3.5</a:t>
              </a:r>
            </a:p>
          </p:txBody>
        </p:sp>
        <p:grpSp>
          <p:nvGrpSpPr>
            <p:cNvPr id="3" name="Group 10"/>
            <p:cNvGrpSpPr>
              <a:grpSpLocks/>
            </p:cNvGrpSpPr>
            <p:nvPr/>
          </p:nvGrpSpPr>
          <p:grpSpPr bwMode="auto">
            <a:xfrm>
              <a:off x="512" y="1567"/>
              <a:ext cx="4001" cy="312"/>
              <a:chOff x="512" y="1567"/>
              <a:chExt cx="4001" cy="312"/>
            </a:xfrm>
          </p:grpSpPr>
          <p:sp>
            <p:nvSpPr>
              <p:cNvPr id="23660" name="Text Box 11"/>
              <p:cNvSpPr txBox="1">
                <a:spLocks noChangeArrowheads="1"/>
              </p:cNvSpPr>
              <p:nvPr/>
            </p:nvSpPr>
            <p:spPr bwMode="auto">
              <a:xfrm>
                <a:off x="512" y="1567"/>
                <a:ext cx="514" cy="312"/>
              </a:xfrm>
              <a:prstGeom prst="rect">
                <a:avLst/>
              </a:prstGeom>
              <a:solidFill>
                <a:srgbClr val="F87B57">
                  <a:alpha val="50195"/>
                </a:srgbClr>
              </a:solidFill>
              <a:ln w="38100">
                <a:solidFill>
                  <a:schemeClr val="tx1"/>
                </a:solidFill>
                <a:miter lim="800000"/>
                <a:headEnd type="none" w="sm" len="sm"/>
                <a:tailEnd type="none" w="sm" len="sm"/>
              </a:ln>
            </p:spPr>
            <p:txBody>
              <a:bodyPr wrap="none">
                <a:spAutoFit/>
              </a:bodyPr>
              <a:lstStyle/>
              <a:p>
                <a:r>
                  <a:rPr lang="en-US" dirty="0"/>
                  <a:t>J3.5</a:t>
                </a:r>
              </a:p>
            </p:txBody>
          </p:sp>
          <p:sp>
            <p:nvSpPr>
              <p:cNvPr id="23661" name="Text Box 12"/>
              <p:cNvSpPr txBox="1">
                <a:spLocks noChangeArrowheads="1"/>
              </p:cNvSpPr>
              <p:nvPr/>
            </p:nvSpPr>
            <p:spPr bwMode="auto">
              <a:xfrm>
                <a:off x="3325" y="1567"/>
                <a:ext cx="514" cy="312"/>
              </a:xfrm>
              <a:prstGeom prst="rect">
                <a:avLst/>
              </a:prstGeom>
              <a:solidFill>
                <a:srgbClr val="F87B57">
                  <a:alpha val="50195"/>
                </a:srgbClr>
              </a:solidFill>
              <a:ln w="38100">
                <a:solidFill>
                  <a:schemeClr val="tx1"/>
                </a:solidFill>
                <a:miter lim="800000"/>
                <a:headEnd type="none" w="sm" len="sm"/>
                <a:tailEnd type="none" w="sm" len="sm"/>
              </a:ln>
            </p:spPr>
            <p:txBody>
              <a:bodyPr wrap="none">
                <a:spAutoFit/>
              </a:bodyPr>
              <a:lstStyle/>
              <a:p>
                <a:r>
                  <a:rPr lang="en-US" dirty="0"/>
                  <a:t>J3.5</a:t>
                </a:r>
              </a:p>
            </p:txBody>
          </p:sp>
          <p:sp>
            <p:nvSpPr>
              <p:cNvPr id="23662" name="Text Box 13"/>
              <p:cNvSpPr txBox="1">
                <a:spLocks noChangeArrowheads="1"/>
              </p:cNvSpPr>
              <p:nvPr/>
            </p:nvSpPr>
            <p:spPr bwMode="auto">
              <a:xfrm>
                <a:off x="1919" y="1567"/>
                <a:ext cx="514" cy="312"/>
              </a:xfrm>
              <a:prstGeom prst="rect">
                <a:avLst/>
              </a:prstGeom>
              <a:solidFill>
                <a:srgbClr val="F87B57">
                  <a:alpha val="50195"/>
                </a:srgbClr>
              </a:solidFill>
              <a:ln w="38100">
                <a:solidFill>
                  <a:schemeClr val="tx1"/>
                </a:solidFill>
                <a:miter lim="800000"/>
                <a:headEnd type="none" w="sm" len="sm"/>
                <a:tailEnd type="none" w="sm" len="sm"/>
              </a:ln>
            </p:spPr>
            <p:txBody>
              <a:bodyPr wrap="none">
                <a:spAutoFit/>
              </a:bodyPr>
              <a:lstStyle/>
              <a:p>
                <a:r>
                  <a:rPr lang="en-US" dirty="0"/>
                  <a:t>J3.5</a:t>
                </a:r>
              </a:p>
            </p:txBody>
          </p:sp>
          <p:grpSp>
            <p:nvGrpSpPr>
              <p:cNvPr id="4" name="Group 14"/>
              <p:cNvGrpSpPr>
                <a:grpSpLocks/>
              </p:cNvGrpSpPr>
              <p:nvPr/>
            </p:nvGrpSpPr>
            <p:grpSpPr bwMode="auto">
              <a:xfrm>
                <a:off x="1212" y="1568"/>
                <a:ext cx="436" cy="288"/>
                <a:chOff x="1200" y="1728"/>
                <a:chExt cx="432" cy="288"/>
              </a:xfrm>
            </p:grpSpPr>
            <p:grpSp>
              <p:nvGrpSpPr>
                <p:cNvPr id="5" name="Group 15"/>
                <p:cNvGrpSpPr>
                  <a:grpSpLocks/>
                </p:cNvGrpSpPr>
                <p:nvPr/>
              </p:nvGrpSpPr>
              <p:grpSpPr bwMode="auto">
                <a:xfrm>
                  <a:off x="1200" y="1824"/>
                  <a:ext cx="432" cy="96"/>
                  <a:chOff x="1200" y="1728"/>
                  <a:chExt cx="432" cy="96"/>
                </a:xfrm>
              </p:grpSpPr>
              <p:sp>
                <p:nvSpPr>
                  <p:cNvPr id="23682" name="Line 16"/>
                  <p:cNvSpPr>
                    <a:spLocks noChangeShapeType="1"/>
                  </p:cNvSpPr>
                  <p:nvPr/>
                </p:nvSpPr>
                <p:spPr bwMode="auto">
                  <a:xfrm>
                    <a:off x="1200" y="1728"/>
                    <a:ext cx="432" cy="0"/>
                  </a:xfrm>
                  <a:prstGeom prst="line">
                    <a:avLst/>
                  </a:prstGeom>
                  <a:noFill/>
                  <a:ln w="57150">
                    <a:solidFill>
                      <a:srgbClr val="ED181E"/>
                    </a:solidFill>
                    <a:round/>
                    <a:headEnd type="none" w="sm" len="sm"/>
                    <a:tailEnd type="none" w="sm" len="sm"/>
                  </a:ln>
                </p:spPr>
                <p:txBody>
                  <a:bodyPr/>
                  <a:lstStyle/>
                  <a:p>
                    <a:endParaRPr lang="en-US" dirty="0"/>
                  </a:p>
                </p:txBody>
              </p:sp>
              <p:sp>
                <p:nvSpPr>
                  <p:cNvPr id="23683" name="Line 17"/>
                  <p:cNvSpPr>
                    <a:spLocks noChangeShapeType="1"/>
                  </p:cNvSpPr>
                  <p:nvPr/>
                </p:nvSpPr>
                <p:spPr bwMode="auto">
                  <a:xfrm>
                    <a:off x="1200" y="1824"/>
                    <a:ext cx="432" cy="0"/>
                  </a:xfrm>
                  <a:prstGeom prst="line">
                    <a:avLst/>
                  </a:prstGeom>
                  <a:noFill/>
                  <a:ln w="57150">
                    <a:solidFill>
                      <a:srgbClr val="ED181E"/>
                    </a:solidFill>
                    <a:round/>
                    <a:headEnd type="none" w="sm" len="sm"/>
                    <a:tailEnd type="none" w="sm" len="sm"/>
                  </a:ln>
                </p:spPr>
                <p:txBody>
                  <a:bodyPr/>
                  <a:lstStyle/>
                  <a:p>
                    <a:endParaRPr lang="en-US" dirty="0"/>
                  </a:p>
                </p:txBody>
              </p:sp>
            </p:grpSp>
            <p:grpSp>
              <p:nvGrpSpPr>
                <p:cNvPr id="6" name="Group 18"/>
                <p:cNvGrpSpPr>
                  <a:grpSpLocks/>
                </p:cNvGrpSpPr>
                <p:nvPr/>
              </p:nvGrpSpPr>
              <p:grpSpPr bwMode="auto">
                <a:xfrm>
                  <a:off x="1296" y="1728"/>
                  <a:ext cx="263" cy="288"/>
                  <a:chOff x="2592" y="3840"/>
                  <a:chExt cx="288" cy="288"/>
                </a:xfrm>
              </p:grpSpPr>
              <p:sp>
                <p:nvSpPr>
                  <p:cNvPr id="23680" name="Oval 19"/>
                  <p:cNvSpPr>
                    <a:spLocks noChangeArrowheads="1"/>
                  </p:cNvSpPr>
                  <p:nvPr/>
                </p:nvSpPr>
                <p:spPr bwMode="auto">
                  <a:xfrm>
                    <a:off x="2592" y="3840"/>
                    <a:ext cx="288" cy="288"/>
                  </a:xfrm>
                  <a:prstGeom prst="ellipse">
                    <a:avLst/>
                  </a:prstGeom>
                  <a:noFill/>
                  <a:ln w="57150">
                    <a:solidFill>
                      <a:srgbClr val="ED181E"/>
                    </a:solidFill>
                    <a:round/>
                    <a:headEnd type="none" w="sm" len="sm"/>
                    <a:tailEnd type="none" w="sm" len="sm"/>
                  </a:ln>
                </p:spPr>
                <p:txBody>
                  <a:bodyPr wrap="none" anchor="ctr"/>
                  <a:lstStyle/>
                  <a:p>
                    <a:endParaRPr lang="en-US" dirty="0"/>
                  </a:p>
                </p:txBody>
              </p:sp>
              <p:sp>
                <p:nvSpPr>
                  <p:cNvPr id="23681" name="Line 20"/>
                  <p:cNvSpPr>
                    <a:spLocks noChangeShapeType="1"/>
                  </p:cNvSpPr>
                  <p:nvPr/>
                </p:nvSpPr>
                <p:spPr bwMode="auto">
                  <a:xfrm flipV="1">
                    <a:off x="2640" y="3888"/>
                    <a:ext cx="192" cy="192"/>
                  </a:xfrm>
                  <a:prstGeom prst="line">
                    <a:avLst/>
                  </a:prstGeom>
                  <a:noFill/>
                  <a:ln w="57150">
                    <a:solidFill>
                      <a:srgbClr val="ED181E"/>
                    </a:solidFill>
                    <a:round/>
                    <a:headEnd type="none" w="sm" len="sm"/>
                    <a:tailEnd type="none" w="sm" len="sm"/>
                  </a:ln>
                </p:spPr>
                <p:txBody>
                  <a:bodyPr/>
                  <a:lstStyle/>
                  <a:p>
                    <a:endParaRPr lang="en-US" dirty="0"/>
                  </a:p>
                </p:txBody>
              </p:sp>
            </p:grpSp>
          </p:grpSp>
          <p:grpSp>
            <p:nvGrpSpPr>
              <p:cNvPr id="7" name="Group 21"/>
              <p:cNvGrpSpPr>
                <a:grpSpLocks/>
              </p:cNvGrpSpPr>
              <p:nvPr/>
            </p:nvGrpSpPr>
            <p:grpSpPr bwMode="auto">
              <a:xfrm>
                <a:off x="2670" y="1576"/>
                <a:ext cx="436" cy="288"/>
                <a:chOff x="1200" y="1728"/>
                <a:chExt cx="432" cy="288"/>
              </a:xfrm>
            </p:grpSpPr>
            <p:grpSp>
              <p:nvGrpSpPr>
                <p:cNvPr id="8" name="Group 22"/>
                <p:cNvGrpSpPr>
                  <a:grpSpLocks/>
                </p:cNvGrpSpPr>
                <p:nvPr/>
              </p:nvGrpSpPr>
              <p:grpSpPr bwMode="auto">
                <a:xfrm>
                  <a:off x="1200" y="1824"/>
                  <a:ext cx="432" cy="96"/>
                  <a:chOff x="1200" y="1728"/>
                  <a:chExt cx="432" cy="96"/>
                </a:xfrm>
              </p:grpSpPr>
              <p:sp>
                <p:nvSpPr>
                  <p:cNvPr id="23676" name="Line 23"/>
                  <p:cNvSpPr>
                    <a:spLocks noChangeShapeType="1"/>
                  </p:cNvSpPr>
                  <p:nvPr/>
                </p:nvSpPr>
                <p:spPr bwMode="auto">
                  <a:xfrm>
                    <a:off x="1200" y="1728"/>
                    <a:ext cx="432" cy="0"/>
                  </a:xfrm>
                  <a:prstGeom prst="line">
                    <a:avLst/>
                  </a:prstGeom>
                  <a:noFill/>
                  <a:ln w="57150">
                    <a:solidFill>
                      <a:srgbClr val="ED181E"/>
                    </a:solidFill>
                    <a:round/>
                    <a:headEnd type="none" w="sm" len="sm"/>
                    <a:tailEnd type="none" w="sm" len="sm"/>
                  </a:ln>
                </p:spPr>
                <p:txBody>
                  <a:bodyPr/>
                  <a:lstStyle/>
                  <a:p>
                    <a:endParaRPr lang="en-US" dirty="0"/>
                  </a:p>
                </p:txBody>
              </p:sp>
              <p:sp>
                <p:nvSpPr>
                  <p:cNvPr id="23677" name="Line 24"/>
                  <p:cNvSpPr>
                    <a:spLocks noChangeShapeType="1"/>
                  </p:cNvSpPr>
                  <p:nvPr/>
                </p:nvSpPr>
                <p:spPr bwMode="auto">
                  <a:xfrm>
                    <a:off x="1200" y="1824"/>
                    <a:ext cx="432" cy="0"/>
                  </a:xfrm>
                  <a:prstGeom prst="line">
                    <a:avLst/>
                  </a:prstGeom>
                  <a:noFill/>
                  <a:ln w="57150">
                    <a:solidFill>
                      <a:srgbClr val="ED181E"/>
                    </a:solidFill>
                    <a:round/>
                    <a:headEnd type="none" w="sm" len="sm"/>
                    <a:tailEnd type="none" w="sm" len="sm"/>
                  </a:ln>
                </p:spPr>
                <p:txBody>
                  <a:bodyPr/>
                  <a:lstStyle/>
                  <a:p>
                    <a:endParaRPr lang="en-US" dirty="0"/>
                  </a:p>
                </p:txBody>
              </p:sp>
            </p:grpSp>
            <p:grpSp>
              <p:nvGrpSpPr>
                <p:cNvPr id="9" name="Group 25"/>
                <p:cNvGrpSpPr>
                  <a:grpSpLocks/>
                </p:cNvGrpSpPr>
                <p:nvPr/>
              </p:nvGrpSpPr>
              <p:grpSpPr bwMode="auto">
                <a:xfrm>
                  <a:off x="1296" y="1728"/>
                  <a:ext cx="263" cy="288"/>
                  <a:chOff x="2592" y="3840"/>
                  <a:chExt cx="288" cy="288"/>
                </a:xfrm>
              </p:grpSpPr>
              <p:sp>
                <p:nvSpPr>
                  <p:cNvPr id="23674" name="Oval 26"/>
                  <p:cNvSpPr>
                    <a:spLocks noChangeArrowheads="1"/>
                  </p:cNvSpPr>
                  <p:nvPr/>
                </p:nvSpPr>
                <p:spPr bwMode="auto">
                  <a:xfrm>
                    <a:off x="2592" y="3840"/>
                    <a:ext cx="288" cy="288"/>
                  </a:xfrm>
                  <a:prstGeom prst="ellipse">
                    <a:avLst/>
                  </a:prstGeom>
                  <a:noFill/>
                  <a:ln w="57150">
                    <a:solidFill>
                      <a:srgbClr val="ED181E"/>
                    </a:solidFill>
                    <a:round/>
                    <a:headEnd type="none" w="sm" len="sm"/>
                    <a:tailEnd type="none" w="sm" len="sm"/>
                  </a:ln>
                </p:spPr>
                <p:txBody>
                  <a:bodyPr wrap="none" anchor="ctr"/>
                  <a:lstStyle/>
                  <a:p>
                    <a:endParaRPr lang="en-US" dirty="0"/>
                  </a:p>
                </p:txBody>
              </p:sp>
              <p:sp>
                <p:nvSpPr>
                  <p:cNvPr id="23675" name="Line 27"/>
                  <p:cNvSpPr>
                    <a:spLocks noChangeShapeType="1"/>
                  </p:cNvSpPr>
                  <p:nvPr/>
                </p:nvSpPr>
                <p:spPr bwMode="auto">
                  <a:xfrm flipV="1">
                    <a:off x="2640" y="3888"/>
                    <a:ext cx="192" cy="192"/>
                  </a:xfrm>
                  <a:prstGeom prst="line">
                    <a:avLst/>
                  </a:prstGeom>
                  <a:noFill/>
                  <a:ln w="57150">
                    <a:solidFill>
                      <a:srgbClr val="ED181E"/>
                    </a:solidFill>
                    <a:round/>
                    <a:headEnd type="none" w="sm" len="sm"/>
                    <a:tailEnd type="none" w="sm" len="sm"/>
                  </a:ln>
                </p:spPr>
                <p:txBody>
                  <a:bodyPr/>
                  <a:lstStyle/>
                  <a:p>
                    <a:endParaRPr lang="en-US" dirty="0"/>
                  </a:p>
                </p:txBody>
              </p:sp>
            </p:grpSp>
          </p:grpSp>
          <p:grpSp>
            <p:nvGrpSpPr>
              <p:cNvPr id="10" name="Group 28"/>
              <p:cNvGrpSpPr>
                <a:grpSpLocks/>
              </p:cNvGrpSpPr>
              <p:nvPr/>
            </p:nvGrpSpPr>
            <p:grpSpPr bwMode="auto">
              <a:xfrm>
                <a:off x="4077" y="1584"/>
                <a:ext cx="436" cy="288"/>
                <a:chOff x="1200" y="1728"/>
                <a:chExt cx="432" cy="288"/>
              </a:xfrm>
            </p:grpSpPr>
            <p:grpSp>
              <p:nvGrpSpPr>
                <p:cNvPr id="11" name="Group 29"/>
                <p:cNvGrpSpPr>
                  <a:grpSpLocks/>
                </p:cNvGrpSpPr>
                <p:nvPr/>
              </p:nvGrpSpPr>
              <p:grpSpPr bwMode="auto">
                <a:xfrm>
                  <a:off x="1200" y="1824"/>
                  <a:ext cx="432" cy="96"/>
                  <a:chOff x="1200" y="1728"/>
                  <a:chExt cx="432" cy="96"/>
                </a:xfrm>
              </p:grpSpPr>
              <p:sp>
                <p:nvSpPr>
                  <p:cNvPr id="23670" name="Line 30"/>
                  <p:cNvSpPr>
                    <a:spLocks noChangeShapeType="1"/>
                  </p:cNvSpPr>
                  <p:nvPr/>
                </p:nvSpPr>
                <p:spPr bwMode="auto">
                  <a:xfrm>
                    <a:off x="1200" y="1728"/>
                    <a:ext cx="432" cy="0"/>
                  </a:xfrm>
                  <a:prstGeom prst="line">
                    <a:avLst/>
                  </a:prstGeom>
                  <a:noFill/>
                  <a:ln w="57150">
                    <a:solidFill>
                      <a:srgbClr val="ED181E"/>
                    </a:solidFill>
                    <a:round/>
                    <a:headEnd type="none" w="sm" len="sm"/>
                    <a:tailEnd type="none" w="sm" len="sm"/>
                  </a:ln>
                </p:spPr>
                <p:txBody>
                  <a:bodyPr/>
                  <a:lstStyle/>
                  <a:p>
                    <a:endParaRPr lang="en-US" dirty="0"/>
                  </a:p>
                </p:txBody>
              </p:sp>
              <p:sp>
                <p:nvSpPr>
                  <p:cNvPr id="23671" name="Line 31"/>
                  <p:cNvSpPr>
                    <a:spLocks noChangeShapeType="1"/>
                  </p:cNvSpPr>
                  <p:nvPr/>
                </p:nvSpPr>
                <p:spPr bwMode="auto">
                  <a:xfrm>
                    <a:off x="1200" y="1824"/>
                    <a:ext cx="432" cy="0"/>
                  </a:xfrm>
                  <a:prstGeom prst="line">
                    <a:avLst/>
                  </a:prstGeom>
                  <a:noFill/>
                  <a:ln w="57150">
                    <a:solidFill>
                      <a:srgbClr val="ED181E"/>
                    </a:solidFill>
                    <a:round/>
                    <a:headEnd type="none" w="sm" len="sm"/>
                    <a:tailEnd type="none" w="sm" len="sm"/>
                  </a:ln>
                </p:spPr>
                <p:txBody>
                  <a:bodyPr/>
                  <a:lstStyle/>
                  <a:p>
                    <a:endParaRPr lang="en-US" dirty="0"/>
                  </a:p>
                </p:txBody>
              </p:sp>
            </p:grpSp>
            <p:grpSp>
              <p:nvGrpSpPr>
                <p:cNvPr id="12" name="Group 32"/>
                <p:cNvGrpSpPr>
                  <a:grpSpLocks/>
                </p:cNvGrpSpPr>
                <p:nvPr/>
              </p:nvGrpSpPr>
              <p:grpSpPr bwMode="auto">
                <a:xfrm>
                  <a:off x="1296" y="1728"/>
                  <a:ext cx="263" cy="288"/>
                  <a:chOff x="2592" y="3840"/>
                  <a:chExt cx="288" cy="288"/>
                </a:xfrm>
              </p:grpSpPr>
              <p:sp>
                <p:nvSpPr>
                  <p:cNvPr id="23668" name="Oval 33"/>
                  <p:cNvSpPr>
                    <a:spLocks noChangeArrowheads="1"/>
                  </p:cNvSpPr>
                  <p:nvPr/>
                </p:nvSpPr>
                <p:spPr bwMode="auto">
                  <a:xfrm>
                    <a:off x="2592" y="3840"/>
                    <a:ext cx="288" cy="288"/>
                  </a:xfrm>
                  <a:prstGeom prst="ellipse">
                    <a:avLst/>
                  </a:prstGeom>
                  <a:noFill/>
                  <a:ln w="57150">
                    <a:solidFill>
                      <a:srgbClr val="ED181E"/>
                    </a:solidFill>
                    <a:round/>
                    <a:headEnd type="none" w="sm" len="sm"/>
                    <a:tailEnd type="none" w="sm" len="sm"/>
                  </a:ln>
                </p:spPr>
                <p:txBody>
                  <a:bodyPr wrap="none" anchor="ctr"/>
                  <a:lstStyle/>
                  <a:p>
                    <a:endParaRPr lang="en-US" dirty="0"/>
                  </a:p>
                </p:txBody>
              </p:sp>
              <p:sp>
                <p:nvSpPr>
                  <p:cNvPr id="23669" name="Line 34"/>
                  <p:cNvSpPr>
                    <a:spLocks noChangeShapeType="1"/>
                  </p:cNvSpPr>
                  <p:nvPr/>
                </p:nvSpPr>
                <p:spPr bwMode="auto">
                  <a:xfrm flipV="1">
                    <a:off x="2640" y="3888"/>
                    <a:ext cx="192" cy="192"/>
                  </a:xfrm>
                  <a:prstGeom prst="line">
                    <a:avLst/>
                  </a:prstGeom>
                  <a:noFill/>
                  <a:ln w="57150">
                    <a:solidFill>
                      <a:srgbClr val="ED181E"/>
                    </a:solidFill>
                    <a:round/>
                    <a:headEnd type="none" w="sm" len="sm"/>
                    <a:tailEnd type="none" w="sm" len="sm"/>
                  </a:ln>
                </p:spPr>
                <p:txBody>
                  <a:bodyPr/>
                  <a:lstStyle/>
                  <a:p>
                    <a:endParaRPr lang="en-US" dirty="0"/>
                  </a:p>
                </p:txBody>
              </p:sp>
            </p:grpSp>
          </p:grpSp>
        </p:grpSp>
      </p:grpSp>
      <p:sp>
        <p:nvSpPr>
          <p:cNvPr id="23561" name="Text Box 35" descr="50%"/>
          <p:cNvSpPr txBox="1">
            <a:spLocks noChangeArrowheads="1"/>
          </p:cNvSpPr>
          <p:nvPr/>
        </p:nvSpPr>
        <p:spPr bwMode="auto">
          <a:xfrm>
            <a:off x="690563" y="3632200"/>
            <a:ext cx="1219200"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18</a:t>
            </a:r>
            <a:r>
              <a:rPr lang="en-US" sz="1400" dirty="0">
                <a:solidFill>
                  <a:srgbClr val="FFFF00"/>
                </a:solidFill>
              </a:rPr>
              <a:t> </a:t>
            </a:r>
            <a:r>
              <a:rPr lang="en-US" sz="1400" dirty="0"/>
              <a:t>Elements</a:t>
            </a:r>
          </a:p>
        </p:txBody>
      </p:sp>
      <p:sp>
        <p:nvSpPr>
          <p:cNvPr id="23562" name="Text Box 36" descr="50%"/>
          <p:cNvSpPr txBox="1">
            <a:spLocks noChangeArrowheads="1"/>
          </p:cNvSpPr>
          <p:nvPr/>
        </p:nvSpPr>
        <p:spPr bwMode="auto">
          <a:xfrm>
            <a:off x="690563" y="4241800"/>
            <a:ext cx="1120775"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8 </a:t>
            </a:r>
            <a:r>
              <a:rPr lang="en-US" sz="1400" dirty="0"/>
              <a:t>Elements</a:t>
            </a:r>
          </a:p>
        </p:txBody>
      </p:sp>
      <p:sp>
        <p:nvSpPr>
          <p:cNvPr id="23563" name="Text Box 37" descr="50%"/>
          <p:cNvSpPr txBox="1">
            <a:spLocks noChangeArrowheads="1"/>
          </p:cNvSpPr>
          <p:nvPr/>
        </p:nvSpPr>
        <p:spPr bwMode="auto">
          <a:xfrm>
            <a:off x="690563" y="5461000"/>
            <a:ext cx="1120775"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2</a:t>
            </a:r>
            <a:r>
              <a:rPr lang="en-US" sz="1400" dirty="0"/>
              <a:t> Elements</a:t>
            </a:r>
          </a:p>
        </p:txBody>
      </p:sp>
      <p:sp>
        <p:nvSpPr>
          <p:cNvPr id="23564" name="Text Box 38" descr="50%"/>
          <p:cNvSpPr txBox="1">
            <a:spLocks noChangeArrowheads="1"/>
          </p:cNvSpPr>
          <p:nvPr/>
        </p:nvSpPr>
        <p:spPr bwMode="auto">
          <a:xfrm>
            <a:off x="690563" y="6070600"/>
            <a:ext cx="1219200"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12</a:t>
            </a:r>
            <a:r>
              <a:rPr lang="en-US" sz="1400" dirty="0"/>
              <a:t> Elements</a:t>
            </a:r>
          </a:p>
        </p:txBody>
      </p:sp>
      <p:sp>
        <p:nvSpPr>
          <p:cNvPr id="23565" name="Text Box 39" descr="50%"/>
          <p:cNvSpPr txBox="1">
            <a:spLocks noChangeArrowheads="1"/>
          </p:cNvSpPr>
          <p:nvPr/>
        </p:nvSpPr>
        <p:spPr bwMode="auto">
          <a:xfrm>
            <a:off x="690563" y="4851400"/>
            <a:ext cx="1120775" cy="304800"/>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9</a:t>
            </a:r>
            <a:r>
              <a:rPr lang="en-US" sz="1400" dirty="0"/>
              <a:t> Elements</a:t>
            </a:r>
          </a:p>
        </p:txBody>
      </p:sp>
      <p:grpSp>
        <p:nvGrpSpPr>
          <p:cNvPr id="13" name="Group 40"/>
          <p:cNvGrpSpPr>
            <a:grpSpLocks/>
          </p:cNvGrpSpPr>
          <p:nvPr/>
        </p:nvGrpSpPr>
        <p:grpSpPr bwMode="auto">
          <a:xfrm>
            <a:off x="469900" y="3632200"/>
            <a:ext cx="1439863" cy="2438400"/>
            <a:chOff x="296" y="2448"/>
            <a:chExt cx="907" cy="1536"/>
          </a:xfrm>
        </p:grpSpPr>
        <p:sp>
          <p:nvSpPr>
            <p:cNvPr id="23649" name="Line 41" descr="50%"/>
            <p:cNvSpPr>
              <a:spLocks noChangeShapeType="1"/>
            </p:cNvSpPr>
            <p:nvPr/>
          </p:nvSpPr>
          <p:spPr bwMode="auto">
            <a:xfrm>
              <a:off x="296" y="2448"/>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0" name="Line 42" descr="50%"/>
            <p:cNvSpPr>
              <a:spLocks noChangeShapeType="1"/>
            </p:cNvSpPr>
            <p:nvPr/>
          </p:nvSpPr>
          <p:spPr bwMode="auto">
            <a:xfrm>
              <a:off x="296" y="2640"/>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1" name="Line 43" descr="50%"/>
            <p:cNvSpPr>
              <a:spLocks noChangeShapeType="1"/>
            </p:cNvSpPr>
            <p:nvPr/>
          </p:nvSpPr>
          <p:spPr bwMode="auto">
            <a:xfrm>
              <a:off x="296" y="2832"/>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2" name="Line 44" descr="50%"/>
            <p:cNvSpPr>
              <a:spLocks noChangeShapeType="1"/>
            </p:cNvSpPr>
            <p:nvPr/>
          </p:nvSpPr>
          <p:spPr bwMode="auto">
            <a:xfrm>
              <a:off x="296" y="3024"/>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3" name="Line 45" descr="50%"/>
            <p:cNvSpPr>
              <a:spLocks noChangeShapeType="1"/>
            </p:cNvSpPr>
            <p:nvPr/>
          </p:nvSpPr>
          <p:spPr bwMode="auto">
            <a:xfrm>
              <a:off x="296" y="3216"/>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4" name="Line 46" descr="50%"/>
            <p:cNvSpPr>
              <a:spLocks noChangeShapeType="1"/>
            </p:cNvSpPr>
            <p:nvPr/>
          </p:nvSpPr>
          <p:spPr bwMode="auto">
            <a:xfrm>
              <a:off x="296" y="3408"/>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5" name="Line 47" descr="50%"/>
            <p:cNvSpPr>
              <a:spLocks noChangeShapeType="1"/>
            </p:cNvSpPr>
            <p:nvPr/>
          </p:nvSpPr>
          <p:spPr bwMode="auto">
            <a:xfrm>
              <a:off x="296" y="3600"/>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6" name="Line 48" descr="50%"/>
            <p:cNvSpPr>
              <a:spLocks noChangeShapeType="1"/>
            </p:cNvSpPr>
            <p:nvPr/>
          </p:nvSpPr>
          <p:spPr bwMode="auto">
            <a:xfrm>
              <a:off x="296" y="3792"/>
              <a:ext cx="907" cy="0"/>
            </a:xfrm>
            <a:prstGeom prst="line">
              <a:avLst/>
            </a:prstGeom>
            <a:noFill/>
            <a:ln w="9525">
              <a:solidFill>
                <a:schemeClr val="tx1"/>
              </a:solidFill>
              <a:round/>
              <a:headEnd type="none" w="sm" len="sm"/>
              <a:tailEnd type="none" w="sm" len="sm"/>
            </a:ln>
          </p:spPr>
          <p:txBody>
            <a:bodyPr/>
            <a:lstStyle/>
            <a:p>
              <a:endParaRPr lang="en-US" dirty="0"/>
            </a:p>
          </p:txBody>
        </p:sp>
        <p:sp>
          <p:nvSpPr>
            <p:cNvPr id="23657" name="Line 49" descr="50%"/>
            <p:cNvSpPr>
              <a:spLocks noChangeShapeType="1"/>
            </p:cNvSpPr>
            <p:nvPr/>
          </p:nvSpPr>
          <p:spPr bwMode="auto">
            <a:xfrm>
              <a:off x="296" y="3984"/>
              <a:ext cx="907" cy="0"/>
            </a:xfrm>
            <a:prstGeom prst="line">
              <a:avLst/>
            </a:prstGeom>
            <a:noFill/>
            <a:ln w="9525">
              <a:solidFill>
                <a:schemeClr val="tx1"/>
              </a:solidFill>
              <a:round/>
              <a:headEnd type="none" w="sm" len="sm"/>
              <a:tailEnd type="none" w="sm" len="sm"/>
            </a:ln>
          </p:spPr>
          <p:txBody>
            <a:bodyPr/>
            <a:lstStyle/>
            <a:p>
              <a:endParaRPr lang="en-US" dirty="0"/>
            </a:p>
          </p:txBody>
        </p:sp>
      </p:grpSp>
      <p:grpSp>
        <p:nvGrpSpPr>
          <p:cNvPr id="14" name="Group 50"/>
          <p:cNvGrpSpPr>
            <a:grpSpLocks/>
          </p:cNvGrpSpPr>
          <p:nvPr/>
        </p:nvGrpSpPr>
        <p:grpSpPr bwMode="auto">
          <a:xfrm>
            <a:off x="4876800" y="3327400"/>
            <a:ext cx="1452563" cy="3048000"/>
            <a:chOff x="3072" y="2256"/>
            <a:chExt cx="915" cy="1920"/>
          </a:xfrm>
        </p:grpSpPr>
        <p:sp>
          <p:nvSpPr>
            <p:cNvPr id="23625" name="Rectangle 51" descr="50%"/>
            <p:cNvSpPr>
              <a:spLocks noChangeArrowheads="1"/>
            </p:cNvSpPr>
            <p:nvPr/>
          </p:nvSpPr>
          <p:spPr bwMode="auto">
            <a:xfrm>
              <a:off x="3072" y="2256"/>
              <a:ext cx="912" cy="1920"/>
            </a:xfrm>
            <a:prstGeom prst="rect">
              <a:avLst/>
            </a:prstGeom>
            <a:pattFill prst="pct50">
              <a:fgClr>
                <a:srgbClr val="F87B57">
                  <a:alpha val="50195"/>
                </a:srgbClr>
              </a:fgClr>
              <a:bgClr>
                <a:srgbClr val="FFFFFF"/>
              </a:bgClr>
            </a:pattFill>
            <a:ln w="12700">
              <a:solidFill>
                <a:schemeClr val="tx1"/>
              </a:solidFill>
              <a:miter lim="800000"/>
              <a:headEnd type="none" w="sm" len="sm"/>
              <a:tailEnd type="none" w="sm" len="sm"/>
            </a:ln>
          </p:spPr>
          <p:txBody>
            <a:bodyPr wrap="none" anchor="ctr"/>
            <a:lstStyle/>
            <a:p>
              <a:endParaRPr lang="en-US" dirty="0"/>
            </a:p>
          </p:txBody>
        </p:sp>
        <p:sp>
          <p:nvSpPr>
            <p:cNvPr id="23626" name="Rectangle 52" descr="50%"/>
            <p:cNvSpPr>
              <a:spLocks noChangeArrowheads="1"/>
            </p:cNvSpPr>
            <p:nvPr/>
          </p:nvSpPr>
          <p:spPr bwMode="auto">
            <a:xfrm>
              <a:off x="3072" y="3408"/>
              <a:ext cx="915" cy="768"/>
            </a:xfrm>
            <a:prstGeom prst="rect">
              <a:avLst/>
            </a:prstGeom>
            <a:pattFill prst="pct50">
              <a:fgClr>
                <a:srgbClr val="F87B57">
                  <a:alpha val="50195"/>
                </a:srgbClr>
              </a:fgClr>
              <a:bgClr>
                <a:srgbClr val="FFFFFF"/>
              </a:bgClr>
            </a:pattFill>
            <a:ln w="12700">
              <a:solidFill>
                <a:schemeClr val="tx1"/>
              </a:solidFill>
              <a:miter lim="800000"/>
              <a:headEnd type="none" w="sm" len="sm"/>
              <a:tailEnd type="none" w="sm" len="sm"/>
            </a:ln>
          </p:spPr>
          <p:txBody>
            <a:bodyPr wrap="none" anchor="ctr"/>
            <a:lstStyle/>
            <a:p>
              <a:endParaRPr lang="en-US" dirty="0"/>
            </a:p>
          </p:txBody>
        </p:sp>
        <p:sp>
          <p:nvSpPr>
            <p:cNvPr id="23627" name="Rectangle 53" descr="50%"/>
            <p:cNvSpPr>
              <a:spLocks noChangeArrowheads="1"/>
            </p:cNvSpPr>
            <p:nvPr/>
          </p:nvSpPr>
          <p:spPr bwMode="auto">
            <a:xfrm>
              <a:off x="3072" y="2256"/>
              <a:ext cx="912" cy="1920"/>
            </a:xfrm>
            <a:prstGeom prst="rect">
              <a:avLst/>
            </a:prstGeom>
            <a:pattFill prst="pct50">
              <a:fgClr>
                <a:srgbClr val="F87B57"/>
              </a:fgClr>
              <a:bgClr>
                <a:srgbClr val="FFFFFF"/>
              </a:bgClr>
            </a:pattFill>
            <a:ln w="38100">
              <a:solidFill>
                <a:schemeClr val="tx1"/>
              </a:solidFill>
              <a:miter lim="800000"/>
              <a:headEnd type="none" w="sm" len="sm"/>
              <a:tailEnd type="none" w="sm" len="sm"/>
            </a:ln>
          </p:spPr>
          <p:txBody>
            <a:bodyPr wrap="none" anchor="ctr"/>
            <a:lstStyle/>
            <a:p>
              <a:endParaRPr lang="en-US" dirty="0"/>
            </a:p>
          </p:txBody>
        </p:sp>
        <p:sp>
          <p:nvSpPr>
            <p:cNvPr id="23628" name="Text Box 54" descr="50%"/>
            <p:cNvSpPr txBox="1">
              <a:spLocks noChangeArrowheads="1"/>
            </p:cNvSpPr>
            <p:nvPr/>
          </p:nvSpPr>
          <p:spPr bwMode="auto">
            <a:xfrm>
              <a:off x="3104" y="2256"/>
              <a:ext cx="364" cy="192"/>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3629" name="Text Box 55" descr="50%"/>
            <p:cNvSpPr txBox="1">
              <a:spLocks noChangeArrowheads="1"/>
            </p:cNvSpPr>
            <p:nvPr/>
          </p:nvSpPr>
          <p:spPr bwMode="auto">
            <a:xfrm>
              <a:off x="3104" y="3024"/>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J3.5C1</a:t>
              </a:r>
            </a:p>
          </p:txBody>
        </p:sp>
        <p:sp>
          <p:nvSpPr>
            <p:cNvPr id="23630" name="Text Box 56" descr="50%"/>
            <p:cNvSpPr txBox="1">
              <a:spLocks noChangeArrowheads="1"/>
            </p:cNvSpPr>
            <p:nvPr/>
          </p:nvSpPr>
          <p:spPr bwMode="auto">
            <a:xfrm>
              <a:off x="3104" y="3408"/>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J3.5C2</a:t>
              </a:r>
            </a:p>
          </p:txBody>
        </p:sp>
        <p:sp>
          <p:nvSpPr>
            <p:cNvPr id="23631" name="Text Box 57" descr="50%"/>
            <p:cNvSpPr txBox="1">
              <a:spLocks noChangeArrowheads="1"/>
            </p:cNvSpPr>
            <p:nvPr/>
          </p:nvSpPr>
          <p:spPr bwMode="auto">
            <a:xfrm>
              <a:off x="3104" y="2640"/>
              <a:ext cx="470"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J3.5E0</a:t>
              </a:r>
            </a:p>
          </p:txBody>
        </p:sp>
        <p:sp>
          <p:nvSpPr>
            <p:cNvPr id="23632" name="Text Box 58" descr="50%"/>
            <p:cNvSpPr txBox="1">
              <a:spLocks noChangeArrowheads="1"/>
            </p:cNvSpPr>
            <p:nvPr/>
          </p:nvSpPr>
          <p:spPr bwMode="auto">
            <a:xfrm>
              <a:off x="3104" y="3792"/>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J3.5C3</a:t>
              </a:r>
            </a:p>
          </p:txBody>
        </p:sp>
        <p:grpSp>
          <p:nvGrpSpPr>
            <p:cNvPr id="15" name="Group 59" descr="50%"/>
            <p:cNvGrpSpPr>
              <a:grpSpLocks/>
            </p:cNvGrpSpPr>
            <p:nvPr/>
          </p:nvGrpSpPr>
          <p:grpSpPr bwMode="auto">
            <a:xfrm>
              <a:off x="3216" y="2448"/>
              <a:ext cx="762" cy="1728"/>
              <a:chOff x="3216" y="2448"/>
              <a:chExt cx="762" cy="1728"/>
            </a:xfrm>
          </p:grpSpPr>
          <p:sp>
            <p:nvSpPr>
              <p:cNvPr id="23644" name="Text Box 60" descr="50%"/>
              <p:cNvSpPr txBox="1">
                <a:spLocks noChangeArrowheads="1"/>
              </p:cNvSpPr>
              <p:nvPr/>
            </p:nvSpPr>
            <p:spPr bwMode="auto">
              <a:xfrm>
                <a:off x="3216" y="2448"/>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8</a:t>
                </a:r>
                <a:r>
                  <a:rPr lang="en-US" sz="1400" dirty="0"/>
                  <a:t> Elements</a:t>
                </a:r>
              </a:p>
            </p:txBody>
          </p:sp>
          <p:sp>
            <p:nvSpPr>
              <p:cNvPr id="23645" name="Text Box 61" descr="50%"/>
              <p:cNvSpPr txBox="1">
                <a:spLocks noChangeArrowheads="1"/>
              </p:cNvSpPr>
              <p:nvPr/>
            </p:nvSpPr>
            <p:spPr bwMode="auto">
              <a:xfrm>
                <a:off x="3272" y="2832"/>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3 </a:t>
                </a:r>
                <a:r>
                  <a:rPr lang="en-US" sz="1400" dirty="0"/>
                  <a:t>Elements</a:t>
                </a:r>
              </a:p>
            </p:txBody>
          </p:sp>
          <p:sp>
            <p:nvSpPr>
              <p:cNvPr id="23646" name="Text Box 62" descr="50%"/>
              <p:cNvSpPr txBox="1">
                <a:spLocks noChangeArrowheads="1"/>
              </p:cNvSpPr>
              <p:nvPr/>
            </p:nvSpPr>
            <p:spPr bwMode="auto">
              <a:xfrm>
                <a:off x="3216" y="3600"/>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2</a:t>
                </a:r>
                <a:r>
                  <a:rPr lang="en-US" sz="1400" dirty="0"/>
                  <a:t> Elements</a:t>
                </a:r>
              </a:p>
            </p:txBody>
          </p:sp>
          <p:sp>
            <p:nvSpPr>
              <p:cNvPr id="23647" name="Text Box 63" descr="50%"/>
              <p:cNvSpPr txBox="1">
                <a:spLocks noChangeArrowheads="1"/>
              </p:cNvSpPr>
              <p:nvPr/>
            </p:nvSpPr>
            <p:spPr bwMode="auto">
              <a:xfrm>
                <a:off x="3272" y="3984"/>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2 </a:t>
                </a:r>
                <a:r>
                  <a:rPr lang="en-US" sz="1400" dirty="0"/>
                  <a:t>Elements</a:t>
                </a:r>
              </a:p>
            </p:txBody>
          </p:sp>
          <p:sp>
            <p:nvSpPr>
              <p:cNvPr id="23648" name="Text Box 64" descr="50%"/>
              <p:cNvSpPr txBox="1">
                <a:spLocks noChangeArrowheads="1"/>
              </p:cNvSpPr>
              <p:nvPr/>
            </p:nvSpPr>
            <p:spPr bwMode="auto">
              <a:xfrm>
                <a:off x="3216" y="3216"/>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5</a:t>
                </a:r>
                <a:r>
                  <a:rPr lang="en-US" sz="1400" dirty="0"/>
                  <a:t> Elements</a:t>
                </a:r>
              </a:p>
            </p:txBody>
          </p:sp>
        </p:grpSp>
        <p:grpSp>
          <p:nvGrpSpPr>
            <p:cNvPr id="16" name="Group 65" descr="50%"/>
            <p:cNvGrpSpPr>
              <a:grpSpLocks/>
            </p:cNvGrpSpPr>
            <p:nvPr/>
          </p:nvGrpSpPr>
          <p:grpSpPr bwMode="auto">
            <a:xfrm>
              <a:off x="3072" y="2448"/>
              <a:ext cx="912" cy="1536"/>
              <a:chOff x="3072" y="2448"/>
              <a:chExt cx="912" cy="1536"/>
            </a:xfrm>
          </p:grpSpPr>
          <p:sp>
            <p:nvSpPr>
              <p:cNvPr id="23635" name="Line 66" descr="50%"/>
              <p:cNvSpPr>
                <a:spLocks noChangeShapeType="1"/>
              </p:cNvSpPr>
              <p:nvPr/>
            </p:nvSpPr>
            <p:spPr bwMode="auto">
              <a:xfrm>
                <a:off x="3072" y="2448"/>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36" name="Line 67" descr="50%"/>
              <p:cNvSpPr>
                <a:spLocks noChangeShapeType="1"/>
              </p:cNvSpPr>
              <p:nvPr/>
            </p:nvSpPr>
            <p:spPr bwMode="auto">
              <a:xfrm>
                <a:off x="3072" y="2640"/>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37" name="Line 68" descr="50%"/>
              <p:cNvSpPr>
                <a:spLocks noChangeShapeType="1"/>
              </p:cNvSpPr>
              <p:nvPr/>
            </p:nvSpPr>
            <p:spPr bwMode="auto">
              <a:xfrm>
                <a:off x="3072" y="2832"/>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38" name="Line 69" descr="50%"/>
              <p:cNvSpPr>
                <a:spLocks noChangeShapeType="1"/>
              </p:cNvSpPr>
              <p:nvPr/>
            </p:nvSpPr>
            <p:spPr bwMode="auto">
              <a:xfrm>
                <a:off x="3072" y="3024"/>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39" name="Line 70" descr="50%"/>
              <p:cNvSpPr>
                <a:spLocks noChangeShapeType="1"/>
              </p:cNvSpPr>
              <p:nvPr/>
            </p:nvSpPr>
            <p:spPr bwMode="auto">
              <a:xfrm>
                <a:off x="3072" y="3216"/>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40" name="Line 71" descr="50%"/>
              <p:cNvSpPr>
                <a:spLocks noChangeShapeType="1"/>
              </p:cNvSpPr>
              <p:nvPr/>
            </p:nvSpPr>
            <p:spPr bwMode="auto">
              <a:xfrm>
                <a:off x="3072" y="3408"/>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41" name="Line 72" descr="50%"/>
              <p:cNvSpPr>
                <a:spLocks noChangeShapeType="1"/>
              </p:cNvSpPr>
              <p:nvPr/>
            </p:nvSpPr>
            <p:spPr bwMode="auto">
              <a:xfrm>
                <a:off x="3072" y="3600"/>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42" name="Line 73" descr="50%"/>
              <p:cNvSpPr>
                <a:spLocks noChangeShapeType="1"/>
              </p:cNvSpPr>
              <p:nvPr/>
            </p:nvSpPr>
            <p:spPr bwMode="auto">
              <a:xfrm>
                <a:off x="3072" y="3792"/>
                <a:ext cx="912" cy="0"/>
              </a:xfrm>
              <a:prstGeom prst="line">
                <a:avLst/>
              </a:prstGeom>
              <a:noFill/>
              <a:ln w="19050">
                <a:solidFill>
                  <a:schemeClr val="tx1"/>
                </a:solidFill>
                <a:round/>
                <a:headEnd type="none" w="sm" len="sm"/>
                <a:tailEnd type="none" w="sm" len="sm"/>
              </a:ln>
            </p:spPr>
            <p:txBody>
              <a:bodyPr/>
              <a:lstStyle/>
              <a:p>
                <a:endParaRPr lang="en-US" dirty="0"/>
              </a:p>
            </p:txBody>
          </p:sp>
          <p:sp>
            <p:nvSpPr>
              <p:cNvPr id="23643" name="Line 74" descr="50%"/>
              <p:cNvSpPr>
                <a:spLocks noChangeShapeType="1"/>
              </p:cNvSpPr>
              <p:nvPr/>
            </p:nvSpPr>
            <p:spPr bwMode="auto">
              <a:xfrm>
                <a:off x="3072" y="3984"/>
                <a:ext cx="912" cy="0"/>
              </a:xfrm>
              <a:prstGeom prst="line">
                <a:avLst/>
              </a:prstGeom>
              <a:noFill/>
              <a:ln w="19050">
                <a:solidFill>
                  <a:schemeClr val="tx1"/>
                </a:solidFill>
                <a:round/>
                <a:headEnd type="none" w="sm" len="sm"/>
                <a:tailEnd type="none" w="sm" len="sm"/>
              </a:ln>
            </p:spPr>
            <p:txBody>
              <a:bodyPr/>
              <a:lstStyle/>
              <a:p>
                <a:endParaRPr lang="en-US" dirty="0"/>
              </a:p>
            </p:txBody>
          </p:sp>
        </p:grpSp>
      </p:grpSp>
      <p:grpSp>
        <p:nvGrpSpPr>
          <p:cNvPr id="17" name="Group 75"/>
          <p:cNvGrpSpPr>
            <a:grpSpLocks/>
          </p:cNvGrpSpPr>
          <p:nvPr/>
        </p:nvGrpSpPr>
        <p:grpSpPr bwMode="auto">
          <a:xfrm>
            <a:off x="7086600" y="3327400"/>
            <a:ext cx="1452563" cy="3048000"/>
            <a:chOff x="4464" y="2256"/>
            <a:chExt cx="915" cy="1920"/>
          </a:xfrm>
        </p:grpSpPr>
        <p:sp>
          <p:nvSpPr>
            <p:cNvPr id="23604" name="Rectangle 76" descr="50%"/>
            <p:cNvSpPr>
              <a:spLocks noChangeArrowheads="1"/>
            </p:cNvSpPr>
            <p:nvPr/>
          </p:nvSpPr>
          <p:spPr bwMode="auto">
            <a:xfrm>
              <a:off x="4464" y="2256"/>
              <a:ext cx="915" cy="1920"/>
            </a:xfrm>
            <a:prstGeom prst="rect">
              <a:avLst/>
            </a:prstGeom>
            <a:pattFill prst="pct50">
              <a:fgClr>
                <a:srgbClr val="F87B57">
                  <a:alpha val="50195"/>
                </a:srgbClr>
              </a:fgClr>
              <a:bgClr>
                <a:srgbClr val="FFFFFF"/>
              </a:bgClr>
            </a:pattFill>
            <a:ln w="12700">
              <a:solidFill>
                <a:schemeClr val="tx1"/>
              </a:solidFill>
              <a:miter lim="800000"/>
              <a:headEnd type="none" w="sm" len="sm"/>
              <a:tailEnd type="none" w="sm" len="sm"/>
            </a:ln>
          </p:spPr>
          <p:txBody>
            <a:bodyPr wrap="none" anchor="ctr"/>
            <a:lstStyle/>
            <a:p>
              <a:endParaRPr lang="en-US" dirty="0"/>
            </a:p>
          </p:txBody>
        </p:sp>
        <p:sp>
          <p:nvSpPr>
            <p:cNvPr id="23605" name="Rectangle 77" descr="50%"/>
            <p:cNvSpPr>
              <a:spLocks noChangeArrowheads="1"/>
            </p:cNvSpPr>
            <p:nvPr/>
          </p:nvSpPr>
          <p:spPr bwMode="auto">
            <a:xfrm>
              <a:off x="4464" y="3408"/>
              <a:ext cx="915" cy="768"/>
            </a:xfrm>
            <a:prstGeom prst="rect">
              <a:avLst/>
            </a:prstGeom>
            <a:pattFill prst="pct50">
              <a:fgClr>
                <a:srgbClr val="F87B57">
                  <a:alpha val="50195"/>
                </a:srgbClr>
              </a:fgClr>
              <a:bgClr>
                <a:srgbClr val="FFFFFF"/>
              </a:bgClr>
            </a:pattFill>
            <a:ln w="12700">
              <a:solidFill>
                <a:schemeClr val="tx1"/>
              </a:solidFill>
              <a:miter lim="800000"/>
              <a:headEnd type="none" w="sm" len="sm"/>
              <a:tailEnd type="none" w="sm" len="sm"/>
            </a:ln>
          </p:spPr>
          <p:txBody>
            <a:bodyPr wrap="none" anchor="ctr"/>
            <a:lstStyle/>
            <a:p>
              <a:endParaRPr lang="en-US" dirty="0"/>
            </a:p>
          </p:txBody>
        </p:sp>
        <p:sp>
          <p:nvSpPr>
            <p:cNvPr id="23606" name="Rectangle 78" descr="50%"/>
            <p:cNvSpPr>
              <a:spLocks noChangeArrowheads="1"/>
            </p:cNvSpPr>
            <p:nvPr/>
          </p:nvSpPr>
          <p:spPr bwMode="auto">
            <a:xfrm>
              <a:off x="4464" y="2256"/>
              <a:ext cx="907" cy="1920"/>
            </a:xfrm>
            <a:prstGeom prst="rect">
              <a:avLst/>
            </a:prstGeom>
            <a:pattFill prst="pct50">
              <a:fgClr>
                <a:srgbClr val="F87B57"/>
              </a:fgClr>
              <a:bgClr>
                <a:srgbClr val="FFFFFF"/>
              </a:bgClr>
            </a:pattFill>
            <a:ln w="38100">
              <a:solidFill>
                <a:schemeClr val="tx1"/>
              </a:solidFill>
              <a:miter lim="800000"/>
              <a:headEnd type="none" w="sm" len="sm"/>
              <a:tailEnd type="none" w="sm" len="sm"/>
            </a:ln>
          </p:spPr>
          <p:txBody>
            <a:bodyPr wrap="none" anchor="ctr"/>
            <a:lstStyle/>
            <a:p>
              <a:endParaRPr lang="en-US" dirty="0"/>
            </a:p>
          </p:txBody>
        </p:sp>
        <p:sp>
          <p:nvSpPr>
            <p:cNvPr id="23607" name="Text Box 79" descr="50%"/>
            <p:cNvSpPr txBox="1">
              <a:spLocks noChangeArrowheads="1"/>
            </p:cNvSpPr>
            <p:nvPr/>
          </p:nvSpPr>
          <p:spPr bwMode="auto">
            <a:xfrm>
              <a:off x="4496" y="3024"/>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J3.5C1</a:t>
              </a:r>
            </a:p>
          </p:txBody>
        </p:sp>
        <p:sp>
          <p:nvSpPr>
            <p:cNvPr id="23608" name="Text Box 80" descr="50%"/>
            <p:cNvSpPr txBox="1">
              <a:spLocks noChangeArrowheads="1"/>
            </p:cNvSpPr>
            <p:nvPr/>
          </p:nvSpPr>
          <p:spPr bwMode="auto">
            <a:xfrm>
              <a:off x="4496" y="3408"/>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J3.5C2</a:t>
              </a:r>
            </a:p>
          </p:txBody>
        </p:sp>
        <p:sp>
          <p:nvSpPr>
            <p:cNvPr id="23609" name="Text Box 81" descr="50%"/>
            <p:cNvSpPr txBox="1">
              <a:spLocks noChangeArrowheads="1"/>
            </p:cNvSpPr>
            <p:nvPr/>
          </p:nvSpPr>
          <p:spPr bwMode="auto">
            <a:xfrm>
              <a:off x="4496" y="2640"/>
              <a:ext cx="470"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J3.5E0</a:t>
              </a:r>
            </a:p>
          </p:txBody>
        </p:sp>
        <p:sp>
          <p:nvSpPr>
            <p:cNvPr id="23610" name="Text Box 82" descr="50%"/>
            <p:cNvSpPr txBox="1">
              <a:spLocks noChangeArrowheads="1"/>
            </p:cNvSpPr>
            <p:nvPr/>
          </p:nvSpPr>
          <p:spPr bwMode="auto">
            <a:xfrm>
              <a:off x="4496" y="3792"/>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J3.5C3</a:t>
              </a:r>
            </a:p>
          </p:txBody>
        </p:sp>
        <p:sp>
          <p:nvSpPr>
            <p:cNvPr id="23611" name="Text Box 83" descr="50%"/>
            <p:cNvSpPr txBox="1">
              <a:spLocks noChangeArrowheads="1"/>
            </p:cNvSpPr>
            <p:nvPr/>
          </p:nvSpPr>
          <p:spPr bwMode="auto">
            <a:xfrm>
              <a:off x="4560" y="2448"/>
              <a:ext cx="768"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16</a:t>
              </a:r>
              <a:r>
                <a:rPr lang="en-US" sz="1400" dirty="0"/>
                <a:t> Elements</a:t>
              </a:r>
            </a:p>
          </p:txBody>
        </p:sp>
        <p:sp>
          <p:nvSpPr>
            <p:cNvPr id="23612" name="Text Box 84" descr="50%"/>
            <p:cNvSpPr txBox="1">
              <a:spLocks noChangeArrowheads="1"/>
            </p:cNvSpPr>
            <p:nvPr/>
          </p:nvSpPr>
          <p:spPr bwMode="auto">
            <a:xfrm>
              <a:off x="4616" y="2832"/>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5</a:t>
              </a:r>
              <a:r>
                <a:rPr lang="en-US" sz="1400" dirty="0"/>
                <a:t> Elements</a:t>
              </a:r>
            </a:p>
          </p:txBody>
        </p:sp>
        <p:sp>
          <p:nvSpPr>
            <p:cNvPr id="23613" name="Text Box 85" descr="50%"/>
            <p:cNvSpPr txBox="1">
              <a:spLocks noChangeArrowheads="1"/>
            </p:cNvSpPr>
            <p:nvPr/>
          </p:nvSpPr>
          <p:spPr bwMode="auto">
            <a:xfrm>
              <a:off x="4560" y="3600"/>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2 </a:t>
              </a:r>
              <a:r>
                <a:rPr lang="en-US" sz="1400" dirty="0"/>
                <a:t>Elements</a:t>
              </a:r>
            </a:p>
          </p:txBody>
        </p:sp>
        <p:sp>
          <p:nvSpPr>
            <p:cNvPr id="23614" name="Text Box 86" descr="50%"/>
            <p:cNvSpPr txBox="1">
              <a:spLocks noChangeArrowheads="1"/>
            </p:cNvSpPr>
            <p:nvPr/>
          </p:nvSpPr>
          <p:spPr bwMode="auto">
            <a:xfrm>
              <a:off x="4560" y="3216"/>
              <a:ext cx="768"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10</a:t>
              </a:r>
              <a:r>
                <a:rPr lang="en-US" sz="1400" dirty="0"/>
                <a:t> Elements</a:t>
              </a:r>
            </a:p>
          </p:txBody>
        </p:sp>
        <p:grpSp>
          <p:nvGrpSpPr>
            <p:cNvPr id="18" name="Group 87" descr="50%"/>
            <p:cNvGrpSpPr>
              <a:grpSpLocks/>
            </p:cNvGrpSpPr>
            <p:nvPr/>
          </p:nvGrpSpPr>
          <p:grpSpPr bwMode="auto">
            <a:xfrm>
              <a:off x="4464" y="2448"/>
              <a:ext cx="907" cy="1536"/>
              <a:chOff x="4464" y="2448"/>
              <a:chExt cx="907" cy="1536"/>
            </a:xfrm>
          </p:grpSpPr>
          <p:sp>
            <p:nvSpPr>
              <p:cNvPr id="23616" name="Line 88" descr="50%"/>
              <p:cNvSpPr>
                <a:spLocks noChangeShapeType="1"/>
              </p:cNvSpPr>
              <p:nvPr/>
            </p:nvSpPr>
            <p:spPr bwMode="auto">
              <a:xfrm>
                <a:off x="4464" y="2448"/>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17" name="Line 89" descr="50%"/>
              <p:cNvSpPr>
                <a:spLocks noChangeShapeType="1"/>
              </p:cNvSpPr>
              <p:nvPr/>
            </p:nvSpPr>
            <p:spPr bwMode="auto">
              <a:xfrm>
                <a:off x="4464" y="2640"/>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18" name="Line 90" descr="50%"/>
              <p:cNvSpPr>
                <a:spLocks noChangeShapeType="1"/>
              </p:cNvSpPr>
              <p:nvPr/>
            </p:nvSpPr>
            <p:spPr bwMode="auto">
              <a:xfrm>
                <a:off x="4464" y="2832"/>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19" name="Line 91" descr="50%"/>
              <p:cNvSpPr>
                <a:spLocks noChangeShapeType="1"/>
              </p:cNvSpPr>
              <p:nvPr/>
            </p:nvSpPr>
            <p:spPr bwMode="auto">
              <a:xfrm>
                <a:off x="4464" y="3024"/>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20" name="Line 92" descr="50%"/>
              <p:cNvSpPr>
                <a:spLocks noChangeShapeType="1"/>
              </p:cNvSpPr>
              <p:nvPr/>
            </p:nvSpPr>
            <p:spPr bwMode="auto">
              <a:xfrm>
                <a:off x="4464" y="3216"/>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21" name="Line 93" descr="50%"/>
              <p:cNvSpPr>
                <a:spLocks noChangeShapeType="1"/>
              </p:cNvSpPr>
              <p:nvPr/>
            </p:nvSpPr>
            <p:spPr bwMode="auto">
              <a:xfrm>
                <a:off x="4464" y="3408"/>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22" name="Line 94" descr="50%"/>
              <p:cNvSpPr>
                <a:spLocks noChangeShapeType="1"/>
              </p:cNvSpPr>
              <p:nvPr/>
            </p:nvSpPr>
            <p:spPr bwMode="auto">
              <a:xfrm>
                <a:off x="4464" y="3600"/>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23" name="Line 95" descr="50%"/>
              <p:cNvSpPr>
                <a:spLocks noChangeShapeType="1"/>
              </p:cNvSpPr>
              <p:nvPr/>
            </p:nvSpPr>
            <p:spPr bwMode="auto">
              <a:xfrm>
                <a:off x="4464" y="3792"/>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624" name="Line 96" descr="50%"/>
              <p:cNvSpPr>
                <a:spLocks noChangeShapeType="1"/>
              </p:cNvSpPr>
              <p:nvPr/>
            </p:nvSpPr>
            <p:spPr bwMode="auto">
              <a:xfrm>
                <a:off x="4464" y="3984"/>
                <a:ext cx="907" cy="0"/>
              </a:xfrm>
              <a:prstGeom prst="line">
                <a:avLst/>
              </a:prstGeom>
              <a:noFill/>
              <a:ln w="19050">
                <a:solidFill>
                  <a:schemeClr val="tx1"/>
                </a:solidFill>
                <a:round/>
                <a:headEnd type="none" w="sm" len="sm"/>
                <a:tailEnd type="none" w="sm" len="sm"/>
              </a:ln>
            </p:spPr>
            <p:txBody>
              <a:bodyPr/>
              <a:lstStyle/>
              <a:p>
                <a:endParaRPr lang="en-US" dirty="0"/>
              </a:p>
            </p:txBody>
          </p:sp>
        </p:grpSp>
      </p:grpSp>
      <p:grpSp>
        <p:nvGrpSpPr>
          <p:cNvPr id="19" name="Group 97"/>
          <p:cNvGrpSpPr>
            <a:grpSpLocks/>
          </p:cNvGrpSpPr>
          <p:nvPr/>
        </p:nvGrpSpPr>
        <p:grpSpPr bwMode="auto">
          <a:xfrm>
            <a:off x="7137400" y="3327400"/>
            <a:ext cx="1409700" cy="3048000"/>
            <a:chOff x="4496" y="2256"/>
            <a:chExt cx="888" cy="1920"/>
          </a:xfrm>
        </p:grpSpPr>
        <p:sp>
          <p:nvSpPr>
            <p:cNvPr id="23602" name="Text Box 98" descr="50%"/>
            <p:cNvSpPr txBox="1">
              <a:spLocks noChangeArrowheads="1"/>
            </p:cNvSpPr>
            <p:nvPr/>
          </p:nvSpPr>
          <p:spPr bwMode="auto">
            <a:xfrm>
              <a:off x="4496" y="2256"/>
              <a:ext cx="364" cy="192"/>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3603" name="Text Box 99" descr="50%"/>
            <p:cNvSpPr txBox="1">
              <a:spLocks noChangeArrowheads="1"/>
            </p:cNvSpPr>
            <p:nvPr/>
          </p:nvSpPr>
          <p:spPr bwMode="auto">
            <a:xfrm>
              <a:off x="4616" y="3984"/>
              <a:ext cx="768" cy="192"/>
            </a:xfrm>
            <a:prstGeom prst="rect">
              <a:avLst/>
            </a:prstGeom>
            <a:noFill/>
            <a:ln w="38100">
              <a:noFill/>
              <a:miter lim="800000"/>
              <a:headEnd type="none" w="sm" len="sm"/>
              <a:tailEnd type="none" w="sm" len="sm"/>
            </a:ln>
          </p:spPr>
          <p:txBody>
            <a:bodyPr wrap="none">
              <a:spAutoFit/>
            </a:bodyPr>
            <a:lstStyle/>
            <a:p>
              <a:r>
                <a:rPr lang="en-US" sz="1400" dirty="0">
                  <a:solidFill>
                    <a:srgbClr val="000066"/>
                  </a:solidFill>
                </a:rPr>
                <a:t>11</a:t>
              </a:r>
              <a:r>
                <a:rPr lang="en-US" sz="1400" dirty="0"/>
                <a:t> Elements</a:t>
              </a:r>
            </a:p>
          </p:txBody>
        </p:sp>
      </p:grpSp>
      <p:sp>
        <p:nvSpPr>
          <p:cNvPr id="300132" name="Rectangle 100"/>
          <p:cNvSpPr>
            <a:spLocks noGrp="1" noChangeArrowheads="1"/>
          </p:cNvSpPr>
          <p:nvPr>
            <p:ph type="title" idx="4294967295"/>
          </p:nvPr>
        </p:nvSpPr>
        <p:spPr>
          <a:xfrm>
            <a:off x="2505075" y="136525"/>
            <a:ext cx="5181600" cy="1017588"/>
          </a:xfrm>
        </p:spPr>
        <p:txBody>
          <a:bodyPr lIns="92075" tIns="46038" rIns="92075" bIns="46038"/>
          <a:lstStyle/>
          <a:p>
            <a:pPr>
              <a:defRPr/>
            </a:pPr>
            <a:r>
              <a:rPr lang="en-US" dirty="0" smtClean="0">
                <a:solidFill>
                  <a:schemeClr val="tx1"/>
                </a:solidFill>
                <a:effectLst>
                  <a:outerShdw blurRad="38100" dist="38100" dir="2700000" algn="tl">
                    <a:srgbClr val="000000">
                      <a:alpha val="43137"/>
                    </a:srgbClr>
                  </a:outerShdw>
                </a:effectLst>
              </a:rPr>
              <a:t>Problem Context: Bit Level View</a:t>
            </a:r>
            <a:endParaRPr lang="en-US" dirty="0">
              <a:solidFill>
                <a:schemeClr val="tx1"/>
              </a:solidFill>
              <a:effectLst>
                <a:outerShdw blurRad="38100" dist="38100" dir="2700000" algn="tl">
                  <a:srgbClr val="000000">
                    <a:alpha val="43137"/>
                  </a:srgbClr>
                </a:outerShdw>
              </a:effectLst>
            </a:endParaRPr>
          </a:p>
        </p:txBody>
      </p:sp>
      <p:grpSp>
        <p:nvGrpSpPr>
          <p:cNvPr id="20" name="Group 101"/>
          <p:cNvGrpSpPr>
            <a:grpSpLocks/>
          </p:cNvGrpSpPr>
          <p:nvPr/>
        </p:nvGrpSpPr>
        <p:grpSpPr bwMode="auto">
          <a:xfrm>
            <a:off x="2667000" y="3327400"/>
            <a:ext cx="1444625" cy="3048000"/>
            <a:chOff x="1680" y="2256"/>
            <a:chExt cx="910" cy="1920"/>
          </a:xfrm>
        </p:grpSpPr>
        <p:sp>
          <p:nvSpPr>
            <p:cNvPr id="23581" name="Rectangle 102" descr="50%"/>
            <p:cNvSpPr>
              <a:spLocks noChangeArrowheads="1"/>
            </p:cNvSpPr>
            <p:nvPr/>
          </p:nvSpPr>
          <p:spPr bwMode="auto">
            <a:xfrm>
              <a:off x="1680" y="2256"/>
              <a:ext cx="910" cy="1920"/>
            </a:xfrm>
            <a:prstGeom prst="rect">
              <a:avLst/>
            </a:prstGeom>
            <a:pattFill prst="pct50">
              <a:fgClr>
                <a:srgbClr val="F87B57"/>
              </a:fgClr>
              <a:bgClr>
                <a:srgbClr val="FFFFFF"/>
              </a:bgClr>
            </a:pattFill>
            <a:ln w="38100">
              <a:solidFill>
                <a:schemeClr val="tx1"/>
              </a:solidFill>
              <a:miter lim="800000"/>
              <a:headEnd type="none" w="sm" len="sm"/>
              <a:tailEnd type="none" w="sm" len="sm"/>
            </a:ln>
          </p:spPr>
          <p:txBody>
            <a:bodyPr wrap="none" anchor="ctr"/>
            <a:lstStyle/>
            <a:p>
              <a:endParaRPr lang="en-US" dirty="0"/>
            </a:p>
          </p:txBody>
        </p:sp>
        <p:sp>
          <p:nvSpPr>
            <p:cNvPr id="23582" name="Text Box 103" descr="50%"/>
            <p:cNvSpPr txBox="1">
              <a:spLocks noChangeArrowheads="1"/>
            </p:cNvSpPr>
            <p:nvPr/>
          </p:nvSpPr>
          <p:spPr bwMode="auto">
            <a:xfrm>
              <a:off x="1712" y="2256"/>
              <a:ext cx="364" cy="192"/>
            </a:xfrm>
            <a:prstGeom prst="rect">
              <a:avLst/>
            </a:prstGeom>
            <a:noFill/>
            <a:ln w="38100">
              <a:noFill/>
              <a:miter lim="800000"/>
              <a:headEnd type="none" w="sm" len="sm"/>
              <a:tailEnd type="none" w="sm" len="sm"/>
            </a:ln>
          </p:spPr>
          <p:txBody>
            <a:bodyPr wrap="none">
              <a:spAutoFit/>
            </a:bodyPr>
            <a:lstStyle/>
            <a:p>
              <a:r>
                <a:rPr lang="en-US" sz="1400" dirty="0"/>
                <a:t>J3.5I</a:t>
              </a:r>
            </a:p>
          </p:txBody>
        </p:sp>
        <p:sp>
          <p:nvSpPr>
            <p:cNvPr id="23583" name="Text Box 104" descr="50%"/>
            <p:cNvSpPr txBox="1">
              <a:spLocks noChangeArrowheads="1"/>
            </p:cNvSpPr>
            <p:nvPr/>
          </p:nvSpPr>
          <p:spPr bwMode="auto">
            <a:xfrm>
              <a:off x="1712" y="3024"/>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J3.5C1</a:t>
              </a:r>
            </a:p>
          </p:txBody>
        </p:sp>
        <p:sp>
          <p:nvSpPr>
            <p:cNvPr id="23584" name="Text Box 105" descr="50%"/>
            <p:cNvSpPr txBox="1">
              <a:spLocks noChangeArrowheads="1"/>
            </p:cNvSpPr>
            <p:nvPr/>
          </p:nvSpPr>
          <p:spPr bwMode="auto">
            <a:xfrm>
              <a:off x="1712" y="3408"/>
              <a:ext cx="47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J3.5C2</a:t>
              </a:r>
            </a:p>
          </p:txBody>
        </p:sp>
        <p:sp>
          <p:nvSpPr>
            <p:cNvPr id="23585" name="Text Box 106" descr="50%"/>
            <p:cNvSpPr txBox="1">
              <a:spLocks noChangeArrowheads="1"/>
            </p:cNvSpPr>
            <p:nvPr/>
          </p:nvSpPr>
          <p:spPr bwMode="auto">
            <a:xfrm>
              <a:off x="1712" y="2640"/>
              <a:ext cx="470"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t>J3.5E0</a:t>
              </a:r>
            </a:p>
          </p:txBody>
        </p:sp>
        <p:sp>
          <p:nvSpPr>
            <p:cNvPr id="23586" name="Text Box 107" descr="50%"/>
            <p:cNvSpPr txBox="1">
              <a:spLocks noChangeArrowheads="1"/>
            </p:cNvSpPr>
            <p:nvPr/>
          </p:nvSpPr>
          <p:spPr bwMode="auto">
            <a:xfrm>
              <a:off x="1712" y="3800"/>
              <a:ext cx="507" cy="192"/>
            </a:xfrm>
            <a:prstGeom prst="rect">
              <a:avLst/>
            </a:prstGeom>
            <a:pattFill prst="pct50">
              <a:fgClr>
                <a:srgbClr val="F87B57"/>
              </a:fgClr>
              <a:bgClr>
                <a:srgbClr val="FFFFFF"/>
              </a:bgClr>
            </a:pattFill>
            <a:ln w="38100">
              <a:noFill/>
              <a:miter lim="800000"/>
              <a:headEnd type="none" w="sm" len="sm"/>
              <a:tailEnd type="none" w="sm" len="sm"/>
            </a:ln>
          </p:spPr>
          <p:txBody>
            <a:bodyPr>
              <a:spAutoFit/>
            </a:bodyPr>
            <a:lstStyle/>
            <a:p>
              <a:r>
                <a:rPr lang="en-US" sz="1400" dirty="0"/>
                <a:t>J3.5C3</a:t>
              </a:r>
            </a:p>
          </p:txBody>
        </p:sp>
        <p:grpSp>
          <p:nvGrpSpPr>
            <p:cNvPr id="21" name="Group 108" descr="50%"/>
            <p:cNvGrpSpPr>
              <a:grpSpLocks/>
            </p:cNvGrpSpPr>
            <p:nvPr/>
          </p:nvGrpSpPr>
          <p:grpSpPr bwMode="auto">
            <a:xfrm>
              <a:off x="1776" y="2448"/>
              <a:ext cx="762" cy="1728"/>
              <a:chOff x="1776" y="2448"/>
              <a:chExt cx="762" cy="1728"/>
            </a:xfrm>
          </p:grpSpPr>
          <p:sp>
            <p:nvSpPr>
              <p:cNvPr id="23597" name="Text Box 109" descr="50%"/>
              <p:cNvSpPr txBox="1">
                <a:spLocks noChangeArrowheads="1"/>
              </p:cNvSpPr>
              <p:nvPr/>
            </p:nvSpPr>
            <p:spPr bwMode="auto">
              <a:xfrm>
                <a:off x="1776" y="2448"/>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9 </a:t>
                </a:r>
                <a:r>
                  <a:rPr lang="en-US" sz="1400" dirty="0"/>
                  <a:t>Elements</a:t>
                </a:r>
              </a:p>
            </p:txBody>
          </p:sp>
          <p:sp>
            <p:nvSpPr>
              <p:cNvPr id="23598" name="Text Box 110" descr="50%"/>
              <p:cNvSpPr txBox="1">
                <a:spLocks noChangeArrowheads="1"/>
              </p:cNvSpPr>
              <p:nvPr/>
            </p:nvSpPr>
            <p:spPr bwMode="auto">
              <a:xfrm>
                <a:off x="1832" y="2832"/>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5</a:t>
                </a:r>
                <a:r>
                  <a:rPr lang="en-US" sz="1400" dirty="0"/>
                  <a:t> Elements</a:t>
                </a:r>
              </a:p>
            </p:txBody>
          </p:sp>
          <p:sp>
            <p:nvSpPr>
              <p:cNvPr id="23599" name="Text Box 111" descr="50%"/>
              <p:cNvSpPr txBox="1">
                <a:spLocks noChangeArrowheads="1"/>
              </p:cNvSpPr>
              <p:nvPr/>
            </p:nvSpPr>
            <p:spPr bwMode="auto">
              <a:xfrm>
                <a:off x="1776" y="3600"/>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2 </a:t>
                </a:r>
                <a:r>
                  <a:rPr lang="en-US" sz="1400" dirty="0"/>
                  <a:t>Elements</a:t>
                </a:r>
              </a:p>
            </p:txBody>
          </p:sp>
          <p:sp>
            <p:nvSpPr>
              <p:cNvPr id="23600" name="Text Box 112" descr="50%"/>
              <p:cNvSpPr txBox="1">
                <a:spLocks noChangeArrowheads="1"/>
              </p:cNvSpPr>
              <p:nvPr/>
            </p:nvSpPr>
            <p:spPr bwMode="auto">
              <a:xfrm>
                <a:off x="1832" y="3984"/>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2</a:t>
                </a:r>
                <a:r>
                  <a:rPr lang="en-US" sz="1400" dirty="0"/>
                  <a:t> Elements</a:t>
                </a:r>
              </a:p>
            </p:txBody>
          </p:sp>
          <p:sp>
            <p:nvSpPr>
              <p:cNvPr id="23601" name="Text Box 113" descr="50%"/>
              <p:cNvSpPr txBox="1">
                <a:spLocks noChangeArrowheads="1"/>
              </p:cNvSpPr>
              <p:nvPr/>
            </p:nvSpPr>
            <p:spPr bwMode="auto">
              <a:xfrm>
                <a:off x="1776" y="3216"/>
                <a:ext cx="706" cy="192"/>
              </a:xfrm>
              <a:prstGeom prst="rect">
                <a:avLst/>
              </a:prstGeom>
              <a:pattFill prst="pct50">
                <a:fgClr>
                  <a:srgbClr val="F87B57"/>
                </a:fgClr>
                <a:bgClr>
                  <a:srgbClr val="FFFFFF"/>
                </a:bgClr>
              </a:pattFill>
              <a:ln w="38100">
                <a:noFill/>
                <a:miter lim="800000"/>
                <a:headEnd type="none" w="sm" len="sm"/>
                <a:tailEnd type="none" w="sm" len="sm"/>
              </a:ln>
            </p:spPr>
            <p:txBody>
              <a:bodyPr wrap="none">
                <a:spAutoFit/>
              </a:bodyPr>
              <a:lstStyle/>
              <a:p>
                <a:r>
                  <a:rPr lang="en-US" sz="1400" dirty="0">
                    <a:solidFill>
                      <a:srgbClr val="000066"/>
                    </a:solidFill>
                  </a:rPr>
                  <a:t>9</a:t>
                </a:r>
                <a:r>
                  <a:rPr lang="en-US" sz="1400" dirty="0"/>
                  <a:t> Elements</a:t>
                </a:r>
              </a:p>
            </p:txBody>
          </p:sp>
        </p:grpSp>
        <p:sp>
          <p:nvSpPr>
            <p:cNvPr id="23588" name="Line 114" descr="50%"/>
            <p:cNvSpPr>
              <a:spLocks noChangeShapeType="1"/>
            </p:cNvSpPr>
            <p:nvPr/>
          </p:nvSpPr>
          <p:spPr bwMode="auto">
            <a:xfrm>
              <a:off x="1680" y="2448"/>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89" name="Line 115" descr="50%"/>
            <p:cNvSpPr>
              <a:spLocks noChangeShapeType="1"/>
            </p:cNvSpPr>
            <p:nvPr/>
          </p:nvSpPr>
          <p:spPr bwMode="auto">
            <a:xfrm>
              <a:off x="1680" y="2640"/>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90" name="Line 116" descr="50%"/>
            <p:cNvSpPr>
              <a:spLocks noChangeShapeType="1"/>
            </p:cNvSpPr>
            <p:nvPr/>
          </p:nvSpPr>
          <p:spPr bwMode="auto">
            <a:xfrm>
              <a:off x="1680" y="2832"/>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91" name="Line 117" descr="50%"/>
            <p:cNvSpPr>
              <a:spLocks noChangeShapeType="1"/>
            </p:cNvSpPr>
            <p:nvPr/>
          </p:nvSpPr>
          <p:spPr bwMode="auto">
            <a:xfrm>
              <a:off x="1680" y="3024"/>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92" name="Line 118" descr="50%"/>
            <p:cNvSpPr>
              <a:spLocks noChangeShapeType="1"/>
            </p:cNvSpPr>
            <p:nvPr/>
          </p:nvSpPr>
          <p:spPr bwMode="auto">
            <a:xfrm>
              <a:off x="1680" y="3216"/>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93" name="Line 119" descr="50%"/>
            <p:cNvSpPr>
              <a:spLocks noChangeShapeType="1"/>
            </p:cNvSpPr>
            <p:nvPr/>
          </p:nvSpPr>
          <p:spPr bwMode="auto">
            <a:xfrm>
              <a:off x="1680" y="3408"/>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94" name="Line 120" descr="50%"/>
            <p:cNvSpPr>
              <a:spLocks noChangeShapeType="1"/>
            </p:cNvSpPr>
            <p:nvPr/>
          </p:nvSpPr>
          <p:spPr bwMode="auto">
            <a:xfrm>
              <a:off x="1680" y="3600"/>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95" name="Line 121" descr="50%"/>
            <p:cNvSpPr>
              <a:spLocks noChangeShapeType="1"/>
            </p:cNvSpPr>
            <p:nvPr/>
          </p:nvSpPr>
          <p:spPr bwMode="auto">
            <a:xfrm>
              <a:off x="1680" y="3792"/>
              <a:ext cx="907" cy="0"/>
            </a:xfrm>
            <a:prstGeom prst="line">
              <a:avLst/>
            </a:prstGeom>
            <a:noFill/>
            <a:ln w="19050">
              <a:solidFill>
                <a:schemeClr val="tx1"/>
              </a:solidFill>
              <a:round/>
              <a:headEnd type="none" w="sm" len="sm"/>
              <a:tailEnd type="none" w="sm" len="sm"/>
            </a:ln>
          </p:spPr>
          <p:txBody>
            <a:bodyPr/>
            <a:lstStyle/>
            <a:p>
              <a:endParaRPr lang="en-US" dirty="0"/>
            </a:p>
          </p:txBody>
        </p:sp>
        <p:sp>
          <p:nvSpPr>
            <p:cNvPr id="23596" name="Line 122" descr="50%"/>
            <p:cNvSpPr>
              <a:spLocks noChangeShapeType="1"/>
            </p:cNvSpPr>
            <p:nvPr/>
          </p:nvSpPr>
          <p:spPr bwMode="auto">
            <a:xfrm>
              <a:off x="1680" y="3984"/>
              <a:ext cx="907" cy="0"/>
            </a:xfrm>
            <a:prstGeom prst="line">
              <a:avLst/>
            </a:prstGeom>
            <a:noFill/>
            <a:ln w="19050">
              <a:solidFill>
                <a:schemeClr val="tx1"/>
              </a:solidFill>
              <a:round/>
              <a:headEnd type="none" w="sm" len="sm"/>
              <a:tailEnd type="none" w="sm" len="sm"/>
            </a:ln>
          </p:spPr>
          <p:txBody>
            <a:bodyPr/>
            <a:lstStyle/>
            <a:p>
              <a:endParaRPr lang="en-US" dirty="0"/>
            </a:p>
          </p:txBody>
        </p:sp>
      </p:grpSp>
      <p:sp>
        <p:nvSpPr>
          <p:cNvPr id="23572" name="Rectangle 123"/>
          <p:cNvSpPr>
            <a:spLocks noChangeArrowheads="1"/>
          </p:cNvSpPr>
          <p:nvPr/>
        </p:nvSpPr>
        <p:spPr bwMode="auto">
          <a:xfrm>
            <a:off x="512763" y="2319338"/>
            <a:ext cx="1309687" cy="363537"/>
          </a:xfrm>
          <a:prstGeom prst="rect">
            <a:avLst/>
          </a:prstGeom>
          <a:noFill/>
          <a:ln w="12700">
            <a:noFill/>
            <a:miter lim="800000"/>
            <a:headEnd/>
            <a:tailEnd/>
          </a:ln>
        </p:spPr>
        <p:txBody>
          <a:bodyPr wrap="none" lIns="90488" tIns="44450" rIns="90488" bIns="44450">
            <a:spAutoFit/>
          </a:bodyPr>
          <a:lstStyle/>
          <a:p>
            <a:r>
              <a:rPr lang="en-US" sz="1800" dirty="0">
                <a:solidFill>
                  <a:schemeClr val="bg2"/>
                </a:solidFill>
                <a:latin typeface="Times New Roman" pitchFamily="18" charset="0"/>
              </a:rPr>
              <a:t> </a:t>
            </a:r>
            <a:r>
              <a:rPr lang="en-US" sz="1800" dirty="0">
                <a:latin typeface="Times New Roman" pitchFamily="18" charset="0"/>
              </a:rPr>
              <a:t>Surface C2</a:t>
            </a:r>
          </a:p>
        </p:txBody>
      </p:sp>
      <p:sp>
        <p:nvSpPr>
          <p:cNvPr id="23573" name="Rectangle 124"/>
          <p:cNvSpPr>
            <a:spLocks noChangeArrowheads="1"/>
          </p:cNvSpPr>
          <p:nvPr/>
        </p:nvSpPr>
        <p:spPr bwMode="auto">
          <a:xfrm>
            <a:off x="3036888" y="2319338"/>
            <a:ext cx="838200" cy="363537"/>
          </a:xfrm>
          <a:prstGeom prst="rect">
            <a:avLst/>
          </a:prstGeom>
          <a:noFill/>
          <a:ln w="12700">
            <a:noFill/>
            <a:miter lim="800000"/>
            <a:headEnd/>
            <a:tailEnd/>
          </a:ln>
        </p:spPr>
        <p:txBody>
          <a:bodyPr wrap="none" lIns="90488" tIns="44450" rIns="90488" bIns="44450">
            <a:spAutoFit/>
          </a:bodyPr>
          <a:lstStyle/>
          <a:p>
            <a:r>
              <a:rPr lang="en-US" sz="1800" dirty="0">
                <a:latin typeface="Times New Roman" pitchFamily="18" charset="0"/>
              </a:rPr>
              <a:t>Air C2</a:t>
            </a:r>
          </a:p>
        </p:txBody>
      </p:sp>
      <p:sp>
        <p:nvSpPr>
          <p:cNvPr id="23574" name="Rectangle 125"/>
          <p:cNvSpPr>
            <a:spLocks noChangeArrowheads="1"/>
          </p:cNvSpPr>
          <p:nvPr/>
        </p:nvSpPr>
        <p:spPr bwMode="auto">
          <a:xfrm>
            <a:off x="5197475" y="2324100"/>
            <a:ext cx="898525" cy="366713"/>
          </a:xfrm>
          <a:prstGeom prst="rect">
            <a:avLst/>
          </a:prstGeom>
          <a:noFill/>
          <a:ln w="12700">
            <a:noFill/>
            <a:miter lim="800000"/>
            <a:headEnd/>
            <a:tailEnd/>
          </a:ln>
        </p:spPr>
        <p:txBody>
          <a:bodyPr wrap="none">
            <a:spAutoFit/>
          </a:bodyPr>
          <a:lstStyle/>
          <a:p>
            <a:r>
              <a:rPr lang="en-US" sz="1800" dirty="0">
                <a:latin typeface="Times New Roman" pitchFamily="18" charset="0"/>
              </a:rPr>
              <a:t>Fighter</a:t>
            </a:r>
          </a:p>
        </p:txBody>
      </p:sp>
      <p:pic>
        <p:nvPicPr>
          <p:cNvPr id="23575" name="Picture 126"/>
          <p:cNvPicPr>
            <a:picLocks noChangeAspect="1" noChangeArrowheads="1"/>
          </p:cNvPicPr>
          <p:nvPr/>
        </p:nvPicPr>
        <p:blipFill>
          <a:blip r:embed="rId3" cstate="print"/>
          <a:srcRect/>
          <a:stretch>
            <a:fillRect/>
          </a:stretch>
        </p:blipFill>
        <p:spPr bwMode="auto">
          <a:xfrm>
            <a:off x="7185025" y="1649413"/>
            <a:ext cx="1331913" cy="541337"/>
          </a:xfrm>
          <a:prstGeom prst="rect">
            <a:avLst/>
          </a:prstGeom>
          <a:noFill/>
          <a:ln w="12700">
            <a:noFill/>
            <a:miter lim="800000"/>
            <a:headEnd/>
            <a:tailEnd/>
          </a:ln>
        </p:spPr>
      </p:pic>
      <p:sp>
        <p:nvSpPr>
          <p:cNvPr id="23576" name="Rectangle 127"/>
          <p:cNvSpPr>
            <a:spLocks noChangeArrowheads="1"/>
          </p:cNvSpPr>
          <p:nvPr/>
        </p:nvSpPr>
        <p:spPr bwMode="auto">
          <a:xfrm>
            <a:off x="7051675" y="2325688"/>
            <a:ext cx="1616075" cy="366712"/>
          </a:xfrm>
          <a:prstGeom prst="rect">
            <a:avLst/>
          </a:prstGeom>
          <a:noFill/>
          <a:ln w="12700">
            <a:noFill/>
            <a:miter lim="800000"/>
            <a:headEnd/>
            <a:tailEnd/>
          </a:ln>
        </p:spPr>
        <p:txBody>
          <a:bodyPr wrap="none">
            <a:spAutoFit/>
          </a:bodyPr>
          <a:lstStyle/>
          <a:p>
            <a:r>
              <a:rPr lang="en-US" sz="1800" dirty="0">
                <a:latin typeface="Times New Roman" pitchFamily="18" charset="0"/>
              </a:rPr>
              <a:t>Fighter/Attack</a:t>
            </a:r>
          </a:p>
        </p:txBody>
      </p:sp>
      <p:pic>
        <p:nvPicPr>
          <p:cNvPr id="23577" name="Picture 128"/>
          <p:cNvPicPr>
            <a:picLocks noChangeAspect="1" noChangeArrowheads="1"/>
          </p:cNvPicPr>
          <p:nvPr/>
        </p:nvPicPr>
        <p:blipFill>
          <a:blip r:embed="rId4" cstate="print"/>
          <a:srcRect/>
          <a:stretch>
            <a:fillRect/>
          </a:stretch>
        </p:blipFill>
        <p:spPr bwMode="auto">
          <a:xfrm>
            <a:off x="269875" y="1420813"/>
            <a:ext cx="1841500" cy="903287"/>
          </a:xfrm>
          <a:prstGeom prst="rect">
            <a:avLst/>
          </a:prstGeom>
          <a:noFill/>
          <a:ln w="12700">
            <a:noFill/>
            <a:miter lim="800000"/>
            <a:headEnd/>
            <a:tailEnd/>
          </a:ln>
        </p:spPr>
      </p:pic>
      <p:pic>
        <p:nvPicPr>
          <p:cNvPr id="23578" name="Picture 129"/>
          <p:cNvPicPr>
            <a:picLocks noChangeArrowheads="1"/>
          </p:cNvPicPr>
          <p:nvPr/>
        </p:nvPicPr>
        <p:blipFill>
          <a:blip r:embed="rId5" cstate="print"/>
          <a:srcRect/>
          <a:stretch>
            <a:fillRect/>
          </a:stretch>
        </p:blipFill>
        <p:spPr bwMode="auto">
          <a:xfrm>
            <a:off x="2443163" y="1538288"/>
            <a:ext cx="2000250" cy="674687"/>
          </a:xfrm>
          <a:prstGeom prst="rect">
            <a:avLst/>
          </a:prstGeom>
          <a:noFill/>
          <a:ln w="9525">
            <a:noFill/>
            <a:miter lim="800000"/>
            <a:headEnd/>
            <a:tailEnd/>
          </a:ln>
        </p:spPr>
      </p:pic>
      <p:pic>
        <p:nvPicPr>
          <p:cNvPr id="23579" name="Picture 130"/>
          <p:cNvPicPr>
            <a:picLocks noChangeArrowheads="1"/>
          </p:cNvPicPr>
          <p:nvPr/>
        </p:nvPicPr>
        <p:blipFill>
          <a:blip r:embed="rId6" cstate="print"/>
          <a:srcRect/>
          <a:stretch>
            <a:fillRect/>
          </a:stretch>
        </p:blipFill>
        <p:spPr bwMode="auto">
          <a:xfrm>
            <a:off x="4992688" y="1484313"/>
            <a:ext cx="1292225" cy="936625"/>
          </a:xfrm>
          <a:prstGeom prst="rect">
            <a:avLst/>
          </a:prstGeom>
          <a:noFill/>
          <a:ln w="12700">
            <a:noFill/>
            <a:miter lim="800000"/>
            <a:headEnd/>
            <a:tailEnd/>
          </a:ln>
        </p:spPr>
      </p:pic>
      <p:sp>
        <p:nvSpPr>
          <p:cNvPr id="23580" name="Text Box 131"/>
          <p:cNvSpPr txBox="1">
            <a:spLocks noChangeArrowheads="1"/>
          </p:cNvSpPr>
          <p:nvPr/>
        </p:nvSpPr>
        <p:spPr bwMode="auto">
          <a:xfrm>
            <a:off x="1677988" y="6461125"/>
            <a:ext cx="5995987" cy="336550"/>
          </a:xfrm>
          <a:prstGeom prst="rect">
            <a:avLst/>
          </a:prstGeom>
          <a:noFill/>
          <a:ln w="12700">
            <a:noFill/>
            <a:miter lim="800000"/>
            <a:headEnd/>
            <a:tailEnd/>
          </a:ln>
        </p:spPr>
        <p:txBody>
          <a:bodyPr wrap="none">
            <a:spAutoFit/>
          </a:bodyPr>
          <a:lstStyle/>
          <a:p>
            <a:r>
              <a:rPr lang="en-US" sz="1600" dirty="0"/>
              <a:t>Example: Identity processing Deltas between C2 and Non-C2</a:t>
            </a:r>
          </a:p>
        </p:txBody>
      </p:sp>
      <p:sp>
        <p:nvSpPr>
          <p:cNvPr id="132" name="Rectangle 131"/>
          <p:cNvSpPr/>
          <p:nvPr/>
        </p:nvSpPr>
        <p:spPr>
          <a:xfrm>
            <a:off x="8546770" y="6398568"/>
            <a:ext cx="354584" cy="276999"/>
          </a:xfrm>
          <a:prstGeom prst="rect">
            <a:avLst/>
          </a:prstGeom>
        </p:spPr>
        <p:txBody>
          <a:bodyPr wrap="none">
            <a:spAutoFit/>
          </a:bodyPr>
          <a:lstStyle/>
          <a:p>
            <a:fld id="{D7D41F74-47AA-4117-8E0D-76BB5CA22DE8}" type="slidenum">
              <a:rPr lang="en-US" sz="1200" smtClean="0"/>
              <a:pPr/>
              <a:t>16</a:t>
            </a:fld>
            <a:endParaRPr lang="en-US" sz="1200"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4"/>
          <p:cNvSpPr>
            <a:spLocks noGrp="1" noChangeArrowheads="1"/>
          </p:cNvSpPr>
          <p:nvPr>
            <p:ph type="title" idx="4294967295"/>
          </p:nvPr>
        </p:nvSpPr>
        <p:spPr>
          <a:xfrm>
            <a:off x="1654175" y="0"/>
            <a:ext cx="6765925" cy="947738"/>
          </a:xfrm>
        </p:spPr>
        <p:txBody>
          <a:bodyPr/>
          <a:lstStyle/>
          <a:p>
            <a:pPr>
              <a:defRPr/>
            </a:pPr>
            <a:r>
              <a:rPr lang="en-US" sz="3600" dirty="0" smtClean="0">
                <a:solidFill>
                  <a:schemeClr val="tx1"/>
                </a:solidFill>
              </a:rPr>
              <a:t>Interoperability Maturity</a:t>
            </a:r>
            <a:endParaRPr lang="en-US" sz="3600" dirty="0">
              <a:solidFill>
                <a:schemeClr val="tx1"/>
              </a:solidFill>
            </a:endParaRPr>
          </a:p>
        </p:txBody>
      </p:sp>
      <p:grpSp>
        <p:nvGrpSpPr>
          <p:cNvPr id="2" name="Group 24"/>
          <p:cNvGrpSpPr>
            <a:grpSpLocks/>
          </p:cNvGrpSpPr>
          <p:nvPr/>
        </p:nvGrpSpPr>
        <p:grpSpPr bwMode="auto">
          <a:xfrm>
            <a:off x="419100" y="1447800"/>
            <a:ext cx="7962900" cy="2590800"/>
            <a:chOff x="264" y="912"/>
            <a:chExt cx="5016" cy="1632"/>
          </a:xfrm>
        </p:grpSpPr>
        <p:sp>
          <p:nvSpPr>
            <p:cNvPr id="51219" name="Rectangle 9"/>
            <p:cNvSpPr>
              <a:spLocks noChangeArrowheads="1"/>
            </p:cNvSpPr>
            <p:nvPr/>
          </p:nvSpPr>
          <p:spPr bwMode="auto">
            <a:xfrm>
              <a:off x="3648" y="912"/>
              <a:ext cx="1632" cy="1632"/>
            </a:xfrm>
            <a:prstGeom prst="rect">
              <a:avLst/>
            </a:prstGeom>
            <a:solidFill>
              <a:srgbClr val="FFCC00"/>
            </a:solidFill>
            <a:ln w="9525">
              <a:solidFill>
                <a:schemeClr val="tx1"/>
              </a:solidFill>
              <a:miter lim="800000"/>
              <a:headEnd/>
              <a:tailEnd/>
            </a:ln>
          </p:spPr>
          <p:txBody>
            <a:bodyPr wrap="none" anchor="ctr"/>
            <a:lstStyle/>
            <a:p>
              <a:pPr algn="ctr"/>
              <a:r>
                <a:rPr lang="en-US" sz="1600" dirty="0"/>
                <a:t>Coalition of</a:t>
              </a:r>
            </a:p>
            <a:p>
              <a:pPr algn="ctr"/>
              <a:r>
                <a:rPr lang="en-US" sz="1600" dirty="0"/>
                <a:t>Systems Test</a:t>
              </a:r>
            </a:p>
            <a:p>
              <a:pPr algn="ctr"/>
              <a:r>
                <a:rPr lang="en-US" sz="1600" dirty="0"/>
                <a:t>(Platforms to </a:t>
              </a:r>
            </a:p>
            <a:p>
              <a:pPr algn="ctr"/>
              <a:r>
                <a:rPr lang="en-US" sz="1600" dirty="0"/>
                <a:t>Network)</a:t>
              </a:r>
            </a:p>
          </p:txBody>
        </p:sp>
        <p:sp>
          <p:nvSpPr>
            <p:cNvPr id="51220" name="Rectangle 8"/>
            <p:cNvSpPr>
              <a:spLocks noChangeArrowheads="1"/>
            </p:cNvSpPr>
            <p:nvPr/>
          </p:nvSpPr>
          <p:spPr bwMode="auto">
            <a:xfrm>
              <a:off x="2534" y="1104"/>
              <a:ext cx="1488" cy="1296"/>
            </a:xfrm>
            <a:prstGeom prst="rect">
              <a:avLst/>
            </a:prstGeom>
            <a:solidFill>
              <a:srgbClr val="FFFF00"/>
            </a:solidFill>
            <a:ln w="9525">
              <a:solidFill>
                <a:schemeClr val="tx1"/>
              </a:solidFill>
              <a:miter lim="800000"/>
              <a:headEnd/>
              <a:tailEnd/>
            </a:ln>
          </p:spPr>
          <p:txBody>
            <a:bodyPr wrap="none" anchor="ctr"/>
            <a:lstStyle/>
            <a:p>
              <a:pPr algn="ctr"/>
              <a:r>
                <a:rPr lang="en-US" sz="1600" dirty="0"/>
                <a:t>Family of</a:t>
              </a:r>
            </a:p>
            <a:p>
              <a:pPr algn="ctr"/>
              <a:r>
                <a:rPr lang="en-US" sz="1600" dirty="0"/>
                <a:t>System Test</a:t>
              </a:r>
            </a:p>
            <a:p>
              <a:pPr algn="ctr"/>
              <a:r>
                <a:rPr lang="en-US" sz="1600" dirty="0"/>
                <a:t>(Platform to </a:t>
              </a:r>
            </a:p>
            <a:p>
              <a:pPr algn="ctr"/>
              <a:r>
                <a:rPr lang="en-US" sz="1600" dirty="0"/>
                <a:t>Platform)</a:t>
              </a:r>
            </a:p>
          </p:txBody>
        </p:sp>
        <p:sp>
          <p:nvSpPr>
            <p:cNvPr id="51221" name="Rectangle 7"/>
            <p:cNvSpPr>
              <a:spLocks noChangeArrowheads="1"/>
            </p:cNvSpPr>
            <p:nvPr/>
          </p:nvSpPr>
          <p:spPr bwMode="auto">
            <a:xfrm>
              <a:off x="1663" y="1248"/>
              <a:ext cx="1152" cy="1056"/>
            </a:xfrm>
            <a:prstGeom prst="rect">
              <a:avLst/>
            </a:prstGeom>
            <a:solidFill>
              <a:srgbClr val="FF9900"/>
            </a:solidFill>
            <a:ln w="9525">
              <a:solidFill>
                <a:schemeClr val="tx1"/>
              </a:solidFill>
              <a:miter lim="800000"/>
              <a:headEnd/>
              <a:tailEnd/>
            </a:ln>
          </p:spPr>
          <p:txBody>
            <a:bodyPr wrap="none" anchor="ctr"/>
            <a:lstStyle/>
            <a:p>
              <a:pPr algn="ctr"/>
              <a:r>
                <a:rPr lang="en-US" sz="1600" dirty="0"/>
                <a:t>System of</a:t>
              </a:r>
            </a:p>
            <a:p>
              <a:pPr algn="ctr"/>
              <a:r>
                <a:rPr lang="en-US" sz="1600" dirty="0"/>
                <a:t>System Test</a:t>
              </a:r>
            </a:p>
            <a:p>
              <a:pPr algn="ctr"/>
              <a:r>
                <a:rPr lang="en-US" sz="1600" dirty="0"/>
                <a:t>(System to </a:t>
              </a:r>
            </a:p>
            <a:p>
              <a:pPr algn="ctr"/>
              <a:r>
                <a:rPr lang="en-US" sz="1600" dirty="0"/>
                <a:t>Platform)</a:t>
              </a:r>
            </a:p>
          </p:txBody>
        </p:sp>
        <p:sp>
          <p:nvSpPr>
            <p:cNvPr id="51222" name="Rectangle 6"/>
            <p:cNvSpPr>
              <a:spLocks noChangeArrowheads="1"/>
            </p:cNvSpPr>
            <p:nvPr/>
          </p:nvSpPr>
          <p:spPr bwMode="auto">
            <a:xfrm>
              <a:off x="1014" y="1392"/>
              <a:ext cx="816" cy="720"/>
            </a:xfrm>
            <a:prstGeom prst="rect">
              <a:avLst/>
            </a:prstGeom>
            <a:solidFill>
              <a:schemeClr val="bg2"/>
            </a:solidFill>
            <a:ln w="9525">
              <a:solidFill>
                <a:schemeClr val="tx1"/>
              </a:solidFill>
              <a:miter lim="800000"/>
              <a:headEnd/>
              <a:tailEnd/>
            </a:ln>
          </p:spPr>
          <p:txBody>
            <a:bodyPr wrap="none" anchor="ctr"/>
            <a:lstStyle/>
            <a:p>
              <a:r>
                <a:rPr lang="en-US" sz="1400" dirty="0"/>
                <a:t>System </a:t>
              </a:r>
            </a:p>
            <a:p>
              <a:r>
                <a:rPr lang="en-US" sz="1400" dirty="0"/>
                <a:t>Test</a:t>
              </a:r>
            </a:p>
            <a:p>
              <a:r>
                <a:rPr lang="en-US" sz="1400" dirty="0"/>
                <a:t>(Component </a:t>
              </a:r>
            </a:p>
            <a:p>
              <a:r>
                <a:rPr lang="en-US" sz="1400" dirty="0"/>
                <a:t>to System)</a:t>
              </a:r>
            </a:p>
          </p:txBody>
        </p:sp>
        <p:sp>
          <p:nvSpPr>
            <p:cNvPr id="51223" name="Rectangle 5"/>
            <p:cNvSpPr>
              <a:spLocks noChangeArrowheads="1"/>
            </p:cNvSpPr>
            <p:nvPr/>
          </p:nvSpPr>
          <p:spPr bwMode="auto">
            <a:xfrm>
              <a:off x="264" y="1536"/>
              <a:ext cx="765" cy="432"/>
            </a:xfrm>
            <a:prstGeom prst="rect">
              <a:avLst/>
            </a:prstGeom>
            <a:solidFill>
              <a:schemeClr val="bg1"/>
            </a:solidFill>
            <a:ln w="9525">
              <a:solidFill>
                <a:schemeClr val="tx1"/>
              </a:solidFill>
              <a:miter lim="800000"/>
              <a:headEnd/>
              <a:tailEnd/>
            </a:ln>
          </p:spPr>
          <p:txBody>
            <a:bodyPr wrap="none" anchor="ctr"/>
            <a:lstStyle/>
            <a:p>
              <a:r>
                <a:rPr lang="en-US" sz="1400" dirty="0"/>
                <a:t>Component</a:t>
              </a:r>
            </a:p>
            <a:p>
              <a:r>
                <a:rPr lang="en-US" sz="1400" dirty="0"/>
                <a:t>Test</a:t>
              </a:r>
            </a:p>
          </p:txBody>
        </p:sp>
      </p:grpSp>
      <p:grpSp>
        <p:nvGrpSpPr>
          <p:cNvPr id="3" name="Group 23"/>
          <p:cNvGrpSpPr>
            <a:grpSpLocks/>
          </p:cNvGrpSpPr>
          <p:nvPr/>
        </p:nvGrpSpPr>
        <p:grpSpPr bwMode="auto">
          <a:xfrm>
            <a:off x="266700" y="4114800"/>
            <a:ext cx="7886700" cy="2286000"/>
            <a:chOff x="168" y="2592"/>
            <a:chExt cx="4968" cy="1440"/>
          </a:xfrm>
        </p:grpSpPr>
        <p:sp>
          <p:nvSpPr>
            <p:cNvPr id="51205" name="Line 11"/>
            <p:cNvSpPr>
              <a:spLocks noChangeShapeType="1"/>
            </p:cNvSpPr>
            <p:nvPr/>
          </p:nvSpPr>
          <p:spPr bwMode="auto">
            <a:xfrm>
              <a:off x="1296" y="3648"/>
              <a:ext cx="3840" cy="0"/>
            </a:xfrm>
            <a:prstGeom prst="line">
              <a:avLst/>
            </a:prstGeom>
            <a:noFill/>
            <a:ln w="28575">
              <a:solidFill>
                <a:schemeClr val="tx1"/>
              </a:solidFill>
              <a:round/>
              <a:headEnd/>
              <a:tailEnd/>
            </a:ln>
          </p:spPr>
          <p:txBody>
            <a:bodyPr/>
            <a:lstStyle/>
            <a:p>
              <a:endParaRPr lang="en-US" dirty="0"/>
            </a:p>
          </p:txBody>
        </p:sp>
        <p:sp>
          <p:nvSpPr>
            <p:cNvPr id="51206" name="Rectangle 12"/>
            <p:cNvSpPr>
              <a:spLocks noChangeArrowheads="1"/>
            </p:cNvSpPr>
            <p:nvPr/>
          </p:nvSpPr>
          <p:spPr bwMode="auto">
            <a:xfrm>
              <a:off x="1539" y="3312"/>
              <a:ext cx="788" cy="240"/>
            </a:xfrm>
            <a:prstGeom prst="rect">
              <a:avLst/>
            </a:prstGeom>
            <a:solidFill>
              <a:srgbClr val="CCFFCC"/>
            </a:solidFill>
            <a:ln w="9525">
              <a:solidFill>
                <a:schemeClr val="tx1"/>
              </a:solidFill>
              <a:miter lim="800000"/>
              <a:headEnd/>
              <a:tailEnd/>
            </a:ln>
          </p:spPr>
          <p:txBody>
            <a:bodyPr wrap="none" anchor="ctr"/>
            <a:lstStyle/>
            <a:p>
              <a:r>
                <a:rPr lang="en-US" sz="1400" dirty="0">
                  <a:latin typeface="Arial Black" pitchFamily="34" charset="0"/>
                </a:rPr>
                <a:t>Mission</a:t>
              </a:r>
            </a:p>
          </p:txBody>
        </p:sp>
        <p:sp>
          <p:nvSpPr>
            <p:cNvPr id="51207" name="Rectangle 13"/>
            <p:cNvSpPr>
              <a:spLocks noChangeArrowheads="1"/>
            </p:cNvSpPr>
            <p:nvPr/>
          </p:nvSpPr>
          <p:spPr bwMode="auto">
            <a:xfrm>
              <a:off x="1539" y="3792"/>
              <a:ext cx="788" cy="240"/>
            </a:xfrm>
            <a:prstGeom prst="rect">
              <a:avLst/>
            </a:prstGeom>
            <a:solidFill>
              <a:srgbClr val="CCFFCC"/>
            </a:solidFill>
            <a:ln w="9525">
              <a:solidFill>
                <a:schemeClr val="tx1"/>
              </a:solidFill>
              <a:miter lim="800000"/>
              <a:headEnd/>
              <a:tailEnd/>
            </a:ln>
          </p:spPr>
          <p:txBody>
            <a:bodyPr wrap="none" anchor="ctr"/>
            <a:lstStyle/>
            <a:p>
              <a:r>
                <a:rPr lang="en-US" sz="1400" dirty="0">
                  <a:latin typeface="Arial Black" pitchFamily="34" charset="0"/>
                </a:rPr>
                <a:t>Task</a:t>
              </a:r>
            </a:p>
          </p:txBody>
        </p:sp>
        <p:sp>
          <p:nvSpPr>
            <p:cNvPr id="51208" name="Rectangle 14"/>
            <p:cNvSpPr>
              <a:spLocks noChangeArrowheads="1"/>
            </p:cNvSpPr>
            <p:nvPr/>
          </p:nvSpPr>
          <p:spPr bwMode="auto">
            <a:xfrm>
              <a:off x="2869" y="3312"/>
              <a:ext cx="789" cy="240"/>
            </a:xfrm>
            <a:prstGeom prst="rect">
              <a:avLst/>
            </a:prstGeom>
            <a:solidFill>
              <a:srgbClr val="CCFFCC"/>
            </a:solidFill>
            <a:ln w="9525">
              <a:solidFill>
                <a:schemeClr val="tx1"/>
              </a:solidFill>
              <a:miter lim="800000"/>
              <a:headEnd/>
              <a:tailEnd/>
            </a:ln>
          </p:spPr>
          <p:txBody>
            <a:bodyPr wrap="none" anchor="ctr"/>
            <a:lstStyle/>
            <a:p>
              <a:r>
                <a:rPr lang="en-US" sz="1400" dirty="0">
                  <a:latin typeface="Arial Black" pitchFamily="34" charset="0"/>
                </a:rPr>
                <a:t>Operation</a:t>
              </a:r>
            </a:p>
          </p:txBody>
        </p:sp>
        <p:sp>
          <p:nvSpPr>
            <p:cNvPr id="51209" name="Rectangle 15"/>
            <p:cNvSpPr>
              <a:spLocks noChangeArrowheads="1"/>
            </p:cNvSpPr>
            <p:nvPr/>
          </p:nvSpPr>
          <p:spPr bwMode="auto">
            <a:xfrm>
              <a:off x="2869" y="3792"/>
              <a:ext cx="789" cy="240"/>
            </a:xfrm>
            <a:prstGeom prst="rect">
              <a:avLst/>
            </a:prstGeom>
            <a:solidFill>
              <a:srgbClr val="CCFFCC"/>
            </a:solidFill>
            <a:ln w="9525">
              <a:solidFill>
                <a:schemeClr val="tx1"/>
              </a:solidFill>
              <a:miter lim="800000"/>
              <a:headEnd/>
              <a:tailEnd/>
            </a:ln>
          </p:spPr>
          <p:txBody>
            <a:bodyPr wrap="none" anchor="ctr"/>
            <a:lstStyle/>
            <a:p>
              <a:r>
                <a:rPr lang="en-US" sz="1400" dirty="0">
                  <a:latin typeface="Arial Black" pitchFamily="34" charset="0"/>
                </a:rPr>
                <a:t>Purpose</a:t>
              </a:r>
            </a:p>
          </p:txBody>
        </p:sp>
        <p:sp>
          <p:nvSpPr>
            <p:cNvPr id="51210" name="Rectangle 16"/>
            <p:cNvSpPr>
              <a:spLocks noChangeArrowheads="1"/>
            </p:cNvSpPr>
            <p:nvPr/>
          </p:nvSpPr>
          <p:spPr bwMode="auto">
            <a:xfrm>
              <a:off x="4150" y="3312"/>
              <a:ext cx="789" cy="240"/>
            </a:xfrm>
            <a:prstGeom prst="rect">
              <a:avLst/>
            </a:prstGeom>
            <a:solidFill>
              <a:srgbClr val="CCFFCC"/>
            </a:solidFill>
            <a:ln w="9525">
              <a:solidFill>
                <a:schemeClr val="tx1"/>
              </a:solidFill>
              <a:miter lim="800000"/>
              <a:headEnd/>
              <a:tailEnd/>
            </a:ln>
          </p:spPr>
          <p:txBody>
            <a:bodyPr wrap="none" anchor="ctr"/>
            <a:lstStyle/>
            <a:p>
              <a:r>
                <a:rPr lang="en-US" sz="1400" dirty="0">
                  <a:latin typeface="Arial Black" pitchFamily="34" charset="0"/>
                </a:rPr>
                <a:t>Task</a:t>
              </a:r>
            </a:p>
          </p:txBody>
        </p:sp>
        <p:sp>
          <p:nvSpPr>
            <p:cNvPr id="51211" name="Rectangle 17"/>
            <p:cNvSpPr>
              <a:spLocks noChangeArrowheads="1"/>
            </p:cNvSpPr>
            <p:nvPr/>
          </p:nvSpPr>
          <p:spPr bwMode="auto">
            <a:xfrm>
              <a:off x="4150" y="3792"/>
              <a:ext cx="789" cy="240"/>
            </a:xfrm>
            <a:prstGeom prst="rect">
              <a:avLst/>
            </a:prstGeom>
            <a:solidFill>
              <a:srgbClr val="CCFFCC"/>
            </a:solidFill>
            <a:ln w="9525">
              <a:solidFill>
                <a:schemeClr val="tx1"/>
              </a:solidFill>
              <a:miter lim="800000"/>
              <a:headEnd/>
              <a:tailEnd/>
            </a:ln>
          </p:spPr>
          <p:txBody>
            <a:bodyPr wrap="none" anchor="ctr"/>
            <a:lstStyle/>
            <a:p>
              <a:r>
                <a:rPr lang="en-US" sz="1400" dirty="0">
                  <a:latin typeface="Arial Black" pitchFamily="34" charset="0"/>
                </a:rPr>
                <a:t>Method</a:t>
              </a:r>
            </a:p>
          </p:txBody>
        </p:sp>
        <p:sp>
          <p:nvSpPr>
            <p:cNvPr id="51212" name="AutoShape 20"/>
            <p:cNvSpPr>
              <a:spLocks noChangeArrowheads="1"/>
            </p:cNvSpPr>
            <p:nvPr/>
          </p:nvSpPr>
          <p:spPr bwMode="auto">
            <a:xfrm rot="-5400000">
              <a:off x="254" y="2506"/>
              <a:ext cx="720" cy="891"/>
            </a:xfrm>
            <a:prstGeom prst="cloudCallout">
              <a:avLst>
                <a:gd name="adj1" fmla="val -7588"/>
                <a:gd name="adj2" fmla="val 57222"/>
              </a:avLst>
            </a:prstGeom>
            <a:solidFill>
              <a:schemeClr val="bg2"/>
            </a:solidFill>
            <a:ln w="9525">
              <a:solidFill>
                <a:schemeClr val="tx1"/>
              </a:solidFill>
              <a:round/>
              <a:headEnd/>
              <a:tailEnd/>
            </a:ln>
          </p:spPr>
          <p:txBody>
            <a:bodyPr vert="eaVert"/>
            <a:lstStyle/>
            <a:p>
              <a:r>
                <a:rPr lang="en-US" sz="1800" dirty="0">
                  <a:latin typeface="Arial Black" pitchFamily="34" charset="0"/>
                </a:rPr>
                <a:t>So</a:t>
              </a:r>
            </a:p>
            <a:p>
              <a:r>
                <a:rPr lang="en-US" sz="1800" dirty="0">
                  <a:latin typeface="Arial Black" pitchFamily="34" charset="0"/>
                </a:rPr>
                <a:t>What!</a:t>
              </a:r>
            </a:p>
          </p:txBody>
        </p:sp>
        <p:sp>
          <p:nvSpPr>
            <p:cNvPr id="51213" name="AutoShape 23"/>
            <p:cNvSpPr>
              <a:spLocks noChangeArrowheads="1"/>
            </p:cNvSpPr>
            <p:nvPr/>
          </p:nvSpPr>
          <p:spPr bwMode="auto">
            <a:xfrm>
              <a:off x="1632" y="2688"/>
              <a:ext cx="849" cy="480"/>
            </a:xfrm>
            <a:prstGeom prst="cloudCallout">
              <a:avLst>
                <a:gd name="adj1" fmla="val -13801"/>
                <a:gd name="adj2" fmla="val 68542"/>
              </a:avLst>
            </a:prstGeom>
            <a:noFill/>
            <a:ln w="9525">
              <a:solidFill>
                <a:schemeClr val="tx1"/>
              </a:solidFill>
              <a:round/>
              <a:headEnd/>
              <a:tailEnd/>
            </a:ln>
          </p:spPr>
          <p:txBody>
            <a:bodyPr/>
            <a:lstStyle/>
            <a:p>
              <a:r>
                <a:rPr lang="en-US" sz="1800" dirty="0">
                  <a:latin typeface="Arial Black" pitchFamily="34" charset="0"/>
                </a:rPr>
                <a:t>What</a:t>
              </a:r>
            </a:p>
          </p:txBody>
        </p:sp>
        <p:sp>
          <p:nvSpPr>
            <p:cNvPr id="51214" name="AutoShape 24"/>
            <p:cNvSpPr>
              <a:spLocks noChangeArrowheads="1"/>
            </p:cNvSpPr>
            <p:nvPr/>
          </p:nvSpPr>
          <p:spPr bwMode="auto">
            <a:xfrm>
              <a:off x="2976" y="2688"/>
              <a:ext cx="768" cy="480"/>
            </a:xfrm>
            <a:prstGeom prst="cloudCallout">
              <a:avLst>
                <a:gd name="adj1" fmla="val -13801"/>
                <a:gd name="adj2" fmla="val 68542"/>
              </a:avLst>
            </a:prstGeom>
            <a:noFill/>
            <a:ln w="9525">
              <a:solidFill>
                <a:schemeClr val="tx1"/>
              </a:solidFill>
              <a:round/>
              <a:headEnd/>
              <a:tailEnd/>
            </a:ln>
          </p:spPr>
          <p:txBody>
            <a:bodyPr/>
            <a:lstStyle/>
            <a:p>
              <a:r>
                <a:rPr lang="en-US" sz="1800" dirty="0">
                  <a:latin typeface="Arial Black" pitchFamily="34" charset="0"/>
                </a:rPr>
                <a:t>Why</a:t>
              </a:r>
            </a:p>
          </p:txBody>
        </p:sp>
        <p:sp>
          <p:nvSpPr>
            <p:cNvPr id="51215" name="AutoShape 25"/>
            <p:cNvSpPr>
              <a:spLocks noChangeArrowheads="1"/>
            </p:cNvSpPr>
            <p:nvPr/>
          </p:nvSpPr>
          <p:spPr bwMode="auto">
            <a:xfrm>
              <a:off x="4272" y="2688"/>
              <a:ext cx="768" cy="480"/>
            </a:xfrm>
            <a:prstGeom prst="cloudCallout">
              <a:avLst>
                <a:gd name="adj1" fmla="val -13801"/>
                <a:gd name="adj2" fmla="val 68542"/>
              </a:avLst>
            </a:prstGeom>
            <a:noFill/>
            <a:ln w="9525">
              <a:solidFill>
                <a:schemeClr val="tx1"/>
              </a:solidFill>
              <a:round/>
              <a:headEnd/>
              <a:tailEnd/>
            </a:ln>
          </p:spPr>
          <p:txBody>
            <a:bodyPr/>
            <a:lstStyle/>
            <a:p>
              <a:r>
                <a:rPr lang="en-US" sz="1800" dirty="0">
                  <a:latin typeface="Arial Black" pitchFamily="34" charset="0"/>
                </a:rPr>
                <a:t>How</a:t>
              </a:r>
            </a:p>
          </p:txBody>
        </p:sp>
        <p:sp>
          <p:nvSpPr>
            <p:cNvPr id="51216" name="Rectangle 30"/>
            <p:cNvSpPr>
              <a:spLocks noChangeArrowheads="1"/>
            </p:cNvSpPr>
            <p:nvPr/>
          </p:nvSpPr>
          <p:spPr bwMode="auto">
            <a:xfrm>
              <a:off x="2555" y="2880"/>
              <a:ext cx="277" cy="288"/>
            </a:xfrm>
            <a:prstGeom prst="rect">
              <a:avLst/>
            </a:prstGeom>
            <a:noFill/>
            <a:ln w="9525">
              <a:noFill/>
              <a:miter lim="800000"/>
              <a:headEnd/>
              <a:tailEnd/>
            </a:ln>
          </p:spPr>
          <p:txBody>
            <a:bodyPr wrap="none" anchor="ctr"/>
            <a:lstStyle/>
            <a:p>
              <a:r>
                <a:rPr lang="en-US" dirty="0">
                  <a:latin typeface="Arial Black" pitchFamily="34" charset="0"/>
                </a:rPr>
                <a:t>+</a:t>
              </a:r>
            </a:p>
          </p:txBody>
        </p:sp>
        <p:sp>
          <p:nvSpPr>
            <p:cNvPr id="51217" name="Rectangle 31"/>
            <p:cNvSpPr>
              <a:spLocks noChangeArrowheads="1"/>
            </p:cNvSpPr>
            <p:nvPr/>
          </p:nvSpPr>
          <p:spPr bwMode="auto">
            <a:xfrm>
              <a:off x="3851" y="2880"/>
              <a:ext cx="277" cy="288"/>
            </a:xfrm>
            <a:prstGeom prst="rect">
              <a:avLst/>
            </a:prstGeom>
            <a:noFill/>
            <a:ln w="9525">
              <a:noFill/>
              <a:miter lim="800000"/>
              <a:headEnd/>
              <a:tailEnd/>
            </a:ln>
          </p:spPr>
          <p:txBody>
            <a:bodyPr wrap="none" anchor="ctr"/>
            <a:lstStyle/>
            <a:p>
              <a:r>
                <a:rPr lang="en-US" dirty="0">
                  <a:latin typeface="Arial Black" pitchFamily="34" charset="0"/>
                </a:rPr>
                <a:t>+</a:t>
              </a:r>
            </a:p>
          </p:txBody>
        </p:sp>
        <p:sp>
          <p:nvSpPr>
            <p:cNvPr id="51218" name="Rectangle 32"/>
            <p:cNvSpPr>
              <a:spLocks noChangeArrowheads="1"/>
            </p:cNvSpPr>
            <p:nvPr/>
          </p:nvSpPr>
          <p:spPr bwMode="auto">
            <a:xfrm>
              <a:off x="1152" y="2880"/>
              <a:ext cx="288" cy="240"/>
            </a:xfrm>
            <a:prstGeom prst="rect">
              <a:avLst/>
            </a:prstGeom>
            <a:noFill/>
            <a:ln w="9525">
              <a:noFill/>
              <a:miter lim="800000"/>
              <a:headEnd/>
              <a:tailEnd/>
            </a:ln>
          </p:spPr>
          <p:txBody>
            <a:bodyPr wrap="none" anchor="ctr"/>
            <a:lstStyle/>
            <a:p>
              <a:r>
                <a:rPr lang="en-US" dirty="0">
                  <a:latin typeface="Arial Black" pitchFamily="34" charset="0"/>
                </a:rPr>
                <a:t>=</a:t>
              </a:r>
            </a:p>
          </p:txBody>
        </p:sp>
      </p:grpSp>
      <p:sp>
        <p:nvSpPr>
          <p:cNvPr id="24" name="Rectangle 23"/>
          <p:cNvSpPr/>
          <p:nvPr/>
        </p:nvSpPr>
        <p:spPr>
          <a:xfrm>
            <a:off x="8480095" y="6350943"/>
            <a:ext cx="354584" cy="276999"/>
          </a:xfrm>
          <a:prstGeom prst="rect">
            <a:avLst/>
          </a:prstGeom>
        </p:spPr>
        <p:txBody>
          <a:bodyPr wrap="none">
            <a:spAutoFit/>
          </a:bodyPr>
          <a:lstStyle/>
          <a:p>
            <a:fld id="{D7D41F74-47AA-4117-8E0D-76BB5CA22DE8}" type="slidenum">
              <a:rPr lang="en-US" sz="1200" smtClean="0"/>
              <a:pPr/>
              <a:t>17</a:t>
            </a:fld>
            <a:endParaRPr lang="en-US" sz="12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a:xfrm>
            <a:off x="2314575" y="0"/>
            <a:ext cx="5819776" cy="987425"/>
          </a:xfrm>
        </p:spPr>
        <p:txBody>
          <a:bodyPr/>
          <a:lstStyle/>
          <a:p>
            <a:pPr algn="l">
              <a:defRPr/>
            </a:pPr>
            <a:r>
              <a:rPr lang="en-US" sz="2800" dirty="0">
                <a:solidFill>
                  <a:schemeClr val="tx1"/>
                </a:solidFill>
              </a:rPr>
              <a:t>Notional Business Flow To Include Service Requirements</a:t>
            </a:r>
          </a:p>
        </p:txBody>
      </p:sp>
      <p:grpSp>
        <p:nvGrpSpPr>
          <p:cNvPr id="2" name="Group 50"/>
          <p:cNvGrpSpPr>
            <a:grpSpLocks/>
          </p:cNvGrpSpPr>
          <p:nvPr/>
        </p:nvGrpSpPr>
        <p:grpSpPr bwMode="auto">
          <a:xfrm>
            <a:off x="457200" y="1100138"/>
            <a:ext cx="8418513" cy="5597525"/>
            <a:chOff x="288" y="693"/>
            <a:chExt cx="5303" cy="3526"/>
          </a:xfrm>
        </p:grpSpPr>
        <p:sp>
          <p:nvSpPr>
            <p:cNvPr id="52228" name="Line 20"/>
            <p:cNvSpPr>
              <a:spLocks noChangeShapeType="1"/>
            </p:cNvSpPr>
            <p:nvPr/>
          </p:nvSpPr>
          <p:spPr bwMode="auto">
            <a:xfrm>
              <a:off x="2160" y="1152"/>
              <a:ext cx="1" cy="117"/>
            </a:xfrm>
            <a:prstGeom prst="line">
              <a:avLst/>
            </a:prstGeom>
            <a:noFill/>
            <a:ln w="38100">
              <a:solidFill>
                <a:schemeClr val="tx1"/>
              </a:solidFill>
              <a:round/>
              <a:headEnd/>
              <a:tailEnd/>
            </a:ln>
          </p:spPr>
          <p:txBody>
            <a:bodyPr/>
            <a:lstStyle/>
            <a:p>
              <a:endParaRPr lang="en-US" dirty="0"/>
            </a:p>
          </p:txBody>
        </p:sp>
        <p:sp>
          <p:nvSpPr>
            <p:cNvPr id="52229" name="Line 19"/>
            <p:cNvSpPr>
              <a:spLocks noChangeShapeType="1"/>
            </p:cNvSpPr>
            <p:nvPr/>
          </p:nvSpPr>
          <p:spPr bwMode="auto">
            <a:xfrm>
              <a:off x="1392" y="1152"/>
              <a:ext cx="1" cy="117"/>
            </a:xfrm>
            <a:prstGeom prst="line">
              <a:avLst/>
            </a:prstGeom>
            <a:noFill/>
            <a:ln w="38100">
              <a:solidFill>
                <a:schemeClr val="tx1"/>
              </a:solidFill>
              <a:round/>
              <a:headEnd/>
              <a:tailEnd/>
            </a:ln>
          </p:spPr>
          <p:txBody>
            <a:bodyPr/>
            <a:lstStyle/>
            <a:p>
              <a:endParaRPr lang="en-US" dirty="0"/>
            </a:p>
          </p:txBody>
        </p:sp>
        <p:sp>
          <p:nvSpPr>
            <p:cNvPr id="52230" name="Line 24"/>
            <p:cNvSpPr>
              <a:spLocks noChangeShapeType="1"/>
            </p:cNvSpPr>
            <p:nvPr/>
          </p:nvSpPr>
          <p:spPr bwMode="auto">
            <a:xfrm>
              <a:off x="2400" y="2256"/>
              <a:ext cx="1" cy="117"/>
            </a:xfrm>
            <a:prstGeom prst="line">
              <a:avLst/>
            </a:prstGeom>
            <a:noFill/>
            <a:ln w="38100">
              <a:solidFill>
                <a:schemeClr val="tx1"/>
              </a:solidFill>
              <a:round/>
              <a:headEnd/>
              <a:tailEnd/>
            </a:ln>
          </p:spPr>
          <p:txBody>
            <a:bodyPr/>
            <a:lstStyle/>
            <a:p>
              <a:endParaRPr lang="en-US" dirty="0"/>
            </a:p>
          </p:txBody>
        </p:sp>
        <p:sp>
          <p:nvSpPr>
            <p:cNvPr id="52231" name="Line 26"/>
            <p:cNvSpPr>
              <a:spLocks noChangeShapeType="1"/>
            </p:cNvSpPr>
            <p:nvPr/>
          </p:nvSpPr>
          <p:spPr bwMode="auto">
            <a:xfrm>
              <a:off x="2256" y="3840"/>
              <a:ext cx="1" cy="176"/>
            </a:xfrm>
            <a:prstGeom prst="line">
              <a:avLst/>
            </a:prstGeom>
            <a:noFill/>
            <a:ln w="38100">
              <a:solidFill>
                <a:schemeClr val="tx1"/>
              </a:solidFill>
              <a:round/>
              <a:headEnd/>
              <a:tailEnd/>
            </a:ln>
          </p:spPr>
          <p:txBody>
            <a:bodyPr/>
            <a:lstStyle/>
            <a:p>
              <a:endParaRPr lang="en-US" dirty="0"/>
            </a:p>
          </p:txBody>
        </p:sp>
        <p:sp>
          <p:nvSpPr>
            <p:cNvPr id="52232" name="Line 35"/>
            <p:cNvSpPr>
              <a:spLocks noChangeShapeType="1"/>
            </p:cNvSpPr>
            <p:nvPr/>
          </p:nvSpPr>
          <p:spPr bwMode="auto">
            <a:xfrm>
              <a:off x="3840" y="3504"/>
              <a:ext cx="1" cy="176"/>
            </a:xfrm>
            <a:prstGeom prst="line">
              <a:avLst/>
            </a:prstGeom>
            <a:noFill/>
            <a:ln w="38100">
              <a:solidFill>
                <a:schemeClr val="tx1"/>
              </a:solidFill>
              <a:round/>
              <a:headEnd/>
              <a:tailEnd/>
            </a:ln>
          </p:spPr>
          <p:txBody>
            <a:bodyPr/>
            <a:lstStyle/>
            <a:p>
              <a:endParaRPr lang="en-US" dirty="0"/>
            </a:p>
          </p:txBody>
        </p:sp>
        <p:sp>
          <p:nvSpPr>
            <p:cNvPr id="52233" name="Line 39"/>
            <p:cNvSpPr>
              <a:spLocks noChangeShapeType="1"/>
            </p:cNvSpPr>
            <p:nvPr/>
          </p:nvSpPr>
          <p:spPr bwMode="auto">
            <a:xfrm>
              <a:off x="3216" y="3504"/>
              <a:ext cx="1" cy="176"/>
            </a:xfrm>
            <a:prstGeom prst="line">
              <a:avLst/>
            </a:prstGeom>
            <a:noFill/>
            <a:ln w="38100">
              <a:solidFill>
                <a:schemeClr val="tx1"/>
              </a:solidFill>
              <a:round/>
              <a:headEnd/>
              <a:tailEnd/>
            </a:ln>
          </p:spPr>
          <p:txBody>
            <a:bodyPr/>
            <a:lstStyle/>
            <a:p>
              <a:endParaRPr lang="en-US" dirty="0"/>
            </a:p>
          </p:txBody>
        </p:sp>
        <p:sp>
          <p:nvSpPr>
            <p:cNvPr id="52234" name="Line 38"/>
            <p:cNvSpPr>
              <a:spLocks noChangeShapeType="1"/>
            </p:cNvSpPr>
            <p:nvPr/>
          </p:nvSpPr>
          <p:spPr bwMode="auto">
            <a:xfrm>
              <a:off x="2592" y="3504"/>
              <a:ext cx="1" cy="176"/>
            </a:xfrm>
            <a:prstGeom prst="line">
              <a:avLst/>
            </a:prstGeom>
            <a:noFill/>
            <a:ln w="38100">
              <a:solidFill>
                <a:schemeClr val="tx1"/>
              </a:solidFill>
              <a:round/>
              <a:headEnd/>
              <a:tailEnd/>
            </a:ln>
          </p:spPr>
          <p:txBody>
            <a:bodyPr/>
            <a:lstStyle/>
            <a:p>
              <a:endParaRPr lang="en-US" dirty="0"/>
            </a:p>
          </p:txBody>
        </p:sp>
        <p:sp>
          <p:nvSpPr>
            <p:cNvPr id="52235" name="Line 37"/>
            <p:cNvSpPr>
              <a:spLocks noChangeShapeType="1"/>
            </p:cNvSpPr>
            <p:nvPr/>
          </p:nvSpPr>
          <p:spPr bwMode="auto">
            <a:xfrm>
              <a:off x="1920" y="3504"/>
              <a:ext cx="1" cy="176"/>
            </a:xfrm>
            <a:prstGeom prst="line">
              <a:avLst/>
            </a:prstGeom>
            <a:noFill/>
            <a:ln w="38100">
              <a:solidFill>
                <a:schemeClr val="tx1"/>
              </a:solidFill>
              <a:round/>
              <a:headEnd/>
              <a:tailEnd/>
            </a:ln>
          </p:spPr>
          <p:txBody>
            <a:bodyPr/>
            <a:lstStyle/>
            <a:p>
              <a:endParaRPr lang="en-US" dirty="0"/>
            </a:p>
          </p:txBody>
        </p:sp>
        <p:sp>
          <p:nvSpPr>
            <p:cNvPr id="52236" name="Line 36"/>
            <p:cNvSpPr>
              <a:spLocks noChangeShapeType="1"/>
            </p:cNvSpPr>
            <p:nvPr/>
          </p:nvSpPr>
          <p:spPr bwMode="auto">
            <a:xfrm>
              <a:off x="1248" y="3504"/>
              <a:ext cx="1" cy="176"/>
            </a:xfrm>
            <a:prstGeom prst="line">
              <a:avLst/>
            </a:prstGeom>
            <a:noFill/>
            <a:ln w="38100">
              <a:solidFill>
                <a:schemeClr val="tx1"/>
              </a:solidFill>
              <a:round/>
              <a:headEnd/>
              <a:tailEnd/>
            </a:ln>
          </p:spPr>
          <p:txBody>
            <a:bodyPr/>
            <a:lstStyle/>
            <a:p>
              <a:endParaRPr lang="en-US" dirty="0"/>
            </a:p>
          </p:txBody>
        </p:sp>
        <p:sp>
          <p:nvSpPr>
            <p:cNvPr id="52237" name="Line 34"/>
            <p:cNvSpPr>
              <a:spLocks noChangeShapeType="1"/>
            </p:cNvSpPr>
            <p:nvPr/>
          </p:nvSpPr>
          <p:spPr bwMode="auto">
            <a:xfrm>
              <a:off x="624" y="3504"/>
              <a:ext cx="1" cy="176"/>
            </a:xfrm>
            <a:prstGeom prst="line">
              <a:avLst/>
            </a:prstGeom>
            <a:noFill/>
            <a:ln w="38100">
              <a:solidFill>
                <a:schemeClr val="tx1"/>
              </a:solidFill>
              <a:round/>
              <a:headEnd/>
              <a:tailEnd/>
            </a:ln>
          </p:spPr>
          <p:txBody>
            <a:bodyPr/>
            <a:lstStyle/>
            <a:p>
              <a:endParaRPr lang="en-US" dirty="0"/>
            </a:p>
          </p:txBody>
        </p:sp>
        <p:sp>
          <p:nvSpPr>
            <p:cNvPr id="52238" name="Rectangle 4"/>
            <p:cNvSpPr>
              <a:spLocks noChangeArrowheads="1"/>
            </p:cNvSpPr>
            <p:nvPr/>
          </p:nvSpPr>
          <p:spPr bwMode="auto">
            <a:xfrm>
              <a:off x="1008" y="693"/>
              <a:ext cx="1296" cy="469"/>
            </a:xfrm>
            <a:prstGeom prst="rect">
              <a:avLst/>
            </a:prstGeom>
            <a:solidFill>
              <a:srgbClr val="FFFF00"/>
            </a:solidFill>
            <a:ln w="9525">
              <a:solidFill>
                <a:schemeClr val="tx1"/>
              </a:solidFill>
              <a:miter lim="800000"/>
              <a:headEnd/>
              <a:tailEnd/>
            </a:ln>
          </p:spPr>
          <p:txBody>
            <a:bodyPr wrap="none" anchor="ctr"/>
            <a:lstStyle/>
            <a:p>
              <a:r>
                <a:rPr lang="en-US" sz="1600" dirty="0"/>
                <a:t>JCA </a:t>
              </a:r>
            </a:p>
            <a:p>
              <a:r>
                <a:rPr lang="en-US" sz="1600" dirty="0"/>
                <a:t>(CONOPS/AV)</a:t>
              </a:r>
            </a:p>
          </p:txBody>
        </p:sp>
        <p:sp>
          <p:nvSpPr>
            <p:cNvPr id="52239" name="Rectangle 5"/>
            <p:cNvSpPr>
              <a:spLocks noChangeArrowheads="1"/>
            </p:cNvSpPr>
            <p:nvPr/>
          </p:nvSpPr>
          <p:spPr bwMode="auto">
            <a:xfrm>
              <a:off x="288" y="1248"/>
              <a:ext cx="1344" cy="390"/>
            </a:xfrm>
            <a:prstGeom prst="rect">
              <a:avLst/>
            </a:prstGeom>
            <a:solidFill>
              <a:srgbClr val="FFFF00"/>
            </a:solidFill>
            <a:ln w="9525">
              <a:solidFill>
                <a:schemeClr val="tx1"/>
              </a:solidFill>
              <a:miter lim="800000"/>
              <a:headEnd/>
              <a:tailEnd/>
            </a:ln>
          </p:spPr>
          <p:txBody>
            <a:bodyPr wrap="none" anchor="ctr"/>
            <a:lstStyle/>
            <a:p>
              <a:r>
                <a:rPr lang="en-US" sz="1600" dirty="0"/>
                <a:t>UJTL-SN/ST </a:t>
              </a:r>
            </a:p>
            <a:p>
              <a:r>
                <a:rPr lang="en-US" sz="1600" dirty="0"/>
                <a:t>(ISP/OV)</a:t>
              </a:r>
            </a:p>
          </p:txBody>
        </p:sp>
        <p:sp>
          <p:nvSpPr>
            <p:cNvPr id="52240" name="Rectangle 6"/>
            <p:cNvSpPr>
              <a:spLocks noChangeArrowheads="1"/>
            </p:cNvSpPr>
            <p:nvPr/>
          </p:nvSpPr>
          <p:spPr bwMode="auto">
            <a:xfrm>
              <a:off x="1776" y="1248"/>
              <a:ext cx="2112" cy="390"/>
            </a:xfrm>
            <a:prstGeom prst="rect">
              <a:avLst/>
            </a:prstGeom>
            <a:solidFill>
              <a:srgbClr val="FFFF00"/>
            </a:solidFill>
            <a:ln w="9525">
              <a:solidFill>
                <a:schemeClr val="tx1"/>
              </a:solidFill>
              <a:miter lim="800000"/>
              <a:headEnd/>
              <a:tailEnd/>
            </a:ln>
          </p:spPr>
          <p:txBody>
            <a:bodyPr wrap="none" anchor="ctr"/>
            <a:lstStyle/>
            <a:p>
              <a:r>
                <a:rPr lang="en-US" sz="1600" dirty="0"/>
                <a:t>UJTL-OP and Mission ID </a:t>
              </a:r>
            </a:p>
            <a:p>
              <a:r>
                <a:rPr lang="en-US" sz="1600" dirty="0"/>
                <a:t>(CDD/SV)</a:t>
              </a:r>
            </a:p>
          </p:txBody>
        </p:sp>
        <p:sp>
          <p:nvSpPr>
            <p:cNvPr id="52241" name="Rectangle 7"/>
            <p:cNvSpPr>
              <a:spLocks noChangeArrowheads="1"/>
            </p:cNvSpPr>
            <p:nvPr/>
          </p:nvSpPr>
          <p:spPr bwMode="auto">
            <a:xfrm>
              <a:off x="432" y="1824"/>
              <a:ext cx="2112" cy="528"/>
            </a:xfrm>
            <a:prstGeom prst="rect">
              <a:avLst/>
            </a:prstGeom>
            <a:solidFill>
              <a:srgbClr val="FFFF00"/>
            </a:solidFill>
            <a:ln w="9525">
              <a:solidFill>
                <a:schemeClr val="tx1"/>
              </a:solidFill>
              <a:miter lim="800000"/>
              <a:headEnd/>
              <a:tailEnd/>
            </a:ln>
          </p:spPr>
          <p:txBody>
            <a:bodyPr wrap="none" anchor="ctr"/>
            <a:lstStyle/>
            <a:p>
              <a:r>
                <a:rPr lang="en-US" sz="1600" dirty="0"/>
                <a:t>UJTL-TA and Mission Thread </a:t>
              </a:r>
            </a:p>
            <a:p>
              <a:r>
                <a:rPr lang="en-US" sz="1600" dirty="0"/>
                <a:t>(CPD/detailed SV)</a:t>
              </a:r>
            </a:p>
          </p:txBody>
        </p:sp>
        <p:sp>
          <p:nvSpPr>
            <p:cNvPr id="52242" name="Rectangle 8"/>
            <p:cNvSpPr>
              <a:spLocks noChangeArrowheads="1"/>
            </p:cNvSpPr>
            <p:nvPr/>
          </p:nvSpPr>
          <p:spPr bwMode="auto">
            <a:xfrm>
              <a:off x="2688" y="1824"/>
              <a:ext cx="1344" cy="528"/>
            </a:xfrm>
            <a:prstGeom prst="rect">
              <a:avLst/>
            </a:prstGeom>
            <a:solidFill>
              <a:srgbClr val="FFFF00"/>
            </a:solidFill>
            <a:ln w="9525">
              <a:solidFill>
                <a:schemeClr val="tx1"/>
              </a:solidFill>
              <a:miter lim="800000"/>
              <a:headEnd/>
              <a:tailEnd/>
            </a:ln>
          </p:spPr>
          <p:txBody>
            <a:bodyPr wrap="none" anchor="ctr"/>
            <a:lstStyle/>
            <a:p>
              <a:r>
                <a:rPr lang="en-US" sz="1600" dirty="0"/>
                <a:t>METL </a:t>
              </a:r>
            </a:p>
            <a:p>
              <a:r>
                <a:rPr lang="en-US" sz="1600" dirty="0"/>
                <a:t>(detailed SV/TV)</a:t>
              </a:r>
            </a:p>
          </p:txBody>
        </p:sp>
        <p:sp>
          <p:nvSpPr>
            <p:cNvPr id="52243" name="Rectangle 9"/>
            <p:cNvSpPr>
              <a:spLocks noChangeArrowheads="1"/>
            </p:cNvSpPr>
            <p:nvPr/>
          </p:nvSpPr>
          <p:spPr bwMode="auto">
            <a:xfrm>
              <a:off x="768" y="2352"/>
              <a:ext cx="2880" cy="294"/>
            </a:xfrm>
            <a:prstGeom prst="rect">
              <a:avLst/>
            </a:prstGeom>
            <a:solidFill>
              <a:srgbClr val="3366FF"/>
            </a:solidFill>
            <a:ln w="9525">
              <a:solidFill>
                <a:schemeClr val="tx1"/>
              </a:solidFill>
              <a:miter lim="800000"/>
              <a:headEnd/>
              <a:tailEnd/>
            </a:ln>
          </p:spPr>
          <p:txBody>
            <a:bodyPr wrap="none" anchor="ctr"/>
            <a:lstStyle/>
            <a:p>
              <a:r>
                <a:rPr lang="en-US" sz="1600" dirty="0"/>
                <a:t>C/S/A detailed METL  (detailed KPP/SV/TV)</a:t>
              </a:r>
            </a:p>
          </p:txBody>
        </p:sp>
        <p:sp>
          <p:nvSpPr>
            <p:cNvPr id="52244" name="AutoShape 11"/>
            <p:cNvSpPr>
              <a:spLocks noChangeArrowheads="1"/>
            </p:cNvSpPr>
            <p:nvPr/>
          </p:nvSpPr>
          <p:spPr bwMode="auto">
            <a:xfrm>
              <a:off x="384" y="2928"/>
              <a:ext cx="480" cy="704"/>
            </a:xfrm>
            <a:prstGeom prst="can">
              <a:avLst>
                <a:gd name="adj" fmla="val 36667"/>
              </a:avLst>
            </a:prstGeom>
            <a:solidFill>
              <a:schemeClr val="accent1"/>
            </a:solidFill>
            <a:ln w="9525">
              <a:solidFill>
                <a:schemeClr val="tx1"/>
              </a:solidFill>
              <a:round/>
              <a:headEnd/>
              <a:tailEnd/>
            </a:ln>
          </p:spPr>
          <p:txBody>
            <a:bodyPr wrap="none" anchor="ctr"/>
            <a:lstStyle/>
            <a:p>
              <a:r>
                <a:rPr lang="en-US" sz="1600" dirty="0"/>
                <a:t>USA</a:t>
              </a:r>
            </a:p>
          </p:txBody>
        </p:sp>
        <p:sp>
          <p:nvSpPr>
            <p:cNvPr id="52245" name="AutoShape 12"/>
            <p:cNvSpPr>
              <a:spLocks noChangeArrowheads="1"/>
            </p:cNvSpPr>
            <p:nvPr/>
          </p:nvSpPr>
          <p:spPr bwMode="auto">
            <a:xfrm>
              <a:off x="1008" y="2928"/>
              <a:ext cx="480" cy="704"/>
            </a:xfrm>
            <a:prstGeom prst="can">
              <a:avLst>
                <a:gd name="adj" fmla="val 36667"/>
              </a:avLst>
            </a:prstGeom>
            <a:solidFill>
              <a:srgbClr val="0000FF"/>
            </a:solidFill>
            <a:ln w="9525">
              <a:solidFill>
                <a:schemeClr val="tx1"/>
              </a:solidFill>
              <a:round/>
              <a:headEnd/>
              <a:tailEnd/>
            </a:ln>
          </p:spPr>
          <p:txBody>
            <a:bodyPr wrap="none" anchor="ctr"/>
            <a:lstStyle/>
            <a:p>
              <a:r>
                <a:rPr lang="en-US" sz="1800" dirty="0"/>
                <a:t>USN</a:t>
              </a:r>
            </a:p>
          </p:txBody>
        </p:sp>
        <p:sp>
          <p:nvSpPr>
            <p:cNvPr id="52246" name="AutoShape 13"/>
            <p:cNvSpPr>
              <a:spLocks noChangeArrowheads="1"/>
            </p:cNvSpPr>
            <p:nvPr/>
          </p:nvSpPr>
          <p:spPr bwMode="auto">
            <a:xfrm>
              <a:off x="1680" y="2928"/>
              <a:ext cx="480" cy="704"/>
            </a:xfrm>
            <a:prstGeom prst="can">
              <a:avLst>
                <a:gd name="adj" fmla="val 36667"/>
              </a:avLst>
            </a:prstGeom>
            <a:solidFill>
              <a:srgbClr val="FF0000"/>
            </a:solidFill>
            <a:ln w="9525">
              <a:solidFill>
                <a:schemeClr val="tx1"/>
              </a:solidFill>
              <a:round/>
              <a:headEnd/>
              <a:tailEnd/>
            </a:ln>
          </p:spPr>
          <p:txBody>
            <a:bodyPr wrap="none" anchor="ctr"/>
            <a:lstStyle/>
            <a:p>
              <a:r>
                <a:rPr lang="en-US" sz="1800" dirty="0"/>
                <a:t>USMC</a:t>
              </a:r>
            </a:p>
          </p:txBody>
        </p:sp>
        <p:sp>
          <p:nvSpPr>
            <p:cNvPr id="52247" name="AutoShape 14"/>
            <p:cNvSpPr>
              <a:spLocks noChangeArrowheads="1"/>
            </p:cNvSpPr>
            <p:nvPr/>
          </p:nvSpPr>
          <p:spPr bwMode="auto">
            <a:xfrm>
              <a:off x="2352" y="2928"/>
              <a:ext cx="480" cy="704"/>
            </a:xfrm>
            <a:prstGeom prst="can">
              <a:avLst>
                <a:gd name="adj" fmla="val 36667"/>
              </a:avLst>
            </a:prstGeom>
            <a:solidFill>
              <a:srgbClr val="3366FF"/>
            </a:solidFill>
            <a:ln w="9525">
              <a:solidFill>
                <a:schemeClr val="tx1"/>
              </a:solidFill>
              <a:round/>
              <a:headEnd/>
              <a:tailEnd/>
            </a:ln>
          </p:spPr>
          <p:txBody>
            <a:bodyPr wrap="none" anchor="ctr"/>
            <a:lstStyle/>
            <a:p>
              <a:r>
                <a:rPr lang="en-US" sz="1800" dirty="0"/>
                <a:t>USAF</a:t>
              </a:r>
            </a:p>
          </p:txBody>
        </p:sp>
        <p:sp>
          <p:nvSpPr>
            <p:cNvPr id="52248" name="AutoShape 15"/>
            <p:cNvSpPr>
              <a:spLocks noChangeArrowheads="1"/>
            </p:cNvSpPr>
            <p:nvPr/>
          </p:nvSpPr>
          <p:spPr bwMode="auto">
            <a:xfrm>
              <a:off x="2976" y="2928"/>
              <a:ext cx="480" cy="704"/>
            </a:xfrm>
            <a:prstGeom prst="can">
              <a:avLst>
                <a:gd name="adj" fmla="val 36667"/>
              </a:avLst>
            </a:prstGeom>
            <a:solidFill>
              <a:srgbClr val="800080"/>
            </a:solidFill>
            <a:ln w="9525">
              <a:solidFill>
                <a:schemeClr val="tx1"/>
              </a:solidFill>
              <a:round/>
              <a:headEnd/>
              <a:tailEnd/>
            </a:ln>
          </p:spPr>
          <p:txBody>
            <a:bodyPr wrap="none" anchor="ctr"/>
            <a:lstStyle/>
            <a:p>
              <a:r>
                <a:rPr lang="en-US" sz="1600" dirty="0"/>
                <a:t>Agency</a:t>
              </a:r>
            </a:p>
          </p:txBody>
        </p:sp>
        <p:sp>
          <p:nvSpPr>
            <p:cNvPr id="52249" name="AutoShape 16"/>
            <p:cNvSpPr>
              <a:spLocks noChangeArrowheads="1"/>
            </p:cNvSpPr>
            <p:nvPr/>
          </p:nvSpPr>
          <p:spPr bwMode="auto">
            <a:xfrm>
              <a:off x="3600" y="2928"/>
              <a:ext cx="480" cy="704"/>
            </a:xfrm>
            <a:prstGeom prst="can">
              <a:avLst>
                <a:gd name="adj" fmla="val 36667"/>
              </a:avLst>
            </a:prstGeom>
            <a:noFill/>
            <a:ln w="9525">
              <a:solidFill>
                <a:schemeClr val="tx1"/>
              </a:solidFill>
              <a:round/>
              <a:headEnd/>
              <a:tailEnd/>
            </a:ln>
          </p:spPr>
          <p:txBody>
            <a:bodyPr wrap="none" anchor="ctr"/>
            <a:lstStyle/>
            <a:p>
              <a:r>
                <a:rPr lang="en-US" sz="1800" dirty="0"/>
                <a:t>Other</a:t>
              </a:r>
            </a:p>
          </p:txBody>
        </p:sp>
        <p:sp>
          <p:nvSpPr>
            <p:cNvPr id="52250" name="Rectangle 17"/>
            <p:cNvSpPr>
              <a:spLocks noChangeArrowheads="1"/>
            </p:cNvSpPr>
            <p:nvPr/>
          </p:nvSpPr>
          <p:spPr bwMode="auto">
            <a:xfrm>
              <a:off x="384" y="3648"/>
              <a:ext cx="3648" cy="235"/>
            </a:xfrm>
            <a:prstGeom prst="rect">
              <a:avLst/>
            </a:prstGeom>
            <a:solidFill>
              <a:srgbClr val="FF9900"/>
            </a:solidFill>
            <a:ln w="9525">
              <a:solidFill>
                <a:schemeClr val="tx1"/>
              </a:solidFill>
              <a:miter lim="800000"/>
              <a:headEnd/>
              <a:tailEnd/>
            </a:ln>
          </p:spPr>
          <p:txBody>
            <a:bodyPr wrap="none" anchor="ctr"/>
            <a:lstStyle/>
            <a:p>
              <a:r>
                <a:rPr lang="en-US" sz="1600" dirty="0"/>
                <a:t>Mission Area # / Task / KPP / IER</a:t>
              </a:r>
            </a:p>
          </p:txBody>
        </p:sp>
        <p:sp>
          <p:nvSpPr>
            <p:cNvPr id="52251" name="Rectangle 18"/>
            <p:cNvSpPr>
              <a:spLocks noChangeArrowheads="1"/>
            </p:cNvSpPr>
            <p:nvPr/>
          </p:nvSpPr>
          <p:spPr bwMode="auto">
            <a:xfrm>
              <a:off x="864" y="3984"/>
              <a:ext cx="2880" cy="235"/>
            </a:xfrm>
            <a:prstGeom prst="rect">
              <a:avLst/>
            </a:prstGeom>
            <a:solidFill>
              <a:srgbClr val="FFCC00"/>
            </a:solidFill>
            <a:ln w="9525">
              <a:solidFill>
                <a:schemeClr val="tx1"/>
              </a:solidFill>
              <a:miter lim="800000"/>
              <a:headEnd/>
              <a:tailEnd/>
            </a:ln>
          </p:spPr>
          <p:txBody>
            <a:bodyPr wrap="none" anchor="ctr"/>
            <a:lstStyle/>
            <a:p>
              <a:r>
                <a:rPr lang="en-US" sz="1600" dirty="0"/>
                <a:t>Min Imp (threshold) and FOC (Objective)</a:t>
              </a:r>
            </a:p>
          </p:txBody>
        </p:sp>
        <p:sp>
          <p:nvSpPr>
            <p:cNvPr id="52252" name="Line 21"/>
            <p:cNvSpPr>
              <a:spLocks noChangeShapeType="1"/>
            </p:cNvSpPr>
            <p:nvPr/>
          </p:nvSpPr>
          <p:spPr bwMode="auto">
            <a:xfrm>
              <a:off x="1397" y="1650"/>
              <a:ext cx="1" cy="176"/>
            </a:xfrm>
            <a:prstGeom prst="line">
              <a:avLst/>
            </a:prstGeom>
            <a:noFill/>
            <a:ln w="38100">
              <a:solidFill>
                <a:schemeClr val="tx1"/>
              </a:solidFill>
              <a:round/>
              <a:headEnd/>
              <a:tailEnd/>
            </a:ln>
          </p:spPr>
          <p:txBody>
            <a:bodyPr/>
            <a:lstStyle/>
            <a:p>
              <a:endParaRPr lang="en-US" dirty="0"/>
            </a:p>
          </p:txBody>
        </p:sp>
        <p:sp>
          <p:nvSpPr>
            <p:cNvPr id="52253" name="Line 22"/>
            <p:cNvSpPr>
              <a:spLocks noChangeShapeType="1"/>
            </p:cNvSpPr>
            <p:nvPr/>
          </p:nvSpPr>
          <p:spPr bwMode="auto">
            <a:xfrm>
              <a:off x="3360" y="1638"/>
              <a:ext cx="1" cy="176"/>
            </a:xfrm>
            <a:prstGeom prst="line">
              <a:avLst/>
            </a:prstGeom>
            <a:noFill/>
            <a:ln w="38100">
              <a:solidFill>
                <a:schemeClr val="tx1"/>
              </a:solidFill>
              <a:round/>
              <a:headEnd/>
              <a:tailEnd/>
            </a:ln>
          </p:spPr>
          <p:txBody>
            <a:bodyPr/>
            <a:lstStyle/>
            <a:p>
              <a:endParaRPr lang="en-US" dirty="0"/>
            </a:p>
          </p:txBody>
        </p:sp>
        <p:sp>
          <p:nvSpPr>
            <p:cNvPr id="52254" name="Line 23"/>
            <p:cNvSpPr>
              <a:spLocks noChangeShapeType="1"/>
            </p:cNvSpPr>
            <p:nvPr/>
          </p:nvSpPr>
          <p:spPr bwMode="auto">
            <a:xfrm flipH="1">
              <a:off x="2544" y="2016"/>
              <a:ext cx="144" cy="0"/>
            </a:xfrm>
            <a:prstGeom prst="line">
              <a:avLst/>
            </a:prstGeom>
            <a:noFill/>
            <a:ln w="38100">
              <a:solidFill>
                <a:schemeClr val="tx1"/>
              </a:solidFill>
              <a:round/>
              <a:headEnd/>
              <a:tailEnd/>
            </a:ln>
          </p:spPr>
          <p:txBody>
            <a:bodyPr/>
            <a:lstStyle/>
            <a:p>
              <a:endParaRPr lang="en-US" dirty="0"/>
            </a:p>
          </p:txBody>
        </p:sp>
        <p:sp>
          <p:nvSpPr>
            <p:cNvPr id="52255" name="Line 25"/>
            <p:cNvSpPr>
              <a:spLocks noChangeShapeType="1"/>
            </p:cNvSpPr>
            <p:nvPr/>
          </p:nvSpPr>
          <p:spPr bwMode="auto">
            <a:xfrm>
              <a:off x="2880" y="2256"/>
              <a:ext cx="1" cy="117"/>
            </a:xfrm>
            <a:prstGeom prst="line">
              <a:avLst/>
            </a:prstGeom>
            <a:noFill/>
            <a:ln w="38100">
              <a:solidFill>
                <a:schemeClr val="tx1"/>
              </a:solidFill>
              <a:round/>
              <a:headEnd/>
              <a:tailEnd/>
            </a:ln>
          </p:spPr>
          <p:txBody>
            <a:bodyPr/>
            <a:lstStyle/>
            <a:p>
              <a:endParaRPr lang="en-US" dirty="0"/>
            </a:p>
          </p:txBody>
        </p:sp>
        <p:sp>
          <p:nvSpPr>
            <p:cNvPr id="52256" name="Line 27"/>
            <p:cNvSpPr>
              <a:spLocks noChangeShapeType="1"/>
            </p:cNvSpPr>
            <p:nvPr/>
          </p:nvSpPr>
          <p:spPr bwMode="auto">
            <a:xfrm flipH="1">
              <a:off x="768" y="2640"/>
              <a:ext cx="1392" cy="352"/>
            </a:xfrm>
            <a:prstGeom prst="line">
              <a:avLst/>
            </a:prstGeom>
            <a:noFill/>
            <a:ln w="9525">
              <a:solidFill>
                <a:schemeClr val="tx1"/>
              </a:solidFill>
              <a:round/>
              <a:headEnd/>
              <a:tailEnd type="triangle" w="med" len="med"/>
            </a:ln>
          </p:spPr>
          <p:txBody>
            <a:bodyPr/>
            <a:lstStyle/>
            <a:p>
              <a:endParaRPr lang="en-US" dirty="0"/>
            </a:p>
          </p:txBody>
        </p:sp>
        <p:sp>
          <p:nvSpPr>
            <p:cNvPr id="52257" name="Line 28"/>
            <p:cNvSpPr>
              <a:spLocks noChangeShapeType="1"/>
            </p:cNvSpPr>
            <p:nvPr/>
          </p:nvSpPr>
          <p:spPr bwMode="auto">
            <a:xfrm flipH="1">
              <a:off x="1392" y="2640"/>
              <a:ext cx="768" cy="352"/>
            </a:xfrm>
            <a:prstGeom prst="line">
              <a:avLst/>
            </a:prstGeom>
            <a:noFill/>
            <a:ln w="9525">
              <a:solidFill>
                <a:schemeClr val="tx1"/>
              </a:solidFill>
              <a:round/>
              <a:headEnd/>
              <a:tailEnd type="triangle" w="med" len="med"/>
            </a:ln>
          </p:spPr>
          <p:txBody>
            <a:bodyPr/>
            <a:lstStyle/>
            <a:p>
              <a:endParaRPr lang="en-US" dirty="0"/>
            </a:p>
          </p:txBody>
        </p:sp>
        <p:sp>
          <p:nvSpPr>
            <p:cNvPr id="52258" name="Line 29"/>
            <p:cNvSpPr>
              <a:spLocks noChangeShapeType="1"/>
            </p:cNvSpPr>
            <p:nvPr/>
          </p:nvSpPr>
          <p:spPr bwMode="auto">
            <a:xfrm flipH="1">
              <a:off x="2016" y="2669"/>
              <a:ext cx="132" cy="323"/>
            </a:xfrm>
            <a:prstGeom prst="line">
              <a:avLst/>
            </a:prstGeom>
            <a:noFill/>
            <a:ln w="9525">
              <a:solidFill>
                <a:schemeClr val="tx1"/>
              </a:solidFill>
              <a:round/>
              <a:headEnd/>
              <a:tailEnd type="triangle" w="med" len="med"/>
            </a:ln>
          </p:spPr>
          <p:txBody>
            <a:bodyPr/>
            <a:lstStyle/>
            <a:p>
              <a:endParaRPr lang="en-US" dirty="0"/>
            </a:p>
          </p:txBody>
        </p:sp>
        <p:sp>
          <p:nvSpPr>
            <p:cNvPr id="52259" name="Line 30"/>
            <p:cNvSpPr>
              <a:spLocks noChangeShapeType="1"/>
            </p:cNvSpPr>
            <p:nvPr/>
          </p:nvSpPr>
          <p:spPr bwMode="auto">
            <a:xfrm>
              <a:off x="2166" y="2640"/>
              <a:ext cx="240" cy="352"/>
            </a:xfrm>
            <a:prstGeom prst="line">
              <a:avLst/>
            </a:prstGeom>
            <a:noFill/>
            <a:ln w="9525">
              <a:solidFill>
                <a:schemeClr val="tx1"/>
              </a:solidFill>
              <a:round/>
              <a:headEnd/>
              <a:tailEnd type="triangle" w="med" len="med"/>
            </a:ln>
          </p:spPr>
          <p:txBody>
            <a:bodyPr/>
            <a:lstStyle/>
            <a:p>
              <a:endParaRPr lang="en-US" dirty="0"/>
            </a:p>
          </p:txBody>
        </p:sp>
        <p:sp>
          <p:nvSpPr>
            <p:cNvPr id="52260" name="Line 31"/>
            <p:cNvSpPr>
              <a:spLocks noChangeShapeType="1"/>
            </p:cNvSpPr>
            <p:nvPr/>
          </p:nvSpPr>
          <p:spPr bwMode="auto">
            <a:xfrm>
              <a:off x="2160" y="2640"/>
              <a:ext cx="912" cy="352"/>
            </a:xfrm>
            <a:prstGeom prst="line">
              <a:avLst/>
            </a:prstGeom>
            <a:noFill/>
            <a:ln w="9525">
              <a:solidFill>
                <a:schemeClr val="tx1"/>
              </a:solidFill>
              <a:round/>
              <a:headEnd/>
              <a:tailEnd type="triangle" w="med" len="med"/>
            </a:ln>
          </p:spPr>
          <p:txBody>
            <a:bodyPr/>
            <a:lstStyle/>
            <a:p>
              <a:endParaRPr lang="en-US" dirty="0"/>
            </a:p>
          </p:txBody>
        </p:sp>
        <p:sp>
          <p:nvSpPr>
            <p:cNvPr id="52261" name="Line 32"/>
            <p:cNvSpPr>
              <a:spLocks noChangeShapeType="1"/>
            </p:cNvSpPr>
            <p:nvPr/>
          </p:nvSpPr>
          <p:spPr bwMode="auto">
            <a:xfrm>
              <a:off x="2160" y="2640"/>
              <a:ext cx="1488" cy="352"/>
            </a:xfrm>
            <a:prstGeom prst="line">
              <a:avLst/>
            </a:prstGeom>
            <a:noFill/>
            <a:ln w="9525">
              <a:solidFill>
                <a:schemeClr val="tx1"/>
              </a:solidFill>
              <a:round/>
              <a:headEnd/>
              <a:tailEnd type="triangle" w="med" len="med"/>
            </a:ln>
          </p:spPr>
          <p:txBody>
            <a:bodyPr/>
            <a:lstStyle/>
            <a:p>
              <a:endParaRPr lang="en-US" dirty="0"/>
            </a:p>
          </p:txBody>
        </p:sp>
        <p:sp>
          <p:nvSpPr>
            <p:cNvPr id="52262" name="AutoShape 40"/>
            <p:cNvSpPr>
              <a:spLocks noChangeArrowheads="1"/>
            </p:cNvSpPr>
            <p:nvPr/>
          </p:nvSpPr>
          <p:spPr bwMode="auto">
            <a:xfrm>
              <a:off x="4603" y="1066"/>
              <a:ext cx="960" cy="821"/>
            </a:xfrm>
            <a:prstGeom prst="wedgeRoundRectCallout">
              <a:avLst>
                <a:gd name="adj1" fmla="val -79898"/>
                <a:gd name="adj2" fmla="val 31972"/>
                <a:gd name="adj3" fmla="val 16667"/>
              </a:avLst>
            </a:prstGeom>
            <a:noFill/>
            <a:ln w="9525">
              <a:solidFill>
                <a:schemeClr val="tx1"/>
              </a:solidFill>
              <a:miter lim="800000"/>
              <a:headEnd/>
              <a:tailEnd/>
            </a:ln>
          </p:spPr>
          <p:txBody>
            <a:bodyPr/>
            <a:lstStyle/>
            <a:p>
              <a:r>
                <a:rPr lang="en-US" sz="1800" dirty="0">
                  <a:latin typeface="Arial Black" pitchFamily="34" charset="0"/>
                </a:rPr>
                <a:t>Policy to Mission</a:t>
              </a:r>
            </a:p>
            <a:p>
              <a:r>
                <a:rPr lang="en-US" sz="1400" dirty="0"/>
                <a:t>(Top Down)</a:t>
              </a:r>
            </a:p>
            <a:p>
              <a:r>
                <a:rPr lang="en-US" sz="1400" dirty="0"/>
                <a:t>*can be standardized</a:t>
              </a:r>
            </a:p>
          </p:txBody>
        </p:sp>
        <p:sp>
          <p:nvSpPr>
            <p:cNvPr id="52263" name="AutoShape 41"/>
            <p:cNvSpPr>
              <a:spLocks noChangeArrowheads="1"/>
            </p:cNvSpPr>
            <p:nvPr/>
          </p:nvSpPr>
          <p:spPr bwMode="auto">
            <a:xfrm>
              <a:off x="4631" y="3123"/>
              <a:ext cx="960" cy="965"/>
            </a:xfrm>
            <a:prstGeom prst="wedgeRoundRectCallout">
              <a:avLst>
                <a:gd name="adj1" fmla="val -72606"/>
                <a:gd name="adj2" fmla="val -16634"/>
                <a:gd name="adj3" fmla="val 16667"/>
              </a:avLst>
            </a:prstGeom>
            <a:noFill/>
            <a:ln w="9525">
              <a:solidFill>
                <a:schemeClr val="tx1"/>
              </a:solidFill>
              <a:miter lim="800000"/>
              <a:headEnd/>
              <a:tailEnd/>
            </a:ln>
          </p:spPr>
          <p:txBody>
            <a:bodyPr/>
            <a:lstStyle/>
            <a:p>
              <a:r>
                <a:rPr lang="en-US" sz="1800" dirty="0">
                  <a:latin typeface="Arial Black" pitchFamily="34" charset="0"/>
                </a:rPr>
                <a:t>Mission to Policy</a:t>
              </a:r>
            </a:p>
            <a:p>
              <a:r>
                <a:rPr lang="en-US" sz="1600" dirty="0"/>
                <a:t>(Bottom Up)</a:t>
              </a:r>
            </a:p>
            <a:p>
              <a:r>
                <a:rPr lang="en-US" sz="1400" dirty="0"/>
                <a:t>*should map to top down</a:t>
              </a:r>
            </a:p>
          </p:txBody>
        </p:sp>
        <p:sp>
          <p:nvSpPr>
            <p:cNvPr id="52264" name="AutoShape 48"/>
            <p:cNvSpPr>
              <a:spLocks noChangeArrowheads="1"/>
            </p:cNvSpPr>
            <p:nvPr/>
          </p:nvSpPr>
          <p:spPr bwMode="auto">
            <a:xfrm>
              <a:off x="4320" y="2046"/>
              <a:ext cx="1008" cy="997"/>
            </a:xfrm>
            <a:prstGeom prst="irregularSeal1">
              <a:avLst/>
            </a:prstGeom>
            <a:solidFill>
              <a:srgbClr val="FF6600"/>
            </a:solidFill>
            <a:ln w="9525">
              <a:solidFill>
                <a:schemeClr val="tx1"/>
              </a:solidFill>
              <a:miter lim="800000"/>
              <a:headEnd/>
              <a:tailEnd/>
            </a:ln>
          </p:spPr>
          <p:txBody>
            <a:bodyPr wrap="none" anchor="ctr"/>
            <a:lstStyle/>
            <a:p>
              <a:r>
                <a:rPr lang="en-US" dirty="0">
                  <a:latin typeface="Times New Roman" pitchFamily="18" charset="0"/>
                </a:rPr>
                <a:t>Tie-In</a:t>
              </a:r>
            </a:p>
          </p:txBody>
        </p:sp>
        <p:sp>
          <p:nvSpPr>
            <p:cNvPr id="52265" name="AutoShape 48"/>
            <p:cNvSpPr>
              <a:spLocks/>
            </p:cNvSpPr>
            <p:nvPr/>
          </p:nvSpPr>
          <p:spPr bwMode="auto">
            <a:xfrm>
              <a:off x="4078" y="829"/>
              <a:ext cx="230" cy="1826"/>
            </a:xfrm>
            <a:prstGeom prst="rightBrace">
              <a:avLst>
                <a:gd name="adj1" fmla="val 66159"/>
                <a:gd name="adj2" fmla="val 50000"/>
              </a:avLst>
            </a:prstGeom>
            <a:noFill/>
            <a:ln w="9525">
              <a:solidFill>
                <a:schemeClr val="tx1"/>
              </a:solidFill>
              <a:round/>
              <a:headEnd type="none" w="sm" len="sm"/>
              <a:tailEnd type="none" w="sm" len="sm"/>
            </a:ln>
          </p:spPr>
          <p:txBody>
            <a:bodyPr wrap="none" anchor="ctr"/>
            <a:lstStyle/>
            <a:p>
              <a:endParaRPr lang="en-US" dirty="0"/>
            </a:p>
          </p:txBody>
        </p:sp>
        <p:sp>
          <p:nvSpPr>
            <p:cNvPr id="52266" name="AutoShape 49"/>
            <p:cNvSpPr>
              <a:spLocks/>
            </p:cNvSpPr>
            <p:nvPr/>
          </p:nvSpPr>
          <p:spPr bwMode="auto">
            <a:xfrm>
              <a:off x="4111" y="2675"/>
              <a:ext cx="288" cy="1539"/>
            </a:xfrm>
            <a:prstGeom prst="rightBrace">
              <a:avLst>
                <a:gd name="adj1" fmla="val 44531"/>
                <a:gd name="adj2" fmla="val 50000"/>
              </a:avLst>
            </a:prstGeom>
            <a:noFill/>
            <a:ln w="9525">
              <a:solidFill>
                <a:schemeClr val="tx1"/>
              </a:solidFill>
              <a:round/>
              <a:headEnd type="none" w="sm" len="sm"/>
              <a:tailEnd type="none" w="sm" len="sm"/>
            </a:ln>
          </p:spPr>
          <p:txBody>
            <a:bodyPr wrap="none" anchor="ctr"/>
            <a:lstStyle/>
            <a:p>
              <a:endParaRPr lang="en-US" dirty="0"/>
            </a:p>
          </p:txBody>
        </p:sp>
      </p:grpSp>
      <p:sp>
        <p:nvSpPr>
          <p:cNvPr id="43" name="Rectangle 42"/>
          <p:cNvSpPr/>
          <p:nvPr/>
        </p:nvSpPr>
        <p:spPr>
          <a:xfrm>
            <a:off x="8613445" y="6455718"/>
            <a:ext cx="354584" cy="276999"/>
          </a:xfrm>
          <a:prstGeom prst="rect">
            <a:avLst/>
          </a:prstGeom>
        </p:spPr>
        <p:txBody>
          <a:bodyPr wrap="none">
            <a:spAutoFit/>
          </a:bodyPr>
          <a:lstStyle/>
          <a:p>
            <a:fld id="{D7D41F74-47AA-4117-8E0D-76BB5CA22DE8}" type="slidenum">
              <a:rPr lang="en-US" sz="1200" smtClean="0"/>
              <a:pPr/>
              <a:t>18</a:t>
            </a:fld>
            <a:endParaRPr lang="en-US" sz="12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2"/>
          <p:cNvSpPr>
            <a:spLocks noGrp="1"/>
          </p:cNvSpPr>
          <p:nvPr>
            <p:ph type="sldNum" sz="quarter" idx="11"/>
          </p:nvPr>
        </p:nvSpPr>
        <p:spPr>
          <a:noFill/>
        </p:spPr>
        <p:txBody>
          <a:bodyPr/>
          <a:lstStyle/>
          <a:p>
            <a:fld id="{D6BB51F4-1D24-4B24-895B-CA880D0F9DB8}" type="slidenum">
              <a:rPr lang="en-US" smtClean="0">
                <a:ea typeface="ＭＳ Ｐゴシック"/>
                <a:cs typeface="ＭＳ Ｐゴシック"/>
              </a:rPr>
              <a:pPr/>
              <a:t>19</a:t>
            </a:fld>
            <a:endParaRPr lang="en-US" dirty="0" smtClean="0">
              <a:ea typeface="ＭＳ Ｐゴシック"/>
              <a:cs typeface="ＭＳ Ｐゴシック"/>
            </a:endParaRPr>
          </a:p>
        </p:txBody>
      </p:sp>
      <p:sp>
        <p:nvSpPr>
          <p:cNvPr id="3074" name="Rectangle 2"/>
          <p:cNvSpPr>
            <a:spLocks noGrp="1" noChangeArrowheads="1"/>
          </p:cNvSpPr>
          <p:nvPr>
            <p:ph type="title" idx="4294967295"/>
          </p:nvPr>
        </p:nvSpPr>
        <p:spPr>
          <a:xfrm>
            <a:off x="2438400" y="133350"/>
            <a:ext cx="5591176" cy="1079500"/>
          </a:xfrm>
        </p:spPr>
        <p:txBody>
          <a:bodyPr/>
          <a:lstStyle/>
          <a:p>
            <a:pPr>
              <a:defRPr/>
            </a:pPr>
            <a:r>
              <a:rPr lang="en-US" sz="3200" dirty="0" smtClean="0"/>
              <a:t>End to End (E2E) Process Context (US centric view)</a:t>
            </a:r>
          </a:p>
        </p:txBody>
      </p:sp>
      <p:grpSp>
        <p:nvGrpSpPr>
          <p:cNvPr id="2" name="Group 42"/>
          <p:cNvGrpSpPr>
            <a:grpSpLocks/>
          </p:cNvGrpSpPr>
          <p:nvPr/>
        </p:nvGrpSpPr>
        <p:grpSpPr bwMode="auto">
          <a:xfrm>
            <a:off x="133350" y="1400175"/>
            <a:ext cx="8896350" cy="5410200"/>
            <a:chOff x="263" y="912"/>
            <a:chExt cx="5108" cy="3183"/>
          </a:xfrm>
        </p:grpSpPr>
        <p:pic>
          <p:nvPicPr>
            <p:cNvPr id="36869" name="Flowchart: Process 22"/>
            <p:cNvPicPr>
              <a:picLocks noChangeArrowheads="1"/>
            </p:cNvPicPr>
            <p:nvPr/>
          </p:nvPicPr>
          <p:blipFill>
            <a:blip r:embed="rId3" cstate="print"/>
            <a:srcRect/>
            <a:stretch>
              <a:fillRect/>
            </a:stretch>
          </p:blipFill>
          <p:spPr bwMode="auto">
            <a:xfrm>
              <a:off x="4752" y="3284"/>
              <a:ext cx="603" cy="268"/>
            </a:xfrm>
            <a:prstGeom prst="rect">
              <a:avLst/>
            </a:prstGeom>
            <a:noFill/>
            <a:ln w="9525">
              <a:noFill/>
              <a:miter lim="800000"/>
              <a:headEnd/>
              <a:tailEnd/>
            </a:ln>
          </p:spPr>
        </p:pic>
        <p:pic>
          <p:nvPicPr>
            <p:cNvPr id="36870" name="Rectangle 3"/>
            <p:cNvPicPr>
              <a:picLocks noChangeArrowheads="1"/>
            </p:cNvPicPr>
            <p:nvPr/>
          </p:nvPicPr>
          <p:blipFill>
            <a:blip r:embed="rId4" cstate="print"/>
            <a:srcRect/>
            <a:stretch>
              <a:fillRect/>
            </a:stretch>
          </p:blipFill>
          <p:spPr bwMode="auto">
            <a:xfrm>
              <a:off x="2406" y="912"/>
              <a:ext cx="1182" cy="461"/>
            </a:xfrm>
            <a:prstGeom prst="rect">
              <a:avLst/>
            </a:prstGeom>
            <a:noFill/>
            <a:ln w="9525">
              <a:noFill/>
              <a:miter lim="800000"/>
              <a:headEnd/>
              <a:tailEnd/>
            </a:ln>
          </p:spPr>
        </p:pic>
        <p:sp>
          <p:nvSpPr>
            <p:cNvPr id="36871" name="Text Box 59"/>
            <p:cNvSpPr txBox="1">
              <a:spLocks noChangeArrowheads="1"/>
            </p:cNvSpPr>
            <p:nvPr/>
          </p:nvSpPr>
          <p:spPr bwMode="auto">
            <a:xfrm>
              <a:off x="2423" y="929"/>
              <a:ext cx="1152" cy="432"/>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S/N GOALS</a:t>
              </a:r>
              <a:endParaRPr lang="en-US" dirty="0">
                <a:latin typeface="Times New Roman" pitchFamily="18" charset="0"/>
              </a:endParaRPr>
            </a:p>
          </p:txBody>
        </p:sp>
        <p:pic>
          <p:nvPicPr>
            <p:cNvPr id="36872" name="Rounded Rectangle 4"/>
            <p:cNvPicPr>
              <a:picLocks noChangeArrowheads="1"/>
            </p:cNvPicPr>
            <p:nvPr/>
          </p:nvPicPr>
          <p:blipFill>
            <a:blip r:embed="rId5" cstate="print"/>
            <a:srcRect/>
            <a:stretch>
              <a:fillRect/>
            </a:stretch>
          </p:blipFill>
          <p:spPr bwMode="auto">
            <a:xfrm>
              <a:off x="2456" y="1685"/>
              <a:ext cx="1132" cy="409"/>
            </a:xfrm>
            <a:prstGeom prst="rect">
              <a:avLst/>
            </a:prstGeom>
            <a:noFill/>
            <a:ln w="9525">
              <a:noFill/>
              <a:miter lim="800000"/>
              <a:headEnd/>
              <a:tailEnd/>
            </a:ln>
          </p:spPr>
        </p:pic>
        <p:sp>
          <p:nvSpPr>
            <p:cNvPr id="36873" name="Text Box 62"/>
            <p:cNvSpPr txBox="1">
              <a:spLocks noChangeArrowheads="1"/>
            </p:cNvSpPr>
            <p:nvPr/>
          </p:nvSpPr>
          <p:spPr bwMode="auto">
            <a:xfrm>
              <a:off x="2476" y="1661"/>
              <a:ext cx="1115" cy="432"/>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MISSION / CAPABILITY</a:t>
              </a:r>
              <a:endParaRPr lang="en-US" dirty="0">
                <a:latin typeface="Times New Roman" pitchFamily="18" charset="0"/>
              </a:endParaRPr>
            </a:p>
          </p:txBody>
        </p:sp>
        <p:pic>
          <p:nvPicPr>
            <p:cNvPr id="36874" name="Down Arrow 5"/>
            <p:cNvPicPr>
              <a:picLocks noChangeArrowheads="1"/>
            </p:cNvPicPr>
            <p:nvPr/>
          </p:nvPicPr>
          <p:blipFill>
            <a:blip r:embed="rId6" cstate="print"/>
            <a:srcRect/>
            <a:stretch>
              <a:fillRect/>
            </a:stretch>
          </p:blipFill>
          <p:spPr bwMode="auto">
            <a:xfrm>
              <a:off x="2778" y="1357"/>
              <a:ext cx="426" cy="346"/>
            </a:xfrm>
            <a:prstGeom prst="rect">
              <a:avLst/>
            </a:prstGeom>
            <a:noFill/>
            <a:ln w="9525">
              <a:noFill/>
              <a:miter lim="800000"/>
              <a:headEnd/>
              <a:tailEnd/>
            </a:ln>
          </p:spPr>
        </p:pic>
        <p:sp>
          <p:nvSpPr>
            <p:cNvPr id="36875" name="Text Box 65"/>
            <p:cNvSpPr txBox="1">
              <a:spLocks noChangeArrowheads="1"/>
            </p:cNvSpPr>
            <p:nvPr/>
          </p:nvSpPr>
          <p:spPr bwMode="auto">
            <a:xfrm>
              <a:off x="2914" y="1409"/>
              <a:ext cx="153" cy="180"/>
            </a:xfrm>
            <a:prstGeom prst="rect">
              <a:avLst/>
            </a:prstGeom>
            <a:noFill/>
            <a:ln w="9525">
              <a:noFill/>
              <a:miter lim="800000"/>
              <a:headEnd/>
              <a:tailEnd/>
            </a:ln>
          </p:spPr>
          <p:txBody>
            <a:bodyPr anchor="ctr"/>
            <a:lstStyle/>
            <a:p>
              <a:pPr algn="ctr"/>
              <a:endParaRPr lang="en-US" dirty="0">
                <a:latin typeface="Times New Roman" pitchFamily="18" charset="0"/>
              </a:endParaRPr>
            </a:p>
          </p:txBody>
        </p:sp>
        <p:pic>
          <p:nvPicPr>
            <p:cNvPr id="36876" name="Oval 6"/>
            <p:cNvPicPr>
              <a:picLocks noChangeArrowheads="1"/>
            </p:cNvPicPr>
            <p:nvPr/>
          </p:nvPicPr>
          <p:blipFill>
            <a:blip r:embed="rId7" cstate="print"/>
            <a:srcRect/>
            <a:stretch>
              <a:fillRect/>
            </a:stretch>
          </p:blipFill>
          <p:spPr bwMode="auto">
            <a:xfrm>
              <a:off x="810" y="2018"/>
              <a:ext cx="1434" cy="460"/>
            </a:xfrm>
            <a:prstGeom prst="rect">
              <a:avLst/>
            </a:prstGeom>
            <a:noFill/>
            <a:ln w="9525">
              <a:noFill/>
              <a:miter lim="800000"/>
              <a:headEnd/>
              <a:tailEnd/>
            </a:ln>
          </p:spPr>
        </p:pic>
        <p:sp>
          <p:nvSpPr>
            <p:cNvPr id="36877" name="Text Box 68"/>
            <p:cNvSpPr txBox="1">
              <a:spLocks noChangeArrowheads="1"/>
            </p:cNvSpPr>
            <p:nvPr/>
          </p:nvSpPr>
          <p:spPr bwMode="auto">
            <a:xfrm>
              <a:off x="952" y="2096"/>
              <a:ext cx="1089" cy="306"/>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OPERATIONS</a:t>
              </a:r>
              <a:endParaRPr lang="en-US" dirty="0">
                <a:latin typeface="Times New Roman" pitchFamily="18" charset="0"/>
              </a:endParaRPr>
            </a:p>
          </p:txBody>
        </p:sp>
        <p:pic>
          <p:nvPicPr>
            <p:cNvPr id="36878" name="Content Placeholder 7"/>
            <p:cNvPicPr>
              <a:picLocks noChangeArrowheads="1"/>
            </p:cNvPicPr>
            <p:nvPr/>
          </p:nvPicPr>
          <p:blipFill>
            <a:blip r:embed="rId8" cstate="print"/>
            <a:srcRect/>
            <a:stretch>
              <a:fillRect/>
            </a:stretch>
          </p:blipFill>
          <p:spPr bwMode="auto">
            <a:xfrm>
              <a:off x="3800" y="2018"/>
              <a:ext cx="1571" cy="460"/>
            </a:xfrm>
            <a:prstGeom prst="rect">
              <a:avLst/>
            </a:prstGeom>
            <a:noFill/>
            <a:ln w="9525">
              <a:noFill/>
              <a:miter lim="800000"/>
              <a:headEnd/>
              <a:tailEnd/>
            </a:ln>
          </p:spPr>
        </p:pic>
        <p:sp>
          <p:nvSpPr>
            <p:cNvPr id="36879" name="Text Box 71"/>
            <p:cNvSpPr txBox="1">
              <a:spLocks noChangeArrowheads="1"/>
            </p:cNvSpPr>
            <p:nvPr/>
          </p:nvSpPr>
          <p:spPr bwMode="auto">
            <a:xfrm>
              <a:off x="4012" y="2096"/>
              <a:ext cx="1119" cy="306"/>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OPERATIONS</a:t>
              </a:r>
              <a:endParaRPr lang="en-US" dirty="0">
                <a:latin typeface="Times New Roman" pitchFamily="18" charset="0"/>
              </a:endParaRPr>
            </a:p>
          </p:txBody>
        </p:sp>
        <p:pic>
          <p:nvPicPr>
            <p:cNvPr id="36880" name="Rounded Rectangle 8"/>
            <p:cNvPicPr>
              <a:picLocks noChangeArrowheads="1"/>
            </p:cNvPicPr>
            <p:nvPr/>
          </p:nvPicPr>
          <p:blipFill>
            <a:blip r:embed="rId9" cstate="print"/>
            <a:srcRect/>
            <a:stretch>
              <a:fillRect/>
            </a:stretch>
          </p:blipFill>
          <p:spPr bwMode="auto">
            <a:xfrm>
              <a:off x="728" y="2448"/>
              <a:ext cx="795" cy="465"/>
            </a:xfrm>
            <a:prstGeom prst="rect">
              <a:avLst/>
            </a:prstGeom>
            <a:noFill/>
            <a:ln w="9525">
              <a:noFill/>
              <a:miter lim="800000"/>
              <a:headEnd/>
              <a:tailEnd/>
            </a:ln>
          </p:spPr>
        </p:pic>
        <p:sp>
          <p:nvSpPr>
            <p:cNvPr id="36881" name="Text Box 74"/>
            <p:cNvSpPr txBox="1">
              <a:spLocks noChangeArrowheads="1"/>
            </p:cNvSpPr>
            <p:nvPr/>
          </p:nvSpPr>
          <p:spPr bwMode="auto">
            <a:xfrm>
              <a:off x="690" y="2457"/>
              <a:ext cx="900" cy="448"/>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UJTL- OP</a:t>
              </a:r>
            </a:p>
            <a:p>
              <a:pPr algn="ctr"/>
              <a:r>
                <a:rPr lang="en-US" dirty="0">
                  <a:solidFill>
                    <a:srgbClr val="FFFFFF"/>
                  </a:solidFill>
                  <a:latin typeface="Calibri" pitchFamily="34" charset="0"/>
                </a:rPr>
                <a:t>CSFL</a:t>
              </a:r>
              <a:endParaRPr lang="en-US" dirty="0">
                <a:latin typeface="Times New Roman" pitchFamily="18" charset="0"/>
              </a:endParaRPr>
            </a:p>
          </p:txBody>
        </p:sp>
        <p:pic>
          <p:nvPicPr>
            <p:cNvPr id="36882" name="Rounded Rectangle 9"/>
            <p:cNvPicPr>
              <a:picLocks noChangeArrowheads="1"/>
            </p:cNvPicPr>
            <p:nvPr/>
          </p:nvPicPr>
          <p:blipFill>
            <a:blip r:embed="rId10" cstate="print"/>
            <a:srcRect/>
            <a:stretch>
              <a:fillRect/>
            </a:stretch>
          </p:blipFill>
          <p:spPr bwMode="auto">
            <a:xfrm>
              <a:off x="4518" y="2448"/>
              <a:ext cx="798" cy="442"/>
            </a:xfrm>
            <a:prstGeom prst="rect">
              <a:avLst/>
            </a:prstGeom>
            <a:noFill/>
            <a:ln w="9525">
              <a:noFill/>
              <a:miter lim="800000"/>
              <a:headEnd/>
              <a:tailEnd/>
            </a:ln>
          </p:spPr>
        </p:pic>
        <p:sp>
          <p:nvSpPr>
            <p:cNvPr id="36883" name="Text Box 77"/>
            <p:cNvSpPr txBox="1">
              <a:spLocks noChangeArrowheads="1"/>
            </p:cNvSpPr>
            <p:nvPr/>
          </p:nvSpPr>
          <p:spPr bwMode="auto">
            <a:xfrm>
              <a:off x="4518" y="2481"/>
              <a:ext cx="842" cy="342"/>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UJTL- OP</a:t>
              </a:r>
            </a:p>
            <a:p>
              <a:pPr algn="ctr"/>
              <a:r>
                <a:rPr lang="en-US" dirty="0">
                  <a:solidFill>
                    <a:srgbClr val="FFFFFF"/>
                  </a:solidFill>
                  <a:latin typeface="Calibri" pitchFamily="34" charset="0"/>
                </a:rPr>
                <a:t>CSFL</a:t>
              </a:r>
              <a:endParaRPr lang="en-US" dirty="0">
                <a:latin typeface="Times New Roman" pitchFamily="18" charset="0"/>
              </a:endParaRPr>
            </a:p>
          </p:txBody>
        </p:sp>
        <p:pic>
          <p:nvPicPr>
            <p:cNvPr id="36884" name="Right Arrow 10"/>
            <p:cNvPicPr>
              <a:picLocks noChangeArrowheads="1"/>
            </p:cNvPicPr>
            <p:nvPr/>
          </p:nvPicPr>
          <p:blipFill>
            <a:blip r:embed="rId11" cstate="print"/>
            <a:srcRect/>
            <a:stretch>
              <a:fillRect/>
            </a:stretch>
          </p:blipFill>
          <p:spPr bwMode="auto">
            <a:xfrm>
              <a:off x="2087" y="1795"/>
              <a:ext cx="380" cy="384"/>
            </a:xfrm>
            <a:prstGeom prst="rect">
              <a:avLst/>
            </a:prstGeom>
            <a:noFill/>
            <a:ln w="9525">
              <a:noFill/>
              <a:miter lim="800000"/>
              <a:headEnd/>
              <a:tailEnd/>
            </a:ln>
          </p:spPr>
        </p:pic>
        <p:sp>
          <p:nvSpPr>
            <p:cNvPr id="36885" name="Text Box 80"/>
            <p:cNvSpPr txBox="1">
              <a:spLocks noChangeArrowheads="1"/>
            </p:cNvSpPr>
            <p:nvPr/>
          </p:nvSpPr>
          <p:spPr bwMode="auto">
            <a:xfrm rot="7854182">
              <a:off x="2172" y="1909"/>
              <a:ext cx="222" cy="152"/>
            </a:xfrm>
            <a:prstGeom prst="rect">
              <a:avLst/>
            </a:prstGeom>
            <a:noFill/>
            <a:ln w="9525">
              <a:noFill/>
              <a:miter lim="800000"/>
              <a:headEnd/>
              <a:tailEnd/>
            </a:ln>
          </p:spPr>
          <p:txBody>
            <a:bodyPr rot="10800000" vert="eaVert" anchor="ctr"/>
            <a:lstStyle/>
            <a:p>
              <a:pPr algn="ctr"/>
              <a:endParaRPr lang="en-US" dirty="0">
                <a:latin typeface="Times New Roman" pitchFamily="18" charset="0"/>
              </a:endParaRPr>
            </a:p>
          </p:txBody>
        </p:sp>
        <p:pic>
          <p:nvPicPr>
            <p:cNvPr id="36886" name="Right Arrow 11"/>
            <p:cNvPicPr>
              <a:picLocks noChangeArrowheads="1"/>
            </p:cNvPicPr>
            <p:nvPr/>
          </p:nvPicPr>
          <p:blipFill>
            <a:blip r:embed="rId12" cstate="print"/>
            <a:srcRect/>
            <a:stretch>
              <a:fillRect/>
            </a:stretch>
          </p:blipFill>
          <p:spPr bwMode="auto">
            <a:xfrm>
              <a:off x="3581" y="1795"/>
              <a:ext cx="380" cy="392"/>
            </a:xfrm>
            <a:prstGeom prst="rect">
              <a:avLst/>
            </a:prstGeom>
            <a:noFill/>
            <a:ln w="9525">
              <a:noFill/>
              <a:miter lim="800000"/>
              <a:headEnd/>
              <a:tailEnd/>
            </a:ln>
          </p:spPr>
        </p:pic>
        <p:sp>
          <p:nvSpPr>
            <p:cNvPr id="36887" name="Text Box 83"/>
            <p:cNvSpPr txBox="1">
              <a:spLocks noChangeArrowheads="1"/>
            </p:cNvSpPr>
            <p:nvPr/>
          </p:nvSpPr>
          <p:spPr bwMode="auto">
            <a:xfrm rot="3149756">
              <a:off x="3653" y="1909"/>
              <a:ext cx="222" cy="152"/>
            </a:xfrm>
            <a:prstGeom prst="rect">
              <a:avLst/>
            </a:prstGeom>
            <a:noFill/>
            <a:ln w="9525">
              <a:noFill/>
              <a:miter lim="800000"/>
              <a:headEnd/>
              <a:tailEnd/>
            </a:ln>
          </p:spPr>
          <p:txBody>
            <a:bodyPr rot="10800000" vert="eaVert" anchor="ctr"/>
            <a:lstStyle/>
            <a:p>
              <a:pPr algn="ctr"/>
              <a:endParaRPr lang="en-US" dirty="0">
                <a:latin typeface="Times New Roman" pitchFamily="18" charset="0"/>
              </a:endParaRPr>
            </a:p>
          </p:txBody>
        </p:sp>
        <p:pic>
          <p:nvPicPr>
            <p:cNvPr id="36888" name="Rounded Rectangle 12"/>
            <p:cNvPicPr>
              <a:picLocks noChangeArrowheads="1"/>
            </p:cNvPicPr>
            <p:nvPr/>
          </p:nvPicPr>
          <p:blipFill>
            <a:blip r:embed="rId13" cstate="print"/>
            <a:srcRect/>
            <a:stretch>
              <a:fillRect/>
            </a:stretch>
          </p:blipFill>
          <p:spPr bwMode="auto">
            <a:xfrm>
              <a:off x="954" y="2905"/>
              <a:ext cx="1152" cy="388"/>
            </a:xfrm>
            <a:prstGeom prst="rect">
              <a:avLst/>
            </a:prstGeom>
            <a:noFill/>
            <a:ln w="9525">
              <a:noFill/>
              <a:miter lim="800000"/>
              <a:headEnd/>
              <a:tailEnd/>
            </a:ln>
          </p:spPr>
        </p:pic>
        <p:sp>
          <p:nvSpPr>
            <p:cNvPr id="36889" name="Text Box 86"/>
            <p:cNvSpPr txBox="1">
              <a:spLocks noChangeArrowheads="1"/>
            </p:cNvSpPr>
            <p:nvPr/>
          </p:nvSpPr>
          <p:spPr bwMode="auto">
            <a:xfrm>
              <a:off x="852" y="2931"/>
              <a:ext cx="1332" cy="310"/>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TASKS</a:t>
              </a:r>
            </a:p>
            <a:p>
              <a:pPr algn="ctr"/>
              <a:r>
                <a:rPr lang="en-US" dirty="0">
                  <a:solidFill>
                    <a:srgbClr val="FFFFFF"/>
                  </a:solidFill>
                  <a:latin typeface="Calibri" pitchFamily="34" charset="0"/>
                </a:rPr>
                <a:t>UJTL- TA</a:t>
              </a:r>
              <a:endParaRPr lang="en-US" dirty="0">
                <a:latin typeface="Times New Roman" pitchFamily="18" charset="0"/>
              </a:endParaRPr>
            </a:p>
          </p:txBody>
        </p:sp>
        <p:pic>
          <p:nvPicPr>
            <p:cNvPr id="36890" name="Right Arrow 14"/>
            <p:cNvPicPr>
              <a:picLocks noChangeArrowheads="1"/>
            </p:cNvPicPr>
            <p:nvPr/>
          </p:nvPicPr>
          <p:blipFill>
            <a:blip r:embed="rId14" cstate="print"/>
            <a:srcRect/>
            <a:stretch>
              <a:fillRect/>
            </a:stretch>
          </p:blipFill>
          <p:spPr bwMode="auto">
            <a:xfrm>
              <a:off x="1599" y="2459"/>
              <a:ext cx="419" cy="499"/>
            </a:xfrm>
            <a:prstGeom prst="rect">
              <a:avLst/>
            </a:prstGeom>
            <a:noFill/>
            <a:ln w="9525">
              <a:noFill/>
              <a:miter lim="800000"/>
              <a:headEnd/>
              <a:tailEnd/>
            </a:ln>
          </p:spPr>
        </p:pic>
        <p:sp>
          <p:nvSpPr>
            <p:cNvPr id="36891" name="Text Box 89"/>
            <p:cNvSpPr txBox="1">
              <a:spLocks noChangeArrowheads="1"/>
            </p:cNvSpPr>
            <p:nvPr/>
          </p:nvSpPr>
          <p:spPr bwMode="auto">
            <a:xfrm rot="5400000">
              <a:off x="1649" y="2595"/>
              <a:ext cx="317" cy="152"/>
            </a:xfrm>
            <a:prstGeom prst="rect">
              <a:avLst/>
            </a:prstGeom>
            <a:noFill/>
            <a:ln w="9525">
              <a:noFill/>
              <a:miter lim="800000"/>
              <a:headEnd/>
              <a:tailEnd/>
            </a:ln>
          </p:spPr>
          <p:txBody>
            <a:bodyPr rot="10800000" vert="eaVert" anchor="ctr"/>
            <a:lstStyle/>
            <a:p>
              <a:pPr algn="ctr"/>
              <a:endParaRPr lang="en-US" dirty="0">
                <a:latin typeface="Times New Roman" pitchFamily="18" charset="0"/>
              </a:endParaRPr>
            </a:p>
          </p:txBody>
        </p:sp>
        <p:pic>
          <p:nvPicPr>
            <p:cNvPr id="36892" name="Right Arrow 15"/>
            <p:cNvPicPr>
              <a:picLocks noChangeArrowheads="1"/>
            </p:cNvPicPr>
            <p:nvPr/>
          </p:nvPicPr>
          <p:blipFill>
            <a:blip r:embed="rId15" cstate="print"/>
            <a:srcRect/>
            <a:stretch>
              <a:fillRect/>
            </a:stretch>
          </p:blipFill>
          <p:spPr bwMode="auto">
            <a:xfrm>
              <a:off x="4076" y="2459"/>
              <a:ext cx="423" cy="499"/>
            </a:xfrm>
            <a:prstGeom prst="rect">
              <a:avLst/>
            </a:prstGeom>
            <a:noFill/>
            <a:ln w="9525">
              <a:noFill/>
              <a:miter lim="800000"/>
              <a:headEnd/>
              <a:tailEnd/>
            </a:ln>
          </p:spPr>
        </p:pic>
        <p:sp>
          <p:nvSpPr>
            <p:cNvPr id="36893" name="Text Box 92"/>
            <p:cNvSpPr txBox="1">
              <a:spLocks noChangeArrowheads="1"/>
            </p:cNvSpPr>
            <p:nvPr/>
          </p:nvSpPr>
          <p:spPr bwMode="auto">
            <a:xfrm rot="5400000">
              <a:off x="4128" y="2595"/>
              <a:ext cx="317" cy="152"/>
            </a:xfrm>
            <a:prstGeom prst="rect">
              <a:avLst/>
            </a:prstGeom>
            <a:noFill/>
            <a:ln w="9525">
              <a:noFill/>
              <a:miter lim="800000"/>
              <a:headEnd/>
              <a:tailEnd/>
            </a:ln>
          </p:spPr>
          <p:txBody>
            <a:bodyPr rot="10800000" vert="eaVert" anchor="ctr"/>
            <a:lstStyle/>
            <a:p>
              <a:pPr algn="ctr"/>
              <a:endParaRPr lang="en-US" dirty="0">
                <a:latin typeface="Times New Roman" pitchFamily="18" charset="0"/>
              </a:endParaRPr>
            </a:p>
          </p:txBody>
        </p:sp>
        <p:pic>
          <p:nvPicPr>
            <p:cNvPr id="36894" name="Rounded Rectangle 16"/>
            <p:cNvPicPr>
              <a:picLocks noChangeArrowheads="1"/>
            </p:cNvPicPr>
            <p:nvPr/>
          </p:nvPicPr>
          <p:blipFill>
            <a:blip r:embed="rId16" cstate="print"/>
            <a:srcRect/>
            <a:stretch>
              <a:fillRect/>
            </a:stretch>
          </p:blipFill>
          <p:spPr bwMode="auto">
            <a:xfrm>
              <a:off x="3984" y="2928"/>
              <a:ext cx="1212" cy="381"/>
            </a:xfrm>
            <a:prstGeom prst="rect">
              <a:avLst/>
            </a:prstGeom>
            <a:noFill/>
            <a:ln w="9525">
              <a:noFill/>
              <a:miter lim="800000"/>
              <a:headEnd/>
              <a:tailEnd/>
            </a:ln>
          </p:spPr>
        </p:pic>
        <p:sp>
          <p:nvSpPr>
            <p:cNvPr id="36895" name="Text Box 95"/>
            <p:cNvSpPr txBox="1">
              <a:spLocks noChangeArrowheads="1"/>
            </p:cNvSpPr>
            <p:nvPr/>
          </p:nvSpPr>
          <p:spPr bwMode="auto">
            <a:xfrm>
              <a:off x="3996" y="2954"/>
              <a:ext cx="1218" cy="304"/>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TASKS</a:t>
              </a:r>
            </a:p>
            <a:p>
              <a:pPr algn="ctr"/>
              <a:r>
                <a:rPr lang="en-US" dirty="0">
                  <a:solidFill>
                    <a:srgbClr val="FFFFFF"/>
                  </a:solidFill>
                  <a:latin typeface="Calibri" pitchFamily="34" charset="0"/>
                </a:rPr>
                <a:t>UJTL- TA</a:t>
              </a:r>
              <a:endParaRPr lang="en-US" dirty="0">
                <a:latin typeface="Times New Roman" pitchFamily="18" charset="0"/>
              </a:endParaRPr>
            </a:p>
          </p:txBody>
        </p:sp>
        <p:pic>
          <p:nvPicPr>
            <p:cNvPr id="36896" name="Cloud 17"/>
            <p:cNvPicPr>
              <a:picLocks noChangeArrowheads="1"/>
            </p:cNvPicPr>
            <p:nvPr/>
          </p:nvPicPr>
          <p:blipFill>
            <a:blip r:embed="rId17" cstate="print"/>
            <a:srcRect/>
            <a:stretch>
              <a:fillRect/>
            </a:stretch>
          </p:blipFill>
          <p:spPr bwMode="auto">
            <a:xfrm>
              <a:off x="2406" y="2210"/>
              <a:ext cx="1278" cy="556"/>
            </a:xfrm>
            <a:prstGeom prst="rect">
              <a:avLst/>
            </a:prstGeom>
            <a:noFill/>
            <a:ln w="9525">
              <a:noFill/>
              <a:miter lim="800000"/>
              <a:headEnd/>
              <a:tailEnd/>
            </a:ln>
          </p:spPr>
        </p:pic>
        <p:sp>
          <p:nvSpPr>
            <p:cNvPr id="36897" name="Text Box 98"/>
            <p:cNvSpPr txBox="1">
              <a:spLocks noChangeArrowheads="1"/>
            </p:cNvSpPr>
            <p:nvPr/>
          </p:nvSpPr>
          <p:spPr bwMode="auto">
            <a:xfrm>
              <a:off x="2595" y="2305"/>
              <a:ext cx="815" cy="344"/>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LCM</a:t>
              </a:r>
            </a:p>
            <a:p>
              <a:pPr algn="ctr"/>
              <a:r>
                <a:rPr lang="en-US" sz="1100" dirty="0">
                  <a:solidFill>
                    <a:srgbClr val="FFFFFF"/>
                  </a:solidFill>
                  <a:latin typeface="Calibri" pitchFamily="34" charset="0"/>
                </a:rPr>
                <a:t>Supportability and Sustainment</a:t>
              </a:r>
              <a:endParaRPr lang="en-US" dirty="0">
                <a:latin typeface="Times New Roman" pitchFamily="18" charset="0"/>
              </a:endParaRPr>
            </a:p>
          </p:txBody>
        </p:sp>
        <p:sp>
          <p:nvSpPr>
            <p:cNvPr id="19" name="Quad Arrow Callout 18"/>
            <p:cNvSpPr/>
            <p:nvPr/>
          </p:nvSpPr>
          <p:spPr>
            <a:xfrm>
              <a:off x="2183" y="2801"/>
              <a:ext cx="1684" cy="474"/>
            </a:xfrm>
            <a:prstGeom prst="quad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ea typeface="ＭＳ Ｐゴシック" charset="-128"/>
                </a:rPr>
                <a:t>DOTMLPF</a:t>
              </a:r>
              <a:endParaRPr lang="en-US" dirty="0">
                <a:solidFill>
                  <a:schemeClr val="tx1"/>
                </a:solidFill>
                <a:latin typeface="Times New Roman" pitchFamily="18" charset="0"/>
                <a:ea typeface="ＭＳ Ｐゴシック" charset="-128"/>
              </a:endParaRPr>
            </a:p>
          </p:txBody>
        </p:sp>
        <p:pic>
          <p:nvPicPr>
            <p:cNvPr id="36899" name="Flowchart: Process 19"/>
            <p:cNvPicPr>
              <a:picLocks noChangeArrowheads="1"/>
            </p:cNvPicPr>
            <p:nvPr/>
          </p:nvPicPr>
          <p:blipFill>
            <a:blip r:embed="rId18" cstate="print"/>
            <a:srcRect/>
            <a:stretch>
              <a:fillRect/>
            </a:stretch>
          </p:blipFill>
          <p:spPr bwMode="auto">
            <a:xfrm>
              <a:off x="728" y="3266"/>
              <a:ext cx="603" cy="268"/>
            </a:xfrm>
            <a:prstGeom prst="rect">
              <a:avLst/>
            </a:prstGeom>
            <a:noFill/>
            <a:ln w="9525">
              <a:noFill/>
              <a:miter lim="800000"/>
              <a:headEnd/>
              <a:tailEnd/>
            </a:ln>
          </p:spPr>
        </p:pic>
        <p:sp>
          <p:nvSpPr>
            <p:cNvPr id="36900" name="Text Box 102"/>
            <p:cNvSpPr txBox="1">
              <a:spLocks noChangeArrowheads="1"/>
            </p:cNvSpPr>
            <p:nvPr/>
          </p:nvSpPr>
          <p:spPr bwMode="auto">
            <a:xfrm>
              <a:off x="743" y="3267"/>
              <a:ext cx="576" cy="240"/>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METL</a:t>
              </a:r>
              <a:endParaRPr lang="en-US" dirty="0">
                <a:latin typeface="Times New Roman" pitchFamily="18" charset="0"/>
              </a:endParaRPr>
            </a:p>
          </p:txBody>
        </p:sp>
        <p:sp>
          <p:nvSpPr>
            <p:cNvPr id="36901" name="Text Box 106"/>
            <p:cNvSpPr txBox="1">
              <a:spLocks noChangeArrowheads="1"/>
            </p:cNvSpPr>
            <p:nvPr/>
          </p:nvSpPr>
          <p:spPr bwMode="auto">
            <a:xfrm>
              <a:off x="4775" y="3290"/>
              <a:ext cx="576" cy="240"/>
            </a:xfrm>
            <a:prstGeom prst="rect">
              <a:avLst/>
            </a:prstGeom>
            <a:noFill/>
            <a:ln w="9525">
              <a:noFill/>
              <a:miter lim="800000"/>
              <a:headEnd/>
              <a:tailEnd/>
            </a:ln>
          </p:spPr>
          <p:txBody>
            <a:bodyPr anchor="ctr"/>
            <a:lstStyle/>
            <a:p>
              <a:pPr algn="ctr"/>
              <a:r>
                <a:rPr lang="en-US" dirty="0">
                  <a:solidFill>
                    <a:srgbClr val="FFFFFF"/>
                  </a:solidFill>
                  <a:latin typeface="Calibri" pitchFamily="34" charset="0"/>
                </a:rPr>
                <a:t>METL</a:t>
              </a:r>
              <a:endParaRPr lang="en-US" dirty="0">
                <a:latin typeface="Times New Roman" pitchFamily="18" charset="0"/>
              </a:endParaRPr>
            </a:p>
          </p:txBody>
        </p:sp>
        <p:sp>
          <p:nvSpPr>
            <p:cNvPr id="29" name="Up-Down Arrow 28"/>
            <p:cNvSpPr/>
            <p:nvPr/>
          </p:nvSpPr>
          <p:spPr>
            <a:xfrm>
              <a:off x="263" y="977"/>
              <a:ext cx="432" cy="2928"/>
            </a:xfrm>
            <a:prstGeom prst="upDownArrow">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r>
                <a:rPr lang="en-US" sz="1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TEST </a:t>
              </a:r>
            </a:p>
            <a:p>
              <a:pPr algn="ctr" fontAlgn="auto">
                <a:spcBef>
                  <a:spcPts val="0"/>
                </a:spcBef>
                <a:spcAft>
                  <a:spcPts val="0"/>
                </a:spcAft>
                <a:defRPr/>
              </a:pPr>
              <a:endParaRPr lang="en-US" sz="1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fontAlgn="auto">
                <a:spcBef>
                  <a:spcPts val="0"/>
                </a:spcBef>
                <a:spcAft>
                  <a:spcPts val="0"/>
                </a:spcAft>
                <a:defRPr/>
              </a:pPr>
              <a:r>
                <a:rPr lang="en-US" sz="1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REQUIREMENTS</a:t>
              </a:r>
            </a:p>
          </p:txBody>
        </p:sp>
        <p:sp>
          <p:nvSpPr>
            <p:cNvPr id="36903" name="AutoShape 110"/>
            <p:cNvSpPr>
              <a:spLocks noChangeArrowheads="1"/>
            </p:cNvSpPr>
            <p:nvPr/>
          </p:nvSpPr>
          <p:spPr bwMode="auto">
            <a:xfrm>
              <a:off x="4012" y="929"/>
              <a:ext cx="1275" cy="751"/>
            </a:xfrm>
            <a:prstGeom prst="wedgeRectCallout">
              <a:avLst>
                <a:gd name="adj1" fmla="val -43750"/>
                <a:gd name="adj2" fmla="val 70000"/>
              </a:avLst>
            </a:prstGeom>
            <a:solidFill>
              <a:srgbClr val="FFFFFF"/>
            </a:solidFill>
            <a:ln w="9525">
              <a:solidFill>
                <a:schemeClr val="tx1"/>
              </a:solidFill>
              <a:miter lim="800000"/>
              <a:headEnd/>
              <a:tailEnd/>
            </a:ln>
          </p:spPr>
          <p:txBody>
            <a:bodyPr/>
            <a:lstStyle/>
            <a:p>
              <a:pPr algn="ctr"/>
              <a:r>
                <a:rPr lang="en-US" dirty="0">
                  <a:latin typeface="Times New Roman" pitchFamily="18" charset="0"/>
                </a:rPr>
                <a:t>ISP Details are supported here</a:t>
              </a:r>
            </a:p>
          </p:txBody>
        </p:sp>
        <p:sp>
          <p:nvSpPr>
            <p:cNvPr id="36904" name="Rectangle 111"/>
            <p:cNvSpPr>
              <a:spLocks noChangeArrowheads="1"/>
            </p:cNvSpPr>
            <p:nvPr/>
          </p:nvSpPr>
          <p:spPr bwMode="auto">
            <a:xfrm>
              <a:off x="2194" y="3504"/>
              <a:ext cx="1717" cy="530"/>
            </a:xfrm>
            <a:prstGeom prst="rect">
              <a:avLst/>
            </a:prstGeom>
            <a:solidFill>
              <a:srgbClr val="FFFFFF"/>
            </a:solidFill>
            <a:ln w="9525">
              <a:solidFill>
                <a:schemeClr val="tx1"/>
              </a:solidFill>
              <a:miter lim="800000"/>
              <a:headEnd/>
              <a:tailEnd/>
            </a:ln>
          </p:spPr>
          <p:txBody>
            <a:bodyPr wrap="none" anchor="ctr"/>
            <a:lstStyle/>
            <a:p>
              <a:pPr algn="ctr"/>
              <a:r>
                <a:rPr lang="en-US" sz="1000" dirty="0">
                  <a:latin typeface="Times New Roman" pitchFamily="18" charset="0"/>
                </a:rPr>
                <a:t>REF: </a:t>
              </a:r>
            </a:p>
            <a:p>
              <a:pPr algn="ctr"/>
              <a:r>
                <a:rPr lang="en-US" sz="1000" dirty="0">
                  <a:latin typeface="Times New Roman" pitchFamily="18" charset="0"/>
                </a:rPr>
                <a:t>CJCSI 6212.01, DODI 4630.8, DODD 4630.5, </a:t>
              </a:r>
            </a:p>
            <a:p>
              <a:pPr algn="ctr"/>
              <a:r>
                <a:rPr lang="en-US" sz="1000" dirty="0">
                  <a:latin typeface="Times New Roman" pitchFamily="18" charset="0"/>
                </a:rPr>
                <a:t>CJCSM 3500.04, CJCSM 3170.01, DODAF,</a:t>
              </a:r>
            </a:p>
            <a:p>
              <a:pPr algn="ctr"/>
              <a:r>
                <a:rPr lang="en-US" sz="1000" dirty="0">
                  <a:latin typeface="Times New Roman" pitchFamily="18" charset="0"/>
                </a:rPr>
                <a:t>DOD 5000.2</a:t>
              </a:r>
              <a:endParaRPr lang="en-US" dirty="0">
                <a:latin typeface="Times New Roman" pitchFamily="18" charset="0"/>
              </a:endParaRPr>
            </a:p>
          </p:txBody>
        </p:sp>
        <p:sp>
          <p:nvSpPr>
            <p:cNvPr id="36905" name="Text Box 102"/>
            <p:cNvSpPr txBox="1">
              <a:spLocks noChangeArrowheads="1"/>
            </p:cNvSpPr>
            <p:nvPr/>
          </p:nvSpPr>
          <p:spPr bwMode="auto">
            <a:xfrm>
              <a:off x="810" y="3534"/>
              <a:ext cx="1069" cy="240"/>
            </a:xfrm>
            <a:prstGeom prst="rect">
              <a:avLst/>
            </a:prstGeom>
            <a:solidFill>
              <a:schemeClr val="bg2"/>
            </a:solidFill>
            <a:ln w="9525">
              <a:noFill/>
              <a:miter lim="800000"/>
              <a:headEnd/>
              <a:tailEnd/>
            </a:ln>
          </p:spPr>
          <p:txBody>
            <a:bodyPr anchor="ctr"/>
            <a:lstStyle/>
            <a:p>
              <a:pPr algn="ctr"/>
              <a:r>
                <a:rPr lang="en-US" dirty="0">
                  <a:solidFill>
                    <a:srgbClr val="FFFFFF"/>
                  </a:solidFill>
                  <a:latin typeface="Calibri" pitchFamily="34" charset="0"/>
                </a:rPr>
                <a:t>FUNCTIONS</a:t>
              </a:r>
              <a:endParaRPr lang="en-US" dirty="0">
                <a:latin typeface="Times New Roman" pitchFamily="18" charset="0"/>
              </a:endParaRPr>
            </a:p>
          </p:txBody>
        </p:sp>
        <p:sp>
          <p:nvSpPr>
            <p:cNvPr id="36906" name="Text Box 102"/>
            <p:cNvSpPr txBox="1">
              <a:spLocks noChangeArrowheads="1"/>
            </p:cNvSpPr>
            <p:nvPr/>
          </p:nvSpPr>
          <p:spPr bwMode="auto">
            <a:xfrm>
              <a:off x="4247" y="3534"/>
              <a:ext cx="1063" cy="288"/>
            </a:xfrm>
            <a:prstGeom prst="rect">
              <a:avLst/>
            </a:prstGeom>
            <a:solidFill>
              <a:schemeClr val="bg2"/>
            </a:solidFill>
            <a:ln w="9525">
              <a:noFill/>
              <a:miter lim="800000"/>
              <a:headEnd/>
              <a:tailEnd/>
            </a:ln>
          </p:spPr>
          <p:txBody>
            <a:bodyPr anchor="ctr"/>
            <a:lstStyle/>
            <a:p>
              <a:pPr algn="ctr"/>
              <a:r>
                <a:rPr lang="en-US" dirty="0">
                  <a:solidFill>
                    <a:srgbClr val="FFFFFF"/>
                  </a:solidFill>
                  <a:latin typeface="Calibri" pitchFamily="34" charset="0"/>
                </a:rPr>
                <a:t>FUNCTIONS</a:t>
              </a:r>
              <a:endParaRPr lang="en-US" dirty="0">
                <a:latin typeface="Times New Roman" pitchFamily="18" charset="0"/>
              </a:endParaRPr>
            </a:p>
          </p:txBody>
        </p:sp>
        <p:sp>
          <p:nvSpPr>
            <p:cNvPr id="36907" name="Oval 81"/>
            <p:cNvSpPr>
              <a:spLocks noChangeArrowheads="1"/>
            </p:cNvSpPr>
            <p:nvPr/>
          </p:nvSpPr>
          <p:spPr bwMode="auto">
            <a:xfrm>
              <a:off x="1296" y="3777"/>
              <a:ext cx="808" cy="303"/>
            </a:xfrm>
            <a:prstGeom prst="ellipse">
              <a:avLst/>
            </a:prstGeom>
            <a:solidFill>
              <a:srgbClr val="FFFF00"/>
            </a:solidFill>
            <a:ln w="9525">
              <a:solidFill>
                <a:schemeClr val="tx1"/>
              </a:solidFill>
              <a:round/>
              <a:headEnd/>
              <a:tailEnd/>
            </a:ln>
          </p:spPr>
          <p:txBody>
            <a:bodyPr wrap="none" anchor="ctr"/>
            <a:lstStyle/>
            <a:p>
              <a:pPr algn="ctr"/>
              <a:r>
                <a:rPr lang="en-US" sz="1600" dirty="0">
                  <a:latin typeface="Times New Roman" pitchFamily="18" charset="0"/>
                </a:rPr>
                <a:t>SYSTEM</a:t>
              </a:r>
              <a:endParaRPr lang="en-US" dirty="0">
                <a:latin typeface="Times New Roman" pitchFamily="18" charset="0"/>
              </a:endParaRPr>
            </a:p>
          </p:txBody>
        </p:sp>
        <p:sp>
          <p:nvSpPr>
            <p:cNvPr id="36908" name="Oval 82"/>
            <p:cNvSpPr>
              <a:spLocks noChangeArrowheads="1"/>
            </p:cNvSpPr>
            <p:nvPr/>
          </p:nvSpPr>
          <p:spPr bwMode="auto">
            <a:xfrm>
              <a:off x="3992" y="3792"/>
              <a:ext cx="808" cy="303"/>
            </a:xfrm>
            <a:prstGeom prst="ellipse">
              <a:avLst/>
            </a:prstGeom>
            <a:solidFill>
              <a:srgbClr val="FFFF00"/>
            </a:solidFill>
            <a:ln w="9525">
              <a:solidFill>
                <a:schemeClr val="tx1"/>
              </a:solidFill>
              <a:round/>
              <a:headEnd/>
              <a:tailEnd/>
            </a:ln>
          </p:spPr>
          <p:txBody>
            <a:bodyPr wrap="none" anchor="ctr"/>
            <a:lstStyle/>
            <a:p>
              <a:pPr algn="ctr"/>
              <a:r>
                <a:rPr lang="en-US" sz="1600" dirty="0">
                  <a:latin typeface="Times New Roman" pitchFamily="18" charset="0"/>
                </a:rPr>
                <a:t>SYSTEM</a:t>
              </a:r>
              <a:endParaRPr lang="en-US" dirty="0">
                <a:latin typeface="Times New Roman" pitchFamily="18" charset="0"/>
              </a:endParaRPr>
            </a:p>
          </p:txBody>
        </p:sp>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304800" y="1524000"/>
            <a:ext cx="8439150" cy="4724400"/>
          </a:xfrm>
          <a:prstGeom prst="rect">
            <a:avLst/>
          </a:prstGeom>
          <a:noFill/>
          <a:ln w="9525">
            <a:noFill/>
            <a:miter lim="800000"/>
            <a:headEnd/>
            <a:tailEnd/>
          </a:ln>
          <a:effectLst/>
        </p:spPr>
        <p:txBody>
          <a:bodyPr/>
          <a:lstStyle/>
          <a:p>
            <a:pPr marL="234950" indent="-234950">
              <a:spcBef>
                <a:spcPct val="50000"/>
              </a:spcBef>
              <a:defRPr/>
            </a:pPr>
            <a:r>
              <a:rPr lang="en-US" b="1" kern="0" dirty="0"/>
              <a:t>  The information provided in this briefing is for general information purposes only.  It does not constitute a commitment on behalf of the United States Government to provide any of the capabilities, systems, or equipment presented, and in no way obligates the United States Government to enter into any future agreements with regard to the same.  </a:t>
            </a:r>
            <a:r>
              <a:rPr lang="en-US" b="1" kern="0" dirty="0" smtClean="0"/>
              <a:t>The information presented </a:t>
            </a:r>
            <a:r>
              <a:rPr lang="en-US" kern="0" dirty="0" smtClean="0"/>
              <a:t>may not be disseminated without the express consent of the United States Government</a:t>
            </a:r>
            <a:r>
              <a:rPr lang="en-US" b="1" kern="0" dirty="0" smtClean="0"/>
              <a:t>.</a:t>
            </a:r>
            <a:endParaRPr lang="en-US" b="1" kern="0" dirty="0"/>
          </a:p>
        </p:txBody>
      </p:sp>
      <p:sp>
        <p:nvSpPr>
          <p:cNvPr id="5123" name="Slide Number Placeholder 5"/>
          <p:cNvSpPr txBox="1">
            <a:spLocks/>
          </p:cNvSpPr>
          <p:nvPr/>
        </p:nvSpPr>
        <p:spPr bwMode="auto">
          <a:xfrm>
            <a:off x="7010400" y="6492875"/>
            <a:ext cx="2133600" cy="365125"/>
          </a:xfrm>
          <a:prstGeom prst="rect">
            <a:avLst/>
          </a:prstGeom>
          <a:noFill/>
          <a:ln w="9525">
            <a:noFill/>
            <a:miter lim="800000"/>
            <a:headEnd/>
            <a:tailEnd/>
          </a:ln>
        </p:spPr>
        <p:txBody>
          <a:bodyPr anchor="ctr"/>
          <a:lstStyle/>
          <a:p>
            <a:pPr algn="r"/>
            <a:fld id="{669E1825-BDA4-401A-AD49-5CA5BBFC074D}" type="slidenum">
              <a:rPr lang="en-US" sz="1200" b="1"/>
              <a:pPr algn="r"/>
              <a:t>2</a:t>
            </a:fld>
            <a:endParaRPr lang="en-US" sz="1200" b="1" dirty="0"/>
          </a:p>
        </p:txBody>
      </p:sp>
      <p:sp>
        <p:nvSpPr>
          <p:cNvPr id="6" name="Rectangle 2"/>
          <p:cNvSpPr txBox="1">
            <a:spLocks noChangeArrowheads="1"/>
          </p:cNvSpPr>
          <p:nvPr/>
        </p:nvSpPr>
        <p:spPr>
          <a:xfrm>
            <a:off x="1466850" y="195263"/>
            <a:ext cx="6443663" cy="619125"/>
          </a:xfrm>
          <a:prstGeom prst="rect">
            <a:avLst/>
          </a:prstGeom>
        </p:spPr>
        <p:txBody>
          <a:bodyPr/>
          <a:lstStyle/>
          <a:p>
            <a:pPr algn="ctr">
              <a:defRPr/>
            </a:pPr>
            <a:r>
              <a:rPr lang="en-US" sz="3200" b="1" kern="0" dirty="0">
                <a:effectLst>
                  <a:outerShdw blurRad="38100" dist="38100" dir="2700000" algn="tl">
                    <a:srgbClr val="C0C0C0"/>
                  </a:outerShdw>
                </a:effectLst>
                <a:latin typeface="+mj-lt"/>
                <a:ea typeface="+mj-ea"/>
                <a:cs typeface="Arial" pitchFamily="34" charset="0"/>
              </a:rPr>
              <a:t>Disclaimer</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914525" y="0"/>
            <a:ext cx="6534150" cy="1143000"/>
          </a:xfrm>
        </p:spPr>
        <p:txBody>
          <a:bodyPr/>
          <a:lstStyle/>
          <a:p>
            <a:pPr>
              <a:defRPr/>
            </a:pPr>
            <a:r>
              <a:rPr lang="en-US" sz="3200" dirty="0" smtClean="0"/>
              <a:t>End to End (E2E) Mission to CTTP Relational Flow</a:t>
            </a:r>
          </a:p>
        </p:txBody>
      </p:sp>
      <p:pic>
        <p:nvPicPr>
          <p:cNvPr id="37891" name="Picture 4" descr="CTTP Flow"/>
          <p:cNvPicPr>
            <a:picLocks noGrp="1" noChangeAspect="1" noChangeArrowheads="1"/>
          </p:cNvPicPr>
          <p:nvPr>
            <p:ph type="subTitle" idx="4294967295"/>
          </p:nvPr>
        </p:nvPicPr>
        <p:blipFill>
          <a:blip r:embed="rId2" cstate="print"/>
          <a:srcRect/>
          <a:stretch>
            <a:fillRect/>
          </a:stretch>
        </p:blipFill>
        <p:spPr>
          <a:xfrm>
            <a:off x="354013" y="1514475"/>
            <a:ext cx="8789987" cy="5038725"/>
          </a:xfrm>
          <a:noFill/>
        </p:spPr>
      </p:pic>
      <p:sp>
        <p:nvSpPr>
          <p:cNvPr id="4" name="Rectangle 3"/>
          <p:cNvSpPr/>
          <p:nvPr/>
        </p:nvSpPr>
        <p:spPr>
          <a:xfrm>
            <a:off x="8518195" y="6379518"/>
            <a:ext cx="354584" cy="276999"/>
          </a:xfrm>
          <a:prstGeom prst="rect">
            <a:avLst/>
          </a:prstGeom>
        </p:spPr>
        <p:txBody>
          <a:bodyPr wrap="none">
            <a:spAutoFit/>
          </a:bodyPr>
          <a:lstStyle/>
          <a:p>
            <a:fld id="{D7D41F74-47AA-4117-8E0D-76BB5CA22DE8}" type="slidenum">
              <a:rPr lang="en-US" sz="1200" smtClean="0"/>
              <a:pPr/>
              <a:t>20</a:t>
            </a:fld>
            <a:endParaRPr lang="en-US" sz="120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2"/>
          <p:cNvGrpSpPr>
            <a:grpSpLocks/>
          </p:cNvGrpSpPr>
          <p:nvPr/>
        </p:nvGrpSpPr>
        <p:grpSpPr bwMode="auto">
          <a:xfrm>
            <a:off x="152400" y="1514475"/>
            <a:ext cx="8596313" cy="4957763"/>
            <a:chOff x="152400" y="164592"/>
            <a:chExt cx="8839200" cy="6807767"/>
          </a:xfrm>
        </p:grpSpPr>
        <p:sp>
          <p:nvSpPr>
            <p:cNvPr id="11269" name="TextBox 16"/>
            <p:cNvSpPr txBox="1">
              <a:spLocks noChangeArrowheads="1"/>
            </p:cNvSpPr>
            <p:nvPr/>
          </p:nvSpPr>
          <p:spPr bwMode="auto">
            <a:xfrm>
              <a:off x="152400" y="4801198"/>
              <a:ext cx="8839200" cy="2171161"/>
            </a:xfrm>
            <a:prstGeom prst="rect">
              <a:avLst/>
            </a:prstGeom>
            <a:noFill/>
            <a:ln w="9525">
              <a:noFill/>
              <a:miter lim="800000"/>
              <a:headEnd/>
              <a:tailEnd/>
            </a:ln>
          </p:spPr>
          <p:txBody>
            <a:bodyPr>
              <a:spAutoFit/>
            </a:bodyPr>
            <a:lstStyle/>
            <a:p>
              <a:pPr>
                <a:buFont typeface="Arial" charset="0"/>
                <a:buChar char="•"/>
              </a:pPr>
              <a:r>
                <a:rPr lang="en-US" sz="1400" b="0" dirty="0">
                  <a:latin typeface="Calibri" pitchFamily="34" charset="0"/>
                </a:rPr>
                <a:t> Coalition Tactics, Techniques, and Procedures (CTTP) present the end to end (E2E) mission thread performance criteria for Coalition Interoperability Assurance and Validation (CIAV) events. The T1 (tactic-mission thread) presents operational mission requirements and frames Information Exchange Requirements (IER).  Functional Area Services (FAS) further parse the T1 to service specific tasking in which the T2 (enabling architecture) is designed and executed via country specific procedures (P). The physical systems utilized within the T2 are identified and depict the IER flow in order to meet the T1 operational requirements via country specific procedures. </a:t>
              </a:r>
            </a:p>
          </p:txBody>
        </p:sp>
        <p:grpSp>
          <p:nvGrpSpPr>
            <p:cNvPr id="11270" name="Group 19"/>
            <p:cNvGrpSpPr>
              <a:grpSpLocks/>
            </p:cNvGrpSpPr>
            <p:nvPr/>
          </p:nvGrpSpPr>
          <p:grpSpPr bwMode="auto">
            <a:xfrm>
              <a:off x="1383792" y="164592"/>
              <a:ext cx="6041136" cy="5437632"/>
              <a:chOff x="1383792" y="164592"/>
              <a:chExt cx="6041136" cy="5437632"/>
            </a:xfrm>
          </p:grpSpPr>
          <p:sp>
            <p:nvSpPr>
              <p:cNvPr id="4" name="Rectangle 3"/>
              <p:cNvSpPr/>
              <p:nvPr/>
            </p:nvSpPr>
            <p:spPr>
              <a:xfrm>
                <a:off x="3733800" y="304800"/>
                <a:ext cx="1524000" cy="914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dirty="0">
                    <a:solidFill>
                      <a:schemeClr val="tx1"/>
                    </a:solidFill>
                    <a:latin typeface="Calibri" pitchFamily="34" charset="0"/>
                    <a:ea typeface="ＭＳ Ｐゴシック" pitchFamily="34" charset="-128"/>
                  </a:rPr>
                  <a:t>CMT</a:t>
                </a:r>
              </a:p>
              <a:p>
                <a:pPr algn="ctr">
                  <a:defRPr/>
                </a:pPr>
                <a:r>
                  <a:rPr lang="en-US" sz="1400" b="0" dirty="0">
                    <a:solidFill>
                      <a:schemeClr val="tx1"/>
                    </a:solidFill>
                    <a:latin typeface="Calibri" pitchFamily="34" charset="0"/>
                    <a:ea typeface="ＭＳ Ｐゴシック" pitchFamily="34" charset="-128"/>
                  </a:rPr>
                  <a:t>Battlespace Management</a:t>
                </a:r>
              </a:p>
            </p:txBody>
          </p:sp>
          <p:sp>
            <p:nvSpPr>
              <p:cNvPr id="7" name="Rectangle 6"/>
              <p:cNvSpPr/>
              <p:nvPr/>
            </p:nvSpPr>
            <p:spPr>
              <a:xfrm>
                <a:off x="4953000" y="1371600"/>
                <a:ext cx="1524000" cy="9906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1003">
                <a:schemeClr val="dk2"/>
              </a:fillRef>
              <a:effectRef idx="1">
                <a:schemeClr val="accent3"/>
              </a:effectRef>
              <a:fontRef idx="minor">
                <a:schemeClr val="dk1"/>
              </a:fontRef>
            </p:style>
            <p:txBody>
              <a:bodyPr anchor="ctr"/>
              <a:lstStyle/>
              <a:p>
                <a:pPr algn="ctr" fontAlgn="auto">
                  <a:spcBef>
                    <a:spcPts val="0"/>
                  </a:spcBef>
                  <a:spcAft>
                    <a:spcPts val="0"/>
                  </a:spcAft>
                  <a:defRPr/>
                </a:pPr>
                <a:r>
                  <a:rPr lang="en-US" sz="1800" dirty="0">
                    <a:gradFill flip="none" rotWithShape="1">
                      <a:gsLst>
                        <a:gs pos="200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rPr>
                  <a:t>Technical Specification</a:t>
                </a:r>
              </a:p>
              <a:p>
                <a:pPr algn="ctr" fontAlgn="auto">
                  <a:spcBef>
                    <a:spcPts val="0"/>
                  </a:spcBef>
                  <a:spcAft>
                    <a:spcPts val="0"/>
                  </a:spcAft>
                  <a:defRPr/>
                </a:pPr>
                <a:r>
                  <a:rPr lang="en-US" sz="1800" b="0" dirty="0">
                    <a:gradFill flip="none" rotWithShape="1">
                      <a:gsLst>
                        <a:gs pos="200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rPr>
                  <a:t>Systems</a:t>
                </a:r>
              </a:p>
            </p:txBody>
          </p:sp>
          <p:sp>
            <p:nvSpPr>
              <p:cNvPr id="8" name="Rectangle 7"/>
              <p:cNvSpPr/>
              <p:nvPr/>
            </p:nvSpPr>
            <p:spPr>
              <a:xfrm>
                <a:off x="2362200" y="1447800"/>
                <a:ext cx="1524000" cy="91440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chemeClr val="tx1"/>
                    </a:solidFill>
                  </a:rPr>
                  <a:t>FAS</a:t>
                </a:r>
              </a:p>
              <a:p>
                <a:pPr algn="ctr" fontAlgn="auto">
                  <a:spcBef>
                    <a:spcPts val="0"/>
                  </a:spcBef>
                  <a:spcAft>
                    <a:spcPts val="0"/>
                  </a:spcAft>
                  <a:defRPr/>
                </a:pPr>
                <a:r>
                  <a:rPr lang="en-US" sz="1800" b="0" dirty="0">
                    <a:solidFill>
                      <a:schemeClr val="tx1"/>
                    </a:solidFill>
                  </a:rPr>
                  <a:t>COP </a:t>
                </a:r>
              </a:p>
              <a:p>
                <a:pPr algn="ctr" fontAlgn="auto">
                  <a:spcBef>
                    <a:spcPts val="0"/>
                  </a:spcBef>
                  <a:spcAft>
                    <a:spcPts val="0"/>
                  </a:spcAft>
                  <a:defRPr/>
                </a:pPr>
                <a:r>
                  <a:rPr lang="en-US" sz="1800" b="0" dirty="0">
                    <a:solidFill>
                      <a:schemeClr val="tx1"/>
                    </a:solidFill>
                  </a:rPr>
                  <a:t>Management</a:t>
                </a:r>
              </a:p>
            </p:txBody>
          </p:sp>
          <p:sp>
            <p:nvSpPr>
              <p:cNvPr id="10" name="Rectangle 9"/>
              <p:cNvSpPr/>
              <p:nvPr/>
            </p:nvSpPr>
            <p:spPr>
              <a:xfrm>
                <a:off x="1447800" y="2743200"/>
                <a:ext cx="1905000" cy="1371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800" dirty="0">
                    <a:solidFill>
                      <a:schemeClr val="tx1"/>
                    </a:solidFill>
                  </a:rPr>
                  <a:t>T1 of CTTP</a:t>
                </a:r>
              </a:p>
              <a:p>
                <a:pPr fontAlgn="auto">
                  <a:spcBef>
                    <a:spcPts val="0"/>
                  </a:spcBef>
                  <a:spcAft>
                    <a:spcPts val="0"/>
                  </a:spcAft>
                  <a:buFont typeface="Arial" pitchFamily="34" charset="0"/>
                  <a:buChar char="•"/>
                  <a:defRPr/>
                </a:pPr>
                <a:r>
                  <a:rPr lang="en-US" sz="1800" b="0" dirty="0">
                    <a:solidFill>
                      <a:schemeClr val="tx1"/>
                    </a:solidFill>
                  </a:rPr>
                  <a:t>CONOPS</a:t>
                </a:r>
              </a:p>
              <a:p>
                <a:pPr fontAlgn="auto">
                  <a:spcBef>
                    <a:spcPts val="0"/>
                  </a:spcBef>
                  <a:spcAft>
                    <a:spcPts val="0"/>
                  </a:spcAft>
                  <a:buFont typeface="Arial" pitchFamily="34" charset="0"/>
                  <a:buChar char="•"/>
                  <a:defRPr/>
                </a:pPr>
                <a:r>
                  <a:rPr lang="en-US" sz="1800" b="0" dirty="0">
                    <a:solidFill>
                      <a:schemeClr val="tx1"/>
                    </a:solidFill>
                  </a:rPr>
                  <a:t>Operational REQ (Fidelity)</a:t>
                </a:r>
              </a:p>
              <a:p>
                <a:pPr fontAlgn="auto">
                  <a:spcBef>
                    <a:spcPts val="0"/>
                  </a:spcBef>
                  <a:spcAft>
                    <a:spcPts val="0"/>
                  </a:spcAft>
                  <a:buFont typeface="Arial" pitchFamily="34" charset="0"/>
                  <a:buChar char="•"/>
                  <a:defRPr/>
                </a:pPr>
                <a:r>
                  <a:rPr lang="en-US" sz="1800" b="0" dirty="0">
                    <a:solidFill>
                      <a:schemeClr val="tx1"/>
                    </a:solidFill>
                  </a:rPr>
                  <a:t>MMR</a:t>
                </a:r>
              </a:p>
            </p:txBody>
          </p:sp>
          <p:sp>
            <p:nvSpPr>
              <p:cNvPr id="11" name="Rectangle 10"/>
              <p:cNvSpPr/>
              <p:nvPr/>
            </p:nvSpPr>
            <p:spPr>
              <a:xfrm>
                <a:off x="5410200" y="2743200"/>
                <a:ext cx="1981200" cy="1295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800" dirty="0">
                    <a:solidFill>
                      <a:schemeClr val="tx1"/>
                    </a:solidFill>
                  </a:rPr>
                  <a:t>T2 and P of CTTP</a:t>
                </a:r>
              </a:p>
              <a:p>
                <a:pPr fontAlgn="auto">
                  <a:spcBef>
                    <a:spcPts val="0"/>
                  </a:spcBef>
                  <a:spcAft>
                    <a:spcPts val="0"/>
                  </a:spcAft>
                  <a:buFont typeface="Arial" pitchFamily="34" charset="0"/>
                  <a:buChar char="•"/>
                  <a:defRPr/>
                </a:pPr>
                <a:r>
                  <a:rPr lang="en-US" sz="1800" b="0" dirty="0">
                    <a:solidFill>
                      <a:schemeClr val="tx1"/>
                    </a:solidFill>
                  </a:rPr>
                  <a:t>Technical REQ</a:t>
                </a:r>
              </a:p>
              <a:p>
                <a:pPr fontAlgn="auto">
                  <a:spcBef>
                    <a:spcPts val="0"/>
                  </a:spcBef>
                  <a:spcAft>
                    <a:spcPts val="0"/>
                  </a:spcAft>
                  <a:buFont typeface="Arial" pitchFamily="34" charset="0"/>
                  <a:buChar char="•"/>
                  <a:defRPr/>
                </a:pPr>
                <a:r>
                  <a:rPr lang="en-US" sz="1800" b="0" dirty="0">
                    <a:solidFill>
                      <a:schemeClr val="tx1"/>
                    </a:solidFill>
                  </a:rPr>
                  <a:t>Data Format</a:t>
                </a:r>
              </a:p>
              <a:p>
                <a:pPr fontAlgn="auto">
                  <a:spcBef>
                    <a:spcPts val="0"/>
                  </a:spcBef>
                  <a:spcAft>
                    <a:spcPts val="0"/>
                  </a:spcAft>
                  <a:buFont typeface="Arial" pitchFamily="34" charset="0"/>
                  <a:buChar char="•"/>
                  <a:defRPr/>
                </a:pPr>
                <a:r>
                  <a:rPr lang="en-US" sz="1800" b="0" dirty="0">
                    <a:solidFill>
                      <a:schemeClr val="tx1"/>
                    </a:solidFill>
                  </a:rPr>
                  <a:t>Data Standard</a:t>
                </a:r>
              </a:p>
            </p:txBody>
          </p:sp>
          <p:sp>
            <p:nvSpPr>
              <p:cNvPr id="12" name="Left-Right-Up Arrow 11"/>
              <p:cNvSpPr/>
              <p:nvPr/>
            </p:nvSpPr>
            <p:spPr>
              <a:xfrm>
                <a:off x="3505257" y="1980433"/>
                <a:ext cx="1751517" cy="1752624"/>
              </a:xfrm>
              <a:prstGeom prst="leftRightUpArrow">
                <a:avLst>
                  <a:gd name="adj1" fmla="val 25000"/>
                  <a:gd name="adj2" fmla="val 2419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FFFF"/>
                    </a:solidFill>
                    <a:latin typeface="Calibri" pitchFamily="34" charset="0"/>
                    <a:ea typeface="ＭＳ Ｐゴシック" pitchFamily="34" charset="-128"/>
                  </a:rPr>
                  <a:t>“IER”</a:t>
                </a:r>
              </a:p>
            </p:txBody>
          </p:sp>
          <p:sp>
            <p:nvSpPr>
              <p:cNvPr id="11279" name="TextBox 17"/>
              <p:cNvSpPr txBox="1">
                <a:spLocks noChangeArrowheads="1"/>
              </p:cNvSpPr>
              <p:nvPr/>
            </p:nvSpPr>
            <p:spPr bwMode="auto">
              <a:xfrm>
                <a:off x="3961191" y="3506970"/>
                <a:ext cx="839001" cy="1271106"/>
              </a:xfrm>
              <a:prstGeom prst="rect">
                <a:avLst/>
              </a:prstGeom>
              <a:noFill/>
              <a:ln w="9525">
                <a:solidFill>
                  <a:schemeClr val="accent1">
                    <a:alpha val="39999"/>
                  </a:schemeClr>
                </a:solidFill>
                <a:miter lim="800000"/>
                <a:headEnd/>
                <a:tailEnd/>
              </a:ln>
            </p:spPr>
            <p:txBody>
              <a:bodyPr>
                <a:spAutoFit/>
              </a:bodyPr>
              <a:lstStyle/>
              <a:p>
                <a:pPr algn="ctr"/>
                <a:r>
                  <a:rPr lang="en-US" sz="1800" b="0" dirty="0">
                    <a:latin typeface="Calibri" pitchFamily="34" charset="0"/>
                  </a:rPr>
                  <a:t>KPP</a:t>
                </a:r>
              </a:p>
              <a:p>
                <a:pPr algn="ctr"/>
                <a:r>
                  <a:rPr lang="en-US" sz="1800" b="0" dirty="0">
                    <a:latin typeface="Calibri" pitchFamily="34" charset="0"/>
                  </a:rPr>
                  <a:t>MOP</a:t>
                </a:r>
              </a:p>
              <a:p>
                <a:pPr algn="ctr"/>
                <a:r>
                  <a:rPr lang="en-US" sz="1800" b="0" dirty="0">
                    <a:latin typeface="Calibri" pitchFamily="34" charset="0"/>
                  </a:rPr>
                  <a:t>MOE</a:t>
                </a:r>
              </a:p>
            </p:txBody>
          </p:sp>
        </p:grpSp>
      </p:grpSp>
      <p:sp>
        <p:nvSpPr>
          <p:cNvPr id="11267" name="Text Box 14"/>
          <p:cNvSpPr txBox="1">
            <a:spLocks noChangeArrowheads="1"/>
          </p:cNvSpPr>
          <p:nvPr/>
        </p:nvSpPr>
        <p:spPr bwMode="auto">
          <a:xfrm>
            <a:off x="3206750" y="233363"/>
            <a:ext cx="3333750" cy="641350"/>
          </a:xfrm>
          <a:prstGeom prst="rect">
            <a:avLst/>
          </a:prstGeom>
          <a:noFill/>
          <a:ln w="9525">
            <a:noFill/>
            <a:miter lim="800000"/>
            <a:headEnd/>
            <a:tailEnd/>
          </a:ln>
        </p:spPr>
        <p:txBody>
          <a:bodyPr wrap="none">
            <a:spAutoFit/>
          </a:bodyPr>
          <a:lstStyle/>
          <a:p>
            <a:pPr algn="ctr">
              <a:defRPr/>
            </a:pPr>
            <a:r>
              <a:rPr lang="en-GB" sz="3600" dirty="0">
                <a:effectLst>
                  <a:outerShdw blurRad="38100" dist="38100" dir="2700000" algn="tl">
                    <a:srgbClr val="000000">
                      <a:alpha val="43137"/>
                    </a:srgbClr>
                  </a:outerShdw>
                </a:effectLst>
              </a:rPr>
              <a:t>TTP Construct</a:t>
            </a:r>
            <a:endParaRPr lang="en-US" sz="3600" dirty="0">
              <a:effectLst>
                <a:outerShdw blurRad="38100" dist="38100" dir="2700000" algn="tl">
                  <a:srgbClr val="000000">
                    <a:alpha val="43137"/>
                  </a:srgbClr>
                </a:outerShdw>
              </a:effectLst>
            </a:endParaRPr>
          </a:p>
        </p:txBody>
      </p:sp>
      <p:sp>
        <p:nvSpPr>
          <p:cNvPr id="11268" name="Slide Number Placeholder 3"/>
          <p:cNvSpPr txBox="1">
            <a:spLocks noGrp="1"/>
          </p:cNvSpPr>
          <p:nvPr/>
        </p:nvSpPr>
        <p:spPr bwMode="auto">
          <a:xfrm>
            <a:off x="8542338" y="6570663"/>
            <a:ext cx="573087" cy="269875"/>
          </a:xfrm>
          <a:prstGeom prst="rect">
            <a:avLst/>
          </a:prstGeom>
          <a:noFill/>
          <a:ln w="9525">
            <a:noFill/>
            <a:miter lim="800000"/>
            <a:headEnd/>
            <a:tailEnd/>
          </a:ln>
        </p:spPr>
        <p:txBody>
          <a:bodyPr/>
          <a:lstStyle/>
          <a:p>
            <a:pPr algn="r"/>
            <a:fld id="{3E6B0FB6-E4E2-4276-87F4-FCA1FA0707FC}" type="slidenum">
              <a:rPr lang="en-US" sz="1200"/>
              <a:pPr algn="r"/>
              <a:t>21</a:t>
            </a:fld>
            <a:endParaRPr lang="en-US" sz="1200"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381250" y="166688"/>
            <a:ext cx="5495925" cy="1017587"/>
          </a:xfrm>
          <a:prstGeom prst="rect">
            <a:avLst/>
          </a:prstGeom>
          <a:noFill/>
          <a:ln w="9525">
            <a:noFill/>
            <a:miter lim="800000"/>
            <a:headEnd/>
            <a:tailEnd/>
          </a:ln>
        </p:spPr>
        <p:txBody>
          <a:bodyPr lIns="92075" tIns="46038" rIns="92075" bIns="46038" anchor="ctr"/>
          <a:lstStyle/>
          <a:p>
            <a:pPr algn="ctr">
              <a:lnSpc>
                <a:spcPct val="85000"/>
              </a:lnSpc>
            </a:pPr>
            <a:r>
              <a:rPr lang="en-GB" altLang="en-US" sz="3200" dirty="0">
                <a:effectLst>
                  <a:outerShdw blurRad="38100" dist="38100" dir="2700000" algn="tl">
                    <a:srgbClr val="000000">
                      <a:alpha val="43137"/>
                    </a:srgbClr>
                  </a:outerShdw>
                </a:effectLst>
              </a:rPr>
              <a:t>Operator to Operator Mission Interoperability</a:t>
            </a:r>
          </a:p>
        </p:txBody>
      </p:sp>
      <p:sp>
        <p:nvSpPr>
          <p:cNvPr id="18435" name="Rectangle 3"/>
          <p:cNvSpPr>
            <a:spLocks noChangeArrowheads="1"/>
          </p:cNvSpPr>
          <p:nvPr/>
        </p:nvSpPr>
        <p:spPr bwMode="auto">
          <a:xfrm>
            <a:off x="723900" y="5853113"/>
            <a:ext cx="1885950" cy="457200"/>
          </a:xfrm>
          <a:prstGeom prst="rect">
            <a:avLst/>
          </a:prstGeom>
          <a:noFill/>
          <a:ln w="12700">
            <a:noFill/>
            <a:miter lim="800000"/>
            <a:headEnd/>
            <a:tailEnd/>
          </a:ln>
        </p:spPr>
        <p:txBody>
          <a:bodyPr wrap="none" anchor="ctr"/>
          <a:lstStyle/>
          <a:p>
            <a:endParaRPr lang="en-US" sz="1200" dirty="0"/>
          </a:p>
        </p:txBody>
      </p:sp>
      <p:sp>
        <p:nvSpPr>
          <p:cNvPr id="18436" name="Rectangle 4"/>
          <p:cNvSpPr>
            <a:spLocks noChangeArrowheads="1"/>
          </p:cNvSpPr>
          <p:nvPr/>
        </p:nvSpPr>
        <p:spPr bwMode="auto">
          <a:xfrm>
            <a:off x="3138488" y="5853113"/>
            <a:ext cx="2867025" cy="457200"/>
          </a:xfrm>
          <a:prstGeom prst="rect">
            <a:avLst/>
          </a:prstGeom>
          <a:noFill/>
          <a:ln w="12700">
            <a:noFill/>
            <a:miter lim="800000"/>
            <a:headEnd/>
            <a:tailEnd/>
          </a:ln>
        </p:spPr>
        <p:txBody>
          <a:bodyPr wrap="none" anchor="ctr"/>
          <a:lstStyle/>
          <a:p>
            <a:endParaRPr lang="en-US" sz="1200" dirty="0"/>
          </a:p>
        </p:txBody>
      </p:sp>
      <p:sp>
        <p:nvSpPr>
          <p:cNvPr id="18437" name="Rectangle 5"/>
          <p:cNvSpPr>
            <a:spLocks noChangeArrowheads="1"/>
          </p:cNvSpPr>
          <p:nvPr/>
        </p:nvSpPr>
        <p:spPr bwMode="auto">
          <a:xfrm>
            <a:off x="5938053" y="2570163"/>
            <a:ext cx="490518" cy="459100"/>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Host</a:t>
            </a:r>
          </a:p>
          <a:p>
            <a:pPr algn="ctr" eaLnBrk="0" hangingPunct="0"/>
            <a:endParaRPr lang="en-US" altLang="en-US" sz="1200" dirty="0">
              <a:solidFill>
                <a:srgbClr val="333333"/>
              </a:solidFill>
              <a:latin typeface="Times New Roman" pitchFamily="18" charset="0"/>
            </a:endParaRPr>
          </a:p>
        </p:txBody>
      </p:sp>
      <p:sp>
        <p:nvSpPr>
          <p:cNvPr id="18438" name="Rectangle 6"/>
          <p:cNvSpPr>
            <a:spLocks noChangeArrowheads="1"/>
          </p:cNvSpPr>
          <p:nvPr/>
        </p:nvSpPr>
        <p:spPr bwMode="auto">
          <a:xfrm>
            <a:off x="5985640" y="3873500"/>
            <a:ext cx="498533"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Data</a:t>
            </a:r>
          </a:p>
        </p:txBody>
      </p:sp>
      <p:pic>
        <p:nvPicPr>
          <p:cNvPr id="18439" name="Picture 7"/>
          <p:cNvPicPr>
            <a:picLocks noChangeAspect="1" noChangeArrowheads="1"/>
          </p:cNvPicPr>
          <p:nvPr/>
        </p:nvPicPr>
        <p:blipFill>
          <a:blip r:embed="rId3" cstate="print"/>
          <a:srcRect/>
          <a:stretch>
            <a:fillRect/>
          </a:stretch>
        </p:blipFill>
        <p:spPr bwMode="auto">
          <a:xfrm>
            <a:off x="5726113" y="3308350"/>
            <a:ext cx="974725" cy="604838"/>
          </a:xfrm>
          <a:prstGeom prst="rect">
            <a:avLst/>
          </a:prstGeom>
          <a:noFill/>
          <a:ln w="9525">
            <a:noFill/>
            <a:miter lim="800000"/>
            <a:headEnd/>
            <a:tailEnd/>
          </a:ln>
        </p:spPr>
      </p:pic>
      <p:sp>
        <p:nvSpPr>
          <p:cNvPr id="18440" name="Rectangle 8"/>
          <p:cNvSpPr>
            <a:spLocks noChangeArrowheads="1"/>
          </p:cNvSpPr>
          <p:nvPr/>
        </p:nvSpPr>
        <p:spPr bwMode="auto">
          <a:xfrm>
            <a:off x="2666177" y="3797300"/>
            <a:ext cx="498533"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Data</a:t>
            </a:r>
          </a:p>
        </p:txBody>
      </p:sp>
      <p:pic>
        <p:nvPicPr>
          <p:cNvPr id="18441" name="Picture 9"/>
          <p:cNvPicPr>
            <a:picLocks noChangeAspect="1" noChangeArrowheads="1"/>
          </p:cNvPicPr>
          <p:nvPr/>
        </p:nvPicPr>
        <p:blipFill>
          <a:blip r:embed="rId4" cstate="print"/>
          <a:srcRect/>
          <a:stretch>
            <a:fillRect/>
          </a:stretch>
        </p:blipFill>
        <p:spPr bwMode="auto">
          <a:xfrm>
            <a:off x="2524125" y="3162300"/>
            <a:ext cx="820738" cy="546100"/>
          </a:xfrm>
          <a:prstGeom prst="rect">
            <a:avLst/>
          </a:prstGeom>
          <a:noFill/>
          <a:ln w="9525">
            <a:noFill/>
            <a:miter lim="800000"/>
            <a:headEnd/>
            <a:tailEnd/>
          </a:ln>
        </p:spPr>
      </p:pic>
      <p:sp>
        <p:nvSpPr>
          <p:cNvPr id="18442" name="Rectangle 10"/>
          <p:cNvSpPr>
            <a:spLocks noChangeArrowheads="1"/>
          </p:cNvSpPr>
          <p:nvPr/>
        </p:nvSpPr>
        <p:spPr bwMode="auto">
          <a:xfrm>
            <a:off x="2720191" y="2570163"/>
            <a:ext cx="490518"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Host</a:t>
            </a:r>
          </a:p>
        </p:txBody>
      </p:sp>
      <p:sp>
        <p:nvSpPr>
          <p:cNvPr id="18443" name="Line 11"/>
          <p:cNvSpPr>
            <a:spLocks noChangeShapeType="1"/>
          </p:cNvSpPr>
          <p:nvPr/>
        </p:nvSpPr>
        <p:spPr bwMode="auto">
          <a:xfrm>
            <a:off x="2814638" y="5332413"/>
            <a:ext cx="3508375" cy="0"/>
          </a:xfrm>
          <a:prstGeom prst="line">
            <a:avLst/>
          </a:prstGeom>
          <a:noFill/>
          <a:ln w="50800">
            <a:solidFill>
              <a:srgbClr val="00FF00"/>
            </a:solidFill>
            <a:round/>
            <a:headEnd type="triangle" w="med" len="med"/>
            <a:tailEnd type="triangle" w="med" len="med"/>
          </a:ln>
        </p:spPr>
        <p:txBody>
          <a:bodyPr wrap="none" anchor="ctr"/>
          <a:lstStyle/>
          <a:p>
            <a:endParaRPr lang="en-US" sz="1200" dirty="0"/>
          </a:p>
        </p:txBody>
      </p:sp>
      <p:sp>
        <p:nvSpPr>
          <p:cNvPr id="18444" name="Rectangle 12"/>
          <p:cNvSpPr>
            <a:spLocks noChangeArrowheads="1"/>
          </p:cNvSpPr>
          <p:nvPr/>
        </p:nvSpPr>
        <p:spPr bwMode="auto">
          <a:xfrm>
            <a:off x="3290888" y="5116513"/>
            <a:ext cx="1686807" cy="274434"/>
          </a:xfrm>
          <a:prstGeom prst="rect">
            <a:avLst/>
          </a:prstGeom>
          <a:solidFill>
            <a:schemeClr val="bg1"/>
          </a:solidFill>
          <a:ln w="12700">
            <a:noFill/>
            <a:miter lim="800000"/>
            <a:headEnd/>
            <a:tailEnd/>
          </a:ln>
        </p:spPr>
        <p:txBody>
          <a:bodyPr wrap="none" lIns="90487" tIns="44450" rIns="90487" bIns="44450">
            <a:spAutoFit/>
          </a:bodyPr>
          <a:lstStyle/>
          <a:p>
            <a:pPr eaLnBrk="0" hangingPunct="0"/>
            <a:r>
              <a:rPr lang="en-US" altLang="en-US" sz="1200" dirty="0">
                <a:solidFill>
                  <a:srgbClr val="333333"/>
                </a:solidFill>
                <a:latin typeface="Times New Roman" pitchFamily="18" charset="0"/>
              </a:rPr>
              <a:t>Protocol &amp; Integration</a:t>
            </a:r>
          </a:p>
        </p:txBody>
      </p:sp>
      <p:sp>
        <p:nvSpPr>
          <p:cNvPr id="18445" name="Line 13"/>
          <p:cNvSpPr>
            <a:spLocks noChangeShapeType="1"/>
          </p:cNvSpPr>
          <p:nvPr/>
        </p:nvSpPr>
        <p:spPr bwMode="auto">
          <a:xfrm>
            <a:off x="3108325" y="5013325"/>
            <a:ext cx="2919413" cy="1588"/>
          </a:xfrm>
          <a:prstGeom prst="line">
            <a:avLst/>
          </a:prstGeom>
          <a:noFill/>
          <a:ln w="50800">
            <a:solidFill>
              <a:srgbClr val="00FF00"/>
            </a:solidFill>
            <a:round/>
            <a:headEnd type="triangle" w="med" len="med"/>
            <a:tailEnd type="triangle" w="med" len="med"/>
          </a:ln>
        </p:spPr>
        <p:txBody>
          <a:bodyPr wrap="none" anchor="ctr"/>
          <a:lstStyle/>
          <a:p>
            <a:endParaRPr lang="en-US" sz="1200" dirty="0"/>
          </a:p>
        </p:txBody>
      </p:sp>
      <p:sp>
        <p:nvSpPr>
          <p:cNvPr id="18446" name="Rectangle 14"/>
          <p:cNvSpPr>
            <a:spLocks noChangeArrowheads="1"/>
          </p:cNvSpPr>
          <p:nvPr/>
        </p:nvSpPr>
        <p:spPr bwMode="auto">
          <a:xfrm>
            <a:off x="3797300" y="2093913"/>
            <a:ext cx="690894" cy="274434"/>
          </a:xfrm>
          <a:prstGeom prst="rect">
            <a:avLst/>
          </a:prstGeom>
          <a:noFill/>
          <a:ln w="12700">
            <a:noFill/>
            <a:miter lim="800000"/>
            <a:headEnd/>
            <a:tailEnd/>
          </a:ln>
        </p:spPr>
        <p:txBody>
          <a:bodyPr wrap="none" lIns="90487" tIns="44450" rIns="90487" bIns="44450">
            <a:spAutoFit/>
          </a:bodyPr>
          <a:lstStyle/>
          <a:p>
            <a:pPr eaLnBrk="0" hangingPunct="0"/>
            <a:r>
              <a:rPr lang="en-US" altLang="en-US" sz="1200" dirty="0">
                <a:solidFill>
                  <a:srgbClr val="333333"/>
                </a:solidFill>
                <a:latin typeface="Times New Roman" pitchFamily="18" charset="0"/>
              </a:rPr>
              <a:t> System</a:t>
            </a:r>
          </a:p>
        </p:txBody>
      </p:sp>
      <p:sp>
        <p:nvSpPr>
          <p:cNvPr id="18447" name="AutoShape 15"/>
          <p:cNvSpPr>
            <a:spLocks noChangeArrowheads="1"/>
          </p:cNvSpPr>
          <p:nvPr/>
        </p:nvSpPr>
        <p:spPr bwMode="auto">
          <a:xfrm>
            <a:off x="2439988" y="2119313"/>
            <a:ext cx="4264025" cy="3359150"/>
          </a:xfrm>
          <a:prstGeom prst="roundRect">
            <a:avLst>
              <a:gd name="adj" fmla="val 12454"/>
            </a:avLst>
          </a:prstGeom>
          <a:noFill/>
          <a:ln w="19050">
            <a:solidFill>
              <a:srgbClr val="FF0000"/>
            </a:solidFill>
            <a:round/>
            <a:headEnd/>
            <a:tailEnd/>
          </a:ln>
        </p:spPr>
        <p:txBody>
          <a:bodyPr wrap="none" anchor="ctr"/>
          <a:lstStyle/>
          <a:p>
            <a:pPr algn="ctr" eaLnBrk="0" hangingPunct="0"/>
            <a:endParaRPr lang="en-US" altLang="en-US" sz="1200" dirty="0">
              <a:solidFill>
                <a:srgbClr val="333333"/>
              </a:solidFill>
              <a:latin typeface="Times New Roman" pitchFamily="18" charset="0"/>
            </a:endParaRPr>
          </a:p>
        </p:txBody>
      </p:sp>
      <p:sp>
        <p:nvSpPr>
          <p:cNvPr id="18448" name="Rectangle 16"/>
          <p:cNvSpPr>
            <a:spLocks noChangeArrowheads="1"/>
          </p:cNvSpPr>
          <p:nvPr/>
        </p:nvSpPr>
        <p:spPr bwMode="auto">
          <a:xfrm>
            <a:off x="4203700" y="4832350"/>
            <a:ext cx="498533" cy="274434"/>
          </a:xfrm>
          <a:prstGeom prst="rect">
            <a:avLst/>
          </a:prstGeom>
          <a:solidFill>
            <a:schemeClr val="bg1"/>
          </a:solidFill>
          <a:ln w="12700">
            <a:noFill/>
            <a:miter lim="800000"/>
            <a:headEnd/>
            <a:tailEnd/>
          </a:ln>
        </p:spPr>
        <p:txBody>
          <a:bodyPr wrap="none" lIns="90487" tIns="44450" rIns="90487" bIns="44450">
            <a:spAutoFit/>
          </a:bodyPr>
          <a:lstStyle/>
          <a:p>
            <a:pPr eaLnBrk="0" hangingPunct="0"/>
            <a:r>
              <a:rPr lang="en-US" altLang="en-US" sz="1200" dirty="0">
                <a:solidFill>
                  <a:srgbClr val="333333"/>
                </a:solidFill>
                <a:latin typeface="Times New Roman" pitchFamily="18" charset="0"/>
              </a:rPr>
              <a:t>Data</a:t>
            </a:r>
          </a:p>
        </p:txBody>
      </p:sp>
      <p:sp>
        <p:nvSpPr>
          <p:cNvPr id="18449" name="Rectangle 17"/>
          <p:cNvSpPr>
            <a:spLocks noChangeArrowheads="1"/>
          </p:cNvSpPr>
          <p:nvPr/>
        </p:nvSpPr>
        <p:spPr bwMode="auto">
          <a:xfrm>
            <a:off x="6877740" y="1998663"/>
            <a:ext cx="678070"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Display</a:t>
            </a:r>
          </a:p>
        </p:txBody>
      </p:sp>
      <p:sp>
        <p:nvSpPr>
          <p:cNvPr id="18450" name="Rectangle 18"/>
          <p:cNvSpPr>
            <a:spLocks noChangeArrowheads="1"/>
          </p:cNvSpPr>
          <p:nvPr/>
        </p:nvSpPr>
        <p:spPr bwMode="auto">
          <a:xfrm>
            <a:off x="7975701" y="1617663"/>
            <a:ext cx="799898"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Operator</a:t>
            </a:r>
          </a:p>
        </p:txBody>
      </p:sp>
      <p:sp>
        <p:nvSpPr>
          <p:cNvPr id="18451" name="Rectangle 19"/>
          <p:cNvSpPr>
            <a:spLocks noChangeArrowheads="1"/>
          </p:cNvSpPr>
          <p:nvPr/>
        </p:nvSpPr>
        <p:spPr bwMode="auto">
          <a:xfrm>
            <a:off x="6723853" y="3479800"/>
            <a:ext cx="985845"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Information</a:t>
            </a:r>
          </a:p>
        </p:txBody>
      </p:sp>
      <p:sp>
        <p:nvSpPr>
          <p:cNvPr id="18452" name="Rectangle 20"/>
          <p:cNvSpPr>
            <a:spLocks noChangeArrowheads="1"/>
          </p:cNvSpPr>
          <p:nvPr/>
        </p:nvSpPr>
        <p:spPr bwMode="auto">
          <a:xfrm>
            <a:off x="7842854" y="2997200"/>
            <a:ext cx="1024317" cy="643766"/>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Decision-</a:t>
            </a:r>
          </a:p>
          <a:p>
            <a:pPr algn="ctr" eaLnBrk="0" hangingPunct="0"/>
            <a:r>
              <a:rPr lang="en-US" altLang="en-US" sz="1200" dirty="0">
                <a:solidFill>
                  <a:srgbClr val="333333"/>
                </a:solidFill>
                <a:latin typeface="Times New Roman" pitchFamily="18" charset="0"/>
              </a:rPr>
              <a:t>Quality</a:t>
            </a:r>
          </a:p>
          <a:p>
            <a:pPr algn="ctr" eaLnBrk="0" hangingPunct="0"/>
            <a:r>
              <a:rPr lang="en-US" altLang="en-US" sz="1200" dirty="0">
                <a:solidFill>
                  <a:srgbClr val="333333"/>
                </a:solidFill>
                <a:latin typeface="Times New Roman" pitchFamily="18" charset="0"/>
              </a:rPr>
              <a:t> Information</a:t>
            </a:r>
          </a:p>
        </p:txBody>
      </p:sp>
      <p:pic>
        <p:nvPicPr>
          <p:cNvPr id="18453" name="Picture 21"/>
          <p:cNvPicPr>
            <a:picLocks noChangeAspect="1" noChangeArrowheads="1"/>
          </p:cNvPicPr>
          <p:nvPr/>
        </p:nvPicPr>
        <p:blipFill>
          <a:blip r:embed="rId5" cstate="print"/>
          <a:srcRect/>
          <a:stretch>
            <a:fillRect/>
          </a:stretch>
        </p:blipFill>
        <p:spPr bwMode="auto">
          <a:xfrm>
            <a:off x="7785100" y="2130425"/>
            <a:ext cx="1128713" cy="898525"/>
          </a:xfrm>
          <a:prstGeom prst="rect">
            <a:avLst/>
          </a:prstGeom>
          <a:noFill/>
          <a:ln w="9525">
            <a:noFill/>
            <a:miter lim="800000"/>
            <a:headEnd/>
            <a:tailEnd/>
          </a:ln>
        </p:spPr>
      </p:pic>
      <p:pic>
        <p:nvPicPr>
          <p:cNvPr id="18454" name="Picture 22"/>
          <p:cNvPicPr>
            <a:picLocks noChangeAspect="1" noChangeArrowheads="1"/>
          </p:cNvPicPr>
          <p:nvPr/>
        </p:nvPicPr>
        <p:blipFill>
          <a:blip r:embed="rId6" cstate="print"/>
          <a:srcRect/>
          <a:stretch>
            <a:fillRect/>
          </a:stretch>
        </p:blipFill>
        <p:spPr bwMode="auto">
          <a:xfrm>
            <a:off x="6756400" y="2552700"/>
            <a:ext cx="1014413" cy="995363"/>
          </a:xfrm>
          <a:prstGeom prst="rect">
            <a:avLst/>
          </a:prstGeom>
          <a:noFill/>
          <a:ln w="9525">
            <a:noFill/>
            <a:miter lim="800000"/>
            <a:headEnd/>
            <a:tailEnd/>
          </a:ln>
        </p:spPr>
      </p:pic>
      <p:sp>
        <p:nvSpPr>
          <p:cNvPr id="18455" name="Rectangle 23"/>
          <p:cNvSpPr>
            <a:spLocks noChangeArrowheads="1"/>
          </p:cNvSpPr>
          <p:nvPr/>
        </p:nvSpPr>
        <p:spPr bwMode="auto">
          <a:xfrm>
            <a:off x="398564" y="1617663"/>
            <a:ext cx="799898"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Operator</a:t>
            </a:r>
          </a:p>
        </p:txBody>
      </p:sp>
      <p:sp>
        <p:nvSpPr>
          <p:cNvPr id="18456" name="Rectangle 24"/>
          <p:cNvSpPr>
            <a:spLocks noChangeArrowheads="1"/>
          </p:cNvSpPr>
          <p:nvPr/>
        </p:nvSpPr>
        <p:spPr bwMode="auto">
          <a:xfrm>
            <a:off x="1521515" y="1998663"/>
            <a:ext cx="678070"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Display</a:t>
            </a:r>
          </a:p>
        </p:txBody>
      </p:sp>
      <p:sp>
        <p:nvSpPr>
          <p:cNvPr id="18457" name="Rectangle 25"/>
          <p:cNvSpPr>
            <a:spLocks noChangeArrowheads="1"/>
          </p:cNvSpPr>
          <p:nvPr/>
        </p:nvSpPr>
        <p:spPr bwMode="auto">
          <a:xfrm>
            <a:off x="1367628" y="3517900"/>
            <a:ext cx="985845"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Information</a:t>
            </a:r>
          </a:p>
        </p:txBody>
      </p:sp>
      <p:sp>
        <p:nvSpPr>
          <p:cNvPr id="18458" name="Rectangle 26"/>
          <p:cNvSpPr>
            <a:spLocks noChangeArrowheads="1"/>
          </p:cNvSpPr>
          <p:nvPr/>
        </p:nvSpPr>
        <p:spPr bwMode="auto">
          <a:xfrm>
            <a:off x="301435" y="3073400"/>
            <a:ext cx="1024317" cy="643766"/>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Decision-</a:t>
            </a:r>
          </a:p>
          <a:p>
            <a:pPr algn="ctr" eaLnBrk="0" hangingPunct="0"/>
            <a:r>
              <a:rPr lang="en-US" altLang="en-US" sz="1200" dirty="0">
                <a:solidFill>
                  <a:srgbClr val="333333"/>
                </a:solidFill>
                <a:latin typeface="Times New Roman" pitchFamily="18" charset="0"/>
              </a:rPr>
              <a:t>Quality</a:t>
            </a:r>
          </a:p>
          <a:p>
            <a:pPr algn="ctr" eaLnBrk="0" hangingPunct="0"/>
            <a:r>
              <a:rPr lang="en-US" altLang="en-US" sz="1200" dirty="0">
                <a:solidFill>
                  <a:srgbClr val="333333"/>
                </a:solidFill>
                <a:latin typeface="Times New Roman" pitchFamily="18" charset="0"/>
              </a:rPr>
              <a:t> Information</a:t>
            </a:r>
          </a:p>
        </p:txBody>
      </p:sp>
      <p:pic>
        <p:nvPicPr>
          <p:cNvPr id="18459" name="Picture 27"/>
          <p:cNvPicPr>
            <a:picLocks noChangeAspect="1" noChangeArrowheads="1"/>
          </p:cNvPicPr>
          <p:nvPr/>
        </p:nvPicPr>
        <p:blipFill>
          <a:blip r:embed="rId7" cstate="print"/>
          <a:srcRect/>
          <a:stretch>
            <a:fillRect/>
          </a:stretch>
        </p:blipFill>
        <p:spPr bwMode="auto">
          <a:xfrm>
            <a:off x="1436688" y="2535238"/>
            <a:ext cx="889000" cy="1014412"/>
          </a:xfrm>
          <a:prstGeom prst="rect">
            <a:avLst/>
          </a:prstGeom>
          <a:noFill/>
          <a:ln w="9525">
            <a:noFill/>
            <a:miter lim="800000"/>
            <a:headEnd/>
            <a:tailEnd/>
          </a:ln>
        </p:spPr>
      </p:pic>
      <p:pic>
        <p:nvPicPr>
          <p:cNvPr id="18460" name="Picture 28"/>
          <p:cNvPicPr>
            <a:picLocks noChangeAspect="1" noChangeArrowheads="1"/>
          </p:cNvPicPr>
          <p:nvPr/>
        </p:nvPicPr>
        <p:blipFill>
          <a:blip r:embed="rId8" cstate="print"/>
          <a:srcRect/>
          <a:stretch>
            <a:fillRect/>
          </a:stretch>
        </p:blipFill>
        <p:spPr bwMode="auto">
          <a:xfrm>
            <a:off x="306388" y="2092325"/>
            <a:ext cx="995362" cy="1004888"/>
          </a:xfrm>
          <a:prstGeom prst="rect">
            <a:avLst/>
          </a:prstGeom>
          <a:noFill/>
          <a:ln w="9525">
            <a:noFill/>
            <a:miter lim="800000"/>
            <a:headEnd/>
            <a:tailEnd/>
          </a:ln>
        </p:spPr>
      </p:pic>
      <p:sp>
        <p:nvSpPr>
          <p:cNvPr id="18461" name="Rectangle 29"/>
          <p:cNvSpPr>
            <a:spLocks noChangeArrowheads="1"/>
          </p:cNvSpPr>
          <p:nvPr/>
        </p:nvSpPr>
        <p:spPr bwMode="auto">
          <a:xfrm>
            <a:off x="3714750" y="1379538"/>
            <a:ext cx="979434" cy="274434"/>
          </a:xfrm>
          <a:prstGeom prst="rect">
            <a:avLst/>
          </a:prstGeom>
          <a:noFill/>
          <a:ln w="12700">
            <a:noFill/>
            <a:miter lim="800000"/>
            <a:headEnd/>
            <a:tailEnd/>
          </a:ln>
        </p:spPr>
        <p:txBody>
          <a:bodyPr wrap="none" lIns="90487" tIns="44450" rIns="90487" bIns="44450">
            <a:spAutoFit/>
          </a:bodyPr>
          <a:lstStyle/>
          <a:p>
            <a:pPr eaLnBrk="0" hangingPunct="0"/>
            <a:r>
              <a:rPr lang="en-US" altLang="en-US" sz="1200" dirty="0">
                <a:solidFill>
                  <a:srgbClr val="333333"/>
                </a:solidFill>
                <a:latin typeface="Times New Roman" pitchFamily="18" charset="0"/>
              </a:rPr>
              <a:t>Operational</a:t>
            </a:r>
          </a:p>
        </p:txBody>
      </p:sp>
      <p:sp>
        <p:nvSpPr>
          <p:cNvPr id="18462" name="AutoShape 30"/>
          <p:cNvSpPr>
            <a:spLocks noChangeArrowheads="1"/>
          </p:cNvSpPr>
          <p:nvPr/>
        </p:nvSpPr>
        <p:spPr bwMode="auto">
          <a:xfrm>
            <a:off x="214313" y="1425575"/>
            <a:ext cx="8702675" cy="4687888"/>
          </a:xfrm>
          <a:prstGeom prst="roundRect">
            <a:avLst>
              <a:gd name="adj" fmla="val 12454"/>
            </a:avLst>
          </a:prstGeom>
          <a:noFill/>
          <a:ln w="19050">
            <a:solidFill>
              <a:srgbClr val="0000FF"/>
            </a:solidFill>
            <a:round/>
            <a:headEnd/>
            <a:tailEnd/>
          </a:ln>
        </p:spPr>
        <p:txBody>
          <a:bodyPr wrap="none" anchor="ctr"/>
          <a:lstStyle/>
          <a:p>
            <a:endParaRPr lang="en-US" sz="1200" dirty="0"/>
          </a:p>
        </p:txBody>
      </p:sp>
      <p:sp>
        <p:nvSpPr>
          <p:cNvPr id="18463" name="Line 31"/>
          <p:cNvSpPr>
            <a:spLocks noChangeShapeType="1"/>
          </p:cNvSpPr>
          <p:nvPr/>
        </p:nvSpPr>
        <p:spPr bwMode="auto">
          <a:xfrm>
            <a:off x="1182688" y="5913438"/>
            <a:ext cx="6770687" cy="1587"/>
          </a:xfrm>
          <a:prstGeom prst="line">
            <a:avLst/>
          </a:prstGeom>
          <a:noFill/>
          <a:ln w="50800">
            <a:solidFill>
              <a:srgbClr val="0000FF"/>
            </a:solidFill>
            <a:round/>
            <a:headEnd type="triangle" w="med" len="med"/>
            <a:tailEnd type="triangle" w="med" len="med"/>
          </a:ln>
        </p:spPr>
        <p:txBody>
          <a:bodyPr wrap="none" anchor="ctr"/>
          <a:lstStyle/>
          <a:p>
            <a:endParaRPr lang="en-US" sz="1200" dirty="0"/>
          </a:p>
        </p:txBody>
      </p:sp>
      <p:sp>
        <p:nvSpPr>
          <p:cNvPr id="18464" name="Rectangle 32"/>
          <p:cNvSpPr>
            <a:spLocks noChangeArrowheads="1"/>
          </p:cNvSpPr>
          <p:nvPr/>
        </p:nvSpPr>
        <p:spPr bwMode="auto">
          <a:xfrm>
            <a:off x="3705225" y="5713413"/>
            <a:ext cx="1166985" cy="274434"/>
          </a:xfrm>
          <a:prstGeom prst="rect">
            <a:avLst/>
          </a:prstGeom>
          <a:solidFill>
            <a:schemeClr val="bg1"/>
          </a:solidFill>
          <a:ln w="12700">
            <a:noFill/>
            <a:miter lim="800000"/>
            <a:headEnd/>
            <a:tailEnd/>
          </a:ln>
        </p:spPr>
        <p:txBody>
          <a:bodyPr wrap="none" lIns="90487" tIns="44450" rIns="90487" bIns="44450">
            <a:spAutoFit/>
          </a:bodyPr>
          <a:lstStyle/>
          <a:p>
            <a:pPr eaLnBrk="0" hangingPunct="0"/>
            <a:r>
              <a:rPr lang="en-US" altLang="en-US" sz="1200" dirty="0">
                <a:solidFill>
                  <a:srgbClr val="333333"/>
                </a:solidFill>
                <a:latin typeface="Times New Roman" pitchFamily="18" charset="0"/>
              </a:rPr>
              <a:t>Brain-to-Brain</a:t>
            </a:r>
          </a:p>
        </p:txBody>
      </p:sp>
      <p:sp>
        <p:nvSpPr>
          <p:cNvPr id="18465" name="Rectangle 33"/>
          <p:cNvSpPr>
            <a:spLocks noChangeArrowheads="1"/>
          </p:cNvSpPr>
          <p:nvPr/>
        </p:nvSpPr>
        <p:spPr bwMode="auto">
          <a:xfrm>
            <a:off x="4210050" y="5461000"/>
            <a:ext cx="709613" cy="274434"/>
          </a:xfrm>
          <a:prstGeom prst="rect">
            <a:avLst/>
          </a:prstGeom>
          <a:noFill/>
          <a:ln w="12700">
            <a:noFill/>
            <a:miter lim="800000"/>
            <a:headEnd/>
            <a:tailEnd/>
          </a:ln>
        </p:spPr>
        <p:txBody>
          <a:bodyPr lIns="90487" tIns="44450" rIns="90487" bIns="44450">
            <a:spAutoFit/>
          </a:bodyPr>
          <a:lstStyle/>
          <a:p>
            <a:pPr eaLnBrk="0" hangingPunct="0"/>
            <a:r>
              <a:rPr lang="en-US" altLang="en-US" sz="1200" dirty="0">
                <a:solidFill>
                  <a:srgbClr val="333333"/>
                </a:solidFill>
                <a:latin typeface="Times New Roman" pitchFamily="18" charset="0"/>
              </a:rPr>
              <a:t>MMI</a:t>
            </a:r>
          </a:p>
        </p:txBody>
      </p:sp>
      <p:sp>
        <p:nvSpPr>
          <p:cNvPr id="18466" name="Rectangle 34"/>
          <p:cNvSpPr>
            <a:spLocks noChangeArrowheads="1"/>
          </p:cNvSpPr>
          <p:nvPr/>
        </p:nvSpPr>
        <p:spPr bwMode="auto">
          <a:xfrm>
            <a:off x="3443589" y="3048000"/>
            <a:ext cx="1086835" cy="643766"/>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Terminal</a:t>
            </a:r>
          </a:p>
          <a:p>
            <a:pPr algn="ctr" eaLnBrk="0" hangingPunct="0"/>
            <a:r>
              <a:rPr lang="en-US" altLang="en-US" sz="1200" dirty="0">
                <a:solidFill>
                  <a:srgbClr val="333333"/>
                </a:solidFill>
                <a:latin typeface="Times New Roman" pitchFamily="18" charset="0"/>
              </a:rPr>
              <a:t>(JTIDS/JTRS</a:t>
            </a:r>
          </a:p>
          <a:p>
            <a:pPr algn="ctr" eaLnBrk="0" hangingPunct="0"/>
            <a:r>
              <a:rPr lang="en-US" altLang="en-US" sz="1200" dirty="0">
                <a:solidFill>
                  <a:srgbClr val="333333"/>
                </a:solidFill>
                <a:latin typeface="Times New Roman" pitchFamily="18" charset="0"/>
              </a:rPr>
              <a:t>GW)</a:t>
            </a:r>
          </a:p>
        </p:txBody>
      </p:sp>
      <p:sp>
        <p:nvSpPr>
          <p:cNvPr id="18467" name="Rectangle 35"/>
          <p:cNvSpPr>
            <a:spLocks noChangeArrowheads="1"/>
          </p:cNvSpPr>
          <p:nvPr/>
        </p:nvSpPr>
        <p:spPr bwMode="auto">
          <a:xfrm>
            <a:off x="4514430" y="3048000"/>
            <a:ext cx="1235915" cy="459100"/>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Terminal</a:t>
            </a:r>
          </a:p>
          <a:p>
            <a:pPr algn="ctr" eaLnBrk="0" hangingPunct="0"/>
            <a:r>
              <a:rPr lang="en-US" altLang="en-US" sz="1200" dirty="0">
                <a:solidFill>
                  <a:srgbClr val="333333"/>
                </a:solidFill>
                <a:latin typeface="Times New Roman" pitchFamily="18" charset="0"/>
              </a:rPr>
              <a:t>(MIDS/GW/etc)</a:t>
            </a:r>
          </a:p>
        </p:txBody>
      </p:sp>
      <p:sp>
        <p:nvSpPr>
          <p:cNvPr id="18468" name="Rectangle 36"/>
          <p:cNvSpPr>
            <a:spLocks noChangeArrowheads="1"/>
          </p:cNvSpPr>
          <p:nvPr/>
        </p:nvSpPr>
        <p:spPr bwMode="auto">
          <a:xfrm>
            <a:off x="3655541" y="4102100"/>
            <a:ext cx="635942"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010110</a:t>
            </a:r>
          </a:p>
        </p:txBody>
      </p:sp>
      <p:sp>
        <p:nvSpPr>
          <p:cNvPr id="18469" name="Rectangle 37"/>
          <p:cNvSpPr>
            <a:spLocks noChangeArrowheads="1"/>
          </p:cNvSpPr>
          <p:nvPr/>
        </p:nvSpPr>
        <p:spPr bwMode="auto">
          <a:xfrm>
            <a:off x="4937448" y="4178300"/>
            <a:ext cx="635942" cy="274434"/>
          </a:xfrm>
          <a:prstGeom prst="rect">
            <a:avLst/>
          </a:prstGeom>
          <a:noFill/>
          <a:ln w="12700">
            <a:noFill/>
            <a:miter lim="800000"/>
            <a:headEnd/>
            <a:tailEnd/>
          </a:ln>
        </p:spPr>
        <p:txBody>
          <a:bodyPr wrap="none" lIns="90487" tIns="44450" rIns="90487" bIns="44450">
            <a:spAutoFit/>
          </a:bodyPr>
          <a:lstStyle/>
          <a:p>
            <a:pPr algn="ctr" eaLnBrk="0" hangingPunct="0"/>
            <a:r>
              <a:rPr lang="en-US" altLang="en-US" sz="1200" dirty="0">
                <a:solidFill>
                  <a:srgbClr val="333333"/>
                </a:solidFill>
                <a:latin typeface="Times New Roman" pitchFamily="18" charset="0"/>
              </a:rPr>
              <a:t>010110</a:t>
            </a:r>
          </a:p>
        </p:txBody>
      </p:sp>
      <p:pic>
        <p:nvPicPr>
          <p:cNvPr id="18470" name="Picture 38"/>
          <p:cNvPicPr>
            <a:picLocks noChangeAspect="1" noChangeArrowheads="1"/>
          </p:cNvPicPr>
          <p:nvPr/>
        </p:nvPicPr>
        <p:blipFill>
          <a:blip r:embed="rId9" cstate="print"/>
          <a:srcRect/>
          <a:stretch>
            <a:fillRect/>
          </a:stretch>
        </p:blipFill>
        <p:spPr bwMode="auto">
          <a:xfrm>
            <a:off x="3505200" y="3848100"/>
            <a:ext cx="1071563" cy="430213"/>
          </a:xfrm>
          <a:prstGeom prst="rect">
            <a:avLst/>
          </a:prstGeom>
          <a:noFill/>
          <a:ln w="9525">
            <a:noFill/>
            <a:miter lim="800000"/>
            <a:headEnd/>
            <a:tailEnd/>
          </a:ln>
        </p:spPr>
      </p:pic>
      <p:pic>
        <p:nvPicPr>
          <p:cNvPr id="18471" name="Picture 39"/>
          <p:cNvPicPr>
            <a:picLocks noChangeAspect="1" noChangeArrowheads="1"/>
          </p:cNvPicPr>
          <p:nvPr/>
        </p:nvPicPr>
        <p:blipFill>
          <a:blip r:embed="rId10" cstate="print"/>
          <a:srcRect/>
          <a:stretch>
            <a:fillRect/>
          </a:stretch>
        </p:blipFill>
        <p:spPr bwMode="auto">
          <a:xfrm>
            <a:off x="4938713" y="3748088"/>
            <a:ext cx="723900" cy="488950"/>
          </a:xfrm>
          <a:prstGeom prst="rect">
            <a:avLst/>
          </a:prstGeom>
          <a:noFill/>
          <a:ln w="9525">
            <a:noFill/>
            <a:miter lim="800000"/>
            <a:headEnd/>
            <a:tailEnd/>
          </a:ln>
        </p:spPr>
      </p:pic>
      <p:sp>
        <p:nvSpPr>
          <p:cNvPr id="18472" name="Line 40"/>
          <p:cNvSpPr>
            <a:spLocks noChangeShapeType="1"/>
          </p:cNvSpPr>
          <p:nvPr/>
        </p:nvSpPr>
        <p:spPr bwMode="auto">
          <a:xfrm>
            <a:off x="4705350" y="3983038"/>
            <a:ext cx="184150" cy="0"/>
          </a:xfrm>
          <a:prstGeom prst="line">
            <a:avLst/>
          </a:prstGeom>
          <a:noFill/>
          <a:ln w="12700">
            <a:solidFill>
              <a:schemeClr val="tx1"/>
            </a:solidFill>
            <a:round/>
            <a:headEnd/>
            <a:tailEnd type="triangle" w="med" len="med"/>
          </a:ln>
        </p:spPr>
        <p:txBody>
          <a:bodyPr wrap="none" anchor="ctr"/>
          <a:lstStyle/>
          <a:p>
            <a:endParaRPr lang="en-US" sz="1200" dirty="0"/>
          </a:p>
        </p:txBody>
      </p:sp>
      <p:grpSp>
        <p:nvGrpSpPr>
          <p:cNvPr id="2" name="Group 41"/>
          <p:cNvGrpSpPr>
            <a:grpSpLocks/>
          </p:cNvGrpSpPr>
          <p:nvPr/>
        </p:nvGrpSpPr>
        <p:grpSpPr bwMode="auto">
          <a:xfrm>
            <a:off x="4560888" y="3865563"/>
            <a:ext cx="196850" cy="119062"/>
            <a:chOff x="2886" y="2483"/>
            <a:chExt cx="125" cy="75"/>
          </a:xfrm>
        </p:grpSpPr>
        <p:sp>
          <p:nvSpPr>
            <p:cNvPr id="18485" name="Line 42"/>
            <p:cNvSpPr>
              <a:spLocks noChangeShapeType="1"/>
            </p:cNvSpPr>
            <p:nvPr/>
          </p:nvSpPr>
          <p:spPr bwMode="auto">
            <a:xfrm>
              <a:off x="2886" y="2483"/>
              <a:ext cx="125" cy="0"/>
            </a:xfrm>
            <a:prstGeom prst="line">
              <a:avLst/>
            </a:prstGeom>
            <a:noFill/>
            <a:ln w="12700">
              <a:solidFill>
                <a:schemeClr val="tx1"/>
              </a:solidFill>
              <a:round/>
              <a:headEnd type="triangle" w="med" len="med"/>
              <a:tailEnd/>
            </a:ln>
          </p:spPr>
          <p:txBody>
            <a:bodyPr wrap="none" anchor="ctr"/>
            <a:lstStyle/>
            <a:p>
              <a:endParaRPr lang="en-US" sz="1200" dirty="0"/>
            </a:p>
          </p:txBody>
        </p:sp>
        <p:sp>
          <p:nvSpPr>
            <p:cNvPr id="18486" name="Line 43"/>
            <p:cNvSpPr>
              <a:spLocks noChangeShapeType="1"/>
            </p:cNvSpPr>
            <p:nvPr/>
          </p:nvSpPr>
          <p:spPr bwMode="auto">
            <a:xfrm flipH="1">
              <a:off x="2978" y="2484"/>
              <a:ext cx="33" cy="74"/>
            </a:xfrm>
            <a:prstGeom prst="line">
              <a:avLst/>
            </a:prstGeom>
            <a:noFill/>
            <a:ln w="12700">
              <a:solidFill>
                <a:schemeClr val="tx1"/>
              </a:solidFill>
              <a:round/>
              <a:headEnd/>
              <a:tailEnd/>
            </a:ln>
          </p:spPr>
          <p:txBody>
            <a:bodyPr wrap="none" anchor="ctr"/>
            <a:lstStyle/>
            <a:p>
              <a:endParaRPr lang="en-US" sz="1200" dirty="0"/>
            </a:p>
          </p:txBody>
        </p:sp>
      </p:grpSp>
      <p:sp>
        <p:nvSpPr>
          <p:cNvPr id="18474" name="Line 44"/>
          <p:cNvSpPr>
            <a:spLocks noChangeShapeType="1"/>
          </p:cNvSpPr>
          <p:nvPr/>
        </p:nvSpPr>
        <p:spPr bwMode="auto">
          <a:xfrm>
            <a:off x="3581400" y="4710113"/>
            <a:ext cx="1905000" cy="14287"/>
          </a:xfrm>
          <a:prstGeom prst="line">
            <a:avLst/>
          </a:prstGeom>
          <a:noFill/>
          <a:ln w="50800">
            <a:solidFill>
              <a:srgbClr val="FF0000"/>
            </a:solidFill>
            <a:round/>
            <a:headEnd type="triangle" w="med" len="med"/>
            <a:tailEnd type="triangle" w="med" len="med"/>
          </a:ln>
        </p:spPr>
        <p:txBody>
          <a:bodyPr wrap="none" anchor="ctr"/>
          <a:lstStyle/>
          <a:p>
            <a:endParaRPr lang="en-US" sz="1200" dirty="0"/>
          </a:p>
        </p:txBody>
      </p:sp>
      <p:sp>
        <p:nvSpPr>
          <p:cNvPr id="18475" name="Rectangle 45"/>
          <p:cNvSpPr>
            <a:spLocks noChangeArrowheads="1"/>
          </p:cNvSpPr>
          <p:nvPr/>
        </p:nvSpPr>
        <p:spPr bwMode="auto">
          <a:xfrm>
            <a:off x="3919538" y="4478338"/>
            <a:ext cx="915121" cy="274434"/>
          </a:xfrm>
          <a:prstGeom prst="rect">
            <a:avLst/>
          </a:prstGeom>
          <a:solidFill>
            <a:schemeClr val="bg1"/>
          </a:solidFill>
          <a:ln w="12700">
            <a:noFill/>
            <a:miter lim="800000"/>
            <a:headEnd/>
            <a:tailEnd/>
          </a:ln>
        </p:spPr>
        <p:txBody>
          <a:bodyPr wrap="none" lIns="90487" tIns="44450" rIns="90487" bIns="44450">
            <a:spAutoFit/>
          </a:bodyPr>
          <a:lstStyle/>
          <a:p>
            <a:pPr eaLnBrk="0" hangingPunct="0"/>
            <a:r>
              <a:rPr lang="en-US" altLang="en-US" sz="1200" dirty="0">
                <a:solidFill>
                  <a:srgbClr val="333333"/>
                </a:solidFill>
                <a:latin typeface="Times New Roman" pitchFamily="18" charset="0"/>
              </a:rPr>
              <a:t>IP/RF/SAT</a:t>
            </a:r>
          </a:p>
        </p:txBody>
      </p:sp>
      <p:sp>
        <p:nvSpPr>
          <p:cNvPr id="18476" name="AutoShape 46"/>
          <p:cNvSpPr>
            <a:spLocks noChangeArrowheads="1"/>
          </p:cNvSpPr>
          <p:nvPr/>
        </p:nvSpPr>
        <p:spPr bwMode="auto">
          <a:xfrm>
            <a:off x="3444875" y="2727325"/>
            <a:ext cx="2241550" cy="2103438"/>
          </a:xfrm>
          <a:prstGeom prst="roundRect">
            <a:avLst>
              <a:gd name="adj" fmla="val 12454"/>
            </a:avLst>
          </a:prstGeom>
          <a:noFill/>
          <a:ln w="19050">
            <a:solidFill>
              <a:srgbClr val="FF0000"/>
            </a:solidFill>
            <a:round/>
            <a:headEnd/>
            <a:tailEnd/>
          </a:ln>
        </p:spPr>
        <p:txBody>
          <a:bodyPr wrap="none" anchor="ctr"/>
          <a:lstStyle/>
          <a:p>
            <a:endParaRPr lang="en-US" sz="1200" dirty="0"/>
          </a:p>
        </p:txBody>
      </p:sp>
      <p:sp>
        <p:nvSpPr>
          <p:cNvPr id="18477" name="Rectangle 47"/>
          <p:cNvSpPr>
            <a:spLocks noChangeArrowheads="1"/>
          </p:cNvSpPr>
          <p:nvPr/>
        </p:nvSpPr>
        <p:spPr bwMode="auto">
          <a:xfrm>
            <a:off x="3735388" y="2732088"/>
            <a:ext cx="811440" cy="274434"/>
          </a:xfrm>
          <a:prstGeom prst="rect">
            <a:avLst/>
          </a:prstGeom>
          <a:noFill/>
          <a:ln w="12700">
            <a:noFill/>
            <a:miter lim="800000"/>
            <a:headEnd/>
            <a:tailEnd/>
          </a:ln>
        </p:spPr>
        <p:txBody>
          <a:bodyPr wrap="none" lIns="90487" tIns="44450" rIns="90487" bIns="44450">
            <a:spAutoFit/>
          </a:bodyPr>
          <a:lstStyle/>
          <a:p>
            <a:pPr eaLnBrk="0" hangingPunct="0"/>
            <a:r>
              <a:rPr lang="en-US" altLang="en-US" sz="1200" dirty="0">
                <a:solidFill>
                  <a:srgbClr val="333333"/>
                </a:solidFill>
                <a:latin typeface="Times New Roman" pitchFamily="18" charset="0"/>
              </a:rPr>
              <a:t>Technical</a:t>
            </a:r>
          </a:p>
        </p:txBody>
      </p:sp>
      <p:sp>
        <p:nvSpPr>
          <p:cNvPr id="18478" name="Rectangle 48"/>
          <p:cNvSpPr>
            <a:spLocks noChangeArrowheads="1"/>
          </p:cNvSpPr>
          <p:nvPr/>
        </p:nvSpPr>
        <p:spPr bwMode="auto">
          <a:xfrm>
            <a:off x="2168525" y="6340475"/>
            <a:ext cx="5568640" cy="184666"/>
          </a:xfrm>
          <a:prstGeom prst="rect">
            <a:avLst/>
          </a:prstGeom>
          <a:noFill/>
          <a:ln w="9525">
            <a:noFill/>
            <a:miter lim="800000"/>
            <a:headEnd/>
            <a:tailEnd/>
          </a:ln>
        </p:spPr>
        <p:txBody>
          <a:bodyPr wrap="none" lIns="0" tIns="0" rIns="0" bIns="0">
            <a:spAutoFit/>
          </a:bodyPr>
          <a:lstStyle/>
          <a:p>
            <a:pPr eaLnBrk="0" hangingPunct="0"/>
            <a:r>
              <a:rPr lang="en-GB" sz="1200" dirty="0">
                <a:solidFill>
                  <a:srgbClr val="000000"/>
                </a:solidFill>
              </a:rPr>
              <a:t>Legend:              Technical IO                Procedural IO                Operational IO</a:t>
            </a:r>
            <a:endParaRPr lang="en-GB" sz="1200" dirty="0"/>
          </a:p>
        </p:txBody>
      </p:sp>
      <p:sp>
        <p:nvSpPr>
          <p:cNvPr id="18479" name="Rectangle 49"/>
          <p:cNvSpPr>
            <a:spLocks noChangeArrowheads="1"/>
          </p:cNvSpPr>
          <p:nvPr/>
        </p:nvSpPr>
        <p:spPr bwMode="auto">
          <a:xfrm>
            <a:off x="2119313" y="6311900"/>
            <a:ext cx="5638800" cy="263525"/>
          </a:xfrm>
          <a:prstGeom prst="rect">
            <a:avLst/>
          </a:prstGeom>
          <a:noFill/>
          <a:ln w="19050">
            <a:solidFill>
              <a:srgbClr val="000000"/>
            </a:solidFill>
            <a:miter lim="800000"/>
            <a:headEnd/>
            <a:tailEnd/>
          </a:ln>
        </p:spPr>
        <p:txBody>
          <a:bodyPr/>
          <a:lstStyle/>
          <a:p>
            <a:endParaRPr lang="en-US" sz="1200" dirty="0"/>
          </a:p>
        </p:txBody>
      </p:sp>
      <p:sp>
        <p:nvSpPr>
          <p:cNvPr id="18480" name="Line 50"/>
          <p:cNvSpPr>
            <a:spLocks noChangeShapeType="1"/>
          </p:cNvSpPr>
          <p:nvPr/>
        </p:nvSpPr>
        <p:spPr bwMode="auto">
          <a:xfrm>
            <a:off x="6067425" y="6451600"/>
            <a:ext cx="458788" cy="1588"/>
          </a:xfrm>
          <a:prstGeom prst="line">
            <a:avLst/>
          </a:prstGeom>
          <a:noFill/>
          <a:ln w="57150">
            <a:solidFill>
              <a:srgbClr val="0000FF"/>
            </a:solidFill>
            <a:round/>
            <a:headEnd/>
            <a:tailEnd/>
          </a:ln>
        </p:spPr>
        <p:txBody>
          <a:bodyPr/>
          <a:lstStyle/>
          <a:p>
            <a:endParaRPr lang="en-US" sz="1200" dirty="0"/>
          </a:p>
        </p:txBody>
      </p:sp>
      <p:sp>
        <p:nvSpPr>
          <p:cNvPr id="18481" name="Line 51"/>
          <p:cNvSpPr>
            <a:spLocks noChangeShapeType="1"/>
          </p:cNvSpPr>
          <p:nvPr/>
        </p:nvSpPr>
        <p:spPr bwMode="auto">
          <a:xfrm>
            <a:off x="4468813" y="6451600"/>
            <a:ext cx="447675" cy="1588"/>
          </a:xfrm>
          <a:prstGeom prst="line">
            <a:avLst/>
          </a:prstGeom>
          <a:noFill/>
          <a:ln w="57150">
            <a:solidFill>
              <a:srgbClr val="00FF00"/>
            </a:solidFill>
            <a:round/>
            <a:headEnd/>
            <a:tailEnd/>
          </a:ln>
        </p:spPr>
        <p:txBody>
          <a:bodyPr/>
          <a:lstStyle/>
          <a:p>
            <a:endParaRPr lang="en-US" sz="1200" dirty="0"/>
          </a:p>
        </p:txBody>
      </p:sp>
      <p:sp>
        <p:nvSpPr>
          <p:cNvPr id="18482" name="Line 52"/>
          <p:cNvSpPr>
            <a:spLocks noChangeShapeType="1"/>
          </p:cNvSpPr>
          <p:nvPr/>
        </p:nvSpPr>
        <p:spPr bwMode="auto">
          <a:xfrm>
            <a:off x="2946400" y="6438900"/>
            <a:ext cx="447675" cy="1588"/>
          </a:xfrm>
          <a:prstGeom prst="line">
            <a:avLst/>
          </a:prstGeom>
          <a:noFill/>
          <a:ln w="57150">
            <a:solidFill>
              <a:srgbClr val="FF0000"/>
            </a:solidFill>
            <a:round/>
            <a:headEnd/>
            <a:tailEnd/>
          </a:ln>
        </p:spPr>
        <p:txBody>
          <a:bodyPr/>
          <a:lstStyle/>
          <a:p>
            <a:endParaRPr lang="en-US" sz="1200" dirty="0"/>
          </a:p>
        </p:txBody>
      </p:sp>
      <p:sp>
        <p:nvSpPr>
          <p:cNvPr id="18483" name="Line 53"/>
          <p:cNvSpPr>
            <a:spLocks noChangeShapeType="1"/>
          </p:cNvSpPr>
          <p:nvPr/>
        </p:nvSpPr>
        <p:spPr bwMode="auto">
          <a:xfrm flipV="1">
            <a:off x="1476375" y="5661025"/>
            <a:ext cx="2763838" cy="12700"/>
          </a:xfrm>
          <a:prstGeom prst="line">
            <a:avLst/>
          </a:prstGeom>
          <a:noFill/>
          <a:ln w="50800">
            <a:solidFill>
              <a:srgbClr val="0000FF"/>
            </a:solidFill>
            <a:round/>
            <a:headEnd type="triangle" w="med" len="med"/>
            <a:tailEnd/>
          </a:ln>
        </p:spPr>
        <p:txBody>
          <a:bodyPr wrap="none" anchor="ctr"/>
          <a:lstStyle/>
          <a:p>
            <a:endParaRPr lang="en-US" sz="1200" dirty="0"/>
          </a:p>
        </p:txBody>
      </p:sp>
      <p:sp>
        <p:nvSpPr>
          <p:cNvPr id="18484" name="Line 54"/>
          <p:cNvSpPr>
            <a:spLocks noChangeShapeType="1"/>
          </p:cNvSpPr>
          <p:nvPr/>
        </p:nvSpPr>
        <p:spPr bwMode="auto">
          <a:xfrm flipV="1">
            <a:off x="4895850" y="5661025"/>
            <a:ext cx="2763838" cy="12700"/>
          </a:xfrm>
          <a:prstGeom prst="line">
            <a:avLst/>
          </a:prstGeom>
          <a:noFill/>
          <a:ln w="50800">
            <a:solidFill>
              <a:srgbClr val="0000FF"/>
            </a:solidFill>
            <a:round/>
            <a:headEnd/>
            <a:tailEnd type="triangle" w="med" len="med"/>
          </a:ln>
        </p:spPr>
        <p:txBody>
          <a:bodyPr wrap="none" anchor="ctr"/>
          <a:lstStyle/>
          <a:p>
            <a:endParaRPr lang="en-US" sz="1200" dirty="0"/>
          </a:p>
        </p:txBody>
      </p:sp>
      <p:sp>
        <p:nvSpPr>
          <p:cNvPr id="55" name="Rectangle 54"/>
          <p:cNvSpPr/>
          <p:nvPr/>
        </p:nvSpPr>
        <p:spPr>
          <a:xfrm>
            <a:off x="8584870" y="6417618"/>
            <a:ext cx="354584" cy="276999"/>
          </a:xfrm>
          <a:prstGeom prst="rect">
            <a:avLst/>
          </a:prstGeom>
        </p:spPr>
        <p:txBody>
          <a:bodyPr wrap="none">
            <a:spAutoFit/>
          </a:bodyPr>
          <a:lstStyle/>
          <a:p>
            <a:fld id="{D7D41F74-47AA-4117-8E0D-76BB5CA22DE8}" type="slidenum">
              <a:rPr lang="en-US" sz="1200" smtClean="0"/>
              <a:pPr/>
              <a:t>22</a:t>
            </a:fld>
            <a:endParaRPr lang="en-US" sz="1200"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2"/>
          <p:cNvSpPr>
            <a:spLocks noGrp="1"/>
          </p:cNvSpPr>
          <p:nvPr>
            <p:ph type="sldNum" sz="quarter" idx="11"/>
          </p:nvPr>
        </p:nvSpPr>
        <p:spPr>
          <a:noFill/>
        </p:spPr>
        <p:txBody>
          <a:bodyPr/>
          <a:lstStyle/>
          <a:p>
            <a:fld id="{B6B81326-2A43-47A2-815C-7B6C07BADA55}" type="slidenum">
              <a:rPr lang="en-US" smtClean="0">
                <a:latin typeface="Arial" charset="0"/>
              </a:rPr>
              <a:pPr/>
              <a:t>23</a:t>
            </a:fld>
            <a:endParaRPr lang="en-US" dirty="0" smtClean="0">
              <a:latin typeface="Arial" charset="0"/>
            </a:endParaRPr>
          </a:p>
        </p:txBody>
      </p:sp>
      <p:sp>
        <p:nvSpPr>
          <p:cNvPr id="32770" name="Rectangle 2"/>
          <p:cNvSpPr>
            <a:spLocks noGrp="1" noChangeArrowheads="1"/>
          </p:cNvSpPr>
          <p:nvPr>
            <p:ph type="title" idx="4294967295"/>
          </p:nvPr>
        </p:nvSpPr>
        <p:spPr>
          <a:xfrm>
            <a:off x="1038225" y="0"/>
            <a:ext cx="7772400" cy="1143000"/>
          </a:xfrm>
        </p:spPr>
        <p:txBody>
          <a:bodyPr/>
          <a:lstStyle/>
          <a:p>
            <a:pPr>
              <a:defRPr/>
            </a:pPr>
            <a:r>
              <a:rPr lang="en-GB" dirty="0" smtClean="0">
                <a:effectLst>
                  <a:outerShdw blurRad="38100" dist="38100" dir="2700000" algn="tl">
                    <a:srgbClr val="000000">
                      <a:alpha val="43137"/>
                    </a:srgbClr>
                  </a:outerShdw>
                </a:effectLst>
              </a:rPr>
              <a:t>Coalition Interoperability Triangle</a:t>
            </a:r>
            <a:endParaRPr lang="en-US" dirty="0" smtClean="0">
              <a:effectLst>
                <a:outerShdw blurRad="38100" dist="38100" dir="2700000" algn="tl">
                  <a:srgbClr val="000000">
                    <a:alpha val="43137"/>
                  </a:srgbClr>
                </a:outerShdw>
              </a:effectLst>
            </a:endParaRPr>
          </a:p>
        </p:txBody>
      </p:sp>
      <p:pic>
        <p:nvPicPr>
          <p:cNvPr id="12291" name="Picture 4"/>
          <p:cNvPicPr>
            <a:picLocks noChangeAspect="1" noChangeArrowheads="1"/>
          </p:cNvPicPr>
          <p:nvPr/>
        </p:nvPicPr>
        <p:blipFill>
          <a:blip r:embed="rId2" cstate="print"/>
          <a:srcRect/>
          <a:stretch>
            <a:fillRect/>
          </a:stretch>
        </p:blipFill>
        <p:spPr bwMode="auto">
          <a:xfrm>
            <a:off x="0" y="1246188"/>
            <a:ext cx="9117013" cy="5360987"/>
          </a:xfrm>
          <a:prstGeom prst="rect">
            <a:avLst/>
          </a:prstGeom>
          <a:noFill/>
          <a:ln w="9525">
            <a:noFill/>
            <a:miter lim="800000"/>
            <a:headEnd/>
            <a:tailEnd/>
          </a:ln>
        </p:spPr>
      </p:pic>
      <p:sp>
        <p:nvSpPr>
          <p:cNvPr id="67589" name="Text Box 5"/>
          <p:cNvSpPr txBox="1">
            <a:spLocks noChangeArrowheads="1"/>
          </p:cNvSpPr>
          <p:nvPr/>
        </p:nvSpPr>
        <p:spPr bwMode="auto">
          <a:xfrm>
            <a:off x="4186238" y="3440113"/>
            <a:ext cx="1395412" cy="7620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dirty="0">
                <a:solidFill>
                  <a:schemeClr val="bg1"/>
                </a:solidFill>
                <a:latin typeface="Arial" pitchFamily="34" charset="0"/>
              </a:rPr>
              <a:t>COP</a:t>
            </a:r>
            <a:endParaRPr lang="en-US" dirty="0">
              <a:solidFill>
                <a:schemeClr val="bg1"/>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1"/>
          </p:nvPr>
        </p:nvSpPr>
        <p:spPr>
          <a:noFill/>
        </p:spPr>
        <p:txBody>
          <a:bodyPr/>
          <a:lstStyle/>
          <a:p>
            <a:fld id="{BE15C2FC-095A-45D3-A6B5-3EA8AF6927D7}" type="slidenum">
              <a:rPr lang="en-US" smtClean="0">
                <a:latin typeface="Arial" charset="0"/>
              </a:rPr>
              <a:pPr/>
              <a:t>24</a:t>
            </a:fld>
            <a:endParaRPr lang="en-US" dirty="0" smtClean="0">
              <a:latin typeface="Arial" charset="0"/>
            </a:endParaRPr>
          </a:p>
        </p:txBody>
      </p:sp>
      <p:sp>
        <p:nvSpPr>
          <p:cNvPr id="4" name="Rectangle 2"/>
          <p:cNvSpPr txBox="1">
            <a:spLocks noChangeArrowheads="1"/>
          </p:cNvSpPr>
          <p:nvPr/>
        </p:nvSpPr>
        <p:spPr bwMode="auto">
          <a:xfrm>
            <a:off x="2314575" y="0"/>
            <a:ext cx="5772150" cy="1143000"/>
          </a:xfrm>
          <a:prstGeom prst="rect">
            <a:avLst/>
          </a:prstGeom>
          <a:noFill/>
          <a:ln w="9525">
            <a:noFill/>
            <a:miter lim="800000"/>
            <a:headEnd/>
            <a:tailEnd/>
          </a:ln>
          <a:effectLst/>
        </p:spPr>
        <p:txBody>
          <a:bodyPr anchor="ctr"/>
          <a:lstStyle/>
          <a:p>
            <a:pPr algn="ctr" eaLnBrk="0" hangingPunct="0">
              <a:defRPr/>
            </a:pPr>
            <a:r>
              <a:rPr lang="en-GB" sz="3600" kern="0" dirty="0">
                <a:solidFill>
                  <a:schemeClr val="tx2"/>
                </a:solidFill>
                <a:effectLst>
                  <a:outerShdw blurRad="38100" dist="38100" dir="2700000" algn="tl">
                    <a:srgbClr val="000000">
                      <a:alpha val="43137"/>
                    </a:srgbClr>
                  </a:outerShdw>
                </a:effectLst>
                <a:latin typeface="+mj-lt"/>
                <a:cs typeface="+mj-cs"/>
              </a:rPr>
              <a:t>Coalition Interoperability View</a:t>
            </a:r>
            <a:endParaRPr lang="en-US" sz="3600" kern="0" dirty="0">
              <a:solidFill>
                <a:schemeClr val="tx2"/>
              </a:solidFill>
              <a:effectLst>
                <a:outerShdw blurRad="38100" dist="38100" dir="2700000" algn="tl">
                  <a:srgbClr val="000000">
                    <a:alpha val="43137"/>
                  </a:srgbClr>
                </a:outerShdw>
              </a:effectLst>
              <a:latin typeface="+mj-lt"/>
              <a:cs typeface="+mj-cs"/>
            </a:endParaRPr>
          </a:p>
        </p:txBody>
      </p:sp>
      <p:grpSp>
        <p:nvGrpSpPr>
          <p:cNvPr id="6" name="Group 5"/>
          <p:cNvGrpSpPr/>
          <p:nvPr/>
        </p:nvGrpSpPr>
        <p:grpSpPr>
          <a:xfrm>
            <a:off x="282804" y="1345589"/>
            <a:ext cx="8474334" cy="4999793"/>
            <a:chOff x="282804" y="1345589"/>
            <a:chExt cx="7627001" cy="4738219"/>
          </a:xfrm>
        </p:grpSpPr>
        <p:pic>
          <p:nvPicPr>
            <p:cNvPr id="7" name="Picture 78"/>
            <p:cNvPicPr>
              <a:picLocks noChangeAspect="1" noChangeArrowheads="1"/>
            </p:cNvPicPr>
            <p:nvPr/>
          </p:nvPicPr>
          <p:blipFill>
            <a:blip r:embed="rId2" cstate="print"/>
            <a:srcRect/>
            <a:stretch>
              <a:fillRect/>
            </a:stretch>
          </p:blipFill>
          <p:spPr bwMode="auto">
            <a:xfrm>
              <a:off x="4290157" y="2144333"/>
              <a:ext cx="3619648" cy="2830184"/>
            </a:xfrm>
            <a:prstGeom prst="rect">
              <a:avLst/>
            </a:prstGeom>
            <a:noFill/>
          </p:spPr>
        </p:pic>
        <p:pic>
          <p:nvPicPr>
            <p:cNvPr id="8" name="Picture 22"/>
            <p:cNvPicPr>
              <a:picLocks noChangeAspect="1" noChangeArrowheads="1"/>
            </p:cNvPicPr>
            <p:nvPr/>
          </p:nvPicPr>
          <p:blipFill>
            <a:blip r:embed="rId3" cstate="print"/>
            <a:srcRect/>
            <a:stretch>
              <a:fillRect/>
            </a:stretch>
          </p:blipFill>
          <p:spPr bwMode="auto">
            <a:xfrm>
              <a:off x="337096" y="2679244"/>
              <a:ext cx="718020" cy="707885"/>
            </a:xfrm>
            <a:prstGeom prst="rect">
              <a:avLst/>
            </a:prstGeom>
            <a:noFill/>
          </p:spPr>
        </p:pic>
        <p:pic>
          <p:nvPicPr>
            <p:cNvPr id="9" name="Picture 23"/>
            <p:cNvPicPr>
              <a:picLocks noChangeAspect="1" noChangeArrowheads="1"/>
            </p:cNvPicPr>
            <p:nvPr/>
          </p:nvPicPr>
          <p:blipFill>
            <a:blip r:embed="rId4" cstate="print"/>
            <a:srcRect/>
            <a:stretch>
              <a:fillRect/>
            </a:stretch>
          </p:blipFill>
          <p:spPr bwMode="auto">
            <a:xfrm>
              <a:off x="2345888" y="1505609"/>
              <a:ext cx="735749" cy="699748"/>
            </a:xfrm>
            <a:prstGeom prst="rect">
              <a:avLst/>
            </a:prstGeom>
            <a:noFill/>
          </p:spPr>
        </p:pic>
        <p:pic>
          <p:nvPicPr>
            <p:cNvPr id="10" name="Picture 24"/>
            <p:cNvPicPr>
              <a:picLocks noChangeAspect="1" noChangeArrowheads="1"/>
            </p:cNvPicPr>
            <p:nvPr/>
          </p:nvPicPr>
          <p:blipFill>
            <a:blip r:embed="rId5" cstate="print"/>
            <a:srcRect/>
            <a:stretch>
              <a:fillRect/>
            </a:stretch>
          </p:blipFill>
          <p:spPr bwMode="auto">
            <a:xfrm>
              <a:off x="3484970" y="4396817"/>
              <a:ext cx="762342" cy="732295"/>
            </a:xfrm>
            <a:prstGeom prst="rect">
              <a:avLst/>
            </a:prstGeom>
            <a:noFill/>
          </p:spPr>
        </p:pic>
        <p:pic>
          <p:nvPicPr>
            <p:cNvPr id="11" name="Picture 25"/>
            <p:cNvPicPr>
              <a:picLocks noChangeAspect="1" noChangeArrowheads="1"/>
            </p:cNvPicPr>
            <p:nvPr/>
          </p:nvPicPr>
          <p:blipFill>
            <a:blip r:embed="rId6" cstate="print"/>
            <a:srcRect/>
            <a:stretch>
              <a:fillRect/>
            </a:stretch>
          </p:blipFill>
          <p:spPr bwMode="auto">
            <a:xfrm>
              <a:off x="1218667" y="4579697"/>
              <a:ext cx="750523" cy="710597"/>
            </a:xfrm>
            <a:prstGeom prst="rect">
              <a:avLst/>
            </a:prstGeom>
            <a:noFill/>
          </p:spPr>
        </p:pic>
        <p:pic>
          <p:nvPicPr>
            <p:cNvPr id="12" name="Picture 28"/>
            <p:cNvPicPr>
              <a:picLocks noChangeAspect="1" noChangeArrowheads="1"/>
            </p:cNvPicPr>
            <p:nvPr/>
          </p:nvPicPr>
          <p:blipFill>
            <a:blip r:embed="rId7" cstate="print"/>
            <a:srcRect/>
            <a:stretch>
              <a:fillRect/>
            </a:stretch>
          </p:blipFill>
          <p:spPr bwMode="auto">
            <a:xfrm>
              <a:off x="2345888" y="4950107"/>
              <a:ext cx="722453" cy="676695"/>
            </a:xfrm>
            <a:prstGeom prst="rect">
              <a:avLst/>
            </a:prstGeom>
            <a:noFill/>
          </p:spPr>
        </p:pic>
        <p:pic>
          <p:nvPicPr>
            <p:cNvPr id="13" name="Picture 31"/>
            <p:cNvPicPr>
              <a:picLocks noChangeAspect="1" noChangeArrowheads="1"/>
            </p:cNvPicPr>
            <p:nvPr/>
          </p:nvPicPr>
          <p:blipFill>
            <a:blip r:embed="rId8" cstate="print"/>
            <a:srcRect/>
            <a:stretch>
              <a:fillRect/>
            </a:stretch>
          </p:blipFill>
          <p:spPr bwMode="auto">
            <a:xfrm>
              <a:off x="3552931" y="2121279"/>
              <a:ext cx="707678" cy="649573"/>
            </a:xfrm>
            <a:prstGeom prst="rect">
              <a:avLst/>
            </a:prstGeom>
            <a:noFill/>
          </p:spPr>
        </p:pic>
        <p:pic>
          <p:nvPicPr>
            <p:cNvPr id="14" name="Picture 32"/>
            <p:cNvPicPr>
              <a:picLocks noChangeAspect="1" noChangeArrowheads="1"/>
            </p:cNvPicPr>
            <p:nvPr/>
          </p:nvPicPr>
          <p:blipFill>
            <a:blip r:embed="rId9" cstate="print"/>
            <a:srcRect/>
            <a:stretch>
              <a:fillRect/>
            </a:stretch>
          </p:blipFill>
          <p:spPr bwMode="auto">
            <a:xfrm>
              <a:off x="1103748" y="1840863"/>
              <a:ext cx="712110" cy="676695"/>
            </a:xfrm>
            <a:prstGeom prst="rect">
              <a:avLst/>
            </a:prstGeom>
            <a:noFill/>
          </p:spPr>
        </p:pic>
        <p:pic>
          <p:nvPicPr>
            <p:cNvPr id="15" name="Picture 33"/>
            <p:cNvPicPr>
              <a:picLocks noChangeAspect="1" noChangeArrowheads="1"/>
            </p:cNvPicPr>
            <p:nvPr/>
          </p:nvPicPr>
          <p:blipFill>
            <a:blip r:embed="rId10" cstate="print"/>
            <a:srcRect/>
            <a:stretch>
              <a:fillRect/>
            </a:stretch>
          </p:blipFill>
          <p:spPr bwMode="auto">
            <a:xfrm>
              <a:off x="366522" y="3558463"/>
              <a:ext cx="720975" cy="676695"/>
            </a:xfrm>
            <a:prstGeom prst="rect">
              <a:avLst/>
            </a:prstGeom>
            <a:noFill/>
          </p:spPr>
        </p:pic>
        <p:pic>
          <p:nvPicPr>
            <p:cNvPr id="16" name="Picture 34"/>
            <p:cNvPicPr>
              <a:picLocks noChangeAspect="1" noChangeArrowheads="1"/>
            </p:cNvPicPr>
            <p:nvPr/>
          </p:nvPicPr>
          <p:blipFill>
            <a:blip r:embed="rId11" cstate="print"/>
            <a:srcRect/>
            <a:stretch>
              <a:fillRect/>
            </a:stretch>
          </p:blipFill>
          <p:spPr bwMode="auto">
            <a:xfrm>
              <a:off x="2144961" y="3189887"/>
              <a:ext cx="1139082" cy="850276"/>
            </a:xfrm>
            <a:prstGeom prst="rect">
              <a:avLst/>
            </a:prstGeom>
            <a:noFill/>
          </p:spPr>
        </p:pic>
        <p:cxnSp>
          <p:nvCxnSpPr>
            <p:cNvPr id="17" name="AutoShape 36"/>
            <p:cNvCxnSpPr>
              <a:cxnSpLocks noChangeShapeType="1"/>
            </p:cNvCxnSpPr>
            <p:nvPr/>
          </p:nvCxnSpPr>
          <p:spPr bwMode="auto">
            <a:xfrm flipV="1">
              <a:off x="1087497" y="3883927"/>
              <a:ext cx="1020888" cy="13561"/>
            </a:xfrm>
            <a:prstGeom prst="straightConnector1">
              <a:avLst/>
            </a:prstGeom>
            <a:noFill/>
            <a:ln w="38100">
              <a:solidFill>
                <a:schemeClr val="bg2"/>
              </a:solidFill>
              <a:round/>
              <a:headEnd type="triangle" w="med" len="med"/>
              <a:tailEnd type="triangle" w="med" len="med"/>
            </a:ln>
            <a:effectLst/>
          </p:spPr>
        </p:cxnSp>
        <p:cxnSp>
          <p:nvCxnSpPr>
            <p:cNvPr id="18" name="AutoShape 37"/>
            <p:cNvCxnSpPr>
              <a:cxnSpLocks noChangeShapeType="1"/>
            </p:cNvCxnSpPr>
            <p:nvPr/>
          </p:nvCxnSpPr>
          <p:spPr bwMode="auto">
            <a:xfrm flipV="1">
              <a:off x="2707854" y="4040163"/>
              <a:ext cx="7387" cy="909944"/>
            </a:xfrm>
            <a:prstGeom prst="straightConnector1">
              <a:avLst/>
            </a:prstGeom>
            <a:noFill/>
            <a:ln w="38100">
              <a:solidFill>
                <a:schemeClr val="bg2"/>
              </a:solidFill>
              <a:round/>
              <a:headEnd type="triangle" w="med" len="med"/>
              <a:tailEnd type="triangle" w="med" len="med"/>
            </a:ln>
            <a:effectLst/>
          </p:spPr>
        </p:cxnSp>
        <p:cxnSp>
          <p:nvCxnSpPr>
            <p:cNvPr id="19" name="AutoShape 38"/>
            <p:cNvCxnSpPr>
              <a:cxnSpLocks noChangeShapeType="1"/>
            </p:cNvCxnSpPr>
            <p:nvPr/>
          </p:nvCxnSpPr>
          <p:spPr bwMode="auto">
            <a:xfrm>
              <a:off x="2713763" y="2205357"/>
              <a:ext cx="1477" cy="984530"/>
            </a:xfrm>
            <a:prstGeom prst="straightConnector1">
              <a:avLst/>
            </a:prstGeom>
            <a:noFill/>
            <a:ln w="38100">
              <a:solidFill>
                <a:schemeClr val="bg2"/>
              </a:solidFill>
              <a:round/>
              <a:headEnd type="triangle" w="med" len="med"/>
              <a:tailEnd type="triangle" w="med" len="med"/>
            </a:ln>
            <a:effectLst/>
          </p:spPr>
        </p:cxnSp>
        <p:sp>
          <p:nvSpPr>
            <p:cNvPr id="20" name="Line 39"/>
            <p:cNvSpPr>
              <a:spLocks noChangeShapeType="1"/>
            </p:cNvSpPr>
            <p:nvPr/>
          </p:nvSpPr>
          <p:spPr bwMode="auto">
            <a:xfrm>
              <a:off x="1865026" y="2516072"/>
              <a:ext cx="469816" cy="492265"/>
            </a:xfrm>
            <a:prstGeom prst="line">
              <a:avLst/>
            </a:prstGeom>
            <a:noFill/>
            <a:ln w="38100">
              <a:solidFill>
                <a:schemeClr val="bg2"/>
              </a:solidFill>
              <a:round/>
              <a:headEnd type="triangle" w="med" len="med"/>
              <a:tailEnd type="triangle" w="med" len="med"/>
            </a:ln>
            <a:effectLst/>
          </p:spPr>
          <p:txBody>
            <a:bodyPr/>
            <a:lstStyle/>
            <a:p>
              <a:endParaRPr lang="en-US" dirty="0"/>
            </a:p>
          </p:txBody>
        </p:sp>
        <p:sp>
          <p:nvSpPr>
            <p:cNvPr id="21" name="Line 40"/>
            <p:cNvSpPr>
              <a:spLocks noChangeShapeType="1"/>
            </p:cNvSpPr>
            <p:nvPr/>
          </p:nvSpPr>
          <p:spPr bwMode="auto">
            <a:xfrm flipV="1">
              <a:off x="1798543" y="4101046"/>
              <a:ext cx="536298" cy="492264"/>
            </a:xfrm>
            <a:prstGeom prst="line">
              <a:avLst/>
            </a:prstGeom>
            <a:noFill/>
            <a:ln w="38100">
              <a:solidFill>
                <a:schemeClr val="bg2"/>
              </a:solidFill>
              <a:round/>
              <a:headEnd type="triangle" w="med" len="med"/>
              <a:tailEnd type="triangle" w="med" len="med"/>
            </a:ln>
            <a:effectLst/>
          </p:spPr>
          <p:txBody>
            <a:bodyPr/>
            <a:lstStyle/>
            <a:p>
              <a:endParaRPr lang="en-US" dirty="0"/>
            </a:p>
          </p:txBody>
        </p:sp>
        <p:sp>
          <p:nvSpPr>
            <p:cNvPr id="22" name="Line 41"/>
            <p:cNvSpPr>
              <a:spLocks noChangeShapeType="1"/>
            </p:cNvSpPr>
            <p:nvPr/>
          </p:nvSpPr>
          <p:spPr bwMode="auto">
            <a:xfrm flipH="1">
              <a:off x="3151076" y="2674568"/>
              <a:ext cx="468338" cy="490909"/>
            </a:xfrm>
            <a:prstGeom prst="line">
              <a:avLst/>
            </a:prstGeom>
            <a:noFill/>
            <a:ln w="38100">
              <a:solidFill>
                <a:schemeClr val="bg2"/>
              </a:solidFill>
              <a:round/>
              <a:headEnd type="triangle" w="med" len="med"/>
              <a:tailEnd type="triangle" w="med" len="med"/>
            </a:ln>
            <a:effectLst/>
          </p:spPr>
          <p:txBody>
            <a:bodyPr/>
            <a:lstStyle/>
            <a:p>
              <a:endParaRPr lang="en-US" dirty="0"/>
            </a:p>
          </p:txBody>
        </p:sp>
        <p:sp>
          <p:nvSpPr>
            <p:cNvPr id="23" name="Line 42"/>
            <p:cNvSpPr>
              <a:spLocks noChangeShapeType="1"/>
            </p:cNvSpPr>
            <p:nvPr/>
          </p:nvSpPr>
          <p:spPr bwMode="auto">
            <a:xfrm>
              <a:off x="3217559" y="3966934"/>
              <a:ext cx="468339" cy="492264"/>
            </a:xfrm>
            <a:prstGeom prst="line">
              <a:avLst/>
            </a:prstGeom>
            <a:noFill/>
            <a:ln w="38100">
              <a:solidFill>
                <a:schemeClr val="bg2"/>
              </a:solidFill>
              <a:round/>
              <a:headEnd type="triangle" w="med" len="med"/>
              <a:tailEnd type="triangle" w="med" len="med"/>
            </a:ln>
            <a:effectLst/>
          </p:spPr>
          <p:txBody>
            <a:bodyPr/>
            <a:lstStyle/>
            <a:p>
              <a:endParaRPr lang="en-US" dirty="0"/>
            </a:p>
          </p:txBody>
        </p:sp>
        <p:sp>
          <p:nvSpPr>
            <p:cNvPr id="24" name="AutoShape 48"/>
            <p:cNvSpPr>
              <a:spLocks noChangeArrowheads="1"/>
            </p:cNvSpPr>
            <p:nvPr/>
          </p:nvSpPr>
          <p:spPr bwMode="auto">
            <a:xfrm rot="10800000">
              <a:off x="3552931" y="3436697"/>
              <a:ext cx="1608896" cy="307836"/>
            </a:xfrm>
            <a:prstGeom prst="leftArrow">
              <a:avLst>
                <a:gd name="adj1" fmla="val 50000"/>
                <a:gd name="adj2" fmla="val 119934"/>
              </a:avLst>
            </a:prstGeom>
            <a:solidFill>
              <a:schemeClr val="bg2"/>
            </a:solidFill>
            <a:ln w="9525">
              <a:noFill/>
              <a:miter lim="800000"/>
              <a:headEnd/>
              <a:tailEnd/>
            </a:ln>
            <a:effectLst/>
          </p:spPr>
          <p:txBody>
            <a:bodyPr rot="10800000" wrap="none" anchor="ctr"/>
            <a:lstStyle/>
            <a:p>
              <a:pPr algn="ctr"/>
              <a:endParaRPr lang="en-US" sz="900" dirty="0">
                <a:solidFill>
                  <a:schemeClr val="bg1"/>
                </a:solidFill>
              </a:endParaRPr>
            </a:p>
          </p:txBody>
        </p:sp>
        <p:sp>
          <p:nvSpPr>
            <p:cNvPr id="25" name="Text Box 47"/>
            <p:cNvSpPr txBox="1">
              <a:spLocks noChangeArrowheads="1"/>
            </p:cNvSpPr>
            <p:nvPr/>
          </p:nvSpPr>
          <p:spPr bwMode="auto">
            <a:xfrm>
              <a:off x="2279405" y="3189887"/>
              <a:ext cx="853942" cy="729186"/>
            </a:xfrm>
            <a:prstGeom prst="rect">
              <a:avLst/>
            </a:prstGeom>
            <a:noFill/>
            <a:ln w="9525">
              <a:noFill/>
              <a:miter lim="800000"/>
              <a:headEnd/>
              <a:tailEnd/>
            </a:ln>
            <a:effectLst/>
          </p:spPr>
          <p:txBody>
            <a:bodyPr>
              <a:spAutoFit/>
            </a:bodyPr>
            <a:lstStyle/>
            <a:p>
              <a:pPr algn="ctr"/>
              <a:r>
                <a:rPr lang="en-GB" sz="1200" dirty="0">
                  <a:solidFill>
                    <a:schemeClr val="bg1"/>
                  </a:solidFill>
                </a:rPr>
                <a:t>AMN</a:t>
              </a:r>
            </a:p>
            <a:p>
              <a:pPr algn="ctr"/>
              <a:endParaRPr lang="en-GB" sz="2000" dirty="0">
                <a:solidFill>
                  <a:schemeClr val="bg1"/>
                </a:solidFill>
              </a:endParaRPr>
            </a:p>
            <a:p>
              <a:pPr algn="ctr"/>
              <a:r>
                <a:rPr lang="en-GB" sz="1200" dirty="0">
                  <a:solidFill>
                    <a:schemeClr val="bg1"/>
                  </a:solidFill>
                </a:rPr>
                <a:t>CORE</a:t>
              </a:r>
            </a:p>
          </p:txBody>
        </p:sp>
        <p:sp>
          <p:nvSpPr>
            <p:cNvPr id="26" name="AutoShape 44"/>
            <p:cNvSpPr>
              <a:spLocks noChangeArrowheads="1"/>
            </p:cNvSpPr>
            <p:nvPr/>
          </p:nvSpPr>
          <p:spPr bwMode="auto">
            <a:xfrm>
              <a:off x="3217559" y="3436697"/>
              <a:ext cx="1741864" cy="307836"/>
            </a:xfrm>
            <a:prstGeom prst="leftArrow">
              <a:avLst>
                <a:gd name="adj1" fmla="val 50000"/>
                <a:gd name="adj2" fmla="val 129846"/>
              </a:avLst>
            </a:prstGeom>
            <a:solidFill>
              <a:schemeClr val="bg2"/>
            </a:solidFill>
            <a:ln w="9525">
              <a:noFill/>
              <a:miter lim="800000"/>
              <a:headEnd/>
              <a:tailEnd/>
            </a:ln>
            <a:effectLst/>
          </p:spPr>
          <p:txBody>
            <a:bodyPr wrap="none" anchor="ctr"/>
            <a:lstStyle/>
            <a:p>
              <a:pPr algn="ctr"/>
              <a:r>
                <a:rPr lang="en-GB" sz="900" dirty="0">
                  <a:solidFill>
                    <a:schemeClr val="bg1"/>
                  </a:solidFill>
                </a:rPr>
                <a:t>     </a:t>
              </a:r>
              <a:r>
                <a:rPr lang="en-GB" sz="1000" dirty="0">
                  <a:solidFill>
                    <a:schemeClr val="bg1"/>
                  </a:solidFill>
                </a:rPr>
                <a:t>INTEROPERABILITY</a:t>
              </a:r>
            </a:p>
          </p:txBody>
        </p:sp>
        <p:pic>
          <p:nvPicPr>
            <p:cNvPr id="27" name="Picture 51"/>
            <p:cNvPicPr>
              <a:picLocks noChangeAspect="1" noChangeArrowheads="1"/>
            </p:cNvPicPr>
            <p:nvPr/>
          </p:nvPicPr>
          <p:blipFill>
            <a:blip r:embed="rId12" cstate="print"/>
            <a:srcRect/>
            <a:stretch>
              <a:fillRect/>
            </a:stretch>
          </p:blipFill>
          <p:spPr bwMode="auto">
            <a:xfrm>
              <a:off x="2480333" y="2513193"/>
              <a:ext cx="400377" cy="317328"/>
            </a:xfrm>
            <a:prstGeom prst="rect">
              <a:avLst/>
            </a:prstGeom>
            <a:noFill/>
          </p:spPr>
        </p:pic>
        <p:pic>
          <p:nvPicPr>
            <p:cNvPr id="28" name="Picture 53"/>
            <p:cNvPicPr>
              <a:picLocks noChangeAspect="1" noChangeArrowheads="1"/>
            </p:cNvPicPr>
            <p:nvPr/>
          </p:nvPicPr>
          <p:blipFill>
            <a:blip r:embed="rId12" cstate="print"/>
            <a:srcRect/>
            <a:stretch>
              <a:fillRect/>
            </a:stretch>
          </p:blipFill>
          <p:spPr bwMode="auto">
            <a:xfrm>
              <a:off x="2480333" y="4297822"/>
              <a:ext cx="400377" cy="317328"/>
            </a:xfrm>
            <a:prstGeom prst="rect">
              <a:avLst/>
            </a:prstGeom>
            <a:noFill/>
          </p:spPr>
        </p:pic>
        <p:pic>
          <p:nvPicPr>
            <p:cNvPr id="29" name="Picture 54"/>
            <p:cNvPicPr>
              <a:picLocks noChangeAspect="1" noChangeArrowheads="1"/>
            </p:cNvPicPr>
            <p:nvPr/>
          </p:nvPicPr>
          <p:blipFill>
            <a:blip r:embed="rId12" cstate="print"/>
            <a:srcRect/>
            <a:stretch>
              <a:fillRect/>
            </a:stretch>
          </p:blipFill>
          <p:spPr bwMode="auto">
            <a:xfrm>
              <a:off x="1371159" y="3704921"/>
              <a:ext cx="400377" cy="317328"/>
            </a:xfrm>
            <a:prstGeom prst="rect">
              <a:avLst/>
            </a:prstGeom>
            <a:noFill/>
          </p:spPr>
        </p:pic>
        <p:pic>
          <p:nvPicPr>
            <p:cNvPr id="30" name="Picture 55"/>
            <p:cNvPicPr>
              <a:picLocks noChangeAspect="1" noChangeArrowheads="1"/>
            </p:cNvPicPr>
            <p:nvPr/>
          </p:nvPicPr>
          <p:blipFill>
            <a:blip r:embed="rId12" cstate="print"/>
            <a:srcRect/>
            <a:stretch>
              <a:fillRect/>
            </a:stretch>
          </p:blipFill>
          <p:spPr bwMode="auto">
            <a:xfrm>
              <a:off x="1932987" y="2625891"/>
              <a:ext cx="400378" cy="317328"/>
            </a:xfrm>
            <a:prstGeom prst="rect">
              <a:avLst/>
            </a:prstGeom>
            <a:noFill/>
          </p:spPr>
        </p:pic>
        <p:pic>
          <p:nvPicPr>
            <p:cNvPr id="31" name="Picture 56"/>
            <p:cNvPicPr>
              <a:picLocks noChangeAspect="1" noChangeArrowheads="1"/>
            </p:cNvPicPr>
            <p:nvPr/>
          </p:nvPicPr>
          <p:blipFill>
            <a:blip r:embed="rId13" cstate="print"/>
            <a:srcRect/>
            <a:stretch>
              <a:fillRect/>
            </a:stretch>
          </p:blipFill>
          <p:spPr bwMode="auto">
            <a:xfrm>
              <a:off x="3151076" y="2760003"/>
              <a:ext cx="401855" cy="318683"/>
            </a:xfrm>
            <a:prstGeom prst="rect">
              <a:avLst/>
            </a:prstGeom>
            <a:noFill/>
          </p:spPr>
        </p:pic>
        <p:pic>
          <p:nvPicPr>
            <p:cNvPr id="32" name="Picture 57"/>
            <p:cNvPicPr>
              <a:picLocks noChangeAspect="1" noChangeArrowheads="1"/>
            </p:cNvPicPr>
            <p:nvPr/>
          </p:nvPicPr>
          <p:blipFill>
            <a:blip r:embed="rId14" cstate="print"/>
            <a:srcRect/>
            <a:stretch>
              <a:fillRect/>
            </a:stretch>
          </p:blipFill>
          <p:spPr bwMode="auto">
            <a:xfrm>
              <a:off x="1889410" y="4233892"/>
              <a:ext cx="400378" cy="317328"/>
            </a:xfrm>
            <a:prstGeom prst="rect">
              <a:avLst/>
            </a:prstGeom>
            <a:noFill/>
          </p:spPr>
        </p:pic>
        <p:pic>
          <p:nvPicPr>
            <p:cNvPr id="33" name="Picture 58"/>
            <p:cNvPicPr>
              <a:picLocks noChangeAspect="1" noChangeArrowheads="1"/>
            </p:cNvPicPr>
            <p:nvPr/>
          </p:nvPicPr>
          <p:blipFill>
            <a:blip r:embed="rId12" cstate="print"/>
            <a:srcRect/>
            <a:stretch>
              <a:fillRect/>
            </a:stretch>
          </p:blipFill>
          <p:spPr bwMode="auto">
            <a:xfrm>
              <a:off x="3285520" y="4051012"/>
              <a:ext cx="400378" cy="317328"/>
            </a:xfrm>
            <a:prstGeom prst="rect">
              <a:avLst/>
            </a:prstGeom>
            <a:noFill/>
          </p:spPr>
        </p:pic>
        <p:sp>
          <p:nvSpPr>
            <p:cNvPr id="34" name="Text Box 59"/>
            <p:cNvSpPr txBox="1">
              <a:spLocks noChangeArrowheads="1"/>
            </p:cNvSpPr>
            <p:nvPr/>
          </p:nvSpPr>
          <p:spPr bwMode="auto">
            <a:xfrm>
              <a:off x="2279405" y="1345589"/>
              <a:ext cx="802558" cy="262507"/>
            </a:xfrm>
            <a:prstGeom prst="rect">
              <a:avLst/>
            </a:prstGeom>
            <a:noFill/>
            <a:ln w="9525">
              <a:noFill/>
              <a:miter lim="800000"/>
              <a:headEnd/>
              <a:tailEnd/>
            </a:ln>
            <a:effectLst/>
          </p:spPr>
          <p:txBody>
            <a:bodyPr wrap="none">
              <a:spAutoFit/>
            </a:bodyPr>
            <a:lstStyle/>
            <a:p>
              <a:r>
                <a:rPr lang="en-GB" sz="1200" dirty="0">
                  <a:latin typeface="Calibri" pitchFamily="34" charset="0"/>
                </a:rPr>
                <a:t>CENTRIXS-I</a:t>
              </a:r>
            </a:p>
          </p:txBody>
        </p:sp>
        <p:sp>
          <p:nvSpPr>
            <p:cNvPr id="35" name="Text Box 60"/>
            <p:cNvSpPr txBox="1">
              <a:spLocks noChangeArrowheads="1"/>
            </p:cNvSpPr>
            <p:nvPr/>
          </p:nvSpPr>
          <p:spPr bwMode="auto">
            <a:xfrm>
              <a:off x="2480333" y="5588831"/>
              <a:ext cx="405693" cy="262507"/>
            </a:xfrm>
            <a:prstGeom prst="rect">
              <a:avLst/>
            </a:prstGeom>
            <a:noFill/>
            <a:ln w="9525">
              <a:noFill/>
              <a:miter lim="800000"/>
              <a:headEnd/>
              <a:tailEnd/>
            </a:ln>
            <a:effectLst/>
          </p:spPr>
          <p:txBody>
            <a:bodyPr wrap="none">
              <a:spAutoFit/>
            </a:bodyPr>
            <a:lstStyle/>
            <a:p>
              <a:r>
                <a:rPr lang="en-GB" sz="1200" dirty="0">
                  <a:latin typeface="Calibri" pitchFamily="34" charset="0"/>
                </a:rPr>
                <a:t>SICF</a:t>
              </a:r>
            </a:p>
          </p:txBody>
        </p:sp>
        <p:sp>
          <p:nvSpPr>
            <p:cNvPr id="36" name="Text Box 61"/>
            <p:cNvSpPr txBox="1">
              <a:spLocks noChangeArrowheads="1"/>
            </p:cNvSpPr>
            <p:nvPr/>
          </p:nvSpPr>
          <p:spPr bwMode="auto">
            <a:xfrm>
              <a:off x="1353112" y="5218422"/>
              <a:ext cx="420120" cy="262507"/>
            </a:xfrm>
            <a:prstGeom prst="rect">
              <a:avLst/>
            </a:prstGeom>
            <a:noFill/>
            <a:ln w="9525">
              <a:noFill/>
              <a:miter lim="800000"/>
              <a:headEnd/>
              <a:tailEnd/>
            </a:ln>
            <a:effectLst/>
          </p:spPr>
          <p:txBody>
            <a:bodyPr wrap="none">
              <a:spAutoFit/>
            </a:bodyPr>
            <a:lstStyle/>
            <a:p>
              <a:r>
                <a:rPr lang="en-GB" sz="1200" dirty="0">
                  <a:latin typeface="Calibri" pitchFamily="34" charset="0"/>
                </a:rPr>
                <a:t>BCIS</a:t>
              </a:r>
            </a:p>
          </p:txBody>
        </p:sp>
        <p:sp>
          <p:nvSpPr>
            <p:cNvPr id="37" name="Text Box 62"/>
            <p:cNvSpPr txBox="1">
              <a:spLocks noChangeArrowheads="1"/>
            </p:cNvSpPr>
            <p:nvPr/>
          </p:nvSpPr>
          <p:spPr bwMode="auto">
            <a:xfrm>
              <a:off x="3687374" y="5035542"/>
              <a:ext cx="427103" cy="262507"/>
            </a:xfrm>
            <a:prstGeom prst="rect">
              <a:avLst/>
            </a:prstGeom>
            <a:noFill/>
            <a:ln w="9525">
              <a:noFill/>
              <a:miter lim="800000"/>
              <a:headEnd/>
              <a:tailEnd/>
            </a:ln>
            <a:effectLst/>
          </p:spPr>
          <p:txBody>
            <a:bodyPr wrap="none">
              <a:spAutoFit/>
            </a:bodyPr>
            <a:lstStyle/>
            <a:p>
              <a:r>
                <a:rPr lang="en-GB" sz="1200" dirty="0">
                  <a:latin typeface="Calibri" pitchFamily="34" charset="0"/>
                </a:rPr>
                <a:t>LCSS</a:t>
              </a:r>
            </a:p>
          </p:txBody>
        </p:sp>
        <p:sp>
          <p:nvSpPr>
            <p:cNvPr id="38" name="Text Box 63"/>
            <p:cNvSpPr txBox="1">
              <a:spLocks noChangeArrowheads="1"/>
            </p:cNvSpPr>
            <p:nvPr/>
          </p:nvSpPr>
          <p:spPr bwMode="auto">
            <a:xfrm>
              <a:off x="433005" y="4134806"/>
              <a:ext cx="588919" cy="262507"/>
            </a:xfrm>
            <a:prstGeom prst="rect">
              <a:avLst/>
            </a:prstGeom>
            <a:noFill/>
            <a:ln w="9525">
              <a:noFill/>
              <a:miter lim="800000"/>
              <a:headEnd/>
              <a:tailEnd/>
            </a:ln>
            <a:effectLst/>
          </p:spPr>
          <p:txBody>
            <a:bodyPr wrap="none">
              <a:spAutoFit/>
            </a:bodyPr>
            <a:lstStyle/>
            <a:p>
              <a:r>
                <a:rPr lang="en-GB" sz="1200" dirty="0">
                  <a:latin typeface="Calibri" pitchFamily="34" charset="0"/>
                </a:rPr>
                <a:t>NORAX</a:t>
              </a:r>
            </a:p>
          </p:txBody>
        </p:sp>
        <p:sp>
          <p:nvSpPr>
            <p:cNvPr id="39" name="Text Box 64"/>
            <p:cNvSpPr txBox="1">
              <a:spLocks noChangeArrowheads="1"/>
            </p:cNvSpPr>
            <p:nvPr/>
          </p:nvSpPr>
          <p:spPr bwMode="auto">
            <a:xfrm>
              <a:off x="1140324" y="2600086"/>
              <a:ext cx="689950" cy="234605"/>
            </a:xfrm>
            <a:prstGeom prst="rect">
              <a:avLst/>
            </a:prstGeom>
            <a:noFill/>
            <a:ln w="9525">
              <a:noFill/>
              <a:miter lim="800000"/>
              <a:headEnd/>
              <a:tailEnd/>
            </a:ln>
            <a:effectLst/>
          </p:spPr>
          <p:txBody>
            <a:bodyPr wrap="none">
              <a:spAutoFit/>
            </a:bodyPr>
            <a:lstStyle/>
            <a:p>
              <a:r>
                <a:rPr lang="en-GB" sz="1200" dirty="0">
                  <a:latin typeface="Calibri" pitchFamily="34" charset="0"/>
                </a:rPr>
                <a:t>SIMACET</a:t>
              </a:r>
            </a:p>
          </p:txBody>
        </p:sp>
        <p:sp>
          <p:nvSpPr>
            <p:cNvPr id="40" name="Text Box 65"/>
            <p:cNvSpPr txBox="1">
              <a:spLocks noChangeArrowheads="1"/>
            </p:cNvSpPr>
            <p:nvPr/>
          </p:nvSpPr>
          <p:spPr bwMode="auto">
            <a:xfrm>
              <a:off x="3552931" y="2697622"/>
              <a:ext cx="623466" cy="234605"/>
            </a:xfrm>
            <a:prstGeom prst="rect">
              <a:avLst/>
            </a:prstGeom>
            <a:noFill/>
            <a:ln w="9525">
              <a:noFill/>
              <a:miter lim="800000"/>
              <a:headEnd/>
              <a:tailEnd/>
            </a:ln>
            <a:effectLst/>
          </p:spPr>
          <p:txBody>
            <a:bodyPr wrap="none">
              <a:spAutoFit/>
            </a:bodyPr>
            <a:lstStyle/>
            <a:p>
              <a:r>
                <a:rPr lang="en-GB" sz="1200" dirty="0">
                  <a:latin typeface="Calibri" pitchFamily="34" charset="0"/>
                </a:rPr>
                <a:t>CAESAR</a:t>
              </a:r>
            </a:p>
          </p:txBody>
        </p:sp>
        <p:sp>
          <p:nvSpPr>
            <p:cNvPr id="41" name="Text Box 66"/>
            <p:cNvSpPr txBox="1">
              <a:spLocks noChangeArrowheads="1"/>
            </p:cNvSpPr>
            <p:nvPr/>
          </p:nvSpPr>
          <p:spPr bwMode="auto">
            <a:xfrm>
              <a:off x="282804" y="3354518"/>
              <a:ext cx="783026" cy="234605"/>
            </a:xfrm>
            <a:prstGeom prst="rect">
              <a:avLst/>
            </a:prstGeom>
            <a:noFill/>
            <a:ln w="9525">
              <a:noFill/>
              <a:miter lim="800000"/>
              <a:headEnd/>
              <a:tailEnd/>
            </a:ln>
            <a:effectLst/>
          </p:spPr>
          <p:txBody>
            <a:bodyPr wrap="none">
              <a:spAutoFit/>
            </a:bodyPr>
            <a:lstStyle/>
            <a:p>
              <a:r>
                <a:rPr lang="en-GB" sz="1200" dirty="0">
                  <a:latin typeface="Calibri" pitchFamily="34" charset="0"/>
                </a:rPr>
                <a:t>OVERTASK</a:t>
              </a:r>
            </a:p>
          </p:txBody>
        </p:sp>
        <p:pic>
          <p:nvPicPr>
            <p:cNvPr id="42" name="Picture 68"/>
            <p:cNvPicPr>
              <a:picLocks noChangeAspect="1" noChangeArrowheads="1"/>
            </p:cNvPicPr>
            <p:nvPr/>
          </p:nvPicPr>
          <p:blipFill>
            <a:blip r:embed="rId15" cstate="print"/>
            <a:srcRect/>
            <a:stretch>
              <a:fillRect/>
            </a:stretch>
          </p:blipFill>
          <p:spPr bwMode="auto">
            <a:xfrm>
              <a:off x="4892939" y="5404401"/>
              <a:ext cx="757910" cy="657709"/>
            </a:xfrm>
            <a:prstGeom prst="rect">
              <a:avLst/>
            </a:prstGeom>
            <a:noFill/>
          </p:spPr>
        </p:pic>
        <p:pic>
          <p:nvPicPr>
            <p:cNvPr id="43" name="Picture 69"/>
            <p:cNvPicPr>
              <a:picLocks noChangeAspect="1" noChangeArrowheads="1"/>
            </p:cNvPicPr>
            <p:nvPr/>
          </p:nvPicPr>
          <p:blipFill>
            <a:blip r:embed="rId16" cstate="print"/>
            <a:srcRect/>
            <a:stretch>
              <a:fillRect/>
            </a:stretch>
          </p:blipFill>
          <p:spPr bwMode="auto">
            <a:xfrm>
              <a:off x="5696649" y="5404401"/>
              <a:ext cx="720975" cy="669914"/>
            </a:xfrm>
            <a:prstGeom prst="rect">
              <a:avLst/>
            </a:prstGeom>
            <a:noFill/>
          </p:spPr>
        </p:pic>
        <p:pic>
          <p:nvPicPr>
            <p:cNvPr id="44" name="Picture 70"/>
            <p:cNvPicPr>
              <a:picLocks noChangeAspect="1" noChangeArrowheads="1"/>
            </p:cNvPicPr>
            <p:nvPr/>
          </p:nvPicPr>
          <p:blipFill>
            <a:blip r:embed="rId17" cstate="print"/>
            <a:srcRect/>
            <a:stretch>
              <a:fillRect/>
            </a:stretch>
          </p:blipFill>
          <p:spPr bwMode="auto">
            <a:xfrm>
              <a:off x="6501836" y="5404401"/>
              <a:ext cx="698813" cy="679407"/>
            </a:xfrm>
            <a:prstGeom prst="rect">
              <a:avLst/>
            </a:prstGeom>
            <a:noFill/>
          </p:spPr>
        </p:pic>
        <p:pic>
          <p:nvPicPr>
            <p:cNvPr id="45" name="Picture 75"/>
            <p:cNvPicPr>
              <a:picLocks noChangeAspect="1" noChangeArrowheads="1"/>
            </p:cNvPicPr>
            <p:nvPr/>
          </p:nvPicPr>
          <p:blipFill>
            <a:blip r:embed="rId18" cstate="print"/>
            <a:srcRect/>
            <a:stretch>
              <a:fillRect/>
            </a:stretch>
          </p:blipFill>
          <p:spPr bwMode="auto">
            <a:xfrm>
              <a:off x="1877551" y="1406614"/>
              <a:ext cx="441744" cy="429884"/>
            </a:xfrm>
            <a:prstGeom prst="rect">
              <a:avLst/>
            </a:prstGeom>
            <a:noFill/>
          </p:spPr>
        </p:pic>
        <p:sp>
          <p:nvSpPr>
            <p:cNvPr id="46" name="Text Box 74"/>
            <p:cNvSpPr txBox="1">
              <a:spLocks noChangeArrowheads="1"/>
            </p:cNvSpPr>
            <p:nvPr/>
          </p:nvSpPr>
          <p:spPr bwMode="auto">
            <a:xfrm>
              <a:off x="1811067" y="1775473"/>
              <a:ext cx="561796" cy="262507"/>
            </a:xfrm>
            <a:prstGeom prst="rect">
              <a:avLst/>
            </a:prstGeom>
            <a:noFill/>
            <a:ln w="9525">
              <a:noFill/>
              <a:miter lim="800000"/>
              <a:headEnd/>
              <a:tailEnd/>
            </a:ln>
            <a:effectLst/>
          </p:spPr>
          <p:txBody>
            <a:bodyPr wrap="none">
              <a:spAutoFit/>
            </a:bodyPr>
            <a:lstStyle/>
            <a:p>
              <a:r>
                <a:rPr lang="en-GB" sz="1200" dirty="0">
                  <a:latin typeface="Calibri" pitchFamily="34" charset="0"/>
                </a:rPr>
                <a:t>AUSAX</a:t>
              </a:r>
            </a:p>
          </p:txBody>
        </p:sp>
        <p:sp>
          <p:nvSpPr>
            <p:cNvPr id="47" name="Freeform 77"/>
            <p:cNvSpPr>
              <a:spLocks/>
            </p:cNvSpPr>
            <p:nvPr/>
          </p:nvSpPr>
          <p:spPr bwMode="auto">
            <a:xfrm>
              <a:off x="3016631" y="4113393"/>
              <a:ext cx="1809825" cy="1598843"/>
            </a:xfrm>
            <a:custGeom>
              <a:avLst/>
              <a:gdLst/>
              <a:ahLst/>
              <a:cxnLst>
                <a:cxn ang="0">
                  <a:pos x="1406" y="1497"/>
                </a:cxn>
                <a:cxn ang="0">
                  <a:pos x="318" y="998"/>
                </a:cxn>
                <a:cxn ang="0">
                  <a:pos x="0" y="0"/>
                </a:cxn>
              </a:cxnLst>
              <a:rect l="0" t="0" r="r" b="b"/>
              <a:pathLst>
                <a:path w="1406" h="1497">
                  <a:moveTo>
                    <a:pt x="1406" y="1497"/>
                  </a:moveTo>
                  <a:cubicBezTo>
                    <a:pt x="979" y="1372"/>
                    <a:pt x="552" y="1247"/>
                    <a:pt x="318" y="998"/>
                  </a:cubicBezTo>
                  <a:cubicBezTo>
                    <a:pt x="84" y="749"/>
                    <a:pt x="42" y="374"/>
                    <a:pt x="0" y="0"/>
                  </a:cubicBezTo>
                </a:path>
              </a:pathLst>
            </a:custGeom>
            <a:noFill/>
            <a:ln w="38100" cap="flat" cmpd="sng">
              <a:solidFill>
                <a:schemeClr val="tx1"/>
              </a:solidFill>
              <a:prstDash val="sysDot"/>
              <a:round/>
              <a:headEnd type="triangle" w="med" len="med"/>
              <a:tailEnd type="triangle" w="med" len="med"/>
            </a:ln>
            <a:effectLst/>
          </p:spPr>
          <p:txBody>
            <a:bodyPr/>
            <a:lstStyle/>
            <a:p>
              <a:endParaRPr lang="en-US" dirty="0"/>
            </a:p>
          </p:txBody>
        </p:sp>
        <p:cxnSp>
          <p:nvCxnSpPr>
            <p:cNvPr id="48" name="AutoShape 36"/>
            <p:cNvCxnSpPr>
              <a:cxnSpLocks noChangeShapeType="1"/>
            </p:cNvCxnSpPr>
            <p:nvPr/>
          </p:nvCxnSpPr>
          <p:spPr bwMode="auto">
            <a:xfrm flipV="1">
              <a:off x="1105785" y="3280423"/>
              <a:ext cx="1020888" cy="13561"/>
            </a:xfrm>
            <a:prstGeom prst="straightConnector1">
              <a:avLst/>
            </a:prstGeom>
            <a:noFill/>
            <a:ln w="38100">
              <a:solidFill>
                <a:schemeClr val="bg2"/>
              </a:solidFill>
              <a:round/>
              <a:headEnd type="triangle" w="med" len="med"/>
              <a:tailEnd type="triangle" w="med" len="med"/>
            </a:ln>
            <a:effectLst/>
          </p:spPr>
        </p:cxnSp>
        <p:pic>
          <p:nvPicPr>
            <p:cNvPr id="49" name="Picture 54"/>
            <p:cNvPicPr>
              <a:picLocks noChangeAspect="1" noChangeArrowheads="1"/>
            </p:cNvPicPr>
            <p:nvPr/>
          </p:nvPicPr>
          <p:blipFill>
            <a:blip r:embed="rId12" cstate="print"/>
            <a:srcRect/>
            <a:stretch>
              <a:fillRect/>
            </a:stretch>
          </p:blipFill>
          <p:spPr bwMode="auto">
            <a:xfrm>
              <a:off x="1389447" y="3101417"/>
              <a:ext cx="400377" cy="317328"/>
            </a:xfrm>
            <a:prstGeom prst="rect">
              <a:avLst/>
            </a:prstGeom>
            <a:noFill/>
          </p:spPr>
        </p:pic>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a:noFill/>
        </p:spPr>
        <p:txBody>
          <a:bodyPr/>
          <a:lstStyle/>
          <a:p>
            <a:fld id="{E4FACB52-5786-4141-ADDB-3EAD0A633B1E}" type="slidenum">
              <a:rPr lang="en-US" smtClean="0">
                <a:latin typeface="Arial" charset="0"/>
              </a:rPr>
              <a:pPr/>
              <a:t>25</a:t>
            </a:fld>
            <a:endParaRPr lang="en-US" dirty="0" smtClean="0">
              <a:latin typeface="Arial" charset="0"/>
            </a:endParaRPr>
          </a:p>
        </p:txBody>
      </p:sp>
      <p:sp>
        <p:nvSpPr>
          <p:cNvPr id="2183171" name="Rectangle 3"/>
          <p:cNvSpPr>
            <a:spLocks noGrp="1" noChangeArrowheads="1"/>
          </p:cNvSpPr>
          <p:nvPr>
            <p:ph type="title" idx="4294967295"/>
          </p:nvPr>
        </p:nvSpPr>
        <p:spPr>
          <a:xfrm>
            <a:off x="1371600" y="114300"/>
            <a:ext cx="7772400" cy="1143000"/>
          </a:xfrm>
        </p:spPr>
        <p:txBody>
          <a:bodyPr lIns="92075" tIns="46038" rIns="92075" bIns="46038"/>
          <a:lstStyle/>
          <a:p>
            <a:pPr eaLnBrk="1" hangingPunct="1">
              <a:defRPr/>
            </a:pPr>
            <a:r>
              <a:rPr lang="en-US" sz="3600" dirty="0" smtClean="0"/>
              <a:t>CIAV Working Group</a:t>
            </a:r>
          </a:p>
        </p:txBody>
      </p:sp>
      <p:sp>
        <p:nvSpPr>
          <p:cNvPr id="16387" name="Text Box 2"/>
          <p:cNvSpPr txBox="1">
            <a:spLocks noChangeArrowheads="1"/>
          </p:cNvSpPr>
          <p:nvPr/>
        </p:nvSpPr>
        <p:spPr bwMode="auto">
          <a:xfrm>
            <a:off x="330200" y="1371600"/>
            <a:ext cx="8621713" cy="4400550"/>
          </a:xfrm>
          <a:prstGeom prst="rect">
            <a:avLst/>
          </a:prstGeom>
          <a:noFill/>
          <a:ln w="9525" cap="rnd">
            <a:noFill/>
            <a:miter lim="800000"/>
            <a:headEnd/>
            <a:tailEnd/>
          </a:ln>
        </p:spPr>
        <p:txBody>
          <a:bodyPr>
            <a:spAutoFit/>
          </a:bodyPr>
          <a:lstStyle/>
          <a:p>
            <a:pPr>
              <a:buFontTx/>
              <a:buChar char="•"/>
            </a:pPr>
            <a:r>
              <a:rPr lang="en-US" sz="2000" dirty="0"/>
              <a:t> Purpose:  Responsible for assuring and validating services, systems and business processes supporting AMN mission threads</a:t>
            </a:r>
          </a:p>
          <a:p>
            <a:endParaRPr lang="en-US" sz="2000" dirty="0"/>
          </a:p>
          <a:p>
            <a:pPr>
              <a:buFontTx/>
              <a:buChar char="•"/>
            </a:pPr>
            <a:r>
              <a:rPr lang="en-US" sz="2000" dirty="0"/>
              <a:t> Interoperability execution arm for the AMN Governance structure</a:t>
            </a:r>
          </a:p>
          <a:p>
            <a:pPr>
              <a:buFontTx/>
              <a:buChar char="•"/>
            </a:pPr>
            <a:endParaRPr lang="en-US" sz="2000" dirty="0"/>
          </a:p>
          <a:p>
            <a:pPr>
              <a:buFontTx/>
              <a:buChar char="•"/>
            </a:pPr>
            <a:r>
              <a:rPr lang="en-US" sz="2000" dirty="0"/>
              <a:t> Managed by national heads of delegation from participating troop contributing nations (TCNs) and NATO  </a:t>
            </a:r>
          </a:p>
          <a:p>
            <a:endParaRPr lang="en-US" sz="2000" dirty="0"/>
          </a:p>
          <a:p>
            <a:pPr>
              <a:buFontTx/>
              <a:buChar char="•"/>
            </a:pPr>
            <a:r>
              <a:rPr lang="en-US" sz="2000" dirty="0"/>
              <a:t> Coordinates Assurance &amp; Validation events per AMN Secretariat and National direction and provides results/recommendations on mission and coalition interoperability improvement across AMN  </a:t>
            </a:r>
          </a:p>
          <a:p>
            <a:endParaRPr lang="en-US" sz="2000" dirty="0"/>
          </a:p>
          <a:p>
            <a:pPr>
              <a:buFontTx/>
              <a:buChar char="•"/>
            </a:pPr>
            <a:r>
              <a:rPr lang="en-US" sz="2000" dirty="0"/>
              <a:t> Executing mission thread assurance for initial 8 AMN Coalition Mission Threads prioritized by IJC in </a:t>
            </a:r>
            <a:r>
              <a:rPr lang="en-US" sz="2000" u="sng" dirty="0"/>
              <a:t>90 day sprints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71600" y="0"/>
            <a:ext cx="7772400" cy="1143000"/>
          </a:xfrm>
        </p:spPr>
        <p:txBody>
          <a:bodyPr/>
          <a:lstStyle/>
          <a:p>
            <a:pPr>
              <a:defRPr/>
            </a:pPr>
            <a:r>
              <a:rPr lang="en-US" sz="3600" dirty="0" smtClean="0">
                <a:effectLst>
                  <a:outerShdw blurRad="38100" dist="38100" dir="2700000" algn="tl">
                    <a:srgbClr val="000000">
                      <a:alpha val="43137"/>
                    </a:srgbClr>
                  </a:outerShdw>
                </a:effectLst>
              </a:rPr>
              <a:t>CIAV WG Members</a:t>
            </a:r>
          </a:p>
        </p:txBody>
      </p:sp>
      <p:sp>
        <p:nvSpPr>
          <p:cNvPr id="17411" name="Rectangle 3"/>
          <p:cNvSpPr>
            <a:spLocks noGrp="1" noChangeArrowheads="1"/>
          </p:cNvSpPr>
          <p:nvPr>
            <p:ph type="body" idx="4294967295"/>
          </p:nvPr>
        </p:nvSpPr>
        <p:spPr>
          <a:xfrm>
            <a:off x="920750" y="1382713"/>
            <a:ext cx="8223250" cy="4800600"/>
          </a:xfrm>
        </p:spPr>
        <p:txBody>
          <a:bodyPr/>
          <a:lstStyle/>
          <a:p>
            <a:r>
              <a:rPr lang="en-US" dirty="0" smtClean="0"/>
              <a:t>CAN</a:t>
            </a:r>
          </a:p>
          <a:p>
            <a:r>
              <a:rPr lang="en-US" dirty="0" smtClean="0"/>
              <a:t>DEU</a:t>
            </a:r>
          </a:p>
          <a:p>
            <a:r>
              <a:rPr lang="en-US" dirty="0" smtClean="0"/>
              <a:t>DNK</a:t>
            </a:r>
          </a:p>
          <a:p>
            <a:r>
              <a:rPr lang="en-US" dirty="0" smtClean="0"/>
              <a:t>FRA</a:t>
            </a:r>
          </a:p>
          <a:p>
            <a:r>
              <a:rPr lang="en-US" dirty="0" smtClean="0"/>
              <a:t>GBR</a:t>
            </a:r>
          </a:p>
          <a:p>
            <a:r>
              <a:rPr lang="en-US" dirty="0" smtClean="0"/>
              <a:t>ITA</a:t>
            </a:r>
          </a:p>
          <a:p>
            <a:r>
              <a:rPr lang="en-US" dirty="0" smtClean="0"/>
              <a:t>NLD</a:t>
            </a:r>
          </a:p>
          <a:p>
            <a:r>
              <a:rPr lang="en-US" dirty="0" smtClean="0"/>
              <a:t>NOR</a:t>
            </a:r>
          </a:p>
          <a:p>
            <a:r>
              <a:rPr lang="en-US" dirty="0" smtClean="0"/>
              <a:t>NATO (NC3A and NCSA)</a:t>
            </a:r>
          </a:p>
          <a:p>
            <a:r>
              <a:rPr lang="en-US" dirty="0" smtClean="0"/>
              <a:t>SWE</a:t>
            </a:r>
          </a:p>
          <a:p>
            <a:r>
              <a:rPr lang="en-US" dirty="0" smtClean="0"/>
              <a:t>USA</a:t>
            </a:r>
          </a:p>
        </p:txBody>
      </p:sp>
      <p:sp>
        <p:nvSpPr>
          <p:cNvPr id="17412" name="Text Box 4"/>
          <p:cNvSpPr txBox="1">
            <a:spLocks noChangeArrowheads="1"/>
          </p:cNvSpPr>
          <p:nvPr/>
        </p:nvSpPr>
        <p:spPr bwMode="auto">
          <a:xfrm>
            <a:off x="4443413" y="2576513"/>
            <a:ext cx="2709862" cy="457200"/>
          </a:xfrm>
          <a:prstGeom prst="rect">
            <a:avLst/>
          </a:prstGeom>
          <a:noFill/>
          <a:ln w="9525">
            <a:noFill/>
            <a:miter lim="800000"/>
            <a:headEnd/>
            <a:tailEnd/>
          </a:ln>
        </p:spPr>
        <p:txBody>
          <a:bodyPr>
            <a:spAutoFit/>
          </a:bodyPr>
          <a:lstStyle/>
          <a:p>
            <a:pPr>
              <a:spcBef>
                <a:spcPct val="50000"/>
              </a:spcBef>
            </a:pPr>
            <a:endParaRPr lang="nb-NO"/>
          </a:p>
        </p:txBody>
      </p:sp>
      <p:sp>
        <p:nvSpPr>
          <p:cNvPr id="17413" name="Text Box 6"/>
          <p:cNvSpPr txBox="1">
            <a:spLocks noChangeArrowheads="1"/>
          </p:cNvSpPr>
          <p:nvPr/>
        </p:nvSpPr>
        <p:spPr bwMode="auto">
          <a:xfrm>
            <a:off x="3695700" y="3181350"/>
            <a:ext cx="2498725" cy="457200"/>
          </a:xfrm>
          <a:prstGeom prst="rect">
            <a:avLst/>
          </a:prstGeom>
          <a:noFill/>
          <a:ln w="9525">
            <a:noFill/>
            <a:miter lim="800000"/>
            <a:headEnd/>
            <a:tailEnd/>
          </a:ln>
        </p:spPr>
        <p:txBody>
          <a:bodyPr>
            <a:spAutoFit/>
          </a:bodyPr>
          <a:lstStyle/>
          <a:p>
            <a:pPr>
              <a:spcBef>
                <a:spcPct val="50000"/>
              </a:spcBef>
            </a:pPr>
            <a:endParaRPr lang="nb-NO"/>
          </a:p>
        </p:txBody>
      </p:sp>
      <p:sp>
        <p:nvSpPr>
          <p:cNvPr id="17414" name="Slide Number Placeholder 3"/>
          <p:cNvSpPr txBox="1">
            <a:spLocks noGrp="1"/>
          </p:cNvSpPr>
          <p:nvPr/>
        </p:nvSpPr>
        <p:spPr bwMode="auto">
          <a:xfrm>
            <a:off x="8542338" y="6570663"/>
            <a:ext cx="573087" cy="269875"/>
          </a:xfrm>
          <a:prstGeom prst="rect">
            <a:avLst/>
          </a:prstGeom>
          <a:noFill/>
          <a:ln w="9525">
            <a:noFill/>
            <a:miter lim="800000"/>
            <a:headEnd/>
            <a:tailEnd/>
          </a:ln>
        </p:spPr>
        <p:txBody>
          <a:bodyPr/>
          <a:lstStyle/>
          <a:p>
            <a:pPr algn="r"/>
            <a:fld id="{12F2649E-7ECD-4D8C-9F48-34B985584D95}" type="slidenum">
              <a:rPr lang="en-US" sz="1200"/>
              <a:pPr algn="r"/>
              <a:t>26</a:t>
            </a:fld>
            <a:endParaRPr lang="en-US" sz="1200"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81150" y="2455863"/>
            <a:ext cx="6503988" cy="3787775"/>
          </a:xfrm>
          <a:prstGeom prst="rect">
            <a:avLst/>
          </a:prstGeom>
          <a:solidFill>
            <a:srgbClr val="CC99FF">
              <a:alpha val="50195"/>
            </a:srgbClr>
          </a:solidFill>
          <a:ln w="9525">
            <a:noFill/>
            <a:miter lim="800000"/>
            <a:headEnd/>
            <a:tailEnd/>
          </a:ln>
        </p:spPr>
        <p:txBody>
          <a:bodyPr wrap="none" anchor="ctr"/>
          <a:lstStyle/>
          <a:p>
            <a:endParaRPr lang="de-DE"/>
          </a:p>
        </p:txBody>
      </p:sp>
      <p:sp>
        <p:nvSpPr>
          <p:cNvPr id="16387" name="Rectangle 3"/>
          <p:cNvSpPr>
            <a:spLocks noGrp="1" noChangeArrowheads="1"/>
          </p:cNvSpPr>
          <p:nvPr>
            <p:ph type="title" idx="4294967295"/>
          </p:nvPr>
        </p:nvSpPr>
        <p:spPr>
          <a:xfrm>
            <a:off x="914400" y="0"/>
            <a:ext cx="7772400" cy="1143000"/>
          </a:xfrm>
        </p:spPr>
        <p:txBody>
          <a:bodyPr/>
          <a:lstStyle/>
          <a:p>
            <a:pPr>
              <a:defRPr/>
            </a:pPr>
            <a:r>
              <a:rPr lang="en-US" sz="3600" dirty="0" smtClean="0">
                <a:effectLst>
                  <a:outerShdw blurRad="38100" dist="38100" dir="2700000" algn="tl">
                    <a:srgbClr val="000000">
                      <a:alpha val="43137"/>
                    </a:srgbClr>
                  </a:outerShdw>
                </a:effectLst>
              </a:rPr>
              <a:t>Generic 90 Day Cycle</a:t>
            </a:r>
          </a:p>
        </p:txBody>
      </p:sp>
      <p:graphicFrame>
        <p:nvGraphicFramePr>
          <p:cNvPr id="86020" name="Group 4"/>
          <p:cNvGraphicFramePr>
            <a:graphicFrameLocks noGrp="1"/>
          </p:cNvGraphicFramePr>
          <p:nvPr>
            <p:ph idx="4294967295"/>
          </p:nvPr>
        </p:nvGraphicFramePr>
        <p:xfrm>
          <a:off x="920750" y="1549400"/>
          <a:ext cx="8223250" cy="4800602"/>
        </p:xfrm>
        <a:graphic>
          <a:graphicData uri="http://schemas.openxmlformats.org/drawingml/2006/table">
            <a:tbl>
              <a:tblPr/>
              <a:tblGrid>
                <a:gridCol w="855663"/>
                <a:gridCol w="1604962"/>
                <a:gridCol w="804863"/>
                <a:gridCol w="1141412"/>
                <a:gridCol w="1303338"/>
                <a:gridCol w="908050"/>
                <a:gridCol w="1604962"/>
              </a:tblGrid>
              <a:tr h="25558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Time</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cap="flat">
                      <a:noFill/>
                    </a:lnT>
                    <a:lnB>
                      <a:noFill/>
                    </a:lnB>
                    <a:lnTlToBr>
                      <a:noFill/>
                    </a:lnTlToBr>
                    <a:lnBlToTr>
                      <a:noFill/>
                    </a:lnBlToTr>
                    <a:solidFill>
                      <a:srgbClr val="C0C0C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cap="flat">
                      <a:noFill/>
                    </a:lnT>
                    <a:lnB>
                      <a:noFill/>
                    </a:lnB>
                    <a:lnTlToBr>
                      <a:noFill/>
                    </a:lnTlToBr>
                    <a:lnBlToTr>
                      <a:noFill/>
                    </a:lnBlToTr>
                    <a:solidFill>
                      <a:srgbClr val="C0C0C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cap="flat">
                      <a:noFill/>
                    </a:lnT>
                    <a:lnB>
                      <a:noFill/>
                    </a:lnB>
                    <a:lnTlToBr>
                      <a:noFill/>
                    </a:lnTlToBr>
                    <a:lnBlToTr>
                      <a:noFill/>
                    </a:lnBlToTr>
                    <a:solidFill>
                      <a:srgbClr val="C0C0C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cap="flat">
                      <a:noFill/>
                    </a:lnT>
                    <a:lnB>
                      <a:noFill/>
                    </a:lnB>
                    <a:lnTlToBr>
                      <a:noFill/>
                    </a:lnTlToBr>
                    <a:lnBlToTr>
                      <a:noFill/>
                    </a:lnBlToTr>
                    <a:solidFill>
                      <a:srgbClr val="C0C0C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cap="flat">
                      <a:noFill/>
                    </a:lnT>
                    <a:lnB>
                      <a:noFill/>
                    </a:lnB>
                    <a:lnTlToBr>
                      <a:noFill/>
                    </a:lnTlToBr>
                    <a:lnBlToTr>
                      <a:noFill/>
                    </a:lnBlToTr>
                    <a:solidFill>
                      <a:srgbClr val="C0C0C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cap="flat">
                      <a:noFill/>
                    </a:lnT>
                    <a:lnB>
                      <a:noFill/>
                    </a:lnB>
                    <a:lnTlToBr>
                      <a:noFill/>
                    </a:lnTlToBr>
                    <a:lnBlToTr>
                      <a:noFill/>
                    </a:lnBlToTr>
                    <a:solidFill>
                      <a:srgbClr val="C0C0C0"/>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cap="flat">
                      <a:noFill/>
                    </a:lnT>
                    <a:lnB>
                      <a:noFill/>
                    </a:lnB>
                    <a:lnTlToBr>
                      <a:noFill/>
                    </a:lnTlToBr>
                    <a:lnBlToTr>
                      <a:noFill/>
                    </a:lnBlToTr>
                    <a:solidFill>
                      <a:srgbClr val="C0C0C0"/>
                    </a:solid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43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X</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Report</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X</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CMG Decision Brief</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Y</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Planning</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Y</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SOVT</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Y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A&amp;V Phase X</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Y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Combined Event</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Y</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Report</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Y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CMG Decision Brief</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solidFill>
                      <a:srgbClr val="CCFFCC"/>
                    </a:solidFill>
                  </a:tcPr>
                </a:tc>
              </a:tr>
              <a:tr h="414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Phase Z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Planning</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a:noFill/>
                    </a:lnB>
                    <a:lnTlToBr>
                      <a:noFill/>
                    </a:lnTlToBr>
                    <a:lnBlToTr>
                      <a:noFill/>
                    </a:lnBlToTr>
                    <a:solidFill>
                      <a:srgbClr val="99CCFF"/>
                    </a:solid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pitchFamily="34" charset="0"/>
                        <a:ea typeface="ＭＳ Ｐゴシック" pitchFamily="34" charset="-128"/>
                      </a:endParaRPr>
                    </a:p>
                  </a:txBody>
                  <a:tcPr anchor="b" horzOverflow="overflow">
                    <a:lnL>
                      <a:noFill/>
                    </a:lnL>
                    <a:lnR cap="flat">
                      <a:noFill/>
                    </a:lnR>
                    <a:lnT>
                      <a:noFill/>
                    </a:lnT>
                    <a:lnB cap="flat">
                      <a:noFill/>
                    </a:lnB>
                    <a:lnTlToBr>
                      <a:noFill/>
                    </a:lnTlToBr>
                    <a:lnBlToTr>
                      <a:noFill/>
                    </a:lnBlToTr>
                    <a:noFill/>
                  </a:tcPr>
                </a:tc>
              </a:tr>
            </a:tbl>
          </a:graphicData>
        </a:graphic>
      </p:graphicFrame>
      <p:sp>
        <p:nvSpPr>
          <p:cNvPr id="18521" name="Line 93"/>
          <p:cNvSpPr>
            <a:spLocks noChangeShapeType="1"/>
          </p:cNvSpPr>
          <p:nvPr/>
        </p:nvSpPr>
        <p:spPr bwMode="auto">
          <a:xfrm>
            <a:off x="952500" y="1687513"/>
            <a:ext cx="7586663" cy="0"/>
          </a:xfrm>
          <a:prstGeom prst="line">
            <a:avLst/>
          </a:prstGeom>
          <a:noFill/>
          <a:ln w="38100">
            <a:solidFill>
              <a:schemeClr val="tx1"/>
            </a:solidFill>
            <a:round/>
            <a:headEnd/>
            <a:tailEnd type="triangle" w="med" len="med"/>
          </a:ln>
        </p:spPr>
        <p:txBody>
          <a:bodyPr/>
          <a:lstStyle/>
          <a:p>
            <a:endParaRPr lang="en-US" dirty="0"/>
          </a:p>
        </p:txBody>
      </p:sp>
      <p:sp>
        <p:nvSpPr>
          <p:cNvPr id="18522" name="Slide Number Placeholder 3"/>
          <p:cNvSpPr txBox="1">
            <a:spLocks noGrp="1"/>
          </p:cNvSpPr>
          <p:nvPr/>
        </p:nvSpPr>
        <p:spPr bwMode="auto">
          <a:xfrm>
            <a:off x="8542338" y="6570663"/>
            <a:ext cx="573087" cy="269875"/>
          </a:xfrm>
          <a:prstGeom prst="rect">
            <a:avLst/>
          </a:prstGeom>
          <a:noFill/>
          <a:ln w="9525">
            <a:noFill/>
            <a:miter lim="800000"/>
            <a:headEnd/>
            <a:tailEnd/>
          </a:ln>
        </p:spPr>
        <p:txBody>
          <a:bodyPr/>
          <a:lstStyle/>
          <a:p>
            <a:pPr algn="r"/>
            <a:fld id="{A621422D-613A-47C7-B496-264AC5FA3402}" type="slidenum">
              <a:rPr lang="en-US" sz="1200"/>
              <a:pPr algn="r"/>
              <a:t>27</a:t>
            </a:fld>
            <a:endParaRPr lang="en-US" sz="1200"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1"/>
          </p:nvPr>
        </p:nvSpPr>
        <p:spPr>
          <a:noFill/>
        </p:spPr>
        <p:txBody>
          <a:bodyPr/>
          <a:lstStyle/>
          <a:p>
            <a:fld id="{80C56053-7B0E-4952-A358-D2B142C0385B}" type="slidenum">
              <a:rPr lang="en-US" smtClean="0">
                <a:ea typeface="ＭＳ Ｐゴシック"/>
                <a:cs typeface="ＭＳ Ｐゴシック"/>
              </a:rPr>
              <a:pPr/>
              <a:t>28</a:t>
            </a:fld>
            <a:endParaRPr lang="en-US" dirty="0" smtClean="0">
              <a:ea typeface="ＭＳ Ｐゴシック"/>
              <a:cs typeface="ＭＳ Ｐゴシック"/>
            </a:endParaRPr>
          </a:p>
        </p:txBody>
      </p:sp>
      <p:grpSp>
        <p:nvGrpSpPr>
          <p:cNvPr id="2" name="Group 329"/>
          <p:cNvGrpSpPr>
            <a:grpSpLocks/>
          </p:cNvGrpSpPr>
          <p:nvPr/>
        </p:nvGrpSpPr>
        <p:grpSpPr bwMode="auto">
          <a:xfrm>
            <a:off x="166688" y="1236663"/>
            <a:ext cx="8977312" cy="5621337"/>
            <a:chOff x="0" y="1236372"/>
            <a:chExt cx="8976576" cy="5621628"/>
          </a:xfrm>
        </p:grpSpPr>
        <p:sp>
          <p:nvSpPr>
            <p:cNvPr id="53260" name="Freeform 211"/>
            <p:cNvSpPr>
              <a:spLocks/>
            </p:cNvSpPr>
            <p:nvPr/>
          </p:nvSpPr>
          <p:spPr bwMode="auto">
            <a:xfrm>
              <a:off x="2163105" y="1531886"/>
              <a:ext cx="1577135" cy="1129824"/>
            </a:xfrm>
            <a:custGeom>
              <a:avLst/>
              <a:gdLst>
                <a:gd name="T0" fmla="*/ 2147483647 w 1016"/>
                <a:gd name="T1" fmla="*/ 2147483647 h 822"/>
                <a:gd name="T2" fmla="*/ 2147483647 w 1016"/>
                <a:gd name="T3" fmla="*/ 2147483647 h 822"/>
                <a:gd name="T4" fmla="*/ 0 w 1016"/>
                <a:gd name="T5" fmla="*/ 2147483647 h 822"/>
                <a:gd name="T6" fmla="*/ 2147483647 w 1016"/>
                <a:gd name="T7" fmla="*/ 0 h 822"/>
                <a:gd name="T8" fmla="*/ 2147483647 w 1016"/>
                <a:gd name="T9" fmla="*/ 2147483647 h 822"/>
                <a:gd name="T10" fmla="*/ 0 60000 65536"/>
                <a:gd name="T11" fmla="*/ 0 60000 65536"/>
                <a:gd name="T12" fmla="*/ 0 60000 65536"/>
                <a:gd name="T13" fmla="*/ 0 60000 65536"/>
                <a:gd name="T14" fmla="*/ 0 60000 65536"/>
                <a:gd name="T15" fmla="*/ 0 w 1016"/>
                <a:gd name="T16" fmla="*/ 0 h 822"/>
                <a:gd name="T17" fmla="*/ 1016 w 1016"/>
                <a:gd name="T18" fmla="*/ 822 h 822"/>
              </a:gdLst>
              <a:ahLst/>
              <a:cxnLst>
                <a:cxn ang="T10">
                  <a:pos x="T0" y="T1"/>
                </a:cxn>
                <a:cxn ang="T11">
                  <a:pos x="T2" y="T3"/>
                </a:cxn>
                <a:cxn ang="T12">
                  <a:pos x="T4" y="T5"/>
                </a:cxn>
                <a:cxn ang="T13">
                  <a:pos x="T6" y="T7"/>
                </a:cxn>
                <a:cxn ang="T14">
                  <a:pos x="T8" y="T9"/>
                </a:cxn>
              </a:cxnLst>
              <a:rect l="T15" t="T16" r="T17" b="T18"/>
              <a:pathLst>
                <a:path w="1016" h="822">
                  <a:moveTo>
                    <a:pt x="1016" y="411"/>
                  </a:moveTo>
                  <a:cubicBezTo>
                    <a:pt x="1016" y="639"/>
                    <a:pt x="789" y="822"/>
                    <a:pt x="508" y="822"/>
                  </a:cubicBezTo>
                  <a:cubicBezTo>
                    <a:pt x="227" y="822"/>
                    <a:pt x="0" y="639"/>
                    <a:pt x="0" y="411"/>
                  </a:cubicBezTo>
                  <a:cubicBezTo>
                    <a:pt x="0" y="185"/>
                    <a:pt x="227" y="0"/>
                    <a:pt x="508" y="0"/>
                  </a:cubicBezTo>
                  <a:cubicBezTo>
                    <a:pt x="789" y="0"/>
                    <a:pt x="1016" y="185"/>
                    <a:pt x="1016" y="411"/>
                  </a:cubicBezTo>
                </a:path>
              </a:pathLst>
            </a:custGeom>
            <a:blipFill dpi="0" rotWithShape="1">
              <a:blip r:embed="rId2" cstate="print"/>
              <a:srcRect/>
              <a:tile tx="0" ty="0" sx="100000" sy="100000" flip="none" algn="tl"/>
            </a:blipFill>
            <a:ln w="5" cap="flat">
              <a:solidFill>
                <a:srgbClr val="804000"/>
              </a:solidFill>
              <a:prstDash val="solid"/>
              <a:miter lim="800000"/>
              <a:headEnd/>
              <a:tailEnd/>
            </a:ln>
          </p:spPr>
          <p:txBody>
            <a:bodyPr/>
            <a:lstStyle/>
            <a:p>
              <a:endParaRPr lang="en-US" dirty="0"/>
            </a:p>
          </p:txBody>
        </p:sp>
        <p:sp>
          <p:nvSpPr>
            <p:cNvPr id="53261" name="Oval 214"/>
            <p:cNvSpPr>
              <a:spLocks noChangeArrowheads="1"/>
            </p:cNvSpPr>
            <p:nvPr/>
          </p:nvSpPr>
          <p:spPr bwMode="auto">
            <a:xfrm>
              <a:off x="1210903" y="2500895"/>
              <a:ext cx="1591161" cy="1129824"/>
            </a:xfrm>
            <a:prstGeom prst="ellipse">
              <a:avLst/>
            </a:prstGeom>
            <a:blipFill dpi="0" rotWithShape="1">
              <a:blip r:embed="rId2" cstate="print"/>
              <a:srcRect/>
              <a:tile tx="0" ty="0" sx="100000" sy="100000" flip="none" algn="tl"/>
            </a:blipFill>
            <a:ln w="5">
              <a:solidFill>
                <a:srgbClr val="804000"/>
              </a:solidFill>
              <a:miter lim="800000"/>
              <a:headEnd/>
              <a:tailEnd/>
            </a:ln>
          </p:spPr>
          <p:txBody>
            <a:bodyPr/>
            <a:lstStyle/>
            <a:p>
              <a:endParaRPr lang="en-US" dirty="0"/>
            </a:p>
          </p:txBody>
        </p:sp>
        <p:sp>
          <p:nvSpPr>
            <p:cNvPr id="53262" name="Oval 223"/>
            <p:cNvSpPr>
              <a:spLocks noChangeArrowheads="1"/>
            </p:cNvSpPr>
            <p:nvPr/>
          </p:nvSpPr>
          <p:spPr bwMode="auto">
            <a:xfrm>
              <a:off x="1279474" y="3684323"/>
              <a:ext cx="1591161" cy="1136696"/>
            </a:xfrm>
            <a:prstGeom prst="ellipse">
              <a:avLst/>
            </a:prstGeom>
            <a:blipFill dpi="0" rotWithShape="1">
              <a:blip r:embed="rId2" cstate="print"/>
              <a:srcRect/>
              <a:tile tx="0" ty="0" sx="100000" sy="100000" flip="none" algn="tl"/>
            </a:blipFill>
            <a:ln w="5">
              <a:solidFill>
                <a:srgbClr val="804000"/>
              </a:solidFill>
              <a:miter lim="800000"/>
              <a:headEnd/>
              <a:tailEnd/>
            </a:ln>
          </p:spPr>
          <p:txBody>
            <a:bodyPr/>
            <a:lstStyle/>
            <a:p>
              <a:endParaRPr lang="en-US" dirty="0"/>
            </a:p>
          </p:txBody>
        </p:sp>
        <p:sp>
          <p:nvSpPr>
            <p:cNvPr id="53263" name="Oval 313"/>
            <p:cNvSpPr>
              <a:spLocks noChangeArrowheads="1"/>
            </p:cNvSpPr>
            <p:nvPr/>
          </p:nvSpPr>
          <p:spPr bwMode="auto">
            <a:xfrm>
              <a:off x="2474792" y="4618971"/>
              <a:ext cx="1592719" cy="1129824"/>
            </a:xfrm>
            <a:prstGeom prst="ellipse">
              <a:avLst/>
            </a:prstGeom>
            <a:blipFill dpi="0" rotWithShape="1">
              <a:blip r:embed="rId2" cstate="print"/>
              <a:srcRect/>
              <a:tile tx="0" ty="0" sx="100000" sy="100000" flip="none" algn="tl"/>
            </a:blipFill>
            <a:ln w="5">
              <a:solidFill>
                <a:srgbClr val="804000"/>
              </a:solidFill>
              <a:miter lim="800000"/>
              <a:headEnd/>
              <a:tailEnd/>
            </a:ln>
          </p:spPr>
          <p:txBody>
            <a:bodyPr/>
            <a:lstStyle/>
            <a:p>
              <a:endParaRPr lang="en-US" dirty="0"/>
            </a:p>
          </p:txBody>
        </p:sp>
        <p:sp>
          <p:nvSpPr>
            <p:cNvPr id="53264" name="Oval 321"/>
            <p:cNvSpPr>
              <a:spLocks noChangeArrowheads="1"/>
            </p:cNvSpPr>
            <p:nvPr/>
          </p:nvSpPr>
          <p:spPr bwMode="auto">
            <a:xfrm>
              <a:off x="4081536" y="4821019"/>
              <a:ext cx="1603627" cy="1179305"/>
            </a:xfrm>
            <a:prstGeom prst="ellipse">
              <a:avLst/>
            </a:prstGeom>
            <a:blipFill dpi="0" rotWithShape="1">
              <a:blip r:embed="rId2" cstate="print"/>
              <a:srcRect/>
              <a:tile tx="0" ty="0" sx="100000" sy="100000" flip="none" algn="tl"/>
            </a:blipFill>
            <a:ln w="5">
              <a:solidFill>
                <a:srgbClr val="804000"/>
              </a:solidFill>
              <a:miter lim="800000"/>
              <a:headEnd/>
              <a:tailEnd/>
            </a:ln>
          </p:spPr>
          <p:txBody>
            <a:bodyPr/>
            <a:lstStyle/>
            <a:p>
              <a:endParaRPr lang="en-US" dirty="0"/>
            </a:p>
          </p:txBody>
        </p:sp>
        <p:sp>
          <p:nvSpPr>
            <p:cNvPr id="53265" name="Oval 217"/>
            <p:cNvSpPr>
              <a:spLocks noChangeArrowheads="1"/>
            </p:cNvSpPr>
            <p:nvPr/>
          </p:nvSpPr>
          <p:spPr bwMode="auto">
            <a:xfrm>
              <a:off x="5490361" y="4284971"/>
              <a:ext cx="1541290" cy="1100960"/>
            </a:xfrm>
            <a:prstGeom prst="ellipse">
              <a:avLst/>
            </a:prstGeom>
            <a:blipFill dpi="0" rotWithShape="1">
              <a:blip r:embed="rId2" cstate="print"/>
              <a:srcRect/>
              <a:tile tx="0" ty="0" sx="100000" sy="100000" flip="none" algn="tl"/>
            </a:blipFill>
            <a:ln w="5">
              <a:solidFill>
                <a:srgbClr val="804000"/>
              </a:solidFill>
              <a:miter lim="800000"/>
              <a:headEnd/>
              <a:tailEnd/>
            </a:ln>
          </p:spPr>
          <p:txBody>
            <a:bodyPr/>
            <a:lstStyle/>
            <a:p>
              <a:endParaRPr lang="en-US" dirty="0"/>
            </a:p>
          </p:txBody>
        </p:sp>
        <p:sp>
          <p:nvSpPr>
            <p:cNvPr id="53266" name="Freeform 301"/>
            <p:cNvSpPr>
              <a:spLocks/>
            </p:cNvSpPr>
            <p:nvPr/>
          </p:nvSpPr>
          <p:spPr bwMode="auto">
            <a:xfrm>
              <a:off x="7480480" y="1711942"/>
              <a:ext cx="1122072" cy="727101"/>
            </a:xfrm>
            <a:custGeom>
              <a:avLst/>
              <a:gdLst>
                <a:gd name="T0" fmla="*/ 2147483647 w 713"/>
                <a:gd name="T1" fmla="*/ 2147483647 h 529"/>
                <a:gd name="T2" fmla="*/ 2147483647 w 713"/>
                <a:gd name="T3" fmla="*/ 2147483647 h 529"/>
                <a:gd name="T4" fmla="*/ 0 w 713"/>
                <a:gd name="T5" fmla="*/ 2147483647 h 529"/>
                <a:gd name="T6" fmla="*/ 2147483647 w 713"/>
                <a:gd name="T7" fmla="*/ 0 h 529"/>
                <a:gd name="T8" fmla="*/ 2147483647 w 713"/>
                <a:gd name="T9" fmla="*/ 2147483647 h 529"/>
                <a:gd name="T10" fmla="*/ 0 60000 65536"/>
                <a:gd name="T11" fmla="*/ 0 60000 65536"/>
                <a:gd name="T12" fmla="*/ 0 60000 65536"/>
                <a:gd name="T13" fmla="*/ 0 60000 65536"/>
                <a:gd name="T14" fmla="*/ 0 60000 65536"/>
                <a:gd name="T15" fmla="*/ 0 w 713"/>
                <a:gd name="T16" fmla="*/ 0 h 529"/>
                <a:gd name="T17" fmla="*/ 713 w 713"/>
                <a:gd name="T18" fmla="*/ 529 h 529"/>
              </a:gdLst>
              <a:ahLst/>
              <a:cxnLst>
                <a:cxn ang="T10">
                  <a:pos x="T0" y="T1"/>
                </a:cxn>
                <a:cxn ang="T11">
                  <a:pos x="T2" y="T3"/>
                </a:cxn>
                <a:cxn ang="T12">
                  <a:pos x="T4" y="T5"/>
                </a:cxn>
                <a:cxn ang="T13">
                  <a:pos x="T6" y="T7"/>
                </a:cxn>
                <a:cxn ang="T14">
                  <a:pos x="T8" y="T9"/>
                </a:cxn>
              </a:cxnLst>
              <a:rect l="T15" t="T16" r="T17" b="T18"/>
              <a:pathLst>
                <a:path w="713" h="529">
                  <a:moveTo>
                    <a:pt x="713" y="264"/>
                  </a:moveTo>
                  <a:cubicBezTo>
                    <a:pt x="713" y="411"/>
                    <a:pt x="554" y="529"/>
                    <a:pt x="357" y="529"/>
                  </a:cubicBezTo>
                  <a:cubicBezTo>
                    <a:pt x="160" y="529"/>
                    <a:pt x="0" y="411"/>
                    <a:pt x="0" y="264"/>
                  </a:cubicBezTo>
                  <a:cubicBezTo>
                    <a:pt x="0" y="119"/>
                    <a:pt x="160" y="0"/>
                    <a:pt x="357" y="0"/>
                  </a:cubicBezTo>
                  <a:cubicBezTo>
                    <a:pt x="554" y="0"/>
                    <a:pt x="713" y="119"/>
                    <a:pt x="713" y="264"/>
                  </a:cubicBezTo>
                </a:path>
              </a:pathLst>
            </a:custGeom>
            <a:blipFill dpi="0" rotWithShape="1">
              <a:blip r:embed="rId2" cstate="print"/>
              <a:srcRect/>
              <a:tile tx="0" ty="0" sx="100000" sy="100000" flip="none" algn="tl"/>
            </a:blipFill>
            <a:ln w="5" cap="flat">
              <a:solidFill>
                <a:srgbClr val="804000"/>
              </a:solidFill>
              <a:prstDash val="solid"/>
              <a:miter lim="800000"/>
              <a:headEnd/>
              <a:tailEnd/>
            </a:ln>
          </p:spPr>
          <p:txBody>
            <a:bodyPr/>
            <a:lstStyle/>
            <a:p>
              <a:endParaRPr lang="en-US" dirty="0"/>
            </a:p>
          </p:txBody>
        </p:sp>
        <p:sp>
          <p:nvSpPr>
            <p:cNvPr id="53267" name="Oval 220"/>
            <p:cNvSpPr>
              <a:spLocks noChangeArrowheads="1"/>
            </p:cNvSpPr>
            <p:nvPr/>
          </p:nvSpPr>
          <p:spPr bwMode="auto">
            <a:xfrm>
              <a:off x="5170882" y="1519515"/>
              <a:ext cx="1591161" cy="1129824"/>
            </a:xfrm>
            <a:prstGeom prst="ellipse">
              <a:avLst/>
            </a:prstGeom>
            <a:blipFill dpi="0" rotWithShape="1">
              <a:blip r:embed="rId2" cstate="print"/>
              <a:srcRect/>
              <a:tile tx="0" ty="0" sx="100000" sy="100000" flip="none" algn="tl"/>
            </a:blipFill>
            <a:ln w="5">
              <a:solidFill>
                <a:srgbClr val="804000"/>
              </a:solidFill>
              <a:miter lim="800000"/>
              <a:headEnd/>
              <a:tailEnd/>
            </a:ln>
          </p:spPr>
          <p:txBody>
            <a:bodyPr/>
            <a:lstStyle/>
            <a:p>
              <a:endParaRPr lang="en-US" dirty="0"/>
            </a:p>
          </p:txBody>
        </p:sp>
        <p:sp>
          <p:nvSpPr>
            <p:cNvPr id="53268" name="AutoShape 3"/>
            <p:cNvSpPr>
              <a:spLocks noChangeAspect="1" noChangeArrowheads="1" noTextEdit="1"/>
            </p:cNvSpPr>
            <p:nvPr/>
          </p:nvSpPr>
          <p:spPr bwMode="auto">
            <a:xfrm>
              <a:off x="0" y="1288602"/>
              <a:ext cx="8976576" cy="5569398"/>
            </a:xfrm>
            <a:prstGeom prst="rect">
              <a:avLst/>
            </a:prstGeom>
            <a:noFill/>
            <a:ln w="9525">
              <a:noFill/>
              <a:miter lim="800000"/>
              <a:headEnd/>
              <a:tailEnd/>
            </a:ln>
          </p:spPr>
          <p:txBody>
            <a:bodyPr/>
            <a:lstStyle/>
            <a:p>
              <a:endParaRPr lang="en-US" dirty="0"/>
            </a:p>
          </p:txBody>
        </p:sp>
        <p:sp>
          <p:nvSpPr>
            <p:cNvPr id="53269" name="Rectangle 5"/>
            <p:cNvSpPr>
              <a:spLocks noChangeArrowheads="1"/>
            </p:cNvSpPr>
            <p:nvPr/>
          </p:nvSpPr>
          <p:spPr bwMode="auto">
            <a:xfrm>
              <a:off x="0" y="1250117"/>
              <a:ext cx="7793" cy="6873"/>
            </a:xfrm>
            <a:prstGeom prst="rect">
              <a:avLst/>
            </a:prstGeom>
            <a:solidFill>
              <a:srgbClr val="FFFFFF"/>
            </a:solidFill>
            <a:ln w="9525">
              <a:noFill/>
              <a:miter lim="800000"/>
              <a:headEnd/>
              <a:tailEnd/>
            </a:ln>
          </p:spPr>
          <p:txBody>
            <a:bodyPr/>
            <a:lstStyle/>
            <a:p>
              <a:endParaRPr lang="en-US" dirty="0"/>
            </a:p>
          </p:txBody>
        </p:sp>
        <p:sp>
          <p:nvSpPr>
            <p:cNvPr id="53270" name="Rectangle 6"/>
            <p:cNvSpPr>
              <a:spLocks noChangeArrowheads="1"/>
            </p:cNvSpPr>
            <p:nvPr/>
          </p:nvSpPr>
          <p:spPr bwMode="auto">
            <a:xfrm>
              <a:off x="0" y="6602347"/>
              <a:ext cx="8903330" cy="208921"/>
            </a:xfrm>
            <a:prstGeom prst="rect">
              <a:avLst/>
            </a:prstGeom>
            <a:solidFill>
              <a:srgbClr val="F9E8CC"/>
            </a:solidFill>
            <a:ln w="9525">
              <a:noFill/>
              <a:miter lim="800000"/>
              <a:headEnd/>
              <a:tailEnd/>
            </a:ln>
          </p:spPr>
          <p:txBody>
            <a:bodyPr/>
            <a:lstStyle/>
            <a:p>
              <a:endParaRPr lang="en-US" dirty="0"/>
            </a:p>
          </p:txBody>
        </p:sp>
        <p:sp>
          <p:nvSpPr>
            <p:cNvPr id="53271" name="Rectangle 7"/>
            <p:cNvSpPr>
              <a:spLocks noChangeArrowheads="1"/>
            </p:cNvSpPr>
            <p:nvPr/>
          </p:nvSpPr>
          <p:spPr bwMode="auto">
            <a:xfrm>
              <a:off x="0" y="6602347"/>
              <a:ext cx="113766" cy="208921"/>
            </a:xfrm>
            <a:prstGeom prst="rect">
              <a:avLst/>
            </a:prstGeom>
            <a:solidFill>
              <a:srgbClr val="FEFEFE"/>
            </a:solidFill>
            <a:ln w="9525">
              <a:noFill/>
              <a:miter lim="800000"/>
              <a:headEnd/>
              <a:tailEnd/>
            </a:ln>
          </p:spPr>
          <p:txBody>
            <a:bodyPr/>
            <a:lstStyle/>
            <a:p>
              <a:endParaRPr lang="en-US" dirty="0"/>
            </a:p>
          </p:txBody>
        </p:sp>
        <p:pic>
          <p:nvPicPr>
            <p:cNvPr id="53272" name="Picture 8"/>
            <p:cNvPicPr>
              <a:picLocks noChangeAspect="1" noChangeArrowheads="1"/>
            </p:cNvPicPr>
            <p:nvPr/>
          </p:nvPicPr>
          <p:blipFill>
            <a:blip r:embed="rId3" cstate="print"/>
            <a:srcRect/>
            <a:stretch>
              <a:fillRect/>
            </a:stretch>
          </p:blipFill>
          <p:spPr bwMode="auto">
            <a:xfrm>
              <a:off x="0" y="6602347"/>
              <a:ext cx="113766" cy="208921"/>
            </a:xfrm>
            <a:prstGeom prst="rect">
              <a:avLst/>
            </a:prstGeom>
            <a:noFill/>
            <a:ln w="9525">
              <a:noFill/>
              <a:miter lim="800000"/>
              <a:headEnd/>
              <a:tailEnd/>
            </a:ln>
          </p:spPr>
        </p:pic>
        <p:sp>
          <p:nvSpPr>
            <p:cNvPr id="53273" name="Rectangle 9"/>
            <p:cNvSpPr>
              <a:spLocks noChangeArrowheads="1"/>
            </p:cNvSpPr>
            <p:nvPr/>
          </p:nvSpPr>
          <p:spPr bwMode="auto">
            <a:xfrm>
              <a:off x="0" y="6602347"/>
              <a:ext cx="113766" cy="208921"/>
            </a:xfrm>
            <a:prstGeom prst="rect">
              <a:avLst/>
            </a:prstGeom>
            <a:solidFill>
              <a:srgbClr val="FEFEFE"/>
            </a:solidFill>
            <a:ln w="9525">
              <a:noFill/>
              <a:miter lim="800000"/>
              <a:headEnd/>
              <a:tailEnd/>
            </a:ln>
          </p:spPr>
          <p:txBody>
            <a:bodyPr/>
            <a:lstStyle/>
            <a:p>
              <a:endParaRPr lang="en-US" dirty="0"/>
            </a:p>
          </p:txBody>
        </p:sp>
        <p:sp>
          <p:nvSpPr>
            <p:cNvPr id="53274" name="Rectangle 10"/>
            <p:cNvSpPr>
              <a:spLocks noChangeArrowheads="1"/>
            </p:cNvSpPr>
            <p:nvPr/>
          </p:nvSpPr>
          <p:spPr bwMode="auto">
            <a:xfrm>
              <a:off x="113766" y="6602347"/>
              <a:ext cx="144935" cy="208921"/>
            </a:xfrm>
            <a:prstGeom prst="rect">
              <a:avLst/>
            </a:prstGeom>
            <a:solidFill>
              <a:srgbClr val="FEFDFB"/>
            </a:solidFill>
            <a:ln w="9525">
              <a:noFill/>
              <a:miter lim="800000"/>
              <a:headEnd/>
              <a:tailEnd/>
            </a:ln>
          </p:spPr>
          <p:txBody>
            <a:bodyPr/>
            <a:lstStyle/>
            <a:p>
              <a:endParaRPr lang="en-US" dirty="0"/>
            </a:p>
          </p:txBody>
        </p:sp>
        <p:pic>
          <p:nvPicPr>
            <p:cNvPr id="53275" name="Picture 11"/>
            <p:cNvPicPr>
              <a:picLocks noChangeAspect="1" noChangeArrowheads="1"/>
            </p:cNvPicPr>
            <p:nvPr/>
          </p:nvPicPr>
          <p:blipFill>
            <a:blip r:embed="rId4" cstate="print"/>
            <a:srcRect/>
            <a:stretch>
              <a:fillRect/>
            </a:stretch>
          </p:blipFill>
          <p:spPr bwMode="auto">
            <a:xfrm>
              <a:off x="113766" y="6602347"/>
              <a:ext cx="144935" cy="208921"/>
            </a:xfrm>
            <a:prstGeom prst="rect">
              <a:avLst/>
            </a:prstGeom>
            <a:noFill/>
            <a:ln w="9525">
              <a:noFill/>
              <a:miter lim="800000"/>
              <a:headEnd/>
              <a:tailEnd/>
            </a:ln>
          </p:spPr>
        </p:pic>
        <p:sp>
          <p:nvSpPr>
            <p:cNvPr id="53276" name="Rectangle 12"/>
            <p:cNvSpPr>
              <a:spLocks noChangeArrowheads="1"/>
            </p:cNvSpPr>
            <p:nvPr/>
          </p:nvSpPr>
          <p:spPr bwMode="auto">
            <a:xfrm>
              <a:off x="113766" y="6602347"/>
              <a:ext cx="144935" cy="208921"/>
            </a:xfrm>
            <a:prstGeom prst="rect">
              <a:avLst/>
            </a:prstGeom>
            <a:solidFill>
              <a:srgbClr val="FEFDFB"/>
            </a:solidFill>
            <a:ln w="9525">
              <a:noFill/>
              <a:miter lim="800000"/>
              <a:headEnd/>
              <a:tailEnd/>
            </a:ln>
          </p:spPr>
          <p:txBody>
            <a:bodyPr/>
            <a:lstStyle/>
            <a:p>
              <a:endParaRPr lang="en-US" dirty="0"/>
            </a:p>
          </p:txBody>
        </p:sp>
        <p:sp>
          <p:nvSpPr>
            <p:cNvPr id="53277" name="Rectangle 13"/>
            <p:cNvSpPr>
              <a:spLocks noChangeArrowheads="1"/>
            </p:cNvSpPr>
            <p:nvPr/>
          </p:nvSpPr>
          <p:spPr bwMode="auto">
            <a:xfrm>
              <a:off x="258700" y="6602347"/>
              <a:ext cx="15584" cy="208921"/>
            </a:xfrm>
            <a:prstGeom prst="rect">
              <a:avLst/>
            </a:prstGeom>
            <a:solidFill>
              <a:srgbClr val="FEFBFA"/>
            </a:solidFill>
            <a:ln w="9525">
              <a:noFill/>
              <a:miter lim="800000"/>
              <a:headEnd/>
              <a:tailEnd/>
            </a:ln>
          </p:spPr>
          <p:txBody>
            <a:bodyPr/>
            <a:lstStyle/>
            <a:p>
              <a:endParaRPr lang="en-US" dirty="0"/>
            </a:p>
          </p:txBody>
        </p:sp>
        <p:pic>
          <p:nvPicPr>
            <p:cNvPr id="53278" name="Picture 14"/>
            <p:cNvPicPr>
              <a:picLocks noChangeAspect="1" noChangeArrowheads="1"/>
            </p:cNvPicPr>
            <p:nvPr/>
          </p:nvPicPr>
          <p:blipFill>
            <a:blip r:embed="rId5" cstate="print"/>
            <a:srcRect/>
            <a:stretch>
              <a:fillRect/>
            </a:stretch>
          </p:blipFill>
          <p:spPr bwMode="auto">
            <a:xfrm>
              <a:off x="258700" y="6602347"/>
              <a:ext cx="15584" cy="208921"/>
            </a:xfrm>
            <a:prstGeom prst="rect">
              <a:avLst/>
            </a:prstGeom>
            <a:noFill/>
            <a:ln w="9525">
              <a:noFill/>
              <a:miter lim="800000"/>
              <a:headEnd/>
              <a:tailEnd/>
            </a:ln>
          </p:spPr>
        </p:pic>
        <p:sp>
          <p:nvSpPr>
            <p:cNvPr id="53279" name="Rectangle 15"/>
            <p:cNvSpPr>
              <a:spLocks noChangeArrowheads="1"/>
            </p:cNvSpPr>
            <p:nvPr/>
          </p:nvSpPr>
          <p:spPr bwMode="auto">
            <a:xfrm>
              <a:off x="258700" y="6602347"/>
              <a:ext cx="15584" cy="208921"/>
            </a:xfrm>
            <a:prstGeom prst="rect">
              <a:avLst/>
            </a:prstGeom>
            <a:solidFill>
              <a:srgbClr val="FEFBFA"/>
            </a:solidFill>
            <a:ln w="9525">
              <a:noFill/>
              <a:miter lim="800000"/>
              <a:headEnd/>
              <a:tailEnd/>
            </a:ln>
          </p:spPr>
          <p:txBody>
            <a:bodyPr/>
            <a:lstStyle/>
            <a:p>
              <a:endParaRPr lang="en-US" dirty="0"/>
            </a:p>
          </p:txBody>
        </p:sp>
        <p:sp>
          <p:nvSpPr>
            <p:cNvPr id="53280" name="Rectangle 16"/>
            <p:cNvSpPr>
              <a:spLocks noChangeArrowheads="1"/>
            </p:cNvSpPr>
            <p:nvPr/>
          </p:nvSpPr>
          <p:spPr bwMode="auto">
            <a:xfrm>
              <a:off x="274284" y="6602347"/>
              <a:ext cx="152726" cy="208921"/>
            </a:xfrm>
            <a:prstGeom prst="rect">
              <a:avLst/>
            </a:prstGeom>
            <a:solidFill>
              <a:srgbClr val="FEFBF8"/>
            </a:solidFill>
            <a:ln w="9525">
              <a:noFill/>
              <a:miter lim="800000"/>
              <a:headEnd/>
              <a:tailEnd/>
            </a:ln>
          </p:spPr>
          <p:txBody>
            <a:bodyPr/>
            <a:lstStyle/>
            <a:p>
              <a:endParaRPr lang="en-US" dirty="0"/>
            </a:p>
          </p:txBody>
        </p:sp>
        <p:pic>
          <p:nvPicPr>
            <p:cNvPr id="53281" name="Picture 17"/>
            <p:cNvPicPr>
              <a:picLocks noChangeAspect="1" noChangeArrowheads="1"/>
            </p:cNvPicPr>
            <p:nvPr/>
          </p:nvPicPr>
          <p:blipFill>
            <a:blip r:embed="rId6" cstate="print"/>
            <a:srcRect/>
            <a:stretch>
              <a:fillRect/>
            </a:stretch>
          </p:blipFill>
          <p:spPr bwMode="auto">
            <a:xfrm>
              <a:off x="274284" y="6602347"/>
              <a:ext cx="152726" cy="208921"/>
            </a:xfrm>
            <a:prstGeom prst="rect">
              <a:avLst/>
            </a:prstGeom>
            <a:noFill/>
            <a:ln w="9525">
              <a:noFill/>
              <a:miter lim="800000"/>
              <a:headEnd/>
              <a:tailEnd/>
            </a:ln>
          </p:spPr>
        </p:pic>
        <p:sp>
          <p:nvSpPr>
            <p:cNvPr id="53282" name="Rectangle 18"/>
            <p:cNvSpPr>
              <a:spLocks noChangeArrowheads="1"/>
            </p:cNvSpPr>
            <p:nvPr/>
          </p:nvSpPr>
          <p:spPr bwMode="auto">
            <a:xfrm>
              <a:off x="274284" y="6602347"/>
              <a:ext cx="152726" cy="208921"/>
            </a:xfrm>
            <a:prstGeom prst="rect">
              <a:avLst/>
            </a:prstGeom>
            <a:solidFill>
              <a:srgbClr val="FEFBF8"/>
            </a:solidFill>
            <a:ln w="9525">
              <a:noFill/>
              <a:miter lim="800000"/>
              <a:headEnd/>
              <a:tailEnd/>
            </a:ln>
          </p:spPr>
          <p:txBody>
            <a:bodyPr/>
            <a:lstStyle/>
            <a:p>
              <a:endParaRPr lang="en-US" dirty="0"/>
            </a:p>
          </p:txBody>
        </p:sp>
        <p:sp>
          <p:nvSpPr>
            <p:cNvPr id="53283" name="Rectangle 19"/>
            <p:cNvSpPr>
              <a:spLocks noChangeArrowheads="1"/>
            </p:cNvSpPr>
            <p:nvPr/>
          </p:nvSpPr>
          <p:spPr bwMode="auto">
            <a:xfrm>
              <a:off x="427011" y="6602347"/>
              <a:ext cx="158960" cy="208921"/>
            </a:xfrm>
            <a:prstGeom prst="rect">
              <a:avLst/>
            </a:prstGeom>
            <a:solidFill>
              <a:srgbClr val="FDFAF5"/>
            </a:solidFill>
            <a:ln w="9525">
              <a:noFill/>
              <a:miter lim="800000"/>
              <a:headEnd/>
              <a:tailEnd/>
            </a:ln>
          </p:spPr>
          <p:txBody>
            <a:bodyPr/>
            <a:lstStyle/>
            <a:p>
              <a:endParaRPr lang="en-US" dirty="0"/>
            </a:p>
          </p:txBody>
        </p:sp>
        <p:pic>
          <p:nvPicPr>
            <p:cNvPr id="53284" name="Picture 20"/>
            <p:cNvPicPr>
              <a:picLocks noChangeAspect="1" noChangeArrowheads="1"/>
            </p:cNvPicPr>
            <p:nvPr/>
          </p:nvPicPr>
          <p:blipFill>
            <a:blip r:embed="rId7" cstate="print"/>
            <a:srcRect/>
            <a:stretch>
              <a:fillRect/>
            </a:stretch>
          </p:blipFill>
          <p:spPr bwMode="auto">
            <a:xfrm>
              <a:off x="427011" y="6602347"/>
              <a:ext cx="158960" cy="208921"/>
            </a:xfrm>
            <a:prstGeom prst="rect">
              <a:avLst/>
            </a:prstGeom>
            <a:noFill/>
            <a:ln w="9525">
              <a:noFill/>
              <a:miter lim="800000"/>
              <a:headEnd/>
              <a:tailEnd/>
            </a:ln>
          </p:spPr>
        </p:pic>
        <p:sp>
          <p:nvSpPr>
            <p:cNvPr id="53285" name="Rectangle 21"/>
            <p:cNvSpPr>
              <a:spLocks noChangeArrowheads="1"/>
            </p:cNvSpPr>
            <p:nvPr/>
          </p:nvSpPr>
          <p:spPr bwMode="auto">
            <a:xfrm>
              <a:off x="427011" y="6602347"/>
              <a:ext cx="158960" cy="208921"/>
            </a:xfrm>
            <a:prstGeom prst="rect">
              <a:avLst/>
            </a:prstGeom>
            <a:solidFill>
              <a:srgbClr val="FDFAF5"/>
            </a:solidFill>
            <a:ln w="9525">
              <a:noFill/>
              <a:miter lim="800000"/>
              <a:headEnd/>
              <a:tailEnd/>
            </a:ln>
          </p:spPr>
          <p:txBody>
            <a:bodyPr/>
            <a:lstStyle/>
            <a:p>
              <a:endParaRPr lang="en-US" dirty="0"/>
            </a:p>
          </p:txBody>
        </p:sp>
        <p:sp>
          <p:nvSpPr>
            <p:cNvPr id="53286" name="Rectangle 22"/>
            <p:cNvSpPr>
              <a:spLocks noChangeArrowheads="1"/>
            </p:cNvSpPr>
            <p:nvPr/>
          </p:nvSpPr>
          <p:spPr bwMode="auto">
            <a:xfrm>
              <a:off x="585971" y="6602347"/>
              <a:ext cx="15584" cy="208921"/>
            </a:xfrm>
            <a:prstGeom prst="rect">
              <a:avLst/>
            </a:prstGeom>
            <a:solidFill>
              <a:srgbClr val="FDFAF2"/>
            </a:solidFill>
            <a:ln w="9525">
              <a:noFill/>
              <a:miter lim="800000"/>
              <a:headEnd/>
              <a:tailEnd/>
            </a:ln>
          </p:spPr>
          <p:txBody>
            <a:bodyPr/>
            <a:lstStyle/>
            <a:p>
              <a:endParaRPr lang="en-US" dirty="0"/>
            </a:p>
          </p:txBody>
        </p:sp>
        <p:pic>
          <p:nvPicPr>
            <p:cNvPr id="53287" name="Picture 23"/>
            <p:cNvPicPr>
              <a:picLocks noChangeAspect="1" noChangeArrowheads="1"/>
            </p:cNvPicPr>
            <p:nvPr/>
          </p:nvPicPr>
          <p:blipFill>
            <a:blip r:embed="rId8" cstate="print"/>
            <a:srcRect/>
            <a:stretch>
              <a:fillRect/>
            </a:stretch>
          </p:blipFill>
          <p:spPr bwMode="auto">
            <a:xfrm>
              <a:off x="585971" y="6602347"/>
              <a:ext cx="15584" cy="208921"/>
            </a:xfrm>
            <a:prstGeom prst="rect">
              <a:avLst/>
            </a:prstGeom>
            <a:noFill/>
            <a:ln w="9525">
              <a:noFill/>
              <a:miter lim="800000"/>
              <a:headEnd/>
              <a:tailEnd/>
            </a:ln>
          </p:spPr>
        </p:pic>
        <p:sp>
          <p:nvSpPr>
            <p:cNvPr id="53288" name="Rectangle 24"/>
            <p:cNvSpPr>
              <a:spLocks noChangeArrowheads="1"/>
            </p:cNvSpPr>
            <p:nvPr/>
          </p:nvSpPr>
          <p:spPr bwMode="auto">
            <a:xfrm>
              <a:off x="585971" y="6602347"/>
              <a:ext cx="15584" cy="208921"/>
            </a:xfrm>
            <a:prstGeom prst="rect">
              <a:avLst/>
            </a:prstGeom>
            <a:solidFill>
              <a:srgbClr val="FDFAF2"/>
            </a:solidFill>
            <a:ln w="9525">
              <a:noFill/>
              <a:miter lim="800000"/>
              <a:headEnd/>
              <a:tailEnd/>
            </a:ln>
          </p:spPr>
          <p:txBody>
            <a:bodyPr/>
            <a:lstStyle/>
            <a:p>
              <a:endParaRPr lang="en-US" dirty="0"/>
            </a:p>
          </p:txBody>
        </p:sp>
        <p:sp>
          <p:nvSpPr>
            <p:cNvPr id="53289" name="Rectangle 25"/>
            <p:cNvSpPr>
              <a:spLocks noChangeArrowheads="1"/>
            </p:cNvSpPr>
            <p:nvPr/>
          </p:nvSpPr>
          <p:spPr bwMode="auto">
            <a:xfrm>
              <a:off x="601555" y="6602347"/>
              <a:ext cx="137142" cy="208921"/>
            </a:xfrm>
            <a:prstGeom prst="rect">
              <a:avLst/>
            </a:prstGeom>
            <a:solidFill>
              <a:srgbClr val="FDF8F2"/>
            </a:solidFill>
            <a:ln w="9525">
              <a:noFill/>
              <a:miter lim="800000"/>
              <a:headEnd/>
              <a:tailEnd/>
            </a:ln>
          </p:spPr>
          <p:txBody>
            <a:bodyPr/>
            <a:lstStyle/>
            <a:p>
              <a:endParaRPr lang="en-US" dirty="0"/>
            </a:p>
          </p:txBody>
        </p:sp>
        <p:pic>
          <p:nvPicPr>
            <p:cNvPr id="53290" name="Picture 26"/>
            <p:cNvPicPr>
              <a:picLocks noChangeAspect="1" noChangeArrowheads="1"/>
            </p:cNvPicPr>
            <p:nvPr/>
          </p:nvPicPr>
          <p:blipFill>
            <a:blip r:embed="rId9" cstate="print"/>
            <a:srcRect/>
            <a:stretch>
              <a:fillRect/>
            </a:stretch>
          </p:blipFill>
          <p:spPr bwMode="auto">
            <a:xfrm>
              <a:off x="601555" y="6602347"/>
              <a:ext cx="137142" cy="208921"/>
            </a:xfrm>
            <a:prstGeom prst="rect">
              <a:avLst/>
            </a:prstGeom>
            <a:noFill/>
            <a:ln w="9525">
              <a:noFill/>
              <a:miter lim="800000"/>
              <a:headEnd/>
              <a:tailEnd/>
            </a:ln>
          </p:spPr>
        </p:pic>
        <p:sp>
          <p:nvSpPr>
            <p:cNvPr id="53291" name="Rectangle 27"/>
            <p:cNvSpPr>
              <a:spLocks noChangeArrowheads="1"/>
            </p:cNvSpPr>
            <p:nvPr/>
          </p:nvSpPr>
          <p:spPr bwMode="auto">
            <a:xfrm>
              <a:off x="601555" y="6602347"/>
              <a:ext cx="137142" cy="208921"/>
            </a:xfrm>
            <a:prstGeom prst="rect">
              <a:avLst/>
            </a:prstGeom>
            <a:solidFill>
              <a:srgbClr val="FDF8F2"/>
            </a:solidFill>
            <a:ln w="9525">
              <a:noFill/>
              <a:miter lim="800000"/>
              <a:headEnd/>
              <a:tailEnd/>
            </a:ln>
          </p:spPr>
          <p:txBody>
            <a:bodyPr/>
            <a:lstStyle/>
            <a:p>
              <a:endParaRPr lang="en-US" dirty="0"/>
            </a:p>
          </p:txBody>
        </p:sp>
        <p:sp>
          <p:nvSpPr>
            <p:cNvPr id="53292" name="Rectangle 28"/>
            <p:cNvSpPr>
              <a:spLocks noChangeArrowheads="1"/>
            </p:cNvSpPr>
            <p:nvPr/>
          </p:nvSpPr>
          <p:spPr bwMode="auto">
            <a:xfrm>
              <a:off x="738697" y="6602347"/>
              <a:ext cx="76364" cy="208921"/>
            </a:xfrm>
            <a:prstGeom prst="rect">
              <a:avLst/>
            </a:prstGeom>
            <a:solidFill>
              <a:srgbClr val="FDF8EF"/>
            </a:solidFill>
            <a:ln w="9525">
              <a:noFill/>
              <a:miter lim="800000"/>
              <a:headEnd/>
              <a:tailEnd/>
            </a:ln>
          </p:spPr>
          <p:txBody>
            <a:bodyPr/>
            <a:lstStyle/>
            <a:p>
              <a:endParaRPr lang="en-US" dirty="0"/>
            </a:p>
          </p:txBody>
        </p:sp>
        <p:pic>
          <p:nvPicPr>
            <p:cNvPr id="53293" name="Picture 29"/>
            <p:cNvPicPr>
              <a:picLocks noChangeAspect="1" noChangeArrowheads="1"/>
            </p:cNvPicPr>
            <p:nvPr/>
          </p:nvPicPr>
          <p:blipFill>
            <a:blip r:embed="rId10" cstate="print"/>
            <a:srcRect/>
            <a:stretch>
              <a:fillRect/>
            </a:stretch>
          </p:blipFill>
          <p:spPr bwMode="auto">
            <a:xfrm>
              <a:off x="738697" y="6602347"/>
              <a:ext cx="76364" cy="208921"/>
            </a:xfrm>
            <a:prstGeom prst="rect">
              <a:avLst/>
            </a:prstGeom>
            <a:noFill/>
            <a:ln w="9525">
              <a:noFill/>
              <a:miter lim="800000"/>
              <a:headEnd/>
              <a:tailEnd/>
            </a:ln>
          </p:spPr>
        </p:pic>
        <p:sp>
          <p:nvSpPr>
            <p:cNvPr id="53294" name="Rectangle 30"/>
            <p:cNvSpPr>
              <a:spLocks noChangeArrowheads="1"/>
            </p:cNvSpPr>
            <p:nvPr/>
          </p:nvSpPr>
          <p:spPr bwMode="auto">
            <a:xfrm>
              <a:off x="738697" y="6602347"/>
              <a:ext cx="76364" cy="208921"/>
            </a:xfrm>
            <a:prstGeom prst="rect">
              <a:avLst/>
            </a:prstGeom>
            <a:solidFill>
              <a:srgbClr val="FDF8EF"/>
            </a:solidFill>
            <a:ln w="9525">
              <a:noFill/>
              <a:miter lim="800000"/>
              <a:headEnd/>
              <a:tailEnd/>
            </a:ln>
          </p:spPr>
          <p:txBody>
            <a:bodyPr/>
            <a:lstStyle/>
            <a:p>
              <a:endParaRPr lang="en-US" dirty="0"/>
            </a:p>
          </p:txBody>
        </p:sp>
        <p:sp>
          <p:nvSpPr>
            <p:cNvPr id="53295" name="Rectangle 31"/>
            <p:cNvSpPr>
              <a:spLocks noChangeArrowheads="1"/>
            </p:cNvSpPr>
            <p:nvPr/>
          </p:nvSpPr>
          <p:spPr bwMode="auto">
            <a:xfrm>
              <a:off x="815061" y="6602347"/>
              <a:ext cx="137142" cy="208921"/>
            </a:xfrm>
            <a:prstGeom prst="rect">
              <a:avLst/>
            </a:prstGeom>
            <a:solidFill>
              <a:srgbClr val="FDF7ED"/>
            </a:solidFill>
            <a:ln w="9525">
              <a:noFill/>
              <a:miter lim="800000"/>
              <a:headEnd/>
              <a:tailEnd/>
            </a:ln>
          </p:spPr>
          <p:txBody>
            <a:bodyPr/>
            <a:lstStyle/>
            <a:p>
              <a:endParaRPr lang="en-US" dirty="0"/>
            </a:p>
          </p:txBody>
        </p:sp>
        <p:pic>
          <p:nvPicPr>
            <p:cNvPr id="53296" name="Picture 32"/>
            <p:cNvPicPr>
              <a:picLocks noChangeAspect="1" noChangeArrowheads="1"/>
            </p:cNvPicPr>
            <p:nvPr/>
          </p:nvPicPr>
          <p:blipFill>
            <a:blip r:embed="rId11" cstate="print"/>
            <a:srcRect/>
            <a:stretch>
              <a:fillRect/>
            </a:stretch>
          </p:blipFill>
          <p:spPr bwMode="auto">
            <a:xfrm>
              <a:off x="815061" y="6602347"/>
              <a:ext cx="137142" cy="208921"/>
            </a:xfrm>
            <a:prstGeom prst="rect">
              <a:avLst/>
            </a:prstGeom>
            <a:noFill/>
            <a:ln w="9525">
              <a:noFill/>
              <a:miter lim="800000"/>
              <a:headEnd/>
              <a:tailEnd/>
            </a:ln>
          </p:spPr>
        </p:pic>
        <p:sp>
          <p:nvSpPr>
            <p:cNvPr id="53297" name="Rectangle 33"/>
            <p:cNvSpPr>
              <a:spLocks noChangeArrowheads="1"/>
            </p:cNvSpPr>
            <p:nvPr/>
          </p:nvSpPr>
          <p:spPr bwMode="auto">
            <a:xfrm>
              <a:off x="815061" y="6602347"/>
              <a:ext cx="137142" cy="208921"/>
            </a:xfrm>
            <a:prstGeom prst="rect">
              <a:avLst/>
            </a:prstGeom>
            <a:solidFill>
              <a:srgbClr val="FDF7ED"/>
            </a:solidFill>
            <a:ln w="9525">
              <a:noFill/>
              <a:miter lim="800000"/>
              <a:headEnd/>
              <a:tailEnd/>
            </a:ln>
          </p:spPr>
          <p:txBody>
            <a:bodyPr/>
            <a:lstStyle/>
            <a:p>
              <a:endParaRPr lang="en-US" dirty="0"/>
            </a:p>
          </p:txBody>
        </p:sp>
        <p:sp>
          <p:nvSpPr>
            <p:cNvPr id="53298" name="Rectangle 34"/>
            <p:cNvSpPr>
              <a:spLocks noChangeArrowheads="1"/>
            </p:cNvSpPr>
            <p:nvPr/>
          </p:nvSpPr>
          <p:spPr bwMode="auto">
            <a:xfrm>
              <a:off x="952203" y="6602347"/>
              <a:ext cx="15584" cy="208921"/>
            </a:xfrm>
            <a:prstGeom prst="rect">
              <a:avLst/>
            </a:prstGeom>
            <a:solidFill>
              <a:srgbClr val="FDF5EC"/>
            </a:solidFill>
            <a:ln w="9525">
              <a:noFill/>
              <a:miter lim="800000"/>
              <a:headEnd/>
              <a:tailEnd/>
            </a:ln>
          </p:spPr>
          <p:txBody>
            <a:bodyPr/>
            <a:lstStyle/>
            <a:p>
              <a:endParaRPr lang="en-US" dirty="0"/>
            </a:p>
          </p:txBody>
        </p:sp>
        <p:pic>
          <p:nvPicPr>
            <p:cNvPr id="53299" name="Picture 35"/>
            <p:cNvPicPr>
              <a:picLocks noChangeAspect="1" noChangeArrowheads="1"/>
            </p:cNvPicPr>
            <p:nvPr/>
          </p:nvPicPr>
          <p:blipFill>
            <a:blip r:embed="rId12" cstate="print"/>
            <a:srcRect/>
            <a:stretch>
              <a:fillRect/>
            </a:stretch>
          </p:blipFill>
          <p:spPr bwMode="auto">
            <a:xfrm>
              <a:off x="952203" y="6602347"/>
              <a:ext cx="15584" cy="208921"/>
            </a:xfrm>
            <a:prstGeom prst="rect">
              <a:avLst/>
            </a:prstGeom>
            <a:noFill/>
            <a:ln w="9525">
              <a:noFill/>
              <a:miter lim="800000"/>
              <a:headEnd/>
              <a:tailEnd/>
            </a:ln>
          </p:spPr>
        </p:pic>
        <p:sp>
          <p:nvSpPr>
            <p:cNvPr id="53300" name="Rectangle 36"/>
            <p:cNvSpPr>
              <a:spLocks noChangeArrowheads="1"/>
            </p:cNvSpPr>
            <p:nvPr/>
          </p:nvSpPr>
          <p:spPr bwMode="auto">
            <a:xfrm>
              <a:off x="952203" y="6602347"/>
              <a:ext cx="15584" cy="208921"/>
            </a:xfrm>
            <a:prstGeom prst="rect">
              <a:avLst/>
            </a:prstGeom>
            <a:solidFill>
              <a:srgbClr val="FDF5EC"/>
            </a:solidFill>
            <a:ln w="9525">
              <a:noFill/>
              <a:miter lim="800000"/>
              <a:headEnd/>
              <a:tailEnd/>
            </a:ln>
          </p:spPr>
          <p:txBody>
            <a:bodyPr/>
            <a:lstStyle/>
            <a:p>
              <a:endParaRPr lang="en-US" dirty="0"/>
            </a:p>
          </p:txBody>
        </p:sp>
        <p:sp>
          <p:nvSpPr>
            <p:cNvPr id="53301" name="Rectangle 37"/>
            <p:cNvSpPr>
              <a:spLocks noChangeArrowheads="1"/>
            </p:cNvSpPr>
            <p:nvPr/>
          </p:nvSpPr>
          <p:spPr bwMode="auto">
            <a:xfrm>
              <a:off x="967788" y="6602347"/>
              <a:ext cx="14026" cy="208921"/>
            </a:xfrm>
            <a:prstGeom prst="rect">
              <a:avLst/>
            </a:prstGeom>
            <a:solidFill>
              <a:srgbClr val="FDF5EA"/>
            </a:solidFill>
            <a:ln w="9525">
              <a:noFill/>
              <a:miter lim="800000"/>
              <a:headEnd/>
              <a:tailEnd/>
            </a:ln>
          </p:spPr>
          <p:txBody>
            <a:bodyPr/>
            <a:lstStyle/>
            <a:p>
              <a:endParaRPr lang="en-US" dirty="0"/>
            </a:p>
          </p:txBody>
        </p:sp>
        <p:pic>
          <p:nvPicPr>
            <p:cNvPr id="53302" name="Picture 38"/>
            <p:cNvPicPr>
              <a:picLocks noChangeAspect="1" noChangeArrowheads="1"/>
            </p:cNvPicPr>
            <p:nvPr/>
          </p:nvPicPr>
          <p:blipFill>
            <a:blip r:embed="rId13" cstate="print"/>
            <a:srcRect/>
            <a:stretch>
              <a:fillRect/>
            </a:stretch>
          </p:blipFill>
          <p:spPr bwMode="auto">
            <a:xfrm>
              <a:off x="967788" y="6602347"/>
              <a:ext cx="14026" cy="208921"/>
            </a:xfrm>
            <a:prstGeom prst="rect">
              <a:avLst/>
            </a:prstGeom>
            <a:noFill/>
            <a:ln w="9525">
              <a:noFill/>
              <a:miter lim="800000"/>
              <a:headEnd/>
              <a:tailEnd/>
            </a:ln>
          </p:spPr>
        </p:pic>
        <p:sp>
          <p:nvSpPr>
            <p:cNvPr id="53303" name="Rectangle 39"/>
            <p:cNvSpPr>
              <a:spLocks noChangeArrowheads="1"/>
            </p:cNvSpPr>
            <p:nvPr/>
          </p:nvSpPr>
          <p:spPr bwMode="auto">
            <a:xfrm>
              <a:off x="967788" y="6602347"/>
              <a:ext cx="14026" cy="208921"/>
            </a:xfrm>
            <a:prstGeom prst="rect">
              <a:avLst/>
            </a:prstGeom>
            <a:solidFill>
              <a:srgbClr val="FDF5EA"/>
            </a:solidFill>
            <a:ln w="9525">
              <a:noFill/>
              <a:miter lim="800000"/>
              <a:headEnd/>
              <a:tailEnd/>
            </a:ln>
          </p:spPr>
          <p:txBody>
            <a:bodyPr/>
            <a:lstStyle/>
            <a:p>
              <a:endParaRPr lang="en-US" dirty="0"/>
            </a:p>
          </p:txBody>
        </p:sp>
        <p:sp>
          <p:nvSpPr>
            <p:cNvPr id="53304" name="Rectangle 40"/>
            <p:cNvSpPr>
              <a:spLocks noChangeArrowheads="1"/>
            </p:cNvSpPr>
            <p:nvPr/>
          </p:nvSpPr>
          <p:spPr bwMode="auto">
            <a:xfrm>
              <a:off x="981813" y="6602347"/>
              <a:ext cx="144935" cy="208921"/>
            </a:xfrm>
            <a:prstGeom prst="rect">
              <a:avLst/>
            </a:prstGeom>
            <a:solidFill>
              <a:srgbClr val="FBF5EA"/>
            </a:solidFill>
            <a:ln w="9525">
              <a:noFill/>
              <a:miter lim="800000"/>
              <a:headEnd/>
              <a:tailEnd/>
            </a:ln>
          </p:spPr>
          <p:txBody>
            <a:bodyPr/>
            <a:lstStyle/>
            <a:p>
              <a:endParaRPr lang="en-US" dirty="0"/>
            </a:p>
          </p:txBody>
        </p:sp>
        <p:pic>
          <p:nvPicPr>
            <p:cNvPr id="53305" name="Picture 41"/>
            <p:cNvPicPr>
              <a:picLocks noChangeAspect="1" noChangeArrowheads="1"/>
            </p:cNvPicPr>
            <p:nvPr/>
          </p:nvPicPr>
          <p:blipFill>
            <a:blip r:embed="rId14" cstate="print"/>
            <a:srcRect/>
            <a:stretch>
              <a:fillRect/>
            </a:stretch>
          </p:blipFill>
          <p:spPr bwMode="auto">
            <a:xfrm>
              <a:off x="981813" y="6602347"/>
              <a:ext cx="144935" cy="208921"/>
            </a:xfrm>
            <a:prstGeom prst="rect">
              <a:avLst/>
            </a:prstGeom>
            <a:noFill/>
            <a:ln w="9525">
              <a:noFill/>
              <a:miter lim="800000"/>
              <a:headEnd/>
              <a:tailEnd/>
            </a:ln>
          </p:spPr>
        </p:pic>
        <p:sp>
          <p:nvSpPr>
            <p:cNvPr id="53306" name="Rectangle 42"/>
            <p:cNvSpPr>
              <a:spLocks noChangeArrowheads="1"/>
            </p:cNvSpPr>
            <p:nvPr/>
          </p:nvSpPr>
          <p:spPr bwMode="auto">
            <a:xfrm>
              <a:off x="981813" y="6602347"/>
              <a:ext cx="144935" cy="208921"/>
            </a:xfrm>
            <a:prstGeom prst="rect">
              <a:avLst/>
            </a:prstGeom>
            <a:solidFill>
              <a:srgbClr val="FBF5EA"/>
            </a:solidFill>
            <a:ln w="9525">
              <a:noFill/>
              <a:miter lim="800000"/>
              <a:headEnd/>
              <a:tailEnd/>
            </a:ln>
          </p:spPr>
          <p:txBody>
            <a:bodyPr/>
            <a:lstStyle/>
            <a:p>
              <a:endParaRPr lang="en-US" dirty="0"/>
            </a:p>
          </p:txBody>
        </p:sp>
        <p:sp>
          <p:nvSpPr>
            <p:cNvPr id="53307" name="Rectangle 43"/>
            <p:cNvSpPr>
              <a:spLocks noChangeArrowheads="1"/>
            </p:cNvSpPr>
            <p:nvPr/>
          </p:nvSpPr>
          <p:spPr bwMode="auto">
            <a:xfrm>
              <a:off x="1126748" y="6602347"/>
              <a:ext cx="152726" cy="208921"/>
            </a:xfrm>
            <a:prstGeom prst="rect">
              <a:avLst/>
            </a:prstGeom>
            <a:solidFill>
              <a:srgbClr val="FBF4E7"/>
            </a:solidFill>
            <a:ln w="9525">
              <a:noFill/>
              <a:miter lim="800000"/>
              <a:headEnd/>
              <a:tailEnd/>
            </a:ln>
          </p:spPr>
          <p:txBody>
            <a:bodyPr/>
            <a:lstStyle/>
            <a:p>
              <a:endParaRPr lang="en-US" dirty="0"/>
            </a:p>
          </p:txBody>
        </p:sp>
        <p:pic>
          <p:nvPicPr>
            <p:cNvPr id="53308" name="Picture 44"/>
            <p:cNvPicPr>
              <a:picLocks noChangeAspect="1" noChangeArrowheads="1"/>
            </p:cNvPicPr>
            <p:nvPr/>
          </p:nvPicPr>
          <p:blipFill>
            <a:blip r:embed="rId15" cstate="print"/>
            <a:srcRect/>
            <a:stretch>
              <a:fillRect/>
            </a:stretch>
          </p:blipFill>
          <p:spPr bwMode="auto">
            <a:xfrm>
              <a:off x="1126748" y="6602347"/>
              <a:ext cx="152726" cy="208921"/>
            </a:xfrm>
            <a:prstGeom prst="rect">
              <a:avLst/>
            </a:prstGeom>
            <a:noFill/>
            <a:ln w="9525">
              <a:noFill/>
              <a:miter lim="800000"/>
              <a:headEnd/>
              <a:tailEnd/>
            </a:ln>
          </p:spPr>
        </p:pic>
        <p:sp>
          <p:nvSpPr>
            <p:cNvPr id="53309" name="Rectangle 45"/>
            <p:cNvSpPr>
              <a:spLocks noChangeArrowheads="1"/>
            </p:cNvSpPr>
            <p:nvPr/>
          </p:nvSpPr>
          <p:spPr bwMode="auto">
            <a:xfrm>
              <a:off x="1126748" y="6602347"/>
              <a:ext cx="152726" cy="208921"/>
            </a:xfrm>
            <a:prstGeom prst="rect">
              <a:avLst/>
            </a:prstGeom>
            <a:solidFill>
              <a:srgbClr val="FBF4E7"/>
            </a:solidFill>
            <a:ln w="9525">
              <a:noFill/>
              <a:miter lim="800000"/>
              <a:headEnd/>
              <a:tailEnd/>
            </a:ln>
          </p:spPr>
          <p:txBody>
            <a:bodyPr/>
            <a:lstStyle/>
            <a:p>
              <a:endParaRPr lang="en-US" dirty="0"/>
            </a:p>
          </p:txBody>
        </p:sp>
        <p:sp>
          <p:nvSpPr>
            <p:cNvPr id="53310" name="Rectangle 46"/>
            <p:cNvSpPr>
              <a:spLocks noChangeArrowheads="1"/>
            </p:cNvSpPr>
            <p:nvPr/>
          </p:nvSpPr>
          <p:spPr bwMode="auto">
            <a:xfrm>
              <a:off x="1279474" y="6602347"/>
              <a:ext cx="15584" cy="208921"/>
            </a:xfrm>
            <a:prstGeom prst="rect">
              <a:avLst/>
            </a:prstGeom>
            <a:solidFill>
              <a:srgbClr val="FBF4E4"/>
            </a:solidFill>
            <a:ln w="9525">
              <a:noFill/>
              <a:miter lim="800000"/>
              <a:headEnd/>
              <a:tailEnd/>
            </a:ln>
          </p:spPr>
          <p:txBody>
            <a:bodyPr/>
            <a:lstStyle/>
            <a:p>
              <a:endParaRPr lang="en-US" dirty="0"/>
            </a:p>
          </p:txBody>
        </p:sp>
        <p:pic>
          <p:nvPicPr>
            <p:cNvPr id="53311" name="Picture 47"/>
            <p:cNvPicPr>
              <a:picLocks noChangeAspect="1" noChangeArrowheads="1"/>
            </p:cNvPicPr>
            <p:nvPr/>
          </p:nvPicPr>
          <p:blipFill>
            <a:blip r:embed="rId16" cstate="print"/>
            <a:srcRect/>
            <a:stretch>
              <a:fillRect/>
            </a:stretch>
          </p:blipFill>
          <p:spPr bwMode="auto">
            <a:xfrm>
              <a:off x="1279474" y="6602347"/>
              <a:ext cx="15584" cy="208921"/>
            </a:xfrm>
            <a:prstGeom prst="rect">
              <a:avLst/>
            </a:prstGeom>
            <a:noFill/>
            <a:ln w="9525">
              <a:noFill/>
              <a:miter lim="800000"/>
              <a:headEnd/>
              <a:tailEnd/>
            </a:ln>
          </p:spPr>
        </p:pic>
        <p:sp>
          <p:nvSpPr>
            <p:cNvPr id="53312" name="Rectangle 48"/>
            <p:cNvSpPr>
              <a:spLocks noChangeArrowheads="1"/>
            </p:cNvSpPr>
            <p:nvPr/>
          </p:nvSpPr>
          <p:spPr bwMode="auto">
            <a:xfrm>
              <a:off x="1279474" y="6602347"/>
              <a:ext cx="15584" cy="208921"/>
            </a:xfrm>
            <a:prstGeom prst="rect">
              <a:avLst/>
            </a:prstGeom>
            <a:solidFill>
              <a:srgbClr val="FBF4E4"/>
            </a:solidFill>
            <a:ln w="9525">
              <a:noFill/>
              <a:miter lim="800000"/>
              <a:headEnd/>
              <a:tailEnd/>
            </a:ln>
          </p:spPr>
          <p:txBody>
            <a:bodyPr/>
            <a:lstStyle/>
            <a:p>
              <a:endParaRPr lang="en-US" dirty="0"/>
            </a:p>
          </p:txBody>
        </p:sp>
        <p:sp>
          <p:nvSpPr>
            <p:cNvPr id="53313" name="Rectangle 49"/>
            <p:cNvSpPr>
              <a:spLocks noChangeArrowheads="1"/>
            </p:cNvSpPr>
            <p:nvPr/>
          </p:nvSpPr>
          <p:spPr bwMode="auto">
            <a:xfrm>
              <a:off x="1295059" y="6602347"/>
              <a:ext cx="144935" cy="208921"/>
            </a:xfrm>
            <a:prstGeom prst="rect">
              <a:avLst/>
            </a:prstGeom>
            <a:solidFill>
              <a:srgbClr val="FBF2E4"/>
            </a:solidFill>
            <a:ln w="9525">
              <a:noFill/>
              <a:miter lim="800000"/>
              <a:headEnd/>
              <a:tailEnd/>
            </a:ln>
          </p:spPr>
          <p:txBody>
            <a:bodyPr/>
            <a:lstStyle/>
            <a:p>
              <a:endParaRPr lang="en-US" dirty="0"/>
            </a:p>
          </p:txBody>
        </p:sp>
        <p:pic>
          <p:nvPicPr>
            <p:cNvPr id="53314" name="Picture 50"/>
            <p:cNvPicPr>
              <a:picLocks noChangeAspect="1" noChangeArrowheads="1"/>
            </p:cNvPicPr>
            <p:nvPr/>
          </p:nvPicPr>
          <p:blipFill>
            <a:blip r:embed="rId17" cstate="print"/>
            <a:srcRect/>
            <a:stretch>
              <a:fillRect/>
            </a:stretch>
          </p:blipFill>
          <p:spPr bwMode="auto">
            <a:xfrm>
              <a:off x="1295059" y="6602347"/>
              <a:ext cx="144935" cy="208921"/>
            </a:xfrm>
            <a:prstGeom prst="rect">
              <a:avLst/>
            </a:prstGeom>
            <a:noFill/>
            <a:ln w="9525">
              <a:noFill/>
              <a:miter lim="800000"/>
              <a:headEnd/>
              <a:tailEnd/>
            </a:ln>
          </p:spPr>
        </p:pic>
        <p:sp>
          <p:nvSpPr>
            <p:cNvPr id="53315" name="Rectangle 51"/>
            <p:cNvSpPr>
              <a:spLocks noChangeArrowheads="1"/>
            </p:cNvSpPr>
            <p:nvPr/>
          </p:nvSpPr>
          <p:spPr bwMode="auto">
            <a:xfrm>
              <a:off x="1295059" y="6602347"/>
              <a:ext cx="144935" cy="208921"/>
            </a:xfrm>
            <a:prstGeom prst="rect">
              <a:avLst/>
            </a:prstGeom>
            <a:solidFill>
              <a:srgbClr val="FBF2E4"/>
            </a:solidFill>
            <a:ln w="9525">
              <a:noFill/>
              <a:miter lim="800000"/>
              <a:headEnd/>
              <a:tailEnd/>
            </a:ln>
          </p:spPr>
          <p:txBody>
            <a:bodyPr/>
            <a:lstStyle/>
            <a:p>
              <a:endParaRPr lang="en-US" dirty="0"/>
            </a:p>
          </p:txBody>
        </p:sp>
        <p:sp>
          <p:nvSpPr>
            <p:cNvPr id="53316" name="Rectangle 52"/>
            <p:cNvSpPr>
              <a:spLocks noChangeArrowheads="1"/>
            </p:cNvSpPr>
            <p:nvPr/>
          </p:nvSpPr>
          <p:spPr bwMode="auto">
            <a:xfrm>
              <a:off x="1439992" y="6602347"/>
              <a:ext cx="68571" cy="208921"/>
            </a:xfrm>
            <a:prstGeom prst="rect">
              <a:avLst/>
            </a:prstGeom>
            <a:solidFill>
              <a:srgbClr val="FBF2E1"/>
            </a:solidFill>
            <a:ln w="9525">
              <a:noFill/>
              <a:miter lim="800000"/>
              <a:headEnd/>
              <a:tailEnd/>
            </a:ln>
          </p:spPr>
          <p:txBody>
            <a:bodyPr/>
            <a:lstStyle/>
            <a:p>
              <a:endParaRPr lang="en-US" dirty="0"/>
            </a:p>
          </p:txBody>
        </p:sp>
        <p:pic>
          <p:nvPicPr>
            <p:cNvPr id="53317" name="Picture 53"/>
            <p:cNvPicPr>
              <a:picLocks noChangeAspect="1" noChangeArrowheads="1"/>
            </p:cNvPicPr>
            <p:nvPr/>
          </p:nvPicPr>
          <p:blipFill>
            <a:blip r:embed="rId18" cstate="print"/>
            <a:srcRect/>
            <a:stretch>
              <a:fillRect/>
            </a:stretch>
          </p:blipFill>
          <p:spPr bwMode="auto">
            <a:xfrm>
              <a:off x="1439992" y="6602347"/>
              <a:ext cx="68571" cy="208921"/>
            </a:xfrm>
            <a:prstGeom prst="rect">
              <a:avLst/>
            </a:prstGeom>
            <a:noFill/>
            <a:ln w="9525">
              <a:noFill/>
              <a:miter lim="800000"/>
              <a:headEnd/>
              <a:tailEnd/>
            </a:ln>
          </p:spPr>
        </p:pic>
        <p:sp>
          <p:nvSpPr>
            <p:cNvPr id="53318" name="Rectangle 54"/>
            <p:cNvSpPr>
              <a:spLocks noChangeArrowheads="1"/>
            </p:cNvSpPr>
            <p:nvPr/>
          </p:nvSpPr>
          <p:spPr bwMode="auto">
            <a:xfrm>
              <a:off x="1439992" y="6602347"/>
              <a:ext cx="68571" cy="208921"/>
            </a:xfrm>
            <a:prstGeom prst="rect">
              <a:avLst/>
            </a:prstGeom>
            <a:solidFill>
              <a:srgbClr val="FBF2E1"/>
            </a:solidFill>
            <a:ln w="9525">
              <a:noFill/>
              <a:miter lim="800000"/>
              <a:headEnd/>
              <a:tailEnd/>
            </a:ln>
          </p:spPr>
          <p:txBody>
            <a:bodyPr/>
            <a:lstStyle/>
            <a:p>
              <a:endParaRPr lang="en-US" dirty="0"/>
            </a:p>
          </p:txBody>
        </p:sp>
        <p:sp>
          <p:nvSpPr>
            <p:cNvPr id="53319" name="Rectangle 55"/>
            <p:cNvSpPr>
              <a:spLocks noChangeArrowheads="1"/>
            </p:cNvSpPr>
            <p:nvPr/>
          </p:nvSpPr>
          <p:spPr bwMode="auto">
            <a:xfrm>
              <a:off x="1508563" y="6602347"/>
              <a:ext cx="121558" cy="208921"/>
            </a:xfrm>
            <a:prstGeom prst="rect">
              <a:avLst/>
            </a:prstGeom>
            <a:solidFill>
              <a:srgbClr val="FBF1DF"/>
            </a:solidFill>
            <a:ln w="9525">
              <a:noFill/>
              <a:miter lim="800000"/>
              <a:headEnd/>
              <a:tailEnd/>
            </a:ln>
          </p:spPr>
          <p:txBody>
            <a:bodyPr/>
            <a:lstStyle/>
            <a:p>
              <a:endParaRPr lang="en-US" dirty="0"/>
            </a:p>
          </p:txBody>
        </p:sp>
        <p:pic>
          <p:nvPicPr>
            <p:cNvPr id="53320" name="Picture 56"/>
            <p:cNvPicPr>
              <a:picLocks noChangeAspect="1" noChangeArrowheads="1"/>
            </p:cNvPicPr>
            <p:nvPr/>
          </p:nvPicPr>
          <p:blipFill>
            <a:blip r:embed="rId19" cstate="print"/>
            <a:srcRect/>
            <a:stretch>
              <a:fillRect/>
            </a:stretch>
          </p:blipFill>
          <p:spPr bwMode="auto">
            <a:xfrm>
              <a:off x="1508563" y="6602347"/>
              <a:ext cx="121558" cy="208921"/>
            </a:xfrm>
            <a:prstGeom prst="rect">
              <a:avLst/>
            </a:prstGeom>
            <a:noFill/>
            <a:ln w="9525">
              <a:noFill/>
              <a:miter lim="800000"/>
              <a:headEnd/>
              <a:tailEnd/>
            </a:ln>
          </p:spPr>
        </p:pic>
        <p:sp>
          <p:nvSpPr>
            <p:cNvPr id="53321" name="Rectangle 57"/>
            <p:cNvSpPr>
              <a:spLocks noChangeArrowheads="1"/>
            </p:cNvSpPr>
            <p:nvPr/>
          </p:nvSpPr>
          <p:spPr bwMode="auto">
            <a:xfrm>
              <a:off x="1508563" y="6602347"/>
              <a:ext cx="121558" cy="208921"/>
            </a:xfrm>
            <a:prstGeom prst="rect">
              <a:avLst/>
            </a:prstGeom>
            <a:solidFill>
              <a:srgbClr val="FBF1DF"/>
            </a:solidFill>
            <a:ln w="9525">
              <a:noFill/>
              <a:miter lim="800000"/>
              <a:headEnd/>
              <a:tailEnd/>
            </a:ln>
          </p:spPr>
          <p:txBody>
            <a:bodyPr/>
            <a:lstStyle/>
            <a:p>
              <a:endParaRPr lang="en-US" dirty="0"/>
            </a:p>
          </p:txBody>
        </p:sp>
        <p:sp>
          <p:nvSpPr>
            <p:cNvPr id="53322" name="Rectangle 58"/>
            <p:cNvSpPr>
              <a:spLocks noChangeArrowheads="1"/>
            </p:cNvSpPr>
            <p:nvPr/>
          </p:nvSpPr>
          <p:spPr bwMode="auto">
            <a:xfrm>
              <a:off x="1630121" y="6602347"/>
              <a:ext cx="29611" cy="208921"/>
            </a:xfrm>
            <a:prstGeom prst="rect">
              <a:avLst/>
            </a:prstGeom>
            <a:solidFill>
              <a:srgbClr val="FBEFDE"/>
            </a:solidFill>
            <a:ln w="9525">
              <a:noFill/>
              <a:miter lim="800000"/>
              <a:headEnd/>
              <a:tailEnd/>
            </a:ln>
          </p:spPr>
          <p:txBody>
            <a:bodyPr/>
            <a:lstStyle/>
            <a:p>
              <a:endParaRPr lang="en-US" dirty="0"/>
            </a:p>
          </p:txBody>
        </p:sp>
        <p:pic>
          <p:nvPicPr>
            <p:cNvPr id="53323" name="Picture 59"/>
            <p:cNvPicPr>
              <a:picLocks noChangeAspect="1" noChangeArrowheads="1"/>
            </p:cNvPicPr>
            <p:nvPr/>
          </p:nvPicPr>
          <p:blipFill>
            <a:blip r:embed="rId20" cstate="print"/>
            <a:srcRect/>
            <a:stretch>
              <a:fillRect/>
            </a:stretch>
          </p:blipFill>
          <p:spPr bwMode="auto">
            <a:xfrm>
              <a:off x="1630121" y="6602347"/>
              <a:ext cx="29611" cy="208921"/>
            </a:xfrm>
            <a:prstGeom prst="rect">
              <a:avLst/>
            </a:prstGeom>
            <a:noFill/>
            <a:ln w="9525">
              <a:noFill/>
              <a:miter lim="800000"/>
              <a:headEnd/>
              <a:tailEnd/>
            </a:ln>
          </p:spPr>
        </p:pic>
        <p:sp>
          <p:nvSpPr>
            <p:cNvPr id="53324" name="Rectangle 60"/>
            <p:cNvSpPr>
              <a:spLocks noChangeArrowheads="1"/>
            </p:cNvSpPr>
            <p:nvPr/>
          </p:nvSpPr>
          <p:spPr bwMode="auto">
            <a:xfrm>
              <a:off x="1630121" y="6602347"/>
              <a:ext cx="29611" cy="208921"/>
            </a:xfrm>
            <a:prstGeom prst="rect">
              <a:avLst/>
            </a:prstGeom>
            <a:solidFill>
              <a:srgbClr val="FBEFDE"/>
            </a:solidFill>
            <a:ln w="9525">
              <a:noFill/>
              <a:miter lim="800000"/>
              <a:headEnd/>
              <a:tailEnd/>
            </a:ln>
          </p:spPr>
          <p:txBody>
            <a:bodyPr/>
            <a:lstStyle/>
            <a:p>
              <a:endParaRPr lang="en-US" dirty="0"/>
            </a:p>
          </p:txBody>
        </p:sp>
        <p:sp>
          <p:nvSpPr>
            <p:cNvPr id="53325" name="Rectangle 61"/>
            <p:cNvSpPr>
              <a:spLocks noChangeArrowheads="1"/>
            </p:cNvSpPr>
            <p:nvPr/>
          </p:nvSpPr>
          <p:spPr bwMode="auto">
            <a:xfrm>
              <a:off x="1659732" y="6602347"/>
              <a:ext cx="213506" cy="208921"/>
            </a:xfrm>
            <a:prstGeom prst="rect">
              <a:avLst/>
            </a:prstGeom>
            <a:solidFill>
              <a:srgbClr val="FAEFDC"/>
            </a:solidFill>
            <a:ln w="9525">
              <a:noFill/>
              <a:miter lim="800000"/>
              <a:headEnd/>
              <a:tailEnd/>
            </a:ln>
          </p:spPr>
          <p:txBody>
            <a:bodyPr/>
            <a:lstStyle/>
            <a:p>
              <a:endParaRPr lang="en-US" dirty="0"/>
            </a:p>
          </p:txBody>
        </p:sp>
        <p:pic>
          <p:nvPicPr>
            <p:cNvPr id="53326" name="Picture 62"/>
            <p:cNvPicPr>
              <a:picLocks noChangeAspect="1" noChangeArrowheads="1"/>
            </p:cNvPicPr>
            <p:nvPr/>
          </p:nvPicPr>
          <p:blipFill>
            <a:blip r:embed="rId21" cstate="print"/>
            <a:srcRect/>
            <a:stretch>
              <a:fillRect/>
            </a:stretch>
          </p:blipFill>
          <p:spPr bwMode="auto">
            <a:xfrm>
              <a:off x="1659732" y="6602347"/>
              <a:ext cx="213506" cy="208921"/>
            </a:xfrm>
            <a:prstGeom prst="rect">
              <a:avLst/>
            </a:prstGeom>
            <a:noFill/>
            <a:ln w="9525">
              <a:noFill/>
              <a:miter lim="800000"/>
              <a:headEnd/>
              <a:tailEnd/>
            </a:ln>
          </p:spPr>
        </p:pic>
        <p:sp>
          <p:nvSpPr>
            <p:cNvPr id="53327" name="Rectangle 63"/>
            <p:cNvSpPr>
              <a:spLocks noChangeArrowheads="1"/>
            </p:cNvSpPr>
            <p:nvPr/>
          </p:nvSpPr>
          <p:spPr bwMode="auto">
            <a:xfrm>
              <a:off x="1659732" y="6602347"/>
              <a:ext cx="213506" cy="208921"/>
            </a:xfrm>
            <a:prstGeom prst="rect">
              <a:avLst/>
            </a:prstGeom>
            <a:solidFill>
              <a:srgbClr val="FAEFDC"/>
            </a:solidFill>
            <a:ln w="9525">
              <a:noFill/>
              <a:miter lim="800000"/>
              <a:headEnd/>
              <a:tailEnd/>
            </a:ln>
          </p:spPr>
          <p:txBody>
            <a:bodyPr/>
            <a:lstStyle/>
            <a:p>
              <a:endParaRPr lang="en-US" dirty="0"/>
            </a:p>
          </p:txBody>
        </p:sp>
        <p:sp>
          <p:nvSpPr>
            <p:cNvPr id="53328" name="Rectangle 64"/>
            <p:cNvSpPr>
              <a:spLocks noChangeArrowheads="1"/>
            </p:cNvSpPr>
            <p:nvPr/>
          </p:nvSpPr>
          <p:spPr bwMode="auto">
            <a:xfrm>
              <a:off x="1873237" y="6602347"/>
              <a:ext cx="52987" cy="208921"/>
            </a:xfrm>
            <a:prstGeom prst="rect">
              <a:avLst/>
            </a:prstGeom>
            <a:solidFill>
              <a:srgbClr val="FAEDDB"/>
            </a:solidFill>
            <a:ln w="9525">
              <a:noFill/>
              <a:miter lim="800000"/>
              <a:headEnd/>
              <a:tailEnd/>
            </a:ln>
          </p:spPr>
          <p:txBody>
            <a:bodyPr/>
            <a:lstStyle/>
            <a:p>
              <a:endParaRPr lang="en-US" dirty="0"/>
            </a:p>
          </p:txBody>
        </p:sp>
        <p:pic>
          <p:nvPicPr>
            <p:cNvPr id="53329" name="Picture 65"/>
            <p:cNvPicPr>
              <a:picLocks noChangeAspect="1" noChangeArrowheads="1"/>
            </p:cNvPicPr>
            <p:nvPr/>
          </p:nvPicPr>
          <p:blipFill>
            <a:blip r:embed="rId22" cstate="print"/>
            <a:srcRect/>
            <a:stretch>
              <a:fillRect/>
            </a:stretch>
          </p:blipFill>
          <p:spPr bwMode="auto">
            <a:xfrm>
              <a:off x="1873237" y="6602347"/>
              <a:ext cx="52987" cy="208921"/>
            </a:xfrm>
            <a:prstGeom prst="rect">
              <a:avLst/>
            </a:prstGeom>
            <a:noFill/>
            <a:ln w="9525">
              <a:noFill/>
              <a:miter lim="800000"/>
              <a:headEnd/>
              <a:tailEnd/>
            </a:ln>
          </p:spPr>
        </p:pic>
        <p:sp>
          <p:nvSpPr>
            <p:cNvPr id="53330" name="Rectangle 66"/>
            <p:cNvSpPr>
              <a:spLocks noChangeArrowheads="1"/>
            </p:cNvSpPr>
            <p:nvPr/>
          </p:nvSpPr>
          <p:spPr bwMode="auto">
            <a:xfrm>
              <a:off x="1873237" y="6602347"/>
              <a:ext cx="52987" cy="208921"/>
            </a:xfrm>
            <a:prstGeom prst="rect">
              <a:avLst/>
            </a:prstGeom>
            <a:solidFill>
              <a:srgbClr val="FAEDDB"/>
            </a:solidFill>
            <a:ln w="9525">
              <a:noFill/>
              <a:miter lim="800000"/>
              <a:headEnd/>
              <a:tailEnd/>
            </a:ln>
          </p:spPr>
          <p:txBody>
            <a:bodyPr/>
            <a:lstStyle/>
            <a:p>
              <a:endParaRPr lang="en-US" dirty="0"/>
            </a:p>
          </p:txBody>
        </p:sp>
        <p:sp>
          <p:nvSpPr>
            <p:cNvPr id="53331" name="Rectangle 67"/>
            <p:cNvSpPr>
              <a:spLocks noChangeArrowheads="1"/>
            </p:cNvSpPr>
            <p:nvPr/>
          </p:nvSpPr>
          <p:spPr bwMode="auto">
            <a:xfrm>
              <a:off x="1926224" y="6602347"/>
              <a:ext cx="556361" cy="208921"/>
            </a:xfrm>
            <a:prstGeom prst="rect">
              <a:avLst/>
            </a:prstGeom>
            <a:solidFill>
              <a:srgbClr val="FAEDD9"/>
            </a:solidFill>
            <a:ln w="9525">
              <a:noFill/>
              <a:miter lim="800000"/>
              <a:headEnd/>
              <a:tailEnd/>
            </a:ln>
          </p:spPr>
          <p:txBody>
            <a:bodyPr/>
            <a:lstStyle/>
            <a:p>
              <a:endParaRPr lang="en-US" dirty="0"/>
            </a:p>
          </p:txBody>
        </p:sp>
        <p:pic>
          <p:nvPicPr>
            <p:cNvPr id="53332" name="Picture 68"/>
            <p:cNvPicPr>
              <a:picLocks noChangeAspect="1" noChangeArrowheads="1"/>
            </p:cNvPicPr>
            <p:nvPr/>
          </p:nvPicPr>
          <p:blipFill>
            <a:blip r:embed="rId23" cstate="print"/>
            <a:srcRect/>
            <a:stretch>
              <a:fillRect/>
            </a:stretch>
          </p:blipFill>
          <p:spPr bwMode="auto">
            <a:xfrm>
              <a:off x="1926224" y="6602347"/>
              <a:ext cx="556361" cy="208921"/>
            </a:xfrm>
            <a:prstGeom prst="rect">
              <a:avLst/>
            </a:prstGeom>
            <a:noFill/>
            <a:ln w="9525">
              <a:noFill/>
              <a:miter lim="800000"/>
              <a:headEnd/>
              <a:tailEnd/>
            </a:ln>
          </p:spPr>
        </p:pic>
        <p:sp>
          <p:nvSpPr>
            <p:cNvPr id="53333" name="Rectangle 69"/>
            <p:cNvSpPr>
              <a:spLocks noChangeArrowheads="1"/>
            </p:cNvSpPr>
            <p:nvPr/>
          </p:nvSpPr>
          <p:spPr bwMode="auto">
            <a:xfrm>
              <a:off x="1926224" y="6602347"/>
              <a:ext cx="556361" cy="208921"/>
            </a:xfrm>
            <a:prstGeom prst="rect">
              <a:avLst/>
            </a:prstGeom>
            <a:solidFill>
              <a:srgbClr val="FAEDD9"/>
            </a:solidFill>
            <a:ln w="9525">
              <a:noFill/>
              <a:miter lim="800000"/>
              <a:headEnd/>
              <a:tailEnd/>
            </a:ln>
          </p:spPr>
          <p:txBody>
            <a:bodyPr/>
            <a:lstStyle/>
            <a:p>
              <a:endParaRPr lang="en-US" dirty="0"/>
            </a:p>
          </p:txBody>
        </p:sp>
        <p:sp>
          <p:nvSpPr>
            <p:cNvPr id="53334" name="Rectangle 70"/>
            <p:cNvSpPr>
              <a:spLocks noChangeArrowheads="1"/>
            </p:cNvSpPr>
            <p:nvPr/>
          </p:nvSpPr>
          <p:spPr bwMode="auto">
            <a:xfrm>
              <a:off x="2482585" y="6602347"/>
              <a:ext cx="532984" cy="208921"/>
            </a:xfrm>
            <a:prstGeom prst="rect">
              <a:avLst/>
            </a:prstGeom>
            <a:solidFill>
              <a:srgbClr val="FAECD6"/>
            </a:solidFill>
            <a:ln w="9525">
              <a:noFill/>
              <a:miter lim="800000"/>
              <a:headEnd/>
              <a:tailEnd/>
            </a:ln>
          </p:spPr>
          <p:txBody>
            <a:bodyPr/>
            <a:lstStyle/>
            <a:p>
              <a:endParaRPr lang="en-US" dirty="0"/>
            </a:p>
          </p:txBody>
        </p:sp>
        <p:pic>
          <p:nvPicPr>
            <p:cNvPr id="53335" name="Picture 71"/>
            <p:cNvPicPr>
              <a:picLocks noChangeAspect="1" noChangeArrowheads="1"/>
            </p:cNvPicPr>
            <p:nvPr/>
          </p:nvPicPr>
          <p:blipFill>
            <a:blip r:embed="rId24" cstate="print"/>
            <a:srcRect/>
            <a:stretch>
              <a:fillRect/>
            </a:stretch>
          </p:blipFill>
          <p:spPr bwMode="auto">
            <a:xfrm>
              <a:off x="2482585" y="6602347"/>
              <a:ext cx="532984" cy="208921"/>
            </a:xfrm>
            <a:prstGeom prst="rect">
              <a:avLst/>
            </a:prstGeom>
            <a:noFill/>
            <a:ln w="9525">
              <a:noFill/>
              <a:miter lim="800000"/>
              <a:headEnd/>
              <a:tailEnd/>
            </a:ln>
          </p:spPr>
        </p:pic>
        <p:sp>
          <p:nvSpPr>
            <p:cNvPr id="53336" name="Rectangle 72"/>
            <p:cNvSpPr>
              <a:spLocks noChangeArrowheads="1"/>
            </p:cNvSpPr>
            <p:nvPr/>
          </p:nvSpPr>
          <p:spPr bwMode="auto">
            <a:xfrm>
              <a:off x="2482585" y="6602347"/>
              <a:ext cx="532984" cy="208921"/>
            </a:xfrm>
            <a:prstGeom prst="rect">
              <a:avLst/>
            </a:prstGeom>
            <a:solidFill>
              <a:srgbClr val="FAECD6"/>
            </a:solidFill>
            <a:ln w="9525">
              <a:noFill/>
              <a:miter lim="800000"/>
              <a:headEnd/>
              <a:tailEnd/>
            </a:ln>
          </p:spPr>
          <p:txBody>
            <a:bodyPr/>
            <a:lstStyle/>
            <a:p>
              <a:endParaRPr lang="en-US" dirty="0"/>
            </a:p>
          </p:txBody>
        </p:sp>
        <p:sp>
          <p:nvSpPr>
            <p:cNvPr id="53337" name="Rectangle 73"/>
            <p:cNvSpPr>
              <a:spLocks noChangeArrowheads="1"/>
            </p:cNvSpPr>
            <p:nvPr/>
          </p:nvSpPr>
          <p:spPr bwMode="auto">
            <a:xfrm>
              <a:off x="3015569" y="6602347"/>
              <a:ext cx="52987" cy="208921"/>
            </a:xfrm>
            <a:prstGeom prst="rect">
              <a:avLst/>
            </a:prstGeom>
            <a:solidFill>
              <a:srgbClr val="FAECD3"/>
            </a:solidFill>
            <a:ln w="9525">
              <a:noFill/>
              <a:miter lim="800000"/>
              <a:headEnd/>
              <a:tailEnd/>
            </a:ln>
          </p:spPr>
          <p:txBody>
            <a:bodyPr/>
            <a:lstStyle/>
            <a:p>
              <a:endParaRPr lang="en-US" dirty="0"/>
            </a:p>
          </p:txBody>
        </p:sp>
        <p:pic>
          <p:nvPicPr>
            <p:cNvPr id="53338" name="Picture 74"/>
            <p:cNvPicPr>
              <a:picLocks noChangeAspect="1" noChangeArrowheads="1"/>
            </p:cNvPicPr>
            <p:nvPr/>
          </p:nvPicPr>
          <p:blipFill>
            <a:blip r:embed="rId25" cstate="print"/>
            <a:srcRect/>
            <a:stretch>
              <a:fillRect/>
            </a:stretch>
          </p:blipFill>
          <p:spPr bwMode="auto">
            <a:xfrm>
              <a:off x="3015569" y="6602347"/>
              <a:ext cx="52987" cy="208921"/>
            </a:xfrm>
            <a:prstGeom prst="rect">
              <a:avLst/>
            </a:prstGeom>
            <a:noFill/>
            <a:ln w="9525">
              <a:noFill/>
              <a:miter lim="800000"/>
              <a:headEnd/>
              <a:tailEnd/>
            </a:ln>
          </p:spPr>
        </p:pic>
        <p:sp>
          <p:nvSpPr>
            <p:cNvPr id="53339" name="Rectangle 75"/>
            <p:cNvSpPr>
              <a:spLocks noChangeArrowheads="1"/>
            </p:cNvSpPr>
            <p:nvPr/>
          </p:nvSpPr>
          <p:spPr bwMode="auto">
            <a:xfrm>
              <a:off x="3015569" y="6602347"/>
              <a:ext cx="52987" cy="208921"/>
            </a:xfrm>
            <a:prstGeom prst="rect">
              <a:avLst/>
            </a:prstGeom>
            <a:solidFill>
              <a:srgbClr val="FAECD3"/>
            </a:solidFill>
            <a:ln w="9525">
              <a:noFill/>
              <a:miter lim="800000"/>
              <a:headEnd/>
              <a:tailEnd/>
            </a:ln>
          </p:spPr>
          <p:txBody>
            <a:bodyPr/>
            <a:lstStyle/>
            <a:p>
              <a:endParaRPr lang="en-US" dirty="0"/>
            </a:p>
          </p:txBody>
        </p:sp>
        <p:sp>
          <p:nvSpPr>
            <p:cNvPr id="53340" name="Rectangle 76"/>
            <p:cNvSpPr>
              <a:spLocks noChangeArrowheads="1"/>
            </p:cNvSpPr>
            <p:nvPr/>
          </p:nvSpPr>
          <p:spPr bwMode="auto">
            <a:xfrm>
              <a:off x="3068556" y="6602347"/>
              <a:ext cx="213506" cy="208921"/>
            </a:xfrm>
            <a:prstGeom prst="rect">
              <a:avLst/>
            </a:prstGeom>
            <a:solidFill>
              <a:srgbClr val="FAEAD3"/>
            </a:solidFill>
            <a:ln w="9525">
              <a:noFill/>
              <a:miter lim="800000"/>
              <a:headEnd/>
              <a:tailEnd/>
            </a:ln>
          </p:spPr>
          <p:txBody>
            <a:bodyPr/>
            <a:lstStyle/>
            <a:p>
              <a:endParaRPr lang="en-US" dirty="0"/>
            </a:p>
          </p:txBody>
        </p:sp>
        <p:pic>
          <p:nvPicPr>
            <p:cNvPr id="53341" name="Picture 77"/>
            <p:cNvPicPr>
              <a:picLocks noChangeAspect="1" noChangeArrowheads="1"/>
            </p:cNvPicPr>
            <p:nvPr/>
          </p:nvPicPr>
          <p:blipFill>
            <a:blip r:embed="rId26" cstate="print"/>
            <a:srcRect/>
            <a:stretch>
              <a:fillRect/>
            </a:stretch>
          </p:blipFill>
          <p:spPr bwMode="auto">
            <a:xfrm>
              <a:off x="3068556" y="6602347"/>
              <a:ext cx="213506" cy="208921"/>
            </a:xfrm>
            <a:prstGeom prst="rect">
              <a:avLst/>
            </a:prstGeom>
            <a:noFill/>
            <a:ln w="9525">
              <a:noFill/>
              <a:miter lim="800000"/>
              <a:headEnd/>
              <a:tailEnd/>
            </a:ln>
          </p:spPr>
        </p:pic>
        <p:sp>
          <p:nvSpPr>
            <p:cNvPr id="53342" name="Rectangle 78"/>
            <p:cNvSpPr>
              <a:spLocks noChangeArrowheads="1"/>
            </p:cNvSpPr>
            <p:nvPr/>
          </p:nvSpPr>
          <p:spPr bwMode="auto">
            <a:xfrm>
              <a:off x="3068556" y="6602347"/>
              <a:ext cx="213506" cy="208921"/>
            </a:xfrm>
            <a:prstGeom prst="rect">
              <a:avLst/>
            </a:prstGeom>
            <a:solidFill>
              <a:srgbClr val="FAEAD3"/>
            </a:solidFill>
            <a:ln w="9525">
              <a:noFill/>
              <a:miter lim="800000"/>
              <a:headEnd/>
              <a:tailEnd/>
            </a:ln>
          </p:spPr>
          <p:txBody>
            <a:bodyPr/>
            <a:lstStyle/>
            <a:p>
              <a:endParaRPr lang="en-US" dirty="0"/>
            </a:p>
          </p:txBody>
        </p:sp>
        <p:sp>
          <p:nvSpPr>
            <p:cNvPr id="53343" name="Rectangle 79"/>
            <p:cNvSpPr>
              <a:spLocks noChangeArrowheads="1"/>
            </p:cNvSpPr>
            <p:nvPr/>
          </p:nvSpPr>
          <p:spPr bwMode="auto">
            <a:xfrm>
              <a:off x="3282061" y="6602347"/>
              <a:ext cx="342855" cy="208921"/>
            </a:xfrm>
            <a:prstGeom prst="rect">
              <a:avLst/>
            </a:prstGeom>
            <a:solidFill>
              <a:srgbClr val="FAEAD1"/>
            </a:solidFill>
            <a:ln w="9525">
              <a:noFill/>
              <a:miter lim="800000"/>
              <a:headEnd/>
              <a:tailEnd/>
            </a:ln>
          </p:spPr>
          <p:txBody>
            <a:bodyPr/>
            <a:lstStyle/>
            <a:p>
              <a:endParaRPr lang="en-US" dirty="0"/>
            </a:p>
          </p:txBody>
        </p:sp>
        <p:pic>
          <p:nvPicPr>
            <p:cNvPr id="53344" name="Picture 80"/>
            <p:cNvPicPr>
              <a:picLocks noChangeAspect="1" noChangeArrowheads="1"/>
            </p:cNvPicPr>
            <p:nvPr/>
          </p:nvPicPr>
          <p:blipFill>
            <a:blip r:embed="rId27" cstate="print"/>
            <a:srcRect/>
            <a:stretch>
              <a:fillRect/>
            </a:stretch>
          </p:blipFill>
          <p:spPr bwMode="auto">
            <a:xfrm>
              <a:off x="3282061" y="6602347"/>
              <a:ext cx="342855" cy="208921"/>
            </a:xfrm>
            <a:prstGeom prst="rect">
              <a:avLst/>
            </a:prstGeom>
            <a:noFill/>
            <a:ln w="9525">
              <a:noFill/>
              <a:miter lim="800000"/>
              <a:headEnd/>
              <a:tailEnd/>
            </a:ln>
          </p:spPr>
        </p:pic>
        <p:sp>
          <p:nvSpPr>
            <p:cNvPr id="53345" name="Rectangle 81"/>
            <p:cNvSpPr>
              <a:spLocks noChangeArrowheads="1"/>
            </p:cNvSpPr>
            <p:nvPr/>
          </p:nvSpPr>
          <p:spPr bwMode="auto">
            <a:xfrm>
              <a:off x="3282061" y="6602347"/>
              <a:ext cx="342855" cy="208921"/>
            </a:xfrm>
            <a:prstGeom prst="rect">
              <a:avLst/>
            </a:prstGeom>
            <a:solidFill>
              <a:srgbClr val="FAEAD1"/>
            </a:solidFill>
            <a:ln w="9525">
              <a:noFill/>
              <a:miter lim="800000"/>
              <a:headEnd/>
              <a:tailEnd/>
            </a:ln>
          </p:spPr>
          <p:txBody>
            <a:bodyPr/>
            <a:lstStyle/>
            <a:p>
              <a:endParaRPr lang="en-US" dirty="0"/>
            </a:p>
          </p:txBody>
        </p:sp>
        <p:sp>
          <p:nvSpPr>
            <p:cNvPr id="53346" name="Rectangle 82"/>
            <p:cNvSpPr>
              <a:spLocks noChangeArrowheads="1"/>
            </p:cNvSpPr>
            <p:nvPr/>
          </p:nvSpPr>
          <p:spPr bwMode="auto">
            <a:xfrm>
              <a:off x="3624916" y="6602347"/>
              <a:ext cx="213506" cy="208921"/>
            </a:xfrm>
            <a:prstGeom prst="rect">
              <a:avLst/>
            </a:prstGeom>
            <a:solidFill>
              <a:srgbClr val="F8EAD0"/>
            </a:solidFill>
            <a:ln w="9525">
              <a:noFill/>
              <a:miter lim="800000"/>
              <a:headEnd/>
              <a:tailEnd/>
            </a:ln>
          </p:spPr>
          <p:txBody>
            <a:bodyPr/>
            <a:lstStyle/>
            <a:p>
              <a:endParaRPr lang="en-US" dirty="0"/>
            </a:p>
          </p:txBody>
        </p:sp>
        <p:pic>
          <p:nvPicPr>
            <p:cNvPr id="53347" name="Picture 83"/>
            <p:cNvPicPr>
              <a:picLocks noChangeAspect="1" noChangeArrowheads="1"/>
            </p:cNvPicPr>
            <p:nvPr/>
          </p:nvPicPr>
          <p:blipFill>
            <a:blip r:embed="rId28" cstate="print"/>
            <a:srcRect/>
            <a:stretch>
              <a:fillRect/>
            </a:stretch>
          </p:blipFill>
          <p:spPr bwMode="auto">
            <a:xfrm>
              <a:off x="3624916" y="6602347"/>
              <a:ext cx="213506" cy="208921"/>
            </a:xfrm>
            <a:prstGeom prst="rect">
              <a:avLst/>
            </a:prstGeom>
            <a:noFill/>
            <a:ln w="9525">
              <a:noFill/>
              <a:miter lim="800000"/>
              <a:headEnd/>
              <a:tailEnd/>
            </a:ln>
          </p:spPr>
        </p:pic>
        <p:sp>
          <p:nvSpPr>
            <p:cNvPr id="53348" name="Rectangle 84"/>
            <p:cNvSpPr>
              <a:spLocks noChangeArrowheads="1"/>
            </p:cNvSpPr>
            <p:nvPr/>
          </p:nvSpPr>
          <p:spPr bwMode="auto">
            <a:xfrm>
              <a:off x="3624916" y="6602347"/>
              <a:ext cx="213506" cy="208921"/>
            </a:xfrm>
            <a:prstGeom prst="rect">
              <a:avLst/>
            </a:prstGeom>
            <a:solidFill>
              <a:srgbClr val="F8EAD0"/>
            </a:solidFill>
            <a:ln w="9525">
              <a:noFill/>
              <a:miter lim="800000"/>
              <a:headEnd/>
              <a:tailEnd/>
            </a:ln>
          </p:spPr>
          <p:txBody>
            <a:bodyPr/>
            <a:lstStyle/>
            <a:p>
              <a:endParaRPr lang="en-US" dirty="0"/>
            </a:p>
          </p:txBody>
        </p:sp>
        <p:sp>
          <p:nvSpPr>
            <p:cNvPr id="53349" name="Rectangle 85"/>
            <p:cNvSpPr>
              <a:spLocks noChangeArrowheads="1"/>
            </p:cNvSpPr>
            <p:nvPr/>
          </p:nvSpPr>
          <p:spPr bwMode="auto">
            <a:xfrm>
              <a:off x="3838422" y="6602347"/>
              <a:ext cx="433244" cy="208921"/>
            </a:xfrm>
            <a:prstGeom prst="rect">
              <a:avLst/>
            </a:prstGeom>
            <a:solidFill>
              <a:srgbClr val="F8E9CE"/>
            </a:solidFill>
            <a:ln w="9525">
              <a:noFill/>
              <a:miter lim="800000"/>
              <a:headEnd/>
              <a:tailEnd/>
            </a:ln>
          </p:spPr>
          <p:txBody>
            <a:bodyPr/>
            <a:lstStyle/>
            <a:p>
              <a:endParaRPr lang="en-US" dirty="0"/>
            </a:p>
          </p:txBody>
        </p:sp>
        <p:pic>
          <p:nvPicPr>
            <p:cNvPr id="53350" name="Picture 86"/>
            <p:cNvPicPr>
              <a:picLocks noChangeAspect="1" noChangeArrowheads="1"/>
            </p:cNvPicPr>
            <p:nvPr/>
          </p:nvPicPr>
          <p:blipFill>
            <a:blip r:embed="rId29" cstate="print"/>
            <a:srcRect/>
            <a:stretch>
              <a:fillRect/>
            </a:stretch>
          </p:blipFill>
          <p:spPr bwMode="auto">
            <a:xfrm>
              <a:off x="3838422" y="6602347"/>
              <a:ext cx="433244" cy="208921"/>
            </a:xfrm>
            <a:prstGeom prst="rect">
              <a:avLst/>
            </a:prstGeom>
            <a:noFill/>
            <a:ln w="9525">
              <a:noFill/>
              <a:miter lim="800000"/>
              <a:headEnd/>
              <a:tailEnd/>
            </a:ln>
          </p:spPr>
        </p:pic>
        <p:sp>
          <p:nvSpPr>
            <p:cNvPr id="53351" name="Rectangle 87"/>
            <p:cNvSpPr>
              <a:spLocks noChangeArrowheads="1"/>
            </p:cNvSpPr>
            <p:nvPr/>
          </p:nvSpPr>
          <p:spPr bwMode="auto">
            <a:xfrm>
              <a:off x="3838422" y="6602347"/>
              <a:ext cx="433244" cy="208921"/>
            </a:xfrm>
            <a:prstGeom prst="rect">
              <a:avLst/>
            </a:prstGeom>
            <a:solidFill>
              <a:srgbClr val="F8E9CE"/>
            </a:solidFill>
            <a:ln w="9525">
              <a:noFill/>
              <a:miter lim="800000"/>
              <a:headEnd/>
              <a:tailEnd/>
            </a:ln>
          </p:spPr>
          <p:txBody>
            <a:bodyPr/>
            <a:lstStyle/>
            <a:p>
              <a:endParaRPr lang="en-US" dirty="0"/>
            </a:p>
          </p:txBody>
        </p:sp>
        <p:sp>
          <p:nvSpPr>
            <p:cNvPr id="53352" name="Rectangle 88"/>
            <p:cNvSpPr>
              <a:spLocks noChangeArrowheads="1"/>
            </p:cNvSpPr>
            <p:nvPr/>
          </p:nvSpPr>
          <p:spPr bwMode="auto">
            <a:xfrm>
              <a:off x="4271666" y="6602347"/>
              <a:ext cx="99740" cy="208921"/>
            </a:xfrm>
            <a:prstGeom prst="rect">
              <a:avLst/>
            </a:prstGeom>
            <a:solidFill>
              <a:srgbClr val="F8E7CD"/>
            </a:solidFill>
            <a:ln w="9525">
              <a:noFill/>
              <a:miter lim="800000"/>
              <a:headEnd/>
              <a:tailEnd/>
            </a:ln>
          </p:spPr>
          <p:txBody>
            <a:bodyPr/>
            <a:lstStyle/>
            <a:p>
              <a:endParaRPr lang="en-US" dirty="0"/>
            </a:p>
          </p:txBody>
        </p:sp>
        <p:pic>
          <p:nvPicPr>
            <p:cNvPr id="53353" name="Picture 89"/>
            <p:cNvPicPr>
              <a:picLocks noChangeAspect="1" noChangeArrowheads="1"/>
            </p:cNvPicPr>
            <p:nvPr/>
          </p:nvPicPr>
          <p:blipFill>
            <a:blip r:embed="rId30" cstate="print"/>
            <a:srcRect/>
            <a:stretch>
              <a:fillRect/>
            </a:stretch>
          </p:blipFill>
          <p:spPr bwMode="auto">
            <a:xfrm>
              <a:off x="4271666" y="6602347"/>
              <a:ext cx="99740" cy="208921"/>
            </a:xfrm>
            <a:prstGeom prst="rect">
              <a:avLst/>
            </a:prstGeom>
            <a:noFill/>
            <a:ln w="9525">
              <a:noFill/>
              <a:miter lim="800000"/>
              <a:headEnd/>
              <a:tailEnd/>
            </a:ln>
          </p:spPr>
        </p:pic>
        <p:sp>
          <p:nvSpPr>
            <p:cNvPr id="53354" name="Rectangle 90"/>
            <p:cNvSpPr>
              <a:spLocks noChangeArrowheads="1"/>
            </p:cNvSpPr>
            <p:nvPr/>
          </p:nvSpPr>
          <p:spPr bwMode="auto">
            <a:xfrm>
              <a:off x="4271666" y="6602347"/>
              <a:ext cx="99740" cy="208921"/>
            </a:xfrm>
            <a:prstGeom prst="rect">
              <a:avLst/>
            </a:prstGeom>
            <a:solidFill>
              <a:srgbClr val="F8E7CD"/>
            </a:solidFill>
            <a:ln w="9525">
              <a:noFill/>
              <a:miter lim="800000"/>
              <a:headEnd/>
              <a:tailEnd/>
            </a:ln>
          </p:spPr>
          <p:txBody>
            <a:bodyPr/>
            <a:lstStyle/>
            <a:p>
              <a:endParaRPr lang="en-US" dirty="0"/>
            </a:p>
          </p:txBody>
        </p:sp>
        <p:sp>
          <p:nvSpPr>
            <p:cNvPr id="53355" name="Rectangle 91"/>
            <p:cNvSpPr>
              <a:spLocks noChangeArrowheads="1"/>
            </p:cNvSpPr>
            <p:nvPr/>
          </p:nvSpPr>
          <p:spPr bwMode="auto">
            <a:xfrm>
              <a:off x="4371406" y="6602347"/>
              <a:ext cx="160519" cy="208921"/>
            </a:xfrm>
            <a:prstGeom prst="rect">
              <a:avLst/>
            </a:prstGeom>
            <a:solidFill>
              <a:srgbClr val="F8E7CB"/>
            </a:solidFill>
            <a:ln w="9525">
              <a:noFill/>
              <a:miter lim="800000"/>
              <a:headEnd/>
              <a:tailEnd/>
            </a:ln>
          </p:spPr>
          <p:txBody>
            <a:bodyPr/>
            <a:lstStyle/>
            <a:p>
              <a:endParaRPr lang="en-US" dirty="0"/>
            </a:p>
          </p:txBody>
        </p:sp>
        <p:pic>
          <p:nvPicPr>
            <p:cNvPr id="53356" name="Picture 92"/>
            <p:cNvPicPr>
              <a:picLocks noChangeAspect="1" noChangeArrowheads="1"/>
            </p:cNvPicPr>
            <p:nvPr/>
          </p:nvPicPr>
          <p:blipFill>
            <a:blip r:embed="rId31" cstate="print"/>
            <a:srcRect/>
            <a:stretch>
              <a:fillRect/>
            </a:stretch>
          </p:blipFill>
          <p:spPr bwMode="auto">
            <a:xfrm>
              <a:off x="4371406" y="6602347"/>
              <a:ext cx="160519" cy="208921"/>
            </a:xfrm>
            <a:prstGeom prst="rect">
              <a:avLst/>
            </a:prstGeom>
            <a:noFill/>
            <a:ln w="9525">
              <a:noFill/>
              <a:miter lim="800000"/>
              <a:headEnd/>
              <a:tailEnd/>
            </a:ln>
          </p:spPr>
        </p:pic>
        <p:sp>
          <p:nvSpPr>
            <p:cNvPr id="53357" name="Rectangle 93"/>
            <p:cNvSpPr>
              <a:spLocks noChangeArrowheads="1"/>
            </p:cNvSpPr>
            <p:nvPr/>
          </p:nvSpPr>
          <p:spPr bwMode="auto">
            <a:xfrm>
              <a:off x="4371406" y="6602347"/>
              <a:ext cx="160519" cy="208921"/>
            </a:xfrm>
            <a:prstGeom prst="rect">
              <a:avLst/>
            </a:prstGeom>
            <a:solidFill>
              <a:srgbClr val="F8E7CB"/>
            </a:solidFill>
            <a:ln w="9525">
              <a:noFill/>
              <a:miter lim="800000"/>
              <a:headEnd/>
              <a:tailEnd/>
            </a:ln>
          </p:spPr>
          <p:txBody>
            <a:bodyPr/>
            <a:lstStyle/>
            <a:p>
              <a:endParaRPr lang="en-US" dirty="0"/>
            </a:p>
          </p:txBody>
        </p:sp>
        <p:sp>
          <p:nvSpPr>
            <p:cNvPr id="53358" name="Rectangle 94"/>
            <p:cNvSpPr>
              <a:spLocks noChangeArrowheads="1"/>
            </p:cNvSpPr>
            <p:nvPr/>
          </p:nvSpPr>
          <p:spPr bwMode="auto">
            <a:xfrm>
              <a:off x="4531924" y="6602347"/>
              <a:ext cx="98182" cy="208921"/>
            </a:xfrm>
            <a:prstGeom prst="rect">
              <a:avLst/>
            </a:prstGeom>
            <a:solidFill>
              <a:srgbClr val="F8E7CD"/>
            </a:solidFill>
            <a:ln w="9525">
              <a:noFill/>
              <a:miter lim="800000"/>
              <a:headEnd/>
              <a:tailEnd/>
            </a:ln>
          </p:spPr>
          <p:txBody>
            <a:bodyPr/>
            <a:lstStyle/>
            <a:p>
              <a:endParaRPr lang="en-US" dirty="0"/>
            </a:p>
          </p:txBody>
        </p:sp>
        <p:pic>
          <p:nvPicPr>
            <p:cNvPr id="53359" name="Picture 95"/>
            <p:cNvPicPr>
              <a:picLocks noChangeAspect="1" noChangeArrowheads="1"/>
            </p:cNvPicPr>
            <p:nvPr/>
          </p:nvPicPr>
          <p:blipFill>
            <a:blip r:embed="rId32" cstate="print"/>
            <a:srcRect/>
            <a:stretch>
              <a:fillRect/>
            </a:stretch>
          </p:blipFill>
          <p:spPr bwMode="auto">
            <a:xfrm>
              <a:off x="4531924" y="6602347"/>
              <a:ext cx="98182" cy="208921"/>
            </a:xfrm>
            <a:prstGeom prst="rect">
              <a:avLst/>
            </a:prstGeom>
            <a:noFill/>
            <a:ln w="9525">
              <a:noFill/>
              <a:miter lim="800000"/>
              <a:headEnd/>
              <a:tailEnd/>
            </a:ln>
          </p:spPr>
        </p:pic>
        <p:sp>
          <p:nvSpPr>
            <p:cNvPr id="53360" name="Rectangle 96"/>
            <p:cNvSpPr>
              <a:spLocks noChangeArrowheads="1"/>
            </p:cNvSpPr>
            <p:nvPr/>
          </p:nvSpPr>
          <p:spPr bwMode="auto">
            <a:xfrm>
              <a:off x="4531924" y="6602347"/>
              <a:ext cx="98182" cy="208921"/>
            </a:xfrm>
            <a:prstGeom prst="rect">
              <a:avLst/>
            </a:prstGeom>
            <a:solidFill>
              <a:srgbClr val="F8E7CD"/>
            </a:solidFill>
            <a:ln w="9525">
              <a:noFill/>
              <a:miter lim="800000"/>
              <a:headEnd/>
              <a:tailEnd/>
            </a:ln>
          </p:spPr>
          <p:txBody>
            <a:bodyPr/>
            <a:lstStyle/>
            <a:p>
              <a:endParaRPr lang="en-US" dirty="0"/>
            </a:p>
          </p:txBody>
        </p:sp>
        <p:sp>
          <p:nvSpPr>
            <p:cNvPr id="53361" name="Rectangle 97"/>
            <p:cNvSpPr>
              <a:spLocks noChangeArrowheads="1"/>
            </p:cNvSpPr>
            <p:nvPr/>
          </p:nvSpPr>
          <p:spPr bwMode="auto">
            <a:xfrm>
              <a:off x="4630106" y="6602347"/>
              <a:ext cx="434803" cy="208921"/>
            </a:xfrm>
            <a:prstGeom prst="rect">
              <a:avLst/>
            </a:prstGeom>
            <a:solidFill>
              <a:srgbClr val="F8E9CD"/>
            </a:solidFill>
            <a:ln w="9525">
              <a:noFill/>
              <a:miter lim="800000"/>
              <a:headEnd/>
              <a:tailEnd/>
            </a:ln>
          </p:spPr>
          <p:txBody>
            <a:bodyPr/>
            <a:lstStyle/>
            <a:p>
              <a:endParaRPr lang="en-US" dirty="0"/>
            </a:p>
          </p:txBody>
        </p:sp>
        <p:pic>
          <p:nvPicPr>
            <p:cNvPr id="53362" name="Picture 98"/>
            <p:cNvPicPr>
              <a:picLocks noChangeAspect="1" noChangeArrowheads="1"/>
            </p:cNvPicPr>
            <p:nvPr/>
          </p:nvPicPr>
          <p:blipFill>
            <a:blip r:embed="rId33" cstate="print"/>
            <a:srcRect/>
            <a:stretch>
              <a:fillRect/>
            </a:stretch>
          </p:blipFill>
          <p:spPr bwMode="auto">
            <a:xfrm>
              <a:off x="4630106" y="6602347"/>
              <a:ext cx="434803" cy="208921"/>
            </a:xfrm>
            <a:prstGeom prst="rect">
              <a:avLst/>
            </a:prstGeom>
            <a:noFill/>
            <a:ln w="9525">
              <a:noFill/>
              <a:miter lim="800000"/>
              <a:headEnd/>
              <a:tailEnd/>
            </a:ln>
          </p:spPr>
        </p:pic>
        <p:sp>
          <p:nvSpPr>
            <p:cNvPr id="53363" name="Rectangle 99"/>
            <p:cNvSpPr>
              <a:spLocks noChangeArrowheads="1"/>
            </p:cNvSpPr>
            <p:nvPr/>
          </p:nvSpPr>
          <p:spPr bwMode="auto">
            <a:xfrm>
              <a:off x="4630106" y="6602347"/>
              <a:ext cx="434803" cy="208921"/>
            </a:xfrm>
            <a:prstGeom prst="rect">
              <a:avLst/>
            </a:prstGeom>
            <a:solidFill>
              <a:srgbClr val="F8E9CD"/>
            </a:solidFill>
            <a:ln w="9525">
              <a:noFill/>
              <a:miter lim="800000"/>
              <a:headEnd/>
              <a:tailEnd/>
            </a:ln>
          </p:spPr>
          <p:txBody>
            <a:bodyPr/>
            <a:lstStyle/>
            <a:p>
              <a:endParaRPr lang="en-US" dirty="0"/>
            </a:p>
          </p:txBody>
        </p:sp>
        <p:sp>
          <p:nvSpPr>
            <p:cNvPr id="53364" name="Rectangle 100"/>
            <p:cNvSpPr>
              <a:spLocks noChangeArrowheads="1"/>
            </p:cNvSpPr>
            <p:nvPr/>
          </p:nvSpPr>
          <p:spPr bwMode="auto">
            <a:xfrm>
              <a:off x="5064908" y="6602347"/>
              <a:ext cx="211947" cy="208921"/>
            </a:xfrm>
            <a:prstGeom prst="rect">
              <a:avLst/>
            </a:prstGeom>
            <a:solidFill>
              <a:srgbClr val="F8E9D0"/>
            </a:solidFill>
            <a:ln w="9525">
              <a:noFill/>
              <a:miter lim="800000"/>
              <a:headEnd/>
              <a:tailEnd/>
            </a:ln>
          </p:spPr>
          <p:txBody>
            <a:bodyPr/>
            <a:lstStyle/>
            <a:p>
              <a:endParaRPr lang="en-US" dirty="0"/>
            </a:p>
          </p:txBody>
        </p:sp>
        <p:pic>
          <p:nvPicPr>
            <p:cNvPr id="53365" name="Picture 101"/>
            <p:cNvPicPr>
              <a:picLocks noChangeAspect="1" noChangeArrowheads="1"/>
            </p:cNvPicPr>
            <p:nvPr/>
          </p:nvPicPr>
          <p:blipFill>
            <a:blip r:embed="rId34" cstate="print"/>
            <a:srcRect/>
            <a:stretch>
              <a:fillRect/>
            </a:stretch>
          </p:blipFill>
          <p:spPr bwMode="auto">
            <a:xfrm>
              <a:off x="5064908" y="6602347"/>
              <a:ext cx="211947" cy="208921"/>
            </a:xfrm>
            <a:prstGeom prst="rect">
              <a:avLst/>
            </a:prstGeom>
            <a:noFill/>
            <a:ln w="9525">
              <a:noFill/>
              <a:miter lim="800000"/>
              <a:headEnd/>
              <a:tailEnd/>
            </a:ln>
          </p:spPr>
        </p:pic>
        <p:sp>
          <p:nvSpPr>
            <p:cNvPr id="53366" name="Rectangle 102"/>
            <p:cNvSpPr>
              <a:spLocks noChangeArrowheads="1"/>
            </p:cNvSpPr>
            <p:nvPr/>
          </p:nvSpPr>
          <p:spPr bwMode="auto">
            <a:xfrm>
              <a:off x="5064908" y="6602347"/>
              <a:ext cx="211947" cy="208921"/>
            </a:xfrm>
            <a:prstGeom prst="rect">
              <a:avLst/>
            </a:prstGeom>
            <a:solidFill>
              <a:srgbClr val="F8E9D0"/>
            </a:solidFill>
            <a:ln w="9525">
              <a:noFill/>
              <a:miter lim="800000"/>
              <a:headEnd/>
              <a:tailEnd/>
            </a:ln>
          </p:spPr>
          <p:txBody>
            <a:bodyPr/>
            <a:lstStyle/>
            <a:p>
              <a:endParaRPr lang="en-US" dirty="0"/>
            </a:p>
          </p:txBody>
        </p:sp>
        <p:sp>
          <p:nvSpPr>
            <p:cNvPr id="53367" name="Rectangle 103"/>
            <p:cNvSpPr>
              <a:spLocks noChangeArrowheads="1"/>
            </p:cNvSpPr>
            <p:nvPr/>
          </p:nvSpPr>
          <p:spPr bwMode="auto">
            <a:xfrm>
              <a:off x="5276855" y="6602347"/>
              <a:ext cx="342855" cy="208921"/>
            </a:xfrm>
            <a:prstGeom prst="rect">
              <a:avLst/>
            </a:prstGeom>
            <a:solidFill>
              <a:srgbClr val="FAEAD0"/>
            </a:solidFill>
            <a:ln w="9525">
              <a:noFill/>
              <a:miter lim="800000"/>
              <a:headEnd/>
              <a:tailEnd/>
            </a:ln>
          </p:spPr>
          <p:txBody>
            <a:bodyPr/>
            <a:lstStyle/>
            <a:p>
              <a:endParaRPr lang="en-US" dirty="0"/>
            </a:p>
          </p:txBody>
        </p:sp>
        <p:pic>
          <p:nvPicPr>
            <p:cNvPr id="53368" name="Picture 104"/>
            <p:cNvPicPr>
              <a:picLocks noChangeAspect="1" noChangeArrowheads="1"/>
            </p:cNvPicPr>
            <p:nvPr/>
          </p:nvPicPr>
          <p:blipFill>
            <a:blip r:embed="rId35" cstate="print"/>
            <a:srcRect/>
            <a:stretch>
              <a:fillRect/>
            </a:stretch>
          </p:blipFill>
          <p:spPr bwMode="auto">
            <a:xfrm>
              <a:off x="5276855" y="6602347"/>
              <a:ext cx="342855" cy="208921"/>
            </a:xfrm>
            <a:prstGeom prst="rect">
              <a:avLst/>
            </a:prstGeom>
            <a:noFill/>
            <a:ln w="9525">
              <a:noFill/>
              <a:miter lim="800000"/>
              <a:headEnd/>
              <a:tailEnd/>
            </a:ln>
          </p:spPr>
        </p:pic>
        <p:sp>
          <p:nvSpPr>
            <p:cNvPr id="53369" name="Rectangle 105"/>
            <p:cNvSpPr>
              <a:spLocks noChangeArrowheads="1"/>
            </p:cNvSpPr>
            <p:nvPr/>
          </p:nvSpPr>
          <p:spPr bwMode="auto">
            <a:xfrm>
              <a:off x="5276855" y="6602347"/>
              <a:ext cx="342855" cy="208921"/>
            </a:xfrm>
            <a:prstGeom prst="rect">
              <a:avLst/>
            </a:prstGeom>
            <a:solidFill>
              <a:srgbClr val="FAEAD0"/>
            </a:solidFill>
            <a:ln w="9525">
              <a:noFill/>
              <a:miter lim="800000"/>
              <a:headEnd/>
              <a:tailEnd/>
            </a:ln>
          </p:spPr>
          <p:txBody>
            <a:bodyPr/>
            <a:lstStyle/>
            <a:p>
              <a:endParaRPr lang="en-US" dirty="0"/>
            </a:p>
          </p:txBody>
        </p:sp>
        <p:sp>
          <p:nvSpPr>
            <p:cNvPr id="53370" name="Rectangle 106"/>
            <p:cNvSpPr>
              <a:spLocks noChangeArrowheads="1"/>
            </p:cNvSpPr>
            <p:nvPr/>
          </p:nvSpPr>
          <p:spPr bwMode="auto">
            <a:xfrm>
              <a:off x="5619711" y="6602347"/>
              <a:ext cx="213506" cy="208921"/>
            </a:xfrm>
            <a:prstGeom prst="rect">
              <a:avLst/>
            </a:prstGeom>
            <a:solidFill>
              <a:srgbClr val="FAEAD3"/>
            </a:solidFill>
            <a:ln w="9525">
              <a:noFill/>
              <a:miter lim="800000"/>
              <a:headEnd/>
              <a:tailEnd/>
            </a:ln>
          </p:spPr>
          <p:txBody>
            <a:bodyPr/>
            <a:lstStyle/>
            <a:p>
              <a:endParaRPr lang="en-US" dirty="0"/>
            </a:p>
          </p:txBody>
        </p:sp>
        <p:pic>
          <p:nvPicPr>
            <p:cNvPr id="53371" name="Picture 107"/>
            <p:cNvPicPr>
              <a:picLocks noChangeAspect="1" noChangeArrowheads="1"/>
            </p:cNvPicPr>
            <p:nvPr/>
          </p:nvPicPr>
          <p:blipFill>
            <a:blip r:embed="rId36" cstate="print"/>
            <a:srcRect/>
            <a:stretch>
              <a:fillRect/>
            </a:stretch>
          </p:blipFill>
          <p:spPr bwMode="auto">
            <a:xfrm>
              <a:off x="5619711" y="6602347"/>
              <a:ext cx="213506" cy="208921"/>
            </a:xfrm>
            <a:prstGeom prst="rect">
              <a:avLst/>
            </a:prstGeom>
            <a:noFill/>
            <a:ln w="9525">
              <a:noFill/>
              <a:miter lim="800000"/>
              <a:headEnd/>
              <a:tailEnd/>
            </a:ln>
          </p:spPr>
        </p:pic>
        <p:sp>
          <p:nvSpPr>
            <p:cNvPr id="53372" name="Rectangle 108"/>
            <p:cNvSpPr>
              <a:spLocks noChangeArrowheads="1"/>
            </p:cNvSpPr>
            <p:nvPr/>
          </p:nvSpPr>
          <p:spPr bwMode="auto">
            <a:xfrm>
              <a:off x="5619711" y="6602347"/>
              <a:ext cx="213506" cy="208921"/>
            </a:xfrm>
            <a:prstGeom prst="rect">
              <a:avLst/>
            </a:prstGeom>
            <a:solidFill>
              <a:srgbClr val="FAEAD3"/>
            </a:solidFill>
            <a:ln w="9525">
              <a:noFill/>
              <a:miter lim="800000"/>
              <a:headEnd/>
              <a:tailEnd/>
            </a:ln>
          </p:spPr>
          <p:txBody>
            <a:bodyPr/>
            <a:lstStyle/>
            <a:p>
              <a:endParaRPr lang="en-US" dirty="0"/>
            </a:p>
          </p:txBody>
        </p:sp>
        <p:sp>
          <p:nvSpPr>
            <p:cNvPr id="53373" name="Rectangle 109"/>
            <p:cNvSpPr>
              <a:spLocks noChangeArrowheads="1"/>
            </p:cNvSpPr>
            <p:nvPr/>
          </p:nvSpPr>
          <p:spPr bwMode="auto">
            <a:xfrm>
              <a:off x="5833216" y="6602347"/>
              <a:ext cx="52987" cy="208921"/>
            </a:xfrm>
            <a:prstGeom prst="rect">
              <a:avLst/>
            </a:prstGeom>
            <a:solidFill>
              <a:srgbClr val="FAECD3"/>
            </a:solidFill>
            <a:ln w="9525">
              <a:noFill/>
              <a:miter lim="800000"/>
              <a:headEnd/>
              <a:tailEnd/>
            </a:ln>
          </p:spPr>
          <p:txBody>
            <a:bodyPr/>
            <a:lstStyle/>
            <a:p>
              <a:endParaRPr lang="en-US" dirty="0"/>
            </a:p>
          </p:txBody>
        </p:sp>
        <p:pic>
          <p:nvPicPr>
            <p:cNvPr id="53374" name="Picture 110"/>
            <p:cNvPicPr>
              <a:picLocks noChangeAspect="1" noChangeArrowheads="1"/>
            </p:cNvPicPr>
            <p:nvPr/>
          </p:nvPicPr>
          <p:blipFill>
            <a:blip r:embed="rId37" cstate="print"/>
            <a:srcRect/>
            <a:stretch>
              <a:fillRect/>
            </a:stretch>
          </p:blipFill>
          <p:spPr bwMode="auto">
            <a:xfrm>
              <a:off x="5833216" y="6602347"/>
              <a:ext cx="52987" cy="208921"/>
            </a:xfrm>
            <a:prstGeom prst="rect">
              <a:avLst/>
            </a:prstGeom>
            <a:noFill/>
            <a:ln w="9525">
              <a:noFill/>
              <a:miter lim="800000"/>
              <a:headEnd/>
              <a:tailEnd/>
            </a:ln>
          </p:spPr>
        </p:pic>
        <p:sp>
          <p:nvSpPr>
            <p:cNvPr id="53375" name="Rectangle 111"/>
            <p:cNvSpPr>
              <a:spLocks noChangeArrowheads="1"/>
            </p:cNvSpPr>
            <p:nvPr/>
          </p:nvSpPr>
          <p:spPr bwMode="auto">
            <a:xfrm>
              <a:off x="5833216" y="6602347"/>
              <a:ext cx="52987" cy="208921"/>
            </a:xfrm>
            <a:prstGeom prst="rect">
              <a:avLst/>
            </a:prstGeom>
            <a:solidFill>
              <a:srgbClr val="FAECD3"/>
            </a:solidFill>
            <a:ln w="9525">
              <a:noFill/>
              <a:miter lim="800000"/>
              <a:headEnd/>
              <a:tailEnd/>
            </a:ln>
          </p:spPr>
          <p:txBody>
            <a:bodyPr/>
            <a:lstStyle/>
            <a:p>
              <a:endParaRPr lang="en-US" dirty="0"/>
            </a:p>
          </p:txBody>
        </p:sp>
        <p:sp>
          <p:nvSpPr>
            <p:cNvPr id="53376" name="Rectangle 112"/>
            <p:cNvSpPr>
              <a:spLocks noChangeArrowheads="1"/>
            </p:cNvSpPr>
            <p:nvPr/>
          </p:nvSpPr>
          <p:spPr bwMode="auto">
            <a:xfrm>
              <a:off x="5886203" y="6602347"/>
              <a:ext cx="534543" cy="208921"/>
            </a:xfrm>
            <a:prstGeom prst="rect">
              <a:avLst/>
            </a:prstGeom>
            <a:solidFill>
              <a:srgbClr val="FAECD5"/>
            </a:solidFill>
            <a:ln w="9525">
              <a:noFill/>
              <a:miter lim="800000"/>
              <a:headEnd/>
              <a:tailEnd/>
            </a:ln>
          </p:spPr>
          <p:txBody>
            <a:bodyPr/>
            <a:lstStyle/>
            <a:p>
              <a:endParaRPr lang="en-US" dirty="0"/>
            </a:p>
          </p:txBody>
        </p:sp>
        <p:pic>
          <p:nvPicPr>
            <p:cNvPr id="53377" name="Picture 113"/>
            <p:cNvPicPr>
              <a:picLocks noChangeAspect="1" noChangeArrowheads="1"/>
            </p:cNvPicPr>
            <p:nvPr/>
          </p:nvPicPr>
          <p:blipFill>
            <a:blip r:embed="rId38" cstate="print"/>
            <a:srcRect/>
            <a:stretch>
              <a:fillRect/>
            </a:stretch>
          </p:blipFill>
          <p:spPr bwMode="auto">
            <a:xfrm>
              <a:off x="5886203" y="6602347"/>
              <a:ext cx="534543" cy="208921"/>
            </a:xfrm>
            <a:prstGeom prst="rect">
              <a:avLst/>
            </a:prstGeom>
            <a:noFill/>
            <a:ln w="9525">
              <a:noFill/>
              <a:miter lim="800000"/>
              <a:headEnd/>
              <a:tailEnd/>
            </a:ln>
          </p:spPr>
        </p:pic>
        <p:sp>
          <p:nvSpPr>
            <p:cNvPr id="53378" name="Rectangle 114"/>
            <p:cNvSpPr>
              <a:spLocks noChangeArrowheads="1"/>
            </p:cNvSpPr>
            <p:nvPr/>
          </p:nvSpPr>
          <p:spPr bwMode="auto">
            <a:xfrm>
              <a:off x="5886203" y="6602347"/>
              <a:ext cx="534543" cy="208921"/>
            </a:xfrm>
            <a:prstGeom prst="rect">
              <a:avLst/>
            </a:prstGeom>
            <a:solidFill>
              <a:srgbClr val="FAECD5"/>
            </a:solidFill>
            <a:ln w="9525">
              <a:noFill/>
              <a:miter lim="800000"/>
              <a:headEnd/>
              <a:tailEnd/>
            </a:ln>
          </p:spPr>
          <p:txBody>
            <a:bodyPr/>
            <a:lstStyle/>
            <a:p>
              <a:endParaRPr lang="en-US" dirty="0"/>
            </a:p>
          </p:txBody>
        </p:sp>
        <p:sp>
          <p:nvSpPr>
            <p:cNvPr id="53379" name="Rectangle 115"/>
            <p:cNvSpPr>
              <a:spLocks noChangeArrowheads="1"/>
            </p:cNvSpPr>
            <p:nvPr/>
          </p:nvSpPr>
          <p:spPr bwMode="auto">
            <a:xfrm>
              <a:off x="6420745" y="6602347"/>
              <a:ext cx="554802" cy="208921"/>
            </a:xfrm>
            <a:prstGeom prst="rect">
              <a:avLst/>
            </a:prstGeom>
            <a:solidFill>
              <a:srgbClr val="FAEDD8"/>
            </a:solidFill>
            <a:ln w="9525">
              <a:noFill/>
              <a:miter lim="800000"/>
              <a:headEnd/>
              <a:tailEnd/>
            </a:ln>
          </p:spPr>
          <p:txBody>
            <a:bodyPr/>
            <a:lstStyle/>
            <a:p>
              <a:endParaRPr lang="en-US" dirty="0"/>
            </a:p>
          </p:txBody>
        </p:sp>
        <p:pic>
          <p:nvPicPr>
            <p:cNvPr id="53380" name="Picture 116"/>
            <p:cNvPicPr>
              <a:picLocks noChangeAspect="1" noChangeArrowheads="1"/>
            </p:cNvPicPr>
            <p:nvPr/>
          </p:nvPicPr>
          <p:blipFill>
            <a:blip r:embed="rId39" cstate="print"/>
            <a:srcRect/>
            <a:stretch>
              <a:fillRect/>
            </a:stretch>
          </p:blipFill>
          <p:spPr bwMode="auto">
            <a:xfrm>
              <a:off x="6420745" y="6602347"/>
              <a:ext cx="554802" cy="208921"/>
            </a:xfrm>
            <a:prstGeom prst="rect">
              <a:avLst/>
            </a:prstGeom>
            <a:noFill/>
            <a:ln w="9525">
              <a:noFill/>
              <a:miter lim="800000"/>
              <a:headEnd/>
              <a:tailEnd/>
            </a:ln>
          </p:spPr>
        </p:pic>
        <p:sp>
          <p:nvSpPr>
            <p:cNvPr id="53381" name="Rectangle 117"/>
            <p:cNvSpPr>
              <a:spLocks noChangeArrowheads="1"/>
            </p:cNvSpPr>
            <p:nvPr/>
          </p:nvSpPr>
          <p:spPr bwMode="auto">
            <a:xfrm>
              <a:off x="6420745" y="6602347"/>
              <a:ext cx="554802" cy="208921"/>
            </a:xfrm>
            <a:prstGeom prst="rect">
              <a:avLst/>
            </a:prstGeom>
            <a:solidFill>
              <a:srgbClr val="FAEDD8"/>
            </a:solidFill>
            <a:ln w="9525">
              <a:noFill/>
              <a:miter lim="800000"/>
              <a:headEnd/>
              <a:tailEnd/>
            </a:ln>
          </p:spPr>
          <p:txBody>
            <a:bodyPr/>
            <a:lstStyle/>
            <a:p>
              <a:endParaRPr lang="en-US" dirty="0"/>
            </a:p>
          </p:txBody>
        </p:sp>
        <p:sp>
          <p:nvSpPr>
            <p:cNvPr id="53382" name="Rectangle 118"/>
            <p:cNvSpPr>
              <a:spLocks noChangeArrowheads="1"/>
            </p:cNvSpPr>
            <p:nvPr/>
          </p:nvSpPr>
          <p:spPr bwMode="auto">
            <a:xfrm>
              <a:off x="6975548" y="6602347"/>
              <a:ext cx="52987" cy="208921"/>
            </a:xfrm>
            <a:prstGeom prst="rect">
              <a:avLst/>
            </a:prstGeom>
            <a:solidFill>
              <a:srgbClr val="FAEDDB"/>
            </a:solidFill>
            <a:ln w="9525">
              <a:noFill/>
              <a:miter lim="800000"/>
              <a:headEnd/>
              <a:tailEnd/>
            </a:ln>
          </p:spPr>
          <p:txBody>
            <a:bodyPr/>
            <a:lstStyle/>
            <a:p>
              <a:endParaRPr lang="en-US" dirty="0"/>
            </a:p>
          </p:txBody>
        </p:sp>
        <p:pic>
          <p:nvPicPr>
            <p:cNvPr id="53383" name="Picture 119"/>
            <p:cNvPicPr>
              <a:picLocks noChangeAspect="1" noChangeArrowheads="1"/>
            </p:cNvPicPr>
            <p:nvPr/>
          </p:nvPicPr>
          <p:blipFill>
            <a:blip r:embed="rId40" cstate="print"/>
            <a:srcRect/>
            <a:stretch>
              <a:fillRect/>
            </a:stretch>
          </p:blipFill>
          <p:spPr bwMode="auto">
            <a:xfrm>
              <a:off x="6975548" y="6602347"/>
              <a:ext cx="52987" cy="208921"/>
            </a:xfrm>
            <a:prstGeom prst="rect">
              <a:avLst/>
            </a:prstGeom>
            <a:noFill/>
            <a:ln w="9525">
              <a:noFill/>
              <a:miter lim="800000"/>
              <a:headEnd/>
              <a:tailEnd/>
            </a:ln>
          </p:spPr>
        </p:pic>
        <p:sp>
          <p:nvSpPr>
            <p:cNvPr id="53384" name="Rectangle 120"/>
            <p:cNvSpPr>
              <a:spLocks noChangeArrowheads="1"/>
            </p:cNvSpPr>
            <p:nvPr/>
          </p:nvSpPr>
          <p:spPr bwMode="auto">
            <a:xfrm>
              <a:off x="6975548" y="6602347"/>
              <a:ext cx="52987" cy="208921"/>
            </a:xfrm>
            <a:prstGeom prst="rect">
              <a:avLst/>
            </a:prstGeom>
            <a:solidFill>
              <a:srgbClr val="FAEDDB"/>
            </a:solidFill>
            <a:ln w="9525">
              <a:noFill/>
              <a:miter lim="800000"/>
              <a:headEnd/>
              <a:tailEnd/>
            </a:ln>
          </p:spPr>
          <p:txBody>
            <a:bodyPr/>
            <a:lstStyle/>
            <a:p>
              <a:endParaRPr lang="en-US" dirty="0"/>
            </a:p>
          </p:txBody>
        </p:sp>
        <p:sp>
          <p:nvSpPr>
            <p:cNvPr id="53385" name="Rectangle 121"/>
            <p:cNvSpPr>
              <a:spLocks noChangeArrowheads="1"/>
            </p:cNvSpPr>
            <p:nvPr/>
          </p:nvSpPr>
          <p:spPr bwMode="auto">
            <a:xfrm>
              <a:off x="7028534" y="6602347"/>
              <a:ext cx="213506" cy="208921"/>
            </a:xfrm>
            <a:prstGeom prst="rect">
              <a:avLst/>
            </a:prstGeom>
            <a:solidFill>
              <a:srgbClr val="FAEFDB"/>
            </a:solidFill>
            <a:ln w="9525">
              <a:noFill/>
              <a:miter lim="800000"/>
              <a:headEnd/>
              <a:tailEnd/>
            </a:ln>
          </p:spPr>
          <p:txBody>
            <a:bodyPr/>
            <a:lstStyle/>
            <a:p>
              <a:endParaRPr lang="en-US" dirty="0"/>
            </a:p>
          </p:txBody>
        </p:sp>
        <p:pic>
          <p:nvPicPr>
            <p:cNvPr id="53386" name="Picture 122"/>
            <p:cNvPicPr>
              <a:picLocks noChangeAspect="1" noChangeArrowheads="1"/>
            </p:cNvPicPr>
            <p:nvPr/>
          </p:nvPicPr>
          <p:blipFill>
            <a:blip r:embed="rId41" cstate="print"/>
            <a:srcRect/>
            <a:stretch>
              <a:fillRect/>
            </a:stretch>
          </p:blipFill>
          <p:spPr bwMode="auto">
            <a:xfrm>
              <a:off x="7028534" y="6602347"/>
              <a:ext cx="213506" cy="208921"/>
            </a:xfrm>
            <a:prstGeom prst="rect">
              <a:avLst/>
            </a:prstGeom>
            <a:noFill/>
            <a:ln w="9525">
              <a:noFill/>
              <a:miter lim="800000"/>
              <a:headEnd/>
              <a:tailEnd/>
            </a:ln>
          </p:spPr>
        </p:pic>
        <p:sp>
          <p:nvSpPr>
            <p:cNvPr id="53387" name="Rectangle 123"/>
            <p:cNvSpPr>
              <a:spLocks noChangeArrowheads="1"/>
            </p:cNvSpPr>
            <p:nvPr/>
          </p:nvSpPr>
          <p:spPr bwMode="auto">
            <a:xfrm>
              <a:off x="7028534" y="6602347"/>
              <a:ext cx="213506" cy="208921"/>
            </a:xfrm>
            <a:prstGeom prst="rect">
              <a:avLst/>
            </a:prstGeom>
            <a:solidFill>
              <a:srgbClr val="FAEFDB"/>
            </a:solidFill>
            <a:ln w="9525">
              <a:noFill/>
              <a:miter lim="800000"/>
              <a:headEnd/>
              <a:tailEnd/>
            </a:ln>
          </p:spPr>
          <p:txBody>
            <a:bodyPr/>
            <a:lstStyle/>
            <a:p>
              <a:endParaRPr lang="en-US" dirty="0"/>
            </a:p>
          </p:txBody>
        </p:sp>
        <p:sp>
          <p:nvSpPr>
            <p:cNvPr id="53388" name="Rectangle 124"/>
            <p:cNvSpPr>
              <a:spLocks noChangeArrowheads="1"/>
            </p:cNvSpPr>
            <p:nvPr/>
          </p:nvSpPr>
          <p:spPr bwMode="auto">
            <a:xfrm>
              <a:off x="7242040" y="6602347"/>
              <a:ext cx="31169" cy="208921"/>
            </a:xfrm>
            <a:prstGeom prst="rect">
              <a:avLst/>
            </a:prstGeom>
            <a:solidFill>
              <a:srgbClr val="FAEFDE"/>
            </a:solidFill>
            <a:ln w="9525">
              <a:noFill/>
              <a:miter lim="800000"/>
              <a:headEnd/>
              <a:tailEnd/>
            </a:ln>
          </p:spPr>
          <p:txBody>
            <a:bodyPr/>
            <a:lstStyle/>
            <a:p>
              <a:endParaRPr lang="en-US" dirty="0"/>
            </a:p>
          </p:txBody>
        </p:sp>
        <p:pic>
          <p:nvPicPr>
            <p:cNvPr id="53389" name="Picture 125"/>
            <p:cNvPicPr>
              <a:picLocks noChangeAspect="1" noChangeArrowheads="1"/>
            </p:cNvPicPr>
            <p:nvPr/>
          </p:nvPicPr>
          <p:blipFill>
            <a:blip r:embed="rId42" cstate="print"/>
            <a:srcRect/>
            <a:stretch>
              <a:fillRect/>
            </a:stretch>
          </p:blipFill>
          <p:spPr bwMode="auto">
            <a:xfrm>
              <a:off x="7242040" y="6602347"/>
              <a:ext cx="31169" cy="208921"/>
            </a:xfrm>
            <a:prstGeom prst="rect">
              <a:avLst/>
            </a:prstGeom>
            <a:noFill/>
            <a:ln w="9525">
              <a:noFill/>
              <a:miter lim="800000"/>
              <a:headEnd/>
              <a:tailEnd/>
            </a:ln>
          </p:spPr>
        </p:pic>
        <p:sp>
          <p:nvSpPr>
            <p:cNvPr id="53390" name="Rectangle 126"/>
            <p:cNvSpPr>
              <a:spLocks noChangeArrowheads="1"/>
            </p:cNvSpPr>
            <p:nvPr/>
          </p:nvSpPr>
          <p:spPr bwMode="auto">
            <a:xfrm>
              <a:off x="7242040" y="6602347"/>
              <a:ext cx="31169" cy="208921"/>
            </a:xfrm>
            <a:prstGeom prst="rect">
              <a:avLst/>
            </a:prstGeom>
            <a:solidFill>
              <a:srgbClr val="FAEFDE"/>
            </a:solidFill>
            <a:ln w="9525">
              <a:noFill/>
              <a:miter lim="800000"/>
              <a:headEnd/>
              <a:tailEnd/>
            </a:ln>
          </p:spPr>
          <p:txBody>
            <a:bodyPr/>
            <a:lstStyle/>
            <a:p>
              <a:endParaRPr lang="en-US" dirty="0"/>
            </a:p>
          </p:txBody>
        </p:sp>
        <p:sp>
          <p:nvSpPr>
            <p:cNvPr id="53391" name="Rectangle 127"/>
            <p:cNvSpPr>
              <a:spLocks noChangeArrowheads="1"/>
            </p:cNvSpPr>
            <p:nvPr/>
          </p:nvSpPr>
          <p:spPr bwMode="auto">
            <a:xfrm>
              <a:off x="7273209" y="6602347"/>
              <a:ext cx="121558" cy="208921"/>
            </a:xfrm>
            <a:prstGeom prst="rect">
              <a:avLst/>
            </a:prstGeom>
            <a:solidFill>
              <a:srgbClr val="FBF1DE"/>
            </a:solidFill>
            <a:ln w="9525">
              <a:noFill/>
              <a:miter lim="800000"/>
              <a:headEnd/>
              <a:tailEnd/>
            </a:ln>
          </p:spPr>
          <p:txBody>
            <a:bodyPr/>
            <a:lstStyle/>
            <a:p>
              <a:endParaRPr lang="en-US" dirty="0"/>
            </a:p>
          </p:txBody>
        </p:sp>
        <p:pic>
          <p:nvPicPr>
            <p:cNvPr id="53392" name="Picture 128"/>
            <p:cNvPicPr>
              <a:picLocks noChangeAspect="1" noChangeArrowheads="1"/>
            </p:cNvPicPr>
            <p:nvPr/>
          </p:nvPicPr>
          <p:blipFill>
            <a:blip r:embed="rId43" cstate="print"/>
            <a:srcRect/>
            <a:stretch>
              <a:fillRect/>
            </a:stretch>
          </p:blipFill>
          <p:spPr bwMode="auto">
            <a:xfrm>
              <a:off x="7273209" y="6602347"/>
              <a:ext cx="121558" cy="208921"/>
            </a:xfrm>
            <a:prstGeom prst="rect">
              <a:avLst/>
            </a:prstGeom>
            <a:noFill/>
            <a:ln w="9525">
              <a:noFill/>
              <a:miter lim="800000"/>
              <a:headEnd/>
              <a:tailEnd/>
            </a:ln>
          </p:spPr>
        </p:pic>
        <p:sp>
          <p:nvSpPr>
            <p:cNvPr id="53393" name="Rectangle 129"/>
            <p:cNvSpPr>
              <a:spLocks noChangeArrowheads="1"/>
            </p:cNvSpPr>
            <p:nvPr/>
          </p:nvSpPr>
          <p:spPr bwMode="auto">
            <a:xfrm>
              <a:off x="7273209" y="6602347"/>
              <a:ext cx="121558" cy="208921"/>
            </a:xfrm>
            <a:prstGeom prst="rect">
              <a:avLst/>
            </a:prstGeom>
            <a:solidFill>
              <a:srgbClr val="FBF1DE"/>
            </a:solidFill>
            <a:ln w="9525">
              <a:noFill/>
              <a:miter lim="800000"/>
              <a:headEnd/>
              <a:tailEnd/>
            </a:ln>
          </p:spPr>
          <p:txBody>
            <a:bodyPr/>
            <a:lstStyle/>
            <a:p>
              <a:endParaRPr lang="en-US" dirty="0"/>
            </a:p>
          </p:txBody>
        </p:sp>
        <p:sp>
          <p:nvSpPr>
            <p:cNvPr id="53394" name="Rectangle 130"/>
            <p:cNvSpPr>
              <a:spLocks noChangeArrowheads="1"/>
            </p:cNvSpPr>
            <p:nvPr/>
          </p:nvSpPr>
          <p:spPr bwMode="auto">
            <a:xfrm>
              <a:off x="7394767" y="6602347"/>
              <a:ext cx="68571" cy="208921"/>
            </a:xfrm>
            <a:prstGeom prst="rect">
              <a:avLst/>
            </a:prstGeom>
            <a:solidFill>
              <a:srgbClr val="FBF1E1"/>
            </a:solidFill>
            <a:ln w="9525">
              <a:noFill/>
              <a:miter lim="800000"/>
              <a:headEnd/>
              <a:tailEnd/>
            </a:ln>
          </p:spPr>
          <p:txBody>
            <a:bodyPr/>
            <a:lstStyle/>
            <a:p>
              <a:endParaRPr lang="en-US" dirty="0"/>
            </a:p>
          </p:txBody>
        </p:sp>
        <p:pic>
          <p:nvPicPr>
            <p:cNvPr id="53395" name="Picture 131"/>
            <p:cNvPicPr>
              <a:picLocks noChangeAspect="1" noChangeArrowheads="1"/>
            </p:cNvPicPr>
            <p:nvPr/>
          </p:nvPicPr>
          <p:blipFill>
            <a:blip r:embed="rId44" cstate="print"/>
            <a:srcRect/>
            <a:stretch>
              <a:fillRect/>
            </a:stretch>
          </p:blipFill>
          <p:spPr bwMode="auto">
            <a:xfrm>
              <a:off x="7394767" y="6602347"/>
              <a:ext cx="68571" cy="208921"/>
            </a:xfrm>
            <a:prstGeom prst="rect">
              <a:avLst/>
            </a:prstGeom>
            <a:noFill/>
            <a:ln w="9525">
              <a:noFill/>
              <a:miter lim="800000"/>
              <a:headEnd/>
              <a:tailEnd/>
            </a:ln>
          </p:spPr>
        </p:pic>
        <p:sp>
          <p:nvSpPr>
            <p:cNvPr id="53396" name="Rectangle 132"/>
            <p:cNvSpPr>
              <a:spLocks noChangeArrowheads="1"/>
            </p:cNvSpPr>
            <p:nvPr/>
          </p:nvSpPr>
          <p:spPr bwMode="auto">
            <a:xfrm>
              <a:off x="7394767" y="6602347"/>
              <a:ext cx="68571" cy="208921"/>
            </a:xfrm>
            <a:prstGeom prst="rect">
              <a:avLst/>
            </a:prstGeom>
            <a:solidFill>
              <a:srgbClr val="FBF1E1"/>
            </a:solidFill>
            <a:ln w="9525">
              <a:noFill/>
              <a:miter lim="800000"/>
              <a:headEnd/>
              <a:tailEnd/>
            </a:ln>
          </p:spPr>
          <p:txBody>
            <a:bodyPr/>
            <a:lstStyle/>
            <a:p>
              <a:endParaRPr lang="en-US" dirty="0"/>
            </a:p>
          </p:txBody>
        </p:sp>
        <p:sp>
          <p:nvSpPr>
            <p:cNvPr id="53397" name="Rectangle 133"/>
            <p:cNvSpPr>
              <a:spLocks noChangeArrowheads="1"/>
            </p:cNvSpPr>
            <p:nvPr/>
          </p:nvSpPr>
          <p:spPr bwMode="auto">
            <a:xfrm>
              <a:off x="7463338" y="6602347"/>
              <a:ext cx="144935" cy="208921"/>
            </a:xfrm>
            <a:prstGeom prst="rect">
              <a:avLst/>
            </a:prstGeom>
            <a:solidFill>
              <a:srgbClr val="FBF2E3"/>
            </a:solidFill>
            <a:ln w="9525">
              <a:noFill/>
              <a:miter lim="800000"/>
              <a:headEnd/>
              <a:tailEnd/>
            </a:ln>
          </p:spPr>
          <p:txBody>
            <a:bodyPr/>
            <a:lstStyle/>
            <a:p>
              <a:endParaRPr lang="en-US" dirty="0"/>
            </a:p>
          </p:txBody>
        </p:sp>
        <p:pic>
          <p:nvPicPr>
            <p:cNvPr id="53398" name="Picture 134"/>
            <p:cNvPicPr>
              <a:picLocks noChangeAspect="1" noChangeArrowheads="1"/>
            </p:cNvPicPr>
            <p:nvPr/>
          </p:nvPicPr>
          <p:blipFill>
            <a:blip r:embed="rId45" cstate="print"/>
            <a:srcRect/>
            <a:stretch>
              <a:fillRect/>
            </a:stretch>
          </p:blipFill>
          <p:spPr bwMode="auto">
            <a:xfrm>
              <a:off x="7463338" y="6602347"/>
              <a:ext cx="144935" cy="208921"/>
            </a:xfrm>
            <a:prstGeom prst="rect">
              <a:avLst/>
            </a:prstGeom>
            <a:noFill/>
            <a:ln w="9525">
              <a:noFill/>
              <a:miter lim="800000"/>
              <a:headEnd/>
              <a:tailEnd/>
            </a:ln>
          </p:spPr>
        </p:pic>
        <p:sp>
          <p:nvSpPr>
            <p:cNvPr id="53399" name="Rectangle 135"/>
            <p:cNvSpPr>
              <a:spLocks noChangeArrowheads="1"/>
            </p:cNvSpPr>
            <p:nvPr/>
          </p:nvSpPr>
          <p:spPr bwMode="auto">
            <a:xfrm>
              <a:off x="7463338" y="6602347"/>
              <a:ext cx="144935" cy="208921"/>
            </a:xfrm>
            <a:prstGeom prst="rect">
              <a:avLst/>
            </a:prstGeom>
            <a:solidFill>
              <a:srgbClr val="FBF2E3"/>
            </a:solidFill>
            <a:ln w="9525">
              <a:noFill/>
              <a:miter lim="800000"/>
              <a:headEnd/>
              <a:tailEnd/>
            </a:ln>
          </p:spPr>
          <p:txBody>
            <a:bodyPr/>
            <a:lstStyle/>
            <a:p>
              <a:endParaRPr lang="en-US" dirty="0"/>
            </a:p>
          </p:txBody>
        </p:sp>
        <p:sp>
          <p:nvSpPr>
            <p:cNvPr id="53400" name="Rectangle 136"/>
            <p:cNvSpPr>
              <a:spLocks noChangeArrowheads="1"/>
            </p:cNvSpPr>
            <p:nvPr/>
          </p:nvSpPr>
          <p:spPr bwMode="auto">
            <a:xfrm>
              <a:off x="7608272" y="6602347"/>
              <a:ext cx="15584" cy="208921"/>
            </a:xfrm>
            <a:prstGeom prst="rect">
              <a:avLst/>
            </a:prstGeom>
            <a:solidFill>
              <a:srgbClr val="FBF4E4"/>
            </a:solidFill>
            <a:ln w="9525">
              <a:noFill/>
              <a:miter lim="800000"/>
              <a:headEnd/>
              <a:tailEnd/>
            </a:ln>
          </p:spPr>
          <p:txBody>
            <a:bodyPr/>
            <a:lstStyle/>
            <a:p>
              <a:endParaRPr lang="en-US" dirty="0"/>
            </a:p>
          </p:txBody>
        </p:sp>
        <p:pic>
          <p:nvPicPr>
            <p:cNvPr id="53401" name="Picture 137"/>
            <p:cNvPicPr>
              <a:picLocks noChangeAspect="1" noChangeArrowheads="1"/>
            </p:cNvPicPr>
            <p:nvPr/>
          </p:nvPicPr>
          <p:blipFill>
            <a:blip r:embed="rId46" cstate="print"/>
            <a:srcRect/>
            <a:stretch>
              <a:fillRect/>
            </a:stretch>
          </p:blipFill>
          <p:spPr bwMode="auto">
            <a:xfrm>
              <a:off x="7608272" y="6602347"/>
              <a:ext cx="15584" cy="208921"/>
            </a:xfrm>
            <a:prstGeom prst="rect">
              <a:avLst/>
            </a:prstGeom>
            <a:noFill/>
            <a:ln w="9525">
              <a:noFill/>
              <a:miter lim="800000"/>
              <a:headEnd/>
              <a:tailEnd/>
            </a:ln>
          </p:spPr>
        </p:pic>
        <p:sp>
          <p:nvSpPr>
            <p:cNvPr id="53402" name="Rectangle 138"/>
            <p:cNvSpPr>
              <a:spLocks noChangeArrowheads="1"/>
            </p:cNvSpPr>
            <p:nvPr/>
          </p:nvSpPr>
          <p:spPr bwMode="auto">
            <a:xfrm>
              <a:off x="7608272" y="6602347"/>
              <a:ext cx="15584" cy="208921"/>
            </a:xfrm>
            <a:prstGeom prst="rect">
              <a:avLst/>
            </a:prstGeom>
            <a:solidFill>
              <a:srgbClr val="FBF4E4"/>
            </a:solidFill>
            <a:ln w="9525">
              <a:noFill/>
              <a:miter lim="800000"/>
              <a:headEnd/>
              <a:tailEnd/>
            </a:ln>
          </p:spPr>
          <p:txBody>
            <a:bodyPr/>
            <a:lstStyle/>
            <a:p>
              <a:endParaRPr lang="en-US" dirty="0"/>
            </a:p>
          </p:txBody>
        </p:sp>
        <p:sp>
          <p:nvSpPr>
            <p:cNvPr id="53403" name="Rectangle 139"/>
            <p:cNvSpPr>
              <a:spLocks noChangeArrowheads="1"/>
            </p:cNvSpPr>
            <p:nvPr/>
          </p:nvSpPr>
          <p:spPr bwMode="auto">
            <a:xfrm>
              <a:off x="7623856" y="6602347"/>
              <a:ext cx="151169" cy="208921"/>
            </a:xfrm>
            <a:prstGeom prst="rect">
              <a:avLst/>
            </a:prstGeom>
            <a:solidFill>
              <a:srgbClr val="FBF4E6"/>
            </a:solidFill>
            <a:ln w="9525">
              <a:noFill/>
              <a:miter lim="800000"/>
              <a:headEnd/>
              <a:tailEnd/>
            </a:ln>
          </p:spPr>
          <p:txBody>
            <a:bodyPr/>
            <a:lstStyle/>
            <a:p>
              <a:endParaRPr lang="en-US" dirty="0"/>
            </a:p>
          </p:txBody>
        </p:sp>
        <p:pic>
          <p:nvPicPr>
            <p:cNvPr id="53404" name="Picture 140"/>
            <p:cNvPicPr>
              <a:picLocks noChangeAspect="1" noChangeArrowheads="1"/>
            </p:cNvPicPr>
            <p:nvPr/>
          </p:nvPicPr>
          <p:blipFill>
            <a:blip r:embed="rId47" cstate="print"/>
            <a:srcRect/>
            <a:stretch>
              <a:fillRect/>
            </a:stretch>
          </p:blipFill>
          <p:spPr bwMode="auto">
            <a:xfrm>
              <a:off x="7623856" y="6602347"/>
              <a:ext cx="151169" cy="208921"/>
            </a:xfrm>
            <a:prstGeom prst="rect">
              <a:avLst/>
            </a:prstGeom>
            <a:noFill/>
            <a:ln w="9525">
              <a:noFill/>
              <a:miter lim="800000"/>
              <a:headEnd/>
              <a:tailEnd/>
            </a:ln>
          </p:spPr>
        </p:pic>
        <p:sp>
          <p:nvSpPr>
            <p:cNvPr id="53405" name="Rectangle 141"/>
            <p:cNvSpPr>
              <a:spLocks noChangeArrowheads="1"/>
            </p:cNvSpPr>
            <p:nvPr/>
          </p:nvSpPr>
          <p:spPr bwMode="auto">
            <a:xfrm>
              <a:off x="7623856" y="6602347"/>
              <a:ext cx="151169" cy="208921"/>
            </a:xfrm>
            <a:prstGeom prst="rect">
              <a:avLst/>
            </a:prstGeom>
            <a:solidFill>
              <a:srgbClr val="FBF4E6"/>
            </a:solidFill>
            <a:ln w="9525">
              <a:noFill/>
              <a:miter lim="800000"/>
              <a:headEnd/>
              <a:tailEnd/>
            </a:ln>
          </p:spPr>
          <p:txBody>
            <a:bodyPr/>
            <a:lstStyle/>
            <a:p>
              <a:endParaRPr lang="en-US" dirty="0"/>
            </a:p>
          </p:txBody>
        </p:sp>
        <p:sp>
          <p:nvSpPr>
            <p:cNvPr id="53406" name="Rectangle 142"/>
            <p:cNvSpPr>
              <a:spLocks noChangeArrowheads="1"/>
            </p:cNvSpPr>
            <p:nvPr/>
          </p:nvSpPr>
          <p:spPr bwMode="auto">
            <a:xfrm>
              <a:off x="7775024" y="6602347"/>
              <a:ext cx="144935" cy="208921"/>
            </a:xfrm>
            <a:prstGeom prst="rect">
              <a:avLst/>
            </a:prstGeom>
            <a:solidFill>
              <a:srgbClr val="FBF5E9"/>
            </a:solidFill>
            <a:ln w="9525">
              <a:noFill/>
              <a:miter lim="800000"/>
              <a:headEnd/>
              <a:tailEnd/>
            </a:ln>
          </p:spPr>
          <p:txBody>
            <a:bodyPr/>
            <a:lstStyle/>
            <a:p>
              <a:endParaRPr lang="en-US" dirty="0"/>
            </a:p>
          </p:txBody>
        </p:sp>
        <p:pic>
          <p:nvPicPr>
            <p:cNvPr id="53407" name="Picture 143"/>
            <p:cNvPicPr>
              <a:picLocks noChangeAspect="1" noChangeArrowheads="1"/>
            </p:cNvPicPr>
            <p:nvPr/>
          </p:nvPicPr>
          <p:blipFill>
            <a:blip r:embed="rId48" cstate="print"/>
            <a:srcRect/>
            <a:stretch>
              <a:fillRect/>
            </a:stretch>
          </p:blipFill>
          <p:spPr bwMode="auto">
            <a:xfrm>
              <a:off x="7775024" y="6602347"/>
              <a:ext cx="144935" cy="208921"/>
            </a:xfrm>
            <a:prstGeom prst="rect">
              <a:avLst/>
            </a:prstGeom>
            <a:noFill/>
            <a:ln w="9525">
              <a:noFill/>
              <a:miter lim="800000"/>
              <a:headEnd/>
              <a:tailEnd/>
            </a:ln>
          </p:spPr>
        </p:pic>
        <p:sp>
          <p:nvSpPr>
            <p:cNvPr id="53408" name="Rectangle 144"/>
            <p:cNvSpPr>
              <a:spLocks noChangeArrowheads="1"/>
            </p:cNvSpPr>
            <p:nvPr/>
          </p:nvSpPr>
          <p:spPr bwMode="auto">
            <a:xfrm>
              <a:off x="7775024" y="6602347"/>
              <a:ext cx="144935" cy="208921"/>
            </a:xfrm>
            <a:prstGeom prst="rect">
              <a:avLst/>
            </a:prstGeom>
            <a:solidFill>
              <a:srgbClr val="FBF5E9"/>
            </a:solidFill>
            <a:ln w="9525">
              <a:noFill/>
              <a:miter lim="800000"/>
              <a:headEnd/>
              <a:tailEnd/>
            </a:ln>
          </p:spPr>
          <p:txBody>
            <a:bodyPr/>
            <a:lstStyle/>
            <a:p>
              <a:endParaRPr lang="en-US" dirty="0"/>
            </a:p>
          </p:txBody>
        </p:sp>
        <p:sp>
          <p:nvSpPr>
            <p:cNvPr id="53409" name="Rectangle 145"/>
            <p:cNvSpPr>
              <a:spLocks noChangeArrowheads="1"/>
            </p:cNvSpPr>
            <p:nvPr/>
          </p:nvSpPr>
          <p:spPr bwMode="auto">
            <a:xfrm>
              <a:off x="7919958" y="6602347"/>
              <a:ext cx="15584" cy="208921"/>
            </a:xfrm>
            <a:prstGeom prst="rect">
              <a:avLst/>
            </a:prstGeom>
            <a:solidFill>
              <a:srgbClr val="FDF5EA"/>
            </a:solidFill>
            <a:ln w="9525">
              <a:noFill/>
              <a:miter lim="800000"/>
              <a:headEnd/>
              <a:tailEnd/>
            </a:ln>
          </p:spPr>
          <p:txBody>
            <a:bodyPr/>
            <a:lstStyle/>
            <a:p>
              <a:endParaRPr lang="en-US" dirty="0"/>
            </a:p>
          </p:txBody>
        </p:sp>
        <p:pic>
          <p:nvPicPr>
            <p:cNvPr id="53410" name="Picture 146"/>
            <p:cNvPicPr>
              <a:picLocks noChangeAspect="1" noChangeArrowheads="1"/>
            </p:cNvPicPr>
            <p:nvPr/>
          </p:nvPicPr>
          <p:blipFill>
            <a:blip r:embed="rId49" cstate="print"/>
            <a:srcRect/>
            <a:stretch>
              <a:fillRect/>
            </a:stretch>
          </p:blipFill>
          <p:spPr bwMode="auto">
            <a:xfrm>
              <a:off x="7919958" y="6602347"/>
              <a:ext cx="15584" cy="208921"/>
            </a:xfrm>
            <a:prstGeom prst="rect">
              <a:avLst/>
            </a:prstGeom>
            <a:noFill/>
            <a:ln w="9525">
              <a:noFill/>
              <a:miter lim="800000"/>
              <a:headEnd/>
              <a:tailEnd/>
            </a:ln>
          </p:spPr>
        </p:pic>
        <p:sp>
          <p:nvSpPr>
            <p:cNvPr id="53411" name="Rectangle 147"/>
            <p:cNvSpPr>
              <a:spLocks noChangeArrowheads="1"/>
            </p:cNvSpPr>
            <p:nvPr/>
          </p:nvSpPr>
          <p:spPr bwMode="auto">
            <a:xfrm>
              <a:off x="7919958" y="6602347"/>
              <a:ext cx="15584" cy="208921"/>
            </a:xfrm>
            <a:prstGeom prst="rect">
              <a:avLst/>
            </a:prstGeom>
            <a:solidFill>
              <a:srgbClr val="FDF5EA"/>
            </a:solidFill>
            <a:ln w="9525">
              <a:noFill/>
              <a:miter lim="800000"/>
              <a:headEnd/>
              <a:tailEnd/>
            </a:ln>
          </p:spPr>
          <p:txBody>
            <a:bodyPr/>
            <a:lstStyle/>
            <a:p>
              <a:endParaRPr lang="en-US" dirty="0"/>
            </a:p>
          </p:txBody>
        </p:sp>
        <p:sp>
          <p:nvSpPr>
            <p:cNvPr id="53412" name="Rectangle 148"/>
            <p:cNvSpPr>
              <a:spLocks noChangeArrowheads="1"/>
            </p:cNvSpPr>
            <p:nvPr/>
          </p:nvSpPr>
          <p:spPr bwMode="auto">
            <a:xfrm>
              <a:off x="7935543" y="6602347"/>
              <a:ext cx="15584" cy="208921"/>
            </a:xfrm>
            <a:prstGeom prst="rect">
              <a:avLst/>
            </a:prstGeom>
            <a:solidFill>
              <a:srgbClr val="FDF5EC"/>
            </a:solidFill>
            <a:ln w="9525">
              <a:noFill/>
              <a:miter lim="800000"/>
              <a:headEnd/>
              <a:tailEnd/>
            </a:ln>
          </p:spPr>
          <p:txBody>
            <a:bodyPr/>
            <a:lstStyle/>
            <a:p>
              <a:endParaRPr lang="en-US" dirty="0"/>
            </a:p>
          </p:txBody>
        </p:sp>
        <p:pic>
          <p:nvPicPr>
            <p:cNvPr id="53413" name="Picture 149"/>
            <p:cNvPicPr>
              <a:picLocks noChangeAspect="1" noChangeArrowheads="1"/>
            </p:cNvPicPr>
            <p:nvPr/>
          </p:nvPicPr>
          <p:blipFill>
            <a:blip r:embed="rId50" cstate="print"/>
            <a:srcRect/>
            <a:stretch>
              <a:fillRect/>
            </a:stretch>
          </p:blipFill>
          <p:spPr bwMode="auto">
            <a:xfrm>
              <a:off x="7935543" y="6602347"/>
              <a:ext cx="15584" cy="208921"/>
            </a:xfrm>
            <a:prstGeom prst="rect">
              <a:avLst/>
            </a:prstGeom>
            <a:noFill/>
            <a:ln w="9525">
              <a:noFill/>
              <a:miter lim="800000"/>
              <a:headEnd/>
              <a:tailEnd/>
            </a:ln>
          </p:spPr>
        </p:pic>
        <p:sp>
          <p:nvSpPr>
            <p:cNvPr id="53414" name="Rectangle 150"/>
            <p:cNvSpPr>
              <a:spLocks noChangeArrowheads="1"/>
            </p:cNvSpPr>
            <p:nvPr/>
          </p:nvSpPr>
          <p:spPr bwMode="auto">
            <a:xfrm>
              <a:off x="7935543" y="6602347"/>
              <a:ext cx="15584" cy="208921"/>
            </a:xfrm>
            <a:prstGeom prst="rect">
              <a:avLst/>
            </a:prstGeom>
            <a:solidFill>
              <a:srgbClr val="FDF5EC"/>
            </a:solidFill>
            <a:ln w="9525">
              <a:noFill/>
              <a:miter lim="800000"/>
              <a:headEnd/>
              <a:tailEnd/>
            </a:ln>
          </p:spPr>
          <p:txBody>
            <a:bodyPr/>
            <a:lstStyle/>
            <a:p>
              <a:endParaRPr lang="en-US" dirty="0"/>
            </a:p>
          </p:txBody>
        </p:sp>
        <p:sp>
          <p:nvSpPr>
            <p:cNvPr id="53415" name="Rectangle 151"/>
            <p:cNvSpPr>
              <a:spLocks noChangeArrowheads="1"/>
            </p:cNvSpPr>
            <p:nvPr/>
          </p:nvSpPr>
          <p:spPr bwMode="auto">
            <a:xfrm>
              <a:off x="7951127" y="6602347"/>
              <a:ext cx="137142" cy="208921"/>
            </a:xfrm>
            <a:prstGeom prst="rect">
              <a:avLst/>
            </a:prstGeom>
            <a:solidFill>
              <a:srgbClr val="FDF7EC"/>
            </a:solidFill>
            <a:ln w="9525">
              <a:noFill/>
              <a:miter lim="800000"/>
              <a:headEnd/>
              <a:tailEnd/>
            </a:ln>
          </p:spPr>
          <p:txBody>
            <a:bodyPr/>
            <a:lstStyle/>
            <a:p>
              <a:endParaRPr lang="en-US" dirty="0"/>
            </a:p>
          </p:txBody>
        </p:sp>
        <p:pic>
          <p:nvPicPr>
            <p:cNvPr id="53416" name="Picture 152"/>
            <p:cNvPicPr>
              <a:picLocks noChangeAspect="1" noChangeArrowheads="1"/>
            </p:cNvPicPr>
            <p:nvPr/>
          </p:nvPicPr>
          <p:blipFill>
            <a:blip r:embed="rId51" cstate="print"/>
            <a:srcRect/>
            <a:stretch>
              <a:fillRect/>
            </a:stretch>
          </p:blipFill>
          <p:spPr bwMode="auto">
            <a:xfrm>
              <a:off x="7951127" y="6602347"/>
              <a:ext cx="137142" cy="208921"/>
            </a:xfrm>
            <a:prstGeom prst="rect">
              <a:avLst/>
            </a:prstGeom>
            <a:noFill/>
            <a:ln w="9525">
              <a:noFill/>
              <a:miter lim="800000"/>
              <a:headEnd/>
              <a:tailEnd/>
            </a:ln>
          </p:spPr>
        </p:pic>
        <p:sp>
          <p:nvSpPr>
            <p:cNvPr id="53417" name="Rectangle 153"/>
            <p:cNvSpPr>
              <a:spLocks noChangeArrowheads="1"/>
            </p:cNvSpPr>
            <p:nvPr/>
          </p:nvSpPr>
          <p:spPr bwMode="auto">
            <a:xfrm>
              <a:off x="7951127" y="6602347"/>
              <a:ext cx="137142" cy="208921"/>
            </a:xfrm>
            <a:prstGeom prst="rect">
              <a:avLst/>
            </a:prstGeom>
            <a:solidFill>
              <a:srgbClr val="FDF7EC"/>
            </a:solidFill>
            <a:ln w="9525">
              <a:noFill/>
              <a:miter lim="800000"/>
              <a:headEnd/>
              <a:tailEnd/>
            </a:ln>
          </p:spPr>
          <p:txBody>
            <a:bodyPr/>
            <a:lstStyle/>
            <a:p>
              <a:endParaRPr lang="en-US" dirty="0"/>
            </a:p>
          </p:txBody>
        </p:sp>
        <p:sp>
          <p:nvSpPr>
            <p:cNvPr id="53418" name="Rectangle 154"/>
            <p:cNvSpPr>
              <a:spLocks noChangeArrowheads="1"/>
            </p:cNvSpPr>
            <p:nvPr/>
          </p:nvSpPr>
          <p:spPr bwMode="auto">
            <a:xfrm>
              <a:off x="8088269" y="6602347"/>
              <a:ext cx="76364" cy="208921"/>
            </a:xfrm>
            <a:prstGeom prst="rect">
              <a:avLst/>
            </a:prstGeom>
            <a:solidFill>
              <a:srgbClr val="FDF7EF"/>
            </a:solidFill>
            <a:ln w="9525">
              <a:noFill/>
              <a:miter lim="800000"/>
              <a:headEnd/>
              <a:tailEnd/>
            </a:ln>
          </p:spPr>
          <p:txBody>
            <a:bodyPr/>
            <a:lstStyle/>
            <a:p>
              <a:endParaRPr lang="en-US" dirty="0"/>
            </a:p>
          </p:txBody>
        </p:sp>
        <p:pic>
          <p:nvPicPr>
            <p:cNvPr id="53419" name="Picture 155"/>
            <p:cNvPicPr>
              <a:picLocks noChangeAspect="1" noChangeArrowheads="1"/>
            </p:cNvPicPr>
            <p:nvPr/>
          </p:nvPicPr>
          <p:blipFill>
            <a:blip r:embed="rId52" cstate="print"/>
            <a:srcRect/>
            <a:stretch>
              <a:fillRect/>
            </a:stretch>
          </p:blipFill>
          <p:spPr bwMode="auto">
            <a:xfrm>
              <a:off x="8088269" y="6602347"/>
              <a:ext cx="76364" cy="208921"/>
            </a:xfrm>
            <a:prstGeom prst="rect">
              <a:avLst/>
            </a:prstGeom>
            <a:noFill/>
            <a:ln w="9525">
              <a:noFill/>
              <a:miter lim="800000"/>
              <a:headEnd/>
              <a:tailEnd/>
            </a:ln>
          </p:spPr>
        </p:pic>
        <p:sp>
          <p:nvSpPr>
            <p:cNvPr id="53420" name="Rectangle 156"/>
            <p:cNvSpPr>
              <a:spLocks noChangeArrowheads="1"/>
            </p:cNvSpPr>
            <p:nvPr/>
          </p:nvSpPr>
          <p:spPr bwMode="auto">
            <a:xfrm>
              <a:off x="8088269" y="6602347"/>
              <a:ext cx="76364" cy="208921"/>
            </a:xfrm>
            <a:prstGeom prst="rect">
              <a:avLst/>
            </a:prstGeom>
            <a:solidFill>
              <a:srgbClr val="FDF7EF"/>
            </a:solidFill>
            <a:ln w="9525">
              <a:noFill/>
              <a:miter lim="800000"/>
              <a:headEnd/>
              <a:tailEnd/>
            </a:ln>
          </p:spPr>
          <p:txBody>
            <a:bodyPr/>
            <a:lstStyle/>
            <a:p>
              <a:endParaRPr lang="en-US" dirty="0"/>
            </a:p>
          </p:txBody>
        </p:sp>
        <p:sp>
          <p:nvSpPr>
            <p:cNvPr id="53421" name="Rectangle 157"/>
            <p:cNvSpPr>
              <a:spLocks noChangeArrowheads="1"/>
            </p:cNvSpPr>
            <p:nvPr/>
          </p:nvSpPr>
          <p:spPr bwMode="auto">
            <a:xfrm>
              <a:off x="8164633" y="6602347"/>
              <a:ext cx="137142" cy="208921"/>
            </a:xfrm>
            <a:prstGeom prst="rect">
              <a:avLst/>
            </a:prstGeom>
            <a:solidFill>
              <a:srgbClr val="FDF8F1"/>
            </a:solidFill>
            <a:ln w="9525">
              <a:noFill/>
              <a:miter lim="800000"/>
              <a:headEnd/>
              <a:tailEnd/>
            </a:ln>
          </p:spPr>
          <p:txBody>
            <a:bodyPr/>
            <a:lstStyle/>
            <a:p>
              <a:endParaRPr lang="en-US" dirty="0"/>
            </a:p>
          </p:txBody>
        </p:sp>
        <p:pic>
          <p:nvPicPr>
            <p:cNvPr id="53422" name="Picture 158"/>
            <p:cNvPicPr>
              <a:picLocks noChangeAspect="1" noChangeArrowheads="1"/>
            </p:cNvPicPr>
            <p:nvPr/>
          </p:nvPicPr>
          <p:blipFill>
            <a:blip r:embed="rId53" cstate="print"/>
            <a:srcRect/>
            <a:stretch>
              <a:fillRect/>
            </a:stretch>
          </p:blipFill>
          <p:spPr bwMode="auto">
            <a:xfrm>
              <a:off x="8164633" y="6602347"/>
              <a:ext cx="137142" cy="208921"/>
            </a:xfrm>
            <a:prstGeom prst="rect">
              <a:avLst/>
            </a:prstGeom>
            <a:noFill/>
            <a:ln w="9525">
              <a:noFill/>
              <a:miter lim="800000"/>
              <a:headEnd/>
              <a:tailEnd/>
            </a:ln>
          </p:spPr>
        </p:pic>
        <p:sp>
          <p:nvSpPr>
            <p:cNvPr id="53423" name="Rectangle 159"/>
            <p:cNvSpPr>
              <a:spLocks noChangeArrowheads="1"/>
            </p:cNvSpPr>
            <p:nvPr/>
          </p:nvSpPr>
          <p:spPr bwMode="auto">
            <a:xfrm>
              <a:off x="8164633" y="6602347"/>
              <a:ext cx="137142" cy="208921"/>
            </a:xfrm>
            <a:prstGeom prst="rect">
              <a:avLst/>
            </a:prstGeom>
            <a:solidFill>
              <a:srgbClr val="FDF8F1"/>
            </a:solidFill>
            <a:ln w="9525">
              <a:noFill/>
              <a:miter lim="800000"/>
              <a:headEnd/>
              <a:tailEnd/>
            </a:ln>
          </p:spPr>
          <p:txBody>
            <a:bodyPr/>
            <a:lstStyle/>
            <a:p>
              <a:endParaRPr lang="en-US" dirty="0"/>
            </a:p>
          </p:txBody>
        </p:sp>
        <p:sp>
          <p:nvSpPr>
            <p:cNvPr id="53424" name="Rectangle 160"/>
            <p:cNvSpPr>
              <a:spLocks noChangeArrowheads="1"/>
            </p:cNvSpPr>
            <p:nvPr/>
          </p:nvSpPr>
          <p:spPr bwMode="auto">
            <a:xfrm>
              <a:off x="8301775" y="6602347"/>
              <a:ext cx="14026" cy="208921"/>
            </a:xfrm>
            <a:prstGeom prst="rect">
              <a:avLst/>
            </a:prstGeom>
            <a:solidFill>
              <a:srgbClr val="FDFAF2"/>
            </a:solidFill>
            <a:ln w="9525">
              <a:noFill/>
              <a:miter lim="800000"/>
              <a:headEnd/>
              <a:tailEnd/>
            </a:ln>
          </p:spPr>
          <p:txBody>
            <a:bodyPr/>
            <a:lstStyle/>
            <a:p>
              <a:endParaRPr lang="en-US" dirty="0"/>
            </a:p>
          </p:txBody>
        </p:sp>
        <p:pic>
          <p:nvPicPr>
            <p:cNvPr id="53425" name="Picture 161"/>
            <p:cNvPicPr>
              <a:picLocks noChangeAspect="1" noChangeArrowheads="1"/>
            </p:cNvPicPr>
            <p:nvPr/>
          </p:nvPicPr>
          <p:blipFill>
            <a:blip r:embed="rId54" cstate="print"/>
            <a:srcRect/>
            <a:stretch>
              <a:fillRect/>
            </a:stretch>
          </p:blipFill>
          <p:spPr bwMode="auto">
            <a:xfrm>
              <a:off x="8301775" y="6602347"/>
              <a:ext cx="14026" cy="208921"/>
            </a:xfrm>
            <a:prstGeom prst="rect">
              <a:avLst/>
            </a:prstGeom>
            <a:noFill/>
            <a:ln w="9525">
              <a:noFill/>
              <a:miter lim="800000"/>
              <a:headEnd/>
              <a:tailEnd/>
            </a:ln>
          </p:spPr>
        </p:pic>
        <p:sp>
          <p:nvSpPr>
            <p:cNvPr id="53426" name="Rectangle 162"/>
            <p:cNvSpPr>
              <a:spLocks noChangeArrowheads="1"/>
            </p:cNvSpPr>
            <p:nvPr/>
          </p:nvSpPr>
          <p:spPr bwMode="auto">
            <a:xfrm>
              <a:off x="8301775" y="6602347"/>
              <a:ext cx="14026" cy="208921"/>
            </a:xfrm>
            <a:prstGeom prst="rect">
              <a:avLst/>
            </a:prstGeom>
            <a:solidFill>
              <a:srgbClr val="FDFAF2"/>
            </a:solidFill>
            <a:ln w="9525">
              <a:noFill/>
              <a:miter lim="800000"/>
              <a:headEnd/>
              <a:tailEnd/>
            </a:ln>
          </p:spPr>
          <p:txBody>
            <a:bodyPr/>
            <a:lstStyle/>
            <a:p>
              <a:endParaRPr lang="en-US" dirty="0"/>
            </a:p>
          </p:txBody>
        </p:sp>
        <p:sp>
          <p:nvSpPr>
            <p:cNvPr id="53427" name="Rectangle 163"/>
            <p:cNvSpPr>
              <a:spLocks noChangeArrowheads="1"/>
            </p:cNvSpPr>
            <p:nvPr/>
          </p:nvSpPr>
          <p:spPr bwMode="auto">
            <a:xfrm>
              <a:off x="8315800" y="6602347"/>
              <a:ext cx="160519" cy="208921"/>
            </a:xfrm>
            <a:prstGeom prst="rect">
              <a:avLst/>
            </a:prstGeom>
            <a:solidFill>
              <a:srgbClr val="FDFAF4"/>
            </a:solidFill>
            <a:ln w="9525">
              <a:noFill/>
              <a:miter lim="800000"/>
              <a:headEnd/>
              <a:tailEnd/>
            </a:ln>
          </p:spPr>
          <p:txBody>
            <a:bodyPr/>
            <a:lstStyle/>
            <a:p>
              <a:endParaRPr lang="en-US" dirty="0"/>
            </a:p>
          </p:txBody>
        </p:sp>
        <p:pic>
          <p:nvPicPr>
            <p:cNvPr id="53428" name="Picture 164"/>
            <p:cNvPicPr>
              <a:picLocks noChangeAspect="1" noChangeArrowheads="1"/>
            </p:cNvPicPr>
            <p:nvPr/>
          </p:nvPicPr>
          <p:blipFill>
            <a:blip r:embed="rId55" cstate="print"/>
            <a:srcRect/>
            <a:stretch>
              <a:fillRect/>
            </a:stretch>
          </p:blipFill>
          <p:spPr bwMode="auto">
            <a:xfrm>
              <a:off x="8315800" y="6602347"/>
              <a:ext cx="160519" cy="208921"/>
            </a:xfrm>
            <a:prstGeom prst="rect">
              <a:avLst/>
            </a:prstGeom>
            <a:noFill/>
            <a:ln w="9525">
              <a:noFill/>
              <a:miter lim="800000"/>
              <a:headEnd/>
              <a:tailEnd/>
            </a:ln>
          </p:spPr>
        </p:pic>
        <p:sp>
          <p:nvSpPr>
            <p:cNvPr id="53429" name="Rectangle 165"/>
            <p:cNvSpPr>
              <a:spLocks noChangeArrowheads="1"/>
            </p:cNvSpPr>
            <p:nvPr/>
          </p:nvSpPr>
          <p:spPr bwMode="auto">
            <a:xfrm>
              <a:off x="8315800" y="6602347"/>
              <a:ext cx="160519" cy="208921"/>
            </a:xfrm>
            <a:prstGeom prst="rect">
              <a:avLst/>
            </a:prstGeom>
            <a:solidFill>
              <a:srgbClr val="FDFAF4"/>
            </a:solidFill>
            <a:ln w="9525">
              <a:noFill/>
              <a:miter lim="800000"/>
              <a:headEnd/>
              <a:tailEnd/>
            </a:ln>
          </p:spPr>
          <p:txBody>
            <a:bodyPr/>
            <a:lstStyle/>
            <a:p>
              <a:endParaRPr lang="en-US" dirty="0"/>
            </a:p>
          </p:txBody>
        </p:sp>
        <p:sp>
          <p:nvSpPr>
            <p:cNvPr id="53430" name="Rectangle 166"/>
            <p:cNvSpPr>
              <a:spLocks noChangeArrowheads="1"/>
            </p:cNvSpPr>
            <p:nvPr/>
          </p:nvSpPr>
          <p:spPr bwMode="auto">
            <a:xfrm>
              <a:off x="8476319" y="6602347"/>
              <a:ext cx="152726" cy="208921"/>
            </a:xfrm>
            <a:prstGeom prst="rect">
              <a:avLst/>
            </a:prstGeom>
            <a:solidFill>
              <a:srgbClr val="FDFBF7"/>
            </a:solidFill>
            <a:ln w="9525">
              <a:noFill/>
              <a:miter lim="800000"/>
              <a:headEnd/>
              <a:tailEnd/>
            </a:ln>
          </p:spPr>
          <p:txBody>
            <a:bodyPr/>
            <a:lstStyle/>
            <a:p>
              <a:endParaRPr lang="en-US" dirty="0"/>
            </a:p>
          </p:txBody>
        </p:sp>
        <p:pic>
          <p:nvPicPr>
            <p:cNvPr id="53431" name="Picture 167"/>
            <p:cNvPicPr>
              <a:picLocks noChangeAspect="1" noChangeArrowheads="1"/>
            </p:cNvPicPr>
            <p:nvPr/>
          </p:nvPicPr>
          <p:blipFill>
            <a:blip r:embed="rId56" cstate="print"/>
            <a:srcRect/>
            <a:stretch>
              <a:fillRect/>
            </a:stretch>
          </p:blipFill>
          <p:spPr bwMode="auto">
            <a:xfrm>
              <a:off x="8476319" y="6602347"/>
              <a:ext cx="152726" cy="208921"/>
            </a:xfrm>
            <a:prstGeom prst="rect">
              <a:avLst/>
            </a:prstGeom>
            <a:noFill/>
            <a:ln w="9525">
              <a:noFill/>
              <a:miter lim="800000"/>
              <a:headEnd/>
              <a:tailEnd/>
            </a:ln>
          </p:spPr>
        </p:pic>
        <p:sp>
          <p:nvSpPr>
            <p:cNvPr id="53432" name="Rectangle 168"/>
            <p:cNvSpPr>
              <a:spLocks noChangeArrowheads="1"/>
            </p:cNvSpPr>
            <p:nvPr/>
          </p:nvSpPr>
          <p:spPr bwMode="auto">
            <a:xfrm>
              <a:off x="8476319" y="6602347"/>
              <a:ext cx="152726" cy="208921"/>
            </a:xfrm>
            <a:prstGeom prst="rect">
              <a:avLst/>
            </a:prstGeom>
            <a:solidFill>
              <a:srgbClr val="FDFBF7"/>
            </a:solidFill>
            <a:ln w="9525">
              <a:noFill/>
              <a:miter lim="800000"/>
              <a:headEnd/>
              <a:tailEnd/>
            </a:ln>
          </p:spPr>
          <p:txBody>
            <a:bodyPr/>
            <a:lstStyle/>
            <a:p>
              <a:endParaRPr lang="en-US" dirty="0"/>
            </a:p>
          </p:txBody>
        </p:sp>
        <p:sp>
          <p:nvSpPr>
            <p:cNvPr id="53433" name="Rectangle 169"/>
            <p:cNvSpPr>
              <a:spLocks noChangeArrowheads="1"/>
            </p:cNvSpPr>
            <p:nvPr/>
          </p:nvSpPr>
          <p:spPr bwMode="auto">
            <a:xfrm>
              <a:off x="8629046" y="6602347"/>
              <a:ext cx="14026" cy="208921"/>
            </a:xfrm>
            <a:prstGeom prst="rect">
              <a:avLst/>
            </a:prstGeom>
            <a:solidFill>
              <a:srgbClr val="FEFBFA"/>
            </a:solidFill>
            <a:ln w="9525">
              <a:noFill/>
              <a:miter lim="800000"/>
              <a:headEnd/>
              <a:tailEnd/>
            </a:ln>
          </p:spPr>
          <p:txBody>
            <a:bodyPr/>
            <a:lstStyle/>
            <a:p>
              <a:endParaRPr lang="en-US" dirty="0"/>
            </a:p>
          </p:txBody>
        </p:sp>
        <p:pic>
          <p:nvPicPr>
            <p:cNvPr id="53434" name="Picture 170"/>
            <p:cNvPicPr>
              <a:picLocks noChangeAspect="1" noChangeArrowheads="1"/>
            </p:cNvPicPr>
            <p:nvPr/>
          </p:nvPicPr>
          <p:blipFill>
            <a:blip r:embed="rId57" cstate="print"/>
            <a:srcRect/>
            <a:stretch>
              <a:fillRect/>
            </a:stretch>
          </p:blipFill>
          <p:spPr bwMode="auto">
            <a:xfrm>
              <a:off x="8629046" y="6602347"/>
              <a:ext cx="14026" cy="208921"/>
            </a:xfrm>
            <a:prstGeom prst="rect">
              <a:avLst/>
            </a:prstGeom>
            <a:noFill/>
            <a:ln w="9525">
              <a:noFill/>
              <a:miter lim="800000"/>
              <a:headEnd/>
              <a:tailEnd/>
            </a:ln>
          </p:spPr>
        </p:pic>
        <p:sp>
          <p:nvSpPr>
            <p:cNvPr id="53435" name="Rectangle 171"/>
            <p:cNvSpPr>
              <a:spLocks noChangeArrowheads="1"/>
            </p:cNvSpPr>
            <p:nvPr/>
          </p:nvSpPr>
          <p:spPr bwMode="auto">
            <a:xfrm>
              <a:off x="8629046" y="6602347"/>
              <a:ext cx="14026" cy="208921"/>
            </a:xfrm>
            <a:prstGeom prst="rect">
              <a:avLst/>
            </a:prstGeom>
            <a:solidFill>
              <a:srgbClr val="FEFBFA"/>
            </a:solidFill>
            <a:ln w="9525">
              <a:noFill/>
              <a:miter lim="800000"/>
              <a:headEnd/>
              <a:tailEnd/>
            </a:ln>
          </p:spPr>
          <p:txBody>
            <a:bodyPr/>
            <a:lstStyle/>
            <a:p>
              <a:endParaRPr lang="en-US" dirty="0"/>
            </a:p>
          </p:txBody>
        </p:sp>
        <p:sp>
          <p:nvSpPr>
            <p:cNvPr id="53436" name="Rectangle 172"/>
            <p:cNvSpPr>
              <a:spLocks noChangeArrowheads="1"/>
            </p:cNvSpPr>
            <p:nvPr/>
          </p:nvSpPr>
          <p:spPr bwMode="auto">
            <a:xfrm>
              <a:off x="8643071" y="6602347"/>
              <a:ext cx="144935" cy="208921"/>
            </a:xfrm>
            <a:prstGeom prst="rect">
              <a:avLst/>
            </a:prstGeom>
            <a:solidFill>
              <a:srgbClr val="FEFDFA"/>
            </a:solidFill>
            <a:ln w="9525">
              <a:noFill/>
              <a:miter lim="800000"/>
              <a:headEnd/>
              <a:tailEnd/>
            </a:ln>
          </p:spPr>
          <p:txBody>
            <a:bodyPr/>
            <a:lstStyle/>
            <a:p>
              <a:endParaRPr lang="en-US" dirty="0"/>
            </a:p>
          </p:txBody>
        </p:sp>
        <p:pic>
          <p:nvPicPr>
            <p:cNvPr id="53437" name="Picture 173"/>
            <p:cNvPicPr>
              <a:picLocks noChangeAspect="1" noChangeArrowheads="1"/>
            </p:cNvPicPr>
            <p:nvPr/>
          </p:nvPicPr>
          <p:blipFill>
            <a:blip r:embed="rId58" cstate="print"/>
            <a:srcRect/>
            <a:stretch>
              <a:fillRect/>
            </a:stretch>
          </p:blipFill>
          <p:spPr bwMode="auto">
            <a:xfrm>
              <a:off x="8643071" y="6602347"/>
              <a:ext cx="144935" cy="208921"/>
            </a:xfrm>
            <a:prstGeom prst="rect">
              <a:avLst/>
            </a:prstGeom>
            <a:noFill/>
            <a:ln w="9525">
              <a:noFill/>
              <a:miter lim="800000"/>
              <a:headEnd/>
              <a:tailEnd/>
            </a:ln>
          </p:spPr>
        </p:pic>
        <p:sp>
          <p:nvSpPr>
            <p:cNvPr id="53438" name="Rectangle 174"/>
            <p:cNvSpPr>
              <a:spLocks noChangeArrowheads="1"/>
            </p:cNvSpPr>
            <p:nvPr/>
          </p:nvSpPr>
          <p:spPr bwMode="auto">
            <a:xfrm>
              <a:off x="8643071" y="6602347"/>
              <a:ext cx="144935" cy="208921"/>
            </a:xfrm>
            <a:prstGeom prst="rect">
              <a:avLst/>
            </a:prstGeom>
            <a:solidFill>
              <a:srgbClr val="FEFDFA"/>
            </a:solidFill>
            <a:ln w="9525">
              <a:noFill/>
              <a:miter lim="800000"/>
              <a:headEnd/>
              <a:tailEnd/>
            </a:ln>
          </p:spPr>
          <p:txBody>
            <a:bodyPr/>
            <a:lstStyle/>
            <a:p>
              <a:endParaRPr lang="en-US" dirty="0"/>
            </a:p>
          </p:txBody>
        </p:sp>
        <p:sp>
          <p:nvSpPr>
            <p:cNvPr id="53439" name="Rectangle 175"/>
            <p:cNvSpPr>
              <a:spLocks noChangeArrowheads="1"/>
            </p:cNvSpPr>
            <p:nvPr/>
          </p:nvSpPr>
          <p:spPr bwMode="auto">
            <a:xfrm>
              <a:off x="8788006" y="6602347"/>
              <a:ext cx="115324" cy="208921"/>
            </a:xfrm>
            <a:prstGeom prst="rect">
              <a:avLst/>
            </a:prstGeom>
            <a:solidFill>
              <a:srgbClr val="FEFEFE"/>
            </a:solidFill>
            <a:ln w="9525">
              <a:noFill/>
              <a:miter lim="800000"/>
              <a:headEnd/>
              <a:tailEnd/>
            </a:ln>
          </p:spPr>
          <p:txBody>
            <a:bodyPr/>
            <a:lstStyle/>
            <a:p>
              <a:endParaRPr lang="en-US" dirty="0"/>
            </a:p>
          </p:txBody>
        </p:sp>
        <p:pic>
          <p:nvPicPr>
            <p:cNvPr id="53440" name="Picture 176"/>
            <p:cNvPicPr>
              <a:picLocks noChangeAspect="1" noChangeArrowheads="1"/>
            </p:cNvPicPr>
            <p:nvPr/>
          </p:nvPicPr>
          <p:blipFill>
            <a:blip r:embed="rId59" cstate="print"/>
            <a:srcRect/>
            <a:stretch>
              <a:fillRect/>
            </a:stretch>
          </p:blipFill>
          <p:spPr bwMode="auto">
            <a:xfrm>
              <a:off x="8788006" y="6602347"/>
              <a:ext cx="115324" cy="208921"/>
            </a:xfrm>
            <a:prstGeom prst="rect">
              <a:avLst/>
            </a:prstGeom>
            <a:noFill/>
            <a:ln w="9525">
              <a:noFill/>
              <a:miter lim="800000"/>
              <a:headEnd/>
              <a:tailEnd/>
            </a:ln>
          </p:spPr>
        </p:pic>
        <p:sp>
          <p:nvSpPr>
            <p:cNvPr id="53441" name="Rectangle 177"/>
            <p:cNvSpPr>
              <a:spLocks noChangeArrowheads="1"/>
            </p:cNvSpPr>
            <p:nvPr/>
          </p:nvSpPr>
          <p:spPr bwMode="auto">
            <a:xfrm>
              <a:off x="8788006" y="6602347"/>
              <a:ext cx="115324" cy="208921"/>
            </a:xfrm>
            <a:prstGeom prst="rect">
              <a:avLst/>
            </a:prstGeom>
            <a:solidFill>
              <a:srgbClr val="FEFEFE"/>
            </a:solidFill>
            <a:ln w="9525">
              <a:noFill/>
              <a:miter lim="800000"/>
              <a:headEnd/>
              <a:tailEnd/>
            </a:ln>
          </p:spPr>
          <p:txBody>
            <a:bodyPr/>
            <a:lstStyle/>
            <a:p>
              <a:endParaRPr lang="en-US" dirty="0"/>
            </a:p>
          </p:txBody>
        </p:sp>
        <p:sp>
          <p:nvSpPr>
            <p:cNvPr id="53442" name="Rectangle 178"/>
            <p:cNvSpPr>
              <a:spLocks noChangeArrowheads="1"/>
            </p:cNvSpPr>
            <p:nvPr/>
          </p:nvSpPr>
          <p:spPr bwMode="auto">
            <a:xfrm>
              <a:off x="609348" y="6602347"/>
              <a:ext cx="1667524" cy="134699"/>
            </a:xfrm>
            <a:prstGeom prst="rect">
              <a:avLst/>
            </a:prstGeom>
            <a:noFill/>
            <a:ln w="9525">
              <a:noFill/>
              <a:miter lim="800000"/>
              <a:headEnd/>
              <a:tailEnd/>
            </a:ln>
          </p:spPr>
          <p:txBody>
            <a:bodyPr wrap="none" lIns="0" tIns="0" rIns="0" bIns="0">
              <a:spAutoFit/>
            </a:bodyPr>
            <a:lstStyle/>
            <a:p>
              <a:r>
                <a:rPr lang="en-US" sz="700" dirty="0">
                  <a:solidFill>
                    <a:srgbClr val="000000"/>
                  </a:solidFill>
                  <a:latin typeface="Calibri" pitchFamily="34" charset="0"/>
                </a:rPr>
                <a:t>SV-1 Resource Interaction Specification</a:t>
              </a:r>
              <a:endParaRPr lang="en-US" sz="1800" b="0" dirty="0"/>
            </a:p>
          </p:txBody>
        </p:sp>
        <p:sp>
          <p:nvSpPr>
            <p:cNvPr id="53443" name="Rectangle 179"/>
            <p:cNvSpPr>
              <a:spLocks noChangeArrowheads="1"/>
            </p:cNvSpPr>
            <p:nvPr/>
          </p:nvSpPr>
          <p:spPr bwMode="auto">
            <a:xfrm>
              <a:off x="6945938" y="6628462"/>
              <a:ext cx="913242" cy="134699"/>
            </a:xfrm>
            <a:prstGeom prst="rect">
              <a:avLst/>
            </a:prstGeom>
            <a:noFill/>
            <a:ln w="9525">
              <a:noFill/>
              <a:miter lim="800000"/>
              <a:headEnd/>
              <a:tailEnd/>
            </a:ln>
          </p:spPr>
          <p:txBody>
            <a:bodyPr wrap="none" lIns="0" tIns="0" rIns="0" bIns="0">
              <a:spAutoFit/>
            </a:bodyPr>
            <a:lstStyle/>
            <a:p>
              <a:r>
                <a:rPr lang="en-US" sz="700" dirty="0">
                  <a:solidFill>
                    <a:srgbClr val="606060"/>
                  </a:solidFill>
                  <a:latin typeface="Calibri" pitchFamily="34" charset="0"/>
                </a:rPr>
                <a:t>27/10/2010 12:08:10</a:t>
              </a:r>
              <a:endParaRPr lang="en-US" sz="1800" b="0" dirty="0"/>
            </a:p>
          </p:txBody>
        </p:sp>
        <p:sp>
          <p:nvSpPr>
            <p:cNvPr id="53444" name="Rectangle 180"/>
            <p:cNvSpPr>
              <a:spLocks noChangeArrowheads="1"/>
            </p:cNvSpPr>
            <p:nvPr/>
          </p:nvSpPr>
          <p:spPr bwMode="auto">
            <a:xfrm>
              <a:off x="6473732" y="6628462"/>
              <a:ext cx="456621" cy="134699"/>
            </a:xfrm>
            <a:prstGeom prst="rect">
              <a:avLst/>
            </a:prstGeom>
            <a:noFill/>
            <a:ln w="9525">
              <a:noFill/>
              <a:miter lim="800000"/>
              <a:headEnd/>
              <a:tailEnd/>
            </a:ln>
          </p:spPr>
          <p:txBody>
            <a:bodyPr wrap="none" lIns="0" tIns="0" rIns="0" bIns="0">
              <a:spAutoFit/>
            </a:bodyPr>
            <a:lstStyle/>
            <a:p>
              <a:r>
                <a:rPr lang="en-US" sz="700" dirty="0">
                  <a:solidFill>
                    <a:srgbClr val="606060"/>
                  </a:solidFill>
                  <a:latin typeface="Calibri" pitchFamily="34" charset="0"/>
                </a:rPr>
                <a:t>Modified:</a:t>
              </a:r>
              <a:endParaRPr lang="en-US" sz="1800" b="0" dirty="0"/>
            </a:p>
          </p:txBody>
        </p:sp>
        <p:sp>
          <p:nvSpPr>
            <p:cNvPr id="53445" name="Freeform 181"/>
            <p:cNvSpPr>
              <a:spLocks/>
            </p:cNvSpPr>
            <p:nvPr/>
          </p:nvSpPr>
          <p:spPr bwMode="auto">
            <a:xfrm>
              <a:off x="15584" y="6723301"/>
              <a:ext cx="8887746" cy="74222"/>
            </a:xfrm>
            <a:custGeom>
              <a:avLst/>
              <a:gdLst>
                <a:gd name="T0" fmla="*/ 2147483647 w 18672"/>
                <a:gd name="T1" fmla="*/ 0 h 176"/>
                <a:gd name="T2" fmla="*/ 2147483647 w 18672"/>
                <a:gd name="T3" fmla="*/ 2147483647 h 176"/>
                <a:gd name="T4" fmla="*/ 2147483647 w 18672"/>
                <a:gd name="T5" fmla="*/ 2147483647 h 176"/>
                <a:gd name="T6" fmla="*/ 2147483647 w 18672"/>
                <a:gd name="T7" fmla="*/ 2147483647 h 176"/>
                <a:gd name="T8" fmla="*/ 2147483647 w 18672"/>
                <a:gd name="T9" fmla="*/ 2147483647 h 176"/>
                <a:gd name="T10" fmla="*/ 2147483647 w 18672"/>
                <a:gd name="T11" fmla="*/ 2147483647 h 176"/>
                <a:gd name="T12" fmla="*/ 0 w 18672"/>
                <a:gd name="T13" fmla="*/ 2147483647 h 176"/>
                <a:gd name="T14" fmla="*/ 0 w 18672"/>
                <a:gd name="T15" fmla="*/ 2147483647 h 176"/>
                <a:gd name="T16" fmla="*/ 0 w 18672"/>
                <a:gd name="T17" fmla="*/ 2147483647 h 176"/>
                <a:gd name="T18" fmla="*/ 2147483647 w 18672"/>
                <a:gd name="T19" fmla="*/ 0 h 176"/>
                <a:gd name="T20" fmla="*/ 2147483647 w 18672"/>
                <a:gd name="T21" fmla="*/ 0 h 176"/>
                <a:gd name="T22" fmla="*/ 2147483647 w 18672"/>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72"/>
                <a:gd name="T37" fmla="*/ 0 h 176"/>
                <a:gd name="T38" fmla="*/ 18672 w 18672"/>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72" h="176">
                  <a:moveTo>
                    <a:pt x="18512" y="0"/>
                  </a:moveTo>
                  <a:cubicBezTo>
                    <a:pt x="18601" y="0"/>
                    <a:pt x="18672" y="40"/>
                    <a:pt x="18672" y="88"/>
                  </a:cubicBezTo>
                  <a:cubicBezTo>
                    <a:pt x="18672" y="88"/>
                    <a:pt x="18672" y="88"/>
                    <a:pt x="18672" y="88"/>
                  </a:cubicBezTo>
                  <a:cubicBezTo>
                    <a:pt x="18672" y="137"/>
                    <a:pt x="18601" y="176"/>
                    <a:pt x="18512" y="176"/>
                  </a:cubicBezTo>
                  <a:lnTo>
                    <a:pt x="160" y="176"/>
                  </a:lnTo>
                  <a:cubicBezTo>
                    <a:pt x="72" y="176"/>
                    <a:pt x="0" y="137"/>
                    <a:pt x="0" y="88"/>
                  </a:cubicBezTo>
                  <a:cubicBezTo>
                    <a:pt x="0" y="88"/>
                    <a:pt x="0" y="88"/>
                    <a:pt x="0" y="88"/>
                  </a:cubicBezTo>
                  <a:cubicBezTo>
                    <a:pt x="0" y="40"/>
                    <a:pt x="72" y="0"/>
                    <a:pt x="160" y="0"/>
                  </a:cubicBezTo>
                  <a:lnTo>
                    <a:pt x="18512" y="0"/>
                  </a:lnTo>
                </a:path>
              </a:pathLst>
            </a:custGeom>
            <a:solidFill>
              <a:srgbClr val="800040"/>
            </a:solidFill>
            <a:ln w="0">
              <a:solidFill>
                <a:srgbClr val="000000"/>
              </a:solidFill>
              <a:prstDash val="solid"/>
              <a:round/>
              <a:headEnd/>
              <a:tailEnd/>
            </a:ln>
          </p:spPr>
          <p:txBody>
            <a:bodyPr/>
            <a:lstStyle/>
            <a:p>
              <a:endParaRPr lang="en-US" dirty="0"/>
            </a:p>
          </p:txBody>
        </p:sp>
        <p:pic>
          <p:nvPicPr>
            <p:cNvPr id="53446" name="Picture 182"/>
            <p:cNvPicPr>
              <a:picLocks noChangeAspect="1" noChangeArrowheads="1"/>
            </p:cNvPicPr>
            <p:nvPr/>
          </p:nvPicPr>
          <p:blipFill>
            <a:blip r:embed="rId60" cstate="print"/>
            <a:srcRect/>
            <a:stretch>
              <a:fillRect/>
            </a:stretch>
          </p:blipFill>
          <p:spPr bwMode="auto">
            <a:xfrm>
              <a:off x="15584" y="6723301"/>
              <a:ext cx="8893980" cy="81095"/>
            </a:xfrm>
            <a:prstGeom prst="rect">
              <a:avLst/>
            </a:prstGeom>
            <a:noFill/>
            <a:ln w="9525">
              <a:noFill/>
              <a:miter lim="800000"/>
              <a:headEnd/>
              <a:tailEnd/>
            </a:ln>
          </p:spPr>
        </p:pic>
        <p:pic>
          <p:nvPicPr>
            <p:cNvPr id="53447" name="Picture 183"/>
            <p:cNvPicPr>
              <a:picLocks noChangeAspect="1" noChangeArrowheads="1"/>
            </p:cNvPicPr>
            <p:nvPr/>
          </p:nvPicPr>
          <p:blipFill>
            <a:blip r:embed="rId61" cstate="print"/>
            <a:srcRect/>
            <a:stretch>
              <a:fillRect/>
            </a:stretch>
          </p:blipFill>
          <p:spPr bwMode="auto">
            <a:xfrm>
              <a:off x="15584" y="6723301"/>
              <a:ext cx="8893980" cy="81095"/>
            </a:xfrm>
            <a:prstGeom prst="rect">
              <a:avLst/>
            </a:prstGeom>
            <a:noFill/>
            <a:ln w="9525">
              <a:noFill/>
              <a:miter lim="800000"/>
              <a:headEnd/>
              <a:tailEnd/>
            </a:ln>
          </p:spPr>
        </p:pic>
        <p:sp>
          <p:nvSpPr>
            <p:cNvPr id="53448" name="Freeform 184"/>
            <p:cNvSpPr>
              <a:spLocks/>
            </p:cNvSpPr>
            <p:nvPr/>
          </p:nvSpPr>
          <p:spPr bwMode="auto">
            <a:xfrm>
              <a:off x="15584" y="6723301"/>
              <a:ext cx="8887746" cy="74222"/>
            </a:xfrm>
            <a:custGeom>
              <a:avLst/>
              <a:gdLst>
                <a:gd name="T0" fmla="*/ 2147483647 w 18672"/>
                <a:gd name="T1" fmla="*/ 0 h 176"/>
                <a:gd name="T2" fmla="*/ 2147483647 w 18672"/>
                <a:gd name="T3" fmla="*/ 2147483647 h 176"/>
                <a:gd name="T4" fmla="*/ 2147483647 w 18672"/>
                <a:gd name="T5" fmla="*/ 2147483647 h 176"/>
                <a:gd name="T6" fmla="*/ 2147483647 w 18672"/>
                <a:gd name="T7" fmla="*/ 2147483647 h 176"/>
                <a:gd name="T8" fmla="*/ 2147483647 w 18672"/>
                <a:gd name="T9" fmla="*/ 2147483647 h 176"/>
                <a:gd name="T10" fmla="*/ 2147483647 w 18672"/>
                <a:gd name="T11" fmla="*/ 2147483647 h 176"/>
                <a:gd name="T12" fmla="*/ 0 w 18672"/>
                <a:gd name="T13" fmla="*/ 2147483647 h 176"/>
                <a:gd name="T14" fmla="*/ 0 w 18672"/>
                <a:gd name="T15" fmla="*/ 2147483647 h 176"/>
                <a:gd name="T16" fmla="*/ 0 w 18672"/>
                <a:gd name="T17" fmla="*/ 2147483647 h 176"/>
                <a:gd name="T18" fmla="*/ 2147483647 w 18672"/>
                <a:gd name="T19" fmla="*/ 0 h 176"/>
                <a:gd name="T20" fmla="*/ 2147483647 w 18672"/>
                <a:gd name="T21" fmla="*/ 0 h 176"/>
                <a:gd name="T22" fmla="*/ 2147483647 w 18672"/>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72"/>
                <a:gd name="T37" fmla="*/ 0 h 176"/>
                <a:gd name="T38" fmla="*/ 18672 w 18672"/>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72" h="176">
                  <a:moveTo>
                    <a:pt x="18512" y="0"/>
                  </a:moveTo>
                  <a:cubicBezTo>
                    <a:pt x="18601" y="0"/>
                    <a:pt x="18672" y="40"/>
                    <a:pt x="18672" y="88"/>
                  </a:cubicBezTo>
                  <a:cubicBezTo>
                    <a:pt x="18672" y="88"/>
                    <a:pt x="18672" y="88"/>
                    <a:pt x="18672" y="88"/>
                  </a:cubicBezTo>
                  <a:cubicBezTo>
                    <a:pt x="18672" y="137"/>
                    <a:pt x="18601" y="176"/>
                    <a:pt x="18512" y="176"/>
                  </a:cubicBezTo>
                  <a:lnTo>
                    <a:pt x="160" y="176"/>
                  </a:lnTo>
                  <a:cubicBezTo>
                    <a:pt x="72" y="176"/>
                    <a:pt x="0" y="137"/>
                    <a:pt x="0" y="88"/>
                  </a:cubicBezTo>
                  <a:cubicBezTo>
                    <a:pt x="0" y="88"/>
                    <a:pt x="0" y="88"/>
                    <a:pt x="0" y="88"/>
                  </a:cubicBezTo>
                  <a:cubicBezTo>
                    <a:pt x="0" y="40"/>
                    <a:pt x="72" y="0"/>
                    <a:pt x="160" y="0"/>
                  </a:cubicBezTo>
                  <a:lnTo>
                    <a:pt x="18512" y="0"/>
                  </a:lnTo>
                </a:path>
              </a:pathLst>
            </a:custGeom>
            <a:noFill/>
            <a:ln w="5" cap="flat">
              <a:solidFill>
                <a:srgbClr val="E0E0E0"/>
              </a:solidFill>
              <a:prstDash val="solid"/>
              <a:miter lim="800000"/>
              <a:headEnd/>
              <a:tailEnd/>
            </a:ln>
          </p:spPr>
          <p:txBody>
            <a:bodyPr/>
            <a:lstStyle/>
            <a:p>
              <a:endParaRPr lang="en-US" dirty="0"/>
            </a:p>
          </p:txBody>
        </p:sp>
        <p:pic>
          <p:nvPicPr>
            <p:cNvPr id="53449" name="Picture 185"/>
            <p:cNvPicPr>
              <a:picLocks noChangeAspect="1" noChangeArrowheads="1"/>
            </p:cNvPicPr>
            <p:nvPr/>
          </p:nvPicPr>
          <p:blipFill>
            <a:blip r:embed="rId62" cstate="print"/>
            <a:srcRect/>
            <a:stretch>
              <a:fillRect/>
            </a:stretch>
          </p:blipFill>
          <p:spPr bwMode="auto">
            <a:xfrm>
              <a:off x="45195" y="6750790"/>
              <a:ext cx="8895537" cy="79720"/>
            </a:xfrm>
            <a:prstGeom prst="rect">
              <a:avLst/>
            </a:prstGeom>
            <a:noFill/>
            <a:ln w="9525">
              <a:noFill/>
              <a:miter lim="800000"/>
              <a:headEnd/>
              <a:tailEnd/>
            </a:ln>
          </p:spPr>
        </p:pic>
        <p:pic>
          <p:nvPicPr>
            <p:cNvPr id="53450" name="Picture 186"/>
            <p:cNvPicPr>
              <a:picLocks noChangeAspect="1" noChangeArrowheads="1"/>
            </p:cNvPicPr>
            <p:nvPr/>
          </p:nvPicPr>
          <p:blipFill>
            <a:blip r:embed="rId63" cstate="print"/>
            <a:srcRect/>
            <a:stretch>
              <a:fillRect/>
            </a:stretch>
          </p:blipFill>
          <p:spPr bwMode="auto">
            <a:xfrm>
              <a:off x="45195" y="6750790"/>
              <a:ext cx="8895537" cy="79720"/>
            </a:xfrm>
            <a:prstGeom prst="rect">
              <a:avLst/>
            </a:prstGeom>
            <a:noFill/>
            <a:ln w="9525">
              <a:noFill/>
              <a:miter lim="800000"/>
              <a:headEnd/>
              <a:tailEnd/>
            </a:ln>
          </p:spPr>
        </p:pic>
        <p:pic>
          <p:nvPicPr>
            <p:cNvPr id="53451" name="Picture 187"/>
            <p:cNvPicPr>
              <a:picLocks noChangeAspect="1" noChangeArrowheads="1"/>
            </p:cNvPicPr>
            <p:nvPr/>
          </p:nvPicPr>
          <p:blipFill>
            <a:blip r:embed="rId64" cstate="print"/>
            <a:srcRect/>
            <a:stretch>
              <a:fillRect/>
            </a:stretch>
          </p:blipFill>
          <p:spPr bwMode="auto">
            <a:xfrm>
              <a:off x="8552682" y="6521253"/>
              <a:ext cx="350648" cy="276271"/>
            </a:xfrm>
            <a:prstGeom prst="rect">
              <a:avLst/>
            </a:prstGeom>
            <a:noFill/>
            <a:ln w="9525">
              <a:noFill/>
              <a:miter lim="800000"/>
              <a:headEnd/>
              <a:tailEnd/>
            </a:ln>
          </p:spPr>
        </p:pic>
        <p:pic>
          <p:nvPicPr>
            <p:cNvPr id="53452" name="Picture 188"/>
            <p:cNvPicPr>
              <a:picLocks noChangeAspect="1" noChangeArrowheads="1"/>
            </p:cNvPicPr>
            <p:nvPr/>
          </p:nvPicPr>
          <p:blipFill>
            <a:blip r:embed="rId65" cstate="print"/>
            <a:srcRect/>
            <a:stretch>
              <a:fillRect/>
            </a:stretch>
          </p:blipFill>
          <p:spPr bwMode="auto">
            <a:xfrm>
              <a:off x="0" y="6521253"/>
              <a:ext cx="342855" cy="276271"/>
            </a:xfrm>
            <a:prstGeom prst="rect">
              <a:avLst/>
            </a:prstGeom>
            <a:noFill/>
            <a:ln w="9525">
              <a:noFill/>
              <a:miter lim="800000"/>
              <a:headEnd/>
              <a:tailEnd/>
            </a:ln>
          </p:spPr>
        </p:pic>
        <p:sp>
          <p:nvSpPr>
            <p:cNvPr id="53453" name="Rectangle 189"/>
            <p:cNvSpPr>
              <a:spLocks noChangeArrowheads="1"/>
            </p:cNvSpPr>
            <p:nvPr/>
          </p:nvSpPr>
          <p:spPr bwMode="auto">
            <a:xfrm>
              <a:off x="4743871" y="6616091"/>
              <a:ext cx="358440" cy="134699"/>
            </a:xfrm>
            <a:prstGeom prst="rect">
              <a:avLst/>
            </a:prstGeom>
            <a:noFill/>
            <a:ln w="9525">
              <a:noFill/>
              <a:miter lim="800000"/>
              <a:headEnd/>
              <a:tailEnd/>
            </a:ln>
          </p:spPr>
          <p:txBody>
            <a:bodyPr wrap="none" lIns="0" tIns="0" rIns="0" bIns="0">
              <a:spAutoFit/>
            </a:bodyPr>
            <a:lstStyle/>
            <a:p>
              <a:r>
                <a:rPr lang="en-US" sz="700" dirty="0">
                  <a:solidFill>
                    <a:srgbClr val="606060"/>
                  </a:solidFill>
                  <a:latin typeface="Calibri" pitchFamily="34" charset="0"/>
                </a:rPr>
                <a:t>Owner:</a:t>
              </a:r>
              <a:endParaRPr lang="en-US" sz="1800" b="0" dirty="0"/>
            </a:p>
          </p:txBody>
        </p:sp>
        <p:sp>
          <p:nvSpPr>
            <p:cNvPr id="53454" name="Rectangle 190"/>
            <p:cNvSpPr>
              <a:spLocks noChangeArrowheads="1"/>
            </p:cNvSpPr>
            <p:nvPr/>
          </p:nvSpPr>
          <p:spPr bwMode="auto">
            <a:xfrm>
              <a:off x="5094519" y="6616091"/>
              <a:ext cx="613901" cy="107728"/>
            </a:xfrm>
            <a:prstGeom prst="rect">
              <a:avLst/>
            </a:prstGeom>
            <a:noFill/>
            <a:ln w="9525">
              <a:noFill/>
              <a:miter lim="800000"/>
              <a:headEnd/>
              <a:tailEnd/>
            </a:ln>
          </p:spPr>
          <p:txBody>
            <a:bodyPr wrap="none" lIns="0" tIns="0" rIns="0" bIns="0">
              <a:spAutoFit/>
            </a:bodyPr>
            <a:lstStyle/>
            <a:p>
              <a:r>
                <a:rPr lang="en-US" sz="700" dirty="0">
                  <a:solidFill>
                    <a:srgbClr val="606060"/>
                  </a:solidFill>
                  <a:latin typeface="Calibri" pitchFamily="34" charset="0"/>
                </a:rPr>
                <a:t>Progs CHT Arch1</a:t>
              </a:r>
              <a:endParaRPr lang="en-US" sz="1800" b="0" dirty="0"/>
            </a:p>
          </p:txBody>
        </p:sp>
        <p:grpSp>
          <p:nvGrpSpPr>
            <p:cNvPr id="3" name="Group 193"/>
            <p:cNvGrpSpPr>
              <a:grpSpLocks/>
            </p:cNvGrpSpPr>
            <p:nvPr/>
          </p:nvGrpSpPr>
          <p:grpSpPr bwMode="auto">
            <a:xfrm>
              <a:off x="84155" y="1283104"/>
              <a:ext cx="205713" cy="188304"/>
              <a:chOff x="54" y="264"/>
              <a:chExt cx="132" cy="137"/>
            </a:xfrm>
          </p:grpSpPr>
          <p:pic>
            <p:nvPicPr>
              <p:cNvPr id="53563" name="Picture 191"/>
              <p:cNvPicPr>
                <a:picLocks noChangeAspect="1" noChangeArrowheads="1"/>
              </p:cNvPicPr>
              <p:nvPr/>
            </p:nvPicPr>
            <p:blipFill>
              <a:blip r:embed="rId66" cstate="print"/>
              <a:srcRect/>
              <a:stretch>
                <a:fillRect/>
              </a:stretch>
            </p:blipFill>
            <p:spPr bwMode="auto">
              <a:xfrm>
                <a:off x="54" y="264"/>
                <a:ext cx="132" cy="137"/>
              </a:xfrm>
              <a:prstGeom prst="rect">
                <a:avLst/>
              </a:prstGeom>
              <a:noFill/>
              <a:ln w="9525">
                <a:noFill/>
                <a:miter lim="800000"/>
                <a:headEnd/>
                <a:tailEnd/>
              </a:ln>
            </p:spPr>
          </p:pic>
          <p:pic>
            <p:nvPicPr>
              <p:cNvPr id="53564" name="Picture 192"/>
              <p:cNvPicPr>
                <a:picLocks noChangeAspect="1" noChangeArrowheads="1"/>
              </p:cNvPicPr>
              <p:nvPr/>
            </p:nvPicPr>
            <p:blipFill>
              <a:blip r:embed="rId67" cstate="print"/>
              <a:srcRect/>
              <a:stretch>
                <a:fillRect/>
              </a:stretch>
            </p:blipFill>
            <p:spPr bwMode="auto">
              <a:xfrm>
                <a:off x="54" y="264"/>
                <a:ext cx="132" cy="137"/>
              </a:xfrm>
              <a:prstGeom prst="rect">
                <a:avLst/>
              </a:prstGeom>
              <a:noFill/>
              <a:ln w="9525">
                <a:noFill/>
                <a:miter lim="800000"/>
                <a:headEnd/>
                <a:tailEnd/>
              </a:ln>
            </p:spPr>
          </p:pic>
        </p:grpSp>
        <p:sp>
          <p:nvSpPr>
            <p:cNvPr id="53456" name="Rectangle 194"/>
            <p:cNvSpPr>
              <a:spLocks noChangeArrowheads="1"/>
            </p:cNvSpPr>
            <p:nvPr/>
          </p:nvSpPr>
          <p:spPr bwMode="auto">
            <a:xfrm>
              <a:off x="319479" y="6265599"/>
              <a:ext cx="685711" cy="127827"/>
            </a:xfrm>
            <a:prstGeom prst="rect">
              <a:avLst/>
            </a:prstGeom>
            <a:solidFill>
              <a:srgbClr val="FFFFFF"/>
            </a:solidFill>
            <a:ln w="9525">
              <a:noFill/>
              <a:miter lim="800000"/>
              <a:headEnd/>
              <a:tailEnd/>
            </a:ln>
          </p:spPr>
          <p:txBody>
            <a:bodyPr/>
            <a:lstStyle/>
            <a:p>
              <a:endParaRPr lang="en-US" dirty="0"/>
            </a:p>
          </p:txBody>
        </p:sp>
        <p:sp>
          <p:nvSpPr>
            <p:cNvPr id="53457" name="Rectangle 195"/>
            <p:cNvSpPr>
              <a:spLocks noChangeArrowheads="1"/>
            </p:cNvSpPr>
            <p:nvPr/>
          </p:nvSpPr>
          <p:spPr bwMode="auto">
            <a:xfrm>
              <a:off x="335064" y="6279344"/>
              <a:ext cx="327271" cy="120954"/>
            </a:xfrm>
            <a:prstGeom prst="rect">
              <a:avLst/>
            </a:prstGeom>
            <a:noFill/>
            <a:ln w="9525">
              <a:noFill/>
              <a:miter lim="800000"/>
              <a:headEnd/>
              <a:tailEnd/>
            </a:ln>
          </p:spPr>
          <p:txBody>
            <a:bodyPr wrap="none" lIns="0" tIns="0" rIns="0" bIns="0">
              <a:spAutoFit/>
            </a:bodyPr>
            <a:lstStyle/>
            <a:p>
              <a:r>
                <a:rPr lang="en-US" sz="800" dirty="0">
                  <a:solidFill>
                    <a:srgbClr val="000000"/>
                  </a:solidFill>
                </a:rPr>
                <a:t>NATO</a:t>
              </a:r>
              <a:endParaRPr lang="en-US" sz="1800" b="0" dirty="0"/>
            </a:p>
          </p:txBody>
        </p:sp>
        <p:sp>
          <p:nvSpPr>
            <p:cNvPr id="53458" name="Rectangle 196"/>
            <p:cNvSpPr>
              <a:spLocks noChangeArrowheads="1"/>
            </p:cNvSpPr>
            <p:nvPr/>
          </p:nvSpPr>
          <p:spPr bwMode="auto">
            <a:xfrm>
              <a:off x="638958" y="6265599"/>
              <a:ext cx="685711" cy="127827"/>
            </a:xfrm>
            <a:prstGeom prst="rect">
              <a:avLst/>
            </a:prstGeom>
            <a:solidFill>
              <a:srgbClr val="FFFFFF"/>
            </a:solidFill>
            <a:ln w="9525">
              <a:noFill/>
              <a:miter lim="800000"/>
              <a:headEnd/>
              <a:tailEnd/>
            </a:ln>
          </p:spPr>
          <p:txBody>
            <a:bodyPr/>
            <a:lstStyle/>
            <a:p>
              <a:endParaRPr lang="en-US" dirty="0"/>
            </a:p>
          </p:txBody>
        </p:sp>
        <p:sp>
          <p:nvSpPr>
            <p:cNvPr id="53459" name="Rectangle 197"/>
            <p:cNvSpPr>
              <a:spLocks noChangeArrowheads="1"/>
            </p:cNvSpPr>
            <p:nvPr/>
          </p:nvSpPr>
          <p:spPr bwMode="auto">
            <a:xfrm>
              <a:off x="1165708" y="6265599"/>
              <a:ext cx="158960" cy="127827"/>
            </a:xfrm>
            <a:prstGeom prst="rect">
              <a:avLst/>
            </a:prstGeom>
            <a:solidFill>
              <a:srgbClr val="E0E0E0"/>
            </a:solidFill>
            <a:ln w="9525">
              <a:noFill/>
              <a:miter lim="800000"/>
              <a:headEnd/>
              <a:tailEnd/>
            </a:ln>
          </p:spPr>
          <p:txBody>
            <a:bodyPr/>
            <a:lstStyle/>
            <a:p>
              <a:endParaRPr lang="en-US" dirty="0"/>
            </a:p>
          </p:txBody>
        </p:sp>
        <p:pic>
          <p:nvPicPr>
            <p:cNvPr id="53460" name="Picture 198"/>
            <p:cNvPicPr>
              <a:picLocks noChangeAspect="1" noChangeArrowheads="1"/>
            </p:cNvPicPr>
            <p:nvPr/>
          </p:nvPicPr>
          <p:blipFill>
            <a:blip r:embed="rId68" cstate="print"/>
            <a:srcRect/>
            <a:stretch>
              <a:fillRect/>
            </a:stretch>
          </p:blipFill>
          <p:spPr bwMode="auto">
            <a:xfrm>
              <a:off x="1165708" y="6265599"/>
              <a:ext cx="158960" cy="127827"/>
            </a:xfrm>
            <a:prstGeom prst="rect">
              <a:avLst/>
            </a:prstGeom>
            <a:noFill/>
            <a:ln w="9525">
              <a:noFill/>
              <a:miter lim="800000"/>
              <a:headEnd/>
              <a:tailEnd/>
            </a:ln>
          </p:spPr>
        </p:pic>
        <p:sp>
          <p:nvSpPr>
            <p:cNvPr id="53461" name="Rectangle 199"/>
            <p:cNvSpPr>
              <a:spLocks noChangeArrowheads="1"/>
            </p:cNvSpPr>
            <p:nvPr/>
          </p:nvSpPr>
          <p:spPr bwMode="auto">
            <a:xfrm>
              <a:off x="1165708" y="6265599"/>
              <a:ext cx="158960" cy="127827"/>
            </a:xfrm>
            <a:prstGeom prst="rect">
              <a:avLst/>
            </a:prstGeom>
            <a:solidFill>
              <a:srgbClr val="E0E0E0"/>
            </a:solidFill>
            <a:ln w="9525">
              <a:noFill/>
              <a:miter lim="800000"/>
              <a:headEnd/>
              <a:tailEnd/>
            </a:ln>
          </p:spPr>
          <p:txBody>
            <a:bodyPr/>
            <a:lstStyle/>
            <a:p>
              <a:endParaRPr lang="en-US" dirty="0"/>
            </a:p>
          </p:txBody>
        </p:sp>
        <p:sp>
          <p:nvSpPr>
            <p:cNvPr id="53462" name="Rectangle 200"/>
            <p:cNvSpPr>
              <a:spLocks noChangeArrowheads="1"/>
            </p:cNvSpPr>
            <p:nvPr/>
          </p:nvSpPr>
          <p:spPr bwMode="auto">
            <a:xfrm>
              <a:off x="654542" y="6279344"/>
              <a:ext cx="448829" cy="120954"/>
            </a:xfrm>
            <a:prstGeom prst="rect">
              <a:avLst/>
            </a:prstGeom>
            <a:noFill/>
            <a:ln w="9525">
              <a:noFill/>
              <a:miter lim="800000"/>
              <a:headEnd/>
              <a:tailEnd/>
            </a:ln>
          </p:spPr>
          <p:txBody>
            <a:bodyPr wrap="none" lIns="0" tIns="0" rIns="0" bIns="0">
              <a:spAutoFit/>
            </a:bodyPr>
            <a:lstStyle/>
            <a:p>
              <a:r>
                <a:rPr lang="en-US" sz="800" dirty="0">
                  <a:solidFill>
                    <a:srgbClr val="000000"/>
                  </a:solidFill>
                </a:rPr>
                <a:t>SECRET</a:t>
              </a:r>
              <a:endParaRPr lang="en-US" sz="1800" b="0" dirty="0"/>
            </a:p>
          </p:txBody>
        </p:sp>
        <p:sp>
          <p:nvSpPr>
            <p:cNvPr id="53463" name="Freeform 201"/>
            <p:cNvSpPr>
              <a:spLocks/>
            </p:cNvSpPr>
            <p:nvPr/>
          </p:nvSpPr>
          <p:spPr bwMode="auto">
            <a:xfrm>
              <a:off x="952203" y="1250117"/>
              <a:ext cx="6084124" cy="235037"/>
            </a:xfrm>
            <a:custGeom>
              <a:avLst/>
              <a:gdLst>
                <a:gd name="T0" fmla="*/ 2147483647 w 12784"/>
                <a:gd name="T1" fmla="*/ 0 h 560"/>
                <a:gd name="T2" fmla="*/ 2147483647 w 12784"/>
                <a:gd name="T3" fmla="*/ 2147483647 h 560"/>
                <a:gd name="T4" fmla="*/ 2147483647 w 12784"/>
                <a:gd name="T5" fmla="*/ 2147483647 h 560"/>
                <a:gd name="T6" fmla="*/ 2147483647 w 12784"/>
                <a:gd name="T7" fmla="*/ 2147483647 h 560"/>
                <a:gd name="T8" fmla="*/ 2147483647 w 12784"/>
                <a:gd name="T9" fmla="*/ 2147483647 h 560"/>
                <a:gd name="T10" fmla="*/ 2147483647 w 12784"/>
                <a:gd name="T11" fmla="*/ 2147483647 h 560"/>
                <a:gd name="T12" fmla="*/ 0 w 12784"/>
                <a:gd name="T13" fmla="*/ 2147483647 h 560"/>
                <a:gd name="T14" fmla="*/ 0 w 12784"/>
                <a:gd name="T15" fmla="*/ 2147483647 h 560"/>
                <a:gd name="T16" fmla="*/ 0 w 12784"/>
                <a:gd name="T17" fmla="*/ 2147483647 h 560"/>
                <a:gd name="T18" fmla="*/ 2147483647 w 12784"/>
                <a:gd name="T19" fmla="*/ 0 h 560"/>
                <a:gd name="T20" fmla="*/ 2147483647 w 12784"/>
                <a:gd name="T21" fmla="*/ 0 h 560"/>
                <a:gd name="T22" fmla="*/ 2147483647 w 12784"/>
                <a:gd name="T23" fmla="*/ 0 h 5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84"/>
                <a:gd name="T37" fmla="*/ 0 h 560"/>
                <a:gd name="T38" fmla="*/ 12784 w 12784"/>
                <a:gd name="T39" fmla="*/ 560 h 5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84" h="560">
                  <a:moveTo>
                    <a:pt x="12720" y="0"/>
                  </a:moveTo>
                  <a:cubicBezTo>
                    <a:pt x="12756" y="0"/>
                    <a:pt x="12784" y="36"/>
                    <a:pt x="12784" y="80"/>
                  </a:cubicBezTo>
                  <a:cubicBezTo>
                    <a:pt x="12784" y="80"/>
                    <a:pt x="12784" y="80"/>
                    <a:pt x="12784" y="80"/>
                  </a:cubicBezTo>
                  <a:lnTo>
                    <a:pt x="12784" y="480"/>
                  </a:lnTo>
                  <a:cubicBezTo>
                    <a:pt x="12784" y="525"/>
                    <a:pt x="12756" y="560"/>
                    <a:pt x="12720" y="560"/>
                  </a:cubicBezTo>
                  <a:lnTo>
                    <a:pt x="64" y="560"/>
                  </a:lnTo>
                  <a:cubicBezTo>
                    <a:pt x="29" y="560"/>
                    <a:pt x="0" y="525"/>
                    <a:pt x="0" y="480"/>
                  </a:cubicBezTo>
                  <a:cubicBezTo>
                    <a:pt x="0" y="480"/>
                    <a:pt x="0" y="480"/>
                    <a:pt x="0" y="480"/>
                  </a:cubicBezTo>
                  <a:lnTo>
                    <a:pt x="0" y="80"/>
                  </a:lnTo>
                  <a:cubicBezTo>
                    <a:pt x="0" y="36"/>
                    <a:pt x="29" y="0"/>
                    <a:pt x="64" y="0"/>
                  </a:cubicBezTo>
                  <a:lnTo>
                    <a:pt x="12720" y="0"/>
                  </a:lnTo>
                </a:path>
              </a:pathLst>
            </a:custGeom>
            <a:solidFill>
              <a:srgbClr val="FEB999"/>
            </a:solidFill>
            <a:ln w="0">
              <a:solidFill>
                <a:srgbClr val="000000"/>
              </a:solidFill>
              <a:prstDash val="solid"/>
              <a:round/>
              <a:headEnd/>
              <a:tailEnd/>
            </a:ln>
          </p:spPr>
          <p:txBody>
            <a:bodyPr/>
            <a:lstStyle/>
            <a:p>
              <a:endParaRPr lang="en-US" dirty="0"/>
            </a:p>
          </p:txBody>
        </p:sp>
        <p:sp>
          <p:nvSpPr>
            <p:cNvPr id="53464" name="Freeform 202"/>
            <p:cNvSpPr>
              <a:spLocks/>
            </p:cNvSpPr>
            <p:nvPr/>
          </p:nvSpPr>
          <p:spPr bwMode="auto">
            <a:xfrm>
              <a:off x="967788" y="1263862"/>
              <a:ext cx="6084124" cy="235037"/>
            </a:xfrm>
            <a:custGeom>
              <a:avLst/>
              <a:gdLst>
                <a:gd name="T0" fmla="*/ 2147483647 w 12784"/>
                <a:gd name="T1" fmla="*/ 0 h 560"/>
                <a:gd name="T2" fmla="*/ 2147483647 w 12784"/>
                <a:gd name="T3" fmla="*/ 2147483647 h 560"/>
                <a:gd name="T4" fmla="*/ 2147483647 w 12784"/>
                <a:gd name="T5" fmla="*/ 2147483647 h 560"/>
                <a:gd name="T6" fmla="*/ 2147483647 w 12784"/>
                <a:gd name="T7" fmla="*/ 2147483647 h 560"/>
                <a:gd name="T8" fmla="*/ 2147483647 w 12784"/>
                <a:gd name="T9" fmla="*/ 2147483647 h 560"/>
                <a:gd name="T10" fmla="*/ 2147483647 w 12784"/>
                <a:gd name="T11" fmla="*/ 2147483647 h 560"/>
                <a:gd name="T12" fmla="*/ 0 w 12784"/>
                <a:gd name="T13" fmla="*/ 2147483647 h 560"/>
                <a:gd name="T14" fmla="*/ 0 w 12784"/>
                <a:gd name="T15" fmla="*/ 2147483647 h 560"/>
                <a:gd name="T16" fmla="*/ 0 w 12784"/>
                <a:gd name="T17" fmla="*/ 2147483647 h 560"/>
                <a:gd name="T18" fmla="*/ 2147483647 w 12784"/>
                <a:gd name="T19" fmla="*/ 0 h 560"/>
                <a:gd name="T20" fmla="*/ 2147483647 w 12784"/>
                <a:gd name="T21" fmla="*/ 0 h 560"/>
                <a:gd name="T22" fmla="*/ 2147483647 w 12784"/>
                <a:gd name="T23" fmla="*/ 0 h 5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84"/>
                <a:gd name="T37" fmla="*/ 0 h 560"/>
                <a:gd name="T38" fmla="*/ 12784 w 12784"/>
                <a:gd name="T39" fmla="*/ 560 h 5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84" h="560">
                  <a:moveTo>
                    <a:pt x="12720" y="0"/>
                  </a:moveTo>
                  <a:cubicBezTo>
                    <a:pt x="12756" y="0"/>
                    <a:pt x="12784" y="36"/>
                    <a:pt x="12784" y="80"/>
                  </a:cubicBezTo>
                  <a:cubicBezTo>
                    <a:pt x="12784" y="80"/>
                    <a:pt x="12784" y="80"/>
                    <a:pt x="12784" y="80"/>
                  </a:cubicBezTo>
                  <a:lnTo>
                    <a:pt x="12784" y="480"/>
                  </a:lnTo>
                  <a:cubicBezTo>
                    <a:pt x="12784" y="525"/>
                    <a:pt x="12756" y="560"/>
                    <a:pt x="12720" y="560"/>
                  </a:cubicBezTo>
                  <a:lnTo>
                    <a:pt x="64" y="560"/>
                  </a:lnTo>
                  <a:cubicBezTo>
                    <a:pt x="29" y="560"/>
                    <a:pt x="0" y="525"/>
                    <a:pt x="0" y="480"/>
                  </a:cubicBezTo>
                  <a:cubicBezTo>
                    <a:pt x="0" y="480"/>
                    <a:pt x="0" y="480"/>
                    <a:pt x="0" y="480"/>
                  </a:cubicBezTo>
                  <a:lnTo>
                    <a:pt x="0" y="80"/>
                  </a:lnTo>
                  <a:cubicBezTo>
                    <a:pt x="0" y="36"/>
                    <a:pt x="29" y="0"/>
                    <a:pt x="64" y="0"/>
                  </a:cubicBezTo>
                  <a:lnTo>
                    <a:pt x="12720" y="0"/>
                  </a:lnTo>
                </a:path>
              </a:pathLst>
            </a:custGeom>
            <a:solidFill>
              <a:srgbClr val="7F5C4C"/>
            </a:solidFill>
            <a:ln w="0">
              <a:solidFill>
                <a:srgbClr val="000000"/>
              </a:solidFill>
              <a:prstDash val="solid"/>
              <a:round/>
              <a:headEnd/>
              <a:tailEnd/>
            </a:ln>
          </p:spPr>
          <p:txBody>
            <a:bodyPr/>
            <a:lstStyle/>
            <a:p>
              <a:endParaRPr lang="en-US" dirty="0"/>
            </a:p>
          </p:txBody>
        </p:sp>
        <p:sp>
          <p:nvSpPr>
            <p:cNvPr id="53465" name="Freeform 203"/>
            <p:cNvSpPr>
              <a:spLocks/>
            </p:cNvSpPr>
            <p:nvPr/>
          </p:nvSpPr>
          <p:spPr bwMode="auto">
            <a:xfrm>
              <a:off x="936619" y="1236372"/>
              <a:ext cx="6085683" cy="235037"/>
            </a:xfrm>
            <a:custGeom>
              <a:avLst/>
              <a:gdLst>
                <a:gd name="T0" fmla="*/ 2147483647 w 12784"/>
                <a:gd name="T1" fmla="*/ 0 h 560"/>
                <a:gd name="T2" fmla="*/ 2147483647 w 12784"/>
                <a:gd name="T3" fmla="*/ 2147483647 h 560"/>
                <a:gd name="T4" fmla="*/ 2147483647 w 12784"/>
                <a:gd name="T5" fmla="*/ 2147483647 h 560"/>
                <a:gd name="T6" fmla="*/ 2147483647 w 12784"/>
                <a:gd name="T7" fmla="*/ 2147483647 h 560"/>
                <a:gd name="T8" fmla="*/ 2147483647 w 12784"/>
                <a:gd name="T9" fmla="*/ 2147483647 h 560"/>
                <a:gd name="T10" fmla="*/ 2147483647 w 12784"/>
                <a:gd name="T11" fmla="*/ 2147483647 h 560"/>
                <a:gd name="T12" fmla="*/ 0 w 12784"/>
                <a:gd name="T13" fmla="*/ 2147483647 h 560"/>
                <a:gd name="T14" fmla="*/ 0 w 12784"/>
                <a:gd name="T15" fmla="*/ 2147483647 h 560"/>
                <a:gd name="T16" fmla="*/ 0 w 12784"/>
                <a:gd name="T17" fmla="*/ 2147483647 h 560"/>
                <a:gd name="T18" fmla="*/ 2147483647 w 12784"/>
                <a:gd name="T19" fmla="*/ 0 h 560"/>
                <a:gd name="T20" fmla="*/ 2147483647 w 12784"/>
                <a:gd name="T21" fmla="*/ 0 h 560"/>
                <a:gd name="T22" fmla="*/ 2147483647 w 12784"/>
                <a:gd name="T23" fmla="*/ 0 h 5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84"/>
                <a:gd name="T37" fmla="*/ 0 h 560"/>
                <a:gd name="T38" fmla="*/ 12784 w 12784"/>
                <a:gd name="T39" fmla="*/ 560 h 5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84" h="560">
                  <a:moveTo>
                    <a:pt x="12720" y="0"/>
                  </a:moveTo>
                  <a:cubicBezTo>
                    <a:pt x="12756" y="0"/>
                    <a:pt x="12784" y="36"/>
                    <a:pt x="12784" y="80"/>
                  </a:cubicBezTo>
                  <a:cubicBezTo>
                    <a:pt x="12784" y="80"/>
                    <a:pt x="12784" y="80"/>
                    <a:pt x="12784" y="80"/>
                  </a:cubicBezTo>
                  <a:lnTo>
                    <a:pt x="12784" y="480"/>
                  </a:lnTo>
                  <a:cubicBezTo>
                    <a:pt x="12784" y="525"/>
                    <a:pt x="12756" y="560"/>
                    <a:pt x="12720" y="560"/>
                  </a:cubicBezTo>
                  <a:lnTo>
                    <a:pt x="64" y="560"/>
                  </a:lnTo>
                  <a:cubicBezTo>
                    <a:pt x="29" y="560"/>
                    <a:pt x="0" y="525"/>
                    <a:pt x="0" y="480"/>
                  </a:cubicBezTo>
                  <a:cubicBezTo>
                    <a:pt x="0" y="480"/>
                    <a:pt x="0" y="480"/>
                    <a:pt x="0" y="480"/>
                  </a:cubicBezTo>
                  <a:lnTo>
                    <a:pt x="0" y="80"/>
                  </a:lnTo>
                  <a:cubicBezTo>
                    <a:pt x="0" y="36"/>
                    <a:pt x="29" y="0"/>
                    <a:pt x="64" y="0"/>
                  </a:cubicBezTo>
                  <a:lnTo>
                    <a:pt x="12720" y="0"/>
                  </a:lnTo>
                </a:path>
              </a:pathLst>
            </a:custGeom>
            <a:solidFill>
              <a:srgbClr val="FEEAE0"/>
            </a:solidFill>
            <a:ln w="0">
              <a:solidFill>
                <a:srgbClr val="000000"/>
              </a:solidFill>
              <a:prstDash val="solid"/>
              <a:round/>
              <a:headEnd/>
              <a:tailEnd/>
            </a:ln>
          </p:spPr>
          <p:txBody>
            <a:bodyPr/>
            <a:lstStyle/>
            <a:p>
              <a:endParaRPr lang="en-US" dirty="0"/>
            </a:p>
          </p:txBody>
        </p:sp>
        <p:sp>
          <p:nvSpPr>
            <p:cNvPr id="53466" name="Rectangle 204"/>
            <p:cNvSpPr>
              <a:spLocks noChangeArrowheads="1"/>
            </p:cNvSpPr>
            <p:nvPr/>
          </p:nvSpPr>
          <p:spPr bwMode="auto">
            <a:xfrm>
              <a:off x="3472189" y="1296849"/>
              <a:ext cx="1118955" cy="181432"/>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Calibri" pitchFamily="34" charset="0"/>
                </a:rPr>
                <a:t>AMN FOC Concept</a:t>
              </a:r>
              <a:endParaRPr lang="en-US" sz="1800" b="0" dirty="0"/>
            </a:p>
          </p:txBody>
        </p:sp>
        <p:sp>
          <p:nvSpPr>
            <p:cNvPr id="53467" name="Oval 205"/>
            <p:cNvSpPr>
              <a:spLocks noChangeArrowheads="1"/>
            </p:cNvSpPr>
            <p:nvPr/>
          </p:nvSpPr>
          <p:spPr bwMode="auto">
            <a:xfrm>
              <a:off x="2696090" y="2326336"/>
              <a:ext cx="3511151" cy="2480939"/>
            </a:xfrm>
            <a:prstGeom prst="ellipse">
              <a:avLst/>
            </a:prstGeom>
            <a:solidFill>
              <a:srgbClr val="80C0FF"/>
            </a:solidFill>
            <a:ln w="0">
              <a:solidFill>
                <a:srgbClr val="000000"/>
              </a:solidFill>
              <a:round/>
              <a:headEnd/>
              <a:tailEnd/>
            </a:ln>
          </p:spPr>
          <p:txBody>
            <a:bodyPr/>
            <a:lstStyle/>
            <a:p>
              <a:endParaRPr lang="en-US" dirty="0"/>
            </a:p>
          </p:txBody>
        </p:sp>
        <p:sp>
          <p:nvSpPr>
            <p:cNvPr id="53468" name="Oval 206"/>
            <p:cNvSpPr>
              <a:spLocks noChangeArrowheads="1"/>
            </p:cNvSpPr>
            <p:nvPr/>
          </p:nvSpPr>
          <p:spPr bwMode="auto">
            <a:xfrm>
              <a:off x="2696090" y="2326336"/>
              <a:ext cx="3511151" cy="2480939"/>
            </a:xfrm>
            <a:prstGeom prst="ellipse">
              <a:avLst/>
            </a:prstGeom>
            <a:noFill/>
            <a:ln w="5">
              <a:solidFill>
                <a:srgbClr val="804000"/>
              </a:solidFill>
              <a:miter lim="800000"/>
              <a:headEnd/>
              <a:tailEnd/>
            </a:ln>
          </p:spPr>
          <p:txBody>
            <a:bodyPr/>
            <a:lstStyle/>
            <a:p>
              <a:endParaRPr lang="en-US" dirty="0"/>
            </a:p>
          </p:txBody>
        </p:sp>
        <p:sp>
          <p:nvSpPr>
            <p:cNvPr id="53469" name="Oval 208"/>
            <p:cNvSpPr>
              <a:spLocks noChangeArrowheads="1"/>
            </p:cNvSpPr>
            <p:nvPr/>
          </p:nvSpPr>
          <p:spPr bwMode="auto">
            <a:xfrm>
              <a:off x="6207240" y="3146901"/>
              <a:ext cx="1598953" cy="1135321"/>
            </a:xfrm>
            <a:prstGeom prst="ellipse">
              <a:avLst/>
            </a:prstGeom>
            <a:blipFill dpi="0" rotWithShape="1">
              <a:blip r:embed="rId2" cstate="print"/>
              <a:srcRect/>
              <a:tile tx="0" ty="0" sx="100000" sy="100000" flip="none" algn="tl"/>
            </a:blipFill>
            <a:ln w="5">
              <a:solidFill>
                <a:srgbClr val="804000"/>
              </a:solidFill>
              <a:miter lim="800000"/>
              <a:headEnd/>
              <a:tailEnd/>
            </a:ln>
          </p:spPr>
          <p:txBody>
            <a:bodyPr/>
            <a:lstStyle/>
            <a:p>
              <a:endParaRPr lang="en-US" dirty="0"/>
            </a:p>
          </p:txBody>
        </p:sp>
        <p:pic>
          <p:nvPicPr>
            <p:cNvPr id="53470" name="Picture 207"/>
            <p:cNvPicPr>
              <a:picLocks noChangeAspect="1" noChangeArrowheads="1"/>
            </p:cNvPicPr>
            <p:nvPr/>
          </p:nvPicPr>
          <p:blipFill>
            <a:blip r:embed="rId69" cstate="print"/>
            <a:srcRect/>
            <a:stretch>
              <a:fillRect/>
            </a:stretch>
          </p:blipFill>
          <p:spPr bwMode="auto">
            <a:xfrm>
              <a:off x="6467498" y="3361320"/>
              <a:ext cx="1087786" cy="772458"/>
            </a:xfrm>
            <a:prstGeom prst="rect">
              <a:avLst/>
            </a:prstGeom>
            <a:noFill/>
            <a:ln w="9525">
              <a:noFill/>
              <a:miter lim="800000"/>
              <a:headEnd/>
              <a:tailEnd/>
            </a:ln>
          </p:spPr>
        </p:pic>
        <p:sp>
          <p:nvSpPr>
            <p:cNvPr id="53471" name="Rectangle 209"/>
            <p:cNvSpPr>
              <a:spLocks noChangeArrowheads="1"/>
            </p:cNvSpPr>
            <p:nvPr/>
          </p:nvSpPr>
          <p:spPr bwMode="auto">
            <a:xfrm>
              <a:off x="7874764" y="3625220"/>
              <a:ext cx="952203" cy="329875"/>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CAESAR</a:t>
              </a:r>
              <a:endParaRPr lang="en-US" sz="1800" b="0" dirty="0"/>
            </a:p>
          </p:txBody>
        </p:sp>
        <p:pic>
          <p:nvPicPr>
            <p:cNvPr id="53472" name="Picture 210"/>
            <p:cNvPicPr>
              <a:picLocks noChangeAspect="1" noChangeArrowheads="1"/>
            </p:cNvPicPr>
            <p:nvPr/>
          </p:nvPicPr>
          <p:blipFill>
            <a:blip r:embed="rId70" cstate="print"/>
            <a:srcRect/>
            <a:stretch>
              <a:fillRect/>
            </a:stretch>
          </p:blipFill>
          <p:spPr bwMode="auto">
            <a:xfrm>
              <a:off x="2387519" y="1711942"/>
              <a:ext cx="1109513" cy="791701"/>
            </a:xfrm>
            <a:prstGeom prst="rect">
              <a:avLst/>
            </a:prstGeom>
            <a:noFill/>
            <a:ln w="9525">
              <a:noFill/>
              <a:miter lim="800000"/>
              <a:headEnd/>
              <a:tailEnd/>
            </a:ln>
          </p:spPr>
        </p:pic>
        <p:sp>
          <p:nvSpPr>
            <p:cNvPr id="53473" name="Rectangle 212"/>
            <p:cNvSpPr>
              <a:spLocks noChangeArrowheads="1"/>
            </p:cNvSpPr>
            <p:nvPr/>
          </p:nvSpPr>
          <p:spPr bwMode="auto">
            <a:xfrm>
              <a:off x="501816" y="2003332"/>
              <a:ext cx="1568377" cy="307793"/>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CENTRIXS-ISAF</a:t>
              </a:r>
              <a:endParaRPr lang="en-US" sz="1800" b="0" dirty="0"/>
            </a:p>
          </p:txBody>
        </p:sp>
        <p:pic>
          <p:nvPicPr>
            <p:cNvPr id="53474" name="Picture 213"/>
            <p:cNvPicPr>
              <a:picLocks noChangeAspect="1" noChangeArrowheads="1"/>
            </p:cNvPicPr>
            <p:nvPr/>
          </p:nvPicPr>
          <p:blipFill>
            <a:blip r:embed="rId71" cstate="print"/>
            <a:srcRect/>
            <a:stretch>
              <a:fillRect/>
            </a:stretch>
          </p:blipFill>
          <p:spPr bwMode="auto">
            <a:xfrm>
              <a:off x="1496096" y="2678750"/>
              <a:ext cx="1047267" cy="743625"/>
            </a:xfrm>
            <a:prstGeom prst="rect">
              <a:avLst/>
            </a:prstGeom>
            <a:noFill/>
            <a:ln w="9525">
              <a:noFill/>
              <a:miter lim="800000"/>
              <a:headEnd/>
              <a:tailEnd/>
            </a:ln>
          </p:spPr>
        </p:pic>
        <p:sp>
          <p:nvSpPr>
            <p:cNvPr id="53475" name="Rectangle 215"/>
            <p:cNvSpPr>
              <a:spLocks noChangeArrowheads="1"/>
            </p:cNvSpPr>
            <p:nvPr/>
          </p:nvSpPr>
          <p:spPr bwMode="auto">
            <a:xfrm>
              <a:off x="392725" y="2977840"/>
              <a:ext cx="654542" cy="266649"/>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FAUST</a:t>
              </a:r>
              <a:endParaRPr lang="en-US" sz="1800" b="0" dirty="0"/>
            </a:p>
          </p:txBody>
        </p:sp>
        <p:pic>
          <p:nvPicPr>
            <p:cNvPr id="53476" name="Picture 216"/>
            <p:cNvPicPr>
              <a:picLocks noChangeAspect="1" noChangeArrowheads="1"/>
            </p:cNvPicPr>
            <p:nvPr/>
          </p:nvPicPr>
          <p:blipFill>
            <a:blip r:embed="rId72" cstate="print"/>
            <a:srcRect/>
            <a:stretch>
              <a:fillRect/>
            </a:stretch>
          </p:blipFill>
          <p:spPr bwMode="auto">
            <a:xfrm>
              <a:off x="5762955" y="4469842"/>
              <a:ext cx="1044282" cy="738780"/>
            </a:xfrm>
            <a:prstGeom prst="rect">
              <a:avLst/>
            </a:prstGeom>
            <a:noFill/>
            <a:ln w="9525">
              <a:noFill/>
              <a:miter lim="800000"/>
              <a:headEnd/>
              <a:tailEnd/>
            </a:ln>
          </p:spPr>
        </p:pic>
        <p:sp>
          <p:nvSpPr>
            <p:cNvPr id="53477" name="Rectangle 218"/>
            <p:cNvSpPr>
              <a:spLocks noChangeArrowheads="1"/>
            </p:cNvSpPr>
            <p:nvPr/>
          </p:nvSpPr>
          <p:spPr bwMode="auto">
            <a:xfrm>
              <a:off x="6056072" y="5406548"/>
              <a:ext cx="485734" cy="307793"/>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LCSS</a:t>
              </a:r>
              <a:endParaRPr lang="en-US" sz="1800" b="0" dirty="0"/>
            </a:p>
          </p:txBody>
        </p:sp>
        <p:pic>
          <p:nvPicPr>
            <p:cNvPr id="53478" name="Picture 219"/>
            <p:cNvPicPr>
              <a:picLocks noChangeAspect="1" noChangeArrowheads="1"/>
            </p:cNvPicPr>
            <p:nvPr/>
          </p:nvPicPr>
          <p:blipFill>
            <a:blip r:embed="rId73" cstate="print"/>
            <a:srcRect/>
            <a:stretch>
              <a:fillRect/>
            </a:stretch>
          </p:blipFill>
          <p:spPr bwMode="auto">
            <a:xfrm>
              <a:off x="5460750" y="1707819"/>
              <a:ext cx="1047267" cy="743595"/>
            </a:xfrm>
            <a:prstGeom prst="rect">
              <a:avLst/>
            </a:prstGeom>
            <a:noFill/>
            <a:ln w="9525">
              <a:noFill/>
              <a:miter lim="800000"/>
              <a:headEnd/>
              <a:tailEnd/>
            </a:ln>
          </p:spPr>
        </p:pic>
        <p:sp>
          <p:nvSpPr>
            <p:cNvPr id="53479" name="Rectangle 221"/>
            <p:cNvSpPr>
              <a:spLocks noChangeArrowheads="1"/>
            </p:cNvSpPr>
            <p:nvPr/>
          </p:nvSpPr>
          <p:spPr bwMode="auto">
            <a:xfrm>
              <a:off x="6882042" y="1452166"/>
              <a:ext cx="1112650" cy="307793"/>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OVERTASK</a:t>
              </a:r>
              <a:endParaRPr lang="en-US" sz="1800" b="0" dirty="0"/>
            </a:p>
          </p:txBody>
        </p:sp>
        <p:pic>
          <p:nvPicPr>
            <p:cNvPr id="53480" name="Picture 222"/>
            <p:cNvPicPr>
              <a:picLocks noChangeAspect="1" noChangeArrowheads="1"/>
            </p:cNvPicPr>
            <p:nvPr/>
          </p:nvPicPr>
          <p:blipFill>
            <a:blip r:embed="rId74" cstate="print"/>
            <a:srcRect/>
            <a:stretch>
              <a:fillRect/>
            </a:stretch>
          </p:blipFill>
          <p:spPr bwMode="auto">
            <a:xfrm>
              <a:off x="1570901" y="3889121"/>
              <a:ext cx="1047267" cy="748149"/>
            </a:xfrm>
            <a:prstGeom prst="rect">
              <a:avLst/>
            </a:prstGeom>
            <a:noFill/>
            <a:ln w="9525">
              <a:noFill/>
              <a:miter lim="800000"/>
              <a:headEnd/>
              <a:tailEnd/>
            </a:ln>
          </p:spPr>
        </p:pic>
        <p:sp>
          <p:nvSpPr>
            <p:cNvPr id="53481" name="Rectangle 224"/>
            <p:cNvSpPr>
              <a:spLocks noChangeArrowheads="1"/>
            </p:cNvSpPr>
            <p:nvPr/>
          </p:nvSpPr>
          <p:spPr bwMode="auto">
            <a:xfrm>
              <a:off x="707529" y="4153021"/>
              <a:ext cx="443996" cy="307793"/>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SICF</a:t>
              </a:r>
              <a:endParaRPr lang="en-US" sz="1800" b="0" dirty="0"/>
            </a:p>
          </p:txBody>
        </p:sp>
        <p:pic>
          <p:nvPicPr>
            <p:cNvPr id="53482" name="Picture 225"/>
            <p:cNvPicPr>
              <a:picLocks noChangeAspect="1" noChangeArrowheads="1"/>
            </p:cNvPicPr>
            <p:nvPr/>
          </p:nvPicPr>
          <p:blipFill>
            <a:blip r:embed="rId75" cstate="print"/>
            <a:srcRect/>
            <a:stretch>
              <a:fillRect/>
            </a:stretch>
          </p:blipFill>
          <p:spPr bwMode="auto">
            <a:xfrm>
              <a:off x="3656085" y="3038317"/>
              <a:ext cx="1591161" cy="1129824"/>
            </a:xfrm>
            <a:prstGeom prst="rect">
              <a:avLst/>
            </a:prstGeom>
            <a:noFill/>
            <a:ln w="9525">
              <a:noFill/>
              <a:miter lim="800000"/>
              <a:headEnd/>
              <a:tailEnd/>
            </a:ln>
          </p:spPr>
        </p:pic>
        <p:pic>
          <p:nvPicPr>
            <p:cNvPr id="53483" name="Picture 226"/>
            <p:cNvPicPr>
              <a:picLocks noChangeAspect="1" noChangeArrowheads="1"/>
            </p:cNvPicPr>
            <p:nvPr/>
          </p:nvPicPr>
          <p:blipFill>
            <a:blip r:embed="rId76" cstate="print"/>
            <a:srcRect/>
            <a:stretch>
              <a:fillRect/>
            </a:stretch>
          </p:blipFill>
          <p:spPr bwMode="auto">
            <a:xfrm>
              <a:off x="3656085" y="3038317"/>
              <a:ext cx="1591161" cy="1129824"/>
            </a:xfrm>
            <a:prstGeom prst="rect">
              <a:avLst/>
            </a:prstGeom>
            <a:noFill/>
            <a:ln w="9525">
              <a:noFill/>
              <a:miter lim="800000"/>
              <a:headEnd/>
              <a:tailEnd/>
            </a:ln>
          </p:spPr>
        </p:pic>
        <p:sp>
          <p:nvSpPr>
            <p:cNvPr id="53484" name="Oval 227"/>
            <p:cNvSpPr>
              <a:spLocks noChangeArrowheads="1"/>
            </p:cNvSpPr>
            <p:nvPr/>
          </p:nvSpPr>
          <p:spPr bwMode="auto">
            <a:xfrm>
              <a:off x="3656085" y="3038317"/>
              <a:ext cx="1591161" cy="1129824"/>
            </a:xfrm>
            <a:prstGeom prst="ellipse">
              <a:avLst/>
            </a:prstGeom>
            <a:noFill/>
            <a:ln w="5">
              <a:solidFill>
                <a:srgbClr val="804000"/>
              </a:solidFill>
              <a:miter lim="800000"/>
              <a:headEnd/>
              <a:tailEnd/>
            </a:ln>
          </p:spPr>
          <p:txBody>
            <a:bodyPr/>
            <a:lstStyle/>
            <a:p>
              <a:endParaRPr lang="en-US" dirty="0"/>
            </a:p>
          </p:txBody>
        </p:sp>
        <p:sp>
          <p:nvSpPr>
            <p:cNvPr id="53485" name="Rectangle 228"/>
            <p:cNvSpPr>
              <a:spLocks noChangeArrowheads="1"/>
            </p:cNvSpPr>
            <p:nvPr/>
          </p:nvSpPr>
          <p:spPr bwMode="auto">
            <a:xfrm>
              <a:off x="3861798" y="2789536"/>
              <a:ext cx="1203111" cy="329875"/>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AMN Core</a:t>
              </a:r>
              <a:endParaRPr lang="en-US" sz="1800" b="0" dirty="0"/>
            </a:p>
          </p:txBody>
        </p:sp>
        <p:sp>
          <p:nvSpPr>
            <p:cNvPr id="53486" name="Rectangle 229"/>
            <p:cNvSpPr>
              <a:spLocks noChangeArrowheads="1"/>
            </p:cNvSpPr>
            <p:nvPr/>
          </p:nvSpPr>
          <p:spPr bwMode="auto">
            <a:xfrm>
              <a:off x="4073745" y="4007326"/>
              <a:ext cx="685711" cy="127827"/>
            </a:xfrm>
            <a:prstGeom prst="rect">
              <a:avLst/>
            </a:prstGeom>
            <a:solidFill>
              <a:srgbClr val="FFFFFF"/>
            </a:solidFill>
            <a:ln w="9525">
              <a:noFill/>
              <a:miter lim="800000"/>
              <a:headEnd/>
              <a:tailEnd/>
            </a:ln>
          </p:spPr>
          <p:txBody>
            <a:bodyPr/>
            <a:lstStyle/>
            <a:p>
              <a:endParaRPr lang="en-US" dirty="0"/>
            </a:p>
          </p:txBody>
        </p:sp>
        <p:sp>
          <p:nvSpPr>
            <p:cNvPr id="53487" name="Rectangle 230"/>
            <p:cNvSpPr>
              <a:spLocks noChangeArrowheads="1"/>
            </p:cNvSpPr>
            <p:nvPr/>
          </p:nvSpPr>
          <p:spPr bwMode="auto">
            <a:xfrm>
              <a:off x="4600495" y="4007326"/>
              <a:ext cx="158960" cy="127827"/>
            </a:xfrm>
            <a:prstGeom prst="rect">
              <a:avLst/>
            </a:prstGeom>
            <a:solidFill>
              <a:srgbClr val="E0E0E0"/>
            </a:solidFill>
            <a:ln w="9525">
              <a:noFill/>
              <a:miter lim="800000"/>
              <a:headEnd/>
              <a:tailEnd/>
            </a:ln>
          </p:spPr>
          <p:txBody>
            <a:bodyPr/>
            <a:lstStyle/>
            <a:p>
              <a:endParaRPr lang="en-US" dirty="0"/>
            </a:p>
          </p:txBody>
        </p:sp>
        <p:pic>
          <p:nvPicPr>
            <p:cNvPr id="53488" name="Picture 231"/>
            <p:cNvPicPr>
              <a:picLocks noChangeAspect="1" noChangeArrowheads="1"/>
            </p:cNvPicPr>
            <p:nvPr/>
          </p:nvPicPr>
          <p:blipFill>
            <a:blip r:embed="rId77" cstate="print"/>
            <a:srcRect/>
            <a:stretch>
              <a:fillRect/>
            </a:stretch>
          </p:blipFill>
          <p:spPr bwMode="auto">
            <a:xfrm>
              <a:off x="4600495" y="4007326"/>
              <a:ext cx="158960" cy="127827"/>
            </a:xfrm>
            <a:prstGeom prst="rect">
              <a:avLst/>
            </a:prstGeom>
            <a:noFill/>
            <a:ln w="9525">
              <a:noFill/>
              <a:miter lim="800000"/>
              <a:headEnd/>
              <a:tailEnd/>
            </a:ln>
          </p:spPr>
        </p:pic>
        <p:sp>
          <p:nvSpPr>
            <p:cNvPr id="53489" name="Rectangle 232"/>
            <p:cNvSpPr>
              <a:spLocks noChangeArrowheads="1"/>
            </p:cNvSpPr>
            <p:nvPr/>
          </p:nvSpPr>
          <p:spPr bwMode="auto">
            <a:xfrm>
              <a:off x="4600495" y="4007326"/>
              <a:ext cx="158960" cy="127827"/>
            </a:xfrm>
            <a:prstGeom prst="rect">
              <a:avLst/>
            </a:prstGeom>
            <a:solidFill>
              <a:srgbClr val="E0E0E0"/>
            </a:solidFill>
            <a:ln w="9525">
              <a:noFill/>
              <a:miter lim="800000"/>
              <a:headEnd/>
              <a:tailEnd/>
            </a:ln>
          </p:spPr>
          <p:txBody>
            <a:bodyPr/>
            <a:lstStyle/>
            <a:p>
              <a:endParaRPr lang="en-US" dirty="0"/>
            </a:p>
          </p:txBody>
        </p:sp>
        <p:sp>
          <p:nvSpPr>
            <p:cNvPr id="53490" name="Rectangle 233"/>
            <p:cNvSpPr>
              <a:spLocks noChangeArrowheads="1"/>
            </p:cNvSpPr>
            <p:nvPr/>
          </p:nvSpPr>
          <p:spPr bwMode="auto">
            <a:xfrm>
              <a:off x="4089329" y="4019697"/>
              <a:ext cx="667228" cy="106591"/>
            </a:xfrm>
            <a:prstGeom prst="rect">
              <a:avLst/>
            </a:prstGeom>
            <a:noFill/>
            <a:ln w="9525">
              <a:noFill/>
              <a:miter lim="800000"/>
              <a:headEnd/>
              <a:tailEnd/>
            </a:ln>
          </p:spPr>
          <p:txBody>
            <a:bodyPr wrap="none" lIns="0" tIns="0" rIns="0" bIns="0">
              <a:spAutoFit/>
            </a:bodyPr>
            <a:lstStyle/>
            <a:p>
              <a:r>
                <a:rPr lang="en-US" sz="800" dirty="0">
                  <a:solidFill>
                    <a:srgbClr val="000000"/>
                  </a:solidFill>
                </a:rPr>
                <a:t>ISAF SECRET</a:t>
              </a:r>
              <a:endParaRPr lang="en-US" sz="1800" b="0" dirty="0"/>
            </a:p>
          </p:txBody>
        </p:sp>
        <p:sp>
          <p:nvSpPr>
            <p:cNvPr id="53491" name="Rectangle 234"/>
            <p:cNvSpPr>
              <a:spLocks noChangeArrowheads="1"/>
            </p:cNvSpPr>
            <p:nvPr/>
          </p:nvSpPr>
          <p:spPr bwMode="auto">
            <a:xfrm>
              <a:off x="2696090" y="2500895"/>
              <a:ext cx="448829" cy="127827"/>
            </a:xfrm>
            <a:prstGeom prst="rect">
              <a:avLst/>
            </a:prstGeom>
            <a:solidFill>
              <a:srgbClr val="FFFFFF"/>
            </a:solidFill>
            <a:ln w="9525">
              <a:noFill/>
              <a:miter lim="800000"/>
              <a:headEnd/>
              <a:tailEnd/>
            </a:ln>
          </p:spPr>
          <p:txBody>
            <a:bodyPr/>
            <a:lstStyle/>
            <a:p>
              <a:endParaRPr lang="en-US" dirty="0"/>
            </a:p>
          </p:txBody>
        </p:sp>
        <p:sp>
          <p:nvSpPr>
            <p:cNvPr id="53492" name="Rectangle 235"/>
            <p:cNvSpPr>
              <a:spLocks noChangeArrowheads="1"/>
            </p:cNvSpPr>
            <p:nvPr/>
          </p:nvSpPr>
          <p:spPr bwMode="auto">
            <a:xfrm>
              <a:off x="2985958" y="2500895"/>
              <a:ext cx="158960" cy="127827"/>
            </a:xfrm>
            <a:prstGeom prst="rect">
              <a:avLst/>
            </a:prstGeom>
            <a:solidFill>
              <a:srgbClr val="E0E0E0"/>
            </a:solidFill>
            <a:ln w="9525">
              <a:noFill/>
              <a:miter lim="800000"/>
              <a:headEnd/>
              <a:tailEnd/>
            </a:ln>
          </p:spPr>
          <p:txBody>
            <a:bodyPr/>
            <a:lstStyle/>
            <a:p>
              <a:endParaRPr lang="en-US" dirty="0"/>
            </a:p>
          </p:txBody>
        </p:sp>
        <p:pic>
          <p:nvPicPr>
            <p:cNvPr id="53493" name="Picture 236"/>
            <p:cNvPicPr>
              <a:picLocks noChangeAspect="1" noChangeArrowheads="1"/>
            </p:cNvPicPr>
            <p:nvPr/>
          </p:nvPicPr>
          <p:blipFill>
            <a:blip r:embed="rId78" cstate="print"/>
            <a:srcRect/>
            <a:stretch>
              <a:fillRect/>
            </a:stretch>
          </p:blipFill>
          <p:spPr bwMode="auto">
            <a:xfrm>
              <a:off x="2985958" y="2500895"/>
              <a:ext cx="158960" cy="127827"/>
            </a:xfrm>
            <a:prstGeom prst="rect">
              <a:avLst/>
            </a:prstGeom>
            <a:noFill/>
            <a:ln w="9525">
              <a:noFill/>
              <a:miter lim="800000"/>
              <a:headEnd/>
              <a:tailEnd/>
            </a:ln>
          </p:spPr>
        </p:pic>
        <p:sp>
          <p:nvSpPr>
            <p:cNvPr id="53494" name="Rectangle 237"/>
            <p:cNvSpPr>
              <a:spLocks noChangeArrowheads="1"/>
            </p:cNvSpPr>
            <p:nvPr/>
          </p:nvSpPr>
          <p:spPr bwMode="auto">
            <a:xfrm>
              <a:off x="2985958" y="2500895"/>
              <a:ext cx="158960" cy="127827"/>
            </a:xfrm>
            <a:prstGeom prst="rect">
              <a:avLst/>
            </a:prstGeom>
            <a:solidFill>
              <a:srgbClr val="E0E0E0"/>
            </a:solidFill>
            <a:ln w="9525">
              <a:noFill/>
              <a:miter lim="800000"/>
              <a:headEnd/>
              <a:tailEnd/>
            </a:ln>
          </p:spPr>
          <p:txBody>
            <a:bodyPr/>
            <a:lstStyle/>
            <a:p>
              <a:endParaRPr lang="en-US" dirty="0"/>
            </a:p>
          </p:txBody>
        </p:sp>
        <p:sp>
          <p:nvSpPr>
            <p:cNvPr id="53495" name="Rectangle 238"/>
            <p:cNvSpPr>
              <a:spLocks noChangeArrowheads="1"/>
            </p:cNvSpPr>
            <p:nvPr/>
          </p:nvSpPr>
          <p:spPr bwMode="auto">
            <a:xfrm>
              <a:off x="2711674" y="2513265"/>
              <a:ext cx="250908" cy="120954"/>
            </a:xfrm>
            <a:prstGeom prst="rect">
              <a:avLst/>
            </a:prstGeom>
            <a:noFill/>
            <a:ln w="9525">
              <a:noFill/>
              <a:miter lim="800000"/>
              <a:headEnd/>
              <a:tailEnd/>
            </a:ln>
          </p:spPr>
          <p:txBody>
            <a:bodyPr wrap="none" lIns="0" tIns="0" rIns="0" bIns="0">
              <a:spAutoFit/>
            </a:bodyPr>
            <a:lstStyle/>
            <a:p>
              <a:r>
                <a:rPr lang="en-US" sz="800" dirty="0">
                  <a:solidFill>
                    <a:srgbClr val="000000"/>
                  </a:solidFill>
                </a:rPr>
                <a:t>USA</a:t>
              </a:r>
              <a:endParaRPr lang="en-US" sz="1800" b="0" dirty="0"/>
            </a:p>
          </p:txBody>
        </p:sp>
        <p:sp>
          <p:nvSpPr>
            <p:cNvPr id="53496" name="Rectangle 239"/>
            <p:cNvSpPr>
              <a:spLocks noChangeArrowheads="1"/>
            </p:cNvSpPr>
            <p:nvPr/>
          </p:nvSpPr>
          <p:spPr bwMode="auto">
            <a:xfrm>
              <a:off x="1751679" y="3468529"/>
              <a:ext cx="448829" cy="127827"/>
            </a:xfrm>
            <a:prstGeom prst="rect">
              <a:avLst/>
            </a:prstGeom>
            <a:solidFill>
              <a:srgbClr val="FFFFFF"/>
            </a:solidFill>
            <a:ln w="9525">
              <a:noFill/>
              <a:miter lim="800000"/>
              <a:headEnd/>
              <a:tailEnd/>
            </a:ln>
          </p:spPr>
          <p:txBody>
            <a:bodyPr/>
            <a:lstStyle/>
            <a:p>
              <a:endParaRPr lang="en-US" dirty="0"/>
            </a:p>
          </p:txBody>
        </p:sp>
        <p:sp>
          <p:nvSpPr>
            <p:cNvPr id="53497" name="Rectangle 240"/>
            <p:cNvSpPr>
              <a:spLocks noChangeArrowheads="1"/>
            </p:cNvSpPr>
            <p:nvPr/>
          </p:nvSpPr>
          <p:spPr bwMode="auto">
            <a:xfrm>
              <a:off x="2041548" y="3468529"/>
              <a:ext cx="158960" cy="127827"/>
            </a:xfrm>
            <a:prstGeom prst="rect">
              <a:avLst/>
            </a:prstGeom>
            <a:solidFill>
              <a:srgbClr val="E0E0E0"/>
            </a:solidFill>
            <a:ln w="9525">
              <a:noFill/>
              <a:miter lim="800000"/>
              <a:headEnd/>
              <a:tailEnd/>
            </a:ln>
          </p:spPr>
          <p:txBody>
            <a:bodyPr/>
            <a:lstStyle/>
            <a:p>
              <a:endParaRPr lang="en-US" dirty="0"/>
            </a:p>
          </p:txBody>
        </p:sp>
        <p:pic>
          <p:nvPicPr>
            <p:cNvPr id="53498" name="Picture 241"/>
            <p:cNvPicPr>
              <a:picLocks noChangeAspect="1" noChangeArrowheads="1"/>
            </p:cNvPicPr>
            <p:nvPr/>
          </p:nvPicPr>
          <p:blipFill>
            <a:blip r:embed="rId79" cstate="print"/>
            <a:srcRect/>
            <a:stretch>
              <a:fillRect/>
            </a:stretch>
          </p:blipFill>
          <p:spPr bwMode="auto">
            <a:xfrm>
              <a:off x="2041548" y="3468529"/>
              <a:ext cx="158960" cy="127827"/>
            </a:xfrm>
            <a:prstGeom prst="rect">
              <a:avLst/>
            </a:prstGeom>
            <a:noFill/>
            <a:ln w="9525">
              <a:noFill/>
              <a:miter lim="800000"/>
              <a:headEnd/>
              <a:tailEnd/>
            </a:ln>
          </p:spPr>
        </p:pic>
        <p:sp>
          <p:nvSpPr>
            <p:cNvPr id="53499" name="Rectangle 242"/>
            <p:cNvSpPr>
              <a:spLocks noChangeArrowheads="1"/>
            </p:cNvSpPr>
            <p:nvPr/>
          </p:nvSpPr>
          <p:spPr bwMode="auto">
            <a:xfrm>
              <a:off x="2041548" y="3468529"/>
              <a:ext cx="158960" cy="127827"/>
            </a:xfrm>
            <a:prstGeom prst="rect">
              <a:avLst/>
            </a:prstGeom>
            <a:solidFill>
              <a:srgbClr val="E0E0E0"/>
            </a:solidFill>
            <a:ln w="9525">
              <a:noFill/>
              <a:miter lim="800000"/>
              <a:headEnd/>
              <a:tailEnd/>
            </a:ln>
          </p:spPr>
          <p:txBody>
            <a:bodyPr/>
            <a:lstStyle/>
            <a:p>
              <a:endParaRPr lang="en-US" dirty="0"/>
            </a:p>
          </p:txBody>
        </p:sp>
        <p:sp>
          <p:nvSpPr>
            <p:cNvPr id="53500" name="Rectangle 243"/>
            <p:cNvSpPr>
              <a:spLocks noChangeArrowheads="1"/>
            </p:cNvSpPr>
            <p:nvPr/>
          </p:nvSpPr>
          <p:spPr bwMode="auto">
            <a:xfrm>
              <a:off x="1767263" y="3482274"/>
              <a:ext cx="216388" cy="123117"/>
            </a:xfrm>
            <a:prstGeom prst="rect">
              <a:avLst/>
            </a:prstGeom>
            <a:noFill/>
            <a:ln w="9525">
              <a:noFill/>
              <a:miter lim="800000"/>
              <a:headEnd/>
              <a:tailEnd/>
            </a:ln>
          </p:spPr>
          <p:txBody>
            <a:bodyPr wrap="none" lIns="0" tIns="0" rIns="0" bIns="0">
              <a:spAutoFit/>
            </a:bodyPr>
            <a:lstStyle/>
            <a:p>
              <a:r>
                <a:rPr lang="en-US" sz="800" dirty="0">
                  <a:solidFill>
                    <a:srgbClr val="000000"/>
                  </a:solidFill>
                </a:rPr>
                <a:t>DEU</a:t>
              </a:r>
              <a:endParaRPr lang="en-US" sz="1800" b="0" dirty="0"/>
            </a:p>
          </p:txBody>
        </p:sp>
        <p:sp>
          <p:nvSpPr>
            <p:cNvPr id="53501" name="Rectangle 244"/>
            <p:cNvSpPr>
              <a:spLocks noChangeArrowheads="1"/>
            </p:cNvSpPr>
            <p:nvPr/>
          </p:nvSpPr>
          <p:spPr bwMode="auto">
            <a:xfrm>
              <a:off x="6748016" y="4121408"/>
              <a:ext cx="456621" cy="127827"/>
            </a:xfrm>
            <a:prstGeom prst="rect">
              <a:avLst/>
            </a:prstGeom>
            <a:solidFill>
              <a:srgbClr val="FFFFFF"/>
            </a:solidFill>
            <a:ln w="9525">
              <a:noFill/>
              <a:miter lim="800000"/>
              <a:headEnd/>
              <a:tailEnd/>
            </a:ln>
          </p:spPr>
          <p:txBody>
            <a:bodyPr/>
            <a:lstStyle/>
            <a:p>
              <a:endParaRPr lang="en-US" dirty="0"/>
            </a:p>
          </p:txBody>
        </p:sp>
        <p:sp>
          <p:nvSpPr>
            <p:cNvPr id="53502" name="Rectangle 245"/>
            <p:cNvSpPr>
              <a:spLocks noChangeArrowheads="1"/>
            </p:cNvSpPr>
            <p:nvPr/>
          </p:nvSpPr>
          <p:spPr bwMode="auto">
            <a:xfrm>
              <a:off x="7044119" y="4121408"/>
              <a:ext cx="160519" cy="127827"/>
            </a:xfrm>
            <a:prstGeom prst="rect">
              <a:avLst/>
            </a:prstGeom>
            <a:solidFill>
              <a:srgbClr val="E0E0E0"/>
            </a:solidFill>
            <a:ln w="9525">
              <a:noFill/>
              <a:miter lim="800000"/>
              <a:headEnd/>
              <a:tailEnd/>
            </a:ln>
          </p:spPr>
          <p:txBody>
            <a:bodyPr/>
            <a:lstStyle/>
            <a:p>
              <a:endParaRPr lang="en-US" dirty="0"/>
            </a:p>
          </p:txBody>
        </p:sp>
        <p:pic>
          <p:nvPicPr>
            <p:cNvPr id="53503" name="Picture 246"/>
            <p:cNvPicPr>
              <a:picLocks noChangeAspect="1" noChangeArrowheads="1"/>
            </p:cNvPicPr>
            <p:nvPr/>
          </p:nvPicPr>
          <p:blipFill>
            <a:blip r:embed="rId80" cstate="print"/>
            <a:srcRect/>
            <a:stretch>
              <a:fillRect/>
            </a:stretch>
          </p:blipFill>
          <p:spPr bwMode="auto">
            <a:xfrm>
              <a:off x="7044119" y="4121408"/>
              <a:ext cx="160519" cy="127827"/>
            </a:xfrm>
            <a:prstGeom prst="rect">
              <a:avLst/>
            </a:prstGeom>
            <a:noFill/>
            <a:ln w="9525">
              <a:noFill/>
              <a:miter lim="800000"/>
              <a:headEnd/>
              <a:tailEnd/>
            </a:ln>
          </p:spPr>
        </p:pic>
        <p:sp>
          <p:nvSpPr>
            <p:cNvPr id="53504" name="Rectangle 247"/>
            <p:cNvSpPr>
              <a:spLocks noChangeArrowheads="1"/>
            </p:cNvSpPr>
            <p:nvPr/>
          </p:nvSpPr>
          <p:spPr bwMode="auto">
            <a:xfrm>
              <a:off x="7044119" y="4121408"/>
              <a:ext cx="160519" cy="127827"/>
            </a:xfrm>
            <a:prstGeom prst="rect">
              <a:avLst/>
            </a:prstGeom>
            <a:solidFill>
              <a:srgbClr val="E0E0E0"/>
            </a:solidFill>
            <a:ln w="9525">
              <a:noFill/>
              <a:miter lim="800000"/>
              <a:headEnd/>
              <a:tailEnd/>
            </a:ln>
          </p:spPr>
          <p:txBody>
            <a:bodyPr/>
            <a:lstStyle/>
            <a:p>
              <a:endParaRPr lang="en-US" dirty="0"/>
            </a:p>
          </p:txBody>
        </p:sp>
        <p:sp>
          <p:nvSpPr>
            <p:cNvPr id="53505" name="Rectangle 248"/>
            <p:cNvSpPr>
              <a:spLocks noChangeArrowheads="1"/>
            </p:cNvSpPr>
            <p:nvPr/>
          </p:nvSpPr>
          <p:spPr bwMode="auto">
            <a:xfrm>
              <a:off x="6762043" y="4133778"/>
              <a:ext cx="165096" cy="123117"/>
            </a:xfrm>
            <a:prstGeom prst="rect">
              <a:avLst/>
            </a:prstGeom>
            <a:noFill/>
            <a:ln w="9525">
              <a:noFill/>
              <a:miter lim="800000"/>
              <a:headEnd/>
              <a:tailEnd/>
            </a:ln>
          </p:spPr>
          <p:txBody>
            <a:bodyPr wrap="none" lIns="0" tIns="0" rIns="0" bIns="0">
              <a:spAutoFit/>
            </a:bodyPr>
            <a:lstStyle/>
            <a:p>
              <a:r>
                <a:rPr lang="en-US" sz="800" dirty="0">
                  <a:solidFill>
                    <a:srgbClr val="000000"/>
                  </a:solidFill>
                </a:rPr>
                <a:t>ITA</a:t>
              </a:r>
              <a:endParaRPr lang="en-US" sz="1800" b="0" dirty="0"/>
            </a:p>
          </p:txBody>
        </p:sp>
        <p:sp>
          <p:nvSpPr>
            <p:cNvPr id="53506" name="Rectangle 249"/>
            <p:cNvSpPr>
              <a:spLocks noChangeArrowheads="1"/>
            </p:cNvSpPr>
            <p:nvPr/>
          </p:nvSpPr>
          <p:spPr bwMode="auto">
            <a:xfrm>
              <a:off x="1828043" y="4658830"/>
              <a:ext cx="448829" cy="127827"/>
            </a:xfrm>
            <a:prstGeom prst="rect">
              <a:avLst/>
            </a:prstGeom>
            <a:solidFill>
              <a:srgbClr val="FFFFFF"/>
            </a:solidFill>
            <a:ln w="9525">
              <a:noFill/>
              <a:miter lim="800000"/>
              <a:headEnd/>
              <a:tailEnd/>
            </a:ln>
          </p:spPr>
          <p:txBody>
            <a:bodyPr/>
            <a:lstStyle/>
            <a:p>
              <a:endParaRPr lang="en-US" dirty="0"/>
            </a:p>
          </p:txBody>
        </p:sp>
        <p:sp>
          <p:nvSpPr>
            <p:cNvPr id="53507" name="Rectangle 250"/>
            <p:cNvSpPr>
              <a:spLocks noChangeArrowheads="1"/>
            </p:cNvSpPr>
            <p:nvPr/>
          </p:nvSpPr>
          <p:spPr bwMode="auto">
            <a:xfrm>
              <a:off x="2117911" y="4658830"/>
              <a:ext cx="158960" cy="127827"/>
            </a:xfrm>
            <a:prstGeom prst="rect">
              <a:avLst/>
            </a:prstGeom>
            <a:solidFill>
              <a:srgbClr val="E0E0E0"/>
            </a:solidFill>
            <a:ln w="9525">
              <a:noFill/>
              <a:miter lim="800000"/>
              <a:headEnd/>
              <a:tailEnd/>
            </a:ln>
          </p:spPr>
          <p:txBody>
            <a:bodyPr/>
            <a:lstStyle/>
            <a:p>
              <a:endParaRPr lang="en-US" dirty="0"/>
            </a:p>
          </p:txBody>
        </p:sp>
        <p:pic>
          <p:nvPicPr>
            <p:cNvPr id="53508" name="Picture 251"/>
            <p:cNvPicPr>
              <a:picLocks noChangeAspect="1" noChangeArrowheads="1"/>
            </p:cNvPicPr>
            <p:nvPr/>
          </p:nvPicPr>
          <p:blipFill>
            <a:blip r:embed="rId81" cstate="print"/>
            <a:srcRect/>
            <a:stretch>
              <a:fillRect/>
            </a:stretch>
          </p:blipFill>
          <p:spPr bwMode="auto">
            <a:xfrm>
              <a:off x="2117911" y="4658830"/>
              <a:ext cx="158960" cy="127827"/>
            </a:xfrm>
            <a:prstGeom prst="rect">
              <a:avLst/>
            </a:prstGeom>
            <a:noFill/>
            <a:ln w="9525">
              <a:noFill/>
              <a:miter lim="800000"/>
              <a:headEnd/>
              <a:tailEnd/>
            </a:ln>
          </p:spPr>
        </p:pic>
        <p:sp>
          <p:nvSpPr>
            <p:cNvPr id="53509" name="Rectangle 252"/>
            <p:cNvSpPr>
              <a:spLocks noChangeArrowheads="1"/>
            </p:cNvSpPr>
            <p:nvPr/>
          </p:nvSpPr>
          <p:spPr bwMode="auto">
            <a:xfrm>
              <a:off x="2117911" y="4658830"/>
              <a:ext cx="158960" cy="127827"/>
            </a:xfrm>
            <a:prstGeom prst="rect">
              <a:avLst/>
            </a:prstGeom>
            <a:solidFill>
              <a:srgbClr val="E0E0E0"/>
            </a:solidFill>
            <a:ln w="9525">
              <a:noFill/>
              <a:miter lim="800000"/>
              <a:headEnd/>
              <a:tailEnd/>
            </a:ln>
          </p:spPr>
          <p:txBody>
            <a:bodyPr/>
            <a:lstStyle/>
            <a:p>
              <a:endParaRPr lang="en-US" dirty="0"/>
            </a:p>
          </p:txBody>
        </p:sp>
        <p:sp>
          <p:nvSpPr>
            <p:cNvPr id="53510" name="Rectangle 253"/>
            <p:cNvSpPr>
              <a:spLocks noChangeArrowheads="1"/>
            </p:cNvSpPr>
            <p:nvPr/>
          </p:nvSpPr>
          <p:spPr bwMode="auto">
            <a:xfrm>
              <a:off x="1843627" y="4672575"/>
              <a:ext cx="209977" cy="123117"/>
            </a:xfrm>
            <a:prstGeom prst="rect">
              <a:avLst/>
            </a:prstGeom>
            <a:noFill/>
            <a:ln w="9525">
              <a:noFill/>
              <a:miter lim="800000"/>
              <a:headEnd/>
              <a:tailEnd/>
            </a:ln>
          </p:spPr>
          <p:txBody>
            <a:bodyPr wrap="none" lIns="0" tIns="0" rIns="0" bIns="0">
              <a:spAutoFit/>
            </a:bodyPr>
            <a:lstStyle/>
            <a:p>
              <a:r>
                <a:rPr lang="en-US" sz="800" dirty="0">
                  <a:solidFill>
                    <a:srgbClr val="000000"/>
                  </a:solidFill>
                </a:rPr>
                <a:t>FRA</a:t>
              </a:r>
              <a:endParaRPr lang="en-US" sz="1800" b="0" dirty="0"/>
            </a:p>
          </p:txBody>
        </p:sp>
        <p:sp>
          <p:nvSpPr>
            <p:cNvPr id="53511" name="Rectangle 254"/>
            <p:cNvSpPr>
              <a:spLocks noChangeArrowheads="1"/>
            </p:cNvSpPr>
            <p:nvPr/>
          </p:nvSpPr>
          <p:spPr bwMode="auto">
            <a:xfrm>
              <a:off x="6038930" y="5223742"/>
              <a:ext cx="448829" cy="120954"/>
            </a:xfrm>
            <a:prstGeom prst="rect">
              <a:avLst/>
            </a:prstGeom>
            <a:solidFill>
              <a:srgbClr val="FFFFFF"/>
            </a:solidFill>
            <a:ln w="9525">
              <a:noFill/>
              <a:miter lim="800000"/>
              <a:headEnd/>
              <a:tailEnd/>
            </a:ln>
          </p:spPr>
          <p:txBody>
            <a:bodyPr/>
            <a:lstStyle/>
            <a:p>
              <a:endParaRPr lang="en-US" dirty="0"/>
            </a:p>
          </p:txBody>
        </p:sp>
        <p:sp>
          <p:nvSpPr>
            <p:cNvPr id="53512" name="Rectangle 255"/>
            <p:cNvSpPr>
              <a:spLocks noChangeArrowheads="1"/>
            </p:cNvSpPr>
            <p:nvPr/>
          </p:nvSpPr>
          <p:spPr bwMode="auto">
            <a:xfrm>
              <a:off x="6328798" y="5223742"/>
              <a:ext cx="158960" cy="120954"/>
            </a:xfrm>
            <a:prstGeom prst="rect">
              <a:avLst/>
            </a:prstGeom>
            <a:solidFill>
              <a:srgbClr val="E0E0E0"/>
            </a:solidFill>
            <a:ln w="9525">
              <a:noFill/>
              <a:miter lim="800000"/>
              <a:headEnd/>
              <a:tailEnd/>
            </a:ln>
          </p:spPr>
          <p:txBody>
            <a:bodyPr/>
            <a:lstStyle/>
            <a:p>
              <a:endParaRPr lang="en-US" dirty="0"/>
            </a:p>
          </p:txBody>
        </p:sp>
        <p:pic>
          <p:nvPicPr>
            <p:cNvPr id="53513" name="Picture 256"/>
            <p:cNvPicPr>
              <a:picLocks noChangeAspect="1" noChangeArrowheads="1"/>
            </p:cNvPicPr>
            <p:nvPr/>
          </p:nvPicPr>
          <p:blipFill>
            <a:blip r:embed="rId82" cstate="print"/>
            <a:srcRect/>
            <a:stretch>
              <a:fillRect/>
            </a:stretch>
          </p:blipFill>
          <p:spPr bwMode="auto">
            <a:xfrm>
              <a:off x="6328798" y="5223742"/>
              <a:ext cx="158960" cy="120954"/>
            </a:xfrm>
            <a:prstGeom prst="rect">
              <a:avLst/>
            </a:prstGeom>
            <a:noFill/>
            <a:ln w="9525">
              <a:noFill/>
              <a:miter lim="800000"/>
              <a:headEnd/>
              <a:tailEnd/>
            </a:ln>
          </p:spPr>
        </p:pic>
        <p:sp>
          <p:nvSpPr>
            <p:cNvPr id="53514" name="Rectangle 257"/>
            <p:cNvSpPr>
              <a:spLocks noChangeArrowheads="1"/>
            </p:cNvSpPr>
            <p:nvPr/>
          </p:nvSpPr>
          <p:spPr bwMode="auto">
            <a:xfrm>
              <a:off x="6328798" y="5223742"/>
              <a:ext cx="158960" cy="120954"/>
            </a:xfrm>
            <a:prstGeom prst="rect">
              <a:avLst/>
            </a:prstGeom>
            <a:solidFill>
              <a:srgbClr val="E0E0E0"/>
            </a:solidFill>
            <a:ln w="9525">
              <a:noFill/>
              <a:miter lim="800000"/>
              <a:headEnd/>
              <a:tailEnd/>
            </a:ln>
          </p:spPr>
          <p:txBody>
            <a:bodyPr/>
            <a:lstStyle/>
            <a:p>
              <a:endParaRPr lang="en-US" dirty="0"/>
            </a:p>
          </p:txBody>
        </p:sp>
        <p:sp>
          <p:nvSpPr>
            <p:cNvPr id="53515" name="Rectangle 258"/>
            <p:cNvSpPr>
              <a:spLocks noChangeArrowheads="1"/>
            </p:cNvSpPr>
            <p:nvPr/>
          </p:nvSpPr>
          <p:spPr bwMode="auto">
            <a:xfrm>
              <a:off x="6054514" y="5237487"/>
              <a:ext cx="258700" cy="120954"/>
            </a:xfrm>
            <a:prstGeom prst="rect">
              <a:avLst/>
            </a:prstGeom>
            <a:noFill/>
            <a:ln w="9525">
              <a:noFill/>
              <a:miter lim="800000"/>
              <a:headEnd/>
              <a:tailEnd/>
            </a:ln>
          </p:spPr>
          <p:txBody>
            <a:bodyPr wrap="none" lIns="0" tIns="0" rIns="0" bIns="0">
              <a:spAutoFit/>
            </a:bodyPr>
            <a:lstStyle/>
            <a:p>
              <a:r>
                <a:rPr lang="en-US" sz="800" dirty="0">
                  <a:solidFill>
                    <a:srgbClr val="000000"/>
                  </a:solidFill>
                </a:rPr>
                <a:t>CAN</a:t>
              </a:r>
              <a:endParaRPr lang="en-US" sz="1800" b="0" dirty="0"/>
            </a:p>
          </p:txBody>
        </p:sp>
        <p:sp>
          <p:nvSpPr>
            <p:cNvPr id="53516" name="Rectangle 259"/>
            <p:cNvSpPr>
              <a:spLocks noChangeArrowheads="1"/>
            </p:cNvSpPr>
            <p:nvPr/>
          </p:nvSpPr>
          <p:spPr bwMode="auto">
            <a:xfrm>
              <a:off x="5711659" y="2487150"/>
              <a:ext cx="448829" cy="127827"/>
            </a:xfrm>
            <a:prstGeom prst="rect">
              <a:avLst/>
            </a:prstGeom>
            <a:solidFill>
              <a:srgbClr val="FFFFFF"/>
            </a:solidFill>
            <a:ln w="9525">
              <a:noFill/>
              <a:miter lim="800000"/>
              <a:headEnd/>
              <a:tailEnd/>
            </a:ln>
          </p:spPr>
          <p:txBody>
            <a:bodyPr/>
            <a:lstStyle/>
            <a:p>
              <a:endParaRPr lang="en-US" dirty="0"/>
            </a:p>
          </p:txBody>
        </p:sp>
        <p:sp>
          <p:nvSpPr>
            <p:cNvPr id="53517" name="Rectangle 260"/>
            <p:cNvSpPr>
              <a:spLocks noChangeArrowheads="1"/>
            </p:cNvSpPr>
            <p:nvPr/>
          </p:nvSpPr>
          <p:spPr bwMode="auto">
            <a:xfrm>
              <a:off x="6001527" y="2487150"/>
              <a:ext cx="158960" cy="127827"/>
            </a:xfrm>
            <a:prstGeom prst="rect">
              <a:avLst/>
            </a:prstGeom>
            <a:solidFill>
              <a:srgbClr val="E0E0E0"/>
            </a:solidFill>
            <a:ln w="9525">
              <a:noFill/>
              <a:miter lim="800000"/>
              <a:headEnd/>
              <a:tailEnd/>
            </a:ln>
          </p:spPr>
          <p:txBody>
            <a:bodyPr/>
            <a:lstStyle/>
            <a:p>
              <a:endParaRPr lang="en-US" dirty="0"/>
            </a:p>
          </p:txBody>
        </p:sp>
        <p:pic>
          <p:nvPicPr>
            <p:cNvPr id="53518" name="Picture 261"/>
            <p:cNvPicPr>
              <a:picLocks noChangeAspect="1" noChangeArrowheads="1"/>
            </p:cNvPicPr>
            <p:nvPr/>
          </p:nvPicPr>
          <p:blipFill>
            <a:blip r:embed="rId83" cstate="print"/>
            <a:srcRect/>
            <a:stretch>
              <a:fillRect/>
            </a:stretch>
          </p:blipFill>
          <p:spPr bwMode="auto">
            <a:xfrm>
              <a:off x="6001527" y="2487150"/>
              <a:ext cx="158960" cy="127827"/>
            </a:xfrm>
            <a:prstGeom prst="rect">
              <a:avLst/>
            </a:prstGeom>
            <a:noFill/>
            <a:ln w="9525">
              <a:noFill/>
              <a:miter lim="800000"/>
              <a:headEnd/>
              <a:tailEnd/>
            </a:ln>
          </p:spPr>
        </p:pic>
        <p:sp>
          <p:nvSpPr>
            <p:cNvPr id="53519" name="Rectangle 262"/>
            <p:cNvSpPr>
              <a:spLocks noChangeArrowheads="1"/>
            </p:cNvSpPr>
            <p:nvPr/>
          </p:nvSpPr>
          <p:spPr bwMode="auto">
            <a:xfrm>
              <a:off x="6001527" y="2487150"/>
              <a:ext cx="158960" cy="127827"/>
            </a:xfrm>
            <a:prstGeom prst="rect">
              <a:avLst/>
            </a:prstGeom>
            <a:solidFill>
              <a:srgbClr val="E0E0E0"/>
            </a:solidFill>
            <a:ln w="9525">
              <a:noFill/>
              <a:miter lim="800000"/>
              <a:headEnd/>
              <a:tailEnd/>
            </a:ln>
          </p:spPr>
          <p:txBody>
            <a:bodyPr/>
            <a:lstStyle/>
            <a:p>
              <a:endParaRPr lang="en-US" dirty="0"/>
            </a:p>
          </p:txBody>
        </p:sp>
        <p:sp>
          <p:nvSpPr>
            <p:cNvPr id="53520" name="Rectangle 263"/>
            <p:cNvSpPr>
              <a:spLocks noChangeArrowheads="1"/>
            </p:cNvSpPr>
            <p:nvPr/>
          </p:nvSpPr>
          <p:spPr bwMode="auto">
            <a:xfrm>
              <a:off x="5727243" y="2500895"/>
              <a:ext cx="227607" cy="123117"/>
            </a:xfrm>
            <a:prstGeom prst="rect">
              <a:avLst/>
            </a:prstGeom>
            <a:noFill/>
            <a:ln w="9525">
              <a:noFill/>
              <a:miter lim="800000"/>
              <a:headEnd/>
              <a:tailEnd/>
            </a:ln>
          </p:spPr>
          <p:txBody>
            <a:bodyPr wrap="none" lIns="0" tIns="0" rIns="0" bIns="0">
              <a:spAutoFit/>
            </a:bodyPr>
            <a:lstStyle/>
            <a:p>
              <a:r>
                <a:rPr lang="en-US" sz="800" dirty="0">
                  <a:solidFill>
                    <a:srgbClr val="000000"/>
                  </a:solidFill>
                </a:rPr>
                <a:t>GBR</a:t>
              </a:r>
              <a:endParaRPr lang="en-US" sz="1800" b="0" dirty="0"/>
            </a:p>
          </p:txBody>
        </p:sp>
        <p:pic>
          <p:nvPicPr>
            <p:cNvPr id="53521" name="Picture 264"/>
            <p:cNvPicPr>
              <a:picLocks noChangeAspect="1" noChangeArrowheads="1"/>
            </p:cNvPicPr>
            <p:nvPr/>
          </p:nvPicPr>
          <p:blipFill>
            <a:blip r:embed="rId84" cstate="print"/>
            <a:srcRect/>
            <a:stretch>
              <a:fillRect/>
            </a:stretch>
          </p:blipFill>
          <p:spPr bwMode="auto">
            <a:xfrm>
              <a:off x="258700" y="5486268"/>
              <a:ext cx="1118955" cy="725726"/>
            </a:xfrm>
            <a:prstGeom prst="rect">
              <a:avLst/>
            </a:prstGeom>
            <a:noFill/>
            <a:ln w="9525">
              <a:noFill/>
              <a:miter lim="800000"/>
              <a:headEnd/>
              <a:tailEnd/>
            </a:ln>
          </p:spPr>
        </p:pic>
        <p:pic>
          <p:nvPicPr>
            <p:cNvPr id="53522" name="Picture 265"/>
            <p:cNvPicPr>
              <a:picLocks noChangeAspect="1" noChangeArrowheads="1"/>
            </p:cNvPicPr>
            <p:nvPr/>
          </p:nvPicPr>
          <p:blipFill>
            <a:blip r:embed="rId85" cstate="print"/>
            <a:srcRect/>
            <a:stretch>
              <a:fillRect/>
            </a:stretch>
          </p:blipFill>
          <p:spPr bwMode="auto">
            <a:xfrm>
              <a:off x="258700" y="5486268"/>
              <a:ext cx="1118955" cy="725726"/>
            </a:xfrm>
            <a:prstGeom prst="rect">
              <a:avLst/>
            </a:prstGeom>
            <a:noFill/>
            <a:ln w="9525">
              <a:noFill/>
              <a:miter lim="800000"/>
              <a:headEnd/>
              <a:tailEnd/>
            </a:ln>
          </p:spPr>
        </p:pic>
        <p:sp>
          <p:nvSpPr>
            <p:cNvPr id="53523" name="Oval 266"/>
            <p:cNvSpPr>
              <a:spLocks noChangeArrowheads="1"/>
            </p:cNvSpPr>
            <p:nvPr/>
          </p:nvSpPr>
          <p:spPr bwMode="auto">
            <a:xfrm>
              <a:off x="258700" y="5486268"/>
              <a:ext cx="1118955" cy="725726"/>
            </a:xfrm>
            <a:prstGeom prst="ellipse">
              <a:avLst/>
            </a:prstGeom>
            <a:noFill/>
            <a:ln w="5">
              <a:solidFill>
                <a:srgbClr val="804000"/>
              </a:solidFill>
              <a:miter lim="800000"/>
              <a:headEnd/>
              <a:tailEnd/>
            </a:ln>
          </p:spPr>
          <p:txBody>
            <a:bodyPr/>
            <a:lstStyle/>
            <a:p>
              <a:endParaRPr lang="en-US" dirty="0"/>
            </a:p>
          </p:txBody>
        </p:sp>
        <p:sp>
          <p:nvSpPr>
            <p:cNvPr id="53524" name="Rectangle 267"/>
            <p:cNvSpPr>
              <a:spLocks noChangeArrowheads="1"/>
            </p:cNvSpPr>
            <p:nvPr/>
          </p:nvSpPr>
          <p:spPr bwMode="auto">
            <a:xfrm>
              <a:off x="213506" y="5351569"/>
              <a:ext cx="799477" cy="181432"/>
            </a:xfrm>
            <a:prstGeom prst="rect">
              <a:avLst/>
            </a:prstGeom>
            <a:noFill/>
            <a:ln w="9525">
              <a:noFill/>
              <a:miter lim="800000"/>
              <a:headEnd/>
              <a:tailEnd/>
            </a:ln>
          </p:spPr>
          <p:txBody>
            <a:bodyPr wrap="none" lIns="0" tIns="0" rIns="0" bIns="0">
              <a:spAutoFit/>
            </a:bodyPr>
            <a:lstStyle/>
            <a:p>
              <a:r>
                <a:rPr lang="en-US" sz="1100" dirty="0">
                  <a:solidFill>
                    <a:srgbClr val="800080"/>
                  </a:solidFill>
                  <a:latin typeface="Calibri" pitchFamily="34" charset="0"/>
                </a:rPr>
                <a:t>NATO SWAN</a:t>
              </a:r>
              <a:endParaRPr lang="en-US" sz="1800" b="0" dirty="0"/>
            </a:p>
          </p:txBody>
        </p:sp>
        <p:pic>
          <p:nvPicPr>
            <p:cNvPr id="53525" name="Picture 268"/>
            <p:cNvPicPr>
              <a:picLocks noChangeAspect="1" noChangeArrowheads="1"/>
            </p:cNvPicPr>
            <p:nvPr/>
          </p:nvPicPr>
          <p:blipFill>
            <a:blip r:embed="rId86" cstate="print"/>
            <a:srcRect/>
            <a:stretch>
              <a:fillRect/>
            </a:stretch>
          </p:blipFill>
          <p:spPr bwMode="auto">
            <a:xfrm>
              <a:off x="1385448" y="5237487"/>
              <a:ext cx="548569" cy="342246"/>
            </a:xfrm>
            <a:prstGeom prst="rect">
              <a:avLst/>
            </a:prstGeom>
            <a:noFill/>
            <a:ln w="9525">
              <a:noFill/>
              <a:miter lim="800000"/>
              <a:headEnd/>
              <a:tailEnd/>
            </a:ln>
          </p:spPr>
        </p:pic>
        <p:pic>
          <p:nvPicPr>
            <p:cNvPr id="53526" name="Picture 269"/>
            <p:cNvPicPr>
              <a:picLocks noChangeAspect="1" noChangeArrowheads="1"/>
            </p:cNvPicPr>
            <p:nvPr/>
          </p:nvPicPr>
          <p:blipFill>
            <a:blip r:embed="rId87" cstate="print"/>
            <a:srcRect/>
            <a:stretch>
              <a:fillRect/>
            </a:stretch>
          </p:blipFill>
          <p:spPr bwMode="auto">
            <a:xfrm>
              <a:off x="1436639" y="5104010"/>
              <a:ext cx="548569" cy="342246"/>
            </a:xfrm>
            <a:prstGeom prst="rect">
              <a:avLst/>
            </a:prstGeom>
            <a:noFill/>
            <a:ln w="9525">
              <a:noFill/>
              <a:miter lim="800000"/>
              <a:headEnd/>
              <a:tailEnd/>
            </a:ln>
          </p:spPr>
        </p:pic>
        <p:pic>
          <p:nvPicPr>
            <p:cNvPr id="53527" name="Picture 277"/>
            <p:cNvPicPr>
              <a:picLocks noChangeAspect="1" noChangeArrowheads="1"/>
            </p:cNvPicPr>
            <p:nvPr/>
          </p:nvPicPr>
          <p:blipFill>
            <a:blip r:embed="rId88" cstate="print"/>
            <a:srcRect/>
            <a:stretch>
              <a:fillRect/>
            </a:stretch>
          </p:blipFill>
          <p:spPr bwMode="auto">
            <a:xfrm>
              <a:off x="7539700" y="5082170"/>
              <a:ext cx="1118955" cy="727101"/>
            </a:xfrm>
            <a:prstGeom prst="rect">
              <a:avLst/>
            </a:prstGeom>
            <a:noFill/>
            <a:ln w="9525">
              <a:noFill/>
              <a:miter lim="800000"/>
              <a:headEnd/>
              <a:tailEnd/>
            </a:ln>
          </p:spPr>
        </p:pic>
        <p:pic>
          <p:nvPicPr>
            <p:cNvPr id="53528" name="Picture 278"/>
            <p:cNvPicPr>
              <a:picLocks noChangeAspect="1" noChangeArrowheads="1"/>
            </p:cNvPicPr>
            <p:nvPr/>
          </p:nvPicPr>
          <p:blipFill>
            <a:blip r:embed="rId89" cstate="print"/>
            <a:srcRect/>
            <a:stretch>
              <a:fillRect/>
            </a:stretch>
          </p:blipFill>
          <p:spPr bwMode="auto">
            <a:xfrm>
              <a:off x="7539700" y="5082170"/>
              <a:ext cx="1118955" cy="727101"/>
            </a:xfrm>
            <a:prstGeom prst="rect">
              <a:avLst/>
            </a:prstGeom>
            <a:noFill/>
            <a:ln w="9525">
              <a:noFill/>
              <a:miter lim="800000"/>
              <a:headEnd/>
              <a:tailEnd/>
            </a:ln>
          </p:spPr>
        </p:pic>
        <p:sp>
          <p:nvSpPr>
            <p:cNvPr id="53529" name="Oval 279"/>
            <p:cNvSpPr>
              <a:spLocks noChangeArrowheads="1"/>
            </p:cNvSpPr>
            <p:nvPr/>
          </p:nvSpPr>
          <p:spPr bwMode="auto">
            <a:xfrm>
              <a:off x="7539700" y="5082170"/>
              <a:ext cx="1118955" cy="727101"/>
            </a:xfrm>
            <a:prstGeom prst="ellipse">
              <a:avLst/>
            </a:prstGeom>
            <a:noFill/>
            <a:ln w="5">
              <a:solidFill>
                <a:srgbClr val="804000"/>
              </a:solidFill>
              <a:miter lim="800000"/>
              <a:headEnd/>
              <a:tailEnd/>
            </a:ln>
          </p:spPr>
          <p:txBody>
            <a:bodyPr/>
            <a:lstStyle/>
            <a:p>
              <a:endParaRPr lang="en-US" dirty="0"/>
            </a:p>
          </p:txBody>
        </p:sp>
        <p:sp>
          <p:nvSpPr>
            <p:cNvPr id="53530" name="Rectangle 280"/>
            <p:cNvSpPr>
              <a:spLocks noChangeArrowheads="1"/>
            </p:cNvSpPr>
            <p:nvPr/>
          </p:nvSpPr>
          <p:spPr bwMode="auto">
            <a:xfrm>
              <a:off x="7623856" y="4878747"/>
              <a:ext cx="1050384" cy="181432"/>
            </a:xfrm>
            <a:prstGeom prst="rect">
              <a:avLst/>
            </a:prstGeom>
            <a:noFill/>
            <a:ln w="9525">
              <a:noFill/>
              <a:miter lim="800000"/>
              <a:headEnd/>
              <a:tailEnd/>
            </a:ln>
          </p:spPr>
          <p:txBody>
            <a:bodyPr wrap="none" lIns="0" tIns="0" rIns="0" bIns="0">
              <a:spAutoFit/>
            </a:bodyPr>
            <a:lstStyle/>
            <a:p>
              <a:r>
                <a:rPr lang="en-US" sz="1100" dirty="0">
                  <a:solidFill>
                    <a:srgbClr val="800080"/>
                  </a:solidFill>
                  <a:latin typeface="Calibri" pitchFamily="34" charset="0"/>
                </a:rPr>
                <a:t>National Systems</a:t>
              </a:r>
              <a:endParaRPr lang="en-US" sz="1800" b="0" dirty="0"/>
            </a:p>
          </p:txBody>
        </p:sp>
        <p:sp>
          <p:nvSpPr>
            <p:cNvPr id="53531" name="Rectangle 281"/>
            <p:cNvSpPr>
              <a:spLocks noChangeArrowheads="1"/>
            </p:cNvSpPr>
            <p:nvPr/>
          </p:nvSpPr>
          <p:spPr bwMode="auto">
            <a:xfrm>
              <a:off x="7919958" y="5862876"/>
              <a:ext cx="685711" cy="127827"/>
            </a:xfrm>
            <a:prstGeom prst="rect">
              <a:avLst/>
            </a:prstGeom>
            <a:solidFill>
              <a:srgbClr val="FFFFFF"/>
            </a:solidFill>
            <a:ln w="9525">
              <a:noFill/>
              <a:miter lim="800000"/>
              <a:headEnd/>
              <a:tailEnd/>
            </a:ln>
          </p:spPr>
          <p:txBody>
            <a:bodyPr/>
            <a:lstStyle/>
            <a:p>
              <a:endParaRPr lang="en-US" dirty="0"/>
            </a:p>
          </p:txBody>
        </p:sp>
        <p:sp>
          <p:nvSpPr>
            <p:cNvPr id="53532" name="Rectangle 282"/>
            <p:cNvSpPr>
              <a:spLocks noChangeArrowheads="1"/>
            </p:cNvSpPr>
            <p:nvPr/>
          </p:nvSpPr>
          <p:spPr bwMode="auto">
            <a:xfrm>
              <a:off x="8445151" y="5862876"/>
              <a:ext cx="160519" cy="127827"/>
            </a:xfrm>
            <a:prstGeom prst="rect">
              <a:avLst/>
            </a:prstGeom>
            <a:solidFill>
              <a:srgbClr val="E0E0E0"/>
            </a:solidFill>
            <a:ln w="9525">
              <a:noFill/>
              <a:miter lim="800000"/>
              <a:headEnd/>
              <a:tailEnd/>
            </a:ln>
          </p:spPr>
          <p:txBody>
            <a:bodyPr/>
            <a:lstStyle/>
            <a:p>
              <a:endParaRPr lang="en-US" dirty="0"/>
            </a:p>
          </p:txBody>
        </p:sp>
        <p:pic>
          <p:nvPicPr>
            <p:cNvPr id="53533" name="Picture 283"/>
            <p:cNvPicPr>
              <a:picLocks noChangeAspect="1" noChangeArrowheads="1"/>
            </p:cNvPicPr>
            <p:nvPr/>
          </p:nvPicPr>
          <p:blipFill>
            <a:blip r:embed="rId90" cstate="print"/>
            <a:srcRect/>
            <a:stretch>
              <a:fillRect/>
            </a:stretch>
          </p:blipFill>
          <p:spPr bwMode="auto">
            <a:xfrm>
              <a:off x="8445151" y="5862876"/>
              <a:ext cx="160519" cy="127827"/>
            </a:xfrm>
            <a:prstGeom prst="rect">
              <a:avLst/>
            </a:prstGeom>
            <a:noFill/>
            <a:ln w="9525">
              <a:noFill/>
              <a:miter lim="800000"/>
              <a:headEnd/>
              <a:tailEnd/>
            </a:ln>
          </p:spPr>
        </p:pic>
        <p:sp>
          <p:nvSpPr>
            <p:cNvPr id="53534" name="Rectangle 284"/>
            <p:cNvSpPr>
              <a:spLocks noChangeArrowheads="1"/>
            </p:cNvSpPr>
            <p:nvPr/>
          </p:nvSpPr>
          <p:spPr bwMode="auto">
            <a:xfrm>
              <a:off x="8445151" y="5862876"/>
              <a:ext cx="160519" cy="127827"/>
            </a:xfrm>
            <a:prstGeom prst="rect">
              <a:avLst/>
            </a:prstGeom>
            <a:solidFill>
              <a:srgbClr val="E0E0E0"/>
            </a:solidFill>
            <a:ln w="9525">
              <a:noFill/>
              <a:miter lim="800000"/>
              <a:headEnd/>
              <a:tailEnd/>
            </a:ln>
          </p:spPr>
          <p:txBody>
            <a:bodyPr/>
            <a:lstStyle/>
            <a:p>
              <a:endParaRPr lang="en-US" dirty="0"/>
            </a:p>
          </p:txBody>
        </p:sp>
        <p:sp>
          <p:nvSpPr>
            <p:cNvPr id="53535" name="Rectangle 285"/>
            <p:cNvSpPr>
              <a:spLocks noChangeArrowheads="1"/>
            </p:cNvSpPr>
            <p:nvPr/>
          </p:nvSpPr>
          <p:spPr bwMode="auto">
            <a:xfrm>
              <a:off x="7935543" y="5875246"/>
              <a:ext cx="448829" cy="120954"/>
            </a:xfrm>
            <a:prstGeom prst="rect">
              <a:avLst/>
            </a:prstGeom>
            <a:noFill/>
            <a:ln w="9525">
              <a:noFill/>
              <a:miter lim="800000"/>
              <a:headEnd/>
              <a:tailEnd/>
            </a:ln>
          </p:spPr>
          <p:txBody>
            <a:bodyPr wrap="none" lIns="0" tIns="0" rIns="0" bIns="0">
              <a:spAutoFit/>
            </a:bodyPr>
            <a:lstStyle/>
            <a:p>
              <a:r>
                <a:rPr lang="en-US" sz="800" dirty="0">
                  <a:solidFill>
                    <a:srgbClr val="000000"/>
                  </a:solidFill>
                </a:rPr>
                <a:t>SECRET</a:t>
              </a:r>
              <a:endParaRPr lang="en-US" sz="1800" b="0" dirty="0"/>
            </a:p>
          </p:txBody>
        </p:sp>
        <p:pic>
          <p:nvPicPr>
            <p:cNvPr id="53536" name="Picture 286"/>
            <p:cNvPicPr>
              <a:picLocks noChangeAspect="1" noChangeArrowheads="1"/>
            </p:cNvPicPr>
            <p:nvPr/>
          </p:nvPicPr>
          <p:blipFill>
            <a:blip r:embed="rId91" cstate="print"/>
            <a:srcRect/>
            <a:stretch>
              <a:fillRect/>
            </a:stretch>
          </p:blipFill>
          <p:spPr bwMode="auto">
            <a:xfrm>
              <a:off x="7097105" y="4430666"/>
              <a:ext cx="548569" cy="342246"/>
            </a:xfrm>
            <a:prstGeom prst="rect">
              <a:avLst/>
            </a:prstGeom>
            <a:noFill/>
            <a:ln w="9525">
              <a:noFill/>
              <a:miter lim="800000"/>
              <a:headEnd/>
              <a:tailEnd/>
            </a:ln>
          </p:spPr>
        </p:pic>
        <p:pic>
          <p:nvPicPr>
            <p:cNvPr id="53537" name="Picture 287"/>
            <p:cNvPicPr>
              <a:picLocks noChangeAspect="1" noChangeArrowheads="1"/>
            </p:cNvPicPr>
            <p:nvPr/>
          </p:nvPicPr>
          <p:blipFill>
            <a:blip r:embed="rId92" cstate="print"/>
            <a:srcRect/>
            <a:stretch>
              <a:fillRect/>
            </a:stretch>
          </p:blipFill>
          <p:spPr bwMode="auto">
            <a:xfrm>
              <a:off x="7097105" y="4430666"/>
              <a:ext cx="548569" cy="342246"/>
            </a:xfrm>
            <a:prstGeom prst="rect">
              <a:avLst/>
            </a:prstGeom>
            <a:noFill/>
            <a:ln w="9525">
              <a:noFill/>
              <a:miter lim="800000"/>
              <a:headEnd/>
              <a:tailEnd/>
            </a:ln>
          </p:spPr>
        </p:pic>
        <p:sp>
          <p:nvSpPr>
            <p:cNvPr id="53538" name="Rectangle 288"/>
            <p:cNvSpPr>
              <a:spLocks noChangeArrowheads="1"/>
            </p:cNvSpPr>
            <p:nvPr/>
          </p:nvSpPr>
          <p:spPr bwMode="auto">
            <a:xfrm>
              <a:off x="7297206" y="4772156"/>
              <a:ext cx="258079" cy="106591"/>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Calibri" pitchFamily="34" charset="0"/>
                </a:rPr>
                <a:t>Guard</a:t>
              </a:r>
              <a:endParaRPr lang="en-US" sz="1800" b="0" dirty="0"/>
            </a:p>
          </p:txBody>
        </p:sp>
        <p:pic>
          <p:nvPicPr>
            <p:cNvPr id="53539" name="Picture 295"/>
            <p:cNvPicPr>
              <a:picLocks noChangeAspect="1" noChangeArrowheads="1"/>
            </p:cNvPicPr>
            <p:nvPr/>
          </p:nvPicPr>
          <p:blipFill>
            <a:blip r:embed="rId93" cstate="print"/>
            <a:srcRect/>
            <a:stretch>
              <a:fillRect/>
            </a:stretch>
          </p:blipFill>
          <p:spPr bwMode="auto">
            <a:xfrm>
              <a:off x="783892" y="1531886"/>
              <a:ext cx="532984" cy="269398"/>
            </a:xfrm>
            <a:prstGeom prst="rect">
              <a:avLst/>
            </a:prstGeom>
            <a:noFill/>
            <a:ln w="9525">
              <a:noFill/>
              <a:miter lim="800000"/>
              <a:headEnd/>
              <a:tailEnd/>
            </a:ln>
          </p:spPr>
        </p:pic>
        <p:sp>
          <p:nvSpPr>
            <p:cNvPr id="53540" name="Freeform 296"/>
            <p:cNvSpPr>
              <a:spLocks noEditPoints="1"/>
            </p:cNvSpPr>
            <p:nvPr/>
          </p:nvSpPr>
          <p:spPr bwMode="auto">
            <a:xfrm>
              <a:off x="776100" y="1529137"/>
              <a:ext cx="547011" cy="276271"/>
            </a:xfrm>
            <a:custGeom>
              <a:avLst/>
              <a:gdLst>
                <a:gd name="T0" fmla="*/ 2147483647 w 351"/>
                <a:gd name="T1" fmla="*/ 0 h 201"/>
                <a:gd name="T2" fmla="*/ 2147483647 w 351"/>
                <a:gd name="T3" fmla="*/ 0 h 201"/>
                <a:gd name="T4" fmla="*/ 2147483647 w 351"/>
                <a:gd name="T5" fmla="*/ 0 h 201"/>
                <a:gd name="T6" fmla="*/ 2147483647 w 351"/>
                <a:gd name="T7" fmla="*/ 0 h 201"/>
                <a:gd name="T8" fmla="*/ 2147483647 w 351"/>
                <a:gd name="T9" fmla="*/ 0 h 201"/>
                <a:gd name="T10" fmla="*/ 2147483647 w 351"/>
                <a:gd name="T11" fmla="*/ 0 h 201"/>
                <a:gd name="T12" fmla="*/ 2147483647 w 351"/>
                <a:gd name="T13" fmla="*/ 0 h 201"/>
                <a:gd name="T14" fmla="*/ 2147483647 w 351"/>
                <a:gd name="T15" fmla="*/ 0 h 201"/>
                <a:gd name="T16" fmla="*/ 2147483647 w 351"/>
                <a:gd name="T17" fmla="*/ 0 h 201"/>
                <a:gd name="T18" fmla="*/ 2147483647 w 351"/>
                <a:gd name="T19" fmla="*/ 0 h 201"/>
                <a:gd name="T20" fmla="*/ 2147483647 w 351"/>
                <a:gd name="T21" fmla="*/ 0 h 201"/>
                <a:gd name="T22" fmla="*/ 2147483647 w 351"/>
                <a:gd name="T23" fmla="*/ 0 h 201"/>
                <a:gd name="T24" fmla="*/ 2147483647 w 351"/>
                <a:gd name="T25" fmla="*/ 0 h 201"/>
                <a:gd name="T26" fmla="*/ 2147483647 w 351"/>
                <a:gd name="T27" fmla="*/ 2147483647 h 201"/>
                <a:gd name="T28" fmla="*/ 2147483647 w 351"/>
                <a:gd name="T29" fmla="*/ 2147483647 h 201"/>
                <a:gd name="T30" fmla="*/ 2147483647 w 351"/>
                <a:gd name="T31" fmla="*/ 2147483647 h 201"/>
                <a:gd name="T32" fmla="*/ 2147483647 w 351"/>
                <a:gd name="T33" fmla="*/ 2147483647 h 201"/>
                <a:gd name="T34" fmla="*/ 2147483647 w 351"/>
                <a:gd name="T35" fmla="*/ 2147483647 h 201"/>
                <a:gd name="T36" fmla="*/ 2147483647 w 351"/>
                <a:gd name="T37" fmla="*/ 2147483647 h 201"/>
                <a:gd name="T38" fmla="*/ 2147483647 w 351"/>
                <a:gd name="T39" fmla="*/ 2147483647 h 201"/>
                <a:gd name="T40" fmla="*/ 2147483647 w 351"/>
                <a:gd name="T41" fmla="*/ 2147483647 h 201"/>
                <a:gd name="T42" fmla="*/ 2147483647 w 351"/>
                <a:gd name="T43" fmla="*/ 2147483647 h 201"/>
                <a:gd name="T44" fmla="*/ 2147483647 w 351"/>
                <a:gd name="T45" fmla="*/ 2147483647 h 201"/>
                <a:gd name="T46" fmla="*/ 2147483647 w 351"/>
                <a:gd name="T47" fmla="*/ 2147483647 h 201"/>
                <a:gd name="T48" fmla="*/ 2147483647 w 351"/>
                <a:gd name="T49" fmla="*/ 2147483647 h 201"/>
                <a:gd name="T50" fmla="*/ 2147483647 w 351"/>
                <a:gd name="T51" fmla="*/ 2147483647 h 201"/>
                <a:gd name="T52" fmla="*/ 2147483647 w 351"/>
                <a:gd name="T53" fmla="*/ 2147483647 h 201"/>
                <a:gd name="T54" fmla="*/ 2147483647 w 351"/>
                <a:gd name="T55" fmla="*/ 2147483647 h 201"/>
                <a:gd name="T56" fmla="*/ 2147483647 w 351"/>
                <a:gd name="T57" fmla="*/ 2147483647 h 201"/>
                <a:gd name="T58" fmla="*/ 2147483647 w 351"/>
                <a:gd name="T59" fmla="*/ 2147483647 h 201"/>
                <a:gd name="T60" fmla="*/ 2147483647 w 351"/>
                <a:gd name="T61" fmla="*/ 2147483647 h 201"/>
                <a:gd name="T62" fmla="*/ 2147483647 w 351"/>
                <a:gd name="T63" fmla="*/ 2147483647 h 201"/>
                <a:gd name="T64" fmla="*/ 2147483647 w 351"/>
                <a:gd name="T65" fmla="*/ 2147483647 h 201"/>
                <a:gd name="T66" fmla="*/ 2147483647 w 351"/>
                <a:gd name="T67" fmla="*/ 2147483647 h 201"/>
                <a:gd name="T68" fmla="*/ 2147483647 w 351"/>
                <a:gd name="T69" fmla="*/ 2147483647 h 201"/>
                <a:gd name="T70" fmla="*/ 2147483647 w 351"/>
                <a:gd name="T71" fmla="*/ 2147483647 h 201"/>
                <a:gd name="T72" fmla="*/ 2147483647 w 351"/>
                <a:gd name="T73" fmla="*/ 2147483647 h 201"/>
                <a:gd name="T74" fmla="*/ 2147483647 w 351"/>
                <a:gd name="T75" fmla="*/ 2147483647 h 201"/>
                <a:gd name="T76" fmla="*/ 2147483647 w 351"/>
                <a:gd name="T77" fmla="*/ 2147483647 h 201"/>
                <a:gd name="T78" fmla="*/ 2147483647 w 351"/>
                <a:gd name="T79" fmla="*/ 2147483647 h 201"/>
                <a:gd name="T80" fmla="*/ 2147483647 w 351"/>
                <a:gd name="T81" fmla="*/ 2147483647 h 201"/>
                <a:gd name="T82" fmla="*/ 2147483647 w 351"/>
                <a:gd name="T83" fmla="*/ 2147483647 h 201"/>
                <a:gd name="T84" fmla="*/ 2147483647 w 351"/>
                <a:gd name="T85" fmla="*/ 2147483647 h 201"/>
                <a:gd name="T86" fmla="*/ 2147483647 w 351"/>
                <a:gd name="T87" fmla="*/ 2147483647 h 201"/>
                <a:gd name="T88" fmla="*/ 2147483647 w 351"/>
                <a:gd name="T89" fmla="*/ 2147483647 h 201"/>
                <a:gd name="T90" fmla="*/ 2147483647 w 351"/>
                <a:gd name="T91" fmla="*/ 2147483647 h 201"/>
                <a:gd name="T92" fmla="*/ 2147483647 w 351"/>
                <a:gd name="T93" fmla="*/ 2147483647 h 201"/>
                <a:gd name="T94" fmla="*/ 2147483647 w 351"/>
                <a:gd name="T95" fmla="*/ 2147483647 h 201"/>
                <a:gd name="T96" fmla="*/ 2147483647 w 351"/>
                <a:gd name="T97" fmla="*/ 2147483647 h 201"/>
                <a:gd name="T98" fmla="*/ 2147483647 w 351"/>
                <a:gd name="T99" fmla="*/ 2147483647 h 201"/>
                <a:gd name="T100" fmla="*/ 2147483647 w 351"/>
                <a:gd name="T101" fmla="*/ 2147483647 h 201"/>
                <a:gd name="T102" fmla="*/ 2147483647 w 351"/>
                <a:gd name="T103" fmla="*/ 2147483647 h 201"/>
                <a:gd name="T104" fmla="*/ 2147483647 w 351"/>
                <a:gd name="T105" fmla="*/ 2147483647 h 201"/>
                <a:gd name="T106" fmla="*/ 2147483647 w 351"/>
                <a:gd name="T107" fmla="*/ 2147483647 h 201"/>
                <a:gd name="T108" fmla="*/ 2147483647 w 351"/>
                <a:gd name="T109" fmla="*/ 2147483647 h 2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1"/>
                <a:gd name="T166" fmla="*/ 0 h 201"/>
                <a:gd name="T167" fmla="*/ 351 w 351"/>
                <a:gd name="T168" fmla="*/ 201 h 2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1" h="201">
                  <a:moveTo>
                    <a:pt x="5" y="0"/>
                  </a:moveTo>
                  <a:lnTo>
                    <a:pt x="20" y="0"/>
                  </a:lnTo>
                  <a:lnTo>
                    <a:pt x="20" y="5"/>
                  </a:lnTo>
                  <a:lnTo>
                    <a:pt x="5" y="5"/>
                  </a:lnTo>
                  <a:lnTo>
                    <a:pt x="5" y="0"/>
                  </a:lnTo>
                  <a:close/>
                  <a:moveTo>
                    <a:pt x="25" y="0"/>
                  </a:moveTo>
                  <a:lnTo>
                    <a:pt x="40" y="0"/>
                  </a:lnTo>
                  <a:lnTo>
                    <a:pt x="40" y="5"/>
                  </a:lnTo>
                  <a:lnTo>
                    <a:pt x="25" y="5"/>
                  </a:lnTo>
                  <a:lnTo>
                    <a:pt x="25" y="0"/>
                  </a:lnTo>
                  <a:close/>
                  <a:moveTo>
                    <a:pt x="44" y="0"/>
                  </a:moveTo>
                  <a:lnTo>
                    <a:pt x="59" y="0"/>
                  </a:lnTo>
                  <a:lnTo>
                    <a:pt x="59" y="5"/>
                  </a:lnTo>
                  <a:lnTo>
                    <a:pt x="44" y="5"/>
                  </a:lnTo>
                  <a:lnTo>
                    <a:pt x="44" y="0"/>
                  </a:lnTo>
                  <a:close/>
                  <a:moveTo>
                    <a:pt x="64" y="0"/>
                  </a:moveTo>
                  <a:lnTo>
                    <a:pt x="79" y="0"/>
                  </a:lnTo>
                  <a:lnTo>
                    <a:pt x="79" y="5"/>
                  </a:lnTo>
                  <a:lnTo>
                    <a:pt x="64" y="5"/>
                  </a:lnTo>
                  <a:lnTo>
                    <a:pt x="64" y="0"/>
                  </a:lnTo>
                  <a:close/>
                  <a:moveTo>
                    <a:pt x="84" y="0"/>
                  </a:moveTo>
                  <a:lnTo>
                    <a:pt x="98" y="0"/>
                  </a:lnTo>
                  <a:lnTo>
                    <a:pt x="98" y="5"/>
                  </a:lnTo>
                  <a:lnTo>
                    <a:pt x="84" y="5"/>
                  </a:lnTo>
                  <a:lnTo>
                    <a:pt x="84" y="0"/>
                  </a:lnTo>
                  <a:close/>
                  <a:moveTo>
                    <a:pt x="103" y="0"/>
                  </a:moveTo>
                  <a:lnTo>
                    <a:pt x="118" y="0"/>
                  </a:lnTo>
                  <a:lnTo>
                    <a:pt x="118" y="5"/>
                  </a:lnTo>
                  <a:lnTo>
                    <a:pt x="103" y="5"/>
                  </a:lnTo>
                  <a:lnTo>
                    <a:pt x="103" y="0"/>
                  </a:lnTo>
                  <a:close/>
                  <a:moveTo>
                    <a:pt x="123" y="0"/>
                  </a:moveTo>
                  <a:lnTo>
                    <a:pt x="137" y="0"/>
                  </a:lnTo>
                  <a:lnTo>
                    <a:pt x="137" y="5"/>
                  </a:lnTo>
                  <a:lnTo>
                    <a:pt x="123" y="5"/>
                  </a:lnTo>
                  <a:lnTo>
                    <a:pt x="123" y="0"/>
                  </a:lnTo>
                  <a:close/>
                  <a:moveTo>
                    <a:pt x="142" y="0"/>
                  </a:moveTo>
                  <a:lnTo>
                    <a:pt x="157" y="0"/>
                  </a:lnTo>
                  <a:lnTo>
                    <a:pt x="157" y="5"/>
                  </a:lnTo>
                  <a:lnTo>
                    <a:pt x="142" y="5"/>
                  </a:lnTo>
                  <a:lnTo>
                    <a:pt x="142" y="0"/>
                  </a:lnTo>
                  <a:close/>
                  <a:moveTo>
                    <a:pt x="162" y="0"/>
                  </a:moveTo>
                  <a:lnTo>
                    <a:pt x="176" y="0"/>
                  </a:lnTo>
                  <a:lnTo>
                    <a:pt x="176" y="5"/>
                  </a:lnTo>
                  <a:lnTo>
                    <a:pt x="162" y="5"/>
                  </a:lnTo>
                  <a:lnTo>
                    <a:pt x="162" y="0"/>
                  </a:lnTo>
                  <a:close/>
                  <a:moveTo>
                    <a:pt x="181" y="0"/>
                  </a:moveTo>
                  <a:lnTo>
                    <a:pt x="196" y="0"/>
                  </a:lnTo>
                  <a:lnTo>
                    <a:pt x="196" y="5"/>
                  </a:lnTo>
                  <a:lnTo>
                    <a:pt x="181" y="5"/>
                  </a:lnTo>
                  <a:lnTo>
                    <a:pt x="181" y="0"/>
                  </a:lnTo>
                  <a:close/>
                  <a:moveTo>
                    <a:pt x="201" y="0"/>
                  </a:moveTo>
                  <a:lnTo>
                    <a:pt x="215" y="0"/>
                  </a:lnTo>
                  <a:lnTo>
                    <a:pt x="215" y="5"/>
                  </a:lnTo>
                  <a:lnTo>
                    <a:pt x="201" y="5"/>
                  </a:lnTo>
                  <a:lnTo>
                    <a:pt x="201" y="0"/>
                  </a:lnTo>
                  <a:close/>
                  <a:moveTo>
                    <a:pt x="220" y="0"/>
                  </a:moveTo>
                  <a:lnTo>
                    <a:pt x="235" y="0"/>
                  </a:lnTo>
                  <a:lnTo>
                    <a:pt x="235" y="5"/>
                  </a:lnTo>
                  <a:lnTo>
                    <a:pt x="220" y="5"/>
                  </a:lnTo>
                  <a:lnTo>
                    <a:pt x="220" y="0"/>
                  </a:lnTo>
                  <a:close/>
                  <a:moveTo>
                    <a:pt x="240" y="0"/>
                  </a:moveTo>
                  <a:lnTo>
                    <a:pt x="255" y="0"/>
                  </a:lnTo>
                  <a:lnTo>
                    <a:pt x="255" y="5"/>
                  </a:lnTo>
                  <a:lnTo>
                    <a:pt x="240" y="5"/>
                  </a:lnTo>
                  <a:lnTo>
                    <a:pt x="240" y="0"/>
                  </a:lnTo>
                  <a:close/>
                  <a:moveTo>
                    <a:pt x="261" y="1"/>
                  </a:moveTo>
                  <a:lnTo>
                    <a:pt x="271" y="12"/>
                  </a:lnTo>
                  <a:lnTo>
                    <a:pt x="268" y="15"/>
                  </a:lnTo>
                  <a:lnTo>
                    <a:pt x="258" y="4"/>
                  </a:lnTo>
                  <a:lnTo>
                    <a:pt x="261" y="1"/>
                  </a:lnTo>
                  <a:close/>
                  <a:moveTo>
                    <a:pt x="274" y="16"/>
                  </a:moveTo>
                  <a:lnTo>
                    <a:pt x="284" y="26"/>
                  </a:lnTo>
                  <a:lnTo>
                    <a:pt x="281" y="30"/>
                  </a:lnTo>
                  <a:lnTo>
                    <a:pt x="271" y="19"/>
                  </a:lnTo>
                  <a:lnTo>
                    <a:pt x="274" y="16"/>
                  </a:lnTo>
                  <a:close/>
                  <a:moveTo>
                    <a:pt x="288" y="30"/>
                  </a:moveTo>
                  <a:lnTo>
                    <a:pt x="297" y="41"/>
                  </a:lnTo>
                  <a:lnTo>
                    <a:pt x="294" y="44"/>
                  </a:lnTo>
                  <a:lnTo>
                    <a:pt x="284" y="33"/>
                  </a:lnTo>
                  <a:lnTo>
                    <a:pt x="288" y="30"/>
                  </a:lnTo>
                  <a:close/>
                  <a:moveTo>
                    <a:pt x="301" y="45"/>
                  </a:moveTo>
                  <a:lnTo>
                    <a:pt x="310" y="56"/>
                  </a:lnTo>
                  <a:lnTo>
                    <a:pt x="307" y="59"/>
                  </a:lnTo>
                  <a:lnTo>
                    <a:pt x="297" y="48"/>
                  </a:lnTo>
                  <a:lnTo>
                    <a:pt x="301" y="45"/>
                  </a:lnTo>
                  <a:close/>
                  <a:moveTo>
                    <a:pt x="314" y="59"/>
                  </a:moveTo>
                  <a:lnTo>
                    <a:pt x="324" y="70"/>
                  </a:lnTo>
                  <a:lnTo>
                    <a:pt x="320" y="73"/>
                  </a:lnTo>
                  <a:lnTo>
                    <a:pt x="310" y="62"/>
                  </a:lnTo>
                  <a:lnTo>
                    <a:pt x="314" y="59"/>
                  </a:lnTo>
                  <a:close/>
                  <a:moveTo>
                    <a:pt x="327" y="74"/>
                  </a:moveTo>
                  <a:lnTo>
                    <a:pt x="337" y="85"/>
                  </a:lnTo>
                  <a:lnTo>
                    <a:pt x="333" y="88"/>
                  </a:lnTo>
                  <a:lnTo>
                    <a:pt x="323" y="77"/>
                  </a:lnTo>
                  <a:lnTo>
                    <a:pt x="327" y="74"/>
                  </a:lnTo>
                  <a:close/>
                  <a:moveTo>
                    <a:pt x="340" y="88"/>
                  </a:moveTo>
                  <a:lnTo>
                    <a:pt x="351" y="100"/>
                  </a:lnTo>
                  <a:lnTo>
                    <a:pt x="349" y="102"/>
                  </a:lnTo>
                  <a:lnTo>
                    <a:pt x="346" y="99"/>
                  </a:lnTo>
                  <a:lnTo>
                    <a:pt x="346" y="102"/>
                  </a:lnTo>
                  <a:lnTo>
                    <a:pt x="336" y="91"/>
                  </a:lnTo>
                  <a:lnTo>
                    <a:pt x="340" y="88"/>
                  </a:lnTo>
                  <a:close/>
                  <a:moveTo>
                    <a:pt x="346" y="106"/>
                  </a:moveTo>
                  <a:lnTo>
                    <a:pt x="336" y="117"/>
                  </a:lnTo>
                  <a:lnTo>
                    <a:pt x="332" y="114"/>
                  </a:lnTo>
                  <a:lnTo>
                    <a:pt x="342" y="103"/>
                  </a:lnTo>
                  <a:lnTo>
                    <a:pt x="346" y="106"/>
                  </a:lnTo>
                  <a:close/>
                  <a:moveTo>
                    <a:pt x="333" y="120"/>
                  </a:moveTo>
                  <a:lnTo>
                    <a:pt x="323" y="131"/>
                  </a:lnTo>
                  <a:lnTo>
                    <a:pt x="319" y="128"/>
                  </a:lnTo>
                  <a:lnTo>
                    <a:pt x="329" y="117"/>
                  </a:lnTo>
                  <a:lnTo>
                    <a:pt x="333" y="120"/>
                  </a:lnTo>
                  <a:close/>
                  <a:moveTo>
                    <a:pt x="320" y="135"/>
                  </a:moveTo>
                  <a:lnTo>
                    <a:pt x="310" y="146"/>
                  </a:lnTo>
                  <a:lnTo>
                    <a:pt x="306" y="143"/>
                  </a:lnTo>
                  <a:lnTo>
                    <a:pt x="316" y="132"/>
                  </a:lnTo>
                  <a:lnTo>
                    <a:pt x="320" y="135"/>
                  </a:lnTo>
                  <a:close/>
                  <a:moveTo>
                    <a:pt x="306" y="150"/>
                  </a:moveTo>
                  <a:lnTo>
                    <a:pt x="297" y="161"/>
                  </a:lnTo>
                  <a:lnTo>
                    <a:pt x="293" y="157"/>
                  </a:lnTo>
                  <a:lnTo>
                    <a:pt x="303" y="146"/>
                  </a:lnTo>
                  <a:lnTo>
                    <a:pt x="306" y="150"/>
                  </a:lnTo>
                  <a:close/>
                  <a:moveTo>
                    <a:pt x="293" y="164"/>
                  </a:moveTo>
                  <a:lnTo>
                    <a:pt x="284" y="175"/>
                  </a:lnTo>
                  <a:lnTo>
                    <a:pt x="280" y="172"/>
                  </a:lnTo>
                  <a:lnTo>
                    <a:pt x="290" y="161"/>
                  </a:lnTo>
                  <a:lnTo>
                    <a:pt x="293" y="164"/>
                  </a:lnTo>
                  <a:close/>
                  <a:moveTo>
                    <a:pt x="281" y="179"/>
                  </a:moveTo>
                  <a:lnTo>
                    <a:pt x="271" y="190"/>
                  </a:lnTo>
                  <a:lnTo>
                    <a:pt x="267" y="187"/>
                  </a:lnTo>
                  <a:lnTo>
                    <a:pt x="277" y="176"/>
                  </a:lnTo>
                  <a:lnTo>
                    <a:pt x="281" y="179"/>
                  </a:lnTo>
                  <a:close/>
                  <a:moveTo>
                    <a:pt x="267" y="193"/>
                  </a:moveTo>
                  <a:lnTo>
                    <a:pt x="261" y="201"/>
                  </a:lnTo>
                  <a:lnTo>
                    <a:pt x="254" y="201"/>
                  </a:lnTo>
                  <a:lnTo>
                    <a:pt x="254" y="196"/>
                  </a:lnTo>
                  <a:lnTo>
                    <a:pt x="259" y="196"/>
                  </a:lnTo>
                  <a:lnTo>
                    <a:pt x="258" y="197"/>
                  </a:lnTo>
                  <a:lnTo>
                    <a:pt x="264" y="190"/>
                  </a:lnTo>
                  <a:lnTo>
                    <a:pt x="267" y="193"/>
                  </a:lnTo>
                  <a:close/>
                  <a:moveTo>
                    <a:pt x="249" y="201"/>
                  </a:moveTo>
                  <a:lnTo>
                    <a:pt x="234" y="201"/>
                  </a:lnTo>
                  <a:lnTo>
                    <a:pt x="234" y="196"/>
                  </a:lnTo>
                  <a:lnTo>
                    <a:pt x="249" y="196"/>
                  </a:lnTo>
                  <a:lnTo>
                    <a:pt x="249" y="201"/>
                  </a:lnTo>
                  <a:close/>
                  <a:moveTo>
                    <a:pt x="230" y="201"/>
                  </a:moveTo>
                  <a:lnTo>
                    <a:pt x="215" y="201"/>
                  </a:lnTo>
                  <a:lnTo>
                    <a:pt x="215" y="196"/>
                  </a:lnTo>
                  <a:lnTo>
                    <a:pt x="230" y="196"/>
                  </a:lnTo>
                  <a:lnTo>
                    <a:pt x="230" y="201"/>
                  </a:lnTo>
                  <a:close/>
                  <a:moveTo>
                    <a:pt x="210" y="201"/>
                  </a:moveTo>
                  <a:lnTo>
                    <a:pt x="195" y="201"/>
                  </a:lnTo>
                  <a:lnTo>
                    <a:pt x="195" y="196"/>
                  </a:lnTo>
                  <a:lnTo>
                    <a:pt x="210" y="196"/>
                  </a:lnTo>
                  <a:lnTo>
                    <a:pt x="210" y="201"/>
                  </a:lnTo>
                  <a:close/>
                  <a:moveTo>
                    <a:pt x="190" y="201"/>
                  </a:moveTo>
                  <a:lnTo>
                    <a:pt x="176" y="201"/>
                  </a:lnTo>
                  <a:lnTo>
                    <a:pt x="176" y="196"/>
                  </a:lnTo>
                  <a:lnTo>
                    <a:pt x="190" y="196"/>
                  </a:lnTo>
                  <a:lnTo>
                    <a:pt x="190" y="201"/>
                  </a:lnTo>
                  <a:close/>
                  <a:moveTo>
                    <a:pt x="171" y="201"/>
                  </a:moveTo>
                  <a:lnTo>
                    <a:pt x="156" y="201"/>
                  </a:lnTo>
                  <a:lnTo>
                    <a:pt x="156" y="196"/>
                  </a:lnTo>
                  <a:lnTo>
                    <a:pt x="171" y="196"/>
                  </a:lnTo>
                  <a:lnTo>
                    <a:pt x="171" y="201"/>
                  </a:lnTo>
                  <a:close/>
                  <a:moveTo>
                    <a:pt x="151" y="201"/>
                  </a:moveTo>
                  <a:lnTo>
                    <a:pt x="137" y="201"/>
                  </a:lnTo>
                  <a:lnTo>
                    <a:pt x="137" y="196"/>
                  </a:lnTo>
                  <a:lnTo>
                    <a:pt x="151" y="196"/>
                  </a:lnTo>
                  <a:lnTo>
                    <a:pt x="151" y="201"/>
                  </a:lnTo>
                  <a:close/>
                  <a:moveTo>
                    <a:pt x="132" y="201"/>
                  </a:moveTo>
                  <a:lnTo>
                    <a:pt x="117" y="201"/>
                  </a:lnTo>
                  <a:lnTo>
                    <a:pt x="117" y="196"/>
                  </a:lnTo>
                  <a:lnTo>
                    <a:pt x="132" y="196"/>
                  </a:lnTo>
                  <a:lnTo>
                    <a:pt x="132" y="201"/>
                  </a:lnTo>
                  <a:close/>
                  <a:moveTo>
                    <a:pt x="112" y="201"/>
                  </a:moveTo>
                  <a:lnTo>
                    <a:pt x="98" y="201"/>
                  </a:lnTo>
                  <a:lnTo>
                    <a:pt x="98" y="196"/>
                  </a:lnTo>
                  <a:lnTo>
                    <a:pt x="112" y="196"/>
                  </a:lnTo>
                  <a:lnTo>
                    <a:pt x="112" y="201"/>
                  </a:lnTo>
                  <a:close/>
                  <a:moveTo>
                    <a:pt x="93" y="201"/>
                  </a:moveTo>
                  <a:lnTo>
                    <a:pt x="78" y="201"/>
                  </a:lnTo>
                  <a:lnTo>
                    <a:pt x="78" y="196"/>
                  </a:lnTo>
                  <a:lnTo>
                    <a:pt x="93" y="196"/>
                  </a:lnTo>
                  <a:lnTo>
                    <a:pt x="93" y="201"/>
                  </a:lnTo>
                  <a:close/>
                  <a:moveTo>
                    <a:pt x="73" y="201"/>
                  </a:moveTo>
                  <a:lnTo>
                    <a:pt x="58" y="201"/>
                  </a:lnTo>
                  <a:lnTo>
                    <a:pt x="58" y="196"/>
                  </a:lnTo>
                  <a:lnTo>
                    <a:pt x="73" y="196"/>
                  </a:lnTo>
                  <a:lnTo>
                    <a:pt x="73" y="201"/>
                  </a:lnTo>
                  <a:close/>
                  <a:moveTo>
                    <a:pt x="54" y="201"/>
                  </a:moveTo>
                  <a:lnTo>
                    <a:pt x="39" y="201"/>
                  </a:lnTo>
                  <a:lnTo>
                    <a:pt x="39" y="196"/>
                  </a:lnTo>
                  <a:lnTo>
                    <a:pt x="54" y="196"/>
                  </a:lnTo>
                  <a:lnTo>
                    <a:pt x="54" y="201"/>
                  </a:lnTo>
                  <a:close/>
                  <a:moveTo>
                    <a:pt x="34" y="201"/>
                  </a:moveTo>
                  <a:lnTo>
                    <a:pt x="19" y="201"/>
                  </a:lnTo>
                  <a:lnTo>
                    <a:pt x="19" y="196"/>
                  </a:lnTo>
                  <a:lnTo>
                    <a:pt x="34" y="196"/>
                  </a:lnTo>
                  <a:lnTo>
                    <a:pt x="34" y="201"/>
                  </a:lnTo>
                  <a:close/>
                  <a:moveTo>
                    <a:pt x="14" y="201"/>
                  </a:moveTo>
                  <a:lnTo>
                    <a:pt x="0" y="201"/>
                  </a:lnTo>
                  <a:lnTo>
                    <a:pt x="7" y="192"/>
                  </a:lnTo>
                  <a:lnTo>
                    <a:pt x="11" y="195"/>
                  </a:lnTo>
                  <a:lnTo>
                    <a:pt x="7" y="200"/>
                  </a:lnTo>
                  <a:lnTo>
                    <a:pt x="5" y="196"/>
                  </a:lnTo>
                  <a:lnTo>
                    <a:pt x="14" y="196"/>
                  </a:lnTo>
                  <a:lnTo>
                    <a:pt x="14" y="201"/>
                  </a:lnTo>
                  <a:close/>
                  <a:moveTo>
                    <a:pt x="11" y="189"/>
                  </a:moveTo>
                  <a:lnTo>
                    <a:pt x="20" y="177"/>
                  </a:lnTo>
                  <a:lnTo>
                    <a:pt x="24" y="180"/>
                  </a:lnTo>
                  <a:lnTo>
                    <a:pt x="14" y="192"/>
                  </a:lnTo>
                  <a:lnTo>
                    <a:pt x="11" y="189"/>
                  </a:lnTo>
                  <a:close/>
                  <a:moveTo>
                    <a:pt x="23" y="174"/>
                  </a:moveTo>
                  <a:lnTo>
                    <a:pt x="33" y="162"/>
                  </a:lnTo>
                  <a:lnTo>
                    <a:pt x="36" y="166"/>
                  </a:lnTo>
                  <a:lnTo>
                    <a:pt x="27" y="177"/>
                  </a:lnTo>
                  <a:lnTo>
                    <a:pt x="23" y="174"/>
                  </a:lnTo>
                  <a:close/>
                  <a:moveTo>
                    <a:pt x="36" y="159"/>
                  </a:moveTo>
                  <a:lnTo>
                    <a:pt x="45" y="148"/>
                  </a:lnTo>
                  <a:lnTo>
                    <a:pt x="49" y="151"/>
                  </a:lnTo>
                  <a:lnTo>
                    <a:pt x="40" y="162"/>
                  </a:lnTo>
                  <a:lnTo>
                    <a:pt x="36" y="159"/>
                  </a:lnTo>
                  <a:close/>
                  <a:moveTo>
                    <a:pt x="48" y="144"/>
                  </a:moveTo>
                  <a:lnTo>
                    <a:pt x="58" y="133"/>
                  </a:lnTo>
                  <a:lnTo>
                    <a:pt x="62" y="136"/>
                  </a:lnTo>
                  <a:lnTo>
                    <a:pt x="52" y="147"/>
                  </a:lnTo>
                  <a:lnTo>
                    <a:pt x="48" y="144"/>
                  </a:lnTo>
                  <a:close/>
                  <a:moveTo>
                    <a:pt x="61" y="129"/>
                  </a:moveTo>
                  <a:lnTo>
                    <a:pt x="71" y="118"/>
                  </a:lnTo>
                  <a:lnTo>
                    <a:pt x="74" y="121"/>
                  </a:lnTo>
                  <a:lnTo>
                    <a:pt x="65" y="132"/>
                  </a:lnTo>
                  <a:lnTo>
                    <a:pt x="61" y="129"/>
                  </a:lnTo>
                  <a:close/>
                  <a:moveTo>
                    <a:pt x="74" y="114"/>
                  </a:moveTo>
                  <a:lnTo>
                    <a:pt x="83" y="103"/>
                  </a:lnTo>
                  <a:lnTo>
                    <a:pt x="87" y="106"/>
                  </a:lnTo>
                  <a:lnTo>
                    <a:pt x="77" y="117"/>
                  </a:lnTo>
                  <a:lnTo>
                    <a:pt x="74" y="114"/>
                  </a:lnTo>
                  <a:close/>
                  <a:moveTo>
                    <a:pt x="87" y="99"/>
                  </a:moveTo>
                  <a:lnTo>
                    <a:pt x="87" y="99"/>
                  </a:lnTo>
                  <a:lnTo>
                    <a:pt x="87" y="102"/>
                  </a:lnTo>
                  <a:lnTo>
                    <a:pt x="77" y="91"/>
                  </a:lnTo>
                  <a:lnTo>
                    <a:pt x="81" y="88"/>
                  </a:lnTo>
                  <a:lnTo>
                    <a:pt x="92" y="100"/>
                  </a:lnTo>
                  <a:lnTo>
                    <a:pt x="90" y="102"/>
                  </a:lnTo>
                  <a:lnTo>
                    <a:pt x="87" y="99"/>
                  </a:lnTo>
                  <a:close/>
                  <a:moveTo>
                    <a:pt x="74" y="87"/>
                  </a:moveTo>
                  <a:lnTo>
                    <a:pt x="65" y="76"/>
                  </a:lnTo>
                  <a:lnTo>
                    <a:pt x="69" y="73"/>
                  </a:lnTo>
                  <a:lnTo>
                    <a:pt x="78" y="84"/>
                  </a:lnTo>
                  <a:lnTo>
                    <a:pt x="74" y="87"/>
                  </a:lnTo>
                  <a:close/>
                  <a:moveTo>
                    <a:pt x="62" y="72"/>
                  </a:moveTo>
                  <a:lnTo>
                    <a:pt x="52" y="61"/>
                  </a:lnTo>
                  <a:lnTo>
                    <a:pt x="56" y="58"/>
                  </a:lnTo>
                  <a:lnTo>
                    <a:pt x="65" y="69"/>
                  </a:lnTo>
                  <a:lnTo>
                    <a:pt x="62" y="72"/>
                  </a:lnTo>
                  <a:close/>
                  <a:moveTo>
                    <a:pt x="49" y="58"/>
                  </a:moveTo>
                  <a:lnTo>
                    <a:pt x="40" y="46"/>
                  </a:lnTo>
                  <a:lnTo>
                    <a:pt x="43" y="43"/>
                  </a:lnTo>
                  <a:lnTo>
                    <a:pt x="53" y="54"/>
                  </a:lnTo>
                  <a:lnTo>
                    <a:pt x="49" y="58"/>
                  </a:lnTo>
                  <a:close/>
                  <a:moveTo>
                    <a:pt x="36" y="43"/>
                  </a:moveTo>
                  <a:lnTo>
                    <a:pt x="27" y="32"/>
                  </a:lnTo>
                  <a:lnTo>
                    <a:pt x="30" y="28"/>
                  </a:lnTo>
                  <a:lnTo>
                    <a:pt x="40" y="39"/>
                  </a:lnTo>
                  <a:lnTo>
                    <a:pt x="36" y="43"/>
                  </a:lnTo>
                  <a:close/>
                  <a:moveTo>
                    <a:pt x="24" y="28"/>
                  </a:moveTo>
                  <a:lnTo>
                    <a:pt x="14" y="17"/>
                  </a:lnTo>
                  <a:lnTo>
                    <a:pt x="18" y="13"/>
                  </a:lnTo>
                  <a:lnTo>
                    <a:pt x="27" y="24"/>
                  </a:lnTo>
                  <a:lnTo>
                    <a:pt x="24" y="28"/>
                  </a:lnTo>
                  <a:close/>
                  <a:moveTo>
                    <a:pt x="11" y="13"/>
                  </a:moveTo>
                  <a:lnTo>
                    <a:pt x="3" y="4"/>
                  </a:lnTo>
                  <a:lnTo>
                    <a:pt x="7" y="1"/>
                  </a:lnTo>
                  <a:lnTo>
                    <a:pt x="15" y="9"/>
                  </a:lnTo>
                  <a:lnTo>
                    <a:pt x="11" y="13"/>
                  </a:lnTo>
                  <a:close/>
                </a:path>
              </a:pathLst>
            </a:custGeom>
            <a:solidFill>
              <a:srgbClr val="FF0000"/>
            </a:solidFill>
            <a:ln w="5" cap="flat">
              <a:solidFill>
                <a:srgbClr val="FF0000"/>
              </a:solidFill>
              <a:prstDash val="solid"/>
              <a:bevel/>
              <a:headEnd/>
              <a:tailEnd/>
            </a:ln>
          </p:spPr>
          <p:txBody>
            <a:bodyPr/>
            <a:lstStyle/>
            <a:p>
              <a:endParaRPr lang="en-US" dirty="0"/>
            </a:p>
          </p:txBody>
        </p:sp>
        <p:sp>
          <p:nvSpPr>
            <p:cNvPr id="53541" name="Rectangle 297"/>
            <p:cNvSpPr>
              <a:spLocks noChangeArrowheads="1"/>
            </p:cNvSpPr>
            <p:nvPr/>
          </p:nvSpPr>
          <p:spPr bwMode="auto">
            <a:xfrm>
              <a:off x="99740" y="1498898"/>
              <a:ext cx="653971" cy="153896"/>
            </a:xfrm>
            <a:prstGeom prst="rect">
              <a:avLst/>
            </a:prstGeom>
            <a:noFill/>
            <a:ln w="9525">
              <a:noFill/>
              <a:miter lim="800000"/>
              <a:headEnd/>
              <a:tailEnd/>
            </a:ln>
          </p:spPr>
          <p:txBody>
            <a:bodyPr wrap="none" lIns="0" tIns="0" rIns="0" bIns="0">
              <a:spAutoFit/>
            </a:bodyPr>
            <a:lstStyle/>
            <a:p>
              <a:r>
                <a:rPr lang="en-US" sz="1000" b="0" dirty="0">
                  <a:solidFill>
                    <a:srgbClr val="000000"/>
                  </a:solidFill>
                </a:rPr>
                <a:t>AFG Major </a:t>
              </a:r>
              <a:endParaRPr lang="en-US" sz="1800" b="0" dirty="0"/>
            </a:p>
          </p:txBody>
        </p:sp>
        <p:sp>
          <p:nvSpPr>
            <p:cNvPr id="53542" name="Rectangle 298"/>
            <p:cNvSpPr>
              <a:spLocks noChangeArrowheads="1"/>
            </p:cNvSpPr>
            <p:nvPr/>
          </p:nvSpPr>
          <p:spPr bwMode="auto">
            <a:xfrm>
              <a:off x="37402" y="1626725"/>
              <a:ext cx="799477" cy="148444"/>
            </a:xfrm>
            <a:prstGeom prst="rect">
              <a:avLst/>
            </a:prstGeom>
            <a:noFill/>
            <a:ln w="9525">
              <a:noFill/>
              <a:miter lim="800000"/>
              <a:headEnd/>
              <a:tailEnd/>
            </a:ln>
          </p:spPr>
          <p:txBody>
            <a:bodyPr wrap="none" lIns="0" tIns="0" rIns="0" bIns="0">
              <a:spAutoFit/>
            </a:bodyPr>
            <a:lstStyle/>
            <a:p>
              <a:r>
                <a:rPr lang="en-US" sz="1000" b="0" dirty="0">
                  <a:solidFill>
                    <a:srgbClr val="000000"/>
                  </a:solidFill>
                </a:rPr>
                <a:t>Infrastructure </a:t>
              </a:r>
              <a:endParaRPr lang="en-US" sz="1800" b="0" dirty="0"/>
            </a:p>
          </p:txBody>
        </p:sp>
        <p:sp>
          <p:nvSpPr>
            <p:cNvPr id="53543" name="Rectangle 299"/>
            <p:cNvSpPr>
              <a:spLocks noChangeArrowheads="1"/>
            </p:cNvSpPr>
            <p:nvPr/>
          </p:nvSpPr>
          <p:spPr bwMode="auto">
            <a:xfrm>
              <a:off x="152726" y="1747679"/>
              <a:ext cx="532984" cy="148444"/>
            </a:xfrm>
            <a:prstGeom prst="rect">
              <a:avLst/>
            </a:prstGeom>
            <a:noFill/>
            <a:ln w="9525">
              <a:noFill/>
              <a:miter lim="800000"/>
              <a:headEnd/>
              <a:tailEnd/>
            </a:ln>
          </p:spPr>
          <p:txBody>
            <a:bodyPr wrap="none" lIns="0" tIns="0" rIns="0" bIns="0">
              <a:spAutoFit/>
            </a:bodyPr>
            <a:lstStyle/>
            <a:p>
              <a:r>
                <a:rPr lang="en-US" sz="1000" b="0" dirty="0">
                  <a:solidFill>
                    <a:srgbClr val="000000"/>
                  </a:solidFill>
                </a:rPr>
                <a:t>Software</a:t>
              </a:r>
              <a:endParaRPr lang="en-US" sz="1800" b="0" dirty="0"/>
            </a:p>
          </p:txBody>
        </p:sp>
        <p:pic>
          <p:nvPicPr>
            <p:cNvPr id="53544" name="Picture 300"/>
            <p:cNvPicPr>
              <a:picLocks noChangeAspect="1" noChangeArrowheads="1"/>
            </p:cNvPicPr>
            <p:nvPr/>
          </p:nvPicPr>
          <p:blipFill>
            <a:blip r:embed="rId94" cstate="print"/>
            <a:srcRect/>
            <a:stretch>
              <a:fillRect/>
            </a:stretch>
          </p:blipFill>
          <p:spPr bwMode="auto">
            <a:xfrm>
              <a:off x="7704894" y="1843893"/>
              <a:ext cx="748048" cy="489493"/>
            </a:xfrm>
            <a:prstGeom prst="rect">
              <a:avLst/>
            </a:prstGeom>
            <a:noFill/>
            <a:ln w="9525">
              <a:noFill/>
              <a:miter lim="800000"/>
              <a:headEnd/>
              <a:tailEnd/>
            </a:ln>
          </p:spPr>
        </p:pic>
        <p:sp>
          <p:nvSpPr>
            <p:cNvPr id="53545" name="Rectangle 302"/>
            <p:cNvSpPr>
              <a:spLocks noChangeArrowheads="1"/>
            </p:cNvSpPr>
            <p:nvPr/>
          </p:nvSpPr>
          <p:spPr bwMode="auto">
            <a:xfrm>
              <a:off x="8194242" y="2454162"/>
              <a:ext cx="309355" cy="169286"/>
            </a:xfrm>
            <a:prstGeom prst="rect">
              <a:avLst/>
            </a:prstGeom>
            <a:noFill/>
            <a:ln w="9525">
              <a:noFill/>
              <a:miter lim="800000"/>
              <a:headEnd/>
              <a:tailEnd/>
            </a:ln>
          </p:spPr>
          <p:txBody>
            <a:bodyPr wrap="none" lIns="0" tIns="0" rIns="0" bIns="0">
              <a:spAutoFit/>
            </a:bodyPr>
            <a:lstStyle/>
            <a:p>
              <a:r>
                <a:rPr lang="en-US" sz="1100" dirty="0">
                  <a:solidFill>
                    <a:srgbClr val="800080"/>
                  </a:solidFill>
                  <a:latin typeface="Calibri" pitchFamily="34" charset="0"/>
                </a:rPr>
                <a:t>ANSF</a:t>
              </a:r>
              <a:endParaRPr lang="en-US" sz="1800" b="0" dirty="0"/>
            </a:p>
          </p:txBody>
        </p:sp>
        <p:pic>
          <p:nvPicPr>
            <p:cNvPr id="53546" name="Picture 303"/>
            <p:cNvPicPr>
              <a:picLocks noChangeAspect="1" noChangeArrowheads="1"/>
            </p:cNvPicPr>
            <p:nvPr/>
          </p:nvPicPr>
          <p:blipFill>
            <a:blip r:embed="rId95" cstate="print"/>
            <a:srcRect/>
            <a:stretch>
              <a:fillRect/>
            </a:stretch>
          </p:blipFill>
          <p:spPr bwMode="auto">
            <a:xfrm>
              <a:off x="6793211" y="2480278"/>
              <a:ext cx="548569" cy="343620"/>
            </a:xfrm>
            <a:prstGeom prst="rect">
              <a:avLst/>
            </a:prstGeom>
            <a:noFill/>
            <a:ln w="9525">
              <a:noFill/>
              <a:miter lim="800000"/>
              <a:headEnd/>
              <a:tailEnd/>
            </a:ln>
          </p:spPr>
        </p:pic>
        <p:pic>
          <p:nvPicPr>
            <p:cNvPr id="53547" name="Picture 304"/>
            <p:cNvPicPr>
              <a:picLocks noChangeAspect="1" noChangeArrowheads="1"/>
            </p:cNvPicPr>
            <p:nvPr/>
          </p:nvPicPr>
          <p:blipFill>
            <a:blip r:embed="rId96" cstate="print"/>
            <a:srcRect/>
            <a:stretch>
              <a:fillRect/>
            </a:stretch>
          </p:blipFill>
          <p:spPr bwMode="auto">
            <a:xfrm>
              <a:off x="6793211" y="2480278"/>
              <a:ext cx="548569" cy="343620"/>
            </a:xfrm>
            <a:prstGeom prst="rect">
              <a:avLst/>
            </a:prstGeom>
            <a:noFill/>
            <a:ln w="9525">
              <a:noFill/>
              <a:miter lim="800000"/>
              <a:headEnd/>
              <a:tailEnd/>
            </a:ln>
          </p:spPr>
        </p:pic>
        <p:sp>
          <p:nvSpPr>
            <p:cNvPr id="53548" name="Rectangle 305"/>
            <p:cNvSpPr>
              <a:spLocks noChangeArrowheads="1"/>
            </p:cNvSpPr>
            <p:nvPr/>
          </p:nvSpPr>
          <p:spPr bwMode="auto">
            <a:xfrm rot="10800000" flipV="1">
              <a:off x="6906977" y="2833519"/>
              <a:ext cx="423894" cy="107210"/>
            </a:xfrm>
            <a:prstGeom prst="rect">
              <a:avLst/>
            </a:prstGeom>
            <a:noFill/>
            <a:ln w="9525">
              <a:noFill/>
              <a:miter lim="800000"/>
              <a:headEnd/>
              <a:tailEnd/>
            </a:ln>
          </p:spPr>
          <p:txBody>
            <a:bodyPr lIns="0" tIns="0" rIns="0" bIns="0">
              <a:spAutoFit/>
            </a:bodyPr>
            <a:lstStyle/>
            <a:p>
              <a:r>
                <a:rPr lang="en-US" sz="800" dirty="0">
                  <a:solidFill>
                    <a:srgbClr val="000000"/>
                  </a:solidFill>
                  <a:latin typeface="Calibri" pitchFamily="34" charset="0"/>
                </a:rPr>
                <a:t>Guard</a:t>
              </a:r>
              <a:endParaRPr lang="en-US" sz="1800" b="0" dirty="0"/>
            </a:p>
          </p:txBody>
        </p:sp>
        <p:pic>
          <p:nvPicPr>
            <p:cNvPr id="53549" name="Picture 312"/>
            <p:cNvPicPr>
              <a:picLocks noChangeAspect="1" noChangeArrowheads="1"/>
            </p:cNvPicPr>
            <p:nvPr/>
          </p:nvPicPr>
          <p:blipFill>
            <a:blip r:embed="rId97" cstate="print"/>
            <a:srcRect/>
            <a:stretch>
              <a:fillRect/>
            </a:stretch>
          </p:blipFill>
          <p:spPr bwMode="auto">
            <a:xfrm>
              <a:off x="2699207" y="4812933"/>
              <a:ext cx="1115838" cy="791540"/>
            </a:xfrm>
            <a:prstGeom prst="rect">
              <a:avLst/>
            </a:prstGeom>
            <a:noFill/>
            <a:ln w="9525">
              <a:noFill/>
              <a:miter lim="800000"/>
              <a:headEnd/>
              <a:tailEnd/>
            </a:ln>
          </p:spPr>
        </p:pic>
        <p:sp>
          <p:nvSpPr>
            <p:cNvPr id="53550" name="Rectangle 314"/>
            <p:cNvSpPr>
              <a:spLocks noChangeArrowheads="1"/>
            </p:cNvSpPr>
            <p:nvPr/>
          </p:nvSpPr>
          <p:spPr bwMode="auto">
            <a:xfrm>
              <a:off x="3004659" y="5802398"/>
              <a:ext cx="460088" cy="307793"/>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FISA</a:t>
              </a:r>
              <a:endParaRPr lang="en-US" sz="1800" b="0" dirty="0"/>
            </a:p>
          </p:txBody>
        </p:sp>
        <p:sp>
          <p:nvSpPr>
            <p:cNvPr id="53551" name="Rectangle 315"/>
            <p:cNvSpPr>
              <a:spLocks noChangeArrowheads="1"/>
            </p:cNvSpPr>
            <p:nvPr/>
          </p:nvSpPr>
          <p:spPr bwMode="auto">
            <a:xfrm>
              <a:off x="3015569" y="5586605"/>
              <a:ext cx="448829" cy="127827"/>
            </a:xfrm>
            <a:prstGeom prst="rect">
              <a:avLst/>
            </a:prstGeom>
            <a:solidFill>
              <a:srgbClr val="FFFFFF"/>
            </a:solidFill>
            <a:ln w="9525">
              <a:noFill/>
              <a:miter lim="800000"/>
              <a:headEnd/>
              <a:tailEnd/>
            </a:ln>
          </p:spPr>
          <p:txBody>
            <a:bodyPr/>
            <a:lstStyle/>
            <a:p>
              <a:endParaRPr lang="en-US" dirty="0"/>
            </a:p>
          </p:txBody>
        </p:sp>
        <p:sp>
          <p:nvSpPr>
            <p:cNvPr id="53552" name="Rectangle 316"/>
            <p:cNvSpPr>
              <a:spLocks noChangeArrowheads="1"/>
            </p:cNvSpPr>
            <p:nvPr/>
          </p:nvSpPr>
          <p:spPr bwMode="auto">
            <a:xfrm>
              <a:off x="3305438" y="5586605"/>
              <a:ext cx="158960" cy="127827"/>
            </a:xfrm>
            <a:prstGeom prst="rect">
              <a:avLst/>
            </a:prstGeom>
            <a:solidFill>
              <a:srgbClr val="E0E0E0"/>
            </a:solidFill>
            <a:ln w="9525">
              <a:noFill/>
              <a:miter lim="800000"/>
              <a:headEnd/>
              <a:tailEnd/>
            </a:ln>
          </p:spPr>
          <p:txBody>
            <a:bodyPr/>
            <a:lstStyle/>
            <a:p>
              <a:endParaRPr lang="en-US" dirty="0"/>
            </a:p>
          </p:txBody>
        </p:sp>
        <p:pic>
          <p:nvPicPr>
            <p:cNvPr id="53553" name="Picture 317"/>
            <p:cNvPicPr>
              <a:picLocks noChangeAspect="1" noChangeArrowheads="1"/>
            </p:cNvPicPr>
            <p:nvPr/>
          </p:nvPicPr>
          <p:blipFill>
            <a:blip r:embed="rId98" cstate="print"/>
            <a:srcRect/>
            <a:stretch>
              <a:fillRect/>
            </a:stretch>
          </p:blipFill>
          <p:spPr bwMode="auto">
            <a:xfrm>
              <a:off x="3305438" y="5586605"/>
              <a:ext cx="158960" cy="127827"/>
            </a:xfrm>
            <a:prstGeom prst="rect">
              <a:avLst/>
            </a:prstGeom>
            <a:noFill/>
            <a:ln w="9525">
              <a:noFill/>
              <a:miter lim="800000"/>
              <a:headEnd/>
              <a:tailEnd/>
            </a:ln>
          </p:spPr>
        </p:pic>
        <p:sp>
          <p:nvSpPr>
            <p:cNvPr id="53554" name="Rectangle 318"/>
            <p:cNvSpPr>
              <a:spLocks noChangeArrowheads="1"/>
            </p:cNvSpPr>
            <p:nvPr/>
          </p:nvSpPr>
          <p:spPr bwMode="auto">
            <a:xfrm>
              <a:off x="3305438" y="5586605"/>
              <a:ext cx="158960" cy="127827"/>
            </a:xfrm>
            <a:prstGeom prst="rect">
              <a:avLst/>
            </a:prstGeom>
            <a:solidFill>
              <a:srgbClr val="E0E0E0"/>
            </a:solidFill>
            <a:ln w="9525">
              <a:noFill/>
              <a:miter lim="800000"/>
              <a:headEnd/>
              <a:tailEnd/>
            </a:ln>
          </p:spPr>
          <p:txBody>
            <a:bodyPr/>
            <a:lstStyle/>
            <a:p>
              <a:endParaRPr lang="en-US" dirty="0"/>
            </a:p>
          </p:txBody>
        </p:sp>
        <p:sp>
          <p:nvSpPr>
            <p:cNvPr id="53555" name="Rectangle 319"/>
            <p:cNvSpPr>
              <a:spLocks noChangeArrowheads="1"/>
            </p:cNvSpPr>
            <p:nvPr/>
          </p:nvSpPr>
          <p:spPr bwMode="auto">
            <a:xfrm>
              <a:off x="3031153" y="5600350"/>
              <a:ext cx="266493" cy="120954"/>
            </a:xfrm>
            <a:prstGeom prst="rect">
              <a:avLst/>
            </a:prstGeom>
            <a:noFill/>
            <a:ln w="9525">
              <a:noFill/>
              <a:miter lim="800000"/>
              <a:headEnd/>
              <a:tailEnd/>
            </a:ln>
          </p:spPr>
          <p:txBody>
            <a:bodyPr wrap="none" lIns="0" tIns="0" rIns="0" bIns="0">
              <a:spAutoFit/>
            </a:bodyPr>
            <a:lstStyle/>
            <a:p>
              <a:r>
                <a:rPr lang="en-US" sz="800" dirty="0">
                  <a:solidFill>
                    <a:srgbClr val="000000"/>
                  </a:solidFill>
                </a:rPr>
                <a:t>NOR</a:t>
              </a:r>
              <a:endParaRPr lang="en-US" sz="1800" b="0" dirty="0"/>
            </a:p>
          </p:txBody>
        </p:sp>
        <p:pic>
          <p:nvPicPr>
            <p:cNvPr id="53556" name="Picture 320"/>
            <p:cNvPicPr>
              <a:picLocks noChangeAspect="1" noChangeArrowheads="1"/>
            </p:cNvPicPr>
            <p:nvPr/>
          </p:nvPicPr>
          <p:blipFill>
            <a:blip r:embed="rId99" cstate="print"/>
            <a:srcRect/>
            <a:stretch>
              <a:fillRect/>
            </a:stretch>
          </p:blipFill>
          <p:spPr bwMode="auto">
            <a:xfrm>
              <a:off x="4323698" y="5010697"/>
              <a:ext cx="1110605" cy="791701"/>
            </a:xfrm>
            <a:prstGeom prst="rect">
              <a:avLst/>
            </a:prstGeom>
            <a:noFill/>
            <a:ln w="9525">
              <a:noFill/>
              <a:miter lim="800000"/>
              <a:headEnd/>
              <a:tailEnd/>
            </a:ln>
          </p:spPr>
        </p:pic>
        <p:sp>
          <p:nvSpPr>
            <p:cNvPr id="53557" name="Rectangle 322"/>
            <p:cNvSpPr>
              <a:spLocks noChangeArrowheads="1"/>
            </p:cNvSpPr>
            <p:nvPr/>
          </p:nvSpPr>
          <p:spPr bwMode="auto">
            <a:xfrm>
              <a:off x="4394782" y="6000324"/>
              <a:ext cx="955505" cy="307793"/>
            </a:xfrm>
            <a:prstGeom prst="rect">
              <a:avLst/>
            </a:prstGeom>
            <a:noFill/>
            <a:ln w="9525">
              <a:noFill/>
              <a:miter lim="800000"/>
              <a:headEnd/>
              <a:tailEnd/>
            </a:ln>
          </p:spPr>
          <p:txBody>
            <a:bodyPr wrap="none" lIns="0" tIns="0" rIns="0" bIns="0">
              <a:spAutoFit/>
            </a:bodyPr>
            <a:lstStyle/>
            <a:p>
              <a:r>
                <a:rPr lang="en-US" sz="2000" dirty="0">
                  <a:solidFill>
                    <a:srgbClr val="800080"/>
                  </a:solidFill>
                  <a:latin typeface="Calibri" pitchFamily="34" charset="0"/>
                </a:rPr>
                <a:t>SIMACET</a:t>
              </a:r>
              <a:endParaRPr lang="en-US" sz="1800" b="0" dirty="0"/>
            </a:p>
          </p:txBody>
        </p:sp>
        <p:sp>
          <p:nvSpPr>
            <p:cNvPr id="53558" name="Rectangle 323"/>
            <p:cNvSpPr>
              <a:spLocks noChangeArrowheads="1"/>
            </p:cNvSpPr>
            <p:nvPr/>
          </p:nvSpPr>
          <p:spPr bwMode="auto">
            <a:xfrm>
              <a:off x="4622313" y="5795526"/>
              <a:ext cx="450388" cy="120954"/>
            </a:xfrm>
            <a:prstGeom prst="rect">
              <a:avLst/>
            </a:prstGeom>
            <a:solidFill>
              <a:srgbClr val="FFFFFF"/>
            </a:solidFill>
            <a:ln w="9525">
              <a:noFill/>
              <a:miter lim="800000"/>
              <a:headEnd/>
              <a:tailEnd/>
            </a:ln>
          </p:spPr>
          <p:txBody>
            <a:bodyPr/>
            <a:lstStyle/>
            <a:p>
              <a:endParaRPr lang="en-US" dirty="0"/>
            </a:p>
          </p:txBody>
        </p:sp>
        <p:sp>
          <p:nvSpPr>
            <p:cNvPr id="53559" name="Rectangle 324"/>
            <p:cNvSpPr>
              <a:spLocks noChangeArrowheads="1"/>
            </p:cNvSpPr>
            <p:nvPr/>
          </p:nvSpPr>
          <p:spPr bwMode="auto">
            <a:xfrm>
              <a:off x="4912182" y="5795526"/>
              <a:ext cx="160519" cy="120954"/>
            </a:xfrm>
            <a:prstGeom prst="rect">
              <a:avLst/>
            </a:prstGeom>
            <a:solidFill>
              <a:srgbClr val="E0E0E0"/>
            </a:solidFill>
            <a:ln w="9525">
              <a:noFill/>
              <a:miter lim="800000"/>
              <a:headEnd/>
              <a:tailEnd/>
            </a:ln>
          </p:spPr>
          <p:txBody>
            <a:bodyPr/>
            <a:lstStyle/>
            <a:p>
              <a:endParaRPr lang="en-US" dirty="0"/>
            </a:p>
          </p:txBody>
        </p:sp>
        <p:pic>
          <p:nvPicPr>
            <p:cNvPr id="53560" name="Picture 325"/>
            <p:cNvPicPr>
              <a:picLocks noChangeAspect="1" noChangeArrowheads="1"/>
            </p:cNvPicPr>
            <p:nvPr/>
          </p:nvPicPr>
          <p:blipFill>
            <a:blip r:embed="rId100" cstate="print"/>
            <a:srcRect/>
            <a:stretch>
              <a:fillRect/>
            </a:stretch>
          </p:blipFill>
          <p:spPr bwMode="auto">
            <a:xfrm>
              <a:off x="4912182" y="5795526"/>
              <a:ext cx="160519" cy="120954"/>
            </a:xfrm>
            <a:prstGeom prst="rect">
              <a:avLst/>
            </a:prstGeom>
            <a:noFill/>
            <a:ln w="9525">
              <a:noFill/>
              <a:miter lim="800000"/>
              <a:headEnd/>
              <a:tailEnd/>
            </a:ln>
          </p:spPr>
        </p:pic>
        <p:sp>
          <p:nvSpPr>
            <p:cNvPr id="53561" name="Rectangle 326"/>
            <p:cNvSpPr>
              <a:spLocks noChangeArrowheads="1"/>
            </p:cNvSpPr>
            <p:nvPr/>
          </p:nvSpPr>
          <p:spPr bwMode="auto">
            <a:xfrm>
              <a:off x="4912182" y="5795526"/>
              <a:ext cx="160519" cy="120954"/>
            </a:xfrm>
            <a:prstGeom prst="rect">
              <a:avLst/>
            </a:prstGeom>
            <a:solidFill>
              <a:srgbClr val="E0E0E0"/>
            </a:solidFill>
            <a:ln w="9525">
              <a:noFill/>
              <a:miter lim="800000"/>
              <a:headEnd/>
              <a:tailEnd/>
            </a:ln>
          </p:spPr>
          <p:txBody>
            <a:bodyPr/>
            <a:lstStyle/>
            <a:p>
              <a:endParaRPr lang="en-US" dirty="0"/>
            </a:p>
          </p:txBody>
        </p:sp>
        <p:sp>
          <p:nvSpPr>
            <p:cNvPr id="53562" name="Rectangle 327"/>
            <p:cNvSpPr>
              <a:spLocks noChangeArrowheads="1"/>
            </p:cNvSpPr>
            <p:nvPr/>
          </p:nvSpPr>
          <p:spPr bwMode="auto">
            <a:xfrm>
              <a:off x="4637898" y="5807896"/>
              <a:ext cx="243116" cy="120954"/>
            </a:xfrm>
            <a:prstGeom prst="rect">
              <a:avLst/>
            </a:prstGeom>
            <a:noFill/>
            <a:ln w="9525">
              <a:noFill/>
              <a:miter lim="800000"/>
              <a:headEnd/>
              <a:tailEnd/>
            </a:ln>
          </p:spPr>
          <p:txBody>
            <a:bodyPr wrap="none" lIns="0" tIns="0" rIns="0" bIns="0">
              <a:spAutoFit/>
            </a:bodyPr>
            <a:lstStyle/>
            <a:p>
              <a:r>
                <a:rPr lang="en-US" sz="800" dirty="0">
                  <a:solidFill>
                    <a:srgbClr val="000000"/>
                  </a:solidFill>
                </a:rPr>
                <a:t>ESP</a:t>
              </a:r>
              <a:endParaRPr lang="en-US" sz="1800" b="0" dirty="0"/>
            </a:p>
          </p:txBody>
        </p:sp>
      </p:grpSp>
      <p:sp>
        <p:nvSpPr>
          <p:cNvPr id="53252" name="Rectangle 288"/>
          <p:cNvSpPr>
            <a:spLocks noChangeArrowheads="1"/>
          </p:cNvSpPr>
          <p:nvPr/>
        </p:nvSpPr>
        <p:spPr bwMode="auto">
          <a:xfrm>
            <a:off x="1757363" y="5529263"/>
            <a:ext cx="257175" cy="107950"/>
          </a:xfrm>
          <a:prstGeom prst="rect">
            <a:avLst/>
          </a:prstGeom>
          <a:noFill/>
          <a:ln w="9525">
            <a:noFill/>
            <a:miter lim="800000"/>
            <a:headEnd/>
            <a:tailEnd/>
          </a:ln>
        </p:spPr>
        <p:txBody>
          <a:bodyPr wrap="none" lIns="0" tIns="0" rIns="0" bIns="0">
            <a:spAutoFit/>
          </a:bodyPr>
          <a:lstStyle/>
          <a:p>
            <a:r>
              <a:rPr lang="en-US" sz="800" dirty="0">
                <a:solidFill>
                  <a:srgbClr val="000000"/>
                </a:solidFill>
                <a:latin typeface="Calibri" pitchFamily="34" charset="0"/>
              </a:rPr>
              <a:t>Guard</a:t>
            </a:r>
            <a:endParaRPr lang="en-US" sz="1800" b="0" dirty="0"/>
          </a:p>
        </p:txBody>
      </p:sp>
      <p:cxnSp>
        <p:nvCxnSpPr>
          <p:cNvPr id="53253" name="Straight Arrow Connector 310"/>
          <p:cNvCxnSpPr>
            <a:cxnSpLocks noChangeShapeType="1"/>
          </p:cNvCxnSpPr>
          <p:nvPr/>
        </p:nvCxnSpPr>
        <p:spPr bwMode="auto">
          <a:xfrm flipH="1">
            <a:off x="2060575" y="4494213"/>
            <a:ext cx="1095375" cy="722312"/>
          </a:xfrm>
          <a:prstGeom prst="straightConnector1">
            <a:avLst/>
          </a:prstGeom>
          <a:noFill/>
          <a:ln w="15875" cap="rnd" algn="ctr">
            <a:solidFill>
              <a:schemeClr val="tx1"/>
            </a:solidFill>
            <a:round/>
            <a:headEnd/>
            <a:tailEnd type="triangle" w="med" len="med"/>
          </a:ln>
        </p:spPr>
      </p:cxnSp>
      <p:cxnSp>
        <p:nvCxnSpPr>
          <p:cNvPr id="53254" name="Straight Arrow Connector 311"/>
          <p:cNvCxnSpPr>
            <a:cxnSpLocks noChangeShapeType="1"/>
          </p:cNvCxnSpPr>
          <p:nvPr/>
        </p:nvCxnSpPr>
        <p:spPr bwMode="auto">
          <a:xfrm flipH="1">
            <a:off x="1439863" y="5305425"/>
            <a:ext cx="222250" cy="127000"/>
          </a:xfrm>
          <a:prstGeom prst="straightConnector1">
            <a:avLst/>
          </a:prstGeom>
          <a:noFill/>
          <a:ln w="15875" cap="rnd" algn="ctr">
            <a:solidFill>
              <a:schemeClr val="tx1"/>
            </a:solidFill>
            <a:round/>
            <a:headEnd/>
            <a:tailEnd type="triangle" w="med" len="med"/>
          </a:ln>
        </p:spPr>
      </p:cxnSp>
      <p:cxnSp>
        <p:nvCxnSpPr>
          <p:cNvPr id="53255" name="Straight Arrow Connector 312"/>
          <p:cNvCxnSpPr>
            <a:cxnSpLocks noChangeShapeType="1"/>
          </p:cNvCxnSpPr>
          <p:nvPr/>
        </p:nvCxnSpPr>
        <p:spPr bwMode="auto">
          <a:xfrm flipV="1">
            <a:off x="6297613" y="2665413"/>
            <a:ext cx="682625" cy="360362"/>
          </a:xfrm>
          <a:prstGeom prst="straightConnector1">
            <a:avLst/>
          </a:prstGeom>
          <a:noFill/>
          <a:ln w="15875" cap="rnd" algn="ctr">
            <a:solidFill>
              <a:schemeClr val="tx1"/>
            </a:solidFill>
            <a:round/>
            <a:headEnd/>
            <a:tailEnd type="triangle" w="med" len="med"/>
          </a:ln>
        </p:spPr>
      </p:cxnSp>
      <p:cxnSp>
        <p:nvCxnSpPr>
          <p:cNvPr id="53256" name="Straight Arrow Connector 315"/>
          <p:cNvCxnSpPr>
            <a:cxnSpLocks noChangeShapeType="1"/>
          </p:cNvCxnSpPr>
          <p:nvPr/>
        </p:nvCxnSpPr>
        <p:spPr bwMode="auto">
          <a:xfrm>
            <a:off x="7843838" y="4662488"/>
            <a:ext cx="219075" cy="128587"/>
          </a:xfrm>
          <a:prstGeom prst="straightConnector1">
            <a:avLst/>
          </a:prstGeom>
          <a:noFill/>
          <a:ln w="15875" cap="rnd" algn="ctr">
            <a:solidFill>
              <a:schemeClr val="tx1"/>
            </a:solidFill>
            <a:round/>
            <a:headEnd/>
            <a:tailEnd type="triangle" w="med" len="med"/>
          </a:ln>
        </p:spPr>
      </p:cxnSp>
      <p:cxnSp>
        <p:nvCxnSpPr>
          <p:cNvPr id="53257" name="Straight Arrow Connector 316"/>
          <p:cNvCxnSpPr>
            <a:cxnSpLocks noChangeShapeType="1"/>
          </p:cNvCxnSpPr>
          <p:nvPr/>
        </p:nvCxnSpPr>
        <p:spPr bwMode="auto">
          <a:xfrm>
            <a:off x="6323013" y="4095750"/>
            <a:ext cx="941387" cy="360363"/>
          </a:xfrm>
          <a:prstGeom prst="straightConnector1">
            <a:avLst/>
          </a:prstGeom>
          <a:noFill/>
          <a:ln w="15875" cap="rnd" algn="ctr">
            <a:solidFill>
              <a:schemeClr val="tx1"/>
            </a:solidFill>
            <a:round/>
            <a:headEnd/>
            <a:tailEnd type="triangle" w="med" len="med"/>
          </a:ln>
        </p:spPr>
      </p:cxnSp>
      <p:cxnSp>
        <p:nvCxnSpPr>
          <p:cNvPr id="53258" name="Straight Arrow Connector 317"/>
          <p:cNvCxnSpPr>
            <a:cxnSpLocks noChangeShapeType="1"/>
          </p:cNvCxnSpPr>
          <p:nvPr/>
        </p:nvCxnSpPr>
        <p:spPr bwMode="auto">
          <a:xfrm flipV="1">
            <a:off x="7418388" y="2317750"/>
            <a:ext cx="244475" cy="168275"/>
          </a:xfrm>
          <a:prstGeom prst="straightConnector1">
            <a:avLst/>
          </a:prstGeom>
          <a:noFill/>
          <a:ln w="15875" cap="rnd" algn="ctr">
            <a:solidFill>
              <a:schemeClr val="tx1"/>
            </a:solidFill>
            <a:round/>
            <a:headEnd/>
            <a:tailEnd type="triangle" w="med" len="med"/>
          </a:ln>
        </p:spPr>
      </p:cxnSp>
      <p:sp>
        <p:nvSpPr>
          <p:cNvPr id="21515" name="TextBox 315"/>
          <p:cNvSpPr txBox="1">
            <a:spLocks noChangeArrowheads="1"/>
          </p:cNvSpPr>
          <p:nvPr/>
        </p:nvSpPr>
        <p:spPr bwMode="auto">
          <a:xfrm>
            <a:off x="2306638" y="336550"/>
            <a:ext cx="6154737" cy="646113"/>
          </a:xfrm>
          <a:prstGeom prst="rect">
            <a:avLst/>
          </a:prstGeom>
          <a:noFill/>
          <a:ln w="9525">
            <a:noFill/>
            <a:miter lim="800000"/>
            <a:headEnd/>
            <a:tailEnd/>
          </a:ln>
        </p:spPr>
        <p:txBody>
          <a:bodyPr>
            <a:spAutoFit/>
          </a:bodyPr>
          <a:lstStyle/>
          <a:p>
            <a:pPr>
              <a:defRPr/>
            </a:pPr>
            <a:r>
              <a:rPr lang="en-US" sz="3600" dirty="0">
                <a:effectLst>
                  <a:outerShdw blurRad="38100" dist="38100" dir="2700000" algn="tl">
                    <a:srgbClr val="000000">
                      <a:alpha val="43137"/>
                    </a:srgbClr>
                  </a:outerShdw>
                </a:effectLst>
                <a:ea typeface="ＭＳ Ｐゴシック" charset="-128"/>
                <a:cs typeface="+mn-cs"/>
              </a:rPr>
              <a:t>AMN Environment 2011</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668588" y="2747963"/>
            <a:ext cx="3495675" cy="2217737"/>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0" dirty="0">
                <a:solidFill>
                  <a:prstClr val="white"/>
                </a:solidFill>
              </a:rPr>
              <a:t>Coalition Test &amp; Evaluation Environment</a:t>
            </a:r>
          </a:p>
          <a:p>
            <a:pPr algn="ctr">
              <a:defRPr/>
            </a:pPr>
            <a:r>
              <a:rPr lang="en-GB" b="0" dirty="0">
                <a:solidFill>
                  <a:prstClr val="white"/>
                </a:solidFill>
              </a:rPr>
              <a:t>(CTE2)</a:t>
            </a:r>
          </a:p>
        </p:txBody>
      </p:sp>
      <p:cxnSp>
        <p:nvCxnSpPr>
          <p:cNvPr id="20" name="Straight Connector 19"/>
          <p:cNvCxnSpPr>
            <a:stCxn id="8" idx="2"/>
          </p:cNvCxnSpPr>
          <p:nvPr/>
        </p:nvCxnSpPr>
        <p:spPr>
          <a:xfrm>
            <a:off x="2816225" y="2303463"/>
            <a:ext cx="428625" cy="735012"/>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50" idx="2"/>
          </p:cNvCxnSpPr>
          <p:nvPr/>
        </p:nvCxnSpPr>
        <p:spPr>
          <a:xfrm flipH="1">
            <a:off x="4572000" y="2297113"/>
            <a:ext cx="93663" cy="534987"/>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endCxn id="13" idx="1"/>
          </p:cNvCxnSpPr>
          <p:nvPr/>
        </p:nvCxnSpPr>
        <p:spPr>
          <a:xfrm flipV="1">
            <a:off x="6076950" y="2906713"/>
            <a:ext cx="1201738" cy="46990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1828800" y="4733925"/>
            <a:ext cx="1430338" cy="885825"/>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32" name="Straight Connector 31"/>
          <p:cNvCxnSpPr>
            <a:stCxn id="30" idx="1"/>
          </p:cNvCxnSpPr>
          <p:nvPr/>
        </p:nvCxnSpPr>
        <p:spPr>
          <a:xfrm flipH="1">
            <a:off x="4660900" y="1847850"/>
            <a:ext cx="984250" cy="306388"/>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122898" name="TextBox 37"/>
          <p:cNvSpPr txBox="1">
            <a:spLocks noChangeArrowheads="1"/>
          </p:cNvSpPr>
          <p:nvPr/>
        </p:nvSpPr>
        <p:spPr bwMode="auto">
          <a:xfrm>
            <a:off x="2660417" y="266700"/>
            <a:ext cx="4775666" cy="646331"/>
          </a:xfrm>
          <a:prstGeom prst="rect">
            <a:avLst/>
          </a:prstGeom>
          <a:noFill/>
          <a:ln w="9525">
            <a:noFill/>
            <a:miter lim="800000"/>
            <a:headEnd/>
            <a:tailEnd/>
          </a:ln>
        </p:spPr>
        <p:txBody>
          <a:bodyPr wrap="none">
            <a:spAutoFit/>
          </a:bodyPr>
          <a:lstStyle/>
          <a:p>
            <a:pPr algn="ctr">
              <a:defRPr/>
            </a:pPr>
            <a:r>
              <a:rPr lang="en-GB" sz="3600" dirty="0">
                <a:solidFill>
                  <a:schemeClr val="tx2"/>
                </a:solidFill>
                <a:effectLst>
                  <a:outerShdw blurRad="38100" dist="38100" dir="2700000" algn="tl">
                    <a:srgbClr val="C0C0C0"/>
                  </a:outerShdw>
                </a:effectLst>
                <a:latin typeface="Arial" pitchFamily="34" charset="0"/>
                <a:cs typeface="Arial" pitchFamily="34" charset="0"/>
              </a:rPr>
              <a:t>CTE2 – Current Sites</a:t>
            </a:r>
          </a:p>
        </p:txBody>
      </p:sp>
      <p:cxnSp>
        <p:nvCxnSpPr>
          <p:cNvPr id="43" name="Straight Connector 42"/>
          <p:cNvCxnSpPr>
            <a:endCxn id="40" idx="0"/>
          </p:cNvCxnSpPr>
          <p:nvPr/>
        </p:nvCxnSpPr>
        <p:spPr>
          <a:xfrm>
            <a:off x="4572000" y="4999038"/>
            <a:ext cx="163513" cy="61595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a:endCxn id="42" idx="0"/>
          </p:cNvCxnSpPr>
          <p:nvPr/>
        </p:nvCxnSpPr>
        <p:spPr>
          <a:xfrm flipH="1">
            <a:off x="2928938" y="4852988"/>
            <a:ext cx="508000" cy="765175"/>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20491" name="TextBox 45"/>
          <p:cNvSpPr txBox="1">
            <a:spLocks noChangeArrowheads="1"/>
          </p:cNvSpPr>
          <p:nvPr/>
        </p:nvSpPr>
        <p:spPr bwMode="auto">
          <a:xfrm>
            <a:off x="98425" y="6516688"/>
            <a:ext cx="312738" cy="369887"/>
          </a:xfrm>
          <a:prstGeom prst="rect">
            <a:avLst/>
          </a:prstGeom>
          <a:noFill/>
          <a:ln w="9525">
            <a:noFill/>
            <a:miter lim="800000"/>
            <a:headEnd/>
            <a:tailEnd/>
          </a:ln>
        </p:spPr>
        <p:txBody>
          <a:bodyPr wrap="none">
            <a:spAutoFit/>
          </a:bodyPr>
          <a:lstStyle/>
          <a:p>
            <a:pPr algn="ctr"/>
            <a:r>
              <a:rPr lang="en-GB" sz="1800" b="0" dirty="0">
                <a:solidFill>
                  <a:srgbClr val="FFFFFF"/>
                </a:solidFill>
                <a:cs typeface="Arial" charset="0"/>
              </a:rPr>
              <a:t>6</a:t>
            </a:r>
          </a:p>
        </p:txBody>
      </p:sp>
      <p:grpSp>
        <p:nvGrpSpPr>
          <p:cNvPr id="20492" name="Group 66"/>
          <p:cNvGrpSpPr>
            <a:grpSpLocks/>
          </p:cNvGrpSpPr>
          <p:nvPr/>
        </p:nvGrpSpPr>
        <p:grpSpPr bwMode="auto">
          <a:xfrm>
            <a:off x="22638" y="2432050"/>
            <a:ext cx="2823750" cy="1092200"/>
            <a:chOff x="253124" y="3419475"/>
            <a:chExt cx="3048686" cy="1093968"/>
          </a:xfrm>
        </p:grpSpPr>
        <p:sp>
          <p:nvSpPr>
            <p:cNvPr id="25" name="Rectangle 24"/>
            <p:cNvSpPr/>
            <p:nvPr/>
          </p:nvSpPr>
          <p:spPr>
            <a:xfrm>
              <a:off x="292100" y="3419475"/>
              <a:ext cx="1935058" cy="9333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66" name="TextBox 25"/>
            <p:cNvSpPr txBox="1">
              <a:spLocks noChangeArrowheads="1"/>
            </p:cNvSpPr>
            <p:nvPr/>
          </p:nvSpPr>
          <p:spPr bwMode="auto">
            <a:xfrm>
              <a:off x="253124" y="3438525"/>
              <a:ext cx="2026991" cy="924825"/>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LCSS-ISAF</a:t>
              </a:r>
            </a:p>
            <a:p>
              <a:pPr algn="ctr"/>
              <a:r>
                <a:rPr lang="en-GB" sz="1800" b="0" dirty="0">
                  <a:solidFill>
                    <a:srgbClr val="000000"/>
                  </a:solidFill>
                  <a:cs typeface="Arial" charset="0"/>
                </a:rPr>
                <a:t>Battlelab Ottawa</a:t>
              </a:r>
            </a:p>
            <a:p>
              <a:pPr algn="ctr"/>
              <a:r>
                <a:rPr lang="en-GB" sz="1800" b="0" dirty="0">
                  <a:solidFill>
                    <a:srgbClr val="000000"/>
                  </a:solidFill>
                  <a:cs typeface="Arial" charset="0"/>
                </a:rPr>
                <a:t>CAN</a:t>
              </a:r>
            </a:p>
          </p:txBody>
        </p:sp>
        <p:cxnSp>
          <p:nvCxnSpPr>
            <p:cNvPr id="28" name="Straight Connector 27"/>
            <p:cNvCxnSpPr>
              <a:stCxn id="25" idx="3"/>
            </p:cNvCxnSpPr>
            <p:nvPr/>
          </p:nvCxnSpPr>
          <p:spPr>
            <a:xfrm>
              <a:off x="2227158" y="3885366"/>
              <a:ext cx="1074652" cy="628077"/>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pic>
          <p:nvPicPr>
            <p:cNvPr id="20568" name="Picture 1037" descr="canada"/>
            <p:cNvPicPr>
              <a:picLocks noChangeAspect="1" noChangeArrowheads="1"/>
            </p:cNvPicPr>
            <p:nvPr/>
          </p:nvPicPr>
          <p:blipFill>
            <a:blip r:embed="rId3" cstate="print"/>
            <a:srcRect/>
            <a:stretch>
              <a:fillRect/>
            </a:stretch>
          </p:blipFill>
          <p:spPr bwMode="auto">
            <a:xfrm>
              <a:off x="1787525" y="4075113"/>
              <a:ext cx="433388" cy="266700"/>
            </a:xfrm>
            <a:prstGeom prst="rect">
              <a:avLst/>
            </a:prstGeom>
            <a:noFill/>
            <a:ln w="9525">
              <a:noFill/>
              <a:miter lim="800000"/>
              <a:headEnd/>
              <a:tailEnd/>
            </a:ln>
          </p:spPr>
        </p:pic>
      </p:grpSp>
      <p:grpSp>
        <p:nvGrpSpPr>
          <p:cNvPr id="20493" name="Group 80"/>
          <p:cNvGrpSpPr>
            <a:grpSpLocks/>
          </p:cNvGrpSpPr>
          <p:nvPr/>
        </p:nvGrpSpPr>
        <p:grpSpPr bwMode="auto">
          <a:xfrm>
            <a:off x="1905000" y="5618163"/>
            <a:ext cx="1989138" cy="965200"/>
            <a:chOff x="2730500" y="5604081"/>
            <a:chExt cx="2026111" cy="964994"/>
          </a:xfrm>
        </p:grpSpPr>
        <p:sp>
          <p:nvSpPr>
            <p:cNvPr id="41" name="TextBox 40"/>
            <p:cNvSpPr txBox="1"/>
            <p:nvPr/>
          </p:nvSpPr>
          <p:spPr>
            <a:xfrm>
              <a:off x="2730500" y="5645347"/>
              <a:ext cx="2000239" cy="923728"/>
            </a:xfrm>
            <a:prstGeom prst="rect">
              <a:avLst/>
            </a:prstGeom>
            <a:noFill/>
          </p:spPr>
          <p:txBody>
            <a:bodyPr>
              <a:spAutoFit/>
            </a:bodyPr>
            <a:lstStyle/>
            <a:p>
              <a:pPr algn="ctr">
                <a:defRPr/>
              </a:pPr>
              <a:r>
                <a:rPr lang="en-GB" sz="1800" b="0" dirty="0">
                  <a:solidFill>
                    <a:prstClr val="black"/>
                  </a:solidFill>
                  <a:latin typeface="+mn-lt"/>
                  <a:ea typeface="+mn-ea"/>
                </a:rPr>
                <a:t>Battlelabs Pratica di Mare and Anzio, ITA</a:t>
              </a:r>
            </a:p>
          </p:txBody>
        </p:sp>
        <p:grpSp>
          <p:nvGrpSpPr>
            <p:cNvPr id="20562" name="Group 63"/>
            <p:cNvGrpSpPr>
              <a:grpSpLocks/>
            </p:cNvGrpSpPr>
            <p:nvPr/>
          </p:nvGrpSpPr>
          <p:grpSpPr bwMode="auto">
            <a:xfrm>
              <a:off x="2789698" y="5604081"/>
              <a:ext cx="1966913" cy="933450"/>
              <a:chOff x="2774950" y="5648325"/>
              <a:chExt cx="1966913" cy="933450"/>
            </a:xfrm>
          </p:grpSpPr>
          <p:sp>
            <p:nvSpPr>
              <p:cNvPr id="42" name="Rectangle 41"/>
              <p:cNvSpPr/>
              <p:nvPr/>
            </p:nvSpPr>
            <p:spPr>
              <a:xfrm>
                <a:off x="2775582" y="5648325"/>
                <a:ext cx="1966281" cy="933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pic>
            <p:nvPicPr>
              <p:cNvPr id="20564" name="Picture 1031" descr="italy"/>
              <p:cNvPicPr>
                <a:picLocks noChangeAspect="1" noChangeArrowheads="1"/>
              </p:cNvPicPr>
              <p:nvPr/>
            </p:nvPicPr>
            <p:blipFill>
              <a:blip r:embed="rId4" cstate="print"/>
              <a:srcRect/>
              <a:stretch>
                <a:fillRect/>
              </a:stretch>
            </p:blipFill>
            <p:spPr bwMode="auto">
              <a:xfrm>
                <a:off x="4348163" y="6302375"/>
                <a:ext cx="377825" cy="269875"/>
              </a:xfrm>
              <a:prstGeom prst="rect">
                <a:avLst/>
              </a:prstGeom>
              <a:noFill/>
              <a:ln w="9525">
                <a:noFill/>
                <a:miter lim="800000"/>
                <a:headEnd/>
                <a:tailEnd/>
              </a:ln>
            </p:spPr>
          </p:pic>
        </p:grpSp>
      </p:grpSp>
      <p:grpSp>
        <p:nvGrpSpPr>
          <p:cNvPr id="20494" name="Group 62"/>
          <p:cNvGrpSpPr>
            <a:grpSpLocks/>
          </p:cNvGrpSpPr>
          <p:nvPr/>
        </p:nvGrpSpPr>
        <p:grpSpPr bwMode="auto">
          <a:xfrm>
            <a:off x="3984625" y="5614986"/>
            <a:ext cx="1501775" cy="959223"/>
            <a:chOff x="4854575" y="5630863"/>
            <a:chExt cx="1784350" cy="957964"/>
          </a:xfrm>
        </p:grpSpPr>
        <p:sp>
          <p:nvSpPr>
            <p:cNvPr id="20558" name="TextBox 38"/>
            <p:cNvSpPr txBox="1">
              <a:spLocks noChangeArrowheads="1"/>
            </p:cNvSpPr>
            <p:nvPr/>
          </p:nvSpPr>
          <p:spPr bwMode="auto">
            <a:xfrm>
              <a:off x="5158628" y="5666709"/>
              <a:ext cx="1179421" cy="922118"/>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DGA MI</a:t>
              </a:r>
            </a:p>
            <a:p>
              <a:pPr algn="ctr"/>
              <a:r>
                <a:rPr lang="en-GB" sz="1800" b="0" dirty="0">
                  <a:solidFill>
                    <a:srgbClr val="000000"/>
                  </a:solidFill>
                  <a:cs typeface="Arial" charset="0"/>
                </a:rPr>
                <a:t>Bruz</a:t>
              </a:r>
            </a:p>
            <a:p>
              <a:pPr algn="ctr"/>
              <a:r>
                <a:rPr lang="en-GB" sz="1800" b="0" dirty="0">
                  <a:solidFill>
                    <a:srgbClr val="000000"/>
                  </a:solidFill>
                  <a:cs typeface="Arial" charset="0"/>
                </a:rPr>
                <a:t>FRA</a:t>
              </a:r>
            </a:p>
          </p:txBody>
        </p:sp>
        <p:sp>
          <p:nvSpPr>
            <p:cNvPr id="40" name="Rectangle 39"/>
            <p:cNvSpPr/>
            <p:nvPr/>
          </p:nvSpPr>
          <p:spPr>
            <a:xfrm>
              <a:off x="4854575" y="5630863"/>
              <a:ext cx="1784350" cy="933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pic>
          <p:nvPicPr>
            <p:cNvPr id="20560" name="Picture 1036" descr="france"/>
            <p:cNvPicPr>
              <a:picLocks noChangeAspect="1" noChangeArrowheads="1"/>
            </p:cNvPicPr>
            <p:nvPr/>
          </p:nvPicPr>
          <p:blipFill>
            <a:blip r:embed="rId5" cstate="print"/>
            <a:srcRect/>
            <a:stretch>
              <a:fillRect/>
            </a:stretch>
          </p:blipFill>
          <p:spPr bwMode="auto">
            <a:xfrm>
              <a:off x="6235700" y="6283325"/>
              <a:ext cx="403225" cy="271463"/>
            </a:xfrm>
            <a:prstGeom prst="rect">
              <a:avLst/>
            </a:prstGeom>
            <a:noFill/>
            <a:ln w="9525">
              <a:noFill/>
              <a:miter lim="800000"/>
              <a:headEnd/>
              <a:tailEnd/>
            </a:ln>
          </p:spPr>
        </p:pic>
      </p:grpSp>
      <p:cxnSp>
        <p:nvCxnSpPr>
          <p:cNvPr id="56" name="Straight Connector 55"/>
          <p:cNvCxnSpPr/>
          <p:nvPr/>
        </p:nvCxnSpPr>
        <p:spPr>
          <a:xfrm>
            <a:off x="1858963" y="2300288"/>
            <a:ext cx="1208087" cy="973137"/>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60" name="Straight Connector 59"/>
          <p:cNvCxnSpPr>
            <a:endCxn id="58" idx="3"/>
          </p:cNvCxnSpPr>
          <p:nvPr/>
        </p:nvCxnSpPr>
        <p:spPr>
          <a:xfrm flipH="1">
            <a:off x="1855788" y="4500563"/>
            <a:ext cx="1092200" cy="534987"/>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grpSp>
        <p:nvGrpSpPr>
          <p:cNvPr id="20497" name="Group 52"/>
          <p:cNvGrpSpPr>
            <a:grpSpLocks/>
          </p:cNvGrpSpPr>
          <p:nvPr/>
        </p:nvGrpSpPr>
        <p:grpSpPr bwMode="auto">
          <a:xfrm>
            <a:off x="1925638" y="1352550"/>
            <a:ext cx="1782762" cy="950913"/>
            <a:chOff x="2471738" y="1441450"/>
            <a:chExt cx="1782762" cy="950913"/>
          </a:xfrm>
        </p:grpSpPr>
        <p:sp>
          <p:nvSpPr>
            <p:cNvPr id="8" name="Rectangle 7"/>
            <p:cNvSpPr/>
            <p:nvPr/>
          </p:nvSpPr>
          <p:spPr>
            <a:xfrm>
              <a:off x="2471738" y="1457325"/>
              <a:ext cx="1782762" cy="935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56" name="TextBox 8"/>
            <p:cNvSpPr txBox="1">
              <a:spLocks noChangeArrowheads="1"/>
            </p:cNvSpPr>
            <p:nvPr/>
          </p:nvSpPr>
          <p:spPr bwMode="auto">
            <a:xfrm>
              <a:off x="2486025" y="1441450"/>
              <a:ext cx="1746250" cy="915988"/>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NC3A Battlelab</a:t>
              </a:r>
            </a:p>
            <a:p>
              <a:pPr algn="ctr"/>
              <a:r>
                <a:rPr lang="en-GB" sz="1800" b="0" dirty="0">
                  <a:solidFill>
                    <a:srgbClr val="000000"/>
                  </a:solidFill>
                  <a:cs typeface="Arial" charset="0"/>
                </a:rPr>
                <a:t>The Hague</a:t>
              </a:r>
            </a:p>
            <a:p>
              <a:pPr algn="ctr"/>
              <a:r>
                <a:rPr lang="en-GB" sz="1800" b="0" dirty="0">
                  <a:solidFill>
                    <a:srgbClr val="000000"/>
                  </a:solidFill>
                  <a:cs typeface="Arial" charset="0"/>
                </a:rPr>
                <a:t>NLD</a:t>
              </a:r>
            </a:p>
          </p:txBody>
        </p:sp>
        <p:pic>
          <p:nvPicPr>
            <p:cNvPr id="20557" name="Picture 2"/>
            <p:cNvPicPr>
              <a:picLocks noChangeAspect="1" noChangeArrowheads="1"/>
            </p:cNvPicPr>
            <p:nvPr/>
          </p:nvPicPr>
          <p:blipFill>
            <a:blip r:embed="rId6" cstate="print"/>
            <a:srcRect/>
            <a:stretch>
              <a:fillRect/>
            </a:stretch>
          </p:blipFill>
          <p:spPr bwMode="auto">
            <a:xfrm>
              <a:off x="3851275" y="2109788"/>
              <a:ext cx="387350" cy="263525"/>
            </a:xfrm>
            <a:prstGeom prst="rect">
              <a:avLst/>
            </a:prstGeom>
            <a:noFill/>
            <a:ln w="9525">
              <a:noFill/>
              <a:miter lim="800000"/>
              <a:headEnd/>
              <a:tailEnd/>
            </a:ln>
          </p:spPr>
        </p:pic>
      </p:grpSp>
      <p:grpSp>
        <p:nvGrpSpPr>
          <p:cNvPr id="20498" name="Group 82"/>
          <p:cNvGrpSpPr>
            <a:grpSpLocks/>
          </p:cNvGrpSpPr>
          <p:nvPr/>
        </p:nvGrpSpPr>
        <p:grpSpPr bwMode="auto">
          <a:xfrm>
            <a:off x="53975" y="1366838"/>
            <a:ext cx="1819275" cy="5197475"/>
            <a:chOff x="377825" y="1366838"/>
            <a:chExt cx="1819275" cy="5197475"/>
          </a:xfrm>
        </p:grpSpPr>
        <p:grpSp>
          <p:nvGrpSpPr>
            <p:cNvPr id="20539" name="Group 64"/>
            <p:cNvGrpSpPr>
              <a:grpSpLocks/>
            </p:cNvGrpSpPr>
            <p:nvPr/>
          </p:nvGrpSpPr>
          <p:grpSpPr bwMode="auto">
            <a:xfrm>
              <a:off x="392113" y="5624513"/>
              <a:ext cx="1804987" cy="939800"/>
              <a:chOff x="922798" y="5653088"/>
              <a:chExt cx="1782763" cy="939800"/>
            </a:xfrm>
          </p:grpSpPr>
          <p:sp>
            <p:nvSpPr>
              <p:cNvPr id="20552" name="TextBox 4"/>
              <p:cNvSpPr txBox="1">
                <a:spLocks noChangeArrowheads="1"/>
              </p:cNvSpPr>
              <p:nvPr/>
            </p:nvSpPr>
            <p:spPr bwMode="auto">
              <a:xfrm>
                <a:off x="976313" y="5668963"/>
                <a:ext cx="1685925" cy="923925"/>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Blandford and </a:t>
                </a:r>
              </a:p>
              <a:p>
                <a:pPr algn="ctr"/>
                <a:r>
                  <a:rPr lang="en-GB" sz="1800" b="0" dirty="0">
                    <a:solidFill>
                      <a:srgbClr val="000000"/>
                    </a:solidFill>
                    <a:cs typeface="Arial" charset="0"/>
                  </a:rPr>
                  <a:t>Porton Down</a:t>
                </a:r>
              </a:p>
              <a:p>
                <a:pPr algn="ctr"/>
                <a:r>
                  <a:rPr lang="en-GB" sz="1800" b="0" dirty="0">
                    <a:solidFill>
                      <a:srgbClr val="000000"/>
                    </a:solidFill>
                    <a:cs typeface="Arial" charset="0"/>
                  </a:rPr>
                  <a:t>GBR</a:t>
                </a:r>
              </a:p>
            </p:txBody>
          </p:sp>
          <p:sp>
            <p:nvSpPr>
              <p:cNvPr id="11" name="Rectangle 10"/>
              <p:cNvSpPr/>
              <p:nvPr/>
            </p:nvSpPr>
            <p:spPr>
              <a:xfrm>
                <a:off x="922798" y="5653088"/>
                <a:ext cx="1782763"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pic>
            <p:nvPicPr>
              <p:cNvPr id="20554" name="Picture 1035" descr="uk"/>
              <p:cNvPicPr>
                <a:picLocks noChangeAspect="1" noChangeArrowheads="1"/>
              </p:cNvPicPr>
              <p:nvPr/>
            </p:nvPicPr>
            <p:blipFill>
              <a:blip r:embed="rId7" cstate="print"/>
              <a:srcRect/>
              <a:stretch>
                <a:fillRect/>
              </a:stretch>
            </p:blipFill>
            <p:spPr bwMode="auto">
              <a:xfrm>
                <a:off x="2251075" y="6315075"/>
                <a:ext cx="431800" cy="266700"/>
              </a:xfrm>
              <a:prstGeom prst="rect">
                <a:avLst/>
              </a:prstGeom>
              <a:noFill/>
              <a:ln w="9525">
                <a:noFill/>
                <a:miter lim="800000"/>
                <a:headEnd/>
                <a:tailEnd/>
              </a:ln>
            </p:spPr>
          </p:pic>
        </p:grpSp>
        <p:grpSp>
          <p:nvGrpSpPr>
            <p:cNvPr id="20540" name="Group 65"/>
            <p:cNvGrpSpPr>
              <a:grpSpLocks/>
            </p:cNvGrpSpPr>
            <p:nvPr/>
          </p:nvGrpSpPr>
          <p:grpSpPr bwMode="auto">
            <a:xfrm>
              <a:off x="395288" y="4568825"/>
              <a:ext cx="1784350" cy="968701"/>
              <a:chOff x="395288" y="4568825"/>
              <a:chExt cx="1784350" cy="968701"/>
            </a:xfrm>
          </p:grpSpPr>
          <p:sp>
            <p:nvSpPr>
              <p:cNvPr id="20549" name="TextBox 56"/>
              <p:cNvSpPr txBox="1">
                <a:spLocks noChangeArrowheads="1"/>
              </p:cNvSpPr>
              <p:nvPr/>
            </p:nvSpPr>
            <p:spPr bwMode="auto">
              <a:xfrm>
                <a:off x="663736" y="4614196"/>
                <a:ext cx="1223412" cy="923330"/>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Battle Lab</a:t>
                </a:r>
              </a:p>
              <a:p>
                <a:pPr algn="ctr"/>
                <a:r>
                  <a:rPr lang="en-GB" sz="1800" b="0" dirty="0">
                    <a:solidFill>
                      <a:srgbClr val="000000"/>
                    </a:solidFill>
                    <a:cs typeface="Arial" charset="0"/>
                  </a:rPr>
                  <a:t>Kolsas</a:t>
                </a:r>
              </a:p>
              <a:p>
                <a:pPr algn="ctr"/>
                <a:r>
                  <a:rPr lang="en-GB" sz="1800" b="0" dirty="0">
                    <a:solidFill>
                      <a:srgbClr val="000000"/>
                    </a:solidFill>
                    <a:cs typeface="Arial" charset="0"/>
                  </a:rPr>
                  <a:t>NOR</a:t>
                </a:r>
              </a:p>
            </p:txBody>
          </p:sp>
          <p:sp>
            <p:nvSpPr>
              <p:cNvPr id="58" name="Rectangle 57"/>
              <p:cNvSpPr/>
              <p:nvPr/>
            </p:nvSpPr>
            <p:spPr>
              <a:xfrm>
                <a:off x="395288" y="4568825"/>
                <a:ext cx="1784350"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pic>
            <p:nvPicPr>
              <p:cNvPr id="20551" name="Picture 2"/>
              <p:cNvPicPr>
                <a:picLocks noChangeAspect="1" noChangeArrowheads="1"/>
              </p:cNvPicPr>
              <p:nvPr/>
            </p:nvPicPr>
            <p:blipFill>
              <a:blip r:embed="rId8" cstate="print"/>
              <a:srcRect/>
              <a:stretch>
                <a:fillRect/>
              </a:stretch>
            </p:blipFill>
            <p:spPr bwMode="auto">
              <a:xfrm>
                <a:off x="1662113" y="5178425"/>
                <a:ext cx="509587" cy="304800"/>
              </a:xfrm>
              <a:prstGeom prst="rect">
                <a:avLst/>
              </a:prstGeom>
              <a:noFill/>
              <a:ln w="9525">
                <a:noFill/>
                <a:miter lim="800000"/>
                <a:headEnd/>
                <a:tailEnd/>
              </a:ln>
            </p:spPr>
          </p:pic>
        </p:grpSp>
        <p:grpSp>
          <p:nvGrpSpPr>
            <p:cNvPr id="20541" name="Group 60"/>
            <p:cNvGrpSpPr>
              <a:grpSpLocks/>
            </p:cNvGrpSpPr>
            <p:nvPr/>
          </p:nvGrpSpPr>
          <p:grpSpPr bwMode="auto">
            <a:xfrm>
              <a:off x="385763" y="3506788"/>
              <a:ext cx="1797050" cy="933450"/>
              <a:chOff x="6831013" y="5616575"/>
              <a:chExt cx="1784350" cy="933450"/>
            </a:xfrm>
          </p:grpSpPr>
          <p:sp>
            <p:nvSpPr>
              <p:cNvPr id="20546" name="TextBox 60"/>
              <p:cNvSpPr txBox="1">
                <a:spLocks noChangeArrowheads="1"/>
              </p:cNvSpPr>
              <p:nvPr/>
            </p:nvSpPr>
            <p:spPr bwMode="auto">
              <a:xfrm>
                <a:off x="7059613" y="5749925"/>
                <a:ext cx="1327150" cy="646113"/>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Euskirchen</a:t>
                </a:r>
              </a:p>
              <a:p>
                <a:pPr algn="ctr"/>
                <a:r>
                  <a:rPr lang="en-GB" sz="1800" b="0" dirty="0">
                    <a:solidFill>
                      <a:srgbClr val="000000"/>
                    </a:solidFill>
                    <a:cs typeface="Arial" charset="0"/>
                  </a:rPr>
                  <a:t>DEU</a:t>
                </a:r>
              </a:p>
            </p:txBody>
          </p:sp>
          <p:sp>
            <p:nvSpPr>
              <p:cNvPr id="62" name="Rectangle 61"/>
              <p:cNvSpPr/>
              <p:nvPr/>
            </p:nvSpPr>
            <p:spPr>
              <a:xfrm>
                <a:off x="6831013" y="5616575"/>
                <a:ext cx="1784350"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pic>
            <p:nvPicPr>
              <p:cNvPr id="20548" name="Picture 3"/>
              <p:cNvPicPr>
                <a:picLocks noChangeAspect="1" noChangeArrowheads="1"/>
              </p:cNvPicPr>
              <p:nvPr/>
            </p:nvPicPr>
            <p:blipFill>
              <a:blip r:embed="rId9" cstate="print"/>
              <a:srcRect/>
              <a:stretch>
                <a:fillRect/>
              </a:stretch>
            </p:blipFill>
            <p:spPr bwMode="auto">
              <a:xfrm>
                <a:off x="8181975" y="6240463"/>
                <a:ext cx="428625" cy="295275"/>
              </a:xfrm>
              <a:prstGeom prst="rect">
                <a:avLst/>
              </a:prstGeom>
              <a:noFill/>
              <a:ln w="9525">
                <a:noFill/>
                <a:miter lim="800000"/>
                <a:headEnd/>
                <a:tailEnd/>
              </a:ln>
            </p:spPr>
          </p:pic>
        </p:grpSp>
        <p:grpSp>
          <p:nvGrpSpPr>
            <p:cNvPr id="20542" name="Group 50"/>
            <p:cNvGrpSpPr>
              <a:grpSpLocks/>
            </p:cNvGrpSpPr>
            <p:nvPr/>
          </p:nvGrpSpPr>
          <p:grpSpPr bwMode="auto">
            <a:xfrm>
              <a:off x="377825" y="1366838"/>
              <a:ext cx="1784350" cy="933450"/>
              <a:chOff x="377825" y="2192338"/>
              <a:chExt cx="1784350" cy="933450"/>
            </a:xfrm>
          </p:grpSpPr>
          <p:sp>
            <p:nvSpPr>
              <p:cNvPr id="20543" name="TextBox 33"/>
              <p:cNvSpPr txBox="1">
                <a:spLocks noChangeArrowheads="1"/>
              </p:cNvSpPr>
              <p:nvPr/>
            </p:nvSpPr>
            <p:spPr bwMode="auto">
              <a:xfrm>
                <a:off x="607140" y="2192338"/>
                <a:ext cx="1377950" cy="923925"/>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NCSA ISTF</a:t>
                </a:r>
              </a:p>
              <a:p>
                <a:pPr algn="ctr"/>
                <a:r>
                  <a:rPr lang="en-GB" sz="1800" b="0" dirty="0">
                    <a:solidFill>
                      <a:srgbClr val="000000"/>
                    </a:solidFill>
                    <a:cs typeface="Arial" charset="0"/>
                  </a:rPr>
                  <a:t>Mons</a:t>
                </a:r>
              </a:p>
              <a:p>
                <a:pPr algn="ctr"/>
                <a:r>
                  <a:rPr lang="en-GB" sz="1800" b="0" dirty="0">
                    <a:solidFill>
                      <a:srgbClr val="000000"/>
                    </a:solidFill>
                    <a:cs typeface="Arial" charset="0"/>
                  </a:rPr>
                  <a:t>BEL</a:t>
                </a:r>
              </a:p>
            </p:txBody>
          </p:sp>
          <p:sp>
            <p:nvSpPr>
              <p:cNvPr id="36" name="Rectangle 35"/>
              <p:cNvSpPr/>
              <p:nvPr/>
            </p:nvSpPr>
            <p:spPr>
              <a:xfrm>
                <a:off x="377825" y="2192338"/>
                <a:ext cx="1784350"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pic>
            <p:nvPicPr>
              <p:cNvPr id="20545" name="Picture 2"/>
              <p:cNvPicPr>
                <a:picLocks noChangeAspect="1" noChangeArrowheads="1"/>
              </p:cNvPicPr>
              <p:nvPr/>
            </p:nvPicPr>
            <p:blipFill>
              <a:blip r:embed="rId6" cstate="print"/>
              <a:srcRect/>
              <a:stretch>
                <a:fillRect/>
              </a:stretch>
            </p:blipFill>
            <p:spPr bwMode="auto">
              <a:xfrm>
                <a:off x="1766888" y="2840038"/>
                <a:ext cx="387350" cy="261937"/>
              </a:xfrm>
              <a:prstGeom prst="rect">
                <a:avLst/>
              </a:prstGeom>
              <a:noFill/>
              <a:ln w="9525">
                <a:noFill/>
                <a:miter lim="800000"/>
                <a:headEnd/>
                <a:tailEnd/>
              </a:ln>
            </p:spPr>
          </p:pic>
        </p:grpSp>
      </p:grpSp>
      <p:grpSp>
        <p:nvGrpSpPr>
          <p:cNvPr id="20499" name="Group 53"/>
          <p:cNvGrpSpPr>
            <a:grpSpLocks/>
          </p:cNvGrpSpPr>
          <p:nvPr/>
        </p:nvGrpSpPr>
        <p:grpSpPr bwMode="auto">
          <a:xfrm>
            <a:off x="3775075" y="1360488"/>
            <a:ext cx="1782763" cy="936625"/>
            <a:chOff x="5853595" y="1537210"/>
            <a:chExt cx="1782456" cy="948766"/>
          </a:xfrm>
        </p:grpSpPr>
        <p:sp>
          <p:nvSpPr>
            <p:cNvPr id="20536" name="TextBox 9"/>
            <p:cNvSpPr txBox="1">
              <a:spLocks noChangeArrowheads="1"/>
            </p:cNvSpPr>
            <p:nvPr/>
          </p:nvSpPr>
          <p:spPr bwMode="auto">
            <a:xfrm>
              <a:off x="5990901" y="1537210"/>
              <a:ext cx="1146271" cy="936250"/>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JITC</a:t>
              </a:r>
            </a:p>
            <a:p>
              <a:pPr algn="ctr"/>
              <a:r>
                <a:rPr lang="en-GB" sz="1800" b="0" dirty="0">
                  <a:solidFill>
                    <a:srgbClr val="000000"/>
                  </a:solidFill>
                  <a:cs typeface="Arial" charset="0"/>
                </a:rPr>
                <a:t>CX-I Lab</a:t>
              </a:r>
            </a:p>
            <a:p>
              <a:pPr algn="ctr"/>
              <a:r>
                <a:rPr lang="en-GB" sz="1800" b="0" dirty="0">
                  <a:solidFill>
                    <a:srgbClr val="000000"/>
                  </a:solidFill>
                  <a:cs typeface="Arial" charset="0"/>
                </a:rPr>
                <a:t>MD, USA</a:t>
              </a:r>
            </a:p>
          </p:txBody>
        </p:sp>
        <p:pic>
          <p:nvPicPr>
            <p:cNvPr id="20537" name="Picture 1032" descr="usa"/>
            <p:cNvPicPr>
              <a:picLocks noChangeAspect="1" noChangeArrowheads="1"/>
            </p:cNvPicPr>
            <p:nvPr/>
          </p:nvPicPr>
          <p:blipFill>
            <a:blip r:embed="rId10" cstate="print"/>
            <a:srcRect/>
            <a:stretch>
              <a:fillRect/>
            </a:stretch>
          </p:blipFill>
          <p:spPr bwMode="auto">
            <a:xfrm>
              <a:off x="7181850" y="2190750"/>
              <a:ext cx="439738" cy="269875"/>
            </a:xfrm>
            <a:prstGeom prst="rect">
              <a:avLst/>
            </a:prstGeom>
            <a:noFill/>
            <a:ln w="9525">
              <a:noFill/>
              <a:miter lim="800000"/>
              <a:headEnd/>
              <a:tailEnd/>
            </a:ln>
          </p:spPr>
        </p:pic>
        <p:sp>
          <p:nvSpPr>
            <p:cNvPr id="50" name="Rectangle 49"/>
            <p:cNvSpPr/>
            <p:nvPr/>
          </p:nvSpPr>
          <p:spPr>
            <a:xfrm>
              <a:off x="5853595" y="1550075"/>
              <a:ext cx="1782456" cy="935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grpSp>
      <p:cxnSp>
        <p:nvCxnSpPr>
          <p:cNvPr id="74" name="Straight Connector 73"/>
          <p:cNvCxnSpPr>
            <a:endCxn id="62" idx="3"/>
          </p:cNvCxnSpPr>
          <p:nvPr/>
        </p:nvCxnSpPr>
        <p:spPr>
          <a:xfrm flipH="1">
            <a:off x="1858963" y="3967163"/>
            <a:ext cx="914400" cy="635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grpSp>
        <p:nvGrpSpPr>
          <p:cNvPr id="20501" name="Group 56"/>
          <p:cNvGrpSpPr>
            <a:grpSpLocks/>
          </p:cNvGrpSpPr>
          <p:nvPr/>
        </p:nvGrpSpPr>
        <p:grpSpPr bwMode="auto">
          <a:xfrm>
            <a:off x="5645150" y="1368425"/>
            <a:ext cx="1552575" cy="946150"/>
            <a:chOff x="5467956" y="1722571"/>
            <a:chExt cx="1551978" cy="945532"/>
          </a:xfrm>
        </p:grpSpPr>
        <p:sp>
          <p:nvSpPr>
            <p:cNvPr id="30" name="Rectangle 29"/>
            <p:cNvSpPr/>
            <p:nvPr/>
          </p:nvSpPr>
          <p:spPr>
            <a:xfrm>
              <a:off x="5467956" y="1735263"/>
              <a:ext cx="1551978" cy="932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34" name="TextBox 30"/>
            <p:cNvSpPr txBox="1">
              <a:spLocks noChangeArrowheads="1"/>
            </p:cNvSpPr>
            <p:nvPr/>
          </p:nvSpPr>
          <p:spPr bwMode="auto">
            <a:xfrm>
              <a:off x="5685316" y="1722571"/>
              <a:ext cx="1133644" cy="646331"/>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JS C4AD</a:t>
              </a:r>
            </a:p>
            <a:p>
              <a:pPr algn="ctr"/>
              <a:r>
                <a:rPr lang="en-GB" sz="1800" b="0" dirty="0">
                  <a:solidFill>
                    <a:srgbClr val="000000"/>
                  </a:solidFill>
                  <a:cs typeface="Arial" charset="0"/>
                </a:rPr>
                <a:t>VA, USA</a:t>
              </a:r>
            </a:p>
          </p:txBody>
        </p:sp>
        <p:pic>
          <p:nvPicPr>
            <p:cNvPr id="20535" name="Picture 1032" descr="usa"/>
            <p:cNvPicPr>
              <a:picLocks noChangeAspect="1" noChangeArrowheads="1"/>
            </p:cNvPicPr>
            <p:nvPr/>
          </p:nvPicPr>
          <p:blipFill>
            <a:blip r:embed="rId10" cstate="print"/>
            <a:srcRect/>
            <a:stretch>
              <a:fillRect/>
            </a:stretch>
          </p:blipFill>
          <p:spPr bwMode="auto">
            <a:xfrm>
              <a:off x="6592015" y="2406165"/>
              <a:ext cx="411162" cy="252413"/>
            </a:xfrm>
            <a:prstGeom prst="rect">
              <a:avLst/>
            </a:prstGeom>
            <a:noFill/>
            <a:ln w="9525">
              <a:noFill/>
              <a:miter lim="800000"/>
              <a:headEnd/>
              <a:tailEnd/>
            </a:ln>
          </p:spPr>
        </p:pic>
      </p:grpSp>
      <p:grpSp>
        <p:nvGrpSpPr>
          <p:cNvPr id="20502" name="Group 87"/>
          <p:cNvGrpSpPr>
            <a:grpSpLocks/>
          </p:cNvGrpSpPr>
          <p:nvPr/>
        </p:nvGrpSpPr>
        <p:grpSpPr bwMode="auto">
          <a:xfrm>
            <a:off x="7278688" y="2430463"/>
            <a:ext cx="1782762" cy="942975"/>
            <a:chOff x="7278167" y="3462338"/>
            <a:chExt cx="1782762" cy="942975"/>
          </a:xfrm>
        </p:grpSpPr>
        <p:sp>
          <p:nvSpPr>
            <p:cNvPr id="13" name="Rectangle 12"/>
            <p:cNvSpPr/>
            <p:nvPr/>
          </p:nvSpPr>
          <p:spPr bwMode="auto">
            <a:xfrm>
              <a:off x="7278167" y="3471863"/>
              <a:ext cx="1782762"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31" name="TextBox 13"/>
            <p:cNvSpPr txBox="1">
              <a:spLocks noChangeArrowheads="1"/>
            </p:cNvSpPr>
            <p:nvPr/>
          </p:nvSpPr>
          <p:spPr bwMode="auto">
            <a:xfrm>
              <a:off x="7446587" y="3462338"/>
              <a:ext cx="1390124" cy="923330"/>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Army CTSF</a:t>
              </a:r>
            </a:p>
            <a:p>
              <a:pPr algn="ctr"/>
              <a:r>
                <a:rPr lang="en-GB" sz="1800" b="0" dirty="0">
                  <a:solidFill>
                    <a:srgbClr val="000000"/>
                  </a:solidFill>
                  <a:cs typeface="Arial" charset="0"/>
                </a:rPr>
                <a:t>Battlelab</a:t>
              </a:r>
            </a:p>
            <a:p>
              <a:pPr algn="ctr"/>
              <a:r>
                <a:rPr lang="en-GB" sz="1800" b="0" dirty="0">
                  <a:solidFill>
                    <a:srgbClr val="000000"/>
                  </a:solidFill>
                  <a:cs typeface="Arial" charset="0"/>
                </a:rPr>
                <a:t>TX, USA</a:t>
              </a:r>
            </a:p>
          </p:txBody>
        </p:sp>
        <p:pic>
          <p:nvPicPr>
            <p:cNvPr id="20532" name="Picture 1032" descr="usa"/>
            <p:cNvPicPr>
              <a:picLocks noChangeAspect="1" noChangeArrowheads="1"/>
            </p:cNvPicPr>
            <p:nvPr/>
          </p:nvPicPr>
          <p:blipFill>
            <a:blip r:embed="rId10" cstate="print"/>
            <a:srcRect/>
            <a:stretch>
              <a:fillRect/>
            </a:stretch>
          </p:blipFill>
          <p:spPr bwMode="auto">
            <a:xfrm>
              <a:off x="8646653" y="4143375"/>
              <a:ext cx="411102" cy="252413"/>
            </a:xfrm>
            <a:prstGeom prst="rect">
              <a:avLst/>
            </a:prstGeom>
            <a:noFill/>
            <a:ln w="9525">
              <a:noFill/>
              <a:miter lim="800000"/>
              <a:headEnd/>
              <a:tailEnd/>
            </a:ln>
          </p:spPr>
        </p:pic>
      </p:grpSp>
      <p:grpSp>
        <p:nvGrpSpPr>
          <p:cNvPr id="20503" name="Group 83"/>
          <p:cNvGrpSpPr>
            <a:grpSpLocks/>
          </p:cNvGrpSpPr>
          <p:nvPr/>
        </p:nvGrpSpPr>
        <p:grpSpPr bwMode="auto">
          <a:xfrm>
            <a:off x="7212013" y="3509963"/>
            <a:ext cx="1858962" cy="941387"/>
            <a:chOff x="7015554" y="2767013"/>
            <a:chExt cx="1858842" cy="940571"/>
          </a:xfrm>
        </p:grpSpPr>
        <p:sp>
          <p:nvSpPr>
            <p:cNvPr id="85" name="Rectangle 84"/>
            <p:cNvSpPr/>
            <p:nvPr/>
          </p:nvSpPr>
          <p:spPr>
            <a:xfrm>
              <a:off x="7074287" y="2767013"/>
              <a:ext cx="1785823" cy="932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28" name="TextBox 30"/>
            <p:cNvSpPr txBox="1">
              <a:spLocks noChangeArrowheads="1"/>
            </p:cNvSpPr>
            <p:nvPr/>
          </p:nvSpPr>
          <p:spPr bwMode="auto">
            <a:xfrm>
              <a:off x="7015554" y="2784431"/>
              <a:ext cx="1858842" cy="923153"/>
            </a:xfrm>
            <a:prstGeom prst="rect">
              <a:avLst/>
            </a:prstGeom>
            <a:noFill/>
            <a:ln w="9525">
              <a:noFill/>
              <a:miter lim="800000"/>
              <a:headEnd/>
              <a:tailEnd/>
            </a:ln>
          </p:spPr>
          <p:txBody>
            <a:bodyPr>
              <a:spAutoFit/>
            </a:bodyPr>
            <a:lstStyle/>
            <a:p>
              <a:pPr algn="ctr"/>
              <a:r>
                <a:rPr lang="en-GB" sz="1800" b="0" dirty="0">
                  <a:solidFill>
                    <a:srgbClr val="000000"/>
                  </a:solidFill>
                  <a:cs typeface="Arial" charset="0"/>
                </a:rPr>
                <a:t>Navy </a:t>
              </a:r>
            </a:p>
            <a:p>
              <a:pPr algn="ctr"/>
              <a:r>
                <a:rPr lang="en-GB" sz="1800" b="0" dirty="0">
                  <a:solidFill>
                    <a:srgbClr val="000000"/>
                  </a:solidFill>
                  <a:cs typeface="Arial" charset="0"/>
                </a:rPr>
                <a:t>Coalition Lab</a:t>
              </a:r>
            </a:p>
            <a:p>
              <a:pPr algn="ctr"/>
              <a:r>
                <a:rPr lang="en-GB" sz="1800" b="0" dirty="0">
                  <a:solidFill>
                    <a:srgbClr val="000000"/>
                  </a:solidFill>
                  <a:cs typeface="Arial" charset="0"/>
                </a:rPr>
                <a:t>CA, USA</a:t>
              </a:r>
            </a:p>
          </p:txBody>
        </p:sp>
        <p:pic>
          <p:nvPicPr>
            <p:cNvPr id="20529" name="Picture 1032" descr="usa"/>
            <p:cNvPicPr>
              <a:picLocks noChangeAspect="1" noChangeArrowheads="1"/>
            </p:cNvPicPr>
            <p:nvPr/>
          </p:nvPicPr>
          <p:blipFill>
            <a:blip r:embed="rId10" cstate="print"/>
            <a:srcRect/>
            <a:stretch>
              <a:fillRect/>
            </a:stretch>
          </p:blipFill>
          <p:spPr bwMode="auto">
            <a:xfrm>
              <a:off x="8450263" y="3438525"/>
              <a:ext cx="411162" cy="252413"/>
            </a:xfrm>
            <a:prstGeom prst="rect">
              <a:avLst/>
            </a:prstGeom>
            <a:noFill/>
            <a:ln w="9525">
              <a:noFill/>
              <a:miter lim="800000"/>
              <a:headEnd/>
              <a:tailEnd/>
            </a:ln>
          </p:spPr>
        </p:pic>
      </p:grpSp>
      <p:grpSp>
        <p:nvGrpSpPr>
          <p:cNvPr id="20504" name="Group 87"/>
          <p:cNvGrpSpPr>
            <a:grpSpLocks/>
          </p:cNvGrpSpPr>
          <p:nvPr/>
        </p:nvGrpSpPr>
        <p:grpSpPr bwMode="auto">
          <a:xfrm>
            <a:off x="7272338" y="1385888"/>
            <a:ext cx="1785937" cy="933450"/>
            <a:chOff x="7075488" y="2767013"/>
            <a:chExt cx="1785937" cy="933450"/>
          </a:xfrm>
        </p:grpSpPr>
        <p:sp>
          <p:nvSpPr>
            <p:cNvPr id="89" name="Rectangle 88"/>
            <p:cNvSpPr/>
            <p:nvPr/>
          </p:nvSpPr>
          <p:spPr>
            <a:xfrm>
              <a:off x="7075488" y="2767013"/>
              <a:ext cx="1784350"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pic>
          <p:nvPicPr>
            <p:cNvPr id="20526" name="Picture 1032" descr="usa"/>
            <p:cNvPicPr>
              <a:picLocks noChangeAspect="1" noChangeArrowheads="1"/>
            </p:cNvPicPr>
            <p:nvPr/>
          </p:nvPicPr>
          <p:blipFill>
            <a:blip r:embed="rId10" cstate="print"/>
            <a:srcRect/>
            <a:stretch>
              <a:fillRect/>
            </a:stretch>
          </p:blipFill>
          <p:spPr bwMode="auto">
            <a:xfrm>
              <a:off x="8450263" y="3438525"/>
              <a:ext cx="411162" cy="252413"/>
            </a:xfrm>
            <a:prstGeom prst="rect">
              <a:avLst/>
            </a:prstGeom>
            <a:noFill/>
            <a:ln w="9525">
              <a:noFill/>
              <a:miter lim="800000"/>
              <a:headEnd/>
              <a:tailEnd/>
            </a:ln>
          </p:spPr>
        </p:pic>
      </p:grpSp>
      <p:grpSp>
        <p:nvGrpSpPr>
          <p:cNvPr id="20505" name="Group 83"/>
          <p:cNvGrpSpPr>
            <a:grpSpLocks/>
          </p:cNvGrpSpPr>
          <p:nvPr/>
        </p:nvGrpSpPr>
        <p:grpSpPr bwMode="auto">
          <a:xfrm>
            <a:off x="7269163" y="4576763"/>
            <a:ext cx="1806575" cy="933450"/>
            <a:chOff x="7054059" y="2767013"/>
            <a:chExt cx="1807366" cy="933450"/>
          </a:xfrm>
        </p:grpSpPr>
        <p:sp>
          <p:nvSpPr>
            <p:cNvPr id="81" name="Rectangle 80"/>
            <p:cNvSpPr/>
            <p:nvPr/>
          </p:nvSpPr>
          <p:spPr>
            <a:xfrm>
              <a:off x="7074705" y="2767013"/>
              <a:ext cx="1785131"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23" name="TextBox 30"/>
            <p:cNvSpPr txBox="1">
              <a:spLocks noChangeArrowheads="1"/>
            </p:cNvSpPr>
            <p:nvPr/>
          </p:nvSpPr>
          <p:spPr bwMode="auto">
            <a:xfrm>
              <a:off x="7054059" y="2769679"/>
              <a:ext cx="1788194" cy="923330"/>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NGA/Navy</a:t>
              </a:r>
            </a:p>
            <a:p>
              <a:pPr algn="ctr"/>
              <a:r>
                <a:rPr lang="en-GB" sz="1800" b="0" dirty="0">
                  <a:solidFill>
                    <a:srgbClr val="000000"/>
                  </a:solidFill>
                  <a:cs typeface="Arial" charset="0"/>
                </a:rPr>
                <a:t>Michelson Labs</a:t>
              </a:r>
            </a:p>
            <a:p>
              <a:pPr algn="ctr"/>
              <a:r>
                <a:rPr lang="en-GB" sz="1800" b="0" dirty="0">
                  <a:solidFill>
                    <a:srgbClr val="000000"/>
                  </a:solidFill>
                  <a:cs typeface="Arial" charset="0"/>
                </a:rPr>
                <a:t>CA, USA</a:t>
              </a:r>
            </a:p>
          </p:txBody>
        </p:sp>
        <p:pic>
          <p:nvPicPr>
            <p:cNvPr id="20524" name="Picture 1032" descr="usa"/>
            <p:cNvPicPr>
              <a:picLocks noChangeAspect="1" noChangeArrowheads="1"/>
            </p:cNvPicPr>
            <p:nvPr/>
          </p:nvPicPr>
          <p:blipFill>
            <a:blip r:embed="rId10" cstate="print"/>
            <a:srcRect/>
            <a:stretch>
              <a:fillRect/>
            </a:stretch>
          </p:blipFill>
          <p:spPr bwMode="auto">
            <a:xfrm>
              <a:off x="8450263" y="3438525"/>
              <a:ext cx="411162" cy="252413"/>
            </a:xfrm>
            <a:prstGeom prst="rect">
              <a:avLst/>
            </a:prstGeom>
            <a:noFill/>
            <a:ln w="9525">
              <a:noFill/>
              <a:miter lim="800000"/>
              <a:headEnd/>
              <a:tailEnd/>
            </a:ln>
          </p:spPr>
        </p:pic>
      </p:grpSp>
      <p:sp>
        <p:nvSpPr>
          <p:cNvPr id="20506" name="TextBox 30"/>
          <p:cNvSpPr txBox="1">
            <a:spLocks noChangeArrowheads="1"/>
          </p:cNvSpPr>
          <p:nvPr/>
        </p:nvSpPr>
        <p:spPr bwMode="auto">
          <a:xfrm>
            <a:off x="7258050" y="1389063"/>
            <a:ext cx="1774825" cy="922337"/>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JITC</a:t>
            </a:r>
          </a:p>
          <a:p>
            <a:pPr algn="ctr"/>
            <a:r>
              <a:rPr lang="en-GB" sz="1800" b="0" dirty="0">
                <a:solidFill>
                  <a:srgbClr val="000000"/>
                </a:solidFill>
                <a:cs typeface="Arial" charset="0"/>
              </a:rPr>
              <a:t>Instrumentation</a:t>
            </a:r>
          </a:p>
          <a:p>
            <a:pPr algn="ctr"/>
            <a:r>
              <a:rPr lang="en-GB" sz="1800" b="0" dirty="0">
                <a:solidFill>
                  <a:srgbClr val="000000"/>
                </a:solidFill>
                <a:cs typeface="Arial" charset="0"/>
              </a:rPr>
              <a:t>AZ, USA</a:t>
            </a:r>
          </a:p>
        </p:txBody>
      </p:sp>
      <p:sp>
        <p:nvSpPr>
          <p:cNvPr id="20507" name="Slide Number Placeholder 2"/>
          <p:cNvSpPr>
            <a:spLocks noGrp="1"/>
          </p:cNvSpPr>
          <p:nvPr>
            <p:ph type="sldNum" sz="quarter" idx="11"/>
          </p:nvPr>
        </p:nvSpPr>
        <p:spPr>
          <a:noFill/>
        </p:spPr>
        <p:txBody>
          <a:bodyPr/>
          <a:lstStyle/>
          <a:p>
            <a:fld id="{873E8E70-CE26-48D7-AB24-81088CE3F87F}" type="slidenum">
              <a:rPr lang="en-US" smtClean="0">
                <a:latin typeface="Arial" charset="0"/>
              </a:rPr>
              <a:pPr/>
              <a:t>29</a:t>
            </a:fld>
            <a:endParaRPr lang="en-US" dirty="0" smtClean="0">
              <a:latin typeface="Arial" charset="0"/>
            </a:endParaRPr>
          </a:p>
        </p:txBody>
      </p:sp>
      <p:cxnSp>
        <p:nvCxnSpPr>
          <p:cNvPr id="76" name="Straight Connector 75"/>
          <p:cNvCxnSpPr>
            <a:endCxn id="96" idx="0"/>
          </p:cNvCxnSpPr>
          <p:nvPr/>
        </p:nvCxnSpPr>
        <p:spPr>
          <a:xfrm>
            <a:off x="5516563" y="4630738"/>
            <a:ext cx="866775" cy="982662"/>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79" name="Straight Connector 78"/>
          <p:cNvCxnSpPr>
            <a:stCxn id="4" idx="0"/>
            <a:endCxn id="85" idx="1"/>
          </p:cNvCxnSpPr>
          <p:nvPr/>
        </p:nvCxnSpPr>
        <p:spPr>
          <a:xfrm>
            <a:off x="6161088" y="3857625"/>
            <a:ext cx="1109662" cy="119063"/>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grpSp>
        <p:nvGrpSpPr>
          <p:cNvPr id="20510" name="Group 83"/>
          <p:cNvGrpSpPr>
            <a:grpSpLocks/>
          </p:cNvGrpSpPr>
          <p:nvPr/>
        </p:nvGrpSpPr>
        <p:grpSpPr bwMode="auto">
          <a:xfrm>
            <a:off x="7294563" y="5613400"/>
            <a:ext cx="1785937" cy="933450"/>
            <a:chOff x="7074962" y="2767013"/>
            <a:chExt cx="1786463" cy="933450"/>
          </a:xfrm>
        </p:grpSpPr>
        <p:sp>
          <p:nvSpPr>
            <p:cNvPr id="91" name="Rectangle 90"/>
            <p:cNvSpPr/>
            <p:nvPr/>
          </p:nvSpPr>
          <p:spPr>
            <a:xfrm>
              <a:off x="7074962" y="2767013"/>
              <a:ext cx="1784876" cy="933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20" name="TextBox 30"/>
            <p:cNvSpPr txBox="1">
              <a:spLocks noChangeArrowheads="1"/>
            </p:cNvSpPr>
            <p:nvPr/>
          </p:nvSpPr>
          <p:spPr bwMode="auto">
            <a:xfrm>
              <a:off x="7353586" y="2769679"/>
              <a:ext cx="1159634" cy="923330"/>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Air Force</a:t>
              </a:r>
            </a:p>
            <a:p>
              <a:pPr algn="ctr"/>
              <a:r>
                <a:rPr lang="en-GB" sz="1800" b="0" dirty="0">
                  <a:solidFill>
                    <a:srgbClr val="000000"/>
                  </a:solidFill>
                  <a:cs typeface="Arial" charset="0"/>
                </a:rPr>
                <a:t>CEIF Lab</a:t>
              </a:r>
            </a:p>
            <a:p>
              <a:pPr algn="ctr"/>
              <a:r>
                <a:rPr lang="en-GB" sz="1800" b="0" dirty="0">
                  <a:solidFill>
                    <a:srgbClr val="000000"/>
                  </a:solidFill>
                  <a:cs typeface="Arial" charset="0"/>
                </a:rPr>
                <a:t>MA, USA</a:t>
              </a:r>
            </a:p>
          </p:txBody>
        </p:sp>
        <p:pic>
          <p:nvPicPr>
            <p:cNvPr id="20521" name="Picture 1032" descr="usa"/>
            <p:cNvPicPr>
              <a:picLocks noChangeAspect="1" noChangeArrowheads="1"/>
            </p:cNvPicPr>
            <p:nvPr/>
          </p:nvPicPr>
          <p:blipFill>
            <a:blip r:embed="rId10" cstate="print"/>
            <a:srcRect/>
            <a:stretch>
              <a:fillRect/>
            </a:stretch>
          </p:blipFill>
          <p:spPr bwMode="auto">
            <a:xfrm>
              <a:off x="8450263" y="3438525"/>
              <a:ext cx="411162" cy="252413"/>
            </a:xfrm>
            <a:prstGeom prst="rect">
              <a:avLst/>
            </a:prstGeom>
            <a:noFill/>
            <a:ln w="9525">
              <a:noFill/>
              <a:miter lim="800000"/>
              <a:headEnd/>
              <a:tailEnd/>
            </a:ln>
          </p:spPr>
        </p:pic>
      </p:grpSp>
      <p:grpSp>
        <p:nvGrpSpPr>
          <p:cNvPr id="20511" name="Group 83"/>
          <p:cNvGrpSpPr>
            <a:grpSpLocks/>
          </p:cNvGrpSpPr>
          <p:nvPr/>
        </p:nvGrpSpPr>
        <p:grpSpPr bwMode="auto">
          <a:xfrm>
            <a:off x="5554663" y="5613400"/>
            <a:ext cx="1657350" cy="955498"/>
            <a:chOff x="7074962" y="2767013"/>
            <a:chExt cx="1784874" cy="955315"/>
          </a:xfrm>
        </p:grpSpPr>
        <p:sp>
          <p:nvSpPr>
            <p:cNvPr id="96" name="Rectangle 95"/>
            <p:cNvSpPr/>
            <p:nvPr/>
          </p:nvSpPr>
          <p:spPr>
            <a:xfrm>
              <a:off x="7074962" y="2767013"/>
              <a:ext cx="1784874" cy="9332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b="0" dirty="0">
                <a:solidFill>
                  <a:prstClr val="white"/>
                </a:solidFill>
              </a:endParaRPr>
            </a:p>
          </p:txBody>
        </p:sp>
        <p:sp>
          <p:nvSpPr>
            <p:cNvPr id="20517" name="TextBox 30"/>
            <p:cNvSpPr txBox="1">
              <a:spLocks noChangeArrowheads="1"/>
            </p:cNvSpPr>
            <p:nvPr/>
          </p:nvSpPr>
          <p:spPr bwMode="auto">
            <a:xfrm>
              <a:off x="7102937" y="2799175"/>
              <a:ext cx="1690437" cy="923153"/>
            </a:xfrm>
            <a:prstGeom prst="rect">
              <a:avLst/>
            </a:prstGeom>
            <a:noFill/>
            <a:ln w="9525">
              <a:noFill/>
              <a:miter lim="800000"/>
              <a:headEnd/>
              <a:tailEnd/>
            </a:ln>
          </p:spPr>
          <p:txBody>
            <a:bodyPr wrap="none">
              <a:spAutoFit/>
            </a:bodyPr>
            <a:lstStyle/>
            <a:p>
              <a:pPr algn="ctr"/>
              <a:r>
                <a:rPr lang="en-GB" sz="1800" b="0" dirty="0">
                  <a:solidFill>
                    <a:srgbClr val="000000"/>
                  </a:solidFill>
                  <a:cs typeface="Arial" charset="0"/>
                </a:rPr>
                <a:t>Marine Corps</a:t>
              </a:r>
            </a:p>
            <a:p>
              <a:pPr algn="ctr"/>
              <a:r>
                <a:rPr lang="en-GB" sz="1800" b="0" dirty="0">
                  <a:solidFill>
                    <a:srgbClr val="000000"/>
                  </a:solidFill>
                  <a:cs typeface="Arial" charset="0"/>
                </a:rPr>
                <a:t>Battlelab</a:t>
              </a:r>
            </a:p>
            <a:p>
              <a:pPr algn="ctr"/>
              <a:r>
                <a:rPr lang="en-GB" sz="1800" b="0" dirty="0">
                  <a:solidFill>
                    <a:srgbClr val="000000"/>
                  </a:solidFill>
                  <a:cs typeface="Arial" charset="0"/>
                </a:rPr>
                <a:t>TBD</a:t>
              </a:r>
            </a:p>
          </p:txBody>
        </p:sp>
        <p:pic>
          <p:nvPicPr>
            <p:cNvPr id="20518" name="Picture 1032" descr="usa"/>
            <p:cNvPicPr>
              <a:picLocks noChangeAspect="1" noChangeArrowheads="1"/>
            </p:cNvPicPr>
            <p:nvPr/>
          </p:nvPicPr>
          <p:blipFill>
            <a:blip r:embed="rId10" cstate="print"/>
            <a:srcRect/>
            <a:stretch>
              <a:fillRect/>
            </a:stretch>
          </p:blipFill>
          <p:spPr bwMode="auto">
            <a:xfrm>
              <a:off x="8435511" y="3438525"/>
              <a:ext cx="411162" cy="252413"/>
            </a:xfrm>
            <a:prstGeom prst="rect">
              <a:avLst/>
            </a:prstGeom>
            <a:noFill/>
            <a:ln w="9525">
              <a:noFill/>
              <a:miter lim="800000"/>
              <a:headEnd/>
              <a:tailEnd/>
            </a:ln>
          </p:spPr>
        </p:pic>
      </p:grpSp>
      <p:cxnSp>
        <p:nvCxnSpPr>
          <p:cNvPr id="114" name="Straight Connector 113"/>
          <p:cNvCxnSpPr>
            <a:endCxn id="30" idx="2"/>
          </p:cNvCxnSpPr>
          <p:nvPr/>
        </p:nvCxnSpPr>
        <p:spPr>
          <a:xfrm flipV="1">
            <a:off x="5678488" y="2314575"/>
            <a:ext cx="742950" cy="54610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115" name="Straight Connector 114"/>
          <p:cNvCxnSpPr>
            <a:endCxn id="20523" idx="1"/>
          </p:cNvCxnSpPr>
          <p:nvPr/>
        </p:nvCxnSpPr>
        <p:spPr>
          <a:xfrm>
            <a:off x="6119813" y="4056063"/>
            <a:ext cx="1149350" cy="98425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a:off x="5870575" y="4276725"/>
            <a:ext cx="1414463" cy="132715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a:xfrm flipV="1">
            <a:off x="5870575" y="2330450"/>
            <a:ext cx="1400175" cy="73660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11"/>
          </p:nvPr>
        </p:nvSpPr>
        <p:spPr>
          <a:noFill/>
        </p:spPr>
        <p:txBody>
          <a:bodyPr/>
          <a:lstStyle/>
          <a:p>
            <a:fld id="{03116CD3-86CB-4186-A0E9-82F7A6412BD6}" type="slidenum">
              <a:rPr lang="en-US" smtClean="0">
                <a:latin typeface="Arial" charset="0"/>
              </a:rPr>
              <a:pPr/>
              <a:t>3</a:t>
            </a:fld>
            <a:endParaRPr lang="en-US" dirty="0" smtClean="0">
              <a:latin typeface="Arial" charset="0"/>
            </a:endParaRPr>
          </a:p>
        </p:txBody>
      </p:sp>
      <p:sp>
        <p:nvSpPr>
          <p:cNvPr id="1949698" name="Rectangle 2"/>
          <p:cNvSpPr>
            <a:spLocks noGrp="1" noChangeArrowheads="1"/>
          </p:cNvSpPr>
          <p:nvPr>
            <p:ph type="title" idx="4294967295"/>
          </p:nvPr>
        </p:nvSpPr>
        <p:spPr>
          <a:xfrm>
            <a:off x="1371600" y="57150"/>
            <a:ext cx="7772400" cy="1219200"/>
          </a:xfrm>
        </p:spPr>
        <p:txBody>
          <a:bodyPr lIns="92075" tIns="46038" rIns="92075" bIns="46038"/>
          <a:lstStyle/>
          <a:p>
            <a:pPr eaLnBrk="1" hangingPunct="1">
              <a:defRPr/>
            </a:pPr>
            <a:r>
              <a:rPr lang="en-US" sz="3600" dirty="0" smtClean="0"/>
              <a:t>Agenda</a:t>
            </a:r>
          </a:p>
        </p:txBody>
      </p:sp>
      <p:sp>
        <p:nvSpPr>
          <p:cNvPr id="3076" name="Rectangle 3"/>
          <p:cNvSpPr>
            <a:spLocks noChangeArrowheads="1"/>
          </p:cNvSpPr>
          <p:nvPr/>
        </p:nvSpPr>
        <p:spPr bwMode="auto">
          <a:xfrm>
            <a:off x="212725" y="1246188"/>
            <a:ext cx="4883150" cy="5102225"/>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1"/>
              </a:buClr>
              <a:buFont typeface="Wingdings" charset="2"/>
              <a:buChar char="§"/>
            </a:pPr>
            <a:r>
              <a:rPr lang="en-US" dirty="0"/>
              <a:t>Operational Issue</a:t>
            </a:r>
          </a:p>
          <a:p>
            <a:pPr marL="342900" indent="-342900" eaLnBrk="0" hangingPunct="0">
              <a:spcBef>
                <a:spcPct val="20000"/>
              </a:spcBef>
              <a:buClr>
                <a:schemeClr val="tx1"/>
              </a:buClr>
              <a:buFont typeface="Wingdings" charset="2"/>
              <a:buChar char="§"/>
            </a:pPr>
            <a:r>
              <a:rPr lang="en-US" dirty="0"/>
              <a:t>Afghanistan Mission Network</a:t>
            </a:r>
          </a:p>
          <a:p>
            <a:pPr marL="342900" indent="-342900" eaLnBrk="0" hangingPunct="0">
              <a:spcBef>
                <a:spcPct val="20000"/>
              </a:spcBef>
              <a:buClr>
                <a:schemeClr val="tx1"/>
              </a:buClr>
              <a:buFont typeface="Wingdings" charset="2"/>
              <a:buChar char="§"/>
            </a:pPr>
            <a:r>
              <a:rPr lang="en-US" dirty="0"/>
              <a:t>Coalition Mission Threads</a:t>
            </a:r>
          </a:p>
          <a:p>
            <a:pPr marL="342900" indent="-342900" eaLnBrk="0" hangingPunct="0">
              <a:spcBef>
                <a:spcPct val="20000"/>
              </a:spcBef>
              <a:buClr>
                <a:schemeClr val="tx1"/>
              </a:buClr>
              <a:buFont typeface="Wingdings" charset="2"/>
              <a:buChar char="§"/>
            </a:pPr>
            <a:r>
              <a:rPr lang="en-US" dirty="0"/>
              <a:t>AMN Governance</a:t>
            </a:r>
          </a:p>
          <a:p>
            <a:pPr marL="342900" indent="-342900" eaLnBrk="0" hangingPunct="0">
              <a:spcBef>
                <a:spcPct val="20000"/>
              </a:spcBef>
              <a:buClr>
                <a:schemeClr val="tx1"/>
              </a:buClr>
              <a:buFont typeface="Wingdings" charset="2"/>
              <a:buChar char="§"/>
            </a:pPr>
            <a:r>
              <a:rPr lang="en-US" dirty="0"/>
              <a:t>Coalition Interoperability Assurance &amp; Validation (CIAV)</a:t>
            </a:r>
          </a:p>
          <a:p>
            <a:pPr marL="342900" indent="-342900" eaLnBrk="0" hangingPunct="0">
              <a:spcBef>
                <a:spcPct val="20000"/>
              </a:spcBef>
              <a:buClr>
                <a:schemeClr val="tx1"/>
              </a:buClr>
              <a:buFont typeface="Wingdings" charset="2"/>
              <a:buChar char="§"/>
            </a:pPr>
            <a:r>
              <a:rPr lang="en-US" dirty="0"/>
              <a:t>Coalition Test &amp; Evaluation Environment (CTE2)</a:t>
            </a:r>
          </a:p>
          <a:p>
            <a:pPr marL="342900" indent="-342900" eaLnBrk="0" hangingPunct="0">
              <a:spcBef>
                <a:spcPct val="20000"/>
              </a:spcBef>
              <a:buClr>
                <a:schemeClr val="tx1"/>
              </a:buClr>
              <a:buFont typeface="Wingdings" charset="2"/>
              <a:buChar char="§"/>
            </a:pPr>
            <a:r>
              <a:rPr lang="en-US" dirty="0"/>
              <a:t>Architecture Working Group (AWG) </a:t>
            </a:r>
          </a:p>
          <a:p>
            <a:pPr marL="342900" indent="-342900" eaLnBrk="0" hangingPunct="0">
              <a:spcBef>
                <a:spcPct val="20000"/>
              </a:spcBef>
              <a:buClr>
                <a:schemeClr val="tx1"/>
              </a:buClr>
              <a:buFont typeface="Wingdings" charset="2"/>
              <a:buChar char="§"/>
            </a:pPr>
            <a:r>
              <a:rPr lang="en-US" dirty="0"/>
              <a:t>CMT Review</a:t>
            </a:r>
          </a:p>
          <a:p>
            <a:pPr marL="342900" indent="-342900" eaLnBrk="0" hangingPunct="0">
              <a:spcBef>
                <a:spcPct val="20000"/>
              </a:spcBef>
              <a:buClr>
                <a:schemeClr val="tx1"/>
              </a:buClr>
              <a:buFont typeface="Wingdings" charset="2"/>
              <a:buChar char="§"/>
            </a:pPr>
            <a:r>
              <a:rPr lang="en-US" dirty="0"/>
              <a:t>Change Management</a:t>
            </a:r>
          </a:p>
        </p:txBody>
      </p:sp>
      <p:pic>
        <p:nvPicPr>
          <p:cNvPr id="3077" name="Picture 6" descr="CIAV Logo.gif"/>
          <p:cNvPicPr>
            <a:picLocks noChangeAspect="1"/>
          </p:cNvPicPr>
          <p:nvPr/>
        </p:nvPicPr>
        <p:blipFill>
          <a:blip r:embed="rId3" cstate="print"/>
          <a:srcRect/>
          <a:stretch>
            <a:fillRect/>
          </a:stretch>
        </p:blipFill>
        <p:spPr bwMode="auto">
          <a:xfrm>
            <a:off x="4613275" y="1719263"/>
            <a:ext cx="4352925" cy="45085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8548688" y="6573838"/>
            <a:ext cx="573087" cy="269875"/>
          </a:xfrm>
          <a:prstGeom prst="rect">
            <a:avLst/>
          </a:prstGeom>
          <a:noFill/>
          <a:ln w="9525">
            <a:noFill/>
            <a:miter lim="800000"/>
            <a:headEnd/>
            <a:tailEnd/>
          </a:ln>
        </p:spPr>
        <p:txBody>
          <a:bodyPr/>
          <a:lstStyle/>
          <a:p>
            <a:pPr algn="r"/>
            <a:fld id="{EF18A700-932D-41AB-9A34-E4E7DFA1C586}" type="slidenum">
              <a:rPr lang="en-US" sz="1200"/>
              <a:pPr algn="r"/>
              <a:t>30</a:t>
            </a:fld>
            <a:endParaRPr lang="en-US" sz="1200" dirty="0"/>
          </a:p>
        </p:txBody>
      </p:sp>
      <p:sp>
        <p:nvSpPr>
          <p:cNvPr id="2174979" name="Rectangle 3"/>
          <p:cNvSpPr>
            <a:spLocks noGrp="1" noChangeArrowheads="1"/>
          </p:cNvSpPr>
          <p:nvPr>
            <p:ph type="title" idx="4294967295"/>
          </p:nvPr>
        </p:nvSpPr>
        <p:spPr>
          <a:xfrm>
            <a:off x="847725" y="131763"/>
            <a:ext cx="7772400" cy="949325"/>
          </a:xfrm>
        </p:spPr>
        <p:txBody>
          <a:bodyPr lIns="92075" tIns="46038" rIns="92075" bIns="46038"/>
          <a:lstStyle/>
          <a:p>
            <a:pPr eaLnBrk="1" hangingPunct="1">
              <a:defRPr/>
            </a:pPr>
            <a:r>
              <a:rPr lang="en-GB" dirty="0" smtClean="0">
                <a:solidFill>
                  <a:schemeClr val="tx1"/>
                </a:solidFill>
              </a:rPr>
              <a:t>CTE2 CIAV Environment</a:t>
            </a:r>
            <a:br>
              <a:rPr lang="en-GB" dirty="0" smtClean="0">
                <a:solidFill>
                  <a:schemeClr val="tx1"/>
                </a:solidFill>
              </a:rPr>
            </a:br>
            <a:r>
              <a:rPr lang="en-GB" dirty="0" smtClean="0">
                <a:solidFill>
                  <a:schemeClr val="tx1"/>
                </a:solidFill>
              </a:rPr>
              <a:t>(Phase 3: CIED)</a:t>
            </a:r>
            <a:endParaRPr lang="en-US" dirty="0" smtClean="0">
              <a:solidFill>
                <a:schemeClr val="tx1"/>
              </a:solidFill>
            </a:endParaRPr>
          </a:p>
        </p:txBody>
      </p:sp>
      <p:sp>
        <p:nvSpPr>
          <p:cNvPr id="4" name="Cloud 3"/>
          <p:cNvSpPr>
            <a:spLocks noChangeArrowheads="1"/>
          </p:cNvSpPr>
          <p:nvPr/>
        </p:nvSpPr>
        <p:spPr bwMode="auto">
          <a:xfrm>
            <a:off x="3008313" y="2330450"/>
            <a:ext cx="2311400" cy="1293813"/>
          </a:xfrm>
          <a:custGeom>
            <a:avLst/>
            <a:gdLst>
              <a:gd name="T0" fmla="*/ 173045529 w 43200"/>
              <a:gd name="T1" fmla="*/ 33566511 h 43200"/>
              <a:gd name="T2" fmla="*/ 86594942 w 43200"/>
              <a:gd name="T3" fmla="*/ 67061532 h 43200"/>
              <a:gd name="T4" fmla="*/ 537186 w 43200"/>
              <a:gd name="T5" fmla="*/ 33566511 h 43200"/>
              <a:gd name="T6" fmla="*/ 86594942 w 43200"/>
              <a:gd name="T7" fmla="*/ 3838402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dist="23000" dir="5400000" rotWithShape="0">
              <a:srgbClr val="808080">
                <a:alpha val="34998"/>
              </a:srgbClr>
            </a:outerShdw>
          </a:effectLst>
        </p:spPr>
        <p:txBody>
          <a:bodyPr anchor="ctr"/>
          <a:lstStyle/>
          <a:p>
            <a:pPr algn="ctr">
              <a:defRPr/>
            </a:pPr>
            <a:r>
              <a:rPr lang="en-GB" dirty="0">
                <a:solidFill>
                  <a:srgbClr val="FFFFFF"/>
                </a:solidFill>
                <a:latin typeface="Arial" pitchFamily="34" charset="0"/>
              </a:rPr>
              <a:t>CFBLNet</a:t>
            </a:r>
          </a:p>
        </p:txBody>
      </p:sp>
      <p:sp>
        <p:nvSpPr>
          <p:cNvPr id="21509" name="TextBox 4"/>
          <p:cNvSpPr txBox="1">
            <a:spLocks noChangeArrowheads="1"/>
          </p:cNvSpPr>
          <p:nvPr/>
        </p:nvSpPr>
        <p:spPr bwMode="auto">
          <a:xfrm>
            <a:off x="1584325" y="3152775"/>
            <a:ext cx="1279525" cy="461963"/>
          </a:xfrm>
          <a:prstGeom prst="rect">
            <a:avLst/>
          </a:prstGeom>
          <a:noFill/>
          <a:ln w="9525">
            <a:noFill/>
            <a:miter lim="800000"/>
            <a:headEnd/>
            <a:tailEnd/>
          </a:ln>
        </p:spPr>
        <p:txBody>
          <a:bodyPr>
            <a:spAutoFit/>
          </a:bodyPr>
          <a:lstStyle/>
          <a:p>
            <a:pPr algn="ctr"/>
            <a:r>
              <a:rPr lang="en-GB" sz="1200" dirty="0"/>
              <a:t>Porton Down</a:t>
            </a:r>
          </a:p>
          <a:p>
            <a:pPr algn="ctr"/>
            <a:r>
              <a:rPr lang="en-GB" sz="1200" dirty="0"/>
              <a:t>GBR</a:t>
            </a:r>
          </a:p>
        </p:txBody>
      </p:sp>
      <p:sp>
        <p:nvSpPr>
          <p:cNvPr id="8" name="Rectangle 7"/>
          <p:cNvSpPr/>
          <p:nvPr/>
        </p:nvSpPr>
        <p:spPr>
          <a:xfrm>
            <a:off x="2073275" y="1335088"/>
            <a:ext cx="1403350" cy="763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sp>
        <p:nvSpPr>
          <p:cNvPr id="21511" name="TextBox 8"/>
          <p:cNvSpPr txBox="1">
            <a:spLocks noChangeArrowheads="1"/>
          </p:cNvSpPr>
          <p:nvPr/>
        </p:nvSpPr>
        <p:spPr bwMode="auto">
          <a:xfrm>
            <a:off x="2085975" y="1473200"/>
            <a:ext cx="1358900" cy="461963"/>
          </a:xfrm>
          <a:prstGeom prst="rect">
            <a:avLst/>
          </a:prstGeom>
          <a:noFill/>
          <a:ln w="9525">
            <a:noFill/>
            <a:miter lim="800000"/>
            <a:headEnd/>
            <a:tailEnd/>
          </a:ln>
        </p:spPr>
        <p:txBody>
          <a:bodyPr>
            <a:spAutoFit/>
          </a:bodyPr>
          <a:lstStyle/>
          <a:p>
            <a:pPr algn="ctr"/>
            <a:r>
              <a:rPr lang="en-GB" sz="1200" dirty="0"/>
              <a:t>NC3A Battlelab</a:t>
            </a:r>
          </a:p>
          <a:p>
            <a:pPr algn="ctr"/>
            <a:r>
              <a:rPr lang="en-GB" sz="1200" dirty="0"/>
              <a:t>NLD</a:t>
            </a:r>
          </a:p>
        </p:txBody>
      </p:sp>
      <p:sp>
        <p:nvSpPr>
          <p:cNvPr id="11" name="Rectangle 10"/>
          <p:cNvSpPr/>
          <p:nvPr/>
        </p:nvSpPr>
        <p:spPr>
          <a:xfrm>
            <a:off x="1627188" y="3011488"/>
            <a:ext cx="1185862" cy="749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grpSp>
        <p:nvGrpSpPr>
          <p:cNvPr id="21513" name="Group 37"/>
          <p:cNvGrpSpPr>
            <a:grpSpLocks/>
          </p:cNvGrpSpPr>
          <p:nvPr/>
        </p:nvGrpSpPr>
        <p:grpSpPr bwMode="auto">
          <a:xfrm>
            <a:off x="4625975" y="1335088"/>
            <a:ext cx="1954213" cy="687387"/>
            <a:chOff x="4315240" y="1335088"/>
            <a:chExt cx="2265362" cy="687387"/>
          </a:xfrm>
        </p:grpSpPr>
        <p:sp>
          <p:nvSpPr>
            <p:cNvPr id="21719" name="TextBox 9"/>
            <p:cNvSpPr txBox="1">
              <a:spLocks noChangeArrowheads="1"/>
            </p:cNvSpPr>
            <p:nvPr/>
          </p:nvSpPr>
          <p:spPr bwMode="auto">
            <a:xfrm>
              <a:off x="4572006" y="1443655"/>
              <a:ext cx="1694691" cy="461665"/>
            </a:xfrm>
            <a:prstGeom prst="rect">
              <a:avLst/>
            </a:prstGeom>
            <a:noFill/>
            <a:ln w="9525">
              <a:noFill/>
              <a:miter lim="800000"/>
              <a:headEnd/>
              <a:tailEnd/>
            </a:ln>
          </p:spPr>
          <p:txBody>
            <a:bodyPr>
              <a:spAutoFit/>
            </a:bodyPr>
            <a:lstStyle/>
            <a:p>
              <a:pPr algn="ctr"/>
              <a:r>
                <a:rPr lang="en-GB" sz="1200" dirty="0"/>
                <a:t>JITC Labs</a:t>
              </a:r>
            </a:p>
            <a:p>
              <a:pPr algn="ctr"/>
              <a:r>
                <a:rPr lang="en-GB" sz="1200" dirty="0"/>
                <a:t>MD &amp; AZ,  USA</a:t>
              </a:r>
            </a:p>
          </p:txBody>
        </p:sp>
        <p:sp>
          <p:nvSpPr>
            <p:cNvPr id="12" name="Rectangle 11"/>
            <p:cNvSpPr/>
            <p:nvPr/>
          </p:nvSpPr>
          <p:spPr>
            <a:xfrm>
              <a:off x="4315240" y="1335088"/>
              <a:ext cx="2265362" cy="687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grpSp>
      <p:grpSp>
        <p:nvGrpSpPr>
          <p:cNvPr id="21514" name="Group 36"/>
          <p:cNvGrpSpPr>
            <a:grpSpLocks/>
          </p:cNvGrpSpPr>
          <p:nvPr/>
        </p:nvGrpSpPr>
        <p:grpSpPr bwMode="auto">
          <a:xfrm>
            <a:off x="7219950" y="2092325"/>
            <a:ext cx="1446213" cy="682625"/>
            <a:chOff x="7042245" y="2065338"/>
            <a:chExt cx="1446662" cy="682625"/>
          </a:xfrm>
        </p:grpSpPr>
        <p:sp>
          <p:nvSpPr>
            <p:cNvPr id="13" name="Rectangle 12"/>
            <p:cNvSpPr/>
            <p:nvPr/>
          </p:nvSpPr>
          <p:spPr>
            <a:xfrm>
              <a:off x="7081945" y="2065338"/>
              <a:ext cx="1403786" cy="682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sp>
          <p:nvSpPr>
            <p:cNvPr id="21718" name="TextBox 13"/>
            <p:cNvSpPr txBox="1">
              <a:spLocks noChangeArrowheads="1"/>
            </p:cNvSpPr>
            <p:nvPr/>
          </p:nvSpPr>
          <p:spPr bwMode="auto">
            <a:xfrm>
              <a:off x="7042245" y="2173905"/>
              <a:ext cx="1446662" cy="461665"/>
            </a:xfrm>
            <a:prstGeom prst="rect">
              <a:avLst/>
            </a:prstGeom>
            <a:noFill/>
            <a:ln w="9525">
              <a:noFill/>
              <a:miter lim="800000"/>
              <a:headEnd/>
              <a:tailEnd/>
            </a:ln>
          </p:spPr>
          <p:txBody>
            <a:bodyPr>
              <a:spAutoFit/>
            </a:bodyPr>
            <a:lstStyle/>
            <a:p>
              <a:pPr algn="ctr"/>
              <a:r>
                <a:rPr lang="en-GB" sz="1200" dirty="0"/>
                <a:t>CTSF Battlelab</a:t>
              </a:r>
            </a:p>
            <a:p>
              <a:pPr algn="ctr"/>
              <a:r>
                <a:rPr lang="en-GB" sz="1200" dirty="0"/>
                <a:t>TX, USA</a:t>
              </a:r>
            </a:p>
          </p:txBody>
        </p:sp>
      </p:grpSp>
      <p:cxnSp>
        <p:nvCxnSpPr>
          <p:cNvPr id="20" name="Straight Connector 19"/>
          <p:cNvCxnSpPr>
            <a:stCxn id="8" idx="2"/>
          </p:cNvCxnSpPr>
          <p:nvPr/>
        </p:nvCxnSpPr>
        <p:spPr>
          <a:xfrm rot="16200000" flipH="1">
            <a:off x="2836069" y="2037556"/>
            <a:ext cx="477838" cy="600075"/>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12" idx="2"/>
          </p:cNvCxnSpPr>
          <p:nvPr/>
        </p:nvCxnSpPr>
        <p:spPr>
          <a:xfrm rot="5400000">
            <a:off x="5016500" y="1833563"/>
            <a:ext cx="398463" cy="776287"/>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endCxn id="21718" idx="1"/>
          </p:cNvCxnSpPr>
          <p:nvPr/>
        </p:nvCxnSpPr>
        <p:spPr>
          <a:xfrm flipV="1">
            <a:off x="5254625" y="2432050"/>
            <a:ext cx="1965325" cy="207963"/>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10800000" flipV="1">
            <a:off x="2781300" y="2949575"/>
            <a:ext cx="347663" cy="90488"/>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21519" name="TextBox 4"/>
          <p:cNvSpPr txBox="1">
            <a:spLocks noChangeArrowheads="1"/>
          </p:cNvSpPr>
          <p:nvPr/>
        </p:nvSpPr>
        <p:spPr bwMode="auto">
          <a:xfrm>
            <a:off x="5127625" y="3908425"/>
            <a:ext cx="1365250" cy="646113"/>
          </a:xfrm>
          <a:prstGeom prst="rect">
            <a:avLst/>
          </a:prstGeom>
          <a:noFill/>
          <a:ln w="9525">
            <a:noFill/>
            <a:miter lim="800000"/>
            <a:headEnd/>
            <a:tailEnd/>
          </a:ln>
        </p:spPr>
        <p:txBody>
          <a:bodyPr>
            <a:spAutoFit/>
          </a:bodyPr>
          <a:lstStyle/>
          <a:p>
            <a:pPr algn="ctr"/>
            <a:r>
              <a:rPr lang="en-US" sz="1200" dirty="0"/>
              <a:t>CFX-LSL</a:t>
            </a:r>
          </a:p>
          <a:p>
            <a:pPr algn="ctr"/>
            <a:r>
              <a:rPr lang="en-US" sz="1200" dirty="0"/>
              <a:t>CAN</a:t>
            </a:r>
          </a:p>
          <a:p>
            <a:pPr algn="ctr"/>
            <a:endParaRPr lang="en-US" sz="1200" dirty="0"/>
          </a:p>
        </p:txBody>
      </p:sp>
      <p:sp>
        <p:nvSpPr>
          <p:cNvPr id="47" name="Rectangle 46"/>
          <p:cNvSpPr/>
          <p:nvPr/>
        </p:nvSpPr>
        <p:spPr bwMode="auto">
          <a:xfrm>
            <a:off x="5230813" y="3903663"/>
            <a:ext cx="1249362" cy="642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cxnSp>
        <p:nvCxnSpPr>
          <p:cNvPr id="2" name="Straight Connector 19"/>
          <p:cNvCxnSpPr/>
          <p:nvPr/>
        </p:nvCxnSpPr>
        <p:spPr>
          <a:xfrm rot="16200000" flipH="1">
            <a:off x="5068094" y="3263106"/>
            <a:ext cx="863600" cy="388938"/>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762000" y="4983163"/>
            <a:ext cx="773113" cy="612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cxnSp>
        <p:nvCxnSpPr>
          <p:cNvPr id="26" name="Straight Connector 25"/>
          <p:cNvCxnSpPr/>
          <p:nvPr/>
        </p:nvCxnSpPr>
        <p:spPr>
          <a:xfrm rot="10800000" flipV="1">
            <a:off x="1519238" y="3384550"/>
            <a:ext cx="1736725" cy="162560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21524" name="Rectangle 28"/>
          <p:cNvSpPr>
            <a:spLocks noChangeArrowheads="1"/>
          </p:cNvSpPr>
          <p:nvPr/>
        </p:nvSpPr>
        <p:spPr bwMode="auto">
          <a:xfrm>
            <a:off x="728663" y="5046663"/>
            <a:ext cx="814387" cy="461962"/>
          </a:xfrm>
          <a:prstGeom prst="rect">
            <a:avLst/>
          </a:prstGeom>
          <a:noFill/>
          <a:ln w="9525">
            <a:noFill/>
            <a:miter lim="800000"/>
            <a:headEnd/>
            <a:tailEnd/>
          </a:ln>
        </p:spPr>
        <p:txBody>
          <a:bodyPr>
            <a:spAutoFit/>
          </a:bodyPr>
          <a:lstStyle/>
          <a:p>
            <a:pPr algn="ctr"/>
            <a:r>
              <a:rPr lang="en-US" sz="1200" dirty="0"/>
              <a:t>JSIC</a:t>
            </a:r>
          </a:p>
          <a:p>
            <a:pPr algn="ctr"/>
            <a:r>
              <a:rPr lang="en-US" sz="1200" dirty="0"/>
              <a:t>VA, USA</a:t>
            </a:r>
          </a:p>
        </p:txBody>
      </p:sp>
      <p:graphicFrame>
        <p:nvGraphicFramePr>
          <p:cNvPr id="31" name="Table 30"/>
          <p:cNvGraphicFramePr>
            <a:graphicFrameLocks noGrp="1"/>
          </p:cNvGraphicFramePr>
          <p:nvPr/>
        </p:nvGraphicFramePr>
        <p:xfrm>
          <a:off x="4559300" y="4581525"/>
          <a:ext cx="2063750" cy="1619250"/>
        </p:xfrm>
        <a:graphic>
          <a:graphicData uri="http://schemas.openxmlformats.org/drawingml/2006/table">
            <a:tbl>
              <a:tblPr/>
              <a:tblGrid>
                <a:gridCol w="206375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ATTAC</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Battleview</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CSD-CAN [Service]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FMV  [Feed]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Internet Explorer (CIDNE Web)</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MIP2 Gateway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OpenFire (CHAT)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SC2PS Client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TransVerse Client [CHAT]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49" name="TextBox 4"/>
          <p:cNvSpPr txBox="1">
            <a:spLocks noChangeArrowheads="1"/>
          </p:cNvSpPr>
          <p:nvPr/>
        </p:nvSpPr>
        <p:spPr bwMode="auto">
          <a:xfrm>
            <a:off x="1836738" y="4948238"/>
            <a:ext cx="1279525" cy="461962"/>
          </a:xfrm>
          <a:prstGeom prst="rect">
            <a:avLst/>
          </a:prstGeom>
          <a:noFill/>
          <a:ln w="9525">
            <a:noFill/>
            <a:miter lim="800000"/>
            <a:headEnd/>
            <a:tailEnd/>
          </a:ln>
        </p:spPr>
        <p:txBody>
          <a:bodyPr>
            <a:spAutoFit/>
          </a:bodyPr>
          <a:lstStyle/>
          <a:p>
            <a:pPr algn="ctr"/>
            <a:r>
              <a:rPr lang="en-GB" sz="1200" dirty="0"/>
              <a:t>DGA-MI RIT</a:t>
            </a:r>
          </a:p>
          <a:p>
            <a:pPr algn="ctr"/>
            <a:r>
              <a:rPr lang="en-GB" sz="1200" dirty="0"/>
              <a:t>FRA</a:t>
            </a:r>
          </a:p>
        </p:txBody>
      </p:sp>
      <p:sp>
        <p:nvSpPr>
          <p:cNvPr id="50" name="Rectangle 49"/>
          <p:cNvSpPr/>
          <p:nvPr/>
        </p:nvSpPr>
        <p:spPr>
          <a:xfrm>
            <a:off x="1854200" y="4889500"/>
            <a:ext cx="1185863" cy="546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cxnSp>
        <p:nvCxnSpPr>
          <p:cNvPr id="51" name="Straight Connector 50"/>
          <p:cNvCxnSpPr/>
          <p:nvPr/>
        </p:nvCxnSpPr>
        <p:spPr>
          <a:xfrm rot="5400000">
            <a:off x="2312988" y="3859212"/>
            <a:ext cx="1519238" cy="550863"/>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graphicFrame>
        <p:nvGraphicFramePr>
          <p:cNvPr id="54" name="Table 53"/>
          <p:cNvGraphicFramePr>
            <a:graphicFrameLocks noGrp="1"/>
          </p:cNvGraphicFramePr>
          <p:nvPr/>
        </p:nvGraphicFramePr>
        <p:xfrm>
          <a:off x="2478088" y="5486400"/>
          <a:ext cx="1225550" cy="1295400"/>
        </p:xfrm>
        <a:graphic>
          <a:graphicData uri="http://schemas.openxmlformats.org/drawingml/2006/table">
            <a:tbl>
              <a:tblPr/>
              <a:tblGrid>
                <a:gridCol w="122555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CIDNE Web</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CORSOM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ICC Lite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IGEOSIT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LC2IS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JOCWatch</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MIP</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72" name="TextBox 4"/>
          <p:cNvSpPr txBox="1">
            <a:spLocks noChangeArrowheads="1"/>
          </p:cNvSpPr>
          <p:nvPr/>
        </p:nvSpPr>
        <p:spPr bwMode="auto">
          <a:xfrm>
            <a:off x="3467100" y="3802063"/>
            <a:ext cx="1144588" cy="646112"/>
          </a:xfrm>
          <a:prstGeom prst="rect">
            <a:avLst/>
          </a:prstGeom>
          <a:noFill/>
          <a:ln w="9525">
            <a:noFill/>
            <a:miter lim="800000"/>
            <a:headEnd/>
            <a:tailEnd/>
          </a:ln>
        </p:spPr>
        <p:txBody>
          <a:bodyPr>
            <a:spAutoFit/>
          </a:bodyPr>
          <a:lstStyle/>
          <a:p>
            <a:pPr algn="ctr"/>
            <a:r>
              <a:rPr lang="en-GB" sz="1200" dirty="0"/>
              <a:t>Italy Army Battle Lab</a:t>
            </a:r>
          </a:p>
          <a:p>
            <a:pPr algn="ctr"/>
            <a:r>
              <a:rPr lang="en-GB" sz="1200" dirty="0"/>
              <a:t>ITA</a:t>
            </a:r>
          </a:p>
        </p:txBody>
      </p:sp>
      <p:sp>
        <p:nvSpPr>
          <p:cNvPr id="58" name="Rectangle 57"/>
          <p:cNvSpPr/>
          <p:nvPr/>
        </p:nvSpPr>
        <p:spPr>
          <a:xfrm>
            <a:off x="3530600" y="3730625"/>
            <a:ext cx="1041400" cy="749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a typeface="ＭＳ Ｐゴシック" charset="-128"/>
            </a:endParaRPr>
          </a:p>
        </p:txBody>
      </p:sp>
      <p:cxnSp>
        <p:nvCxnSpPr>
          <p:cNvPr id="59" name="Straight Connector 58"/>
          <p:cNvCxnSpPr>
            <a:endCxn id="58" idx="0"/>
          </p:cNvCxnSpPr>
          <p:nvPr/>
        </p:nvCxnSpPr>
        <p:spPr>
          <a:xfrm rot="16200000" flipH="1">
            <a:off x="3863182" y="3542506"/>
            <a:ext cx="227012" cy="149225"/>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graphicFrame>
        <p:nvGraphicFramePr>
          <p:cNvPr id="62" name="Table 61"/>
          <p:cNvGraphicFramePr>
            <a:graphicFrameLocks noGrp="1"/>
          </p:cNvGraphicFramePr>
          <p:nvPr/>
        </p:nvGraphicFramePr>
        <p:xfrm>
          <a:off x="3155950" y="4543425"/>
          <a:ext cx="1316038" cy="809625"/>
        </p:xfrm>
        <a:graphic>
          <a:graphicData uri="http://schemas.openxmlformats.org/drawingml/2006/table">
            <a:tbl>
              <a:tblPr/>
              <a:tblGrid>
                <a:gridCol w="1316038"/>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CIDNE Web</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ITA-BFT (NFFI)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JOCWatch</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SIACCON 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5" name="Table 64"/>
          <p:cNvGraphicFramePr>
            <a:graphicFrameLocks noGrp="1"/>
          </p:cNvGraphicFramePr>
          <p:nvPr/>
        </p:nvGraphicFramePr>
        <p:xfrm>
          <a:off x="87313" y="1331913"/>
          <a:ext cx="1935162" cy="1619250"/>
        </p:xfrm>
        <a:graphic>
          <a:graphicData uri="http://schemas.openxmlformats.org/drawingml/2006/table">
            <a:tbl>
              <a:tblPr/>
              <a:tblGrid>
                <a:gridCol w="1935162"/>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COP InfoManager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COP LM</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ICC</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IFTS Data Terminal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IFTS Server (R)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IFTS Server (S)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IGEOSIT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JOCWatch</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NIRIS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0" name="Table 69"/>
          <p:cNvGraphicFramePr>
            <a:graphicFrameLocks noGrp="1"/>
          </p:cNvGraphicFramePr>
          <p:nvPr/>
        </p:nvGraphicFramePr>
        <p:xfrm>
          <a:off x="26988" y="3054350"/>
          <a:ext cx="1535113" cy="1781175"/>
        </p:xfrm>
        <a:graphic>
          <a:graphicData uri="http://schemas.openxmlformats.org/drawingml/2006/table">
            <a:tbl>
              <a:tblPr/>
              <a:tblGrid>
                <a:gridCol w="1535113"/>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Bowman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CIDNE Web</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CSD</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HeATS &amp; GrATS (H &amp; G)</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ICC</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IPA</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JADOCS GBR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NIRIS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NITB</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TIGR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3" name="Table 72"/>
          <p:cNvGraphicFramePr>
            <a:graphicFrameLocks noGrp="1"/>
          </p:cNvGraphicFramePr>
          <p:nvPr/>
        </p:nvGraphicFramePr>
        <p:xfrm>
          <a:off x="65088" y="5648325"/>
          <a:ext cx="2220912" cy="971550"/>
        </p:xfrm>
        <a:graphic>
          <a:graphicData uri="http://schemas.openxmlformats.org/drawingml/2006/table">
            <a:tbl>
              <a:tblPr/>
              <a:tblGrid>
                <a:gridCol w="2220912"/>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C2PC Gateway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CIDNE Web</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GCCS-J</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ＭＳ Ｐゴシック" charset="-128"/>
                        </a:rPr>
                        <a:t>JADOCS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TIGR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8" name="Table 77"/>
          <p:cNvGraphicFramePr>
            <a:graphicFrameLocks noGrp="1"/>
          </p:cNvGraphicFramePr>
          <p:nvPr/>
        </p:nvGraphicFramePr>
        <p:xfrm>
          <a:off x="6737350" y="1341438"/>
          <a:ext cx="2139950" cy="647700"/>
        </p:xfrm>
        <a:graphic>
          <a:graphicData uri="http://schemas.openxmlformats.org/drawingml/2006/table">
            <a:tbl>
              <a:tblPr/>
              <a:tblGrid>
                <a:gridCol w="213995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GCCS-J</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MOSS 2007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TransVerse Client [CHAT]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5" name="Table 84"/>
          <p:cNvGraphicFramePr>
            <a:graphicFrameLocks noGrp="1"/>
          </p:cNvGraphicFramePr>
          <p:nvPr/>
        </p:nvGraphicFramePr>
        <p:xfrm>
          <a:off x="7067550" y="2846388"/>
          <a:ext cx="1789657" cy="3724275"/>
        </p:xfrm>
        <a:graphic>
          <a:graphicData uri="http://schemas.openxmlformats.org/drawingml/2006/table">
            <a:tbl>
              <a:tblPr/>
              <a:tblGrid>
                <a:gridCol w="1789657"/>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ADSI</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AFATDS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AMDWS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BC Server (PASS)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BCS3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C2PC</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C2PC</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C2PC Gateway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CIDNE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CPOF Client Application</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CPOF Data Bridge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CPOF Master Repository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CPOF Mid Tier Server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DCGS-A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FBCB2 - AIC (TOC)</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FBCB2 – EPLRS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GCCS-A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JADOCS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JOCWatch</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MIP Gateway</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TAIS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ＭＳ Ｐゴシック" charset="-128"/>
                        </a:rPr>
                        <a:t>TransVerse Client [CHAT]</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MOD1FF.tmp"/>
          <p:cNvPicPr>
            <a:picLocks/>
          </p:cNvPicPr>
          <p:nvPr/>
        </p:nvPicPr>
        <p:blipFill>
          <a:blip r:embed="rId3" cstate="print"/>
          <a:srcRect r="3906" b="4166"/>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2"/>
          <p:cNvSpPr>
            <a:spLocks noGrp="1"/>
          </p:cNvSpPr>
          <p:nvPr>
            <p:ph type="sldNum" sz="quarter" idx="11"/>
          </p:nvPr>
        </p:nvSpPr>
        <p:spPr>
          <a:noFill/>
        </p:spPr>
        <p:txBody>
          <a:bodyPr/>
          <a:lstStyle/>
          <a:p>
            <a:fld id="{44EC4B60-0E8D-4AB2-A20E-DE21681A0537}" type="slidenum">
              <a:rPr lang="en-US" smtClean="0">
                <a:latin typeface="Arial" charset="0"/>
              </a:rPr>
              <a:pPr/>
              <a:t>32</a:t>
            </a:fld>
            <a:endParaRPr lang="en-US" dirty="0" smtClean="0">
              <a:latin typeface="Arial" charset="0"/>
            </a:endParaRPr>
          </a:p>
        </p:txBody>
      </p:sp>
      <p:sp>
        <p:nvSpPr>
          <p:cNvPr id="41986" name="Rectangle 2"/>
          <p:cNvSpPr>
            <a:spLocks noGrp="1" noChangeArrowheads="1"/>
          </p:cNvSpPr>
          <p:nvPr>
            <p:ph type="title" idx="4294967295"/>
          </p:nvPr>
        </p:nvSpPr>
        <p:spPr>
          <a:xfrm>
            <a:off x="1371600" y="0"/>
            <a:ext cx="7772400" cy="1143000"/>
          </a:xfrm>
        </p:spPr>
        <p:txBody>
          <a:bodyPr/>
          <a:lstStyle/>
          <a:p>
            <a:pPr>
              <a:defRPr/>
            </a:pPr>
            <a:r>
              <a:rPr lang="en-US" dirty="0" smtClean="0">
                <a:effectLst>
                  <a:outerShdw blurRad="38100" dist="38100" dir="2700000" algn="tl">
                    <a:srgbClr val="000000">
                      <a:alpha val="43137"/>
                    </a:srgbClr>
                  </a:outerShdw>
                </a:effectLst>
              </a:rPr>
              <a:t>AMN Architecture WG</a:t>
            </a:r>
          </a:p>
        </p:txBody>
      </p:sp>
      <p:sp>
        <p:nvSpPr>
          <p:cNvPr id="23555" name="Rectangle 3"/>
          <p:cNvSpPr>
            <a:spLocks noGrp="1" noChangeArrowheads="1"/>
          </p:cNvSpPr>
          <p:nvPr>
            <p:ph type="body" idx="4294967295"/>
          </p:nvPr>
        </p:nvSpPr>
        <p:spPr>
          <a:xfrm>
            <a:off x="0" y="1431925"/>
            <a:ext cx="8223250" cy="4800600"/>
          </a:xfrm>
        </p:spPr>
        <p:txBody>
          <a:bodyPr/>
          <a:lstStyle/>
          <a:p>
            <a:pPr>
              <a:lnSpc>
                <a:spcPct val="90000"/>
              </a:lnSpc>
            </a:pPr>
            <a:r>
              <a:rPr lang="en-US" sz="2000" dirty="0" smtClean="0"/>
              <a:t>Develops the overall AMN architecture and modeling of the AMN mission threads in order to support multinational C5ISR planning at the enterprise level.  AWG activities are focused on supporting the conduct of safe operations and enable operational agility in the Afghanistan Area of Operations. The AMN AWG supported the following objectives:</a:t>
            </a:r>
          </a:p>
          <a:p>
            <a:pPr lvl="1">
              <a:lnSpc>
                <a:spcPct val="90000"/>
              </a:lnSpc>
              <a:buFontTx/>
              <a:buNone/>
            </a:pPr>
            <a:endParaRPr lang="en-US" sz="1800" dirty="0" smtClean="0"/>
          </a:p>
          <a:p>
            <a:pPr lvl="1">
              <a:lnSpc>
                <a:spcPct val="90000"/>
              </a:lnSpc>
            </a:pPr>
            <a:r>
              <a:rPr lang="en-US" sz="1800" dirty="0" smtClean="0"/>
              <a:t>Migration to a common Coalition C5ISR network </a:t>
            </a:r>
          </a:p>
          <a:p>
            <a:pPr lvl="1">
              <a:lnSpc>
                <a:spcPct val="90000"/>
              </a:lnSpc>
            </a:pPr>
            <a:r>
              <a:rPr lang="en-US" sz="1800" dirty="0" smtClean="0"/>
              <a:t>Identify </a:t>
            </a:r>
            <a:r>
              <a:rPr lang="en-US" sz="1800" u="sng" dirty="0" smtClean="0"/>
              <a:t>common coalition “mission threads” </a:t>
            </a:r>
            <a:r>
              <a:rPr lang="en-US" sz="1800" dirty="0" smtClean="0"/>
              <a:t>and ensure each has adequate information systems support </a:t>
            </a:r>
          </a:p>
          <a:p>
            <a:pPr lvl="1">
              <a:lnSpc>
                <a:spcPct val="90000"/>
              </a:lnSpc>
            </a:pPr>
            <a:r>
              <a:rPr lang="en-US" sz="1800" dirty="0" smtClean="0"/>
              <a:t>Ensure </a:t>
            </a:r>
            <a:r>
              <a:rPr lang="en-US" sz="1800" u="sng" dirty="0" smtClean="0"/>
              <a:t>data consistency and availability </a:t>
            </a:r>
            <a:r>
              <a:rPr lang="en-US" sz="1800" dirty="0" smtClean="0"/>
              <a:t>across the AMN for the duration of the operation </a:t>
            </a:r>
          </a:p>
          <a:p>
            <a:pPr lvl="1">
              <a:lnSpc>
                <a:spcPct val="90000"/>
              </a:lnSpc>
            </a:pPr>
            <a:r>
              <a:rPr lang="en-US" sz="1800" u="sng" dirty="0" smtClean="0"/>
              <a:t>Enable nations to bring their own tools to the fight, yet fight using common AMN data </a:t>
            </a:r>
          </a:p>
          <a:p>
            <a:pPr lvl="1">
              <a:lnSpc>
                <a:spcPct val="90000"/>
              </a:lnSpc>
            </a:pPr>
            <a:r>
              <a:rPr lang="en-US" sz="1800" dirty="0" smtClean="0"/>
              <a:t>Improve efficiency and effectiveness by </a:t>
            </a:r>
            <a:r>
              <a:rPr lang="en-US" sz="1800" u="sng" dirty="0" smtClean="0"/>
              <a:t>reducing the number of systems and data sources</a:t>
            </a:r>
          </a:p>
          <a:p>
            <a:pPr lvl="1">
              <a:lnSpc>
                <a:spcPct val="90000"/>
              </a:lnSpc>
            </a:pPr>
            <a:r>
              <a:rPr lang="en-US" sz="1800" u="sng" dirty="0" smtClean="0"/>
              <a:t>Enable</a:t>
            </a:r>
            <a:r>
              <a:rPr lang="en-US" sz="1800" dirty="0" smtClean="0"/>
              <a:t> the </a:t>
            </a:r>
            <a:r>
              <a:rPr lang="en-US" sz="1800" u="sng" dirty="0" smtClean="0"/>
              <a:t>sharing</a:t>
            </a:r>
            <a:r>
              <a:rPr lang="en-US" sz="1800" dirty="0" smtClean="0"/>
              <a:t> of information</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019300" y="117475"/>
            <a:ext cx="7124700" cy="865188"/>
          </a:xfrm>
        </p:spPr>
        <p:txBody>
          <a:bodyPr/>
          <a:lstStyle/>
          <a:p>
            <a:pPr>
              <a:defRPr/>
            </a:pPr>
            <a:r>
              <a:rPr lang="en-US" dirty="0" smtClean="0">
                <a:solidFill>
                  <a:schemeClr val="tx1"/>
                </a:solidFill>
                <a:effectLst>
                  <a:outerShdw blurRad="38100" dist="38100" dir="2700000" algn="tl">
                    <a:srgbClr val="000000">
                      <a:alpha val="43137"/>
                    </a:srgbClr>
                  </a:outerShdw>
                </a:effectLst>
              </a:rPr>
              <a:t>AMN Governance Concept</a:t>
            </a:r>
            <a:endParaRPr lang="en-GB" dirty="0" smtClean="0">
              <a:solidFill>
                <a:schemeClr val="tx1"/>
              </a:solidFill>
              <a:effectLst>
                <a:outerShdw blurRad="38100" dist="38100" dir="2700000" algn="tl">
                  <a:srgbClr val="000000">
                    <a:alpha val="43137"/>
                  </a:srgbClr>
                </a:outerShdw>
              </a:effectLst>
            </a:endParaRPr>
          </a:p>
        </p:txBody>
      </p:sp>
      <p:grpSp>
        <p:nvGrpSpPr>
          <p:cNvPr id="9219" name="Group 46"/>
          <p:cNvGrpSpPr>
            <a:grpSpLocks/>
          </p:cNvGrpSpPr>
          <p:nvPr/>
        </p:nvGrpSpPr>
        <p:grpSpPr bwMode="auto">
          <a:xfrm>
            <a:off x="234950" y="1230313"/>
            <a:ext cx="8704263" cy="5014912"/>
            <a:chOff x="234950" y="903905"/>
            <a:chExt cx="8485188" cy="5780637"/>
          </a:xfrm>
        </p:grpSpPr>
        <p:sp>
          <p:nvSpPr>
            <p:cNvPr id="9225" name="Text Box 37"/>
            <p:cNvSpPr txBox="1">
              <a:spLocks noChangeArrowheads="1"/>
            </p:cNvSpPr>
            <p:nvPr/>
          </p:nvSpPr>
          <p:spPr bwMode="auto">
            <a:xfrm>
              <a:off x="4080683" y="903905"/>
              <a:ext cx="917592" cy="425725"/>
            </a:xfrm>
            <a:prstGeom prst="rect">
              <a:avLst/>
            </a:prstGeom>
            <a:noFill/>
            <a:ln w="9525">
              <a:noFill/>
              <a:miter lim="800000"/>
              <a:headEnd/>
              <a:tailEnd/>
            </a:ln>
          </p:spPr>
          <p:txBody>
            <a:bodyPr wrap="none">
              <a:spAutoFit/>
            </a:bodyPr>
            <a:lstStyle/>
            <a:p>
              <a:pPr marL="342900" indent="-342900" algn="ctr"/>
              <a:r>
                <a:rPr lang="en-US" sz="1800" i="1" dirty="0"/>
                <a:t>JFCBS</a:t>
              </a:r>
              <a:endParaRPr lang="en-GB" sz="1800" i="1" dirty="0"/>
            </a:p>
          </p:txBody>
        </p:sp>
        <p:sp>
          <p:nvSpPr>
            <p:cNvPr id="9226" name="Text Box 3"/>
            <p:cNvSpPr txBox="1">
              <a:spLocks noChangeArrowheads="1"/>
            </p:cNvSpPr>
            <p:nvPr/>
          </p:nvSpPr>
          <p:spPr bwMode="auto">
            <a:xfrm>
              <a:off x="1371600" y="1304504"/>
              <a:ext cx="1422400" cy="523875"/>
            </a:xfrm>
            <a:prstGeom prst="rect">
              <a:avLst/>
            </a:prstGeom>
            <a:noFill/>
            <a:ln w="9525">
              <a:noFill/>
              <a:miter lim="800000"/>
              <a:headEnd/>
              <a:tailEnd/>
            </a:ln>
          </p:spPr>
          <p:txBody>
            <a:bodyPr wrap="none">
              <a:spAutoFit/>
            </a:bodyPr>
            <a:lstStyle/>
            <a:p>
              <a:pPr algn="ctr"/>
              <a:r>
                <a:rPr lang="en-US" dirty="0"/>
                <a:t>SHAPE</a:t>
              </a:r>
              <a:endParaRPr lang="en-GB" dirty="0"/>
            </a:p>
          </p:txBody>
        </p:sp>
        <p:sp>
          <p:nvSpPr>
            <p:cNvPr id="9227" name="Text Box 4"/>
            <p:cNvSpPr txBox="1">
              <a:spLocks noChangeArrowheads="1"/>
            </p:cNvSpPr>
            <p:nvPr/>
          </p:nvSpPr>
          <p:spPr bwMode="auto">
            <a:xfrm>
              <a:off x="5791200" y="1304504"/>
              <a:ext cx="1854200" cy="523875"/>
            </a:xfrm>
            <a:prstGeom prst="rect">
              <a:avLst/>
            </a:prstGeom>
            <a:noFill/>
            <a:ln w="9525">
              <a:noFill/>
              <a:miter lim="800000"/>
              <a:headEnd/>
              <a:tailEnd/>
            </a:ln>
          </p:spPr>
          <p:txBody>
            <a:bodyPr wrap="none">
              <a:spAutoFit/>
            </a:bodyPr>
            <a:lstStyle/>
            <a:p>
              <a:pPr algn="ctr"/>
              <a:r>
                <a:rPr lang="en-US" dirty="0"/>
                <a:t>THEATER</a:t>
              </a:r>
              <a:endParaRPr lang="en-GB" dirty="0"/>
            </a:p>
          </p:txBody>
        </p:sp>
        <p:sp>
          <p:nvSpPr>
            <p:cNvPr id="9228" name="Rectangle 5"/>
            <p:cNvSpPr>
              <a:spLocks noChangeArrowheads="1"/>
            </p:cNvSpPr>
            <p:nvPr/>
          </p:nvSpPr>
          <p:spPr bwMode="auto">
            <a:xfrm>
              <a:off x="4724400" y="5419304"/>
              <a:ext cx="1225550" cy="503238"/>
            </a:xfrm>
            <a:prstGeom prst="rect">
              <a:avLst/>
            </a:prstGeom>
            <a:gradFill rotWithShape="1">
              <a:gsLst>
                <a:gs pos="0">
                  <a:srgbClr val="008000"/>
                </a:gs>
                <a:gs pos="50000">
                  <a:srgbClr val="003B00"/>
                </a:gs>
                <a:gs pos="100000">
                  <a:srgbClr val="008000"/>
                </a:gs>
              </a:gsLst>
              <a:lin ang="5400000" scaled="1"/>
            </a:gradFill>
            <a:ln w="9525">
              <a:solidFill>
                <a:schemeClr val="tx1"/>
              </a:solidFill>
              <a:prstDash val="dash"/>
              <a:miter lim="800000"/>
              <a:headEnd/>
              <a:tailEnd/>
            </a:ln>
          </p:spPr>
          <p:txBody>
            <a:bodyPr wrap="none" anchor="ctr"/>
            <a:lstStyle/>
            <a:p>
              <a:pPr algn="ctr"/>
              <a:r>
                <a:rPr lang="en-US" sz="1400" b="0" dirty="0">
                  <a:solidFill>
                    <a:schemeClr val="bg1"/>
                  </a:solidFill>
                </a:rPr>
                <a:t>Secretariat</a:t>
              </a:r>
            </a:p>
            <a:p>
              <a:pPr algn="ctr"/>
              <a:r>
                <a:rPr lang="en-US" sz="1400" b="0" dirty="0">
                  <a:solidFill>
                    <a:schemeClr val="bg1"/>
                  </a:solidFill>
                </a:rPr>
                <a:t>Forward</a:t>
              </a:r>
              <a:endParaRPr lang="en-GB" sz="1400" b="0" dirty="0">
                <a:solidFill>
                  <a:schemeClr val="bg1"/>
                </a:solidFill>
              </a:endParaRPr>
            </a:p>
          </p:txBody>
        </p:sp>
        <p:sp>
          <p:nvSpPr>
            <p:cNvPr id="588806" name="AutoShape 6"/>
            <p:cNvSpPr>
              <a:spLocks noChangeArrowheads="1"/>
            </p:cNvSpPr>
            <p:nvPr/>
          </p:nvSpPr>
          <p:spPr bwMode="auto">
            <a:xfrm>
              <a:off x="4170357" y="1383337"/>
              <a:ext cx="776867" cy="3815330"/>
            </a:xfrm>
            <a:prstGeom prst="flowChartAlternateProcess">
              <a:avLst/>
            </a:prstGeom>
            <a:gradFill rotWithShape="1">
              <a:gsLst>
                <a:gs pos="0">
                  <a:srgbClr val="9933FF"/>
                </a:gs>
                <a:gs pos="50000">
                  <a:schemeClr val="bg1"/>
                </a:gs>
                <a:gs pos="100000">
                  <a:srgbClr val="9933FF"/>
                </a:gs>
              </a:gsLst>
              <a:lin ang="0" scaled="1"/>
            </a:gradFill>
            <a:ln w="9525">
              <a:noFill/>
              <a:miter lim="800000"/>
              <a:headEnd/>
              <a:tailEnd/>
            </a:ln>
            <a:effectLst/>
          </p:spPr>
          <p:txBody>
            <a:bodyPr wrap="none" anchor="ctr"/>
            <a:lstStyle/>
            <a:p>
              <a:pPr algn="ctr">
                <a:defRPr/>
              </a:pPr>
              <a:r>
                <a:rPr lang="en-US" sz="1600" b="0" dirty="0">
                  <a:solidFill>
                    <a:srgbClr val="9933FF"/>
                  </a:solidFill>
                  <a:latin typeface="Arial" pitchFamily="34" charset="0"/>
                  <a:ea typeface="ＭＳ Ｐゴシック" charset="-128"/>
                </a:rPr>
                <a:t>P</a:t>
              </a:r>
            </a:p>
            <a:p>
              <a:pPr algn="ctr">
                <a:defRPr/>
              </a:pPr>
              <a:r>
                <a:rPr lang="en-US" sz="1600" b="0" dirty="0">
                  <a:solidFill>
                    <a:srgbClr val="9933FF"/>
                  </a:solidFill>
                  <a:latin typeface="Arial" pitchFamily="34" charset="0"/>
                  <a:ea typeface="ＭＳ Ｐゴシック" charset="-128"/>
                </a:rPr>
                <a:t>U</a:t>
              </a:r>
            </a:p>
            <a:p>
              <a:pPr algn="ctr">
                <a:defRPr/>
              </a:pPr>
              <a:r>
                <a:rPr lang="en-US" sz="1600" b="0" dirty="0">
                  <a:solidFill>
                    <a:srgbClr val="9933FF"/>
                  </a:solidFill>
                  <a:latin typeface="Arial" pitchFamily="34" charset="0"/>
                  <a:ea typeface="ＭＳ Ｐゴシック" charset="-128"/>
                </a:rPr>
                <a:t>R</a:t>
              </a:r>
            </a:p>
            <a:p>
              <a:pPr algn="ctr">
                <a:defRPr/>
              </a:pPr>
              <a:r>
                <a:rPr lang="en-US" sz="1600" b="0" dirty="0">
                  <a:solidFill>
                    <a:srgbClr val="9933FF"/>
                  </a:solidFill>
                  <a:latin typeface="Arial" pitchFamily="34" charset="0"/>
                  <a:ea typeface="ＭＳ Ｐゴシック" charset="-128"/>
                </a:rPr>
                <a:t>P</a:t>
              </a:r>
            </a:p>
            <a:p>
              <a:pPr algn="ctr">
                <a:defRPr/>
              </a:pPr>
              <a:r>
                <a:rPr lang="en-US" sz="1600" b="0" dirty="0">
                  <a:solidFill>
                    <a:srgbClr val="9933FF"/>
                  </a:solidFill>
                  <a:latin typeface="Arial" pitchFamily="34" charset="0"/>
                  <a:ea typeface="ＭＳ Ｐゴシック" charset="-128"/>
                </a:rPr>
                <a:t>L</a:t>
              </a:r>
            </a:p>
            <a:p>
              <a:pPr algn="ctr">
                <a:defRPr/>
              </a:pPr>
              <a:r>
                <a:rPr lang="en-US" sz="1600" b="0" dirty="0">
                  <a:solidFill>
                    <a:srgbClr val="9933FF"/>
                  </a:solidFill>
                  <a:latin typeface="Arial" pitchFamily="34" charset="0"/>
                  <a:ea typeface="ＭＳ Ｐゴシック" charset="-128"/>
                </a:rPr>
                <a:t>E</a:t>
              </a:r>
            </a:p>
            <a:p>
              <a:pPr algn="ctr">
                <a:defRPr/>
              </a:pPr>
              <a:endParaRPr lang="en-US" sz="1600" b="0" dirty="0">
                <a:solidFill>
                  <a:srgbClr val="9933FF"/>
                </a:solidFill>
                <a:latin typeface="Arial" pitchFamily="34" charset="0"/>
                <a:ea typeface="ＭＳ Ｐゴシック" charset="-128"/>
              </a:endParaRPr>
            </a:p>
            <a:p>
              <a:pPr algn="ctr">
                <a:defRPr/>
              </a:pPr>
              <a:r>
                <a:rPr lang="en-US" sz="1600" b="0" dirty="0">
                  <a:solidFill>
                    <a:srgbClr val="9933FF"/>
                  </a:solidFill>
                  <a:latin typeface="Arial" pitchFamily="34" charset="0"/>
                  <a:ea typeface="ＭＳ Ｐゴシック" charset="-128"/>
                </a:rPr>
                <a:t>B</a:t>
              </a:r>
            </a:p>
            <a:p>
              <a:pPr algn="ctr">
                <a:defRPr/>
              </a:pPr>
              <a:r>
                <a:rPr lang="en-US" sz="1600" b="0" dirty="0">
                  <a:solidFill>
                    <a:srgbClr val="9933FF"/>
                  </a:solidFill>
                  <a:latin typeface="Arial" pitchFamily="34" charset="0"/>
                  <a:ea typeface="ＭＳ Ｐゴシック" charset="-128"/>
                </a:rPr>
                <a:t>R</a:t>
              </a:r>
            </a:p>
            <a:p>
              <a:pPr algn="ctr">
                <a:defRPr/>
              </a:pPr>
              <a:r>
                <a:rPr lang="en-US" sz="1600" b="0" dirty="0">
                  <a:solidFill>
                    <a:srgbClr val="9933FF"/>
                  </a:solidFill>
                  <a:latin typeface="Arial" pitchFamily="34" charset="0"/>
                  <a:ea typeface="ＭＳ Ｐゴシック" charset="-128"/>
                </a:rPr>
                <a:t>I</a:t>
              </a:r>
            </a:p>
            <a:p>
              <a:pPr algn="ctr">
                <a:defRPr/>
              </a:pPr>
              <a:r>
                <a:rPr lang="en-US" sz="1600" b="0" dirty="0">
                  <a:solidFill>
                    <a:srgbClr val="9933FF"/>
                  </a:solidFill>
                  <a:latin typeface="Arial" pitchFamily="34" charset="0"/>
                  <a:ea typeface="ＭＳ Ｐゴシック" charset="-128"/>
                </a:rPr>
                <a:t>D</a:t>
              </a:r>
            </a:p>
            <a:p>
              <a:pPr algn="ctr">
                <a:defRPr/>
              </a:pPr>
              <a:r>
                <a:rPr lang="en-US" sz="1600" b="0" dirty="0">
                  <a:solidFill>
                    <a:srgbClr val="9933FF"/>
                  </a:solidFill>
                  <a:latin typeface="Arial" pitchFamily="34" charset="0"/>
                  <a:ea typeface="ＭＳ Ｐゴシック" charset="-128"/>
                </a:rPr>
                <a:t>G</a:t>
              </a:r>
            </a:p>
            <a:p>
              <a:pPr algn="ctr">
                <a:defRPr/>
              </a:pPr>
              <a:r>
                <a:rPr lang="en-US" sz="1600" b="0" dirty="0">
                  <a:solidFill>
                    <a:srgbClr val="9933FF"/>
                  </a:solidFill>
                  <a:latin typeface="Arial" pitchFamily="34" charset="0"/>
                  <a:ea typeface="ＭＳ Ｐゴシック" charset="-128"/>
                </a:rPr>
                <a:t>E</a:t>
              </a:r>
              <a:endParaRPr lang="en-GB" sz="1600" b="0" dirty="0">
                <a:solidFill>
                  <a:srgbClr val="9933FF"/>
                </a:solidFill>
                <a:latin typeface="Arial" pitchFamily="34" charset="0"/>
                <a:ea typeface="ＭＳ Ｐゴシック" charset="-128"/>
              </a:endParaRPr>
            </a:p>
          </p:txBody>
        </p:sp>
        <p:sp>
          <p:nvSpPr>
            <p:cNvPr id="9230" name="Rectangle 7"/>
            <p:cNvSpPr>
              <a:spLocks noChangeArrowheads="1"/>
            </p:cNvSpPr>
            <p:nvPr/>
          </p:nvSpPr>
          <p:spPr bwMode="auto">
            <a:xfrm>
              <a:off x="1250950" y="1766467"/>
              <a:ext cx="1535113" cy="493712"/>
            </a:xfrm>
            <a:prstGeom prst="rect">
              <a:avLst/>
            </a:prstGeom>
            <a:gradFill rotWithShape="1">
              <a:gsLst>
                <a:gs pos="0">
                  <a:srgbClr val="000076"/>
                </a:gs>
                <a:gs pos="100000">
                  <a:srgbClr val="0000FF"/>
                </a:gs>
              </a:gsLst>
              <a:path path="shape">
                <a:fillToRect l="50000" t="50000" r="50000" b="50000"/>
              </a:path>
            </a:gradFill>
            <a:ln w="9525">
              <a:solidFill>
                <a:schemeClr val="bg2"/>
              </a:solidFill>
              <a:miter lim="800000"/>
              <a:headEnd/>
              <a:tailEnd/>
            </a:ln>
          </p:spPr>
          <p:txBody>
            <a:bodyPr wrap="none" anchor="ctr"/>
            <a:lstStyle/>
            <a:p>
              <a:pPr algn="ctr"/>
              <a:r>
                <a:rPr lang="en-US" sz="1400" b="0" dirty="0">
                  <a:solidFill>
                    <a:srgbClr val="FFFFFF"/>
                  </a:solidFill>
                </a:rPr>
                <a:t>AMN Capability</a:t>
              </a:r>
            </a:p>
            <a:p>
              <a:pPr algn="ctr"/>
              <a:r>
                <a:rPr lang="en-US" sz="1400" b="0" dirty="0">
                  <a:solidFill>
                    <a:srgbClr val="FFFFFF"/>
                  </a:solidFill>
                </a:rPr>
                <a:t>Authority</a:t>
              </a:r>
              <a:endParaRPr lang="en-GB" sz="1400" b="0" dirty="0">
                <a:solidFill>
                  <a:srgbClr val="FFFFFF"/>
                </a:solidFill>
              </a:endParaRPr>
            </a:p>
          </p:txBody>
        </p:sp>
        <p:grpSp>
          <p:nvGrpSpPr>
            <p:cNvPr id="9231" name="Group 8"/>
            <p:cNvGrpSpPr>
              <a:grpSpLocks/>
            </p:cNvGrpSpPr>
            <p:nvPr/>
          </p:nvGrpSpPr>
          <p:grpSpPr bwMode="auto">
            <a:xfrm>
              <a:off x="5389563" y="1704554"/>
              <a:ext cx="3087687" cy="2378075"/>
              <a:chOff x="384" y="1008"/>
              <a:chExt cx="1945" cy="1498"/>
            </a:xfrm>
          </p:grpSpPr>
          <p:sp>
            <p:nvSpPr>
              <p:cNvPr id="9265" name="Rectangle 9"/>
              <p:cNvSpPr>
                <a:spLocks noChangeArrowheads="1"/>
              </p:cNvSpPr>
              <p:nvPr/>
            </p:nvSpPr>
            <p:spPr bwMode="auto">
              <a:xfrm>
                <a:off x="384" y="1008"/>
                <a:ext cx="1536" cy="768"/>
              </a:xfrm>
              <a:prstGeom prst="rect">
                <a:avLst/>
              </a:prstGeom>
              <a:gradFill rotWithShape="1">
                <a:gsLst>
                  <a:gs pos="0">
                    <a:schemeClr val="bg2"/>
                  </a:gs>
                  <a:gs pos="100000">
                    <a:schemeClr val="tx1"/>
                  </a:gs>
                </a:gsLst>
                <a:path path="shape">
                  <a:fillToRect l="50000" t="50000" r="50000" b="50000"/>
                </a:path>
              </a:gradFill>
              <a:ln w="9525">
                <a:solidFill>
                  <a:schemeClr val="bg2"/>
                </a:solidFill>
                <a:miter lim="800000"/>
                <a:headEnd/>
                <a:tailEnd/>
              </a:ln>
            </p:spPr>
            <p:txBody>
              <a:bodyPr wrap="none"/>
              <a:lstStyle/>
              <a:p>
                <a:pPr algn="ctr"/>
                <a:r>
                  <a:rPr lang="en-US" sz="1400" b="0" dirty="0">
                    <a:solidFill>
                      <a:schemeClr val="bg1"/>
                    </a:solidFill>
                  </a:rPr>
                  <a:t>Senior Responsible Officer –</a:t>
                </a:r>
              </a:p>
              <a:p>
                <a:pPr algn="ctr"/>
                <a:r>
                  <a:rPr lang="en-US" sz="1400" b="0" dirty="0">
                    <a:solidFill>
                      <a:schemeClr val="bg1"/>
                    </a:solidFill>
                  </a:rPr>
                  <a:t>COMISAF</a:t>
                </a:r>
              </a:p>
              <a:p>
                <a:pPr algn="ctr"/>
                <a:endParaRPr lang="en-US" sz="1400" b="0" dirty="0">
                  <a:solidFill>
                    <a:srgbClr val="EAEAEA"/>
                  </a:solidFill>
                </a:endParaRPr>
              </a:p>
              <a:p>
                <a:pPr algn="ctr"/>
                <a:endParaRPr lang="en-GB" sz="1400" b="0" dirty="0">
                  <a:solidFill>
                    <a:srgbClr val="EAEAEA"/>
                  </a:solidFill>
                </a:endParaRPr>
              </a:p>
            </p:txBody>
          </p:sp>
          <p:sp>
            <p:nvSpPr>
              <p:cNvPr id="9266" name="Rectangle 10"/>
              <p:cNvSpPr>
                <a:spLocks noChangeArrowheads="1"/>
              </p:cNvSpPr>
              <p:nvPr/>
            </p:nvSpPr>
            <p:spPr bwMode="auto">
              <a:xfrm>
                <a:off x="586" y="1324"/>
                <a:ext cx="1536" cy="768"/>
              </a:xfrm>
              <a:prstGeom prst="rect">
                <a:avLst/>
              </a:prstGeom>
              <a:gradFill rotWithShape="1">
                <a:gsLst>
                  <a:gs pos="0">
                    <a:srgbClr val="760000"/>
                  </a:gs>
                  <a:gs pos="100000">
                    <a:srgbClr val="FF0000"/>
                  </a:gs>
                </a:gsLst>
                <a:path path="shape">
                  <a:fillToRect l="50000" t="50000" r="50000" b="50000"/>
                </a:path>
              </a:gradFill>
              <a:ln w="9525">
                <a:solidFill>
                  <a:schemeClr val="bg2"/>
                </a:solidFill>
                <a:miter lim="800000"/>
                <a:headEnd/>
                <a:tailEnd/>
              </a:ln>
            </p:spPr>
            <p:txBody>
              <a:bodyPr wrap="none"/>
              <a:lstStyle/>
              <a:p>
                <a:pPr algn="ctr"/>
                <a:r>
                  <a:rPr lang="en-US" sz="1400" b="0" dirty="0">
                    <a:solidFill>
                      <a:schemeClr val="bg1"/>
                    </a:solidFill>
                  </a:rPr>
                  <a:t>Operating Authority - NCSA</a:t>
                </a:r>
                <a:r>
                  <a:rPr lang="en-US" sz="1400" b="0" dirty="0">
                    <a:solidFill>
                      <a:srgbClr val="EAEAEA"/>
                    </a:solidFill>
                  </a:rPr>
                  <a:t> </a:t>
                </a:r>
              </a:p>
              <a:p>
                <a:pPr algn="ctr"/>
                <a:endParaRPr lang="en-GB" sz="1400" b="0" dirty="0">
                  <a:solidFill>
                    <a:srgbClr val="EAEAEA"/>
                  </a:solidFill>
                </a:endParaRPr>
              </a:p>
            </p:txBody>
          </p:sp>
          <p:sp>
            <p:nvSpPr>
              <p:cNvPr id="9267" name="Rectangle 11"/>
              <p:cNvSpPr>
                <a:spLocks noChangeArrowheads="1"/>
              </p:cNvSpPr>
              <p:nvPr/>
            </p:nvSpPr>
            <p:spPr bwMode="auto">
              <a:xfrm>
                <a:off x="793" y="1642"/>
                <a:ext cx="1536" cy="864"/>
              </a:xfrm>
              <a:prstGeom prst="rect">
                <a:avLst/>
              </a:prstGeom>
              <a:gradFill rotWithShape="1">
                <a:gsLst>
                  <a:gs pos="0">
                    <a:srgbClr val="003B00"/>
                  </a:gs>
                  <a:gs pos="100000">
                    <a:srgbClr val="008000"/>
                  </a:gs>
                </a:gsLst>
                <a:path path="shape">
                  <a:fillToRect l="50000" t="50000" r="50000" b="50000"/>
                </a:path>
              </a:gradFill>
              <a:ln w="9525">
                <a:solidFill>
                  <a:schemeClr val="bg2"/>
                </a:solidFill>
                <a:miter lim="800000"/>
                <a:headEnd/>
                <a:tailEnd/>
              </a:ln>
            </p:spPr>
            <p:txBody>
              <a:bodyPr wrap="none"/>
              <a:lstStyle/>
              <a:p>
                <a:pPr algn="ctr">
                  <a:tabLst>
                    <a:tab pos="176213" algn="l"/>
                    <a:tab pos="354013" algn="l"/>
                  </a:tabLst>
                </a:pPr>
                <a:r>
                  <a:rPr lang="en-US" sz="1400" b="0" dirty="0">
                    <a:solidFill>
                      <a:schemeClr val="bg1"/>
                    </a:solidFill>
                  </a:rPr>
                  <a:t>COM IJC</a:t>
                </a:r>
              </a:p>
              <a:p>
                <a:pPr algn="ctr">
                  <a:tabLst>
                    <a:tab pos="176213" algn="l"/>
                    <a:tab pos="354013" algn="l"/>
                  </a:tabLst>
                </a:pPr>
                <a:r>
                  <a:rPr lang="en-US" sz="1400" b="0" dirty="0">
                    <a:solidFill>
                      <a:schemeClr val="bg1"/>
                    </a:solidFill>
                  </a:rPr>
                  <a:t>	AMNOC</a:t>
                </a:r>
              </a:p>
              <a:p>
                <a:pPr algn="ctr">
                  <a:tabLst>
                    <a:tab pos="176213" algn="l"/>
                    <a:tab pos="354013" algn="l"/>
                  </a:tabLst>
                </a:pPr>
                <a:r>
                  <a:rPr lang="en-US" sz="1400" b="0" dirty="0">
                    <a:solidFill>
                      <a:schemeClr val="bg1"/>
                    </a:solidFill>
                  </a:rPr>
                  <a:t>    	AMN Enterprise</a:t>
                </a:r>
              </a:p>
              <a:p>
                <a:pPr algn="ctr">
                  <a:tabLst>
                    <a:tab pos="176213" algn="l"/>
                    <a:tab pos="354013" algn="l"/>
                  </a:tabLst>
                </a:pPr>
                <a:r>
                  <a:rPr lang="en-US" sz="1400" b="0" dirty="0">
                    <a:solidFill>
                      <a:schemeClr val="bg1"/>
                    </a:solidFill>
                  </a:rPr>
                  <a:t>    	Services</a:t>
                </a:r>
              </a:p>
              <a:p>
                <a:pPr algn="ctr">
                  <a:tabLst>
                    <a:tab pos="176213" algn="l"/>
                    <a:tab pos="354013" algn="l"/>
                  </a:tabLst>
                </a:pPr>
                <a:r>
                  <a:rPr lang="en-US" sz="1400" b="0" dirty="0">
                    <a:solidFill>
                      <a:schemeClr val="bg1"/>
                    </a:solidFill>
                  </a:rPr>
                  <a:t>    	Federated Control</a:t>
                </a:r>
              </a:p>
              <a:p>
                <a:pPr algn="ctr">
                  <a:tabLst>
                    <a:tab pos="176213" algn="l"/>
                    <a:tab pos="354013" algn="l"/>
                  </a:tabLst>
                </a:pPr>
                <a:r>
                  <a:rPr lang="en-US" sz="1400" b="0" dirty="0">
                    <a:solidFill>
                      <a:schemeClr val="bg1"/>
                    </a:solidFill>
                  </a:rPr>
                  <a:t>    	Joining Rules</a:t>
                </a:r>
              </a:p>
              <a:p>
                <a:pPr algn="ctr">
                  <a:tabLst>
                    <a:tab pos="176213" algn="l"/>
                    <a:tab pos="354013" algn="l"/>
                  </a:tabLst>
                </a:pPr>
                <a:r>
                  <a:rPr lang="en-US" sz="1400" b="0" dirty="0">
                    <a:solidFill>
                      <a:srgbClr val="EAEAEA"/>
                    </a:solidFill>
                  </a:rPr>
                  <a:t>	</a:t>
                </a:r>
                <a:endParaRPr lang="en-GB" sz="1400" b="0" dirty="0">
                  <a:solidFill>
                    <a:srgbClr val="EAEAEA"/>
                  </a:solidFill>
                </a:endParaRPr>
              </a:p>
            </p:txBody>
          </p:sp>
        </p:grpSp>
        <p:sp>
          <p:nvSpPr>
            <p:cNvPr id="9232" name="Rectangle 12"/>
            <p:cNvSpPr>
              <a:spLocks noChangeArrowheads="1"/>
            </p:cNvSpPr>
            <p:nvPr/>
          </p:nvSpPr>
          <p:spPr bwMode="auto">
            <a:xfrm>
              <a:off x="3200400" y="5425654"/>
              <a:ext cx="1225550" cy="503238"/>
            </a:xfrm>
            <a:prstGeom prst="rect">
              <a:avLst/>
            </a:prstGeom>
            <a:gradFill rotWithShape="1">
              <a:gsLst>
                <a:gs pos="0">
                  <a:srgbClr val="0000FF"/>
                </a:gs>
                <a:gs pos="50000">
                  <a:srgbClr val="000076"/>
                </a:gs>
                <a:gs pos="100000">
                  <a:srgbClr val="0000FF"/>
                </a:gs>
              </a:gsLst>
              <a:lin ang="5400000" scaled="1"/>
            </a:gradFill>
            <a:ln w="9525">
              <a:solidFill>
                <a:schemeClr val="tx1"/>
              </a:solidFill>
              <a:miter lim="800000"/>
              <a:headEnd/>
              <a:tailEnd/>
            </a:ln>
          </p:spPr>
          <p:txBody>
            <a:bodyPr wrap="none" anchor="ctr"/>
            <a:lstStyle/>
            <a:p>
              <a:pPr algn="ctr"/>
              <a:r>
                <a:rPr lang="en-US" sz="1300" b="0" dirty="0">
                  <a:solidFill>
                    <a:schemeClr val="bg1"/>
                  </a:solidFill>
                </a:rPr>
                <a:t>AMN </a:t>
              </a:r>
            </a:p>
            <a:p>
              <a:pPr algn="ctr"/>
              <a:r>
                <a:rPr lang="en-US" sz="1300" b="0" dirty="0">
                  <a:solidFill>
                    <a:schemeClr val="bg1"/>
                  </a:solidFill>
                </a:rPr>
                <a:t>Secretariat</a:t>
              </a:r>
              <a:endParaRPr lang="en-GB" sz="1300" b="0" dirty="0">
                <a:solidFill>
                  <a:schemeClr val="bg1"/>
                </a:solidFill>
              </a:endParaRPr>
            </a:p>
          </p:txBody>
        </p:sp>
        <p:grpSp>
          <p:nvGrpSpPr>
            <p:cNvPr id="9233" name="Group 13"/>
            <p:cNvGrpSpPr>
              <a:grpSpLocks/>
            </p:cNvGrpSpPr>
            <p:nvPr/>
          </p:nvGrpSpPr>
          <p:grpSpPr bwMode="auto">
            <a:xfrm>
              <a:off x="1200150" y="4123904"/>
              <a:ext cx="1225550" cy="1189038"/>
              <a:chOff x="476" y="2564"/>
              <a:chExt cx="772" cy="749"/>
            </a:xfrm>
          </p:grpSpPr>
          <p:sp>
            <p:nvSpPr>
              <p:cNvPr id="9262" name="Rectangle 14"/>
              <p:cNvSpPr>
                <a:spLocks noChangeArrowheads="1"/>
              </p:cNvSpPr>
              <p:nvPr/>
            </p:nvSpPr>
            <p:spPr bwMode="auto">
              <a:xfrm>
                <a:off x="476" y="2564"/>
                <a:ext cx="772" cy="317"/>
              </a:xfrm>
              <a:prstGeom prst="rect">
                <a:avLst/>
              </a:prstGeom>
              <a:gradFill rotWithShape="1">
                <a:gsLst>
                  <a:gs pos="0">
                    <a:srgbClr val="0000FF"/>
                  </a:gs>
                  <a:gs pos="50000">
                    <a:srgbClr val="000076"/>
                  </a:gs>
                  <a:gs pos="100000">
                    <a:srgbClr val="0000FF"/>
                  </a:gs>
                </a:gsLst>
                <a:lin ang="5400000" scaled="1"/>
              </a:gradFill>
              <a:ln w="9525">
                <a:solidFill>
                  <a:schemeClr val="tx1"/>
                </a:solidFill>
                <a:miter lim="800000"/>
                <a:headEnd/>
                <a:tailEnd/>
              </a:ln>
            </p:spPr>
            <p:txBody>
              <a:bodyPr wrap="none" anchor="ctr"/>
              <a:lstStyle/>
              <a:p>
                <a:pPr algn="ctr"/>
                <a:r>
                  <a:rPr lang="en-US" sz="1300" b="0" dirty="0">
                    <a:solidFill>
                      <a:schemeClr val="bg1"/>
                    </a:solidFill>
                  </a:rPr>
                  <a:t>AMN </a:t>
                </a:r>
              </a:p>
              <a:p>
                <a:pPr algn="ctr"/>
                <a:r>
                  <a:rPr lang="en-US" sz="1300" b="0" dirty="0">
                    <a:solidFill>
                      <a:schemeClr val="bg1"/>
                    </a:solidFill>
                  </a:rPr>
                  <a:t>Steering Group</a:t>
                </a:r>
                <a:endParaRPr lang="en-GB" sz="1300" b="0" dirty="0">
                  <a:solidFill>
                    <a:schemeClr val="bg1"/>
                  </a:solidFill>
                </a:endParaRPr>
              </a:p>
            </p:txBody>
          </p:sp>
          <p:sp>
            <p:nvSpPr>
              <p:cNvPr id="9263" name="Rectangle 15"/>
              <p:cNvSpPr>
                <a:spLocks noChangeArrowheads="1"/>
              </p:cNvSpPr>
              <p:nvPr/>
            </p:nvSpPr>
            <p:spPr bwMode="auto">
              <a:xfrm>
                <a:off x="476" y="2996"/>
                <a:ext cx="772" cy="317"/>
              </a:xfrm>
              <a:prstGeom prst="rect">
                <a:avLst/>
              </a:prstGeom>
              <a:gradFill rotWithShape="1">
                <a:gsLst>
                  <a:gs pos="0">
                    <a:srgbClr val="0000FF"/>
                  </a:gs>
                  <a:gs pos="50000">
                    <a:srgbClr val="000076"/>
                  </a:gs>
                  <a:gs pos="100000">
                    <a:srgbClr val="0000FF"/>
                  </a:gs>
                </a:gsLst>
                <a:lin ang="5400000" scaled="1"/>
              </a:gradFill>
              <a:ln w="9525">
                <a:solidFill>
                  <a:schemeClr val="tx1"/>
                </a:solidFill>
                <a:miter lim="800000"/>
                <a:headEnd/>
                <a:tailEnd/>
              </a:ln>
            </p:spPr>
            <p:txBody>
              <a:bodyPr wrap="none" anchor="ctr"/>
              <a:lstStyle/>
              <a:p>
                <a:pPr algn="ctr"/>
                <a:r>
                  <a:rPr lang="en-US" sz="1300" b="0" dirty="0">
                    <a:solidFill>
                      <a:schemeClr val="bg1"/>
                    </a:solidFill>
                  </a:rPr>
                  <a:t>AMN </a:t>
                </a:r>
              </a:p>
              <a:p>
                <a:pPr algn="ctr"/>
                <a:r>
                  <a:rPr lang="en-US" sz="1300" b="0" dirty="0">
                    <a:solidFill>
                      <a:schemeClr val="bg1"/>
                    </a:solidFill>
                  </a:rPr>
                  <a:t>Working Group</a:t>
                </a:r>
                <a:endParaRPr lang="en-GB" sz="1300" b="0" dirty="0">
                  <a:solidFill>
                    <a:schemeClr val="bg1"/>
                  </a:solidFill>
                </a:endParaRPr>
              </a:p>
            </p:txBody>
          </p:sp>
          <p:cxnSp>
            <p:nvCxnSpPr>
              <p:cNvPr id="9264" name="AutoShape 16"/>
              <p:cNvCxnSpPr>
                <a:cxnSpLocks noChangeShapeType="1"/>
                <a:stCxn id="9262" idx="2"/>
                <a:endCxn id="9263" idx="0"/>
              </p:cNvCxnSpPr>
              <p:nvPr/>
            </p:nvCxnSpPr>
            <p:spPr bwMode="auto">
              <a:xfrm>
                <a:off x="862" y="2881"/>
                <a:ext cx="0" cy="115"/>
              </a:xfrm>
              <a:prstGeom prst="straightConnector1">
                <a:avLst/>
              </a:prstGeom>
              <a:noFill/>
              <a:ln w="9525">
                <a:solidFill>
                  <a:schemeClr val="tx1"/>
                </a:solidFill>
                <a:round/>
                <a:headEnd/>
                <a:tailEnd type="triangle" w="med" len="med"/>
              </a:ln>
            </p:spPr>
          </p:cxnSp>
        </p:grpSp>
        <p:grpSp>
          <p:nvGrpSpPr>
            <p:cNvPr id="9234" name="Group 17"/>
            <p:cNvGrpSpPr>
              <a:grpSpLocks/>
            </p:cNvGrpSpPr>
            <p:nvPr/>
          </p:nvGrpSpPr>
          <p:grpSpPr bwMode="auto">
            <a:xfrm>
              <a:off x="5883275" y="4123904"/>
              <a:ext cx="2836863" cy="1239838"/>
              <a:chOff x="3731" y="2559"/>
              <a:chExt cx="1787" cy="781"/>
            </a:xfrm>
          </p:grpSpPr>
          <p:sp>
            <p:nvSpPr>
              <p:cNvPr id="9257" name="Rectangle 18"/>
              <p:cNvSpPr>
                <a:spLocks noChangeArrowheads="1"/>
              </p:cNvSpPr>
              <p:nvPr/>
            </p:nvSpPr>
            <p:spPr bwMode="auto">
              <a:xfrm>
                <a:off x="3731" y="3023"/>
                <a:ext cx="772" cy="317"/>
              </a:xfrm>
              <a:prstGeom prst="rect">
                <a:avLst/>
              </a:prstGeom>
              <a:gradFill rotWithShape="1">
                <a:gsLst>
                  <a:gs pos="0">
                    <a:srgbClr val="008000"/>
                  </a:gs>
                  <a:gs pos="50000">
                    <a:srgbClr val="003B00"/>
                  </a:gs>
                  <a:gs pos="100000">
                    <a:srgbClr val="008000"/>
                  </a:gs>
                </a:gsLst>
                <a:lin ang="5400000" scaled="1"/>
              </a:gradFill>
              <a:ln w="9525">
                <a:solidFill>
                  <a:schemeClr val="tx1"/>
                </a:solidFill>
                <a:miter lim="800000"/>
                <a:headEnd/>
                <a:tailEnd/>
              </a:ln>
            </p:spPr>
            <p:txBody>
              <a:bodyPr wrap="none" anchor="ctr"/>
              <a:lstStyle/>
              <a:p>
                <a:pPr algn="ctr"/>
                <a:r>
                  <a:rPr lang="en-US" sz="1400" b="0" dirty="0">
                    <a:solidFill>
                      <a:schemeClr val="bg1"/>
                    </a:solidFill>
                  </a:rPr>
                  <a:t>AMN CAB</a:t>
                </a:r>
                <a:endParaRPr lang="en-GB" sz="1400" b="0" dirty="0">
                  <a:solidFill>
                    <a:schemeClr val="bg1"/>
                  </a:solidFill>
                </a:endParaRPr>
              </a:p>
            </p:txBody>
          </p:sp>
          <p:sp>
            <p:nvSpPr>
              <p:cNvPr id="9258" name="Rectangle 19"/>
              <p:cNvSpPr>
                <a:spLocks noChangeArrowheads="1"/>
              </p:cNvSpPr>
              <p:nvPr/>
            </p:nvSpPr>
            <p:spPr bwMode="auto">
              <a:xfrm>
                <a:off x="4746" y="3023"/>
                <a:ext cx="772" cy="317"/>
              </a:xfrm>
              <a:prstGeom prst="rect">
                <a:avLst/>
              </a:prstGeom>
              <a:gradFill rotWithShape="1">
                <a:gsLst>
                  <a:gs pos="0">
                    <a:srgbClr val="008000"/>
                  </a:gs>
                  <a:gs pos="50000">
                    <a:srgbClr val="003B00"/>
                  </a:gs>
                  <a:gs pos="100000">
                    <a:srgbClr val="008000"/>
                  </a:gs>
                </a:gsLst>
                <a:lin ang="5400000" scaled="1"/>
              </a:gradFill>
              <a:ln w="9525">
                <a:solidFill>
                  <a:schemeClr val="tx1"/>
                </a:solidFill>
                <a:miter lim="800000"/>
                <a:headEnd/>
                <a:tailEnd/>
              </a:ln>
            </p:spPr>
            <p:txBody>
              <a:bodyPr wrap="none" anchor="ctr"/>
              <a:lstStyle/>
              <a:p>
                <a:pPr algn="ctr"/>
                <a:r>
                  <a:rPr lang="en-US" sz="1400" b="0" dirty="0">
                    <a:solidFill>
                      <a:schemeClr val="bg1"/>
                    </a:solidFill>
                  </a:rPr>
                  <a:t>TCN </a:t>
                </a:r>
              </a:p>
              <a:p>
                <a:pPr algn="ctr"/>
                <a:r>
                  <a:rPr lang="en-US" sz="1400" b="0" dirty="0">
                    <a:solidFill>
                      <a:schemeClr val="bg1"/>
                    </a:solidFill>
                  </a:rPr>
                  <a:t>Change Mgt</a:t>
                </a:r>
                <a:r>
                  <a:rPr lang="en-US" sz="1400" b="0" dirty="0"/>
                  <a:t> </a:t>
                </a:r>
                <a:endParaRPr lang="en-GB" sz="1400" b="0" dirty="0"/>
              </a:p>
            </p:txBody>
          </p:sp>
          <p:sp>
            <p:nvSpPr>
              <p:cNvPr id="9259" name="Rectangle 20"/>
              <p:cNvSpPr>
                <a:spLocks noChangeArrowheads="1"/>
              </p:cNvSpPr>
              <p:nvPr/>
            </p:nvSpPr>
            <p:spPr bwMode="auto">
              <a:xfrm>
                <a:off x="4210" y="2559"/>
                <a:ext cx="772" cy="317"/>
              </a:xfrm>
              <a:prstGeom prst="rect">
                <a:avLst/>
              </a:prstGeom>
              <a:gradFill rotWithShape="1">
                <a:gsLst>
                  <a:gs pos="0">
                    <a:srgbClr val="008000"/>
                  </a:gs>
                  <a:gs pos="50000">
                    <a:srgbClr val="003B00"/>
                  </a:gs>
                  <a:gs pos="100000">
                    <a:srgbClr val="008000"/>
                  </a:gs>
                </a:gsLst>
                <a:lin ang="5400000" scaled="1"/>
              </a:gradFill>
              <a:ln w="9525">
                <a:solidFill>
                  <a:schemeClr val="tx1"/>
                </a:solidFill>
                <a:miter lim="800000"/>
                <a:headEnd/>
                <a:tailEnd/>
              </a:ln>
            </p:spPr>
            <p:txBody>
              <a:bodyPr wrap="none" anchor="ctr"/>
              <a:lstStyle/>
              <a:p>
                <a:pPr algn="ctr"/>
                <a:r>
                  <a:rPr lang="en-US" sz="1200" b="0" dirty="0">
                    <a:solidFill>
                      <a:schemeClr val="bg1"/>
                    </a:solidFill>
                  </a:rPr>
                  <a:t>AMN </a:t>
                </a:r>
              </a:p>
              <a:p>
                <a:pPr algn="ctr"/>
                <a:r>
                  <a:rPr lang="en-US" sz="1200" b="0" dirty="0">
                    <a:solidFill>
                      <a:schemeClr val="bg1"/>
                    </a:solidFill>
                  </a:rPr>
                  <a:t>NETOPS</a:t>
                </a:r>
                <a:endParaRPr lang="en-GB" sz="1200" b="0" dirty="0">
                  <a:solidFill>
                    <a:schemeClr val="bg1"/>
                  </a:solidFill>
                </a:endParaRPr>
              </a:p>
            </p:txBody>
          </p:sp>
          <p:cxnSp>
            <p:nvCxnSpPr>
              <p:cNvPr id="9260" name="AutoShape 21"/>
              <p:cNvCxnSpPr>
                <a:cxnSpLocks noChangeShapeType="1"/>
                <a:stCxn id="9259" idx="2"/>
                <a:endCxn id="9258" idx="0"/>
              </p:cNvCxnSpPr>
              <p:nvPr/>
            </p:nvCxnSpPr>
            <p:spPr bwMode="auto">
              <a:xfrm rot="16200000" flipH="1">
                <a:off x="4790" y="2682"/>
                <a:ext cx="147" cy="536"/>
              </a:xfrm>
              <a:prstGeom prst="bentConnector3">
                <a:avLst>
                  <a:gd name="adj1" fmla="val 49662"/>
                </a:avLst>
              </a:prstGeom>
              <a:noFill/>
              <a:ln w="9525">
                <a:solidFill>
                  <a:schemeClr val="tx1"/>
                </a:solidFill>
                <a:miter lim="800000"/>
                <a:headEnd/>
                <a:tailEnd type="triangle" w="med" len="med"/>
              </a:ln>
            </p:spPr>
          </p:cxnSp>
          <p:cxnSp>
            <p:nvCxnSpPr>
              <p:cNvPr id="9261" name="AutoShape 22"/>
              <p:cNvCxnSpPr>
                <a:cxnSpLocks noChangeShapeType="1"/>
                <a:stCxn id="9259" idx="2"/>
                <a:endCxn id="9257" idx="0"/>
              </p:cNvCxnSpPr>
              <p:nvPr/>
            </p:nvCxnSpPr>
            <p:spPr bwMode="auto">
              <a:xfrm rot="5400000">
                <a:off x="4283" y="2710"/>
                <a:ext cx="147" cy="479"/>
              </a:xfrm>
              <a:prstGeom prst="bentConnector3">
                <a:avLst>
                  <a:gd name="adj1" fmla="val 49662"/>
                </a:avLst>
              </a:prstGeom>
              <a:noFill/>
              <a:ln w="9525">
                <a:solidFill>
                  <a:schemeClr val="tx1"/>
                </a:solidFill>
                <a:miter lim="800000"/>
                <a:headEnd/>
                <a:tailEnd type="triangle" w="med" len="med"/>
              </a:ln>
            </p:spPr>
          </p:cxnSp>
        </p:grpSp>
        <p:cxnSp>
          <p:nvCxnSpPr>
            <p:cNvPr id="9235" name="AutoShape 23"/>
            <p:cNvCxnSpPr>
              <a:cxnSpLocks noChangeShapeType="1"/>
              <a:stCxn id="9263" idx="2"/>
              <a:endCxn id="9232" idx="1"/>
            </p:cNvCxnSpPr>
            <p:nvPr/>
          </p:nvCxnSpPr>
          <p:spPr bwMode="auto">
            <a:xfrm rot="16200000" flipH="1">
              <a:off x="2324100" y="4801767"/>
              <a:ext cx="365125" cy="1387475"/>
            </a:xfrm>
            <a:prstGeom prst="bentConnector2">
              <a:avLst/>
            </a:prstGeom>
            <a:noFill/>
            <a:ln w="9525">
              <a:solidFill>
                <a:schemeClr val="tx1"/>
              </a:solidFill>
              <a:miter lim="800000"/>
              <a:headEnd/>
              <a:tailEnd type="triangle" w="med" len="med"/>
            </a:ln>
          </p:spPr>
        </p:cxnSp>
        <p:cxnSp>
          <p:nvCxnSpPr>
            <p:cNvPr id="9236" name="AutoShape 24"/>
            <p:cNvCxnSpPr>
              <a:cxnSpLocks noChangeShapeType="1"/>
              <a:stCxn id="9257" idx="2"/>
              <a:endCxn id="9228" idx="3"/>
            </p:cNvCxnSpPr>
            <p:nvPr/>
          </p:nvCxnSpPr>
          <p:spPr bwMode="auto">
            <a:xfrm rot="5400000">
              <a:off x="6069012" y="5244680"/>
              <a:ext cx="307975" cy="546100"/>
            </a:xfrm>
            <a:prstGeom prst="bentConnector2">
              <a:avLst/>
            </a:prstGeom>
            <a:noFill/>
            <a:ln w="9525">
              <a:solidFill>
                <a:schemeClr val="tx1"/>
              </a:solidFill>
              <a:miter lim="800000"/>
              <a:headEnd/>
              <a:tailEnd type="triangle" w="med" len="med"/>
            </a:ln>
          </p:spPr>
        </p:cxnSp>
        <p:cxnSp>
          <p:nvCxnSpPr>
            <p:cNvPr id="9237" name="AutoShape 25"/>
            <p:cNvCxnSpPr>
              <a:cxnSpLocks noChangeShapeType="1"/>
              <a:stCxn id="9258" idx="2"/>
              <a:endCxn id="9228" idx="3"/>
            </p:cNvCxnSpPr>
            <p:nvPr/>
          </p:nvCxnSpPr>
          <p:spPr bwMode="auto">
            <a:xfrm rot="5400000">
              <a:off x="6874669" y="4439023"/>
              <a:ext cx="307975" cy="2157413"/>
            </a:xfrm>
            <a:prstGeom prst="bentConnector2">
              <a:avLst/>
            </a:prstGeom>
            <a:noFill/>
            <a:ln w="9525">
              <a:solidFill>
                <a:schemeClr val="tx1"/>
              </a:solidFill>
              <a:miter lim="800000"/>
              <a:headEnd/>
              <a:tailEnd type="triangle" w="med" len="med"/>
            </a:ln>
          </p:spPr>
        </p:cxnSp>
        <p:cxnSp>
          <p:nvCxnSpPr>
            <p:cNvPr id="9238" name="AutoShape 26"/>
            <p:cNvCxnSpPr>
              <a:cxnSpLocks noChangeShapeType="1"/>
              <a:stCxn id="9232" idx="2"/>
              <a:endCxn id="588833" idx="0"/>
            </p:cNvCxnSpPr>
            <p:nvPr/>
          </p:nvCxnSpPr>
          <p:spPr bwMode="auto">
            <a:xfrm rot="16200000" flipH="1">
              <a:off x="4457701" y="5284366"/>
              <a:ext cx="252412" cy="1541463"/>
            </a:xfrm>
            <a:prstGeom prst="bentConnector3">
              <a:avLst>
                <a:gd name="adj1" fmla="val 49685"/>
              </a:avLst>
            </a:prstGeom>
            <a:noFill/>
            <a:ln w="9525">
              <a:solidFill>
                <a:schemeClr val="tx1"/>
              </a:solidFill>
              <a:miter lim="800000"/>
              <a:headEnd/>
              <a:tailEnd type="triangle" w="med" len="med"/>
            </a:ln>
          </p:spPr>
        </p:cxnSp>
        <p:cxnSp>
          <p:nvCxnSpPr>
            <p:cNvPr id="9239" name="AutoShape 27"/>
            <p:cNvCxnSpPr>
              <a:cxnSpLocks noChangeShapeType="1"/>
              <a:stCxn id="9228" idx="2"/>
              <a:endCxn id="9254" idx="0"/>
            </p:cNvCxnSpPr>
            <p:nvPr/>
          </p:nvCxnSpPr>
          <p:spPr bwMode="auto">
            <a:xfrm rot="5400000">
              <a:off x="3657601" y="4501729"/>
              <a:ext cx="258762" cy="3100387"/>
            </a:xfrm>
            <a:prstGeom prst="bentConnector3">
              <a:avLst>
                <a:gd name="adj1" fmla="val 49694"/>
              </a:avLst>
            </a:prstGeom>
            <a:noFill/>
            <a:ln w="9525">
              <a:solidFill>
                <a:schemeClr val="tx1"/>
              </a:solidFill>
              <a:miter lim="800000"/>
              <a:headEnd/>
              <a:tailEnd type="triangle" w="med" len="med"/>
            </a:ln>
          </p:spPr>
        </p:cxnSp>
        <p:cxnSp>
          <p:nvCxnSpPr>
            <p:cNvPr id="9240" name="AutoShape 28"/>
            <p:cNvCxnSpPr>
              <a:cxnSpLocks noChangeShapeType="1"/>
              <a:stCxn id="9232" idx="2"/>
              <a:endCxn id="588832" idx="0"/>
            </p:cNvCxnSpPr>
            <p:nvPr/>
          </p:nvCxnSpPr>
          <p:spPr bwMode="auto">
            <a:xfrm rot="16200000" flipH="1">
              <a:off x="3692526" y="6049541"/>
              <a:ext cx="252412" cy="11113"/>
            </a:xfrm>
            <a:prstGeom prst="bentConnector3">
              <a:avLst>
                <a:gd name="adj1" fmla="val 49685"/>
              </a:avLst>
            </a:prstGeom>
            <a:noFill/>
            <a:ln w="9525">
              <a:solidFill>
                <a:schemeClr val="tx1"/>
              </a:solidFill>
              <a:miter lim="800000"/>
              <a:headEnd/>
              <a:tailEnd type="triangle" w="med" len="med"/>
            </a:ln>
          </p:spPr>
        </p:cxnSp>
        <p:grpSp>
          <p:nvGrpSpPr>
            <p:cNvPr id="9241" name="Group 29"/>
            <p:cNvGrpSpPr>
              <a:grpSpLocks/>
            </p:cNvGrpSpPr>
            <p:nvPr/>
          </p:nvGrpSpPr>
          <p:grpSpPr bwMode="auto">
            <a:xfrm>
              <a:off x="1624013" y="6181304"/>
              <a:ext cx="5873750" cy="503238"/>
              <a:chOff x="1488" y="3696"/>
              <a:chExt cx="3700" cy="317"/>
            </a:xfrm>
          </p:grpSpPr>
          <p:grpSp>
            <p:nvGrpSpPr>
              <p:cNvPr id="9252" name="Group 30"/>
              <p:cNvGrpSpPr>
                <a:grpSpLocks/>
              </p:cNvGrpSpPr>
              <p:nvPr/>
            </p:nvGrpSpPr>
            <p:grpSpPr bwMode="auto">
              <a:xfrm>
                <a:off x="1488" y="3696"/>
                <a:ext cx="2736" cy="317"/>
                <a:chOff x="1488" y="3696"/>
                <a:chExt cx="2736" cy="317"/>
              </a:xfrm>
            </p:grpSpPr>
            <p:sp>
              <p:nvSpPr>
                <p:cNvPr id="9254" name="Rectangle 31"/>
                <p:cNvSpPr>
                  <a:spLocks noChangeArrowheads="1"/>
                </p:cNvSpPr>
                <p:nvPr/>
              </p:nvSpPr>
              <p:spPr bwMode="auto">
                <a:xfrm>
                  <a:off x="1488" y="3696"/>
                  <a:ext cx="772" cy="317"/>
                </a:xfrm>
                <a:prstGeom prst="rect">
                  <a:avLst/>
                </a:prstGeom>
                <a:solidFill>
                  <a:srgbClr val="FF0000"/>
                </a:solidFill>
                <a:ln w="9525">
                  <a:solidFill>
                    <a:schemeClr val="tx1"/>
                  </a:solidFill>
                  <a:miter lim="800000"/>
                  <a:headEnd/>
                  <a:tailEnd/>
                </a:ln>
              </p:spPr>
              <p:txBody>
                <a:bodyPr wrap="none" anchor="ctr"/>
                <a:lstStyle/>
                <a:p>
                  <a:pPr algn="ctr"/>
                  <a:r>
                    <a:rPr lang="en-US" sz="1300" b="0" dirty="0"/>
                    <a:t>CIAV</a:t>
                  </a:r>
                  <a:endParaRPr lang="en-GB" sz="1300" b="0" dirty="0"/>
                </a:p>
              </p:txBody>
            </p:sp>
            <p:sp>
              <p:nvSpPr>
                <p:cNvPr id="588832" name="Rectangle 32"/>
                <p:cNvSpPr>
                  <a:spLocks noChangeArrowheads="1"/>
                </p:cNvSpPr>
                <p:nvPr/>
              </p:nvSpPr>
              <p:spPr bwMode="auto">
                <a:xfrm>
                  <a:off x="2491" y="3704"/>
                  <a:ext cx="755" cy="309"/>
                </a:xfrm>
                <a:prstGeom prst="rect">
                  <a:avLst/>
                </a:prstGeom>
                <a:gradFill rotWithShape="1">
                  <a:gsLst>
                    <a:gs pos="0">
                      <a:srgbClr val="9933FF"/>
                    </a:gs>
                    <a:gs pos="50000">
                      <a:schemeClr val="bg1"/>
                    </a:gs>
                    <a:gs pos="100000">
                      <a:srgbClr val="9933FF"/>
                    </a:gs>
                  </a:gsLst>
                  <a:lin ang="0" scaled="1"/>
                </a:gradFill>
                <a:ln w="9525">
                  <a:solidFill>
                    <a:schemeClr val="tx1"/>
                  </a:solidFill>
                  <a:miter lim="800000"/>
                  <a:headEnd/>
                  <a:tailEnd/>
                </a:ln>
                <a:effectLst/>
              </p:spPr>
              <p:txBody>
                <a:bodyPr wrap="none" anchor="ctr"/>
                <a:lstStyle/>
                <a:p>
                  <a:pPr algn="ctr">
                    <a:defRPr/>
                  </a:pPr>
                  <a:r>
                    <a:rPr lang="en-US" sz="1300" b="0" dirty="0">
                      <a:latin typeface="Arial" pitchFamily="34" charset="0"/>
                      <a:ea typeface="ＭＳ Ｐゴシック" charset="-128"/>
                    </a:rPr>
                    <a:t>Architecture </a:t>
                  </a:r>
                </a:p>
                <a:p>
                  <a:pPr algn="ctr">
                    <a:defRPr/>
                  </a:pPr>
                  <a:r>
                    <a:rPr lang="en-US" sz="1300" b="0" dirty="0">
                      <a:latin typeface="Arial" pitchFamily="34" charset="0"/>
                      <a:ea typeface="ＭＳ Ｐゴシック" charset="-128"/>
                    </a:rPr>
                    <a:t>WG</a:t>
                  </a:r>
                  <a:endParaRPr lang="en-GB" sz="1300" b="0" dirty="0">
                    <a:latin typeface="Arial" pitchFamily="34" charset="0"/>
                    <a:ea typeface="ＭＳ Ｐゴシック" charset="-128"/>
                  </a:endParaRPr>
                </a:p>
              </p:txBody>
            </p:sp>
            <p:sp>
              <p:nvSpPr>
                <p:cNvPr id="588833" name="Rectangle 33"/>
                <p:cNvSpPr>
                  <a:spLocks noChangeArrowheads="1"/>
                </p:cNvSpPr>
                <p:nvPr/>
              </p:nvSpPr>
              <p:spPr bwMode="auto">
                <a:xfrm>
                  <a:off x="3452" y="3704"/>
                  <a:ext cx="772" cy="309"/>
                </a:xfrm>
                <a:prstGeom prst="rect">
                  <a:avLst/>
                </a:prstGeom>
                <a:gradFill rotWithShape="1">
                  <a:gsLst>
                    <a:gs pos="0">
                      <a:srgbClr val="9933FF"/>
                    </a:gs>
                    <a:gs pos="50000">
                      <a:schemeClr val="bg1"/>
                    </a:gs>
                    <a:gs pos="100000">
                      <a:srgbClr val="9933FF"/>
                    </a:gs>
                  </a:gsLst>
                  <a:lin ang="0" scaled="1"/>
                </a:gradFill>
                <a:ln w="9525">
                  <a:solidFill>
                    <a:schemeClr val="tx1"/>
                  </a:solidFill>
                  <a:miter lim="800000"/>
                  <a:headEnd/>
                  <a:tailEnd/>
                </a:ln>
                <a:effectLst/>
              </p:spPr>
              <p:txBody>
                <a:bodyPr wrap="none" anchor="ctr"/>
                <a:lstStyle/>
                <a:p>
                  <a:pPr algn="ctr">
                    <a:defRPr/>
                  </a:pPr>
                  <a:r>
                    <a:rPr lang="en-US" sz="1300" b="0" dirty="0">
                      <a:latin typeface="Arial" pitchFamily="34" charset="0"/>
                      <a:ea typeface="ＭＳ Ｐゴシック" charset="-128"/>
                    </a:rPr>
                    <a:t>ISAB</a:t>
                  </a:r>
                  <a:endParaRPr lang="en-GB" sz="1300" b="0" dirty="0">
                    <a:latin typeface="Arial" pitchFamily="34" charset="0"/>
                    <a:ea typeface="ＭＳ Ｐゴシック" charset="-128"/>
                  </a:endParaRPr>
                </a:p>
              </p:txBody>
            </p:sp>
          </p:grpSp>
          <p:sp>
            <p:nvSpPr>
              <p:cNvPr id="588834" name="Rectangle 34"/>
              <p:cNvSpPr>
                <a:spLocks noChangeArrowheads="1"/>
              </p:cNvSpPr>
              <p:nvPr/>
            </p:nvSpPr>
            <p:spPr bwMode="auto">
              <a:xfrm>
                <a:off x="4416" y="3704"/>
                <a:ext cx="772" cy="309"/>
              </a:xfrm>
              <a:prstGeom prst="rect">
                <a:avLst/>
              </a:prstGeom>
              <a:gradFill rotWithShape="1">
                <a:gsLst>
                  <a:gs pos="0">
                    <a:srgbClr val="9933FF"/>
                  </a:gs>
                  <a:gs pos="50000">
                    <a:schemeClr val="bg1"/>
                  </a:gs>
                  <a:gs pos="100000">
                    <a:srgbClr val="9933FF"/>
                  </a:gs>
                </a:gsLst>
                <a:lin ang="0" scaled="1"/>
              </a:gradFill>
              <a:ln w="9525">
                <a:solidFill>
                  <a:schemeClr val="tx1"/>
                </a:solidFill>
                <a:miter lim="800000"/>
                <a:headEnd/>
                <a:tailEnd/>
              </a:ln>
              <a:effectLst/>
            </p:spPr>
            <p:txBody>
              <a:bodyPr wrap="none" anchor="ctr"/>
              <a:lstStyle/>
              <a:p>
                <a:pPr algn="ctr">
                  <a:defRPr/>
                </a:pPr>
                <a:r>
                  <a:rPr lang="en-US" sz="1300" b="0" dirty="0">
                    <a:latin typeface="Arial" pitchFamily="34" charset="0"/>
                    <a:ea typeface="ＭＳ Ｐゴシック" charset="-128"/>
                  </a:rPr>
                  <a:t>OPT</a:t>
                </a:r>
                <a:endParaRPr lang="en-GB" sz="1300" b="0" dirty="0">
                  <a:latin typeface="Arial" pitchFamily="34" charset="0"/>
                  <a:ea typeface="ＭＳ Ｐゴシック" charset="-128"/>
                </a:endParaRPr>
              </a:p>
            </p:txBody>
          </p:sp>
        </p:grpSp>
        <p:cxnSp>
          <p:nvCxnSpPr>
            <p:cNvPr id="9242" name="AutoShape 35"/>
            <p:cNvCxnSpPr>
              <a:cxnSpLocks noChangeShapeType="1"/>
              <a:stCxn id="9228" idx="2"/>
              <a:endCxn id="588834" idx="0"/>
            </p:cNvCxnSpPr>
            <p:nvPr/>
          </p:nvCxnSpPr>
          <p:spPr bwMode="auto">
            <a:xfrm rot="16200000" flipH="1">
              <a:off x="5981701" y="5278016"/>
              <a:ext cx="258762" cy="1547813"/>
            </a:xfrm>
            <a:prstGeom prst="bentConnector3">
              <a:avLst>
                <a:gd name="adj1" fmla="val 49694"/>
              </a:avLst>
            </a:prstGeom>
            <a:noFill/>
            <a:ln w="9525">
              <a:solidFill>
                <a:schemeClr val="tx1"/>
              </a:solidFill>
              <a:miter lim="800000"/>
              <a:headEnd/>
              <a:tailEnd type="triangle" w="med" len="med"/>
            </a:ln>
          </p:spPr>
        </p:cxnSp>
        <p:sp>
          <p:nvSpPr>
            <p:cNvPr id="9243" name="Text Box 36"/>
            <p:cNvSpPr txBox="1">
              <a:spLocks noChangeArrowheads="1"/>
            </p:cNvSpPr>
            <p:nvPr/>
          </p:nvSpPr>
          <p:spPr bwMode="auto">
            <a:xfrm>
              <a:off x="4244975" y="5114504"/>
              <a:ext cx="715963" cy="369888"/>
            </a:xfrm>
            <a:prstGeom prst="rect">
              <a:avLst/>
            </a:prstGeom>
            <a:noFill/>
            <a:ln w="9525">
              <a:noFill/>
              <a:miter lim="800000"/>
              <a:headEnd/>
              <a:tailEnd/>
            </a:ln>
          </p:spPr>
          <p:txBody>
            <a:bodyPr wrap="none">
              <a:spAutoFit/>
            </a:bodyPr>
            <a:lstStyle/>
            <a:p>
              <a:pPr marL="342900" indent="-342900" algn="ctr"/>
              <a:r>
                <a:rPr lang="en-US" sz="1800" i="1" dirty="0"/>
                <a:t>ACT</a:t>
              </a:r>
              <a:endParaRPr lang="en-GB" sz="1800" i="1" dirty="0"/>
            </a:p>
          </p:txBody>
        </p:sp>
        <p:sp>
          <p:nvSpPr>
            <p:cNvPr id="9244" name="Rectangle 38"/>
            <p:cNvSpPr>
              <a:spLocks noChangeArrowheads="1"/>
            </p:cNvSpPr>
            <p:nvPr/>
          </p:nvSpPr>
          <p:spPr bwMode="auto">
            <a:xfrm>
              <a:off x="2843213" y="4606504"/>
              <a:ext cx="1152525" cy="649288"/>
            </a:xfrm>
            <a:prstGeom prst="rect">
              <a:avLst/>
            </a:prstGeom>
            <a:noFill/>
            <a:ln w="9525">
              <a:noFill/>
              <a:miter lim="800000"/>
              <a:headEnd/>
              <a:tailEnd/>
            </a:ln>
          </p:spPr>
          <p:txBody>
            <a:bodyPr wrap="none" anchor="ctr"/>
            <a:lstStyle/>
            <a:p>
              <a:pPr algn="ctr"/>
              <a:endParaRPr lang="de-DE" sz="1800" b="0"/>
            </a:p>
          </p:txBody>
        </p:sp>
        <p:sp>
          <p:nvSpPr>
            <p:cNvPr id="9245" name="Rectangle 39"/>
            <p:cNvSpPr>
              <a:spLocks noChangeArrowheads="1"/>
            </p:cNvSpPr>
            <p:nvPr/>
          </p:nvSpPr>
          <p:spPr bwMode="auto">
            <a:xfrm>
              <a:off x="2771775" y="4390604"/>
              <a:ext cx="1223963" cy="647700"/>
            </a:xfrm>
            <a:prstGeom prst="rect">
              <a:avLst/>
            </a:prstGeom>
            <a:gradFill rotWithShape="1">
              <a:gsLst>
                <a:gs pos="0">
                  <a:srgbClr val="000000"/>
                </a:gs>
                <a:gs pos="20000">
                  <a:srgbClr val="000040"/>
                </a:gs>
                <a:gs pos="50000">
                  <a:srgbClr val="400040"/>
                </a:gs>
                <a:gs pos="75000">
                  <a:srgbClr val="8F0040"/>
                </a:gs>
                <a:gs pos="89999">
                  <a:srgbClr val="F27300"/>
                </a:gs>
                <a:gs pos="100000">
                  <a:srgbClr val="FFBF00"/>
                </a:gs>
              </a:gsLst>
              <a:lin ang="2700000" scaled="1"/>
            </a:gradFill>
            <a:ln w="9525">
              <a:noFill/>
              <a:miter lim="800000"/>
              <a:headEnd/>
              <a:tailEnd/>
            </a:ln>
          </p:spPr>
          <p:txBody>
            <a:bodyPr wrap="none" anchor="ctr"/>
            <a:lstStyle/>
            <a:p>
              <a:pPr marL="342900" indent="-342900" algn="ctr"/>
              <a:r>
                <a:rPr lang="en-US" sz="1800" b="0" i="1" dirty="0">
                  <a:solidFill>
                    <a:schemeClr val="bg1"/>
                  </a:solidFill>
                </a:rPr>
                <a:t>NATIONS</a:t>
              </a:r>
              <a:endParaRPr lang="en-GB" sz="1800" b="0" i="1" dirty="0">
                <a:solidFill>
                  <a:schemeClr val="bg1"/>
                </a:solidFill>
              </a:endParaRPr>
            </a:p>
          </p:txBody>
        </p:sp>
        <p:cxnSp>
          <p:nvCxnSpPr>
            <p:cNvPr id="9246" name="AutoShape 40"/>
            <p:cNvCxnSpPr>
              <a:cxnSpLocks noChangeShapeType="1"/>
              <a:stCxn id="9245" idx="2"/>
              <a:endCxn id="9232" idx="0"/>
            </p:cNvCxnSpPr>
            <p:nvPr/>
          </p:nvCxnSpPr>
          <p:spPr bwMode="auto">
            <a:xfrm rot="16200000" flipH="1">
              <a:off x="3405188" y="5017666"/>
              <a:ext cx="387350" cy="428625"/>
            </a:xfrm>
            <a:prstGeom prst="bentConnector3">
              <a:avLst>
                <a:gd name="adj1" fmla="val 50000"/>
              </a:avLst>
            </a:prstGeom>
            <a:noFill/>
            <a:ln w="9525">
              <a:solidFill>
                <a:schemeClr val="tx1"/>
              </a:solidFill>
              <a:miter lim="800000"/>
              <a:headEnd/>
              <a:tailEnd type="triangle" w="med" len="med"/>
            </a:ln>
          </p:spPr>
        </p:cxnSp>
        <p:sp>
          <p:nvSpPr>
            <p:cNvPr id="9247" name="Rectangle 41"/>
            <p:cNvSpPr>
              <a:spLocks noChangeArrowheads="1"/>
            </p:cNvSpPr>
            <p:nvPr/>
          </p:nvSpPr>
          <p:spPr bwMode="auto">
            <a:xfrm>
              <a:off x="234950" y="2591967"/>
              <a:ext cx="1535113" cy="666750"/>
            </a:xfrm>
            <a:prstGeom prst="rect">
              <a:avLst/>
            </a:prstGeom>
            <a:gradFill rotWithShape="1">
              <a:gsLst>
                <a:gs pos="0">
                  <a:srgbClr val="000076"/>
                </a:gs>
                <a:gs pos="100000">
                  <a:srgbClr val="0000FF"/>
                </a:gs>
              </a:gsLst>
              <a:path path="shape">
                <a:fillToRect l="50000" t="50000" r="50000" b="50000"/>
              </a:path>
            </a:gradFill>
            <a:ln w="9525">
              <a:solidFill>
                <a:schemeClr val="bg2"/>
              </a:solidFill>
              <a:miter lim="800000"/>
              <a:headEnd/>
              <a:tailEnd/>
            </a:ln>
          </p:spPr>
          <p:txBody>
            <a:bodyPr wrap="none" anchor="ctr"/>
            <a:lstStyle/>
            <a:p>
              <a:pPr algn="ctr"/>
              <a:r>
                <a:rPr lang="en-US" sz="1400" b="0" dirty="0">
                  <a:solidFill>
                    <a:schemeClr val="bg1"/>
                  </a:solidFill>
                </a:rPr>
                <a:t>Design and </a:t>
              </a:r>
            </a:p>
            <a:p>
              <a:pPr algn="ctr"/>
              <a:r>
                <a:rPr lang="en-US" sz="1400" b="0" dirty="0">
                  <a:solidFill>
                    <a:schemeClr val="bg1"/>
                  </a:solidFill>
                </a:rPr>
                <a:t>Implementation </a:t>
              </a:r>
            </a:p>
            <a:p>
              <a:pPr algn="ctr"/>
              <a:r>
                <a:rPr lang="en-US" sz="1400" b="0" dirty="0">
                  <a:solidFill>
                    <a:schemeClr val="bg1"/>
                  </a:solidFill>
                </a:rPr>
                <a:t>Authority</a:t>
              </a:r>
              <a:endParaRPr lang="en-GB" sz="1400" b="0" dirty="0">
                <a:solidFill>
                  <a:schemeClr val="bg1"/>
                </a:solidFill>
              </a:endParaRPr>
            </a:p>
          </p:txBody>
        </p:sp>
        <p:sp>
          <p:nvSpPr>
            <p:cNvPr id="9248" name="Rectangle 42"/>
            <p:cNvSpPr>
              <a:spLocks noChangeArrowheads="1"/>
            </p:cNvSpPr>
            <p:nvPr/>
          </p:nvSpPr>
          <p:spPr bwMode="auto">
            <a:xfrm>
              <a:off x="2317750" y="2585617"/>
              <a:ext cx="1535113" cy="666750"/>
            </a:xfrm>
            <a:prstGeom prst="rect">
              <a:avLst/>
            </a:prstGeom>
            <a:gradFill rotWithShape="1">
              <a:gsLst>
                <a:gs pos="0">
                  <a:srgbClr val="000076"/>
                </a:gs>
                <a:gs pos="100000">
                  <a:srgbClr val="0000FF"/>
                </a:gs>
              </a:gsLst>
              <a:path path="shape">
                <a:fillToRect l="50000" t="50000" r="50000" b="50000"/>
              </a:path>
            </a:gradFill>
            <a:ln w="9525">
              <a:solidFill>
                <a:schemeClr val="bg2"/>
              </a:solidFill>
              <a:miter lim="800000"/>
              <a:headEnd/>
              <a:tailEnd/>
            </a:ln>
          </p:spPr>
          <p:txBody>
            <a:bodyPr wrap="none" anchor="ctr"/>
            <a:lstStyle/>
            <a:p>
              <a:pPr algn="ctr"/>
              <a:r>
                <a:rPr lang="en-US" sz="1400" b="0" dirty="0">
                  <a:solidFill>
                    <a:schemeClr val="bg1"/>
                  </a:solidFill>
                </a:rPr>
                <a:t>Operating </a:t>
              </a:r>
            </a:p>
            <a:p>
              <a:pPr algn="ctr"/>
              <a:r>
                <a:rPr lang="en-US" sz="1400" b="0" dirty="0">
                  <a:solidFill>
                    <a:schemeClr val="bg1"/>
                  </a:solidFill>
                </a:rPr>
                <a:t>Authority</a:t>
              </a:r>
              <a:endParaRPr lang="en-GB" sz="1400" b="0" dirty="0">
                <a:solidFill>
                  <a:schemeClr val="bg1"/>
                </a:solidFill>
              </a:endParaRPr>
            </a:p>
          </p:txBody>
        </p:sp>
        <p:cxnSp>
          <p:nvCxnSpPr>
            <p:cNvPr id="9249" name="AutoShape 43"/>
            <p:cNvCxnSpPr>
              <a:cxnSpLocks noChangeShapeType="1"/>
              <a:stCxn id="9230" idx="2"/>
              <a:endCxn id="9248" idx="0"/>
            </p:cNvCxnSpPr>
            <p:nvPr/>
          </p:nvCxnSpPr>
          <p:spPr bwMode="auto">
            <a:xfrm rot="16200000" flipH="1">
              <a:off x="2389981" y="1889498"/>
              <a:ext cx="325438" cy="1066800"/>
            </a:xfrm>
            <a:prstGeom prst="bentConnector3">
              <a:avLst>
                <a:gd name="adj1" fmla="val 49755"/>
              </a:avLst>
            </a:prstGeom>
            <a:noFill/>
            <a:ln w="9525">
              <a:solidFill>
                <a:schemeClr val="tx1"/>
              </a:solidFill>
              <a:miter lim="800000"/>
              <a:headEnd/>
              <a:tailEnd type="triangle" w="med" len="med"/>
            </a:ln>
          </p:spPr>
        </p:cxnSp>
        <p:cxnSp>
          <p:nvCxnSpPr>
            <p:cNvPr id="9250" name="AutoShape 44"/>
            <p:cNvCxnSpPr>
              <a:cxnSpLocks noChangeShapeType="1"/>
              <a:stCxn id="9230" idx="2"/>
              <a:endCxn id="9247" idx="0"/>
            </p:cNvCxnSpPr>
            <p:nvPr/>
          </p:nvCxnSpPr>
          <p:spPr bwMode="auto">
            <a:xfrm rot="5400000">
              <a:off x="1345406" y="1918073"/>
              <a:ext cx="331788" cy="1016000"/>
            </a:xfrm>
            <a:prstGeom prst="bentConnector3">
              <a:avLst>
                <a:gd name="adj1" fmla="val 49759"/>
              </a:avLst>
            </a:prstGeom>
            <a:noFill/>
            <a:ln w="9525">
              <a:solidFill>
                <a:schemeClr val="tx1"/>
              </a:solidFill>
              <a:miter lim="800000"/>
              <a:headEnd/>
              <a:tailEnd type="triangle" w="med" len="med"/>
            </a:ln>
          </p:spPr>
        </p:cxnSp>
        <p:cxnSp>
          <p:nvCxnSpPr>
            <p:cNvPr id="9251" name="AutoShape 45"/>
            <p:cNvCxnSpPr>
              <a:cxnSpLocks noChangeShapeType="1"/>
              <a:stCxn id="9230" idx="2"/>
              <a:endCxn id="9262" idx="0"/>
            </p:cNvCxnSpPr>
            <p:nvPr/>
          </p:nvCxnSpPr>
          <p:spPr bwMode="auto">
            <a:xfrm rot="5400000">
              <a:off x="984250" y="3088854"/>
              <a:ext cx="1863725" cy="206375"/>
            </a:xfrm>
            <a:prstGeom prst="bentConnector3">
              <a:avLst>
                <a:gd name="adj1" fmla="val 63116"/>
              </a:avLst>
            </a:prstGeom>
            <a:noFill/>
            <a:ln w="9525">
              <a:solidFill>
                <a:schemeClr val="tx1"/>
              </a:solidFill>
              <a:miter lim="800000"/>
              <a:headEnd/>
              <a:tailEnd type="triangle" w="med" len="med"/>
            </a:ln>
          </p:spPr>
        </p:cxnSp>
      </p:grpSp>
      <p:sp>
        <p:nvSpPr>
          <p:cNvPr id="9220" name="Oval 1"/>
          <p:cNvSpPr>
            <a:spLocks noChangeArrowheads="1"/>
          </p:cNvSpPr>
          <p:nvPr/>
        </p:nvSpPr>
        <p:spPr bwMode="auto">
          <a:xfrm>
            <a:off x="1277938" y="5522913"/>
            <a:ext cx="1881187" cy="981075"/>
          </a:xfrm>
          <a:prstGeom prst="ellipse">
            <a:avLst/>
          </a:prstGeom>
          <a:noFill/>
          <a:ln w="38100" algn="ctr">
            <a:solidFill>
              <a:srgbClr val="FF0000"/>
            </a:solidFill>
            <a:round/>
            <a:headEnd/>
            <a:tailEnd/>
          </a:ln>
        </p:spPr>
        <p:txBody>
          <a:bodyPr/>
          <a:lstStyle/>
          <a:p>
            <a:pPr algn="ctr"/>
            <a:endParaRPr lang="nb-NO" sz="1800" b="0"/>
          </a:p>
        </p:txBody>
      </p:sp>
      <p:sp>
        <p:nvSpPr>
          <p:cNvPr id="3" name="TextBox 2"/>
          <p:cNvSpPr txBox="1"/>
          <p:nvPr/>
        </p:nvSpPr>
        <p:spPr>
          <a:xfrm>
            <a:off x="107950" y="6524625"/>
            <a:ext cx="312738" cy="369888"/>
          </a:xfrm>
          <a:prstGeom prst="rect">
            <a:avLst/>
          </a:prstGeom>
          <a:noFill/>
        </p:spPr>
        <p:txBody>
          <a:bodyPr wrap="none">
            <a:spAutoFit/>
          </a:bodyPr>
          <a:lstStyle/>
          <a:p>
            <a:pPr algn="ctr">
              <a:defRPr/>
            </a:pPr>
            <a:r>
              <a:rPr lang="en-GB" sz="1800" b="0" dirty="0">
                <a:solidFill>
                  <a:schemeClr val="bg1"/>
                </a:solidFill>
                <a:latin typeface="+mn-lt"/>
                <a:ea typeface="+mn-ea"/>
              </a:rPr>
              <a:t>3</a:t>
            </a:r>
          </a:p>
        </p:txBody>
      </p:sp>
      <p:cxnSp>
        <p:nvCxnSpPr>
          <p:cNvPr id="9222" name="Elbow Connector 53"/>
          <p:cNvCxnSpPr>
            <a:cxnSpLocks noChangeShapeType="1"/>
            <a:stCxn id="9245" idx="1"/>
            <a:endCxn id="9262" idx="3"/>
          </p:cNvCxnSpPr>
          <p:nvPr/>
        </p:nvCxnSpPr>
        <p:spPr bwMode="auto">
          <a:xfrm rot="10800000">
            <a:off x="2482850" y="4241800"/>
            <a:ext cx="354013" cy="295275"/>
          </a:xfrm>
          <a:prstGeom prst="bentConnector3">
            <a:avLst>
              <a:gd name="adj1" fmla="val 50000"/>
            </a:avLst>
          </a:prstGeom>
          <a:noFill/>
          <a:ln w="9525" cap="rnd" algn="ctr">
            <a:solidFill>
              <a:schemeClr val="tx1"/>
            </a:solidFill>
            <a:round/>
            <a:headEnd/>
            <a:tailEnd type="arrow" w="med" len="med"/>
          </a:ln>
        </p:spPr>
      </p:cxnSp>
      <p:cxnSp>
        <p:nvCxnSpPr>
          <p:cNvPr id="9223" name="Elbow Connector 60"/>
          <p:cNvCxnSpPr>
            <a:cxnSpLocks noChangeShapeType="1"/>
            <a:stCxn id="9245" idx="1"/>
            <a:endCxn id="9263" idx="3"/>
          </p:cNvCxnSpPr>
          <p:nvPr/>
        </p:nvCxnSpPr>
        <p:spPr bwMode="auto">
          <a:xfrm rot="10800000" flipV="1">
            <a:off x="2482850" y="4537075"/>
            <a:ext cx="354013" cy="300038"/>
          </a:xfrm>
          <a:prstGeom prst="bentConnector3">
            <a:avLst>
              <a:gd name="adj1" fmla="val 50000"/>
            </a:avLst>
          </a:prstGeom>
          <a:noFill/>
          <a:ln w="9525" cap="rnd" algn="ctr">
            <a:solidFill>
              <a:schemeClr val="tx1"/>
            </a:solidFill>
            <a:round/>
            <a:headEnd/>
            <a:tailEnd type="arrow" w="med" len="med"/>
          </a:ln>
        </p:spPr>
      </p:cxnSp>
      <p:sp>
        <p:nvSpPr>
          <p:cNvPr id="9224" name="Slide Number Placeholder 3"/>
          <p:cNvSpPr txBox="1">
            <a:spLocks noGrp="1"/>
          </p:cNvSpPr>
          <p:nvPr/>
        </p:nvSpPr>
        <p:spPr bwMode="auto">
          <a:xfrm>
            <a:off x="8542338" y="6570663"/>
            <a:ext cx="573087" cy="269875"/>
          </a:xfrm>
          <a:prstGeom prst="rect">
            <a:avLst/>
          </a:prstGeom>
          <a:noFill/>
          <a:ln w="9525">
            <a:noFill/>
            <a:miter lim="800000"/>
            <a:headEnd/>
            <a:tailEnd/>
          </a:ln>
        </p:spPr>
        <p:txBody>
          <a:bodyPr/>
          <a:lstStyle/>
          <a:p>
            <a:pPr algn="r"/>
            <a:fld id="{7B32B1F7-E2AB-458F-9D8D-2CCAC7A5E3ED}" type="slidenum">
              <a:rPr lang="en-US" sz="1200"/>
              <a:pPr algn="r"/>
              <a:t>33</a:t>
            </a:fld>
            <a:endParaRPr lang="en-US" sz="1200"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219075" y="1597025"/>
            <a:ext cx="8637588" cy="4216400"/>
          </a:xfrm>
          <a:prstGeom prst="rect">
            <a:avLst/>
          </a:prstGeom>
          <a:noFill/>
          <a:ln w="9525">
            <a:noFill/>
            <a:miter lim="800000"/>
            <a:headEnd/>
            <a:tailEnd/>
          </a:ln>
        </p:spPr>
        <p:txBody>
          <a:bodyPr>
            <a:spAutoFit/>
          </a:bodyPr>
          <a:lstStyle/>
          <a:p>
            <a:pPr>
              <a:buFont typeface="Arial" charset="0"/>
              <a:buChar char="•"/>
            </a:pPr>
            <a:r>
              <a:rPr lang="en-US" dirty="0"/>
              <a:t>  </a:t>
            </a:r>
            <a:r>
              <a:rPr lang="en-US" sz="2800" dirty="0"/>
              <a:t>CIAV embedded into AMN Change Management</a:t>
            </a:r>
          </a:p>
          <a:p>
            <a:pPr lvl="1">
              <a:buFont typeface="Arial" charset="0"/>
              <a:buChar char="•"/>
            </a:pPr>
            <a:r>
              <a:rPr lang="en-US" dirty="0"/>
              <a:t>  Identified Cat 3 and all Cat 4 changes must go through CIAV</a:t>
            </a:r>
          </a:p>
          <a:p>
            <a:endParaRPr lang="en-US" dirty="0"/>
          </a:p>
          <a:p>
            <a:pPr>
              <a:buFont typeface="Arial" charset="0"/>
              <a:buChar char="•"/>
            </a:pPr>
            <a:r>
              <a:rPr lang="en-US" dirty="0"/>
              <a:t>  </a:t>
            </a:r>
            <a:r>
              <a:rPr lang="en-US" sz="2800" dirty="0"/>
              <a:t>TCNs must follow national Change Management requirements</a:t>
            </a:r>
          </a:p>
          <a:p>
            <a:pPr>
              <a:buFont typeface="Arial" charset="0"/>
              <a:buChar char="•"/>
            </a:pPr>
            <a:endParaRPr lang="en-US" sz="2800" dirty="0"/>
          </a:p>
          <a:p>
            <a:pPr>
              <a:buFont typeface="Arial" charset="0"/>
              <a:buChar char="•"/>
            </a:pPr>
            <a:r>
              <a:rPr lang="en-US" sz="2800" dirty="0"/>
              <a:t>  TCNs must inform the AMN Change Manager about upcoming changes on the AMN for inclusion in the AMN Strategic Roadmap</a:t>
            </a:r>
          </a:p>
        </p:txBody>
      </p:sp>
      <p:sp>
        <p:nvSpPr>
          <p:cNvPr id="25603" name="Text Box 1"/>
          <p:cNvSpPr txBox="1">
            <a:spLocks noChangeArrowheads="1"/>
          </p:cNvSpPr>
          <p:nvPr/>
        </p:nvSpPr>
        <p:spPr bwMode="auto">
          <a:xfrm>
            <a:off x="1949450" y="0"/>
            <a:ext cx="6335713" cy="1196975"/>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t>Change Management</a:t>
            </a:r>
          </a:p>
        </p:txBody>
      </p:sp>
      <p:sp>
        <p:nvSpPr>
          <p:cNvPr id="25604" name="Slide Number Placeholder 2"/>
          <p:cNvSpPr>
            <a:spLocks noGrp="1"/>
          </p:cNvSpPr>
          <p:nvPr>
            <p:ph type="sldNum" sz="quarter" idx="11"/>
          </p:nvPr>
        </p:nvSpPr>
        <p:spPr>
          <a:noFill/>
        </p:spPr>
        <p:txBody>
          <a:bodyPr/>
          <a:lstStyle/>
          <a:p>
            <a:fld id="{3819376A-9184-4059-B10E-9098C4861919}" type="slidenum">
              <a:rPr lang="en-US" smtClean="0">
                <a:latin typeface="Arial" charset="0"/>
              </a:rPr>
              <a:pPr/>
              <a:t>34</a:t>
            </a:fld>
            <a:endParaRPr lang="en-US" dirty="0" smtClean="0">
              <a:latin typeface="Arial"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920875" y="0"/>
            <a:ext cx="6335713" cy="1196975"/>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t>Change Management</a:t>
            </a:r>
          </a:p>
        </p:txBody>
      </p:sp>
      <p:sp>
        <p:nvSpPr>
          <p:cNvPr id="26627" name="Text Box 2"/>
          <p:cNvSpPr txBox="1">
            <a:spLocks noChangeArrowheads="1"/>
          </p:cNvSpPr>
          <p:nvPr/>
        </p:nvSpPr>
        <p:spPr bwMode="auto">
          <a:xfrm>
            <a:off x="755650" y="1268413"/>
            <a:ext cx="7931150" cy="5256212"/>
          </a:xfrm>
          <a:prstGeom prst="rect">
            <a:avLst/>
          </a:prstGeom>
          <a:noFill/>
          <a:ln w="9525">
            <a:noFill/>
            <a:round/>
            <a:headEnd/>
            <a:tailEnd/>
          </a:ln>
        </p:spPr>
        <p:txBody>
          <a:bodyPr/>
          <a:lstStyle/>
          <a:p>
            <a:pPr marL="342900" indent="-341313">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u="sng" dirty="0"/>
              <a:t>RFC Categories</a:t>
            </a:r>
          </a:p>
          <a:p>
            <a:pPr marL="342900" indent="-341313">
              <a:lnSpc>
                <a:spcPct val="80000"/>
              </a:lnSpc>
              <a:spcBef>
                <a:spcPts val="4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u="sng" dirty="0"/>
          </a:p>
          <a:p>
            <a:pPr marL="342900" indent="-341313">
              <a:lnSpc>
                <a:spcPct val="80000"/>
              </a:lnSpc>
              <a:spcBef>
                <a:spcPts val="7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t>Cat 3 - “Able to satisfy as a major change or enhancement to an existing OA Service.”</a:t>
            </a:r>
          </a:p>
          <a:p>
            <a:pPr marL="342900" indent="-341313">
              <a:lnSpc>
                <a:spcPct val="80000"/>
              </a:lnSpc>
              <a:spcBef>
                <a:spcPts val="7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dirty="0"/>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Major Change Existing Service</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Solution not compliant with AMN Service Catalogue </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Solution compliant with AMN Capability Plan</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Implementation requires resources, testing or engineering beyond in-theatre capability</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CIAV assessment may be required</a:t>
            </a:r>
          </a:p>
          <a:p>
            <a:pPr marL="741363" lvl="1" indent="-284163">
              <a:lnSpc>
                <a:spcPct val="80000"/>
              </a:lnSpc>
              <a:spcBef>
                <a:spcPts val="4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dirty="0"/>
          </a:p>
        </p:txBody>
      </p:sp>
      <p:sp>
        <p:nvSpPr>
          <p:cNvPr id="26628" name="Slide Number Placeholder 2"/>
          <p:cNvSpPr>
            <a:spLocks noGrp="1"/>
          </p:cNvSpPr>
          <p:nvPr>
            <p:ph type="sldNum" sz="quarter" idx="11"/>
          </p:nvPr>
        </p:nvSpPr>
        <p:spPr>
          <a:noFill/>
        </p:spPr>
        <p:txBody>
          <a:bodyPr/>
          <a:lstStyle/>
          <a:p>
            <a:fld id="{9FA494BD-2928-48D6-BE39-E964DF3FBD30}" type="slidenum">
              <a:rPr lang="en-US" smtClean="0">
                <a:latin typeface="Arial" charset="0"/>
              </a:rPr>
              <a:pPr/>
              <a:t>35</a:t>
            </a:fld>
            <a:endParaRPr lang="en-US" dirty="0" smtClean="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692275" y="38100"/>
            <a:ext cx="6335713" cy="1196975"/>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t>Change Management</a:t>
            </a:r>
          </a:p>
        </p:txBody>
      </p:sp>
      <p:sp>
        <p:nvSpPr>
          <p:cNvPr id="27651" name="Text Box 2"/>
          <p:cNvSpPr txBox="1">
            <a:spLocks noChangeArrowheads="1"/>
          </p:cNvSpPr>
          <p:nvPr/>
        </p:nvSpPr>
        <p:spPr bwMode="auto">
          <a:xfrm>
            <a:off x="755650" y="1268413"/>
            <a:ext cx="7931150" cy="5256212"/>
          </a:xfrm>
          <a:prstGeom prst="rect">
            <a:avLst/>
          </a:prstGeom>
          <a:noFill/>
          <a:ln w="9525">
            <a:noFill/>
            <a:round/>
            <a:headEnd/>
            <a:tailEnd/>
          </a:ln>
        </p:spPr>
        <p:txBody>
          <a:bodyPr/>
          <a:lstStyle/>
          <a:p>
            <a:pPr marL="342900" indent="-341313">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u="sng" dirty="0"/>
              <a:t>RFC Categories</a:t>
            </a:r>
          </a:p>
          <a:p>
            <a:pPr marL="741363" lvl="1" indent="-284163">
              <a:lnSpc>
                <a:spcPct val="80000"/>
              </a:lnSpc>
              <a:spcBef>
                <a:spcPts val="4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dirty="0"/>
          </a:p>
          <a:p>
            <a:pPr marL="342900" indent="-341313">
              <a:lnSpc>
                <a:spcPct val="80000"/>
              </a:lnSpc>
              <a:spcBef>
                <a:spcPts val="7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dirty="0"/>
              <a:t>Cat 4 - “Able to satisfy through detailed planning, funding and delivery of a new service/solution.”</a:t>
            </a:r>
          </a:p>
          <a:p>
            <a:pPr marL="342900" indent="-341313">
              <a:lnSpc>
                <a:spcPct val="80000"/>
              </a:lnSpc>
              <a:spcBef>
                <a:spcPts val="7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800" dirty="0"/>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Major Change New Service</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Solution not compliant with AMN Service Catalogue </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Solution not compliant with AMN Capability Plan</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Significant resource allocation, testing or engineering required</a:t>
            </a:r>
          </a:p>
          <a:p>
            <a:pPr marL="741363" lvl="1" indent="-284163">
              <a:lnSpc>
                <a:spcPct val="80000"/>
              </a:lnSpc>
              <a:spcBef>
                <a:spcPts val="600"/>
              </a:spcBef>
              <a:buClr>
                <a:srgbClr val="333399"/>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New TCN joining the AMN</a:t>
            </a:r>
          </a:p>
        </p:txBody>
      </p:sp>
      <p:sp>
        <p:nvSpPr>
          <p:cNvPr id="27652" name="Slide Number Placeholder 2"/>
          <p:cNvSpPr>
            <a:spLocks noGrp="1"/>
          </p:cNvSpPr>
          <p:nvPr>
            <p:ph type="sldNum" sz="quarter" idx="11"/>
          </p:nvPr>
        </p:nvSpPr>
        <p:spPr>
          <a:noFill/>
        </p:spPr>
        <p:txBody>
          <a:bodyPr/>
          <a:lstStyle/>
          <a:p>
            <a:fld id="{D9809254-FF52-4056-9384-E3DFAA5D538E}" type="slidenum">
              <a:rPr lang="en-US" smtClean="0">
                <a:latin typeface="Arial" charset="0"/>
              </a:rPr>
              <a:pPr/>
              <a:t>36</a:t>
            </a:fld>
            <a:endParaRPr lang="en-US" dirty="0" smtClean="0">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0038" y="1314450"/>
            <a:ext cx="8475662" cy="5202238"/>
          </a:xfrm>
          <a:prstGeom prst="rect">
            <a:avLst/>
          </a:prstGeom>
          <a:noFill/>
          <a:ln w="9525" cap="rnd">
            <a:noFill/>
            <a:miter lim="800000"/>
            <a:headEnd/>
            <a:tailEnd/>
          </a:ln>
        </p:spPr>
        <p:txBody>
          <a:bodyPr>
            <a:spAutoFit/>
          </a:bodyPr>
          <a:lstStyle/>
          <a:p>
            <a:pPr>
              <a:buFont typeface="Arial" charset="0"/>
              <a:buChar char="•"/>
            </a:pPr>
            <a:r>
              <a:rPr lang="en-US" sz="2000" dirty="0"/>
              <a:t> </a:t>
            </a:r>
            <a:r>
              <a:rPr lang="en-US" dirty="0"/>
              <a:t>Purpose:  </a:t>
            </a:r>
          </a:p>
          <a:p>
            <a:pPr>
              <a:buFont typeface="Arial" charset="0"/>
              <a:buChar char="•"/>
            </a:pPr>
            <a:endParaRPr lang="en-US" sz="2000" dirty="0"/>
          </a:p>
          <a:p>
            <a:pPr lvl="1">
              <a:buFont typeface="Arial" charset="0"/>
              <a:buChar char="•"/>
            </a:pPr>
            <a:r>
              <a:rPr lang="en-US" sz="2000" dirty="0"/>
              <a:t> Capture and discover the RC’s operational and technical requirements, business processes, and systems utilized to conduct the successful execution of coalition mission threads</a:t>
            </a:r>
          </a:p>
          <a:p>
            <a:endParaRPr lang="en-US" sz="2000" dirty="0"/>
          </a:p>
          <a:p>
            <a:pPr>
              <a:buFont typeface="Arial" charset="0"/>
              <a:buChar char="•"/>
            </a:pPr>
            <a:r>
              <a:rPr lang="en-US" dirty="0"/>
              <a:t> Authority:  </a:t>
            </a:r>
          </a:p>
          <a:p>
            <a:pPr algn="ctr"/>
            <a:endParaRPr lang="en-US" sz="2000" dirty="0"/>
          </a:p>
          <a:p>
            <a:pPr lvl="1">
              <a:buFont typeface="Arial" charset="0"/>
              <a:buChar char="•"/>
            </a:pPr>
            <a:r>
              <a:rPr lang="en-US" sz="2000" dirty="0"/>
              <a:t> HQ IJC via FRAGO</a:t>
            </a:r>
          </a:p>
          <a:p>
            <a:pPr algn="ctr"/>
            <a:endParaRPr lang="en-US" sz="2000" dirty="0"/>
          </a:p>
          <a:p>
            <a:pPr>
              <a:buFont typeface="Arial" charset="0"/>
              <a:buChar char="•"/>
            </a:pPr>
            <a:r>
              <a:rPr lang="en-US" sz="2000" dirty="0"/>
              <a:t> </a:t>
            </a:r>
            <a:r>
              <a:rPr lang="en-US" dirty="0"/>
              <a:t>Outputs:  </a:t>
            </a:r>
          </a:p>
          <a:p>
            <a:pPr lvl="1"/>
            <a:endParaRPr lang="en-US" sz="2000" dirty="0"/>
          </a:p>
          <a:p>
            <a:pPr lvl="1">
              <a:buFont typeface="Wingdings" charset="2"/>
              <a:buChar char="ü"/>
            </a:pPr>
            <a:r>
              <a:rPr lang="en-US" sz="2000" dirty="0"/>
              <a:t> Recommend mission and coalition interoperability improvements across AMN</a:t>
            </a:r>
          </a:p>
          <a:p>
            <a:pPr lvl="1">
              <a:buFont typeface="Wingdings" charset="2"/>
              <a:buChar char="ü"/>
            </a:pPr>
            <a:r>
              <a:rPr lang="en-US" sz="2000" dirty="0"/>
              <a:t> Identify limitations (gaps) in process and technology </a:t>
            </a:r>
          </a:p>
          <a:p>
            <a:pPr lvl="1">
              <a:buFont typeface="Wingdings" charset="2"/>
              <a:buChar char="ü"/>
            </a:pPr>
            <a:r>
              <a:rPr lang="en-US" sz="2000" dirty="0"/>
              <a:t> Update AMN Architecture</a:t>
            </a:r>
          </a:p>
        </p:txBody>
      </p:sp>
      <p:sp>
        <p:nvSpPr>
          <p:cNvPr id="24580" name="Slide Number Placeholder 2"/>
          <p:cNvSpPr>
            <a:spLocks noGrp="1"/>
          </p:cNvSpPr>
          <p:nvPr>
            <p:ph type="sldNum" sz="quarter" idx="11"/>
          </p:nvPr>
        </p:nvSpPr>
        <p:spPr>
          <a:noFill/>
        </p:spPr>
        <p:txBody>
          <a:bodyPr/>
          <a:lstStyle/>
          <a:p>
            <a:fld id="{4391C4A7-DFB0-4EDF-ACA8-509528C53288}" type="slidenum">
              <a:rPr lang="en-US" smtClean="0">
                <a:latin typeface="Arial" charset="0"/>
              </a:rPr>
              <a:pPr/>
              <a:t>37</a:t>
            </a:fld>
            <a:endParaRPr lang="en-US" dirty="0" smtClean="0">
              <a:latin typeface="Arial" charset="0"/>
            </a:endParaRPr>
          </a:p>
        </p:txBody>
      </p:sp>
      <p:sp>
        <p:nvSpPr>
          <p:cNvPr id="2183171" name="Rectangle 3"/>
          <p:cNvSpPr>
            <a:spLocks noGrp="1" noChangeArrowheads="1"/>
          </p:cNvSpPr>
          <p:nvPr>
            <p:ph type="title" idx="4294967295"/>
          </p:nvPr>
        </p:nvSpPr>
        <p:spPr>
          <a:xfrm>
            <a:off x="1371600" y="254000"/>
            <a:ext cx="7772400" cy="876300"/>
          </a:xfrm>
        </p:spPr>
        <p:txBody>
          <a:bodyPr lIns="92075" tIns="46038" rIns="92075" bIns="46038" anchor="t"/>
          <a:lstStyle/>
          <a:p>
            <a:pPr eaLnBrk="1" hangingPunct="1">
              <a:defRPr/>
            </a:pPr>
            <a:r>
              <a:rPr lang="en-US" sz="3600" dirty="0" smtClean="0">
                <a:solidFill>
                  <a:srgbClr val="000000"/>
                </a:solidFill>
              </a:rPr>
              <a:t>Theater CMT Review</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61"/>
          <p:cNvSpPr txBox="1">
            <a:spLocks noChangeArrowheads="1"/>
          </p:cNvSpPr>
          <p:nvPr/>
        </p:nvSpPr>
        <p:spPr bwMode="auto">
          <a:xfrm>
            <a:off x="819150" y="147638"/>
            <a:ext cx="8039100" cy="641350"/>
          </a:xfrm>
          <a:prstGeom prst="rect">
            <a:avLst/>
          </a:prstGeom>
          <a:noFill/>
          <a:ln w="9525">
            <a:noFill/>
            <a:miter lim="800000"/>
            <a:headEnd/>
            <a:tailEnd/>
          </a:ln>
        </p:spPr>
        <p:txBody>
          <a:bodyPr>
            <a:spAutoFit/>
          </a:bodyPr>
          <a:lstStyle/>
          <a:p>
            <a:pPr algn="ctr">
              <a:spcBef>
                <a:spcPct val="20000"/>
              </a:spcBef>
            </a:pPr>
            <a:r>
              <a:rPr lang="en-US" sz="3600" dirty="0"/>
              <a:t>CIAV Timelines</a:t>
            </a:r>
          </a:p>
        </p:txBody>
      </p:sp>
      <p:grpSp>
        <p:nvGrpSpPr>
          <p:cNvPr id="29699" name="Group 55"/>
          <p:cNvGrpSpPr>
            <a:grpSpLocks/>
          </p:cNvGrpSpPr>
          <p:nvPr/>
        </p:nvGrpSpPr>
        <p:grpSpPr bwMode="auto">
          <a:xfrm>
            <a:off x="176213" y="1425575"/>
            <a:ext cx="8751887" cy="5417703"/>
            <a:chOff x="9525" y="1174459"/>
            <a:chExt cx="9077325" cy="5488748"/>
          </a:xfrm>
        </p:grpSpPr>
        <p:sp>
          <p:nvSpPr>
            <p:cNvPr id="29712" name="TextBox 19"/>
            <p:cNvSpPr txBox="1">
              <a:spLocks noChangeArrowheads="1"/>
            </p:cNvSpPr>
            <p:nvPr/>
          </p:nvSpPr>
          <p:spPr bwMode="auto">
            <a:xfrm>
              <a:off x="9525" y="4729163"/>
              <a:ext cx="989013" cy="717169"/>
            </a:xfrm>
            <a:prstGeom prst="rect">
              <a:avLst/>
            </a:prstGeom>
            <a:noFill/>
            <a:ln w="9525">
              <a:noFill/>
              <a:miter lim="800000"/>
              <a:headEnd/>
              <a:tailEnd/>
            </a:ln>
          </p:spPr>
          <p:txBody>
            <a:bodyPr>
              <a:spAutoFit/>
            </a:bodyPr>
            <a:lstStyle/>
            <a:p>
              <a:pPr algn="ctr">
                <a:spcBef>
                  <a:spcPct val="20000"/>
                </a:spcBef>
              </a:pPr>
              <a:r>
                <a:rPr lang="en-US" sz="1000" dirty="0"/>
                <a:t>CIAV Phase 1a, 1b, 1c BFSA, UK, US, RC (SW)</a:t>
              </a:r>
            </a:p>
          </p:txBody>
        </p:sp>
        <p:sp>
          <p:nvSpPr>
            <p:cNvPr id="52" name="Ellipse 58"/>
            <p:cNvSpPr>
              <a:spLocks noChangeArrowheads="1"/>
            </p:cNvSpPr>
            <p:nvPr/>
          </p:nvSpPr>
          <p:spPr bwMode="auto">
            <a:xfrm>
              <a:off x="4067944" y="2636912"/>
              <a:ext cx="1714500" cy="1143000"/>
            </a:xfrm>
            <a:prstGeom prst="ellipse">
              <a:avLst/>
            </a:prstGeom>
            <a:gradFill flip="none" rotWithShape="1">
              <a:gsLst>
                <a:gs pos="0">
                  <a:srgbClr val="92D050">
                    <a:alpha val="42000"/>
                  </a:srgbClr>
                </a:gs>
                <a:gs pos="50000">
                  <a:schemeClr val="accent1">
                    <a:shade val="67500"/>
                    <a:satMod val="115000"/>
                  </a:schemeClr>
                </a:gs>
                <a:gs pos="100000">
                  <a:schemeClr val="accent1">
                    <a:shade val="100000"/>
                    <a:satMod val="115000"/>
                  </a:schemeClr>
                </a:gs>
              </a:gsLst>
              <a:lin ang="0" scaled="1"/>
              <a:tileRect/>
            </a:gradFill>
            <a:ln w="19050">
              <a:solidFill>
                <a:srgbClr val="FF0000"/>
              </a:solidFill>
              <a:prstDash val="dash"/>
              <a:round/>
              <a:headEnd/>
              <a:tailEnd/>
            </a:ln>
            <a:effectLst>
              <a:glow rad="228600">
                <a:schemeClr val="accent2">
                  <a:satMod val="175000"/>
                  <a:alpha val="40000"/>
                </a:schemeClr>
              </a:glow>
            </a:effectLst>
          </p:spPr>
          <p:txBody>
            <a:bodyPr/>
            <a:lstStyle/>
            <a:p>
              <a:pPr marL="342900" indent="-342900">
                <a:spcBef>
                  <a:spcPct val="20000"/>
                </a:spcBef>
                <a:defRPr/>
              </a:pPr>
              <a:endParaRPr lang="fr-FR" dirty="0">
                <a:ea typeface="ＭＳ Ｐゴシック" charset="-128"/>
              </a:endParaRPr>
            </a:p>
          </p:txBody>
        </p:sp>
        <p:sp>
          <p:nvSpPr>
            <p:cNvPr id="141354" name="Ellipse 58"/>
            <p:cNvSpPr>
              <a:spLocks noChangeArrowheads="1"/>
            </p:cNvSpPr>
            <p:nvPr/>
          </p:nvSpPr>
          <p:spPr bwMode="auto">
            <a:xfrm>
              <a:off x="2576466" y="3244365"/>
              <a:ext cx="1714039" cy="114351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19050">
              <a:solidFill>
                <a:srgbClr val="FF0000"/>
              </a:solidFill>
              <a:round/>
              <a:headEnd/>
              <a:tailEnd/>
            </a:ln>
          </p:spPr>
          <p:txBody>
            <a:bodyPr/>
            <a:lstStyle/>
            <a:p>
              <a:pPr marL="342900" indent="-342900">
                <a:spcBef>
                  <a:spcPct val="20000"/>
                </a:spcBef>
                <a:defRPr/>
              </a:pPr>
              <a:endParaRPr lang="fr-FR" dirty="0">
                <a:ea typeface="ＭＳ Ｐゴシック" charset="-128"/>
              </a:endParaRPr>
            </a:p>
          </p:txBody>
        </p:sp>
        <p:sp>
          <p:nvSpPr>
            <p:cNvPr id="29717" name="TextBox 18"/>
            <p:cNvSpPr txBox="1">
              <a:spLocks noChangeArrowheads="1"/>
            </p:cNvSpPr>
            <p:nvPr/>
          </p:nvSpPr>
          <p:spPr bwMode="auto">
            <a:xfrm>
              <a:off x="392113" y="5984875"/>
              <a:ext cx="836612" cy="405357"/>
            </a:xfrm>
            <a:prstGeom prst="rect">
              <a:avLst/>
            </a:prstGeom>
            <a:noFill/>
            <a:ln w="9525">
              <a:noFill/>
              <a:miter lim="800000"/>
              <a:headEnd/>
              <a:tailEnd/>
            </a:ln>
          </p:spPr>
          <p:txBody>
            <a:bodyPr>
              <a:spAutoFit/>
            </a:bodyPr>
            <a:lstStyle/>
            <a:p>
              <a:pPr algn="ctr">
                <a:spcBef>
                  <a:spcPct val="20000"/>
                </a:spcBef>
              </a:pPr>
              <a:r>
                <a:rPr lang="en-US" sz="1000" dirty="0"/>
                <a:t>CX-I  IOC OCT 09</a:t>
              </a:r>
            </a:p>
          </p:txBody>
        </p:sp>
        <p:cxnSp>
          <p:nvCxnSpPr>
            <p:cNvPr id="17" name="Straight Arrow Connector 16"/>
            <p:cNvCxnSpPr>
              <a:cxnSpLocks noChangeShapeType="1"/>
            </p:cNvCxnSpPr>
            <p:nvPr/>
          </p:nvCxnSpPr>
          <p:spPr bwMode="auto">
            <a:xfrm flipV="1">
              <a:off x="300960" y="1573322"/>
              <a:ext cx="7168996" cy="4561189"/>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8" name="5-Point Star 7"/>
            <p:cNvSpPr/>
            <p:nvPr/>
          </p:nvSpPr>
          <p:spPr bwMode="auto">
            <a:xfrm>
              <a:off x="343770" y="5964029"/>
              <a:ext cx="151481" cy="131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9" name="5-Point Star 8"/>
            <p:cNvSpPr/>
            <p:nvPr/>
          </p:nvSpPr>
          <p:spPr bwMode="auto">
            <a:xfrm>
              <a:off x="1410722" y="5237070"/>
              <a:ext cx="151481" cy="1302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10" name="5-Point Star 9"/>
            <p:cNvSpPr/>
            <p:nvPr/>
          </p:nvSpPr>
          <p:spPr bwMode="auto">
            <a:xfrm>
              <a:off x="2192825" y="4736883"/>
              <a:ext cx="149834" cy="13027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11" name="5-Point Star 10"/>
            <p:cNvSpPr/>
            <p:nvPr/>
          </p:nvSpPr>
          <p:spPr bwMode="auto">
            <a:xfrm>
              <a:off x="2560001" y="4516543"/>
              <a:ext cx="149835" cy="1302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12" name="5-Point Star 11"/>
            <p:cNvSpPr/>
            <p:nvPr/>
          </p:nvSpPr>
          <p:spPr bwMode="auto">
            <a:xfrm>
              <a:off x="2915652" y="4305854"/>
              <a:ext cx="153128" cy="1302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13" name="5-Point Star 12"/>
            <p:cNvSpPr/>
            <p:nvPr/>
          </p:nvSpPr>
          <p:spPr bwMode="auto">
            <a:xfrm>
              <a:off x="3312466" y="4050131"/>
              <a:ext cx="151481" cy="131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15" name="5-Point Star 14"/>
            <p:cNvSpPr/>
            <p:nvPr/>
          </p:nvSpPr>
          <p:spPr bwMode="auto">
            <a:xfrm>
              <a:off x="6649984" y="1935194"/>
              <a:ext cx="151481" cy="1302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29726" name="TextBox 17"/>
            <p:cNvSpPr txBox="1">
              <a:spLocks noChangeArrowheads="1"/>
            </p:cNvSpPr>
            <p:nvPr/>
          </p:nvSpPr>
          <p:spPr bwMode="auto">
            <a:xfrm>
              <a:off x="7653116" y="1174459"/>
              <a:ext cx="836543" cy="399328"/>
            </a:xfrm>
            <a:prstGeom prst="rect">
              <a:avLst/>
            </a:prstGeom>
            <a:noFill/>
            <a:ln w="9525">
              <a:noFill/>
              <a:miter lim="800000"/>
              <a:headEnd/>
              <a:tailEnd/>
            </a:ln>
          </p:spPr>
          <p:txBody>
            <a:bodyPr>
              <a:spAutoFit/>
            </a:bodyPr>
            <a:lstStyle/>
            <a:p>
              <a:pPr algn="ctr">
                <a:spcBef>
                  <a:spcPct val="20000"/>
                </a:spcBef>
              </a:pPr>
              <a:r>
                <a:rPr lang="en-US" sz="1000" dirty="0"/>
                <a:t>CUR  AMN 1204</a:t>
              </a:r>
            </a:p>
          </p:txBody>
        </p:sp>
        <p:sp>
          <p:nvSpPr>
            <p:cNvPr id="29727" name="TextBox 20"/>
            <p:cNvSpPr txBox="1">
              <a:spLocks noChangeArrowheads="1"/>
            </p:cNvSpPr>
            <p:nvPr/>
          </p:nvSpPr>
          <p:spPr bwMode="auto">
            <a:xfrm>
              <a:off x="943308" y="4174205"/>
              <a:ext cx="988930" cy="552668"/>
            </a:xfrm>
            <a:prstGeom prst="rect">
              <a:avLst/>
            </a:prstGeom>
            <a:noFill/>
            <a:ln w="9525">
              <a:noFill/>
              <a:miter lim="800000"/>
              <a:headEnd/>
              <a:tailEnd/>
            </a:ln>
          </p:spPr>
          <p:txBody>
            <a:bodyPr>
              <a:spAutoFit/>
            </a:bodyPr>
            <a:lstStyle/>
            <a:p>
              <a:pPr algn="ctr">
                <a:spcBef>
                  <a:spcPct val="20000"/>
                </a:spcBef>
              </a:pPr>
              <a:r>
                <a:rPr lang="en-US" sz="1000" dirty="0"/>
                <a:t>CIAV Phase 2 Battlespace Awareness</a:t>
              </a:r>
            </a:p>
          </p:txBody>
        </p:sp>
        <p:sp>
          <p:nvSpPr>
            <p:cNvPr id="29728" name="TextBox 21"/>
            <p:cNvSpPr txBox="1">
              <a:spLocks noChangeArrowheads="1"/>
            </p:cNvSpPr>
            <p:nvPr/>
          </p:nvSpPr>
          <p:spPr bwMode="auto">
            <a:xfrm>
              <a:off x="1360786" y="5439273"/>
              <a:ext cx="838131" cy="561263"/>
            </a:xfrm>
            <a:prstGeom prst="rect">
              <a:avLst/>
            </a:prstGeom>
            <a:noFill/>
            <a:ln w="9525">
              <a:noFill/>
              <a:miter lim="800000"/>
              <a:headEnd/>
              <a:tailEnd/>
            </a:ln>
          </p:spPr>
          <p:txBody>
            <a:bodyPr>
              <a:spAutoFit/>
            </a:bodyPr>
            <a:lstStyle/>
            <a:p>
              <a:pPr algn="ctr">
                <a:spcBef>
                  <a:spcPct val="20000"/>
                </a:spcBef>
              </a:pPr>
              <a:r>
                <a:rPr lang="en-US" sz="1000" dirty="0"/>
                <a:t>CX-I  FOC AMN IOC Jul 10</a:t>
              </a:r>
            </a:p>
          </p:txBody>
        </p:sp>
        <p:sp>
          <p:nvSpPr>
            <p:cNvPr id="29729" name="TextBox 22"/>
            <p:cNvSpPr txBox="1">
              <a:spLocks noChangeArrowheads="1"/>
            </p:cNvSpPr>
            <p:nvPr/>
          </p:nvSpPr>
          <p:spPr bwMode="auto">
            <a:xfrm>
              <a:off x="2059228" y="4841878"/>
              <a:ext cx="914325" cy="706011"/>
            </a:xfrm>
            <a:prstGeom prst="rect">
              <a:avLst/>
            </a:prstGeom>
            <a:noFill/>
            <a:ln w="9525">
              <a:noFill/>
              <a:miter lim="800000"/>
              <a:headEnd/>
              <a:tailEnd/>
            </a:ln>
          </p:spPr>
          <p:txBody>
            <a:bodyPr>
              <a:spAutoFit/>
            </a:bodyPr>
            <a:lstStyle/>
            <a:p>
              <a:pPr algn="ctr">
                <a:spcBef>
                  <a:spcPct val="20000"/>
                </a:spcBef>
              </a:pPr>
              <a:r>
                <a:rPr lang="en-US" sz="1000" dirty="0"/>
                <a:t>AMN Governance Regime Nov 10</a:t>
              </a:r>
            </a:p>
          </p:txBody>
        </p:sp>
        <p:sp>
          <p:nvSpPr>
            <p:cNvPr id="29730" name="TextBox 23"/>
            <p:cNvSpPr txBox="1">
              <a:spLocks noChangeArrowheads="1"/>
            </p:cNvSpPr>
            <p:nvPr/>
          </p:nvSpPr>
          <p:spPr bwMode="auto">
            <a:xfrm>
              <a:off x="2572801" y="4614616"/>
              <a:ext cx="837082" cy="247736"/>
            </a:xfrm>
            <a:prstGeom prst="rect">
              <a:avLst/>
            </a:prstGeom>
            <a:noFill/>
            <a:ln w="9525">
              <a:noFill/>
              <a:miter lim="800000"/>
              <a:headEnd/>
              <a:tailEnd/>
            </a:ln>
          </p:spPr>
          <p:txBody>
            <a:bodyPr>
              <a:spAutoFit/>
            </a:bodyPr>
            <a:lstStyle/>
            <a:p>
              <a:pPr algn="ctr">
                <a:spcBef>
                  <a:spcPct val="20000"/>
                </a:spcBef>
              </a:pPr>
              <a:r>
                <a:rPr lang="en-US" sz="1000" dirty="0"/>
                <a:t>Dec 10</a:t>
              </a:r>
            </a:p>
          </p:txBody>
        </p:sp>
        <p:sp>
          <p:nvSpPr>
            <p:cNvPr id="29731" name="TextBox 24"/>
            <p:cNvSpPr txBox="1">
              <a:spLocks noChangeArrowheads="1"/>
            </p:cNvSpPr>
            <p:nvPr/>
          </p:nvSpPr>
          <p:spPr bwMode="auto">
            <a:xfrm>
              <a:off x="2894530" y="4366520"/>
              <a:ext cx="837082" cy="247736"/>
            </a:xfrm>
            <a:prstGeom prst="rect">
              <a:avLst/>
            </a:prstGeom>
            <a:noFill/>
            <a:ln w="9525">
              <a:noFill/>
              <a:miter lim="800000"/>
              <a:headEnd/>
              <a:tailEnd/>
            </a:ln>
          </p:spPr>
          <p:txBody>
            <a:bodyPr>
              <a:spAutoFit/>
            </a:bodyPr>
            <a:lstStyle/>
            <a:p>
              <a:pPr algn="ctr">
                <a:spcBef>
                  <a:spcPct val="20000"/>
                </a:spcBef>
              </a:pPr>
              <a:r>
                <a:rPr lang="en-US" sz="1000" dirty="0"/>
                <a:t>Jan 11</a:t>
              </a:r>
            </a:p>
          </p:txBody>
        </p:sp>
        <p:sp>
          <p:nvSpPr>
            <p:cNvPr id="29732" name="TextBox 25"/>
            <p:cNvSpPr txBox="1">
              <a:spLocks noChangeArrowheads="1"/>
            </p:cNvSpPr>
            <p:nvPr/>
          </p:nvSpPr>
          <p:spPr bwMode="auto">
            <a:xfrm>
              <a:off x="3339089" y="4043129"/>
              <a:ext cx="837082" cy="247736"/>
            </a:xfrm>
            <a:prstGeom prst="rect">
              <a:avLst/>
            </a:prstGeom>
            <a:noFill/>
            <a:ln w="9525">
              <a:noFill/>
              <a:miter lim="800000"/>
              <a:headEnd/>
              <a:tailEnd/>
            </a:ln>
          </p:spPr>
          <p:txBody>
            <a:bodyPr>
              <a:spAutoFit/>
            </a:bodyPr>
            <a:lstStyle/>
            <a:p>
              <a:pPr algn="ctr">
                <a:spcBef>
                  <a:spcPct val="20000"/>
                </a:spcBef>
              </a:pPr>
              <a:r>
                <a:rPr lang="en-US" sz="1000" dirty="0"/>
                <a:t>Feb 11</a:t>
              </a:r>
            </a:p>
          </p:txBody>
        </p:sp>
        <p:sp>
          <p:nvSpPr>
            <p:cNvPr id="29733" name="TextBox 26"/>
            <p:cNvSpPr txBox="1">
              <a:spLocks noChangeArrowheads="1"/>
            </p:cNvSpPr>
            <p:nvPr/>
          </p:nvSpPr>
          <p:spPr bwMode="auto">
            <a:xfrm>
              <a:off x="4392787" y="3777967"/>
              <a:ext cx="837082" cy="247736"/>
            </a:xfrm>
            <a:prstGeom prst="rect">
              <a:avLst/>
            </a:prstGeom>
            <a:noFill/>
            <a:ln w="9525">
              <a:noFill/>
              <a:miter lim="800000"/>
              <a:headEnd/>
              <a:tailEnd/>
            </a:ln>
          </p:spPr>
          <p:txBody>
            <a:bodyPr>
              <a:spAutoFit/>
            </a:bodyPr>
            <a:lstStyle/>
            <a:p>
              <a:pPr algn="ctr">
                <a:spcBef>
                  <a:spcPct val="20000"/>
                </a:spcBef>
              </a:pPr>
              <a:r>
                <a:rPr lang="en-US" sz="1000" dirty="0"/>
                <a:t>Apr 11</a:t>
              </a:r>
            </a:p>
          </p:txBody>
        </p:sp>
        <p:sp>
          <p:nvSpPr>
            <p:cNvPr id="28" name="Left Brace 27"/>
            <p:cNvSpPr/>
            <p:nvPr/>
          </p:nvSpPr>
          <p:spPr bwMode="auto">
            <a:xfrm rot="3471834">
              <a:off x="755604" y="4745707"/>
              <a:ext cx="432637" cy="1457179"/>
            </a:xfrm>
            <a:prstGeom prst="leftBrace">
              <a:avLst>
                <a:gd name="adj1" fmla="val 18327"/>
                <a:gd name="adj2" fmla="val 81082"/>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defRPr/>
              </a:pPr>
              <a:endParaRPr lang="en-GB" dirty="0">
                <a:ea typeface="ＭＳ Ｐゴシック" charset="-128"/>
              </a:endParaRPr>
            </a:p>
          </p:txBody>
        </p:sp>
        <p:sp>
          <p:nvSpPr>
            <p:cNvPr id="29" name="Left Brace 28"/>
            <p:cNvSpPr/>
            <p:nvPr/>
          </p:nvSpPr>
          <p:spPr bwMode="auto">
            <a:xfrm rot="3425474">
              <a:off x="1807434" y="4007681"/>
              <a:ext cx="268590" cy="1440714"/>
            </a:xfrm>
            <a:prstGeom prst="leftBrace">
              <a:avLst>
                <a:gd name="adj1" fmla="val 8333"/>
                <a:gd name="adj2" fmla="val 81082"/>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defRPr/>
              </a:pPr>
              <a:endParaRPr lang="en-GB" dirty="0">
                <a:ea typeface="ＭＳ Ｐゴシック" charset="-128"/>
              </a:endParaRPr>
            </a:p>
          </p:txBody>
        </p:sp>
        <p:sp>
          <p:nvSpPr>
            <p:cNvPr id="30" name="5-Point Star 29"/>
            <p:cNvSpPr/>
            <p:nvPr/>
          </p:nvSpPr>
          <p:spPr bwMode="auto">
            <a:xfrm>
              <a:off x="5671945" y="2554396"/>
              <a:ext cx="153128" cy="131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29737" name="TextBox 30"/>
            <p:cNvSpPr txBox="1">
              <a:spLocks noChangeArrowheads="1"/>
            </p:cNvSpPr>
            <p:nvPr/>
          </p:nvSpPr>
          <p:spPr bwMode="auto">
            <a:xfrm>
              <a:off x="5665653" y="2609475"/>
              <a:ext cx="837082" cy="247736"/>
            </a:xfrm>
            <a:prstGeom prst="rect">
              <a:avLst/>
            </a:prstGeom>
            <a:noFill/>
            <a:ln w="9525">
              <a:noFill/>
              <a:miter lim="800000"/>
              <a:headEnd/>
              <a:tailEnd/>
            </a:ln>
          </p:spPr>
          <p:txBody>
            <a:bodyPr>
              <a:spAutoFit/>
            </a:bodyPr>
            <a:lstStyle/>
            <a:p>
              <a:pPr algn="ctr">
                <a:spcBef>
                  <a:spcPct val="20000"/>
                </a:spcBef>
              </a:pPr>
              <a:r>
                <a:rPr lang="en-US" sz="1000" dirty="0"/>
                <a:t>Oct 11</a:t>
              </a:r>
            </a:p>
          </p:txBody>
        </p:sp>
        <p:sp>
          <p:nvSpPr>
            <p:cNvPr id="29738" name="TextBox 31"/>
            <p:cNvSpPr txBox="1">
              <a:spLocks noChangeArrowheads="1"/>
            </p:cNvSpPr>
            <p:nvPr/>
          </p:nvSpPr>
          <p:spPr bwMode="auto">
            <a:xfrm>
              <a:off x="6746728" y="1982697"/>
              <a:ext cx="1333390" cy="402582"/>
            </a:xfrm>
            <a:prstGeom prst="rect">
              <a:avLst/>
            </a:prstGeom>
            <a:noFill/>
            <a:ln w="9525">
              <a:noFill/>
              <a:miter lim="800000"/>
              <a:headEnd/>
              <a:tailEnd/>
            </a:ln>
          </p:spPr>
          <p:txBody>
            <a:bodyPr>
              <a:spAutoFit/>
            </a:bodyPr>
            <a:lstStyle/>
            <a:p>
              <a:pPr algn="ctr">
                <a:spcBef>
                  <a:spcPct val="20000"/>
                </a:spcBef>
              </a:pPr>
              <a:r>
                <a:rPr lang="en-US" sz="1000" dirty="0"/>
                <a:t>FOC AMN – Step 1 Dec 11</a:t>
              </a:r>
            </a:p>
          </p:txBody>
        </p:sp>
        <p:sp>
          <p:nvSpPr>
            <p:cNvPr id="33" name="5-Point Star 32"/>
            <p:cNvSpPr/>
            <p:nvPr/>
          </p:nvSpPr>
          <p:spPr bwMode="auto">
            <a:xfrm>
              <a:off x="7509473" y="1381933"/>
              <a:ext cx="227221" cy="19621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40" name="5-Point Star 39"/>
            <p:cNvSpPr/>
            <p:nvPr/>
          </p:nvSpPr>
          <p:spPr bwMode="auto">
            <a:xfrm>
              <a:off x="5054496" y="2925918"/>
              <a:ext cx="153127" cy="131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29741" name="TextBox 40"/>
            <p:cNvSpPr txBox="1">
              <a:spLocks noChangeArrowheads="1"/>
            </p:cNvSpPr>
            <p:nvPr/>
          </p:nvSpPr>
          <p:spPr bwMode="auto">
            <a:xfrm>
              <a:off x="5070165" y="2981620"/>
              <a:ext cx="837082" cy="247736"/>
            </a:xfrm>
            <a:prstGeom prst="rect">
              <a:avLst/>
            </a:prstGeom>
            <a:noFill/>
            <a:ln w="9525">
              <a:noFill/>
              <a:miter lim="800000"/>
              <a:headEnd/>
              <a:tailEnd/>
            </a:ln>
          </p:spPr>
          <p:txBody>
            <a:bodyPr>
              <a:spAutoFit/>
            </a:bodyPr>
            <a:lstStyle/>
            <a:p>
              <a:pPr algn="ctr">
                <a:spcBef>
                  <a:spcPct val="20000"/>
                </a:spcBef>
              </a:pPr>
              <a:r>
                <a:rPr lang="en-US" sz="1000" dirty="0"/>
                <a:t>Jul 11</a:t>
              </a:r>
            </a:p>
          </p:txBody>
        </p:sp>
        <p:sp>
          <p:nvSpPr>
            <p:cNvPr id="44" name="Left Brace 43"/>
            <p:cNvSpPr/>
            <p:nvPr/>
          </p:nvSpPr>
          <p:spPr bwMode="auto">
            <a:xfrm rot="3416061">
              <a:off x="3384387" y="2863294"/>
              <a:ext cx="371522" cy="1793072"/>
            </a:xfrm>
            <a:prstGeom prst="leftBrace">
              <a:avLst>
                <a:gd name="adj1" fmla="val 10996"/>
                <a:gd name="adj2" fmla="val 55722"/>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defRPr/>
              </a:pPr>
              <a:endParaRPr lang="en-GB" dirty="0">
                <a:ea typeface="ＭＳ Ｐゴシック" charset="-128"/>
              </a:endParaRPr>
            </a:p>
          </p:txBody>
        </p:sp>
        <p:sp>
          <p:nvSpPr>
            <p:cNvPr id="29743" name="TextBox 44"/>
            <p:cNvSpPr txBox="1">
              <a:spLocks noChangeArrowheads="1"/>
            </p:cNvSpPr>
            <p:nvPr/>
          </p:nvSpPr>
          <p:spPr bwMode="auto">
            <a:xfrm>
              <a:off x="2662429" y="3469791"/>
              <a:ext cx="988930" cy="405357"/>
            </a:xfrm>
            <a:prstGeom prst="rect">
              <a:avLst/>
            </a:prstGeom>
            <a:noFill/>
            <a:ln w="9525">
              <a:noFill/>
              <a:miter lim="800000"/>
              <a:headEnd/>
              <a:tailEnd/>
            </a:ln>
          </p:spPr>
          <p:txBody>
            <a:bodyPr>
              <a:spAutoFit/>
            </a:bodyPr>
            <a:lstStyle/>
            <a:p>
              <a:pPr algn="ctr">
                <a:spcBef>
                  <a:spcPct val="20000"/>
                </a:spcBef>
              </a:pPr>
              <a:r>
                <a:rPr lang="en-US" sz="1000" dirty="0"/>
                <a:t>CIAV Phase 3 C-IED</a:t>
              </a:r>
            </a:p>
          </p:txBody>
        </p:sp>
        <p:sp>
          <p:nvSpPr>
            <p:cNvPr id="29744" name="TextBox 46"/>
            <p:cNvSpPr txBox="1">
              <a:spLocks noChangeArrowheads="1"/>
            </p:cNvSpPr>
            <p:nvPr/>
          </p:nvSpPr>
          <p:spPr bwMode="auto">
            <a:xfrm>
              <a:off x="3714854" y="2616828"/>
              <a:ext cx="1369898" cy="436537"/>
            </a:xfrm>
            <a:prstGeom prst="rect">
              <a:avLst/>
            </a:prstGeom>
            <a:noFill/>
            <a:ln w="9525">
              <a:noFill/>
              <a:miter lim="800000"/>
              <a:headEnd/>
              <a:tailEnd/>
            </a:ln>
          </p:spPr>
          <p:txBody>
            <a:bodyPr>
              <a:spAutoFit/>
            </a:bodyPr>
            <a:lstStyle/>
            <a:p>
              <a:pPr algn="ctr">
                <a:spcBef>
                  <a:spcPct val="20000"/>
                </a:spcBef>
              </a:pPr>
              <a:r>
                <a:rPr lang="en-US" sz="1000" dirty="0"/>
                <a:t>CWID/ CWIX/ EC II</a:t>
              </a:r>
            </a:p>
            <a:p>
              <a:pPr algn="ctr">
                <a:spcBef>
                  <a:spcPct val="20000"/>
                </a:spcBef>
              </a:pPr>
              <a:r>
                <a:rPr lang="en-US" sz="1000" dirty="0"/>
                <a:t>JT Fires/ ISR</a:t>
              </a:r>
            </a:p>
          </p:txBody>
        </p:sp>
        <p:sp>
          <p:nvSpPr>
            <p:cNvPr id="48" name="Left Brace 47"/>
            <p:cNvSpPr/>
            <p:nvPr/>
          </p:nvSpPr>
          <p:spPr bwMode="auto">
            <a:xfrm rot="3434267">
              <a:off x="4089831" y="1899513"/>
              <a:ext cx="294323" cy="1134460"/>
            </a:xfrm>
            <a:prstGeom prst="leftBrace">
              <a:avLst>
                <a:gd name="adj1" fmla="val 8333"/>
                <a:gd name="adj2" fmla="val 5824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defRPr/>
              </a:pPr>
              <a:endParaRPr lang="en-GB" dirty="0">
                <a:ea typeface="ＭＳ Ｐゴシック" charset="-128"/>
              </a:endParaRPr>
            </a:p>
          </p:txBody>
        </p:sp>
        <p:sp>
          <p:nvSpPr>
            <p:cNvPr id="29746" name="TextBox 48"/>
            <p:cNvSpPr txBox="1">
              <a:spLocks noChangeArrowheads="1"/>
            </p:cNvSpPr>
            <p:nvPr/>
          </p:nvSpPr>
          <p:spPr bwMode="auto">
            <a:xfrm>
              <a:off x="3530720" y="2035408"/>
              <a:ext cx="988930" cy="405357"/>
            </a:xfrm>
            <a:prstGeom prst="rect">
              <a:avLst/>
            </a:prstGeom>
            <a:noFill/>
            <a:ln w="9525">
              <a:noFill/>
              <a:miter lim="800000"/>
              <a:headEnd/>
              <a:tailEnd/>
            </a:ln>
          </p:spPr>
          <p:txBody>
            <a:bodyPr>
              <a:spAutoFit/>
            </a:bodyPr>
            <a:lstStyle/>
            <a:p>
              <a:pPr algn="ctr">
                <a:spcBef>
                  <a:spcPct val="20000"/>
                </a:spcBef>
              </a:pPr>
              <a:r>
                <a:rPr lang="en-US" sz="1000" dirty="0"/>
                <a:t>CIAV Phase 5 ISR</a:t>
              </a:r>
            </a:p>
          </p:txBody>
        </p:sp>
        <p:sp>
          <p:nvSpPr>
            <p:cNvPr id="50" name="Left Brace 49"/>
            <p:cNvSpPr/>
            <p:nvPr/>
          </p:nvSpPr>
          <p:spPr bwMode="auto">
            <a:xfrm rot="3349651">
              <a:off x="3505716" y="66500"/>
              <a:ext cx="258940" cy="3935209"/>
            </a:xfrm>
            <a:prstGeom prst="leftBrace">
              <a:avLst>
                <a:gd name="adj1" fmla="val 40944"/>
                <a:gd name="adj2" fmla="val 582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defRPr/>
              </a:pPr>
              <a:endParaRPr lang="en-GB" dirty="0">
                <a:ea typeface="ＭＳ Ｐゴシック" charset="-128"/>
              </a:endParaRPr>
            </a:p>
          </p:txBody>
        </p:sp>
        <p:sp>
          <p:nvSpPr>
            <p:cNvPr id="29748" name="TextBox 50"/>
            <p:cNvSpPr txBox="1">
              <a:spLocks noChangeArrowheads="1"/>
            </p:cNvSpPr>
            <p:nvPr/>
          </p:nvSpPr>
          <p:spPr bwMode="auto">
            <a:xfrm>
              <a:off x="1860807" y="1469962"/>
              <a:ext cx="1522286" cy="766708"/>
            </a:xfrm>
            <a:prstGeom prst="rect">
              <a:avLst/>
            </a:prstGeom>
            <a:noFill/>
            <a:ln w="9525">
              <a:noFill/>
              <a:miter lim="800000"/>
              <a:headEnd/>
              <a:tailEnd/>
            </a:ln>
          </p:spPr>
          <p:txBody>
            <a:bodyPr>
              <a:spAutoFit/>
            </a:bodyPr>
            <a:lstStyle/>
            <a:p>
              <a:pPr algn="ctr">
                <a:spcBef>
                  <a:spcPct val="20000"/>
                </a:spcBef>
              </a:pPr>
              <a:r>
                <a:rPr lang="en-US" sz="1000" dirty="0"/>
                <a:t>CUR 1021</a:t>
              </a:r>
            </a:p>
            <a:p>
              <a:pPr algn="ctr">
                <a:spcBef>
                  <a:spcPct val="20000"/>
                </a:spcBef>
              </a:pPr>
              <a:r>
                <a:rPr lang="en-US" sz="1000" dirty="0"/>
                <a:t>AMN Core</a:t>
              </a:r>
            </a:p>
            <a:p>
              <a:pPr algn="ctr">
                <a:spcBef>
                  <a:spcPct val="20000"/>
                </a:spcBef>
              </a:pPr>
              <a:r>
                <a:rPr lang="en-US" sz="1000" dirty="0"/>
                <a:t>FAS Up-grade to Support FOC AMN</a:t>
              </a:r>
            </a:p>
          </p:txBody>
        </p:sp>
        <p:sp>
          <p:nvSpPr>
            <p:cNvPr id="46" name="Left Brace 45"/>
            <p:cNvSpPr/>
            <p:nvPr/>
          </p:nvSpPr>
          <p:spPr bwMode="auto">
            <a:xfrm rot="3292481">
              <a:off x="4490741" y="2670846"/>
              <a:ext cx="361871" cy="775516"/>
            </a:xfrm>
            <a:prstGeom prst="leftBrace">
              <a:avLst>
                <a:gd name="adj1" fmla="val 8333"/>
                <a:gd name="adj2" fmla="val 58246"/>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20000"/>
                </a:spcBef>
                <a:defRPr/>
              </a:pPr>
              <a:endParaRPr lang="en-GB" dirty="0">
                <a:ea typeface="ＭＳ Ｐゴシック" charset="-128"/>
              </a:endParaRPr>
            </a:p>
          </p:txBody>
        </p:sp>
        <p:sp>
          <p:nvSpPr>
            <p:cNvPr id="51" name="5-Point Star 50"/>
            <p:cNvSpPr/>
            <p:nvPr/>
          </p:nvSpPr>
          <p:spPr bwMode="auto">
            <a:xfrm>
              <a:off x="3898631" y="3681827"/>
              <a:ext cx="153127" cy="131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fr-FR" dirty="0">
                <a:solidFill>
                  <a:srgbClr val="FFFFFF"/>
                </a:solidFill>
                <a:ea typeface="ＭＳ Ｐゴシック" charset="-128"/>
              </a:endParaRPr>
            </a:p>
          </p:txBody>
        </p:sp>
        <p:sp>
          <p:nvSpPr>
            <p:cNvPr id="29751" name="TextBox 25"/>
            <p:cNvSpPr txBox="1">
              <a:spLocks noChangeArrowheads="1"/>
            </p:cNvSpPr>
            <p:nvPr/>
          </p:nvSpPr>
          <p:spPr bwMode="auto">
            <a:xfrm>
              <a:off x="3906838" y="3706813"/>
              <a:ext cx="836612" cy="246062"/>
            </a:xfrm>
            <a:prstGeom prst="rect">
              <a:avLst/>
            </a:prstGeom>
            <a:noFill/>
            <a:ln w="9525">
              <a:noFill/>
              <a:miter lim="800000"/>
              <a:headEnd/>
              <a:tailEnd/>
            </a:ln>
          </p:spPr>
          <p:txBody>
            <a:bodyPr>
              <a:spAutoFit/>
            </a:bodyPr>
            <a:lstStyle/>
            <a:p>
              <a:pPr algn="ctr">
                <a:spcBef>
                  <a:spcPct val="20000"/>
                </a:spcBef>
              </a:pPr>
              <a:r>
                <a:rPr lang="en-US" sz="1000" dirty="0"/>
                <a:t>Mar 11</a:t>
              </a:r>
            </a:p>
          </p:txBody>
        </p:sp>
        <p:sp>
          <p:nvSpPr>
            <p:cNvPr id="29752" name="TextBox 37"/>
            <p:cNvSpPr txBox="1">
              <a:spLocks noChangeArrowheads="1"/>
            </p:cNvSpPr>
            <p:nvPr/>
          </p:nvSpPr>
          <p:spPr bwMode="auto">
            <a:xfrm>
              <a:off x="7162800" y="4948238"/>
              <a:ext cx="1917700" cy="1714969"/>
            </a:xfrm>
            <a:prstGeom prst="rect">
              <a:avLst/>
            </a:prstGeom>
            <a:noFill/>
            <a:ln w="9525">
              <a:noFill/>
              <a:miter lim="800000"/>
              <a:headEnd/>
              <a:tailEnd/>
            </a:ln>
          </p:spPr>
          <p:txBody>
            <a:bodyPr>
              <a:spAutoFit/>
            </a:bodyPr>
            <a:lstStyle/>
            <a:p>
              <a:pPr marL="228600" indent="-228600">
                <a:spcBef>
                  <a:spcPct val="20000"/>
                </a:spcBef>
              </a:pPr>
              <a:r>
                <a:rPr lang="en-US" sz="1000" dirty="0"/>
                <a:t>Mar 11 Activities:</a:t>
              </a:r>
            </a:p>
            <a:p>
              <a:pPr marL="228600" indent="-228600">
                <a:spcBef>
                  <a:spcPct val="20000"/>
                </a:spcBef>
              </a:pPr>
              <a:r>
                <a:rPr lang="en-US" sz="1000" dirty="0"/>
                <a:t>1.  ISR Wksp:</a:t>
              </a:r>
            </a:p>
            <a:p>
              <a:pPr marL="228600" indent="-228600">
                <a:spcBef>
                  <a:spcPct val="20000"/>
                </a:spcBef>
              </a:pPr>
              <a:r>
                <a:rPr lang="en-US" sz="1000" dirty="0"/>
                <a:t>	Early Wins in spt of FOC </a:t>
              </a:r>
            </a:p>
            <a:p>
              <a:pPr marL="228600" indent="-228600">
                <a:spcBef>
                  <a:spcPct val="20000"/>
                </a:spcBef>
              </a:pPr>
              <a:r>
                <a:rPr lang="en-US" sz="1000" dirty="0"/>
                <a:t>2. CX-I OA Out-brief</a:t>
              </a:r>
            </a:p>
            <a:p>
              <a:pPr marL="228600" indent="-228600">
                <a:spcBef>
                  <a:spcPct val="20000"/>
                </a:spcBef>
              </a:pPr>
              <a:r>
                <a:rPr lang="en-US" sz="1000" dirty="0"/>
                <a:t>3. AMN OA Out-brief</a:t>
              </a:r>
            </a:p>
            <a:p>
              <a:pPr marL="228600" indent="-228600">
                <a:spcBef>
                  <a:spcPct val="20000"/>
                </a:spcBef>
              </a:pPr>
              <a:r>
                <a:rPr lang="en-US" sz="1000" dirty="0"/>
                <a:t>4. BG Donahue Brief</a:t>
              </a:r>
            </a:p>
            <a:p>
              <a:pPr marL="228600" indent="-228600">
                <a:spcBef>
                  <a:spcPct val="20000"/>
                </a:spcBef>
              </a:pPr>
              <a:r>
                <a:rPr lang="en-US" sz="1000" dirty="0"/>
                <a:t>5. JIC – Ft Huachuca</a:t>
              </a:r>
            </a:p>
            <a:p>
              <a:pPr marL="228600" indent="-228600">
                <a:spcBef>
                  <a:spcPct val="20000"/>
                </a:spcBef>
              </a:pPr>
              <a:r>
                <a:rPr lang="en-US" sz="1000" dirty="0"/>
                <a:t>6. CUR 1204 Requirement</a:t>
              </a:r>
            </a:p>
          </p:txBody>
        </p:sp>
        <p:sp>
          <p:nvSpPr>
            <p:cNvPr id="29753" name="Ellipse 52"/>
            <p:cNvSpPr>
              <a:spLocks noChangeArrowheads="1"/>
            </p:cNvSpPr>
            <p:nvPr/>
          </p:nvSpPr>
          <p:spPr bwMode="auto">
            <a:xfrm>
              <a:off x="2719388" y="3173413"/>
              <a:ext cx="1357312" cy="1071562"/>
            </a:xfrm>
            <a:prstGeom prst="ellipse">
              <a:avLst/>
            </a:prstGeom>
            <a:noFill/>
            <a:ln w="9525">
              <a:noFill/>
              <a:round/>
              <a:headEnd/>
              <a:tailEnd/>
            </a:ln>
          </p:spPr>
          <p:txBody>
            <a:bodyPr/>
            <a:lstStyle/>
            <a:p>
              <a:pPr marL="342900" indent="-342900">
                <a:spcBef>
                  <a:spcPct val="20000"/>
                </a:spcBef>
              </a:pPr>
              <a:endParaRPr lang="fr-FR" dirty="0"/>
            </a:p>
          </p:txBody>
        </p:sp>
        <p:sp>
          <p:nvSpPr>
            <p:cNvPr id="29754" name="Line Callout 2 (Border and Accent Bar) 3"/>
            <p:cNvSpPr>
              <a:spLocks/>
            </p:cNvSpPr>
            <p:nvPr/>
          </p:nvSpPr>
          <p:spPr bwMode="auto">
            <a:xfrm>
              <a:off x="3797300" y="5829300"/>
              <a:ext cx="2597150" cy="479425"/>
            </a:xfrm>
            <a:prstGeom prst="accentBorderCallout2">
              <a:avLst>
                <a:gd name="adj1" fmla="val 24162"/>
                <a:gd name="adj2" fmla="val -3042"/>
                <a:gd name="adj3" fmla="val 24162"/>
                <a:gd name="adj4" fmla="val -10519"/>
                <a:gd name="adj5" fmla="val -341611"/>
                <a:gd name="adj6" fmla="val -10519"/>
              </a:avLst>
            </a:prstGeom>
            <a:noFill/>
            <a:ln w="3175">
              <a:solidFill>
                <a:schemeClr val="tx1"/>
              </a:solidFill>
              <a:round/>
              <a:headEnd/>
              <a:tailEnd/>
            </a:ln>
          </p:spPr>
          <p:txBody>
            <a:bodyPr/>
            <a:lstStyle/>
            <a:p>
              <a:pPr>
                <a:spcBef>
                  <a:spcPct val="20000"/>
                </a:spcBef>
              </a:pPr>
              <a:r>
                <a:rPr lang="en-US" sz="1100" dirty="0"/>
                <a:t>AMN Strategic Roadmap  V1.0</a:t>
              </a:r>
            </a:p>
            <a:p>
              <a:pPr>
                <a:spcBef>
                  <a:spcPct val="20000"/>
                </a:spcBef>
              </a:pPr>
              <a:r>
                <a:rPr lang="en-US" sz="1100" dirty="0"/>
                <a:t>- AMN Core plus GBR, USA</a:t>
              </a:r>
            </a:p>
            <a:p>
              <a:pPr>
                <a:spcBef>
                  <a:spcPct val="20000"/>
                </a:spcBef>
              </a:pPr>
              <a:endParaRPr lang="en-GB" sz="2000" dirty="0"/>
            </a:p>
            <a:p>
              <a:pPr>
                <a:spcBef>
                  <a:spcPct val="20000"/>
                </a:spcBef>
              </a:pPr>
              <a:endParaRPr lang="en-GB" sz="2000" dirty="0"/>
            </a:p>
          </p:txBody>
        </p:sp>
        <p:sp>
          <p:nvSpPr>
            <p:cNvPr id="29755" name="Line Callout 2 (Border and Accent Bar) 61"/>
            <p:cNvSpPr>
              <a:spLocks/>
            </p:cNvSpPr>
            <p:nvPr/>
          </p:nvSpPr>
          <p:spPr bwMode="auto">
            <a:xfrm>
              <a:off x="4146550" y="5094288"/>
              <a:ext cx="2857500" cy="673100"/>
            </a:xfrm>
            <a:prstGeom prst="accentBorderCallout2">
              <a:avLst>
                <a:gd name="adj1" fmla="val 17185"/>
                <a:gd name="adj2" fmla="val -2769"/>
                <a:gd name="adj3" fmla="val 17185"/>
                <a:gd name="adj4" fmla="val -10375"/>
                <a:gd name="adj5" fmla="val -166347"/>
                <a:gd name="adj6" fmla="val -10375"/>
              </a:avLst>
            </a:prstGeom>
            <a:noFill/>
            <a:ln w="3175">
              <a:solidFill>
                <a:schemeClr val="tx1"/>
              </a:solidFill>
              <a:round/>
              <a:headEnd/>
              <a:tailEnd/>
            </a:ln>
          </p:spPr>
          <p:txBody>
            <a:bodyPr/>
            <a:lstStyle/>
            <a:p>
              <a:pPr>
                <a:spcBef>
                  <a:spcPct val="20000"/>
                </a:spcBef>
              </a:pPr>
              <a:r>
                <a:rPr lang="en-US" sz="1100" dirty="0"/>
                <a:t>CMT Review-IJC Sponsored (6-21 Feb)</a:t>
              </a:r>
            </a:p>
            <a:p>
              <a:pPr>
                <a:spcBef>
                  <a:spcPct val="20000"/>
                </a:spcBef>
              </a:pPr>
              <a:r>
                <a:rPr lang="en-US" sz="1100" dirty="0"/>
                <a:t>ESB Workshop (9-11 Feb)</a:t>
              </a:r>
            </a:p>
            <a:p>
              <a:pPr>
                <a:spcBef>
                  <a:spcPct val="20000"/>
                </a:spcBef>
              </a:pPr>
              <a:r>
                <a:rPr lang="en-US" sz="1100" dirty="0"/>
                <a:t>XMPP Ct Workshop (14-18 Feb)</a:t>
              </a:r>
              <a:endParaRPr lang="en-GB" sz="2000" dirty="0"/>
            </a:p>
          </p:txBody>
        </p:sp>
        <p:sp>
          <p:nvSpPr>
            <p:cNvPr id="29756" name="Line Callout 2 (Border and Accent Bar) 62"/>
            <p:cNvSpPr>
              <a:spLocks/>
            </p:cNvSpPr>
            <p:nvPr/>
          </p:nvSpPr>
          <p:spPr bwMode="auto">
            <a:xfrm>
              <a:off x="4406900" y="4762500"/>
              <a:ext cx="2597150" cy="290513"/>
            </a:xfrm>
            <a:prstGeom prst="accentBorderCallout2">
              <a:avLst>
                <a:gd name="adj1" fmla="val 39778"/>
                <a:gd name="adj2" fmla="val -3042"/>
                <a:gd name="adj3" fmla="val 39778"/>
                <a:gd name="adj4" fmla="val -11032"/>
                <a:gd name="adj5" fmla="val -301106"/>
                <a:gd name="adj6" fmla="val -11032"/>
              </a:avLst>
            </a:prstGeom>
            <a:noFill/>
            <a:ln w="3175">
              <a:solidFill>
                <a:schemeClr val="tx1"/>
              </a:solidFill>
              <a:round/>
              <a:headEnd/>
              <a:tailEnd/>
            </a:ln>
          </p:spPr>
          <p:txBody>
            <a:bodyPr/>
            <a:lstStyle/>
            <a:p>
              <a:pPr>
                <a:spcBef>
                  <a:spcPct val="20000"/>
                </a:spcBef>
              </a:pPr>
              <a:r>
                <a:rPr lang="en-US" sz="1100" dirty="0"/>
                <a:t>Operational Assessment (CX-I)</a:t>
              </a:r>
            </a:p>
          </p:txBody>
        </p:sp>
        <p:sp>
          <p:nvSpPr>
            <p:cNvPr id="64" name="Line Callout 2 (Border and Accent Bar) 63"/>
            <p:cNvSpPr>
              <a:spLocks/>
            </p:cNvSpPr>
            <p:nvPr/>
          </p:nvSpPr>
          <p:spPr bwMode="auto">
            <a:xfrm>
              <a:off x="5718048" y="3791193"/>
              <a:ext cx="3134995" cy="884575"/>
            </a:xfrm>
            <a:prstGeom prst="accentBorderCallout2">
              <a:avLst>
                <a:gd name="adj1" fmla="val 13093"/>
                <a:gd name="adj2" fmla="val -2523"/>
                <a:gd name="adj3" fmla="val 13093"/>
                <a:gd name="adj4" fmla="val -34662"/>
                <a:gd name="adj5" fmla="val -62907"/>
                <a:gd name="adj6" fmla="val -34662"/>
              </a:avLst>
            </a:prstGeom>
            <a:solidFill>
              <a:srgbClr val="FF0000">
                <a:alpha val="70000"/>
              </a:srgbClr>
            </a:solidFill>
            <a:ln w="3175">
              <a:solidFill>
                <a:schemeClr val="tx1"/>
              </a:solidFill>
              <a:round/>
              <a:headEnd/>
              <a:tailEnd/>
            </a:ln>
            <a:effectLst>
              <a:outerShdw dist="38100" dir="5400000" algn="t" rotWithShape="0">
                <a:srgbClr val="808080">
                  <a:alpha val="39998"/>
                </a:srgbClr>
              </a:outerShdw>
            </a:effectLst>
          </p:spPr>
          <p:txBody>
            <a:bodyPr/>
            <a:lstStyle/>
            <a:p>
              <a:pPr>
                <a:spcBef>
                  <a:spcPct val="20000"/>
                </a:spcBef>
                <a:defRPr/>
              </a:pPr>
              <a:r>
                <a:rPr lang="en-US" sz="1200" b="0" dirty="0">
                  <a:solidFill>
                    <a:srgbClr val="2D2D8A"/>
                  </a:solidFill>
                  <a:latin typeface="Arial" pitchFamily="34" charset="0"/>
                </a:rPr>
                <a:t>AMN Strategic Roadmap V 2.0</a:t>
              </a:r>
            </a:p>
            <a:p>
              <a:pPr>
                <a:spcBef>
                  <a:spcPct val="20000"/>
                </a:spcBef>
                <a:defRPr/>
              </a:pPr>
              <a:r>
                <a:rPr lang="en-US" sz="1200" b="0" dirty="0">
                  <a:latin typeface="Arial" pitchFamily="34" charset="0"/>
                </a:rPr>
                <a:t>AMN Core plus GBR, USA, </a:t>
              </a:r>
              <a:br>
                <a:rPr lang="en-US" sz="1200" b="0" dirty="0">
                  <a:latin typeface="Arial" pitchFamily="34" charset="0"/>
                </a:rPr>
              </a:br>
              <a:r>
                <a:rPr lang="en-US" sz="1200" b="0" dirty="0">
                  <a:latin typeface="Arial" pitchFamily="34" charset="0"/>
                </a:rPr>
                <a:t>  + FRA, ITA, DEU, NOR, CAN, AUS</a:t>
              </a:r>
            </a:p>
            <a:p>
              <a:pPr>
                <a:spcBef>
                  <a:spcPct val="20000"/>
                </a:spcBef>
                <a:defRPr/>
              </a:pPr>
              <a:r>
                <a:rPr lang="en-US" sz="1200" b="0" dirty="0">
                  <a:latin typeface="Arial" pitchFamily="34" charset="0"/>
                </a:rPr>
                <a:t>CUR 1204 (AMN 2012) Requirement</a:t>
              </a:r>
            </a:p>
          </p:txBody>
        </p:sp>
        <p:sp>
          <p:nvSpPr>
            <p:cNvPr id="15375" name="Diamond 1"/>
            <p:cNvSpPr>
              <a:spLocks noChangeArrowheads="1"/>
            </p:cNvSpPr>
            <p:nvPr/>
          </p:nvSpPr>
          <p:spPr bwMode="auto">
            <a:xfrm>
              <a:off x="4325082" y="3318347"/>
              <a:ext cx="352358" cy="366696"/>
            </a:xfrm>
            <a:prstGeom prst="diamond">
              <a:avLst/>
            </a:prstGeom>
            <a:solidFill>
              <a:srgbClr val="2D2D8A"/>
            </a:solidFill>
            <a:ln w="9525">
              <a:noFill/>
              <a:miter lim="800000"/>
              <a:headEnd/>
              <a:tailEnd/>
            </a:ln>
            <a:effectLst>
              <a:outerShdw dist="38100" dir="5400000" algn="t" rotWithShape="0">
                <a:srgbClr val="808080">
                  <a:alpha val="39998"/>
                </a:srgbClr>
              </a:outerShdw>
            </a:effectLst>
          </p:spPr>
          <p:txBody>
            <a:bodyPr/>
            <a:lstStyle/>
            <a:p>
              <a:pPr marL="342900" indent="-342900">
                <a:spcBef>
                  <a:spcPct val="20000"/>
                </a:spcBef>
                <a:defRPr/>
              </a:pPr>
              <a:endParaRPr lang="en-GB" dirty="0">
                <a:ea typeface="ＭＳ Ｐゴシック" charset="-128"/>
              </a:endParaRPr>
            </a:p>
          </p:txBody>
        </p:sp>
        <p:sp>
          <p:nvSpPr>
            <p:cNvPr id="29759" name="Line Callout 2 (Border and Accent Bar) 64"/>
            <p:cNvSpPr>
              <a:spLocks/>
            </p:cNvSpPr>
            <p:nvPr/>
          </p:nvSpPr>
          <p:spPr bwMode="auto">
            <a:xfrm>
              <a:off x="6518275" y="2500313"/>
              <a:ext cx="2568575" cy="890587"/>
            </a:xfrm>
            <a:prstGeom prst="accentBorderCallout2">
              <a:avLst>
                <a:gd name="adj1" fmla="val 12995"/>
                <a:gd name="adj2" fmla="val -3079"/>
                <a:gd name="adj3" fmla="val 12995"/>
                <a:gd name="adj4" fmla="val -24421"/>
                <a:gd name="adj5" fmla="val -17148"/>
                <a:gd name="adj6" fmla="val -24616"/>
              </a:avLst>
            </a:prstGeom>
            <a:solidFill>
              <a:srgbClr val="FF0000">
                <a:alpha val="41960"/>
              </a:srgbClr>
            </a:solidFill>
            <a:ln w="3175">
              <a:solidFill>
                <a:schemeClr val="tx1"/>
              </a:solidFill>
              <a:round/>
              <a:headEnd/>
              <a:tailEnd/>
            </a:ln>
          </p:spPr>
          <p:txBody>
            <a:bodyPr/>
            <a:lstStyle/>
            <a:p>
              <a:pPr>
                <a:spcBef>
                  <a:spcPct val="20000"/>
                </a:spcBef>
              </a:pPr>
              <a:r>
                <a:rPr lang="en-US" sz="1000" dirty="0"/>
                <a:t>AMN Strategic Roadmap V 3.0</a:t>
              </a:r>
            </a:p>
            <a:p>
              <a:pPr>
                <a:spcBef>
                  <a:spcPct val="20000"/>
                </a:spcBef>
              </a:pPr>
              <a:r>
                <a:rPr lang="en-US" sz="1000" dirty="0"/>
                <a:t>AMN Core plus GBR, USA, FRA,  ITA, DEU, NOR, CAN, AUS ,POL, ESP</a:t>
              </a:r>
              <a:br>
                <a:rPr lang="en-US" sz="1000" dirty="0"/>
              </a:br>
              <a:r>
                <a:rPr lang="en-US" sz="1000" dirty="0"/>
                <a:t>+ SWE, FIN</a:t>
              </a:r>
            </a:p>
            <a:p>
              <a:pPr>
                <a:spcBef>
                  <a:spcPct val="20000"/>
                </a:spcBef>
              </a:pPr>
              <a:r>
                <a:rPr lang="en-US" sz="1000" dirty="0"/>
                <a:t>CUR 1204 (AMN 2012) Requirement</a:t>
              </a:r>
            </a:p>
          </p:txBody>
        </p:sp>
        <p:sp>
          <p:nvSpPr>
            <p:cNvPr id="29760" name="Line Callout 2 (Border and Accent Bar) 66"/>
            <p:cNvSpPr>
              <a:spLocks/>
            </p:cNvSpPr>
            <p:nvPr/>
          </p:nvSpPr>
          <p:spPr bwMode="auto">
            <a:xfrm>
              <a:off x="6081713" y="3462338"/>
              <a:ext cx="2771775" cy="246062"/>
            </a:xfrm>
            <a:prstGeom prst="accentBorderCallout2">
              <a:avLst>
                <a:gd name="adj1" fmla="val 47060"/>
                <a:gd name="adj2" fmla="val -2852"/>
                <a:gd name="adj3" fmla="val 47060"/>
                <a:gd name="adj4" fmla="val -31074"/>
                <a:gd name="adj5" fmla="val -104574"/>
                <a:gd name="adj6" fmla="val -31074"/>
              </a:avLst>
            </a:prstGeom>
            <a:solidFill>
              <a:srgbClr val="FF0000">
                <a:alpha val="41960"/>
              </a:srgbClr>
            </a:solidFill>
            <a:ln w="3175">
              <a:solidFill>
                <a:schemeClr val="tx1"/>
              </a:solidFill>
              <a:round/>
              <a:headEnd/>
              <a:tailEnd/>
            </a:ln>
          </p:spPr>
          <p:txBody>
            <a:bodyPr/>
            <a:lstStyle/>
            <a:p>
              <a:pPr>
                <a:spcBef>
                  <a:spcPct val="20000"/>
                </a:spcBef>
              </a:pPr>
              <a:r>
                <a:rPr lang="en-US" sz="1000" dirty="0"/>
                <a:t>AMN OPT (End June, Norfolk, VA)</a:t>
              </a:r>
            </a:p>
          </p:txBody>
        </p:sp>
      </p:grpSp>
      <p:sp>
        <p:nvSpPr>
          <p:cNvPr id="10296" name="AutoShape 56"/>
          <p:cNvSpPr>
            <a:spLocks noChangeArrowheads="1"/>
          </p:cNvSpPr>
          <p:nvPr/>
        </p:nvSpPr>
        <p:spPr bwMode="auto">
          <a:xfrm>
            <a:off x="1930400" y="5094288"/>
            <a:ext cx="309563" cy="304800"/>
          </a:xfrm>
          <a:prstGeom prst="star5">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de-DE">
              <a:latin typeface="Arial" pitchFamily="34" charset="0"/>
            </a:endParaRPr>
          </a:p>
        </p:txBody>
      </p:sp>
      <p:sp>
        <p:nvSpPr>
          <p:cNvPr id="10297" name="AutoShape 57"/>
          <p:cNvSpPr>
            <a:spLocks noChangeArrowheads="1"/>
          </p:cNvSpPr>
          <p:nvPr/>
        </p:nvSpPr>
        <p:spPr bwMode="auto">
          <a:xfrm>
            <a:off x="3621088" y="4013200"/>
            <a:ext cx="309562" cy="304800"/>
          </a:xfrm>
          <a:prstGeom prst="star5">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de-DE">
              <a:latin typeface="Arial" pitchFamily="34" charset="0"/>
            </a:endParaRPr>
          </a:p>
        </p:txBody>
      </p:sp>
      <p:sp>
        <p:nvSpPr>
          <p:cNvPr id="10298" name="AutoShape 58"/>
          <p:cNvSpPr>
            <a:spLocks noChangeArrowheads="1"/>
          </p:cNvSpPr>
          <p:nvPr/>
        </p:nvSpPr>
        <p:spPr bwMode="auto">
          <a:xfrm>
            <a:off x="5319713" y="2852738"/>
            <a:ext cx="309562" cy="304800"/>
          </a:xfrm>
          <a:prstGeom prst="star5">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de-DE">
              <a:latin typeface="Arial" pitchFamily="34" charset="0"/>
            </a:endParaRPr>
          </a:p>
        </p:txBody>
      </p:sp>
      <p:grpSp>
        <p:nvGrpSpPr>
          <p:cNvPr id="29703" name="Group 61"/>
          <p:cNvGrpSpPr>
            <a:grpSpLocks/>
          </p:cNvGrpSpPr>
          <p:nvPr/>
        </p:nvGrpSpPr>
        <p:grpSpPr bwMode="auto">
          <a:xfrm>
            <a:off x="5146675" y="2017713"/>
            <a:ext cx="669925" cy="835025"/>
            <a:chOff x="3242" y="1271"/>
            <a:chExt cx="422" cy="526"/>
          </a:xfrm>
        </p:grpSpPr>
        <p:sp>
          <p:nvSpPr>
            <p:cNvPr id="10299" name="Text Box 59"/>
            <p:cNvSpPr txBox="1">
              <a:spLocks noChangeArrowheads="1"/>
            </p:cNvSpPr>
            <p:nvPr/>
          </p:nvSpPr>
          <p:spPr bwMode="auto">
            <a:xfrm>
              <a:off x="3242" y="1271"/>
              <a:ext cx="422" cy="194"/>
            </a:xfrm>
            <a:prstGeom prst="rect">
              <a:avLst/>
            </a:prstGeom>
            <a:noFill/>
            <a:ln w="3175">
              <a:solidFill>
                <a:schemeClr val="tx1"/>
              </a:solidFill>
              <a:miter lim="800000"/>
              <a:headEnd/>
              <a:tailEnd/>
            </a:ln>
            <a:effectLst>
              <a:prstShdw prst="shdw17" dist="17961" dir="2700000">
                <a:schemeClr val="tx1">
                  <a:gamma/>
                  <a:shade val="60000"/>
                  <a:invGamma/>
                </a:schemeClr>
              </a:prstShdw>
            </a:effectLst>
          </p:spPr>
          <p:txBody>
            <a:bodyPr wrap="none">
              <a:spAutoFit/>
            </a:bodyPr>
            <a:lstStyle/>
            <a:p>
              <a:pPr algn="ctr">
                <a:defRPr/>
              </a:pPr>
              <a:r>
                <a:rPr lang="en-GB" sz="1400" dirty="0">
                  <a:latin typeface="Arial" pitchFamily="34" charset="0"/>
                </a:rPr>
                <a:t>CMT3</a:t>
              </a:r>
              <a:endParaRPr lang="en-US" sz="1400" dirty="0">
                <a:latin typeface="Arial" pitchFamily="34" charset="0"/>
              </a:endParaRPr>
            </a:p>
          </p:txBody>
        </p:sp>
        <p:cxnSp>
          <p:nvCxnSpPr>
            <p:cNvPr id="10300" name="AutoShape 60"/>
            <p:cNvCxnSpPr>
              <a:cxnSpLocks noChangeShapeType="1"/>
              <a:stCxn id="10298" idx="0"/>
              <a:endCxn id="10299" idx="2"/>
            </p:cNvCxnSpPr>
            <p:nvPr/>
          </p:nvCxnSpPr>
          <p:spPr bwMode="auto">
            <a:xfrm flipV="1">
              <a:off x="3449" y="1465"/>
              <a:ext cx="4" cy="332"/>
            </a:xfrm>
            <a:prstGeom prst="straightConnector1">
              <a:avLst/>
            </a:prstGeom>
            <a:noFill/>
            <a:ln w="6350">
              <a:solidFill>
                <a:schemeClr val="tx1"/>
              </a:solidFill>
              <a:round/>
              <a:headEnd/>
              <a:tailEnd/>
            </a:ln>
            <a:effectLst>
              <a:prstShdw prst="shdw17" dist="17961" dir="2700000">
                <a:schemeClr val="tx1">
                  <a:gamma/>
                  <a:shade val="60000"/>
                  <a:invGamma/>
                </a:schemeClr>
              </a:prstShdw>
            </a:effectLst>
          </p:spPr>
        </p:cxnSp>
      </p:grpSp>
      <p:grpSp>
        <p:nvGrpSpPr>
          <p:cNvPr id="29704" name="Group 62"/>
          <p:cNvGrpSpPr>
            <a:grpSpLocks/>
          </p:cNvGrpSpPr>
          <p:nvPr/>
        </p:nvGrpSpPr>
        <p:grpSpPr bwMode="auto">
          <a:xfrm>
            <a:off x="3425825" y="3186113"/>
            <a:ext cx="669925" cy="835025"/>
            <a:chOff x="3242" y="1271"/>
            <a:chExt cx="422" cy="526"/>
          </a:xfrm>
        </p:grpSpPr>
        <p:sp>
          <p:nvSpPr>
            <p:cNvPr id="10303" name="Text Box 63"/>
            <p:cNvSpPr txBox="1">
              <a:spLocks noChangeArrowheads="1"/>
            </p:cNvSpPr>
            <p:nvPr/>
          </p:nvSpPr>
          <p:spPr bwMode="auto">
            <a:xfrm>
              <a:off x="3242" y="1271"/>
              <a:ext cx="422" cy="194"/>
            </a:xfrm>
            <a:prstGeom prst="rect">
              <a:avLst/>
            </a:prstGeom>
            <a:noFill/>
            <a:ln w="3175">
              <a:solidFill>
                <a:schemeClr val="tx1"/>
              </a:solidFill>
              <a:miter lim="800000"/>
              <a:headEnd/>
              <a:tailEnd/>
            </a:ln>
            <a:effectLst>
              <a:prstShdw prst="shdw17" dist="17961" dir="2700000">
                <a:schemeClr val="tx1">
                  <a:gamma/>
                  <a:shade val="60000"/>
                  <a:invGamma/>
                </a:schemeClr>
              </a:prstShdw>
            </a:effectLst>
          </p:spPr>
          <p:txBody>
            <a:bodyPr wrap="none">
              <a:spAutoFit/>
            </a:bodyPr>
            <a:lstStyle/>
            <a:p>
              <a:pPr algn="ctr">
                <a:defRPr/>
              </a:pPr>
              <a:r>
                <a:rPr lang="en-GB" sz="1400" dirty="0">
                  <a:latin typeface="Arial" pitchFamily="34" charset="0"/>
                </a:rPr>
                <a:t>CMT2</a:t>
              </a:r>
              <a:endParaRPr lang="en-US" sz="1400" dirty="0">
                <a:latin typeface="Arial" pitchFamily="34" charset="0"/>
              </a:endParaRPr>
            </a:p>
          </p:txBody>
        </p:sp>
        <p:cxnSp>
          <p:nvCxnSpPr>
            <p:cNvPr id="10304" name="AutoShape 64"/>
            <p:cNvCxnSpPr>
              <a:cxnSpLocks noChangeShapeType="1"/>
              <a:endCxn id="10303" idx="2"/>
            </p:cNvCxnSpPr>
            <p:nvPr/>
          </p:nvCxnSpPr>
          <p:spPr bwMode="auto">
            <a:xfrm flipV="1">
              <a:off x="3449" y="1465"/>
              <a:ext cx="4" cy="332"/>
            </a:xfrm>
            <a:prstGeom prst="straightConnector1">
              <a:avLst/>
            </a:prstGeom>
            <a:noFill/>
            <a:ln w="6350">
              <a:solidFill>
                <a:schemeClr val="tx1"/>
              </a:solidFill>
              <a:round/>
              <a:headEnd/>
              <a:tailEnd/>
            </a:ln>
            <a:effectLst>
              <a:prstShdw prst="shdw17" dist="17961" dir="2700000">
                <a:schemeClr val="tx1">
                  <a:gamma/>
                  <a:shade val="60000"/>
                  <a:invGamma/>
                </a:schemeClr>
              </a:prstShdw>
            </a:effectLst>
          </p:spPr>
        </p:cxnSp>
      </p:grpSp>
      <p:sp>
        <p:nvSpPr>
          <p:cNvPr id="10306" name="Text Box 66"/>
          <p:cNvSpPr txBox="1">
            <a:spLocks noChangeArrowheads="1"/>
          </p:cNvSpPr>
          <p:nvPr/>
        </p:nvSpPr>
        <p:spPr bwMode="auto">
          <a:xfrm>
            <a:off x="1743075" y="4056063"/>
            <a:ext cx="669925" cy="307975"/>
          </a:xfrm>
          <a:prstGeom prst="rect">
            <a:avLst/>
          </a:prstGeom>
          <a:noFill/>
          <a:ln w="3175">
            <a:solidFill>
              <a:schemeClr val="tx1"/>
            </a:solidFill>
            <a:miter lim="800000"/>
            <a:headEnd/>
            <a:tailEnd/>
          </a:ln>
          <a:effectLst>
            <a:prstShdw prst="shdw17" dist="17961" dir="2700000">
              <a:schemeClr val="tx1">
                <a:gamma/>
                <a:shade val="60000"/>
                <a:invGamma/>
              </a:schemeClr>
            </a:prstShdw>
          </a:effectLst>
        </p:spPr>
        <p:txBody>
          <a:bodyPr wrap="none">
            <a:spAutoFit/>
          </a:bodyPr>
          <a:lstStyle/>
          <a:p>
            <a:pPr algn="ctr">
              <a:defRPr/>
            </a:pPr>
            <a:r>
              <a:rPr lang="en-GB" sz="1400" dirty="0">
                <a:latin typeface="Arial" pitchFamily="34" charset="0"/>
              </a:rPr>
              <a:t>CMT1</a:t>
            </a:r>
            <a:endParaRPr lang="en-US" sz="1400" dirty="0">
              <a:latin typeface="Arial" pitchFamily="34" charset="0"/>
            </a:endParaRPr>
          </a:p>
        </p:txBody>
      </p:sp>
      <p:cxnSp>
        <p:nvCxnSpPr>
          <p:cNvPr id="10307" name="AutoShape 67"/>
          <p:cNvCxnSpPr>
            <a:cxnSpLocks noChangeShapeType="1"/>
            <a:stCxn id="10296" idx="0"/>
            <a:endCxn id="10306" idx="2"/>
          </p:cNvCxnSpPr>
          <p:nvPr/>
        </p:nvCxnSpPr>
        <p:spPr bwMode="auto">
          <a:xfrm flipH="1" flipV="1">
            <a:off x="2078038" y="4364038"/>
            <a:ext cx="7937" cy="730250"/>
          </a:xfrm>
          <a:prstGeom prst="straightConnector1">
            <a:avLst/>
          </a:prstGeom>
          <a:noFill/>
          <a:ln w="6350">
            <a:solidFill>
              <a:schemeClr val="tx1"/>
            </a:solidFill>
            <a:round/>
            <a:headEnd/>
            <a:tailEnd/>
          </a:ln>
          <a:effectLst>
            <a:prstShdw prst="shdw17" dist="17961" dir="2700000">
              <a:schemeClr val="tx1">
                <a:gamma/>
                <a:shade val="60000"/>
                <a:invGamma/>
              </a:schemeClr>
            </a:prstShdw>
          </a:effectLst>
        </p:spPr>
      </p:cxnSp>
      <p:sp>
        <p:nvSpPr>
          <p:cNvPr id="29707" name="Slide Number Placeholder 2"/>
          <p:cNvSpPr>
            <a:spLocks noGrp="1"/>
          </p:cNvSpPr>
          <p:nvPr>
            <p:ph type="sldNum" sz="quarter" idx="11"/>
          </p:nvPr>
        </p:nvSpPr>
        <p:spPr>
          <a:noFill/>
        </p:spPr>
        <p:txBody>
          <a:bodyPr/>
          <a:lstStyle/>
          <a:p>
            <a:fld id="{4B73FEFE-DFC2-4887-BB51-1B921E95C510}" type="slidenum">
              <a:rPr lang="en-US" smtClean="0">
                <a:latin typeface="Arial" charset="0"/>
              </a:rPr>
              <a:pPr/>
              <a:t>38</a:t>
            </a:fld>
            <a:endParaRPr lang="en-US" dirty="0" smtClean="0">
              <a:latin typeface="Arial"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3"/>
          <p:cNvSpPr txBox="1">
            <a:spLocks noChangeArrowheads="1"/>
          </p:cNvSpPr>
          <p:nvPr/>
        </p:nvSpPr>
        <p:spPr bwMode="auto">
          <a:xfrm>
            <a:off x="2438400" y="363538"/>
            <a:ext cx="5200650" cy="1200329"/>
          </a:xfrm>
          <a:prstGeom prst="rect">
            <a:avLst/>
          </a:prstGeom>
          <a:noFill/>
          <a:ln w="9525">
            <a:noFill/>
            <a:miter lim="800000"/>
            <a:headEnd/>
            <a:tailEnd/>
          </a:ln>
        </p:spPr>
        <p:txBody>
          <a:bodyPr wrap="square">
            <a:spAutoFit/>
          </a:bodyPr>
          <a:lstStyle/>
          <a:p>
            <a:pPr algn="ctr"/>
            <a:r>
              <a:rPr lang="en-US" sz="3600" dirty="0"/>
              <a:t>Overall CIAV Findings (HIGH LEVEL)</a:t>
            </a:r>
          </a:p>
        </p:txBody>
      </p:sp>
      <p:sp>
        <p:nvSpPr>
          <p:cNvPr id="26630" name="Text Box 6"/>
          <p:cNvSpPr txBox="1">
            <a:spLocks noChangeArrowheads="1"/>
          </p:cNvSpPr>
          <p:nvPr/>
        </p:nvSpPr>
        <p:spPr bwMode="auto">
          <a:xfrm>
            <a:off x="750888" y="1795463"/>
            <a:ext cx="7904162" cy="44497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pPr>
            <a:r>
              <a:rPr lang="en-GB" sz="2800" b="0" dirty="0"/>
              <a:t>Standards – ID, conformance and compliance</a:t>
            </a:r>
          </a:p>
          <a:p>
            <a:pPr>
              <a:buFontTx/>
              <a:buChar char="•"/>
            </a:pPr>
            <a:endParaRPr lang="en-GB" sz="900" b="0" dirty="0"/>
          </a:p>
          <a:p>
            <a:pPr>
              <a:buFontTx/>
              <a:buChar char="•"/>
            </a:pPr>
            <a:r>
              <a:rPr lang="en-GB" sz="2800" b="0" dirty="0"/>
              <a:t>Standardisation of process</a:t>
            </a:r>
          </a:p>
          <a:p>
            <a:pPr>
              <a:buFontTx/>
              <a:buChar char="•"/>
            </a:pPr>
            <a:endParaRPr lang="en-GB" sz="800" b="0" dirty="0"/>
          </a:p>
          <a:p>
            <a:pPr>
              <a:buFontTx/>
              <a:buChar char="•"/>
            </a:pPr>
            <a:r>
              <a:rPr lang="en-GB" sz="2800" b="0" dirty="0"/>
              <a:t>Common Operational Picture completeness</a:t>
            </a:r>
          </a:p>
          <a:p>
            <a:pPr>
              <a:buFontTx/>
              <a:buChar char="•"/>
            </a:pPr>
            <a:endParaRPr lang="en-GB" sz="900" b="0" dirty="0"/>
          </a:p>
          <a:p>
            <a:pPr>
              <a:buFontTx/>
              <a:buChar char="•"/>
            </a:pPr>
            <a:r>
              <a:rPr lang="en-GB" sz="2800" b="0" dirty="0"/>
              <a:t>Redundancy of information</a:t>
            </a:r>
          </a:p>
          <a:p>
            <a:pPr>
              <a:buFontTx/>
              <a:buChar char="•"/>
            </a:pPr>
            <a:endParaRPr lang="en-GB" sz="900" b="0" dirty="0"/>
          </a:p>
          <a:p>
            <a:pPr>
              <a:buFontTx/>
              <a:buChar char="•"/>
            </a:pPr>
            <a:r>
              <a:rPr lang="en-GB" sz="2800" b="0" dirty="0"/>
              <a:t>MS Office, voice &amp; chat dependency</a:t>
            </a:r>
          </a:p>
          <a:p>
            <a:pPr>
              <a:buFontTx/>
              <a:buChar char="•"/>
            </a:pPr>
            <a:endParaRPr lang="en-GB" sz="900" b="0" dirty="0"/>
          </a:p>
          <a:p>
            <a:pPr>
              <a:buFontTx/>
              <a:buChar char="•"/>
            </a:pPr>
            <a:r>
              <a:rPr lang="en-GB" sz="2800" b="0" dirty="0"/>
              <a:t>Training synergy with operational systems</a:t>
            </a:r>
          </a:p>
          <a:p>
            <a:pPr>
              <a:buFontTx/>
              <a:buChar char="•"/>
            </a:pPr>
            <a:endParaRPr lang="en-GB" sz="900" b="0" dirty="0"/>
          </a:p>
          <a:p>
            <a:pPr>
              <a:buFontTx/>
              <a:buChar char="•"/>
            </a:pPr>
            <a:r>
              <a:rPr lang="en-GB" sz="2800" b="0" dirty="0"/>
              <a:t>Bandwidth constraints</a:t>
            </a:r>
          </a:p>
          <a:p>
            <a:pPr>
              <a:buFontTx/>
              <a:buChar char="•"/>
            </a:pPr>
            <a:endParaRPr lang="en-GB" sz="900" b="0" dirty="0"/>
          </a:p>
          <a:p>
            <a:pPr>
              <a:buFontTx/>
              <a:buChar char="•"/>
            </a:pPr>
            <a:r>
              <a:rPr lang="en-GB" sz="2800" b="0" dirty="0"/>
              <a:t>Passing information across AMN boundaries</a:t>
            </a:r>
            <a:endParaRPr lang="en-US" sz="2800" b="0" dirty="0"/>
          </a:p>
        </p:txBody>
      </p:sp>
      <p:sp>
        <p:nvSpPr>
          <p:cNvPr id="4" name="Rectangle 3"/>
          <p:cNvSpPr/>
          <p:nvPr/>
        </p:nvSpPr>
        <p:spPr>
          <a:xfrm>
            <a:off x="8499145" y="6227118"/>
            <a:ext cx="354584" cy="276999"/>
          </a:xfrm>
          <a:prstGeom prst="rect">
            <a:avLst/>
          </a:prstGeom>
        </p:spPr>
        <p:txBody>
          <a:bodyPr wrap="none">
            <a:spAutoFit/>
          </a:bodyPr>
          <a:lstStyle/>
          <a:p>
            <a:fld id="{D7D41F74-47AA-4117-8E0D-76BB5CA22DE8}" type="slidenum">
              <a:rPr lang="en-US" sz="1200" smtClean="0"/>
              <a:pPr/>
              <a:t>39</a:t>
            </a:fld>
            <a:endParaRPr lang="en-US" sz="1200"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1"/>
          </p:nvPr>
        </p:nvSpPr>
        <p:spPr>
          <a:noFill/>
        </p:spPr>
        <p:txBody>
          <a:bodyPr/>
          <a:lstStyle/>
          <a:p>
            <a:fld id="{1454104A-1942-41C6-A70D-23DFBC5B7FFB}" type="slidenum">
              <a:rPr lang="en-US" smtClean="0">
                <a:latin typeface="Arial" charset="0"/>
              </a:rPr>
              <a:pPr/>
              <a:t>4</a:t>
            </a:fld>
            <a:endParaRPr lang="en-US" dirty="0" smtClean="0">
              <a:latin typeface="Arial" charset="0"/>
            </a:endParaRPr>
          </a:p>
        </p:txBody>
      </p:sp>
      <p:sp>
        <p:nvSpPr>
          <p:cNvPr id="8195" name="Rectangle 2"/>
          <p:cNvSpPr>
            <a:spLocks noChangeArrowheads="1"/>
          </p:cNvSpPr>
          <p:nvPr/>
        </p:nvSpPr>
        <p:spPr bwMode="auto">
          <a:xfrm>
            <a:off x="163513" y="1404938"/>
            <a:ext cx="8816975" cy="4154487"/>
          </a:xfrm>
          <a:prstGeom prst="rect">
            <a:avLst/>
          </a:prstGeom>
          <a:noFill/>
          <a:ln w="9525">
            <a:noFill/>
            <a:miter lim="800000"/>
            <a:headEnd/>
            <a:tailEnd/>
          </a:ln>
        </p:spPr>
        <p:txBody>
          <a:bodyPr>
            <a:spAutoFit/>
          </a:bodyPr>
          <a:lstStyle/>
          <a:p>
            <a:pPr>
              <a:buFont typeface="Arial" pitchFamily="34" charset="0"/>
              <a:buChar char="•"/>
              <a:defRPr/>
            </a:pPr>
            <a:r>
              <a:rPr lang="en-US" dirty="0">
                <a:latin typeface="+mj-lt"/>
              </a:rPr>
              <a:t>  Coalition forces within Afghanistan could not communicate effectively and share operational Commander’s guidance, information and intelligence</a:t>
            </a:r>
          </a:p>
          <a:p>
            <a:pPr>
              <a:defRPr/>
            </a:pPr>
            <a:endParaRPr lang="en-US" dirty="0">
              <a:latin typeface="+mj-lt"/>
            </a:endParaRPr>
          </a:p>
          <a:p>
            <a:pPr>
              <a:defRPr/>
            </a:pPr>
            <a:r>
              <a:rPr lang="en-US" dirty="0">
                <a:latin typeface="+mj-lt"/>
              </a:rPr>
              <a:t>•  Different networks with inadequate cross-domain solutions resulted in poor ops, planning and intelligence information exchange between U.S. and NATO forces in International Security Assistance Force (ISAF)</a:t>
            </a:r>
          </a:p>
          <a:p>
            <a:pPr>
              <a:defRPr/>
            </a:pPr>
            <a:endParaRPr lang="en-US" dirty="0">
              <a:latin typeface="+mj-lt"/>
            </a:endParaRPr>
          </a:p>
          <a:p>
            <a:pPr>
              <a:defRPr/>
            </a:pPr>
            <a:r>
              <a:rPr lang="en-US" dirty="0">
                <a:latin typeface="+mj-lt"/>
              </a:rPr>
              <a:t>•  Communication gaps between partner nations increased risks to life, resources, and efficiency</a:t>
            </a:r>
          </a:p>
        </p:txBody>
      </p:sp>
      <p:sp>
        <p:nvSpPr>
          <p:cNvPr id="4" name="TextBox 3"/>
          <p:cNvSpPr txBox="1"/>
          <p:nvPr/>
        </p:nvSpPr>
        <p:spPr>
          <a:xfrm>
            <a:off x="2314576" y="0"/>
            <a:ext cx="5143500" cy="1200329"/>
          </a:xfrm>
          <a:prstGeom prst="rect">
            <a:avLst/>
          </a:prstGeom>
          <a:noFill/>
        </p:spPr>
        <p:txBody>
          <a:bodyPr wrap="square">
            <a:spAutoFit/>
          </a:bodyPr>
          <a:lstStyle/>
          <a:p>
            <a:pPr algn="ctr">
              <a:defRPr/>
            </a:pPr>
            <a:r>
              <a:rPr lang="en-US" sz="3600" dirty="0">
                <a:effectLst>
                  <a:outerShdw blurRad="38100" dist="38100" dir="2700000" algn="tl">
                    <a:srgbClr val="C0C0C0"/>
                  </a:outerShdw>
                </a:effectLst>
                <a:latin typeface="Arial" pitchFamily="34" charset="0"/>
              </a:rPr>
              <a:t>The Operational Problem-2008</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bwMode="auto">
          <a:xfrm>
            <a:off x="733425" y="238125"/>
            <a:ext cx="8229600" cy="633413"/>
          </a:xfrm>
          <a:prstGeom prst="rect">
            <a:avLst/>
          </a:prstGeom>
          <a:noFill/>
          <a:ln>
            <a:miter lim="800000"/>
            <a:headEnd/>
            <a:tailEnd/>
          </a:ln>
        </p:spPr>
        <p:txBody>
          <a:bodyPr/>
          <a:lstStyle/>
          <a:p>
            <a:pPr eaLnBrk="1" hangingPunct="1"/>
            <a:r>
              <a:rPr lang="en-US" sz="3600" dirty="0" smtClean="0">
                <a:solidFill>
                  <a:schemeClr val="tx1"/>
                </a:solidFill>
                <a:ea typeface="ＭＳ Ｐゴシック"/>
                <a:cs typeface="ＭＳ Ｐゴシック"/>
              </a:rPr>
              <a:t>CIAV Summary</a:t>
            </a:r>
          </a:p>
        </p:txBody>
      </p:sp>
      <p:sp>
        <p:nvSpPr>
          <p:cNvPr id="30723" name="Rectangle 3"/>
          <p:cNvSpPr>
            <a:spLocks noGrp="1" noChangeArrowheads="1"/>
          </p:cNvSpPr>
          <p:nvPr>
            <p:ph idx="4294967295"/>
          </p:nvPr>
        </p:nvSpPr>
        <p:spPr>
          <a:xfrm>
            <a:off x="0" y="1401763"/>
            <a:ext cx="8229600" cy="5145087"/>
          </a:xfrm>
        </p:spPr>
        <p:txBody>
          <a:bodyPr/>
          <a:lstStyle/>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and its execution arm (CIAV) is setting the interoperability framework supported by Enterprise Architecture for how we wish to work;</a:t>
            </a:r>
          </a:p>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is assuring the standards, the limitations and how we wish to network our FE to ensure agile command and mission success;</a:t>
            </a:r>
          </a:p>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is setting the principle: it is not your information, or my information, it is </a:t>
            </a:r>
            <a:r>
              <a:rPr lang="en-US" sz="2000" i="1" u="sng" dirty="0" smtClean="0">
                <a:ea typeface="ＭＳ Ｐゴシック"/>
                <a:cs typeface="ＭＳ Ｐゴシック"/>
              </a:rPr>
              <a:t>OUR</a:t>
            </a:r>
            <a:r>
              <a:rPr lang="en-US" sz="2000" dirty="0" smtClean="0">
                <a:ea typeface="ＭＳ Ｐゴシック"/>
                <a:cs typeface="ＭＳ Ｐゴシック"/>
              </a:rPr>
              <a:t> information;</a:t>
            </a:r>
          </a:p>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is taking the first steps in the move toward making the agile networked organization where the </a:t>
            </a:r>
            <a:r>
              <a:rPr lang="en-US" sz="2000" i="1" u="sng" dirty="0" smtClean="0">
                <a:ea typeface="ＭＳ Ｐゴシック"/>
                <a:cs typeface="ＭＳ Ｐゴシック"/>
              </a:rPr>
              <a:t>Chain of Information</a:t>
            </a:r>
            <a:r>
              <a:rPr lang="en-US" sz="2000" dirty="0" smtClean="0">
                <a:ea typeface="ＭＳ Ｐゴシック"/>
                <a:cs typeface="ＭＳ Ｐゴシック"/>
              </a:rPr>
              <a:t> is not inhibited by the </a:t>
            </a:r>
            <a:r>
              <a:rPr lang="en-US" sz="2000" i="1" u="sng" dirty="0" smtClean="0">
                <a:ea typeface="ＭＳ Ｐゴシック"/>
                <a:cs typeface="ＭＳ Ｐゴシック"/>
              </a:rPr>
              <a:t>Chain of Command;</a:t>
            </a:r>
          </a:p>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is beginning to make us think practically about </a:t>
            </a:r>
            <a:r>
              <a:rPr lang="en-US" sz="2000" i="1" u="sng" dirty="0" smtClean="0">
                <a:ea typeface="ＭＳ Ｐゴシック"/>
                <a:cs typeface="ＭＳ Ｐゴシック"/>
              </a:rPr>
              <a:t>Services</a:t>
            </a:r>
            <a:r>
              <a:rPr lang="en-US" sz="2000" dirty="0" smtClean="0">
                <a:ea typeface="ＭＳ Ｐゴシック"/>
                <a:cs typeface="ＭＳ Ｐゴシック"/>
              </a:rPr>
              <a:t> we provide… not </a:t>
            </a:r>
            <a:r>
              <a:rPr lang="en-US" sz="2000" i="1" u="sng" dirty="0" smtClean="0">
                <a:ea typeface="ＭＳ Ｐゴシック"/>
                <a:cs typeface="ＭＳ Ｐゴシック"/>
              </a:rPr>
              <a:t>Systems;</a:t>
            </a:r>
            <a:endParaRPr lang="en-US" sz="2000" dirty="0" smtClean="0">
              <a:ea typeface="ＭＳ Ｐゴシック"/>
              <a:cs typeface="ＭＳ Ｐゴシック"/>
            </a:endParaRPr>
          </a:p>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is more than just assurance and validation and the use of technology tools;</a:t>
            </a:r>
          </a:p>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is identifying our shortfalls in funding alignment and how we collectively deliver “purple” Services, and how we deliver the picture aspect of capability…..and how this may look. </a:t>
            </a:r>
          </a:p>
          <a:p>
            <a:pPr marL="228600" indent="-228600" eaLnBrk="1" hangingPunct="1">
              <a:lnSpc>
                <a:spcPct val="80000"/>
              </a:lnSpc>
              <a:buClr>
                <a:srgbClr val="B870B8"/>
              </a:buClr>
              <a:buFont typeface="Wingdings 2" pitchFamily="18" charset="2"/>
              <a:buChar char=""/>
            </a:pPr>
            <a:r>
              <a:rPr lang="en-US" sz="2000" dirty="0" smtClean="0">
                <a:ea typeface="ＭＳ Ｐゴシック"/>
                <a:cs typeface="ＭＳ Ｐゴシック"/>
              </a:rPr>
              <a:t>AMN is about the Coalition and the next Hop……</a:t>
            </a:r>
          </a:p>
        </p:txBody>
      </p:sp>
      <p:sp>
        <p:nvSpPr>
          <p:cNvPr id="30724" name="Rectangle 7"/>
          <p:cNvSpPr>
            <a:spLocks noChangeArrowheads="1"/>
          </p:cNvSpPr>
          <p:nvPr/>
        </p:nvSpPr>
        <p:spPr bwMode="auto">
          <a:xfrm>
            <a:off x="8502650" y="6553200"/>
            <a:ext cx="641350" cy="355600"/>
          </a:xfrm>
          <a:prstGeom prst="rect">
            <a:avLst/>
          </a:prstGeom>
          <a:noFill/>
          <a:ln w="9525">
            <a:noFill/>
            <a:miter lim="800000"/>
            <a:headEnd/>
            <a:tailEnd/>
          </a:ln>
        </p:spPr>
        <p:txBody>
          <a:bodyPr/>
          <a:lstStyle/>
          <a:p>
            <a:pPr algn="r"/>
            <a:fld id="{380808E3-3666-4526-9D70-89FB411B7F17}" type="slidenum">
              <a:rPr lang="en-US" sz="1200" b="1">
                <a:solidFill>
                  <a:schemeClr val="bg1"/>
                </a:solidFill>
              </a:rPr>
              <a:pPr algn="r"/>
              <a:t>40</a:t>
            </a:fld>
            <a:endParaRPr lang="en-US" sz="1200" b="1" dirty="0">
              <a:solidFill>
                <a:schemeClr val="bg1"/>
              </a:solidFill>
            </a:endParaRPr>
          </a:p>
        </p:txBody>
      </p:sp>
      <p:sp>
        <p:nvSpPr>
          <p:cNvPr id="5" name="Rectangle 4"/>
          <p:cNvSpPr/>
          <p:nvPr/>
        </p:nvSpPr>
        <p:spPr>
          <a:xfrm>
            <a:off x="8584870" y="6369993"/>
            <a:ext cx="354584" cy="276999"/>
          </a:xfrm>
          <a:prstGeom prst="rect">
            <a:avLst/>
          </a:prstGeom>
        </p:spPr>
        <p:txBody>
          <a:bodyPr wrap="none">
            <a:spAutoFit/>
          </a:bodyPr>
          <a:lstStyle/>
          <a:p>
            <a:fld id="{D7D41F74-47AA-4117-8E0D-76BB5CA22DE8}" type="slidenum">
              <a:rPr lang="en-US" sz="1200" smtClean="0"/>
              <a:pPr/>
              <a:t>40</a:t>
            </a:fld>
            <a:endParaRPr lang="en-US" sz="1200"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2390775" y="230188"/>
            <a:ext cx="5286376" cy="1200329"/>
          </a:xfrm>
          <a:prstGeom prst="rect">
            <a:avLst/>
          </a:prstGeom>
          <a:noFill/>
          <a:ln w="9525">
            <a:noFill/>
            <a:miter lim="800000"/>
            <a:headEnd/>
            <a:tailEnd/>
          </a:ln>
        </p:spPr>
        <p:txBody>
          <a:bodyPr wrap="square">
            <a:spAutoFit/>
          </a:bodyPr>
          <a:lstStyle/>
          <a:p>
            <a:pPr algn="ctr">
              <a:defRPr/>
            </a:pPr>
            <a:r>
              <a:rPr lang="en-US" sz="3600" dirty="0">
                <a:effectLst>
                  <a:outerShdw blurRad="38100" dist="38100" dir="2700000" algn="tl">
                    <a:srgbClr val="000000">
                      <a:alpha val="43137"/>
                    </a:srgbClr>
                  </a:outerShdw>
                </a:effectLst>
              </a:rPr>
              <a:t>Overall CIAV Findings (HIGH LEVEL)</a:t>
            </a:r>
          </a:p>
        </p:txBody>
      </p:sp>
      <p:sp>
        <p:nvSpPr>
          <p:cNvPr id="26630" name="Text Box 6"/>
          <p:cNvSpPr txBox="1">
            <a:spLocks noChangeArrowheads="1"/>
          </p:cNvSpPr>
          <p:nvPr/>
        </p:nvSpPr>
        <p:spPr bwMode="auto">
          <a:xfrm>
            <a:off x="750888" y="1795463"/>
            <a:ext cx="7904162" cy="44497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defRPr/>
            </a:pPr>
            <a:r>
              <a:rPr lang="en-GB" sz="2800" b="0" dirty="0">
                <a:latin typeface="Arial" pitchFamily="34" charset="0"/>
              </a:rPr>
              <a:t>Standards – ID, conformance and compliance</a:t>
            </a:r>
          </a:p>
          <a:p>
            <a:pPr>
              <a:buFontTx/>
              <a:buChar char="•"/>
              <a:defRPr/>
            </a:pPr>
            <a:endParaRPr lang="en-GB" sz="900" b="0" dirty="0">
              <a:latin typeface="Arial" pitchFamily="34" charset="0"/>
            </a:endParaRPr>
          </a:p>
          <a:p>
            <a:pPr>
              <a:buFontTx/>
              <a:buChar char="•"/>
              <a:defRPr/>
            </a:pPr>
            <a:r>
              <a:rPr lang="en-GB" sz="2800" b="0" dirty="0">
                <a:latin typeface="Arial" pitchFamily="34" charset="0"/>
              </a:rPr>
              <a:t>Standardisation of process</a:t>
            </a:r>
          </a:p>
          <a:p>
            <a:pPr>
              <a:buFontTx/>
              <a:buChar char="•"/>
              <a:defRPr/>
            </a:pPr>
            <a:endParaRPr lang="en-GB" sz="800" b="0" dirty="0">
              <a:latin typeface="Arial" pitchFamily="34" charset="0"/>
            </a:endParaRPr>
          </a:p>
          <a:p>
            <a:pPr>
              <a:buFontTx/>
              <a:buChar char="•"/>
              <a:defRPr/>
            </a:pPr>
            <a:r>
              <a:rPr lang="en-GB" sz="2800" b="0" dirty="0">
                <a:latin typeface="Arial" pitchFamily="34" charset="0"/>
              </a:rPr>
              <a:t>Common Operational Picture completeness</a:t>
            </a:r>
          </a:p>
          <a:p>
            <a:pPr>
              <a:buFontTx/>
              <a:buChar char="•"/>
              <a:defRPr/>
            </a:pPr>
            <a:endParaRPr lang="en-GB" sz="900" b="0" dirty="0">
              <a:latin typeface="Arial" pitchFamily="34" charset="0"/>
            </a:endParaRPr>
          </a:p>
          <a:p>
            <a:pPr>
              <a:buFontTx/>
              <a:buChar char="•"/>
              <a:defRPr/>
            </a:pPr>
            <a:r>
              <a:rPr lang="en-GB" sz="2800" b="0" dirty="0">
                <a:latin typeface="Arial" pitchFamily="34" charset="0"/>
              </a:rPr>
              <a:t>Redundancy of information</a:t>
            </a:r>
          </a:p>
          <a:p>
            <a:pPr>
              <a:buFontTx/>
              <a:buChar char="•"/>
              <a:defRPr/>
            </a:pPr>
            <a:endParaRPr lang="en-GB" sz="900" b="0" dirty="0">
              <a:latin typeface="Arial" pitchFamily="34" charset="0"/>
            </a:endParaRPr>
          </a:p>
          <a:p>
            <a:pPr>
              <a:buFontTx/>
              <a:buChar char="•"/>
              <a:defRPr/>
            </a:pPr>
            <a:r>
              <a:rPr lang="en-GB" sz="2800" b="0" dirty="0">
                <a:latin typeface="Arial" pitchFamily="34" charset="0"/>
              </a:rPr>
              <a:t>MS Office, voice &amp; chat dependency</a:t>
            </a:r>
          </a:p>
          <a:p>
            <a:pPr>
              <a:buFontTx/>
              <a:buChar char="•"/>
              <a:defRPr/>
            </a:pPr>
            <a:endParaRPr lang="en-GB" sz="900" b="0" dirty="0">
              <a:latin typeface="Arial" pitchFamily="34" charset="0"/>
            </a:endParaRPr>
          </a:p>
          <a:p>
            <a:pPr>
              <a:buFontTx/>
              <a:buChar char="•"/>
              <a:defRPr/>
            </a:pPr>
            <a:r>
              <a:rPr lang="en-GB" sz="2800" b="0" dirty="0">
                <a:latin typeface="Arial" pitchFamily="34" charset="0"/>
              </a:rPr>
              <a:t>Training synergy with operational systems</a:t>
            </a:r>
          </a:p>
          <a:p>
            <a:pPr>
              <a:buFontTx/>
              <a:buChar char="•"/>
              <a:defRPr/>
            </a:pPr>
            <a:endParaRPr lang="en-GB" sz="900" b="0" dirty="0">
              <a:latin typeface="Arial" pitchFamily="34" charset="0"/>
            </a:endParaRPr>
          </a:p>
          <a:p>
            <a:pPr>
              <a:buFontTx/>
              <a:buChar char="•"/>
              <a:defRPr/>
            </a:pPr>
            <a:r>
              <a:rPr lang="en-GB" sz="2800" b="0" dirty="0">
                <a:latin typeface="Arial" pitchFamily="34" charset="0"/>
              </a:rPr>
              <a:t>Bandwidth constraints</a:t>
            </a:r>
          </a:p>
          <a:p>
            <a:pPr>
              <a:buFontTx/>
              <a:buChar char="•"/>
              <a:defRPr/>
            </a:pPr>
            <a:endParaRPr lang="en-GB" sz="900" b="0" dirty="0">
              <a:latin typeface="Arial" pitchFamily="34" charset="0"/>
            </a:endParaRPr>
          </a:p>
          <a:p>
            <a:pPr>
              <a:buFontTx/>
              <a:buChar char="•"/>
              <a:defRPr/>
            </a:pPr>
            <a:r>
              <a:rPr lang="en-GB" sz="2800" b="0" dirty="0">
                <a:latin typeface="Arial" pitchFamily="34" charset="0"/>
              </a:rPr>
              <a:t>Passing information across AMN boundaries</a:t>
            </a:r>
            <a:endParaRPr lang="en-US" sz="2800" b="0" dirty="0">
              <a:latin typeface="Arial" pitchFamily="34" charset="0"/>
            </a:endParaRPr>
          </a:p>
        </p:txBody>
      </p:sp>
      <p:sp>
        <p:nvSpPr>
          <p:cNvPr id="19460" name="Slide Number Placeholder 2"/>
          <p:cNvSpPr>
            <a:spLocks noGrp="1"/>
          </p:cNvSpPr>
          <p:nvPr>
            <p:ph type="sldNum" sz="quarter" idx="11"/>
          </p:nvPr>
        </p:nvSpPr>
        <p:spPr>
          <a:noFill/>
        </p:spPr>
        <p:txBody>
          <a:bodyPr/>
          <a:lstStyle/>
          <a:p>
            <a:fld id="{7AB120CF-D7C0-4AA2-BEED-84705B4F83B5}" type="slidenum">
              <a:rPr lang="en-US" smtClean="0">
                <a:latin typeface="Arial" charset="0"/>
              </a:rPr>
              <a:pPr/>
              <a:t>41</a:t>
            </a:fld>
            <a:endParaRPr lang="en-US" dirty="0" smtClean="0">
              <a:latin typeface="Arial"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147638" y="1609725"/>
            <a:ext cx="4586287" cy="4524375"/>
          </a:xfrm>
          <a:prstGeom prst="rect">
            <a:avLst/>
          </a:prstGeom>
          <a:noFill/>
          <a:ln w="9525">
            <a:noFill/>
            <a:miter lim="800000"/>
            <a:headEnd/>
            <a:tailEnd/>
          </a:ln>
        </p:spPr>
        <p:txBody>
          <a:bodyPr>
            <a:spAutoFit/>
          </a:bodyPr>
          <a:lstStyle/>
          <a:p>
            <a:r>
              <a:rPr lang="en-US" sz="1600" dirty="0"/>
              <a:t>NOR	Maj Morten Ulimoen</a:t>
            </a:r>
          </a:p>
          <a:p>
            <a:r>
              <a:rPr lang="en-US" sz="1600" dirty="0"/>
              <a:t>	mulimoen@mil.no</a:t>
            </a:r>
          </a:p>
          <a:p>
            <a:endParaRPr lang="en-US" sz="1600" dirty="0"/>
          </a:p>
          <a:p>
            <a:r>
              <a:rPr lang="en-US" sz="1600" dirty="0"/>
              <a:t>CAN	Mr. Bruce Morris</a:t>
            </a:r>
          </a:p>
          <a:p>
            <a:r>
              <a:rPr lang="en-US" sz="1600" dirty="0"/>
              <a:t>	BMorris@BCMConsulting.ca</a:t>
            </a:r>
          </a:p>
          <a:p>
            <a:endParaRPr lang="en-US" sz="1600" dirty="0"/>
          </a:p>
          <a:p>
            <a:r>
              <a:rPr lang="en-US" sz="1600" dirty="0"/>
              <a:t>DEU	LtCol Tom Erlenbruch</a:t>
            </a:r>
          </a:p>
          <a:p>
            <a:r>
              <a:rPr lang="en-US" sz="1600" dirty="0"/>
              <a:t>	erlenbruch@deu-transformation.de</a:t>
            </a:r>
          </a:p>
          <a:p>
            <a:endParaRPr lang="en-US" sz="1600" dirty="0"/>
          </a:p>
          <a:p>
            <a:r>
              <a:rPr lang="en-US" sz="1600" dirty="0"/>
              <a:t>DNK	Mr. Esben Andersen</a:t>
            </a:r>
          </a:p>
          <a:p>
            <a:r>
              <a:rPr lang="en-US" sz="1600" dirty="0"/>
              <a:t>	esben@mil.dk</a:t>
            </a:r>
          </a:p>
          <a:p>
            <a:r>
              <a:rPr lang="en-US" sz="1600" dirty="0"/>
              <a:t> </a:t>
            </a:r>
          </a:p>
          <a:p>
            <a:r>
              <a:rPr lang="en-US" sz="1600" dirty="0"/>
              <a:t>FRA	Mr. Vincent Motte</a:t>
            </a:r>
          </a:p>
          <a:p>
            <a:r>
              <a:rPr lang="en-US" sz="1600" dirty="0"/>
              <a:t>	vincent.p.motte@gmail.com</a:t>
            </a:r>
          </a:p>
          <a:p>
            <a:endParaRPr lang="en-US" sz="1600" dirty="0"/>
          </a:p>
          <a:p>
            <a:r>
              <a:rPr lang="en-US" sz="1600" dirty="0"/>
              <a:t>GBR	LTC Jon Fraser</a:t>
            </a:r>
          </a:p>
          <a:p>
            <a:r>
              <a:rPr lang="en-US" sz="1600" dirty="0"/>
              <a:t>	jonhfraser@yahoo.co.uk</a:t>
            </a:r>
          </a:p>
          <a:p>
            <a:endParaRPr lang="en-US" sz="1600" dirty="0"/>
          </a:p>
        </p:txBody>
      </p:sp>
      <p:sp>
        <p:nvSpPr>
          <p:cNvPr id="6" name="TextBox 5"/>
          <p:cNvSpPr txBox="1"/>
          <p:nvPr/>
        </p:nvSpPr>
        <p:spPr>
          <a:xfrm>
            <a:off x="1676400" y="285750"/>
            <a:ext cx="6210300" cy="646113"/>
          </a:xfrm>
          <a:prstGeom prst="rect">
            <a:avLst/>
          </a:prstGeom>
          <a:noFill/>
        </p:spPr>
        <p:txBody>
          <a:bodyPr>
            <a:spAutoFit/>
          </a:bodyPr>
          <a:lstStyle/>
          <a:p>
            <a:pPr algn="ctr">
              <a:defRPr/>
            </a:pPr>
            <a:r>
              <a:rPr lang="en-US" sz="3600" dirty="0">
                <a:effectLst>
                  <a:outerShdw blurRad="38100" dist="38100" dir="2700000" algn="tl">
                    <a:srgbClr val="C0C0C0"/>
                  </a:outerShdw>
                </a:effectLst>
                <a:ea typeface="ＭＳ Ｐゴシック" charset="-128"/>
              </a:rPr>
              <a:t>CIAV Co-Chair Listing</a:t>
            </a:r>
          </a:p>
        </p:txBody>
      </p:sp>
      <p:sp>
        <p:nvSpPr>
          <p:cNvPr id="30724" name="Slide Number Placeholder 2"/>
          <p:cNvSpPr>
            <a:spLocks noGrp="1"/>
          </p:cNvSpPr>
          <p:nvPr>
            <p:ph type="sldNum" sz="quarter" idx="11"/>
          </p:nvPr>
        </p:nvSpPr>
        <p:spPr>
          <a:noFill/>
        </p:spPr>
        <p:txBody>
          <a:bodyPr/>
          <a:lstStyle/>
          <a:p>
            <a:fld id="{26181F9E-5802-48FD-9F13-B9A3F5CBBDDA}" type="slidenum">
              <a:rPr lang="en-US" smtClean="0">
                <a:latin typeface="Arial" charset="0"/>
              </a:rPr>
              <a:pPr/>
              <a:t>42</a:t>
            </a:fld>
            <a:endParaRPr lang="en-US" dirty="0" smtClean="0">
              <a:latin typeface="Arial" charset="0"/>
            </a:endParaRPr>
          </a:p>
        </p:txBody>
      </p:sp>
      <p:sp>
        <p:nvSpPr>
          <p:cNvPr id="5" name="TextBox 4"/>
          <p:cNvSpPr txBox="1">
            <a:spLocks noChangeArrowheads="1"/>
          </p:cNvSpPr>
          <p:nvPr/>
        </p:nvSpPr>
        <p:spPr bwMode="auto">
          <a:xfrm>
            <a:off x="4822825" y="1601788"/>
            <a:ext cx="4297363" cy="4030662"/>
          </a:xfrm>
          <a:prstGeom prst="rect">
            <a:avLst/>
          </a:prstGeom>
          <a:noFill/>
          <a:ln w="9525">
            <a:noFill/>
            <a:miter lim="800000"/>
            <a:headEnd/>
            <a:tailEnd/>
          </a:ln>
        </p:spPr>
        <p:txBody>
          <a:bodyPr>
            <a:spAutoFit/>
          </a:bodyPr>
          <a:lstStyle/>
          <a:p>
            <a:pPr>
              <a:defRPr/>
            </a:pPr>
            <a:r>
              <a:rPr lang="en-US" sz="1600" dirty="0"/>
              <a:t>ITA	LTC Luigi Sambin</a:t>
            </a:r>
          </a:p>
          <a:p>
            <a:pPr>
              <a:defRPr/>
            </a:pPr>
            <a:r>
              <a:rPr lang="en-US" sz="1600" dirty="0"/>
              <a:t>	luigi.sambin@esercito.difesa.it</a:t>
            </a:r>
          </a:p>
          <a:p>
            <a:pPr>
              <a:defRPr/>
            </a:pPr>
            <a:endParaRPr lang="en-US" sz="1600" dirty="0"/>
          </a:p>
          <a:p>
            <a:pPr>
              <a:defRPr/>
            </a:pPr>
            <a:r>
              <a:rPr lang="en-US" sz="1600" dirty="0"/>
              <a:t>NLD	Maj Hans Baltzer</a:t>
            </a:r>
          </a:p>
          <a:p>
            <a:pPr>
              <a:defRPr/>
            </a:pPr>
            <a:r>
              <a:rPr lang="en-US" sz="1600" dirty="0"/>
              <a:t>	HL.Baltzer@mindef.nl</a:t>
            </a:r>
          </a:p>
          <a:p>
            <a:pPr>
              <a:defRPr/>
            </a:pPr>
            <a:endParaRPr lang="en-US" sz="1600" dirty="0"/>
          </a:p>
          <a:p>
            <a:pPr>
              <a:defRPr/>
            </a:pPr>
            <a:r>
              <a:rPr lang="en-US" sz="1600" dirty="0"/>
              <a:t>NATO	Mr. Mel Smith</a:t>
            </a:r>
          </a:p>
          <a:p>
            <a:pPr>
              <a:defRPr/>
            </a:pPr>
            <a:r>
              <a:rPr lang="en-US" sz="1600" dirty="0"/>
              <a:t>	melvin.smith@nc3a.nato.int</a:t>
            </a:r>
          </a:p>
          <a:p>
            <a:pPr>
              <a:defRPr/>
            </a:pPr>
            <a:endParaRPr lang="en-US" sz="1600" dirty="0"/>
          </a:p>
          <a:p>
            <a:pPr>
              <a:defRPr/>
            </a:pPr>
            <a:r>
              <a:rPr lang="en-US" sz="1600" dirty="0"/>
              <a:t>SWE	Mr. Jan Engman</a:t>
            </a:r>
          </a:p>
          <a:p>
            <a:pPr>
              <a:defRPr/>
            </a:pPr>
            <a:r>
              <a:rPr lang="en-US" sz="1600" dirty="0"/>
              <a:t>	jan.engman@fmv.se</a:t>
            </a:r>
          </a:p>
          <a:p>
            <a:pPr>
              <a:defRPr/>
            </a:pPr>
            <a:endParaRPr lang="en-US" sz="1600" dirty="0"/>
          </a:p>
          <a:p>
            <a:pPr>
              <a:defRPr/>
            </a:pPr>
            <a:r>
              <a:rPr lang="en-US" sz="1600" dirty="0"/>
              <a:t>USA	</a:t>
            </a:r>
            <a:r>
              <a:rPr lang="en-US" sz="1600" dirty="0">
                <a:ea typeface="ＭＳ Ｐゴシック" charset="-128"/>
              </a:rPr>
              <a:t>Mr. Jeff Phipps</a:t>
            </a:r>
          </a:p>
          <a:p>
            <a:pPr>
              <a:defRPr/>
            </a:pPr>
            <a:r>
              <a:rPr lang="en-US" sz="1600" dirty="0">
                <a:solidFill>
                  <a:schemeClr val="accent6"/>
                </a:solidFill>
                <a:ea typeface="ＭＳ Ｐゴシック" charset="-128"/>
              </a:rPr>
              <a:t>	</a:t>
            </a:r>
            <a:r>
              <a:rPr lang="en-US" sz="1600" dirty="0">
                <a:ea typeface="ＭＳ Ｐゴシック" charset="-128"/>
              </a:rPr>
              <a:t>jeff.phipps@disa.mil</a:t>
            </a:r>
          </a:p>
          <a:p>
            <a:pPr>
              <a:defRPr/>
            </a:pPr>
            <a:endParaRPr lang="en-US" sz="1600" dirty="0">
              <a:solidFill>
                <a:schemeClr val="accent6"/>
              </a:solidFill>
              <a:ea typeface="ＭＳ Ｐゴシック" charset="-128"/>
            </a:endParaRPr>
          </a:p>
          <a:p>
            <a:pPr>
              <a:defRPr/>
            </a:pPr>
            <a:endParaRPr lang="en-US" sz="1600" dirty="0">
              <a:ea typeface="ＭＳ Ｐゴシック" charset="-128"/>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txBox="1">
            <a:spLocks noGrp="1"/>
          </p:cNvSpPr>
          <p:nvPr/>
        </p:nvSpPr>
        <p:spPr bwMode="auto">
          <a:xfrm>
            <a:off x="8439150" y="6423025"/>
            <a:ext cx="573088" cy="269875"/>
          </a:xfrm>
          <a:prstGeom prst="rect">
            <a:avLst/>
          </a:prstGeom>
          <a:noFill/>
          <a:ln w="9525">
            <a:noFill/>
            <a:miter lim="800000"/>
            <a:headEnd/>
            <a:tailEnd/>
          </a:ln>
        </p:spPr>
        <p:txBody>
          <a:bodyPr/>
          <a:lstStyle/>
          <a:p>
            <a:pPr algn="r"/>
            <a:fld id="{97374B53-DABD-470C-9192-5AAD04D8E3A5}" type="slidenum">
              <a:rPr lang="en-US" sz="1200"/>
              <a:pPr algn="r"/>
              <a:t>43</a:t>
            </a:fld>
            <a:endParaRPr lang="en-US" sz="1200" dirty="0"/>
          </a:p>
        </p:txBody>
      </p:sp>
      <p:sp>
        <p:nvSpPr>
          <p:cNvPr id="31747" name="Text Box 4"/>
          <p:cNvSpPr txBox="1">
            <a:spLocks noChangeArrowheads="1"/>
          </p:cNvSpPr>
          <p:nvPr/>
        </p:nvSpPr>
        <p:spPr bwMode="auto">
          <a:xfrm>
            <a:off x="1935163" y="2913063"/>
            <a:ext cx="5213350" cy="1189037"/>
          </a:xfrm>
          <a:prstGeom prst="rect">
            <a:avLst/>
          </a:prstGeom>
          <a:noFill/>
          <a:ln w="9525" cap="rnd">
            <a:noFill/>
            <a:miter lim="800000"/>
            <a:headEnd/>
            <a:tailEnd/>
          </a:ln>
        </p:spPr>
        <p:txBody>
          <a:bodyPr wrap="none">
            <a:spAutoFit/>
          </a:bodyPr>
          <a:lstStyle/>
          <a:p>
            <a:pPr algn="ctr"/>
            <a:r>
              <a:rPr lang="en-US" sz="7200" dirty="0"/>
              <a:t>Questions?</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Ex Commanche Charge 565"/>
          <p:cNvPicPr>
            <a:picLocks noChangeAspect="1" noChangeArrowheads="1"/>
          </p:cNvPicPr>
          <p:nvPr/>
        </p:nvPicPr>
        <p:blipFill>
          <a:blip r:embed="rId3" cstate="print"/>
          <a:srcRect/>
          <a:stretch>
            <a:fillRect/>
          </a:stretch>
        </p:blipFill>
        <p:spPr bwMode="auto">
          <a:xfrm>
            <a:off x="0" y="0"/>
            <a:ext cx="91440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3" name="Picture 2"/>
          <p:cNvPicPr>
            <a:picLocks noChangeAspect="1" noChangeArrowheads="1"/>
          </p:cNvPicPr>
          <p:nvPr/>
        </p:nvPicPr>
        <p:blipFill>
          <a:blip r:embed="rId4" cstate="print">
            <a:duotone>
              <a:prstClr val="black"/>
              <a:srgbClr val="00B0F0">
                <a:tint val="45000"/>
                <a:satMod val="400000"/>
              </a:srgbClr>
            </a:duotone>
          </a:blip>
          <a:srcRect/>
          <a:stretch>
            <a:fillRect/>
          </a:stretch>
        </p:blipFill>
        <p:spPr bwMode="auto">
          <a:xfrm>
            <a:off x="338879" y="4254757"/>
            <a:ext cx="874383" cy="630703"/>
          </a:xfrm>
          <a:prstGeom prst="rect">
            <a:avLst/>
          </a:prstGeom>
          <a:noFill/>
          <a:ln w="9525">
            <a:noFill/>
            <a:miter lim="800000"/>
            <a:headEnd/>
            <a:tailEnd/>
          </a:ln>
        </p:spPr>
      </p:pic>
      <p:pic>
        <p:nvPicPr>
          <p:cNvPr id="9220" name="Picture 3" descr="1st_Marine_Expeditionary_Force.png"/>
          <p:cNvPicPr>
            <a:picLocks noChangeAspect="1"/>
          </p:cNvPicPr>
          <p:nvPr/>
        </p:nvPicPr>
        <p:blipFill>
          <a:blip r:embed="rId5" cstate="print"/>
          <a:srcRect l="7198" t="63234" r="91203" b="33598"/>
          <a:stretch>
            <a:fillRect/>
          </a:stretch>
        </p:blipFill>
        <p:spPr bwMode="auto">
          <a:xfrm>
            <a:off x="3656013" y="1857375"/>
            <a:ext cx="828675" cy="623888"/>
          </a:xfrm>
          <a:prstGeom prst="rect">
            <a:avLst/>
          </a:prstGeom>
          <a:noFill/>
          <a:ln w="9525">
            <a:noFill/>
            <a:miter lim="800000"/>
            <a:headEnd/>
            <a:tailEnd/>
          </a:ln>
        </p:spPr>
      </p:pic>
      <p:sp>
        <p:nvSpPr>
          <p:cNvPr id="90117" name="TextBox 4"/>
          <p:cNvSpPr txBox="1">
            <a:spLocks noChangeArrowheads="1"/>
          </p:cNvSpPr>
          <p:nvPr/>
        </p:nvSpPr>
        <p:spPr bwMode="auto">
          <a:xfrm>
            <a:off x="1951038" y="1749425"/>
            <a:ext cx="1814512" cy="400050"/>
          </a:xfrm>
          <a:prstGeom prst="rect">
            <a:avLst/>
          </a:prstGeom>
          <a:noFill/>
          <a:ln w="9525">
            <a:noFill/>
            <a:miter lim="800000"/>
            <a:headEnd/>
            <a:tailEnd/>
          </a:ln>
        </p:spPr>
        <p:txBody>
          <a:bodyPr wrap="none">
            <a:spAutoFit/>
          </a:bodyPr>
          <a:lstStyle/>
          <a:p>
            <a:pPr algn="ctr" eaLnBrk="0" hangingPunct="0">
              <a:defRPr/>
            </a:pPr>
            <a:r>
              <a:rPr lang="en-GB" sz="2000" b="1" dirty="0">
                <a:solidFill>
                  <a:schemeClr val="bg1"/>
                </a:solidFill>
                <a:latin typeface="+mn-lt"/>
                <a:ea typeface="ＭＳ Ｐゴシック" pitchFamily="34" charset="-128"/>
                <a:cs typeface="+mn-cs"/>
              </a:rPr>
              <a:t>USMC Recon</a:t>
            </a:r>
          </a:p>
        </p:txBody>
      </p:sp>
      <p:sp>
        <p:nvSpPr>
          <p:cNvPr id="9222" name="TextBox 5"/>
          <p:cNvSpPr txBox="1">
            <a:spLocks noChangeArrowheads="1"/>
          </p:cNvSpPr>
          <p:nvPr/>
        </p:nvSpPr>
        <p:spPr bwMode="auto">
          <a:xfrm>
            <a:off x="214313" y="3902075"/>
            <a:ext cx="1619250" cy="400050"/>
          </a:xfrm>
          <a:prstGeom prst="rect">
            <a:avLst/>
          </a:prstGeom>
          <a:noFill/>
          <a:ln w="9525">
            <a:noFill/>
            <a:miter lim="800000"/>
            <a:headEnd/>
            <a:tailEnd/>
          </a:ln>
        </p:spPr>
        <p:txBody>
          <a:bodyPr wrap="none">
            <a:spAutoFit/>
          </a:bodyPr>
          <a:lstStyle/>
          <a:p>
            <a:pPr algn="ctr" eaLnBrk="0" hangingPunct="0"/>
            <a:r>
              <a:rPr lang="en-GB" sz="2000" b="1" dirty="0">
                <a:solidFill>
                  <a:schemeClr val="bg1"/>
                </a:solidFill>
                <a:latin typeface="Rockwell" pitchFamily="18" charset="0"/>
              </a:rPr>
              <a:t>GBR Recon</a:t>
            </a:r>
          </a:p>
        </p:txBody>
      </p:sp>
      <p:sp>
        <p:nvSpPr>
          <p:cNvPr id="90119" name="TextBox 6"/>
          <p:cNvSpPr txBox="1">
            <a:spLocks noChangeArrowheads="1"/>
          </p:cNvSpPr>
          <p:nvPr/>
        </p:nvSpPr>
        <p:spPr bwMode="auto">
          <a:xfrm>
            <a:off x="-33338" y="238125"/>
            <a:ext cx="8599488" cy="400050"/>
          </a:xfrm>
          <a:prstGeom prst="rect">
            <a:avLst/>
          </a:prstGeom>
          <a:noFill/>
          <a:ln w="9525">
            <a:noFill/>
            <a:miter lim="800000"/>
            <a:headEnd/>
            <a:tailEnd/>
          </a:ln>
        </p:spPr>
        <p:txBody>
          <a:bodyPr wrap="none">
            <a:spAutoFit/>
          </a:bodyPr>
          <a:lstStyle/>
          <a:p>
            <a:pPr algn="ctr" eaLnBrk="0" hangingPunct="0">
              <a:defRPr/>
            </a:pPr>
            <a:r>
              <a:rPr lang="en-GB" sz="2000" b="1" dirty="0">
                <a:solidFill>
                  <a:schemeClr val="bg1"/>
                </a:solidFill>
                <a:latin typeface="+mn-lt"/>
                <a:ea typeface="ＭＳ Ｐゴシック" pitchFamily="34" charset="-128"/>
                <a:cs typeface="+mn-cs"/>
              </a:rPr>
              <a:t>Minimum Military Requirement – Avoid This thru Good ISAF BFSA</a:t>
            </a:r>
          </a:p>
        </p:txBody>
      </p:sp>
      <p:sp>
        <p:nvSpPr>
          <p:cNvPr id="9224" name="TextBox 7"/>
          <p:cNvSpPr txBox="1">
            <a:spLocks noChangeArrowheads="1"/>
          </p:cNvSpPr>
          <p:nvPr/>
        </p:nvSpPr>
        <p:spPr bwMode="auto">
          <a:xfrm>
            <a:off x="800100" y="6270625"/>
            <a:ext cx="3654425" cy="276225"/>
          </a:xfrm>
          <a:prstGeom prst="rect">
            <a:avLst/>
          </a:prstGeom>
          <a:noFill/>
          <a:ln w="9525">
            <a:noFill/>
            <a:miter lim="800000"/>
            <a:headEnd/>
            <a:tailEnd/>
          </a:ln>
        </p:spPr>
        <p:txBody>
          <a:bodyPr wrap="none">
            <a:spAutoFit/>
          </a:bodyPr>
          <a:lstStyle/>
          <a:p>
            <a:pPr algn="ctr" eaLnBrk="0" hangingPunct="0"/>
            <a:r>
              <a:rPr lang="en-GB" sz="1200" b="1" dirty="0">
                <a:solidFill>
                  <a:schemeClr val="bg1"/>
                </a:solidFill>
                <a:latin typeface="Rockwell" pitchFamily="18" charset="0"/>
              </a:rPr>
              <a:t>“Enable Safer Ops in ISAF” [Gen McChrystal]</a:t>
            </a:r>
          </a:p>
        </p:txBody>
      </p:sp>
      <p:cxnSp>
        <p:nvCxnSpPr>
          <p:cNvPr id="11" name="Straight Arrow Connector 10"/>
          <p:cNvCxnSpPr>
            <a:stCxn id="9" idx="3"/>
            <a:endCxn id="14340" idx="1"/>
          </p:cNvCxnSpPr>
          <p:nvPr/>
        </p:nvCxnSpPr>
        <p:spPr>
          <a:xfrm flipV="1">
            <a:off x="1428750" y="2170113"/>
            <a:ext cx="2227263" cy="236537"/>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2"/>
          </p:cNvCxnSpPr>
          <p:nvPr/>
        </p:nvCxnSpPr>
        <p:spPr>
          <a:xfrm rot="16200000" flipV="1">
            <a:off x="435769" y="3404394"/>
            <a:ext cx="882650" cy="4762"/>
          </a:xfrm>
          <a:prstGeom prst="straightConnector1">
            <a:avLst/>
          </a:prstGeom>
          <a:ln w="5715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6185" y="1740877"/>
            <a:ext cx="1125415" cy="1200329"/>
          </a:xfrm>
          <a:prstGeom prst="rect">
            <a:avLst/>
          </a:prstGeom>
          <a:solidFill>
            <a:schemeClr val="bg1"/>
          </a:solidFill>
        </p:spPr>
        <p:txBody>
          <a:bodyPr wrap="square" rtlCol="0">
            <a:spAutoFit/>
          </a:bodyPr>
          <a:lstStyle/>
          <a:p>
            <a:r>
              <a:rPr lang="en-US" dirty="0" smtClean="0"/>
              <a:t>COP</a:t>
            </a:r>
          </a:p>
          <a:p>
            <a:r>
              <a:rPr lang="en-US" dirty="0" smtClean="0"/>
              <a:t>BFT</a:t>
            </a:r>
          </a:p>
          <a:p>
            <a:r>
              <a:rPr lang="en-US" dirty="0" smtClean="0"/>
              <a:t>FFI</a:t>
            </a:r>
            <a:endParaRPr lang="en-US"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7" name="Rectangle 3"/>
          <p:cNvSpPr>
            <a:spLocks noChangeArrowheads="1"/>
          </p:cNvSpPr>
          <p:nvPr/>
        </p:nvSpPr>
        <p:spPr bwMode="auto">
          <a:xfrm>
            <a:off x="38100" y="0"/>
            <a:ext cx="9067800" cy="6781800"/>
          </a:xfrm>
          <a:prstGeom prst="rect">
            <a:avLst/>
          </a:prstGeom>
          <a:noFill/>
          <a:ln w="50800">
            <a:noFill/>
            <a:miter lim="800000"/>
            <a:headEnd/>
            <a:tailEnd/>
          </a:ln>
          <a:effectLst>
            <a:outerShdw dist="107763" dir="2700000" algn="ctr" rotWithShape="0">
              <a:schemeClr val="bg2"/>
            </a:outerShdw>
          </a:effectLst>
        </p:spPr>
        <p:txBody>
          <a:bodyPr wrap="none" anchor="ctr"/>
          <a:lstStyle/>
          <a:p>
            <a:pPr algn="ctr">
              <a:defRPr/>
            </a:pPr>
            <a:endParaRPr lang="nb-NO">
              <a:latin typeface="Arial" pitchFamily="34" charset="0"/>
            </a:endParaRPr>
          </a:p>
        </p:txBody>
      </p:sp>
      <p:sp>
        <p:nvSpPr>
          <p:cNvPr id="32771" name="Rectangle 5"/>
          <p:cNvSpPr>
            <a:spLocks noChangeAspect="1" noChangeArrowheads="1"/>
          </p:cNvSpPr>
          <p:nvPr/>
        </p:nvSpPr>
        <p:spPr bwMode="auto">
          <a:xfrm>
            <a:off x="4570413" y="3330575"/>
            <a:ext cx="3175" cy="9525"/>
          </a:xfrm>
          <a:prstGeom prst="rect">
            <a:avLst/>
          </a:prstGeom>
          <a:solidFill>
            <a:srgbClr val="004CB2"/>
          </a:solidFill>
          <a:ln w="9525">
            <a:noFill/>
            <a:miter lim="800000"/>
            <a:headEnd/>
            <a:tailEnd/>
          </a:ln>
        </p:spPr>
        <p:txBody>
          <a:bodyPr/>
          <a:lstStyle/>
          <a:p>
            <a:pPr algn="ctr"/>
            <a:endParaRPr lang="nb-NO"/>
          </a:p>
        </p:txBody>
      </p:sp>
      <p:sp>
        <p:nvSpPr>
          <p:cNvPr id="1905670" name="Rectangle 6"/>
          <p:cNvSpPr>
            <a:spLocks noChangeArrowheads="1"/>
          </p:cNvSpPr>
          <p:nvPr/>
        </p:nvSpPr>
        <p:spPr bwMode="auto">
          <a:xfrm>
            <a:off x="0" y="0"/>
            <a:ext cx="9144000" cy="6858000"/>
          </a:xfrm>
          <a:prstGeom prst="rect">
            <a:avLst/>
          </a:prstGeom>
          <a:noFill/>
          <a:ln w="50800">
            <a:noFill/>
            <a:miter lim="800000"/>
            <a:headEnd/>
            <a:tailEnd/>
          </a:ln>
          <a:effectLst>
            <a:outerShdw dist="107763" dir="2700000" algn="ctr" rotWithShape="0">
              <a:schemeClr val="bg2"/>
            </a:outerShdw>
          </a:effectLst>
        </p:spPr>
        <p:txBody>
          <a:bodyPr wrap="none" anchor="ctr"/>
          <a:lstStyle/>
          <a:p>
            <a:pPr algn="ctr">
              <a:defRPr/>
            </a:pPr>
            <a:endParaRPr lang="nb-NO">
              <a:latin typeface="Arial" pitchFamily="34" charset="0"/>
            </a:endParaRPr>
          </a:p>
        </p:txBody>
      </p:sp>
      <p:sp>
        <p:nvSpPr>
          <p:cNvPr id="32773" name="AutoShape 7">
            <a:hlinkClick r:id="rId3" action="ppaction://hlinkpres?slideindex=1&amp;slidetitle=" highlightClick="1"/>
          </p:cNvPr>
          <p:cNvSpPr>
            <a:spLocks noChangeArrowheads="1"/>
          </p:cNvSpPr>
          <p:nvPr/>
        </p:nvSpPr>
        <p:spPr bwMode="auto">
          <a:xfrm>
            <a:off x="3467100" y="5330825"/>
            <a:ext cx="2209800" cy="1524000"/>
          </a:xfrm>
          <a:prstGeom prst="actionButtonForwardNext">
            <a:avLst/>
          </a:prstGeom>
          <a:noFill/>
          <a:ln w="9525">
            <a:noFill/>
            <a:miter lim="800000"/>
            <a:headEnd/>
            <a:tailEnd/>
          </a:ln>
        </p:spPr>
        <p:txBody>
          <a:bodyPr wrap="none" anchor="ctr"/>
          <a:lstStyle/>
          <a:p>
            <a:pPr algn="ctr"/>
            <a:endParaRPr lang="nb-NO"/>
          </a:p>
        </p:txBody>
      </p:sp>
      <p:pic>
        <p:nvPicPr>
          <p:cNvPr id="32774" name="Picture 6" descr="CIAV Logo.gif"/>
          <p:cNvPicPr>
            <a:picLocks noChangeAspect="1"/>
          </p:cNvPicPr>
          <p:nvPr/>
        </p:nvPicPr>
        <p:blipFill>
          <a:blip r:embed="rId4" cstate="print"/>
          <a:srcRect/>
          <a:stretch>
            <a:fillRect/>
          </a:stretch>
        </p:blipFill>
        <p:spPr bwMode="auto">
          <a:xfrm>
            <a:off x="2325688" y="1497013"/>
            <a:ext cx="4352925" cy="4508500"/>
          </a:xfrm>
          <a:prstGeom prst="rect">
            <a:avLst/>
          </a:prstGeom>
          <a:noFill/>
          <a:ln w="9525">
            <a:noFill/>
            <a:miter lim="800000"/>
            <a:headEnd/>
            <a:tailEnd/>
          </a:ln>
        </p:spPr>
      </p:pic>
      <p:sp>
        <p:nvSpPr>
          <p:cNvPr id="32775" name="Slide Number Placeholder 3"/>
          <p:cNvSpPr txBox="1">
            <a:spLocks noGrp="1"/>
          </p:cNvSpPr>
          <p:nvPr/>
        </p:nvSpPr>
        <p:spPr bwMode="auto">
          <a:xfrm>
            <a:off x="8439150" y="6423025"/>
            <a:ext cx="573088" cy="269875"/>
          </a:xfrm>
          <a:prstGeom prst="rect">
            <a:avLst/>
          </a:prstGeom>
          <a:noFill/>
          <a:ln w="9525">
            <a:noFill/>
            <a:miter lim="800000"/>
            <a:headEnd/>
            <a:tailEnd/>
          </a:ln>
        </p:spPr>
        <p:txBody>
          <a:bodyPr/>
          <a:lstStyle/>
          <a:p>
            <a:pPr algn="r"/>
            <a:fld id="{1A19B5EF-854C-4992-8268-E879C6E14F31}" type="slidenum">
              <a:rPr lang="en-US" sz="1200"/>
              <a:pPr algn="r"/>
              <a:t>45</a:t>
            </a:fld>
            <a:endParaRPr lang="en-US" sz="1200"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Operational Direction</a:t>
            </a:r>
            <a:endParaRPr lang="en-US" dirty="0"/>
          </a:p>
        </p:txBody>
      </p:sp>
      <p:sp>
        <p:nvSpPr>
          <p:cNvPr id="5122" name="Slide Number Placeholder 1"/>
          <p:cNvSpPr>
            <a:spLocks noGrp="1"/>
          </p:cNvSpPr>
          <p:nvPr>
            <p:ph type="sldNum" sz="quarter" idx="11"/>
          </p:nvPr>
        </p:nvSpPr>
        <p:spPr>
          <a:noFill/>
        </p:spPr>
        <p:txBody>
          <a:bodyPr/>
          <a:lstStyle/>
          <a:p>
            <a:fld id="{914F89EF-CC0C-4C65-B431-F5F73F98ABB1}" type="slidenum">
              <a:rPr lang="en-US" smtClean="0">
                <a:latin typeface="Arial" charset="0"/>
              </a:rPr>
              <a:pPr/>
              <a:t>5</a:t>
            </a:fld>
            <a:endParaRPr lang="en-US" dirty="0" smtClean="0">
              <a:latin typeface="Arial" charset="0"/>
            </a:endParaRPr>
          </a:p>
        </p:txBody>
      </p:sp>
      <p:sp>
        <p:nvSpPr>
          <p:cNvPr id="5124" name="Text Placeholder 4"/>
          <p:cNvSpPr>
            <a:spLocks noGrp="1"/>
          </p:cNvSpPr>
          <p:nvPr>
            <p:ph type="body" idx="4294967295"/>
          </p:nvPr>
        </p:nvSpPr>
        <p:spPr>
          <a:xfrm>
            <a:off x="0" y="1295400"/>
            <a:ext cx="9144000" cy="4800600"/>
          </a:xfrm>
        </p:spPr>
        <p:txBody>
          <a:bodyPr/>
          <a:lstStyle/>
          <a:p>
            <a:pPr>
              <a:buFontTx/>
              <a:buNone/>
            </a:pPr>
            <a:r>
              <a:rPr lang="en-US" sz="2000" dirty="0" smtClean="0"/>
              <a:t>	The underlying importance of the AMN as a </a:t>
            </a:r>
            <a:r>
              <a:rPr lang="en-US" sz="2000" dirty="0" smtClean="0">
                <a:solidFill>
                  <a:srgbClr val="FF0000"/>
                </a:solidFill>
              </a:rPr>
              <a:t>blueprint for future Alliance mission networks </a:t>
            </a:r>
            <a:r>
              <a:rPr lang="en-US" sz="2000" dirty="0" smtClean="0"/>
              <a:t>and for the </a:t>
            </a:r>
            <a:r>
              <a:rPr lang="en-US" sz="2000" dirty="0" smtClean="0">
                <a:solidFill>
                  <a:srgbClr val="FF0000"/>
                </a:solidFill>
              </a:rPr>
              <a:t>governance model </a:t>
            </a:r>
            <a:r>
              <a:rPr lang="en-US" sz="2000" dirty="0" smtClean="0"/>
              <a:t>for new complex programs in theater is a fundamental underpinning of the AMN Capability Planning approach. AMN and its </a:t>
            </a:r>
            <a:r>
              <a:rPr lang="en-US" sz="2000" dirty="0" smtClean="0">
                <a:solidFill>
                  <a:srgbClr val="FF0000"/>
                </a:solidFill>
              </a:rPr>
              <a:t>spiral development </a:t>
            </a:r>
            <a:r>
              <a:rPr lang="en-US" sz="2000" dirty="0" smtClean="0"/>
              <a:t>is proving to be a test bed for </a:t>
            </a:r>
            <a:r>
              <a:rPr lang="en-US" sz="2000" dirty="0" smtClean="0">
                <a:solidFill>
                  <a:srgbClr val="FF0000"/>
                </a:solidFill>
              </a:rPr>
              <a:t>future capability development</a:t>
            </a:r>
            <a:r>
              <a:rPr lang="en-US" sz="2000" dirty="0" smtClean="0"/>
              <a:t>, stressing the importance of progressive development processes whereby increasingly adaptive and agile CIS delivery is being expedited </a:t>
            </a:r>
            <a:r>
              <a:rPr lang="en-US" sz="2000" dirty="0" smtClean="0">
                <a:solidFill>
                  <a:srgbClr val="FF0000"/>
                </a:solidFill>
              </a:rPr>
              <a:t>in support of operations</a:t>
            </a:r>
            <a:r>
              <a:rPr lang="en-US" sz="2000" dirty="0" smtClean="0"/>
              <a:t>. The collapsing of traditional acquisition processes is bringing innovative and flexible solutions to the war-fighter in shorter timescales than hitherto deemed possible. This trajectory in CIS delivery is underpinned by COMISAF whereby he states that the AMN is the most important enabling capability he has as a commander.  The approach is about </a:t>
            </a:r>
            <a:r>
              <a:rPr lang="en-US" sz="2000" dirty="0" smtClean="0">
                <a:solidFill>
                  <a:srgbClr val="FF0000"/>
                </a:solidFill>
              </a:rPr>
              <a:t>‘command – centric’ delivery that is ‘network –enabled’ and not ‘network – centric’. </a:t>
            </a:r>
          </a:p>
          <a:p>
            <a:pPr>
              <a:buFontTx/>
              <a:buNone/>
            </a:pPr>
            <a:endParaRPr lang="en-US" sz="2000" dirty="0" smtClean="0"/>
          </a:p>
          <a:p>
            <a:pPr>
              <a:buFontTx/>
              <a:buNone/>
            </a:pPr>
            <a:r>
              <a:rPr lang="en-US" sz="2000" i="1" dirty="0" smtClean="0">
                <a:solidFill>
                  <a:srgbClr val="FF0000"/>
                </a:solidFill>
              </a:rPr>
              <a:t>	Gen David Petraeus  COMISAF, Dec 10</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1"/>
          </p:nvPr>
        </p:nvSpPr>
        <p:spPr>
          <a:noFill/>
        </p:spPr>
        <p:txBody>
          <a:bodyPr/>
          <a:lstStyle/>
          <a:p>
            <a:fld id="{464B513F-774C-40A6-BFAD-18C165A9BC10}" type="slidenum">
              <a:rPr lang="en-US" smtClean="0">
                <a:latin typeface="Arial" charset="0"/>
              </a:rPr>
              <a:pPr/>
              <a:t>6</a:t>
            </a:fld>
            <a:endParaRPr lang="en-US" dirty="0" smtClean="0">
              <a:latin typeface="Arial" charset="0"/>
            </a:endParaRPr>
          </a:p>
        </p:txBody>
      </p:sp>
      <p:sp>
        <p:nvSpPr>
          <p:cNvPr id="6147" name="Rectangle 2"/>
          <p:cNvSpPr>
            <a:spLocks noChangeArrowheads="1"/>
          </p:cNvSpPr>
          <p:nvPr/>
        </p:nvSpPr>
        <p:spPr bwMode="auto">
          <a:xfrm>
            <a:off x="163513" y="1296988"/>
            <a:ext cx="8816975" cy="2678112"/>
          </a:xfrm>
          <a:prstGeom prst="rect">
            <a:avLst/>
          </a:prstGeom>
          <a:noFill/>
          <a:ln w="9525">
            <a:noFill/>
            <a:miter lim="800000"/>
            <a:headEnd/>
            <a:tailEnd/>
          </a:ln>
        </p:spPr>
        <p:txBody>
          <a:bodyPr>
            <a:spAutoFit/>
          </a:bodyPr>
          <a:lstStyle/>
          <a:p>
            <a:pPr>
              <a:buFont typeface="Arial" charset="0"/>
              <a:buChar char="•"/>
            </a:pPr>
            <a:r>
              <a:rPr lang="en-US" dirty="0"/>
              <a:t> Primary Coalition, Command, Control, Communications and Computers, Intelligence, Surveillance, and Reconnaissance (C5ISR) network in Afghanistan for all ISAF forces and operations</a:t>
            </a:r>
          </a:p>
          <a:p>
            <a:endParaRPr lang="en-US" dirty="0"/>
          </a:p>
          <a:p>
            <a:r>
              <a:rPr lang="en-US" dirty="0"/>
              <a:t>• Consists of the ISAF SECRET network as the core with connections to national extensions from numerous TCNs</a:t>
            </a:r>
          </a:p>
        </p:txBody>
      </p:sp>
      <p:sp>
        <p:nvSpPr>
          <p:cNvPr id="4" name="TextBox 3"/>
          <p:cNvSpPr txBox="1"/>
          <p:nvPr/>
        </p:nvSpPr>
        <p:spPr>
          <a:xfrm>
            <a:off x="2686050" y="160338"/>
            <a:ext cx="4914900" cy="1077218"/>
          </a:xfrm>
          <a:prstGeom prst="rect">
            <a:avLst/>
          </a:prstGeom>
          <a:noFill/>
        </p:spPr>
        <p:txBody>
          <a:bodyPr wrap="square">
            <a:spAutoFit/>
          </a:bodyPr>
          <a:lstStyle/>
          <a:p>
            <a:pPr algn="ctr">
              <a:defRPr/>
            </a:pPr>
            <a:r>
              <a:rPr lang="en-US" sz="3200" dirty="0">
                <a:effectLst>
                  <a:outerShdw blurRad="38100" dist="38100" dir="2700000" algn="tl">
                    <a:srgbClr val="C0C0C0"/>
                  </a:outerShdw>
                </a:effectLst>
                <a:latin typeface="Arial" pitchFamily="34" charset="0"/>
              </a:rPr>
              <a:t>Afghanistan Mission Network (AMN)</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4"/>
          <p:cNvSpPr txBox="1">
            <a:spLocks noChangeArrowheads="1"/>
          </p:cNvSpPr>
          <p:nvPr/>
        </p:nvSpPr>
        <p:spPr bwMode="auto">
          <a:xfrm>
            <a:off x="1179513" y="293688"/>
            <a:ext cx="7773987" cy="646112"/>
          </a:xfrm>
          <a:prstGeom prst="rect">
            <a:avLst/>
          </a:prstGeom>
          <a:noFill/>
          <a:ln w="9525">
            <a:noFill/>
            <a:miter lim="800000"/>
            <a:headEnd/>
            <a:tailEnd/>
          </a:ln>
        </p:spPr>
        <p:txBody>
          <a:bodyPr>
            <a:spAutoFit/>
          </a:bodyPr>
          <a:lstStyle/>
          <a:p>
            <a:pPr algn="ctr">
              <a:defRPr/>
            </a:pPr>
            <a:r>
              <a:rPr lang="en-US" sz="3600" dirty="0">
                <a:effectLst>
                  <a:outerShdw blurRad="38100" dist="38100" dir="2700000" algn="tl">
                    <a:srgbClr val="C0C0C0"/>
                  </a:outerShdw>
                </a:effectLst>
                <a:latin typeface="Arial" pitchFamily="34" charset="0"/>
              </a:rPr>
              <a:t>AMN Mission Threads</a:t>
            </a:r>
          </a:p>
        </p:txBody>
      </p:sp>
      <p:sp>
        <p:nvSpPr>
          <p:cNvPr id="7171" name="Slide Number Placeholder 2"/>
          <p:cNvSpPr txBox="1">
            <a:spLocks noGrp="1"/>
          </p:cNvSpPr>
          <p:nvPr/>
        </p:nvSpPr>
        <p:spPr bwMode="auto">
          <a:xfrm>
            <a:off x="8542338" y="6570663"/>
            <a:ext cx="573087" cy="269875"/>
          </a:xfrm>
          <a:prstGeom prst="rect">
            <a:avLst/>
          </a:prstGeom>
          <a:noFill/>
          <a:ln w="9525">
            <a:noFill/>
            <a:miter lim="800000"/>
            <a:headEnd/>
            <a:tailEnd/>
          </a:ln>
        </p:spPr>
        <p:txBody>
          <a:bodyPr/>
          <a:lstStyle/>
          <a:p>
            <a:pPr algn="r"/>
            <a:fld id="{6F11979C-9A96-4245-8440-9B16E66E27ED}" type="slidenum">
              <a:rPr lang="en-US" sz="1400"/>
              <a:pPr algn="r"/>
              <a:t>7</a:t>
            </a:fld>
            <a:endParaRPr lang="en-US" sz="1400" dirty="0"/>
          </a:p>
        </p:txBody>
      </p:sp>
      <p:pic>
        <p:nvPicPr>
          <p:cNvPr id="7172" name="Picture 2"/>
          <p:cNvPicPr>
            <a:picLocks noChangeAspect="1" noChangeArrowheads="1"/>
          </p:cNvPicPr>
          <p:nvPr/>
        </p:nvPicPr>
        <p:blipFill>
          <a:blip r:embed="rId3" cstate="print"/>
          <a:srcRect l="19547" t="20927" r="2628" b="15428"/>
          <a:stretch>
            <a:fillRect/>
          </a:stretch>
        </p:blipFill>
        <p:spPr bwMode="auto">
          <a:xfrm>
            <a:off x="0" y="1325563"/>
            <a:ext cx="9144000" cy="52165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7"/>
          <p:cNvGrpSpPr>
            <a:grpSpLocks/>
          </p:cNvGrpSpPr>
          <p:nvPr/>
        </p:nvGrpSpPr>
        <p:grpSpPr bwMode="auto">
          <a:xfrm>
            <a:off x="119063" y="1323975"/>
            <a:ext cx="8991600" cy="5238750"/>
            <a:chOff x="214282" y="428625"/>
            <a:chExt cx="8991631" cy="5919604"/>
          </a:xfrm>
        </p:grpSpPr>
        <p:sp>
          <p:nvSpPr>
            <p:cNvPr id="4" name="Ellipse 3"/>
            <p:cNvSpPr/>
            <p:nvPr/>
          </p:nvSpPr>
          <p:spPr>
            <a:xfrm>
              <a:off x="428595" y="428625"/>
              <a:ext cx="5357831" cy="4644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fr-FR" sz="1400" dirty="0">
                <a:solidFill>
                  <a:srgbClr val="FFFFFF"/>
                </a:solidFill>
                <a:cs typeface="Arial" pitchFamily="34" charset="0"/>
              </a:endParaRPr>
            </a:p>
          </p:txBody>
        </p:sp>
        <p:sp>
          <p:nvSpPr>
            <p:cNvPr id="8" name="Ellipse 7"/>
            <p:cNvSpPr/>
            <p:nvPr/>
          </p:nvSpPr>
          <p:spPr>
            <a:xfrm>
              <a:off x="2366939" y="2000011"/>
              <a:ext cx="1417642" cy="1438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800" dirty="0">
                  <a:solidFill>
                    <a:srgbClr val="000000"/>
                  </a:solidFill>
                  <a:cs typeface="Arial" pitchFamily="34" charset="0"/>
                </a:rPr>
                <a:t>Service</a:t>
              </a:r>
            </a:p>
            <a:p>
              <a:pPr algn="ctr">
                <a:spcBef>
                  <a:spcPct val="20000"/>
                </a:spcBef>
                <a:defRPr/>
              </a:pPr>
              <a:r>
                <a:rPr lang="fr-FR" sz="1800" dirty="0">
                  <a:solidFill>
                    <a:srgbClr val="000000"/>
                  </a:solidFill>
                  <a:cs typeface="Arial" pitchFamily="34" charset="0"/>
                </a:rPr>
                <a:t>Mgmt</a:t>
              </a:r>
            </a:p>
          </p:txBody>
        </p:sp>
        <p:sp>
          <p:nvSpPr>
            <p:cNvPr id="5" name="ZoneTexte 4"/>
            <p:cNvSpPr txBox="1"/>
            <p:nvPr/>
          </p:nvSpPr>
          <p:spPr>
            <a:xfrm>
              <a:off x="611560" y="620688"/>
              <a:ext cx="5040560" cy="4202932"/>
            </a:xfrm>
            <a:prstGeom prst="rect">
              <a:avLst/>
            </a:prstGeom>
            <a:noFill/>
          </p:spPr>
          <p:txBody>
            <a:bodyPr spcFirstLastPara="1" wrap="none">
              <a:prstTxWarp prst="textArchUp">
                <a:avLst>
                  <a:gd name="adj" fmla="val 10698871"/>
                </a:avLst>
              </a:prstTxWarp>
              <a:spAutoFit/>
            </a:bodyPr>
            <a:lstStyle/>
            <a:p>
              <a:pPr algn="ctr">
                <a:spcBef>
                  <a:spcPct val="20000"/>
                </a:spcBef>
                <a:buFontTx/>
                <a:buChar char="•"/>
                <a:defRPr/>
              </a:pPr>
              <a:endParaRPr lang="fr-FR" sz="1400" dirty="0">
                <a:solidFill>
                  <a:srgbClr val="000000"/>
                </a:solidFill>
                <a:latin typeface="Arial" pitchFamily="34" charset="0"/>
              </a:endParaRPr>
            </a:p>
            <a:p>
              <a:pPr algn="ctr">
                <a:spcBef>
                  <a:spcPct val="20000"/>
                </a:spcBef>
                <a:buFontTx/>
                <a:buChar char="•"/>
                <a:defRPr/>
              </a:pPr>
              <a:r>
                <a:rPr lang="en-GB" sz="1400" dirty="0">
                  <a:solidFill>
                    <a:srgbClr val="000000"/>
                  </a:solidFill>
                  <a:latin typeface="Arial" pitchFamily="34" charset="0"/>
                </a:rPr>
                <a:t>Battlespace</a:t>
              </a:r>
              <a:r>
                <a:rPr lang="en-GB" sz="1400" dirty="0">
                  <a:solidFill>
                    <a:srgbClr val="FFFFFF"/>
                  </a:solidFill>
                  <a:latin typeface="Arial" pitchFamily="34" charset="0"/>
                </a:rPr>
                <a:t> </a:t>
              </a:r>
              <a:r>
                <a:rPr lang="en-GB" sz="1400" dirty="0">
                  <a:solidFill>
                    <a:srgbClr val="000000"/>
                  </a:solidFill>
                  <a:latin typeface="Arial" pitchFamily="34" charset="0"/>
                </a:rPr>
                <a:t>Awareness</a:t>
              </a:r>
            </a:p>
          </p:txBody>
        </p:sp>
        <p:sp>
          <p:nvSpPr>
            <p:cNvPr id="10" name="Ellipse 9"/>
            <p:cNvSpPr/>
            <p:nvPr/>
          </p:nvSpPr>
          <p:spPr>
            <a:xfrm>
              <a:off x="3500418" y="1443927"/>
              <a:ext cx="1633543" cy="14368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fr-FR" sz="1400" dirty="0">
                <a:solidFill>
                  <a:srgbClr val="FFFFFF"/>
                </a:solidFill>
                <a:cs typeface="Arial" pitchFamily="34" charset="0"/>
              </a:endParaRPr>
            </a:p>
          </p:txBody>
        </p:sp>
        <p:sp>
          <p:nvSpPr>
            <p:cNvPr id="11" name="Ellipse 10"/>
            <p:cNvSpPr/>
            <p:nvPr/>
          </p:nvSpPr>
          <p:spPr>
            <a:xfrm>
              <a:off x="3422630" y="2656549"/>
              <a:ext cx="1633544" cy="14368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400" dirty="0">
                  <a:solidFill>
                    <a:srgbClr val="000000"/>
                  </a:solidFill>
                  <a:cs typeface="Arial" pitchFamily="34" charset="0"/>
                </a:rPr>
                <a:t>Joint</a:t>
              </a:r>
            </a:p>
            <a:p>
              <a:pPr algn="ctr">
                <a:spcBef>
                  <a:spcPct val="20000"/>
                </a:spcBef>
                <a:defRPr/>
              </a:pPr>
              <a:r>
                <a:rPr lang="fr-FR" sz="1400" dirty="0">
                  <a:solidFill>
                    <a:srgbClr val="000000"/>
                  </a:solidFill>
                  <a:cs typeface="Arial" pitchFamily="34" charset="0"/>
                </a:rPr>
                <a:t>Fires</a:t>
              </a:r>
            </a:p>
          </p:txBody>
        </p:sp>
        <p:sp>
          <p:nvSpPr>
            <p:cNvPr id="12" name="Ellipse 11"/>
            <p:cNvSpPr/>
            <p:nvPr/>
          </p:nvSpPr>
          <p:spPr>
            <a:xfrm>
              <a:off x="2143101" y="3072715"/>
              <a:ext cx="1633544" cy="14368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400" dirty="0">
                  <a:solidFill>
                    <a:srgbClr val="000000"/>
                  </a:solidFill>
                  <a:cs typeface="Arial" pitchFamily="34" charset="0"/>
                </a:rPr>
                <a:t>MEDEVAC</a:t>
              </a:r>
            </a:p>
          </p:txBody>
        </p:sp>
        <p:sp>
          <p:nvSpPr>
            <p:cNvPr id="13" name="Ellipse 12"/>
            <p:cNvSpPr/>
            <p:nvPr/>
          </p:nvSpPr>
          <p:spPr>
            <a:xfrm>
              <a:off x="993747" y="2453848"/>
              <a:ext cx="1633544" cy="14368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400" dirty="0">
                  <a:solidFill>
                    <a:srgbClr val="000000"/>
                  </a:solidFill>
                  <a:cs typeface="Arial" pitchFamily="34" charset="0"/>
                </a:rPr>
                <a:t>Force</a:t>
              </a:r>
            </a:p>
            <a:p>
              <a:pPr algn="ctr">
                <a:spcBef>
                  <a:spcPct val="20000"/>
                </a:spcBef>
                <a:defRPr/>
              </a:pPr>
              <a:r>
                <a:rPr lang="fr-FR" sz="1400" dirty="0">
                  <a:solidFill>
                    <a:srgbClr val="000000"/>
                  </a:solidFill>
                  <a:cs typeface="Arial" pitchFamily="34" charset="0"/>
                </a:rPr>
                <a:t>Protection</a:t>
              </a:r>
            </a:p>
          </p:txBody>
        </p:sp>
        <p:sp>
          <p:nvSpPr>
            <p:cNvPr id="14" name="Ellipse 13"/>
            <p:cNvSpPr/>
            <p:nvPr/>
          </p:nvSpPr>
          <p:spPr>
            <a:xfrm>
              <a:off x="1198535" y="1217906"/>
              <a:ext cx="1633543" cy="1438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400" dirty="0">
                  <a:solidFill>
                    <a:srgbClr val="000000"/>
                  </a:solidFill>
                  <a:cs typeface="Arial" pitchFamily="34" charset="0"/>
                </a:rPr>
                <a:t>Joint</a:t>
              </a:r>
            </a:p>
            <a:p>
              <a:pPr algn="ctr">
                <a:spcBef>
                  <a:spcPct val="20000"/>
                </a:spcBef>
                <a:defRPr/>
              </a:pPr>
              <a:r>
                <a:rPr lang="fr-FR" sz="1400" dirty="0">
                  <a:solidFill>
                    <a:srgbClr val="000000"/>
                  </a:solidFill>
                  <a:cs typeface="Arial" pitchFamily="34" charset="0"/>
                </a:rPr>
                <a:t>ISR</a:t>
              </a:r>
            </a:p>
          </p:txBody>
        </p:sp>
        <p:sp>
          <p:nvSpPr>
            <p:cNvPr id="15" name="Ellipse 14"/>
            <p:cNvSpPr/>
            <p:nvPr/>
          </p:nvSpPr>
          <p:spPr>
            <a:xfrm>
              <a:off x="2357414" y="862729"/>
              <a:ext cx="1633543" cy="1438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GB" sz="1400" dirty="0">
                  <a:solidFill>
                    <a:srgbClr val="000000"/>
                  </a:solidFill>
                  <a:cs typeface="Arial" pitchFamily="34" charset="0"/>
                </a:rPr>
                <a:t>Freedom</a:t>
              </a:r>
            </a:p>
            <a:p>
              <a:pPr algn="ctr">
                <a:spcBef>
                  <a:spcPct val="20000"/>
                </a:spcBef>
                <a:defRPr/>
              </a:pPr>
              <a:r>
                <a:rPr lang="en-GB" sz="1400" dirty="0">
                  <a:solidFill>
                    <a:srgbClr val="000000"/>
                  </a:solidFill>
                  <a:cs typeface="Arial" pitchFamily="34" charset="0"/>
                </a:rPr>
                <a:t>of Movement</a:t>
              </a:r>
            </a:p>
            <a:p>
              <a:pPr algn="ctr">
                <a:spcBef>
                  <a:spcPct val="20000"/>
                </a:spcBef>
                <a:buFontTx/>
                <a:buChar char="•"/>
                <a:defRPr/>
              </a:pPr>
              <a:endParaRPr lang="en-GB" sz="1600" dirty="0">
                <a:solidFill>
                  <a:srgbClr val="000000"/>
                </a:solidFill>
                <a:cs typeface="Arial" pitchFamily="34" charset="0"/>
              </a:endParaRPr>
            </a:p>
          </p:txBody>
        </p:sp>
        <p:sp>
          <p:nvSpPr>
            <p:cNvPr id="20493" name="Rectangle 15"/>
            <p:cNvSpPr>
              <a:spLocks noChangeArrowheads="1"/>
            </p:cNvSpPr>
            <p:nvPr/>
          </p:nvSpPr>
          <p:spPr bwMode="auto">
            <a:xfrm>
              <a:off x="4071920" y="2000011"/>
              <a:ext cx="673102" cy="306744"/>
            </a:xfrm>
            <a:prstGeom prst="rect">
              <a:avLst/>
            </a:prstGeom>
            <a:noFill/>
            <a:ln w="9525">
              <a:noFill/>
              <a:miter lim="800000"/>
              <a:headEnd/>
              <a:tailEnd/>
            </a:ln>
          </p:spPr>
          <p:txBody>
            <a:bodyPr wrap="none">
              <a:spAutoFit/>
            </a:bodyPr>
            <a:lstStyle/>
            <a:p>
              <a:pPr algn="ctr">
                <a:spcBef>
                  <a:spcPct val="20000"/>
                </a:spcBef>
                <a:defRPr/>
              </a:pPr>
              <a:r>
                <a:rPr lang="fr-FR" sz="1400" dirty="0">
                  <a:solidFill>
                    <a:srgbClr val="000000"/>
                  </a:solidFill>
                  <a:latin typeface="Arial" pitchFamily="34" charset="0"/>
                  <a:ea typeface="+mn-ea"/>
                </a:rPr>
                <a:t>C-IED</a:t>
              </a:r>
            </a:p>
          </p:txBody>
        </p:sp>
        <p:sp>
          <p:nvSpPr>
            <p:cNvPr id="20494" name="ZoneTexte 17"/>
            <p:cNvSpPr txBox="1">
              <a:spLocks noChangeArrowheads="1"/>
            </p:cNvSpPr>
            <p:nvPr/>
          </p:nvSpPr>
          <p:spPr bwMode="auto">
            <a:xfrm>
              <a:off x="2598715" y="4500595"/>
              <a:ext cx="1185866" cy="647569"/>
            </a:xfrm>
            <a:prstGeom prst="rect">
              <a:avLst/>
            </a:prstGeom>
            <a:noFill/>
            <a:ln w="9525">
              <a:noFill/>
              <a:miter lim="800000"/>
              <a:headEnd/>
              <a:tailEnd/>
            </a:ln>
          </p:spPr>
          <p:txBody>
            <a:bodyPr wrap="none">
              <a:spAutoFit/>
            </a:bodyPr>
            <a:lstStyle/>
            <a:p>
              <a:pPr>
                <a:spcBef>
                  <a:spcPct val="20000"/>
                </a:spcBef>
                <a:defRPr/>
              </a:pPr>
              <a:r>
                <a:rPr lang="fr-FR" sz="3600" dirty="0">
                  <a:solidFill>
                    <a:srgbClr val="000000"/>
                  </a:solidFill>
                  <a:latin typeface="Arial" pitchFamily="34" charset="0"/>
                  <a:ea typeface="+mn-ea"/>
                </a:rPr>
                <a:t>COP</a:t>
              </a:r>
            </a:p>
          </p:txBody>
        </p:sp>
        <p:grpSp>
          <p:nvGrpSpPr>
            <p:cNvPr id="8208" name="Group 1"/>
            <p:cNvGrpSpPr>
              <a:grpSpLocks/>
            </p:cNvGrpSpPr>
            <p:nvPr/>
          </p:nvGrpSpPr>
          <p:grpSpPr bwMode="auto">
            <a:xfrm>
              <a:off x="5133975" y="474663"/>
              <a:ext cx="4071938" cy="4362450"/>
              <a:chOff x="5000625" y="142875"/>
              <a:chExt cx="4071938" cy="4362255"/>
            </a:xfrm>
          </p:grpSpPr>
          <p:sp>
            <p:nvSpPr>
              <p:cNvPr id="21" name="Trapèze 20"/>
              <p:cNvSpPr/>
              <p:nvPr/>
            </p:nvSpPr>
            <p:spPr>
              <a:xfrm>
                <a:off x="5390878" y="4005064"/>
                <a:ext cx="3357586" cy="500066"/>
              </a:xfrm>
              <a:prstGeom prst="trapezoid">
                <a:avLst/>
              </a:prstGeom>
              <a:effectLst>
                <a:outerShdw blurRad="50800" dist="50800" dir="5400000" sx="85000" sy="85000" algn="ctr" rotWithShape="0">
                  <a:srgbClr val="000000">
                    <a:alpha val="43137"/>
                  </a:srgbClr>
                </a:outerShdw>
              </a:effectLst>
              <a:scene3d>
                <a:camera prst="orthographicFront"/>
                <a:lightRig rig="threePt" dir="t">
                  <a:rot lat="0" lon="0" rev="12600000"/>
                </a:lightRig>
              </a:scene3d>
              <a:sp3d extrusionH="69850">
                <a:bevelT w="139700"/>
                <a:bevelB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400" dirty="0">
                    <a:solidFill>
                      <a:srgbClr val="000000"/>
                    </a:solidFill>
                    <a:cs typeface="Arial" pitchFamily="34" charset="0"/>
                  </a:rPr>
                  <a:t>TACTICAL</a:t>
                </a:r>
              </a:p>
            </p:txBody>
          </p:sp>
          <p:sp>
            <p:nvSpPr>
              <p:cNvPr id="22" name="Trapèze 21"/>
              <p:cNvSpPr/>
              <p:nvPr/>
            </p:nvSpPr>
            <p:spPr>
              <a:xfrm>
                <a:off x="5390878" y="2784918"/>
                <a:ext cx="3357586" cy="500066"/>
              </a:xfrm>
              <a:prstGeom prst="trapezoid">
                <a:avLst/>
              </a:prstGeom>
              <a:effectLst>
                <a:outerShdw blurRad="50800" dist="50800" dir="5400000" sx="85000" sy="85000" algn="ctr" rotWithShape="0">
                  <a:srgbClr val="000000">
                    <a:alpha val="43137"/>
                  </a:srgbClr>
                </a:outerShdw>
              </a:effectLst>
              <a:scene3d>
                <a:camera prst="orthographicFront"/>
                <a:lightRig rig="threePt" dir="t">
                  <a:rot lat="0" lon="0" rev="12600000"/>
                </a:lightRig>
              </a:scene3d>
              <a:sp3d extrusionH="69850">
                <a:bevelT w="139700"/>
                <a:bevelB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400" dirty="0">
                    <a:solidFill>
                      <a:srgbClr val="000000"/>
                    </a:solidFill>
                    <a:cs typeface="Arial" pitchFamily="34" charset="0"/>
                  </a:rPr>
                  <a:t>OPERATIONAL</a:t>
                </a:r>
              </a:p>
            </p:txBody>
          </p:sp>
          <p:sp>
            <p:nvSpPr>
              <p:cNvPr id="23" name="Trapèze 22"/>
              <p:cNvSpPr/>
              <p:nvPr/>
            </p:nvSpPr>
            <p:spPr>
              <a:xfrm>
                <a:off x="5390878" y="1628800"/>
                <a:ext cx="3357586" cy="500066"/>
              </a:xfrm>
              <a:prstGeom prst="trapezoid">
                <a:avLst/>
              </a:prstGeom>
              <a:effectLst>
                <a:outerShdw blurRad="50800" dist="50800" dir="5400000" sx="85000" sy="85000" algn="ctr" rotWithShape="0">
                  <a:srgbClr val="000000">
                    <a:alpha val="43137"/>
                  </a:srgbClr>
                </a:outerShdw>
              </a:effectLst>
              <a:scene3d>
                <a:camera prst="orthographicFront"/>
                <a:lightRig rig="threePt" dir="t">
                  <a:rot lat="0" lon="0" rev="12600000"/>
                </a:lightRig>
              </a:scene3d>
              <a:sp3d extrusionH="69850">
                <a:bevelT w="139700"/>
                <a:bevelB w="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fr-FR" sz="1400" dirty="0">
                    <a:solidFill>
                      <a:srgbClr val="000000"/>
                    </a:solidFill>
                    <a:cs typeface="Arial" pitchFamily="34" charset="0"/>
                  </a:rPr>
                  <a:t>STRATEGIC</a:t>
                </a:r>
              </a:p>
            </p:txBody>
          </p:sp>
          <p:cxnSp>
            <p:nvCxnSpPr>
              <p:cNvPr id="25" name="Connecteur droit avec flèche 24"/>
              <p:cNvCxnSpPr/>
              <p:nvPr/>
            </p:nvCxnSpPr>
            <p:spPr>
              <a:xfrm>
                <a:off x="5500676" y="3644855"/>
                <a:ext cx="3143261" cy="179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5429237" y="2430494"/>
                <a:ext cx="3143261" cy="1793"/>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16200000" flipH="1">
                <a:off x="6718939" y="3637681"/>
                <a:ext cx="70673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6200000" flipH="1">
                <a:off x="6719836" y="2424216"/>
                <a:ext cx="70493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Pensées 31"/>
              <p:cNvSpPr/>
              <p:nvPr/>
            </p:nvSpPr>
            <p:spPr>
              <a:xfrm>
                <a:off x="5000611" y="143476"/>
                <a:ext cx="4071952" cy="1286112"/>
              </a:xfrm>
              <a:prstGeom prst="cloudCallout">
                <a:avLst>
                  <a:gd name="adj1" fmla="val 823"/>
                  <a:gd name="adj2" fmla="val 49009"/>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spcBef>
                    <a:spcPct val="20000"/>
                  </a:spcBef>
                  <a:defRPr/>
                </a:pPr>
                <a:r>
                  <a:rPr lang="en-US" sz="1600" dirty="0">
                    <a:solidFill>
                      <a:srgbClr val="FF0000"/>
                    </a:solidFill>
                    <a:cs typeface="Arial" pitchFamily="34" charset="0"/>
                  </a:rPr>
                  <a:t>Full COP requires</a:t>
                </a:r>
              </a:p>
              <a:p>
                <a:pPr algn="ctr">
                  <a:spcBef>
                    <a:spcPct val="20000"/>
                  </a:spcBef>
                  <a:defRPr/>
                </a:pPr>
                <a:r>
                  <a:rPr lang="en-US" sz="1600" dirty="0">
                    <a:solidFill>
                      <a:srgbClr val="FF0000"/>
                    </a:solidFill>
                    <a:cs typeface="Arial" pitchFamily="34" charset="0"/>
                  </a:rPr>
                  <a:t>Vertical &amp; Horizontal</a:t>
                </a:r>
              </a:p>
              <a:p>
                <a:pPr algn="ctr">
                  <a:spcBef>
                    <a:spcPct val="20000"/>
                  </a:spcBef>
                  <a:defRPr/>
                </a:pPr>
                <a:r>
                  <a:rPr lang="en-US" sz="1600" dirty="0">
                    <a:solidFill>
                      <a:srgbClr val="FF0000"/>
                    </a:solidFill>
                    <a:cs typeface="Arial" pitchFamily="34" charset="0"/>
                  </a:rPr>
                  <a:t>Information Exchange</a:t>
                </a:r>
              </a:p>
            </p:txBody>
          </p:sp>
        </p:grpSp>
        <p:sp>
          <p:nvSpPr>
            <p:cNvPr id="34" name="ZoneTexte 33"/>
            <p:cNvSpPr txBox="1"/>
            <p:nvPr/>
          </p:nvSpPr>
          <p:spPr>
            <a:xfrm>
              <a:off x="214282" y="5517232"/>
              <a:ext cx="8715436" cy="830997"/>
            </a:xfrm>
            <a:prstGeom prst="rect">
              <a:avLst/>
            </a:prstGeom>
            <a:solidFill>
              <a:schemeClr val="accent1"/>
            </a:solidFill>
            <a:ln>
              <a:solidFill>
                <a:schemeClr val="accent1">
                  <a:shade val="50000"/>
                </a:schemeClr>
              </a:solidFill>
            </a:ln>
            <a:scene3d>
              <a:camera prst="orthographicFront"/>
              <a:lightRig rig="threePt" dir="t"/>
            </a:scene3d>
            <a:sp3d>
              <a:bevelT/>
            </a:sp3d>
          </p:spPr>
          <p:txBody>
            <a:bodyPr>
              <a:spAutoFit/>
            </a:bodyPr>
            <a:lstStyle/>
            <a:p>
              <a:pPr algn="ctr">
                <a:spcBef>
                  <a:spcPct val="20000"/>
                </a:spcBef>
                <a:defRPr/>
              </a:pPr>
              <a:r>
                <a:rPr lang="en-US" sz="1400" dirty="0">
                  <a:solidFill>
                    <a:srgbClr val="000000"/>
                  </a:solidFill>
                  <a:latin typeface="Arial" pitchFamily="34" charset="0"/>
                </a:rPr>
                <a:t>It must be understood that one mission thread drives the other threads in various ways.</a:t>
              </a:r>
            </a:p>
          </p:txBody>
        </p:sp>
      </p:grpSp>
      <p:sp>
        <p:nvSpPr>
          <p:cNvPr id="29" name="TextBox 28"/>
          <p:cNvSpPr txBox="1"/>
          <p:nvPr/>
        </p:nvSpPr>
        <p:spPr>
          <a:xfrm>
            <a:off x="2170113" y="200025"/>
            <a:ext cx="6564312" cy="646113"/>
          </a:xfrm>
          <a:prstGeom prst="rect">
            <a:avLst/>
          </a:prstGeom>
          <a:noFill/>
        </p:spPr>
        <p:txBody>
          <a:bodyPr>
            <a:spAutoFit/>
          </a:bodyPr>
          <a:lstStyle/>
          <a:p>
            <a:pPr>
              <a:defRPr/>
            </a:pPr>
            <a:r>
              <a:rPr lang="en-US" sz="3600" dirty="0">
                <a:solidFill>
                  <a:srgbClr val="000000"/>
                </a:solidFill>
                <a:effectLst>
                  <a:outerShdw blurRad="38100" dist="38100" dir="2700000" algn="tl">
                    <a:srgbClr val="000000">
                      <a:alpha val="43137"/>
                    </a:srgbClr>
                  </a:outerShdw>
                </a:effectLst>
                <a:latin typeface="Arial" pitchFamily="34" charset="0"/>
              </a:rPr>
              <a:t>Mission Thread Interaction</a:t>
            </a:r>
          </a:p>
        </p:txBody>
      </p:sp>
      <p:sp>
        <p:nvSpPr>
          <p:cNvPr id="8196" name="Slide Number Placeholder 3"/>
          <p:cNvSpPr txBox="1">
            <a:spLocks noGrp="1"/>
          </p:cNvSpPr>
          <p:nvPr/>
        </p:nvSpPr>
        <p:spPr bwMode="auto">
          <a:xfrm>
            <a:off x="8542338" y="6570663"/>
            <a:ext cx="573087" cy="269875"/>
          </a:xfrm>
          <a:prstGeom prst="rect">
            <a:avLst/>
          </a:prstGeom>
          <a:noFill/>
          <a:ln w="9525">
            <a:noFill/>
            <a:miter lim="800000"/>
            <a:headEnd/>
            <a:tailEnd/>
          </a:ln>
        </p:spPr>
        <p:txBody>
          <a:bodyPr/>
          <a:lstStyle/>
          <a:p>
            <a:pPr algn="r"/>
            <a:fld id="{9F437E8E-0499-46B9-A1B1-BE2719FE3BA1}" type="slidenum">
              <a:rPr lang="en-US" sz="1200"/>
              <a:pPr algn="r"/>
              <a:t>8</a:t>
            </a:fld>
            <a:endParaRPr lang="en-US" sz="1200"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5219" name="Rectangle 3"/>
          <p:cNvSpPr>
            <a:spLocks noGrp="1" noChangeArrowheads="1"/>
          </p:cNvSpPr>
          <p:nvPr>
            <p:ph type="title"/>
          </p:nvPr>
        </p:nvSpPr>
        <p:spPr/>
        <p:txBody>
          <a:bodyPr lIns="92075" tIns="46038" rIns="92075" bIns="46038"/>
          <a:lstStyle/>
          <a:p>
            <a:pPr eaLnBrk="1" hangingPunct="1">
              <a:defRPr/>
            </a:pPr>
            <a:r>
              <a:rPr lang="en-US" sz="4400" dirty="0" smtClean="0"/>
              <a:t>What is CIAV?</a:t>
            </a:r>
          </a:p>
        </p:txBody>
      </p:sp>
      <p:sp>
        <p:nvSpPr>
          <p:cNvPr id="10242" name="Slide Number Placeholder 3"/>
          <p:cNvSpPr>
            <a:spLocks noGrp="1"/>
          </p:cNvSpPr>
          <p:nvPr>
            <p:ph type="sldNum" sz="quarter" idx="11"/>
          </p:nvPr>
        </p:nvSpPr>
        <p:spPr>
          <a:noFill/>
        </p:spPr>
        <p:txBody>
          <a:bodyPr/>
          <a:lstStyle/>
          <a:p>
            <a:fld id="{4C70E397-2B15-4792-8379-1BC24DDE3740}" type="slidenum">
              <a:rPr lang="en-US" smtClean="0">
                <a:latin typeface="Arial" charset="0"/>
              </a:rPr>
              <a:pPr/>
              <a:t>9</a:t>
            </a:fld>
            <a:endParaRPr lang="en-US" dirty="0" smtClean="0">
              <a:latin typeface="Arial" charset="0"/>
            </a:endParaRPr>
          </a:p>
        </p:txBody>
      </p:sp>
      <p:sp>
        <p:nvSpPr>
          <p:cNvPr id="10243" name="Text Box 2"/>
          <p:cNvSpPr txBox="1">
            <a:spLocks noChangeArrowheads="1"/>
          </p:cNvSpPr>
          <p:nvPr/>
        </p:nvSpPr>
        <p:spPr bwMode="auto">
          <a:xfrm>
            <a:off x="279400" y="1362075"/>
            <a:ext cx="8591550" cy="4524375"/>
          </a:xfrm>
          <a:prstGeom prst="rect">
            <a:avLst/>
          </a:prstGeom>
          <a:noFill/>
          <a:ln w="9525" cap="rnd">
            <a:noFill/>
            <a:miter lim="800000"/>
            <a:headEnd/>
            <a:tailEnd/>
          </a:ln>
        </p:spPr>
        <p:txBody>
          <a:bodyPr>
            <a:spAutoFit/>
          </a:bodyPr>
          <a:lstStyle/>
          <a:p>
            <a:pPr>
              <a:buFontTx/>
              <a:buChar char="•"/>
            </a:pPr>
            <a:r>
              <a:rPr lang="en-US" dirty="0"/>
              <a:t>  Process and methodology for Assurance &amp; Validation (A&amp;V) of mission thread interoperability on the AMN</a:t>
            </a:r>
          </a:p>
          <a:p>
            <a:pPr>
              <a:buFontTx/>
              <a:buChar char="•"/>
            </a:pPr>
            <a:endParaRPr lang="en-US" dirty="0"/>
          </a:p>
          <a:p>
            <a:pPr>
              <a:buFontTx/>
              <a:buChar char="•"/>
            </a:pPr>
            <a:r>
              <a:rPr lang="en-US" dirty="0"/>
              <a:t>  Process for validating Coalition Mission Threads (CMT) and Coalition Tactics, Techniques, and Procedures (CTTP)</a:t>
            </a:r>
          </a:p>
          <a:p>
            <a:pPr>
              <a:buFontTx/>
              <a:buChar char="•"/>
            </a:pPr>
            <a:endParaRPr lang="en-US" dirty="0"/>
          </a:p>
          <a:p>
            <a:pPr>
              <a:buFontTx/>
              <a:buChar char="•"/>
            </a:pPr>
            <a:r>
              <a:rPr lang="en-US" dirty="0"/>
              <a:t>  Assures information exchanges and operational information exchange processes</a:t>
            </a:r>
          </a:p>
          <a:p>
            <a:pPr>
              <a:buFontTx/>
              <a:buChar char="•"/>
            </a:pPr>
            <a:endParaRPr lang="en-US" dirty="0"/>
          </a:p>
          <a:p>
            <a:pPr>
              <a:buFontTx/>
              <a:buChar char="•"/>
            </a:pPr>
            <a:r>
              <a:rPr lang="en-US" dirty="0"/>
              <a:t>  Provides CMT Capability and Limitation Reports supported by Operational Impact Statements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ISA Briefing Template">
  <a:themeElements>
    <a:clrScheme name="DISA Brief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A 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rnd"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ISA Briefing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A Briefing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A Briefing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A Briefing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A Briefin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A Briefin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A Briefin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mmandBrief">
  <a:themeElements>
    <a:clrScheme name="CommandBrief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CommandBrief">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mand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and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and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and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and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and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and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mmand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and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and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and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and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and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and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mmandBrief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ommandBrief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mmandBrief">
  <a:themeElements>
    <a:clrScheme name="CommandBrief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CommandBrief">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mand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and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and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and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and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and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and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mmand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and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and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and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and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and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and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mmandBrief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ommandBrief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mmandBrief">
  <a:themeElements>
    <a:clrScheme name="CommandBrief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CommandBrief">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mand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and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and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and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and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and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and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mmand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and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and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and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and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and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and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mmandBrief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CommandBrief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DE9BE9743E32948B3F7CE8FF766B5F7" ma:contentTypeVersion="2" ma:contentTypeDescription="Create a new document." ma:contentTypeScope="" ma:versionID="40df20555f9188c160286cf71dc9fef8">
  <xsd:schema xmlns:xsd="http://www.w3.org/2001/XMLSchema" xmlns:xs="http://www.w3.org/2001/XMLSchema" xmlns:p="http://schemas.microsoft.com/office/2006/metadata/properties" xmlns:ns2="c4a24b09-5d81-43fd-9c28-23d857b0063a" targetNamespace="http://schemas.microsoft.com/office/2006/metadata/properties" ma:root="true" ma:fieldsID="7b15e3294b67af7024c57e9ce3430f76" ns2:_="">
    <xsd:import namespace="c4a24b09-5d81-43fd-9c28-23d857b0063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24b09-5d81-43fd-9c28-23d857b0063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41225A2E-89CE-4531-B8EA-EBA3658A41F4}">
  <ds:schemaRefs>
    <ds:schemaRef ds:uri="http://schemas.microsoft.com/sharepoint/v3/contenttype/forms"/>
  </ds:schemaRefs>
</ds:datastoreItem>
</file>

<file path=customXml/itemProps2.xml><?xml version="1.0" encoding="utf-8"?>
<ds:datastoreItem xmlns:ds="http://schemas.openxmlformats.org/officeDocument/2006/customXml" ds:itemID="{24738B77-F77A-43A7-958A-AD47F1DEB74E}">
  <ds:schemaRefs>
    <ds:schemaRef ds:uri="http://schemas.microsoft.com/sharepoint/events"/>
  </ds:schemaRefs>
</ds:datastoreItem>
</file>

<file path=customXml/itemProps3.xml><?xml version="1.0" encoding="utf-8"?>
<ds:datastoreItem xmlns:ds="http://schemas.openxmlformats.org/officeDocument/2006/customXml" ds:itemID="{3DB4AF19-F3F5-4EC6-B0F5-E95280C6EC0B}">
  <ds:schemaRefs>
    <ds:schemaRef ds:uri="http://schemas.microsoft.com/office/2006/metadata/properties"/>
  </ds:schemaRefs>
</ds:datastoreItem>
</file>

<file path=customXml/itemProps4.xml><?xml version="1.0" encoding="utf-8"?>
<ds:datastoreItem xmlns:ds="http://schemas.openxmlformats.org/officeDocument/2006/customXml" ds:itemID="{6794E48E-96CC-4644-89DA-9CBD5417C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a24b09-5d81-43fd-9c28-23d857b00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09F9753-4130-4D9E-8D55-12F44BD4E4B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U:\Office2000\PFiles\MSOffice\Template\1033\#DISA Standard Template.pot</Template>
  <TotalTime>18712</TotalTime>
  <Words>4131</Words>
  <Application>Microsoft Office PowerPoint</Application>
  <PresentationFormat>On-screen Show (4:3)</PresentationFormat>
  <Paragraphs>998</Paragraphs>
  <Slides>45</Slides>
  <Notes>32</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DISA Briefing Template</vt:lpstr>
      <vt:lpstr>2_CommandBrief</vt:lpstr>
      <vt:lpstr>1_CommandBrief</vt:lpstr>
      <vt:lpstr>CommandBrief</vt:lpstr>
      <vt:lpstr>Slide 1</vt:lpstr>
      <vt:lpstr>Slide 2</vt:lpstr>
      <vt:lpstr>Agenda</vt:lpstr>
      <vt:lpstr>Slide 4</vt:lpstr>
      <vt:lpstr>Operational Direction</vt:lpstr>
      <vt:lpstr>Slide 6</vt:lpstr>
      <vt:lpstr>Slide 7</vt:lpstr>
      <vt:lpstr>Slide 8</vt:lpstr>
      <vt:lpstr>What is CIAV?</vt:lpstr>
      <vt:lpstr>CIAV “Big Picture”</vt:lpstr>
      <vt:lpstr>CIAV Mission and Vision</vt:lpstr>
      <vt:lpstr>Slide 12</vt:lpstr>
      <vt:lpstr>Slide 13</vt:lpstr>
      <vt:lpstr>What is Going to Change and When?</vt:lpstr>
      <vt:lpstr>Problem Context: Message Level View</vt:lpstr>
      <vt:lpstr>Problem Context: Bit Level View</vt:lpstr>
      <vt:lpstr>Interoperability Maturity</vt:lpstr>
      <vt:lpstr>Notional Business Flow To Include Service Requirements</vt:lpstr>
      <vt:lpstr>End to End (E2E) Process Context (US centric view)</vt:lpstr>
      <vt:lpstr>End to End (E2E) Mission to CTTP Relational Flow</vt:lpstr>
      <vt:lpstr>Slide 21</vt:lpstr>
      <vt:lpstr>Slide 22</vt:lpstr>
      <vt:lpstr>Coalition Interoperability Triangle</vt:lpstr>
      <vt:lpstr>Slide 24</vt:lpstr>
      <vt:lpstr>CIAV Working Group</vt:lpstr>
      <vt:lpstr>CIAV WG Members</vt:lpstr>
      <vt:lpstr>Generic 90 Day Cycle</vt:lpstr>
      <vt:lpstr>Slide 28</vt:lpstr>
      <vt:lpstr>Slide 29</vt:lpstr>
      <vt:lpstr>CTE2 CIAV Environment (Phase 3: CIED)</vt:lpstr>
      <vt:lpstr>Slide 31</vt:lpstr>
      <vt:lpstr>AMN Architecture WG</vt:lpstr>
      <vt:lpstr>AMN Governance Concept</vt:lpstr>
      <vt:lpstr>Slide 34</vt:lpstr>
      <vt:lpstr>Slide 35</vt:lpstr>
      <vt:lpstr>Slide 36</vt:lpstr>
      <vt:lpstr>Theater CMT Review</vt:lpstr>
      <vt:lpstr>Slide 38</vt:lpstr>
      <vt:lpstr>Slide 39</vt:lpstr>
      <vt:lpstr>CIAV Summary</vt:lpstr>
      <vt:lpstr>Slide 41</vt:lpstr>
      <vt:lpstr>Slide 42</vt:lpstr>
      <vt:lpstr>Slide 43</vt:lpstr>
      <vt:lpstr>Slide 44</vt:lpstr>
      <vt:lpstr>Slide 45</vt:lpstr>
    </vt:vector>
  </TitlesOfParts>
  <Company>Defense Information Systems Agency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DISANet</dc:creator>
  <cp:lastModifiedBy>Allison Doherty</cp:lastModifiedBy>
  <cp:revision>733</cp:revision>
  <cp:lastPrinted>2000-08-11T16:45:18Z</cp:lastPrinted>
  <dcterms:created xsi:type="dcterms:W3CDTF">2010-09-08T12:26:42Z</dcterms:created>
  <dcterms:modified xsi:type="dcterms:W3CDTF">2011-10-18T20:21:06Z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DNBL-86-881</vt:lpwstr>
  </property>
  <property fmtid="{D5CDD505-2E9C-101B-9397-08002B2CF9AE}" pid="3" name="_dlc_DocIdItemGuid">
    <vt:lpwstr>4397e528-b0b4-4af9-b727-c22e044d731b</vt:lpwstr>
  </property>
  <property fmtid="{D5CDD505-2E9C-101B-9397-08002B2CF9AE}" pid="4" name="_dlc_DocIdUrl">
    <vt:lpwstr>https://dnbl.nc3a.nato.int/MembersSite/CIAV-WG/_layouts/DocIdRedir.aspx?ID=DNBL-86-881, DNBL-86-881</vt:lpwstr>
  </property>
</Properties>
</file>