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</p:sldMasterIdLst>
  <p:notesMasterIdLst>
    <p:notesMasterId r:id="rId28"/>
  </p:notesMasterIdLst>
  <p:sldIdLst>
    <p:sldId id="293" r:id="rId3"/>
    <p:sldId id="257" r:id="rId4"/>
    <p:sldId id="289" r:id="rId5"/>
    <p:sldId id="267" r:id="rId6"/>
    <p:sldId id="269" r:id="rId7"/>
    <p:sldId id="278" r:id="rId8"/>
    <p:sldId id="273" r:id="rId9"/>
    <p:sldId id="279" r:id="rId10"/>
    <p:sldId id="280" r:id="rId11"/>
    <p:sldId id="288" r:id="rId12"/>
    <p:sldId id="261" r:id="rId13"/>
    <p:sldId id="270" r:id="rId14"/>
    <p:sldId id="271" r:id="rId15"/>
    <p:sldId id="290" r:id="rId16"/>
    <p:sldId id="291" r:id="rId17"/>
    <p:sldId id="272" r:id="rId18"/>
    <p:sldId id="274" r:id="rId19"/>
    <p:sldId id="275" r:id="rId20"/>
    <p:sldId id="283" r:id="rId21"/>
    <p:sldId id="276" r:id="rId22"/>
    <p:sldId id="287" r:id="rId23"/>
    <p:sldId id="282" r:id="rId24"/>
    <p:sldId id="284" r:id="rId25"/>
    <p:sldId id="266" r:id="rId26"/>
    <p:sldId id="292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967" autoAdjust="0"/>
  </p:normalViewPr>
  <p:slideViewPr>
    <p:cSldViewPr snapToGrid="0">
      <p:cViewPr varScale="1">
        <p:scale>
          <a:sx n="48" d="100"/>
          <a:sy n="48" d="100"/>
        </p:scale>
        <p:origin x="53" y="773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7C15FE-D37E-49D0-BF35-C09FF71C3668}" type="datetimeFigureOut">
              <a:rPr lang="en-US" smtClean="0"/>
              <a:t>10/16/2017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014ED8-FD52-4857-8317-287C6C3070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3364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MSC Software Confidential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F5E3A6A-9153-F049-B45D-91B7EEC344AA}" type="slidenum">
              <a:rPr lang="en-US" smtClean="0">
                <a:solidFill>
                  <a:srgbClr val="000000"/>
                </a:solidFill>
              </a:rPr>
              <a:pPr/>
              <a:t>5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4702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Simulation is performed when there are</a:t>
            </a:r>
            <a:r>
              <a:rPr kumimoji="0" lang="en-US" altLang="zh-CN" sz="1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 questions to be answered during the product lifecycle.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smtClean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A question always has the two ingredients…</a:t>
            </a:r>
            <a:endParaRPr lang="en-US" altLang="zh-CN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5BE064EB-08D8-B84B-9770-6BBD93A1D42C}" type="datetime1">
              <a:rPr lang="en-US" smtClean="0"/>
              <a:pPr>
                <a:defRPr/>
              </a:pPr>
              <a:t>10/16/2017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MSC Software Confidential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E579EF-D49F-4BBE-8F5E-A4F22886B65C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1901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Any question to an analyst requires:</a:t>
            </a:r>
          </a:p>
          <a:p>
            <a:r>
              <a:rPr lang="en-US" baseline="0" dirty="0" smtClean="0"/>
              <a:t>1: Requirements and Objectives for the product.</a:t>
            </a:r>
          </a:p>
          <a:p>
            <a:r>
              <a:rPr lang="en-US" baseline="0" dirty="0" smtClean="0"/>
              <a:t>2: Definition of the product, being very sketchy in the early development phase and very precise from PDM in the late development phase.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 challenges with any question ask to the simulation department:</a:t>
            </a:r>
          </a:p>
          <a:p>
            <a:r>
              <a:rPr lang="en-US" baseline="0" dirty="0" smtClean="0"/>
              <a:t>“When asking 4 engineers a question you typically get 5 answers.”</a:t>
            </a:r>
            <a:br>
              <a:rPr lang="en-US" baseline="0" dirty="0" smtClean="0"/>
            </a:br>
            <a:r>
              <a:rPr lang="en-US" baseline="0" dirty="0" smtClean="0"/>
              <a:t>This requires to establish a simulation environment, where in a consistent, predictable, reproducible and documented manner the answers are delivered back into the development process</a:t>
            </a:r>
          </a:p>
          <a:p>
            <a:endParaRPr lang="en-US" baseline="0" dirty="0" smtClean="0"/>
          </a:p>
          <a:p>
            <a:r>
              <a:rPr lang="en-US" baseline="0" dirty="0" smtClean="0"/>
              <a:t> </a:t>
            </a:r>
          </a:p>
          <a:p>
            <a:endParaRPr lang="en-US" baseline="0" dirty="0" smtClean="0"/>
          </a:p>
          <a:p>
            <a:r>
              <a:rPr lang="en-US" baseline="0" dirty="0" smtClean="0"/>
              <a:t> </a:t>
            </a:r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baseline="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5BE064EB-08D8-B84B-9770-6BBD93A1D42C}" type="datetime1">
              <a:rPr lang="en-US" smtClean="0"/>
              <a:pPr>
                <a:defRPr/>
              </a:pPr>
              <a:t>10/16/2017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MSC Software Confidential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E579EF-D49F-4BBE-8F5E-A4F22886B65C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6035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Creating such a consistent environment is the key focus of SimManager.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SimManager is an environment in which the analysts work, which: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Manages all the tools and methods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Manages all the “best practices” processes to answer to the questions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Manages and organizes all the simulation data generated during the work of the analysts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Provides the mechanism to communicate back to the PLM the results of the simulation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endParaRPr kumimoji="0" lang="en-US" altLang="zh-CN" sz="1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5BE064EB-08D8-B84B-9770-6BBD93A1D42C}" type="datetime1">
              <a:rPr lang="en-US" smtClean="0"/>
              <a:pPr>
                <a:defRPr/>
              </a:pPr>
              <a:t>10/16/2017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MSC Software Confidential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E579EF-D49F-4BBE-8F5E-A4F22886B65C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0089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14ED8-FD52-4857-8317-287C6C30705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6853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MBSE System Level Example</a:t>
            </a:r>
            <a:r>
              <a:rPr lang="en-US" baseline="0" dirty="0" smtClean="0"/>
              <a:t> of full vehicle Crash &amp; Occupant Safety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14ED8-FD52-4857-8317-287C6C30705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2271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14ED8-FD52-4857-8317-287C6C30705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9800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4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A_Title Slid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93"/>
          <p:cNvSpPr/>
          <p:nvPr userDrawn="1"/>
        </p:nvSpPr>
        <p:spPr>
          <a:xfrm rot="20110926">
            <a:off x="3653883" y="334215"/>
            <a:ext cx="8901955" cy="68349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21088"/>
                </a:lnTo>
                <a:lnTo>
                  <a:pt x="294" y="21600"/>
                </a:lnTo>
                <a:lnTo>
                  <a:pt x="21600" y="799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67733" tIns="67733" rIns="67733" bIns="67733" anchor="ctr"/>
          <a:lstStyle/>
          <a:p>
            <a:pPr defTabSz="778914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53585F"/>
                </a:solidFill>
              </a:defRPr>
            </a:pPr>
            <a:endParaRPr sz="4267">
              <a:solidFill>
                <a:srgbClr val="53585F"/>
              </a:solidFill>
              <a:ea typeface="ＭＳ Ｐゴシック" charset="0"/>
            </a:endParaRPr>
          </a:p>
        </p:txBody>
      </p:sp>
      <p:sp>
        <p:nvSpPr>
          <p:cNvPr id="21" name="Shape 94"/>
          <p:cNvSpPr/>
          <p:nvPr userDrawn="1"/>
        </p:nvSpPr>
        <p:spPr>
          <a:xfrm rot="20110926">
            <a:off x="4638128" y="312575"/>
            <a:ext cx="9375465" cy="7901299"/>
          </a:xfrm>
          <a:custGeom>
            <a:avLst/>
            <a:gdLst>
              <a:gd name="connsiteX0" fmla="*/ 21600 w 21600"/>
              <a:gd name="connsiteY0" fmla="*/ 0 h 25203"/>
              <a:gd name="connsiteX1" fmla="*/ 0 w 21600"/>
              <a:gd name="connsiteY1" fmla="*/ 21600 h 25203"/>
              <a:gd name="connsiteX2" fmla="*/ 13960 w 21600"/>
              <a:gd name="connsiteY2" fmla="*/ 25203 h 25203"/>
              <a:gd name="connsiteX3" fmla="*/ 21600 w 21600"/>
              <a:gd name="connsiteY3" fmla="*/ 12217 h 25203"/>
              <a:gd name="connsiteX4" fmla="*/ 21600 w 21600"/>
              <a:gd name="connsiteY4" fmla="*/ 0 h 25203"/>
              <a:gd name="connsiteX0" fmla="*/ 21600 w 24561"/>
              <a:gd name="connsiteY0" fmla="*/ 0 h 25203"/>
              <a:gd name="connsiteX1" fmla="*/ 0 w 24561"/>
              <a:gd name="connsiteY1" fmla="*/ 21600 h 25203"/>
              <a:gd name="connsiteX2" fmla="*/ 13960 w 24561"/>
              <a:gd name="connsiteY2" fmla="*/ 25203 h 25203"/>
              <a:gd name="connsiteX3" fmla="*/ 24561 w 24561"/>
              <a:gd name="connsiteY3" fmla="*/ 4730 h 25203"/>
              <a:gd name="connsiteX4" fmla="*/ 21600 w 24561"/>
              <a:gd name="connsiteY4" fmla="*/ 0 h 25203"/>
              <a:gd name="connsiteX0" fmla="*/ 21600 w 24561"/>
              <a:gd name="connsiteY0" fmla="*/ 0 h 27613"/>
              <a:gd name="connsiteX1" fmla="*/ 0 w 24561"/>
              <a:gd name="connsiteY1" fmla="*/ 21600 h 27613"/>
              <a:gd name="connsiteX2" fmla="*/ 16552 w 24561"/>
              <a:gd name="connsiteY2" fmla="*/ 27613 h 27613"/>
              <a:gd name="connsiteX3" fmla="*/ 13960 w 24561"/>
              <a:gd name="connsiteY3" fmla="*/ 25203 h 27613"/>
              <a:gd name="connsiteX4" fmla="*/ 24561 w 24561"/>
              <a:gd name="connsiteY4" fmla="*/ 4730 h 27613"/>
              <a:gd name="connsiteX5" fmla="*/ 21600 w 24561"/>
              <a:gd name="connsiteY5" fmla="*/ 0 h 27613"/>
              <a:gd name="connsiteX0" fmla="*/ 21600 w 24561"/>
              <a:gd name="connsiteY0" fmla="*/ 0 h 27613"/>
              <a:gd name="connsiteX1" fmla="*/ 0 w 24561"/>
              <a:gd name="connsiteY1" fmla="*/ 21600 h 27613"/>
              <a:gd name="connsiteX2" fmla="*/ 16552 w 24561"/>
              <a:gd name="connsiteY2" fmla="*/ 27613 h 27613"/>
              <a:gd name="connsiteX3" fmla="*/ 17140 w 24561"/>
              <a:gd name="connsiteY3" fmla="*/ 26100 h 27613"/>
              <a:gd name="connsiteX4" fmla="*/ 24561 w 24561"/>
              <a:gd name="connsiteY4" fmla="*/ 4730 h 27613"/>
              <a:gd name="connsiteX5" fmla="*/ 21600 w 24561"/>
              <a:gd name="connsiteY5" fmla="*/ 0 h 27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561" h="27613" extrusionOk="0">
                <a:moveTo>
                  <a:pt x="21600" y="0"/>
                </a:moveTo>
                <a:lnTo>
                  <a:pt x="0" y="21600"/>
                </a:lnTo>
                <a:cubicBezTo>
                  <a:pt x="4584" y="22748"/>
                  <a:pt x="11968" y="26465"/>
                  <a:pt x="16552" y="27613"/>
                </a:cubicBezTo>
                <a:lnTo>
                  <a:pt x="17140" y="26100"/>
                </a:lnTo>
                <a:lnTo>
                  <a:pt x="24561" y="4730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67733" tIns="67733" rIns="67733" bIns="67733" anchor="ctr"/>
          <a:lstStyle/>
          <a:p>
            <a:pPr defTabSz="778914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53585F"/>
                </a:solidFill>
              </a:defRPr>
            </a:pPr>
            <a:endParaRPr sz="4267">
              <a:solidFill>
                <a:srgbClr val="53585F"/>
              </a:solidFill>
              <a:ea typeface="ＭＳ Ｐゴシック" charset="0"/>
            </a:endParaRPr>
          </a:p>
        </p:txBody>
      </p:sp>
      <p:pic>
        <p:nvPicPr>
          <p:cNvPr id="2" name="Picture 1" descr="MSC_logo_red-transparent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478" y="633185"/>
            <a:ext cx="2431268" cy="9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6242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A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 userDrawn="1"/>
        </p:nvGrpSpPr>
        <p:grpSpPr>
          <a:xfrm>
            <a:off x="0" y="0"/>
            <a:ext cx="12205824" cy="6885093"/>
            <a:chOff x="0" y="0"/>
            <a:chExt cx="9154368" cy="5163820"/>
          </a:xfrm>
        </p:grpSpPr>
        <p:sp>
          <p:nvSpPr>
            <p:cNvPr id="13" name="Shape 2"/>
            <p:cNvSpPr/>
            <p:nvPr userDrawn="1"/>
          </p:nvSpPr>
          <p:spPr>
            <a:xfrm>
              <a:off x="0" y="0"/>
              <a:ext cx="9144000" cy="4957467"/>
            </a:xfrm>
            <a:prstGeom prst="rect">
              <a:avLst/>
            </a:prstGeom>
            <a:solidFill>
              <a:srgbClr val="FFFFFF"/>
            </a:solidFill>
            <a:ln w="12700">
              <a:miter lim="400000"/>
            </a:ln>
            <a:effectLst>
              <a:outerShdw blurRad="330200" dist="25400" dir="5400000" rotWithShape="0">
                <a:srgbClr val="000000">
                  <a:alpha val="5000"/>
                </a:srgbClr>
              </a:outerShdw>
            </a:effectLst>
          </p:spPr>
          <p:txBody>
            <a:bodyPr lIns="71437" tIns="71437" rIns="71437" bIns="71437" anchor="ctr"/>
            <a:lstStyle/>
            <a:p>
              <a:pPr defTabSz="778914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FFFFE"/>
                  </a:solidFill>
                </a:defRPr>
              </a:pPr>
              <a:endParaRPr sz="3200">
                <a:solidFill>
                  <a:srgbClr val="FFFFFE"/>
                </a:solidFill>
                <a:ea typeface="ＭＳ Ｐゴシック" charset="0"/>
              </a:endParaRPr>
            </a:p>
          </p:txBody>
        </p:sp>
        <p:sp>
          <p:nvSpPr>
            <p:cNvPr id="14" name="Shape 27"/>
            <p:cNvSpPr/>
            <p:nvPr userDrawn="1"/>
          </p:nvSpPr>
          <p:spPr>
            <a:xfrm flipV="1">
              <a:off x="0" y="4959642"/>
              <a:ext cx="9154160" cy="204178"/>
            </a:xfrm>
            <a:prstGeom prst="rect">
              <a:avLst/>
            </a:prstGeom>
            <a:solidFill>
              <a:srgbClr val="4D4E4C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 defTabSz="778914" fontAlgn="base">
                <a:spcBef>
                  <a:spcPct val="0"/>
                </a:spcBef>
                <a:spcAft>
                  <a:spcPct val="0"/>
                </a:spcAft>
                <a:defRPr sz="3200" b="0">
                  <a:solidFill>
                    <a:srgbClr val="777776"/>
                  </a:solidFill>
                </a:defRPr>
              </a:pPr>
              <a:endParaRPr sz="4267">
                <a:solidFill>
                  <a:srgbClr val="777776"/>
                </a:solidFill>
                <a:ea typeface="ＭＳ Ｐゴシック" charset="0"/>
              </a:endParaRPr>
            </a:p>
          </p:txBody>
        </p:sp>
        <p:sp>
          <p:nvSpPr>
            <p:cNvPr id="17" name="Shape 5"/>
            <p:cNvSpPr/>
            <p:nvPr userDrawn="1"/>
          </p:nvSpPr>
          <p:spPr>
            <a:xfrm>
              <a:off x="8576245" y="4959352"/>
              <a:ext cx="578123" cy="201168"/>
            </a:xfrm>
            <a:prstGeom prst="rect">
              <a:avLst/>
            </a:prstGeom>
            <a:solidFill>
              <a:schemeClr val="accent1"/>
            </a:solid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 defTabSz="778914" fontAlgn="base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53585F"/>
                  </a:solidFill>
                </a:defRPr>
              </a:pPr>
              <a:endParaRPr sz="4267">
                <a:solidFill>
                  <a:srgbClr val="53585F"/>
                </a:solidFill>
                <a:ea typeface="ＭＳ Ｐゴシック" charset="0"/>
              </a:endParaRPr>
            </a:p>
          </p:txBody>
        </p:sp>
      </p:grpSp>
      <p:sp>
        <p:nvSpPr>
          <p:cNvPr id="9" name="Shape 4"/>
          <p:cNvSpPr/>
          <p:nvPr userDrawn="1"/>
        </p:nvSpPr>
        <p:spPr>
          <a:xfrm>
            <a:off x="350937" y="6567895"/>
            <a:ext cx="1458731" cy="3154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95249" tIns="95249" rIns="95249" bIns="95249" anchor="ctr">
            <a:spAutoFit/>
          </a:bodyPr>
          <a:lstStyle>
            <a:lvl1pPr defTabSz="584200">
              <a:defRPr sz="1600" b="0">
                <a:solidFill>
                  <a:srgbClr val="FFFFF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 sz="1800">
                <a:solidFill>
                  <a:srgbClr val="000000"/>
                </a:solidFill>
              </a:defRPr>
            </a:pPr>
            <a:r>
              <a:rPr lang="en-US" sz="800" dirty="0" smtClean="0">
                <a:solidFill>
                  <a:srgbClr val="000000"/>
                </a:solidFill>
                <a:ea typeface="ＭＳ Ｐゴシック" charset="0"/>
              </a:rPr>
              <a:t>MSC Software Confidential </a:t>
            </a:r>
            <a:endParaRPr sz="800" dirty="0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12" name="Shape 6"/>
          <p:cNvSpPr txBox="1">
            <a:spLocks/>
          </p:cNvSpPr>
          <p:nvPr userDrawn="1"/>
        </p:nvSpPr>
        <p:spPr>
          <a:xfrm>
            <a:off x="11702114" y="6615131"/>
            <a:ext cx="208943" cy="223837"/>
          </a:xfrm>
          <a:prstGeom prst="rect">
            <a:avLst/>
          </a:prstGeom>
          <a:ln w="12700">
            <a:miter lim="400000"/>
          </a:ln>
        </p:spPr>
        <p:txBody>
          <a:bodyPr wrap="none" lIns="95249" tIns="95249" rIns="95249" bIns="95249">
            <a:normAutofit fontScale="25000" lnSpcReduction="20000"/>
          </a:bodyPr>
          <a:lstStyle>
            <a:defPPr>
              <a:defRPr lang="en-US"/>
            </a:defPPr>
            <a:lvl1pPr algn="l" defTabSz="584200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rgbClr val="777776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fld id="{86CB4B4D-7CA3-9044-876B-883B54F8677D}" type="slidenum">
              <a:rPr lang="en-US" sz="2400" smtClean="0">
                <a:solidFill>
                  <a:srgbClr val="FFFFFF"/>
                </a:solidFill>
              </a:rPr>
              <a:pPr/>
              <a:t>‹#›</a:t>
            </a:fld>
            <a:endParaRPr lang="en-U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03290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A_Blank with Red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 userDrawn="1"/>
        </p:nvGrpSpPr>
        <p:grpSpPr>
          <a:xfrm>
            <a:off x="0" y="0"/>
            <a:ext cx="12205824" cy="6885093"/>
            <a:chOff x="0" y="0"/>
            <a:chExt cx="9154368" cy="5163820"/>
          </a:xfrm>
        </p:grpSpPr>
        <p:sp>
          <p:nvSpPr>
            <p:cNvPr id="9" name="Shape 2"/>
            <p:cNvSpPr/>
            <p:nvPr userDrawn="1"/>
          </p:nvSpPr>
          <p:spPr>
            <a:xfrm>
              <a:off x="0" y="0"/>
              <a:ext cx="9144000" cy="4957467"/>
            </a:xfrm>
            <a:prstGeom prst="rect">
              <a:avLst/>
            </a:prstGeom>
            <a:solidFill>
              <a:srgbClr val="FFFFFF"/>
            </a:solidFill>
            <a:ln w="12700">
              <a:miter lim="400000"/>
            </a:ln>
            <a:effectLst>
              <a:outerShdw blurRad="330200" dist="25400" dir="5400000" rotWithShape="0">
                <a:srgbClr val="000000">
                  <a:alpha val="5000"/>
                </a:srgbClr>
              </a:outerShdw>
            </a:effectLst>
          </p:spPr>
          <p:txBody>
            <a:bodyPr lIns="71437" tIns="71437" rIns="71437" bIns="71437" anchor="ctr"/>
            <a:lstStyle/>
            <a:p>
              <a:pPr defTabSz="778914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FFFFE"/>
                  </a:solidFill>
                </a:defRPr>
              </a:pPr>
              <a:endParaRPr sz="3200">
                <a:solidFill>
                  <a:srgbClr val="FFFFFE"/>
                </a:solidFill>
                <a:ea typeface="ＭＳ Ｐゴシック" charset="0"/>
              </a:endParaRPr>
            </a:p>
          </p:txBody>
        </p:sp>
        <p:sp>
          <p:nvSpPr>
            <p:cNvPr id="10" name="Shape 27"/>
            <p:cNvSpPr/>
            <p:nvPr userDrawn="1"/>
          </p:nvSpPr>
          <p:spPr>
            <a:xfrm flipV="1">
              <a:off x="0" y="4959642"/>
              <a:ext cx="9154160" cy="204178"/>
            </a:xfrm>
            <a:prstGeom prst="rect">
              <a:avLst/>
            </a:prstGeom>
            <a:solidFill>
              <a:srgbClr val="4D4E4C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 defTabSz="778914" fontAlgn="base">
                <a:spcBef>
                  <a:spcPct val="0"/>
                </a:spcBef>
                <a:spcAft>
                  <a:spcPct val="0"/>
                </a:spcAft>
                <a:defRPr sz="3200" b="0">
                  <a:solidFill>
                    <a:srgbClr val="777776"/>
                  </a:solidFill>
                </a:defRPr>
              </a:pPr>
              <a:endParaRPr sz="4267">
                <a:solidFill>
                  <a:srgbClr val="777776"/>
                </a:solidFill>
                <a:ea typeface="ＭＳ Ｐゴシック" charset="0"/>
              </a:endParaRPr>
            </a:p>
          </p:txBody>
        </p:sp>
        <p:sp>
          <p:nvSpPr>
            <p:cNvPr id="11" name="Shape 5"/>
            <p:cNvSpPr/>
            <p:nvPr userDrawn="1"/>
          </p:nvSpPr>
          <p:spPr>
            <a:xfrm>
              <a:off x="8576245" y="4959352"/>
              <a:ext cx="578123" cy="201168"/>
            </a:xfrm>
            <a:prstGeom prst="rect">
              <a:avLst/>
            </a:prstGeom>
            <a:solidFill>
              <a:schemeClr val="accent1"/>
            </a:solid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 defTabSz="778914" fontAlgn="base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53585F"/>
                  </a:solidFill>
                </a:defRPr>
              </a:pPr>
              <a:endParaRPr sz="4267">
                <a:solidFill>
                  <a:srgbClr val="53585F"/>
                </a:solidFill>
                <a:ea typeface="ＭＳ Ｐゴシック" charset="0"/>
              </a:endParaRPr>
            </a:p>
          </p:txBody>
        </p:sp>
      </p:grpSp>
      <p:sp>
        <p:nvSpPr>
          <p:cNvPr id="3" name="Shape 4"/>
          <p:cNvSpPr/>
          <p:nvPr userDrawn="1"/>
        </p:nvSpPr>
        <p:spPr>
          <a:xfrm>
            <a:off x="350937" y="6567895"/>
            <a:ext cx="1458731" cy="3154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95249" tIns="95249" rIns="95249" bIns="95249" anchor="ctr">
            <a:spAutoFit/>
          </a:bodyPr>
          <a:lstStyle>
            <a:lvl1pPr defTabSz="584200">
              <a:defRPr sz="1600" b="0">
                <a:solidFill>
                  <a:srgbClr val="FFFFF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 sz="1800">
                <a:solidFill>
                  <a:srgbClr val="000000"/>
                </a:solidFill>
              </a:defRPr>
            </a:pPr>
            <a:r>
              <a:rPr lang="en-US" sz="800" dirty="0" smtClean="0">
                <a:solidFill>
                  <a:srgbClr val="000000"/>
                </a:solidFill>
                <a:ea typeface="ＭＳ Ｐゴシック" charset="0"/>
              </a:rPr>
              <a:t>MSC Software Confidential </a:t>
            </a:r>
            <a:endParaRPr sz="800" dirty="0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5" name="Shape 6"/>
          <p:cNvSpPr txBox="1">
            <a:spLocks/>
          </p:cNvSpPr>
          <p:nvPr userDrawn="1"/>
        </p:nvSpPr>
        <p:spPr>
          <a:xfrm>
            <a:off x="11702114" y="6615131"/>
            <a:ext cx="208943" cy="223837"/>
          </a:xfrm>
          <a:prstGeom prst="rect">
            <a:avLst/>
          </a:prstGeom>
          <a:ln w="12700">
            <a:miter lim="400000"/>
          </a:ln>
        </p:spPr>
        <p:txBody>
          <a:bodyPr wrap="none" lIns="95249" tIns="95249" rIns="95249" bIns="95249">
            <a:normAutofit fontScale="25000" lnSpcReduction="20000"/>
          </a:bodyPr>
          <a:lstStyle>
            <a:defPPr>
              <a:defRPr lang="en-US"/>
            </a:defPPr>
            <a:lvl1pPr algn="l" defTabSz="584200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rgbClr val="777776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fld id="{86CB4B4D-7CA3-9044-876B-883B54F8677D}" type="slidenum">
              <a:rPr lang="en-US" sz="2400" smtClean="0">
                <a:solidFill>
                  <a:srgbClr val="FFFFFF"/>
                </a:solidFill>
              </a:rPr>
              <a:pPr/>
              <a:t>‹#›</a:t>
            </a:fld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12" name="Shape 7"/>
          <p:cNvSpPr/>
          <p:nvPr userDrawn="1"/>
        </p:nvSpPr>
        <p:spPr>
          <a:xfrm>
            <a:off x="492" y="0"/>
            <a:ext cx="99957" cy="1267968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67733" tIns="67733" rIns="67733" bIns="67733" anchor="ctr"/>
          <a:lstStyle/>
          <a:p>
            <a:pPr defTabSz="778914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53585F"/>
                </a:solidFill>
              </a:defRPr>
            </a:pPr>
            <a:endParaRPr sz="4267">
              <a:solidFill>
                <a:srgbClr val="53585F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09671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-28027" y="-70067"/>
            <a:ext cx="12318124" cy="7001927"/>
          </a:xfrm>
          <a:prstGeom prst="rect">
            <a:avLst/>
          </a:prstGeom>
          <a:solidFill>
            <a:srgbClr val="1E232D"/>
          </a:solidFill>
          <a:ln>
            <a:noFill/>
          </a:ln>
          <a:effectLst>
            <a:softEdge rad="12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3438017"/>
            <a:ext cx="12192000" cy="821267"/>
          </a:xfrm>
          <a:prstGeom prst="rect">
            <a:avLst/>
          </a:prstGeom>
        </p:spPr>
        <p:txBody>
          <a:bodyPr/>
          <a:lstStyle>
            <a:lvl1pPr algn="ctr">
              <a:defRPr sz="3733" b="0" baseline="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4325294"/>
            <a:ext cx="12192000" cy="482599"/>
          </a:xfrm>
          <a:prstGeom prst="rect">
            <a:avLst/>
          </a:prstGeom>
        </p:spPr>
        <p:txBody>
          <a:bodyPr/>
          <a:lstStyle>
            <a:lvl1pPr marL="0" marR="0" indent="0" algn="ctr" defTabSz="1219170" rtl="0" eaLnBrk="0" fontAlgn="base" latinLnBrk="0" hangingPunct="0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rgbClr val="C20D20"/>
              </a:buClr>
              <a:buSzTx/>
              <a:buFont typeface="Times" charset="0"/>
              <a:buNone/>
              <a:tabLst/>
              <a:defRPr lang="en-US" sz="1867" b="0" baseline="0" smtClean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subtitle style</a:t>
            </a:r>
          </a:p>
        </p:txBody>
      </p:sp>
      <p:pic>
        <p:nvPicPr>
          <p:cNvPr id="18" name="Picture 17" descr="MSC_swoosh_pms485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2152" y="1723473"/>
            <a:ext cx="1156976" cy="1260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0705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pli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 userDrawn="1"/>
        </p:nvGrpSpPr>
        <p:grpSpPr>
          <a:xfrm>
            <a:off x="0" y="0"/>
            <a:ext cx="12205824" cy="6885093"/>
            <a:chOff x="0" y="0"/>
            <a:chExt cx="9154368" cy="5163820"/>
          </a:xfrm>
        </p:grpSpPr>
        <p:sp>
          <p:nvSpPr>
            <p:cNvPr id="16" name="Shape 2"/>
            <p:cNvSpPr/>
            <p:nvPr userDrawn="1"/>
          </p:nvSpPr>
          <p:spPr>
            <a:xfrm>
              <a:off x="0" y="0"/>
              <a:ext cx="9144000" cy="4957467"/>
            </a:xfrm>
            <a:prstGeom prst="rect">
              <a:avLst/>
            </a:prstGeom>
            <a:solidFill>
              <a:srgbClr val="FFFFFF"/>
            </a:solidFill>
            <a:ln w="12700">
              <a:miter lim="400000"/>
            </a:ln>
            <a:effectLst>
              <a:outerShdw blurRad="330200" dist="25400" dir="5400000" rotWithShape="0">
                <a:srgbClr val="000000">
                  <a:alpha val="5000"/>
                </a:srgbClr>
              </a:outerShdw>
            </a:effectLst>
          </p:spPr>
          <p:txBody>
            <a:bodyPr lIns="71437" tIns="71437" rIns="71437" bIns="71437" anchor="ctr"/>
            <a:lstStyle/>
            <a:p>
              <a:pPr defTabSz="778914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FFFFE"/>
                  </a:solidFill>
                </a:defRPr>
              </a:pPr>
              <a:endParaRPr sz="3200">
                <a:solidFill>
                  <a:srgbClr val="FFFFFE"/>
                </a:solidFill>
                <a:ea typeface="ＭＳ Ｐゴシック" charset="0"/>
              </a:endParaRPr>
            </a:p>
          </p:txBody>
        </p:sp>
        <p:sp>
          <p:nvSpPr>
            <p:cNvPr id="17" name="Shape 27"/>
            <p:cNvSpPr/>
            <p:nvPr userDrawn="1"/>
          </p:nvSpPr>
          <p:spPr>
            <a:xfrm flipV="1">
              <a:off x="0" y="4959642"/>
              <a:ext cx="9154160" cy="204178"/>
            </a:xfrm>
            <a:prstGeom prst="rect">
              <a:avLst/>
            </a:prstGeom>
            <a:solidFill>
              <a:srgbClr val="4D4E4C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 defTabSz="778914" fontAlgn="base">
                <a:spcBef>
                  <a:spcPct val="0"/>
                </a:spcBef>
                <a:spcAft>
                  <a:spcPct val="0"/>
                </a:spcAft>
                <a:defRPr sz="3200" b="0">
                  <a:solidFill>
                    <a:srgbClr val="777776"/>
                  </a:solidFill>
                </a:defRPr>
              </a:pPr>
              <a:endParaRPr sz="4267">
                <a:solidFill>
                  <a:srgbClr val="777776"/>
                </a:solidFill>
                <a:ea typeface="ＭＳ Ｐゴシック" charset="0"/>
              </a:endParaRPr>
            </a:p>
          </p:txBody>
        </p:sp>
        <p:sp>
          <p:nvSpPr>
            <p:cNvPr id="18" name="Shape 5"/>
            <p:cNvSpPr/>
            <p:nvPr userDrawn="1"/>
          </p:nvSpPr>
          <p:spPr>
            <a:xfrm>
              <a:off x="8576245" y="4959352"/>
              <a:ext cx="578123" cy="201168"/>
            </a:xfrm>
            <a:prstGeom prst="rect">
              <a:avLst/>
            </a:prstGeom>
            <a:solidFill>
              <a:schemeClr val="accent1"/>
            </a:solid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 defTabSz="778914" fontAlgn="base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53585F"/>
                  </a:solidFill>
                </a:defRPr>
              </a:pPr>
              <a:endParaRPr sz="4267">
                <a:solidFill>
                  <a:srgbClr val="53585F"/>
                </a:solidFill>
                <a:ea typeface="ＭＳ Ｐゴシック" charset="0"/>
              </a:endParaRPr>
            </a:p>
          </p:txBody>
        </p:sp>
      </p:grpSp>
      <p:sp>
        <p:nvSpPr>
          <p:cNvPr id="6" name="Right Triangle 5"/>
          <p:cNvSpPr/>
          <p:nvPr userDrawn="1"/>
        </p:nvSpPr>
        <p:spPr>
          <a:xfrm rot="20627121" flipV="1">
            <a:off x="-440503" y="-1934489"/>
            <a:ext cx="12906660" cy="12906660"/>
          </a:xfrm>
          <a:prstGeom prst="rtTriangle">
            <a:avLst/>
          </a:prstGeom>
          <a:solidFill>
            <a:srgbClr val="1E23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1" tIns="60944" rIns="121891" bIns="60944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3" name="Shape 4"/>
          <p:cNvSpPr/>
          <p:nvPr userDrawn="1"/>
        </p:nvSpPr>
        <p:spPr>
          <a:xfrm>
            <a:off x="350937" y="6567895"/>
            <a:ext cx="1458731" cy="3154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95249" tIns="95249" rIns="95249" bIns="95249" anchor="ctr">
            <a:spAutoFit/>
          </a:bodyPr>
          <a:lstStyle>
            <a:lvl1pPr defTabSz="584200">
              <a:defRPr sz="1600" b="0">
                <a:solidFill>
                  <a:srgbClr val="FFFFF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 sz="1800">
                <a:solidFill>
                  <a:srgbClr val="000000"/>
                </a:solidFill>
              </a:defRPr>
            </a:pPr>
            <a:r>
              <a:rPr lang="en-US" sz="800" dirty="0" smtClean="0">
                <a:solidFill>
                  <a:srgbClr val="000000"/>
                </a:solidFill>
                <a:ea typeface="ＭＳ Ｐゴシック" charset="0"/>
              </a:rPr>
              <a:t>MSC Software Confidential </a:t>
            </a:r>
            <a:endParaRPr sz="800" dirty="0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5" name="Shape 6"/>
          <p:cNvSpPr txBox="1">
            <a:spLocks/>
          </p:cNvSpPr>
          <p:nvPr userDrawn="1"/>
        </p:nvSpPr>
        <p:spPr>
          <a:xfrm>
            <a:off x="11702114" y="6615131"/>
            <a:ext cx="208943" cy="223837"/>
          </a:xfrm>
          <a:prstGeom prst="rect">
            <a:avLst/>
          </a:prstGeom>
          <a:ln w="12700">
            <a:miter lim="400000"/>
          </a:ln>
        </p:spPr>
        <p:txBody>
          <a:bodyPr wrap="none" lIns="95249" tIns="95249" rIns="95249" bIns="95249">
            <a:normAutofit fontScale="25000" lnSpcReduction="20000"/>
          </a:bodyPr>
          <a:lstStyle>
            <a:defPPr>
              <a:defRPr lang="en-US"/>
            </a:defPPr>
            <a:lvl1pPr algn="l" defTabSz="584200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rgbClr val="777776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fld id="{86CB4B4D-7CA3-9044-876B-883B54F8677D}" type="slidenum">
              <a:rPr lang="en-US" sz="2400" smtClean="0">
                <a:solidFill>
                  <a:srgbClr val="FFFFFF"/>
                </a:solidFill>
              </a:rPr>
              <a:pPr/>
              <a:t>‹#›</a:t>
            </a:fld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20" name="Shape 7"/>
          <p:cNvSpPr/>
          <p:nvPr userDrawn="1"/>
        </p:nvSpPr>
        <p:spPr>
          <a:xfrm>
            <a:off x="492" y="0"/>
            <a:ext cx="99957" cy="1267968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67733" tIns="67733" rIns="67733" bIns="67733" anchor="ctr"/>
          <a:lstStyle/>
          <a:p>
            <a:pPr defTabSz="778914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53585F"/>
                </a:solidFill>
              </a:defRPr>
            </a:pPr>
            <a:endParaRPr sz="4267">
              <a:solidFill>
                <a:srgbClr val="53585F"/>
              </a:solidFill>
              <a:ea typeface="ＭＳ Ｐゴシック" charset="0"/>
            </a:endParaRPr>
          </a:p>
        </p:txBody>
      </p:sp>
      <p:sp>
        <p:nvSpPr>
          <p:cNvPr id="21" name="Title 1"/>
          <p:cNvSpPr>
            <a:spLocks noGrp="1"/>
          </p:cNvSpPr>
          <p:nvPr>
            <p:ph type="title" hasCustomPrompt="1"/>
          </p:nvPr>
        </p:nvSpPr>
        <p:spPr>
          <a:xfrm>
            <a:off x="402248" y="406557"/>
            <a:ext cx="11789752" cy="571452"/>
          </a:xfrm>
          <a:prstGeom prst="rect">
            <a:avLst/>
          </a:prstGeom>
        </p:spPr>
        <p:txBody>
          <a:bodyPr vert="horz"/>
          <a:lstStyle>
            <a:lvl1pPr>
              <a:lnSpc>
                <a:spcPct val="90000"/>
              </a:lnSpc>
              <a:defRPr sz="32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br>
              <a:rPr lang="en-US" dirty="0" smtClean="0"/>
            </a:br>
            <a:r>
              <a:rPr lang="en-US" dirty="0" smtClean="0"/>
              <a:t>2-lines Title </a:t>
            </a:r>
            <a:endParaRPr lang="en-US" dirty="0"/>
          </a:p>
        </p:txBody>
      </p:sp>
      <p:sp>
        <p:nvSpPr>
          <p:cNvPr id="22" name="Content Placeholder 2"/>
          <p:cNvSpPr>
            <a:spLocks noGrp="1"/>
          </p:cNvSpPr>
          <p:nvPr>
            <p:ph sz="half" idx="1"/>
          </p:nvPr>
        </p:nvSpPr>
        <p:spPr>
          <a:xfrm>
            <a:off x="474133" y="1553783"/>
            <a:ext cx="5520267" cy="4813300"/>
          </a:xfrm>
          <a:prstGeom prst="rect">
            <a:avLst/>
          </a:prstGeom>
        </p:spPr>
        <p:txBody>
          <a:bodyPr/>
          <a:lstStyle>
            <a:lvl1pPr>
              <a:defRPr sz="2400" b="0">
                <a:solidFill>
                  <a:srgbClr val="FFFFFF"/>
                </a:solidFill>
              </a:defRPr>
            </a:lvl1pPr>
            <a:lvl2pPr>
              <a:defRPr sz="2400" b="0">
                <a:solidFill>
                  <a:srgbClr val="FFFFFF"/>
                </a:solidFill>
              </a:defRPr>
            </a:lvl2pPr>
            <a:lvl3pPr>
              <a:defRPr sz="1867" b="0">
                <a:solidFill>
                  <a:srgbClr val="FFFFFF"/>
                </a:solidFill>
              </a:defRPr>
            </a:lvl3pPr>
            <a:lvl4pPr>
              <a:defRPr sz="1867" b="0">
                <a:solidFill>
                  <a:srgbClr val="FFFFFF"/>
                </a:solidFill>
              </a:defRPr>
            </a:lvl4pPr>
            <a:lvl5pPr>
              <a:defRPr sz="1867" b="0">
                <a:solidFill>
                  <a:srgbClr val="FFFFFF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3" name="Content Placeholder 2"/>
          <p:cNvSpPr>
            <a:spLocks noGrp="1"/>
          </p:cNvSpPr>
          <p:nvPr>
            <p:ph sz="half" idx="12" hasCustomPrompt="1"/>
          </p:nvPr>
        </p:nvSpPr>
        <p:spPr>
          <a:xfrm>
            <a:off x="6265333" y="1553783"/>
            <a:ext cx="5520267" cy="4813300"/>
          </a:xfrm>
          <a:prstGeom prst="rect">
            <a:avLst/>
          </a:prstGeom>
        </p:spPr>
        <p:txBody>
          <a:bodyPr/>
          <a:lstStyle>
            <a:lvl1pPr algn="r">
              <a:defRPr sz="2400" b="0">
                <a:solidFill>
                  <a:srgbClr val="434643"/>
                </a:solidFill>
              </a:defRPr>
            </a:lvl1pPr>
            <a:lvl2pPr algn="r">
              <a:defRPr sz="2400" b="0">
                <a:solidFill>
                  <a:srgbClr val="434643"/>
                </a:solidFill>
              </a:defRPr>
            </a:lvl2pPr>
            <a:lvl3pPr algn="r">
              <a:defRPr sz="1867" b="0">
                <a:solidFill>
                  <a:srgbClr val="434643"/>
                </a:solidFill>
              </a:defRPr>
            </a:lvl3pPr>
            <a:lvl4pPr algn="r">
              <a:defRPr sz="1867" b="0">
                <a:solidFill>
                  <a:srgbClr val="434643"/>
                </a:solidFill>
              </a:defRPr>
            </a:lvl4pPr>
            <a:lvl5pPr algn="r">
              <a:defRPr sz="1867" b="0">
                <a:solidFill>
                  <a:srgbClr val="434643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30696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C-OFFICE-MACARTHURCOURT AERIALS-24SEPT2014LAMB-004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991955"/>
          </a:xfrm>
          <a:prstGeom prst="rect">
            <a:avLst/>
          </a:prstGeom>
        </p:spPr>
      </p:pic>
      <p:sp>
        <p:nvSpPr>
          <p:cNvPr id="4" name="Shape 2338"/>
          <p:cNvSpPr/>
          <p:nvPr userDrawn="1"/>
        </p:nvSpPr>
        <p:spPr>
          <a:xfrm>
            <a:off x="-31989" y="4979045"/>
            <a:ext cx="12223989" cy="1878956"/>
          </a:xfrm>
          <a:prstGeom prst="rect">
            <a:avLst/>
          </a:prstGeom>
          <a:solidFill>
            <a:srgbClr val="1B222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778914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53585F"/>
                </a:solidFill>
              </a:defRPr>
            </a:pPr>
            <a:endParaRPr sz="4267">
              <a:solidFill>
                <a:srgbClr val="53585F"/>
              </a:solidFill>
              <a:ea typeface="ＭＳ Ｐゴシック" charset="0"/>
            </a:endParaRPr>
          </a:p>
        </p:txBody>
      </p:sp>
      <p:sp>
        <p:nvSpPr>
          <p:cNvPr id="5" name="Shape 2339"/>
          <p:cNvSpPr/>
          <p:nvPr userDrawn="1"/>
        </p:nvSpPr>
        <p:spPr>
          <a:xfrm>
            <a:off x="-32680" y="2615267"/>
            <a:ext cx="12224680" cy="2374579"/>
          </a:xfrm>
          <a:prstGeom prst="rect">
            <a:avLst/>
          </a:prstGeom>
          <a:solidFill>
            <a:srgbClr val="1E232D">
              <a:alpha val="70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778914" fontAlgn="base">
              <a:spcBef>
                <a:spcPct val="0"/>
              </a:spcBef>
              <a:spcAft>
                <a:spcPct val="0"/>
              </a:spcAft>
              <a:defRPr sz="3200" b="0"/>
            </a:pPr>
            <a:endParaRPr sz="4267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3438017"/>
            <a:ext cx="12192000" cy="821267"/>
          </a:xfrm>
          <a:prstGeom prst="rect">
            <a:avLst/>
          </a:prstGeom>
        </p:spPr>
        <p:txBody>
          <a:bodyPr/>
          <a:lstStyle>
            <a:lvl1pPr algn="ctr">
              <a:defRPr sz="3733" b="0" baseline="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1578" y="5422663"/>
            <a:ext cx="2271412" cy="894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9805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"/>
          </p:nvPr>
        </p:nvSpPr>
        <p:spPr>
          <a:xfrm>
            <a:off x="567563" y="1397975"/>
            <a:ext cx="11243733" cy="4813300"/>
          </a:xfrm>
          <a:prstGeom prst="rect">
            <a:avLst/>
          </a:prstGeom>
        </p:spPr>
        <p:txBody>
          <a:bodyPr/>
          <a:lstStyle>
            <a:lvl1pPr>
              <a:defRPr sz="1900"/>
            </a:lvl1pPr>
            <a:lvl2pPr>
              <a:defRPr sz="1700"/>
            </a:lvl2pPr>
            <a:lvl3pPr>
              <a:defRPr sz="1500"/>
            </a:lvl3pPr>
            <a:lvl4pPr>
              <a:defRPr sz="1400"/>
            </a:lvl4pPr>
            <a:lvl5pPr>
              <a:defRPr sz="13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4352" y="6461201"/>
            <a:ext cx="1428139" cy="2832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4352" y="6461201"/>
            <a:ext cx="1428139" cy="283240"/>
          </a:xfrm>
          <a:prstGeom prst="rect">
            <a:avLst/>
          </a:prstGeom>
        </p:spPr>
      </p:pic>
      <p:sp>
        <p:nvSpPr>
          <p:cNvPr id="14" name="Rectangle 4"/>
          <p:cNvSpPr txBox="1">
            <a:spLocks noChangeArrowheads="1"/>
          </p:cNvSpPr>
          <p:nvPr userDrawn="1"/>
        </p:nvSpPr>
        <p:spPr bwMode="auto">
          <a:xfrm>
            <a:off x="340701" y="6495934"/>
            <a:ext cx="2611161" cy="296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700" smtClean="0">
                <a:solidFill>
                  <a:srgbClr val="FFFFFF"/>
                </a:solidFill>
                <a:latin typeface="HelveticaNeueLT Pro 65 Md" pitchFamily="-60" charset="0"/>
                <a:ea typeface="HelveticaNeueLT Pro 65 Md" pitchFamily="-60" charset="0"/>
                <a:cs typeface="HelveticaNeueLT Pro 65 Md" pitchFamily="-60" charset="0"/>
              </a:defRPr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 dirty="0">
                <a:solidFill>
                  <a:srgbClr val="FFFFFF">
                    <a:lumMod val="65000"/>
                  </a:srgbClr>
                </a:solidFill>
                <a:latin typeface="Arial"/>
                <a:cs typeface="Arial"/>
              </a:rPr>
              <a:t>MSC Software Confidential </a:t>
            </a:r>
          </a:p>
        </p:txBody>
      </p:sp>
      <p:pic>
        <p:nvPicPr>
          <p:cNvPr id="15" name="Picture 14" descr="MSC_logo_red_web.eps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8161" y="6313737"/>
            <a:ext cx="1970556" cy="582363"/>
          </a:xfrm>
          <a:prstGeom prst="rect">
            <a:avLst/>
          </a:prstGeom>
        </p:spPr>
      </p:pic>
      <p:sp>
        <p:nvSpPr>
          <p:cNvPr id="16" name="Title Placeholder 1"/>
          <p:cNvSpPr>
            <a:spLocks noGrp="1"/>
          </p:cNvSpPr>
          <p:nvPr>
            <p:ph type="title"/>
          </p:nvPr>
        </p:nvSpPr>
        <p:spPr>
          <a:xfrm>
            <a:off x="559691" y="340708"/>
            <a:ext cx="11256013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0" y="0"/>
            <a:ext cx="190501" cy="1371600"/>
          </a:xfrm>
          <a:prstGeom prst="rect">
            <a:avLst/>
          </a:prstGeom>
          <a:solidFill>
            <a:srgbClr val="B302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18" name="Rectangle 17"/>
          <p:cNvSpPr/>
          <p:nvPr userDrawn="1"/>
        </p:nvSpPr>
        <p:spPr>
          <a:xfrm>
            <a:off x="0" y="1371600"/>
            <a:ext cx="190501" cy="54864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13" name="Rectangle 4"/>
          <p:cNvSpPr txBox="1">
            <a:spLocks noChangeArrowheads="1"/>
          </p:cNvSpPr>
          <p:nvPr userDrawn="1"/>
        </p:nvSpPr>
        <p:spPr bwMode="auto">
          <a:xfrm>
            <a:off x="4811101" y="6511201"/>
            <a:ext cx="2611161" cy="296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700" smtClean="0">
                <a:solidFill>
                  <a:srgbClr val="FFFFFF"/>
                </a:solidFill>
                <a:latin typeface="HelveticaNeueLT Pro 65 Md" pitchFamily="-60" charset="0"/>
                <a:ea typeface="HelveticaNeueLT Pro 65 Md" pitchFamily="-60" charset="0"/>
                <a:cs typeface="HelveticaNeueLT Pro 65 Md" pitchFamily="-60" charset="0"/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974A0AB3-E310-B140-B516-067AD01C0E59}" type="slidenum">
              <a:rPr lang="en-JM" sz="800">
                <a:solidFill>
                  <a:srgbClr val="FFFFFF">
                    <a:lumMod val="65000"/>
                  </a:srgbClr>
                </a:solidFill>
              </a:rPr>
              <a:pPr algn="ct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JM" sz="800" dirty="0">
              <a:solidFill>
                <a:srgbClr val="FFFFFF">
                  <a:lumMod val="6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72680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"/>
          </p:nvPr>
        </p:nvSpPr>
        <p:spPr>
          <a:xfrm>
            <a:off x="474134" y="1435103"/>
            <a:ext cx="11243733" cy="4813300"/>
          </a:xfrm>
          <a:prstGeom prst="rect">
            <a:avLst/>
          </a:prstGeom>
        </p:spPr>
        <p:txBody>
          <a:bodyPr/>
          <a:lstStyle>
            <a:lvl1pPr>
              <a:defRPr sz="1900"/>
            </a:lvl1pPr>
            <a:lvl2pPr>
              <a:defRPr sz="1700"/>
            </a:lvl2pPr>
            <a:lvl3pPr>
              <a:defRPr sz="1500"/>
            </a:lvl3pPr>
            <a:lvl4pPr>
              <a:defRPr sz="1400"/>
            </a:lvl4pPr>
            <a:lvl5pPr>
              <a:defRPr sz="13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5877" y="447430"/>
            <a:ext cx="11270456" cy="85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0" y="0"/>
            <a:ext cx="190501" cy="6858000"/>
            <a:chOff x="0" y="0"/>
            <a:chExt cx="142876" cy="5143500"/>
          </a:xfrm>
        </p:grpSpPr>
        <p:sp>
          <p:nvSpPr>
            <p:cNvPr id="6" name="Rectangle 5"/>
            <p:cNvSpPr/>
            <p:nvPr userDrawn="1"/>
          </p:nvSpPr>
          <p:spPr>
            <a:xfrm>
              <a:off x="0" y="0"/>
              <a:ext cx="142876" cy="1234440"/>
            </a:xfrm>
            <a:prstGeom prst="rect">
              <a:avLst/>
            </a:prstGeom>
            <a:solidFill>
              <a:srgbClr val="B302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8" name="Rectangle 7"/>
            <p:cNvSpPr/>
            <p:nvPr userDrawn="1"/>
          </p:nvSpPr>
          <p:spPr>
            <a:xfrm>
              <a:off x="0" y="1110996"/>
              <a:ext cx="142876" cy="403250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</a:endParaRPr>
            </a:p>
          </p:txBody>
        </p:sp>
      </p:grpSp>
      <p:sp>
        <p:nvSpPr>
          <p:cNvPr id="10" name="Date Placeholder 8"/>
          <p:cNvSpPr>
            <a:spLocks noGrp="1"/>
          </p:cNvSpPr>
          <p:nvPr>
            <p:ph type="dt" sz="half" idx="2"/>
          </p:nvPr>
        </p:nvSpPr>
        <p:spPr>
          <a:xfrm>
            <a:off x="169609" y="6300545"/>
            <a:ext cx="858624" cy="4381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800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US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11" name="Rectangle 4"/>
          <p:cNvSpPr txBox="1">
            <a:spLocks noChangeArrowheads="1"/>
          </p:cNvSpPr>
          <p:nvPr/>
        </p:nvSpPr>
        <p:spPr bwMode="auto">
          <a:xfrm>
            <a:off x="986780" y="6455912"/>
            <a:ext cx="2611161" cy="355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700" smtClean="0">
                <a:solidFill>
                  <a:srgbClr val="FFFFFF"/>
                </a:solidFill>
                <a:latin typeface="HelveticaNeueLT Pro 65 Md" pitchFamily="-60" charset="0"/>
                <a:ea typeface="HelveticaNeueLT Pro 65 Md" pitchFamily="-60" charset="0"/>
                <a:cs typeface="HelveticaNeueLT Pro 65 Md" pitchFamily="-60" charset="0"/>
              </a:defRPr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 dirty="0">
                <a:solidFill>
                  <a:srgbClr val="FFFFFF">
                    <a:lumMod val="65000"/>
                  </a:srgbClr>
                </a:solidFill>
                <a:latin typeface="Arial"/>
                <a:cs typeface="Arial"/>
              </a:rPr>
              <a:t>MSC Software Confidential 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05475" y="6419854"/>
            <a:ext cx="781051" cy="438151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800" b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7AAB56A-8B48-4FB3-ACB6-F1CAE31208F8}" type="slidenum">
              <a:rPr lang="en-US" smtClean="0">
                <a:solidFill>
                  <a:srgbClr val="FFFFFF">
                    <a:lumMod val="65000"/>
                  </a:srgbClr>
                </a:solidFill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srgbClr val="FFFFFF">
                  <a:lumMod val="65000"/>
                </a:srgbClr>
              </a:solidFill>
              <a:ea typeface="ＭＳ Ｐゴシック" charset="0"/>
            </a:endParaRPr>
          </a:p>
        </p:txBody>
      </p:sp>
      <p:pic>
        <p:nvPicPr>
          <p:cNvPr id="13" name="Picture 12" descr="MSC_logo_red_web.eps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8166" y="6194333"/>
            <a:ext cx="1970556" cy="698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3295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1371600"/>
            <a:ext cx="190501" cy="54864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0" y="0"/>
            <a:ext cx="190501" cy="1371600"/>
          </a:xfrm>
          <a:prstGeom prst="rect">
            <a:avLst/>
          </a:prstGeom>
          <a:solidFill>
            <a:srgbClr val="B302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4352" y="6461201"/>
            <a:ext cx="1428139" cy="28324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4352" y="6461201"/>
            <a:ext cx="1428139" cy="283240"/>
          </a:xfrm>
          <a:prstGeom prst="rect">
            <a:avLst/>
          </a:prstGeom>
        </p:spPr>
      </p:pic>
      <p:sp>
        <p:nvSpPr>
          <p:cNvPr id="15" name="Rectangle 4"/>
          <p:cNvSpPr txBox="1">
            <a:spLocks noChangeArrowheads="1"/>
          </p:cNvSpPr>
          <p:nvPr userDrawn="1"/>
        </p:nvSpPr>
        <p:spPr bwMode="auto">
          <a:xfrm>
            <a:off x="340701" y="6495934"/>
            <a:ext cx="2611161" cy="296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700" smtClean="0">
                <a:solidFill>
                  <a:srgbClr val="FFFFFF"/>
                </a:solidFill>
                <a:latin typeface="HelveticaNeueLT Pro 65 Md" pitchFamily="-60" charset="0"/>
                <a:ea typeface="HelveticaNeueLT Pro 65 Md" pitchFamily="-60" charset="0"/>
                <a:cs typeface="HelveticaNeueLT Pro 65 Md" pitchFamily="-60" charset="0"/>
              </a:defRPr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 dirty="0">
                <a:solidFill>
                  <a:srgbClr val="FFFFFF">
                    <a:lumMod val="65000"/>
                  </a:srgbClr>
                </a:solidFill>
                <a:latin typeface="Arial"/>
                <a:cs typeface="Arial"/>
              </a:rPr>
              <a:t>MSC Software Confidential </a:t>
            </a:r>
          </a:p>
        </p:txBody>
      </p:sp>
      <p:pic>
        <p:nvPicPr>
          <p:cNvPr id="16" name="Picture 15" descr="MSC_logo_red_web.eps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8161" y="6313737"/>
            <a:ext cx="1970556" cy="582363"/>
          </a:xfrm>
          <a:prstGeom prst="rect">
            <a:avLst/>
          </a:prstGeom>
        </p:spPr>
      </p:pic>
      <p:sp>
        <p:nvSpPr>
          <p:cNvPr id="17" name="Rectangle 4"/>
          <p:cNvSpPr txBox="1">
            <a:spLocks noChangeArrowheads="1"/>
          </p:cNvSpPr>
          <p:nvPr userDrawn="1"/>
        </p:nvSpPr>
        <p:spPr bwMode="auto">
          <a:xfrm>
            <a:off x="4811101" y="6511201"/>
            <a:ext cx="2611161" cy="296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700" smtClean="0">
                <a:solidFill>
                  <a:srgbClr val="FFFFFF"/>
                </a:solidFill>
                <a:latin typeface="HelveticaNeueLT Pro 65 Md" pitchFamily="-60" charset="0"/>
                <a:ea typeface="HelveticaNeueLT Pro 65 Md" pitchFamily="-60" charset="0"/>
                <a:cs typeface="HelveticaNeueLT Pro 65 Md" pitchFamily="-60" charset="0"/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974A0AB3-E310-B140-B516-067AD01C0E59}" type="slidenum">
              <a:rPr lang="en-JM" sz="800">
                <a:solidFill>
                  <a:srgbClr val="FFFFFF">
                    <a:lumMod val="65000"/>
                  </a:srgbClr>
                </a:solidFill>
              </a:rPr>
              <a:pPr algn="ct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JM" sz="800" dirty="0">
              <a:solidFill>
                <a:srgbClr val="FFFFFF">
                  <a:lumMod val="6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1286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4133" y="1435103"/>
            <a:ext cx="5520267" cy="4813300"/>
          </a:xfrm>
          <a:prstGeom prst="rect">
            <a:avLst/>
          </a:prstGeom>
        </p:spPr>
        <p:txBody>
          <a:bodyPr/>
          <a:lstStyle>
            <a:lvl1pPr>
              <a:defRPr sz="2533"/>
            </a:lvl1pPr>
            <a:lvl2pPr>
              <a:defRPr sz="2267"/>
            </a:lvl2pPr>
            <a:lvl3pPr>
              <a:defRPr sz="2000"/>
            </a:lvl3pPr>
            <a:lvl4pPr>
              <a:defRPr sz="1867"/>
            </a:lvl4pPr>
            <a:lvl5pPr>
              <a:defRPr sz="1733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2"/>
          </p:nvPr>
        </p:nvSpPr>
        <p:spPr>
          <a:xfrm>
            <a:off x="6265333" y="1435103"/>
            <a:ext cx="5520267" cy="4813300"/>
          </a:xfrm>
          <a:prstGeom prst="rect">
            <a:avLst/>
          </a:prstGeom>
        </p:spPr>
        <p:txBody>
          <a:bodyPr/>
          <a:lstStyle>
            <a:lvl1pPr>
              <a:defRPr sz="2533"/>
            </a:lvl1pPr>
            <a:lvl2pPr>
              <a:defRPr sz="2267"/>
            </a:lvl2pPr>
            <a:lvl3pPr>
              <a:defRPr sz="2000"/>
            </a:lvl3pPr>
            <a:lvl4pPr>
              <a:defRPr sz="1867"/>
            </a:lvl4pPr>
            <a:lvl5pPr>
              <a:defRPr sz="1733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190501" cy="1645920"/>
          </a:xfrm>
          <a:prstGeom prst="rect">
            <a:avLst/>
          </a:prstGeom>
          <a:solidFill>
            <a:srgbClr val="B302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1481328"/>
            <a:ext cx="190501" cy="537667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FFFFFF"/>
              </a:solidFill>
            </a:endParaRPr>
          </a:p>
        </p:txBody>
      </p:sp>
      <p:pic>
        <p:nvPicPr>
          <p:cNvPr id="12" name="Picture 11" descr="MSC_logo_red_web.eps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8163" y="6194333"/>
            <a:ext cx="1970556" cy="698835"/>
          </a:xfrm>
          <a:prstGeom prst="rect">
            <a:avLst/>
          </a:prstGeom>
        </p:spPr>
      </p:pic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5877" y="447429"/>
            <a:ext cx="11270456" cy="85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Rectangle 4"/>
          <p:cNvSpPr txBox="1">
            <a:spLocks noChangeArrowheads="1"/>
          </p:cNvSpPr>
          <p:nvPr userDrawn="1"/>
        </p:nvSpPr>
        <p:spPr bwMode="auto">
          <a:xfrm>
            <a:off x="324181" y="6459454"/>
            <a:ext cx="2611161" cy="394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>
            <a:lvl1pPr>
              <a:defRPr sz="700" smtClean="0">
                <a:solidFill>
                  <a:srgbClr val="FFFFFF"/>
                </a:solidFill>
                <a:latin typeface="HelveticaNeueLT Pro 65 Md" pitchFamily="-60" charset="0"/>
                <a:ea typeface="HelveticaNeueLT Pro 65 Md" pitchFamily="-60" charset="0"/>
                <a:cs typeface="HelveticaNeueLT Pro 65 Md" pitchFamily="-60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67" dirty="0">
                <a:solidFill>
                  <a:srgbClr val="FFFFFF">
                    <a:lumMod val="65000"/>
                  </a:srgbClr>
                </a:solidFill>
                <a:latin typeface="Arial"/>
                <a:cs typeface="Arial"/>
              </a:rPr>
              <a:t>MSC Software Confidential </a:t>
            </a:r>
          </a:p>
        </p:txBody>
      </p:sp>
      <p:sp>
        <p:nvSpPr>
          <p:cNvPr id="16" name="Rectangle 4"/>
          <p:cNvSpPr txBox="1">
            <a:spLocks noChangeArrowheads="1"/>
          </p:cNvSpPr>
          <p:nvPr userDrawn="1"/>
        </p:nvSpPr>
        <p:spPr bwMode="auto">
          <a:xfrm>
            <a:off x="4790421" y="6479809"/>
            <a:ext cx="2611161" cy="394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>
            <a:lvl1pPr>
              <a:defRPr sz="700" smtClean="0">
                <a:solidFill>
                  <a:srgbClr val="FFFFFF"/>
                </a:solidFill>
                <a:latin typeface="HelveticaNeueLT Pro 65 Md" pitchFamily="-60" charset="0"/>
                <a:ea typeface="HelveticaNeueLT Pro 65 Md" pitchFamily="-60" charset="0"/>
                <a:cs typeface="HelveticaNeueLT Pro 65 Md" pitchFamily="-60" charset="0"/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974A0AB3-E310-B140-B516-067AD01C0E59}" type="slidenum">
              <a:rPr lang="en-JM" sz="1067">
                <a:solidFill>
                  <a:srgbClr val="FFFFFF">
                    <a:lumMod val="65000"/>
                  </a:srgbClr>
                </a:solidFill>
              </a:rPr>
              <a:pPr algn="ct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JM" sz="1067" dirty="0">
              <a:solidFill>
                <a:srgbClr val="FFFFFF">
                  <a:lumMod val="6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4893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0" y="4761781"/>
            <a:ext cx="9144000" cy="2096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5951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B_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2338"/>
          <p:cNvSpPr/>
          <p:nvPr userDrawn="1"/>
        </p:nvSpPr>
        <p:spPr>
          <a:xfrm>
            <a:off x="-13102" y="4517600"/>
            <a:ext cx="12223988" cy="2365672"/>
          </a:xfrm>
          <a:prstGeom prst="rect">
            <a:avLst/>
          </a:prstGeom>
          <a:solidFill>
            <a:srgbClr val="1B222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778914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53585F"/>
                </a:solidFill>
              </a:defRPr>
            </a:pPr>
            <a:endParaRPr sz="4267">
              <a:solidFill>
                <a:srgbClr val="53585F"/>
              </a:solidFill>
              <a:ea typeface="ＭＳ Ｐゴシック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585" y="4749759"/>
            <a:ext cx="2301140" cy="905968"/>
          </a:xfrm>
          <a:prstGeom prst="rect">
            <a:avLst/>
          </a:prstGeom>
        </p:spPr>
      </p:pic>
      <p:sp>
        <p:nvSpPr>
          <p:cNvPr id="8" name="Text Placeholder 10"/>
          <p:cNvSpPr txBox="1">
            <a:spLocks/>
          </p:cNvSpPr>
          <p:nvPr userDrawn="1"/>
        </p:nvSpPr>
        <p:spPr>
          <a:xfrm>
            <a:off x="4042573" y="379892"/>
            <a:ext cx="7707993" cy="938377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rgbClr val="D90000"/>
              </a:buClr>
              <a:buFont typeface="Times" charset="0"/>
              <a:buChar char="•"/>
              <a:defRPr b="1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7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D0921"/>
              </a:buClr>
              <a:buFont typeface="Times" charset="0"/>
              <a:buChar char="•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r" defTabSz="609585">
              <a:lnSpc>
                <a:spcPct val="110000"/>
              </a:lnSpc>
              <a:buFont typeface="Times" charset="0"/>
              <a:buNone/>
              <a:defRPr sz="1800" b="0">
                <a:solidFill>
                  <a:srgbClr val="000000"/>
                </a:solidFill>
              </a:defRPr>
            </a:pPr>
            <a:r>
              <a:rPr lang="en-US" sz="1333" b="0" dirty="0" smtClean="0">
                <a:solidFill>
                  <a:srgbClr val="000000"/>
                </a:solidFill>
                <a:sym typeface="Roboto Light"/>
              </a:rPr>
              <a:t>[   image goes here] </a:t>
            </a:r>
            <a:endParaRPr lang="en-US" sz="1200" b="0" dirty="0">
              <a:solidFill>
                <a:srgbClr val="000000"/>
              </a:solidFill>
              <a:sym typeface="Roboto Light"/>
            </a:endParaRPr>
          </a:p>
        </p:txBody>
      </p:sp>
    </p:spTree>
    <p:extLst>
      <p:ext uri="{BB962C8B-B14F-4D97-AF65-F5344CB8AC3E}">
        <p14:creationId xmlns:p14="http://schemas.microsoft.com/office/powerpoint/2010/main" val="5401745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7955" y="-115088"/>
            <a:ext cx="12494077" cy="7151885"/>
          </a:xfrm>
          <a:prstGeom prst="rect">
            <a:avLst/>
          </a:prstGeom>
        </p:spPr>
      </p:pic>
      <p:pic>
        <p:nvPicPr>
          <p:cNvPr id="5" name="Picture 4" descr="MSC_logo_red_web.eps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8163" y="6194333"/>
            <a:ext cx="1970556" cy="698835"/>
          </a:xfrm>
          <a:prstGeom prst="rect">
            <a:avLst/>
          </a:prstGeom>
        </p:spPr>
      </p:pic>
      <p:sp>
        <p:nvSpPr>
          <p:cNvPr id="6" name="Rectangle 4"/>
          <p:cNvSpPr txBox="1">
            <a:spLocks noChangeArrowheads="1"/>
          </p:cNvSpPr>
          <p:nvPr userDrawn="1"/>
        </p:nvSpPr>
        <p:spPr bwMode="auto">
          <a:xfrm>
            <a:off x="4790421" y="6479809"/>
            <a:ext cx="2611161" cy="394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>
            <a:lvl1pPr>
              <a:defRPr sz="700" smtClean="0">
                <a:solidFill>
                  <a:srgbClr val="FFFFFF"/>
                </a:solidFill>
                <a:latin typeface="HelveticaNeueLT Pro 65 Md" pitchFamily="-60" charset="0"/>
                <a:ea typeface="HelveticaNeueLT Pro 65 Md" pitchFamily="-60" charset="0"/>
                <a:cs typeface="HelveticaNeueLT Pro 65 Md" pitchFamily="-60" charset="0"/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974A0AB3-E310-B140-B516-067AD01C0E59}" type="slidenum">
              <a:rPr lang="en-JM" sz="1067"/>
              <a:pPr algn="ct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JM" sz="1067" dirty="0"/>
          </a:p>
        </p:txBody>
      </p:sp>
    </p:spTree>
    <p:extLst>
      <p:ext uri="{BB962C8B-B14F-4D97-AF65-F5344CB8AC3E}">
        <p14:creationId xmlns:p14="http://schemas.microsoft.com/office/powerpoint/2010/main" val="2512950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"/>
          </p:nvPr>
        </p:nvSpPr>
        <p:spPr>
          <a:xfrm>
            <a:off x="567564" y="1397975"/>
            <a:ext cx="11243733" cy="4813300"/>
          </a:xfrm>
          <a:prstGeom prst="rect">
            <a:avLst/>
          </a:prstGeom>
        </p:spPr>
        <p:txBody>
          <a:bodyPr/>
          <a:lstStyle>
            <a:lvl1pPr>
              <a:defRPr sz="1900"/>
            </a:lvl1pPr>
            <a:lvl2pPr>
              <a:defRPr sz="1700"/>
            </a:lvl2pPr>
            <a:lvl3pPr>
              <a:defRPr sz="1500"/>
            </a:lvl3pPr>
            <a:lvl4pPr>
              <a:defRPr sz="1400"/>
            </a:lvl4pPr>
            <a:lvl5pPr>
              <a:defRPr sz="13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6" name="Title Placeholder 1"/>
          <p:cNvSpPr>
            <a:spLocks noGrp="1"/>
          </p:cNvSpPr>
          <p:nvPr>
            <p:ph type="title"/>
          </p:nvPr>
        </p:nvSpPr>
        <p:spPr>
          <a:xfrm>
            <a:off x="559692" y="340708"/>
            <a:ext cx="11256013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0" y="0"/>
            <a:ext cx="190501" cy="1371600"/>
          </a:xfrm>
          <a:prstGeom prst="rect">
            <a:avLst/>
          </a:prstGeom>
          <a:solidFill>
            <a:srgbClr val="B302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0" y="1371600"/>
            <a:ext cx="190501" cy="54864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</a:endParaRPr>
          </a:p>
        </p:txBody>
      </p:sp>
      <p:pic>
        <p:nvPicPr>
          <p:cNvPr id="19" name="Picture 18" descr="MSC-FFT_logo_NEW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50619" y="6360748"/>
            <a:ext cx="741096" cy="432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905869"/>
      </p:ext>
    </p:extLst>
  </p:cSld>
  <p:clrMapOvr>
    <a:masterClrMapping/>
  </p:clrMapOvr>
  <p:hf hdr="0" ftr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標題投影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-1"/>
            <a:ext cx="12192000" cy="5029200"/>
          </a:xfrm>
          <a:prstGeom prst="rect">
            <a:avLst/>
          </a:prstGeom>
          <a:solidFill>
            <a:srgbClr val="B302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112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29967" y="1891274"/>
            <a:ext cx="10965344" cy="821267"/>
          </a:xfrm>
          <a:prstGeom prst="rect">
            <a:avLst/>
          </a:prstGeom>
        </p:spPr>
        <p:txBody>
          <a:bodyPr anchor="b"/>
          <a:lstStyle>
            <a:lvl1pPr algn="l">
              <a:defRPr sz="3600" b="1" baseline="0">
                <a:solidFill>
                  <a:schemeClr val="bg1"/>
                </a:solidFill>
                <a:effectLst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29967" y="2718078"/>
            <a:ext cx="10965344" cy="48259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>
                <a:srgbClr val="C20D20"/>
              </a:buClr>
              <a:buSzTx/>
              <a:buFont typeface="Times" charset="0"/>
              <a:buNone/>
              <a:tabLst/>
              <a:defRPr lang="en-US" sz="2100" baseline="0" smtClean="0">
                <a:solidFill>
                  <a:schemeClr val="bg1"/>
                </a:solidFill>
              </a:defRPr>
            </a:lvl1pPr>
          </a:lstStyle>
          <a:p>
            <a:r>
              <a:rPr lang="zh-TW" altLang="en-US" smtClean="0"/>
              <a:t>按一下以編輯母片副標題樣式</a:t>
            </a:r>
            <a:endParaRPr lang="en-US" dirty="0" smtClean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929967" y="3433568"/>
            <a:ext cx="10965344" cy="407549"/>
          </a:xfrm>
          <a:prstGeom prst="rect">
            <a:avLst/>
          </a:prstGeom>
        </p:spPr>
        <p:txBody>
          <a:bodyPr/>
          <a:lstStyle>
            <a:lvl1pPr algn="l">
              <a:buNone/>
              <a:defRPr sz="1800" b="0">
                <a:solidFill>
                  <a:srgbClr val="FFFFFF"/>
                </a:solidFill>
              </a:defRPr>
            </a:lvl1pPr>
            <a:lvl2pPr algn="ctr">
              <a:buNone/>
              <a:defRPr>
                <a:solidFill>
                  <a:srgbClr val="FFFFFF"/>
                </a:solidFill>
              </a:defRPr>
            </a:lvl2pPr>
            <a:lvl3pPr algn="ctr">
              <a:buNone/>
              <a:defRPr>
                <a:solidFill>
                  <a:srgbClr val="FFFFFF"/>
                </a:solidFill>
              </a:defRPr>
            </a:lvl3pPr>
            <a:lvl4pPr algn="ctr">
              <a:buNone/>
              <a:defRPr>
                <a:solidFill>
                  <a:srgbClr val="FFFFFF"/>
                </a:solidFill>
              </a:defRPr>
            </a:lvl4pPr>
            <a:lvl5pPr algn="ctr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Presenter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929967" y="3819406"/>
            <a:ext cx="10965344" cy="372382"/>
          </a:xfrm>
          <a:prstGeom prst="rect">
            <a:avLst/>
          </a:prstGeom>
        </p:spPr>
        <p:txBody>
          <a:bodyPr/>
          <a:lstStyle>
            <a:lvl1pPr algn="l">
              <a:buNone/>
              <a:defRPr sz="1400" b="0" i="1">
                <a:solidFill>
                  <a:srgbClr val="FFFFFF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 smtClean="0"/>
              <a:t>August 8, 2011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190501" cy="50292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FFFFFF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8570" y="5694310"/>
            <a:ext cx="3879759" cy="663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0390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05476" y="6426202"/>
            <a:ext cx="781051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717" b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C93665DF-1840-47FA-9C8E-A53FA7ABC302}" type="slidenum">
              <a:rPr lang="en-US" smtClean="0">
                <a:solidFill>
                  <a:srgbClr val="FFFFFF">
                    <a:lumMod val="65000"/>
                  </a:srgbClr>
                </a:solidFill>
                <a:ea typeface="ＭＳ Ｐゴシック" pitchFamily="-60" charset="-128"/>
              </a:rPr>
              <a:pPr>
                <a:defRPr/>
              </a:pPr>
              <a:t>‹#›</a:t>
            </a:fld>
            <a:endParaRPr lang="en-US" dirty="0">
              <a:solidFill>
                <a:srgbClr val="FFFFFF">
                  <a:lumMod val="65000"/>
                </a:srgbClr>
              </a:solidFill>
              <a:ea typeface="ＭＳ Ｐゴシック" pitchFamily="-60" charset="-12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4354" y="6461202"/>
            <a:ext cx="1428139" cy="2832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4354" y="6461202"/>
            <a:ext cx="1428139" cy="283240"/>
          </a:xfrm>
          <a:prstGeom prst="rect">
            <a:avLst/>
          </a:prstGeom>
        </p:spPr>
      </p:pic>
      <p:sp>
        <p:nvSpPr>
          <p:cNvPr id="8" name="Rectangle 4"/>
          <p:cNvSpPr txBox="1">
            <a:spLocks noChangeArrowheads="1"/>
          </p:cNvSpPr>
          <p:nvPr/>
        </p:nvSpPr>
        <p:spPr bwMode="auto">
          <a:xfrm>
            <a:off x="1051900" y="6495935"/>
            <a:ext cx="2611162" cy="296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  <p:txBody>
          <a:bodyPr vert="horz" wrap="square" lIns="81924" tIns="40961" rIns="81924" bIns="40961" numCol="1" anchor="t" anchorCtr="0" compatLnSpc="1">
            <a:prstTxWarp prst="textNoShape">
              <a:avLst/>
            </a:prstTxWarp>
          </a:bodyPr>
          <a:lstStyle>
            <a:lvl1pPr>
              <a:defRPr sz="700" smtClean="0">
                <a:solidFill>
                  <a:srgbClr val="FFFFFF"/>
                </a:solidFill>
                <a:latin typeface="HelveticaNeueLT Pro 65 Md" pitchFamily="-60" charset="0"/>
                <a:ea typeface="HelveticaNeueLT Pro 65 Md" pitchFamily="-60" charset="0"/>
                <a:cs typeface="HelveticaNeueLT Pro 65 Md" pitchFamily="-60" charset="0"/>
              </a:defRPr>
            </a:lvl1pPr>
          </a:lstStyle>
          <a:p>
            <a:pPr>
              <a:defRPr/>
            </a:pPr>
            <a:r>
              <a:rPr lang="en-US" sz="717" dirty="0">
                <a:solidFill>
                  <a:srgbClr val="FFFFFF">
                    <a:lumMod val="65000"/>
                  </a:srgbClr>
                </a:solidFill>
                <a:latin typeface="Arial"/>
                <a:cs typeface="Arial"/>
              </a:rPr>
              <a:t>MSC Software Confidential </a:t>
            </a:r>
          </a:p>
        </p:txBody>
      </p:sp>
      <p:pic>
        <p:nvPicPr>
          <p:cNvPr id="9" name="Picture 8" descr="MSC_logo_red_web.eps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8160" y="6313738"/>
            <a:ext cx="1970556" cy="58236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1371600"/>
            <a:ext cx="190501" cy="54864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50">
              <a:solidFill>
                <a:srgbClr val="FFFFFF"/>
              </a:solidFill>
            </a:endParaRPr>
          </a:p>
        </p:txBody>
      </p:sp>
      <p:sp>
        <p:nvSpPr>
          <p:cNvPr id="10" name="Date Placeholder 8"/>
          <p:cNvSpPr>
            <a:spLocks noGrp="1"/>
          </p:cNvSpPr>
          <p:nvPr>
            <p:ph type="dt" sz="half" idx="2"/>
          </p:nvPr>
        </p:nvSpPr>
        <p:spPr>
          <a:xfrm>
            <a:off x="234736" y="6358562"/>
            <a:ext cx="8586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717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190501" cy="1371600"/>
          </a:xfrm>
          <a:prstGeom prst="rect">
            <a:avLst/>
          </a:prstGeom>
          <a:solidFill>
            <a:srgbClr val="B302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5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63022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A_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SC_logo_red-transparent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32884"/>
            <a:ext cx="2432051" cy="956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Screen Shot 2016-02-19 at 2.20.57 PM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3517" y="0"/>
            <a:ext cx="606848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HEX-Size3-L-primary_endorse_flag-white-FULL_COLOUR-CMYK-outline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41485"/>
            <a:ext cx="1219200" cy="654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23820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B_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338"/>
          <p:cNvSpPr>
            <a:spLocks noChangeArrowheads="1"/>
          </p:cNvSpPr>
          <p:nvPr userDrawn="1"/>
        </p:nvSpPr>
        <p:spPr bwMode="auto">
          <a:xfrm>
            <a:off x="-12699" y="4516968"/>
            <a:ext cx="12223751" cy="2366433"/>
          </a:xfrm>
          <a:prstGeom prst="rect">
            <a:avLst/>
          </a:prstGeom>
          <a:solidFill>
            <a:srgbClr val="1B222C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50800" tIns="50800" rIns="50800" bIns="50800" anchor="ctr"/>
          <a:lstStyle/>
          <a:p>
            <a:pPr defTabSz="778914" fontAlgn="base">
              <a:spcBef>
                <a:spcPct val="0"/>
              </a:spcBef>
              <a:spcAft>
                <a:spcPct val="0"/>
              </a:spcAft>
            </a:pPr>
            <a:endParaRPr lang="en-US" sz="4267">
              <a:solidFill>
                <a:srgbClr val="53585F"/>
              </a:solidFill>
              <a:ea typeface="ＭＳ Ｐゴシック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1" y="4749800"/>
            <a:ext cx="2302933" cy="905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Placeholder 10"/>
          <p:cNvSpPr txBox="1">
            <a:spLocks/>
          </p:cNvSpPr>
          <p:nvPr userDrawn="1"/>
        </p:nvSpPr>
        <p:spPr>
          <a:xfrm>
            <a:off x="4042833" y="378884"/>
            <a:ext cx="7706784" cy="939800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rgbClr val="D90000"/>
              </a:buClr>
              <a:buFont typeface="Times" charset="0"/>
              <a:buChar char="•"/>
              <a:defRPr b="1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7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D0921"/>
              </a:buClr>
              <a:buFont typeface="Times" charset="0"/>
              <a:buChar char="•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r" defTabSz="609585">
              <a:lnSpc>
                <a:spcPct val="110000"/>
              </a:lnSpc>
              <a:buFont typeface="Times" charset="0"/>
              <a:buNone/>
              <a:defRPr sz="1800" b="0">
                <a:solidFill>
                  <a:srgbClr val="000000"/>
                </a:solidFill>
              </a:defRPr>
            </a:pPr>
            <a:r>
              <a:rPr lang="en-US" sz="1333" b="0" dirty="0" smtClean="0">
                <a:solidFill>
                  <a:srgbClr val="000000"/>
                </a:solidFill>
                <a:sym typeface="Roboto Light"/>
              </a:rPr>
              <a:t>[   image goes here] </a:t>
            </a:r>
            <a:endParaRPr lang="en-US" sz="1200" b="0" dirty="0">
              <a:solidFill>
                <a:srgbClr val="000000"/>
              </a:solidFill>
              <a:sym typeface="Roboto Light"/>
            </a:endParaRPr>
          </a:p>
        </p:txBody>
      </p:sp>
      <p:pic>
        <p:nvPicPr>
          <p:cNvPr id="5" name="Picture 4" descr="HEX-Size3-L-primary_endorse_flag-white-FULL_COLOUR-CMYK-outline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41485"/>
            <a:ext cx="1219200" cy="654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57156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A_Body - Title 1 line - 1 Col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"/>
          <p:cNvGrpSpPr>
            <a:grpSpLocks/>
          </p:cNvGrpSpPr>
          <p:nvPr userDrawn="1"/>
        </p:nvGrpSpPr>
        <p:grpSpPr bwMode="auto">
          <a:xfrm>
            <a:off x="1" y="0"/>
            <a:ext cx="12206817" cy="6885517"/>
            <a:chOff x="0" y="0"/>
            <a:chExt cx="9154368" cy="5163820"/>
          </a:xfrm>
        </p:grpSpPr>
        <p:sp>
          <p:nvSpPr>
            <p:cNvPr id="5" name="Shape 2"/>
            <p:cNvSpPr/>
            <p:nvPr userDrawn="1"/>
          </p:nvSpPr>
          <p:spPr>
            <a:xfrm>
              <a:off x="0" y="0"/>
              <a:ext cx="9143256" cy="4957458"/>
            </a:xfrm>
            <a:prstGeom prst="rect">
              <a:avLst/>
            </a:prstGeom>
            <a:solidFill>
              <a:srgbClr val="FFFFFF"/>
            </a:solidFill>
            <a:ln w="12700">
              <a:miter lim="400000"/>
            </a:ln>
            <a:effectLst>
              <a:outerShdw blurRad="330200" dist="25400" dir="5400000" rotWithShape="0">
                <a:srgbClr val="000000">
                  <a:alpha val="5000"/>
                </a:srgbClr>
              </a:outerShdw>
            </a:effectLst>
          </p:spPr>
          <p:txBody>
            <a:bodyPr lIns="71437" tIns="71437" rIns="71437" bIns="71437" anchor="ctr"/>
            <a:lstStyle/>
            <a:p>
              <a:pPr defTabSz="778914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FFFFE"/>
                  </a:solidFill>
                </a:defRPr>
              </a:pPr>
              <a:endParaRPr sz="3200">
                <a:solidFill>
                  <a:srgbClr val="FFFFFE"/>
                </a:solidFill>
                <a:ea typeface="ＭＳ Ｐゴシック" charset="0"/>
              </a:endParaRPr>
            </a:p>
          </p:txBody>
        </p:sp>
        <p:sp>
          <p:nvSpPr>
            <p:cNvPr id="6" name="Shape 27"/>
            <p:cNvSpPr>
              <a:spLocks noChangeArrowheads="1"/>
            </p:cNvSpPr>
            <p:nvPr userDrawn="1"/>
          </p:nvSpPr>
          <p:spPr bwMode="auto">
            <a:xfrm flipV="1">
              <a:off x="0" y="4959642"/>
              <a:ext cx="9154160" cy="204178"/>
            </a:xfrm>
            <a:prstGeom prst="rect">
              <a:avLst/>
            </a:prstGeom>
            <a:solidFill>
              <a:srgbClr val="4D4E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71437" tIns="71437" rIns="71437" bIns="71437" anchor="ctr"/>
            <a:lstStyle/>
            <a:p>
              <a:pPr defTabSz="778914" fontAlgn="base">
                <a:spcBef>
                  <a:spcPct val="0"/>
                </a:spcBef>
                <a:spcAft>
                  <a:spcPct val="0"/>
                </a:spcAft>
              </a:pPr>
              <a:endParaRPr lang="en-US" sz="4267">
                <a:solidFill>
                  <a:srgbClr val="777776"/>
                </a:solidFill>
                <a:ea typeface="ＭＳ Ｐゴシック" charset="0"/>
              </a:endParaRPr>
            </a:p>
          </p:txBody>
        </p:sp>
        <p:sp>
          <p:nvSpPr>
            <p:cNvPr id="7" name="Shape 5"/>
            <p:cNvSpPr>
              <a:spLocks noChangeArrowheads="1"/>
            </p:cNvSpPr>
            <p:nvPr userDrawn="1"/>
          </p:nvSpPr>
          <p:spPr bwMode="auto">
            <a:xfrm>
              <a:off x="8576245" y="4959352"/>
              <a:ext cx="578123" cy="20116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/>
            <a:p>
              <a:pPr defTabSz="778914" fontAlgn="base">
                <a:spcBef>
                  <a:spcPct val="0"/>
                </a:spcBef>
                <a:spcAft>
                  <a:spcPct val="0"/>
                </a:spcAft>
              </a:pPr>
              <a:endParaRPr lang="en-US" sz="4267">
                <a:solidFill>
                  <a:srgbClr val="53585F"/>
                </a:solidFill>
                <a:ea typeface="ＭＳ Ｐゴシック" charset="0"/>
              </a:endParaRPr>
            </a:p>
          </p:txBody>
        </p:sp>
      </p:grpSp>
      <p:sp>
        <p:nvSpPr>
          <p:cNvPr id="8" name="Shape 4"/>
          <p:cNvSpPr/>
          <p:nvPr userDrawn="1"/>
        </p:nvSpPr>
        <p:spPr>
          <a:xfrm>
            <a:off x="351367" y="6567975"/>
            <a:ext cx="1458731" cy="3154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95249" tIns="95249" rIns="95249" bIns="95249" anchor="ctr">
            <a:spAutoFit/>
          </a:bodyPr>
          <a:lstStyle>
            <a:lvl1pPr defTabSz="584200">
              <a:defRPr sz="1600" b="0">
                <a:solidFill>
                  <a:srgbClr val="FFFFF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 sz="1800">
                <a:solidFill>
                  <a:srgbClr val="000000"/>
                </a:solidFill>
              </a:defRPr>
            </a:pPr>
            <a:r>
              <a:rPr lang="en-US" sz="800" dirty="0" smtClean="0">
                <a:solidFill>
                  <a:srgbClr val="000000"/>
                </a:solidFill>
                <a:ea typeface="ＭＳ Ｐゴシック" charset="0"/>
              </a:rPr>
              <a:t>MSC Software Confidential </a:t>
            </a:r>
            <a:endParaRPr sz="800" dirty="0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9" name="Shape 6"/>
          <p:cNvSpPr txBox="1">
            <a:spLocks/>
          </p:cNvSpPr>
          <p:nvPr userDrawn="1"/>
        </p:nvSpPr>
        <p:spPr>
          <a:xfrm>
            <a:off x="11703052" y="6614585"/>
            <a:ext cx="207433" cy="224367"/>
          </a:xfrm>
          <a:prstGeom prst="rect">
            <a:avLst/>
          </a:prstGeom>
          <a:ln w="12700">
            <a:miter lim="400000"/>
          </a:ln>
        </p:spPr>
        <p:txBody>
          <a:bodyPr wrap="none" lIns="95249" tIns="95249" rIns="95249" bIns="95249">
            <a:normAutofit fontScale="25000" lnSpcReduction="20000"/>
          </a:bodyPr>
          <a:lstStyle>
            <a:defPPr>
              <a:defRPr lang="en-US"/>
            </a:defPPr>
            <a:lvl1pPr algn="l" defTabSz="584200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rgbClr val="777776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ABBDC9C3-B56F-CD44-83F2-F413C2BD415D}" type="slidenum">
              <a:rPr lang="en-US" sz="2400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10" name="Shape 7"/>
          <p:cNvSpPr>
            <a:spLocks noChangeArrowheads="1"/>
          </p:cNvSpPr>
          <p:nvPr userDrawn="1"/>
        </p:nvSpPr>
        <p:spPr bwMode="auto">
          <a:xfrm>
            <a:off x="1" y="1"/>
            <a:ext cx="99484" cy="1267884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67733" tIns="67733" rIns="67733" bIns="67733" anchor="ctr"/>
          <a:lstStyle/>
          <a:p>
            <a:pPr defTabSz="778914" fontAlgn="base">
              <a:spcBef>
                <a:spcPct val="0"/>
              </a:spcBef>
              <a:spcAft>
                <a:spcPct val="0"/>
              </a:spcAft>
            </a:pPr>
            <a:endParaRPr lang="en-US" sz="4267">
              <a:solidFill>
                <a:srgbClr val="53585F"/>
              </a:solidFill>
              <a:ea typeface="ＭＳ Ｐゴシック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02248" y="406557"/>
            <a:ext cx="11789752" cy="571452"/>
          </a:xfrm>
          <a:prstGeom prst="rect">
            <a:avLst/>
          </a:prstGeom>
        </p:spPr>
        <p:txBody>
          <a:bodyPr vert="horz"/>
          <a:lstStyle>
            <a:lvl1pPr>
              <a:lnSpc>
                <a:spcPct val="90000"/>
              </a:lnSpc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Content Placeholder 2"/>
          <p:cNvSpPr>
            <a:spLocks noGrp="1"/>
          </p:cNvSpPr>
          <p:nvPr>
            <p:ph sz="half" idx="1"/>
          </p:nvPr>
        </p:nvSpPr>
        <p:spPr>
          <a:xfrm>
            <a:off x="474134" y="1553783"/>
            <a:ext cx="11243733" cy="4813300"/>
          </a:xfrm>
          <a:prstGeom prst="rect">
            <a:avLst/>
          </a:prstGeom>
        </p:spPr>
        <p:txBody>
          <a:bodyPr/>
          <a:lstStyle>
            <a:lvl1pPr>
              <a:defRPr sz="2400" b="0">
                <a:solidFill>
                  <a:srgbClr val="434643"/>
                </a:solidFill>
              </a:defRPr>
            </a:lvl1pPr>
            <a:lvl2pPr>
              <a:defRPr sz="2400" b="0">
                <a:solidFill>
                  <a:srgbClr val="434643"/>
                </a:solidFill>
              </a:defRPr>
            </a:lvl2pPr>
            <a:lvl3pPr>
              <a:defRPr sz="1867" b="0">
                <a:solidFill>
                  <a:srgbClr val="434643"/>
                </a:solidFill>
              </a:defRPr>
            </a:lvl3pPr>
            <a:lvl4pPr>
              <a:defRPr sz="1867" b="0">
                <a:solidFill>
                  <a:srgbClr val="434643"/>
                </a:solidFill>
              </a:defRPr>
            </a:lvl4pPr>
            <a:lvl5pPr>
              <a:defRPr sz="1867" b="0">
                <a:solidFill>
                  <a:srgbClr val="434643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80045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A_Body - Title 1 line - 2 Col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"/>
          <p:cNvGrpSpPr>
            <a:grpSpLocks/>
          </p:cNvGrpSpPr>
          <p:nvPr userDrawn="1"/>
        </p:nvGrpSpPr>
        <p:grpSpPr bwMode="auto">
          <a:xfrm>
            <a:off x="1" y="0"/>
            <a:ext cx="12206817" cy="6885517"/>
            <a:chOff x="0" y="0"/>
            <a:chExt cx="9154368" cy="5163820"/>
          </a:xfrm>
        </p:grpSpPr>
        <p:sp>
          <p:nvSpPr>
            <p:cNvPr id="6" name="Shape 2"/>
            <p:cNvSpPr/>
            <p:nvPr userDrawn="1"/>
          </p:nvSpPr>
          <p:spPr>
            <a:xfrm>
              <a:off x="0" y="0"/>
              <a:ext cx="9143256" cy="4957458"/>
            </a:xfrm>
            <a:prstGeom prst="rect">
              <a:avLst/>
            </a:prstGeom>
            <a:solidFill>
              <a:srgbClr val="FFFFFF"/>
            </a:solidFill>
            <a:ln w="12700">
              <a:miter lim="400000"/>
            </a:ln>
            <a:effectLst>
              <a:outerShdw blurRad="330200" dist="25400" dir="5400000" rotWithShape="0">
                <a:srgbClr val="000000">
                  <a:alpha val="5000"/>
                </a:srgbClr>
              </a:outerShdw>
            </a:effectLst>
          </p:spPr>
          <p:txBody>
            <a:bodyPr lIns="71437" tIns="71437" rIns="71437" bIns="71437" anchor="ctr"/>
            <a:lstStyle/>
            <a:p>
              <a:pPr defTabSz="778914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FFFFE"/>
                  </a:solidFill>
                </a:defRPr>
              </a:pPr>
              <a:endParaRPr sz="3200">
                <a:solidFill>
                  <a:srgbClr val="FFFFFE"/>
                </a:solidFill>
                <a:ea typeface="ＭＳ Ｐゴシック" charset="0"/>
              </a:endParaRPr>
            </a:p>
          </p:txBody>
        </p:sp>
        <p:sp>
          <p:nvSpPr>
            <p:cNvPr id="7" name="Shape 27"/>
            <p:cNvSpPr>
              <a:spLocks noChangeArrowheads="1"/>
            </p:cNvSpPr>
            <p:nvPr userDrawn="1"/>
          </p:nvSpPr>
          <p:spPr bwMode="auto">
            <a:xfrm flipV="1">
              <a:off x="0" y="4959642"/>
              <a:ext cx="9154160" cy="204178"/>
            </a:xfrm>
            <a:prstGeom prst="rect">
              <a:avLst/>
            </a:prstGeom>
            <a:solidFill>
              <a:srgbClr val="4D4E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71437" tIns="71437" rIns="71437" bIns="71437" anchor="ctr"/>
            <a:lstStyle/>
            <a:p>
              <a:pPr defTabSz="778914" fontAlgn="base">
                <a:spcBef>
                  <a:spcPct val="0"/>
                </a:spcBef>
                <a:spcAft>
                  <a:spcPct val="0"/>
                </a:spcAft>
              </a:pPr>
              <a:endParaRPr lang="en-US" sz="4267">
                <a:solidFill>
                  <a:srgbClr val="777776"/>
                </a:solidFill>
                <a:ea typeface="ＭＳ Ｐゴシック" charset="0"/>
              </a:endParaRPr>
            </a:p>
          </p:txBody>
        </p:sp>
        <p:sp>
          <p:nvSpPr>
            <p:cNvPr id="8" name="Shape 5"/>
            <p:cNvSpPr>
              <a:spLocks noChangeArrowheads="1"/>
            </p:cNvSpPr>
            <p:nvPr userDrawn="1"/>
          </p:nvSpPr>
          <p:spPr bwMode="auto">
            <a:xfrm>
              <a:off x="8576245" y="4959352"/>
              <a:ext cx="578123" cy="20116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/>
            <a:p>
              <a:pPr defTabSz="778914" fontAlgn="base">
                <a:spcBef>
                  <a:spcPct val="0"/>
                </a:spcBef>
                <a:spcAft>
                  <a:spcPct val="0"/>
                </a:spcAft>
              </a:pPr>
              <a:endParaRPr lang="en-US" sz="4267">
                <a:solidFill>
                  <a:srgbClr val="53585F"/>
                </a:solidFill>
                <a:ea typeface="ＭＳ Ｐゴシック" charset="0"/>
              </a:endParaRPr>
            </a:p>
          </p:txBody>
        </p:sp>
      </p:grpSp>
      <p:sp>
        <p:nvSpPr>
          <p:cNvPr id="9" name="Shape 4"/>
          <p:cNvSpPr/>
          <p:nvPr userDrawn="1"/>
        </p:nvSpPr>
        <p:spPr>
          <a:xfrm>
            <a:off x="351367" y="6567975"/>
            <a:ext cx="1458731" cy="3154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95249" tIns="95249" rIns="95249" bIns="95249" anchor="ctr">
            <a:spAutoFit/>
          </a:bodyPr>
          <a:lstStyle>
            <a:lvl1pPr defTabSz="584200">
              <a:defRPr sz="1600" b="0">
                <a:solidFill>
                  <a:srgbClr val="FFFFF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 sz="1800">
                <a:solidFill>
                  <a:srgbClr val="000000"/>
                </a:solidFill>
              </a:defRPr>
            </a:pPr>
            <a:r>
              <a:rPr lang="en-US" sz="800" dirty="0" smtClean="0">
                <a:solidFill>
                  <a:srgbClr val="000000"/>
                </a:solidFill>
                <a:ea typeface="ＭＳ Ｐゴシック" charset="0"/>
              </a:rPr>
              <a:t>MSC Software Confidential </a:t>
            </a:r>
            <a:endParaRPr sz="800" dirty="0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10" name="Shape 6"/>
          <p:cNvSpPr txBox="1">
            <a:spLocks/>
          </p:cNvSpPr>
          <p:nvPr userDrawn="1"/>
        </p:nvSpPr>
        <p:spPr>
          <a:xfrm>
            <a:off x="11703052" y="6614585"/>
            <a:ext cx="207433" cy="224367"/>
          </a:xfrm>
          <a:prstGeom prst="rect">
            <a:avLst/>
          </a:prstGeom>
          <a:ln w="12700">
            <a:miter lim="400000"/>
          </a:ln>
        </p:spPr>
        <p:txBody>
          <a:bodyPr wrap="none" lIns="95249" tIns="95249" rIns="95249" bIns="95249">
            <a:normAutofit fontScale="25000" lnSpcReduction="20000"/>
          </a:bodyPr>
          <a:lstStyle>
            <a:defPPr>
              <a:defRPr lang="en-US"/>
            </a:defPPr>
            <a:lvl1pPr algn="l" defTabSz="584200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rgbClr val="777776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4FB66A61-9362-A843-A93E-5FC4FC1F300E}" type="slidenum">
              <a:rPr lang="en-US" sz="2400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11" name="Shape 7"/>
          <p:cNvSpPr>
            <a:spLocks noChangeArrowheads="1"/>
          </p:cNvSpPr>
          <p:nvPr userDrawn="1"/>
        </p:nvSpPr>
        <p:spPr bwMode="auto">
          <a:xfrm>
            <a:off x="1" y="1"/>
            <a:ext cx="99484" cy="1267884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67733" tIns="67733" rIns="67733" bIns="67733" anchor="ctr"/>
          <a:lstStyle/>
          <a:p>
            <a:pPr defTabSz="778914" fontAlgn="base">
              <a:spcBef>
                <a:spcPct val="0"/>
              </a:spcBef>
              <a:spcAft>
                <a:spcPct val="0"/>
              </a:spcAft>
            </a:pPr>
            <a:endParaRPr lang="en-US" sz="4267">
              <a:solidFill>
                <a:srgbClr val="53585F"/>
              </a:solidFill>
              <a:ea typeface="ＭＳ Ｐゴシック" charset="0"/>
            </a:endParaRPr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402248" y="406557"/>
            <a:ext cx="11789752" cy="571452"/>
          </a:xfrm>
          <a:prstGeom prst="rect">
            <a:avLst/>
          </a:prstGeom>
        </p:spPr>
        <p:txBody>
          <a:bodyPr vert="horz"/>
          <a:lstStyle>
            <a:lvl1pPr>
              <a:lnSpc>
                <a:spcPct val="90000"/>
              </a:lnSpc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Content Placeholder 2"/>
          <p:cNvSpPr>
            <a:spLocks noGrp="1"/>
          </p:cNvSpPr>
          <p:nvPr>
            <p:ph sz="half" idx="1"/>
          </p:nvPr>
        </p:nvSpPr>
        <p:spPr>
          <a:xfrm>
            <a:off x="474133" y="1553783"/>
            <a:ext cx="5520267" cy="4813300"/>
          </a:xfrm>
          <a:prstGeom prst="rect">
            <a:avLst/>
          </a:prstGeom>
        </p:spPr>
        <p:txBody>
          <a:bodyPr/>
          <a:lstStyle>
            <a:lvl1pPr>
              <a:defRPr sz="2400" b="0">
                <a:solidFill>
                  <a:srgbClr val="434643"/>
                </a:solidFill>
              </a:defRPr>
            </a:lvl1pPr>
            <a:lvl2pPr>
              <a:defRPr sz="2400" b="0">
                <a:solidFill>
                  <a:srgbClr val="434643"/>
                </a:solidFill>
              </a:defRPr>
            </a:lvl2pPr>
            <a:lvl3pPr>
              <a:defRPr sz="1867" b="0">
                <a:solidFill>
                  <a:srgbClr val="434643"/>
                </a:solidFill>
              </a:defRPr>
            </a:lvl3pPr>
            <a:lvl4pPr>
              <a:defRPr sz="1867" b="0">
                <a:solidFill>
                  <a:srgbClr val="434643"/>
                </a:solidFill>
              </a:defRPr>
            </a:lvl4pPr>
            <a:lvl5pPr>
              <a:defRPr sz="1867" b="0">
                <a:solidFill>
                  <a:srgbClr val="434643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1" name="Content Placeholder 2"/>
          <p:cNvSpPr>
            <a:spLocks noGrp="1"/>
          </p:cNvSpPr>
          <p:nvPr>
            <p:ph sz="half" idx="12"/>
          </p:nvPr>
        </p:nvSpPr>
        <p:spPr>
          <a:xfrm>
            <a:off x="6265333" y="1553783"/>
            <a:ext cx="5520267" cy="4813300"/>
          </a:xfrm>
          <a:prstGeom prst="rect">
            <a:avLst/>
          </a:prstGeom>
        </p:spPr>
        <p:txBody>
          <a:bodyPr/>
          <a:lstStyle>
            <a:lvl1pPr>
              <a:defRPr sz="2400" b="0">
                <a:solidFill>
                  <a:srgbClr val="434643"/>
                </a:solidFill>
              </a:defRPr>
            </a:lvl1pPr>
            <a:lvl2pPr>
              <a:defRPr sz="2400" b="0">
                <a:solidFill>
                  <a:srgbClr val="434643"/>
                </a:solidFill>
              </a:defRPr>
            </a:lvl2pPr>
            <a:lvl3pPr>
              <a:defRPr sz="1867" b="0">
                <a:solidFill>
                  <a:srgbClr val="434643"/>
                </a:solidFill>
              </a:defRPr>
            </a:lvl3pPr>
            <a:lvl4pPr>
              <a:defRPr sz="1867" b="0">
                <a:solidFill>
                  <a:srgbClr val="434643"/>
                </a:solidFill>
              </a:defRPr>
            </a:lvl4pPr>
            <a:lvl5pPr>
              <a:defRPr sz="1867" b="0">
                <a:solidFill>
                  <a:srgbClr val="434643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55592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C_Body - Title 1 line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"/>
          <p:cNvGrpSpPr>
            <a:grpSpLocks/>
          </p:cNvGrpSpPr>
          <p:nvPr userDrawn="1"/>
        </p:nvGrpSpPr>
        <p:grpSpPr bwMode="auto">
          <a:xfrm>
            <a:off x="1" y="0"/>
            <a:ext cx="12206817" cy="6885517"/>
            <a:chOff x="0" y="0"/>
            <a:chExt cx="9154368" cy="5163820"/>
          </a:xfrm>
        </p:grpSpPr>
        <p:sp>
          <p:nvSpPr>
            <p:cNvPr id="4" name="Shape 2"/>
            <p:cNvSpPr/>
            <p:nvPr userDrawn="1"/>
          </p:nvSpPr>
          <p:spPr>
            <a:xfrm>
              <a:off x="0" y="0"/>
              <a:ext cx="9143256" cy="4957458"/>
            </a:xfrm>
            <a:prstGeom prst="rect">
              <a:avLst/>
            </a:prstGeom>
            <a:solidFill>
              <a:srgbClr val="FFFFFF"/>
            </a:solidFill>
            <a:ln w="12700">
              <a:miter lim="400000"/>
            </a:ln>
            <a:effectLst>
              <a:outerShdw blurRad="330200" dist="25400" dir="5400000" rotWithShape="0">
                <a:srgbClr val="000000">
                  <a:alpha val="5000"/>
                </a:srgbClr>
              </a:outerShdw>
            </a:effectLst>
          </p:spPr>
          <p:txBody>
            <a:bodyPr lIns="71437" tIns="71437" rIns="71437" bIns="71437" anchor="ctr"/>
            <a:lstStyle/>
            <a:p>
              <a:pPr defTabSz="778914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FFFFE"/>
                  </a:solidFill>
                </a:defRPr>
              </a:pPr>
              <a:endParaRPr sz="3200">
                <a:solidFill>
                  <a:srgbClr val="FFFFFE"/>
                </a:solidFill>
                <a:ea typeface="ＭＳ Ｐゴシック" charset="0"/>
              </a:endParaRPr>
            </a:p>
          </p:txBody>
        </p:sp>
        <p:sp>
          <p:nvSpPr>
            <p:cNvPr id="5" name="Shape 27"/>
            <p:cNvSpPr>
              <a:spLocks noChangeArrowheads="1"/>
            </p:cNvSpPr>
            <p:nvPr userDrawn="1"/>
          </p:nvSpPr>
          <p:spPr bwMode="auto">
            <a:xfrm flipV="1">
              <a:off x="0" y="4959642"/>
              <a:ext cx="9154160" cy="204178"/>
            </a:xfrm>
            <a:prstGeom prst="rect">
              <a:avLst/>
            </a:prstGeom>
            <a:solidFill>
              <a:srgbClr val="4D4E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71437" tIns="71437" rIns="71437" bIns="71437" anchor="ctr"/>
            <a:lstStyle/>
            <a:p>
              <a:pPr defTabSz="778914" fontAlgn="base">
                <a:spcBef>
                  <a:spcPct val="0"/>
                </a:spcBef>
                <a:spcAft>
                  <a:spcPct val="0"/>
                </a:spcAft>
              </a:pPr>
              <a:endParaRPr lang="en-US" sz="4267">
                <a:solidFill>
                  <a:srgbClr val="777776"/>
                </a:solidFill>
                <a:ea typeface="ＭＳ Ｐゴシック" charset="0"/>
              </a:endParaRPr>
            </a:p>
          </p:txBody>
        </p:sp>
        <p:sp>
          <p:nvSpPr>
            <p:cNvPr id="6" name="Shape 5"/>
            <p:cNvSpPr>
              <a:spLocks noChangeArrowheads="1"/>
            </p:cNvSpPr>
            <p:nvPr userDrawn="1"/>
          </p:nvSpPr>
          <p:spPr bwMode="auto">
            <a:xfrm>
              <a:off x="8576245" y="4959352"/>
              <a:ext cx="578123" cy="20116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/>
            <a:p>
              <a:pPr defTabSz="778914" fontAlgn="base">
                <a:spcBef>
                  <a:spcPct val="0"/>
                </a:spcBef>
                <a:spcAft>
                  <a:spcPct val="0"/>
                </a:spcAft>
              </a:pPr>
              <a:endParaRPr lang="en-US" sz="4267">
                <a:solidFill>
                  <a:srgbClr val="53585F"/>
                </a:solidFill>
                <a:ea typeface="ＭＳ Ｐゴシック" charset="0"/>
              </a:endParaRPr>
            </a:p>
          </p:txBody>
        </p:sp>
      </p:grpSp>
      <p:sp>
        <p:nvSpPr>
          <p:cNvPr id="7" name="Shape 4"/>
          <p:cNvSpPr/>
          <p:nvPr userDrawn="1"/>
        </p:nvSpPr>
        <p:spPr>
          <a:xfrm>
            <a:off x="351367" y="6567975"/>
            <a:ext cx="1458731" cy="3154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95249" tIns="95249" rIns="95249" bIns="95249" anchor="ctr">
            <a:spAutoFit/>
          </a:bodyPr>
          <a:lstStyle>
            <a:lvl1pPr defTabSz="584200">
              <a:defRPr sz="1600" b="0">
                <a:solidFill>
                  <a:srgbClr val="FFFFF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 sz="1800">
                <a:solidFill>
                  <a:srgbClr val="000000"/>
                </a:solidFill>
              </a:defRPr>
            </a:pPr>
            <a:r>
              <a:rPr lang="en-US" sz="800" dirty="0" smtClean="0">
                <a:solidFill>
                  <a:srgbClr val="000000"/>
                </a:solidFill>
                <a:ea typeface="ＭＳ Ｐゴシック" charset="0"/>
              </a:rPr>
              <a:t>MSC Software Confidential </a:t>
            </a:r>
            <a:endParaRPr sz="800" dirty="0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8" name="Shape 6"/>
          <p:cNvSpPr txBox="1">
            <a:spLocks/>
          </p:cNvSpPr>
          <p:nvPr userDrawn="1"/>
        </p:nvSpPr>
        <p:spPr>
          <a:xfrm>
            <a:off x="11703052" y="6614585"/>
            <a:ext cx="207433" cy="224367"/>
          </a:xfrm>
          <a:prstGeom prst="rect">
            <a:avLst/>
          </a:prstGeom>
          <a:ln w="12700">
            <a:miter lim="400000"/>
          </a:ln>
        </p:spPr>
        <p:txBody>
          <a:bodyPr wrap="none" lIns="95249" tIns="95249" rIns="95249" bIns="95249">
            <a:normAutofit fontScale="25000" lnSpcReduction="20000"/>
          </a:bodyPr>
          <a:lstStyle>
            <a:defPPr>
              <a:defRPr lang="en-US"/>
            </a:defPPr>
            <a:lvl1pPr algn="l" defTabSz="584200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rgbClr val="777776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C3134952-7A67-5942-9A9E-401AAAA09E18}" type="slidenum">
              <a:rPr lang="en-US" sz="2400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9" name="Shape 7"/>
          <p:cNvSpPr>
            <a:spLocks noChangeArrowheads="1"/>
          </p:cNvSpPr>
          <p:nvPr userDrawn="1"/>
        </p:nvSpPr>
        <p:spPr bwMode="auto">
          <a:xfrm>
            <a:off x="1" y="1"/>
            <a:ext cx="99484" cy="1267884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67733" tIns="67733" rIns="67733" bIns="67733" anchor="ctr"/>
          <a:lstStyle/>
          <a:p>
            <a:pPr defTabSz="778914" fontAlgn="base">
              <a:spcBef>
                <a:spcPct val="0"/>
              </a:spcBef>
              <a:spcAft>
                <a:spcPct val="0"/>
              </a:spcAft>
            </a:pPr>
            <a:endParaRPr lang="en-US" sz="4267">
              <a:solidFill>
                <a:srgbClr val="53585F"/>
              </a:solidFill>
              <a:ea typeface="ＭＳ Ｐゴシック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02248" y="406557"/>
            <a:ext cx="11789752" cy="571452"/>
          </a:xfrm>
          <a:prstGeom prst="rect">
            <a:avLst/>
          </a:prstGeom>
        </p:spPr>
        <p:txBody>
          <a:bodyPr vert="horz"/>
          <a:lstStyle>
            <a:lvl1pPr>
              <a:lnSpc>
                <a:spcPct val="90000"/>
              </a:lnSpc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40567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B_Body - Title 2 lines - 1 Col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"/>
          <p:cNvGrpSpPr>
            <a:grpSpLocks/>
          </p:cNvGrpSpPr>
          <p:nvPr userDrawn="1"/>
        </p:nvGrpSpPr>
        <p:grpSpPr bwMode="auto">
          <a:xfrm>
            <a:off x="1" y="0"/>
            <a:ext cx="12206817" cy="6885517"/>
            <a:chOff x="0" y="0"/>
            <a:chExt cx="9154368" cy="5163820"/>
          </a:xfrm>
        </p:grpSpPr>
        <p:sp>
          <p:nvSpPr>
            <p:cNvPr id="5" name="Shape 2"/>
            <p:cNvSpPr/>
            <p:nvPr userDrawn="1"/>
          </p:nvSpPr>
          <p:spPr>
            <a:xfrm>
              <a:off x="0" y="0"/>
              <a:ext cx="9143256" cy="4957458"/>
            </a:xfrm>
            <a:prstGeom prst="rect">
              <a:avLst/>
            </a:prstGeom>
            <a:solidFill>
              <a:srgbClr val="FFFFFF"/>
            </a:solidFill>
            <a:ln w="12700">
              <a:miter lim="400000"/>
            </a:ln>
            <a:effectLst>
              <a:outerShdw blurRad="330200" dist="25400" dir="5400000" rotWithShape="0">
                <a:srgbClr val="000000">
                  <a:alpha val="5000"/>
                </a:srgbClr>
              </a:outerShdw>
            </a:effectLst>
          </p:spPr>
          <p:txBody>
            <a:bodyPr lIns="71437" tIns="71437" rIns="71437" bIns="71437" anchor="ctr"/>
            <a:lstStyle/>
            <a:p>
              <a:pPr defTabSz="778914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FFFFE"/>
                  </a:solidFill>
                </a:defRPr>
              </a:pPr>
              <a:endParaRPr sz="3200">
                <a:solidFill>
                  <a:srgbClr val="FFFFFE"/>
                </a:solidFill>
                <a:ea typeface="ＭＳ Ｐゴシック" charset="0"/>
              </a:endParaRPr>
            </a:p>
          </p:txBody>
        </p:sp>
        <p:sp>
          <p:nvSpPr>
            <p:cNvPr id="6" name="Shape 27"/>
            <p:cNvSpPr>
              <a:spLocks noChangeArrowheads="1"/>
            </p:cNvSpPr>
            <p:nvPr userDrawn="1"/>
          </p:nvSpPr>
          <p:spPr bwMode="auto">
            <a:xfrm flipV="1">
              <a:off x="0" y="4959642"/>
              <a:ext cx="9154160" cy="204178"/>
            </a:xfrm>
            <a:prstGeom prst="rect">
              <a:avLst/>
            </a:prstGeom>
            <a:solidFill>
              <a:srgbClr val="4D4E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71437" tIns="71437" rIns="71437" bIns="71437" anchor="ctr"/>
            <a:lstStyle/>
            <a:p>
              <a:pPr defTabSz="778914" fontAlgn="base">
                <a:spcBef>
                  <a:spcPct val="0"/>
                </a:spcBef>
                <a:spcAft>
                  <a:spcPct val="0"/>
                </a:spcAft>
              </a:pPr>
              <a:endParaRPr lang="en-US" sz="4267">
                <a:solidFill>
                  <a:srgbClr val="777776"/>
                </a:solidFill>
                <a:ea typeface="ＭＳ Ｐゴシック" charset="0"/>
              </a:endParaRPr>
            </a:p>
          </p:txBody>
        </p:sp>
        <p:sp>
          <p:nvSpPr>
            <p:cNvPr id="7" name="Shape 5"/>
            <p:cNvSpPr>
              <a:spLocks noChangeArrowheads="1"/>
            </p:cNvSpPr>
            <p:nvPr userDrawn="1"/>
          </p:nvSpPr>
          <p:spPr bwMode="auto">
            <a:xfrm>
              <a:off x="8576245" y="4959352"/>
              <a:ext cx="578123" cy="20116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/>
            <a:p>
              <a:pPr defTabSz="778914" fontAlgn="base">
                <a:spcBef>
                  <a:spcPct val="0"/>
                </a:spcBef>
                <a:spcAft>
                  <a:spcPct val="0"/>
                </a:spcAft>
              </a:pPr>
              <a:endParaRPr lang="en-US" sz="4267">
                <a:solidFill>
                  <a:srgbClr val="53585F"/>
                </a:solidFill>
                <a:ea typeface="ＭＳ Ｐゴシック" charset="0"/>
              </a:endParaRPr>
            </a:p>
          </p:txBody>
        </p:sp>
      </p:grpSp>
      <p:sp>
        <p:nvSpPr>
          <p:cNvPr id="8" name="Shape 4"/>
          <p:cNvSpPr/>
          <p:nvPr userDrawn="1"/>
        </p:nvSpPr>
        <p:spPr>
          <a:xfrm>
            <a:off x="351367" y="6567975"/>
            <a:ext cx="1458731" cy="3154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95249" tIns="95249" rIns="95249" bIns="95249" anchor="ctr">
            <a:spAutoFit/>
          </a:bodyPr>
          <a:lstStyle>
            <a:lvl1pPr defTabSz="584200">
              <a:defRPr sz="1600" b="0">
                <a:solidFill>
                  <a:srgbClr val="FFFFF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 sz="1800">
                <a:solidFill>
                  <a:srgbClr val="000000"/>
                </a:solidFill>
              </a:defRPr>
            </a:pPr>
            <a:r>
              <a:rPr lang="en-US" sz="800" dirty="0" smtClean="0">
                <a:solidFill>
                  <a:srgbClr val="000000"/>
                </a:solidFill>
                <a:ea typeface="ＭＳ Ｐゴシック" charset="0"/>
              </a:rPr>
              <a:t>MSC Software Confidential </a:t>
            </a:r>
            <a:endParaRPr sz="800" dirty="0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9" name="Shape 6"/>
          <p:cNvSpPr txBox="1">
            <a:spLocks/>
          </p:cNvSpPr>
          <p:nvPr userDrawn="1"/>
        </p:nvSpPr>
        <p:spPr>
          <a:xfrm>
            <a:off x="11703052" y="6614585"/>
            <a:ext cx="207433" cy="224367"/>
          </a:xfrm>
          <a:prstGeom prst="rect">
            <a:avLst/>
          </a:prstGeom>
          <a:ln w="12700">
            <a:miter lim="400000"/>
          </a:ln>
        </p:spPr>
        <p:txBody>
          <a:bodyPr wrap="none" lIns="95249" tIns="95249" rIns="95249" bIns="95249">
            <a:normAutofit fontScale="25000" lnSpcReduction="20000"/>
          </a:bodyPr>
          <a:lstStyle>
            <a:defPPr>
              <a:defRPr lang="en-US"/>
            </a:defPPr>
            <a:lvl1pPr algn="l" defTabSz="584200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rgbClr val="777776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28FF042A-426B-EF44-AD40-F41081AEEA66}" type="slidenum">
              <a:rPr lang="en-US" sz="2400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10" name="Shape 7"/>
          <p:cNvSpPr>
            <a:spLocks noChangeArrowheads="1"/>
          </p:cNvSpPr>
          <p:nvPr userDrawn="1"/>
        </p:nvSpPr>
        <p:spPr bwMode="auto">
          <a:xfrm>
            <a:off x="1" y="1"/>
            <a:ext cx="99484" cy="1267884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67733" tIns="67733" rIns="67733" bIns="67733" anchor="ctr"/>
          <a:lstStyle/>
          <a:p>
            <a:pPr defTabSz="778914" fontAlgn="base">
              <a:spcBef>
                <a:spcPct val="0"/>
              </a:spcBef>
              <a:spcAft>
                <a:spcPct val="0"/>
              </a:spcAft>
            </a:pPr>
            <a:endParaRPr lang="en-US" sz="4267">
              <a:solidFill>
                <a:srgbClr val="53585F"/>
              </a:solidFill>
              <a:ea typeface="ＭＳ Ｐゴシック" charset="0"/>
            </a:endParaRPr>
          </a:p>
        </p:txBody>
      </p:sp>
      <p:sp>
        <p:nvSpPr>
          <p:cNvPr id="12" name="Content Placeholder 2"/>
          <p:cNvSpPr>
            <a:spLocks noGrp="1"/>
          </p:cNvSpPr>
          <p:nvPr>
            <p:ph sz="half" idx="1"/>
          </p:nvPr>
        </p:nvSpPr>
        <p:spPr>
          <a:xfrm>
            <a:off x="474134" y="1553783"/>
            <a:ext cx="11243733" cy="4813300"/>
          </a:xfrm>
          <a:prstGeom prst="rect">
            <a:avLst/>
          </a:prstGeom>
        </p:spPr>
        <p:txBody>
          <a:bodyPr/>
          <a:lstStyle>
            <a:lvl1pPr>
              <a:defRPr sz="2400" b="0">
                <a:solidFill>
                  <a:srgbClr val="434643"/>
                </a:solidFill>
              </a:defRPr>
            </a:lvl1pPr>
            <a:lvl2pPr>
              <a:defRPr sz="2400" b="0">
                <a:solidFill>
                  <a:srgbClr val="434643"/>
                </a:solidFill>
              </a:defRPr>
            </a:lvl2pPr>
            <a:lvl3pPr>
              <a:defRPr sz="1867" b="0">
                <a:solidFill>
                  <a:srgbClr val="434643"/>
                </a:solidFill>
              </a:defRPr>
            </a:lvl3pPr>
            <a:lvl4pPr>
              <a:defRPr sz="1867" b="0">
                <a:solidFill>
                  <a:srgbClr val="434643"/>
                </a:solidFill>
              </a:defRPr>
            </a:lvl4pPr>
            <a:lvl5pPr>
              <a:defRPr sz="1867" b="0">
                <a:solidFill>
                  <a:srgbClr val="434643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02248" y="406557"/>
            <a:ext cx="11789752" cy="571452"/>
          </a:xfrm>
          <a:prstGeom prst="rect">
            <a:avLst/>
          </a:prstGeom>
        </p:spPr>
        <p:txBody>
          <a:bodyPr vert="horz"/>
          <a:lstStyle>
            <a:lvl1pPr>
              <a:lnSpc>
                <a:spcPct val="90000"/>
              </a:lnSpc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2842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A_Body - Title 1 line - 1 Col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 userDrawn="1"/>
        </p:nvGrpSpPr>
        <p:grpSpPr>
          <a:xfrm>
            <a:off x="0" y="0"/>
            <a:ext cx="12205824" cy="6885093"/>
            <a:chOff x="0" y="0"/>
            <a:chExt cx="9154368" cy="5163820"/>
          </a:xfrm>
        </p:grpSpPr>
        <p:sp>
          <p:nvSpPr>
            <p:cNvPr id="12" name="Shape 2"/>
            <p:cNvSpPr/>
            <p:nvPr userDrawn="1"/>
          </p:nvSpPr>
          <p:spPr>
            <a:xfrm>
              <a:off x="0" y="0"/>
              <a:ext cx="9144000" cy="4957467"/>
            </a:xfrm>
            <a:prstGeom prst="rect">
              <a:avLst/>
            </a:prstGeom>
            <a:solidFill>
              <a:srgbClr val="FFFFFF"/>
            </a:solidFill>
            <a:ln w="12700">
              <a:miter lim="400000"/>
            </a:ln>
            <a:effectLst>
              <a:outerShdw blurRad="330200" dist="25400" dir="5400000" rotWithShape="0">
                <a:srgbClr val="000000">
                  <a:alpha val="5000"/>
                </a:srgbClr>
              </a:outerShdw>
            </a:effectLst>
          </p:spPr>
          <p:txBody>
            <a:bodyPr lIns="71437" tIns="71437" rIns="71437" bIns="71437" anchor="ctr"/>
            <a:lstStyle/>
            <a:p>
              <a:pPr defTabSz="778914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FFFFE"/>
                  </a:solidFill>
                </a:defRPr>
              </a:pPr>
              <a:endParaRPr sz="3200">
                <a:solidFill>
                  <a:srgbClr val="FFFFFE"/>
                </a:solidFill>
                <a:ea typeface="ＭＳ Ｐゴシック" charset="0"/>
              </a:endParaRPr>
            </a:p>
          </p:txBody>
        </p:sp>
        <p:sp>
          <p:nvSpPr>
            <p:cNvPr id="13" name="Shape 27"/>
            <p:cNvSpPr/>
            <p:nvPr userDrawn="1"/>
          </p:nvSpPr>
          <p:spPr>
            <a:xfrm flipV="1">
              <a:off x="0" y="4959642"/>
              <a:ext cx="9154160" cy="204178"/>
            </a:xfrm>
            <a:prstGeom prst="rect">
              <a:avLst/>
            </a:prstGeom>
            <a:solidFill>
              <a:srgbClr val="4D4E4C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 defTabSz="778914" fontAlgn="base">
                <a:spcBef>
                  <a:spcPct val="0"/>
                </a:spcBef>
                <a:spcAft>
                  <a:spcPct val="0"/>
                </a:spcAft>
                <a:defRPr sz="3200" b="0">
                  <a:solidFill>
                    <a:srgbClr val="777776"/>
                  </a:solidFill>
                </a:defRPr>
              </a:pPr>
              <a:endParaRPr sz="4267">
                <a:solidFill>
                  <a:srgbClr val="777776"/>
                </a:solidFill>
                <a:ea typeface="ＭＳ Ｐゴシック" charset="0"/>
              </a:endParaRPr>
            </a:p>
          </p:txBody>
        </p:sp>
        <p:sp>
          <p:nvSpPr>
            <p:cNvPr id="14" name="Shape 5"/>
            <p:cNvSpPr/>
            <p:nvPr userDrawn="1"/>
          </p:nvSpPr>
          <p:spPr>
            <a:xfrm>
              <a:off x="8576245" y="4959352"/>
              <a:ext cx="578123" cy="201168"/>
            </a:xfrm>
            <a:prstGeom prst="rect">
              <a:avLst/>
            </a:prstGeom>
            <a:solidFill>
              <a:schemeClr val="accent1"/>
            </a:solid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 defTabSz="778914" fontAlgn="base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53585F"/>
                  </a:solidFill>
                </a:defRPr>
              </a:pPr>
              <a:endParaRPr sz="4267">
                <a:solidFill>
                  <a:srgbClr val="53585F"/>
                </a:solidFill>
                <a:ea typeface="ＭＳ Ｐゴシック" charset="0"/>
              </a:endParaRPr>
            </a:p>
          </p:txBody>
        </p:sp>
      </p:grpSp>
      <p:sp>
        <p:nvSpPr>
          <p:cNvPr id="24" name="Shape 6"/>
          <p:cNvSpPr txBox="1">
            <a:spLocks/>
          </p:cNvSpPr>
          <p:nvPr userDrawn="1"/>
        </p:nvSpPr>
        <p:spPr>
          <a:xfrm>
            <a:off x="11702114" y="6615131"/>
            <a:ext cx="208943" cy="223837"/>
          </a:xfrm>
          <a:prstGeom prst="rect">
            <a:avLst/>
          </a:prstGeom>
          <a:ln w="12700">
            <a:miter lim="400000"/>
          </a:ln>
        </p:spPr>
        <p:txBody>
          <a:bodyPr wrap="none" lIns="95249" tIns="95249" rIns="95249" bIns="95249">
            <a:normAutofit fontScale="25000" lnSpcReduction="20000"/>
          </a:bodyPr>
          <a:lstStyle>
            <a:defPPr>
              <a:defRPr lang="en-US"/>
            </a:defPPr>
            <a:lvl1pPr algn="l" defTabSz="584200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rgbClr val="777776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fld id="{86CB4B4D-7CA3-9044-876B-883B54F8677D}" type="slidenum">
              <a:rPr lang="en-US" sz="2400" smtClean="0">
                <a:solidFill>
                  <a:srgbClr val="FFFFFF"/>
                </a:solidFill>
              </a:rPr>
              <a:pPr/>
              <a:t>‹#›</a:t>
            </a:fld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402248" y="406557"/>
            <a:ext cx="11789752" cy="571452"/>
          </a:xfrm>
          <a:prstGeom prst="rect">
            <a:avLst/>
          </a:prstGeom>
        </p:spPr>
        <p:txBody>
          <a:bodyPr vert="horz"/>
          <a:lstStyle>
            <a:lvl1pPr>
              <a:lnSpc>
                <a:spcPct val="90000"/>
              </a:lnSpc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 1-line Title </a:t>
            </a:r>
            <a:endParaRPr lang="en-US" dirty="0"/>
          </a:p>
        </p:txBody>
      </p:sp>
      <p:sp>
        <p:nvSpPr>
          <p:cNvPr id="17" name="Content Placeholder 2"/>
          <p:cNvSpPr>
            <a:spLocks noGrp="1"/>
          </p:cNvSpPr>
          <p:nvPr>
            <p:ph sz="half" idx="1"/>
          </p:nvPr>
        </p:nvSpPr>
        <p:spPr>
          <a:xfrm>
            <a:off x="474134" y="1553783"/>
            <a:ext cx="11243733" cy="4813300"/>
          </a:xfrm>
          <a:prstGeom prst="rect">
            <a:avLst/>
          </a:prstGeom>
        </p:spPr>
        <p:txBody>
          <a:bodyPr/>
          <a:lstStyle>
            <a:lvl1pPr>
              <a:defRPr sz="2400" b="0">
                <a:solidFill>
                  <a:srgbClr val="434643"/>
                </a:solidFill>
              </a:defRPr>
            </a:lvl1pPr>
            <a:lvl2pPr>
              <a:defRPr sz="2400" b="0">
                <a:solidFill>
                  <a:srgbClr val="434643"/>
                </a:solidFill>
              </a:defRPr>
            </a:lvl2pPr>
            <a:lvl3pPr>
              <a:defRPr sz="1867" b="0">
                <a:solidFill>
                  <a:srgbClr val="434643"/>
                </a:solidFill>
              </a:defRPr>
            </a:lvl3pPr>
            <a:lvl4pPr>
              <a:defRPr sz="1867" b="0">
                <a:solidFill>
                  <a:srgbClr val="434643"/>
                </a:solidFill>
              </a:defRPr>
            </a:lvl4pPr>
            <a:lvl5pPr>
              <a:defRPr sz="1867" b="0">
                <a:solidFill>
                  <a:srgbClr val="434643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Shape 7"/>
          <p:cNvSpPr/>
          <p:nvPr userDrawn="1"/>
        </p:nvSpPr>
        <p:spPr>
          <a:xfrm>
            <a:off x="492" y="0"/>
            <a:ext cx="99957" cy="1267968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67733" tIns="67733" rIns="67733" bIns="67733" anchor="ctr"/>
          <a:lstStyle/>
          <a:p>
            <a:pPr defTabSz="778914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53585F"/>
                </a:solidFill>
              </a:defRPr>
            </a:pPr>
            <a:endParaRPr sz="4267">
              <a:solidFill>
                <a:srgbClr val="53585F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10989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B_Body - Title 2 lines - 2 Col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"/>
          <p:cNvGrpSpPr>
            <a:grpSpLocks/>
          </p:cNvGrpSpPr>
          <p:nvPr userDrawn="1"/>
        </p:nvGrpSpPr>
        <p:grpSpPr bwMode="auto">
          <a:xfrm>
            <a:off x="1" y="0"/>
            <a:ext cx="12206817" cy="6885517"/>
            <a:chOff x="0" y="0"/>
            <a:chExt cx="9154368" cy="5163820"/>
          </a:xfrm>
        </p:grpSpPr>
        <p:sp>
          <p:nvSpPr>
            <p:cNvPr id="6" name="Shape 2"/>
            <p:cNvSpPr/>
            <p:nvPr userDrawn="1"/>
          </p:nvSpPr>
          <p:spPr>
            <a:xfrm>
              <a:off x="0" y="0"/>
              <a:ext cx="9143256" cy="4957458"/>
            </a:xfrm>
            <a:prstGeom prst="rect">
              <a:avLst/>
            </a:prstGeom>
            <a:solidFill>
              <a:srgbClr val="FFFFFF"/>
            </a:solidFill>
            <a:ln w="12700">
              <a:miter lim="400000"/>
            </a:ln>
            <a:effectLst>
              <a:outerShdw blurRad="330200" dist="25400" dir="5400000" rotWithShape="0">
                <a:srgbClr val="000000">
                  <a:alpha val="5000"/>
                </a:srgbClr>
              </a:outerShdw>
            </a:effectLst>
          </p:spPr>
          <p:txBody>
            <a:bodyPr lIns="71437" tIns="71437" rIns="71437" bIns="71437" anchor="ctr"/>
            <a:lstStyle/>
            <a:p>
              <a:pPr defTabSz="778914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FFFFE"/>
                  </a:solidFill>
                </a:defRPr>
              </a:pPr>
              <a:endParaRPr sz="3200">
                <a:solidFill>
                  <a:srgbClr val="FFFFFE"/>
                </a:solidFill>
                <a:ea typeface="ＭＳ Ｐゴシック" charset="0"/>
              </a:endParaRPr>
            </a:p>
          </p:txBody>
        </p:sp>
        <p:sp>
          <p:nvSpPr>
            <p:cNvPr id="7" name="Shape 27"/>
            <p:cNvSpPr>
              <a:spLocks noChangeArrowheads="1"/>
            </p:cNvSpPr>
            <p:nvPr userDrawn="1"/>
          </p:nvSpPr>
          <p:spPr bwMode="auto">
            <a:xfrm flipV="1">
              <a:off x="0" y="4959642"/>
              <a:ext cx="9154160" cy="204178"/>
            </a:xfrm>
            <a:prstGeom prst="rect">
              <a:avLst/>
            </a:prstGeom>
            <a:solidFill>
              <a:srgbClr val="4D4E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71437" tIns="71437" rIns="71437" bIns="71437" anchor="ctr"/>
            <a:lstStyle/>
            <a:p>
              <a:pPr defTabSz="778914" fontAlgn="base">
                <a:spcBef>
                  <a:spcPct val="0"/>
                </a:spcBef>
                <a:spcAft>
                  <a:spcPct val="0"/>
                </a:spcAft>
              </a:pPr>
              <a:endParaRPr lang="en-US" sz="4267">
                <a:solidFill>
                  <a:srgbClr val="777776"/>
                </a:solidFill>
                <a:ea typeface="ＭＳ Ｐゴシック" charset="0"/>
              </a:endParaRPr>
            </a:p>
          </p:txBody>
        </p:sp>
        <p:sp>
          <p:nvSpPr>
            <p:cNvPr id="8" name="Shape 5"/>
            <p:cNvSpPr>
              <a:spLocks noChangeArrowheads="1"/>
            </p:cNvSpPr>
            <p:nvPr userDrawn="1"/>
          </p:nvSpPr>
          <p:spPr bwMode="auto">
            <a:xfrm>
              <a:off x="8576245" y="4959352"/>
              <a:ext cx="578123" cy="20116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/>
            <a:p>
              <a:pPr defTabSz="778914" fontAlgn="base">
                <a:spcBef>
                  <a:spcPct val="0"/>
                </a:spcBef>
                <a:spcAft>
                  <a:spcPct val="0"/>
                </a:spcAft>
              </a:pPr>
              <a:endParaRPr lang="en-US" sz="4267">
                <a:solidFill>
                  <a:srgbClr val="53585F"/>
                </a:solidFill>
                <a:ea typeface="ＭＳ Ｐゴシック" charset="0"/>
              </a:endParaRPr>
            </a:p>
          </p:txBody>
        </p:sp>
      </p:grpSp>
      <p:sp>
        <p:nvSpPr>
          <p:cNvPr id="9" name="Shape 4"/>
          <p:cNvSpPr/>
          <p:nvPr userDrawn="1"/>
        </p:nvSpPr>
        <p:spPr>
          <a:xfrm>
            <a:off x="351367" y="6567975"/>
            <a:ext cx="1458731" cy="3154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95249" tIns="95249" rIns="95249" bIns="95249" anchor="ctr">
            <a:spAutoFit/>
          </a:bodyPr>
          <a:lstStyle>
            <a:lvl1pPr defTabSz="584200">
              <a:defRPr sz="1600" b="0">
                <a:solidFill>
                  <a:srgbClr val="FFFFF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 sz="1800">
                <a:solidFill>
                  <a:srgbClr val="000000"/>
                </a:solidFill>
              </a:defRPr>
            </a:pPr>
            <a:r>
              <a:rPr lang="en-US" sz="800" dirty="0" smtClean="0">
                <a:solidFill>
                  <a:srgbClr val="000000"/>
                </a:solidFill>
                <a:ea typeface="ＭＳ Ｐゴシック" charset="0"/>
              </a:rPr>
              <a:t>MSC Software Confidential </a:t>
            </a:r>
            <a:endParaRPr sz="800" dirty="0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13" name="Shape 6"/>
          <p:cNvSpPr txBox="1">
            <a:spLocks/>
          </p:cNvSpPr>
          <p:nvPr userDrawn="1"/>
        </p:nvSpPr>
        <p:spPr>
          <a:xfrm>
            <a:off x="11703052" y="6614585"/>
            <a:ext cx="207433" cy="224367"/>
          </a:xfrm>
          <a:prstGeom prst="rect">
            <a:avLst/>
          </a:prstGeom>
          <a:ln w="12700">
            <a:miter lim="400000"/>
          </a:ln>
        </p:spPr>
        <p:txBody>
          <a:bodyPr wrap="none" lIns="95249" tIns="95249" rIns="95249" bIns="95249">
            <a:normAutofit fontScale="25000" lnSpcReduction="20000"/>
          </a:bodyPr>
          <a:lstStyle>
            <a:defPPr>
              <a:defRPr lang="en-US"/>
            </a:defPPr>
            <a:lvl1pPr algn="l" defTabSz="584200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rgbClr val="777776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04840E88-BE82-394B-9C1D-8999D888190E}" type="slidenum">
              <a:rPr lang="en-US" sz="2400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14" name="Shape 7"/>
          <p:cNvSpPr>
            <a:spLocks noChangeArrowheads="1"/>
          </p:cNvSpPr>
          <p:nvPr userDrawn="1"/>
        </p:nvSpPr>
        <p:spPr bwMode="auto">
          <a:xfrm>
            <a:off x="1" y="1"/>
            <a:ext cx="99484" cy="1267884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67733" tIns="67733" rIns="67733" bIns="67733" anchor="ctr"/>
          <a:lstStyle/>
          <a:p>
            <a:pPr defTabSz="778914" fontAlgn="base">
              <a:spcBef>
                <a:spcPct val="0"/>
              </a:spcBef>
              <a:spcAft>
                <a:spcPct val="0"/>
              </a:spcAft>
            </a:pPr>
            <a:endParaRPr lang="en-US" sz="4267">
              <a:solidFill>
                <a:srgbClr val="53585F"/>
              </a:solidFill>
              <a:ea typeface="ＭＳ Ｐゴシック" charset="0"/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sz="half" idx="1"/>
          </p:nvPr>
        </p:nvSpPr>
        <p:spPr>
          <a:xfrm>
            <a:off x="474133" y="1553783"/>
            <a:ext cx="5520267" cy="4813300"/>
          </a:xfrm>
          <a:prstGeom prst="rect">
            <a:avLst/>
          </a:prstGeom>
        </p:spPr>
        <p:txBody>
          <a:bodyPr/>
          <a:lstStyle>
            <a:lvl1pPr>
              <a:defRPr sz="2400" b="0">
                <a:solidFill>
                  <a:srgbClr val="434643"/>
                </a:solidFill>
              </a:defRPr>
            </a:lvl1pPr>
            <a:lvl2pPr>
              <a:defRPr sz="2400" b="0">
                <a:solidFill>
                  <a:srgbClr val="434643"/>
                </a:solidFill>
              </a:defRPr>
            </a:lvl2pPr>
            <a:lvl3pPr>
              <a:defRPr sz="1867" b="0">
                <a:solidFill>
                  <a:srgbClr val="434643"/>
                </a:solidFill>
              </a:defRPr>
            </a:lvl3pPr>
            <a:lvl4pPr>
              <a:defRPr sz="1867" b="0">
                <a:solidFill>
                  <a:srgbClr val="434643"/>
                </a:solidFill>
              </a:defRPr>
            </a:lvl4pPr>
            <a:lvl5pPr>
              <a:defRPr sz="1867" b="0">
                <a:solidFill>
                  <a:srgbClr val="434643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2"/>
          </p:nvPr>
        </p:nvSpPr>
        <p:spPr>
          <a:xfrm>
            <a:off x="6265333" y="1553783"/>
            <a:ext cx="5520267" cy="4813300"/>
          </a:xfrm>
          <a:prstGeom prst="rect">
            <a:avLst/>
          </a:prstGeom>
        </p:spPr>
        <p:txBody>
          <a:bodyPr/>
          <a:lstStyle>
            <a:lvl1pPr>
              <a:defRPr sz="2400" b="0">
                <a:solidFill>
                  <a:srgbClr val="434643"/>
                </a:solidFill>
              </a:defRPr>
            </a:lvl1pPr>
            <a:lvl2pPr>
              <a:defRPr sz="2400" b="0">
                <a:solidFill>
                  <a:srgbClr val="434643"/>
                </a:solidFill>
              </a:defRPr>
            </a:lvl2pPr>
            <a:lvl3pPr>
              <a:defRPr sz="1867" b="0">
                <a:solidFill>
                  <a:srgbClr val="434643"/>
                </a:solidFill>
              </a:defRPr>
            </a:lvl3pPr>
            <a:lvl4pPr>
              <a:defRPr sz="1867" b="0">
                <a:solidFill>
                  <a:srgbClr val="434643"/>
                </a:solidFill>
              </a:defRPr>
            </a:lvl4pPr>
            <a:lvl5pPr>
              <a:defRPr sz="1867" b="0">
                <a:solidFill>
                  <a:srgbClr val="434643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02248" y="406557"/>
            <a:ext cx="11789752" cy="571452"/>
          </a:xfrm>
          <a:prstGeom prst="rect">
            <a:avLst/>
          </a:prstGeom>
        </p:spPr>
        <p:txBody>
          <a:bodyPr vert="horz"/>
          <a:lstStyle>
            <a:lvl1pPr>
              <a:lnSpc>
                <a:spcPct val="90000"/>
              </a:lnSpc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260458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C_Body - Title w/Subtitle - 1 Col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"/>
          <p:cNvGrpSpPr>
            <a:grpSpLocks/>
          </p:cNvGrpSpPr>
          <p:nvPr userDrawn="1"/>
        </p:nvGrpSpPr>
        <p:grpSpPr bwMode="auto">
          <a:xfrm>
            <a:off x="1" y="0"/>
            <a:ext cx="12206817" cy="6885517"/>
            <a:chOff x="0" y="0"/>
            <a:chExt cx="9154368" cy="5163820"/>
          </a:xfrm>
        </p:grpSpPr>
        <p:sp>
          <p:nvSpPr>
            <p:cNvPr id="5" name="Shape 2"/>
            <p:cNvSpPr/>
            <p:nvPr userDrawn="1"/>
          </p:nvSpPr>
          <p:spPr>
            <a:xfrm>
              <a:off x="0" y="0"/>
              <a:ext cx="9143256" cy="4957458"/>
            </a:xfrm>
            <a:prstGeom prst="rect">
              <a:avLst/>
            </a:prstGeom>
            <a:solidFill>
              <a:srgbClr val="FFFFFF"/>
            </a:solidFill>
            <a:ln w="12700">
              <a:miter lim="400000"/>
            </a:ln>
            <a:effectLst>
              <a:outerShdw blurRad="330200" dist="25400" dir="5400000" rotWithShape="0">
                <a:srgbClr val="000000">
                  <a:alpha val="5000"/>
                </a:srgbClr>
              </a:outerShdw>
            </a:effectLst>
          </p:spPr>
          <p:txBody>
            <a:bodyPr lIns="71437" tIns="71437" rIns="71437" bIns="71437" anchor="ctr"/>
            <a:lstStyle/>
            <a:p>
              <a:pPr defTabSz="778914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FFFFE"/>
                  </a:solidFill>
                </a:defRPr>
              </a:pPr>
              <a:endParaRPr sz="3200">
                <a:solidFill>
                  <a:srgbClr val="FFFFFE"/>
                </a:solidFill>
                <a:ea typeface="ＭＳ Ｐゴシック" charset="0"/>
              </a:endParaRPr>
            </a:p>
          </p:txBody>
        </p:sp>
        <p:sp>
          <p:nvSpPr>
            <p:cNvPr id="6" name="Shape 27"/>
            <p:cNvSpPr>
              <a:spLocks noChangeArrowheads="1"/>
            </p:cNvSpPr>
            <p:nvPr userDrawn="1"/>
          </p:nvSpPr>
          <p:spPr bwMode="auto">
            <a:xfrm flipV="1">
              <a:off x="0" y="4959642"/>
              <a:ext cx="9154160" cy="204178"/>
            </a:xfrm>
            <a:prstGeom prst="rect">
              <a:avLst/>
            </a:prstGeom>
            <a:solidFill>
              <a:srgbClr val="4D4E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71437" tIns="71437" rIns="71437" bIns="71437" anchor="ctr"/>
            <a:lstStyle/>
            <a:p>
              <a:pPr defTabSz="778914" fontAlgn="base">
                <a:spcBef>
                  <a:spcPct val="0"/>
                </a:spcBef>
                <a:spcAft>
                  <a:spcPct val="0"/>
                </a:spcAft>
              </a:pPr>
              <a:endParaRPr lang="en-US" sz="4267">
                <a:solidFill>
                  <a:srgbClr val="777776"/>
                </a:solidFill>
                <a:ea typeface="ＭＳ Ｐゴシック" charset="0"/>
              </a:endParaRPr>
            </a:p>
          </p:txBody>
        </p:sp>
        <p:sp>
          <p:nvSpPr>
            <p:cNvPr id="7" name="Shape 5"/>
            <p:cNvSpPr>
              <a:spLocks noChangeArrowheads="1"/>
            </p:cNvSpPr>
            <p:nvPr userDrawn="1"/>
          </p:nvSpPr>
          <p:spPr bwMode="auto">
            <a:xfrm>
              <a:off x="8576245" y="4959352"/>
              <a:ext cx="578123" cy="20116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/>
            <a:p>
              <a:pPr defTabSz="778914" fontAlgn="base">
                <a:spcBef>
                  <a:spcPct val="0"/>
                </a:spcBef>
                <a:spcAft>
                  <a:spcPct val="0"/>
                </a:spcAft>
              </a:pPr>
              <a:endParaRPr lang="en-US" sz="4267">
                <a:solidFill>
                  <a:srgbClr val="53585F"/>
                </a:solidFill>
                <a:ea typeface="ＭＳ Ｐゴシック" charset="0"/>
              </a:endParaRPr>
            </a:p>
          </p:txBody>
        </p:sp>
      </p:grpSp>
      <p:sp>
        <p:nvSpPr>
          <p:cNvPr id="8" name="Shape 4"/>
          <p:cNvSpPr/>
          <p:nvPr userDrawn="1"/>
        </p:nvSpPr>
        <p:spPr>
          <a:xfrm>
            <a:off x="351367" y="6567975"/>
            <a:ext cx="1458731" cy="3154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95249" tIns="95249" rIns="95249" bIns="95249" anchor="ctr">
            <a:spAutoFit/>
          </a:bodyPr>
          <a:lstStyle>
            <a:lvl1pPr defTabSz="584200">
              <a:defRPr sz="1600" b="0">
                <a:solidFill>
                  <a:srgbClr val="FFFFF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 sz="1800">
                <a:solidFill>
                  <a:srgbClr val="000000"/>
                </a:solidFill>
              </a:defRPr>
            </a:pPr>
            <a:r>
              <a:rPr lang="en-US" sz="800" dirty="0" smtClean="0">
                <a:solidFill>
                  <a:srgbClr val="000000"/>
                </a:solidFill>
                <a:ea typeface="ＭＳ Ｐゴシック" charset="0"/>
              </a:rPr>
              <a:t>MSC Software Confidential </a:t>
            </a:r>
            <a:endParaRPr sz="800" dirty="0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9" name="Shape 6"/>
          <p:cNvSpPr txBox="1">
            <a:spLocks/>
          </p:cNvSpPr>
          <p:nvPr userDrawn="1"/>
        </p:nvSpPr>
        <p:spPr>
          <a:xfrm>
            <a:off x="11703052" y="6614585"/>
            <a:ext cx="207433" cy="224367"/>
          </a:xfrm>
          <a:prstGeom prst="rect">
            <a:avLst/>
          </a:prstGeom>
          <a:ln w="12700">
            <a:miter lim="400000"/>
          </a:ln>
        </p:spPr>
        <p:txBody>
          <a:bodyPr wrap="none" lIns="95249" tIns="95249" rIns="95249" bIns="95249">
            <a:normAutofit fontScale="25000" lnSpcReduction="20000"/>
          </a:bodyPr>
          <a:lstStyle>
            <a:defPPr>
              <a:defRPr lang="en-US"/>
            </a:defPPr>
            <a:lvl1pPr algn="l" defTabSz="584200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rgbClr val="777776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BEEAFF41-BD6E-8C4C-8848-7338E42485BA}" type="slidenum">
              <a:rPr lang="en-US" sz="2400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402168" y="406401"/>
            <a:ext cx="11789833" cy="5715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3200" dirty="0" smtClean="0">
                <a:solidFill>
                  <a:srgbClr val="000000"/>
                </a:solidFill>
              </a:rPr>
              <a:t>Click to edit Master title style 1-line Title with Sub-title </a:t>
            </a:r>
            <a:endParaRPr lang="en-US" sz="3200" dirty="0">
              <a:solidFill>
                <a:srgbClr val="000000"/>
              </a:solidFill>
            </a:endParaRPr>
          </a:p>
        </p:txBody>
      </p:sp>
      <p:sp>
        <p:nvSpPr>
          <p:cNvPr id="11" name="Shape 7"/>
          <p:cNvSpPr>
            <a:spLocks noChangeArrowheads="1"/>
          </p:cNvSpPr>
          <p:nvPr userDrawn="1"/>
        </p:nvSpPr>
        <p:spPr bwMode="auto">
          <a:xfrm>
            <a:off x="1" y="1"/>
            <a:ext cx="99484" cy="1267884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67733" tIns="67733" rIns="67733" bIns="67733" anchor="ctr"/>
          <a:lstStyle/>
          <a:p>
            <a:pPr defTabSz="778914" fontAlgn="base">
              <a:spcBef>
                <a:spcPct val="0"/>
              </a:spcBef>
              <a:spcAft>
                <a:spcPct val="0"/>
              </a:spcAft>
            </a:pPr>
            <a:endParaRPr lang="en-US" sz="4267">
              <a:solidFill>
                <a:srgbClr val="53585F"/>
              </a:solidFill>
              <a:ea typeface="ＭＳ Ｐゴシック" charset="0"/>
            </a:endParaRPr>
          </a:p>
        </p:txBody>
      </p:sp>
      <p:sp>
        <p:nvSpPr>
          <p:cNvPr id="18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425972" y="928084"/>
            <a:ext cx="11789769" cy="308577"/>
          </a:xfrm>
          <a:prstGeom prst="rect">
            <a:avLst/>
          </a:prstGeom>
        </p:spPr>
        <p:txBody>
          <a:bodyPr vert="horz" anchor="t"/>
          <a:lstStyle>
            <a:lvl1pPr marL="0" indent="0">
              <a:buNone/>
              <a:defRPr sz="1867" b="0">
                <a:solidFill>
                  <a:srgbClr val="434643"/>
                </a:solidFill>
              </a:defRPr>
            </a:lvl1pPr>
            <a:lvl2pPr marL="609585" indent="0">
              <a:buNone/>
              <a:defRPr sz="1200" b="0"/>
            </a:lvl2pPr>
            <a:lvl3pPr marL="1219170" indent="0">
              <a:buNone/>
              <a:defRPr sz="1200" b="0"/>
            </a:lvl3pPr>
            <a:lvl4pPr marL="1828754" indent="0">
              <a:buNone/>
              <a:defRPr sz="1200" b="0"/>
            </a:lvl4pPr>
            <a:lvl5pPr marL="2438339" indent="0">
              <a:buNone/>
              <a:defRPr sz="1200" b="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1" name="Content Placeholder 2"/>
          <p:cNvSpPr>
            <a:spLocks noGrp="1"/>
          </p:cNvSpPr>
          <p:nvPr>
            <p:ph sz="half" idx="1"/>
          </p:nvPr>
        </p:nvSpPr>
        <p:spPr>
          <a:xfrm>
            <a:off x="474134" y="1553783"/>
            <a:ext cx="11243733" cy="4813300"/>
          </a:xfrm>
          <a:prstGeom prst="rect">
            <a:avLst/>
          </a:prstGeom>
        </p:spPr>
        <p:txBody>
          <a:bodyPr/>
          <a:lstStyle>
            <a:lvl1pPr>
              <a:defRPr sz="2400" b="0">
                <a:solidFill>
                  <a:srgbClr val="434643"/>
                </a:solidFill>
              </a:defRPr>
            </a:lvl1pPr>
            <a:lvl2pPr>
              <a:defRPr sz="2400" b="0">
                <a:solidFill>
                  <a:srgbClr val="434643"/>
                </a:solidFill>
              </a:defRPr>
            </a:lvl2pPr>
            <a:lvl3pPr>
              <a:defRPr sz="1867" b="0">
                <a:solidFill>
                  <a:srgbClr val="434643"/>
                </a:solidFill>
              </a:defRPr>
            </a:lvl3pPr>
            <a:lvl4pPr>
              <a:defRPr sz="1867" b="0">
                <a:solidFill>
                  <a:srgbClr val="434643"/>
                </a:solidFill>
              </a:defRPr>
            </a:lvl4pPr>
            <a:lvl5pPr>
              <a:defRPr sz="1867" b="0">
                <a:solidFill>
                  <a:srgbClr val="434643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100427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C_Body - Title w/Subtitle - 2 Col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"/>
          <p:cNvGrpSpPr>
            <a:grpSpLocks/>
          </p:cNvGrpSpPr>
          <p:nvPr userDrawn="1"/>
        </p:nvGrpSpPr>
        <p:grpSpPr bwMode="auto">
          <a:xfrm>
            <a:off x="1" y="0"/>
            <a:ext cx="12206817" cy="6885517"/>
            <a:chOff x="0" y="0"/>
            <a:chExt cx="9154368" cy="5163820"/>
          </a:xfrm>
        </p:grpSpPr>
        <p:sp>
          <p:nvSpPr>
            <p:cNvPr id="6" name="Shape 2"/>
            <p:cNvSpPr/>
            <p:nvPr userDrawn="1"/>
          </p:nvSpPr>
          <p:spPr>
            <a:xfrm>
              <a:off x="0" y="0"/>
              <a:ext cx="9143256" cy="4957458"/>
            </a:xfrm>
            <a:prstGeom prst="rect">
              <a:avLst/>
            </a:prstGeom>
            <a:solidFill>
              <a:srgbClr val="FFFFFF"/>
            </a:solidFill>
            <a:ln w="12700">
              <a:miter lim="400000"/>
            </a:ln>
            <a:effectLst>
              <a:outerShdw blurRad="330200" dist="25400" dir="5400000" rotWithShape="0">
                <a:srgbClr val="000000">
                  <a:alpha val="5000"/>
                </a:srgbClr>
              </a:outerShdw>
            </a:effectLst>
          </p:spPr>
          <p:txBody>
            <a:bodyPr lIns="71437" tIns="71437" rIns="71437" bIns="71437" anchor="ctr"/>
            <a:lstStyle/>
            <a:p>
              <a:pPr defTabSz="778914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FFFFE"/>
                  </a:solidFill>
                </a:defRPr>
              </a:pPr>
              <a:endParaRPr sz="3200">
                <a:solidFill>
                  <a:srgbClr val="FFFFFE"/>
                </a:solidFill>
                <a:ea typeface="ＭＳ Ｐゴシック" charset="0"/>
              </a:endParaRPr>
            </a:p>
          </p:txBody>
        </p:sp>
        <p:sp>
          <p:nvSpPr>
            <p:cNvPr id="7" name="Shape 27"/>
            <p:cNvSpPr>
              <a:spLocks noChangeArrowheads="1"/>
            </p:cNvSpPr>
            <p:nvPr userDrawn="1"/>
          </p:nvSpPr>
          <p:spPr bwMode="auto">
            <a:xfrm flipV="1">
              <a:off x="0" y="4959642"/>
              <a:ext cx="9154160" cy="204178"/>
            </a:xfrm>
            <a:prstGeom prst="rect">
              <a:avLst/>
            </a:prstGeom>
            <a:solidFill>
              <a:srgbClr val="4D4E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71437" tIns="71437" rIns="71437" bIns="71437" anchor="ctr"/>
            <a:lstStyle/>
            <a:p>
              <a:pPr defTabSz="778914" fontAlgn="base">
                <a:spcBef>
                  <a:spcPct val="0"/>
                </a:spcBef>
                <a:spcAft>
                  <a:spcPct val="0"/>
                </a:spcAft>
              </a:pPr>
              <a:endParaRPr lang="en-US" sz="4267">
                <a:solidFill>
                  <a:srgbClr val="777776"/>
                </a:solidFill>
                <a:ea typeface="ＭＳ Ｐゴシック" charset="0"/>
              </a:endParaRPr>
            </a:p>
          </p:txBody>
        </p:sp>
        <p:sp>
          <p:nvSpPr>
            <p:cNvPr id="8" name="Shape 5"/>
            <p:cNvSpPr>
              <a:spLocks noChangeArrowheads="1"/>
            </p:cNvSpPr>
            <p:nvPr userDrawn="1"/>
          </p:nvSpPr>
          <p:spPr bwMode="auto">
            <a:xfrm>
              <a:off x="8576245" y="4959352"/>
              <a:ext cx="578123" cy="20116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/>
            <a:p>
              <a:pPr defTabSz="778914" fontAlgn="base">
                <a:spcBef>
                  <a:spcPct val="0"/>
                </a:spcBef>
                <a:spcAft>
                  <a:spcPct val="0"/>
                </a:spcAft>
              </a:pPr>
              <a:endParaRPr lang="en-US" sz="4267">
                <a:solidFill>
                  <a:srgbClr val="53585F"/>
                </a:solidFill>
                <a:ea typeface="ＭＳ Ｐゴシック" charset="0"/>
              </a:endParaRPr>
            </a:p>
          </p:txBody>
        </p:sp>
      </p:grpSp>
      <p:sp>
        <p:nvSpPr>
          <p:cNvPr id="9" name="Shape 4"/>
          <p:cNvSpPr/>
          <p:nvPr userDrawn="1"/>
        </p:nvSpPr>
        <p:spPr>
          <a:xfrm>
            <a:off x="351367" y="6567975"/>
            <a:ext cx="1458731" cy="3154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95249" tIns="95249" rIns="95249" bIns="95249" anchor="ctr">
            <a:spAutoFit/>
          </a:bodyPr>
          <a:lstStyle>
            <a:lvl1pPr defTabSz="584200">
              <a:defRPr sz="1600" b="0">
                <a:solidFill>
                  <a:srgbClr val="FFFFF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 sz="1800">
                <a:solidFill>
                  <a:srgbClr val="000000"/>
                </a:solidFill>
              </a:defRPr>
            </a:pPr>
            <a:r>
              <a:rPr lang="en-US" sz="800" dirty="0" smtClean="0">
                <a:solidFill>
                  <a:srgbClr val="000000"/>
                </a:solidFill>
                <a:ea typeface="ＭＳ Ｐゴシック" charset="0"/>
              </a:rPr>
              <a:t>MSC Software Confidential </a:t>
            </a:r>
            <a:endParaRPr sz="800" dirty="0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10" name="Shape 6"/>
          <p:cNvSpPr txBox="1">
            <a:spLocks/>
          </p:cNvSpPr>
          <p:nvPr userDrawn="1"/>
        </p:nvSpPr>
        <p:spPr>
          <a:xfrm>
            <a:off x="11703052" y="6614585"/>
            <a:ext cx="207433" cy="224367"/>
          </a:xfrm>
          <a:prstGeom prst="rect">
            <a:avLst/>
          </a:prstGeom>
          <a:ln w="12700">
            <a:miter lim="400000"/>
          </a:ln>
        </p:spPr>
        <p:txBody>
          <a:bodyPr wrap="none" lIns="95249" tIns="95249" rIns="95249" bIns="95249">
            <a:normAutofit fontScale="25000" lnSpcReduction="20000"/>
          </a:bodyPr>
          <a:lstStyle>
            <a:defPPr>
              <a:defRPr lang="en-US"/>
            </a:defPPr>
            <a:lvl1pPr algn="l" defTabSz="584200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rgbClr val="777776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AE3A3D23-5BA1-1040-9C18-76320E4446F4}" type="slidenum">
              <a:rPr lang="en-US" sz="2400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11" name="Title 1"/>
          <p:cNvSpPr txBox="1">
            <a:spLocks/>
          </p:cNvSpPr>
          <p:nvPr userDrawn="1"/>
        </p:nvSpPr>
        <p:spPr>
          <a:xfrm>
            <a:off x="402168" y="406401"/>
            <a:ext cx="11789833" cy="5715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3200" dirty="0" smtClean="0">
                <a:solidFill>
                  <a:srgbClr val="000000"/>
                </a:solidFill>
              </a:rPr>
              <a:t>Click to edit Master title style 1-line Title with Sub-title </a:t>
            </a:r>
            <a:endParaRPr lang="en-US" sz="3200" dirty="0">
              <a:solidFill>
                <a:srgbClr val="000000"/>
              </a:solidFill>
            </a:endParaRPr>
          </a:p>
        </p:txBody>
      </p:sp>
      <p:sp>
        <p:nvSpPr>
          <p:cNvPr id="12" name="Shape 7"/>
          <p:cNvSpPr>
            <a:spLocks noChangeArrowheads="1"/>
          </p:cNvSpPr>
          <p:nvPr userDrawn="1"/>
        </p:nvSpPr>
        <p:spPr bwMode="auto">
          <a:xfrm>
            <a:off x="1" y="1"/>
            <a:ext cx="99484" cy="1267884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67733" tIns="67733" rIns="67733" bIns="67733" anchor="ctr"/>
          <a:lstStyle/>
          <a:p>
            <a:pPr defTabSz="778914" fontAlgn="base">
              <a:spcBef>
                <a:spcPct val="0"/>
              </a:spcBef>
              <a:spcAft>
                <a:spcPct val="0"/>
              </a:spcAft>
            </a:pPr>
            <a:endParaRPr lang="en-US" sz="4267">
              <a:solidFill>
                <a:srgbClr val="53585F"/>
              </a:solidFill>
              <a:ea typeface="ＭＳ Ｐゴシック" charset="0"/>
            </a:endParaRP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425972" y="928084"/>
            <a:ext cx="11789769" cy="308577"/>
          </a:xfrm>
          <a:prstGeom prst="rect">
            <a:avLst/>
          </a:prstGeom>
        </p:spPr>
        <p:txBody>
          <a:bodyPr vert="horz" anchor="t"/>
          <a:lstStyle>
            <a:lvl1pPr marL="0" indent="0">
              <a:buNone/>
              <a:defRPr sz="1867" b="0">
                <a:solidFill>
                  <a:srgbClr val="434643"/>
                </a:solidFill>
              </a:defRPr>
            </a:lvl1pPr>
            <a:lvl2pPr marL="609585" indent="0">
              <a:buNone/>
              <a:defRPr sz="1200" b="0"/>
            </a:lvl2pPr>
            <a:lvl3pPr marL="1219170" indent="0">
              <a:buNone/>
              <a:defRPr sz="1200" b="0"/>
            </a:lvl3pPr>
            <a:lvl4pPr marL="1828754" indent="0">
              <a:buNone/>
              <a:defRPr sz="1200" b="0"/>
            </a:lvl4pPr>
            <a:lvl5pPr marL="2438339" indent="0">
              <a:buNone/>
              <a:defRPr sz="1200" b="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sz="half" idx="1"/>
          </p:nvPr>
        </p:nvSpPr>
        <p:spPr>
          <a:xfrm>
            <a:off x="474133" y="1553783"/>
            <a:ext cx="5520267" cy="4813300"/>
          </a:xfrm>
          <a:prstGeom prst="rect">
            <a:avLst/>
          </a:prstGeom>
        </p:spPr>
        <p:txBody>
          <a:bodyPr/>
          <a:lstStyle>
            <a:lvl1pPr>
              <a:defRPr sz="2400" b="0">
                <a:solidFill>
                  <a:srgbClr val="434643"/>
                </a:solidFill>
              </a:defRPr>
            </a:lvl1pPr>
            <a:lvl2pPr>
              <a:defRPr sz="2400" b="0">
                <a:solidFill>
                  <a:srgbClr val="434643"/>
                </a:solidFill>
              </a:defRPr>
            </a:lvl2pPr>
            <a:lvl3pPr>
              <a:defRPr sz="1867" b="0">
                <a:solidFill>
                  <a:srgbClr val="434643"/>
                </a:solidFill>
              </a:defRPr>
            </a:lvl3pPr>
            <a:lvl4pPr>
              <a:defRPr sz="1867" b="0">
                <a:solidFill>
                  <a:srgbClr val="434643"/>
                </a:solidFill>
              </a:defRPr>
            </a:lvl4pPr>
            <a:lvl5pPr>
              <a:defRPr sz="1867" b="0">
                <a:solidFill>
                  <a:srgbClr val="434643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1" name="Content Placeholder 2"/>
          <p:cNvSpPr>
            <a:spLocks noGrp="1"/>
          </p:cNvSpPr>
          <p:nvPr>
            <p:ph sz="half" idx="12"/>
          </p:nvPr>
        </p:nvSpPr>
        <p:spPr>
          <a:xfrm>
            <a:off x="6265333" y="1553783"/>
            <a:ext cx="5520267" cy="4813300"/>
          </a:xfrm>
          <a:prstGeom prst="rect">
            <a:avLst/>
          </a:prstGeom>
        </p:spPr>
        <p:txBody>
          <a:bodyPr/>
          <a:lstStyle>
            <a:lvl1pPr>
              <a:defRPr sz="2400" b="0">
                <a:solidFill>
                  <a:srgbClr val="434643"/>
                </a:solidFill>
              </a:defRPr>
            </a:lvl1pPr>
            <a:lvl2pPr>
              <a:defRPr sz="2400" b="0">
                <a:solidFill>
                  <a:srgbClr val="434643"/>
                </a:solidFill>
              </a:defRPr>
            </a:lvl2pPr>
            <a:lvl3pPr>
              <a:defRPr sz="1867" b="0">
                <a:solidFill>
                  <a:srgbClr val="434643"/>
                </a:solidFill>
              </a:defRPr>
            </a:lvl3pPr>
            <a:lvl4pPr>
              <a:defRPr sz="1867" b="0">
                <a:solidFill>
                  <a:srgbClr val="434643"/>
                </a:solidFill>
              </a:defRPr>
            </a:lvl4pPr>
            <a:lvl5pPr>
              <a:defRPr sz="1867" b="0">
                <a:solidFill>
                  <a:srgbClr val="434643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31996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A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 userDrawn="1"/>
        </p:nvGrpSpPr>
        <p:grpSpPr bwMode="auto">
          <a:xfrm>
            <a:off x="1" y="0"/>
            <a:ext cx="12206817" cy="6885517"/>
            <a:chOff x="0" y="0"/>
            <a:chExt cx="9154368" cy="5163820"/>
          </a:xfrm>
        </p:grpSpPr>
        <p:sp>
          <p:nvSpPr>
            <p:cNvPr id="3" name="Shape 2"/>
            <p:cNvSpPr/>
            <p:nvPr userDrawn="1"/>
          </p:nvSpPr>
          <p:spPr>
            <a:xfrm>
              <a:off x="0" y="0"/>
              <a:ext cx="9143256" cy="4957458"/>
            </a:xfrm>
            <a:prstGeom prst="rect">
              <a:avLst/>
            </a:prstGeom>
            <a:solidFill>
              <a:srgbClr val="FFFFFF"/>
            </a:solidFill>
            <a:ln w="12700">
              <a:miter lim="400000"/>
            </a:ln>
            <a:effectLst>
              <a:outerShdw blurRad="330200" dist="25400" dir="5400000" rotWithShape="0">
                <a:srgbClr val="000000">
                  <a:alpha val="5000"/>
                </a:srgbClr>
              </a:outerShdw>
            </a:effectLst>
          </p:spPr>
          <p:txBody>
            <a:bodyPr lIns="71437" tIns="71437" rIns="71437" bIns="71437" anchor="ctr"/>
            <a:lstStyle/>
            <a:p>
              <a:pPr defTabSz="778914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FFFFE"/>
                  </a:solidFill>
                </a:defRPr>
              </a:pPr>
              <a:endParaRPr sz="3200">
                <a:solidFill>
                  <a:srgbClr val="FFFFFE"/>
                </a:solidFill>
                <a:ea typeface="ＭＳ Ｐゴシック" charset="0"/>
              </a:endParaRPr>
            </a:p>
          </p:txBody>
        </p:sp>
        <p:sp>
          <p:nvSpPr>
            <p:cNvPr id="4" name="Shape 27"/>
            <p:cNvSpPr>
              <a:spLocks noChangeArrowheads="1"/>
            </p:cNvSpPr>
            <p:nvPr userDrawn="1"/>
          </p:nvSpPr>
          <p:spPr bwMode="auto">
            <a:xfrm flipV="1">
              <a:off x="0" y="4959642"/>
              <a:ext cx="9154160" cy="204178"/>
            </a:xfrm>
            <a:prstGeom prst="rect">
              <a:avLst/>
            </a:prstGeom>
            <a:solidFill>
              <a:srgbClr val="4D4E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71437" tIns="71437" rIns="71437" bIns="71437" anchor="ctr"/>
            <a:lstStyle/>
            <a:p>
              <a:pPr defTabSz="778914" fontAlgn="base">
                <a:spcBef>
                  <a:spcPct val="0"/>
                </a:spcBef>
                <a:spcAft>
                  <a:spcPct val="0"/>
                </a:spcAft>
              </a:pPr>
              <a:endParaRPr lang="en-US" sz="4267">
                <a:solidFill>
                  <a:srgbClr val="777776"/>
                </a:solidFill>
                <a:ea typeface="ＭＳ Ｐゴシック" charset="0"/>
              </a:endParaRPr>
            </a:p>
          </p:txBody>
        </p:sp>
        <p:sp>
          <p:nvSpPr>
            <p:cNvPr id="5" name="Shape 5"/>
            <p:cNvSpPr>
              <a:spLocks noChangeArrowheads="1"/>
            </p:cNvSpPr>
            <p:nvPr userDrawn="1"/>
          </p:nvSpPr>
          <p:spPr bwMode="auto">
            <a:xfrm>
              <a:off x="8576245" y="4959352"/>
              <a:ext cx="578123" cy="20116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/>
            <a:p>
              <a:pPr defTabSz="778914" fontAlgn="base">
                <a:spcBef>
                  <a:spcPct val="0"/>
                </a:spcBef>
                <a:spcAft>
                  <a:spcPct val="0"/>
                </a:spcAft>
              </a:pPr>
              <a:endParaRPr lang="en-US" sz="4267">
                <a:solidFill>
                  <a:srgbClr val="53585F"/>
                </a:solidFill>
                <a:ea typeface="ＭＳ Ｐゴシック" charset="0"/>
              </a:endParaRPr>
            </a:p>
          </p:txBody>
        </p:sp>
      </p:grpSp>
      <p:sp>
        <p:nvSpPr>
          <p:cNvPr id="6" name="Shape 4"/>
          <p:cNvSpPr/>
          <p:nvPr userDrawn="1"/>
        </p:nvSpPr>
        <p:spPr>
          <a:xfrm>
            <a:off x="351367" y="6567975"/>
            <a:ext cx="1458731" cy="3154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95249" tIns="95249" rIns="95249" bIns="95249" anchor="ctr">
            <a:spAutoFit/>
          </a:bodyPr>
          <a:lstStyle>
            <a:lvl1pPr defTabSz="584200">
              <a:defRPr sz="1600" b="0">
                <a:solidFill>
                  <a:srgbClr val="FFFFF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 sz="1800">
                <a:solidFill>
                  <a:srgbClr val="000000"/>
                </a:solidFill>
              </a:defRPr>
            </a:pPr>
            <a:r>
              <a:rPr lang="en-US" sz="800" dirty="0" smtClean="0">
                <a:solidFill>
                  <a:srgbClr val="000000"/>
                </a:solidFill>
                <a:ea typeface="ＭＳ Ｐゴシック" charset="0"/>
              </a:rPr>
              <a:t>MSC Software Confidential </a:t>
            </a:r>
            <a:endParaRPr sz="800" dirty="0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7" name="Shape 6"/>
          <p:cNvSpPr txBox="1">
            <a:spLocks/>
          </p:cNvSpPr>
          <p:nvPr userDrawn="1"/>
        </p:nvSpPr>
        <p:spPr>
          <a:xfrm>
            <a:off x="11703052" y="6614585"/>
            <a:ext cx="207433" cy="224367"/>
          </a:xfrm>
          <a:prstGeom prst="rect">
            <a:avLst/>
          </a:prstGeom>
          <a:ln w="12700">
            <a:miter lim="400000"/>
          </a:ln>
        </p:spPr>
        <p:txBody>
          <a:bodyPr wrap="none" lIns="95249" tIns="95249" rIns="95249" bIns="95249">
            <a:normAutofit fontScale="25000" lnSpcReduction="20000"/>
          </a:bodyPr>
          <a:lstStyle>
            <a:defPPr>
              <a:defRPr lang="en-US"/>
            </a:defPPr>
            <a:lvl1pPr algn="l" defTabSz="584200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rgbClr val="777776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985EBCD1-4E07-E349-87B0-FC118F42D089}" type="slidenum">
              <a:rPr lang="en-US" sz="2400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41633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A_Blank with Red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 userDrawn="1"/>
        </p:nvGrpSpPr>
        <p:grpSpPr bwMode="auto">
          <a:xfrm>
            <a:off x="1" y="0"/>
            <a:ext cx="12206817" cy="6885517"/>
            <a:chOff x="0" y="0"/>
            <a:chExt cx="9154368" cy="5163820"/>
          </a:xfrm>
        </p:grpSpPr>
        <p:sp>
          <p:nvSpPr>
            <p:cNvPr id="3" name="Shape 2"/>
            <p:cNvSpPr/>
            <p:nvPr userDrawn="1"/>
          </p:nvSpPr>
          <p:spPr>
            <a:xfrm>
              <a:off x="0" y="0"/>
              <a:ext cx="9143256" cy="4957458"/>
            </a:xfrm>
            <a:prstGeom prst="rect">
              <a:avLst/>
            </a:prstGeom>
            <a:solidFill>
              <a:srgbClr val="FFFFFF"/>
            </a:solidFill>
            <a:ln w="12700">
              <a:miter lim="400000"/>
            </a:ln>
            <a:effectLst>
              <a:outerShdw blurRad="330200" dist="25400" dir="5400000" rotWithShape="0">
                <a:srgbClr val="000000">
                  <a:alpha val="5000"/>
                </a:srgbClr>
              </a:outerShdw>
            </a:effectLst>
          </p:spPr>
          <p:txBody>
            <a:bodyPr lIns="71437" tIns="71437" rIns="71437" bIns="71437" anchor="ctr"/>
            <a:lstStyle/>
            <a:p>
              <a:pPr defTabSz="778914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FFFFE"/>
                  </a:solidFill>
                </a:defRPr>
              </a:pPr>
              <a:endParaRPr sz="3200">
                <a:solidFill>
                  <a:srgbClr val="FFFFFE"/>
                </a:solidFill>
                <a:ea typeface="ＭＳ Ｐゴシック" charset="0"/>
              </a:endParaRPr>
            </a:p>
          </p:txBody>
        </p:sp>
        <p:sp>
          <p:nvSpPr>
            <p:cNvPr id="4" name="Shape 27"/>
            <p:cNvSpPr>
              <a:spLocks noChangeArrowheads="1"/>
            </p:cNvSpPr>
            <p:nvPr userDrawn="1"/>
          </p:nvSpPr>
          <p:spPr bwMode="auto">
            <a:xfrm flipV="1">
              <a:off x="0" y="4959642"/>
              <a:ext cx="9154160" cy="204178"/>
            </a:xfrm>
            <a:prstGeom prst="rect">
              <a:avLst/>
            </a:prstGeom>
            <a:solidFill>
              <a:srgbClr val="4D4E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71437" tIns="71437" rIns="71437" bIns="71437" anchor="ctr"/>
            <a:lstStyle/>
            <a:p>
              <a:pPr defTabSz="778914" fontAlgn="base">
                <a:spcBef>
                  <a:spcPct val="0"/>
                </a:spcBef>
                <a:spcAft>
                  <a:spcPct val="0"/>
                </a:spcAft>
              </a:pPr>
              <a:endParaRPr lang="en-US" sz="4267">
                <a:solidFill>
                  <a:srgbClr val="777776"/>
                </a:solidFill>
                <a:ea typeface="ＭＳ Ｐゴシック" charset="0"/>
              </a:endParaRPr>
            </a:p>
          </p:txBody>
        </p:sp>
        <p:sp>
          <p:nvSpPr>
            <p:cNvPr id="5" name="Shape 5"/>
            <p:cNvSpPr>
              <a:spLocks noChangeArrowheads="1"/>
            </p:cNvSpPr>
            <p:nvPr userDrawn="1"/>
          </p:nvSpPr>
          <p:spPr bwMode="auto">
            <a:xfrm>
              <a:off x="8576245" y="4959352"/>
              <a:ext cx="578123" cy="20116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/>
            <a:p>
              <a:pPr defTabSz="778914" fontAlgn="base">
                <a:spcBef>
                  <a:spcPct val="0"/>
                </a:spcBef>
                <a:spcAft>
                  <a:spcPct val="0"/>
                </a:spcAft>
              </a:pPr>
              <a:endParaRPr lang="en-US" sz="4267">
                <a:solidFill>
                  <a:srgbClr val="53585F"/>
                </a:solidFill>
                <a:ea typeface="ＭＳ Ｐゴシック" charset="0"/>
              </a:endParaRPr>
            </a:p>
          </p:txBody>
        </p:sp>
      </p:grpSp>
      <p:sp>
        <p:nvSpPr>
          <p:cNvPr id="6" name="Shape 4"/>
          <p:cNvSpPr/>
          <p:nvPr userDrawn="1"/>
        </p:nvSpPr>
        <p:spPr>
          <a:xfrm>
            <a:off x="351367" y="6567975"/>
            <a:ext cx="1458731" cy="3154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95249" tIns="95249" rIns="95249" bIns="95249" anchor="ctr">
            <a:spAutoFit/>
          </a:bodyPr>
          <a:lstStyle>
            <a:lvl1pPr defTabSz="584200">
              <a:defRPr sz="1600" b="0">
                <a:solidFill>
                  <a:srgbClr val="FFFFF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 sz="1800">
                <a:solidFill>
                  <a:srgbClr val="000000"/>
                </a:solidFill>
              </a:defRPr>
            </a:pPr>
            <a:r>
              <a:rPr lang="en-US" sz="800" dirty="0" smtClean="0">
                <a:solidFill>
                  <a:srgbClr val="000000"/>
                </a:solidFill>
                <a:ea typeface="ＭＳ Ｐゴシック" charset="0"/>
              </a:rPr>
              <a:t>MSC Software Confidential </a:t>
            </a:r>
            <a:endParaRPr sz="800" dirty="0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7" name="Shape 6"/>
          <p:cNvSpPr txBox="1">
            <a:spLocks/>
          </p:cNvSpPr>
          <p:nvPr userDrawn="1"/>
        </p:nvSpPr>
        <p:spPr>
          <a:xfrm>
            <a:off x="11703052" y="6614585"/>
            <a:ext cx="207433" cy="224367"/>
          </a:xfrm>
          <a:prstGeom prst="rect">
            <a:avLst/>
          </a:prstGeom>
          <a:ln w="12700">
            <a:miter lim="400000"/>
          </a:ln>
        </p:spPr>
        <p:txBody>
          <a:bodyPr wrap="none" lIns="95249" tIns="95249" rIns="95249" bIns="95249">
            <a:normAutofit fontScale="25000" lnSpcReduction="20000"/>
          </a:bodyPr>
          <a:lstStyle>
            <a:defPPr>
              <a:defRPr lang="en-US"/>
            </a:defPPr>
            <a:lvl1pPr algn="l" defTabSz="584200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rgbClr val="777776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0AEA643F-77AB-DE48-B6F0-C72D73BA760B}" type="slidenum">
              <a:rPr lang="en-US" sz="2400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8" name="Shape 7"/>
          <p:cNvSpPr>
            <a:spLocks noChangeArrowheads="1"/>
          </p:cNvSpPr>
          <p:nvPr userDrawn="1"/>
        </p:nvSpPr>
        <p:spPr bwMode="auto">
          <a:xfrm>
            <a:off x="1" y="1"/>
            <a:ext cx="99484" cy="1267884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67733" tIns="67733" rIns="67733" bIns="67733" anchor="ctr"/>
          <a:lstStyle/>
          <a:p>
            <a:pPr defTabSz="778914" fontAlgn="base">
              <a:spcBef>
                <a:spcPct val="0"/>
              </a:spcBef>
              <a:spcAft>
                <a:spcPct val="0"/>
              </a:spcAft>
            </a:pPr>
            <a:endParaRPr lang="en-US" sz="4267">
              <a:solidFill>
                <a:srgbClr val="53585F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995458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28027" y="-70067"/>
            <a:ext cx="12318124" cy="7001927"/>
          </a:xfrm>
          <a:prstGeom prst="rect">
            <a:avLst/>
          </a:prstGeom>
          <a:solidFill>
            <a:srgbClr val="1E232D"/>
          </a:solidFill>
          <a:ln>
            <a:noFill/>
          </a:ln>
          <a:effectLst>
            <a:softEdge rad="12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200" dirty="0">
              <a:solidFill>
                <a:srgbClr val="FFFFFF"/>
              </a:solidFill>
            </a:endParaRPr>
          </a:p>
        </p:txBody>
      </p:sp>
      <p:pic>
        <p:nvPicPr>
          <p:cNvPr id="5" name="Picture 2" descr="MSC_swoosh_pms485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1584" y="1722967"/>
            <a:ext cx="1157816" cy="1261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3438017"/>
            <a:ext cx="12192000" cy="821267"/>
          </a:xfrm>
          <a:prstGeom prst="rect">
            <a:avLst/>
          </a:prstGeom>
        </p:spPr>
        <p:txBody>
          <a:bodyPr/>
          <a:lstStyle>
            <a:lvl1pPr algn="ctr">
              <a:defRPr sz="3733" b="0" baseline="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4325294"/>
            <a:ext cx="12192000" cy="482599"/>
          </a:xfrm>
          <a:prstGeom prst="rect">
            <a:avLst/>
          </a:prstGeom>
        </p:spPr>
        <p:txBody>
          <a:bodyPr/>
          <a:lstStyle>
            <a:lvl1pPr marL="0" marR="0" indent="0" algn="ctr" defTabSz="1219170" rtl="0" eaLnBrk="0" fontAlgn="base" latinLnBrk="0" hangingPunct="0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rgbClr val="C20D20"/>
              </a:buClr>
              <a:buSzTx/>
              <a:buFont typeface="Times" charset="0"/>
              <a:buNone/>
              <a:tabLst/>
              <a:defRPr lang="en-US" sz="1867" b="0" baseline="0" smtClean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94363726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pli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"/>
          <p:cNvGrpSpPr>
            <a:grpSpLocks/>
          </p:cNvGrpSpPr>
          <p:nvPr userDrawn="1"/>
        </p:nvGrpSpPr>
        <p:grpSpPr bwMode="auto">
          <a:xfrm>
            <a:off x="1" y="0"/>
            <a:ext cx="12206817" cy="6885517"/>
            <a:chOff x="0" y="0"/>
            <a:chExt cx="9154368" cy="5163820"/>
          </a:xfrm>
        </p:grpSpPr>
        <p:sp>
          <p:nvSpPr>
            <p:cNvPr id="6" name="Shape 2"/>
            <p:cNvSpPr/>
            <p:nvPr userDrawn="1"/>
          </p:nvSpPr>
          <p:spPr>
            <a:xfrm>
              <a:off x="0" y="0"/>
              <a:ext cx="9143256" cy="4957458"/>
            </a:xfrm>
            <a:prstGeom prst="rect">
              <a:avLst/>
            </a:prstGeom>
            <a:solidFill>
              <a:srgbClr val="FFFFFF"/>
            </a:solidFill>
            <a:ln w="12700">
              <a:miter lim="400000"/>
            </a:ln>
            <a:effectLst>
              <a:outerShdw blurRad="330200" dist="25400" dir="5400000" rotWithShape="0">
                <a:srgbClr val="000000">
                  <a:alpha val="5000"/>
                </a:srgbClr>
              </a:outerShdw>
            </a:effectLst>
          </p:spPr>
          <p:txBody>
            <a:bodyPr lIns="71437" tIns="71437" rIns="71437" bIns="71437" anchor="ctr"/>
            <a:lstStyle/>
            <a:p>
              <a:pPr defTabSz="778914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FFFFE"/>
                  </a:solidFill>
                </a:defRPr>
              </a:pPr>
              <a:endParaRPr sz="3200">
                <a:solidFill>
                  <a:srgbClr val="FFFFFE"/>
                </a:solidFill>
                <a:ea typeface="ＭＳ Ｐゴシック" charset="0"/>
              </a:endParaRPr>
            </a:p>
          </p:txBody>
        </p:sp>
        <p:sp>
          <p:nvSpPr>
            <p:cNvPr id="7" name="Shape 27"/>
            <p:cNvSpPr>
              <a:spLocks noChangeArrowheads="1"/>
            </p:cNvSpPr>
            <p:nvPr userDrawn="1"/>
          </p:nvSpPr>
          <p:spPr bwMode="auto">
            <a:xfrm flipV="1">
              <a:off x="0" y="4959642"/>
              <a:ext cx="9154160" cy="204178"/>
            </a:xfrm>
            <a:prstGeom prst="rect">
              <a:avLst/>
            </a:prstGeom>
            <a:solidFill>
              <a:srgbClr val="4D4E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71437" tIns="71437" rIns="71437" bIns="71437" anchor="ctr"/>
            <a:lstStyle/>
            <a:p>
              <a:pPr defTabSz="778914" fontAlgn="base">
                <a:spcBef>
                  <a:spcPct val="0"/>
                </a:spcBef>
                <a:spcAft>
                  <a:spcPct val="0"/>
                </a:spcAft>
              </a:pPr>
              <a:endParaRPr lang="en-US" sz="4267">
                <a:solidFill>
                  <a:srgbClr val="777776"/>
                </a:solidFill>
                <a:ea typeface="ＭＳ Ｐゴシック" charset="0"/>
              </a:endParaRPr>
            </a:p>
          </p:txBody>
        </p:sp>
        <p:sp>
          <p:nvSpPr>
            <p:cNvPr id="8" name="Shape 5"/>
            <p:cNvSpPr>
              <a:spLocks noChangeArrowheads="1"/>
            </p:cNvSpPr>
            <p:nvPr userDrawn="1"/>
          </p:nvSpPr>
          <p:spPr bwMode="auto">
            <a:xfrm>
              <a:off x="8576245" y="4959352"/>
              <a:ext cx="578123" cy="20116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/>
            <a:p>
              <a:pPr defTabSz="778914" fontAlgn="base">
                <a:spcBef>
                  <a:spcPct val="0"/>
                </a:spcBef>
                <a:spcAft>
                  <a:spcPct val="0"/>
                </a:spcAft>
              </a:pPr>
              <a:endParaRPr lang="en-US" sz="4267">
                <a:solidFill>
                  <a:srgbClr val="53585F"/>
                </a:solidFill>
                <a:ea typeface="ＭＳ Ｐゴシック" charset="0"/>
              </a:endParaRPr>
            </a:p>
          </p:txBody>
        </p:sp>
      </p:grpSp>
      <p:sp>
        <p:nvSpPr>
          <p:cNvPr id="9" name="Right Triangle 8"/>
          <p:cNvSpPr/>
          <p:nvPr userDrawn="1"/>
        </p:nvSpPr>
        <p:spPr>
          <a:xfrm rot="20627121" flipV="1">
            <a:off x="-440266" y="-1934633"/>
            <a:ext cx="12907433" cy="12907433"/>
          </a:xfrm>
          <a:prstGeom prst="rtTriangle">
            <a:avLst/>
          </a:prstGeom>
          <a:solidFill>
            <a:srgbClr val="1E23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1" tIns="60944" rIns="121891" bIns="60944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10" name="Shape 4"/>
          <p:cNvSpPr/>
          <p:nvPr userDrawn="1"/>
        </p:nvSpPr>
        <p:spPr>
          <a:xfrm>
            <a:off x="351367" y="6567975"/>
            <a:ext cx="1458731" cy="3154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95249" tIns="95249" rIns="95249" bIns="95249" anchor="ctr">
            <a:spAutoFit/>
          </a:bodyPr>
          <a:lstStyle>
            <a:lvl1pPr defTabSz="584200">
              <a:defRPr sz="1600" b="0">
                <a:solidFill>
                  <a:srgbClr val="FFFFF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 sz="1800">
                <a:solidFill>
                  <a:srgbClr val="000000"/>
                </a:solidFill>
              </a:defRPr>
            </a:pPr>
            <a:r>
              <a:rPr lang="en-US" sz="800" dirty="0" smtClean="0">
                <a:solidFill>
                  <a:srgbClr val="000000"/>
                </a:solidFill>
                <a:ea typeface="ＭＳ Ｐゴシック" charset="0"/>
              </a:rPr>
              <a:t>MSC Software Confidential </a:t>
            </a:r>
            <a:endParaRPr sz="800" dirty="0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11" name="Shape 6"/>
          <p:cNvSpPr txBox="1">
            <a:spLocks/>
          </p:cNvSpPr>
          <p:nvPr userDrawn="1"/>
        </p:nvSpPr>
        <p:spPr>
          <a:xfrm>
            <a:off x="11703052" y="6614585"/>
            <a:ext cx="207433" cy="224367"/>
          </a:xfrm>
          <a:prstGeom prst="rect">
            <a:avLst/>
          </a:prstGeom>
          <a:ln w="12700">
            <a:miter lim="400000"/>
          </a:ln>
        </p:spPr>
        <p:txBody>
          <a:bodyPr wrap="none" lIns="95249" tIns="95249" rIns="95249" bIns="95249">
            <a:normAutofit fontScale="25000" lnSpcReduction="20000"/>
          </a:bodyPr>
          <a:lstStyle>
            <a:defPPr>
              <a:defRPr lang="en-US"/>
            </a:defPPr>
            <a:lvl1pPr algn="l" defTabSz="584200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rgbClr val="777776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9D44EC7C-BF5E-5643-B83B-553382696E8D}" type="slidenum">
              <a:rPr lang="en-US" sz="2400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12" name="Shape 7"/>
          <p:cNvSpPr>
            <a:spLocks noChangeArrowheads="1"/>
          </p:cNvSpPr>
          <p:nvPr userDrawn="1"/>
        </p:nvSpPr>
        <p:spPr bwMode="auto">
          <a:xfrm>
            <a:off x="1" y="1"/>
            <a:ext cx="99484" cy="1267884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67733" tIns="67733" rIns="67733" bIns="67733" anchor="ctr"/>
          <a:lstStyle/>
          <a:p>
            <a:pPr defTabSz="778914" fontAlgn="base">
              <a:spcBef>
                <a:spcPct val="0"/>
              </a:spcBef>
              <a:spcAft>
                <a:spcPct val="0"/>
              </a:spcAft>
            </a:pPr>
            <a:endParaRPr lang="en-US" sz="4267">
              <a:solidFill>
                <a:srgbClr val="53585F"/>
              </a:solidFill>
              <a:ea typeface="ＭＳ Ｐゴシック" charset="0"/>
            </a:endParaRPr>
          </a:p>
        </p:txBody>
      </p:sp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402248" y="406557"/>
            <a:ext cx="11789752" cy="571452"/>
          </a:xfrm>
          <a:prstGeom prst="rect">
            <a:avLst/>
          </a:prstGeom>
        </p:spPr>
        <p:txBody>
          <a:bodyPr vert="horz"/>
          <a:lstStyle>
            <a:lvl1pPr>
              <a:lnSpc>
                <a:spcPct val="90000"/>
              </a:lnSpc>
              <a:defRPr sz="32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2" name="Content Placeholder 2"/>
          <p:cNvSpPr>
            <a:spLocks noGrp="1"/>
          </p:cNvSpPr>
          <p:nvPr>
            <p:ph sz="half" idx="1"/>
          </p:nvPr>
        </p:nvSpPr>
        <p:spPr>
          <a:xfrm>
            <a:off x="474133" y="1553783"/>
            <a:ext cx="5520267" cy="4813300"/>
          </a:xfrm>
          <a:prstGeom prst="rect">
            <a:avLst/>
          </a:prstGeom>
        </p:spPr>
        <p:txBody>
          <a:bodyPr/>
          <a:lstStyle>
            <a:lvl1pPr>
              <a:defRPr sz="2400" b="0">
                <a:solidFill>
                  <a:srgbClr val="FFFFFF"/>
                </a:solidFill>
              </a:defRPr>
            </a:lvl1pPr>
            <a:lvl2pPr>
              <a:defRPr sz="2400" b="0">
                <a:solidFill>
                  <a:srgbClr val="FFFFFF"/>
                </a:solidFill>
              </a:defRPr>
            </a:lvl2pPr>
            <a:lvl3pPr>
              <a:defRPr sz="1867" b="0">
                <a:solidFill>
                  <a:srgbClr val="FFFFFF"/>
                </a:solidFill>
              </a:defRPr>
            </a:lvl3pPr>
            <a:lvl4pPr>
              <a:defRPr sz="1867" b="0">
                <a:solidFill>
                  <a:srgbClr val="FFFFFF"/>
                </a:solidFill>
              </a:defRPr>
            </a:lvl4pPr>
            <a:lvl5pPr>
              <a:defRPr sz="1867" b="0">
                <a:solidFill>
                  <a:srgbClr val="FFFFFF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3" name="Content Placeholder 2"/>
          <p:cNvSpPr>
            <a:spLocks noGrp="1"/>
          </p:cNvSpPr>
          <p:nvPr>
            <p:ph sz="half" idx="12"/>
          </p:nvPr>
        </p:nvSpPr>
        <p:spPr>
          <a:xfrm>
            <a:off x="6265333" y="1553783"/>
            <a:ext cx="5520267" cy="4813300"/>
          </a:xfrm>
          <a:prstGeom prst="rect">
            <a:avLst/>
          </a:prstGeom>
        </p:spPr>
        <p:txBody>
          <a:bodyPr/>
          <a:lstStyle>
            <a:lvl1pPr algn="r">
              <a:defRPr sz="2400" b="0">
                <a:solidFill>
                  <a:srgbClr val="434643"/>
                </a:solidFill>
              </a:defRPr>
            </a:lvl1pPr>
            <a:lvl2pPr algn="r">
              <a:defRPr sz="2400" b="0">
                <a:solidFill>
                  <a:srgbClr val="434643"/>
                </a:solidFill>
              </a:defRPr>
            </a:lvl2pPr>
            <a:lvl3pPr algn="r">
              <a:defRPr sz="1867" b="0">
                <a:solidFill>
                  <a:srgbClr val="434643"/>
                </a:solidFill>
              </a:defRPr>
            </a:lvl3pPr>
            <a:lvl4pPr algn="r">
              <a:defRPr sz="1867" b="0">
                <a:solidFill>
                  <a:srgbClr val="434643"/>
                </a:solidFill>
              </a:defRPr>
            </a:lvl4pPr>
            <a:lvl5pPr algn="r">
              <a:defRPr sz="1867" b="0">
                <a:solidFill>
                  <a:srgbClr val="434643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953498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IC-OFFICE-MACARTHURCOURT AERIALS-24SEPT2014LAMB-004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499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hape 2338"/>
          <p:cNvSpPr>
            <a:spLocks noChangeArrowheads="1"/>
          </p:cNvSpPr>
          <p:nvPr userDrawn="1"/>
        </p:nvSpPr>
        <p:spPr bwMode="auto">
          <a:xfrm>
            <a:off x="-31750" y="4978400"/>
            <a:ext cx="12223751" cy="1879600"/>
          </a:xfrm>
          <a:prstGeom prst="rect">
            <a:avLst/>
          </a:prstGeom>
          <a:solidFill>
            <a:srgbClr val="1B222C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50800" tIns="50800" rIns="50800" bIns="50800" anchor="ctr"/>
          <a:lstStyle/>
          <a:p>
            <a:pPr defTabSz="778914" fontAlgn="base">
              <a:spcBef>
                <a:spcPct val="0"/>
              </a:spcBef>
              <a:spcAft>
                <a:spcPct val="0"/>
              </a:spcAft>
            </a:pPr>
            <a:endParaRPr lang="en-US" sz="4267">
              <a:solidFill>
                <a:srgbClr val="53585F"/>
              </a:solidFill>
              <a:ea typeface="ＭＳ Ｐゴシック" charset="0"/>
            </a:endParaRPr>
          </a:p>
        </p:txBody>
      </p:sp>
      <p:sp>
        <p:nvSpPr>
          <p:cNvPr id="5" name="Shape 2339"/>
          <p:cNvSpPr>
            <a:spLocks noChangeArrowheads="1"/>
          </p:cNvSpPr>
          <p:nvPr userDrawn="1"/>
        </p:nvSpPr>
        <p:spPr bwMode="auto">
          <a:xfrm>
            <a:off x="-31750" y="2616200"/>
            <a:ext cx="12223751" cy="2372784"/>
          </a:xfrm>
          <a:prstGeom prst="rect">
            <a:avLst/>
          </a:prstGeom>
          <a:solidFill>
            <a:srgbClr val="1E232D">
              <a:alpha val="7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50800" tIns="50800" rIns="50800" bIns="50800" anchor="ctr"/>
          <a:lstStyle/>
          <a:p>
            <a:pPr defTabSz="778914" fontAlgn="base">
              <a:spcBef>
                <a:spcPct val="0"/>
              </a:spcBef>
              <a:spcAft>
                <a:spcPct val="0"/>
              </a:spcAft>
            </a:pPr>
            <a:endParaRPr lang="en-US" sz="4267">
              <a:solidFill>
                <a:srgbClr val="000000"/>
              </a:solidFill>
              <a:ea typeface="ＭＳ Ｐゴシック" charset="0"/>
            </a:endParaRPr>
          </a:p>
        </p:txBody>
      </p:sp>
      <p:pic>
        <p:nvPicPr>
          <p:cNvPr id="6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1100" y="5422901"/>
            <a:ext cx="2271184" cy="893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3438017"/>
            <a:ext cx="12192000" cy="821267"/>
          </a:xfrm>
          <a:prstGeom prst="rect">
            <a:avLst/>
          </a:prstGeom>
        </p:spPr>
        <p:txBody>
          <a:bodyPr/>
          <a:lstStyle>
            <a:lvl1pPr algn="ctr">
              <a:defRPr sz="3733" b="0" baseline="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73687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A_Body - Title 1 line - 2 Col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 userDrawn="1"/>
        </p:nvGrpSpPr>
        <p:grpSpPr>
          <a:xfrm>
            <a:off x="0" y="0"/>
            <a:ext cx="12205824" cy="6885093"/>
            <a:chOff x="0" y="0"/>
            <a:chExt cx="9154368" cy="5163820"/>
          </a:xfrm>
        </p:grpSpPr>
        <p:sp>
          <p:nvSpPr>
            <p:cNvPr id="15" name="Shape 2"/>
            <p:cNvSpPr/>
            <p:nvPr userDrawn="1"/>
          </p:nvSpPr>
          <p:spPr>
            <a:xfrm>
              <a:off x="0" y="0"/>
              <a:ext cx="9144000" cy="4957467"/>
            </a:xfrm>
            <a:prstGeom prst="rect">
              <a:avLst/>
            </a:prstGeom>
            <a:solidFill>
              <a:srgbClr val="FFFFFF"/>
            </a:solidFill>
            <a:ln w="12700">
              <a:miter lim="400000"/>
            </a:ln>
            <a:effectLst>
              <a:outerShdw blurRad="330200" dist="25400" dir="5400000" rotWithShape="0">
                <a:srgbClr val="000000">
                  <a:alpha val="5000"/>
                </a:srgbClr>
              </a:outerShdw>
            </a:effectLst>
          </p:spPr>
          <p:txBody>
            <a:bodyPr lIns="71437" tIns="71437" rIns="71437" bIns="71437" anchor="ctr"/>
            <a:lstStyle/>
            <a:p>
              <a:pPr defTabSz="778914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FFFFE"/>
                  </a:solidFill>
                </a:defRPr>
              </a:pPr>
              <a:endParaRPr sz="3200">
                <a:solidFill>
                  <a:srgbClr val="FFFFFE"/>
                </a:solidFill>
                <a:ea typeface="ＭＳ Ｐゴシック" charset="0"/>
              </a:endParaRPr>
            </a:p>
          </p:txBody>
        </p:sp>
        <p:sp>
          <p:nvSpPr>
            <p:cNvPr id="16" name="Shape 27"/>
            <p:cNvSpPr/>
            <p:nvPr userDrawn="1"/>
          </p:nvSpPr>
          <p:spPr>
            <a:xfrm flipV="1">
              <a:off x="0" y="4959642"/>
              <a:ext cx="9154160" cy="204178"/>
            </a:xfrm>
            <a:prstGeom prst="rect">
              <a:avLst/>
            </a:prstGeom>
            <a:solidFill>
              <a:srgbClr val="4D4E4C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 defTabSz="778914" fontAlgn="base">
                <a:spcBef>
                  <a:spcPct val="0"/>
                </a:spcBef>
                <a:spcAft>
                  <a:spcPct val="0"/>
                </a:spcAft>
                <a:defRPr sz="3200" b="0">
                  <a:solidFill>
                    <a:srgbClr val="777776"/>
                  </a:solidFill>
                </a:defRPr>
              </a:pPr>
              <a:endParaRPr sz="4267">
                <a:solidFill>
                  <a:srgbClr val="777776"/>
                </a:solidFill>
                <a:ea typeface="ＭＳ Ｐゴシック" charset="0"/>
              </a:endParaRPr>
            </a:p>
          </p:txBody>
        </p:sp>
        <p:sp>
          <p:nvSpPr>
            <p:cNvPr id="17" name="Shape 5"/>
            <p:cNvSpPr/>
            <p:nvPr userDrawn="1"/>
          </p:nvSpPr>
          <p:spPr>
            <a:xfrm>
              <a:off x="8576245" y="4959352"/>
              <a:ext cx="578123" cy="201168"/>
            </a:xfrm>
            <a:prstGeom prst="rect">
              <a:avLst/>
            </a:prstGeom>
            <a:solidFill>
              <a:schemeClr val="accent1"/>
            </a:solid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 defTabSz="778914" fontAlgn="base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53585F"/>
                  </a:solidFill>
                </a:defRPr>
              </a:pPr>
              <a:endParaRPr sz="4267">
                <a:solidFill>
                  <a:srgbClr val="53585F"/>
                </a:solidFill>
                <a:ea typeface="ＭＳ Ｐゴシック" charset="0"/>
              </a:endParaRPr>
            </a:p>
          </p:txBody>
        </p:sp>
      </p:grpSp>
      <p:sp>
        <p:nvSpPr>
          <p:cNvPr id="24" name="Shape 6"/>
          <p:cNvSpPr txBox="1">
            <a:spLocks/>
          </p:cNvSpPr>
          <p:nvPr userDrawn="1"/>
        </p:nvSpPr>
        <p:spPr>
          <a:xfrm>
            <a:off x="11702114" y="6615131"/>
            <a:ext cx="208943" cy="223837"/>
          </a:xfrm>
          <a:prstGeom prst="rect">
            <a:avLst/>
          </a:prstGeom>
          <a:ln w="12700">
            <a:miter lim="400000"/>
          </a:ln>
        </p:spPr>
        <p:txBody>
          <a:bodyPr wrap="none" lIns="95249" tIns="95249" rIns="95249" bIns="95249">
            <a:normAutofit fontScale="25000" lnSpcReduction="20000"/>
          </a:bodyPr>
          <a:lstStyle>
            <a:defPPr>
              <a:defRPr lang="en-US"/>
            </a:defPPr>
            <a:lvl1pPr algn="l" defTabSz="584200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rgbClr val="777776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fld id="{86CB4B4D-7CA3-9044-876B-883B54F8677D}" type="slidenum">
              <a:rPr lang="en-US" sz="2400" smtClean="0">
                <a:solidFill>
                  <a:srgbClr val="FFFFFF"/>
                </a:solidFill>
              </a:rPr>
              <a:pPr/>
              <a:t>‹#›</a:t>
            </a:fld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402248" y="406557"/>
            <a:ext cx="11789752" cy="571452"/>
          </a:xfrm>
          <a:prstGeom prst="rect">
            <a:avLst/>
          </a:prstGeom>
        </p:spPr>
        <p:txBody>
          <a:bodyPr vert="horz"/>
          <a:lstStyle>
            <a:lvl1pPr>
              <a:lnSpc>
                <a:spcPct val="90000"/>
              </a:lnSpc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 1-line Title </a:t>
            </a:r>
            <a:endParaRPr lang="en-US" dirty="0"/>
          </a:p>
        </p:txBody>
      </p:sp>
      <p:sp>
        <p:nvSpPr>
          <p:cNvPr id="19" name="Content Placeholder 2"/>
          <p:cNvSpPr>
            <a:spLocks noGrp="1"/>
          </p:cNvSpPr>
          <p:nvPr>
            <p:ph sz="half" idx="1"/>
          </p:nvPr>
        </p:nvSpPr>
        <p:spPr>
          <a:xfrm>
            <a:off x="474133" y="1553783"/>
            <a:ext cx="5520267" cy="4813300"/>
          </a:xfrm>
          <a:prstGeom prst="rect">
            <a:avLst/>
          </a:prstGeom>
        </p:spPr>
        <p:txBody>
          <a:bodyPr/>
          <a:lstStyle>
            <a:lvl1pPr>
              <a:defRPr sz="2400" b="0">
                <a:solidFill>
                  <a:srgbClr val="434643"/>
                </a:solidFill>
              </a:defRPr>
            </a:lvl1pPr>
            <a:lvl2pPr>
              <a:defRPr sz="2400" b="0">
                <a:solidFill>
                  <a:srgbClr val="434643"/>
                </a:solidFill>
              </a:defRPr>
            </a:lvl2pPr>
            <a:lvl3pPr>
              <a:defRPr sz="1867" b="0">
                <a:solidFill>
                  <a:srgbClr val="434643"/>
                </a:solidFill>
              </a:defRPr>
            </a:lvl3pPr>
            <a:lvl4pPr>
              <a:defRPr sz="1867" b="0">
                <a:solidFill>
                  <a:srgbClr val="434643"/>
                </a:solidFill>
              </a:defRPr>
            </a:lvl4pPr>
            <a:lvl5pPr>
              <a:defRPr sz="1867" b="0">
                <a:solidFill>
                  <a:srgbClr val="434643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2"/>
          <p:cNvSpPr>
            <a:spLocks noGrp="1"/>
          </p:cNvSpPr>
          <p:nvPr>
            <p:ph sz="half" idx="12"/>
          </p:nvPr>
        </p:nvSpPr>
        <p:spPr>
          <a:xfrm>
            <a:off x="6265333" y="1553783"/>
            <a:ext cx="5520267" cy="4813300"/>
          </a:xfrm>
          <a:prstGeom prst="rect">
            <a:avLst/>
          </a:prstGeom>
        </p:spPr>
        <p:txBody>
          <a:bodyPr/>
          <a:lstStyle>
            <a:lvl1pPr>
              <a:defRPr sz="2400" b="0">
                <a:solidFill>
                  <a:srgbClr val="434643"/>
                </a:solidFill>
              </a:defRPr>
            </a:lvl1pPr>
            <a:lvl2pPr>
              <a:defRPr sz="2400" b="0">
                <a:solidFill>
                  <a:srgbClr val="434643"/>
                </a:solidFill>
              </a:defRPr>
            </a:lvl2pPr>
            <a:lvl3pPr>
              <a:defRPr sz="1867" b="0">
                <a:solidFill>
                  <a:srgbClr val="434643"/>
                </a:solidFill>
              </a:defRPr>
            </a:lvl3pPr>
            <a:lvl4pPr>
              <a:defRPr sz="1867" b="0">
                <a:solidFill>
                  <a:srgbClr val="434643"/>
                </a:solidFill>
              </a:defRPr>
            </a:lvl4pPr>
            <a:lvl5pPr>
              <a:defRPr sz="1867" b="0">
                <a:solidFill>
                  <a:srgbClr val="434643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3" name="Shape 7"/>
          <p:cNvSpPr/>
          <p:nvPr userDrawn="1"/>
        </p:nvSpPr>
        <p:spPr>
          <a:xfrm>
            <a:off x="492" y="0"/>
            <a:ext cx="99957" cy="1267968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67733" tIns="67733" rIns="67733" bIns="67733" anchor="ctr"/>
          <a:lstStyle/>
          <a:p>
            <a:pPr defTabSz="778914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53585F"/>
                </a:solidFill>
              </a:defRPr>
            </a:pPr>
            <a:endParaRPr sz="4267">
              <a:solidFill>
                <a:srgbClr val="53585F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30230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C_Body - Title 1 line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 userDrawn="1"/>
        </p:nvGrpSpPr>
        <p:grpSpPr>
          <a:xfrm>
            <a:off x="0" y="0"/>
            <a:ext cx="12205824" cy="6885093"/>
            <a:chOff x="0" y="0"/>
            <a:chExt cx="9154368" cy="5163820"/>
          </a:xfrm>
        </p:grpSpPr>
        <p:sp>
          <p:nvSpPr>
            <p:cNvPr id="12" name="Shape 2"/>
            <p:cNvSpPr/>
            <p:nvPr userDrawn="1"/>
          </p:nvSpPr>
          <p:spPr>
            <a:xfrm>
              <a:off x="0" y="0"/>
              <a:ext cx="9144000" cy="4957467"/>
            </a:xfrm>
            <a:prstGeom prst="rect">
              <a:avLst/>
            </a:prstGeom>
            <a:solidFill>
              <a:srgbClr val="FFFFFF"/>
            </a:solidFill>
            <a:ln w="12700">
              <a:miter lim="400000"/>
            </a:ln>
            <a:effectLst>
              <a:outerShdw blurRad="330200" dist="25400" dir="5400000" rotWithShape="0">
                <a:srgbClr val="000000">
                  <a:alpha val="5000"/>
                </a:srgbClr>
              </a:outerShdw>
            </a:effectLst>
          </p:spPr>
          <p:txBody>
            <a:bodyPr lIns="71437" tIns="71437" rIns="71437" bIns="71437" anchor="ctr"/>
            <a:lstStyle/>
            <a:p>
              <a:pPr defTabSz="778914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FFFFE"/>
                  </a:solidFill>
                </a:defRPr>
              </a:pPr>
              <a:endParaRPr sz="3200">
                <a:solidFill>
                  <a:srgbClr val="FFFFFE"/>
                </a:solidFill>
                <a:ea typeface="ＭＳ Ｐゴシック" charset="0"/>
              </a:endParaRPr>
            </a:p>
          </p:txBody>
        </p:sp>
        <p:sp>
          <p:nvSpPr>
            <p:cNvPr id="13" name="Shape 27"/>
            <p:cNvSpPr/>
            <p:nvPr userDrawn="1"/>
          </p:nvSpPr>
          <p:spPr>
            <a:xfrm flipV="1">
              <a:off x="0" y="4959642"/>
              <a:ext cx="9154160" cy="204178"/>
            </a:xfrm>
            <a:prstGeom prst="rect">
              <a:avLst/>
            </a:prstGeom>
            <a:solidFill>
              <a:srgbClr val="4D4E4C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 defTabSz="778914" fontAlgn="base">
                <a:spcBef>
                  <a:spcPct val="0"/>
                </a:spcBef>
                <a:spcAft>
                  <a:spcPct val="0"/>
                </a:spcAft>
                <a:defRPr sz="3200" b="0">
                  <a:solidFill>
                    <a:srgbClr val="777776"/>
                  </a:solidFill>
                </a:defRPr>
              </a:pPr>
              <a:endParaRPr sz="4267">
                <a:solidFill>
                  <a:srgbClr val="777776"/>
                </a:solidFill>
                <a:ea typeface="ＭＳ Ｐゴシック" charset="0"/>
              </a:endParaRPr>
            </a:p>
          </p:txBody>
        </p:sp>
        <p:sp>
          <p:nvSpPr>
            <p:cNvPr id="14" name="Shape 5"/>
            <p:cNvSpPr/>
            <p:nvPr userDrawn="1"/>
          </p:nvSpPr>
          <p:spPr>
            <a:xfrm>
              <a:off x="8576245" y="4959352"/>
              <a:ext cx="578123" cy="201168"/>
            </a:xfrm>
            <a:prstGeom prst="rect">
              <a:avLst/>
            </a:prstGeom>
            <a:solidFill>
              <a:schemeClr val="accent1"/>
            </a:solid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 defTabSz="778914" fontAlgn="base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53585F"/>
                  </a:solidFill>
                </a:defRPr>
              </a:pPr>
              <a:endParaRPr sz="4267">
                <a:solidFill>
                  <a:srgbClr val="53585F"/>
                </a:solidFill>
                <a:ea typeface="ＭＳ Ｐゴシック" charset="0"/>
              </a:endParaRPr>
            </a:p>
          </p:txBody>
        </p:sp>
      </p:grpSp>
      <p:sp>
        <p:nvSpPr>
          <p:cNvPr id="24" name="Shape 6"/>
          <p:cNvSpPr txBox="1">
            <a:spLocks/>
          </p:cNvSpPr>
          <p:nvPr userDrawn="1"/>
        </p:nvSpPr>
        <p:spPr>
          <a:xfrm>
            <a:off x="11702114" y="6615131"/>
            <a:ext cx="208943" cy="223837"/>
          </a:xfrm>
          <a:prstGeom prst="rect">
            <a:avLst/>
          </a:prstGeom>
          <a:ln w="12700">
            <a:miter lim="400000"/>
          </a:ln>
        </p:spPr>
        <p:txBody>
          <a:bodyPr wrap="none" lIns="95249" tIns="95249" rIns="95249" bIns="95249">
            <a:normAutofit fontScale="25000" lnSpcReduction="20000"/>
          </a:bodyPr>
          <a:lstStyle>
            <a:defPPr>
              <a:defRPr lang="en-US"/>
            </a:defPPr>
            <a:lvl1pPr algn="l" defTabSz="584200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rgbClr val="777776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fld id="{86CB4B4D-7CA3-9044-876B-883B54F8677D}" type="slidenum">
              <a:rPr lang="en-US" sz="2400" smtClean="0">
                <a:solidFill>
                  <a:srgbClr val="FFFFFF"/>
                </a:solidFill>
              </a:rPr>
              <a:pPr/>
              <a:t>‹#›</a:t>
            </a:fld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402248" y="406557"/>
            <a:ext cx="11789752" cy="571452"/>
          </a:xfrm>
          <a:prstGeom prst="rect">
            <a:avLst/>
          </a:prstGeom>
        </p:spPr>
        <p:txBody>
          <a:bodyPr vert="horz"/>
          <a:lstStyle>
            <a:lvl1pPr>
              <a:lnSpc>
                <a:spcPct val="90000"/>
              </a:lnSpc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 1-line Title </a:t>
            </a:r>
            <a:endParaRPr lang="en-US" dirty="0"/>
          </a:p>
        </p:txBody>
      </p:sp>
      <p:sp>
        <p:nvSpPr>
          <p:cNvPr id="18" name="Shape 7"/>
          <p:cNvSpPr/>
          <p:nvPr userDrawn="1"/>
        </p:nvSpPr>
        <p:spPr>
          <a:xfrm>
            <a:off x="492" y="0"/>
            <a:ext cx="99957" cy="1267968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67733" tIns="67733" rIns="67733" bIns="67733" anchor="ctr"/>
          <a:lstStyle/>
          <a:p>
            <a:pPr defTabSz="778914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53585F"/>
                </a:solidFill>
              </a:defRPr>
            </a:pPr>
            <a:endParaRPr sz="4267">
              <a:solidFill>
                <a:srgbClr val="53585F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77255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B_Body - Title 2 lines - 1 Col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 userDrawn="1"/>
        </p:nvGrpSpPr>
        <p:grpSpPr>
          <a:xfrm>
            <a:off x="0" y="0"/>
            <a:ext cx="12205824" cy="6885093"/>
            <a:chOff x="0" y="0"/>
            <a:chExt cx="9154368" cy="5163820"/>
          </a:xfrm>
        </p:grpSpPr>
        <p:sp>
          <p:nvSpPr>
            <p:cNvPr id="15" name="Shape 2"/>
            <p:cNvSpPr/>
            <p:nvPr userDrawn="1"/>
          </p:nvSpPr>
          <p:spPr>
            <a:xfrm>
              <a:off x="0" y="0"/>
              <a:ext cx="9144000" cy="4957467"/>
            </a:xfrm>
            <a:prstGeom prst="rect">
              <a:avLst/>
            </a:prstGeom>
            <a:solidFill>
              <a:srgbClr val="FFFFFF"/>
            </a:solidFill>
            <a:ln w="12700">
              <a:miter lim="400000"/>
            </a:ln>
            <a:effectLst>
              <a:outerShdw blurRad="330200" dist="25400" dir="5400000" rotWithShape="0">
                <a:srgbClr val="000000">
                  <a:alpha val="5000"/>
                </a:srgbClr>
              </a:outerShdw>
            </a:effectLst>
          </p:spPr>
          <p:txBody>
            <a:bodyPr lIns="71437" tIns="71437" rIns="71437" bIns="71437" anchor="ctr"/>
            <a:lstStyle/>
            <a:p>
              <a:pPr defTabSz="778914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FFFFE"/>
                  </a:solidFill>
                </a:defRPr>
              </a:pPr>
              <a:endParaRPr sz="3200">
                <a:solidFill>
                  <a:srgbClr val="FFFFFE"/>
                </a:solidFill>
                <a:ea typeface="ＭＳ Ｐゴシック" charset="0"/>
              </a:endParaRPr>
            </a:p>
          </p:txBody>
        </p:sp>
        <p:sp>
          <p:nvSpPr>
            <p:cNvPr id="16" name="Shape 27"/>
            <p:cNvSpPr/>
            <p:nvPr userDrawn="1"/>
          </p:nvSpPr>
          <p:spPr>
            <a:xfrm flipV="1">
              <a:off x="0" y="4959642"/>
              <a:ext cx="9154160" cy="204178"/>
            </a:xfrm>
            <a:prstGeom prst="rect">
              <a:avLst/>
            </a:prstGeom>
            <a:solidFill>
              <a:srgbClr val="4D4E4C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 defTabSz="778914" fontAlgn="base">
                <a:spcBef>
                  <a:spcPct val="0"/>
                </a:spcBef>
                <a:spcAft>
                  <a:spcPct val="0"/>
                </a:spcAft>
                <a:defRPr sz="3200" b="0">
                  <a:solidFill>
                    <a:srgbClr val="777776"/>
                  </a:solidFill>
                </a:defRPr>
              </a:pPr>
              <a:endParaRPr sz="4267">
                <a:solidFill>
                  <a:srgbClr val="777776"/>
                </a:solidFill>
                <a:ea typeface="ＭＳ Ｐゴシック" charset="0"/>
              </a:endParaRPr>
            </a:p>
          </p:txBody>
        </p:sp>
        <p:sp>
          <p:nvSpPr>
            <p:cNvPr id="17" name="Shape 5"/>
            <p:cNvSpPr/>
            <p:nvPr userDrawn="1"/>
          </p:nvSpPr>
          <p:spPr>
            <a:xfrm>
              <a:off x="8576245" y="4959352"/>
              <a:ext cx="578123" cy="201168"/>
            </a:xfrm>
            <a:prstGeom prst="rect">
              <a:avLst/>
            </a:prstGeom>
            <a:solidFill>
              <a:schemeClr val="accent1"/>
            </a:solid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 defTabSz="778914" fontAlgn="base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53585F"/>
                  </a:solidFill>
                </a:defRPr>
              </a:pPr>
              <a:endParaRPr sz="4267">
                <a:solidFill>
                  <a:srgbClr val="53585F"/>
                </a:solidFill>
                <a:ea typeface="ＭＳ Ｐゴシック" charset="0"/>
              </a:endParaRPr>
            </a:p>
          </p:txBody>
        </p:sp>
      </p:grpSp>
      <p:sp>
        <p:nvSpPr>
          <p:cNvPr id="22" name="Shape 4"/>
          <p:cNvSpPr/>
          <p:nvPr userDrawn="1"/>
        </p:nvSpPr>
        <p:spPr>
          <a:xfrm>
            <a:off x="350937" y="6567895"/>
            <a:ext cx="1458731" cy="3154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95249" tIns="95249" rIns="95249" bIns="95249" anchor="ctr">
            <a:spAutoFit/>
          </a:bodyPr>
          <a:lstStyle>
            <a:lvl1pPr defTabSz="584200">
              <a:defRPr sz="1600" b="0">
                <a:solidFill>
                  <a:srgbClr val="FFFFF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 sz="1800">
                <a:solidFill>
                  <a:srgbClr val="000000"/>
                </a:solidFill>
              </a:defRPr>
            </a:pPr>
            <a:r>
              <a:rPr lang="en-US" sz="800" dirty="0" smtClean="0">
                <a:solidFill>
                  <a:srgbClr val="000000"/>
                </a:solidFill>
                <a:ea typeface="ＭＳ Ｐゴシック" charset="0"/>
              </a:rPr>
              <a:t>MSC Software Confidential </a:t>
            </a:r>
            <a:endParaRPr sz="800" dirty="0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24" name="Shape 6"/>
          <p:cNvSpPr txBox="1">
            <a:spLocks/>
          </p:cNvSpPr>
          <p:nvPr userDrawn="1"/>
        </p:nvSpPr>
        <p:spPr>
          <a:xfrm>
            <a:off x="11702114" y="6615131"/>
            <a:ext cx="208943" cy="223837"/>
          </a:xfrm>
          <a:prstGeom prst="rect">
            <a:avLst/>
          </a:prstGeom>
          <a:ln w="12700">
            <a:miter lim="400000"/>
          </a:ln>
        </p:spPr>
        <p:txBody>
          <a:bodyPr wrap="none" lIns="95249" tIns="95249" rIns="95249" bIns="95249">
            <a:normAutofit fontScale="25000" lnSpcReduction="20000"/>
          </a:bodyPr>
          <a:lstStyle>
            <a:defPPr>
              <a:defRPr lang="en-US"/>
            </a:defPPr>
            <a:lvl1pPr algn="l" defTabSz="584200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rgbClr val="777776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fld id="{86CB4B4D-7CA3-9044-876B-883B54F8677D}" type="slidenum">
              <a:rPr lang="en-US" sz="2400" smtClean="0">
                <a:solidFill>
                  <a:srgbClr val="FFFFFF"/>
                </a:solidFill>
              </a:rPr>
              <a:pPr/>
              <a:t>‹#›</a:t>
            </a:fld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12" name="Content Placeholder 2"/>
          <p:cNvSpPr>
            <a:spLocks noGrp="1"/>
          </p:cNvSpPr>
          <p:nvPr>
            <p:ph sz="half" idx="1"/>
          </p:nvPr>
        </p:nvSpPr>
        <p:spPr>
          <a:xfrm>
            <a:off x="474134" y="1553783"/>
            <a:ext cx="11243733" cy="4813300"/>
          </a:xfrm>
          <a:prstGeom prst="rect">
            <a:avLst/>
          </a:prstGeom>
        </p:spPr>
        <p:txBody>
          <a:bodyPr/>
          <a:lstStyle>
            <a:lvl1pPr>
              <a:defRPr sz="2400" b="0">
                <a:solidFill>
                  <a:srgbClr val="434643"/>
                </a:solidFill>
              </a:defRPr>
            </a:lvl1pPr>
            <a:lvl2pPr>
              <a:defRPr sz="2400" b="0">
                <a:solidFill>
                  <a:srgbClr val="434643"/>
                </a:solidFill>
              </a:defRPr>
            </a:lvl2pPr>
            <a:lvl3pPr>
              <a:defRPr sz="1867" b="0">
                <a:solidFill>
                  <a:srgbClr val="434643"/>
                </a:solidFill>
              </a:defRPr>
            </a:lvl3pPr>
            <a:lvl4pPr>
              <a:defRPr sz="1867" b="0">
                <a:solidFill>
                  <a:srgbClr val="434643"/>
                </a:solidFill>
              </a:defRPr>
            </a:lvl4pPr>
            <a:lvl5pPr>
              <a:defRPr sz="1867" b="0">
                <a:solidFill>
                  <a:srgbClr val="434643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402248" y="406557"/>
            <a:ext cx="11789752" cy="571452"/>
          </a:xfrm>
          <a:prstGeom prst="rect">
            <a:avLst/>
          </a:prstGeom>
        </p:spPr>
        <p:txBody>
          <a:bodyPr vert="horz"/>
          <a:lstStyle>
            <a:lvl1pPr>
              <a:lnSpc>
                <a:spcPct val="90000"/>
              </a:lnSpc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br>
              <a:rPr lang="en-US" dirty="0" smtClean="0"/>
            </a:br>
            <a:r>
              <a:rPr lang="en-US" dirty="0" smtClean="0"/>
              <a:t>2-lines Title </a:t>
            </a:r>
            <a:endParaRPr lang="en-US" dirty="0"/>
          </a:p>
        </p:txBody>
      </p:sp>
      <p:sp>
        <p:nvSpPr>
          <p:cNvPr id="18" name="Shape 7"/>
          <p:cNvSpPr/>
          <p:nvPr userDrawn="1"/>
        </p:nvSpPr>
        <p:spPr>
          <a:xfrm>
            <a:off x="492" y="0"/>
            <a:ext cx="99957" cy="1267968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67733" tIns="67733" rIns="67733" bIns="67733" anchor="ctr"/>
          <a:lstStyle/>
          <a:p>
            <a:pPr defTabSz="778914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53585F"/>
                </a:solidFill>
              </a:defRPr>
            </a:pPr>
            <a:endParaRPr sz="4267">
              <a:solidFill>
                <a:srgbClr val="53585F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15432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B_Body - Title 2 lines - 2 Col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 userDrawn="1"/>
        </p:nvGrpSpPr>
        <p:grpSpPr>
          <a:xfrm>
            <a:off x="0" y="0"/>
            <a:ext cx="12205824" cy="6885093"/>
            <a:chOff x="0" y="0"/>
            <a:chExt cx="9154368" cy="5163820"/>
          </a:xfrm>
        </p:grpSpPr>
        <p:sp>
          <p:nvSpPr>
            <p:cNvPr id="15" name="Shape 2"/>
            <p:cNvSpPr/>
            <p:nvPr userDrawn="1"/>
          </p:nvSpPr>
          <p:spPr>
            <a:xfrm>
              <a:off x="0" y="0"/>
              <a:ext cx="9144000" cy="4957467"/>
            </a:xfrm>
            <a:prstGeom prst="rect">
              <a:avLst/>
            </a:prstGeom>
            <a:solidFill>
              <a:srgbClr val="FFFFFF"/>
            </a:solidFill>
            <a:ln w="12700">
              <a:miter lim="400000"/>
            </a:ln>
            <a:effectLst>
              <a:outerShdw blurRad="330200" dist="25400" dir="5400000" rotWithShape="0">
                <a:srgbClr val="000000">
                  <a:alpha val="5000"/>
                </a:srgbClr>
              </a:outerShdw>
            </a:effectLst>
          </p:spPr>
          <p:txBody>
            <a:bodyPr lIns="71437" tIns="71437" rIns="71437" bIns="71437" anchor="ctr"/>
            <a:lstStyle/>
            <a:p>
              <a:pPr defTabSz="778914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FFFFE"/>
                  </a:solidFill>
                </a:defRPr>
              </a:pPr>
              <a:endParaRPr sz="3200">
                <a:solidFill>
                  <a:srgbClr val="FFFFFE"/>
                </a:solidFill>
                <a:ea typeface="ＭＳ Ｐゴシック" charset="0"/>
              </a:endParaRPr>
            </a:p>
          </p:txBody>
        </p:sp>
        <p:sp>
          <p:nvSpPr>
            <p:cNvPr id="16" name="Shape 27"/>
            <p:cNvSpPr/>
            <p:nvPr userDrawn="1"/>
          </p:nvSpPr>
          <p:spPr>
            <a:xfrm flipV="1">
              <a:off x="0" y="4959642"/>
              <a:ext cx="9154160" cy="204178"/>
            </a:xfrm>
            <a:prstGeom prst="rect">
              <a:avLst/>
            </a:prstGeom>
            <a:solidFill>
              <a:srgbClr val="4D4E4C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 defTabSz="778914" fontAlgn="base">
                <a:spcBef>
                  <a:spcPct val="0"/>
                </a:spcBef>
                <a:spcAft>
                  <a:spcPct val="0"/>
                </a:spcAft>
                <a:defRPr sz="3200" b="0">
                  <a:solidFill>
                    <a:srgbClr val="777776"/>
                  </a:solidFill>
                </a:defRPr>
              </a:pPr>
              <a:endParaRPr sz="4267">
                <a:solidFill>
                  <a:srgbClr val="777776"/>
                </a:solidFill>
                <a:ea typeface="ＭＳ Ｐゴシック" charset="0"/>
              </a:endParaRPr>
            </a:p>
          </p:txBody>
        </p:sp>
        <p:sp>
          <p:nvSpPr>
            <p:cNvPr id="17" name="Shape 5"/>
            <p:cNvSpPr/>
            <p:nvPr userDrawn="1"/>
          </p:nvSpPr>
          <p:spPr>
            <a:xfrm>
              <a:off x="8576245" y="4959352"/>
              <a:ext cx="578123" cy="201168"/>
            </a:xfrm>
            <a:prstGeom prst="rect">
              <a:avLst/>
            </a:prstGeom>
            <a:solidFill>
              <a:schemeClr val="accent1"/>
            </a:solid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 defTabSz="778914" fontAlgn="base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53585F"/>
                  </a:solidFill>
                </a:defRPr>
              </a:pPr>
              <a:endParaRPr sz="4267">
                <a:solidFill>
                  <a:srgbClr val="53585F"/>
                </a:solidFill>
                <a:ea typeface="ＭＳ Ｐゴシック" charset="0"/>
              </a:endParaRPr>
            </a:p>
          </p:txBody>
        </p:sp>
      </p:grpSp>
      <p:sp>
        <p:nvSpPr>
          <p:cNvPr id="22" name="Shape 4"/>
          <p:cNvSpPr/>
          <p:nvPr userDrawn="1"/>
        </p:nvSpPr>
        <p:spPr>
          <a:xfrm>
            <a:off x="350937" y="6567895"/>
            <a:ext cx="1458731" cy="3154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95249" tIns="95249" rIns="95249" bIns="95249" anchor="ctr">
            <a:spAutoFit/>
          </a:bodyPr>
          <a:lstStyle>
            <a:lvl1pPr defTabSz="584200">
              <a:defRPr sz="1600" b="0">
                <a:solidFill>
                  <a:srgbClr val="FFFFF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 sz="1800">
                <a:solidFill>
                  <a:srgbClr val="000000"/>
                </a:solidFill>
              </a:defRPr>
            </a:pPr>
            <a:r>
              <a:rPr lang="en-US" sz="800" dirty="0" smtClean="0">
                <a:solidFill>
                  <a:srgbClr val="000000"/>
                </a:solidFill>
                <a:ea typeface="ＭＳ Ｐゴシック" charset="0"/>
              </a:rPr>
              <a:t>MSC Software Confidential </a:t>
            </a:r>
            <a:endParaRPr sz="800" dirty="0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24" name="Shape 6"/>
          <p:cNvSpPr txBox="1">
            <a:spLocks/>
          </p:cNvSpPr>
          <p:nvPr userDrawn="1"/>
        </p:nvSpPr>
        <p:spPr>
          <a:xfrm>
            <a:off x="11702114" y="6615131"/>
            <a:ext cx="208943" cy="223837"/>
          </a:xfrm>
          <a:prstGeom prst="rect">
            <a:avLst/>
          </a:prstGeom>
          <a:ln w="12700">
            <a:miter lim="400000"/>
          </a:ln>
        </p:spPr>
        <p:txBody>
          <a:bodyPr wrap="none" lIns="95249" tIns="95249" rIns="95249" bIns="95249">
            <a:normAutofit fontScale="25000" lnSpcReduction="20000"/>
          </a:bodyPr>
          <a:lstStyle>
            <a:defPPr>
              <a:defRPr lang="en-US"/>
            </a:defPPr>
            <a:lvl1pPr algn="l" defTabSz="584200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rgbClr val="777776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fld id="{86CB4B4D-7CA3-9044-876B-883B54F8677D}" type="slidenum">
              <a:rPr lang="en-US" sz="2400" smtClean="0">
                <a:solidFill>
                  <a:srgbClr val="FFFFFF"/>
                </a:solidFill>
              </a:rPr>
              <a:pPr/>
              <a:t>‹#›</a:t>
            </a:fld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sz="half" idx="1"/>
          </p:nvPr>
        </p:nvSpPr>
        <p:spPr>
          <a:xfrm>
            <a:off x="474133" y="1553783"/>
            <a:ext cx="5520267" cy="4813300"/>
          </a:xfrm>
          <a:prstGeom prst="rect">
            <a:avLst/>
          </a:prstGeom>
        </p:spPr>
        <p:txBody>
          <a:bodyPr/>
          <a:lstStyle>
            <a:lvl1pPr>
              <a:defRPr sz="2400" b="0">
                <a:solidFill>
                  <a:srgbClr val="434643"/>
                </a:solidFill>
              </a:defRPr>
            </a:lvl1pPr>
            <a:lvl2pPr>
              <a:defRPr sz="2400" b="0">
                <a:solidFill>
                  <a:srgbClr val="434643"/>
                </a:solidFill>
              </a:defRPr>
            </a:lvl2pPr>
            <a:lvl3pPr>
              <a:defRPr sz="1867" b="0">
                <a:solidFill>
                  <a:srgbClr val="434643"/>
                </a:solidFill>
              </a:defRPr>
            </a:lvl3pPr>
            <a:lvl4pPr>
              <a:defRPr sz="1867" b="0">
                <a:solidFill>
                  <a:srgbClr val="434643"/>
                </a:solidFill>
              </a:defRPr>
            </a:lvl4pPr>
            <a:lvl5pPr>
              <a:defRPr sz="1867" b="0">
                <a:solidFill>
                  <a:srgbClr val="434643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2"/>
          </p:nvPr>
        </p:nvSpPr>
        <p:spPr>
          <a:xfrm>
            <a:off x="6265333" y="1553783"/>
            <a:ext cx="5520267" cy="4813300"/>
          </a:xfrm>
          <a:prstGeom prst="rect">
            <a:avLst/>
          </a:prstGeom>
        </p:spPr>
        <p:txBody>
          <a:bodyPr/>
          <a:lstStyle>
            <a:lvl1pPr>
              <a:defRPr sz="2400" b="0">
                <a:solidFill>
                  <a:srgbClr val="434643"/>
                </a:solidFill>
              </a:defRPr>
            </a:lvl1pPr>
            <a:lvl2pPr>
              <a:defRPr sz="2400" b="0">
                <a:solidFill>
                  <a:srgbClr val="434643"/>
                </a:solidFill>
              </a:defRPr>
            </a:lvl2pPr>
            <a:lvl3pPr>
              <a:defRPr sz="1867" b="0">
                <a:solidFill>
                  <a:srgbClr val="434643"/>
                </a:solidFill>
              </a:defRPr>
            </a:lvl3pPr>
            <a:lvl4pPr>
              <a:defRPr sz="1867" b="0">
                <a:solidFill>
                  <a:srgbClr val="434643"/>
                </a:solidFill>
              </a:defRPr>
            </a:lvl4pPr>
            <a:lvl5pPr>
              <a:defRPr sz="1867" b="0">
                <a:solidFill>
                  <a:srgbClr val="434643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402248" y="406557"/>
            <a:ext cx="11789752" cy="571452"/>
          </a:xfrm>
          <a:prstGeom prst="rect">
            <a:avLst/>
          </a:prstGeom>
        </p:spPr>
        <p:txBody>
          <a:bodyPr vert="horz"/>
          <a:lstStyle>
            <a:lvl1pPr>
              <a:lnSpc>
                <a:spcPct val="90000"/>
              </a:lnSpc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br>
              <a:rPr lang="en-US" dirty="0" smtClean="0"/>
            </a:br>
            <a:r>
              <a:rPr lang="en-US" dirty="0" smtClean="0"/>
              <a:t>2-lines Title </a:t>
            </a:r>
            <a:endParaRPr lang="en-US" dirty="0"/>
          </a:p>
        </p:txBody>
      </p:sp>
      <p:sp>
        <p:nvSpPr>
          <p:cNvPr id="13" name="Shape 7"/>
          <p:cNvSpPr/>
          <p:nvPr userDrawn="1"/>
        </p:nvSpPr>
        <p:spPr>
          <a:xfrm>
            <a:off x="492" y="0"/>
            <a:ext cx="99957" cy="1267968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67733" tIns="67733" rIns="67733" bIns="67733" anchor="ctr"/>
          <a:lstStyle/>
          <a:p>
            <a:pPr defTabSz="778914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53585F"/>
                </a:solidFill>
              </a:defRPr>
            </a:pPr>
            <a:endParaRPr sz="4267">
              <a:solidFill>
                <a:srgbClr val="53585F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28230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C_Body - Title w/Subtitle - 1 Col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 userDrawn="1"/>
        </p:nvGrpSpPr>
        <p:grpSpPr>
          <a:xfrm>
            <a:off x="0" y="0"/>
            <a:ext cx="12205824" cy="6885093"/>
            <a:chOff x="0" y="0"/>
            <a:chExt cx="9154368" cy="5163820"/>
          </a:xfrm>
        </p:grpSpPr>
        <p:sp>
          <p:nvSpPr>
            <p:cNvPr id="15" name="Shape 2"/>
            <p:cNvSpPr/>
            <p:nvPr userDrawn="1"/>
          </p:nvSpPr>
          <p:spPr>
            <a:xfrm>
              <a:off x="0" y="0"/>
              <a:ext cx="9144000" cy="4957467"/>
            </a:xfrm>
            <a:prstGeom prst="rect">
              <a:avLst/>
            </a:prstGeom>
            <a:solidFill>
              <a:srgbClr val="FFFFFF"/>
            </a:solidFill>
            <a:ln w="12700">
              <a:miter lim="400000"/>
            </a:ln>
            <a:effectLst>
              <a:outerShdw blurRad="330200" dist="25400" dir="5400000" rotWithShape="0">
                <a:srgbClr val="000000">
                  <a:alpha val="5000"/>
                </a:srgbClr>
              </a:outerShdw>
            </a:effectLst>
          </p:spPr>
          <p:txBody>
            <a:bodyPr lIns="71437" tIns="71437" rIns="71437" bIns="71437" anchor="ctr"/>
            <a:lstStyle/>
            <a:p>
              <a:pPr defTabSz="778914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FFFFE"/>
                  </a:solidFill>
                </a:defRPr>
              </a:pPr>
              <a:endParaRPr sz="3200">
                <a:solidFill>
                  <a:srgbClr val="FFFFFE"/>
                </a:solidFill>
                <a:ea typeface="ＭＳ Ｐゴシック" charset="0"/>
              </a:endParaRPr>
            </a:p>
          </p:txBody>
        </p:sp>
        <p:sp>
          <p:nvSpPr>
            <p:cNvPr id="16" name="Shape 27"/>
            <p:cNvSpPr/>
            <p:nvPr userDrawn="1"/>
          </p:nvSpPr>
          <p:spPr>
            <a:xfrm flipV="1">
              <a:off x="0" y="4959642"/>
              <a:ext cx="9154160" cy="204178"/>
            </a:xfrm>
            <a:prstGeom prst="rect">
              <a:avLst/>
            </a:prstGeom>
            <a:solidFill>
              <a:srgbClr val="4D4E4C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 defTabSz="778914" fontAlgn="base">
                <a:spcBef>
                  <a:spcPct val="0"/>
                </a:spcBef>
                <a:spcAft>
                  <a:spcPct val="0"/>
                </a:spcAft>
                <a:defRPr sz="3200" b="0">
                  <a:solidFill>
                    <a:srgbClr val="777776"/>
                  </a:solidFill>
                </a:defRPr>
              </a:pPr>
              <a:endParaRPr sz="4267">
                <a:solidFill>
                  <a:srgbClr val="777776"/>
                </a:solidFill>
                <a:ea typeface="ＭＳ Ｐゴシック" charset="0"/>
              </a:endParaRPr>
            </a:p>
          </p:txBody>
        </p:sp>
        <p:sp>
          <p:nvSpPr>
            <p:cNvPr id="17" name="Shape 5"/>
            <p:cNvSpPr/>
            <p:nvPr userDrawn="1"/>
          </p:nvSpPr>
          <p:spPr>
            <a:xfrm>
              <a:off x="8576245" y="4959352"/>
              <a:ext cx="578123" cy="201168"/>
            </a:xfrm>
            <a:prstGeom prst="rect">
              <a:avLst/>
            </a:prstGeom>
            <a:solidFill>
              <a:schemeClr val="accent1"/>
            </a:solid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 defTabSz="778914" fontAlgn="base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53585F"/>
                  </a:solidFill>
                </a:defRPr>
              </a:pPr>
              <a:endParaRPr sz="4267">
                <a:solidFill>
                  <a:srgbClr val="53585F"/>
                </a:solidFill>
                <a:ea typeface="ＭＳ Ｐゴシック" charset="0"/>
              </a:endParaRPr>
            </a:p>
          </p:txBody>
        </p:sp>
      </p:grpSp>
      <p:sp>
        <p:nvSpPr>
          <p:cNvPr id="22" name="Shape 4"/>
          <p:cNvSpPr/>
          <p:nvPr userDrawn="1"/>
        </p:nvSpPr>
        <p:spPr>
          <a:xfrm>
            <a:off x="350937" y="6567895"/>
            <a:ext cx="1458731" cy="3154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95249" tIns="95249" rIns="95249" bIns="95249" anchor="ctr">
            <a:spAutoFit/>
          </a:bodyPr>
          <a:lstStyle>
            <a:lvl1pPr defTabSz="584200">
              <a:defRPr sz="1600" b="0">
                <a:solidFill>
                  <a:srgbClr val="FFFFF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 sz="1800">
                <a:solidFill>
                  <a:srgbClr val="000000"/>
                </a:solidFill>
              </a:defRPr>
            </a:pPr>
            <a:r>
              <a:rPr lang="en-US" sz="800" dirty="0" smtClean="0">
                <a:solidFill>
                  <a:srgbClr val="000000"/>
                </a:solidFill>
                <a:ea typeface="ＭＳ Ｐゴシック" charset="0"/>
              </a:rPr>
              <a:t>MSC Software Confidential </a:t>
            </a:r>
            <a:endParaRPr sz="800" dirty="0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24" name="Shape 6"/>
          <p:cNvSpPr txBox="1">
            <a:spLocks/>
          </p:cNvSpPr>
          <p:nvPr userDrawn="1"/>
        </p:nvSpPr>
        <p:spPr>
          <a:xfrm>
            <a:off x="11702114" y="6615131"/>
            <a:ext cx="208943" cy="223837"/>
          </a:xfrm>
          <a:prstGeom prst="rect">
            <a:avLst/>
          </a:prstGeom>
          <a:ln w="12700">
            <a:miter lim="400000"/>
          </a:ln>
        </p:spPr>
        <p:txBody>
          <a:bodyPr wrap="none" lIns="95249" tIns="95249" rIns="95249" bIns="95249">
            <a:normAutofit fontScale="25000" lnSpcReduction="20000"/>
          </a:bodyPr>
          <a:lstStyle>
            <a:defPPr>
              <a:defRPr lang="en-US"/>
            </a:defPPr>
            <a:lvl1pPr algn="l" defTabSz="584200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rgbClr val="777776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fld id="{86CB4B4D-7CA3-9044-876B-883B54F8677D}" type="slidenum">
              <a:rPr lang="en-US" sz="2400" smtClean="0">
                <a:solidFill>
                  <a:srgbClr val="FFFFFF"/>
                </a:solidFill>
              </a:rPr>
              <a:pPr/>
              <a:t>‹#›</a:t>
            </a:fld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18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425972" y="928084"/>
            <a:ext cx="11789769" cy="308577"/>
          </a:xfrm>
          <a:prstGeom prst="rect">
            <a:avLst/>
          </a:prstGeom>
        </p:spPr>
        <p:txBody>
          <a:bodyPr vert="horz" anchor="t"/>
          <a:lstStyle>
            <a:lvl1pPr marL="0" indent="0">
              <a:buNone/>
              <a:defRPr sz="1867" b="0">
                <a:solidFill>
                  <a:srgbClr val="434643"/>
                </a:solidFill>
              </a:defRPr>
            </a:lvl1pPr>
            <a:lvl2pPr marL="609585" indent="0">
              <a:buNone/>
              <a:defRPr sz="1200" b="0"/>
            </a:lvl2pPr>
            <a:lvl3pPr marL="1219170" indent="0">
              <a:buNone/>
              <a:defRPr sz="1200" b="0"/>
            </a:lvl3pPr>
            <a:lvl4pPr marL="1828754" indent="0">
              <a:buNone/>
              <a:defRPr sz="1200" b="0"/>
            </a:lvl4pPr>
            <a:lvl5pPr marL="2438339" indent="0">
              <a:buNone/>
              <a:defRPr sz="1200" b="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9" name="Title 1"/>
          <p:cNvSpPr txBox="1">
            <a:spLocks/>
          </p:cNvSpPr>
          <p:nvPr userDrawn="1"/>
        </p:nvSpPr>
        <p:spPr>
          <a:xfrm>
            <a:off x="402248" y="406557"/>
            <a:ext cx="11789752" cy="571452"/>
          </a:xfrm>
          <a:prstGeom prst="rect">
            <a:avLst/>
          </a:prstGeom>
        </p:spPr>
        <p:txBody>
          <a:bodyPr vert="horz"/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200" dirty="0" smtClean="0">
                <a:solidFill>
                  <a:srgbClr val="000000"/>
                </a:solidFill>
              </a:rPr>
              <a:t>Click to edit Master title style 1-line Title with Sub-title </a:t>
            </a:r>
            <a:endParaRPr lang="en-US" sz="3200" dirty="0">
              <a:solidFill>
                <a:srgbClr val="000000"/>
              </a:solidFill>
            </a:endParaRPr>
          </a:p>
        </p:txBody>
      </p:sp>
      <p:sp>
        <p:nvSpPr>
          <p:cNvPr id="21" name="Content Placeholder 2"/>
          <p:cNvSpPr>
            <a:spLocks noGrp="1"/>
          </p:cNvSpPr>
          <p:nvPr>
            <p:ph sz="half" idx="1"/>
          </p:nvPr>
        </p:nvSpPr>
        <p:spPr>
          <a:xfrm>
            <a:off x="474134" y="1553783"/>
            <a:ext cx="11243733" cy="4813300"/>
          </a:xfrm>
          <a:prstGeom prst="rect">
            <a:avLst/>
          </a:prstGeom>
        </p:spPr>
        <p:txBody>
          <a:bodyPr/>
          <a:lstStyle>
            <a:lvl1pPr>
              <a:defRPr sz="2400" b="0">
                <a:solidFill>
                  <a:srgbClr val="434643"/>
                </a:solidFill>
              </a:defRPr>
            </a:lvl1pPr>
            <a:lvl2pPr>
              <a:defRPr sz="2400" b="0">
                <a:solidFill>
                  <a:srgbClr val="434643"/>
                </a:solidFill>
              </a:defRPr>
            </a:lvl2pPr>
            <a:lvl3pPr>
              <a:defRPr sz="1867" b="0">
                <a:solidFill>
                  <a:srgbClr val="434643"/>
                </a:solidFill>
              </a:defRPr>
            </a:lvl3pPr>
            <a:lvl4pPr>
              <a:defRPr sz="1867" b="0">
                <a:solidFill>
                  <a:srgbClr val="434643"/>
                </a:solidFill>
              </a:defRPr>
            </a:lvl4pPr>
            <a:lvl5pPr>
              <a:defRPr sz="1867" b="0">
                <a:solidFill>
                  <a:srgbClr val="434643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3" name="Shape 7"/>
          <p:cNvSpPr/>
          <p:nvPr userDrawn="1"/>
        </p:nvSpPr>
        <p:spPr>
          <a:xfrm>
            <a:off x="492" y="0"/>
            <a:ext cx="99957" cy="1267968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67733" tIns="67733" rIns="67733" bIns="67733" anchor="ctr"/>
          <a:lstStyle/>
          <a:p>
            <a:pPr defTabSz="778914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53585F"/>
                </a:solidFill>
              </a:defRPr>
            </a:pPr>
            <a:endParaRPr sz="4267">
              <a:solidFill>
                <a:srgbClr val="53585F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76396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C_Body - Title w/Subtitle - 2 Col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 userDrawn="1"/>
        </p:nvGrpSpPr>
        <p:grpSpPr>
          <a:xfrm>
            <a:off x="0" y="0"/>
            <a:ext cx="12205824" cy="6885093"/>
            <a:chOff x="0" y="0"/>
            <a:chExt cx="9154368" cy="5163820"/>
          </a:xfrm>
        </p:grpSpPr>
        <p:sp>
          <p:nvSpPr>
            <p:cNvPr id="15" name="Shape 2"/>
            <p:cNvSpPr/>
            <p:nvPr userDrawn="1"/>
          </p:nvSpPr>
          <p:spPr>
            <a:xfrm>
              <a:off x="0" y="0"/>
              <a:ext cx="9144000" cy="4957467"/>
            </a:xfrm>
            <a:prstGeom prst="rect">
              <a:avLst/>
            </a:prstGeom>
            <a:solidFill>
              <a:srgbClr val="FFFFFF"/>
            </a:solidFill>
            <a:ln w="12700">
              <a:miter lim="400000"/>
            </a:ln>
            <a:effectLst>
              <a:outerShdw blurRad="330200" dist="25400" dir="5400000" rotWithShape="0">
                <a:srgbClr val="000000">
                  <a:alpha val="5000"/>
                </a:srgbClr>
              </a:outerShdw>
            </a:effectLst>
          </p:spPr>
          <p:txBody>
            <a:bodyPr lIns="71437" tIns="71437" rIns="71437" bIns="71437" anchor="ctr"/>
            <a:lstStyle/>
            <a:p>
              <a:pPr defTabSz="778914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FFFFE"/>
                  </a:solidFill>
                </a:defRPr>
              </a:pPr>
              <a:endParaRPr sz="3200">
                <a:solidFill>
                  <a:srgbClr val="FFFFFE"/>
                </a:solidFill>
                <a:ea typeface="ＭＳ Ｐゴシック" charset="0"/>
              </a:endParaRPr>
            </a:p>
          </p:txBody>
        </p:sp>
        <p:sp>
          <p:nvSpPr>
            <p:cNvPr id="16" name="Shape 27"/>
            <p:cNvSpPr/>
            <p:nvPr userDrawn="1"/>
          </p:nvSpPr>
          <p:spPr>
            <a:xfrm flipV="1">
              <a:off x="0" y="4959642"/>
              <a:ext cx="9154160" cy="204178"/>
            </a:xfrm>
            <a:prstGeom prst="rect">
              <a:avLst/>
            </a:prstGeom>
            <a:solidFill>
              <a:srgbClr val="4D4E4C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 defTabSz="778914" fontAlgn="base">
                <a:spcBef>
                  <a:spcPct val="0"/>
                </a:spcBef>
                <a:spcAft>
                  <a:spcPct val="0"/>
                </a:spcAft>
                <a:defRPr sz="3200" b="0">
                  <a:solidFill>
                    <a:srgbClr val="777776"/>
                  </a:solidFill>
                </a:defRPr>
              </a:pPr>
              <a:endParaRPr sz="4267">
                <a:solidFill>
                  <a:srgbClr val="777776"/>
                </a:solidFill>
                <a:ea typeface="ＭＳ Ｐゴシック" charset="0"/>
              </a:endParaRPr>
            </a:p>
          </p:txBody>
        </p:sp>
        <p:sp>
          <p:nvSpPr>
            <p:cNvPr id="17" name="Shape 5"/>
            <p:cNvSpPr/>
            <p:nvPr userDrawn="1"/>
          </p:nvSpPr>
          <p:spPr>
            <a:xfrm>
              <a:off x="8576245" y="4959352"/>
              <a:ext cx="578123" cy="201168"/>
            </a:xfrm>
            <a:prstGeom prst="rect">
              <a:avLst/>
            </a:prstGeom>
            <a:solidFill>
              <a:schemeClr val="accent1"/>
            </a:solid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 defTabSz="778914" fontAlgn="base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53585F"/>
                  </a:solidFill>
                </a:defRPr>
              </a:pPr>
              <a:endParaRPr sz="4267">
                <a:solidFill>
                  <a:srgbClr val="53585F"/>
                </a:solidFill>
                <a:ea typeface="ＭＳ Ｐゴシック" charset="0"/>
              </a:endParaRPr>
            </a:p>
          </p:txBody>
        </p:sp>
      </p:grpSp>
      <p:sp>
        <p:nvSpPr>
          <p:cNvPr id="22" name="Shape 4"/>
          <p:cNvSpPr/>
          <p:nvPr userDrawn="1"/>
        </p:nvSpPr>
        <p:spPr>
          <a:xfrm>
            <a:off x="350937" y="6567895"/>
            <a:ext cx="1458731" cy="3154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95249" tIns="95249" rIns="95249" bIns="95249" anchor="ctr">
            <a:spAutoFit/>
          </a:bodyPr>
          <a:lstStyle>
            <a:lvl1pPr defTabSz="584200">
              <a:defRPr sz="1600" b="0">
                <a:solidFill>
                  <a:srgbClr val="FFFFF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 sz="1800">
                <a:solidFill>
                  <a:srgbClr val="000000"/>
                </a:solidFill>
              </a:defRPr>
            </a:pPr>
            <a:r>
              <a:rPr lang="en-US" sz="800" dirty="0" smtClean="0">
                <a:solidFill>
                  <a:srgbClr val="000000"/>
                </a:solidFill>
                <a:ea typeface="ＭＳ Ｐゴシック" charset="0"/>
              </a:rPr>
              <a:t>MSC Software Confidential </a:t>
            </a:r>
            <a:endParaRPr sz="800" dirty="0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24" name="Shape 6"/>
          <p:cNvSpPr txBox="1">
            <a:spLocks/>
          </p:cNvSpPr>
          <p:nvPr userDrawn="1"/>
        </p:nvSpPr>
        <p:spPr>
          <a:xfrm>
            <a:off x="11702114" y="6615131"/>
            <a:ext cx="208943" cy="223837"/>
          </a:xfrm>
          <a:prstGeom prst="rect">
            <a:avLst/>
          </a:prstGeom>
          <a:ln w="12700">
            <a:miter lim="400000"/>
          </a:ln>
        </p:spPr>
        <p:txBody>
          <a:bodyPr wrap="none" lIns="95249" tIns="95249" rIns="95249" bIns="95249">
            <a:normAutofit fontScale="25000" lnSpcReduction="20000"/>
          </a:bodyPr>
          <a:lstStyle>
            <a:defPPr>
              <a:defRPr lang="en-US"/>
            </a:defPPr>
            <a:lvl1pPr algn="l" defTabSz="584200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rgbClr val="777776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fld id="{86CB4B4D-7CA3-9044-876B-883B54F8677D}" type="slidenum">
              <a:rPr lang="en-US" sz="2400" smtClean="0">
                <a:solidFill>
                  <a:srgbClr val="FFFFFF"/>
                </a:solidFill>
              </a:rPr>
              <a:pPr/>
              <a:t>‹#›</a:t>
            </a:fld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425972" y="928084"/>
            <a:ext cx="11789769" cy="308577"/>
          </a:xfrm>
          <a:prstGeom prst="rect">
            <a:avLst/>
          </a:prstGeom>
        </p:spPr>
        <p:txBody>
          <a:bodyPr vert="horz" anchor="t"/>
          <a:lstStyle>
            <a:lvl1pPr marL="0" indent="0">
              <a:buNone/>
              <a:defRPr sz="1867" b="0">
                <a:solidFill>
                  <a:srgbClr val="434643"/>
                </a:solidFill>
              </a:defRPr>
            </a:lvl1pPr>
            <a:lvl2pPr marL="609585" indent="0">
              <a:buNone/>
              <a:defRPr sz="1200" b="0"/>
            </a:lvl2pPr>
            <a:lvl3pPr marL="1219170" indent="0">
              <a:buNone/>
              <a:defRPr sz="1200" b="0"/>
            </a:lvl3pPr>
            <a:lvl4pPr marL="1828754" indent="0">
              <a:buNone/>
              <a:defRPr sz="1200" b="0"/>
            </a:lvl4pPr>
            <a:lvl5pPr marL="2438339" indent="0">
              <a:buNone/>
              <a:defRPr sz="1200" b="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8" name="Title 1"/>
          <p:cNvSpPr txBox="1">
            <a:spLocks/>
          </p:cNvSpPr>
          <p:nvPr userDrawn="1"/>
        </p:nvSpPr>
        <p:spPr>
          <a:xfrm>
            <a:off x="402248" y="406557"/>
            <a:ext cx="11789752" cy="571452"/>
          </a:xfrm>
          <a:prstGeom prst="rect">
            <a:avLst/>
          </a:prstGeom>
        </p:spPr>
        <p:txBody>
          <a:bodyPr vert="horz"/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200" dirty="0" smtClean="0">
                <a:solidFill>
                  <a:srgbClr val="000000"/>
                </a:solidFill>
              </a:rPr>
              <a:t>Click to edit Master title style 1-line Title with Sub-title </a:t>
            </a:r>
            <a:endParaRPr lang="en-US" sz="3200" dirty="0">
              <a:solidFill>
                <a:srgbClr val="000000"/>
              </a:solidFill>
            </a:endParaRPr>
          </a:p>
        </p:txBody>
      </p:sp>
      <p:sp>
        <p:nvSpPr>
          <p:cNvPr id="19" name="Content Placeholder 2"/>
          <p:cNvSpPr>
            <a:spLocks noGrp="1"/>
          </p:cNvSpPr>
          <p:nvPr>
            <p:ph sz="half" idx="1"/>
          </p:nvPr>
        </p:nvSpPr>
        <p:spPr>
          <a:xfrm>
            <a:off x="474133" y="1553783"/>
            <a:ext cx="5520267" cy="4813300"/>
          </a:xfrm>
          <a:prstGeom prst="rect">
            <a:avLst/>
          </a:prstGeom>
        </p:spPr>
        <p:txBody>
          <a:bodyPr/>
          <a:lstStyle>
            <a:lvl1pPr>
              <a:defRPr sz="2400" b="0">
                <a:solidFill>
                  <a:srgbClr val="434643"/>
                </a:solidFill>
              </a:defRPr>
            </a:lvl1pPr>
            <a:lvl2pPr>
              <a:defRPr sz="2400" b="0">
                <a:solidFill>
                  <a:srgbClr val="434643"/>
                </a:solidFill>
              </a:defRPr>
            </a:lvl2pPr>
            <a:lvl3pPr>
              <a:defRPr sz="1867" b="0">
                <a:solidFill>
                  <a:srgbClr val="434643"/>
                </a:solidFill>
              </a:defRPr>
            </a:lvl3pPr>
            <a:lvl4pPr>
              <a:defRPr sz="1867" b="0">
                <a:solidFill>
                  <a:srgbClr val="434643"/>
                </a:solidFill>
              </a:defRPr>
            </a:lvl4pPr>
            <a:lvl5pPr>
              <a:defRPr sz="1867" b="0">
                <a:solidFill>
                  <a:srgbClr val="434643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2"/>
          <p:cNvSpPr>
            <a:spLocks noGrp="1"/>
          </p:cNvSpPr>
          <p:nvPr>
            <p:ph sz="half" idx="12"/>
          </p:nvPr>
        </p:nvSpPr>
        <p:spPr>
          <a:xfrm>
            <a:off x="6265333" y="1553783"/>
            <a:ext cx="5520267" cy="4813300"/>
          </a:xfrm>
          <a:prstGeom prst="rect">
            <a:avLst/>
          </a:prstGeom>
        </p:spPr>
        <p:txBody>
          <a:bodyPr/>
          <a:lstStyle>
            <a:lvl1pPr>
              <a:defRPr sz="2400" b="0">
                <a:solidFill>
                  <a:srgbClr val="434643"/>
                </a:solidFill>
              </a:defRPr>
            </a:lvl1pPr>
            <a:lvl2pPr>
              <a:defRPr sz="2400" b="0">
                <a:solidFill>
                  <a:srgbClr val="434643"/>
                </a:solidFill>
              </a:defRPr>
            </a:lvl2pPr>
            <a:lvl3pPr>
              <a:defRPr sz="1867" b="0">
                <a:solidFill>
                  <a:srgbClr val="434643"/>
                </a:solidFill>
              </a:defRPr>
            </a:lvl3pPr>
            <a:lvl4pPr>
              <a:defRPr sz="1867" b="0">
                <a:solidFill>
                  <a:srgbClr val="434643"/>
                </a:solidFill>
              </a:defRPr>
            </a:lvl4pPr>
            <a:lvl5pPr>
              <a:defRPr sz="1867" b="0">
                <a:solidFill>
                  <a:srgbClr val="434643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3" name="Shape 7"/>
          <p:cNvSpPr/>
          <p:nvPr userDrawn="1"/>
        </p:nvSpPr>
        <p:spPr>
          <a:xfrm>
            <a:off x="492" y="0"/>
            <a:ext cx="99957" cy="1267968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67733" tIns="67733" rIns="67733" bIns="67733" anchor="ctr"/>
          <a:lstStyle/>
          <a:p>
            <a:pPr defTabSz="778914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53585F"/>
                </a:solidFill>
              </a:defRPr>
            </a:pPr>
            <a:endParaRPr sz="4267">
              <a:solidFill>
                <a:srgbClr val="53585F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83765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6" Type="http://schemas.openxmlformats.org/officeDocument/2006/relationships/image" Target="../media/image12.jpeg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2745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733" b="1">
          <a:solidFill>
            <a:schemeClr val="bg1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733" b="1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733" b="1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733" b="1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733" b="1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5pPr>
      <a:lvl6pPr marL="609585" algn="l" rtl="0" eaLnBrk="1" fontAlgn="base" hangingPunct="1">
        <a:spcBef>
          <a:spcPct val="0"/>
        </a:spcBef>
        <a:spcAft>
          <a:spcPct val="0"/>
        </a:spcAft>
        <a:defRPr sz="3733" b="1">
          <a:solidFill>
            <a:schemeClr val="tx2"/>
          </a:solidFill>
          <a:latin typeface="Arial" charset="0"/>
        </a:defRPr>
      </a:lvl6pPr>
      <a:lvl7pPr marL="1219170" algn="l" rtl="0" eaLnBrk="1" fontAlgn="base" hangingPunct="1">
        <a:spcBef>
          <a:spcPct val="0"/>
        </a:spcBef>
        <a:spcAft>
          <a:spcPct val="0"/>
        </a:spcAft>
        <a:defRPr sz="3733" b="1">
          <a:solidFill>
            <a:schemeClr val="tx2"/>
          </a:solidFill>
          <a:latin typeface="Arial" charset="0"/>
        </a:defRPr>
      </a:lvl7pPr>
      <a:lvl8pPr marL="1828754" algn="l" rtl="0" eaLnBrk="1" fontAlgn="base" hangingPunct="1">
        <a:spcBef>
          <a:spcPct val="0"/>
        </a:spcBef>
        <a:spcAft>
          <a:spcPct val="0"/>
        </a:spcAft>
        <a:defRPr sz="3733" b="1">
          <a:solidFill>
            <a:schemeClr val="tx2"/>
          </a:solidFill>
          <a:latin typeface="Arial" charset="0"/>
        </a:defRPr>
      </a:lvl8pPr>
      <a:lvl9pPr marL="2438339" algn="l" rtl="0" eaLnBrk="1" fontAlgn="base" hangingPunct="1">
        <a:spcBef>
          <a:spcPct val="0"/>
        </a:spcBef>
        <a:spcAft>
          <a:spcPct val="0"/>
        </a:spcAft>
        <a:defRPr sz="3733" b="1">
          <a:solidFill>
            <a:schemeClr val="tx2"/>
          </a:solidFill>
          <a:latin typeface="Arial" charset="0"/>
        </a:defRPr>
      </a:lvl9pPr>
    </p:titleStyle>
    <p:bodyStyle>
      <a:lvl1pPr marL="457189" indent="-457189" algn="l" rtl="0" eaLnBrk="1" fontAlgn="base" hangingPunct="1">
        <a:spcBef>
          <a:spcPct val="40000"/>
        </a:spcBef>
        <a:spcAft>
          <a:spcPct val="0"/>
        </a:spcAft>
        <a:buClr>
          <a:srgbClr val="D90000"/>
        </a:buClr>
        <a:buFont typeface="Times" charset="0"/>
        <a:buChar char="•"/>
        <a:defRPr b="1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990575" indent="-380990" algn="l" rtl="0" eaLnBrk="1" fontAlgn="base" hangingPunct="1">
        <a:spcBef>
          <a:spcPct val="20000"/>
        </a:spcBef>
        <a:spcAft>
          <a:spcPct val="0"/>
        </a:spcAft>
        <a:buChar char="–"/>
        <a:defRPr sz="2267">
          <a:solidFill>
            <a:schemeClr val="tx1"/>
          </a:solidFill>
          <a:latin typeface="+mn-lt"/>
          <a:ea typeface="ＭＳ Ｐゴシック" charset="-128"/>
        </a:defRPr>
      </a:lvl2pPr>
      <a:lvl3pPr marL="1523962" indent="-304792" algn="l" rtl="0" eaLnBrk="1" fontAlgn="base" hangingPunct="1">
        <a:spcBef>
          <a:spcPct val="20000"/>
        </a:spcBef>
        <a:spcAft>
          <a:spcPct val="0"/>
        </a:spcAft>
        <a:buClr>
          <a:srgbClr val="CD0921"/>
        </a:buClr>
        <a:buFont typeface="Times" charset="0"/>
        <a:buChar char="•"/>
        <a:defRPr sz="2133">
          <a:solidFill>
            <a:schemeClr val="tx1"/>
          </a:solidFill>
          <a:latin typeface="+mn-lt"/>
          <a:ea typeface="ＭＳ Ｐゴシック" charset="-128"/>
        </a:defRPr>
      </a:lvl3pPr>
      <a:lvl4pPr marL="2133547" indent="-304792" algn="l" rtl="0" eaLnBrk="1" fontAlgn="base" hangingPunct="1">
        <a:spcBef>
          <a:spcPct val="20000"/>
        </a:spcBef>
        <a:spcAft>
          <a:spcPct val="0"/>
        </a:spcAft>
        <a:buChar char="–"/>
        <a:defRPr sz="1867">
          <a:solidFill>
            <a:schemeClr val="tx1"/>
          </a:solidFill>
          <a:latin typeface="+mn-lt"/>
          <a:ea typeface="ＭＳ Ｐゴシック" charset="-128"/>
        </a:defRPr>
      </a:lvl4pPr>
      <a:lvl5pPr marL="2743131" indent="-304792" algn="l" rtl="0" eaLnBrk="1" fontAlgn="base" hangingPunct="1">
        <a:spcBef>
          <a:spcPct val="20000"/>
        </a:spcBef>
        <a:spcAft>
          <a:spcPct val="0"/>
        </a:spcAft>
        <a:buChar char="»"/>
        <a:defRPr sz="1733">
          <a:solidFill>
            <a:schemeClr val="tx1"/>
          </a:solidFill>
          <a:latin typeface="+mn-lt"/>
          <a:ea typeface="ＭＳ Ｐゴシック" charset="-128"/>
        </a:defRPr>
      </a:lvl5pPr>
      <a:lvl6pPr marL="3352716" indent="-304792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6pPr>
      <a:lvl7pPr marL="3962301" indent="-304792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7pPr>
      <a:lvl8pPr marL="4571886" indent="-304792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8pPr>
      <a:lvl9pPr marL="5181470" indent="-304792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T Slide.jpg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34" y="0"/>
            <a:ext cx="121073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173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733" b="1">
          <a:solidFill>
            <a:schemeClr val="bg1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733" b="1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733" b="1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733" b="1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733" b="1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5pPr>
      <a:lvl6pPr marL="609585" algn="l" rtl="0" eaLnBrk="1" fontAlgn="base" hangingPunct="1">
        <a:spcBef>
          <a:spcPct val="0"/>
        </a:spcBef>
        <a:spcAft>
          <a:spcPct val="0"/>
        </a:spcAft>
        <a:defRPr sz="3733" b="1">
          <a:solidFill>
            <a:schemeClr val="tx2"/>
          </a:solidFill>
          <a:latin typeface="Arial" charset="0"/>
        </a:defRPr>
      </a:lvl6pPr>
      <a:lvl7pPr marL="1219170" algn="l" rtl="0" eaLnBrk="1" fontAlgn="base" hangingPunct="1">
        <a:spcBef>
          <a:spcPct val="0"/>
        </a:spcBef>
        <a:spcAft>
          <a:spcPct val="0"/>
        </a:spcAft>
        <a:defRPr sz="3733" b="1">
          <a:solidFill>
            <a:schemeClr val="tx2"/>
          </a:solidFill>
          <a:latin typeface="Arial" charset="0"/>
        </a:defRPr>
      </a:lvl7pPr>
      <a:lvl8pPr marL="1828754" algn="l" rtl="0" eaLnBrk="1" fontAlgn="base" hangingPunct="1">
        <a:spcBef>
          <a:spcPct val="0"/>
        </a:spcBef>
        <a:spcAft>
          <a:spcPct val="0"/>
        </a:spcAft>
        <a:defRPr sz="3733" b="1">
          <a:solidFill>
            <a:schemeClr val="tx2"/>
          </a:solidFill>
          <a:latin typeface="Arial" charset="0"/>
        </a:defRPr>
      </a:lvl8pPr>
      <a:lvl9pPr marL="2438339" algn="l" rtl="0" eaLnBrk="1" fontAlgn="base" hangingPunct="1">
        <a:spcBef>
          <a:spcPct val="0"/>
        </a:spcBef>
        <a:spcAft>
          <a:spcPct val="0"/>
        </a:spcAft>
        <a:defRPr sz="3733" b="1">
          <a:solidFill>
            <a:schemeClr val="tx2"/>
          </a:solidFill>
          <a:latin typeface="Arial" charset="0"/>
        </a:defRPr>
      </a:lvl9pPr>
    </p:titleStyle>
    <p:bodyStyle>
      <a:lvl1pPr marL="457189" indent="-457189" algn="l" rtl="0" eaLnBrk="1" fontAlgn="base" hangingPunct="1">
        <a:spcBef>
          <a:spcPct val="40000"/>
        </a:spcBef>
        <a:spcAft>
          <a:spcPct val="0"/>
        </a:spcAft>
        <a:buClr>
          <a:srgbClr val="D90000"/>
        </a:buClr>
        <a:buFont typeface="Times" charset="0"/>
        <a:buChar char="•"/>
        <a:defRPr b="1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990575" indent="-380990" algn="l" rtl="0" eaLnBrk="1" fontAlgn="base" hangingPunct="1">
        <a:spcBef>
          <a:spcPct val="20000"/>
        </a:spcBef>
        <a:spcAft>
          <a:spcPct val="0"/>
        </a:spcAft>
        <a:buChar char="–"/>
        <a:defRPr sz="2267">
          <a:solidFill>
            <a:schemeClr val="tx1"/>
          </a:solidFill>
          <a:latin typeface="+mn-lt"/>
          <a:ea typeface="ＭＳ Ｐゴシック" charset="-128"/>
        </a:defRPr>
      </a:lvl2pPr>
      <a:lvl3pPr marL="1523962" indent="-304792" algn="l" rtl="0" eaLnBrk="1" fontAlgn="base" hangingPunct="1">
        <a:spcBef>
          <a:spcPct val="20000"/>
        </a:spcBef>
        <a:spcAft>
          <a:spcPct val="0"/>
        </a:spcAft>
        <a:buClr>
          <a:srgbClr val="CD0921"/>
        </a:buClr>
        <a:buFont typeface="Times" charset="0"/>
        <a:buChar char="•"/>
        <a:defRPr sz="2133">
          <a:solidFill>
            <a:schemeClr val="tx1"/>
          </a:solidFill>
          <a:latin typeface="+mn-lt"/>
          <a:ea typeface="ＭＳ Ｐゴシック" charset="-128"/>
        </a:defRPr>
      </a:lvl3pPr>
      <a:lvl4pPr marL="2133547" indent="-304792" algn="l" rtl="0" eaLnBrk="1" fontAlgn="base" hangingPunct="1">
        <a:spcBef>
          <a:spcPct val="20000"/>
        </a:spcBef>
        <a:spcAft>
          <a:spcPct val="0"/>
        </a:spcAft>
        <a:buChar char="–"/>
        <a:defRPr sz="1867">
          <a:solidFill>
            <a:schemeClr val="tx1"/>
          </a:solidFill>
          <a:latin typeface="+mn-lt"/>
          <a:ea typeface="ＭＳ Ｐゴシック" charset="-128"/>
        </a:defRPr>
      </a:lvl4pPr>
      <a:lvl5pPr marL="2743131" indent="-304792" algn="l" rtl="0" eaLnBrk="1" fontAlgn="base" hangingPunct="1">
        <a:spcBef>
          <a:spcPct val="20000"/>
        </a:spcBef>
        <a:spcAft>
          <a:spcPct val="0"/>
        </a:spcAft>
        <a:buChar char="»"/>
        <a:defRPr sz="1733">
          <a:solidFill>
            <a:schemeClr val="tx1"/>
          </a:solidFill>
          <a:latin typeface="+mn-lt"/>
          <a:ea typeface="ＭＳ Ｐゴシック" charset="-128"/>
        </a:defRPr>
      </a:lvl5pPr>
      <a:lvl6pPr marL="3352716" indent="-304792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6pPr>
      <a:lvl7pPr marL="3962301" indent="-304792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7pPr>
      <a:lvl8pPr marL="4571886" indent="-304792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8pPr>
      <a:lvl9pPr marL="5181470" indent="-304792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13" Type="http://schemas.openxmlformats.org/officeDocument/2006/relationships/image" Target="../media/image58.png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12" Type="http://schemas.openxmlformats.org/officeDocument/2006/relationships/image" Target="../media/image5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1.jpeg"/><Relationship Id="rId11" Type="http://schemas.openxmlformats.org/officeDocument/2006/relationships/image" Target="../media/image56.png"/><Relationship Id="rId5" Type="http://schemas.openxmlformats.org/officeDocument/2006/relationships/image" Target="../media/image50.jpeg"/><Relationship Id="rId10" Type="http://schemas.openxmlformats.org/officeDocument/2006/relationships/image" Target="../media/image55.jpeg"/><Relationship Id="rId4" Type="http://schemas.openxmlformats.org/officeDocument/2006/relationships/image" Target="../media/image49.jpeg"/><Relationship Id="rId9" Type="http://schemas.openxmlformats.org/officeDocument/2006/relationships/image" Target="../media/image5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4.png"/><Relationship Id="rId4" Type="http://schemas.openxmlformats.org/officeDocument/2006/relationships/image" Target="../media/image8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4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jpeg"/><Relationship Id="rId3" Type="http://schemas.openxmlformats.org/officeDocument/2006/relationships/image" Target="../media/image16.png"/><Relationship Id="rId7" Type="http://schemas.openxmlformats.org/officeDocument/2006/relationships/image" Target="../media/image20.jpeg"/><Relationship Id="rId12" Type="http://schemas.openxmlformats.org/officeDocument/2006/relationships/image" Target="../media/image25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jpeg"/><Relationship Id="rId11" Type="http://schemas.openxmlformats.org/officeDocument/2006/relationships/image" Target="../media/image24.jpeg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10" Type="http://schemas.openxmlformats.org/officeDocument/2006/relationships/image" Target="../media/image23.png"/><Relationship Id="rId4" Type="http://schemas.openxmlformats.org/officeDocument/2006/relationships/image" Target="../media/image17.jpeg"/><Relationship Id="rId9" Type="http://schemas.openxmlformats.org/officeDocument/2006/relationships/image" Target="../media/image22.jpeg"/><Relationship Id="rId1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jpe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gif"/><Relationship Id="rId5" Type="http://schemas.openxmlformats.org/officeDocument/2006/relationships/image" Target="../media/image31.png"/><Relationship Id="rId4" Type="http://schemas.openxmlformats.org/officeDocument/2006/relationships/image" Target="../media/image30.gif"/><Relationship Id="rId9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35539" y="4535893"/>
            <a:ext cx="975646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chemeClr val="bg1"/>
                </a:solidFill>
              </a:rPr>
              <a:t>Model Based Systems Engineering (MBSE) Considerations for </a:t>
            </a:r>
            <a:r>
              <a:rPr lang="en-US" sz="3200" b="1" dirty="0" smtClean="0">
                <a:solidFill>
                  <a:schemeClr val="bg1"/>
                </a:solidFill>
              </a:rPr>
              <a:t>ESOH</a:t>
            </a:r>
            <a:endParaRPr lang="en-US" sz="3200" b="1" dirty="0">
              <a:solidFill>
                <a:schemeClr val="bg1"/>
              </a:solidFill>
              <a:latin typeface="HelveticaNeueLT Std Cn" panose="020B0706030502030204" pitchFamily="34" charset="0"/>
              <a:ea typeface="ＭＳ Ｐゴシック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435539" y="5605903"/>
            <a:ext cx="813584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Leo </a:t>
            </a:r>
            <a:r>
              <a:rPr lang="en-US" sz="2400" dirty="0" smtClean="0">
                <a:solidFill>
                  <a:srgbClr val="FFFFFF"/>
                </a:solidFill>
              </a:rPr>
              <a:t>Kilfoy, General Manager </a:t>
            </a:r>
          </a:p>
          <a:p>
            <a:r>
              <a:rPr lang="en-US" sz="2400" dirty="0" smtClean="0">
                <a:solidFill>
                  <a:srgbClr val="FFFFFF"/>
                </a:solidFill>
              </a:rPr>
              <a:t>Engineering </a:t>
            </a:r>
            <a:r>
              <a:rPr lang="en-US" sz="2400" dirty="0">
                <a:solidFill>
                  <a:srgbClr val="FFFFFF"/>
                </a:solidFill>
              </a:rPr>
              <a:t>Lifecycle </a:t>
            </a:r>
            <a:r>
              <a:rPr lang="en-US" sz="2400" dirty="0" smtClean="0">
                <a:solidFill>
                  <a:srgbClr val="FFFFFF"/>
                </a:solidFill>
              </a:rPr>
              <a:t>Management Business Unit</a:t>
            </a:r>
          </a:p>
          <a:p>
            <a:r>
              <a:rPr lang="en-US" sz="2400" dirty="0" smtClean="0">
                <a:solidFill>
                  <a:srgbClr val="FFFFFF"/>
                </a:solidFill>
              </a:rPr>
              <a:t>Oct 26, 2017</a:t>
            </a:r>
            <a:endParaRPr lang="en-U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0373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/>
              <a:t>ELM &amp; MBSE</a:t>
            </a:r>
            <a:endParaRPr lang="en-US" b="0" dirty="0"/>
          </a:p>
        </p:txBody>
      </p:sp>
      <p:sp>
        <p:nvSpPr>
          <p:cNvPr id="4" name="Oval 3"/>
          <p:cNvSpPr/>
          <p:nvPr/>
        </p:nvSpPr>
        <p:spPr>
          <a:xfrm>
            <a:off x="3130828" y="3379304"/>
            <a:ext cx="526774" cy="510051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5877341" y="3379303"/>
            <a:ext cx="526774" cy="51005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8623854" y="3379302"/>
            <a:ext cx="526774" cy="5100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>
            <a:endCxn id="5" idx="2"/>
          </p:cNvCxnSpPr>
          <p:nvPr/>
        </p:nvCxnSpPr>
        <p:spPr>
          <a:xfrm>
            <a:off x="3657602" y="3634328"/>
            <a:ext cx="2219739" cy="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stCxn id="5" idx="6"/>
            <a:endCxn id="6" idx="2"/>
          </p:cNvCxnSpPr>
          <p:nvPr/>
        </p:nvCxnSpPr>
        <p:spPr>
          <a:xfrm flipV="1">
            <a:off x="6404115" y="3634328"/>
            <a:ext cx="2219739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773017" y="4134678"/>
            <a:ext cx="14344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Brief Intro to </a:t>
            </a:r>
            <a:br>
              <a:rPr lang="en-US" dirty="0" smtClean="0"/>
            </a:br>
            <a:r>
              <a:rPr lang="en-US" dirty="0" smtClean="0"/>
              <a:t>MSC &amp; ELM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359328" y="4259314"/>
            <a:ext cx="16337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ELM &amp; MBSE</a:t>
            </a:r>
          </a:p>
          <a:p>
            <a:pPr algn="ctr"/>
            <a:r>
              <a:rPr lang="en-US" b="1" dirty="0" smtClean="0"/>
              <a:t>Use Cases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8144925" y="4273177"/>
            <a:ext cx="1610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MBSE for ESOH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5233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/>
              <a:t>MBSE: Model Based Systems Engineering</a:t>
            </a:r>
            <a:endParaRPr lang="en-US" b="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MBSE</a:t>
            </a:r>
          </a:p>
          <a:p>
            <a:pPr lvl="1"/>
            <a:r>
              <a:rPr lang="en-US" dirty="0" smtClean="0"/>
              <a:t>is </a:t>
            </a:r>
            <a:r>
              <a:rPr lang="en-US" dirty="0"/>
              <a:t>a Systems Engineering methodology focused on using </a:t>
            </a:r>
            <a:r>
              <a:rPr lang="en-US" b="1" dirty="0">
                <a:solidFill>
                  <a:srgbClr val="C00000"/>
                </a:solidFill>
              </a:rPr>
              <a:t>domain models </a:t>
            </a:r>
            <a:r>
              <a:rPr lang="en-US" dirty="0"/>
              <a:t>as opposed to documents for engineering</a:t>
            </a:r>
          </a:p>
          <a:p>
            <a:pPr lvl="1"/>
            <a:r>
              <a:rPr lang="en-US" dirty="0" smtClean="0"/>
              <a:t>includes </a:t>
            </a:r>
            <a:r>
              <a:rPr lang="en-US" dirty="0"/>
              <a:t>behavioral, systems architecture, requirements, performance, simulation, test, etc. </a:t>
            </a:r>
          </a:p>
          <a:p>
            <a:pPr lvl="1"/>
            <a:r>
              <a:rPr lang="en-US" dirty="0" smtClean="0"/>
              <a:t>lowers </a:t>
            </a:r>
            <a:r>
              <a:rPr lang="en-US" dirty="0"/>
              <a:t>risk and improves system understanding </a:t>
            </a:r>
            <a:r>
              <a:rPr lang="en-US" b="1" dirty="0">
                <a:solidFill>
                  <a:srgbClr val="C00000"/>
                </a:solidFill>
              </a:rPr>
              <a:t>across the product </a:t>
            </a:r>
            <a:r>
              <a:rPr lang="en-US" b="1" dirty="0" smtClean="0">
                <a:solidFill>
                  <a:srgbClr val="C00000"/>
                </a:solidFill>
              </a:rPr>
              <a:t>lifecycle</a:t>
            </a:r>
            <a:endParaRPr lang="en-US" dirty="0" smtClean="0"/>
          </a:p>
          <a:p>
            <a:r>
              <a:rPr lang="en-US" dirty="0" smtClean="0"/>
              <a:t>MSC </a:t>
            </a:r>
            <a:r>
              <a:rPr lang="en-US" dirty="0"/>
              <a:t>ELM </a:t>
            </a:r>
            <a:endParaRPr lang="en-US" dirty="0" smtClean="0"/>
          </a:p>
          <a:p>
            <a:pPr lvl="1"/>
            <a:r>
              <a:rPr lang="en-US" dirty="0" smtClean="0"/>
              <a:t>is </a:t>
            </a:r>
            <a:r>
              <a:rPr lang="en-US" dirty="0"/>
              <a:t>broadly focused </a:t>
            </a:r>
            <a:r>
              <a:rPr lang="en-US" dirty="0" smtClean="0"/>
              <a:t>on MBSE, specifically </a:t>
            </a:r>
            <a:r>
              <a:rPr lang="en-US" b="1" dirty="0" smtClean="0">
                <a:solidFill>
                  <a:srgbClr val="C00000"/>
                </a:solidFill>
              </a:rPr>
              <a:t>Simulation, Materials &amp; Test domains </a:t>
            </a:r>
            <a:endParaRPr lang="en-US" b="1" dirty="0">
              <a:solidFill>
                <a:srgbClr val="C00000"/>
              </a:solidFill>
            </a:endParaRPr>
          </a:p>
          <a:p>
            <a:pPr lvl="1"/>
            <a:r>
              <a:rPr lang="en-US" dirty="0"/>
              <a:t>s</a:t>
            </a:r>
            <a:r>
              <a:rPr lang="en-US" dirty="0" smtClean="0"/>
              <a:t>upports </a:t>
            </a:r>
            <a:r>
              <a:rPr lang="en-US" dirty="0"/>
              <a:t>MBSE providing system behavior, </a:t>
            </a:r>
            <a:r>
              <a:rPr lang="en-US" dirty="0" smtClean="0"/>
              <a:t>performance &amp; </a:t>
            </a:r>
            <a:r>
              <a:rPr lang="en-US" dirty="0"/>
              <a:t>risk to facilitate </a:t>
            </a:r>
            <a:r>
              <a:rPr lang="en-US" b="1" dirty="0">
                <a:solidFill>
                  <a:srgbClr val="C00000"/>
                </a:solidFill>
              </a:rPr>
              <a:t>decision making </a:t>
            </a:r>
            <a:r>
              <a:rPr lang="en-US" b="1" dirty="0" smtClean="0">
                <a:solidFill>
                  <a:srgbClr val="C00000"/>
                </a:solidFill>
              </a:rPr>
              <a:t>process</a:t>
            </a: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412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/>
            <a:r>
              <a:rPr lang="en-US" sz="3600" dirty="0" smtClean="0">
                <a:solidFill>
                  <a:prstClr val="black"/>
                </a:solidFill>
              </a:rPr>
              <a:t>ELM Solution in the PLM</a:t>
            </a:r>
            <a:r>
              <a:rPr lang="en-US" sz="3200" dirty="0">
                <a:solidFill>
                  <a:prstClr val="black"/>
                </a:solidFill>
              </a:rPr>
              <a:t/>
            </a:r>
            <a:br>
              <a:rPr lang="en-US" sz="3200" dirty="0">
                <a:solidFill>
                  <a:prstClr val="black"/>
                </a:solidFill>
              </a:rPr>
            </a:br>
            <a:r>
              <a:rPr lang="en-US" sz="2000" dirty="0">
                <a:solidFill>
                  <a:prstClr val="black"/>
                </a:solidFill>
              </a:rPr>
              <a:t>Interaction with PLM components of the Development </a:t>
            </a:r>
            <a:r>
              <a:rPr lang="en-US" sz="2000" dirty="0" smtClean="0">
                <a:solidFill>
                  <a:schemeClr val="tx1"/>
                </a:solidFill>
              </a:rPr>
              <a:t>Process</a:t>
            </a:r>
            <a:r>
              <a:rPr lang="en-US" sz="1100" b="0" dirty="0" smtClean="0"/>
              <a:t/>
            </a:r>
            <a:br>
              <a:rPr lang="en-US" sz="1100" b="0" dirty="0" smtClean="0"/>
            </a:br>
            <a:r>
              <a:rPr lang="en-US" sz="2000" dirty="0" smtClean="0"/>
              <a:t>Ad</a:t>
            </a:r>
            <a:r>
              <a:rPr lang="en-US" sz="2000" b="0" dirty="0" smtClean="0"/>
              <a:t>dresses </a:t>
            </a:r>
            <a:r>
              <a:rPr lang="en-US" sz="2000" b="0" dirty="0"/>
              <a:t>a Range of Questions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2146882" y="2045754"/>
            <a:ext cx="8098983" cy="3477697"/>
            <a:chOff x="2146882" y="2045754"/>
            <a:chExt cx="8098983" cy="3477697"/>
          </a:xfrm>
        </p:grpSpPr>
        <p:sp>
          <p:nvSpPr>
            <p:cNvPr id="72" name="Text Box 12"/>
            <p:cNvSpPr txBox="1">
              <a:spLocks noChangeArrowheads="1"/>
            </p:cNvSpPr>
            <p:nvPr/>
          </p:nvSpPr>
          <p:spPr bwMode="auto">
            <a:xfrm>
              <a:off x="8294450" y="2838233"/>
              <a:ext cx="1951415" cy="30777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en-US" sz="1400" b="1" dirty="0">
                  <a:latin typeface="Arial"/>
                  <a:cs typeface="Arial"/>
                </a:rPr>
                <a:t>Is it crashworthy?</a:t>
              </a:r>
            </a:p>
          </p:txBody>
        </p:sp>
        <p:sp>
          <p:nvSpPr>
            <p:cNvPr id="70" name="Text Box 24"/>
            <p:cNvSpPr txBox="1">
              <a:spLocks noChangeArrowheads="1"/>
            </p:cNvSpPr>
            <p:nvPr/>
          </p:nvSpPr>
          <p:spPr bwMode="auto">
            <a:xfrm>
              <a:off x="2435425" y="3630714"/>
              <a:ext cx="1077539" cy="30777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r"/>
              <a:r>
                <a:rPr lang="en-US" sz="1400" b="1" dirty="0">
                  <a:latin typeface="Arial"/>
                  <a:cs typeface="Arial"/>
                </a:rPr>
                <a:t>Will it fail?</a:t>
              </a:r>
            </a:p>
          </p:txBody>
        </p:sp>
        <p:sp>
          <p:nvSpPr>
            <p:cNvPr id="79" name="Text Box 15"/>
            <p:cNvSpPr txBox="1">
              <a:spLocks noChangeArrowheads="1"/>
            </p:cNvSpPr>
            <p:nvPr/>
          </p:nvSpPr>
          <p:spPr bwMode="auto">
            <a:xfrm>
              <a:off x="2504354" y="4423194"/>
              <a:ext cx="1008609" cy="30777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r"/>
              <a:r>
                <a:rPr lang="en-US" sz="1400" b="1" dirty="0">
                  <a:latin typeface="Arial"/>
                  <a:cs typeface="Arial"/>
                </a:rPr>
                <a:t>Is it safe?</a:t>
              </a:r>
            </a:p>
          </p:txBody>
        </p:sp>
        <p:sp>
          <p:nvSpPr>
            <p:cNvPr id="77" name="Text Box 27"/>
            <p:cNvSpPr txBox="1">
              <a:spLocks noChangeArrowheads="1"/>
            </p:cNvSpPr>
            <p:nvPr/>
          </p:nvSpPr>
          <p:spPr bwMode="auto">
            <a:xfrm>
              <a:off x="8294449" y="3630714"/>
              <a:ext cx="1455848" cy="30777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400" b="1" dirty="0">
                  <a:latin typeface="Arial"/>
                  <a:cs typeface="Arial"/>
                </a:rPr>
                <a:t>Why did it fail?</a:t>
              </a:r>
            </a:p>
          </p:txBody>
        </p:sp>
        <p:sp>
          <p:nvSpPr>
            <p:cNvPr id="85" name="Text Box 18"/>
            <p:cNvSpPr txBox="1">
              <a:spLocks noChangeArrowheads="1"/>
            </p:cNvSpPr>
            <p:nvPr/>
          </p:nvSpPr>
          <p:spPr bwMode="auto">
            <a:xfrm>
              <a:off x="2255889" y="5215674"/>
              <a:ext cx="1257074" cy="30777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r"/>
              <a:r>
                <a:rPr lang="en-US" sz="1400" b="1" dirty="0">
                  <a:latin typeface="Arial"/>
                  <a:cs typeface="Arial"/>
                </a:rPr>
                <a:t>Can I test it?</a:t>
              </a:r>
            </a:p>
          </p:txBody>
        </p:sp>
        <p:sp>
          <p:nvSpPr>
            <p:cNvPr id="94" name="Text Box 9"/>
            <p:cNvSpPr txBox="1">
              <a:spLocks noChangeArrowheads="1"/>
            </p:cNvSpPr>
            <p:nvPr/>
          </p:nvSpPr>
          <p:spPr bwMode="auto">
            <a:xfrm>
              <a:off x="2215812" y="2838234"/>
              <a:ext cx="1297150" cy="30777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r"/>
              <a:r>
                <a:rPr lang="en-US" sz="1400" b="1" dirty="0">
                  <a:latin typeface="Arial"/>
                  <a:cs typeface="Arial"/>
                </a:rPr>
                <a:t>Is it durable?</a:t>
              </a:r>
            </a:p>
          </p:txBody>
        </p:sp>
        <p:sp>
          <p:nvSpPr>
            <p:cNvPr id="92" name="Text Box 21"/>
            <p:cNvSpPr txBox="1">
              <a:spLocks noChangeArrowheads="1"/>
            </p:cNvSpPr>
            <p:nvPr/>
          </p:nvSpPr>
          <p:spPr bwMode="auto">
            <a:xfrm>
              <a:off x="8294450" y="2045754"/>
              <a:ext cx="1497526" cy="30777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400" b="1" dirty="0">
                  <a:latin typeface="Arial"/>
                  <a:cs typeface="Arial"/>
                </a:rPr>
                <a:t>Will it perform?</a:t>
              </a:r>
            </a:p>
          </p:txBody>
        </p:sp>
        <p:sp>
          <p:nvSpPr>
            <p:cNvPr id="22" name="Text Box 15"/>
            <p:cNvSpPr txBox="1">
              <a:spLocks noChangeArrowheads="1"/>
            </p:cNvSpPr>
            <p:nvPr/>
          </p:nvSpPr>
          <p:spPr bwMode="auto">
            <a:xfrm>
              <a:off x="8294449" y="4423194"/>
              <a:ext cx="1645002" cy="30777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400" b="1" dirty="0">
                  <a:latin typeface="Arial"/>
                  <a:cs typeface="Arial"/>
                </a:rPr>
                <a:t>Can it be lighter?</a:t>
              </a:r>
            </a:p>
          </p:txBody>
        </p:sp>
        <p:sp>
          <p:nvSpPr>
            <p:cNvPr id="23" name="Text Box 15"/>
            <p:cNvSpPr txBox="1">
              <a:spLocks noChangeArrowheads="1"/>
            </p:cNvSpPr>
            <p:nvPr/>
          </p:nvSpPr>
          <p:spPr bwMode="auto">
            <a:xfrm>
              <a:off x="8294451" y="5215674"/>
              <a:ext cx="1354858" cy="30777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400" b="1" dirty="0">
                  <a:latin typeface="Arial"/>
                  <a:cs typeface="Arial"/>
                </a:rPr>
                <a:t>Is it too loud?</a:t>
              </a:r>
            </a:p>
          </p:txBody>
        </p:sp>
        <p:sp>
          <p:nvSpPr>
            <p:cNvPr id="87" name="Text Box 6"/>
            <p:cNvSpPr txBox="1">
              <a:spLocks noChangeArrowheads="1"/>
            </p:cNvSpPr>
            <p:nvPr/>
          </p:nvSpPr>
          <p:spPr bwMode="auto">
            <a:xfrm>
              <a:off x="2146882" y="2045754"/>
              <a:ext cx="1366079" cy="30777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r"/>
              <a:r>
                <a:rPr lang="en-US" sz="1400" b="1" dirty="0">
                  <a:latin typeface="Arial"/>
                  <a:cs typeface="Arial"/>
                </a:rPr>
                <a:t>Can I build it?</a:t>
              </a:r>
            </a:p>
          </p:txBody>
        </p:sp>
        <p:pic>
          <p:nvPicPr>
            <p:cNvPr id="3" name="Picture 2" descr="iStock_000010634502XSmall.jpg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69907" y="2109017"/>
              <a:ext cx="3947388" cy="2361384"/>
            </a:xfrm>
            <a:prstGeom prst="rect">
              <a:avLst/>
            </a:prstGeom>
          </p:spPr>
        </p:pic>
        <p:pic>
          <p:nvPicPr>
            <p:cNvPr id="5" name="Picture 4" descr="durable.jpeg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69906" y="2109017"/>
              <a:ext cx="3944735" cy="1917928"/>
            </a:xfrm>
            <a:prstGeom prst="rect">
              <a:avLst/>
            </a:prstGeom>
          </p:spPr>
        </p:pic>
        <p:pic>
          <p:nvPicPr>
            <p:cNvPr id="6" name="Picture 5" descr="iStock_000014796347Large.jpg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69906" y="2109018"/>
              <a:ext cx="3944735" cy="2958551"/>
            </a:xfrm>
            <a:prstGeom prst="rect">
              <a:avLst/>
            </a:prstGeom>
          </p:spPr>
        </p:pic>
        <p:pic>
          <p:nvPicPr>
            <p:cNvPr id="7" name="Picture 6" descr="iStock_000005360595XSmall.jpg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69909" y="2109017"/>
              <a:ext cx="3947753" cy="2619451"/>
            </a:xfrm>
            <a:prstGeom prst="rect">
              <a:avLst/>
            </a:prstGeom>
          </p:spPr>
        </p:pic>
        <p:pic>
          <p:nvPicPr>
            <p:cNvPr id="8" name="Picture 7" descr="iStock_000001381270Large.jpg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69906" y="2109019"/>
              <a:ext cx="2244815" cy="3367223"/>
            </a:xfrm>
            <a:prstGeom prst="rect">
              <a:avLst/>
            </a:prstGeom>
          </p:spPr>
        </p:pic>
        <p:pic>
          <p:nvPicPr>
            <p:cNvPr id="9" name="Picture 8" descr="iStock_000020388507XSmall.jpg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76560" y="2105661"/>
              <a:ext cx="3940621" cy="2608580"/>
            </a:xfrm>
            <a:prstGeom prst="rect">
              <a:avLst/>
            </a:prstGeom>
          </p:spPr>
        </p:pic>
        <p:pic>
          <p:nvPicPr>
            <p:cNvPr id="10" name="Picture 9" descr="crashworthy.jpeg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72561" y="2103121"/>
              <a:ext cx="3946003" cy="2968897"/>
            </a:xfrm>
            <a:prstGeom prst="rect">
              <a:avLst/>
            </a:prstGeom>
          </p:spPr>
        </p:pic>
        <p:pic>
          <p:nvPicPr>
            <p:cNvPr id="11" name="Picture 10" descr="iStock_000001299299XSmall.jpg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82721" y="2103120"/>
              <a:ext cx="3935843" cy="2611547"/>
            </a:xfrm>
            <a:prstGeom prst="rect">
              <a:avLst/>
            </a:prstGeom>
          </p:spPr>
        </p:pic>
        <p:pic>
          <p:nvPicPr>
            <p:cNvPr id="12" name="Picture 11" descr="GD_aeroscraft.psd"/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82720" y="2102308"/>
              <a:ext cx="3931920" cy="1685483"/>
            </a:xfrm>
            <a:prstGeom prst="rect">
              <a:avLst/>
            </a:prstGeom>
          </p:spPr>
        </p:pic>
        <p:pic>
          <p:nvPicPr>
            <p:cNvPr id="13" name="Picture 12" descr="iStock_000012608695Medium.jpg"/>
            <p:cNvPicPr>
              <a:picLocks noChangeAspect="1"/>
            </p:cNvPicPr>
            <p:nvPr/>
          </p:nvPicPr>
          <p:blipFill rotWithShape="1"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62401" y="2113280"/>
              <a:ext cx="3959732" cy="3362960"/>
            </a:xfrm>
            <a:prstGeom prst="rect">
              <a:avLst/>
            </a:prstGeom>
          </p:spPr>
        </p:pic>
        <p:pic>
          <p:nvPicPr>
            <p:cNvPr id="14" name="Picture 13" descr="Question_Graphic.psd"/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58183" y="2104570"/>
              <a:ext cx="3968168" cy="33708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84742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>
                <a:solidFill>
                  <a:prstClr val="black"/>
                </a:solidFill>
              </a:rPr>
              <a:t>ELM Solution in the PLM</a:t>
            </a:r>
            <a:r>
              <a:rPr lang="en-US" sz="2000" dirty="0">
                <a:solidFill>
                  <a:prstClr val="black"/>
                </a:solidFill>
              </a:rPr>
              <a:t/>
            </a:r>
            <a:br>
              <a:rPr lang="en-US" sz="2000" dirty="0">
                <a:solidFill>
                  <a:prstClr val="black"/>
                </a:solidFill>
              </a:rPr>
            </a:br>
            <a:r>
              <a:rPr lang="en-US" sz="2700" dirty="0">
                <a:solidFill>
                  <a:prstClr val="black"/>
                </a:solidFill>
              </a:rPr>
              <a:t>Interaction with PLM components of the Development Process</a:t>
            </a:r>
            <a:endParaRPr lang="en-US" sz="5300" dirty="0"/>
          </a:p>
        </p:txBody>
      </p:sp>
      <p:grpSp>
        <p:nvGrpSpPr>
          <p:cNvPr id="6" name="Group 7"/>
          <p:cNvGrpSpPr>
            <a:grpSpLocks/>
          </p:cNvGrpSpPr>
          <p:nvPr/>
        </p:nvGrpSpPr>
        <p:grpSpPr bwMode="auto">
          <a:xfrm>
            <a:off x="4505325" y="3992563"/>
            <a:ext cx="3048000" cy="2133600"/>
            <a:chOff x="0" y="0"/>
            <a:chExt cx="1276349" cy="829627"/>
          </a:xfrm>
        </p:grpSpPr>
        <p:sp>
          <p:nvSpPr>
            <p:cNvPr id="7" name="Rounded Rectangle 38"/>
            <p:cNvSpPr>
              <a:spLocks noChangeArrowheads="1"/>
            </p:cNvSpPr>
            <p:nvPr/>
          </p:nvSpPr>
          <p:spPr bwMode="auto">
            <a:xfrm>
              <a:off x="0" y="0"/>
              <a:ext cx="1276349" cy="829627"/>
            </a:xfrm>
            <a:prstGeom prst="roundRect">
              <a:avLst>
                <a:gd name="adj" fmla="val 16667"/>
              </a:avLst>
            </a:pr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sym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sym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sym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sym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sym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sym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sym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sym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sym typeface="MS PGothic" panose="020B0600070205080204" pitchFamily="34" charset="-128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8" name="Rounded Rectangle 4"/>
            <p:cNvSpPr>
              <a:spLocks noChangeArrowheads="1"/>
            </p:cNvSpPr>
            <p:nvPr/>
          </p:nvSpPr>
          <p:spPr bwMode="auto">
            <a:xfrm>
              <a:off x="40499" y="40499"/>
              <a:ext cx="1195351" cy="7486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0960" tIns="60960" rIns="60960" bIns="60960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sym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sym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sym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sym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sym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sym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sym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sym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sym typeface="MS PGothic" panose="020B0600070205080204" pitchFamily="34" charset="-128"/>
                </a:defRPr>
              </a:lvl9pPr>
            </a:lstStyle>
            <a:p>
              <a:pPr algn="ctr">
                <a:lnSpc>
                  <a:spcPct val="90000"/>
                </a:lnSpc>
                <a:spcAft>
                  <a:spcPct val="35000"/>
                </a:spcAft>
              </a:pPr>
              <a:r>
                <a:rPr lang="zh-CN" altLang="zh-CN" sz="1600">
                  <a:solidFill>
                    <a:srgbClr val="FFFFFF"/>
                  </a:solidFill>
                  <a:ea typeface="MS PGothic" panose="020B0600070205080204" pitchFamily="34" charset="-128"/>
                  <a:sym typeface="Arial" panose="020B0604020202020204" pitchFamily="34" charset="0"/>
                </a:rPr>
                <a:t>Environment for Simulation</a:t>
              </a:r>
            </a:p>
          </p:txBody>
        </p:sp>
      </p:grpSp>
      <p:grpSp>
        <p:nvGrpSpPr>
          <p:cNvPr id="9" name="Group 14"/>
          <p:cNvGrpSpPr>
            <a:grpSpLocks/>
          </p:cNvGrpSpPr>
          <p:nvPr/>
        </p:nvGrpSpPr>
        <p:grpSpPr bwMode="auto">
          <a:xfrm>
            <a:off x="2146377" y="2046288"/>
            <a:ext cx="8099349" cy="3478167"/>
            <a:chOff x="76" y="0"/>
            <a:chExt cx="8098906" cy="3477651"/>
          </a:xfrm>
        </p:grpSpPr>
        <p:sp>
          <p:nvSpPr>
            <p:cNvPr id="10" name="Text Box 12"/>
            <p:cNvSpPr>
              <a:spLocks noChangeArrowheads="1"/>
            </p:cNvSpPr>
            <p:nvPr/>
          </p:nvSpPr>
          <p:spPr bwMode="auto">
            <a:xfrm>
              <a:off x="6147568" y="792480"/>
              <a:ext cx="1951414" cy="3077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sym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sym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sym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sym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sym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sym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sym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sym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sym typeface="MS PGothic" panose="020B0600070205080204" pitchFamily="34" charset="-128"/>
                </a:defRPr>
              </a:lvl9pPr>
            </a:lstStyle>
            <a:p>
              <a:r>
                <a:rPr lang="en-US" altLang="zh-CN" sz="1400" b="1">
                  <a:solidFill>
                    <a:srgbClr val="000000"/>
                  </a:solidFill>
                  <a:ea typeface="MS PGothic" panose="020B0600070205080204" pitchFamily="34" charset="-128"/>
                  <a:sym typeface="Arial" panose="020B0604020202020204" pitchFamily="34" charset="0"/>
                </a:rPr>
                <a:t>Is it crashworthy?</a:t>
              </a:r>
              <a:endParaRPr lang="zh-CN" altLang="en-US">
                <a:ea typeface="MS PGothic" panose="020B0600070205080204" pitchFamily="34" charset="-128"/>
              </a:endParaRPr>
            </a:p>
          </p:txBody>
        </p:sp>
        <p:sp>
          <p:nvSpPr>
            <p:cNvPr id="11" name="Text Box 24"/>
            <p:cNvSpPr>
              <a:spLocks noChangeArrowheads="1"/>
            </p:cNvSpPr>
            <p:nvPr/>
          </p:nvSpPr>
          <p:spPr bwMode="auto">
            <a:xfrm>
              <a:off x="288601" y="1584960"/>
              <a:ext cx="1077480" cy="3077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sym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sym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sym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sym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sym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sym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sym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sym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sym typeface="MS PGothic" panose="020B0600070205080204" pitchFamily="34" charset="-128"/>
                </a:defRPr>
              </a:lvl9pPr>
            </a:lstStyle>
            <a:p>
              <a:pPr algn="r"/>
              <a:r>
                <a:rPr lang="en-US" altLang="zh-CN" sz="1400" b="1">
                  <a:solidFill>
                    <a:srgbClr val="000000"/>
                  </a:solidFill>
                  <a:ea typeface="MS PGothic" panose="020B0600070205080204" pitchFamily="34" charset="-128"/>
                  <a:sym typeface="Arial" panose="020B0604020202020204" pitchFamily="34" charset="0"/>
                </a:rPr>
                <a:t>Will it fail?</a:t>
              </a:r>
              <a:endParaRPr lang="zh-CN" altLang="en-US">
                <a:ea typeface="MS PGothic" panose="020B0600070205080204" pitchFamily="34" charset="-128"/>
              </a:endParaRPr>
            </a:p>
          </p:txBody>
        </p:sp>
        <p:sp>
          <p:nvSpPr>
            <p:cNvPr id="12" name="Text Box 15"/>
            <p:cNvSpPr>
              <a:spLocks noChangeArrowheads="1"/>
            </p:cNvSpPr>
            <p:nvPr/>
          </p:nvSpPr>
          <p:spPr bwMode="auto">
            <a:xfrm>
              <a:off x="357527" y="2377439"/>
              <a:ext cx="1008554" cy="3077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sym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sym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sym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sym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sym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sym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sym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sym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sym typeface="MS PGothic" panose="020B0600070205080204" pitchFamily="34" charset="-128"/>
                </a:defRPr>
              </a:lvl9pPr>
            </a:lstStyle>
            <a:p>
              <a:pPr algn="r"/>
              <a:r>
                <a:rPr lang="en-US" altLang="zh-CN" sz="1400" b="1">
                  <a:solidFill>
                    <a:srgbClr val="000000"/>
                  </a:solidFill>
                  <a:ea typeface="MS PGothic" panose="020B0600070205080204" pitchFamily="34" charset="-128"/>
                  <a:sym typeface="Arial" panose="020B0604020202020204" pitchFamily="34" charset="0"/>
                </a:rPr>
                <a:t>Is it safe?</a:t>
              </a:r>
              <a:endParaRPr lang="zh-CN" altLang="en-US">
                <a:ea typeface="MS PGothic" panose="020B0600070205080204" pitchFamily="34" charset="-128"/>
              </a:endParaRPr>
            </a:p>
          </p:txBody>
        </p:sp>
        <p:sp>
          <p:nvSpPr>
            <p:cNvPr id="13" name="Text Box 27"/>
            <p:cNvSpPr>
              <a:spLocks noChangeArrowheads="1"/>
            </p:cNvSpPr>
            <p:nvPr/>
          </p:nvSpPr>
          <p:spPr bwMode="auto">
            <a:xfrm>
              <a:off x="6147568" y="1584960"/>
              <a:ext cx="1455768" cy="3077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sym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sym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sym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sym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sym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sym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sym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sym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sym typeface="MS PGothic" panose="020B0600070205080204" pitchFamily="34" charset="-128"/>
                </a:defRPr>
              </a:lvl9pPr>
            </a:lstStyle>
            <a:p>
              <a:r>
                <a:rPr lang="en-US" altLang="zh-CN" sz="1400" b="1">
                  <a:solidFill>
                    <a:srgbClr val="000000"/>
                  </a:solidFill>
                  <a:ea typeface="MS PGothic" panose="020B0600070205080204" pitchFamily="34" charset="-128"/>
                  <a:sym typeface="Arial" panose="020B0604020202020204" pitchFamily="34" charset="0"/>
                </a:rPr>
                <a:t>Why did it fail?</a:t>
              </a:r>
              <a:endParaRPr lang="zh-CN" altLang="en-US">
                <a:ea typeface="MS PGothic" panose="020B0600070205080204" pitchFamily="34" charset="-128"/>
              </a:endParaRPr>
            </a:p>
          </p:txBody>
        </p:sp>
        <p:sp>
          <p:nvSpPr>
            <p:cNvPr id="14" name="Text Box 18"/>
            <p:cNvSpPr>
              <a:spLocks noChangeArrowheads="1"/>
            </p:cNvSpPr>
            <p:nvPr/>
          </p:nvSpPr>
          <p:spPr bwMode="auto">
            <a:xfrm>
              <a:off x="109074" y="3169919"/>
              <a:ext cx="1257005" cy="3077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sym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sym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sym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sym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sym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sym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sym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sym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sym typeface="MS PGothic" panose="020B0600070205080204" pitchFamily="34" charset="-128"/>
                </a:defRPr>
              </a:lvl9pPr>
            </a:lstStyle>
            <a:p>
              <a:pPr algn="r"/>
              <a:r>
                <a:rPr lang="en-US" altLang="zh-CN" sz="1400" b="1">
                  <a:solidFill>
                    <a:srgbClr val="000000"/>
                  </a:solidFill>
                  <a:ea typeface="MS PGothic" panose="020B0600070205080204" pitchFamily="34" charset="-128"/>
                  <a:sym typeface="Arial" panose="020B0604020202020204" pitchFamily="34" charset="0"/>
                </a:rPr>
                <a:t>Can I test it?</a:t>
              </a:r>
              <a:endParaRPr lang="zh-CN" altLang="en-US">
                <a:ea typeface="MS PGothic" panose="020B0600070205080204" pitchFamily="34" charset="-128"/>
              </a:endParaRPr>
            </a:p>
          </p:txBody>
        </p:sp>
        <p:sp>
          <p:nvSpPr>
            <p:cNvPr id="15" name="Text Box 9"/>
            <p:cNvSpPr>
              <a:spLocks noChangeArrowheads="1"/>
            </p:cNvSpPr>
            <p:nvPr/>
          </p:nvSpPr>
          <p:spPr bwMode="auto">
            <a:xfrm>
              <a:off x="69000" y="792480"/>
              <a:ext cx="1297079" cy="3077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sym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sym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sym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sym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sym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sym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sym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sym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sym typeface="MS PGothic" panose="020B0600070205080204" pitchFamily="34" charset="-128"/>
                </a:defRPr>
              </a:lvl9pPr>
            </a:lstStyle>
            <a:p>
              <a:pPr algn="r"/>
              <a:r>
                <a:rPr lang="en-US" altLang="zh-CN" sz="1400" b="1">
                  <a:solidFill>
                    <a:srgbClr val="000000"/>
                  </a:solidFill>
                  <a:ea typeface="MS PGothic" panose="020B0600070205080204" pitchFamily="34" charset="-128"/>
                  <a:sym typeface="Arial" panose="020B0604020202020204" pitchFamily="34" charset="0"/>
                </a:rPr>
                <a:t>Is it durable?</a:t>
              </a:r>
              <a:endParaRPr lang="zh-CN" altLang="en-US">
                <a:ea typeface="MS PGothic" panose="020B0600070205080204" pitchFamily="34" charset="-128"/>
              </a:endParaRPr>
            </a:p>
          </p:txBody>
        </p:sp>
        <p:sp>
          <p:nvSpPr>
            <p:cNvPr id="16" name="Text Box 21"/>
            <p:cNvSpPr>
              <a:spLocks noChangeArrowheads="1"/>
            </p:cNvSpPr>
            <p:nvPr/>
          </p:nvSpPr>
          <p:spPr bwMode="auto">
            <a:xfrm>
              <a:off x="6147568" y="0"/>
              <a:ext cx="1497444" cy="3077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sym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sym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sym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sym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sym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sym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sym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sym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sym typeface="MS PGothic" panose="020B0600070205080204" pitchFamily="34" charset="-128"/>
                </a:defRPr>
              </a:lvl9pPr>
            </a:lstStyle>
            <a:p>
              <a:r>
                <a:rPr lang="en-US" altLang="zh-CN" sz="1400" b="1">
                  <a:solidFill>
                    <a:srgbClr val="000000"/>
                  </a:solidFill>
                  <a:ea typeface="MS PGothic" panose="020B0600070205080204" pitchFamily="34" charset="-128"/>
                  <a:sym typeface="Arial" panose="020B0604020202020204" pitchFamily="34" charset="0"/>
                </a:rPr>
                <a:t>Will it perform?</a:t>
              </a:r>
              <a:endParaRPr lang="zh-CN" altLang="en-US">
                <a:ea typeface="MS PGothic" panose="020B0600070205080204" pitchFamily="34" charset="-128"/>
              </a:endParaRPr>
            </a:p>
          </p:txBody>
        </p:sp>
        <p:sp>
          <p:nvSpPr>
            <p:cNvPr id="17" name="Text Box 15"/>
            <p:cNvSpPr>
              <a:spLocks noChangeArrowheads="1"/>
            </p:cNvSpPr>
            <p:nvPr/>
          </p:nvSpPr>
          <p:spPr bwMode="auto">
            <a:xfrm>
              <a:off x="6147568" y="2377440"/>
              <a:ext cx="1644912" cy="3077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sym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sym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sym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sym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sym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sym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sym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sym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sym typeface="MS PGothic" panose="020B0600070205080204" pitchFamily="34" charset="-128"/>
                </a:defRPr>
              </a:lvl9pPr>
            </a:lstStyle>
            <a:p>
              <a:r>
                <a:rPr lang="en-US" altLang="zh-CN" sz="1400" b="1">
                  <a:solidFill>
                    <a:srgbClr val="000000"/>
                  </a:solidFill>
                  <a:ea typeface="MS PGothic" panose="020B0600070205080204" pitchFamily="34" charset="-128"/>
                  <a:sym typeface="Arial" panose="020B0604020202020204" pitchFamily="34" charset="0"/>
                </a:rPr>
                <a:t>Can it be lighter?</a:t>
              </a:r>
            </a:p>
          </p:txBody>
        </p:sp>
        <p:sp>
          <p:nvSpPr>
            <p:cNvPr id="18" name="Text Box 15"/>
            <p:cNvSpPr>
              <a:spLocks noChangeArrowheads="1"/>
            </p:cNvSpPr>
            <p:nvPr/>
          </p:nvSpPr>
          <p:spPr bwMode="auto">
            <a:xfrm>
              <a:off x="6147568" y="3169920"/>
              <a:ext cx="1354784" cy="3077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sym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sym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sym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sym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sym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sym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sym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sym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sym typeface="MS PGothic" panose="020B0600070205080204" pitchFamily="34" charset="-128"/>
                </a:defRPr>
              </a:lvl9pPr>
            </a:lstStyle>
            <a:p>
              <a:r>
                <a:rPr lang="en-US" altLang="zh-CN" sz="1400" b="1">
                  <a:solidFill>
                    <a:srgbClr val="000000"/>
                  </a:solidFill>
                  <a:ea typeface="MS PGothic" panose="020B0600070205080204" pitchFamily="34" charset="-128"/>
                  <a:sym typeface="Arial" panose="020B0604020202020204" pitchFamily="34" charset="0"/>
                </a:rPr>
                <a:t>Is it too loud?</a:t>
              </a:r>
            </a:p>
          </p:txBody>
        </p:sp>
        <p:sp>
          <p:nvSpPr>
            <p:cNvPr id="19" name="Text Box 6"/>
            <p:cNvSpPr>
              <a:spLocks noChangeArrowheads="1"/>
            </p:cNvSpPr>
            <p:nvPr/>
          </p:nvSpPr>
          <p:spPr bwMode="auto">
            <a:xfrm>
              <a:off x="76" y="0"/>
              <a:ext cx="1366004" cy="3077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sym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sym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sym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sym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sym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sym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sym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sym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sym typeface="MS PGothic" panose="020B0600070205080204" pitchFamily="34" charset="-128"/>
                </a:defRPr>
              </a:lvl9pPr>
            </a:lstStyle>
            <a:p>
              <a:pPr algn="r"/>
              <a:r>
                <a:rPr lang="en-US" altLang="zh-CN" sz="1400" b="1">
                  <a:solidFill>
                    <a:srgbClr val="000000"/>
                  </a:solidFill>
                  <a:ea typeface="MS PGothic" panose="020B0600070205080204" pitchFamily="34" charset="-128"/>
                  <a:sym typeface="Arial" panose="020B0604020202020204" pitchFamily="34" charset="0"/>
                </a:rPr>
                <a:t>Can I build it?</a:t>
              </a:r>
              <a:endParaRPr lang="zh-CN" altLang="en-US">
                <a:ea typeface="MS PGothic" panose="020B0600070205080204" pitchFamily="34" charset="-128"/>
              </a:endParaRPr>
            </a:p>
          </p:txBody>
        </p:sp>
        <p:pic>
          <p:nvPicPr>
            <p:cNvPr id="20" name="Picture 13" descr="Question_Graphic.psd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11301" y="58816"/>
              <a:ext cx="3968168" cy="33708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1" name="Group 20"/>
          <p:cNvGrpSpPr>
            <a:grpSpLocks/>
          </p:cNvGrpSpPr>
          <p:nvPr/>
        </p:nvGrpSpPr>
        <p:grpSpPr bwMode="auto">
          <a:xfrm>
            <a:off x="2744788" y="1284289"/>
            <a:ext cx="1371600" cy="1362075"/>
            <a:chOff x="0" y="0"/>
            <a:chExt cx="1371600" cy="1362404"/>
          </a:xfrm>
        </p:grpSpPr>
        <p:pic>
          <p:nvPicPr>
            <p:cNvPr id="22" name="Picture 2" descr="C:\Users\cbraeuch\Documents\Automotive\5_Cooperations\dSPACE\Architecture - ALM Context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95400" cy="1362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Rectangle 20"/>
            <p:cNvSpPr>
              <a:spLocks noChangeArrowheads="1"/>
            </p:cNvSpPr>
            <p:nvPr/>
          </p:nvSpPr>
          <p:spPr bwMode="auto">
            <a:xfrm>
              <a:off x="990600" y="0"/>
              <a:ext cx="381000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sym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sym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sym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sym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sym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sym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sym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sym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sym typeface="MS PGothic" panose="020B0600070205080204" pitchFamily="34" charset="-128"/>
                </a:defRPr>
              </a:lvl9pPr>
            </a:lstStyle>
            <a:p>
              <a:pPr algn="ctr"/>
              <a:endParaRPr lang="zh-CN" altLang="zh-CN">
                <a:solidFill>
                  <a:srgbClr val="FFFFFF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</p:grpSp>
      <p:sp>
        <p:nvSpPr>
          <p:cNvPr id="24" name="TextBox 21"/>
          <p:cNvSpPr>
            <a:spLocks noChangeArrowheads="1"/>
          </p:cNvSpPr>
          <p:nvPr/>
        </p:nvSpPr>
        <p:spPr bwMode="auto">
          <a:xfrm>
            <a:off x="2288137" y="2655890"/>
            <a:ext cx="248016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MS PGothic" panose="020B0600070205080204" pitchFamily="34" charset="-128"/>
              </a:defRPr>
            </a:lvl9pPr>
          </a:lstStyle>
          <a:p>
            <a:pPr algn="ctr"/>
            <a:r>
              <a:rPr lang="en-US" altLang="zh-CN" sz="1800" dirty="0">
                <a:solidFill>
                  <a:srgbClr val="000000"/>
                </a:solidFill>
                <a:ea typeface="MS PGothic" panose="020B0600070205080204" pitchFamily="34" charset="-128"/>
                <a:sym typeface="Arial" panose="020B0604020202020204" pitchFamily="34" charset="0"/>
              </a:rPr>
              <a:t>Product Requirements</a:t>
            </a:r>
          </a:p>
          <a:p>
            <a:pPr algn="ctr"/>
            <a:r>
              <a:rPr lang="en-US" altLang="zh-CN" sz="1800" dirty="0">
                <a:solidFill>
                  <a:srgbClr val="000000"/>
                </a:solidFill>
                <a:ea typeface="MS PGothic" panose="020B0600070205080204" pitchFamily="34" charset="-128"/>
                <a:sym typeface="Arial" panose="020B0604020202020204" pitchFamily="34" charset="0"/>
              </a:rPr>
              <a:t>&amp; Objectives</a:t>
            </a:r>
            <a:endParaRPr lang="zh-CN" altLang="en-US" dirty="0">
              <a:ea typeface="MS PGothic" panose="020B0600070205080204" pitchFamily="34" charset="-128"/>
            </a:endParaRPr>
          </a:p>
        </p:txBody>
      </p:sp>
      <p:sp>
        <p:nvSpPr>
          <p:cNvPr id="25" name="TextBox 22"/>
          <p:cNvSpPr>
            <a:spLocks noChangeArrowheads="1"/>
          </p:cNvSpPr>
          <p:nvPr/>
        </p:nvSpPr>
        <p:spPr bwMode="auto">
          <a:xfrm>
            <a:off x="7697789" y="2655889"/>
            <a:ext cx="200567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MS PGothic" panose="020B0600070205080204" pitchFamily="34" charset="-128"/>
              </a:defRPr>
            </a:lvl9pPr>
          </a:lstStyle>
          <a:p>
            <a:r>
              <a:rPr lang="en-US" altLang="zh-CN" sz="1800">
                <a:solidFill>
                  <a:srgbClr val="000000"/>
                </a:solidFill>
                <a:ea typeface="MS PGothic" panose="020B0600070205080204" pitchFamily="34" charset="-128"/>
                <a:sym typeface="Arial" panose="020B0604020202020204" pitchFamily="34" charset="0"/>
              </a:rPr>
              <a:t>Product Definition</a:t>
            </a:r>
            <a:endParaRPr lang="zh-CN" altLang="en-US">
              <a:ea typeface="MS PGothic" panose="020B0600070205080204" pitchFamily="34" charset="-128"/>
            </a:endParaRPr>
          </a:p>
        </p:txBody>
      </p:sp>
      <p:sp>
        <p:nvSpPr>
          <p:cNvPr id="26" name="Rectangle 23"/>
          <p:cNvSpPr>
            <a:spLocks noChangeArrowheads="1"/>
          </p:cNvSpPr>
          <p:nvPr/>
        </p:nvSpPr>
        <p:spPr bwMode="auto">
          <a:xfrm>
            <a:off x="7773988" y="1436688"/>
            <a:ext cx="1676400" cy="1219200"/>
          </a:xfrm>
          <a:prstGeom prst="rect">
            <a:avLst/>
          </a:prstGeom>
          <a:solidFill>
            <a:srgbClr val="009C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MS PGothic" panose="020B0600070205080204" pitchFamily="34" charset="-128"/>
              </a:defRPr>
            </a:lvl9pPr>
          </a:lstStyle>
          <a:p>
            <a:pPr algn="ctr"/>
            <a:r>
              <a:rPr lang="en-US" altLang="zh-CN">
                <a:solidFill>
                  <a:srgbClr val="FFFFFF"/>
                </a:solidFill>
                <a:ea typeface="MS PGothic" panose="020B0600070205080204" pitchFamily="34" charset="-128"/>
                <a:sym typeface="Arial" panose="020B0604020202020204" pitchFamily="34" charset="0"/>
              </a:rPr>
              <a:t>PDM</a:t>
            </a:r>
            <a:endParaRPr lang="zh-CN" altLang="en-US">
              <a:ea typeface="MS PGothic" panose="020B0600070205080204" pitchFamily="34" charset="-128"/>
            </a:endParaRPr>
          </a:p>
        </p:txBody>
      </p:sp>
      <p:pic>
        <p:nvPicPr>
          <p:cNvPr id="27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127" y="4435475"/>
            <a:ext cx="1090613" cy="514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8" name="Group 12"/>
          <p:cNvGrpSpPr/>
          <p:nvPr/>
        </p:nvGrpSpPr>
        <p:grpSpPr>
          <a:xfrm>
            <a:off x="4726026" y="2045752"/>
            <a:ext cx="2615277" cy="1828800"/>
            <a:chOff x="2590800" y="3352800"/>
            <a:chExt cx="1371600" cy="1295400"/>
          </a:xfrm>
          <a:solidFill>
            <a:schemeClr val="bg1">
              <a:lumMod val="50000"/>
            </a:schemeClr>
          </a:solidFill>
        </p:grpSpPr>
        <p:sp>
          <p:nvSpPr>
            <p:cNvPr id="29" name="Bent Arrow 28"/>
            <p:cNvSpPr/>
            <p:nvPr/>
          </p:nvSpPr>
          <p:spPr>
            <a:xfrm rot="5400000">
              <a:off x="2400300" y="3543300"/>
              <a:ext cx="1295400" cy="914400"/>
            </a:xfrm>
            <a:prstGeom prst="bent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30" name="Bent Arrow 29"/>
            <p:cNvSpPr/>
            <p:nvPr/>
          </p:nvSpPr>
          <p:spPr>
            <a:xfrm rot="16200000" flipH="1">
              <a:off x="2857500" y="3543300"/>
              <a:ext cx="1295400" cy="914400"/>
            </a:xfrm>
            <a:prstGeom prst="bent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</p:grpSp>
      <p:sp>
        <p:nvSpPr>
          <p:cNvPr id="31" name="TextBox 40"/>
          <p:cNvSpPr>
            <a:spLocks noChangeArrowheads="1"/>
          </p:cNvSpPr>
          <p:nvPr/>
        </p:nvSpPr>
        <p:spPr bwMode="auto">
          <a:xfrm>
            <a:off x="5632322" y="2879726"/>
            <a:ext cx="789245" cy="288147"/>
          </a:xfrm>
          <a:prstGeom prst="rect">
            <a:avLst/>
          </a:prstGeom>
          <a:solidFill>
            <a:srgbClr val="BFBFBF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lIns="36000" tIns="36000" rIns="36000" bIns="3600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MS PGothic" panose="020B0600070205080204" pitchFamily="34" charset="-128"/>
              </a:defRPr>
            </a:lvl9pPr>
          </a:lstStyle>
          <a:p>
            <a:pPr algn="ctr"/>
            <a:r>
              <a:rPr lang="en-US" altLang="zh-CN" sz="1400">
                <a:solidFill>
                  <a:srgbClr val="000000"/>
                </a:solidFill>
                <a:ea typeface="MS PGothic" panose="020B0600070205080204" pitchFamily="34" charset="-128"/>
                <a:sym typeface="Arial" panose="020B0604020202020204" pitchFamily="34" charset="0"/>
              </a:rPr>
              <a:t>Question</a:t>
            </a:r>
          </a:p>
        </p:txBody>
      </p:sp>
      <p:sp>
        <p:nvSpPr>
          <p:cNvPr id="32" name="Bent Arrow 31"/>
          <p:cNvSpPr/>
          <p:nvPr/>
        </p:nvSpPr>
        <p:spPr>
          <a:xfrm rot="16200000">
            <a:off x="2590075" y="3782216"/>
            <a:ext cx="2209800" cy="1447800"/>
          </a:xfrm>
          <a:prstGeom prst="bentArrow">
            <a:avLst/>
          </a:prstGeom>
          <a:solidFill>
            <a:srgbClr val="CB1D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33" name="TextBox 42"/>
          <p:cNvSpPr>
            <a:spLocks noChangeArrowheads="1"/>
          </p:cNvSpPr>
          <p:nvPr/>
        </p:nvSpPr>
        <p:spPr bwMode="auto">
          <a:xfrm>
            <a:off x="2528889" y="3979865"/>
            <a:ext cx="1694942" cy="503590"/>
          </a:xfrm>
          <a:prstGeom prst="rect">
            <a:avLst/>
          </a:prstGeom>
          <a:solidFill>
            <a:srgbClr val="BFBFBF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lIns="36000" tIns="36000" rIns="36000" bIns="3600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MS PGothic" panose="020B0600070205080204" pitchFamily="34" charset="-128"/>
              </a:defRPr>
            </a:lvl9pPr>
          </a:lstStyle>
          <a:p>
            <a:r>
              <a:rPr lang="en-US" altLang="zh-CN" sz="1400" dirty="0">
                <a:solidFill>
                  <a:srgbClr val="000000"/>
                </a:solidFill>
                <a:ea typeface="MS PGothic" panose="020B0600070205080204" pitchFamily="34" charset="-128"/>
                <a:sym typeface="Arial" panose="020B0604020202020204" pitchFamily="34" charset="0"/>
              </a:rPr>
              <a:t>Answer:</a:t>
            </a:r>
            <a:r>
              <a:rPr lang="zh-CN" altLang="en-US" sz="1400" dirty="0">
                <a:solidFill>
                  <a:srgbClr val="000000"/>
                </a:solidFill>
                <a:ea typeface="MS PGothic" panose="020B0600070205080204" pitchFamily="34" charset="-128"/>
                <a:sym typeface="Arial" panose="020B0604020202020204" pitchFamily="34" charset="0"/>
              </a:rPr>
              <a:t/>
            </a:r>
            <a:br>
              <a:rPr lang="zh-CN" altLang="en-US" sz="1400" dirty="0">
                <a:solidFill>
                  <a:srgbClr val="000000"/>
                </a:solidFill>
                <a:ea typeface="MS PGothic" panose="020B0600070205080204" pitchFamily="34" charset="-128"/>
                <a:sym typeface="Arial" panose="020B0604020202020204" pitchFamily="34" charset="0"/>
              </a:rPr>
            </a:br>
            <a:r>
              <a:rPr lang="en-US" altLang="zh-CN" sz="1400" dirty="0">
                <a:solidFill>
                  <a:srgbClr val="000000"/>
                </a:solidFill>
                <a:ea typeface="MS PGothic" panose="020B0600070205080204" pitchFamily="34" charset="-128"/>
                <a:sym typeface="Arial" panose="020B0604020202020204" pitchFamily="34" charset="0"/>
              </a:rPr>
              <a:t>Reports and Results</a:t>
            </a:r>
          </a:p>
        </p:txBody>
      </p:sp>
      <p:sp>
        <p:nvSpPr>
          <p:cNvPr id="34" name="Bent Arrow 33"/>
          <p:cNvSpPr/>
          <p:nvPr/>
        </p:nvSpPr>
        <p:spPr>
          <a:xfrm rot="5400000" flipH="1">
            <a:off x="7238275" y="3782216"/>
            <a:ext cx="2209800" cy="1447800"/>
          </a:xfrm>
          <a:prstGeom prst="bentArrow">
            <a:avLst/>
          </a:prstGeom>
          <a:solidFill>
            <a:srgbClr val="CB1D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35" name="TextBox 43"/>
          <p:cNvSpPr>
            <a:spLocks noChangeArrowheads="1"/>
          </p:cNvSpPr>
          <p:nvPr/>
        </p:nvSpPr>
        <p:spPr bwMode="auto">
          <a:xfrm>
            <a:off x="7912102" y="3979865"/>
            <a:ext cx="1576320" cy="503590"/>
          </a:xfrm>
          <a:prstGeom prst="rect">
            <a:avLst/>
          </a:prstGeom>
          <a:solidFill>
            <a:srgbClr val="BFBFBF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lIns="36000" tIns="36000" rIns="36000" bIns="3600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MS PGothic" panose="020B0600070205080204" pitchFamily="34" charset="-128"/>
              </a:defRPr>
            </a:lvl9pPr>
          </a:lstStyle>
          <a:p>
            <a:r>
              <a:rPr lang="en-US" altLang="zh-CN" sz="1400" dirty="0">
                <a:solidFill>
                  <a:srgbClr val="000000"/>
                </a:solidFill>
                <a:ea typeface="MS PGothic" panose="020B0600070205080204" pitchFamily="34" charset="-128"/>
                <a:sym typeface="Arial" panose="020B0604020202020204" pitchFamily="34" charset="0"/>
              </a:rPr>
              <a:t>Answer:</a:t>
            </a:r>
            <a:r>
              <a:rPr lang="zh-CN" altLang="en-US" sz="1400" dirty="0">
                <a:solidFill>
                  <a:srgbClr val="000000"/>
                </a:solidFill>
                <a:ea typeface="MS PGothic" panose="020B0600070205080204" pitchFamily="34" charset="-128"/>
                <a:sym typeface="Arial" panose="020B0604020202020204" pitchFamily="34" charset="0"/>
              </a:rPr>
              <a:t/>
            </a:r>
            <a:br>
              <a:rPr lang="zh-CN" altLang="en-US" sz="1400" dirty="0">
                <a:solidFill>
                  <a:srgbClr val="000000"/>
                </a:solidFill>
                <a:ea typeface="MS PGothic" panose="020B0600070205080204" pitchFamily="34" charset="-128"/>
                <a:sym typeface="Arial" panose="020B0604020202020204" pitchFamily="34" charset="0"/>
              </a:rPr>
            </a:br>
            <a:r>
              <a:rPr lang="en-US" altLang="zh-CN" sz="1400" dirty="0">
                <a:solidFill>
                  <a:srgbClr val="000000"/>
                </a:solidFill>
                <a:ea typeface="MS PGothic" panose="020B0600070205080204" pitchFamily="34" charset="-128"/>
                <a:sym typeface="Arial" panose="020B0604020202020204" pitchFamily="34" charset="0"/>
              </a:rPr>
              <a:t>Optimized Designs</a:t>
            </a:r>
          </a:p>
        </p:txBody>
      </p:sp>
    </p:spTree>
    <p:extLst>
      <p:ext uri="{BB962C8B-B14F-4D97-AF65-F5344CB8AC3E}">
        <p14:creationId xmlns:p14="http://schemas.microsoft.com/office/powerpoint/2010/main" val="329234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35000" y="3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85185E-6 L 2.5E-6 0.21759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0" y="1088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bldLvl="0" autoUpdateAnimBg="0"/>
      <p:bldP spid="25" grpId="0" bldLvl="0" autoUpdateAnimBg="0"/>
      <p:bldP spid="26" grpId="0" bldLvl="0" animBg="1" autoUpdateAnimBg="0"/>
      <p:bldP spid="31" grpId="0" animBg="1"/>
      <p:bldP spid="32" grpId="0" animBg="1"/>
      <p:bldP spid="33" grpId="0" bldLvl="0" animBg="1" autoUpdateAnimBg="0"/>
      <p:bldP spid="34" grpId="0" animBg="1"/>
      <p:bldP spid="35" grpId="0" bldLvl="0" animBg="1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0" dirty="0">
                <a:solidFill>
                  <a:prstClr val="black"/>
                </a:solidFill>
              </a:rPr>
              <a:t>ELM Solution in the PLM</a:t>
            </a:r>
            <a:r>
              <a:rPr lang="en-US" sz="2400" b="0" dirty="0">
                <a:solidFill>
                  <a:prstClr val="black"/>
                </a:solidFill>
              </a:rPr>
              <a:t/>
            </a:r>
            <a:br>
              <a:rPr lang="en-US" sz="2400" b="0" dirty="0">
                <a:solidFill>
                  <a:prstClr val="black"/>
                </a:solidFill>
              </a:rPr>
            </a:br>
            <a:r>
              <a:rPr lang="en-US" b="0" dirty="0">
                <a:solidFill>
                  <a:prstClr val="black"/>
                </a:solidFill>
              </a:rPr>
              <a:t>Interaction with PLM components of the Development Process</a:t>
            </a:r>
            <a:endParaRPr lang="en-US" b="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6897" y="1496299"/>
            <a:ext cx="8180453" cy="503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849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0" dirty="0">
                <a:solidFill>
                  <a:prstClr val="black"/>
                </a:solidFill>
              </a:rPr>
              <a:t>ELM Solution in the PLM</a:t>
            </a:r>
            <a:r>
              <a:rPr lang="en-US" sz="2400" b="0" dirty="0">
                <a:solidFill>
                  <a:prstClr val="black"/>
                </a:solidFill>
              </a:rPr>
              <a:t/>
            </a:r>
            <a:br>
              <a:rPr lang="en-US" sz="2400" b="0" dirty="0">
                <a:solidFill>
                  <a:prstClr val="black"/>
                </a:solidFill>
              </a:rPr>
            </a:br>
            <a:r>
              <a:rPr lang="en-US" b="0" dirty="0">
                <a:solidFill>
                  <a:prstClr val="black"/>
                </a:solidFill>
              </a:rPr>
              <a:t>Interaction with PLM components of the Development Process</a:t>
            </a:r>
            <a:endParaRPr lang="en-US" b="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9823" y="1573190"/>
            <a:ext cx="7521773" cy="4950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985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>
                <a:solidFill>
                  <a:prstClr val="black"/>
                </a:solidFill>
              </a:rPr>
              <a:t>ELM Solution in the PLM</a:t>
            </a:r>
            <a:r>
              <a:rPr lang="en-US" sz="3400" dirty="0">
                <a:solidFill>
                  <a:prstClr val="black"/>
                </a:solidFill>
              </a:rPr>
              <a:t/>
            </a:r>
            <a:br>
              <a:rPr lang="en-US" sz="3400" dirty="0">
                <a:solidFill>
                  <a:prstClr val="black"/>
                </a:solidFill>
              </a:rPr>
            </a:br>
            <a:r>
              <a:rPr lang="en-US" sz="2700" dirty="0">
                <a:solidFill>
                  <a:prstClr val="black"/>
                </a:solidFill>
              </a:rPr>
              <a:t>SimManager: Building the required Simulation Environment</a:t>
            </a:r>
            <a:endParaRPr lang="en-US" sz="4900" dirty="0"/>
          </a:p>
        </p:txBody>
      </p:sp>
      <p:grpSp>
        <p:nvGrpSpPr>
          <p:cNvPr id="35" name="Group 7"/>
          <p:cNvGrpSpPr/>
          <p:nvPr/>
        </p:nvGrpSpPr>
        <p:grpSpPr>
          <a:xfrm>
            <a:off x="4504600" y="3992209"/>
            <a:ext cx="3048000" cy="2133600"/>
            <a:chOff x="3377749" y="1146543"/>
            <a:chExt cx="1276349" cy="829627"/>
          </a:xfrm>
        </p:grpSpPr>
        <p:sp>
          <p:nvSpPr>
            <p:cNvPr id="39" name="Rounded Rectangle 38"/>
            <p:cNvSpPr/>
            <p:nvPr/>
          </p:nvSpPr>
          <p:spPr>
            <a:xfrm>
              <a:off x="3377749" y="1146543"/>
              <a:ext cx="1276349" cy="829627"/>
            </a:xfrm>
            <a:prstGeom prst="roundRect">
              <a:avLst/>
            </a:prstGeom>
            <a:solidFill>
              <a:srgbClr val="C00000"/>
            </a:solidFill>
            <a:ln w="38100" cap="flat" cmpd="sng" algn="ctr">
              <a:noFill/>
              <a:prstDash val="solid"/>
            </a:ln>
            <a:effectLst/>
          </p:spPr>
        </p:sp>
        <p:sp>
          <p:nvSpPr>
            <p:cNvPr id="40" name="Rounded Rectangle 4"/>
            <p:cNvSpPr/>
            <p:nvPr/>
          </p:nvSpPr>
          <p:spPr>
            <a:xfrm>
              <a:off x="3418248" y="1187042"/>
              <a:ext cx="1195351" cy="748629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60960" tIns="60960" rIns="60960" bIns="60960" numCol="1" spcCol="1270" anchor="t" anchorCtr="0">
              <a:noAutofit/>
            </a:bodyPr>
            <a:lstStyle/>
            <a:p>
              <a:pPr algn="ctr" defTabSz="711182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JM" sz="1600" dirty="0">
                  <a:solidFill>
                    <a:srgbClr val="FFFFFF"/>
                  </a:solidFill>
                  <a:latin typeface="Arial"/>
                </a:rPr>
                <a:t>SimManager</a:t>
              </a:r>
            </a:p>
          </p:txBody>
        </p:sp>
      </p:grpSp>
      <p:grpSp>
        <p:nvGrpSpPr>
          <p:cNvPr id="16" name="Group 12"/>
          <p:cNvGrpSpPr/>
          <p:nvPr/>
        </p:nvGrpSpPr>
        <p:grpSpPr>
          <a:xfrm>
            <a:off x="4726026" y="2045752"/>
            <a:ext cx="2615277" cy="1828800"/>
            <a:chOff x="2590800" y="3352800"/>
            <a:chExt cx="1371600" cy="1295400"/>
          </a:xfrm>
          <a:solidFill>
            <a:schemeClr val="bg1">
              <a:lumMod val="50000"/>
            </a:schemeClr>
          </a:solidFill>
        </p:grpSpPr>
        <p:sp>
          <p:nvSpPr>
            <p:cNvPr id="17" name="Bent Arrow 16"/>
            <p:cNvSpPr/>
            <p:nvPr/>
          </p:nvSpPr>
          <p:spPr>
            <a:xfrm rot="5400000">
              <a:off x="2400300" y="3543300"/>
              <a:ext cx="1295400" cy="914400"/>
            </a:xfrm>
            <a:prstGeom prst="bent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8" name="Bent Arrow 17"/>
            <p:cNvSpPr/>
            <p:nvPr/>
          </p:nvSpPr>
          <p:spPr>
            <a:xfrm rot="16200000" flipH="1">
              <a:off x="2857500" y="3543300"/>
              <a:ext cx="1295400" cy="914400"/>
            </a:xfrm>
            <a:prstGeom prst="bent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19" name="Group 20"/>
          <p:cNvGrpSpPr/>
          <p:nvPr/>
        </p:nvGrpSpPr>
        <p:grpSpPr>
          <a:xfrm>
            <a:off x="2744823" y="1283753"/>
            <a:ext cx="1371600" cy="1362404"/>
            <a:chOff x="1066800" y="1143000"/>
            <a:chExt cx="1371600" cy="1362404"/>
          </a:xfrm>
        </p:grpSpPr>
        <p:pic>
          <p:nvPicPr>
            <p:cNvPr id="20" name="Picture 2" descr="C:\Users\cbraeuch\Documents\Automotive\5_Cooperations\dSPACE\Architecture - ALM Context.png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800" y="1143000"/>
              <a:ext cx="1295400" cy="13624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Rectangle 20"/>
            <p:cNvSpPr/>
            <p:nvPr/>
          </p:nvSpPr>
          <p:spPr>
            <a:xfrm>
              <a:off x="2057400" y="1143000"/>
              <a:ext cx="381000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2287625" y="2655354"/>
            <a:ext cx="24801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  <a:latin typeface="Arial"/>
              </a:rPr>
              <a:t>Product Requirements</a:t>
            </a:r>
          </a:p>
          <a:p>
            <a:pPr algn="ctr"/>
            <a:r>
              <a:rPr lang="en-US" dirty="0">
                <a:solidFill>
                  <a:srgbClr val="000000"/>
                </a:solidFill>
                <a:latin typeface="Arial"/>
              </a:rPr>
              <a:t>&amp; Objectives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697826" y="2655352"/>
            <a:ext cx="2005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Arial"/>
              </a:rPr>
              <a:t>Product Definition</a:t>
            </a:r>
          </a:p>
        </p:txBody>
      </p:sp>
      <p:sp>
        <p:nvSpPr>
          <p:cNvPr id="24" name="Rectangle 23"/>
          <p:cNvSpPr/>
          <p:nvPr/>
        </p:nvSpPr>
        <p:spPr>
          <a:xfrm>
            <a:off x="7774023" y="1436152"/>
            <a:ext cx="1676400" cy="1219200"/>
          </a:xfrm>
          <a:prstGeom prst="rect">
            <a:avLst/>
          </a:prstGeom>
          <a:solidFill>
            <a:srgbClr val="009CDE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kern="0" dirty="0">
                <a:solidFill>
                  <a:srgbClr val="FFFFFF"/>
                </a:solidFill>
                <a:latin typeface="Arial"/>
              </a:rPr>
              <a:t>PDM</a:t>
            </a:r>
          </a:p>
        </p:txBody>
      </p:sp>
      <p:sp>
        <p:nvSpPr>
          <p:cNvPr id="25" name="Bent Arrow 24"/>
          <p:cNvSpPr/>
          <p:nvPr/>
        </p:nvSpPr>
        <p:spPr>
          <a:xfrm rot="16200000">
            <a:off x="2590075" y="3782216"/>
            <a:ext cx="2209800" cy="1447800"/>
          </a:xfrm>
          <a:prstGeom prst="bentArrow">
            <a:avLst/>
          </a:prstGeom>
          <a:solidFill>
            <a:srgbClr val="CB1D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528677" y="3979770"/>
            <a:ext cx="1694942" cy="50359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rgbClr val="FF0000"/>
            </a:solidFill>
          </a:ln>
        </p:spPr>
        <p:txBody>
          <a:bodyPr wrap="none" lIns="36000" tIns="36000" rIns="36000" bIns="36000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Arial"/>
              </a:rPr>
              <a:t>Answer:</a:t>
            </a:r>
            <a:br>
              <a:rPr lang="en-US" sz="1400" dirty="0">
                <a:solidFill>
                  <a:srgbClr val="000000"/>
                </a:solidFill>
                <a:latin typeface="Arial"/>
              </a:rPr>
            </a:br>
            <a:r>
              <a:rPr lang="en-US" sz="1400" dirty="0">
                <a:solidFill>
                  <a:srgbClr val="000000"/>
                </a:solidFill>
                <a:latin typeface="Arial"/>
              </a:rPr>
              <a:t>Reports and Results</a:t>
            </a:r>
          </a:p>
        </p:txBody>
      </p:sp>
      <p:sp>
        <p:nvSpPr>
          <p:cNvPr id="28" name="Bent Arrow 27"/>
          <p:cNvSpPr/>
          <p:nvPr/>
        </p:nvSpPr>
        <p:spPr>
          <a:xfrm rot="5400000" flipH="1">
            <a:off x="7238275" y="3782216"/>
            <a:ext cx="2209800" cy="1447800"/>
          </a:xfrm>
          <a:prstGeom prst="bentArrow">
            <a:avLst/>
          </a:prstGeom>
          <a:solidFill>
            <a:srgbClr val="CB1D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912506" y="3979770"/>
            <a:ext cx="1576320" cy="50359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rgbClr val="FF0000"/>
            </a:solidFill>
          </a:ln>
        </p:spPr>
        <p:txBody>
          <a:bodyPr wrap="none" lIns="36000" tIns="36000" rIns="36000" bIns="36000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Arial"/>
              </a:rPr>
              <a:t>Answer:</a:t>
            </a:r>
            <a:br>
              <a:rPr lang="en-US" sz="1400" dirty="0">
                <a:solidFill>
                  <a:srgbClr val="000000"/>
                </a:solidFill>
                <a:latin typeface="Arial"/>
              </a:rPr>
            </a:br>
            <a:r>
              <a:rPr lang="en-US" sz="1400" dirty="0">
                <a:solidFill>
                  <a:srgbClr val="000000"/>
                </a:solidFill>
                <a:latin typeface="Arial"/>
              </a:rPr>
              <a:t>Optimized Designs</a:t>
            </a:r>
          </a:p>
        </p:txBody>
      </p:sp>
      <p:grpSp>
        <p:nvGrpSpPr>
          <p:cNvPr id="42" name="Group 41"/>
          <p:cNvGrpSpPr/>
          <p:nvPr/>
        </p:nvGrpSpPr>
        <p:grpSpPr>
          <a:xfrm>
            <a:off x="4580800" y="4437007"/>
            <a:ext cx="2819400" cy="1554867"/>
            <a:chOff x="3056800" y="4437007"/>
            <a:chExt cx="2819400" cy="1554866"/>
          </a:xfrm>
        </p:grpSpPr>
        <p:pic>
          <p:nvPicPr>
            <p:cNvPr id="36" name="Picture 3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6800" y="4437007"/>
              <a:ext cx="2819400" cy="563880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ffectLst/>
          </p:spPr>
        </p:pic>
        <p:pic>
          <p:nvPicPr>
            <p:cNvPr id="37" name="Picture 2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1600" y="4970407"/>
              <a:ext cx="1304137" cy="846667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ffectLst/>
          </p:spPr>
        </p:pic>
        <p:pic>
          <p:nvPicPr>
            <p:cNvPr id="38" name="Picture 4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8400" y="5122807"/>
              <a:ext cx="1295400" cy="869066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ffectLst/>
          </p:spPr>
        </p:pic>
      </p:grpSp>
      <p:sp>
        <p:nvSpPr>
          <p:cNvPr id="41" name="TextBox 40"/>
          <p:cNvSpPr txBox="1"/>
          <p:nvPr/>
        </p:nvSpPr>
        <p:spPr>
          <a:xfrm>
            <a:off x="5632596" y="2880612"/>
            <a:ext cx="789245" cy="28814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rgbClr val="FF0000"/>
            </a:solidFill>
          </a:ln>
        </p:spPr>
        <p:txBody>
          <a:bodyPr wrap="none" lIns="36000" tIns="36000" rIns="36000" bIns="36000" rtlCol="0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  <a:latin typeface="Arial"/>
              </a:rPr>
              <a:t>Question</a:t>
            </a:r>
          </a:p>
        </p:txBody>
      </p:sp>
      <p:pic>
        <p:nvPicPr>
          <p:cNvPr id="26" name="Picture 8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907" y="4435098"/>
            <a:ext cx="1090287" cy="514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2401" y="3112900"/>
            <a:ext cx="1079675" cy="472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15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/>
              <a:t>Boeing Internal Loads</a:t>
            </a:r>
            <a:endParaRPr lang="en-US" b="0" dirty="0"/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270601" y="1158104"/>
            <a:ext cx="6609572" cy="4813300"/>
          </a:xfrm>
        </p:spPr>
        <p:txBody>
          <a:bodyPr>
            <a:noAutofit/>
          </a:bodyPr>
          <a:lstStyle/>
          <a:p>
            <a:r>
              <a:rPr lang="en-US" sz="1800" dirty="0" smtClean="0"/>
              <a:t>Internal Loads…</a:t>
            </a:r>
          </a:p>
          <a:p>
            <a:pPr lvl="1"/>
            <a:r>
              <a:rPr lang="en-US" sz="1800" dirty="0"/>
              <a:t>are </a:t>
            </a:r>
            <a:r>
              <a:rPr lang="en-US" sz="1800" b="1" dirty="0">
                <a:solidFill>
                  <a:srgbClr val="C00000"/>
                </a:solidFill>
              </a:rPr>
              <a:t>critical</a:t>
            </a:r>
            <a:r>
              <a:rPr lang="en-US" sz="1800" dirty="0"/>
              <a:t> in the airplane design process</a:t>
            </a:r>
          </a:p>
          <a:p>
            <a:pPr lvl="1"/>
            <a:r>
              <a:rPr lang="en-US" sz="1800" dirty="0"/>
              <a:t>revisions have </a:t>
            </a:r>
            <a:r>
              <a:rPr lang="en-US" sz="1800" b="1" dirty="0">
                <a:solidFill>
                  <a:srgbClr val="C00000"/>
                </a:solidFill>
              </a:rPr>
              <a:t>significant impact </a:t>
            </a:r>
            <a:r>
              <a:rPr lang="en-US" sz="1800" dirty="0"/>
              <a:t>on engineering activities</a:t>
            </a:r>
          </a:p>
          <a:p>
            <a:pPr lvl="1"/>
            <a:r>
              <a:rPr lang="en-US" sz="1800" dirty="0"/>
              <a:t>derive from an </a:t>
            </a:r>
            <a:r>
              <a:rPr lang="en-US" sz="1800" b="1" dirty="0">
                <a:solidFill>
                  <a:srgbClr val="C00000"/>
                </a:solidFill>
              </a:rPr>
              <a:t>assembly</a:t>
            </a:r>
            <a:r>
              <a:rPr lang="en-US" sz="1800" dirty="0">
                <a:solidFill>
                  <a:srgbClr val="C00000"/>
                </a:solidFill>
              </a:rPr>
              <a:t> </a:t>
            </a:r>
            <a:r>
              <a:rPr lang="en-US" sz="1800" dirty="0"/>
              <a:t>of subsection component models</a:t>
            </a:r>
          </a:p>
          <a:p>
            <a:pPr lvl="1"/>
            <a:r>
              <a:rPr lang="en-US" sz="1800" dirty="0"/>
              <a:t>must be consistent and authored through a </a:t>
            </a:r>
            <a:r>
              <a:rPr lang="en-US" sz="1800" b="1" dirty="0">
                <a:solidFill>
                  <a:srgbClr val="C00000"/>
                </a:solidFill>
              </a:rPr>
              <a:t>controlled release </a:t>
            </a:r>
            <a:r>
              <a:rPr lang="en-US" sz="1800" b="1" dirty="0" smtClean="0">
                <a:solidFill>
                  <a:srgbClr val="C00000"/>
                </a:solidFill>
              </a:rPr>
              <a:t>process</a:t>
            </a:r>
            <a:endParaRPr lang="en-US" sz="1600" b="1" dirty="0" smtClean="0">
              <a:solidFill>
                <a:srgbClr val="C00000"/>
              </a:solidFill>
            </a:endParaRPr>
          </a:p>
          <a:p>
            <a:r>
              <a:rPr lang="en-US" sz="1800" dirty="0" smtClean="0"/>
              <a:t>Needs</a:t>
            </a:r>
          </a:p>
          <a:p>
            <a:pPr lvl="1"/>
            <a:r>
              <a:rPr lang="en-US" sz="1800" dirty="0"/>
              <a:t>Support management across a </a:t>
            </a:r>
            <a:r>
              <a:rPr lang="en-US" sz="1800" b="1" dirty="0">
                <a:solidFill>
                  <a:srgbClr val="C00000"/>
                </a:solidFill>
              </a:rPr>
              <a:t>long product lifecycles </a:t>
            </a:r>
            <a:r>
              <a:rPr lang="en-US" sz="1800" dirty="0"/>
              <a:t>(30-50 years)</a:t>
            </a:r>
          </a:p>
          <a:p>
            <a:pPr lvl="1"/>
            <a:r>
              <a:rPr lang="en-US" sz="1800" dirty="0" smtClean="0"/>
              <a:t>Managing </a:t>
            </a:r>
            <a:r>
              <a:rPr lang="en-US" sz="1800" b="1" dirty="0">
                <a:solidFill>
                  <a:srgbClr val="C00000"/>
                </a:solidFill>
              </a:rPr>
              <a:t>precise </a:t>
            </a:r>
            <a:r>
              <a:rPr lang="en-US" sz="1800" b="1" dirty="0" smtClean="0">
                <a:solidFill>
                  <a:srgbClr val="C00000"/>
                </a:solidFill>
              </a:rPr>
              <a:t>version control</a:t>
            </a:r>
            <a:r>
              <a:rPr lang="en-US" sz="1800" dirty="0" smtClean="0"/>
              <a:t> &amp; pedigree </a:t>
            </a:r>
            <a:r>
              <a:rPr lang="en-US" sz="1800" dirty="0"/>
              <a:t>of inputs/outputs</a:t>
            </a:r>
          </a:p>
          <a:p>
            <a:pPr lvl="1"/>
            <a:r>
              <a:rPr lang="en-US" sz="1800" dirty="0" smtClean="0"/>
              <a:t>Drive </a:t>
            </a:r>
            <a:r>
              <a:rPr lang="en-US" sz="1800" dirty="0"/>
              <a:t>better performance &amp; </a:t>
            </a:r>
            <a:r>
              <a:rPr lang="en-US" sz="1800" b="1" dirty="0">
                <a:solidFill>
                  <a:srgbClr val="C00000"/>
                </a:solidFill>
              </a:rPr>
              <a:t>throughput</a:t>
            </a:r>
          </a:p>
          <a:p>
            <a:r>
              <a:rPr lang="en-US" sz="1600" dirty="0" smtClean="0"/>
              <a:t>Project Status</a:t>
            </a:r>
          </a:p>
          <a:p>
            <a:pPr lvl="1"/>
            <a:r>
              <a:rPr lang="en-US" sz="1800" dirty="0"/>
              <a:t>Production on 737 MAX project </a:t>
            </a:r>
            <a:endParaRPr lang="en-US" sz="1800" dirty="0" smtClean="0"/>
          </a:p>
          <a:p>
            <a:pPr lvl="1"/>
            <a:r>
              <a:rPr lang="en-US" sz="1800" dirty="0" smtClean="0"/>
              <a:t>Rolling </a:t>
            </a:r>
            <a:r>
              <a:rPr lang="en-US" sz="1800" dirty="0"/>
              <a:t>out </a:t>
            </a:r>
            <a:r>
              <a:rPr lang="en-US" sz="1800" dirty="0" smtClean="0"/>
              <a:t>other aircraft </a:t>
            </a:r>
            <a:r>
              <a:rPr lang="en-US" sz="1800" dirty="0"/>
              <a:t>programs</a:t>
            </a:r>
          </a:p>
          <a:p>
            <a:pPr lvl="1"/>
            <a:endParaRPr lang="en-US" sz="1400" dirty="0" smtClean="0"/>
          </a:p>
          <a:p>
            <a:pPr lvl="1"/>
            <a:endParaRPr lang="en-US" sz="1400" dirty="0" smtClean="0"/>
          </a:p>
          <a:p>
            <a:pPr lvl="1"/>
            <a:endParaRPr lang="en-US" sz="1400" dirty="0"/>
          </a:p>
        </p:txBody>
      </p:sp>
      <p:grpSp>
        <p:nvGrpSpPr>
          <p:cNvPr id="5" name="Group 4"/>
          <p:cNvGrpSpPr/>
          <p:nvPr/>
        </p:nvGrpSpPr>
        <p:grpSpPr>
          <a:xfrm>
            <a:off x="6880173" y="1267433"/>
            <a:ext cx="4379890" cy="2173167"/>
            <a:chOff x="4891556" y="3546632"/>
            <a:chExt cx="4098903" cy="3142986"/>
          </a:xfrm>
        </p:grpSpPr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91556" y="3546632"/>
              <a:ext cx="4098902" cy="181414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7" name="Picture 2" descr="C:\Users\yg188a\AppData\Local\Microsoft\Windows\Temporary Internet Files\Content.Outlook\GLULGTRL\SnipImage.JPG"/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891557" y="5388835"/>
              <a:ext cx="4098902" cy="130078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7112" y="3548259"/>
            <a:ext cx="4499221" cy="27001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22286" y="71657"/>
            <a:ext cx="2078379" cy="996399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76127" y="6027294"/>
            <a:ext cx="1567870" cy="3501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138590" y="6356062"/>
            <a:ext cx="27618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NAFEMS 2016, Americas Conference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136216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/>
              <a:t>BMW</a:t>
            </a:r>
            <a:endParaRPr lang="en-US" b="0" dirty="0"/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288236" y="1282148"/>
            <a:ext cx="6536312" cy="5084935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Need</a:t>
            </a:r>
          </a:p>
          <a:p>
            <a:pPr lvl="1"/>
            <a:r>
              <a:rPr lang="en-US" dirty="0" smtClean="0"/>
              <a:t>Build safer, more reliable product</a:t>
            </a:r>
            <a:endParaRPr lang="en-US" b="1" dirty="0" smtClean="0">
              <a:solidFill>
                <a:srgbClr val="C00000"/>
              </a:solidFill>
            </a:endParaRPr>
          </a:p>
          <a:p>
            <a:pPr lvl="1"/>
            <a:r>
              <a:rPr lang="en-US" b="1" dirty="0">
                <a:solidFill>
                  <a:srgbClr val="C00000"/>
                </a:solidFill>
              </a:rPr>
              <a:t>Innovate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/>
              <a:t>product quicker</a:t>
            </a:r>
          </a:p>
          <a:p>
            <a:pPr lvl="1"/>
            <a:r>
              <a:rPr lang="en-US" dirty="0"/>
              <a:t>Improve engineering </a:t>
            </a:r>
            <a:r>
              <a:rPr lang="en-US" b="1" dirty="0">
                <a:solidFill>
                  <a:srgbClr val="C00000"/>
                </a:solidFill>
              </a:rPr>
              <a:t>throughput</a:t>
            </a:r>
          </a:p>
          <a:p>
            <a:pPr lvl="1"/>
            <a:r>
              <a:rPr lang="en-US" dirty="0" smtClean="0"/>
              <a:t>Drive </a:t>
            </a:r>
            <a:r>
              <a:rPr lang="en-US" b="1" dirty="0" smtClean="0">
                <a:solidFill>
                  <a:srgbClr val="C00000"/>
                </a:solidFill>
              </a:rPr>
              <a:t>consistent</a:t>
            </a:r>
            <a:r>
              <a:rPr lang="en-US" b="1" dirty="0">
                <a:solidFill>
                  <a:srgbClr val="C00000"/>
                </a:solidFill>
              </a:rPr>
              <a:t>, repeatable analysis </a:t>
            </a:r>
            <a:r>
              <a:rPr lang="en-US" dirty="0"/>
              <a:t>from </a:t>
            </a:r>
            <a:r>
              <a:rPr lang="en-US" dirty="0" smtClean="0"/>
              <a:t>engineer </a:t>
            </a:r>
            <a:r>
              <a:rPr lang="en-US" dirty="0"/>
              <a:t>to </a:t>
            </a:r>
            <a:r>
              <a:rPr lang="en-US" dirty="0" smtClean="0"/>
              <a:t>engineer</a:t>
            </a:r>
          </a:p>
          <a:p>
            <a:r>
              <a:rPr lang="en-US" dirty="0" smtClean="0"/>
              <a:t>SimManager manages…</a:t>
            </a:r>
          </a:p>
          <a:p>
            <a:pPr lvl="1"/>
            <a:r>
              <a:rPr lang="en-US" dirty="0" smtClean="0"/>
              <a:t>all Occupant Safety</a:t>
            </a:r>
            <a:r>
              <a:rPr lang="en-US" dirty="0"/>
              <a:t>, Head Impact, Pedestrian </a:t>
            </a:r>
            <a:r>
              <a:rPr lang="en-US" dirty="0" smtClean="0"/>
              <a:t>Safety, Crash, NVH, Forming, Interior, Exterior, Driveline, MBD, CFD disciplines </a:t>
            </a:r>
            <a:r>
              <a:rPr lang="en-US" b="1" dirty="0" smtClean="0">
                <a:solidFill>
                  <a:srgbClr val="C00000"/>
                </a:solidFill>
              </a:rPr>
              <a:t>for all vehicle programs</a:t>
            </a:r>
          </a:p>
          <a:p>
            <a:pPr lvl="1"/>
            <a:r>
              <a:rPr lang="en-US" dirty="0"/>
              <a:t>a global simulation team </a:t>
            </a:r>
            <a:r>
              <a:rPr lang="en-US" b="1" dirty="0">
                <a:solidFill>
                  <a:srgbClr val="C00000"/>
                </a:solidFill>
              </a:rPr>
              <a:t>across 4 continents</a:t>
            </a:r>
          </a:p>
          <a:p>
            <a:pPr lvl="1"/>
            <a:r>
              <a:rPr lang="en-US" b="1" dirty="0" smtClean="0">
                <a:solidFill>
                  <a:srgbClr val="C00000"/>
                </a:solidFill>
              </a:rPr>
              <a:t>all organizations </a:t>
            </a:r>
            <a:r>
              <a:rPr lang="en-US" dirty="0" smtClean="0"/>
              <a:t>in BMW including car, engine, sport &amp; motorcycle</a:t>
            </a:r>
          </a:p>
          <a:p>
            <a:pPr lvl="1"/>
            <a:r>
              <a:rPr lang="en-US" b="1" dirty="0" smtClean="0">
                <a:solidFill>
                  <a:srgbClr val="C00000"/>
                </a:solidFill>
              </a:rPr>
              <a:t>Scale</a:t>
            </a:r>
            <a:r>
              <a:rPr lang="en-US" dirty="0" smtClean="0"/>
              <a:t> - 1000’s simulations, 100’s of users… every day… producing </a:t>
            </a:r>
            <a:r>
              <a:rPr lang="en-US" dirty="0" err="1" smtClean="0"/>
              <a:t>Pb’s</a:t>
            </a:r>
            <a:r>
              <a:rPr lang="en-US" dirty="0" smtClean="0"/>
              <a:t> of data every year</a:t>
            </a:r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31277" y="264268"/>
            <a:ext cx="1211573" cy="1217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4547" y="2254870"/>
            <a:ext cx="2705744" cy="14698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4547" y="3724723"/>
            <a:ext cx="2705744" cy="149683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89558" y="2254872"/>
            <a:ext cx="2650848" cy="146985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89558" y="3724722"/>
            <a:ext cx="2650848" cy="149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243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0" dirty="0" smtClean="0"/>
              <a:t>Physical Test</a:t>
            </a:r>
            <a:br>
              <a:rPr lang="en-US" b="0" dirty="0" smtClean="0"/>
            </a:br>
            <a:r>
              <a:rPr lang="en-US" b="0" dirty="0" smtClean="0"/>
              <a:t>Example: BMW 5 Series Crash Tests</a:t>
            </a:r>
            <a:endParaRPr lang="en-US" b="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958" y="2103676"/>
            <a:ext cx="5729532" cy="32363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3210" y="2104797"/>
            <a:ext cx="5740930" cy="323524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31277" y="264268"/>
            <a:ext cx="1211573" cy="1217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33293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/>
              <a:t>Agenda</a:t>
            </a:r>
            <a:endParaRPr lang="en-US" b="0" dirty="0"/>
          </a:p>
        </p:txBody>
      </p:sp>
      <p:sp>
        <p:nvSpPr>
          <p:cNvPr id="4" name="Oval 3"/>
          <p:cNvSpPr/>
          <p:nvPr/>
        </p:nvSpPr>
        <p:spPr>
          <a:xfrm>
            <a:off x="3130828" y="3379304"/>
            <a:ext cx="526774" cy="51005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5877341" y="3379303"/>
            <a:ext cx="526774" cy="51005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8623854" y="3379302"/>
            <a:ext cx="526774" cy="51005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>
            <a:endCxn id="5" idx="2"/>
          </p:cNvCxnSpPr>
          <p:nvPr/>
        </p:nvCxnSpPr>
        <p:spPr>
          <a:xfrm>
            <a:off x="3657602" y="3634328"/>
            <a:ext cx="2219739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stCxn id="5" idx="6"/>
          </p:cNvCxnSpPr>
          <p:nvPr/>
        </p:nvCxnSpPr>
        <p:spPr>
          <a:xfrm flipV="1">
            <a:off x="6404115" y="3634327"/>
            <a:ext cx="2352260" cy="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763142" y="4134678"/>
            <a:ext cx="14542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Brief Intro to</a:t>
            </a:r>
            <a:br>
              <a:rPr lang="en-US" dirty="0" smtClean="0"/>
            </a:br>
            <a:r>
              <a:rPr lang="en-US" dirty="0" smtClean="0"/>
              <a:t>MSC &amp; ELM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478751" y="4259314"/>
            <a:ext cx="13949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ELM &amp; MBSE</a:t>
            </a:r>
          </a:p>
          <a:p>
            <a:pPr algn="ctr"/>
            <a:r>
              <a:rPr lang="en-US" dirty="0" smtClean="0"/>
              <a:t>Use Cases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8144925" y="4273177"/>
            <a:ext cx="1610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MBSE for ESOH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5844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2" grpId="0"/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b="0" dirty="0" smtClean="0"/>
              <a:t>Managing Test &amp; Design Data in Aerospace</a:t>
            </a:r>
            <a:endParaRPr lang="en-US" sz="3600" b="0" dirty="0"/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474134" y="1553783"/>
            <a:ext cx="11243733" cy="3282176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 smtClean="0"/>
              <a:t>Customer Need</a:t>
            </a:r>
          </a:p>
          <a:p>
            <a:pPr lvl="1"/>
            <a:r>
              <a:rPr lang="en-US" sz="2100" dirty="0" smtClean="0"/>
              <a:t>Integration of multiple business units to manage </a:t>
            </a:r>
            <a:r>
              <a:rPr lang="en-US" sz="2100" b="1" dirty="0" smtClean="0">
                <a:solidFill>
                  <a:srgbClr val="C00000"/>
                </a:solidFill>
              </a:rPr>
              <a:t>multiple material models </a:t>
            </a:r>
            <a:r>
              <a:rPr lang="en-US" sz="2100" dirty="0" smtClean="0"/>
              <a:t>(composites, metals, plastics, etc.) for </a:t>
            </a:r>
            <a:r>
              <a:rPr lang="en-US" sz="2100" b="1" dirty="0" smtClean="0">
                <a:solidFill>
                  <a:srgbClr val="C00000"/>
                </a:solidFill>
              </a:rPr>
              <a:t>multiple material disciplines </a:t>
            </a:r>
            <a:r>
              <a:rPr lang="en-US" sz="2100" dirty="0" smtClean="0"/>
              <a:t>(Test, Design, CAD, CAE) </a:t>
            </a:r>
          </a:p>
          <a:p>
            <a:r>
              <a:rPr lang="en-US" sz="2400" dirty="0" smtClean="0"/>
              <a:t>MaterialCenter Solution</a:t>
            </a:r>
          </a:p>
          <a:p>
            <a:pPr lvl="1"/>
            <a:r>
              <a:rPr lang="en-US" sz="2100" b="1" dirty="0" smtClean="0">
                <a:solidFill>
                  <a:srgbClr val="C00000"/>
                </a:solidFill>
              </a:rPr>
              <a:t>Precise tracing </a:t>
            </a:r>
            <a:r>
              <a:rPr lang="en-US" sz="2100" dirty="0" smtClean="0"/>
              <a:t>the who, what, where, when, and why for Aerospace material management.</a:t>
            </a:r>
          </a:p>
          <a:p>
            <a:pPr lvl="1"/>
            <a:r>
              <a:rPr lang="en-US" sz="2100" dirty="0" smtClean="0"/>
              <a:t>ITAR and EAR compliant </a:t>
            </a:r>
            <a:r>
              <a:rPr lang="en-US" sz="2100" b="1" dirty="0" smtClean="0">
                <a:solidFill>
                  <a:srgbClr val="C00000"/>
                </a:solidFill>
              </a:rPr>
              <a:t>security</a:t>
            </a:r>
            <a:r>
              <a:rPr lang="en-US" sz="2100" dirty="0" smtClean="0">
                <a:solidFill>
                  <a:srgbClr val="C00000"/>
                </a:solidFill>
              </a:rPr>
              <a:t> </a:t>
            </a:r>
            <a:r>
              <a:rPr lang="en-US" sz="2100" dirty="0" smtClean="0"/>
              <a:t>methods.</a:t>
            </a:r>
            <a:endParaRPr lang="en-US" sz="1468" dirty="0" smtClean="0"/>
          </a:p>
          <a:p>
            <a:r>
              <a:rPr lang="en-US" sz="2400" dirty="0" smtClean="0"/>
              <a:t>Value</a:t>
            </a:r>
          </a:p>
          <a:p>
            <a:pPr lvl="1"/>
            <a:r>
              <a:rPr lang="en-US" sz="2134" dirty="0" smtClean="0"/>
              <a:t>Enabling </a:t>
            </a:r>
            <a:r>
              <a:rPr lang="en-US" sz="2134" b="1" dirty="0" smtClean="0">
                <a:solidFill>
                  <a:srgbClr val="C00000"/>
                </a:solidFill>
              </a:rPr>
              <a:t>collaboration</a:t>
            </a:r>
            <a:r>
              <a:rPr lang="en-US" sz="2134" dirty="0" smtClean="0">
                <a:solidFill>
                  <a:srgbClr val="C00000"/>
                </a:solidFill>
              </a:rPr>
              <a:t> </a:t>
            </a:r>
            <a:r>
              <a:rPr lang="en-US" sz="2134" dirty="0" smtClean="0"/>
              <a:t>of engineers from various geographical locations.</a:t>
            </a:r>
          </a:p>
          <a:p>
            <a:pPr lvl="1"/>
            <a:r>
              <a:rPr lang="en-US" sz="2134" dirty="0" smtClean="0"/>
              <a:t>Robust </a:t>
            </a:r>
            <a:r>
              <a:rPr lang="en-US" sz="2134" b="1" dirty="0" smtClean="0">
                <a:solidFill>
                  <a:srgbClr val="C00000"/>
                </a:solidFill>
              </a:rPr>
              <a:t>material object model </a:t>
            </a:r>
            <a:r>
              <a:rPr lang="en-US" sz="2134" dirty="0" smtClean="0"/>
              <a:t>for managing data from various sources and test standards supporting multiple disciplines (Test, Materials Engineering, CAD, CAE) </a:t>
            </a:r>
          </a:p>
          <a:p>
            <a:pPr lvl="1"/>
            <a:endParaRPr lang="en-US" sz="2134" dirty="0" smtClean="0"/>
          </a:p>
          <a:p>
            <a:pPr lvl="1"/>
            <a:endParaRPr lang="en-US" sz="2134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892" y="363291"/>
            <a:ext cx="3114675" cy="6381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1604" y="4859416"/>
            <a:ext cx="7259001" cy="1485604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685332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/>
              <a:t>MBSE for ESOH</a:t>
            </a:r>
            <a:endParaRPr lang="en-US" b="0" dirty="0"/>
          </a:p>
        </p:txBody>
      </p:sp>
      <p:sp>
        <p:nvSpPr>
          <p:cNvPr id="4" name="Oval 3"/>
          <p:cNvSpPr/>
          <p:nvPr/>
        </p:nvSpPr>
        <p:spPr>
          <a:xfrm>
            <a:off x="3130828" y="3379304"/>
            <a:ext cx="526774" cy="510051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5877341" y="3379303"/>
            <a:ext cx="526774" cy="510051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8623854" y="3379302"/>
            <a:ext cx="526774" cy="51005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>
            <a:endCxn id="5" idx="2"/>
          </p:cNvCxnSpPr>
          <p:nvPr/>
        </p:nvCxnSpPr>
        <p:spPr>
          <a:xfrm>
            <a:off x="3657602" y="3634328"/>
            <a:ext cx="2219739" cy="1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stCxn id="5" idx="6"/>
          </p:cNvCxnSpPr>
          <p:nvPr/>
        </p:nvCxnSpPr>
        <p:spPr>
          <a:xfrm flipV="1">
            <a:off x="6404115" y="3634327"/>
            <a:ext cx="2352260" cy="2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773017" y="4134678"/>
            <a:ext cx="14344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Brief Intro to </a:t>
            </a:r>
            <a:br>
              <a:rPr lang="en-US" dirty="0" smtClean="0"/>
            </a:br>
            <a:r>
              <a:rPr lang="en-US" dirty="0" smtClean="0"/>
              <a:t>MSC &amp; ELM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478751" y="4259314"/>
            <a:ext cx="13949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ELM &amp; MBSE</a:t>
            </a:r>
          </a:p>
          <a:p>
            <a:pPr algn="ctr"/>
            <a:r>
              <a:rPr lang="en-US" dirty="0" smtClean="0"/>
              <a:t>Use Cases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8144925" y="4273177"/>
            <a:ext cx="1941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MBSE for ESOH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039243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solidFill>
                  <a:srgbClr val="000000"/>
                </a:solidFill>
              </a:rPr>
              <a:t>MBSE </a:t>
            </a:r>
            <a:r>
              <a:rPr lang="en-US" b="0" dirty="0" smtClean="0">
                <a:solidFill>
                  <a:srgbClr val="000000"/>
                </a:solidFill>
              </a:rPr>
              <a:t>– ESOH: Safety Simulation</a:t>
            </a:r>
            <a:endParaRPr lang="en-US" b="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4135" y="1553783"/>
            <a:ext cx="8100905" cy="4813300"/>
          </a:xfrm>
        </p:spPr>
        <p:txBody>
          <a:bodyPr/>
          <a:lstStyle/>
          <a:p>
            <a:r>
              <a:rPr lang="en-US" sz="2000" dirty="0" smtClean="0"/>
              <a:t>Simulation of Models across various disciplines provides </a:t>
            </a:r>
            <a:r>
              <a:rPr lang="en-US" sz="2000" b="1" dirty="0" smtClean="0">
                <a:solidFill>
                  <a:srgbClr val="C00000"/>
                </a:solidFill>
              </a:rPr>
              <a:t>evaluation of </a:t>
            </a:r>
            <a:r>
              <a:rPr lang="en-US" sz="2000" b="1" dirty="0">
                <a:solidFill>
                  <a:srgbClr val="C00000"/>
                </a:solidFill>
              </a:rPr>
              <a:t>s</a:t>
            </a:r>
            <a:r>
              <a:rPr lang="en-US" sz="2000" b="1" dirty="0" smtClean="0">
                <a:solidFill>
                  <a:srgbClr val="C00000"/>
                </a:solidFill>
              </a:rPr>
              <a:t>ystem safety and performance</a:t>
            </a:r>
            <a:endParaRPr lang="en-US" sz="2000" dirty="0" smtClean="0">
              <a:solidFill>
                <a:srgbClr val="C00000"/>
              </a:solidFill>
            </a:endParaRPr>
          </a:p>
          <a:p>
            <a:r>
              <a:rPr lang="en-US" sz="2000" dirty="0" smtClean="0"/>
              <a:t>Simulations can represent </a:t>
            </a:r>
            <a:r>
              <a:rPr lang="en-US" sz="2000" b="1" dirty="0" smtClean="0">
                <a:solidFill>
                  <a:srgbClr val="C00000"/>
                </a:solidFill>
              </a:rPr>
              <a:t>complex events of complex systems </a:t>
            </a:r>
            <a:r>
              <a:rPr lang="en-US" sz="2000" dirty="0" smtClean="0"/>
              <a:t>involving human interaction, such as occupant safety or pedestrian protection</a:t>
            </a:r>
          </a:p>
          <a:p>
            <a:r>
              <a:rPr lang="en-US" sz="2000" b="1" dirty="0" smtClean="0">
                <a:solidFill>
                  <a:srgbClr val="C00000"/>
                </a:solidFill>
              </a:rPr>
              <a:t>Traceability</a:t>
            </a:r>
            <a:r>
              <a:rPr lang="en-US" sz="2000" b="1" dirty="0" smtClean="0"/>
              <a:t> </a:t>
            </a:r>
            <a:r>
              <a:rPr lang="en-US" sz="2000" dirty="0" smtClean="0"/>
              <a:t>across simulations is critical to relate outputs (results/reports) to specific revisable inputs and events (pedigree finger print)</a:t>
            </a:r>
          </a:p>
          <a:p>
            <a:r>
              <a:rPr lang="en-US" sz="2000" b="1" dirty="0" smtClean="0">
                <a:solidFill>
                  <a:srgbClr val="C00000"/>
                </a:solidFill>
              </a:rPr>
              <a:t>Simulation automation</a:t>
            </a:r>
            <a:r>
              <a:rPr lang="en-US" sz="2000" dirty="0" smtClean="0">
                <a:solidFill>
                  <a:srgbClr val="C00000"/>
                </a:solidFill>
              </a:rPr>
              <a:t> </a:t>
            </a:r>
            <a:r>
              <a:rPr lang="en-US" sz="2000" dirty="0" smtClean="0"/>
              <a:t>provides for faster evaluation supporting</a:t>
            </a:r>
          </a:p>
          <a:p>
            <a:pPr lvl="1"/>
            <a:r>
              <a:rPr lang="en-US" sz="2000" b="1" dirty="0" smtClean="0">
                <a:solidFill>
                  <a:srgbClr val="C00000"/>
                </a:solidFill>
              </a:rPr>
              <a:t>Consistent, repeatable </a:t>
            </a:r>
            <a:r>
              <a:rPr lang="en-US" sz="2000" dirty="0" smtClean="0"/>
              <a:t>evaluation</a:t>
            </a:r>
          </a:p>
          <a:p>
            <a:pPr lvl="1"/>
            <a:r>
              <a:rPr lang="en-US" sz="2000" dirty="0" smtClean="0"/>
              <a:t>Potential </a:t>
            </a:r>
            <a:r>
              <a:rPr lang="en-US" sz="2000" b="1" dirty="0" smtClean="0">
                <a:solidFill>
                  <a:srgbClr val="C00000"/>
                </a:solidFill>
              </a:rPr>
              <a:t>changes in requirements </a:t>
            </a:r>
            <a:r>
              <a:rPr lang="en-US" sz="2000" dirty="0" smtClean="0"/>
              <a:t>from theater</a:t>
            </a:r>
          </a:p>
          <a:p>
            <a:r>
              <a:rPr lang="en-US" sz="2000" dirty="0" smtClean="0"/>
              <a:t>MBSE simulation frameworks must </a:t>
            </a:r>
            <a:r>
              <a:rPr lang="en-US" sz="2000" dirty="0"/>
              <a:t>support </a:t>
            </a:r>
            <a:r>
              <a:rPr lang="en-US" sz="2000" b="1" dirty="0">
                <a:solidFill>
                  <a:srgbClr val="C00000"/>
                </a:solidFill>
              </a:rPr>
              <a:t>multiple representations </a:t>
            </a:r>
            <a:r>
              <a:rPr lang="en-US" sz="2000" dirty="0"/>
              <a:t>(CAD, FEA, CFD, 1D, </a:t>
            </a:r>
            <a:r>
              <a:rPr lang="en-US" sz="2000" dirty="0" err="1"/>
              <a:t>etc</a:t>
            </a:r>
            <a:r>
              <a:rPr lang="en-US" sz="2000" dirty="0" smtClean="0"/>
              <a:t>)</a:t>
            </a:r>
          </a:p>
          <a:p>
            <a:endParaRPr lang="en-US" sz="2000" dirty="0" smtClean="0"/>
          </a:p>
          <a:p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5869" y="1372862"/>
            <a:ext cx="2716140" cy="2192717"/>
          </a:xfrm>
          <a:prstGeom prst="rect">
            <a:avLst/>
          </a:prstGeom>
        </p:spPr>
      </p:pic>
      <p:pic>
        <p:nvPicPr>
          <p:cNvPr id="6" name="Picture 4" descr="https://encrypted-tbn1.gstatic.com/images?q=tbn:ANd9GcSwKDwRHnPOeFXP_DlsQ5ymGNkM5Dy62VPG_fmOFx-_IePejQk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4739" y="3960433"/>
            <a:ext cx="2438400" cy="187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1055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/>
              <a:t>MBSE – ESOH: Chemical Compliance</a:t>
            </a:r>
            <a:endParaRPr lang="en-US" b="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331128" y="1287566"/>
            <a:ext cx="12329904" cy="4813300"/>
          </a:xfrm>
        </p:spPr>
        <p:txBody>
          <a:bodyPr/>
          <a:lstStyle/>
          <a:p>
            <a:r>
              <a:rPr lang="en-US" sz="1800" dirty="0" smtClean="0"/>
              <a:t>Over 100 different organizations are defining governance for </a:t>
            </a:r>
            <a:br>
              <a:rPr lang="en-US" sz="1800" dirty="0" smtClean="0"/>
            </a:br>
            <a:r>
              <a:rPr lang="en-US" sz="1800" dirty="0" smtClean="0"/>
              <a:t>chemical compliance &amp; safety globally</a:t>
            </a:r>
          </a:p>
          <a:p>
            <a:pPr lvl="1"/>
            <a:r>
              <a:rPr lang="en-US" sz="1800" dirty="0" smtClean="0"/>
              <a:t>Common examples include REACH, RoHS, </a:t>
            </a:r>
            <a:r>
              <a:rPr lang="en-US" sz="1800" dirty="0" err="1" smtClean="0"/>
              <a:t>etc</a:t>
            </a:r>
            <a:endParaRPr lang="en-US" sz="1800" dirty="0" smtClean="0"/>
          </a:p>
          <a:p>
            <a:r>
              <a:rPr lang="en-US" sz="1800" dirty="0" smtClean="0"/>
              <a:t>Chemical compliance involves evaluation of</a:t>
            </a:r>
          </a:p>
          <a:p>
            <a:pPr lvl="1"/>
            <a:r>
              <a:rPr lang="en-US" sz="1800" dirty="0" smtClean="0"/>
              <a:t>Base material and composition</a:t>
            </a:r>
          </a:p>
          <a:p>
            <a:pPr lvl="1"/>
            <a:r>
              <a:rPr lang="en-US" sz="1800" dirty="0" smtClean="0"/>
              <a:t>Regulatory requirements, source &amp; identification (CAS)</a:t>
            </a:r>
            <a:endParaRPr lang="en-US" sz="1800" dirty="0"/>
          </a:p>
          <a:p>
            <a:pPr lvl="1"/>
            <a:r>
              <a:rPr lang="en-US" sz="1800" dirty="0" smtClean="0"/>
              <a:t>Quantification </a:t>
            </a:r>
            <a:r>
              <a:rPr lang="en-US" sz="1800" dirty="0"/>
              <a:t>&amp; Usage (</a:t>
            </a:r>
            <a:r>
              <a:rPr lang="en-US" sz="1800" dirty="0" smtClean="0"/>
              <a:t>areas, volumes, </a:t>
            </a:r>
            <a:r>
              <a:rPr lang="en-US" sz="1800" dirty="0" err="1"/>
              <a:t>etc</a:t>
            </a:r>
            <a:r>
              <a:rPr lang="en-US" sz="1800" dirty="0"/>
              <a:t>)</a:t>
            </a:r>
          </a:p>
          <a:p>
            <a:pPr lvl="1"/>
            <a:r>
              <a:rPr lang="en-US" sz="1800" dirty="0"/>
              <a:t>Processing information</a:t>
            </a:r>
          </a:p>
          <a:p>
            <a:r>
              <a:rPr lang="en-US" sz="1800" dirty="0" smtClean="0"/>
              <a:t>Data comes from multiple sources</a:t>
            </a:r>
            <a:endParaRPr lang="en-US" sz="1800" dirty="0"/>
          </a:p>
          <a:p>
            <a:pPr lvl="1"/>
            <a:r>
              <a:rPr lang="en-US" sz="1800" dirty="0"/>
              <a:t>Geometry (CAD/PDM), Supplier (ERP), Material (MLM)</a:t>
            </a:r>
          </a:p>
          <a:p>
            <a:r>
              <a:rPr lang="en-US" sz="1800" dirty="0" smtClean="0"/>
              <a:t>MBSE Models must include Material, Supplier(s), Geometry, Processing Information, Regulations</a:t>
            </a:r>
          </a:p>
          <a:p>
            <a:pPr lvl="1"/>
            <a:r>
              <a:rPr lang="en-US" sz="1800" dirty="0" smtClean="0"/>
              <a:t>All Parts must have traceable material composition</a:t>
            </a:r>
          </a:p>
          <a:p>
            <a:pPr lvl="1"/>
            <a:r>
              <a:rPr lang="en-US" sz="1800" dirty="0" smtClean="0"/>
              <a:t>Models should reference regulatory information to support evaluations</a:t>
            </a:r>
          </a:p>
          <a:p>
            <a:pPr lvl="1"/>
            <a:r>
              <a:rPr lang="en-US" sz="1800" dirty="0" smtClean="0"/>
              <a:t>Data must be tracked across product lifecycle as regulations are continuously updated</a:t>
            </a:r>
          </a:p>
          <a:p>
            <a:r>
              <a:rPr lang="en-US" sz="1800" dirty="0" smtClean="0"/>
              <a:t>MBSE models can provide history of past evaluations &amp; provide fast evaluation against future regulations</a:t>
            </a:r>
          </a:p>
          <a:p>
            <a:pPr lvl="3"/>
            <a:endParaRPr lang="en-US" dirty="0" smtClean="0"/>
          </a:p>
        </p:txBody>
      </p:sp>
      <p:sp>
        <p:nvSpPr>
          <p:cNvPr id="7" name="Oval 6"/>
          <p:cNvSpPr/>
          <p:nvPr/>
        </p:nvSpPr>
        <p:spPr>
          <a:xfrm>
            <a:off x="13415058" y="2617770"/>
            <a:ext cx="682906" cy="659757"/>
          </a:xfrm>
          <a:prstGeom prst="ellipse">
            <a:avLst/>
          </a:prstGeom>
          <a:solidFill>
            <a:srgbClr val="C00000"/>
          </a:solidFill>
          <a:effectLst>
            <a:softEdge rad="12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 smtClean="0"/>
              <a:t>PDM</a:t>
            </a:r>
            <a:endParaRPr lang="en-US" sz="1050" dirty="0"/>
          </a:p>
        </p:txBody>
      </p:sp>
      <p:sp>
        <p:nvSpPr>
          <p:cNvPr id="8" name="Oval 7"/>
          <p:cNvSpPr/>
          <p:nvPr/>
        </p:nvSpPr>
        <p:spPr>
          <a:xfrm>
            <a:off x="12732152" y="3721673"/>
            <a:ext cx="682906" cy="659757"/>
          </a:xfrm>
          <a:prstGeom prst="ellipse">
            <a:avLst/>
          </a:prstGeom>
          <a:solidFill>
            <a:srgbClr val="C00000"/>
          </a:solidFill>
          <a:effectLst>
            <a:softEdge rad="12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MC</a:t>
            </a:r>
            <a:endParaRPr lang="en-US" sz="1400" dirty="0"/>
          </a:p>
        </p:txBody>
      </p:sp>
      <p:sp>
        <p:nvSpPr>
          <p:cNvPr id="9" name="Oval 8"/>
          <p:cNvSpPr/>
          <p:nvPr/>
        </p:nvSpPr>
        <p:spPr>
          <a:xfrm>
            <a:off x="14231073" y="3720603"/>
            <a:ext cx="682906" cy="659757"/>
          </a:xfrm>
          <a:prstGeom prst="ellipse">
            <a:avLst/>
          </a:prstGeom>
          <a:solidFill>
            <a:srgbClr val="C00000"/>
          </a:solidFill>
          <a:effectLst>
            <a:softEdge rad="12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 smtClean="0"/>
              <a:t>ERP</a:t>
            </a:r>
            <a:endParaRPr lang="en-US" sz="1050" dirty="0"/>
          </a:p>
        </p:txBody>
      </p:sp>
      <p:cxnSp>
        <p:nvCxnSpPr>
          <p:cNvPr id="11" name="Straight Connector 10"/>
          <p:cNvCxnSpPr>
            <a:stCxn id="7" idx="3"/>
          </p:cNvCxnSpPr>
          <p:nvPr/>
        </p:nvCxnSpPr>
        <p:spPr>
          <a:xfrm flipH="1">
            <a:off x="13216360" y="3180908"/>
            <a:ext cx="298707" cy="540764"/>
          </a:xfrm>
          <a:prstGeom prst="line">
            <a:avLst/>
          </a:prstGeom>
          <a:ln w="38100"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8" idx="6"/>
            <a:endCxn id="9" idx="2"/>
          </p:cNvCxnSpPr>
          <p:nvPr/>
        </p:nvCxnSpPr>
        <p:spPr>
          <a:xfrm flipV="1">
            <a:off x="13415058" y="4050482"/>
            <a:ext cx="816015" cy="1070"/>
          </a:xfrm>
          <a:prstGeom prst="line">
            <a:avLst/>
          </a:prstGeom>
          <a:ln w="38100"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endCxn id="7" idx="5"/>
          </p:cNvCxnSpPr>
          <p:nvPr/>
        </p:nvCxnSpPr>
        <p:spPr>
          <a:xfrm flipH="1" flipV="1">
            <a:off x="13997955" y="3180908"/>
            <a:ext cx="458977" cy="539695"/>
          </a:xfrm>
          <a:prstGeom prst="line">
            <a:avLst/>
          </a:prstGeom>
          <a:ln w="38100"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13073605" y="2287891"/>
            <a:ext cx="1383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Geometry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12489743" y="4377427"/>
            <a:ext cx="1383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Material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13241817" y="3505104"/>
            <a:ext cx="11624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Regulation</a:t>
            </a:r>
            <a:endParaRPr lang="en-US" sz="1600" dirty="0"/>
          </a:p>
        </p:txBody>
      </p:sp>
      <p:sp>
        <p:nvSpPr>
          <p:cNvPr id="33" name="Rectangle 32"/>
          <p:cNvSpPr/>
          <p:nvPr/>
        </p:nvSpPr>
        <p:spPr>
          <a:xfrm>
            <a:off x="12327038" y="2287891"/>
            <a:ext cx="2951544" cy="2458868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ffectLst>
            <a:softEdge rad="12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8" descr="https://encrypted-tbn1.gstatic.com/images?q=tbn:ANd9GcRnHNrMTwbjEfsB8kvDYf0TZ7ZHlp4a9p5wYR3koh2zrzBdN2V-6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1433" y="1306878"/>
            <a:ext cx="3386730" cy="2536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14125503" y="4397747"/>
            <a:ext cx="1383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Supplier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242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Questions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084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Thank you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175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/>
              <a:t>Brief Intro to MSC &amp; ELM</a:t>
            </a:r>
            <a:endParaRPr lang="en-US" b="0" dirty="0"/>
          </a:p>
        </p:txBody>
      </p:sp>
      <p:sp>
        <p:nvSpPr>
          <p:cNvPr id="4" name="Oval 3"/>
          <p:cNvSpPr/>
          <p:nvPr/>
        </p:nvSpPr>
        <p:spPr>
          <a:xfrm>
            <a:off x="3130828" y="3379304"/>
            <a:ext cx="526774" cy="51005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5877341" y="3379303"/>
            <a:ext cx="526774" cy="5100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8623854" y="3379302"/>
            <a:ext cx="526774" cy="5100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>
            <a:endCxn id="5" idx="2"/>
          </p:cNvCxnSpPr>
          <p:nvPr/>
        </p:nvCxnSpPr>
        <p:spPr>
          <a:xfrm>
            <a:off x="3657602" y="3634328"/>
            <a:ext cx="2219739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stCxn id="5" idx="6"/>
            <a:endCxn id="6" idx="2"/>
          </p:cNvCxnSpPr>
          <p:nvPr/>
        </p:nvCxnSpPr>
        <p:spPr>
          <a:xfrm flipV="1">
            <a:off x="6404115" y="3634328"/>
            <a:ext cx="2219739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705435" y="4134678"/>
            <a:ext cx="15696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Brief Intro to</a:t>
            </a:r>
            <a:br>
              <a:rPr lang="en-US" b="1" dirty="0" smtClean="0"/>
            </a:br>
            <a:r>
              <a:rPr lang="en-US" b="1" dirty="0" smtClean="0"/>
              <a:t>MSC &amp; ELM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5478751" y="4259314"/>
            <a:ext cx="13949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ELM &amp; MBSE</a:t>
            </a:r>
          </a:p>
          <a:p>
            <a:pPr algn="ctr"/>
            <a:r>
              <a:rPr lang="en-US" dirty="0" smtClean="0"/>
              <a:t>Use Cases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8144925" y="4273177"/>
            <a:ext cx="1610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MBSE for ESOH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161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495143" y="1274607"/>
            <a:ext cx="2953512" cy="49815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3600" b="0" dirty="0" smtClean="0">
                <a:solidFill>
                  <a:schemeClr val="tx1"/>
                </a:solidFill>
              </a:rPr>
              <a:t>MSC Software Company at a Glance</a:t>
            </a:r>
            <a:endParaRPr lang="en-US" sz="3600" b="0" dirty="0">
              <a:solidFill>
                <a:schemeClr val="tx1"/>
              </a:solidFill>
            </a:endParaRPr>
          </a:p>
        </p:txBody>
      </p:sp>
      <p:sp>
        <p:nvSpPr>
          <p:cNvPr id="6" name="Rectangle 17"/>
          <p:cNvSpPr>
            <a:spLocks noChangeArrowheads="1"/>
          </p:cNvSpPr>
          <p:nvPr/>
        </p:nvSpPr>
        <p:spPr bwMode="gray">
          <a:xfrm>
            <a:off x="568309" y="1083582"/>
            <a:ext cx="933445" cy="1703972"/>
          </a:xfrm>
          <a:prstGeom prst="rect">
            <a:avLst/>
          </a:prstGeom>
          <a:solidFill>
            <a:srgbClr val="194479"/>
          </a:solidFill>
          <a:ln w="63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en-US" sz="1051" b="1" i="1" dirty="0">
                <a:solidFill>
                  <a:prstClr val="white"/>
                </a:solidFill>
              </a:rPr>
              <a:t>Company Overview</a:t>
            </a:r>
          </a:p>
        </p:txBody>
      </p:sp>
      <p:sp>
        <p:nvSpPr>
          <p:cNvPr id="9" name="Content Placeholder 6"/>
          <p:cNvSpPr txBox="1">
            <a:spLocks/>
          </p:cNvSpPr>
          <p:nvPr/>
        </p:nvSpPr>
        <p:spPr bwMode="gray">
          <a:xfrm>
            <a:off x="1708111" y="1307417"/>
            <a:ext cx="6420797" cy="2347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7" tIns="45699" rIns="91397" bIns="45699" anchor="t"/>
          <a:lstStyle>
            <a:lvl1pPr marL="169863" indent="-169863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228594" indent="-228594" eaLnBrk="1" fontAlgn="base" hangingPunct="1">
              <a:spcBef>
                <a:spcPts val="200"/>
              </a:spcBef>
              <a:buClr>
                <a:srgbClr val="C00000"/>
              </a:buClr>
              <a:buSzPct val="80000"/>
              <a:buFont typeface="Wingdings 3" panose="05040102010807070707" pitchFamily="18" charset="2"/>
              <a:buChar char=""/>
            </a:pPr>
            <a:r>
              <a:rPr lang="en-US" altLang="en-US" sz="980" dirty="0" smtClean="0">
                <a:solidFill>
                  <a:prstClr val="black"/>
                </a:solidFill>
                <a:latin typeface="Arial"/>
                <a:ea typeface="ＭＳ Ｐゴシック" charset="0"/>
              </a:rPr>
              <a:t>Leading </a:t>
            </a:r>
            <a:r>
              <a:rPr lang="en-US" altLang="en-US" sz="980" dirty="0">
                <a:solidFill>
                  <a:prstClr val="black"/>
                </a:solidFill>
                <a:latin typeface="Arial"/>
                <a:ea typeface="ＭＳ Ｐゴシック" charset="0"/>
              </a:rPr>
              <a:t>provider of computer aided engineering (“CAE”) software solutions</a:t>
            </a:r>
          </a:p>
          <a:p>
            <a:pPr marL="365751" lvl="1" indent="-182875" eaLnBrk="1" fontAlgn="base" hangingPunct="1">
              <a:spcBef>
                <a:spcPts val="200"/>
              </a:spcBef>
              <a:buClr>
                <a:srgbClr val="C00000"/>
              </a:buClr>
              <a:buSzPct val="100000"/>
              <a:buFont typeface="Wingdings" pitchFamily="2" charset="2"/>
              <a:buChar char="ü"/>
              <a:tabLst>
                <a:tab pos="4060724" algn="l"/>
              </a:tabLst>
            </a:pPr>
            <a:r>
              <a:rPr lang="en-US" altLang="en-US" sz="980" dirty="0">
                <a:solidFill>
                  <a:prstClr val="black"/>
                </a:solidFill>
                <a:ea typeface="ＭＳ Ｐゴシック" charset="0"/>
                <a:cs typeface="Arial" pitchFamily="34" charset="0"/>
              </a:rPr>
              <a:t>Mission critical simulation &amp; analysis (”S&amp;A”) products enabling engineers and analysts to validate and optimize their designs</a:t>
            </a:r>
          </a:p>
          <a:p>
            <a:pPr marL="365751" lvl="1" indent="-182875" eaLnBrk="1" fontAlgn="base" hangingPunct="1">
              <a:spcBef>
                <a:spcPts val="200"/>
              </a:spcBef>
              <a:buClr>
                <a:srgbClr val="C00000"/>
              </a:buClr>
              <a:buSzPct val="100000"/>
              <a:buFont typeface="Wingdings" pitchFamily="2" charset="2"/>
              <a:buChar char="ü"/>
              <a:tabLst>
                <a:tab pos="4060724" algn="l"/>
              </a:tabLst>
            </a:pPr>
            <a:r>
              <a:rPr lang="en-US" altLang="en-US" sz="980" dirty="0">
                <a:solidFill>
                  <a:prstClr val="black"/>
                </a:solidFill>
                <a:ea typeface="ＭＳ Ｐゴシック" charset="0"/>
                <a:cs typeface="Arial" pitchFamily="34" charset="0"/>
              </a:rPr>
              <a:t>Complement and / or replace the traditional physical prototype-based “build-and-test” product design process</a:t>
            </a:r>
          </a:p>
          <a:p>
            <a:pPr marL="228594" indent="-228594" eaLnBrk="1" fontAlgn="base" hangingPunct="1">
              <a:spcBef>
                <a:spcPts val="200"/>
              </a:spcBef>
              <a:buClr>
                <a:srgbClr val="C00000"/>
              </a:buClr>
              <a:buSzPct val="80000"/>
              <a:buFont typeface="Wingdings 3" panose="05040102010807070707" pitchFamily="18" charset="2"/>
              <a:buChar char=""/>
            </a:pPr>
            <a:r>
              <a:rPr lang="en-US" altLang="en-US" sz="980" b="1" dirty="0">
                <a:solidFill>
                  <a:prstClr val="black"/>
                </a:solidFill>
                <a:latin typeface="Arial"/>
                <a:ea typeface="ＭＳ Ｐゴシック" charset="0"/>
              </a:rPr>
              <a:t>Value proposition: </a:t>
            </a:r>
            <a:r>
              <a:rPr lang="en-US" altLang="en-US" sz="980" dirty="0">
                <a:solidFill>
                  <a:prstClr val="black"/>
                </a:solidFill>
                <a:ea typeface="ＭＳ Ｐゴシック" charset="0"/>
                <a:cs typeface="Arial" pitchFamily="34" charset="0"/>
              </a:rPr>
              <a:t>Improve quality, accelerate time-to-market and save costs associated with design and test of manufactured products </a:t>
            </a:r>
          </a:p>
          <a:p>
            <a:pPr marL="228594" indent="-228594" eaLnBrk="1" fontAlgn="base" hangingPunct="1">
              <a:spcBef>
                <a:spcPts val="200"/>
              </a:spcBef>
              <a:buClr>
                <a:srgbClr val="C00000"/>
              </a:buClr>
              <a:buSzPct val="80000"/>
              <a:buFont typeface="Wingdings 3" panose="05040102010807070707" pitchFamily="18" charset="2"/>
              <a:buChar char=""/>
            </a:pPr>
            <a:r>
              <a:rPr lang="en-US" altLang="en-US" sz="980" dirty="0" smtClean="0">
                <a:solidFill>
                  <a:prstClr val="black"/>
                </a:solidFill>
                <a:latin typeface="Arial"/>
                <a:ea typeface="ＭＳ Ｐゴシック" charset="0"/>
              </a:rPr>
              <a:t>Recently </a:t>
            </a:r>
            <a:r>
              <a:rPr lang="en-US" altLang="en-US" sz="980" dirty="0">
                <a:solidFill>
                  <a:prstClr val="black"/>
                </a:solidFill>
                <a:latin typeface="Arial"/>
                <a:ea typeface="ＭＳ Ｐゴシック" charset="0"/>
              </a:rPr>
              <a:t>acquired by Hexagon Manufacturing Intelligence </a:t>
            </a:r>
          </a:p>
          <a:p>
            <a:pPr marL="0" indent="0" eaLnBrk="1" fontAlgn="base" hangingPunct="1">
              <a:spcBef>
                <a:spcPts val="200"/>
              </a:spcBef>
              <a:buClr>
                <a:srgbClr val="C00000"/>
              </a:buClr>
              <a:buSzPct val="80000"/>
            </a:pPr>
            <a:endParaRPr lang="en-US" altLang="en-US" sz="980" baseline="30000" dirty="0">
              <a:solidFill>
                <a:prstClr val="black"/>
              </a:solidFill>
              <a:latin typeface="Arial"/>
              <a:ea typeface="ＭＳ Ｐゴシック" charset="0"/>
            </a:endParaRPr>
          </a:p>
        </p:txBody>
      </p:sp>
      <p:sp>
        <p:nvSpPr>
          <p:cNvPr id="11" name="Content Placeholder 6"/>
          <p:cNvSpPr txBox="1">
            <a:spLocks/>
          </p:cNvSpPr>
          <p:nvPr/>
        </p:nvSpPr>
        <p:spPr bwMode="gray">
          <a:xfrm>
            <a:off x="1712253" y="4518290"/>
            <a:ext cx="5655675" cy="1158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7" tIns="45699" rIns="91397" bIns="45699" anchor="ctr"/>
          <a:lstStyle>
            <a:lvl1pPr marL="169863" indent="-169863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228594" lvl="1" indent="-228594" eaLnBrk="1" fontAlgn="base" hangingPunct="1">
              <a:spcBef>
                <a:spcPts val="200"/>
              </a:spcBef>
              <a:buClr>
                <a:srgbClr val="C00000"/>
              </a:buClr>
              <a:buSzPct val="80000"/>
              <a:buFont typeface="Wingdings 3" panose="05040102010807070707" pitchFamily="18" charset="2"/>
              <a:buChar char=""/>
              <a:tabLst>
                <a:tab pos="4060724" algn="l"/>
              </a:tabLst>
            </a:pPr>
            <a:r>
              <a:rPr lang="en-US" sz="980" dirty="0">
                <a:solidFill>
                  <a:prstClr val="black"/>
                </a:solidFill>
                <a:latin typeface="Arial"/>
                <a:ea typeface="ＭＳ Ｐゴシック" charset="0"/>
              </a:rPr>
              <a:t>Game changing CAE platform</a:t>
            </a:r>
          </a:p>
          <a:p>
            <a:pPr marL="365751" lvl="1" indent="-182875" eaLnBrk="1" fontAlgn="base" hangingPunct="1">
              <a:spcBef>
                <a:spcPts val="200"/>
              </a:spcBef>
              <a:buClr>
                <a:srgbClr val="C00000"/>
              </a:buClr>
              <a:buSzPct val="100000"/>
              <a:buFont typeface="Wingdings" pitchFamily="2" charset="2"/>
              <a:buChar char="ü"/>
              <a:tabLst>
                <a:tab pos="4060724" algn="l"/>
              </a:tabLst>
            </a:pPr>
            <a:r>
              <a:rPr lang="en-US" sz="980" dirty="0">
                <a:solidFill>
                  <a:prstClr val="black"/>
                </a:solidFill>
                <a:ea typeface="ＭＳ Ｐゴシック" charset="0"/>
                <a:cs typeface="Arial" pitchFamily="34" charset="0"/>
              </a:rPr>
              <a:t>Complements and significantly extends the core simulation solutions</a:t>
            </a:r>
          </a:p>
          <a:p>
            <a:pPr marL="365751" lvl="1" indent="-182875" eaLnBrk="1" fontAlgn="base" hangingPunct="1">
              <a:spcBef>
                <a:spcPts val="200"/>
              </a:spcBef>
              <a:buClr>
                <a:srgbClr val="C00000"/>
              </a:buClr>
              <a:buSzPct val="100000"/>
              <a:buFont typeface="Wingdings" pitchFamily="2" charset="2"/>
              <a:buChar char="ü"/>
              <a:tabLst>
                <a:tab pos="4060724" algn="l"/>
              </a:tabLst>
            </a:pPr>
            <a:r>
              <a:rPr lang="en-US" sz="980" dirty="0">
                <a:solidFill>
                  <a:prstClr val="black"/>
                </a:solidFill>
                <a:ea typeface="ＭＳ Ｐゴシック" charset="0"/>
                <a:cs typeface="Arial" pitchFamily="34" charset="0"/>
              </a:rPr>
              <a:t>19 patents filed so far, 5 awarded to date</a:t>
            </a:r>
          </a:p>
          <a:p>
            <a:pPr marL="365751" lvl="1" indent="-182875" eaLnBrk="1" fontAlgn="base" hangingPunct="1">
              <a:spcBef>
                <a:spcPts val="200"/>
              </a:spcBef>
              <a:buClr>
                <a:srgbClr val="C00000"/>
              </a:buClr>
              <a:buSzPct val="100000"/>
              <a:buFont typeface="Wingdings" pitchFamily="2" charset="2"/>
              <a:buChar char="ü"/>
              <a:tabLst>
                <a:tab pos="4060724" algn="l"/>
              </a:tabLst>
            </a:pPr>
            <a:r>
              <a:rPr lang="en-US" sz="980" dirty="0">
                <a:solidFill>
                  <a:prstClr val="black"/>
                </a:solidFill>
                <a:ea typeface="ＭＳ Ｐゴシック" charset="0"/>
                <a:cs typeface="Arial" pitchFamily="34" charset="0"/>
              </a:rPr>
              <a:t>Award winning</a:t>
            </a:r>
          </a:p>
        </p:txBody>
      </p:sp>
      <p:sp>
        <p:nvSpPr>
          <p:cNvPr id="28" name="Rectangle 17"/>
          <p:cNvSpPr>
            <a:spLocks noChangeArrowheads="1"/>
          </p:cNvSpPr>
          <p:nvPr/>
        </p:nvSpPr>
        <p:spPr bwMode="gray">
          <a:xfrm>
            <a:off x="568305" y="3049086"/>
            <a:ext cx="933449" cy="1343025"/>
          </a:xfrm>
          <a:prstGeom prst="rect">
            <a:avLst/>
          </a:prstGeom>
          <a:solidFill>
            <a:srgbClr val="194479"/>
          </a:solidFill>
          <a:ln w="63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en-US" sz="1051" b="1" i="1" dirty="0">
                <a:solidFill>
                  <a:prstClr val="white"/>
                </a:solidFill>
              </a:rPr>
              <a:t>Strong Core Business</a:t>
            </a:r>
          </a:p>
        </p:txBody>
      </p:sp>
      <p:sp>
        <p:nvSpPr>
          <p:cNvPr id="29" name="Rectangle 17"/>
          <p:cNvSpPr>
            <a:spLocks noChangeArrowheads="1"/>
          </p:cNvSpPr>
          <p:nvPr/>
        </p:nvSpPr>
        <p:spPr bwMode="gray">
          <a:xfrm>
            <a:off x="568306" y="4668619"/>
            <a:ext cx="933449" cy="923925"/>
          </a:xfrm>
          <a:prstGeom prst="rect">
            <a:avLst/>
          </a:prstGeom>
          <a:solidFill>
            <a:srgbClr val="194479"/>
          </a:solidFill>
          <a:ln w="63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en-US" sz="1051" b="1" i="1" dirty="0">
                <a:solidFill>
                  <a:prstClr val="white"/>
                </a:solidFill>
              </a:rPr>
              <a:t>Game Changing  CAE  Platform: “Apex”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8541633" y="4096973"/>
            <a:ext cx="1734975" cy="48731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800" b="1" i="1" dirty="0">
                <a:solidFill>
                  <a:srgbClr val="3A577A"/>
                </a:solidFill>
                <a:ea typeface="ＭＳ Ｐゴシック" charset="0"/>
              </a:rPr>
              <a:t>MSC Helps Bugatti Build The World’s Fastest Cars</a:t>
            </a:r>
          </a:p>
          <a:p>
            <a:pPr>
              <a:spcBef>
                <a:spcPts val="200"/>
              </a:spcBef>
            </a:pPr>
            <a:r>
              <a:rPr lang="en-US" sz="800" dirty="0">
                <a:solidFill>
                  <a:srgbClr val="3A577A"/>
                </a:solidFill>
                <a:ea typeface="ＭＳ Ｐゴシック" charset="0"/>
              </a:rPr>
              <a:t>Vehicle Dynamics 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8567985" y="4647836"/>
            <a:ext cx="2843640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700" b="1" dirty="0">
                <a:solidFill>
                  <a:prstClr val="black"/>
                </a:solidFill>
                <a:ea typeface="ＭＳ Ｐゴシック" charset="0"/>
              </a:rPr>
              <a:t>Key Results: </a:t>
            </a:r>
            <a:r>
              <a:rPr lang="en-US" sz="700" dirty="0">
                <a:solidFill>
                  <a:prstClr val="black"/>
                </a:solidFill>
                <a:ea typeface="ＭＳ Ｐゴシック" charset="0"/>
              </a:rPr>
              <a:t>Successfully develop chassis and driveline performance prior to building first prototype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8577251" y="2676042"/>
            <a:ext cx="2221695" cy="48731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>
            <a:defPPr>
              <a:defRPr lang="en-US"/>
            </a:defPPr>
            <a:lvl1pPr>
              <a:defRPr sz="800" b="1" i="1">
                <a:solidFill>
                  <a:srgbClr val="3A577A"/>
                </a:solidFill>
              </a:defRPr>
            </a:lvl1pPr>
          </a:lstStyle>
          <a:p>
            <a:r>
              <a:rPr lang="en-US" dirty="0">
                <a:ea typeface="ＭＳ Ｐゴシック" charset="0"/>
              </a:rPr>
              <a:t>Airbus Leverages MSC to Reduce Aircraft Noise</a:t>
            </a:r>
          </a:p>
          <a:p>
            <a:pPr>
              <a:spcBef>
                <a:spcPts val="200"/>
              </a:spcBef>
            </a:pPr>
            <a:r>
              <a:rPr lang="en-US" b="0" i="0" dirty="0">
                <a:ea typeface="ＭＳ Ｐゴシック" charset="0"/>
              </a:rPr>
              <a:t>Noise Reduction</a:t>
            </a:r>
          </a:p>
        </p:txBody>
      </p:sp>
      <p:pic>
        <p:nvPicPr>
          <p:cNvPr id="43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24607" y="2354889"/>
            <a:ext cx="631043" cy="84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" name="TextBox 43"/>
          <p:cNvSpPr txBox="1"/>
          <p:nvPr/>
        </p:nvSpPr>
        <p:spPr>
          <a:xfrm>
            <a:off x="8560365" y="3197196"/>
            <a:ext cx="2843640" cy="415498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>
            <a:defPPr>
              <a:defRPr lang="en-US"/>
            </a:defPPr>
            <a:lvl1pPr>
              <a:defRPr sz="700" b="1"/>
            </a:lvl1pPr>
          </a:lstStyle>
          <a:p>
            <a:r>
              <a:rPr lang="en-US" dirty="0">
                <a:solidFill>
                  <a:prstClr val="black"/>
                </a:solidFill>
                <a:ea typeface="ＭＳ Ｐゴシック" charset="0"/>
              </a:rPr>
              <a:t>Key Results: </a:t>
            </a:r>
            <a:r>
              <a:rPr lang="en-US" b="0" dirty="0">
                <a:solidFill>
                  <a:prstClr val="black"/>
                </a:solidFill>
                <a:ea typeface="ＭＳ Ｐゴシック" charset="0"/>
              </a:rPr>
              <a:t>Understand the effects of various parameters such as the excitation type, the presence of the floor, and the variable thickness on the interior noise levels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8592846" y="5429596"/>
            <a:ext cx="1855905" cy="51578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lvl="1"/>
            <a:r>
              <a:rPr lang="en-US" sz="851" b="1" i="1" dirty="0">
                <a:solidFill>
                  <a:srgbClr val="4D73A1"/>
                </a:solidFill>
                <a:ea typeface="ＭＳ Ｐゴシック" charset="0"/>
                <a:cs typeface="Arial" pitchFamily="34" charset="0"/>
              </a:rPr>
              <a:t>Nissan Uses MSC To Design Quieter Cars</a:t>
            </a:r>
            <a:endParaRPr lang="en-US" sz="800" b="1" i="1" dirty="0">
              <a:solidFill>
                <a:srgbClr val="3A577A"/>
              </a:solidFill>
              <a:ea typeface="ＭＳ Ｐゴシック" charset="0"/>
            </a:endParaRPr>
          </a:p>
          <a:p>
            <a:pPr>
              <a:spcBef>
                <a:spcPts val="300"/>
              </a:spcBef>
            </a:pPr>
            <a:r>
              <a:rPr lang="en-US" sz="800" dirty="0">
                <a:solidFill>
                  <a:srgbClr val="3A577A"/>
                </a:solidFill>
                <a:ea typeface="ＭＳ Ｐゴシック" charset="0"/>
              </a:rPr>
              <a:t>Noise Vibration and Harshness (NVH)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8560365" y="5974148"/>
            <a:ext cx="2843640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700" b="1" dirty="0">
                <a:solidFill>
                  <a:prstClr val="black"/>
                </a:solidFill>
                <a:ea typeface="ＭＳ Ｐゴシック" charset="0"/>
              </a:rPr>
              <a:t>Key Results: </a:t>
            </a:r>
            <a:r>
              <a:rPr lang="en-US" sz="700" dirty="0">
                <a:solidFill>
                  <a:prstClr val="black"/>
                </a:solidFill>
                <a:ea typeface="ＭＳ Ｐゴシック" charset="0"/>
              </a:rPr>
              <a:t>Improvement of the fidelity of numerical models thanks to the accurate representation of trim components</a:t>
            </a:r>
          </a:p>
        </p:txBody>
      </p:sp>
      <p:pic>
        <p:nvPicPr>
          <p:cNvPr id="47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23281" y="3626130"/>
            <a:ext cx="857015" cy="453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2"/>
          <p:cNvPicPr>
            <a:picLocks noChangeAspect="1" noChangeArrowheads="1"/>
          </p:cNvPicPr>
          <p:nvPr/>
        </p:nvPicPr>
        <p:blipFill rotWithShape="1"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621846" y="5523222"/>
            <a:ext cx="647260" cy="4509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" name="Picture 4" descr="http://upload.wikimedia.org/wikipedia/de/6/6f/Airbus_Logo_2010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58817" y="2394065"/>
            <a:ext cx="1146243" cy="276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" name="Picture 23" descr="brand_logos-[更新済み]"/>
          <p:cNvPicPr>
            <a:picLocks noChangeAspect="1" noChangeArrowheads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01243" y="4940044"/>
            <a:ext cx="1562195" cy="50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" name="Picture 1" descr="ead1f09f-9c17-4756-934b-a1dc0c243d91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420167" y="4153451"/>
            <a:ext cx="896575" cy="503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" name="Picture 5" descr="grapica_body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20719" y="3626123"/>
            <a:ext cx="886776" cy="561835"/>
          </a:xfrm>
          <a:prstGeom prst="rect">
            <a:avLst/>
          </a:prstGeom>
          <a:noFill/>
        </p:spPr>
      </p:pic>
      <p:pic>
        <p:nvPicPr>
          <p:cNvPr id="55" name="Picture 2"/>
          <p:cNvPicPr>
            <a:picLocks noChangeAspect="1" noChangeArrowheads="1"/>
          </p:cNvPicPr>
          <p:nvPr/>
        </p:nvPicPr>
        <p:blipFill>
          <a:blip r:embed="rId9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17073" y="4865711"/>
            <a:ext cx="919007" cy="622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3" name="Content Placeholder 6"/>
          <p:cNvSpPr txBox="1">
            <a:spLocks/>
          </p:cNvSpPr>
          <p:nvPr/>
        </p:nvSpPr>
        <p:spPr bwMode="gray">
          <a:xfrm>
            <a:off x="1718107" y="2971107"/>
            <a:ext cx="6429184" cy="156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7" tIns="45699" rIns="91397" bIns="45699" anchor="ctr"/>
          <a:lstStyle>
            <a:lvl1pPr marL="169863" indent="-169863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228594" indent="-228594" eaLnBrk="1" fontAlgn="base" hangingPunct="1">
              <a:spcBef>
                <a:spcPts val="200"/>
              </a:spcBef>
              <a:buClr>
                <a:srgbClr val="C00000"/>
              </a:buClr>
              <a:buSzPct val="80000"/>
              <a:buFont typeface="Wingdings 3" panose="05040102010807070707" pitchFamily="18" charset="2"/>
              <a:buChar char=""/>
            </a:pPr>
            <a:r>
              <a:rPr lang="en-US" altLang="en-US" sz="980" dirty="0">
                <a:solidFill>
                  <a:prstClr val="black"/>
                </a:solidFill>
                <a:latin typeface="Arial"/>
                <a:ea typeface="ＭＳ Ｐゴシック" charset="0"/>
              </a:rPr>
              <a:t>Virtually every auto, aero &amp; heavy machinery OEM is a customer </a:t>
            </a:r>
          </a:p>
          <a:p>
            <a:pPr marL="228594" indent="-228594" eaLnBrk="1" fontAlgn="base" hangingPunct="1">
              <a:spcBef>
                <a:spcPts val="200"/>
              </a:spcBef>
              <a:buClr>
                <a:srgbClr val="C00000"/>
              </a:buClr>
              <a:buSzPct val="80000"/>
              <a:buFont typeface="Wingdings 3" panose="05040102010807070707" pitchFamily="18" charset="2"/>
              <a:buChar char=""/>
            </a:pPr>
            <a:r>
              <a:rPr lang="en-US" altLang="en-US" sz="980" dirty="0">
                <a:solidFill>
                  <a:prstClr val="black"/>
                </a:solidFill>
                <a:latin typeface="Arial"/>
                <a:ea typeface="ＭＳ Ｐゴシック" charset="0"/>
              </a:rPr>
              <a:t>25+ year relationship with the top 50 customers</a:t>
            </a:r>
          </a:p>
          <a:p>
            <a:pPr marL="228594" indent="-228594" eaLnBrk="1" fontAlgn="base" hangingPunct="1">
              <a:spcBef>
                <a:spcPts val="200"/>
              </a:spcBef>
              <a:buClr>
                <a:srgbClr val="C00000"/>
              </a:buClr>
              <a:buSzPct val="80000"/>
              <a:buFont typeface="Wingdings 3" panose="05040102010807070707" pitchFamily="18" charset="2"/>
              <a:buChar char=""/>
            </a:pPr>
            <a:r>
              <a:rPr lang="en-US" altLang="en-US" sz="980" dirty="0">
                <a:solidFill>
                  <a:prstClr val="black"/>
                </a:solidFill>
                <a:latin typeface="Arial"/>
                <a:ea typeface="ＭＳ Ｐゴシック" charset="0"/>
              </a:rPr>
              <a:t>Broad core product portfolio (built over 40+ years) complemented by investments in new in-house extensions and complementary acquisitions</a:t>
            </a:r>
          </a:p>
          <a:p>
            <a:pPr marL="228594" indent="-228594" eaLnBrk="1" fontAlgn="base" hangingPunct="1">
              <a:spcBef>
                <a:spcPts val="200"/>
              </a:spcBef>
              <a:buClr>
                <a:srgbClr val="C00000"/>
              </a:buClr>
              <a:buSzPct val="80000"/>
              <a:buFont typeface="Wingdings 3" panose="05040102010807070707" pitchFamily="18" charset="2"/>
              <a:buChar char=""/>
            </a:pPr>
            <a:r>
              <a:rPr lang="en-US" altLang="en-US" sz="980" dirty="0">
                <a:solidFill>
                  <a:prstClr val="black"/>
                </a:solidFill>
                <a:latin typeface="Arial"/>
                <a:ea typeface="ＭＳ Ｐゴシック" charset="0"/>
              </a:rPr>
              <a:t>Acquisitions – Best in class acoustics (FFT), multi-phase material modeling (e-Xstream engineering) and mechanical joining and welding (Simufact)</a:t>
            </a:r>
          </a:p>
        </p:txBody>
      </p:sp>
      <p:sp>
        <p:nvSpPr>
          <p:cNvPr id="17" name="Rectangle 16"/>
          <p:cNvSpPr/>
          <p:nvPr/>
        </p:nvSpPr>
        <p:spPr>
          <a:xfrm>
            <a:off x="8495143" y="998597"/>
            <a:ext cx="2951692" cy="302137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65000"/>
                  <a:lumOff val="35000"/>
                  <a:shade val="30000"/>
                  <a:satMod val="115000"/>
                </a:schemeClr>
              </a:gs>
              <a:gs pos="50000">
                <a:schemeClr val="tx1">
                  <a:lumMod val="65000"/>
                  <a:lumOff val="35000"/>
                  <a:shade val="67500"/>
                  <a:satMod val="115000"/>
                </a:schemeClr>
              </a:gs>
              <a:gs pos="100000">
                <a:schemeClr val="tx1">
                  <a:lumMod val="65000"/>
                  <a:lumOff val="3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 w="15875" algn="ctr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82059" tIns="18288" rIns="82059" bIns="18288" anchor="ctr"/>
          <a:lstStyle/>
          <a:p>
            <a:pPr algn="ctr" defTabSz="820718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prstClr val="white"/>
                </a:solidFill>
                <a:ea typeface="ＭＳ Ｐゴシック" pitchFamily="34" charset="-128"/>
                <a:cs typeface="Arial" pitchFamily="34" charset="0"/>
              </a:rPr>
              <a:t>Key Highlights</a:t>
            </a:r>
          </a:p>
        </p:txBody>
      </p:sp>
      <p:sp>
        <p:nvSpPr>
          <p:cNvPr id="51" name="Rectangle 50"/>
          <p:cNvSpPr>
            <a:spLocks/>
          </p:cNvSpPr>
          <p:nvPr/>
        </p:nvSpPr>
        <p:spPr>
          <a:xfrm>
            <a:off x="8495143" y="2054735"/>
            <a:ext cx="2954827" cy="276999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65000"/>
                  <a:lumOff val="35000"/>
                  <a:shade val="30000"/>
                  <a:satMod val="115000"/>
                </a:schemeClr>
              </a:gs>
              <a:gs pos="50000">
                <a:schemeClr val="tx1">
                  <a:lumMod val="65000"/>
                  <a:lumOff val="35000"/>
                  <a:shade val="67500"/>
                  <a:satMod val="115000"/>
                </a:schemeClr>
              </a:gs>
              <a:gs pos="100000">
                <a:schemeClr val="tx1">
                  <a:lumMod val="65000"/>
                  <a:lumOff val="3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 w="12700" algn="ctr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82059" tIns="18288" rIns="82059" bIns="18288" anchor="ctr"/>
          <a:lstStyle/>
          <a:p>
            <a:pPr algn="ctr" defTabSz="820718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1100" b="1" dirty="0">
                <a:solidFill>
                  <a:prstClr val="white"/>
                </a:solidFill>
                <a:ea typeface="ＭＳ Ｐゴシック" pitchFamily="34" charset="-128"/>
                <a:cs typeface="Arial" pitchFamily="34" charset="0"/>
              </a:rPr>
              <a:t>MSC’s Value Proposition</a:t>
            </a:r>
          </a:p>
        </p:txBody>
      </p:sp>
      <p:sp>
        <p:nvSpPr>
          <p:cNvPr id="34" name="Text Box 13"/>
          <p:cNvSpPr txBox="1">
            <a:spLocks noChangeArrowheads="1"/>
          </p:cNvSpPr>
          <p:nvPr/>
        </p:nvSpPr>
        <p:spPr bwMode="auto">
          <a:xfrm>
            <a:off x="8446554" y="1300730"/>
            <a:ext cx="1272413" cy="676125"/>
          </a:xfrm>
          <a:prstGeom prst="rect">
            <a:avLst/>
          </a:prstGeom>
          <a:noFill/>
          <a:ln>
            <a:noFill/>
          </a:ln>
          <a:extLst/>
        </p:spPr>
        <p:txBody>
          <a:bodyPr lIns="91397" tIns="73117" rIns="45699" bIns="27419" anchor="ctr"/>
          <a:lstStyle>
            <a:lvl1pPr marL="169863" indent="-169863" defTabSz="1019175" eaLnBrk="0" hangingPunct="0">
              <a:tabLst>
                <a:tab pos="4060825" algn="l"/>
              </a:tabLst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1019175" eaLnBrk="0" hangingPunct="0">
              <a:tabLst>
                <a:tab pos="4060825" algn="l"/>
              </a:tabLst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1019175" eaLnBrk="0" hangingPunct="0">
              <a:tabLst>
                <a:tab pos="4060825" algn="l"/>
              </a:tabLst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1019175" eaLnBrk="0" hangingPunct="0">
              <a:tabLst>
                <a:tab pos="4060825" algn="l"/>
              </a:tabLst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1019175" eaLnBrk="0" hangingPunct="0">
              <a:tabLst>
                <a:tab pos="4060825" algn="l"/>
              </a:tabLst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1019175" eaLnBrk="0" fontAlgn="base" hangingPunct="0">
              <a:spcBef>
                <a:spcPct val="0"/>
              </a:spcBef>
              <a:spcAft>
                <a:spcPct val="0"/>
              </a:spcAft>
              <a:tabLst>
                <a:tab pos="4060825" algn="l"/>
              </a:tabLs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1019175" eaLnBrk="0" fontAlgn="base" hangingPunct="0">
              <a:spcBef>
                <a:spcPct val="0"/>
              </a:spcBef>
              <a:spcAft>
                <a:spcPct val="0"/>
              </a:spcAft>
              <a:tabLst>
                <a:tab pos="4060825" algn="l"/>
              </a:tabLs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1019175" eaLnBrk="0" fontAlgn="base" hangingPunct="0">
              <a:spcBef>
                <a:spcPct val="0"/>
              </a:spcBef>
              <a:spcAft>
                <a:spcPct val="0"/>
              </a:spcAft>
              <a:tabLst>
                <a:tab pos="4060825" algn="l"/>
              </a:tabLs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1019175" eaLnBrk="0" fontAlgn="base" hangingPunct="0">
              <a:spcBef>
                <a:spcPct val="0"/>
              </a:spcBef>
              <a:spcAft>
                <a:spcPct val="0"/>
              </a:spcAft>
              <a:tabLst>
                <a:tab pos="4060825" algn="l"/>
              </a:tabLs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57149" indent="-57149" eaLnBrk="1" hangingPunct="1">
              <a:lnSpc>
                <a:spcPct val="105000"/>
              </a:lnSpc>
              <a:spcBef>
                <a:spcPct val="20000"/>
              </a:spcBef>
              <a:spcAft>
                <a:spcPts val="400"/>
              </a:spcAft>
              <a:buClr>
                <a:prstClr val="white">
                  <a:lumMod val="50000"/>
                </a:prstClr>
              </a:buClr>
              <a:buFont typeface="Wingdings" pitchFamily="2" charset="2"/>
              <a:buChar char="§"/>
            </a:pPr>
            <a:r>
              <a:rPr lang="en-US" sz="700" b="1" i="1" dirty="0">
                <a:solidFill>
                  <a:prstClr val="black"/>
                </a:solidFill>
                <a:latin typeface="Arial"/>
                <a:ea typeface="ＭＳ Ｐゴシック" charset="0"/>
                <a:cs typeface="Calibri" pitchFamily="34" charset="0"/>
              </a:rPr>
              <a:t>Founded: </a:t>
            </a:r>
            <a:r>
              <a:rPr lang="en-US" sz="700" dirty="0">
                <a:solidFill>
                  <a:prstClr val="black"/>
                </a:solidFill>
                <a:latin typeface="Arial"/>
                <a:ea typeface="ＭＳ Ｐゴシック" charset="0"/>
                <a:cs typeface="Calibri" pitchFamily="34" charset="0"/>
              </a:rPr>
              <a:t>1963</a:t>
            </a:r>
          </a:p>
          <a:p>
            <a:pPr marL="57149" indent="-57149" eaLnBrk="1" hangingPunct="1">
              <a:lnSpc>
                <a:spcPct val="105000"/>
              </a:lnSpc>
              <a:spcBef>
                <a:spcPct val="20000"/>
              </a:spcBef>
              <a:spcAft>
                <a:spcPts val="400"/>
              </a:spcAft>
              <a:buClr>
                <a:prstClr val="white">
                  <a:lumMod val="50000"/>
                </a:prstClr>
              </a:buClr>
              <a:buFont typeface="Wingdings" pitchFamily="2" charset="2"/>
              <a:buChar char="§"/>
            </a:pPr>
            <a:r>
              <a:rPr lang="en-US" sz="700" b="1" i="1" dirty="0">
                <a:solidFill>
                  <a:prstClr val="black"/>
                </a:solidFill>
                <a:latin typeface="Arial"/>
                <a:ea typeface="ＭＳ Ｐゴシック" charset="0"/>
                <a:cs typeface="Calibri" pitchFamily="34" charset="0"/>
              </a:rPr>
              <a:t>HQ: </a:t>
            </a:r>
            <a:r>
              <a:rPr lang="en-US" sz="700" dirty="0">
                <a:solidFill>
                  <a:prstClr val="black"/>
                </a:solidFill>
                <a:latin typeface="Arial"/>
                <a:ea typeface="ＭＳ Ｐゴシック" charset="0"/>
                <a:cs typeface="Calibri" pitchFamily="34" charset="0"/>
              </a:rPr>
              <a:t>Newport Beach, CA</a:t>
            </a:r>
          </a:p>
          <a:p>
            <a:pPr marL="57149" indent="-57149" eaLnBrk="1" hangingPunct="1">
              <a:lnSpc>
                <a:spcPct val="105000"/>
              </a:lnSpc>
              <a:spcBef>
                <a:spcPct val="20000"/>
              </a:spcBef>
              <a:spcAft>
                <a:spcPts val="400"/>
              </a:spcAft>
              <a:buClr>
                <a:prstClr val="white">
                  <a:lumMod val="50000"/>
                </a:prstClr>
              </a:buClr>
              <a:buFont typeface="Wingdings" pitchFamily="2" charset="2"/>
              <a:buChar char="§"/>
            </a:pPr>
            <a:r>
              <a:rPr lang="en-US" sz="700" b="1" i="1" dirty="0">
                <a:solidFill>
                  <a:prstClr val="black"/>
                </a:solidFill>
                <a:latin typeface="Arial"/>
                <a:ea typeface="ＭＳ Ｐゴシック" charset="0"/>
                <a:cs typeface="Calibri" pitchFamily="34" charset="0"/>
              </a:rPr>
              <a:t>Total Offices: </a:t>
            </a:r>
            <a:r>
              <a:rPr lang="en-US" sz="700" dirty="0">
                <a:solidFill>
                  <a:prstClr val="black"/>
                </a:solidFill>
                <a:latin typeface="Arial"/>
                <a:ea typeface="ＭＳ Ｐゴシック" charset="0"/>
                <a:cs typeface="Calibri" pitchFamily="34" charset="0"/>
              </a:rPr>
              <a:t>27 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788576" y="2933086"/>
            <a:ext cx="5629275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788576" y="4557741"/>
            <a:ext cx="5629275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18387" y="1307417"/>
            <a:ext cx="725487" cy="652329"/>
          </a:xfrm>
          <a:prstGeom prst="rect">
            <a:avLst/>
          </a:prstGeom>
        </p:spPr>
      </p:pic>
      <p:pic>
        <p:nvPicPr>
          <p:cNvPr id="3074" name="Picture 2" descr="http://mscdrupal.mscsoftwarecorpo.netdna-cdn.com/cdn/farfuture/F8NmS_QZJGMKLuliagNFpg1_U41ptUsvpMl0TgRyXvk/mtime:1424455753/sites/default/files/2015_GoldenMousetraps_Winner_4c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11418" y="5740381"/>
            <a:ext cx="1076383" cy="509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4277" y="5773427"/>
            <a:ext cx="1531475" cy="449232"/>
          </a:xfrm>
          <a:prstGeom prst="rect">
            <a:avLst/>
          </a:prstGeom>
        </p:spPr>
      </p:pic>
      <p:pic>
        <p:nvPicPr>
          <p:cNvPr id="3075" name="Picture 4" descr="image00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51073" y="5499368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http://d3e9xuvpzi1isd.cloudfront.net/cdn/farfuture/Kv7nwPtAn8WYC2G-hL9qmi_9ldU5kZ7KHLEewhqk7YY/mtime:1442334626/sites/default/files/international-business-awards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79309" y="5605828"/>
            <a:ext cx="1328729" cy="256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d3e9xuvpzi1isd.cloudfront.net/cdn/farfuture/n6FK0m06mV6_jhIhAHlu1LGnwtad479Mx0e8ciu_alY/mtime:1442334725/sites/default/files/american-business-awards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98264" y="5997216"/>
            <a:ext cx="1250404" cy="250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8845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z="3200" b="0" dirty="0" smtClean="0"/>
              <a:t>MSC Strategy</a:t>
            </a:r>
            <a:endParaRPr lang="en-US" sz="3200" b="0" dirty="0"/>
          </a:p>
        </p:txBody>
      </p:sp>
      <p:sp>
        <p:nvSpPr>
          <p:cNvPr id="81" name="Content Placeholder 1"/>
          <p:cNvSpPr>
            <a:spLocks noGrp="1"/>
          </p:cNvSpPr>
          <p:nvPr>
            <p:ph sz="half" idx="4294967295"/>
          </p:nvPr>
        </p:nvSpPr>
        <p:spPr>
          <a:xfrm>
            <a:off x="949325" y="971550"/>
            <a:ext cx="11242675" cy="674688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altLang="ja-JP" sz="2400" b="0" dirty="0"/>
              <a:t>Simulating the Complete Product Engineering Process</a:t>
            </a:r>
            <a:endParaRPr lang="en-US" sz="1800" b="0" dirty="0"/>
          </a:p>
        </p:txBody>
      </p:sp>
      <p:sp>
        <p:nvSpPr>
          <p:cNvPr id="120" name="テキスト ボックス 2"/>
          <p:cNvSpPr txBox="1"/>
          <p:nvPr/>
        </p:nvSpPr>
        <p:spPr>
          <a:xfrm>
            <a:off x="5466165" y="3913842"/>
            <a:ext cx="9557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2400" b="1" dirty="0">
                <a:solidFill>
                  <a:srgbClr val="000000"/>
                </a:solidFill>
                <a:ea typeface="ＭＳ Ｐゴシック" charset="0"/>
              </a:rPr>
              <a:t>Parts</a:t>
            </a:r>
            <a:endParaRPr kumimoji="1" lang="ja-JP" altLang="en-US" sz="2400" b="1" dirty="0">
              <a:solidFill>
                <a:srgbClr val="000000"/>
              </a:solidFill>
              <a:ea typeface="ＭＳ Ｐゴシック" charset="0"/>
            </a:endParaRPr>
          </a:p>
        </p:txBody>
      </p:sp>
      <p:pic>
        <p:nvPicPr>
          <p:cNvPr id="117" name="Picture 8" descr="volume 3D Rhodia 2 test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34477" y="5044738"/>
            <a:ext cx="1250524" cy="764179"/>
          </a:xfrm>
          <a:prstGeom prst="rect">
            <a:avLst/>
          </a:prstGeom>
          <a:noFill/>
        </p:spPr>
      </p:pic>
      <p:sp>
        <p:nvSpPr>
          <p:cNvPr id="118" name="テキスト ボックス 1"/>
          <p:cNvSpPr txBox="1"/>
          <p:nvPr/>
        </p:nvSpPr>
        <p:spPr>
          <a:xfrm>
            <a:off x="805061" y="5770963"/>
            <a:ext cx="15199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2400" b="1" dirty="0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</a:rPr>
              <a:t>Materials</a:t>
            </a:r>
            <a:endParaRPr kumimoji="1" lang="ja-JP" altLang="en-US" sz="2400" b="1" dirty="0">
              <a:solidFill>
                <a:srgbClr val="000000"/>
              </a:solidFill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112" name="テキスト ボックス 4"/>
          <p:cNvSpPr txBox="1"/>
          <p:nvPr/>
        </p:nvSpPr>
        <p:spPr>
          <a:xfrm>
            <a:off x="9946680" y="2299517"/>
            <a:ext cx="14526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2400" b="1" dirty="0">
                <a:solidFill>
                  <a:srgbClr val="000000"/>
                </a:solidFill>
                <a:ea typeface="ＭＳ Ｐゴシック" charset="0"/>
              </a:rPr>
              <a:t>Systems</a:t>
            </a:r>
            <a:endParaRPr kumimoji="1" lang="ja-JP" altLang="en-US" sz="2400" b="1" dirty="0">
              <a:solidFill>
                <a:srgbClr val="000000"/>
              </a:solidFill>
              <a:ea typeface="ＭＳ Ｐゴシック" charset="0"/>
            </a:endParaRPr>
          </a:p>
        </p:txBody>
      </p:sp>
      <p:grpSp>
        <p:nvGrpSpPr>
          <p:cNvPr id="155" name="Group 154"/>
          <p:cNvGrpSpPr/>
          <p:nvPr/>
        </p:nvGrpSpPr>
        <p:grpSpPr>
          <a:xfrm>
            <a:off x="7291472" y="1959253"/>
            <a:ext cx="1676348" cy="1571119"/>
            <a:chOff x="5468604" y="1543982"/>
            <a:chExt cx="1257261" cy="1178339"/>
          </a:xfrm>
        </p:grpSpPr>
        <p:pic>
          <p:nvPicPr>
            <p:cNvPr id="84" name="Picture 83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1097430">
              <a:off x="5650261" y="2023327"/>
              <a:ext cx="769994" cy="432480"/>
            </a:xfrm>
            <a:prstGeom prst="rect">
              <a:avLst/>
            </a:prstGeom>
          </p:spPr>
        </p:pic>
        <p:pic>
          <p:nvPicPr>
            <p:cNvPr id="86" name="Picture 85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52038" y="1543982"/>
              <a:ext cx="873827" cy="682842"/>
            </a:xfrm>
            <a:prstGeom prst="rect">
              <a:avLst/>
            </a:prstGeom>
          </p:spPr>
        </p:pic>
        <p:sp>
          <p:nvSpPr>
            <p:cNvPr id="107" name="テキスト ボックス 3"/>
            <p:cNvSpPr txBox="1"/>
            <p:nvPr/>
          </p:nvSpPr>
          <p:spPr>
            <a:xfrm>
              <a:off x="5468604" y="2376072"/>
              <a:ext cx="1230145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ja-JP" sz="2400" b="1" dirty="0">
                  <a:solidFill>
                    <a:srgbClr val="000000"/>
                  </a:solidFill>
                  <a:ea typeface="ＭＳ Ｐゴシック" charset="0"/>
                </a:rPr>
                <a:t>Assembly</a:t>
              </a:r>
            </a:p>
          </p:txBody>
        </p:sp>
        <p:pic>
          <p:nvPicPr>
            <p:cNvPr id="108" name="Picture 107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296" t="9624" r="1048" b="3816"/>
            <a:stretch/>
          </p:blipFill>
          <p:spPr>
            <a:xfrm>
              <a:off x="5474083" y="1667140"/>
              <a:ext cx="529632" cy="352097"/>
            </a:xfrm>
            <a:prstGeom prst="rect">
              <a:avLst/>
            </a:prstGeom>
          </p:spPr>
        </p:pic>
      </p:grpSp>
      <p:sp>
        <p:nvSpPr>
          <p:cNvPr id="105" name="テキスト ボックス 2"/>
          <p:cNvSpPr txBox="1"/>
          <p:nvPr/>
        </p:nvSpPr>
        <p:spPr>
          <a:xfrm>
            <a:off x="2817477" y="4859062"/>
            <a:ext cx="18421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kumimoji="1" sz="1800" b="1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ea typeface="ＭＳ Ｐゴシック" charset="0"/>
              </a:rPr>
              <a:t>Fabrication</a:t>
            </a:r>
            <a:endParaRPr lang="ja-JP" altLang="en-US" sz="2400" dirty="0">
              <a:solidFill>
                <a:srgbClr val="000000"/>
              </a:solidFill>
              <a:ea typeface="ＭＳ Ｐゴシック" charset="0"/>
            </a:endParaRPr>
          </a:p>
        </p:txBody>
      </p:sp>
      <p:cxnSp>
        <p:nvCxnSpPr>
          <p:cNvPr id="129" name="Straight Arrow Connector 128"/>
          <p:cNvCxnSpPr/>
          <p:nvPr/>
        </p:nvCxnSpPr>
        <p:spPr>
          <a:xfrm flipH="1">
            <a:off x="2657722" y="6095091"/>
            <a:ext cx="8278917" cy="0"/>
          </a:xfrm>
          <a:prstGeom prst="straightConnector1">
            <a:avLst/>
          </a:prstGeom>
          <a:ln w="25400"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Arrow Connector 129"/>
          <p:cNvCxnSpPr/>
          <p:nvPr/>
        </p:nvCxnSpPr>
        <p:spPr>
          <a:xfrm flipV="1">
            <a:off x="3828875" y="5483195"/>
            <a:ext cx="0" cy="622649"/>
          </a:xfrm>
          <a:prstGeom prst="straightConnector1">
            <a:avLst/>
          </a:prstGeom>
          <a:ln w="25400"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Arrow Connector 132"/>
          <p:cNvCxnSpPr/>
          <p:nvPr/>
        </p:nvCxnSpPr>
        <p:spPr>
          <a:xfrm flipV="1">
            <a:off x="6044652" y="4500489"/>
            <a:ext cx="0" cy="1605356"/>
          </a:xfrm>
          <a:prstGeom prst="straightConnector1">
            <a:avLst/>
          </a:prstGeom>
          <a:ln w="25400"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Arrow Connector 134"/>
          <p:cNvCxnSpPr/>
          <p:nvPr/>
        </p:nvCxnSpPr>
        <p:spPr>
          <a:xfrm flipV="1">
            <a:off x="8218623" y="3747782"/>
            <a:ext cx="0" cy="2358065"/>
          </a:xfrm>
          <a:prstGeom prst="straightConnector1">
            <a:avLst/>
          </a:prstGeom>
          <a:ln w="25400"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Arrow Connector 136"/>
          <p:cNvCxnSpPr/>
          <p:nvPr/>
        </p:nvCxnSpPr>
        <p:spPr>
          <a:xfrm flipV="1">
            <a:off x="10924913" y="2897792"/>
            <a:ext cx="0" cy="3198325"/>
          </a:xfrm>
          <a:prstGeom prst="straightConnector1">
            <a:avLst/>
          </a:prstGeom>
          <a:ln w="25400"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Arrow Connector 140"/>
          <p:cNvCxnSpPr/>
          <p:nvPr/>
        </p:nvCxnSpPr>
        <p:spPr>
          <a:xfrm flipV="1">
            <a:off x="2146563" y="4876409"/>
            <a:ext cx="683615" cy="305033"/>
          </a:xfrm>
          <a:prstGeom prst="straightConnector1">
            <a:avLst/>
          </a:prstGeom>
          <a:ln w="25400"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Arrow Connector 145"/>
          <p:cNvCxnSpPr/>
          <p:nvPr/>
        </p:nvCxnSpPr>
        <p:spPr>
          <a:xfrm flipV="1">
            <a:off x="4333063" y="3939678"/>
            <a:ext cx="683615" cy="305033"/>
          </a:xfrm>
          <a:prstGeom prst="straightConnector1">
            <a:avLst/>
          </a:prstGeom>
          <a:ln w="25400"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Arrow Connector 146"/>
          <p:cNvCxnSpPr/>
          <p:nvPr/>
        </p:nvCxnSpPr>
        <p:spPr>
          <a:xfrm flipV="1">
            <a:off x="6646837" y="2982503"/>
            <a:ext cx="683615" cy="305033"/>
          </a:xfrm>
          <a:prstGeom prst="straightConnector1">
            <a:avLst/>
          </a:prstGeom>
          <a:ln w="25400"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テキスト ボックス 2"/>
          <p:cNvSpPr txBox="1"/>
          <p:nvPr/>
        </p:nvSpPr>
        <p:spPr>
          <a:xfrm>
            <a:off x="3981684" y="6121554"/>
            <a:ext cx="53303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2400" b="1" dirty="0" smtClean="0">
                <a:solidFill>
                  <a:srgbClr val="000000"/>
                </a:solidFill>
                <a:ea typeface="ＭＳ Ｐゴシック" charset="0"/>
              </a:rPr>
              <a:t>Engineering Lifecycle Management</a:t>
            </a:r>
            <a:endParaRPr kumimoji="1" lang="ja-JP" altLang="en-US" sz="2400" b="1" dirty="0">
              <a:solidFill>
                <a:srgbClr val="000000"/>
              </a:solidFill>
              <a:ea typeface="ＭＳ Ｐゴシック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50789" y="3987987"/>
            <a:ext cx="1390650" cy="9334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64615" y="2946671"/>
            <a:ext cx="1447800" cy="10763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73381" y="398015"/>
            <a:ext cx="2714625" cy="1952625"/>
          </a:xfrm>
          <a:prstGeom prst="rect">
            <a:avLst/>
          </a:prstGeom>
        </p:spPr>
      </p:pic>
      <p:cxnSp>
        <p:nvCxnSpPr>
          <p:cNvPr id="148" name="Straight Arrow Connector 147"/>
          <p:cNvCxnSpPr/>
          <p:nvPr/>
        </p:nvCxnSpPr>
        <p:spPr>
          <a:xfrm flipV="1">
            <a:off x="8931573" y="1797007"/>
            <a:ext cx="683615" cy="305033"/>
          </a:xfrm>
          <a:prstGeom prst="straightConnector1">
            <a:avLst/>
          </a:prstGeom>
          <a:ln w="25400"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1479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 smtClean="0">
                <a:solidFill>
                  <a:schemeClr val="tx1"/>
                </a:solidFill>
              </a:rPr>
              <a:t>ELM = Engineering Lifecycle Management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400" dirty="0" smtClean="0"/>
              <a:t>ELM manages </a:t>
            </a:r>
            <a:r>
              <a:rPr lang="en-US" sz="2400" b="1" dirty="0" smtClean="0"/>
              <a:t>process &amp; data </a:t>
            </a:r>
            <a:r>
              <a:rPr lang="en-US" sz="2400" dirty="0" smtClean="0"/>
              <a:t>for engineering related domains across the product lifecycle</a:t>
            </a:r>
          </a:p>
          <a:p>
            <a:pPr lvl="1"/>
            <a:r>
              <a:rPr lang="en-US" sz="2134" dirty="0" smtClean="0"/>
              <a:t>Engineering information includes </a:t>
            </a:r>
            <a:r>
              <a:rPr lang="en-US" sz="2134" b="1" dirty="0" smtClean="0"/>
              <a:t>environment, simulation</a:t>
            </a:r>
            <a:r>
              <a:rPr lang="en-US" sz="2134" b="1" dirty="0"/>
              <a:t>, materials and </a:t>
            </a:r>
            <a:r>
              <a:rPr lang="en-US" sz="2134" b="1" dirty="0" smtClean="0"/>
              <a:t>test</a:t>
            </a:r>
          </a:p>
          <a:p>
            <a:r>
              <a:rPr lang="en-US" sz="2400" dirty="0" smtClean="0"/>
              <a:t>ELM integrates to the Enterprise</a:t>
            </a:r>
          </a:p>
          <a:p>
            <a:pPr lvl="1"/>
            <a:r>
              <a:rPr lang="en-US" sz="2134" b="1" i="1" dirty="0" smtClean="0"/>
              <a:t>Relation to PLM: </a:t>
            </a:r>
            <a:r>
              <a:rPr lang="en-US" sz="2134" dirty="0" smtClean="0"/>
              <a:t>ELM directly integrates across all phases (Concept, Design, Realize and Support) of Product Lifecycle Management (PLM)</a:t>
            </a:r>
          </a:p>
          <a:p>
            <a:pPr lvl="1"/>
            <a:r>
              <a:rPr lang="en-US" sz="2134" b="1" i="1" dirty="0" smtClean="0"/>
              <a:t>Relation to MBSE: </a:t>
            </a:r>
            <a:r>
              <a:rPr lang="en-US" sz="2134" dirty="0" smtClean="0"/>
              <a:t>ELM Tools supports MBSE by managing engineering information in  engineering domain specific models</a:t>
            </a:r>
          </a:p>
          <a:p>
            <a:pPr lvl="2"/>
            <a:r>
              <a:rPr lang="en-US" sz="1867" dirty="0" smtClean="0"/>
              <a:t>Allows teams to build products and address problems in </a:t>
            </a:r>
            <a:r>
              <a:rPr lang="en-US" sz="1867" b="1" dirty="0" smtClean="0"/>
              <a:t>domain context</a:t>
            </a:r>
            <a:endParaRPr lang="en-US" sz="2400" b="1" dirty="0" smtClean="0"/>
          </a:p>
          <a:p>
            <a:pPr lvl="2"/>
            <a:r>
              <a:rPr lang="en-US" sz="1867" dirty="0" smtClean="0"/>
              <a:t>Integrated Domain Modeling and Analysis supports </a:t>
            </a:r>
            <a:r>
              <a:rPr lang="en-US" sz="1867" b="1" dirty="0" smtClean="0"/>
              <a:t>Engineering Decision</a:t>
            </a:r>
          </a:p>
          <a:p>
            <a:pPr marL="914400" lvl="2" indent="0">
              <a:buNone/>
            </a:pPr>
            <a:endParaRPr lang="en-US" sz="1867" dirty="0"/>
          </a:p>
          <a:p>
            <a:r>
              <a:rPr lang="en-US" sz="2400" dirty="0" smtClean="0"/>
              <a:t>MSC’s ELM Enterprise Tool Suite</a:t>
            </a:r>
          </a:p>
          <a:p>
            <a:pPr lvl="1"/>
            <a:r>
              <a:rPr lang="en-US" sz="2600" b="1" dirty="0" smtClean="0">
                <a:solidFill>
                  <a:srgbClr val="C00000"/>
                </a:solidFill>
              </a:rPr>
              <a:t>SimManager</a:t>
            </a:r>
            <a:r>
              <a:rPr lang="en-US" sz="2600" dirty="0" smtClean="0"/>
              <a:t> </a:t>
            </a:r>
            <a:r>
              <a:rPr lang="en-US" sz="2134" dirty="0" smtClean="0"/>
              <a:t>is the </a:t>
            </a:r>
            <a:r>
              <a:rPr lang="en-US" sz="2134" b="1" i="1" dirty="0" smtClean="0"/>
              <a:t>Engineering</a:t>
            </a:r>
            <a:r>
              <a:rPr lang="en-US" sz="2134" dirty="0" smtClean="0"/>
              <a:t> </a:t>
            </a:r>
            <a:r>
              <a:rPr lang="en-US" sz="2134" b="1" i="1" dirty="0"/>
              <a:t>Model Factory </a:t>
            </a:r>
            <a:r>
              <a:rPr lang="en-US" sz="2134" dirty="0"/>
              <a:t>for MBSE</a:t>
            </a:r>
          </a:p>
          <a:p>
            <a:pPr lvl="1"/>
            <a:r>
              <a:rPr lang="en-US" sz="2600" b="1" dirty="0" smtClean="0">
                <a:solidFill>
                  <a:srgbClr val="C00000"/>
                </a:solidFill>
              </a:rPr>
              <a:t>Material</a:t>
            </a:r>
            <a:r>
              <a:rPr lang="en-US" sz="2600" dirty="0" smtClean="0">
                <a:solidFill>
                  <a:srgbClr val="C00000"/>
                </a:solidFill>
              </a:rPr>
              <a:t>Center</a:t>
            </a:r>
            <a:r>
              <a:rPr lang="en-US" sz="2600" dirty="0" smtClean="0"/>
              <a:t> </a:t>
            </a:r>
            <a:r>
              <a:rPr lang="en-US" sz="2134" dirty="0" smtClean="0"/>
              <a:t>is a </a:t>
            </a:r>
            <a:r>
              <a:rPr lang="en-US" sz="2134" b="1" i="1" dirty="0"/>
              <a:t>M</a:t>
            </a:r>
            <a:r>
              <a:rPr lang="en-US" sz="2134" b="1" i="1" dirty="0" smtClean="0"/>
              <a:t>aterials </a:t>
            </a:r>
            <a:r>
              <a:rPr lang="en-US" sz="2134" b="1" i="1" dirty="0"/>
              <a:t>L</a:t>
            </a:r>
            <a:r>
              <a:rPr lang="en-US" sz="2134" b="1" i="1" dirty="0" smtClean="0"/>
              <a:t>ifecycle </a:t>
            </a:r>
            <a:r>
              <a:rPr lang="en-US" sz="2134" b="1" i="1" dirty="0"/>
              <a:t>M</a:t>
            </a:r>
            <a:r>
              <a:rPr lang="en-US" sz="2134" b="1" i="1" dirty="0" smtClean="0"/>
              <a:t>anagement</a:t>
            </a:r>
            <a:r>
              <a:rPr lang="en-US" sz="2134" dirty="0" smtClean="0"/>
              <a:t> system for the enterprise</a:t>
            </a:r>
            <a:endParaRPr lang="en-US" sz="2134" dirty="0"/>
          </a:p>
          <a:p>
            <a:endParaRPr lang="en-US" sz="2400" dirty="0"/>
          </a:p>
        </p:txBody>
      </p:sp>
      <p:pic>
        <p:nvPicPr>
          <p:cNvPr id="50" name="Picture 1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9447316" y="3810855"/>
            <a:ext cx="2462943" cy="16494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76181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Who Uses ELM?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Target Company Profile</a:t>
            </a:r>
          </a:p>
          <a:p>
            <a:pPr lvl="1"/>
            <a:r>
              <a:rPr lang="en-US" b="1" dirty="0">
                <a:solidFill>
                  <a:srgbClr val="C00000"/>
                </a:solidFill>
              </a:rPr>
              <a:t>Distributed </a:t>
            </a:r>
            <a:r>
              <a:rPr lang="en-US" dirty="0" smtClean="0"/>
              <a:t>geographically &amp; organizational engineering </a:t>
            </a:r>
            <a:r>
              <a:rPr lang="en-US" dirty="0"/>
              <a:t>teams</a:t>
            </a:r>
          </a:p>
          <a:p>
            <a:pPr lvl="1"/>
            <a:r>
              <a:rPr lang="en-US" dirty="0"/>
              <a:t>Need for iteration to </a:t>
            </a:r>
            <a:r>
              <a:rPr lang="en-US" b="1" dirty="0">
                <a:solidFill>
                  <a:srgbClr val="C00000"/>
                </a:solidFill>
              </a:rPr>
              <a:t>optimize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/>
              <a:t>performance</a:t>
            </a:r>
          </a:p>
          <a:p>
            <a:pPr lvl="1"/>
            <a:r>
              <a:rPr lang="en-US" b="1" dirty="0" smtClean="0">
                <a:solidFill>
                  <a:srgbClr val="C00000"/>
                </a:solidFill>
              </a:rPr>
              <a:t>Regulatory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smtClean="0"/>
              <a:t>environment / </a:t>
            </a:r>
            <a:r>
              <a:rPr lang="en-US" b="1" dirty="0" smtClean="0">
                <a:solidFill>
                  <a:srgbClr val="C00000"/>
                </a:solidFill>
              </a:rPr>
              <a:t>Liability</a:t>
            </a:r>
          </a:p>
          <a:p>
            <a:pPr lvl="1"/>
            <a:r>
              <a:rPr lang="en-US" dirty="0" smtClean="0"/>
              <a:t>Unfilled </a:t>
            </a:r>
            <a:r>
              <a:rPr lang="en-US" b="1" dirty="0" smtClean="0">
                <a:solidFill>
                  <a:srgbClr val="C00000"/>
                </a:solidFill>
              </a:rPr>
              <a:t>headcounts</a:t>
            </a:r>
          </a:p>
          <a:p>
            <a:pPr lvl="1"/>
            <a:r>
              <a:rPr lang="en-US" dirty="0" smtClean="0"/>
              <a:t>Useful for</a:t>
            </a:r>
            <a:r>
              <a:rPr lang="en-US" b="1" dirty="0" smtClean="0">
                <a:solidFill>
                  <a:srgbClr val="C00000"/>
                </a:solidFill>
              </a:rPr>
              <a:t> Complex </a:t>
            </a:r>
            <a:r>
              <a:rPr lang="en-US" b="1" dirty="0">
                <a:solidFill>
                  <a:srgbClr val="C00000"/>
                </a:solidFill>
              </a:rPr>
              <a:t>Design </a:t>
            </a:r>
            <a:r>
              <a:rPr lang="en-US" dirty="0"/>
              <a:t>Environments</a:t>
            </a:r>
          </a:p>
          <a:p>
            <a:pPr lvl="2"/>
            <a:r>
              <a:rPr lang="en-US" dirty="0"/>
              <a:t>Products (cars, planes, rockets, etc.)</a:t>
            </a:r>
          </a:p>
          <a:p>
            <a:pPr lvl="2"/>
            <a:r>
              <a:rPr lang="en-US" dirty="0"/>
              <a:t>Duty cycles (100s of load cases)</a:t>
            </a:r>
          </a:p>
          <a:p>
            <a:pPr lvl="2"/>
            <a:r>
              <a:rPr lang="en-US" dirty="0"/>
              <a:t>Multi-stage, multi-discipline </a:t>
            </a:r>
            <a:r>
              <a:rPr lang="en-US" dirty="0" smtClean="0"/>
              <a:t>simulations</a:t>
            </a:r>
            <a:endParaRPr lang="en-US" b="1" dirty="0" smtClean="0">
              <a:solidFill>
                <a:srgbClr val="C00000"/>
              </a:solidFill>
            </a:endParaRPr>
          </a:p>
          <a:p>
            <a:r>
              <a:rPr lang="en-US" dirty="0" smtClean="0"/>
              <a:t>Benefits</a:t>
            </a:r>
          </a:p>
          <a:p>
            <a:pPr lvl="1"/>
            <a:r>
              <a:rPr lang="en-US" sz="2000" dirty="0"/>
              <a:t>Drives quality, consistency, and collaboration</a:t>
            </a:r>
          </a:p>
          <a:p>
            <a:pPr lvl="1"/>
            <a:r>
              <a:rPr lang="en-US" sz="2000" dirty="0" smtClean="0"/>
              <a:t>Managing </a:t>
            </a:r>
            <a:r>
              <a:rPr lang="en-US" sz="2000" dirty="0"/>
              <a:t>engineering information across the </a:t>
            </a:r>
            <a:r>
              <a:rPr lang="en-US" b="1" dirty="0">
                <a:solidFill>
                  <a:srgbClr val="C00000"/>
                </a:solidFill>
              </a:rPr>
              <a:t>Product Lifecycle</a:t>
            </a:r>
          </a:p>
          <a:p>
            <a:pPr lvl="1"/>
            <a:r>
              <a:rPr lang="en-US" dirty="0" smtClean="0"/>
              <a:t>Increased </a:t>
            </a:r>
            <a:r>
              <a:rPr lang="en-US" b="1" dirty="0" smtClean="0">
                <a:solidFill>
                  <a:srgbClr val="C00000"/>
                </a:solidFill>
              </a:rPr>
              <a:t>productivity</a:t>
            </a:r>
          </a:p>
          <a:p>
            <a:pPr lvl="1"/>
            <a:r>
              <a:rPr lang="en-US" b="1" dirty="0" smtClean="0">
                <a:solidFill>
                  <a:srgbClr val="C00000"/>
                </a:solidFill>
              </a:rPr>
              <a:t>Throughput</a:t>
            </a:r>
          </a:p>
        </p:txBody>
      </p:sp>
      <p:pic>
        <p:nvPicPr>
          <p:cNvPr id="6" name="Picture 5" descr="7_auto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2682" y="0"/>
            <a:ext cx="2286000" cy="1828800"/>
          </a:xfrm>
          <a:prstGeom prst="rect">
            <a:avLst/>
          </a:prstGeom>
        </p:spPr>
      </p:pic>
      <p:pic>
        <p:nvPicPr>
          <p:cNvPr id="7" name="Picture 4" descr="http://www.abacuspub.com/b787/boeing_02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02682" y="1922930"/>
            <a:ext cx="2286000" cy="17716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84344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2647" y="362887"/>
            <a:ext cx="11789752" cy="571452"/>
          </a:xfrm>
        </p:spPr>
        <p:txBody>
          <a:bodyPr/>
          <a:lstStyle/>
          <a:p>
            <a:r>
              <a:rPr lang="en-US" dirty="0" smtClean="0">
                <a:solidFill>
                  <a:srgbClr val="C00000"/>
                </a:solidFill>
              </a:rPr>
              <a:t>SimManager: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0" dirty="0" smtClean="0">
                <a:solidFill>
                  <a:schemeClr val="tx1"/>
                </a:solidFill>
              </a:rPr>
              <a:t>Delivering the Digital Thread to Industry</a:t>
            </a:r>
            <a:endParaRPr lang="en-US" b="0" dirty="0">
              <a:solidFill>
                <a:schemeClr val="tx1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474134" y="1553783"/>
            <a:ext cx="11413066" cy="4813300"/>
          </a:xfrm>
        </p:spPr>
        <p:txBody>
          <a:bodyPr>
            <a:normAutofit fontScale="77500" lnSpcReduction="20000"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Automotive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endParaRPr lang="en-US" dirty="0">
              <a:solidFill>
                <a:schemeClr val="tx1"/>
              </a:solidFill>
            </a:endParaRPr>
          </a:p>
          <a:p>
            <a:pPr lvl="1"/>
            <a:r>
              <a:rPr lang="en-US" dirty="0" smtClean="0"/>
              <a:t>Managing Vehicle Level Simulation &amp; Teaming</a:t>
            </a:r>
          </a:p>
          <a:p>
            <a:pPr lvl="1"/>
            <a:r>
              <a:rPr lang="en-US" sz="2400" dirty="0" smtClean="0"/>
              <a:t>Developed across 17 years of Simulation Process &amp; Data Management experience</a:t>
            </a:r>
          </a:p>
          <a:p>
            <a:pPr lvl="1"/>
            <a:r>
              <a:rPr lang="en-US" dirty="0" smtClean="0"/>
              <a:t>Covering a b</a:t>
            </a:r>
            <a:r>
              <a:rPr lang="en-US" sz="2400" dirty="0" smtClean="0"/>
              <a:t>road set of disciplines (Strength, Crash &amp; Safety, CFD, Durability, MBD, NVH, </a:t>
            </a:r>
            <a:r>
              <a:rPr lang="en-US" sz="2400" dirty="0" err="1" smtClean="0"/>
              <a:t>etc</a:t>
            </a:r>
            <a:r>
              <a:rPr lang="en-US" sz="2400" dirty="0" smtClean="0"/>
              <a:t>)  </a:t>
            </a:r>
          </a:p>
          <a:p>
            <a:pPr lvl="1"/>
            <a:r>
              <a:rPr lang="en-US" sz="2400" dirty="0" smtClean="0"/>
              <a:t>Global teaming at OEM and Tier 1 levels</a:t>
            </a:r>
          </a:p>
          <a:p>
            <a:pPr lvl="2"/>
            <a:r>
              <a:rPr lang="en-US" sz="1800" dirty="0"/>
              <a:t>Audi, BMW, </a:t>
            </a:r>
            <a:r>
              <a:rPr lang="en-US" sz="1800" dirty="0" smtClean="0"/>
              <a:t>PSA, Daimler, VW, Ashok </a:t>
            </a:r>
            <a:r>
              <a:rPr lang="en-US" sz="1800" dirty="0"/>
              <a:t>Leyland, Brilliance, FAW, </a:t>
            </a:r>
            <a:r>
              <a:rPr lang="en-US" sz="1800" dirty="0" smtClean="0"/>
              <a:t>FAW Car, </a:t>
            </a:r>
            <a:r>
              <a:rPr lang="en-US" sz="1800" dirty="0" err="1" smtClean="0"/>
              <a:t>ChangAn</a:t>
            </a:r>
            <a:r>
              <a:rPr lang="en-US" sz="1800" dirty="0"/>
              <a:t> </a:t>
            </a:r>
            <a:r>
              <a:rPr lang="en-US" sz="1800" dirty="0" smtClean="0"/>
              <a:t>Auto,  Scania,</a:t>
            </a:r>
            <a:br>
              <a:rPr lang="en-US" sz="1800" dirty="0" smtClean="0"/>
            </a:br>
            <a:r>
              <a:rPr lang="en-US" sz="1800" dirty="0" smtClean="0"/>
              <a:t>ZF</a:t>
            </a:r>
            <a:r>
              <a:rPr lang="en-US" sz="1800" dirty="0"/>
              <a:t>, </a:t>
            </a:r>
            <a:r>
              <a:rPr lang="en-US" sz="1800" dirty="0" smtClean="0"/>
              <a:t>GKN Driveline, </a:t>
            </a:r>
            <a:r>
              <a:rPr lang="en-US" sz="1800" dirty="0" err="1" smtClean="0"/>
              <a:t>Dicastal</a:t>
            </a:r>
            <a:r>
              <a:rPr lang="en-US" sz="1800" dirty="0" smtClean="0"/>
              <a:t>, etc.</a:t>
            </a:r>
          </a:p>
          <a:p>
            <a:pPr lvl="1"/>
            <a:endParaRPr lang="en-US" sz="2933" dirty="0"/>
          </a:p>
          <a:p>
            <a:r>
              <a:rPr lang="en-US" b="1" dirty="0">
                <a:solidFill>
                  <a:srgbClr val="C00000"/>
                </a:solidFill>
              </a:rPr>
              <a:t>Aerospace &amp; Defense </a:t>
            </a:r>
            <a:endParaRPr lang="en-US" dirty="0"/>
          </a:p>
          <a:p>
            <a:pPr lvl="1"/>
            <a:r>
              <a:rPr lang="en-US" dirty="0" smtClean="0"/>
              <a:t>Delivering consistent solutions faster across product lifecycle</a:t>
            </a:r>
            <a:endParaRPr lang="en-US" sz="1800" dirty="0"/>
          </a:p>
          <a:p>
            <a:pPr lvl="1"/>
            <a:r>
              <a:rPr lang="en-US" sz="2400" dirty="0"/>
              <a:t>Managing </a:t>
            </a:r>
            <a:endParaRPr lang="en-US" sz="2400" dirty="0" smtClean="0"/>
          </a:p>
          <a:p>
            <a:pPr lvl="2"/>
            <a:r>
              <a:rPr lang="en-US" sz="1867" dirty="0" smtClean="0"/>
              <a:t>Global/Internal Loads</a:t>
            </a:r>
          </a:p>
          <a:p>
            <a:pPr lvl="2"/>
            <a:r>
              <a:rPr lang="en-US" sz="1867" dirty="0" smtClean="0"/>
              <a:t>Test-to-Virtual Comparisons/Management</a:t>
            </a:r>
          </a:p>
          <a:p>
            <a:pPr lvl="2"/>
            <a:r>
              <a:rPr lang="en-US" sz="1867" dirty="0" smtClean="0"/>
              <a:t>Detailed Analysis/Sizing</a:t>
            </a:r>
          </a:p>
          <a:p>
            <a:pPr lvl="2"/>
            <a:r>
              <a:rPr lang="en-US" sz="1867" dirty="0" smtClean="0"/>
              <a:t>Sustaining fleet in service repair analysis (Digital Twin)</a:t>
            </a:r>
          </a:p>
          <a:p>
            <a:pPr lvl="2"/>
            <a:r>
              <a:rPr lang="en-US" sz="1867" dirty="0" smtClean="0"/>
              <a:t>etc</a:t>
            </a:r>
            <a:r>
              <a:rPr lang="en-US" dirty="0"/>
              <a:t>. </a:t>
            </a:r>
            <a:endParaRPr lang="en-US" dirty="0" smtClean="0"/>
          </a:p>
          <a:p>
            <a:pPr lvl="1"/>
            <a:r>
              <a:rPr lang="en-US" dirty="0" smtClean="0"/>
              <a:t>Broad </a:t>
            </a:r>
            <a:r>
              <a:rPr lang="en-US" dirty="0"/>
              <a:t>customer base</a:t>
            </a:r>
          </a:p>
          <a:p>
            <a:pPr lvl="2"/>
            <a:r>
              <a:rPr lang="en-US" sz="1800" dirty="0" smtClean="0"/>
              <a:t>Airbus</a:t>
            </a:r>
            <a:r>
              <a:rPr lang="en-US" sz="1800" dirty="0"/>
              <a:t>, Boeing, </a:t>
            </a:r>
            <a:r>
              <a:rPr lang="en-US" sz="1800" dirty="0" smtClean="0"/>
              <a:t>Leonardo, UTAS</a:t>
            </a:r>
            <a:r>
              <a:rPr lang="en-US" sz="1800" dirty="0"/>
              <a:t>, Embraer, St. </a:t>
            </a:r>
            <a:r>
              <a:rPr lang="en-US" sz="1800" dirty="0" err="1" smtClean="0"/>
              <a:t>Gobain</a:t>
            </a:r>
            <a:r>
              <a:rPr lang="en-US" sz="1800" dirty="0" smtClean="0"/>
              <a:t>, Oshkosh Defense,  </a:t>
            </a:r>
            <a:r>
              <a:rPr lang="en-US" sz="1800" dirty="0" err="1" smtClean="0"/>
              <a:t>Cobham</a:t>
            </a:r>
            <a:r>
              <a:rPr lang="en-US" sz="1800" dirty="0" smtClean="0"/>
              <a:t>, </a:t>
            </a:r>
            <a:r>
              <a:rPr lang="en-US" sz="1800" dirty="0" err="1" smtClean="0"/>
              <a:t>etc</a:t>
            </a:r>
            <a:endParaRPr lang="en-US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03494" y="1198748"/>
            <a:ext cx="3610819" cy="710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681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C00000"/>
                </a:solidFill>
              </a:rPr>
              <a:t>MaterialCenter: </a:t>
            </a:r>
            <a:r>
              <a:rPr lang="en-US" b="0" dirty="0" smtClean="0">
                <a:solidFill>
                  <a:schemeClr val="tx1"/>
                </a:solidFill>
              </a:rPr>
              <a:t>Managing Materials Lifecycle </a:t>
            </a:r>
            <a:endParaRPr lang="en-US" b="0" dirty="0">
              <a:solidFill>
                <a:schemeClr val="tx1"/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MaterialCenter is a Material Lifecycle Management (MLM) system</a:t>
            </a:r>
          </a:p>
          <a:p>
            <a:r>
              <a:rPr lang="en-US" dirty="0"/>
              <a:t>Scope: </a:t>
            </a:r>
            <a:endParaRPr lang="en-US" dirty="0" smtClean="0"/>
          </a:p>
          <a:p>
            <a:pPr lvl="1"/>
            <a:r>
              <a:rPr lang="en-US" sz="2000" dirty="0" smtClean="0"/>
              <a:t>Manufacturing &amp; Process Data</a:t>
            </a:r>
            <a:endParaRPr lang="en-US" sz="2000" i="1" dirty="0" smtClean="0">
              <a:solidFill>
                <a:srgbClr val="FF0000"/>
              </a:solidFill>
            </a:endParaRPr>
          </a:p>
          <a:p>
            <a:pPr lvl="1"/>
            <a:r>
              <a:rPr lang="en-US" sz="2000" dirty="0" smtClean="0"/>
              <a:t>Physical </a:t>
            </a:r>
            <a:r>
              <a:rPr lang="en-US" sz="2000" dirty="0"/>
              <a:t>&amp; Virtual Test </a:t>
            </a:r>
            <a:endParaRPr lang="en-US" sz="2000" dirty="0" smtClean="0"/>
          </a:p>
          <a:p>
            <a:pPr lvl="1"/>
            <a:r>
              <a:rPr lang="en-US" sz="2000" dirty="0" smtClean="0"/>
              <a:t>Materials Discipline</a:t>
            </a:r>
          </a:p>
          <a:p>
            <a:pPr lvl="1"/>
            <a:r>
              <a:rPr lang="en-US" sz="2000" dirty="0" smtClean="0"/>
              <a:t>Engineering: CAD, CAE</a:t>
            </a:r>
            <a:r>
              <a:rPr lang="en-US" sz="2000" dirty="0"/>
              <a:t>, </a:t>
            </a:r>
            <a:r>
              <a:rPr lang="en-US" sz="2000" dirty="0" smtClean="0"/>
              <a:t>PDM/PLM</a:t>
            </a:r>
            <a:endParaRPr lang="en-US" dirty="0" smtClean="0"/>
          </a:p>
          <a:p>
            <a:r>
              <a:rPr lang="en-US" sz="2000" dirty="0" smtClean="0"/>
              <a:t>Integrates across all </a:t>
            </a:r>
            <a:br>
              <a:rPr lang="en-US" sz="2000" dirty="0" smtClean="0"/>
            </a:br>
            <a:r>
              <a:rPr lang="en-US" sz="2000" dirty="0" smtClean="0"/>
              <a:t>PLM Lifecycle phases</a:t>
            </a:r>
          </a:p>
          <a:p>
            <a:r>
              <a:rPr lang="en-US" sz="2000" dirty="0" smtClean="0"/>
              <a:t>Supports MBSE by managing multiple </a:t>
            </a:r>
            <a:br>
              <a:rPr lang="en-US" sz="2000" dirty="0" smtClean="0"/>
            </a:br>
            <a:r>
              <a:rPr lang="en-US" sz="2000" dirty="0" smtClean="0"/>
              <a:t>material models (Test, Design, CAD, CAE),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 smtClean="0"/>
              <a:t>material revision history and full traceability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644042" y="2035383"/>
            <a:ext cx="6318376" cy="3993266"/>
            <a:chOff x="1676400" y="914400"/>
            <a:chExt cx="8750989" cy="5223125"/>
          </a:xfrm>
        </p:grpSpPr>
        <p:grpSp>
          <p:nvGrpSpPr>
            <p:cNvPr id="15" name="Group 14"/>
            <p:cNvGrpSpPr/>
            <p:nvPr/>
          </p:nvGrpSpPr>
          <p:grpSpPr>
            <a:xfrm>
              <a:off x="1676400" y="914400"/>
              <a:ext cx="4148614" cy="2403724"/>
              <a:chOff x="152400" y="914400"/>
              <a:chExt cx="4148614" cy="2403724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600200" y="914400"/>
                <a:ext cx="2700814" cy="2403724"/>
              </a:xfrm>
              <a:prstGeom prst="rect">
                <a:avLst/>
              </a:prstGeom>
            </p:spPr>
          </p:pic>
          <p:grpSp>
            <p:nvGrpSpPr>
              <p:cNvPr id="14" name="Group 13"/>
              <p:cNvGrpSpPr/>
              <p:nvPr/>
            </p:nvGrpSpPr>
            <p:grpSpPr>
              <a:xfrm>
                <a:off x="152400" y="1404414"/>
                <a:ext cx="1520710" cy="724037"/>
                <a:chOff x="152400" y="1404414"/>
                <a:chExt cx="1520710" cy="724037"/>
              </a:xfrm>
            </p:grpSpPr>
            <p:pic>
              <p:nvPicPr>
                <p:cNvPr id="13" name="Picture 12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45606" y="1713403"/>
                  <a:ext cx="527504" cy="124119"/>
                </a:xfrm>
                <a:prstGeom prst="rect">
                  <a:avLst/>
                </a:prstGeom>
              </p:spPr>
            </p:pic>
            <p:pic>
              <p:nvPicPr>
                <p:cNvPr id="4" name="Picture 3"/>
                <p:cNvPicPr>
                  <a:picLocks noChangeAspect="1"/>
                </p:cNvPicPr>
                <p:nvPr/>
              </p:nvPicPr>
              <p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52400" y="1404414"/>
                  <a:ext cx="1256958" cy="724037"/>
                </a:xfrm>
                <a:prstGeom prst="rect">
                  <a:avLst/>
                </a:prstGeom>
              </p:spPr>
            </p:pic>
            <p:sp>
              <p:nvSpPr>
                <p:cNvPr id="12" name="TextBox 11"/>
                <p:cNvSpPr txBox="1"/>
                <p:nvPr/>
              </p:nvSpPr>
              <p:spPr>
                <a:xfrm>
                  <a:off x="218175" y="1574177"/>
                  <a:ext cx="1125406" cy="402567"/>
                </a:xfrm>
                <a:prstGeom prst="rect">
                  <a:avLst/>
                </a:prstGeom>
                <a:solidFill>
                  <a:srgbClr val="CC0000"/>
                </a:solidFill>
                <a:ln>
                  <a:solidFill>
                    <a:srgbClr val="CC0000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en-US" sz="1000" dirty="0">
                      <a:solidFill>
                        <a:srgbClr val="FFFFFF"/>
                      </a:solidFill>
                      <a:latin typeface="Arial Narrow" panose="020B0606020202030204" pitchFamily="34" charset="0"/>
                      <a:cs typeface="Segoe UI Semilight" panose="020B0402040204020203" pitchFamily="34" charset="0"/>
                    </a:rPr>
                    <a:t>PROCESS DATA</a:t>
                  </a:r>
                </a:p>
              </p:txBody>
            </p:sp>
          </p:grpSp>
        </p:grp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57540" y="2741618"/>
              <a:ext cx="2388932" cy="1393943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04075" y="1438274"/>
              <a:ext cx="4023314" cy="302285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13231" y="914401"/>
              <a:ext cx="2762029" cy="2358773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43487" y="3743574"/>
              <a:ext cx="2862241" cy="1376738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33191" y="3971384"/>
              <a:ext cx="4187129" cy="21661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0056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2013_ppt_template_16-9">
  <a:themeElements>
    <a:clrScheme name="MSC Theme Colors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C00000"/>
      </a:accent1>
      <a:accent2>
        <a:srgbClr val="999999"/>
      </a:accent2>
      <a:accent3>
        <a:srgbClr val="FFB300"/>
      </a:accent3>
      <a:accent4>
        <a:srgbClr val="7FC31C"/>
      </a:accent4>
      <a:accent5>
        <a:srgbClr val="009DDC"/>
      </a:accent5>
      <a:accent6>
        <a:srgbClr val="FF5200"/>
      </a:accent6>
      <a:hlink>
        <a:srgbClr val="0070C0"/>
      </a:hlink>
      <a:folHlink>
        <a:srgbClr val="8B3D9A"/>
      </a:folHlink>
    </a:clrScheme>
    <a:fontScheme name="2008_ppt_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C00000"/>
        </a:solidFill>
        <a:effectLst>
          <a:softEdge rad="12700"/>
        </a:effectLst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38100">
          <a:tailEnd type="triangle" w="lg" len="lg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2008_ppt_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0000"/>
        </a:accent1>
        <a:accent2>
          <a:srgbClr val="5F9215"/>
        </a:accent2>
        <a:accent3>
          <a:srgbClr val="FFFFFF"/>
        </a:accent3>
        <a:accent4>
          <a:srgbClr val="000000"/>
        </a:accent4>
        <a:accent5>
          <a:srgbClr val="DCAAAA"/>
        </a:accent5>
        <a:accent6>
          <a:srgbClr val="558412"/>
        </a:accent6>
        <a:hlink>
          <a:srgbClr val="0070C0"/>
        </a:hlink>
        <a:folHlink>
          <a:srgbClr val="E46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017_UsersConf_PPT_Template_16-9">
  <a:themeElements>
    <a:clrScheme name="MSC Theme Colors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C00000"/>
      </a:accent1>
      <a:accent2>
        <a:srgbClr val="999999"/>
      </a:accent2>
      <a:accent3>
        <a:srgbClr val="FFB300"/>
      </a:accent3>
      <a:accent4>
        <a:srgbClr val="7FC31C"/>
      </a:accent4>
      <a:accent5>
        <a:srgbClr val="009DDC"/>
      </a:accent5>
      <a:accent6>
        <a:srgbClr val="FF5200"/>
      </a:accent6>
      <a:hlink>
        <a:srgbClr val="0070C0"/>
      </a:hlink>
      <a:folHlink>
        <a:srgbClr val="8B3D9A"/>
      </a:folHlink>
    </a:clrScheme>
    <a:fontScheme name="2008_ppt_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C00000"/>
        </a:solidFill>
        <a:effectLst>
          <a:softEdge rad="12700"/>
        </a:effectLst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38100">
          <a:tailEnd type="triangle" w="lg" len="lg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2008_ppt_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0000"/>
        </a:accent1>
        <a:accent2>
          <a:srgbClr val="5F9215"/>
        </a:accent2>
        <a:accent3>
          <a:srgbClr val="FFFFFF"/>
        </a:accent3>
        <a:accent4>
          <a:srgbClr val="000000"/>
        </a:accent4>
        <a:accent5>
          <a:srgbClr val="DCAAAA"/>
        </a:accent5>
        <a:accent6>
          <a:srgbClr val="558412"/>
        </a:accent6>
        <a:hlink>
          <a:srgbClr val="0070C0"/>
        </a:hlink>
        <a:folHlink>
          <a:srgbClr val="E46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2982</TotalTime>
  <Words>1511</Words>
  <Application>Microsoft Office PowerPoint</Application>
  <PresentationFormat>Widescreen</PresentationFormat>
  <Paragraphs>272</Paragraphs>
  <Slides>25</Slides>
  <Notes>7</Notes>
  <HiddenSlides>1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40" baseType="lpstr">
      <vt:lpstr>ＭＳ Ｐゴシック</vt:lpstr>
      <vt:lpstr>ＭＳ Ｐゴシック</vt:lpstr>
      <vt:lpstr>宋体</vt:lpstr>
      <vt:lpstr>Arial</vt:lpstr>
      <vt:lpstr>Arial Narrow</vt:lpstr>
      <vt:lpstr>Calibri</vt:lpstr>
      <vt:lpstr>HelveticaNeueLT Pro 65 Md</vt:lpstr>
      <vt:lpstr>HelveticaNeueLT Std Cn</vt:lpstr>
      <vt:lpstr>Roboto Light</vt:lpstr>
      <vt:lpstr>Segoe UI Semilight</vt:lpstr>
      <vt:lpstr>Times</vt:lpstr>
      <vt:lpstr>Wingdings</vt:lpstr>
      <vt:lpstr>Wingdings 3</vt:lpstr>
      <vt:lpstr>2013_ppt_template_16-9</vt:lpstr>
      <vt:lpstr>2017_UsersConf_PPT_Template_16-9</vt:lpstr>
      <vt:lpstr>PowerPoint Presentation</vt:lpstr>
      <vt:lpstr>Agenda</vt:lpstr>
      <vt:lpstr>Brief Intro to MSC &amp; ELM</vt:lpstr>
      <vt:lpstr>MSC Software Company at a Glance</vt:lpstr>
      <vt:lpstr>MSC Strategy</vt:lpstr>
      <vt:lpstr>ELM = Engineering Lifecycle Management</vt:lpstr>
      <vt:lpstr>Who Uses ELM?</vt:lpstr>
      <vt:lpstr>SimManager: Delivering the Digital Thread to Industry</vt:lpstr>
      <vt:lpstr>MaterialCenter: Managing Materials Lifecycle </vt:lpstr>
      <vt:lpstr>ELM &amp; MBSE</vt:lpstr>
      <vt:lpstr>MBSE: Model Based Systems Engineering</vt:lpstr>
      <vt:lpstr>ELM Solution in the PLM Interaction with PLM components of the Development Process Addresses a Range of Questions</vt:lpstr>
      <vt:lpstr>ELM Solution in the PLM Interaction with PLM components of the Development Process</vt:lpstr>
      <vt:lpstr>ELM Solution in the PLM Interaction with PLM components of the Development Process</vt:lpstr>
      <vt:lpstr>ELM Solution in the PLM Interaction with PLM components of the Development Process</vt:lpstr>
      <vt:lpstr>ELM Solution in the PLM SimManager: Building the required Simulation Environment</vt:lpstr>
      <vt:lpstr>Boeing Internal Loads</vt:lpstr>
      <vt:lpstr>BMW</vt:lpstr>
      <vt:lpstr>Physical Test Example: BMW 5 Series Crash Tests</vt:lpstr>
      <vt:lpstr>Managing Test &amp; Design Data in Aerospace</vt:lpstr>
      <vt:lpstr>MBSE for ESOH</vt:lpstr>
      <vt:lpstr>MBSE – ESOH: Safety Simulation</vt:lpstr>
      <vt:lpstr>MBSE – ESOH: Chemical Compliance</vt:lpstr>
      <vt:lpstr>Questions</vt:lpstr>
      <vt:lpstr>Thank you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Model Based Systems Engineering (MBSE) to the Department of Defense (DoD) Acquisition Environment Safety and Occupational Health (ESOH) Integrated Product Team (IPT)</dc:title>
  <dc:creator>Leo Kilfoy</dc:creator>
  <cp:lastModifiedBy>Leo Kilfoy</cp:lastModifiedBy>
  <cp:revision>101</cp:revision>
  <dcterms:created xsi:type="dcterms:W3CDTF">2017-02-25T18:59:03Z</dcterms:created>
  <dcterms:modified xsi:type="dcterms:W3CDTF">2017-10-17T05:24:09Z</dcterms:modified>
</cp:coreProperties>
</file>