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5"/>
  </p:sldMasterIdLst>
  <p:notesMasterIdLst>
    <p:notesMasterId r:id="rId26"/>
  </p:notesMasterIdLst>
  <p:sldIdLst>
    <p:sldId id="256" r:id="rId6"/>
    <p:sldId id="307" r:id="rId7"/>
    <p:sldId id="287" r:id="rId8"/>
    <p:sldId id="286" r:id="rId9"/>
    <p:sldId id="293" r:id="rId10"/>
    <p:sldId id="290" r:id="rId11"/>
    <p:sldId id="298" r:id="rId12"/>
    <p:sldId id="305" r:id="rId13"/>
    <p:sldId id="299" r:id="rId14"/>
    <p:sldId id="301" r:id="rId15"/>
    <p:sldId id="310" r:id="rId16"/>
    <p:sldId id="306" r:id="rId17"/>
    <p:sldId id="311" r:id="rId18"/>
    <p:sldId id="313" r:id="rId19"/>
    <p:sldId id="302" r:id="rId20"/>
    <p:sldId id="314" r:id="rId21"/>
    <p:sldId id="303" r:id="rId22"/>
    <p:sldId id="312" r:id="rId23"/>
    <p:sldId id="308" r:id="rId24"/>
    <p:sldId id="309" r:id="rId25"/>
  </p:sldIdLst>
  <p:sldSz cx="12192000" cy="6858000"/>
  <p:notesSz cx="7026275" cy="9312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pos="7679" userDrawn="1">
          <p15:clr>
            <a:srgbClr val="A4A3A4"/>
          </p15:clr>
        </p15:guide>
      </p15:sldGuideLst>
    </p:ext>
    <p:ext uri="{2D200454-40CA-4A62-9FC3-DE9A4176ACB9}">
      <p15:notesGuideLst xmlns:p15="http://schemas.microsoft.com/office/powerpoint/2012/main">
        <p15:guide id="1" orient="horz" pos="2933" userDrawn="1">
          <p15:clr>
            <a:srgbClr val="A4A3A4"/>
          </p15:clr>
        </p15:guide>
        <p15:guide id="2" pos="2213"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AFF"/>
    <a:srgbClr val="CCECFF"/>
    <a:srgbClr val="FFFF99"/>
    <a:srgbClr val="CCCCFF"/>
    <a:srgbClr val="FDE9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56" autoAdjust="0"/>
    <p:restoredTop sz="94035" autoAdjust="0"/>
  </p:normalViewPr>
  <p:slideViewPr>
    <p:cSldViewPr snapToGrid="0">
      <p:cViewPr>
        <p:scale>
          <a:sx n="80" d="100"/>
          <a:sy n="80" d="100"/>
        </p:scale>
        <p:origin x="696" y="158"/>
      </p:cViewPr>
      <p:guideLst>
        <p:guide orient="horz"/>
        <p:guide pos="7679"/>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933"/>
        <p:guide pos="2213"/>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4719" cy="467231"/>
          </a:xfrm>
          <a:prstGeom prst="rect">
            <a:avLst/>
          </a:prstGeom>
        </p:spPr>
        <p:txBody>
          <a:bodyPr vert="horz" lIns="93360" tIns="46680" rIns="93360" bIns="46680" rtlCol="0"/>
          <a:lstStyle>
            <a:lvl1pPr algn="l">
              <a:defRPr sz="1200"/>
            </a:lvl1pPr>
          </a:lstStyle>
          <a:p>
            <a:endParaRPr lang="en-US"/>
          </a:p>
        </p:txBody>
      </p:sp>
      <p:sp>
        <p:nvSpPr>
          <p:cNvPr id="3" name="Date Placeholder 2"/>
          <p:cNvSpPr>
            <a:spLocks noGrp="1"/>
          </p:cNvSpPr>
          <p:nvPr>
            <p:ph type="dt" idx="1"/>
          </p:nvPr>
        </p:nvSpPr>
        <p:spPr>
          <a:xfrm>
            <a:off x="3979930" y="0"/>
            <a:ext cx="3044719" cy="467231"/>
          </a:xfrm>
          <a:prstGeom prst="rect">
            <a:avLst/>
          </a:prstGeom>
        </p:spPr>
        <p:txBody>
          <a:bodyPr vert="horz" lIns="93360" tIns="46680" rIns="93360" bIns="46680" rtlCol="0"/>
          <a:lstStyle>
            <a:lvl1pPr algn="r">
              <a:defRPr sz="1200"/>
            </a:lvl1pPr>
          </a:lstStyle>
          <a:p>
            <a:fld id="{8D07477C-65EB-45E2-8554-448E4E98B1A0}" type="datetimeFigureOut">
              <a:rPr lang="en-US" smtClean="0"/>
              <a:t>10/23/2017</a:t>
            </a:fld>
            <a:endParaRPr lang="en-US"/>
          </a:p>
        </p:txBody>
      </p:sp>
      <p:sp>
        <p:nvSpPr>
          <p:cNvPr id="4" name="Slide Image Placeholder 3"/>
          <p:cNvSpPr>
            <a:spLocks noGrp="1" noRot="1" noChangeAspect="1"/>
          </p:cNvSpPr>
          <p:nvPr>
            <p:ph type="sldImg" idx="2"/>
          </p:nvPr>
        </p:nvSpPr>
        <p:spPr>
          <a:xfrm>
            <a:off x="719138" y="1163638"/>
            <a:ext cx="5588000" cy="3143250"/>
          </a:xfrm>
          <a:prstGeom prst="rect">
            <a:avLst/>
          </a:prstGeom>
          <a:noFill/>
          <a:ln w="12700">
            <a:solidFill>
              <a:prstClr val="black"/>
            </a:solidFill>
          </a:ln>
        </p:spPr>
        <p:txBody>
          <a:bodyPr vert="horz" lIns="93360" tIns="46680" rIns="93360" bIns="46680" rtlCol="0" anchor="ctr"/>
          <a:lstStyle/>
          <a:p>
            <a:endParaRPr lang="en-US"/>
          </a:p>
        </p:txBody>
      </p:sp>
      <p:sp>
        <p:nvSpPr>
          <p:cNvPr id="5" name="Notes Placeholder 4"/>
          <p:cNvSpPr>
            <a:spLocks noGrp="1"/>
          </p:cNvSpPr>
          <p:nvPr>
            <p:ph type="body" sz="quarter" idx="3"/>
          </p:nvPr>
        </p:nvSpPr>
        <p:spPr>
          <a:xfrm>
            <a:off x="702628" y="4481532"/>
            <a:ext cx="5621020" cy="3666708"/>
          </a:xfrm>
          <a:prstGeom prst="rect">
            <a:avLst/>
          </a:prstGeom>
        </p:spPr>
        <p:txBody>
          <a:bodyPr vert="horz" lIns="93360" tIns="46680" rIns="93360" bIns="4668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5046"/>
            <a:ext cx="3044719" cy="467230"/>
          </a:xfrm>
          <a:prstGeom prst="rect">
            <a:avLst/>
          </a:prstGeom>
        </p:spPr>
        <p:txBody>
          <a:bodyPr vert="horz" lIns="93360" tIns="46680" rIns="93360" bIns="46680" rtlCol="0" anchor="b"/>
          <a:lstStyle>
            <a:lvl1pPr algn="l">
              <a:defRPr sz="1200"/>
            </a:lvl1pPr>
          </a:lstStyle>
          <a:p>
            <a:endParaRPr lang="en-US"/>
          </a:p>
        </p:txBody>
      </p:sp>
      <p:sp>
        <p:nvSpPr>
          <p:cNvPr id="7" name="Slide Number Placeholder 6"/>
          <p:cNvSpPr>
            <a:spLocks noGrp="1"/>
          </p:cNvSpPr>
          <p:nvPr>
            <p:ph type="sldNum" sz="quarter" idx="5"/>
          </p:nvPr>
        </p:nvSpPr>
        <p:spPr>
          <a:xfrm>
            <a:off x="3979930" y="8845046"/>
            <a:ext cx="3044719" cy="467230"/>
          </a:xfrm>
          <a:prstGeom prst="rect">
            <a:avLst/>
          </a:prstGeom>
        </p:spPr>
        <p:txBody>
          <a:bodyPr vert="horz" lIns="93360" tIns="46680" rIns="93360" bIns="46680" rtlCol="0" anchor="b"/>
          <a:lstStyle>
            <a:lvl1pPr algn="r">
              <a:defRPr sz="1200"/>
            </a:lvl1pPr>
          </a:lstStyle>
          <a:p>
            <a:fld id="{2BAE691B-24F1-4B74-B706-E4BC637AE65D}" type="slidenum">
              <a:rPr lang="en-US" smtClean="0"/>
              <a:t>‹#›</a:t>
            </a:fld>
            <a:endParaRPr lang="en-US"/>
          </a:p>
        </p:txBody>
      </p:sp>
    </p:spTree>
    <p:extLst>
      <p:ext uri="{BB962C8B-B14F-4D97-AF65-F5344CB8AC3E}">
        <p14:creationId xmlns:p14="http://schemas.microsoft.com/office/powerpoint/2010/main" val="2211669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AE691B-24F1-4B74-B706-E4BC637AE65D}" type="slidenum">
              <a:rPr lang="en-US" smtClean="0"/>
              <a:t>1</a:t>
            </a:fld>
            <a:endParaRPr lang="en-US"/>
          </a:p>
        </p:txBody>
      </p:sp>
    </p:spTree>
    <p:extLst>
      <p:ext uri="{BB962C8B-B14F-4D97-AF65-F5344CB8AC3E}">
        <p14:creationId xmlns:p14="http://schemas.microsoft.com/office/powerpoint/2010/main" val="4007090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8000" cy="3143250"/>
          </a:xfrm>
        </p:spPr>
      </p:sp>
      <p:sp>
        <p:nvSpPr>
          <p:cNvPr id="3" name="Notes Placeholder 2"/>
          <p:cNvSpPr>
            <a:spLocks noGrp="1"/>
          </p:cNvSpPr>
          <p:nvPr>
            <p:ph type="body" idx="1"/>
          </p:nvPr>
        </p:nvSpPr>
        <p:spPr/>
        <p:txBody>
          <a:bodyPr/>
          <a:lstStyle/>
          <a:p>
            <a:r>
              <a:rPr lang="en-US" dirty="0"/>
              <a:t>Kendall Briefing 8 14</a:t>
            </a:r>
          </a:p>
        </p:txBody>
      </p:sp>
      <p:sp>
        <p:nvSpPr>
          <p:cNvPr id="4" name="Slide Number Placeholder 3"/>
          <p:cNvSpPr>
            <a:spLocks noGrp="1"/>
          </p:cNvSpPr>
          <p:nvPr>
            <p:ph type="sldNum" sz="quarter" idx="10"/>
          </p:nvPr>
        </p:nvSpPr>
        <p:spPr/>
        <p:txBody>
          <a:bodyPr/>
          <a:lstStyle/>
          <a:p>
            <a:fld id="{D391510B-A94B-46DC-AC76-134A4CA6181A}" type="slidenum">
              <a:rPr lang="en-US" smtClean="0"/>
              <a:t>6</a:t>
            </a:fld>
            <a:endParaRPr lang="en-US"/>
          </a:p>
        </p:txBody>
      </p:sp>
    </p:spTree>
    <p:extLst>
      <p:ext uri="{BB962C8B-B14F-4D97-AF65-F5344CB8AC3E}">
        <p14:creationId xmlns:p14="http://schemas.microsoft.com/office/powerpoint/2010/main" val="1726624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AE691B-24F1-4B74-B706-E4BC637AE65D}" type="slidenum">
              <a:rPr lang="en-US" smtClean="0"/>
              <a:t>10</a:t>
            </a:fld>
            <a:endParaRPr lang="en-US"/>
          </a:p>
        </p:txBody>
      </p:sp>
    </p:spTree>
    <p:extLst>
      <p:ext uri="{BB962C8B-B14F-4D97-AF65-F5344CB8AC3E}">
        <p14:creationId xmlns:p14="http://schemas.microsoft.com/office/powerpoint/2010/main" val="1540962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AE691B-24F1-4B74-B706-E4BC637AE65D}" type="slidenum">
              <a:rPr lang="en-US" smtClean="0"/>
              <a:t>11</a:t>
            </a:fld>
            <a:endParaRPr lang="en-US"/>
          </a:p>
        </p:txBody>
      </p:sp>
    </p:spTree>
    <p:extLst>
      <p:ext uri="{BB962C8B-B14F-4D97-AF65-F5344CB8AC3E}">
        <p14:creationId xmlns:p14="http://schemas.microsoft.com/office/powerpoint/2010/main" val="1180975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AE691B-24F1-4B74-B706-E4BC637AE65D}" type="slidenum">
              <a:rPr lang="en-US" smtClean="0"/>
              <a:t>13</a:t>
            </a:fld>
            <a:endParaRPr lang="en-US"/>
          </a:p>
        </p:txBody>
      </p:sp>
    </p:spTree>
    <p:extLst>
      <p:ext uri="{BB962C8B-B14F-4D97-AF65-F5344CB8AC3E}">
        <p14:creationId xmlns:p14="http://schemas.microsoft.com/office/powerpoint/2010/main" val="2873580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been looking at computationally light, objective measures that take into account only the structure of SoS architecture alternatives – not performance, and no subjective input. This allows us to recommend certain architectures for further, higher-fidelity analysis, which is more labor-intensive and computationally intensive. The graph theoretic measures are attractive because </a:t>
            </a:r>
            <a:r>
              <a:rPr lang="en-US" dirty="0" err="1"/>
              <a:t>SysML</a:t>
            </a:r>
            <a:r>
              <a:rPr lang="en-US" dirty="0"/>
              <a:t> representations of architectures are easy to convert to graph/matrix representations, so MBE gets immediate use beyond pure documentation.</a:t>
            </a:r>
          </a:p>
        </p:txBody>
      </p:sp>
      <p:sp>
        <p:nvSpPr>
          <p:cNvPr id="4" name="Slide Number Placeholder 3"/>
          <p:cNvSpPr>
            <a:spLocks noGrp="1"/>
          </p:cNvSpPr>
          <p:nvPr>
            <p:ph type="sldNum" sz="quarter" idx="10"/>
          </p:nvPr>
        </p:nvSpPr>
        <p:spPr/>
        <p:txBody>
          <a:bodyPr/>
          <a:lstStyle/>
          <a:p>
            <a:fld id="{2BAE691B-24F1-4B74-B706-E4BC637AE65D}" type="slidenum">
              <a:rPr lang="en-US" smtClean="0"/>
              <a:t>15</a:t>
            </a:fld>
            <a:endParaRPr lang="en-US"/>
          </a:p>
        </p:txBody>
      </p:sp>
    </p:spTree>
    <p:extLst>
      <p:ext uri="{BB962C8B-B14F-4D97-AF65-F5344CB8AC3E}">
        <p14:creationId xmlns:p14="http://schemas.microsoft.com/office/powerpoint/2010/main" val="1279367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AE691B-24F1-4B74-B706-E4BC637AE65D}" type="slidenum">
              <a:rPr lang="en-US" smtClean="0"/>
              <a:t>16</a:t>
            </a:fld>
            <a:endParaRPr lang="en-US"/>
          </a:p>
        </p:txBody>
      </p:sp>
    </p:spTree>
    <p:extLst>
      <p:ext uri="{BB962C8B-B14F-4D97-AF65-F5344CB8AC3E}">
        <p14:creationId xmlns:p14="http://schemas.microsoft.com/office/powerpoint/2010/main" val="2963319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AE691B-24F1-4B74-B706-E4BC637AE65D}" type="slidenum">
              <a:rPr lang="en-US" smtClean="0"/>
              <a:t>17</a:t>
            </a:fld>
            <a:endParaRPr lang="en-US"/>
          </a:p>
        </p:txBody>
      </p:sp>
    </p:spTree>
    <p:extLst>
      <p:ext uri="{BB962C8B-B14F-4D97-AF65-F5344CB8AC3E}">
        <p14:creationId xmlns:p14="http://schemas.microsoft.com/office/powerpoint/2010/main" val="1488065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AE691B-24F1-4B74-B706-E4BC637AE65D}" type="slidenum">
              <a:rPr lang="en-US" smtClean="0"/>
              <a:t>18</a:t>
            </a:fld>
            <a:endParaRPr lang="en-US"/>
          </a:p>
        </p:txBody>
      </p:sp>
    </p:spTree>
    <p:extLst>
      <p:ext uri="{BB962C8B-B14F-4D97-AF65-F5344CB8AC3E}">
        <p14:creationId xmlns:p14="http://schemas.microsoft.com/office/powerpoint/2010/main" val="10350273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hyperlink" Target="http://www.youtube.com/mitrecorp" TargetMode="External"/><Relationship Id="rId13"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hyperlink" Target="http://www.mitre.org/" TargetMode="External"/><Relationship Id="rId2" Type="http://schemas.openxmlformats.org/officeDocument/2006/relationships/hyperlink" Target="http://twitter.com/MITREcorp" TargetMode="External"/><Relationship Id="rId1" Type="http://schemas.openxmlformats.org/officeDocument/2006/relationships/slideMaster" Target="../slideMasters/slideMaster1.xml"/><Relationship Id="rId6" Type="http://schemas.openxmlformats.org/officeDocument/2006/relationships/hyperlink" Target="http://www.linkedin.com/company/mitre" TargetMode="External"/><Relationship Id="rId11" Type="http://schemas.openxmlformats.org/officeDocument/2006/relationships/image" Target="../media/image6.png"/><Relationship Id="rId5" Type="http://schemas.openxmlformats.org/officeDocument/2006/relationships/image" Target="../media/image3.jpeg"/><Relationship Id="rId10" Type="http://schemas.openxmlformats.org/officeDocument/2006/relationships/hyperlink" Target="https://plus.google.com/+MitreOrgFFRDCs/posts" TargetMode="External"/><Relationship Id="rId4" Type="http://schemas.openxmlformats.org/officeDocument/2006/relationships/hyperlink" Target="http://www.facebook.com/MITREcorp" TargetMode="External"/><Relationship Id="rId9"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7" name="Text Box 34"/>
          <p:cNvSpPr txBox="1">
            <a:spLocks noChangeArrowheads="1"/>
          </p:cNvSpPr>
          <p:nvPr/>
        </p:nvSpPr>
        <p:spPr bwMode="auto">
          <a:xfrm>
            <a:off x="7312002" y="6553657"/>
            <a:ext cx="2552302" cy="215444"/>
          </a:xfrm>
          <a:prstGeom prst="rect">
            <a:avLst/>
          </a:prstGeom>
          <a:noFill/>
          <a:ln w="9525">
            <a:noFill/>
            <a:miter lim="800000"/>
            <a:headEnd/>
            <a:tailEnd/>
          </a:ln>
          <a:effectLst/>
        </p:spPr>
        <p:txBody>
          <a:bodyPr wrap="none">
            <a:spAutoFit/>
          </a:bodyPr>
          <a:lstStyle/>
          <a:p>
            <a:pPr algn="r">
              <a:lnSpc>
                <a:spcPct val="100000"/>
              </a:lnSpc>
              <a:spcAft>
                <a:spcPct val="0"/>
              </a:spcAft>
              <a:buClrTx/>
            </a:pPr>
            <a:r>
              <a:rPr lang="en-US" altLang="en-US" sz="800" b="0" dirty="0">
                <a:solidFill>
                  <a:schemeClr val="tx1">
                    <a:lumMod val="50000"/>
                    <a:lumOff val="50000"/>
                  </a:schemeClr>
                </a:solidFill>
                <a:latin typeface="Arial" pitchFamily="34" charset="0"/>
                <a:cs typeface="Arial" pitchFamily="34" charset="0"/>
              </a:rPr>
              <a:t>© 2017</a:t>
            </a:r>
            <a:r>
              <a:rPr lang="en-US" altLang="en-US" sz="800" b="0" baseline="0" dirty="0">
                <a:solidFill>
                  <a:schemeClr val="tx1">
                    <a:lumMod val="50000"/>
                    <a:lumOff val="50000"/>
                  </a:schemeClr>
                </a:solidFill>
                <a:latin typeface="Arial" pitchFamily="34" charset="0"/>
                <a:cs typeface="Arial" pitchFamily="34" charset="0"/>
              </a:rPr>
              <a:t> </a:t>
            </a:r>
            <a:r>
              <a:rPr lang="en-US" altLang="en-US" sz="800" b="0" dirty="0">
                <a:solidFill>
                  <a:schemeClr val="tx1">
                    <a:lumMod val="50000"/>
                    <a:lumOff val="50000"/>
                  </a:schemeClr>
                </a:solidFill>
                <a:latin typeface="Arial" pitchFamily="34" charset="0"/>
                <a:cs typeface="Arial" pitchFamily="34" charset="0"/>
              </a:rPr>
              <a:t>The MITRE Corporation. All rights reserved.</a:t>
            </a:r>
          </a:p>
        </p:txBody>
      </p:sp>
      <p:sp>
        <p:nvSpPr>
          <p:cNvPr id="8" name="Rectangle 4"/>
          <p:cNvSpPr>
            <a:spLocks noGrp="1" noChangeArrowheads="1"/>
          </p:cNvSpPr>
          <p:nvPr>
            <p:ph type="subTitle" idx="1" hasCustomPrompt="1"/>
          </p:nvPr>
        </p:nvSpPr>
        <p:spPr>
          <a:xfrm>
            <a:off x="1044156" y="2568939"/>
            <a:ext cx="6136217" cy="389922"/>
          </a:xfrm>
        </p:spPr>
        <p:txBody>
          <a:bodyPr anchor="ctr"/>
          <a:lstStyle>
            <a:lvl1pPr marL="0" indent="0">
              <a:buFont typeface="Wingdings" pitchFamily="2" charset="2"/>
              <a:buNone/>
              <a:defRPr b="1" spc="0" baseline="0">
                <a:solidFill>
                  <a:schemeClr val="tx2"/>
                </a:solidFill>
                <a:latin typeface="Arial" pitchFamily="34" charset="0"/>
                <a:cs typeface="Arial" pitchFamily="34" charset="0"/>
              </a:defRPr>
            </a:lvl1pPr>
          </a:lstStyle>
          <a:p>
            <a:r>
              <a:rPr lang="en-US" altLang="en-US" dirty="0"/>
              <a:t>Author</a:t>
            </a:r>
          </a:p>
        </p:txBody>
      </p:sp>
      <p:sp>
        <p:nvSpPr>
          <p:cNvPr id="9" name="Rectangle 9"/>
          <p:cNvSpPr>
            <a:spLocks noGrp="1" noChangeArrowheads="1"/>
          </p:cNvSpPr>
          <p:nvPr>
            <p:ph type="ctrTitle" sz="quarter" hasCustomPrompt="1"/>
          </p:nvPr>
        </p:nvSpPr>
        <p:spPr>
          <a:xfrm>
            <a:off x="1009528" y="368932"/>
            <a:ext cx="9662160" cy="1981200"/>
          </a:xfrm>
        </p:spPr>
        <p:txBody>
          <a:bodyPr anchor="b" anchorCtr="0">
            <a:normAutofit/>
          </a:bodyPr>
          <a:lstStyle>
            <a:lvl1pPr algn="l">
              <a:lnSpc>
                <a:spcPts val="4400"/>
              </a:lnSpc>
              <a:defRPr sz="4000" b="1">
                <a:solidFill>
                  <a:schemeClr val="tx2"/>
                </a:solidFill>
                <a:latin typeface="Arial" pitchFamily="34" charset="0"/>
                <a:cs typeface="Arial" pitchFamily="34" charset="0"/>
              </a:defRPr>
            </a:lvl1pPr>
          </a:lstStyle>
          <a:p>
            <a:r>
              <a:rPr lang="en-US" dirty="0"/>
              <a:t>Title here</a:t>
            </a:r>
          </a:p>
        </p:txBody>
      </p:sp>
      <p:sp>
        <p:nvSpPr>
          <p:cNvPr id="12" name="Rectangle 11"/>
          <p:cNvSpPr/>
          <p:nvPr/>
        </p:nvSpPr>
        <p:spPr bwMode="auto">
          <a:xfrm>
            <a:off x="0" y="1"/>
            <a:ext cx="543099" cy="2398143"/>
          </a:xfrm>
          <a:prstGeom prst="rect">
            <a:avLst/>
          </a:prstGeom>
          <a:solidFill>
            <a:srgbClr val="C1CD23"/>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a:ln>
                <a:noFill/>
              </a:ln>
              <a:solidFill>
                <a:schemeClr val="tx1"/>
              </a:solidFill>
              <a:effectLst/>
              <a:latin typeface="Arial" charset="0"/>
            </a:endParaRPr>
          </a:p>
        </p:txBody>
      </p:sp>
      <p:cxnSp>
        <p:nvCxnSpPr>
          <p:cNvPr id="15" name="Straight Connector 14"/>
          <p:cNvCxnSpPr/>
          <p:nvPr/>
        </p:nvCxnSpPr>
        <p:spPr bwMode="auto">
          <a:xfrm>
            <a:off x="1098200" y="2448468"/>
            <a:ext cx="10593057" cy="0"/>
          </a:xfrm>
          <a:prstGeom prst="line">
            <a:avLst/>
          </a:prstGeom>
          <a:solidFill>
            <a:srgbClr val="FFCC99"/>
          </a:solidFill>
          <a:ln w="12700" cap="flat" cmpd="sng" algn="ctr">
            <a:solidFill>
              <a:srgbClr val="C1CD23"/>
            </a:solidFill>
            <a:prstDash val="solid"/>
            <a:round/>
            <a:headEnd type="none" w="med" len="med"/>
            <a:tailEnd type="none" w="med" len="med"/>
          </a:ln>
          <a:effectLst/>
        </p:spPr>
      </p:cxnSp>
      <p:sp>
        <p:nvSpPr>
          <p:cNvPr id="14" name="Rectangle 13"/>
          <p:cNvSpPr/>
          <p:nvPr/>
        </p:nvSpPr>
        <p:spPr bwMode="auto">
          <a:xfrm>
            <a:off x="0" y="2510288"/>
            <a:ext cx="543099" cy="4347713"/>
          </a:xfrm>
          <a:prstGeom prst="rect">
            <a:avLst/>
          </a:prstGeom>
          <a:solidFill>
            <a:schemeClr val="tx2"/>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a:ln>
                <a:noFill/>
              </a:ln>
              <a:solidFill>
                <a:schemeClr val="tx2"/>
              </a:solidFill>
              <a:effectLst/>
              <a:latin typeface="Arial" charset="0"/>
            </a:endParaRPr>
          </a:p>
        </p:txBody>
      </p:sp>
      <p:cxnSp>
        <p:nvCxnSpPr>
          <p:cNvPr id="16" name="Straight Connector 15"/>
          <p:cNvCxnSpPr/>
          <p:nvPr/>
        </p:nvCxnSpPr>
        <p:spPr bwMode="auto">
          <a:xfrm>
            <a:off x="761249" y="6533104"/>
            <a:ext cx="10593057" cy="0"/>
          </a:xfrm>
          <a:prstGeom prst="line">
            <a:avLst/>
          </a:prstGeom>
          <a:solidFill>
            <a:srgbClr val="FFCC99"/>
          </a:solidFill>
          <a:ln w="12700" cap="flat" cmpd="sng" algn="ctr">
            <a:solidFill>
              <a:srgbClr val="C1CD23"/>
            </a:solidFill>
            <a:prstDash val="solid"/>
            <a:round/>
            <a:headEnd type="none" w="med" len="med"/>
            <a:tailEnd type="none" w="med" len="med"/>
          </a:ln>
          <a:effectLst/>
        </p:spPr>
      </p:cxn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00578" y="6157732"/>
            <a:ext cx="894007" cy="336908"/>
          </a:xfrm>
          <a:prstGeom prst="rect">
            <a:avLst/>
          </a:prstGeom>
        </p:spPr>
      </p:pic>
      <p:sp>
        <p:nvSpPr>
          <p:cNvPr id="11" name="TextBox 10"/>
          <p:cNvSpPr txBox="1"/>
          <p:nvPr/>
        </p:nvSpPr>
        <p:spPr>
          <a:xfrm>
            <a:off x="9765908" y="64169"/>
            <a:ext cx="2138947" cy="246221"/>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600"/>
              </a:spcAft>
              <a:buClrTx/>
              <a:buSzTx/>
              <a:buFontTx/>
              <a:buNone/>
              <a:tabLst/>
              <a:defRPr/>
            </a:pPr>
            <a:r>
              <a:rPr lang="en-US" sz="1000">
                <a:solidFill>
                  <a:srgbClr val="C1CD23"/>
                </a:solidFill>
                <a:latin typeface="Arial" pitchFamily="34" charset="0"/>
              </a:rPr>
              <a:t>|</a:t>
            </a:r>
            <a:r>
              <a:rPr lang="en-US" sz="1000">
                <a:latin typeface="Arial" pitchFamily="34" charset="0"/>
              </a:rPr>
              <a:t> </a:t>
            </a:r>
            <a:fld id="{295008BC-DA31-4D19-837B-EFA4386B05F5}" type="slidenum">
              <a:rPr lang="en-US" sz="1000" smtClean="0">
                <a:solidFill>
                  <a:schemeClr val="tx1">
                    <a:lumMod val="50000"/>
                    <a:lumOff val="50000"/>
                  </a:schemeClr>
                </a:solidFill>
                <a:latin typeface="Arial" pitchFamily="34" charset="0"/>
              </a:rPr>
              <a:pPr marL="0" marR="0" indent="0" algn="r" defTabSz="914400" rtl="0" eaLnBrk="1" fontAlgn="auto" latinLnBrk="0" hangingPunct="1">
                <a:lnSpc>
                  <a:spcPct val="100000"/>
                </a:lnSpc>
                <a:spcBef>
                  <a:spcPts val="0"/>
                </a:spcBef>
                <a:spcAft>
                  <a:spcPts val="600"/>
                </a:spcAft>
                <a:buClrTx/>
                <a:buSzTx/>
                <a:buFontTx/>
                <a:buNone/>
                <a:tabLst/>
                <a:defRPr/>
              </a:pPr>
              <a:t>‹#›</a:t>
            </a:fld>
            <a:r>
              <a:rPr lang="en-US" sz="1000">
                <a:latin typeface="Arial" pitchFamily="34" charset="0"/>
              </a:rPr>
              <a:t> </a:t>
            </a:r>
            <a:r>
              <a:rPr lang="en-US" sz="1000">
                <a:solidFill>
                  <a:srgbClr val="C1CD23"/>
                </a:solidFill>
                <a:latin typeface="Arial" pitchFamily="34" charset="0"/>
              </a:rPr>
              <a:t>|</a:t>
            </a:r>
            <a:r>
              <a:rPr lang="en-US" sz="1000">
                <a:ea typeface="Verdana" pitchFamily="34" charset="0"/>
                <a:cs typeface="Verdana" pitchFamily="34" charset="0"/>
              </a:rPr>
              <a:t> </a:t>
            </a:r>
          </a:p>
        </p:txBody>
      </p:sp>
      <p:sp>
        <p:nvSpPr>
          <p:cNvPr id="13" name="Footer Placeholder 4">
            <a:extLst>
              <a:ext uri="{FF2B5EF4-FFF2-40B4-BE49-F238E27FC236}">
                <a16:creationId xmlns:a16="http://schemas.microsoft.com/office/drawing/2014/main" id="{352C1688-4EDA-411A-A931-97A953FF6C71}"/>
              </a:ext>
            </a:extLst>
          </p:cNvPr>
          <p:cNvSpPr txBox="1">
            <a:spLocks/>
          </p:cNvSpPr>
          <p:nvPr userDrawn="1"/>
        </p:nvSpPr>
        <p:spPr>
          <a:xfrm>
            <a:off x="222790" y="6512552"/>
            <a:ext cx="3429001" cy="279755"/>
          </a:xfrm>
          <a:prstGeom prst="rect">
            <a:avLst/>
          </a:prstGeom>
        </p:spPr>
        <p:txBody>
          <a:bodyPr vert="horz" lIns="91440" tIns="45720" rIns="91440" bIns="45720" rtlCol="0" anchor="b"/>
          <a:lstStyle>
            <a:defPPr>
              <a:defRPr lang="en-US"/>
            </a:defPPr>
            <a:lvl1pPr marL="0" algn="l" defTabSz="914400" rtl="0" eaLnBrk="1" latinLnBrk="0" hangingPunct="1">
              <a:lnSpc>
                <a:spcPts val="1300"/>
              </a:lnSpc>
              <a:spcAft>
                <a:spcPct val="0"/>
              </a:spcAft>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ts val="1300"/>
              </a:lnSpc>
              <a:spcBef>
                <a:spcPts val="0"/>
              </a:spcBef>
              <a:spcAft>
                <a:spcPct val="0"/>
              </a:spcAft>
              <a:buClrTx/>
              <a:buSzTx/>
              <a:buFontTx/>
              <a:buNone/>
              <a:tabLst/>
              <a:defRPr/>
            </a:pPr>
            <a:r>
              <a:rPr lang="en-US" dirty="0"/>
              <a:t>Approved for public release. Distribution unlimited 17-3712-15</a:t>
            </a:r>
            <a:endParaRPr kumimoji="0" lang="en-US" sz="800" b="0" i="0" u="none" strike="noStrike" kern="1200" cap="none" spc="0" normalizeH="0" baseline="0" noProof="0" dirty="0">
              <a:ln>
                <a:noFill/>
              </a:ln>
              <a:solidFill>
                <a:prstClr val="black">
                  <a:lumMod val="50000"/>
                  <a:lumOff val="50000"/>
                </a:prstClr>
              </a:solidFill>
              <a:effectLst/>
              <a:uLnTx/>
              <a:uFillTx/>
              <a:latin typeface="Arial"/>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12800" y="274638"/>
            <a:ext cx="10972800" cy="868362"/>
          </a:xfrm>
          <a:prstGeom prst="rect">
            <a:avLst/>
          </a:prstGeom>
        </p:spPr>
        <p:txBody>
          <a:bodyPr vert="horz" lIns="91440" tIns="45720" rIns="91440" bIns="45720" rtlCol="0" anchor="ctr" anchorCtr="0">
            <a:normAutofit/>
          </a:bodyPr>
          <a:lstStyle>
            <a:lvl1pPr>
              <a:lnSpc>
                <a:spcPts val="3200"/>
              </a:lnSpc>
              <a:defRPr lang="en-US"/>
            </a:lvl1pPr>
          </a:lstStyle>
          <a:p>
            <a:r>
              <a:rPr lang="en-US"/>
              <a:t>Click to edit Master title style</a:t>
            </a:r>
          </a:p>
        </p:txBody>
      </p:sp>
      <p:sp>
        <p:nvSpPr>
          <p:cNvPr id="8" name="Text Placeholder 2"/>
          <p:cNvSpPr>
            <a:spLocks noGrp="1"/>
          </p:cNvSpPr>
          <p:nvPr>
            <p:ph idx="1"/>
          </p:nvPr>
        </p:nvSpPr>
        <p:spPr>
          <a:xfrm>
            <a:off x="812800" y="1447800"/>
            <a:ext cx="10972800" cy="4678363"/>
          </a:xfrm>
          <a:prstGeom prst="rect">
            <a:avLst/>
          </a:prstGeom>
        </p:spPr>
        <p:txBody>
          <a:bodyPr vert="horz" lIns="91440" tIns="45720" rIns="91440" bIns="45720" rtlCol="0">
            <a:normAutofit/>
          </a:bodyPr>
          <a:lstStyle>
            <a:lvl1pPr>
              <a:spcAft>
                <a:spcPts val="600"/>
              </a:spcAft>
              <a:defRPr lang="en-US" smtClean="0"/>
            </a:lvl1pPr>
            <a:lvl2pPr>
              <a:spcAft>
                <a:spcPts val="600"/>
              </a:spcAft>
              <a:defRPr lang="en-US" smtClean="0"/>
            </a:lvl2pPr>
            <a:lvl3pPr>
              <a:spcAft>
                <a:spcPts val="600"/>
              </a:spcAft>
              <a:defRPr lang="en-US" smtClean="0"/>
            </a:lvl3pPr>
            <a:lvl4pPr marL="1027113" indent="-280988">
              <a:buClr>
                <a:schemeClr val="tx2"/>
              </a:buClr>
              <a:defRPr lang="en-US" smtClean="0"/>
            </a:lvl4pPr>
            <a:lvl5pPr marL="1319213" indent="-228600">
              <a:buClr>
                <a:schemeClr val="tx2"/>
              </a:buClr>
              <a:buSzPct val="60000"/>
              <a:buFont typeface="Wingdings" pitchFamily="2" charset="2"/>
              <a:buChar char="q"/>
              <a:tabLst/>
              <a:defRPr lang="en-US" smtClean="0"/>
            </a:lvl5pPr>
            <a:lvl6pPr marL="1608138" indent="-228600">
              <a:buClr>
                <a:schemeClr val="tx2"/>
              </a:buClr>
              <a:buFont typeface="Helvetica LT Std" pitchFamily="34" charset="0"/>
              <a:buChar char="–"/>
              <a:tabLst/>
              <a:defRPr lang="en-US" smtClean="0"/>
            </a:lvl6pPr>
          </a:lstStyle>
          <a:p>
            <a:pPr lvl="0"/>
            <a:r>
              <a:rPr lang="en-US"/>
              <a:t>Edit Master text styles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1_Section Header Layout">
    <p:spTree>
      <p:nvGrpSpPr>
        <p:cNvPr id="1" name=""/>
        <p:cNvGrpSpPr/>
        <p:nvPr/>
      </p:nvGrpSpPr>
      <p:grpSpPr>
        <a:xfrm>
          <a:off x="0" y="0"/>
          <a:ext cx="0" cy="0"/>
          <a:chOff x="0" y="0"/>
          <a:chExt cx="0" cy="0"/>
        </a:xfrm>
      </p:grpSpPr>
      <p:grpSp>
        <p:nvGrpSpPr>
          <p:cNvPr id="2" name="Group 1"/>
          <p:cNvGrpSpPr/>
          <p:nvPr/>
        </p:nvGrpSpPr>
        <p:grpSpPr>
          <a:xfrm>
            <a:off x="0" y="-2"/>
            <a:ext cx="543099" cy="6858002"/>
            <a:chOff x="0" y="-1"/>
            <a:chExt cx="407324" cy="6858001"/>
          </a:xfrm>
        </p:grpSpPr>
        <p:sp>
          <p:nvSpPr>
            <p:cNvPr id="17" name="Rectangle 16"/>
            <p:cNvSpPr/>
            <p:nvPr/>
          </p:nvSpPr>
          <p:spPr bwMode="auto">
            <a:xfrm>
              <a:off x="0" y="-1"/>
              <a:ext cx="407324" cy="3315855"/>
            </a:xfrm>
            <a:prstGeom prst="rect">
              <a:avLst/>
            </a:prstGeom>
            <a:solidFill>
              <a:srgbClr val="C1CD23"/>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8" name="Rectangle 17"/>
            <p:cNvSpPr/>
            <p:nvPr/>
          </p:nvSpPr>
          <p:spPr bwMode="auto">
            <a:xfrm>
              <a:off x="0" y="3537526"/>
              <a:ext cx="407324" cy="3320474"/>
            </a:xfrm>
            <a:prstGeom prst="rect">
              <a:avLst/>
            </a:prstGeom>
            <a:solidFill>
              <a:schemeClr val="tx2"/>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a:ln>
                  <a:noFill/>
                </a:ln>
                <a:solidFill>
                  <a:schemeClr val="tx2"/>
                </a:solidFill>
                <a:effectLst/>
                <a:latin typeface="Arial" charset="0"/>
              </a:endParaRPr>
            </a:p>
          </p:txBody>
        </p:sp>
      </p:grpSp>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9290" y="6447099"/>
            <a:ext cx="894007" cy="306159"/>
          </a:xfrm>
          <a:prstGeom prst="rect">
            <a:avLst/>
          </a:prstGeom>
        </p:spPr>
      </p:pic>
      <p:sp>
        <p:nvSpPr>
          <p:cNvPr id="20" name="TextBox 19"/>
          <p:cNvSpPr txBox="1"/>
          <p:nvPr/>
        </p:nvSpPr>
        <p:spPr>
          <a:xfrm>
            <a:off x="9519605" y="64169"/>
            <a:ext cx="2138947" cy="246221"/>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600"/>
              </a:spcAft>
              <a:buClrTx/>
              <a:buSzTx/>
              <a:buFontTx/>
              <a:buNone/>
              <a:tabLst/>
              <a:defRPr/>
            </a:pPr>
            <a:r>
              <a:rPr lang="en-US" sz="1000">
                <a:solidFill>
                  <a:srgbClr val="C1CD23"/>
                </a:solidFill>
                <a:latin typeface="Arial" pitchFamily="34" charset="0"/>
              </a:rPr>
              <a:t>|</a:t>
            </a:r>
            <a:r>
              <a:rPr lang="en-US" sz="1000">
                <a:latin typeface="Arial" pitchFamily="34" charset="0"/>
              </a:rPr>
              <a:t> </a:t>
            </a:r>
            <a:fld id="{295008BC-DA31-4D19-837B-EFA4386B05F5}" type="slidenum">
              <a:rPr lang="en-US" sz="1000" smtClean="0">
                <a:solidFill>
                  <a:schemeClr val="tx1">
                    <a:lumMod val="50000"/>
                    <a:lumOff val="50000"/>
                  </a:schemeClr>
                </a:solidFill>
                <a:latin typeface="Arial" pitchFamily="34" charset="0"/>
              </a:rPr>
              <a:pPr marL="0" marR="0" indent="0" algn="r" defTabSz="914400" rtl="0" eaLnBrk="1" fontAlgn="auto" latinLnBrk="0" hangingPunct="1">
                <a:lnSpc>
                  <a:spcPct val="100000"/>
                </a:lnSpc>
                <a:spcBef>
                  <a:spcPts val="0"/>
                </a:spcBef>
                <a:spcAft>
                  <a:spcPts val="600"/>
                </a:spcAft>
                <a:buClrTx/>
                <a:buSzTx/>
                <a:buFontTx/>
                <a:buNone/>
                <a:tabLst/>
                <a:defRPr/>
              </a:pPr>
              <a:t>‹#›</a:t>
            </a:fld>
            <a:r>
              <a:rPr lang="en-US" sz="1000">
                <a:latin typeface="Arial" pitchFamily="34" charset="0"/>
              </a:rPr>
              <a:t> </a:t>
            </a:r>
            <a:r>
              <a:rPr lang="en-US" sz="1000">
                <a:solidFill>
                  <a:srgbClr val="C1CD23"/>
                </a:solidFill>
                <a:latin typeface="Arial" pitchFamily="34" charset="0"/>
              </a:rPr>
              <a:t>|</a:t>
            </a:r>
            <a:r>
              <a:rPr lang="en-US" sz="1000">
                <a:ea typeface="Verdana" pitchFamily="34" charset="0"/>
                <a:cs typeface="Verdana" pitchFamily="34" charset="0"/>
              </a:rPr>
              <a:t> </a:t>
            </a:r>
          </a:p>
        </p:txBody>
      </p:sp>
      <p:grpSp>
        <p:nvGrpSpPr>
          <p:cNvPr id="14" name="Group 13"/>
          <p:cNvGrpSpPr/>
          <p:nvPr/>
        </p:nvGrpSpPr>
        <p:grpSpPr>
          <a:xfrm>
            <a:off x="11647056" y="-1"/>
            <a:ext cx="543099" cy="6858001"/>
            <a:chOff x="0" y="-1"/>
            <a:chExt cx="407324" cy="6858001"/>
          </a:xfrm>
        </p:grpSpPr>
        <p:sp>
          <p:nvSpPr>
            <p:cNvPr id="22" name="Rectangle 21"/>
            <p:cNvSpPr/>
            <p:nvPr/>
          </p:nvSpPr>
          <p:spPr bwMode="auto">
            <a:xfrm>
              <a:off x="0" y="-1"/>
              <a:ext cx="407324" cy="3315855"/>
            </a:xfrm>
            <a:prstGeom prst="rect">
              <a:avLst/>
            </a:prstGeom>
            <a:solidFill>
              <a:srgbClr val="C1CD23"/>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23" name="Rectangle 22"/>
            <p:cNvSpPr/>
            <p:nvPr/>
          </p:nvSpPr>
          <p:spPr bwMode="auto">
            <a:xfrm>
              <a:off x="0" y="3537526"/>
              <a:ext cx="407324" cy="3320474"/>
            </a:xfrm>
            <a:prstGeom prst="rect">
              <a:avLst/>
            </a:prstGeom>
            <a:solidFill>
              <a:schemeClr val="tx2"/>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a:ln>
                  <a:noFill/>
                </a:ln>
                <a:solidFill>
                  <a:schemeClr val="tx2"/>
                </a:solidFill>
                <a:effectLst/>
                <a:latin typeface="Arial" charset="0"/>
              </a:endParaRPr>
            </a:p>
          </p:txBody>
        </p:sp>
      </p:grpSp>
      <p:grpSp>
        <p:nvGrpSpPr>
          <p:cNvPr id="3" name="Group 2"/>
          <p:cNvGrpSpPr/>
          <p:nvPr/>
        </p:nvGrpSpPr>
        <p:grpSpPr>
          <a:xfrm>
            <a:off x="1071417" y="2057400"/>
            <a:ext cx="10049164" cy="2743200"/>
            <a:chOff x="685800" y="2057400"/>
            <a:chExt cx="10744200" cy="2743200"/>
          </a:xfrm>
        </p:grpSpPr>
        <p:cxnSp>
          <p:nvCxnSpPr>
            <p:cNvPr id="24" name="Straight Connector 23"/>
            <p:cNvCxnSpPr/>
            <p:nvPr/>
          </p:nvCxnSpPr>
          <p:spPr>
            <a:xfrm>
              <a:off x="685800" y="2057400"/>
              <a:ext cx="10744200" cy="0"/>
            </a:xfrm>
            <a:prstGeom prst="line">
              <a:avLst/>
            </a:prstGeom>
            <a:ln>
              <a:gradFill flip="none" rotWithShape="1">
                <a:gsLst>
                  <a:gs pos="0">
                    <a:schemeClr val="accent1">
                      <a:lumMod val="5000"/>
                      <a:lumOff val="95000"/>
                    </a:schemeClr>
                  </a:gs>
                  <a:gs pos="26000">
                    <a:schemeClr val="tx2"/>
                  </a:gs>
                  <a:gs pos="77000">
                    <a:schemeClr val="tx2"/>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85800" y="4800600"/>
              <a:ext cx="10744200" cy="0"/>
            </a:xfrm>
            <a:prstGeom prst="line">
              <a:avLst/>
            </a:prstGeom>
            <a:ln>
              <a:gradFill flip="none" rotWithShape="1">
                <a:gsLst>
                  <a:gs pos="0">
                    <a:schemeClr val="accent1">
                      <a:lumMod val="5000"/>
                      <a:lumOff val="95000"/>
                    </a:schemeClr>
                  </a:gs>
                  <a:gs pos="26000">
                    <a:schemeClr val="tx2"/>
                  </a:gs>
                  <a:gs pos="77000">
                    <a:schemeClr val="tx2"/>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grpSp>
      <p:sp>
        <p:nvSpPr>
          <p:cNvPr id="26" name="Rectangle 9"/>
          <p:cNvSpPr>
            <a:spLocks noGrp="1" noChangeArrowheads="1"/>
          </p:cNvSpPr>
          <p:nvPr>
            <p:ph type="ctrTitle" sz="quarter" hasCustomPrompt="1"/>
          </p:nvPr>
        </p:nvSpPr>
        <p:spPr>
          <a:xfrm>
            <a:off x="1231515" y="2424418"/>
            <a:ext cx="9778232" cy="2013359"/>
          </a:xfrm>
        </p:spPr>
        <p:txBody>
          <a:bodyPr anchor="ctr" anchorCtr="0">
            <a:noAutofit/>
          </a:bodyPr>
          <a:lstStyle>
            <a:lvl1pPr algn="ctr">
              <a:lnSpc>
                <a:spcPts val="4400"/>
              </a:lnSpc>
              <a:defRPr sz="3600" b="1">
                <a:solidFill>
                  <a:schemeClr val="tx2"/>
                </a:solidFill>
                <a:latin typeface="Arial" pitchFamily="34" charset="0"/>
                <a:cs typeface="Times New Roman" pitchFamily="18" charset="0"/>
              </a:defRPr>
            </a:lvl1pPr>
          </a:lstStyle>
          <a:p>
            <a:r>
              <a:rPr lang="en-US" dirty="0"/>
              <a:t>Divider Slide – Section Title here</a:t>
            </a:r>
          </a:p>
        </p:txBody>
      </p:sp>
    </p:spTree>
    <p:extLst>
      <p:ext uri="{BB962C8B-B14F-4D97-AF65-F5344CB8AC3E}">
        <p14:creationId xmlns:p14="http://schemas.microsoft.com/office/powerpoint/2010/main" val="3481841382"/>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498597"/>
            <a:ext cx="5384800" cy="4525963"/>
          </a:xfrm>
        </p:spPr>
        <p:txBody>
          <a:bodyPr>
            <a:noAutofit/>
          </a:bodyPr>
          <a:lstStyle>
            <a:lvl1pPr>
              <a:defRPr sz="2000">
                <a:latin typeface="Arial" pitchFamily="34" charset="0"/>
              </a:defRPr>
            </a:lvl1pPr>
            <a:lvl2pPr>
              <a:defRPr sz="2000">
                <a:latin typeface="Arial" pitchFamily="34" charset="0"/>
              </a:defRPr>
            </a:lvl2pPr>
            <a:lvl3pPr>
              <a:defRPr sz="1800">
                <a:latin typeface="Arial" pitchFamily="34" charset="0"/>
              </a:defRPr>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400800" y="1498597"/>
            <a:ext cx="5384800" cy="4525963"/>
          </a:xfrm>
        </p:spPr>
        <p:txBody>
          <a:bodyPr>
            <a:noAutofit/>
          </a:bodyPr>
          <a:lstStyle>
            <a:lvl1pPr>
              <a:defRPr sz="2000">
                <a:latin typeface="Arial" pitchFamily="34" charset="0"/>
              </a:defRPr>
            </a:lvl1pPr>
            <a:lvl2pPr>
              <a:defRPr sz="2000">
                <a:latin typeface="Arial" pitchFamily="34" charset="0"/>
              </a:defRPr>
            </a:lvl2pPr>
            <a:lvl3pPr>
              <a:defRPr sz="1800">
                <a:latin typeface="Arial" pitchFamily="34" charset="0"/>
              </a:defRPr>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12800" y="274638"/>
            <a:ext cx="10972800" cy="868362"/>
          </a:xfrm>
          <a:prstGeom prst="rect">
            <a:avLst/>
          </a:prstGeom>
        </p:spPr>
        <p:txBody>
          <a:bodyPr vert="horz" lIns="91440" tIns="45720" rIns="91440" bIns="45720" rtlCol="0" anchor="ctr" anchorCtr="0">
            <a:normAutofit/>
          </a:bodyPr>
          <a:lstStyle>
            <a:lvl1pPr>
              <a:lnSpc>
                <a:spcPts val="3200"/>
              </a:lnSpc>
              <a:defRPr lang="en-US"/>
            </a:lvl1pPr>
          </a:lstStyle>
          <a:p>
            <a:r>
              <a:rPr lang="en-US"/>
              <a:t>Click to edit Master title style</a:t>
            </a:r>
          </a:p>
        </p:txBody>
      </p:sp>
    </p:spTree>
    <p:extLst>
      <p:ext uri="{BB962C8B-B14F-4D97-AF65-F5344CB8AC3E}">
        <p14:creationId xmlns:p14="http://schemas.microsoft.com/office/powerpoint/2010/main" val="2366662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No title and rule">
    <p:spTree>
      <p:nvGrpSpPr>
        <p:cNvPr id="1" name=""/>
        <p:cNvGrpSpPr/>
        <p:nvPr/>
      </p:nvGrpSpPr>
      <p:grpSpPr>
        <a:xfrm>
          <a:off x="0" y="0"/>
          <a:ext cx="0" cy="0"/>
          <a:chOff x="0" y="0"/>
          <a:chExt cx="0" cy="0"/>
        </a:xfrm>
      </p:grpSpPr>
      <p:sp>
        <p:nvSpPr>
          <p:cNvPr id="2" name="Rectangle 1"/>
          <p:cNvSpPr/>
          <p:nvPr/>
        </p:nvSpPr>
        <p:spPr>
          <a:xfrm>
            <a:off x="736600" y="1133476"/>
            <a:ext cx="11176000" cy="314325"/>
          </a:xfrm>
          <a:prstGeom prst="rect">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Tree>
    <p:extLst>
      <p:ext uri="{BB962C8B-B14F-4D97-AF65-F5344CB8AC3E}">
        <p14:creationId xmlns:p14="http://schemas.microsoft.com/office/powerpoint/2010/main" val="1880413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slide - large image">
    <p:spTree>
      <p:nvGrpSpPr>
        <p:cNvPr id="1" name=""/>
        <p:cNvGrpSpPr/>
        <p:nvPr/>
      </p:nvGrpSpPr>
      <p:grpSpPr>
        <a:xfrm>
          <a:off x="0" y="0"/>
          <a:ext cx="0" cy="0"/>
          <a:chOff x="0" y="0"/>
          <a:chExt cx="0" cy="0"/>
        </a:xfrm>
      </p:grpSpPr>
      <p:sp>
        <p:nvSpPr>
          <p:cNvPr id="2" name="TextBox 1"/>
          <p:cNvSpPr txBox="1"/>
          <p:nvPr/>
        </p:nvSpPr>
        <p:spPr>
          <a:xfrm>
            <a:off x="9765908" y="64169"/>
            <a:ext cx="2138947" cy="246221"/>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600"/>
              </a:spcAft>
              <a:buClrTx/>
              <a:buSzTx/>
              <a:buFontTx/>
              <a:buNone/>
              <a:tabLst/>
              <a:defRPr/>
            </a:pPr>
            <a:r>
              <a:rPr lang="en-US" sz="1000" dirty="0">
                <a:solidFill>
                  <a:srgbClr val="C1CD23"/>
                </a:solidFill>
                <a:latin typeface="Arial" pitchFamily="34" charset="0"/>
              </a:rPr>
              <a:t>|</a:t>
            </a:r>
            <a:r>
              <a:rPr lang="en-US" sz="1000" dirty="0">
                <a:latin typeface="Arial" pitchFamily="34" charset="0"/>
              </a:rPr>
              <a:t> </a:t>
            </a:r>
            <a:fld id="{295008BC-DA31-4D19-837B-EFA4386B05F5}" type="slidenum">
              <a:rPr lang="en-US" sz="1000" smtClean="0">
                <a:solidFill>
                  <a:schemeClr val="tx1">
                    <a:lumMod val="50000"/>
                    <a:lumOff val="50000"/>
                  </a:schemeClr>
                </a:solidFill>
                <a:latin typeface="Arial" pitchFamily="34" charset="0"/>
              </a:rPr>
              <a:pPr marL="0" marR="0" indent="0" algn="r" defTabSz="914400" rtl="0" eaLnBrk="1" fontAlgn="auto" latinLnBrk="0" hangingPunct="1">
                <a:lnSpc>
                  <a:spcPct val="100000"/>
                </a:lnSpc>
                <a:spcBef>
                  <a:spcPts val="0"/>
                </a:spcBef>
                <a:spcAft>
                  <a:spcPts val="600"/>
                </a:spcAft>
                <a:buClrTx/>
                <a:buSzTx/>
                <a:buFontTx/>
                <a:buNone/>
                <a:tabLst/>
                <a:defRPr/>
              </a:pPr>
              <a:t>‹#›</a:t>
            </a:fld>
            <a:r>
              <a:rPr lang="en-US" sz="1000" dirty="0">
                <a:latin typeface="Arial" pitchFamily="34" charset="0"/>
              </a:rPr>
              <a:t> </a:t>
            </a:r>
            <a:r>
              <a:rPr lang="en-US" sz="1000" dirty="0">
                <a:solidFill>
                  <a:srgbClr val="C1CD23"/>
                </a:solidFill>
                <a:latin typeface="Arial" pitchFamily="34" charset="0"/>
              </a:rPr>
              <a:t>|</a:t>
            </a:r>
            <a:r>
              <a:rPr lang="en-US" sz="1000" dirty="0">
                <a:ea typeface="Verdana" pitchFamily="34" charset="0"/>
                <a:cs typeface="Verdana" pitchFamily="34" charset="0"/>
              </a:rPr>
              <a:t>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14597" y="6540145"/>
            <a:ext cx="894007" cy="243820"/>
          </a:xfrm>
          <a:prstGeom prst="rect">
            <a:avLst/>
          </a:prstGeom>
        </p:spPr>
      </p:pic>
      <p:sp>
        <p:nvSpPr>
          <p:cNvPr id="4" name="Rectangle 3"/>
          <p:cNvSpPr/>
          <p:nvPr/>
        </p:nvSpPr>
        <p:spPr>
          <a:xfrm>
            <a:off x="836176" y="6609686"/>
            <a:ext cx="6096000" cy="123111"/>
          </a:xfrm>
          <a:prstGeom prst="rect">
            <a:avLst/>
          </a:prstGeom>
        </p:spPr>
        <p:txBody>
          <a:bodyPr lIns="0" tIns="0" rIns="0" bIns="0">
            <a:spAutoFit/>
          </a:bodyPr>
          <a:lstStyle/>
          <a:p>
            <a:r>
              <a:rPr lang="en-US" altLang="en-US" sz="800">
                <a:solidFill>
                  <a:schemeClr val="tx1">
                    <a:lumMod val="50000"/>
                    <a:lumOff val="50000"/>
                  </a:schemeClr>
                </a:solidFill>
              </a:rPr>
              <a:t>© 2017 The </a:t>
            </a:r>
            <a:r>
              <a:rPr lang="en-US" altLang="en-US" sz="800" dirty="0">
                <a:solidFill>
                  <a:schemeClr val="tx1">
                    <a:lumMod val="50000"/>
                    <a:lumOff val="50000"/>
                  </a:schemeClr>
                </a:solidFill>
              </a:rPr>
              <a:t>MITRE Corporation. All rights reserved. For Internal MITRE Use.</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2460748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Final Slide">
    <p:spTree>
      <p:nvGrpSpPr>
        <p:cNvPr id="1" name=""/>
        <p:cNvGrpSpPr/>
        <p:nvPr/>
      </p:nvGrpSpPr>
      <p:grpSpPr>
        <a:xfrm>
          <a:off x="0" y="0"/>
          <a:ext cx="0" cy="0"/>
          <a:chOff x="0" y="0"/>
          <a:chExt cx="0" cy="0"/>
        </a:xfrm>
      </p:grpSpPr>
      <p:sp>
        <p:nvSpPr>
          <p:cNvPr id="2" name="Rectangle 1"/>
          <p:cNvSpPr/>
          <p:nvPr/>
        </p:nvSpPr>
        <p:spPr>
          <a:xfrm>
            <a:off x="736600" y="1133476"/>
            <a:ext cx="11176000" cy="314325"/>
          </a:xfrm>
          <a:prstGeom prst="rect">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grpSp>
        <p:nvGrpSpPr>
          <p:cNvPr id="3" name="Group 2"/>
          <p:cNvGrpSpPr/>
          <p:nvPr/>
        </p:nvGrpSpPr>
        <p:grpSpPr>
          <a:xfrm>
            <a:off x="3856517" y="4816915"/>
            <a:ext cx="4976601" cy="687607"/>
            <a:chOff x="2659017" y="4816914"/>
            <a:chExt cx="3732451" cy="687607"/>
          </a:xfrm>
        </p:grpSpPr>
        <p:pic>
          <p:nvPicPr>
            <p:cNvPr id="4" name="Picture 3">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9017" y="4940349"/>
              <a:ext cx="443605" cy="443605"/>
            </a:xfrm>
            <a:prstGeom prst="rect">
              <a:avLst/>
            </a:prstGeom>
          </p:spPr>
        </p:pic>
        <p:pic>
          <p:nvPicPr>
            <p:cNvPr id="5" name="Picture 4">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4271" y="4982267"/>
              <a:ext cx="377994" cy="377994"/>
            </a:xfrm>
            <a:prstGeom prst="rect">
              <a:avLst/>
            </a:prstGeom>
          </p:spPr>
        </p:pic>
        <p:pic>
          <p:nvPicPr>
            <p:cNvPr id="6" name="Picture 5">
              <a:hlinkClick r:id="rId6"/>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90385" y="4959899"/>
              <a:ext cx="1114344" cy="413237"/>
            </a:xfrm>
            <a:prstGeom prst="rect">
              <a:avLst/>
            </a:prstGeom>
          </p:spPr>
        </p:pic>
        <p:pic>
          <p:nvPicPr>
            <p:cNvPr id="7" name="Picture 6">
              <a:hlinkClick r:id="rId8"/>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01766" y="4816914"/>
              <a:ext cx="972527" cy="687607"/>
            </a:xfrm>
            <a:prstGeom prst="rect">
              <a:avLst/>
            </a:prstGeom>
          </p:spPr>
        </p:pic>
        <p:pic>
          <p:nvPicPr>
            <p:cNvPr id="8" name="Picture 7">
              <a:hlinkClick r:id="rId10"/>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05535" y="4973550"/>
              <a:ext cx="385933" cy="385933"/>
            </a:xfrm>
            <a:prstGeom prst="rect">
              <a:avLst/>
            </a:prstGeom>
          </p:spPr>
        </p:pic>
      </p:grpSp>
      <p:sp>
        <p:nvSpPr>
          <p:cNvPr id="9" name="TextBox 8"/>
          <p:cNvSpPr txBox="1"/>
          <p:nvPr/>
        </p:nvSpPr>
        <p:spPr>
          <a:xfrm>
            <a:off x="2488164" y="2453954"/>
            <a:ext cx="7713304" cy="2031325"/>
          </a:xfrm>
          <a:prstGeom prst="rect">
            <a:avLst/>
          </a:prstGeom>
          <a:noFill/>
        </p:spPr>
        <p:txBody>
          <a:bodyPr wrap="square" rtlCol="0">
            <a:spAutoFit/>
          </a:bodyPr>
          <a:lstStyle/>
          <a:p>
            <a:pPr algn="ctr">
              <a:spcAft>
                <a:spcPts val="600"/>
              </a:spcAft>
            </a:pPr>
            <a:r>
              <a:rPr lang="en-US" sz="1600" dirty="0">
                <a:solidFill>
                  <a:schemeClr val="tx1">
                    <a:lumMod val="50000"/>
                    <a:lumOff val="50000"/>
                  </a:schemeClr>
                </a:solidFill>
              </a:rPr>
              <a:t>MITRE is a not-for-profit organization whose sole focus is to operate federally funded research and development centers, or FFRDCs. Independent and objective, we take on some of our nation's—and the world’s—most critical challenges and provide innovative, practical solutions.</a:t>
            </a:r>
          </a:p>
          <a:p>
            <a:pPr marL="0" lvl="1" algn="ctr">
              <a:spcAft>
                <a:spcPts val="600"/>
              </a:spcAft>
            </a:pPr>
            <a:r>
              <a:rPr lang="en-US" sz="1800" dirty="0">
                <a:solidFill>
                  <a:schemeClr val="tx1">
                    <a:lumMod val="50000"/>
                    <a:lumOff val="50000"/>
                  </a:schemeClr>
                </a:solidFill>
              </a:rPr>
              <a:t>Learn and share more about MITRE, FFRDCs,</a:t>
            </a:r>
            <a:br>
              <a:rPr lang="en-US" sz="1800" dirty="0">
                <a:solidFill>
                  <a:schemeClr val="tx1">
                    <a:lumMod val="50000"/>
                    <a:lumOff val="50000"/>
                  </a:schemeClr>
                </a:solidFill>
              </a:rPr>
            </a:br>
            <a:r>
              <a:rPr lang="en-US" sz="1800" dirty="0">
                <a:solidFill>
                  <a:schemeClr val="tx1">
                    <a:lumMod val="50000"/>
                    <a:lumOff val="50000"/>
                  </a:schemeClr>
                </a:solidFill>
              </a:rPr>
              <a:t>and our unique value at </a:t>
            </a:r>
            <a:r>
              <a:rPr lang="en-US" sz="1800" u="sng" dirty="0">
                <a:solidFill>
                  <a:schemeClr val="tx1">
                    <a:lumMod val="50000"/>
                    <a:lumOff val="50000"/>
                  </a:schemeClr>
                </a:solidFill>
                <a:hlinkClick r:id="rId12"/>
              </a:rPr>
              <a:t>www.mitre.org</a:t>
            </a:r>
            <a:r>
              <a:rPr lang="en-US" sz="1800" dirty="0">
                <a:solidFill>
                  <a:schemeClr val="tx1">
                    <a:lumMod val="50000"/>
                    <a:lumOff val="50000"/>
                  </a:schemeClr>
                </a:solidFill>
              </a:rPr>
              <a:t> </a:t>
            </a:r>
          </a:p>
          <a:p>
            <a:pPr algn="ctr">
              <a:spcAft>
                <a:spcPts val="600"/>
              </a:spcAft>
            </a:pPr>
            <a:r>
              <a:rPr lang="en-US" sz="1600" dirty="0">
                <a:solidFill>
                  <a:schemeClr val="tx1">
                    <a:lumMod val="50000"/>
                    <a:lumOff val="50000"/>
                  </a:schemeClr>
                </a:solidFill>
              </a:rPr>
              <a:t> </a:t>
            </a:r>
            <a:endParaRPr lang="en-US" sz="1400" dirty="0">
              <a:solidFill>
                <a:schemeClr val="tx1">
                  <a:lumMod val="50000"/>
                  <a:lumOff val="50000"/>
                </a:schemeClr>
              </a:solidFill>
              <a:ea typeface="Verdana" pitchFamily="34" charset="0"/>
              <a:cs typeface="Verdana" pitchFamily="34" charset="0"/>
            </a:endParaRPr>
          </a:p>
        </p:txBody>
      </p:sp>
      <p:pic>
        <p:nvPicPr>
          <p:cNvPr id="10" name="Picture 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191838" y="1352973"/>
            <a:ext cx="2305957" cy="791415"/>
          </a:xfrm>
          <a:prstGeom prst="rect">
            <a:avLst/>
          </a:prstGeom>
        </p:spPr>
      </p:pic>
    </p:spTree>
    <p:extLst>
      <p:ext uri="{BB962C8B-B14F-4D97-AF65-F5344CB8AC3E}">
        <p14:creationId xmlns:p14="http://schemas.microsoft.com/office/powerpoint/2010/main" val="3057341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2800" y="274638"/>
            <a:ext cx="10972800" cy="868362"/>
          </a:xfrm>
          <a:prstGeom prst="rect">
            <a:avLst/>
          </a:prstGeom>
        </p:spPr>
        <p:txBody>
          <a:bodyPr vert="horz" lIns="91440" tIns="45720" rIns="91440" bIns="45720" rtlCol="0" anchor="ctr"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812800" y="1447800"/>
            <a:ext cx="10972800" cy="4678363"/>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p:cNvCxnSpPr/>
          <p:nvPr/>
        </p:nvCxnSpPr>
        <p:spPr bwMode="auto">
          <a:xfrm>
            <a:off x="824411" y="1295400"/>
            <a:ext cx="10961189" cy="0"/>
          </a:xfrm>
          <a:prstGeom prst="line">
            <a:avLst/>
          </a:prstGeom>
          <a:solidFill>
            <a:srgbClr val="FFCC99"/>
          </a:solidFill>
          <a:ln w="12700" cap="flat" cmpd="sng" algn="ctr">
            <a:solidFill>
              <a:srgbClr val="C1CD23"/>
            </a:solidFill>
            <a:prstDash val="solid"/>
            <a:round/>
            <a:headEnd type="none" w="med" len="med"/>
            <a:tailEnd type="none" w="med" len="med"/>
          </a:ln>
          <a:effectLst/>
        </p:spPr>
      </p:cxnSp>
      <p:sp>
        <p:nvSpPr>
          <p:cNvPr id="10" name="Rectangle 9"/>
          <p:cNvSpPr/>
          <p:nvPr/>
        </p:nvSpPr>
        <p:spPr bwMode="auto">
          <a:xfrm>
            <a:off x="0" y="1"/>
            <a:ext cx="543099" cy="1219200"/>
          </a:xfrm>
          <a:prstGeom prst="rect">
            <a:avLst/>
          </a:prstGeom>
          <a:solidFill>
            <a:srgbClr val="C1CD23"/>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1" name="Rectangle 10"/>
          <p:cNvSpPr/>
          <p:nvPr/>
        </p:nvSpPr>
        <p:spPr bwMode="auto">
          <a:xfrm>
            <a:off x="0" y="1371601"/>
            <a:ext cx="543099" cy="5486400"/>
          </a:xfrm>
          <a:prstGeom prst="rect">
            <a:avLst/>
          </a:prstGeom>
          <a:solidFill>
            <a:schemeClr val="tx2"/>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a:ln>
                <a:noFill/>
              </a:ln>
              <a:solidFill>
                <a:schemeClr val="tx2"/>
              </a:solidFill>
              <a:effectLst/>
              <a:latin typeface="Arial" charset="0"/>
            </a:endParaRPr>
          </a:p>
        </p:txBody>
      </p:sp>
      <p:pic>
        <p:nvPicPr>
          <p:cNvPr id="6" name="Picture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914597" y="6430963"/>
            <a:ext cx="894007" cy="353002"/>
          </a:xfrm>
          <a:prstGeom prst="rect">
            <a:avLst/>
          </a:prstGeom>
        </p:spPr>
      </p:pic>
      <p:sp>
        <p:nvSpPr>
          <p:cNvPr id="13" name="TextBox 12"/>
          <p:cNvSpPr txBox="1"/>
          <p:nvPr/>
        </p:nvSpPr>
        <p:spPr>
          <a:xfrm>
            <a:off x="9765908" y="64169"/>
            <a:ext cx="2138947" cy="246221"/>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600"/>
              </a:spcAft>
              <a:buClrTx/>
              <a:buSzTx/>
              <a:buFontTx/>
              <a:buNone/>
              <a:tabLst/>
              <a:defRPr/>
            </a:pPr>
            <a:r>
              <a:rPr lang="en-US" sz="1000">
                <a:solidFill>
                  <a:srgbClr val="C1CD23"/>
                </a:solidFill>
                <a:latin typeface="Arial" pitchFamily="34" charset="0"/>
              </a:rPr>
              <a:t>|</a:t>
            </a:r>
            <a:r>
              <a:rPr lang="en-US" sz="1000">
                <a:latin typeface="Arial" pitchFamily="34" charset="0"/>
              </a:rPr>
              <a:t> </a:t>
            </a:r>
            <a:fld id="{295008BC-DA31-4D19-837B-EFA4386B05F5}" type="slidenum">
              <a:rPr lang="en-US" sz="1000" smtClean="0">
                <a:solidFill>
                  <a:schemeClr val="tx1">
                    <a:lumMod val="50000"/>
                    <a:lumOff val="50000"/>
                  </a:schemeClr>
                </a:solidFill>
                <a:latin typeface="Arial" pitchFamily="34" charset="0"/>
              </a:rPr>
              <a:pPr marL="0" marR="0" indent="0" algn="r" defTabSz="914400" rtl="0" eaLnBrk="1" fontAlgn="auto" latinLnBrk="0" hangingPunct="1">
                <a:lnSpc>
                  <a:spcPct val="100000"/>
                </a:lnSpc>
                <a:spcBef>
                  <a:spcPts val="0"/>
                </a:spcBef>
                <a:spcAft>
                  <a:spcPts val="600"/>
                </a:spcAft>
                <a:buClrTx/>
                <a:buSzTx/>
                <a:buFontTx/>
                <a:buNone/>
                <a:tabLst/>
                <a:defRPr/>
              </a:pPr>
              <a:t>‹#›</a:t>
            </a:fld>
            <a:r>
              <a:rPr lang="en-US" sz="1000">
                <a:latin typeface="Arial" pitchFamily="34" charset="0"/>
              </a:rPr>
              <a:t> </a:t>
            </a:r>
            <a:r>
              <a:rPr lang="en-US" sz="1000">
                <a:solidFill>
                  <a:srgbClr val="C1CD23"/>
                </a:solidFill>
                <a:latin typeface="Arial" pitchFamily="34" charset="0"/>
              </a:rPr>
              <a:t>|</a:t>
            </a:r>
            <a:r>
              <a:rPr lang="en-US" sz="1000">
                <a:ea typeface="Verdana" pitchFamily="34" charset="0"/>
                <a:cs typeface="Verdana" pitchFamily="34" charset="0"/>
              </a:rPr>
              <a:t> </a:t>
            </a:r>
          </a:p>
        </p:txBody>
      </p:sp>
      <p:sp>
        <p:nvSpPr>
          <p:cNvPr id="4" name="Rectangle 3"/>
          <p:cNvSpPr/>
          <p:nvPr/>
        </p:nvSpPr>
        <p:spPr>
          <a:xfrm>
            <a:off x="836176" y="6609686"/>
            <a:ext cx="6096000" cy="123111"/>
          </a:xfrm>
          <a:prstGeom prst="rect">
            <a:avLst/>
          </a:prstGeom>
        </p:spPr>
        <p:txBody>
          <a:bodyPr lIns="0" tIns="0" rIns="0" bIns="0">
            <a:spAutoFit/>
          </a:bodyPr>
          <a:lstStyle/>
          <a:p>
            <a:r>
              <a:rPr lang="en-US" altLang="en-US" sz="800" dirty="0">
                <a:solidFill>
                  <a:schemeClr val="tx1">
                    <a:lumMod val="50000"/>
                    <a:lumOff val="50000"/>
                  </a:schemeClr>
                </a:solidFill>
              </a:rPr>
              <a:t>© 2017 The MITRE Corporation. All rights reserved. </a:t>
            </a:r>
            <a:endParaRPr lang="en-US" sz="800" dirty="0">
              <a:solidFill>
                <a:schemeClr val="tx1">
                  <a:lumMod val="50000"/>
                  <a:lumOff val="50000"/>
                </a:schemeClr>
              </a:solidFill>
            </a:endParaRPr>
          </a:p>
        </p:txBody>
      </p:sp>
      <p:sp>
        <p:nvSpPr>
          <p:cNvPr id="12" name="Footer Placeholder 4">
            <a:extLst>
              <a:ext uri="{FF2B5EF4-FFF2-40B4-BE49-F238E27FC236}">
                <a16:creationId xmlns:a16="http://schemas.microsoft.com/office/drawing/2014/main" id="{D773E61E-4696-4A6C-A4CF-23952F77DE59}"/>
              </a:ext>
            </a:extLst>
          </p:cNvPr>
          <p:cNvSpPr txBox="1">
            <a:spLocks/>
          </p:cNvSpPr>
          <p:nvPr userDrawn="1"/>
        </p:nvSpPr>
        <p:spPr>
          <a:xfrm>
            <a:off x="6420390" y="6453042"/>
            <a:ext cx="3429001" cy="279755"/>
          </a:xfrm>
          <a:prstGeom prst="rect">
            <a:avLst/>
          </a:prstGeom>
        </p:spPr>
        <p:txBody>
          <a:bodyPr vert="horz" lIns="91440" tIns="45720" rIns="91440" bIns="45720" rtlCol="0" anchor="b"/>
          <a:lstStyle>
            <a:defPPr>
              <a:defRPr lang="en-US"/>
            </a:defPPr>
            <a:lvl1pPr marL="0" algn="l" defTabSz="914400" rtl="0" eaLnBrk="1" latinLnBrk="0" hangingPunct="1">
              <a:lnSpc>
                <a:spcPts val="1300"/>
              </a:lnSpc>
              <a:spcAft>
                <a:spcPct val="0"/>
              </a:spcAft>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ts val="1300"/>
              </a:lnSpc>
              <a:spcBef>
                <a:spcPts val="0"/>
              </a:spcBef>
              <a:spcAft>
                <a:spcPct val="0"/>
              </a:spcAft>
              <a:buClrTx/>
              <a:buSzTx/>
              <a:buFontTx/>
              <a:buNone/>
              <a:tabLst/>
              <a:defRPr/>
            </a:pPr>
            <a:r>
              <a:rPr lang="en-US" dirty="0"/>
              <a:t>Approved for public release. Distribution unlimited 17-3712-15</a:t>
            </a:r>
            <a:endParaRPr kumimoji="0" lang="en-US" sz="800" b="0" i="0" u="none" strike="noStrike" kern="1200" cap="none" spc="0" normalizeH="0" baseline="0" noProof="0" dirty="0">
              <a:ln>
                <a:noFill/>
              </a:ln>
              <a:solidFill>
                <a:prstClr val="black">
                  <a:lumMod val="50000"/>
                  <a:lumOff val="50000"/>
                </a:prstClr>
              </a:solidFill>
              <a:effectLst/>
              <a:uLnTx/>
              <a:uFillTx/>
              <a:latin typeface="Arial"/>
              <a:ea typeface="+mn-ea"/>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3" r:id="rId3"/>
    <p:sldLayoutId id="2147483652" r:id="rId4"/>
    <p:sldLayoutId id="2147483664" r:id="rId5"/>
    <p:sldLayoutId id="2147483655" r:id="rId6"/>
    <p:sldLayoutId id="2147483662" r:id="rId7"/>
    <p:sldLayoutId id="2147483661" r:id="rId8"/>
    <p:sldLayoutId id="2147483660" r:id="rId9"/>
  </p:sldLayoutIdLst>
  <p:hf hdr="0" dt="0"/>
  <p:txStyles>
    <p:titleStyle>
      <a:lvl1pPr algn="l" defTabSz="914400" rtl="0" eaLnBrk="1" latinLnBrk="0" hangingPunct="1">
        <a:lnSpc>
          <a:spcPts val="3200"/>
        </a:lnSpc>
        <a:spcBef>
          <a:spcPct val="0"/>
        </a:spcBef>
        <a:buNone/>
        <a:defRPr lang="en-US" sz="3200" b="1" kern="1200">
          <a:solidFill>
            <a:schemeClr val="tx2"/>
          </a:solidFill>
          <a:latin typeface="Arial" pitchFamily="34" charset="0"/>
          <a:ea typeface="Verdana" pitchFamily="34" charset="0"/>
          <a:cs typeface="Arial" pitchFamily="34" charset="0"/>
        </a:defRPr>
      </a:lvl1pPr>
    </p:titleStyle>
    <p:bodyStyle>
      <a:lvl1pPr marL="231775" indent="-231775" algn="l" defTabSz="914400" rtl="0" eaLnBrk="1" latinLnBrk="0" hangingPunct="1">
        <a:spcBef>
          <a:spcPts val="0"/>
        </a:spcBef>
        <a:spcAft>
          <a:spcPts val="600"/>
        </a:spcAft>
        <a:buClr>
          <a:schemeClr val="tx2"/>
        </a:buClr>
        <a:buSzPct val="120000"/>
        <a:buFont typeface="Wingdings" pitchFamily="2" charset="2"/>
        <a:buChar char="§"/>
        <a:defRPr sz="2400" b="1" kern="1200">
          <a:solidFill>
            <a:schemeClr val="tx1"/>
          </a:solidFill>
          <a:latin typeface="Arial" pitchFamily="34" charset="0"/>
          <a:ea typeface="+mn-ea"/>
          <a:cs typeface="Arial" pitchFamily="34" charset="0"/>
        </a:defRPr>
      </a:lvl1pPr>
      <a:lvl2pPr marL="515938" indent="-228600" algn="l" defTabSz="914400" rtl="0" eaLnBrk="1" latinLnBrk="0" hangingPunct="1">
        <a:spcBef>
          <a:spcPts val="0"/>
        </a:spcBef>
        <a:spcAft>
          <a:spcPts val="600"/>
        </a:spcAft>
        <a:buClr>
          <a:schemeClr val="tx2"/>
        </a:buClr>
        <a:buFont typeface="Arial" pitchFamily="34" charset="0"/>
        <a:buChar char="–"/>
        <a:defRPr sz="2000" kern="1200">
          <a:solidFill>
            <a:schemeClr val="tx1"/>
          </a:solidFill>
          <a:latin typeface="Arial" pitchFamily="34" charset="0"/>
          <a:ea typeface="+mn-ea"/>
          <a:cs typeface="Arial" pitchFamily="34" charset="0"/>
        </a:defRPr>
      </a:lvl2pPr>
      <a:lvl3pPr marL="747713" indent="-231775" algn="l" defTabSz="914400" rtl="0" eaLnBrk="1" latinLnBrk="0" hangingPunct="1">
        <a:spcBef>
          <a:spcPts val="0"/>
        </a:spcBef>
        <a:spcAft>
          <a:spcPts val="600"/>
        </a:spcAft>
        <a:buClr>
          <a:schemeClr val="tx2"/>
        </a:buClr>
        <a:buSzPct val="110000"/>
        <a:buFont typeface="Wingdings" pitchFamily="2" charset="2"/>
        <a:buChar char="§"/>
        <a:defRPr sz="1800" kern="1200">
          <a:solidFill>
            <a:schemeClr val="tx1"/>
          </a:solidFill>
          <a:latin typeface="Arial" pitchFamily="34" charset="0"/>
          <a:ea typeface="+mn-ea"/>
          <a:cs typeface="Arial" pitchFamily="34" charset="0"/>
        </a:defRPr>
      </a:lvl3pPr>
      <a:lvl4pPr marL="1030288" indent="-228600" algn="l" defTabSz="914400" rtl="0" eaLnBrk="1" latinLnBrk="0" hangingPunct="1">
        <a:spcBef>
          <a:spcPts val="0"/>
        </a:spcBef>
        <a:spcAft>
          <a:spcPts val="600"/>
        </a:spcAft>
        <a:buClr>
          <a:schemeClr val="tx2"/>
        </a:buClr>
        <a:buFont typeface="Arial" pitchFamily="34" charset="0"/>
        <a:buChar char="–"/>
        <a:defRPr sz="1800" kern="1200">
          <a:solidFill>
            <a:schemeClr val="tx1"/>
          </a:solidFill>
          <a:latin typeface="Arial" pitchFamily="34" charset="0"/>
          <a:ea typeface="+mn-ea"/>
          <a:cs typeface="Arial" pitchFamily="34" charset="0"/>
        </a:defRPr>
      </a:lvl4pPr>
      <a:lvl5pPr marL="1319213" indent="-228600" algn="l" defTabSz="914400" rtl="0" eaLnBrk="1" latinLnBrk="0" hangingPunct="1">
        <a:spcBef>
          <a:spcPts val="0"/>
        </a:spcBef>
        <a:spcAft>
          <a:spcPts val="600"/>
        </a:spcAft>
        <a:buClr>
          <a:schemeClr val="tx2"/>
        </a:buClr>
        <a:buSzPct val="60000"/>
        <a:buFont typeface="Wingdings" pitchFamily="2" charset="2"/>
        <a:buChar char="q"/>
        <a:defRPr sz="1800" kern="1200">
          <a:solidFill>
            <a:schemeClr val="tx1"/>
          </a:solidFill>
          <a:latin typeface="Arial" pitchFamily="34" charset="0"/>
          <a:ea typeface="+mn-ea"/>
          <a:cs typeface="Arial" pitchFamily="34" charset="0"/>
        </a:defRPr>
      </a:lvl5pPr>
      <a:lvl6pPr marL="1608138" indent="-228600" algn="l" defTabSz="914400" rtl="0" eaLnBrk="1" latinLnBrk="0" hangingPunct="1">
        <a:spcBef>
          <a:spcPts val="0"/>
        </a:spcBef>
        <a:spcAft>
          <a:spcPts val="600"/>
        </a:spcAft>
        <a:buClr>
          <a:schemeClr val="tx2"/>
        </a:buClr>
        <a:buFont typeface="Helvetica LT Std" pitchFamily="34" charset="0"/>
        <a:buChar char="–"/>
        <a:defRPr sz="1800" kern="1200">
          <a:solidFill>
            <a:schemeClr val="tx1"/>
          </a:solidFill>
          <a:latin typeface="Arial" pitchFamily="34" charset="0"/>
          <a:ea typeface="+mn-ea"/>
          <a:cs typeface="Arial" pitchFamily="34" charset="0"/>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2017.ieeesyscon.org/" TargetMode="External"/><Relationship Id="rId3" Type="http://schemas.openxmlformats.org/officeDocument/2006/relationships/image" Target="../media/image15.png"/><Relationship Id="rId7" Type="http://schemas.openxmlformats.org/officeDocument/2006/relationships/image" Target="../media/image19.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 Id="rId9" Type="http://schemas.openxmlformats.org/officeDocument/2006/relationships/image" Target="../media/image20.emf"/></Relationships>
</file>

<file path=ppt/slides/_rels/slide11.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15.png"/><Relationship Id="rId7" Type="http://schemas.openxmlformats.org/officeDocument/2006/relationships/image" Target="../media/image18.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21.emf"/><Relationship Id="rId9" Type="http://schemas.openxmlformats.org/officeDocument/2006/relationships/hyperlink" Target="http://2017.ieeesyscon.or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emf"/></Relationships>
</file>

<file path=ppt/slides/_rels/slide1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emf"/><Relationship Id="rId5" Type="http://schemas.openxmlformats.org/officeDocument/2006/relationships/image" Target="../media/image8.emf"/><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909545" y="3111483"/>
            <a:ext cx="5626828" cy="1145105"/>
          </a:xfrm>
        </p:spPr>
        <p:txBody>
          <a:bodyPr/>
          <a:lstStyle/>
          <a:p>
            <a:r>
              <a:rPr lang="en-US" sz="2000" dirty="0"/>
              <a:t>Dr. Judith Dahmann</a:t>
            </a:r>
          </a:p>
          <a:p>
            <a:r>
              <a:rPr lang="en-US" sz="2000" dirty="0"/>
              <a:t>Dr. Aleksandra Markina-Khusid</a:t>
            </a:r>
          </a:p>
          <a:p>
            <a:r>
              <a:rPr lang="en-US" sz="2000" dirty="0"/>
              <a:t>Janna Kamenetsky</a:t>
            </a:r>
          </a:p>
          <a:p>
            <a:r>
              <a:rPr lang="en-US" sz="2000" dirty="0"/>
              <a:t>Laura Antul</a:t>
            </a:r>
          </a:p>
          <a:p>
            <a:r>
              <a:rPr lang="en-US" sz="2000" dirty="0"/>
              <a:t>Ryan Jacobs</a:t>
            </a:r>
          </a:p>
        </p:txBody>
      </p:sp>
      <p:sp>
        <p:nvSpPr>
          <p:cNvPr id="3" name="Title 2"/>
          <p:cNvSpPr>
            <a:spLocks noGrp="1"/>
          </p:cNvSpPr>
          <p:nvPr>
            <p:ph type="ctrTitle" sz="quarter"/>
          </p:nvPr>
        </p:nvSpPr>
        <p:spPr>
          <a:xfrm>
            <a:off x="773722" y="368932"/>
            <a:ext cx="10456985" cy="1981200"/>
          </a:xfrm>
        </p:spPr>
        <p:txBody>
          <a:bodyPr>
            <a:normAutofit/>
          </a:bodyPr>
          <a:lstStyle/>
          <a:p>
            <a:r>
              <a:rPr lang="en-US" sz="3600" dirty="0"/>
              <a:t>Systems of Systems Engineering Technical Approaches as Applied to Mission Engineering</a:t>
            </a:r>
          </a:p>
        </p:txBody>
      </p:sp>
    </p:spTree>
    <p:extLst>
      <p:ext uri="{BB962C8B-B14F-4D97-AF65-F5344CB8AC3E}">
        <p14:creationId xmlns:p14="http://schemas.microsoft.com/office/powerpoint/2010/main" val="34710137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0615" y="376041"/>
            <a:ext cx="10972800" cy="868362"/>
          </a:xfrm>
        </p:spPr>
        <p:txBody>
          <a:bodyPr/>
          <a:lstStyle/>
          <a:p>
            <a:r>
              <a:rPr lang="en-US" dirty="0"/>
              <a:t>Model-Based SoSE</a:t>
            </a:r>
          </a:p>
        </p:txBody>
      </p:sp>
      <p:sp>
        <p:nvSpPr>
          <p:cNvPr id="3" name="Content Placeholder 2"/>
          <p:cNvSpPr>
            <a:spLocks noGrp="1"/>
          </p:cNvSpPr>
          <p:nvPr>
            <p:ph idx="1"/>
          </p:nvPr>
        </p:nvSpPr>
        <p:spPr>
          <a:xfrm>
            <a:off x="4713960" y="1529876"/>
            <a:ext cx="7395978" cy="4678363"/>
          </a:xfrm>
        </p:spPr>
        <p:txBody>
          <a:bodyPr>
            <a:normAutofit/>
          </a:bodyPr>
          <a:lstStyle/>
          <a:p>
            <a:pPr>
              <a:lnSpc>
                <a:spcPct val="80000"/>
              </a:lnSpc>
            </a:pPr>
            <a:r>
              <a:rPr lang="en-US" sz="2200" dirty="0"/>
              <a:t>For SoSE purposes, SysML model represents an unambiguous, structured, executable, digital representation of the SoS system architecture</a:t>
            </a:r>
          </a:p>
        </p:txBody>
      </p:sp>
      <p:pic>
        <p:nvPicPr>
          <p:cNvPr id="5" name="Picture 4">
            <a:extLst>
              <a:ext uri="{FF2B5EF4-FFF2-40B4-BE49-F238E27FC236}">
                <a16:creationId xmlns:a16="http://schemas.microsoft.com/office/drawing/2014/main" id="{75BADE81-9166-4338-B52D-8936DC764BA1}"/>
              </a:ext>
            </a:extLst>
          </p:cNvPr>
          <p:cNvPicPr>
            <a:picLocks noChangeAspect="1"/>
          </p:cNvPicPr>
          <p:nvPr/>
        </p:nvPicPr>
        <p:blipFill>
          <a:blip r:embed="rId3"/>
          <a:stretch>
            <a:fillRect/>
          </a:stretch>
        </p:blipFill>
        <p:spPr>
          <a:xfrm>
            <a:off x="4140891" y="5281207"/>
            <a:ext cx="1674832" cy="1226452"/>
          </a:xfrm>
          <a:prstGeom prst="rect">
            <a:avLst/>
          </a:prstGeom>
          <a:ln>
            <a:solidFill>
              <a:schemeClr val="accent2">
                <a:lumMod val="50000"/>
              </a:schemeClr>
            </a:solidFill>
          </a:ln>
        </p:spPr>
      </p:pic>
      <p:grpSp>
        <p:nvGrpSpPr>
          <p:cNvPr id="18" name="Group 17">
            <a:extLst>
              <a:ext uri="{FF2B5EF4-FFF2-40B4-BE49-F238E27FC236}">
                <a16:creationId xmlns:a16="http://schemas.microsoft.com/office/drawing/2014/main" id="{07F65DCC-B800-4AAF-9000-EF97D8A0FCE0}"/>
              </a:ext>
            </a:extLst>
          </p:cNvPr>
          <p:cNvGrpSpPr/>
          <p:nvPr/>
        </p:nvGrpSpPr>
        <p:grpSpPr>
          <a:xfrm>
            <a:off x="762685" y="1331852"/>
            <a:ext cx="3959423" cy="5382821"/>
            <a:chOff x="7629525" y="1309829"/>
            <a:chExt cx="3959423" cy="5382821"/>
          </a:xfrm>
        </p:grpSpPr>
        <p:pic>
          <p:nvPicPr>
            <p:cNvPr id="8" name="Picture 7">
              <a:extLst>
                <a:ext uri="{FF2B5EF4-FFF2-40B4-BE49-F238E27FC236}">
                  <a16:creationId xmlns:a16="http://schemas.microsoft.com/office/drawing/2014/main" id="{19E1847C-9545-4B14-B807-734D9AC7CE62}"/>
                </a:ext>
              </a:extLst>
            </p:cNvPr>
            <p:cNvPicPr>
              <a:picLocks noChangeAspect="1"/>
            </p:cNvPicPr>
            <p:nvPr/>
          </p:nvPicPr>
          <p:blipFill>
            <a:blip r:embed="rId4"/>
            <a:stretch>
              <a:fillRect/>
            </a:stretch>
          </p:blipFill>
          <p:spPr>
            <a:xfrm>
              <a:off x="7629525" y="1420040"/>
              <a:ext cx="2101397" cy="1763297"/>
            </a:xfrm>
            <a:prstGeom prst="rect">
              <a:avLst/>
            </a:prstGeom>
          </p:spPr>
        </p:pic>
        <p:pic>
          <p:nvPicPr>
            <p:cNvPr id="9" name="Picture 8">
              <a:extLst>
                <a:ext uri="{FF2B5EF4-FFF2-40B4-BE49-F238E27FC236}">
                  <a16:creationId xmlns:a16="http://schemas.microsoft.com/office/drawing/2014/main" id="{D9401409-1619-4AA6-8A9C-63952611EDF1}"/>
                </a:ext>
              </a:extLst>
            </p:cNvPr>
            <p:cNvPicPr>
              <a:picLocks noChangeAspect="1"/>
            </p:cNvPicPr>
            <p:nvPr/>
          </p:nvPicPr>
          <p:blipFill rotWithShape="1">
            <a:blip r:embed="rId5"/>
            <a:srcRect r="45639"/>
            <a:stretch/>
          </p:blipFill>
          <p:spPr>
            <a:xfrm>
              <a:off x="9667646" y="1309829"/>
              <a:ext cx="1921302" cy="1873508"/>
            </a:xfrm>
            <a:prstGeom prst="rect">
              <a:avLst/>
            </a:prstGeom>
          </p:spPr>
        </p:pic>
        <p:pic>
          <p:nvPicPr>
            <p:cNvPr id="10" name="Picture 9">
              <a:extLst>
                <a:ext uri="{FF2B5EF4-FFF2-40B4-BE49-F238E27FC236}">
                  <a16:creationId xmlns:a16="http://schemas.microsoft.com/office/drawing/2014/main" id="{67C2E493-2644-4223-A248-F99A0939B12E}"/>
                </a:ext>
              </a:extLst>
            </p:cNvPr>
            <p:cNvPicPr>
              <a:picLocks noChangeAspect="1"/>
            </p:cNvPicPr>
            <p:nvPr/>
          </p:nvPicPr>
          <p:blipFill>
            <a:blip r:embed="rId6"/>
            <a:stretch>
              <a:fillRect/>
            </a:stretch>
          </p:blipFill>
          <p:spPr>
            <a:xfrm>
              <a:off x="7644823" y="3169754"/>
              <a:ext cx="3920679" cy="1611567"/>
            </a:xfrm>
            <a:prstGeom prst="rect">
              <a:avLst/>
            </a:prstGeom>
          </p:spPr>
        </p:pic>
        <p:pic>
          <p:nvPicPr>
            <p:cNvPr id="15" name="Picture 14">
              <a:extLst>
                <a:ext uri="{FF2B5EF4-FFF2-40B4-BE49-F238E27FC236}">
                  <a16:creationId xmlns:a16="http://schemas.microsoft.com/office/drawing/2014/main" id="{C567B06F-E309-4129-86F0-17AE51F7A2C3}"/>
                </a:ext>
              </a:extLst>
            </p:cNvPr>
            <p:cNvPicPr>
              <a:picLocks noChangeAspect="1"/>
            </p:cNvPicPr>
            <p:nvPr/>
          </p:nvPicPr>
          <p:blipFill>
            <a:blip r:embed="rId7"/>
            <a:stretch>
              <a:fillRect/>
            </a:stretch>
          </p:blipFill>
          <p:spPr>
            <a:xfrm>
              <a:off x="7683950" y="4868770"/>
              <a:ext cx="2956998" cy="1823880"/>
            </a:xfrm>
            <a:prstGeom prst="rect">
              <a:avLst/>
            </a:prstGeom>
          </p:spPr>
        </p:pic>
      </p:grpSp>
      <p:sp>
        <p:nvSpPr>
          <p:cNvPr id="16" name="Rectangle 15">
            <a:extLst>
              <a:ext uri="{FF2B5EF4-FFF2-40B4-BE49-F238E27FC236}">
                <a16:creationId xmlns:a16="http://schemas.microsoft.com/office/drawing/2014/main" id="{599CECF8-B607-49F8-9714-C9ABA3F936B2}"/>
              </a:ext>
            </a:extLst>
          </p:cNvPr>
          <p:cNvSpPr/>
          <p:nvPr/>
        </p:nvSpPr>
        <p:spPr>
          <a:xfrm>
            <a:off x="6293166" y="6187764"/>
            <a:ext cx="3855678" cy="523220"/>
          </a:xfrm>
          <a:prstGeom prst="rect">
            <a:avLst/>
          </a:prstGeom>
        </p:spPr>
        <p:txBody>
          <a:bodyPr wrap="square">
            <a:spAutoFit/>
          </a:bodyPr>
          <a:lstStyle/>
          <a:p>
            <a:pPr>
              <a:spcAft>
                <a:spcPts val="0"/>
              </a:spcAft>
              <a:buClr>
                <a:srgbClr val="80A644"/>
              </a:buClr>
              <a:buSzPct val="85000"/>
              <a:defRPr/>
            </a:pPr>
            <a:r>
              <a:rPr lang="en-US" sz="1400" b="1" dirty="0"/>
              <a:t>IEEE International Systems Conference</a:t>
            </a:r>
          </a:p>
          <a:p>
            <a:pPr>
              <a:spcAft>
                <a:spcPts val="0"/>
              </a:spcAft>
              <a:buClr>
                <a:srgbClr val="80A644"/>
              </a:buClr>
              <a:buSzPct val="85000"/>
              <a:defRPr/>
            </a:pPr>
            <a:r>
              <a:rPr lang="en-US" sz="1400" b="1" dirty="0">
                <a:hlinkClick r:id="rId8"/>
              </a:rPr>
              <a:t>http://2017.ieeesyscon.org/</a:t>
            </a:r>
            <a:endParaRPr lang="en-US" sz="1400" b="1" dirty="0"/>
          </a:p>
        </p:txBody>
      </p:sp>
      <p:sp>
        <p:nvSpPr>
          <p:cNvPr id="17" name="Rectangle 16">
            <a:extLst>
              <a:ext uri="{FF2B5EF4-FFF2-40B4-BE49-F238E27FC236}">
                <a16:creationId xmlns:a16="http://schemas.microsoft.com/office/drawing/2014/main" id="{EEEB57D2-B042-49FF-9FFD-BD3F7D5EE856}"/>
              </a:ext>
            </a:extLst>
          </p:cNvPr>
          <p:cNvSpPr/>
          <p:nvPr/>
        </p:nvSpPr>
        <p:spPr>
          <a:xfrm>
            <a:off x="6157015" y="5236508"/>
            <a:ext cx="5611631" cy="707886"/>
          </a:xfrm>
          <a:prstGeom prst="rect">
            <a:avLst/>
          </a:prstGeom>
        </p:spPr>
        <p:txBody>
          <a:bodyPr wrap="square">
            <a:spAutoFit/>
          </a:bodyPr>
          <a:lstStyle/>
          <a:p>
            <a:pPr algn="ctr"/>
            <a:r>
              <a:rPr lang="en-US" sz="2000" b="1" dirty="0"/>
              <a:t>“</a:t>
            </a:r>
            <a:r>
              <a:rPr lang="en-US" sz="2000" b="1" dirty="0" err="1"/>
              <a:t>SysML</a:t>
            </a:r>
            <a:r>
              <a:rPr lang="en-US" sz="2000" b="1" dirty="0"/>
              <a:t> Executable Systems of Systems Architecture Definition: A Working Example”</a:t>
            </a:r>
          </a:p>
        </p:txBody>
      </p:sp>
      <p:pic>
        <p:nvPicPr>
          <p:cNvPr id="4" name="Picture 3">
            <a:extLst>
              <a:ext uri="{FF2B5EF4-FFF2-40B4-BE49-F238E27FC236}">
                <a16:creationId xmlns:a16="http://schemas.microsoft.com/office/drawing/2014/main" id="{985E535D-9CAF-46A1-9E5B-D91C8D1E3E4F}"/>
              </a:ext>
            </a:extLst>
          </p:cNvPr>
          <p:cNvPicPr>
            <a:picLocks noChangeAspect="1"/>
          </p:cNvPicPr>
          <p:nvPr/>
        </p:nvPicPr>
        <p:blipFill>
          <a:blip r:embed="rId9"/>
          <a:stretch>
            <a:fillRect/>
          </a:stretch>
        </p:blipFill>
        <p:spPr>
          <a:xfrm>
            <a:off x="5476791" y="2535838"/>
            <a:ext cx="6166624" cy="2666910"/>
          </a:xfrm>
          <a:prstGeom prst="rect">
            <a:avLst/>
          </a:prstGeom>
        </p:spPr>
      </p:pic>
    </p:spTree>
    <p:extLst>
      <p:ext uri="{BB962C8B-B14F-4D97-AF65-F5344CB8AC3E}">
        <p14:creationId xmlns:p14="http://schemas.microsoft.com/office/powerpoint/2010/main" val="7052687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0615" y="376041"/>
            <a:ext cx="10972800" cy="868362"/>
          </a:xfrm>
        </p:spPr>
        <p:txBody>
          <a:bodyPr/>
          <a:lstStyle/>
          <a:p>
            <a:r>
              <a:rPr lang="en-US" dirty="0"/>
              <a:t>Model-Based SoSE</a:t>
            </a:r>
          </a:p>
        </p:txBody>
      </p:sp>
      <p:sp>
        <p:nvSpPr>
          <p:cNvPr id="3" name="Content Placeholder 2"/>
          <p:cNvSpPr>
            <a:spLocks noGrp="1"/>
          </p:cNvSpPr>
          <p:nvPr>
            <p:ph idx="1"/>
          </p:nvPr>
        </p:nvSpPr>
        <p:spPr>
          <a:xfrm>
            <a:off x="5251468" y="1529876"/>
            <a:ext cx="6858470" cy="4678363"/>
          </a:xfrm>
        </p:spPr>
        <p:txBody>
          <a:bodyPr>
            <a:normAutofit/>
          </a:bodyPr>
          <a:lstStyle/>
          <a:p>
            <a:pPr>
              <a:lnSpc>
                <a:spcPct val="80000"/>
              </a:lnSpc>
            </a:pPr>
            <a:r>
              <a:rPr lang="en-US" sz="2200" dirty="0"/>
              <a:t>For SoSE purposes, SysML model represents an unambiguous, structured, executable, digital representation of the SoS system architecture, including…</a:t>
            </a:r>
          </a:p>
        </p:txBody>
      </p:sp>
      <p:pic>
        <p:nvPicPr>
          <p:cNvPr id="5" name="Picture 4">
            <a:extLst>
              <a:ext uri="{FF2B5EF4-FFF2-40B4-BE49-F238E27FC236}">
                <a16:creationId xmlns:a16="http://schemas.microsoft.com/office/drawing/2014/main" id="{75BADE81-9166-4338-B52D-8936DC764BA1}"/>
              </a:ext>
            </a:extLst>
          </p:cNvPr>
          <p:cNvPicPr>
            <a:picLocks noChangeAspect="1"/>
          </p:cNvPicPr>
          <p:nvPr/>
        </p:nvPicPr>
        <p:blipFill>
          <a:blip r:embed="rId3"/>
          <a:stretch>
            <a:fillRect/>
          </a:stretch>
        </p:blipFill>
        <p:spPr>
          <a:xfrm>
            <a:off x="4196221" y="5488221"/>
            <a:ext cx="1674832" cy="1226452"/>
          </a:xfrm>
          <a:prstGeom prst="rect">
            <a:avLst/>
          </a:prstGeom>
          <a:ln>
            <a:solidFill>
              <a:schemeClr val="accent2">
                <a:lumMod val="50000"/>
              </a:schemeClr>
            </a:solidFill>
          </a:ln>
        </p:spPr>
      </p:pic>
      <p:pic>
        <p:nvPicPr>
          <p:cNvPr id="7" name="Picture 6">
            <a:extLst>
              <a:ext uri="{FF2B5EF4-FFF2-40B4-BE49-F238E27FC236}">
                <a16:creationId xmlns:a16="http://schemas.microsoft.com/office/drawing/2014/main" id="{D263155C-8641-41D6-B063-91D783FE7575}"/>
              </a:ext>
            </a:extLst>
          </p:cNvPr>
          <p:cNvPicPr>
            <a:picLocks noChangeAspect="1"/>
          </p:cNvPicPr>
          <p:nvPr/>
        </p:nvPicPr>
        <p:blipFill>
          <a:blip r:embed="rId4"/>
          <a:stretch>
            <a:fillRect/>
          </a:stretch>
        </p:blipFill>
        <p:spPr>
          <a:xfrm>
            <a:off x="5281149" y="2730470"/>
            <a:ext cx="6799108" cy="2594848"/>
          </a:xfrm>
          <a:prstGeom prst="rect">
            <a:avLst/>
          </a:prstGeom>
        </p:spPr>
      </p:pic>
      <p:grpSp>
        <p:nvGrpSpPr>
          <p:cNvPr id="18" name="Group 17">
            <a:extLst>
              <a:ext uri="{FF2B5EF4-FFF2-40B4-BE49-F238E27FC236}">
                <a16:creationId xmlns:a16="http://schemas.microsoft.com/office/drawing/2014/main" id="{07F65DCC-B800-4AAF-9000-EF97D8A0FCE0}"/>
              </a:ext>
            </a:extLst>
          </p:cNvPr>
          <p:cNvGrpSpPr/>
          <p:nvPr/>
        </p:nvGrpSpPr>
        <p:grpSpPr>
          <a:xfrm>
            <a:off x="762685" y="1331852"/>
            <a:ext cx="3959423" cy="5382821"/>
            <a:chOff x="7629525" y="1309829"/>
            <a:chExt cx="3959423" cy="5382821"/>
          </a:xfrm>
        </p:grpSpPr>
        <p:pic>
          <p:nvPicPr>
            <p:cNvPr id="8" name="Picture 7">
              <a:extLst>
                <a:ext uri="{FF2B5EF4-FFF2-40B4-BE49-F238E27FC236}">
                  <a16:creationId xmlns:a16="http://schemas.microsoft.com/office/drawing/2014/main" id="{19E1847C-9545-4B14-B807-734D9AC7CE62}"/>
                </a:ext>
              </a:extLst>
            </p:cNvPr>
            <p:cNvPicPr>
              <a:picLocks noChangeAspect="1"/>
            </p:cNvPicPr>
            <p:nvPr/>
          </p:nvPicPr>
          <p:blipFill>
            <a:blip r:embed="rId5"/>
            <a:stretch>
              <a:fillRect/>
            </a:stretch>
          </p:blipFill>
          <p:spPr>
            <a:xfrm>
              <a:off x="7629525" y="1420040"/>
              <a:ext cx="2101397" cy="1763297"/>
            </a:xfrm>
            <a:prstGeom prst="rect">
              <a:avLst/>
            </a:prstGeom>
          </p:spPr>
        </p:pic>
        <p:pic>
          <p:nvPicPr>
            <p:cNvPr id="9" name="Picture 8">
              <a:extLst>
                <a:ext uri="{FF2B5EF4-FFF2-40B4-BE49-F238E27FC236}">
                  <a16:creationId xmlns:a16="http://schemas.microsoft.com/office/drawing/2014/main" id="{D9401409-1619-4AA6-8A9C-63952611EDF1}"/>
                </a:ext>
              </a:extLst>
            </p:cNvPr>
            <p:cNvPicPr>
              <a:picLocks noChangeAspect="1"/>
            </p:cNvPicPr>
            <p:nvPr/>
          </p:nvPicPr>
          <p:blipFill rotWithShape="1">
            <a:blip r:embed="rId6"/>
            <a:srcRect r="45639"/>
            <a:stretch/>
          </p:blipFill>
          <p:spPr>
            <a:xfrm>
              <a:off x="9667646" y="1309829"/>
              <a:ext cx="1921302" cy="1873508"/>
            </a:xfrm>
            <a:prstGeom prst="rect">
              <a:avLst/>
            </a:prstGeom>
          </p:spPr>
        </p:pic>
        <p:pic>
          <p:nvPicPr>
            <p:cNvPr id="10" name="Picture 9">
              <a:extLst>
                <a:ext uri="{FF2B5EF4-FFF2-40B4-BE49-F238E27FC236}">
                  <a16:creationId xmlns:a16="http://schemas.microsoft.com/office/drawing/2014/main" id="{67C2E493-2644-4223-A248-F99A0939B12E}"/>
                </a:ext>
              </a:extLst>
            </p:cNvPr>
            <p:cNvPicPr>
              <a:picLocks noChangeAspect="1"/>
            </p:cNvPicPr>
            <p:nvPr/>
          </p:nvPicPr>
          <p:blipFill>
            <a:blip r:embed="rId7"/>
            <a:stretch>
              <a:fillRect/>
            </a:stretch>
          </p:blipFill>
          <p:spPr>
            <a:xfrm>
              <a:off x="7644823" y="3169754"/>
              <a:ext cx="3920679" cy="1611567"/>
            </a:xfrm>
            <a:prstGeom prst="rect">
              <a:avLst/>
            </a:prstGeom>
          </p:spPr>
        </p:pic>
        <p:pic>
          <p:nvPicPr>
            <p:cNvPr id="15" name="Picture 14">
              <a:extLst>
                <a:ext uri="{FF2B5EF4-FFF2-40B4-BE49-F238E27FC236}">
                  <a16:creationId xmlns:a16="http://schemas.microsoft.com/office/drawing/2014/main" id="{C567B06F-E309-4129-86F0-17AE51F7A2C3}"/>
                </a:ext>
              </a:extLst>
            </p:cNvPr>
            <p:cNvPicPr>
              <a:picLocks noChangeAspect="1"/>
            </p:cNvPicPr>
            <p:nvPr/>
          </p:nvPicPr>
          <p:blipFill>
            <a:blip r:embed="rId8"/>
            <a:stretch>
              <a:fillRect/>
            </a:stretch>
          </p:blipFill>
          <p:spPr>
            <a:xfrm>
              <a:off x="7683950" y="4868770"/>
              <a:ext cx="2956998" cy="1823880"/>
            </a:xfrm>
            <a:prstGeom prst="rect">
              <a:avLst/>
            </a:prstGeom>
          </p:spPr>
        </p:pic>
      </p:grpSp>
      <p:sp>
        <p:nvSpPr>
          <p:cNvPr id="16" name="Rectangle 15">
            <a:extLst>
              <a:ext uri="{FF2B5EF4-FFF2-40B4-BE49-F238E27FC236}">
                <a16:creationId xmlns:a16="http://schemas.microsoft.com/office/drawing/2014/main" id="{599CECF8-B607-49F8-9714-C9ABA3F936B2}"/>
              </a:ext>
            </a:extLst>
          </p:cNvPr>
          <p:cNvSpPr/>
          <p:nvPr/>
        </p:nvSpPr>
        <p:spPr>
          <a:xfrm>
            <a:off x="6031784" y="6240539"/>
            <a:ext cx="3855678" cy="523220"/>
          </a:xfrm>
          <a:prstGeom prst="rect">
            <a:avLst/>
          </a:prstGeom>
        </p:spPr>
        <p:txBody>
          <a:bodyPr wrap="square">
            <a:spAutoFit/>
          </a:bodyPr>
          <a:lstStyle/>
          <a:p>
            <a:pPr>
              <a:spcAft>
                <a:spcPts val="0"/>
              </a:spcAft>
              <a:buClr>
                <a:srgbClr val="80A644"/>
              </a:buClr>
              <a:buSzPct val="85000"/>
              <a:defRPr/>
            </a:pPr>
            <a:r>
              <a:rPr lang="en-US" sz="1400" b="1" dirty="0"/>
              <a:t>IEEE International Systems Conference</a:t>
            </a:r>
          </a:p>
          <a:p>
            <a:pPr>
              <a:spcAft>
                <a:spcPts val="0"/>
              </a:spcAft>
              <a:buClr>
                <a:srgbClr val="80A644"/>
              </a:buClr>
              <a:buSzPct val="85000"/>
              <a:defRPr/>
            </a:pPr>
            <a:r>
              <a:rPr lang="en-US" sz="1400" b="1" dirty="0">
                <a:hlinkClick r:id="rId9"/>
              </a:rPr>
              <a:t>http://2017.ieeesyscon.org/</a:t>
            </a:r>
            <a:endParaRPr lang="en-US" sz="1400" b="1" dirty="0"/>
          </a:p>
        </p:txBody>
      </p:sp>
      <p:sp>
        <p:nvSpPr>
          <p:cNvPr id="17" name="Rectangle 16">
            <a:extLst>
              <a:ext uri="{FF2B5EF4-FFF2-40B4-BE49-F238E27FC236}">
                <a16:creationId xmlns:a16="http://schemas.microsoft.com/office/drawing/2014/main" id="{EEEB57D2-B042-49FF-9FFD-BD3F7D5EE856}"/>
              </a:ext>
            </a:extLst>
          </p:cNvPr>
          <p:cNvSpPr/>
          <p:nvPr/>
        </p:nvSpPr>
        <p:spPr>
          <a:xfrm>
            <a:off x="6031784" y="5468054"/>
            <a:ext cx="5611631" cy="707886"/>
          </a:xfrm>
          <a:prstGeom prst="rect">
            <a:avLst/>
          </a:prstGeom>
        </p:spPr>
        <p:txBody>
          <a:bodyPr wrap="square">
            <a:spAutoFit/>
          </a:bodyPr>
          <a:lstStyle/>
          <a:p>
            <a:pPr algn="ctr"/>
            <a:r>
              <a:rPr lang="en-US" sz="2000" b="1" dirty="0"/>
              <a:t>SysML Executable Systems of Systems Architecture Definition: A Working Example</a:t>
            </a:r>
          </a:p>
        </p:txBody>
      </p:sp>
      <p:sp>
        <p:nvSpPr>
          <p:cNvPr id="6" name="Rectangle 5">
            <a:extLst>
              <a:ext uri="{FF2B5EF4-FFF2-40B4-BE49-F238E27FC236}">
                <a16:creationId xmlns:a16="http://schemas.microsoft.com/office/drawing/2014/main" id="{378F5D5E-579C-4254-A397-8E5F6DAB48CC}"/>
              </a:ext>
            </a:extLst>
          </p:cNvPr>
          <p:cNvSpPr/>
          <p:nvPr/>
        </p:nvSpPr>
        <p:spPr>
          <a:xfrm>
            <a:off x="937284" y="1355716"/>
            <a:ext cx="10584156" cy="5136524"/>
          </a:xfrm>
          <a:prstGeom prst="rect">
            <a:avLst/>
          </a:prstGeom>
          <a:solidFill>
            <a:srgbClr val="FFFF99"/>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Rectangle 3">
            <a:extLst>
              <a:ext uri="{FF2B5EF4-FFF2-40B4-BE49-F238E27FC236}">
                <a16:creationId xmlns:a16="http://schemas.microsoft.com/office/drawing/2014/main" id="{A18A8D61-0B3F-489F-B36D-673CD7A9C657}"/>
              </a:ext>
            </a:extLst>
          </p:cNvPr>
          <p:cNvSpPr/>
          <p:nvPr/>
        </p:nvSpPr>
        <p:spPr>
          <a:xfrm>
            <a:off x="1299222" y="1522162"/>
            <a:ext cx="9982200" cy="4669927"/>
          </a:xfrm>
          <a:prstGeom prst="rect">
            <a:avLst/>
          </a:prstGeom>
          <a:solidFill>
            <a:srgbClr val="FFFF99"/>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spcAft>
                <a:spcPts val="800"/>
              </a:spcAft>
            </a:pPr>
            <a:r>
              <a:rPr lang="en-US" sz="2800" b="1" dirty="0">
                <a:solidFill>
                  <a:srgbClr val="002060"/>
                </a:solidFill>
              </a:rPr>
              <a:t>Why is this important for mission engineering?</a:t>
            </a:r>
          </a:p>
          <a:p>
            <a:pPr marL="285750" indent="-285750">
              <a:lnSpc>
                <a:spcPct val="90000"/>
              </a:lnSpc>
              <a:spcAft>
                <a:spcPts val="800"/>
              </a:spcAft>
              <a:buFont typeface="Arial" panose="020B0604020202020204" pitchFamily="34" charset="0"/>
              <a:buChar char="•"/>
            </a:pPr>
            <a:r>
              <a:rPr lang="en-US" sz="2000" dirty="0">
                <a:solidFill>
                  <a:srgbClr val="002060"/>
                </a:solidFill>
              </a:rPr>
              <a:t>The systems composed into an SoS architecture to support a mission are typically drawn from a </a:t>
            </a:r>
            <a:r>
              <a:rPr lang="en-US" sz="2000" b="1" dirty="0">
                <a:solidFill>
                  <a:srgbClr val="002060"/>
                </a:solidFill>
              </a:rPr>
              <a:t>variety of specialty areas </a:t>
            </a:r>
            <a:r>
              <a:rPr lang="en-US" sz="2000" dirty="0">
                <a:solidFill>
                  <a:srgbClr val="002060"/>
                </a:solidFill>
              </a:rPr>
              <a:t>(sensors, weapons, platforms, communications) and </a:t>
            </a:r>
            <a:r>
              <a:rPr lang="en-US" sz="2000" b="1" dirty="0">
                <a:solidFill>
                  <a:srgbClr val="002060"/>
                </a:solidFill>
              </a:rPr>
              <a:t>diverse organizations </a:t>
            </a:r>
            <a:r>
              <a:rPr lang="en-US" sz="2000" dirty="0">
                <a:solidFill>
                  <a:srgbClr val="002060"/>
                </a:solidFill>
              </a:rPr>
              <a:t>which bring </a:t>
            </a:r>
            <a:r>
              <a:rPr lang="en-US" sz="2000" b="1" dirty="0">
                <a:solidFill>
                  <a:srgbClr val="002060"/>
                </a:solidFill>
              </a:rPr>
              <a:t>various perspectives </a:t>
            </a:r>
            <a:r>
              <a:rPr lang="en-US" sz="2000" dirty="0">
                <a:solidFill>
                  <a:srgbClr val="002060"/>
                </a:solidFill>
              </a:rPr>
              <a:t>to the mission</a:t>
            </a:r>
          </a:p>
          <a:p>
            <a:pPr marL="742950" lvl="1" indent="-285750">
              <a:lnSpc>
                <a:spcPct val="90000"/>
              </a:lnSpc>
              <a:spcAft>
                <a:spcPts val="800"/>
              </a:spcAft>
              <a:buFont typeface="Arial" panose="020B0604020202020204" pitchFamily="34" charset="0"/>
              <a:buChar char="•"/>
            </a:pPr>
            <a:r>
              <a:rPr lang="en-US" sz="2000" b="1" i="1" dirty="0">
                <a:solidFill>
                  <a:srgbClr val="002060"/>
                </a:solidFill>
              </a:rPr>
              <a:t>Specificity</a:t>
            </a:r>
            <a:r>
              <a:rPr lang="en-US" sz="2000" dirty="0">
                <a:solidFill>
                  <a:srgbClr val="002060"/>
                </a:solidFill>
              </a:rPr>
              <a:t> provided by models can help avoid misunderstandings about system behavior, system interactions/interfaces (</a:t>
            </a:r>
            <a:r>
              <a:rPr lang="en-US" sz="2000" i="1" dirty="0">
                <a:solidFill>
                  <a:srgbClr val="002060"/>
                </a:solidFill>
              </a:rPr>
              <a:t>Have I addressed all the needed interfaces to execute the end to end sequence of actions? Value of executable)</a:t>
            </a:r>
          </a:p>
          <a:p>
            <a:pPr marL="285750" indent="-285750">
              <a:lnSpc>
                <a:spcPct val="90000"/>
              </a:lnSpc>
              <a:spcAft>
                <a:spcPts val="800"/>
              </a:spcAft>
              <a:buFont typeface="Arial" panose="020B0604020202020204" pitchFamily="34" charset="0"/>
              <a:buChar char="•"/>
            </a:pPr>
            <a:r>
              <a:rPr lang="en-US" sz="2000" dirty="0">
                <a:solidFill>
                  <a:srgbClr val="002060"/>
                </a:solidFill>
              </a:rPr>
              <a:t>A model allows for representation of the complexity of the interrelations among systems in the mission, reflecting the variety of paths in the ‘</a:t>
            </a:r>
            <a:r>
              <a:rPr lang="en-US" sz="2000" b="1" i="1" dirty="0">
                <a:solidFill>
                  <a:srgbClr val="002060"/>
                </a:solidFill>
              </a:rPr>
              <a:t>mission web</a:t>
            </a:r>
            <a:r>
              <a:rPr lang="en-US" sz="2000" dirty="0">
                <a:solidFill>
                  <a:srgbClr val="002060"/>
                </a:solidFill>
              </a:rPr>
              <a:t>’</a:t>
            </a:r>
          </a:p>
          <a:p>
            <a:pPr marL="285750" indent="-285750">
              <a:lnSpc>
                <a:spcPct val="90000"/>
              </a:lnSpc>
              <a:spcAft>
                <a:spcPts val="800"/>
              </a:spcAft>
              <a:buFont typeface="Arial" panose="020B0604020202020204" pitchFamily="34" charset="0"/>
              <a:buChar char="•"/>
            </a:pPr>
            <a:r>
              <a:rPr lang="en-US" sz="2000" dirty="0">
                <a:solidFill>
                  <a:srgbClr val="002060"/>
                </a:solidFill>
              </a:rPr>
              <a:t>It is important to have a </a:t>
            </a:r>
            <a:r>
              <a:rPr lang="en-US" sz="2000" b="1" i="1" dirty="0">
                <a:solidFill>
                  <a:srgbClr val="002060"/>
                </a:solidFill>
              </a:rPr>
              <a:t>commonly understood representation </a:t>
            </a:r>
            <a:r>
              <a:rPr lang="en-US" sz="2000" dirty="0">
                <a:solidFill>
                  <a:srgbClr val="002060"/>
                </a:solidFill>
              </a:rPr>
              <a:t>providing both the mission engineer and the constituent systems engineers a cross cutting integrated view across the systems and how they are expected to be employed in a mission context</a:t>
            </a:r>
          </a:p>
          <a:p>
            <a:pPr marL="742950" lvl="1" indent="-285750">
              <a:lnSpc>
                <a:spcPct val="90000"/>
              </a:lnSpc>
              <a:spcAft>
                <a:spcPts val="800"/>
              </a:spcAft>
              <a:buFont typeface="Arial" panose="020B0604020202020204" pitchFamily="34" charset="0"/>
              <a:buChar char="•"/>
            </a:pPr>
            <a:r>
              <a:rPr lang="en-US" sz="2000" dirty="0">
                <a:solidFill>
                  <a:srgbClr val="002060"/>
                </a:solidFill>
              </a:rPr>
              <a:t>Value of </a:t>
            </a:r>
            <a:r>
              <a:rPr lang="en-US" sz="2000" b="1" i="1" dirty="0">
                <a:solidFill>
                  <a:srgbClr val="002060"/>
                </a:solidFill>
              </a:rPr>
              <a:t>standards</a:t>
            </a:r>
            <a:r>
              <a:rPr lang="en-US" sz="2000" dirty="0">
                <a:solidFill>
                  <a:srgbClr val="002060"/>
                </a:solidFill>
              </a:rPr>
              <a:t>-based modeling approaches</a:t>
            </a:r>
            <a:endParaRPr lang="en-US" sz="2400" dirty="0">
              <a:solidFill>
                <a:srgbClr val="002060"/>
              </a:solidFill>
            </a:endParaRPr>
          </a:p>
        </p:txBody>
      </p:sp>
    </p:spTree>
    <p:extLst>
      <p:ext uri="{BB962C8B-B14F-4D97-AF65-F5344CB8AC3E}">
        <p14:creationId xmlns:p14="http://schemas.microsoft.com/office/powerpoint/2010/main" val="30004145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0615" y="374278"/>
            <a:ext cx="10972800" cy="868362"/>
          </a:xfrm>
        </p:spPr>
        <p:txBody>
          <a:bodyPr/>
          <a:lstStyle/>
          <a:p>
            <a:r>
              <a:rPr lang="en-US" i="1" dirty="0"/>
              <a:t>Scalable</a:t>
            </a:r>
            <a:r>
              <a:rPr lang="en-US" dirty="0"/>
              <a:t> Model-Based SoSE</a:t>
            </a:r>
          </a:p>
        </p:txBody>
      </p:sp>
      <p:sp>
        <p:nvSpPr>
          <p:cNvPr id="3" name="Content Placeholder 2"/>
          <p:cNvSpPr>
            <a:spLocks noGrp="1"/>
          </p:cNvSpPr>
          <p:nvPr>
            <p:ph idx="1"/>
          </p:nvPr>
        </p:nvSpPr>
        <p:spPr>
          <a:xfrm>
            <a:off x="773239" y="2465555"/>
            <a:ext cx="5383776" cy="1760533"/>
          </a:xfrm>
        </p:spPr>
        <p:txBody>
          <a:bodyPr>
            <a:normAutofit/>
          </a:bodyPr>
          <a:lstStyle/>
          <a:p>
            <a:pPr marL="287338" lvl="1" indent="0">
              <a:lnSpc>
                <a:spcPct val="90000"/>
              </a:lnSpc>
              <a:spcAft>
                <a:spcPts val="1200"/>
              </a:spcAft>
              <a:buNone/>
            </a:pPr>
            <a:r>
              <a:rPr lang="en-US" dirty="0"/>
              <a:t>The effort required to build SoS architecture models can be reduced by starting the modeling process with a reusable </a:t>
            </a:r>
            <a:r>
              <a:rPr lang="en-US" b="1" dirty="0"/>
              <a:t>base model template</a:t>
            </a:r>
            <a:r>
              <a:rPr lang="en-US" dirty="0"/>
              <a:t>, independently of the architecture size</a:t>
            </a:r>
          </a:p>
          <a:p>
            <a:pPr marL="287338" lvl="1" indent="0">
              <a:lnSpc>
                <a:spcPct val="90000"/>
              </a:lnSpc>
              <a:spcAft>
                <a:spcPts val="1200"/>
              </a:spcAft>
              <a:buNone/>
            </a:pPr>
            <a:endParaRPr lang="en-US" dirty="0"/>
          </a:p>
          <a:p>
            <a:pPr>
              <a:lnSpc>
                <a:spcPct val="90000"/>
              </a:lnSpc>
              <a:spcAft>
                <a:spcPts val="1200"/>
              </a:spcAft>
            </a:pPr>
            <a:endParaRPr lang="en-US" dirty="0"/>
          </a:p>
        </p:txBody>
      </p:sp>
      <p:pic>
        <p:nvPicPr>
          <p:cNvPr id="4" name="Picture 3">
            <a:extLst>
              <a:ext uri="{FF2B5EF4-FFF2-40B4-BE49-F238E27FC236}">
                <a16:creationId xmlns:a16="http://schemas.microsoft.com/office/drawing/2014/main" id="{448C52C8-F718-4FD6-9991-2BB47FFE1DF6}"/>
              </a:ext>
            </a:extLst>
          </p:cNvPr>
          <p:cNvPicPr>
            <a:picLocks noChangeAspect="1"/>
          </p:cNvPicPr>
          <p:nvPr/>
        </p:nvPicPr>
        <p:blipFill>
          <a:blip r:embed="rId2"/>
          <a:stretch>
            <a:fillRect/>
          </a:stretch>
        </p:blipFill>
        <p:spPr>
          <a:xfrm>
            <a:off x="1363961" y="4219637"/>
            <a:ext cx="4310008" cy="2574909"/>
          </a:xfrm>
          <a:prstGeom prst="rect">
            <a:avLst/>
          </a:prstGeom>
        </p:spPr>
      </p:pic>
      <p:sp>
        <p:nvSpPr>
          <p:cNvPr id="12" name="Rectangle 11">
            <a:extLst>
              <a:ext uri="{FF2B5EF4-FFF2-40B4-BE49-F238E27FC236}">
                <a16:creationId xmlns:a16="http://schemas.microsoft.com/office/drawing/2014/main" id="{31F20CCC-0E46-4AEF-8D30-012E370C2A59}"/>
              </a:ext>
            </a:extLst>
          </p:cNvPr>
          <p:cNvSpPr/>
          <p:nvPr/>
        </p:nvSpPr>
        <p:spPr>
          <a:xfrm>
            <a:off x="670615" y="6506308"/>
            <a:ext cx="2998708" cy="246184"/>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1" name="Picture 10">
            <a:extLst>
              <a:ext uri="{FF2B5EF4-FFF2-40B4-BE49-F238E27FC236}">
                <a16:creationId xmlns:a16="http://schemas.microsoft.com/office/drawing/2014/main" id="{FAFEC804-8EC1-448A-B7AB-F26807BCC6F1}"/>
              </a:ext>
            </a:extLst>
          </p:cNvPr>
          <p:cNvPicPr>
            <a:picLocks noChangeAspect="1"/>
          </p:cNvPicPr>
          <p:nvPr/>
        </p:nvPicPr>
        <p:blipFill>
          <a:blip r:embed="rId3"/>
          <a:stretch>
            <a:fillRect/>
          </a:stretch>
        </p:blipFill>
        <p:spPr>
          <a:xfrm>
            <a:off x="7336247" y="4219637"/>
            <a:ext cx="4128033" cy="2491543"/>
          </a:xfrm>
          <a:prstGeom prst="rect">
            <a:avLst/>
          </a:prstGeom>
        </p:spPr>
      </p:pic>
      <p:sp>
        <p:nvSpPr>
          <p:cNvPr id="26" name="TextBox 25">
            <a:extLst>
              <a:ext uri="{FF2B5EF4-FFF2-40B4-BE49-F238E27FC236}">
                <a16:creationId xmlns:a16="http://schemas.microsoft.com/office/drawing/2014/main" id="{B55ED20E-56E9-4F13-9DB8-8FE3F3500F7D}"/>
              </a:ext>
            </a:extLst>
          </p:cNvPr>
          <p:cNvSpPr txBox="1"/>
          <p:nvPr/>
        </p:nvSpPr>
        <p:spPr>
          <a:xfrm>
            <a:off x="670615" y="4119777"/>
            <a:ext cx="1617785" cy="646331"/>
          </a:xfrm>
          <a:prstGeom prst="rect">
            <a:avLst/>
          </a:prstGeom>
          <a:noFill/>
        </p:spPr>
        <p:txBody>
          <a:bodyPr wrap="square" rtlCol="0">
            <a:spAutoFit/>
          </a:bodyPr>
          <a:lstStyle/>
          <a:p>
            <a:pPr algn="ctr">
              <a:spcAft>
                <a:spcPts val="600"/>
              </a:spcAft>
            </a:pPr>
            <a:r>
              <a:rPr lang="en-US" b="1" dirty="0">
                <a:ea typeface="Verdana" pitchFamily="34" charset="0"/>
                <a:cs typeface="Verdana" pitchFamily="34" charset="0"/>
              </a:rPr>
              <a:t>Reusable Base Model</a:t>
            </a:r>
          </a:p>
        </p:txBody>
      </p:sp>
      <p:sp>
        <p:nvSpPr>
          <p:cNvPr id="27" name="TextBox 26">
            <a:extLst>
              <a:ext uri="{FF2B5EF4-FFF2-40B4-BE49-F238E27FC236}">
                <a16:creationId xmlns:a16="http://schemas.microsoft.com/office/drawing/2014/main" id="{EC568C5D-E981-45BE-87EF-7008ED5FAFFD}"/>
              </a:ext>
            </a:extLst>
          </p:cNvPr>
          <p:cNvSpPr txBox="1"/>
          <p:nvPr/>
        </p:nvSpPr>
        <p:spPr>
          <a:xfrm>
            <a:off x="6157015" y="4119777"/>
            <a:ext cx="1342755" cy="646331"/>
          </a:xfrm>
          <a:prstGeom prst="rect">
            <a:avLst/>
          </a:prstGeom>
          <a:noFill/>
        </p:spPr>
        <p:txBody>
          <a:bodyPr wrap="square" rtlCol="0">
            <a:spAutoFit/>
          </a:bodyPr>
          <a:lstStyle/>
          <a:p>
            <a:pPr>
              <a:spcAft>
                <a:spcPts val="600"/>
              </a:spcAft>
            </a:pPr>
            <a:r>
              <a:rPr lang="en-US" b="1" dirty="0">
                <a:ea typeface="Verdana" pitchFamily="34" charset="0"/>
                <a:cs typeface="Verdana" pitchFamily="34" charset="0"/>
              </a:rPr>
              <a:t>CSV Importer</a:t>
            </a:r>
          </a:p>
        </p:txBody>
      </p:sp>
      <p:sp>
        <p:nvSpPr>
          <p:cNvPr id="28" name="Content Placeholder 2">
            <a:extLst>
              <a:ext uri="{FF2B5EF4-FFF2-40B4-BE49-F238E27FC236}">
                <a16:creationId xmlns:a16="http://schemas.microsoft.com/office/drawing/2014/main" id="{31405940-B9E9-41AC-8496-EB0C06D90371}"/>
              </a:ext>
            </a:extLst>
          </p:cNvPr>
          <p:cNvSpPr txBox="1">
            <a:spLocks/>
          </p:cNvSpPr>
          <p:nvPr/>
        </p:nvSpPr>
        <p:spPr>
          <a:xfrm>
            <a:off x="5955324" y="2494040"/>
            <a:ext cx="6119446" cy="1891103"/>
          </a:xfrm>
          <a:prstGeom prst="rect">
            <a:avLst/>
          </a:prstGeom>
        </p:spPr>
        <p:txBody>
          <a:bodyPr vert="horz" lIns="91440" tIns="45720" rIns="91440" bIns="45720" rtlCol="0">
            <a:normAutofit/>
          </a:bodyPr>
          <a:lstStyle>
            <a:lvl1pPr marL="231775" indent="-231775" algn="l" defTabSz="914400" rtl="0" eaLnBrk="1" latinLnBrk="0" hangingPunct="1">
              <a:spcBef>
                <a:spcPts val="0"/>
              </a:spcBef>
              <a:spcAft>
                <a:spcPts val="600"/>
              </a:spcAft>
              <a:buClr>
                <a:schemeClr val="tx2"/>
              </a:buClr>
              <a:buSzPct val="120000"/>
              <a:buFont typeface="Wingdings" pitchFamily="2" charset="2"/>
              <a:buChar char="§"/>
              <a:defRPr lang="en-US" sz="2400" b="1" kern="1200" smtClean="0">
                <a:solidFill>
                  <a:schemeClr val="tx1"/>
                </a:solidFill>
                <a:latin typeface="Arial" pitchFamily="34" charset="0"/>
                <a:ea typeface="+mn-ea"/>
                <a:cs typeface="Arial" pitchFamily="34" charset="0"/>
              </a:defRPr>
            </a:lvl1pPr>
            <a:lvl2pPr marL="515938" indent="-228600" algn="l" defTabSz="914400" rtl="0" eaLnBrk="1" latinLnBrk="0" hangingPunct="1">
              <a:spcBef>
                <a:spcPts val="0"/>
              </a:spcBef>
              <a:spcAft>
                <a:spcPts val="600"/>
              </a:spcAft>
              <a:buClr>
                <a:schemeClr val="tx2"/>
              </a:buClr>
              <a:buFont typeface="Arial" pitchFamily="34" charset="0"/>
              <a:buChar char="–"/>
              <a:defRPr lang="en-US" sz="2000" kern="1200" smtClean="0">
                <a:solidFill>
                  <a:schemeClr val="tx1"/>
                </a:solidFill>
                <a:latin typeface="Arial" pitchFamily="34" charset="0"/>
                <a:ea typeface="+mn-ea"/>
                <a:cs typeface="Arial" pitchFamily="34" charset="0"/>
              </a:defRPr>
            </a:lvl2pPr>
            <a:lvl3pPr marL="747713" indent="-231775" algn="l" defTabSz="914400" rtl="0" eaLnBrk="1" latinLnBrk="0" hangingPunct="1">
              <a:spcBef>
                <a:spcPts val="0"/>
              </a:spcBef>
              <a:spcAft>
                <a:spcPts val="600"/>
              </a:spcAft>
              <a:buClr>
                <a:schemeClr val="tx2"/>
              </a:buClr>
              <a:buSzPct val="110000"/>
              <a:buFont typeface="Wingdings" pitchFamily="2" charset="2"/>
              <a:buChar char="§"/>
              <a:defRPr lang="en-US" sz="1800" kern="1200" smtClean="0">
                <a:solidFill>
                  <a:schemeClr val="tx1"/>
                </a:solidFill>
                <a:latin typeface="Arial" pitchFamily="34" charset="0"/>
                <a:ea typeface="+mn-ea"/>
                <a:cs typeface="Arial" pitchFamily="34" charset="0"/>
              </a:defRPr>
            </a:lvl3pPr>
            <a:lvl4pPr marL="1027113" indent="-280988" algn="l" defTabSz="914400" rtl="0" eaLnBrk="1" latinLnBrk="0" hangingPunct="1">
              <a:spcBef>
                <a:spcPts val="0"/>
              </a:spcBef>
              <a:spcAft>
                <a:spcPts val="600"/>
              </a:spcAft>
              <a:buClr>
                <a:schemeClr val="tx2"/>
              </a:buClr>
              <a:buFont typeface="Arial" pitchFamily="34" charset="0"/>
              <a:buChar char="–"/>
              <a:defRPr lang="en-US" sz="1800" kern="1200" smtClean="0">
                <a:solidFill>
                  <a:schemeClr val="tx1"/>
                </a:solidFill>
                <a:latin typeface="Arial" pitchFamily="34" charset="0"/>
                <a:ea typeface="+mn-ea"/>
                <a:cs typeface="Arial" pitchFamily="34" charset="0"/>
              </a:defRPr>
            </a:lvl4pPr>
            <a:lvl5pPr marL="1319213" indent="-228600" algn="l" defTabSz="914400" rtl="0" eaLnBrk="1" latinLnBrk="0" hangingPunct="1">
              <a:spcBef>
                <a:spcPts val="0"/>
              </a:spcBef>
              <a:spcAft>
                <a:spcPts val="600"/>
              </a:spcAft>
              <a:buClr>
                <a:schemeClr val="tx2"/>
              </a:buClr>
              <a:buSzPct val="60000"/>
              <a:buFont typeface="Wingdings" pitchFamily="2" charset="2"/>
              <a:buChar char="q"/>
              <a:tabLst/>
              <a:defRPr lang="en-US" sz="1800" kern="1200" smtClean="0">
                <a:solidFill>
                  <a:schemeClr val="tx1"/>
                </a:solidFill>
                <a:latin typeface="Arial" pitchFamily="34" charset="0"/>
                <a:ea typeface="+mn-ea"/>
                <a:cs typeface="Arial" pitchFamily="34" charset="0"/>
              </a:defRPr>
            </a:lvl5pPr>
            <a:lvl6pPr marL="1608138" indent="-228600" algn="l" defTabSz="914400" rtl="0" eaLnBrk="1" latinLnBrk="0" hangingPunct="1">
              <a:spcBef>
                <a:spcPts val="0"/>
              </a:spcBef>
              <a:spcAft>
                <a:spcPts val="600"/>
              </a:spcAft>
              <a:buClr>
                <a:schemeClr val="tx2"/>
              </a:buClr>
              <a:buFont typeface="Helvetica LT Std" pitchFamily="34" charset="0"/>
              <a:buChar char="–"/>
              <a:tabLst/>
              <a:defRPr lang="en-US" sz="1800" kern="1200" smtClean="0">
                <a:solidFill>
                  <a:schemeClr val="tx1"/>
                </a:solidFill>
                <a:latin typeface="Arial" pitchFamily="34" charset="0"/>
                <a:ea typeface="+mn-ea"/>
                <a:cs typeface="Arial" pitchFamily="34" charset="0"/>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7338" lvl="1" indent="0">
              <a:lnSpc>
                <a:spcPct val="90000"/>
              </a:lnSpc>
              <a:spcAft>
                <a:spcPts val="1200"/>
              </a:spcAft>
              <a:buNone/>
            </a:pPr>
            <a:r>
              <a:rPr lang="en-US" dirty="0"/>
              <a:t>Tools can facilitate integration of SoS connectivity information into MBE tools, tightening the coupling between subject matter experts (SMEs), software engineers, and analysts -- comma separated variable (CSV) </a:t>
            </a:r>
            <a:r>
              <a:rPr lang="en-US" b="1" dirty="0"/>
              <a:t>importer tool </a:t>
            </a:r>
            <a:endParaRPr lang="en-US" dirty="0"/>
          </a:p>
        </p:txBody>
      </p:sp>
      <p:sp>
        <p:nvSpPr>
          <p:cNvPr id="29" name="Content Placeholder 2">
            <a:extLst>
              <a:ext uri="{FF2B5EF4-FFF2-40B4-BE49-F238E27FC236}">
                <a16:creationId xmlns:a16="http://schemas.microsoft.com/office/drawing/2014/main" id="{B430774E-F262-4E03-9E8E-6841647856CE}"/>
              </a:ext>
            </a:extLst>
          </p:cNvPr>
          <p:cNvSpPr txBox="1">
            <a:spLocks/>
          </p:cNvSpPr>
          <p:nvPr/>
        </p:nvSpPr>
        <p:spPr>
          <a:xfrm>
            <a:off x="670615" y="1527894"/>
            <a:ext cx="10626515" cy="954846"/>
          </a:xfrm>
          <a:prstGeom prst="rect">
            <a:avLst/>
          </a:prstGeom>
        </p:spPr>
        <p:txBody>
          <a:bodyPr vert="horz" lIns="91440" tIns="45720" rIns="91440" bIns="45720" rtlCol="0">
            <a:normAutofit/>
          </a:bodyPr>
          <a:lstStyle>
            <a:lvl1pPr marL="231775" indent="-231775" algn="l" defTabSz="914400" rtl="0" eaLnBrk="1" latinLnBrk="0" hangingPunct="1">
              <a:spcBef>
                <a:spcPts val="0"/>
              </a:spcBef>
              <a:spcAft>
                <a:spcPts val="600"/>
              </a:spcAft>
              <a:buClr>
                <a:schemeClr val="tx2"/>
              </a:buClr>
              <a:buSzPct val="120000"/>
              <a:buFont typeface="Wingdings" pitchFamily="2" charset="2"/>
              <a:buChar char="§"/>
              <a:defRPr lang="en-US" sz="2400" b="1" kern="1200" smtClean="0">
                <a:solidFill>
                  <a:schemeClr val="tx1"/>
                </a:solidFill>
                <a:latin typeface="Arial" pitchFamily="34" charset="0"/>
                <a:ea typeface="+mn-ea"/>
                <a:cs typeface="Arial" pitchFamily="34" charset="0"/>
              </a:defRPr>
            </a:lvl1pPr>
            <a:lvl2pPr marL="515938" indent="-228600" algn="l" defTabSz="914400" rtl="0" eaLnBrk="1" latinLnBrk="0" hangingPunct="1">
              <a:spcBef>
                <a:spcPts val="0"/>
              </a:spcBef>
              <a:spcAft>
                <a:spcPts val="600"/>
              </a:spcAft>
              <a:buClr>
                <a:schemeClr val="tx2"/>
              </a:buClr>
              <a:buFont typeface="Arial" pitchFamily="34" charset="0"/>
              <a:buChar char="–"/>
              <a:defRPr lang="en-US" sz="2000" kern="1200" smtClean="0">
                <a:solidFill>
                  <a:schemeClr val="tx1"/>
                </a:solidFill>
                <a:latin typeface="Arial" pitchFamily="34" charset="0"/>
                <a:ea typeface="+mn-ea"/>
                <a:cs typeface="Arial" pitchFamily="34" charset="0"/>
              </a:defRPr>
            </a:lvl2pPr>
            <a:lvl3pPr marL="747713" indent="-231775" algn="l" defTabSz="914400" rtl="0" eaLnBrk="1" latinLnBrk="0" hangingPunct="1">
              <a:spcBef>
                <a:spcPts val="0"/>
              </a:spcBef>
              <a:spcAft>
                <a:spcPts val="600"/>
              </a:spcAft>
              <a:buClr>
                <a:schemeClr val="tx2"/>
              </a:buClr>
              <a:buSzPct val="110000"/>
              <a:buFont typeface="Wingdings" pitchFamily="2" charset="2"/>
              <a:buChar char="§"/>
              <a:defRPr lang="en-US" sz="1800" kern="1200" smtClean="0">
                <a:solidFill>
                  <a:schemeClr val="tx1"/>
                </a:solidFill>
                <a:latin typeface="Arial" pitchFamily="34" charset="0"/>
                <a:ea typeface="+mn-ea"/>
                <a:cs typeface="Arial" pitchFamily="34" charset="0"/>
              </a:defRPr>
            </a:lvl3pPr>
            <a:lvl4pPr marL="1027113" indent="-280988" algn="l" defTabSz="914400" rtl="0" eaLnBrk="1" latinLnBrk="0" hangingPunct="1">
              <a:spcBef>
                <a:spcPts val="0"/>
              </a:spcBef>
              <a:spcAft>
                <a:spcPts val="600"/>
              </a:spcAft>
              <a:buClr>
                <a:schemeClr val="tx2"/>
              </a:buClr>
              <a:buFont typeface="Arial" pitchFamily="34" charset="0"/>
              <a:buChar char="–"/>
              <a:defRPr lang="en-US" sz="1800" kern="1200" smtClean="0">
                <a:solidFill>
                  <a:schemeClr val="tx1"/>
                </a:solidFill>
                <a:latin typeface="Arial" pitchFamily="34" charset="0"/>
                <a:ea typeface="+mn-ea"/>
                <a:cs typeface="Arial" pitchFamily="34" charset="0"/>
              </a:defRPr>
            </a:lvl4pPr>
            <a:lvl5pPr marL="1319213" indent="-228600" algn="l" defTabSz="914400" rtl="0" eaLnBrk="1" latinLnBrk="0" hangingPunct="1">
              <a:spcBef>
                <a:spcPts val="0"/>
              </a:spcBef>
              <a:spcAft>
                <a:spcPts val="600"/>
              </a:spcAft>
              <a:buClr>
                <a:schemeClr val="tx2"/>
              </a:buClr>
              <a:buSzPct val="60000"/>
              <a:buFont typeface="Wingdings" pitchFamily="2" charset="2"/>
              <a:buChar char="q"/>
              <a:tabLst/>
              <a:defRPr lang="en-US" sz="1800" kern="1200" smtClean="0">
                <a:solidFill>
                  <a:schemeClr val="tx1"/>
                </a:solidFill>
                <a:latin typeface="Arial" pitchFamily="34" charset="0"/>
                <a:ea typeface="+mn-ea"/>
                <a:cs typeface="Arial" pitchFamily="34" charset="0"/>
              </a:defRPr>
            </a:lvl5pPr>
            <a:lvl6pPr marL="1608138" indent="-228600" algn="l" defTabSz="914400" rtl="0" eaLnBrk="1" latinLnBrk="0" hangingPunct="1">
              <a:spcBef>
                <a:spcPts val="0"/>
              </a:spcBef>
              <a:spcAft>
                <a:spcPts val="600"/>
              </a:spcAft>
              <a:buClr>
                <a:schemeClr val="tx2"/>
              </a:buClr>
              <a:buFont typeface="Helvetica LT Std" pitchFamily="34" charset="0"/>
              <a:buChar char="–"/>
              <a:tabLst/>
              <a:defRPr lang="en-US" sz="1800" kern="1200" smtClean="0">
                <a:solidFill>
                  <a:schemeClr val="tx1"/>
                </a:solidFill>
                <a:latin typeface="Arial" pitchFamily="34" charset="0"/>
                <a:ea typeface="+mn-ea"/>
                <a:cs typeface="Arial" pitchFamily="34" charset="0"/>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spcAft>
                <a:spcPts val="1200"/>
              </a:spcAft>
            </a:pPr>
            <a:r>
              <a:rPr lang="en-US" dirty="0"/>
              <a:t>A key enabler of model-based SoSE is the ability to efficiently develop large complex SoS architecture model</a:t>
            </a:r>
          </a:p>
        </p:txBody>
      </p:sp>
      <p:sp>
        <p:nvSpPr>
          <p:cNvPr id="30" name="Rectangle 29">
            <a:extLst>
              <a:ext uri="{FF2B5EF4-FFF2-40B4-BE49-F238E27FC236}">
                <a16:creationId xmlns:a16="http://schemas.microsoft.com/office/drawing/2014/main" id="{852FE17E-010D-472D-8A83-DCE2F7B0C5AC}"/>
              </a:ext>
            </a:extLst>
          </p:cNvPr>
          <p:cNvSpPr/>
          <p:nvPr/>
        </p:nvSpPr>
        <p:spPr>
          <a:xfrm>
            <a:off x="7342239" y="359200"/>
            <a:ext cx="3548499" cy="852330"/>
          </a:xfrm>
          <a:prstGeom prst="rect">
            <a:avLst/>
          </a:prstGeom>
          <a:solidFill>
            <a:srgbClr val="002060"/>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See NDIA paper XYZ for technical details</a:t>
            </a:r>
          </a:p>
        </p:txBody>
      </p:sp>
    </p:spTree>
    <p:extLst>
      <p:ext uri="{BB962C8B-B14F-4D97-AF65-F5344CB8AC3E}">
        <p14:creationId xmlns:p14="http://schemas.microsoft.com/office/powerpoint/2010/main" val="15491813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0615" y="374278"/>
            <a:ext cx="10972800" cy="868362"/>
          </a:xfrm>
        </p:spPr>
        <p:txBody>
          <a:bodyPr/>
          <a:lstStyle/>
          <a:p>
            <a:r>
              <a:rPr lang="en-US" i="1" dirty="0"/>
              <a:t>Scalable</a:t>
            </a:r>
            <a:r>
              <a:rPr lang="en-US" dirty="0"/>
              <a:t> Model-Based SoSE</a:t>
            </a:r>
          </a:p>
        </p:txBody>
      </p:sp>
      <p:sp>
        <p:nvSpPr>
          <p:cNvPr id="3" name="Content Placeholder 2"/>
          <p:cNvSpPr>
            <a:spLocks noGrp="1"/>
          </p:cNvSpPr>
          <p:nvPr>
            <p:ph idx="1"/>
          </p:nvPr>
        </p:nvSpPr>
        <p:spPr>
          <a:xfrm>
            <a:off x="773239" y="2465555"/>
            <a:ext cx="5383776" cy="1760533"/>
          </a:xfrm>
        </p:spPr>
        <p:txBody>
          <a:bodyPr>
            <a:normAutofit/>
          </a:bodyPr>
          <a:lstStyle/>
          <a:p>
            <a:pPr marL="287338" lvl="1" indent="0">
              <a:lnSpc>
                <a:spcPct val="90000"/>
              </a:lnSpc>
              <a:spcAft>
                <a:spcPts val="1200"/>
              </a:spcAft>
              <a:buNone/>
            </a:pPr>
            <a:r>
              <a:rPr lang="en-US" dirty="0"/>
              <a:t>The effort required to build SoS architecture models can be reduced by starting the modeling process with a reusable </a:t>
            </a:r>
            <a:r>
              <a:rPr lang="en-US" b="1" dirty="0"/>
              <a:t>base model template</a:t>
            </a:r>
            <a:r>
              <a:rPr lang="en-US" dirty="0"/>
              <a:t>, independently of the architecture size</a:t>
            </a:r>
          </a:p>
          <a:p>
            <a:pPr marL="287338" lvl="1" indent="0">
              <a:lnSpc>
                <a:spcPct val="90000"/>
              </a:lnSpc>
              <a:spcAft>
                <a:spcPts val="1200"/>
              </a:spcAft>
              <a:buNone/>
            </a:pPr>
            <a:endParaRPr lang="en-US" dirty="0"/>
          </a:p>
          <a:p>
            <a:pPr>
              <a:lnSpc>
                <a:spcPct val="90000"/>
              </a:lnSpc>
              <a:spcAft>
                <a:spcPts val="1200"/>
              </a:spcAft>
            </a:pPr>
            <a:endParaRPr lang="en-US" dirty="0"/>
          </a:p>
        </p:txBody>
      </p:sp>
      <p:pic>
        <p:nvPicPr>
          <p:cNvPr id="4" name="Picture 3">
            <a:extLst>
              <a:ext uri="{FF2B5EF4-FFF2-40B4-BE49-F238E27FC236}">
                <a16:creationId xmlns:a16="http://schemas.microsoft.com/office/drawing/2014/main" id="{448C52C8-F718-4FD6-9991-2BB47FFE1DF6}"/>
              </a:ext>
            </a:extLst>
          </p:cNvPr>
          <p:cNvPicPr>
            <a:picLocks noChangeAspect="1"/>
          </p:cNvPicPr>
          <p:nvPr/>
        </p:nvPicPr>
        <p:blipFill>
          <a:blip r:embed="rId3"/>
          <a:stretch>
            <a:fillRect/>
          </a:stretch>
        </p:blipFill>
        <p:spPr>
          <a:xfrm>
            <a:off x="1363961" y="4219637"/>
            <a:ext cx="4310008" cy="2574909"/>
          </a:xfrm>
          <a:prstGeom prst="rect">
            <a:avLst/>
          </a:prstGeom>
        </p:spPr>
      </p:pic>
      <p:sp>
        <p:nvSpPr>
          <p:cNvPr id="12" name="Rectangle 11">
            <a:extLst>
              <a:ext uri="{FF2B5EF4-FFF2-40B4-BE49-F238E27FC236}">
                <a16:creationId xmlns:a16="http://schemas.microsoft.com/office/drawing/2014/main" id="{31F20CCC-0E46-4AEF-8D30-012E370C2A59}"/>
              </a:ext>
            </a:extLst>
          </p:cNvPr>
          <p:cNvSpPr/>
          <p:nvPr/>
        </p:nvSpPr>
        <p:spPr>
          <a:xfrm>
            <a:off x="670615" y="6506308"/>
            <a:ext cx="2998708" cy="246184"/>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1" name="Picture 10">
            <a:extLst>
              <a:ext uri="{FF2B5EF4-FFF2-40B4-BE49-F238E27FC236}">
                <a16:creationId xmlns:a16="http://schemas.microsoft.com/office/drawing/2014/main" id="{FAFEC804-8EC1-448A-B7AB-F26807BCC6F1}"/>
              </a:ext>
            </a:extLst>
          </p:cNvPr>
          <p:cNvPicPr>
            <a:picLocks noChangeAspect="1"/>
          </p:cNvPicPr>
          <p:nvPr/>
        </p:nvPicPr>
        <p:blipFill>
          <a:blip r:embed="rId4"/>
          <a:stretch>
            <a:fillRect/>
          </a:stretch>
        </p:blipFill>
        <p:spPr>
          <a:xfrm>
            <a:off x="7336247" y="4219637"/>
            <a:ext cx="4128033" cy="2491543"/>
          </a:xfrm>
          <a:prstGeom prst="rect">
            <a:avLst/>
          </a:prstGeom>
        </p:spPr>
      </p:pic>
      <p:sp>
        <p:nvSpPr>
          <p:cNvPr id="26" name="TextBox 25">
            <a:extLst>
              <a:ext uri="{FF2B5EF4-FFF2-40B4-BE49-F238E27FC236}">
                <a16:creationId xmlns:a16="http://schemas.microsoft.com/office/drawing/2014/main" id="{B55ED20E-56E9-4F13-9DB8-8FE3F3500F7D}"/>
              </a:ext>
            </a:extLst>
          </p:cNvPr>
          <p:cNvSpPr txBox="1"/>
          <p:nvPr/>
        </p:nvSpPr>
        <p:spPr>
          <a:xfrm>
            <a:off x="670615" y="4119777"/>
            <a:ext cx="1617785" cy="646331"/>
          </a:xfrm>
          <a:prstGeom prst="rect">
            <a:avLst/>
          </a:prstGeom>
          <a:noFill/>
        </p:spPr>
        <p:txBody>
          <a:bodyPr wrap="square" rtlCol="0">
            <a:spAutoFit/>
          </a:bodyPr>
          <a:lstStyle/>
          <a:p>
            <a:pPr algn="ctr">
              <a:spcAft>
                <a:spcPts val="600"/>
              </a:spcAft>
            </a:pPr>
            <a:r>
              <a:rPr lang="en-US" b="1" dirty="0">
                <a:ea typeface="Verdana" pitchFamily="34" charset="0"/>
                <a:cs typeface="Verdana" pitchFamily="34" charset="0"/>
              </a:rPr>
              <a:t>Reusable Base Model</a:t>
            </a:r>
          </a:p>
        </p:txBody>
      </p:sp>
      <p:sp>
        <p:nvSpPr>
          <p:cNvPr id="27" name="TextBox 26">
            <a:extLst>
              <a:ext uri="{FF2B5EF4-FFF2-40B4-BE49-F238E27FC236}">
                <a16:creationId xmlns:a16="http://schemas.microsoft.com/office/drawing/2014/main" id="{EC568C5D-E981-45BE-87EF-7008ED5FAFFD}"/>
              </a:ext>
            </a:extLst>
          </p:cNvPr>
          <p:cNvSpPr txBox="1"/>
          <p:nvPr/>
        </p:nvSpPr>
        <p:spPr>
          <a:xfrm>
            <a:off x="6157015" y="4119777"/>
            <a:ext cx="1342755" cy="646331"/>
          </a:xfrm>
          <a:prstGeom prst="rect">
            <a:avLst/>
          </a:prstGeom>
          <a:noFill/>
        </p:spPr>
        <p:txBody>
          <a:bodyPr wrap="square" rtlCol="0">
            <a:spAutoFit/>
          </a:bodyPr>
          <a:lstStyle/>
          <a:p>
            <a:pPr>
              <a:spcAft>
                <a:spcPts val="600"/>
              </a:spcAft>
            </a:pPr>
            <a:r>
              <a:rPr lang="en-US" b="1" dirty="0">
                <a:ea typeface="Verdana" pitchFamily="34" charset="0"/>
                <a:cs typeface="Verdana" pitchFamily="34" charset="0"/>
              </a:rPr>
              <a:t>CSV Importer</a:t>
            </a:r>
          </a:p>
        </p:txBody>
      </p:sp>
      <p:sp>
        <p:nvSpPr>
          <p:cNvPr id="28" name="Content Placeholder 2">
            <a:extLst>
              <a:ext uri="{FF2B5EF4-FFF2-40B4-BE49-F238E27FC236}">
                <a16:creationId xmlns:a16="http://schemas.microsoft.com/office/drawing/2014/main" id="{31405940-B9E9-41AC-8496-EB0C06D90371}"/>
              </a:ext>
            </a:extLst>
          </p:cNvPr>
          <p:cNvSpPr txBox="1">
            <a:spLocks/>
          </p:cNvSpPr>
          <p:nvPr/>
        </p:nvSpPr>
        <p:spPr>
          <a:xfrm>
            <a:off x="5955324" y="2494040"/>
            <a:ext cx="6119446" cy="1891103"/>
          </a:xfrm>
          <a:prstGeom prst="rect">
            <a:avLst/>
          </a:prstGeom>
        </p:spPr>
        <p:txBody>
          <a:bodyPr vert="horz" lIns="91440" tIns="45720" rIns="91440" bIns="45720" rtlCol="0">
            <a:normAutofit/>
          </a:bodyPr>
          <a:lstStyle>
            <a:lvl1pPr marL="231775" indent="-231775" algn="l" defTabSz="914400" rtl="0" eaLnBrk="1" latinLnBrk="0" hangingPunct="1">
              <a:spcBef>
                <a:spcPts val="0"/>
              </a:spcBef>
              <a:spcAft>
                <a:spcPts val="600"/>
              </a:spcAft>
              <a:buClr>
                <a:schemeClr val="tx2"/>
              </a:buClr>
              <a:buSzPct val="120000"/>
              <a:buFont typeface="Wingdings" pitchFamily="2" charset="2"/>
              <a:buChar char="§"/>
              <a:defRPr lang="en-US" sz="2400" b="1" kern="1200" smtClean="0">
                <a:solidFill>
                  <a:schemeClr val="tx1"/>
                </a:solidFill>
                <a:latin typeface="Arial" pitchFamily="34" charset="0"/>
                <a:ea typeface="+mn-ea"/>
                <a:cs typeface="Arial" pitchFamily="34" charset="0"/>
              </a:defRPr>
            </a:lvl1pPr>
            <a:lvl2pPr marL="515938" indent="-228600" algn="l" defTabSz="914400" rtl="0" eaLnBrk="1" latinLnBrk="0" hangingPunct="1">
              <a:spcBef>
                <a:spcPts val="0"/>
              </a:spcBef>
              <a:spcAft>
                <a:spcPts val="600"/>
              </a:spcAft>
              <a:buClr>
                <a:schemeClr val="tx2"/>
              </a:buClr>
              <a:buFont typeface="Arial" pitchFamily="34" charset="0"/>
              <a:buChar char="–"/>
              <a:defRPr lang="en-US" sz="2000" kern="1200" smtClean="0">
                <a:solidFill>
                  <a:schemeClr val="tx1"/>
                </a:solidFill>
                <a:latin typeface="Arial" pitchFamily="34" charset="0"/>
                <a:ea typeface="+mn-ea"/>
                <a:cs typeface="Arial" pitchFamily="34" charset="0"/>
              </a:defRPr>
            </a:lvl2pPr>
            <a:lvl3pPr marL="747713" indent="-231775" algn="l" defTabSz="914400" rtl="0" eaLnBrk="1" latinLnBrk="0" hangingPunct="1">
              <a:spcBef>
                <a:spcPts val="0"/>
              </a:spcBef>
              <a:spcAft>
                <a:spcPts val="600"/>
              </a:spcAft>
              <a:buClr>
                <a:schemeClr val="tx2"/>
              </a:buClr>
              <a:buSzPct val="110000"/>
              <a:buFont typeface="Wingdings" pitchFamily="2" charset="2"/>
              <a:buChar char="§"/>
              <a:defRPr lang="en-US" sz="1800" kern="1200" smtClean="0">
                <a:solidFill>
                  <a:schemeClr val="tx1"/>
                </a:solidFill>
                <a:latin typeface="Arial" pitchFamily="34" charset="0"/>
                <a:ea typeface="+mn-ea"/>
                <a:cs typeface="Arial" pitchFamily="34" charset="0"/>
              </a:defRPr>
            </a:lvl3pPr>
            <a:lvl4pPr marL="1027113" indent="-280988" algn="l" defTabSz="914400" rtl="0" eaLnBrk="1" latinLnBrk="0" hangingPunct="1">
              <a:spcBef>
                <a:spcPts val="0"/>
              </a:spcBef>
              <a:spcAft>
                <a:spcPts val="600"/>
              </a:spcAft>
              <a:buClr>
                <a:schemeClr val="tx2"/>
              </a:buClr>
              <a:buFont typeface="Arial" pitchFamily="34" charset="0"/>
              <a:buChar char="–"/>
              <a:defRPr lang="en-US" sz="1800" kern="1200" smtClean="0">
                <a:solidFill>
                  <a:schemeClr val="tx1"/>
                </a:solidFill>
                <a:latin typeface="Arial" pitchFamily="34" charset="0"/>
                <a:ea typeface="+mn-ea"/>
                <a:cs typeface="Arial" pitchFamily="34" charset="0"/>
              </a:defRPr>
            </a:lvl4pPr>
            <a:lvl5pPr marL="1319213" indent="-228600" algn="l" defTabSz="914400" rtl="0" eaLnBrk="1" latinLnBrk="0" hangingPunct="1">
              <a:spcBef>
                <a:spcPts val="0"/>
              </a:spcBef>
              <a:spcAft>
                <a:spcPts val="600"/>
              </a:spcAft>
              <a:buClr>
                <a:schemeClr val="tx2"/>
              </a:buClr>
              <a:buSzPct val="60000"/>
              <a:buFont typeface="Wingdings" pitchFamily="2" charset="2"/>
              <a:buChar char="q"/>
              <a:tabLst/>
              <a:defRPr lang="en-US" sz="1800" kern="1200" smtClean="0">
                <a:solidFill>
                  <a:schemeClr val="tx1"/>
                </a:solidFill>
                <a:latin typeface="Arial" pitchFamily="34" charset="0"/>
                <a:ea typeface="+mn-ea"/>
                <a:cs typeface="Arial" pitchFamily="34" charset="0"/>
              </a:defRPr>
            </a:lvl5pPr>
            <a:lvl6pPr marL="1608138" indent="-228600" algn="l" defTabSz="914400" rtl="0" eaLnBrk="1" latinLnBrk="0" hangingPunct="1">
              <a:spcBef>
                <a:spcPts val="0"/>
              </a:spcBef>
              <a:spcAft>
                <a:spcPts val="600"/>
              </a:spcAft>
              <a:buClr>
                <a:schemeClr val="tx2"/>
              </a:buClr>
              <a:buFont typeface="Helvetica LT Std" pitchFamily="34" charset="0"/>
              <a:buChar char="–"/>
              <a:tabLst/>
              <a:defRPr lang="en-US" sz="1800" kern="1200" smtClean="0">
                <a:solidFill>
                  <a:schemeClr val="tx1"/>
                </a:solidFill>
                <a:latin typeface="Arial" pitchFamily="34" charset="0"/>
                <a:ea typeface="+mn-ea"/>
                <a:cs typeface="Arial" pitchFamily="34" charset="0"/>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7338" lvl="1" indent="0">
              <a:lnSpc>
                <a:spcPct val="90000"/>
              </a:lnSpc>
              <a:spcAft>
                <a:spcPts val="1200"/>
              </a:spcAft>
              <a:buNone/>
            </a:pPr>
            <a:r>
              <a:rPr lang="en-US" dirty="0"/>
              <a:t>Tools can facilitate integration of SoS connectivity information into MBE tools, tightening the coupling between subject matter experts (SMEs), software engineers, and analysts -- comma separated variable (CSV) </a:t>
            </a:r>
            <a:r>
              <a:rPr lang="en-US" b="1" dirty="0"/>
              <a:t>importer tool </a:t>
            </a:r>
            <a:endParaRPr lang="en-US" dirty="0"/>
          </a:p>
        </p:txBody>
      </p:sp>
      <p:sp>
        <p:nvSpPr>
          <p:cNvPr id="29" name="Content Placeholder 2">
            <a:extLst>
              <a:ext uri="{FF2B5EF4-FFF2-40B4-BE49-F238E27FC236}">
                <a16:creationId xmlns:a16="http://schemas.microsoft.com/office/drawing/2014/main" id="{B430774E-F262-4E03-9E8E-6841647856CE}"/>
              </a:ext>
            </a:extLst>
          </p:cNvPr>
          <p:cNvSpPr txBox="1">
            <a:spLocks/>
          </p:cNvSpPr>
          <p:nvPr/>
        </p:nvSpPr>
        <p:spPr>
          <a:xfrm>
            <a:off x="670615" y="1527894"/>
            <a:ext cx="10626515" cy="954846"/>
          </a:xfrm>
          <a:prstGeom prst="rect">
            <a:avLst/>
          </a:prstGeom>
        </p:spPr>
        <p:txBody>
          <a:bodyPr vert="horz" lIns="91440" tIns="45720" rIns="91440" bIns="45720" rtlCol="0">
            <a:normAutofit/>
          </a:bodyPr>
          <a:lstStyle>
            <a:lvl1pPr marL="231775" indent="-231775" algn="l" defTabSz="914400" rtl="0" eaLnBrk="1" latinLnBrk="0" hangingPunct="1">
              <a:spcBef>
                <a:spcPts val="0"/>
              </a:spcBef>
              <a:spcAft>
                <a:spcPts val="600"/>
              </a:spcAft>
              <a:buClr>
                <a:schemeClr val="tx2"/>
              </a:buClr>
              <a:buSzPct val="120000"/>
              <a:buFont typeface="Wingdings" pitchFamily="2" charset="2"/>
              <a:buChar char="§"/>
              <a:defRPr lang="en-US" sz="2400" b="1" kern="1200" smtClean="0">
                <a:solidFill>
                  <a:schemeClr val="tx1"/>
                </a:solidFill>
                <a:latin typeface="Arial" pitchFamily="34" charset="0"/>
                <a:ea typeface="+mn-ea"/>
                <a:cs typeface="Arial" pitchFamily="34" charset="0"/>
              </a:defRPr>
            </a:lvl1pPr>
            <a:lvl2pPr marL="515938" indent="-228600" algn="l" defTabSz="914400" rtl="0" eaLnBrk="1" latinLnBrk="0" hangingPunct="1">
              <a:spcBef>
                <a:spcPts val="0"/>
              </a:spcBef>
              <a:spcAft>
                <a:spcPts val="600"/>
              </a:spcAft>
              <a:buClr>
                <a:schemeClr val="tx2"/>
              </a:buClr>
              <a:buFont typeface="Arial" pitchFamily="34" charset="0"/>
              <a:buChar char="–"/>
              <a:defRPr lang="en-US" sz="2000" kern="1200" smtClean="0">
                <a:solidFill>
                  <a:schemeClr val="tx1"/>
                </a:solidFill>
                <a:latin typeface="Arial" pitchFamily="34" charset="0"/>
                <a:ea typeface="+mn-ea"/>
                <a:cs typeface="Arial" pitchFamily="34" charset="0"/>
              </a:defRPr>
            </a:lvl2pPr>
            <a:lvl3pPr marL="747713" indent="-231775" algn="l" defTabSz="914400" rtl="0" eaLnBrk="1" latinLnBrk="0" hangingPunct="1">
              <a:spcBef>
                <a:spcPts val="0"/>
              </a:spcBef>
              <a:spcAft>
                <a:spcPts val="600"/>
              </a:spcAft>
              <a:buClr>
                <a:schemeClr val="tx2"/>
              </a:buClr>
              <a:buSzPct val="110000"/>
              <a:buFont typeface="Wingdings" pitchFamily="2" charset="2"/>
              <a:buChar char="§"/>
              <a:defRPr lang="en-US" sz="1800" kern="1200" smtClean="0">
                <a:solidFill>
                  <a:schemeClr val="tx1"/>
                </a:solidFill>
                <a:latin typeface="Arial" pitchFamily="34" charset="0"/>
                <a:ea typeface="+mn-ea"/>
                <a:cs typeface="Arial" pitchFamily="34" charset="0"/>
              </a:defRPr>
            </a:lvl3pPr>
            <a:lvl4pPr marL="1027113" indent="-280988" algn="l" defTabSz="914400" rtl="0" eaLnBrk="1" latinLnBrk="0" hangingPunct="1">
              <a:spcBef>
                <a:spcPts val="0"/>
              </a:spcBef>
              <a:spcAft>
                <a:spcPts val="600"/>
              </a:spcAft>
              <a:buClr>
                <a:schemeClr val="tx2"/>
              </a:buClr>
              <a:buFont typeface="Arial" pitchFamily="34" charset="0"/>
              <a:buChar char="–"/>
              <a:defRPr lang="en-US" sz="1800" kern="1200" smtClean="0">
                <a:solidFill>
                  <a:schemeClr val="tx1"/>
                </a:solidFill>
                <a:latin typeface="Arial" pitchFamily="34" charset="0"/>
                <a:ea typeface="+mn-ea"/>
                <a:cs typeface="Arial" pitchFamily="34" charset="0"/>
              </a:defRPr>
            </a:lvl4pPr>
            <a:lvl5pPr marL="1319213" indent="-228600" algn="l" defTabSz="914400" rtl="0" eaLnBrk="1" latinLnBrk="0" hangingPunct="1">
              <a:spcBef>
                <a:spcPts val="0"/>
              </a:spcBef>
              <a:spcAft>
                <a:spcPts val="600"/>
              </a:spcAft>
              <a:buClr>
                <a:schemeClr val="tx2"/>
              </a:buClr>
              <a:buSzPct val="60000"/>
              <a:buFont typeface="Wingdings" pitchFamily="2" charset="2"/>
              <a:buChar char="q"/>
              <a:tabLst/>
              <a:defRPr lang="en-US" sz="1800" kern="1200" smtClean="0">
                <a:solidFill>
                  <a:schemeClr val="tx1"/>
                </a:solidFill>
                <a:latin typeface="Arial" pitchFamily="34" charset="0"/>
                <a:ea typeface="+mn-ea"/>
                <a:cs typeface="Arial" pitchFamily="34" charset="0"/>
              </a:defRPr>
            </a:lvl5pPr>
            <a:lvl6pPr marL="1608138" indent="-228600" algn="l" defTabSz="914400" rtl="0" eaLnBrk="1" latinLnBrk="0" hangingPunct="1">
              <a:spcBef>
                <a:spcPts val="0"/>
              </a:spcBef>
              <a:spcAft>
                <a:spcPts val="600"/>
              </a:spcAft>
              <a:buClr>
                <a:schemeClr val="tx2"/>
              </a:buClr>
              <a:buFont typeface="Helvetica LT Std" pitchFamily="34" charset="0"/>
              <a:buChar char="–"/>
              <a:tabLst/>
              <a:defRPr lang="en-US" sz="1800" kern="1200" smtClean="0">
                <a:solidFill>
                  <a:schemeClr val="tx1"/>
                </a:solidFill>
                <a:latin typeface="Arial" pitchFamily="34" charset="0"/>
                <a:ea typeface="+mn-ea"/>
                <a:cs typeface="Arial" pitchFamily="34" charset="0"/>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spcAft>
                <a:spcPts val="1200"/>
              </a:spcAft>
            </a:pPr>
            <a:r>
              <a:rPr lang="en-US" dirty="0"/>
              <a:t>A key enabler of model-based SoSE is the ability to efficiently develop large complex SoS architecture model</a:t>
            </a:r>
          </a:p>
        </p:txBody>
      </p:sp>
      <p:sp>
        <p:nvSpPr>
          <p:cNvPr id="30" name="Rectangle 29">
            <a:extLst>
              <a:ext uri="{FF2B5EF4-FFF2-40B4-BE49-F238E27FC236}">
                <a16:creationId xmlns:a16="http://schemas.microsoft.com/office/drawing/2014/main" id="{852FE17E-010D-472D-8A83-DCE2F7B0C5AC}"/>
              </a:ext>
            </a:extLst>
          </p:cNvPr>
          <p:cNvSpPr/>
          <p:nvPr/>
        </p:nvSpPr>
        <p:spPr>
          <a:xfrm>
            <a:off x="7342239" y="359200"/>
            <a:ext cx="3548499" cy="852330"/>
          </a:xfrm>
          <a:prstGeom prst="rect">
            <a:avLst/>
          </a:prstGeom>
          <a:solidFill>
            <a:srgbClr val="002060"/>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See NDIA paper </a:t>
            </a:r>
            <a:r>
              <a:rPr lang="en-US" dirty="0"/>
              <a:t>19804 </a:t>
            </a:r>
            <a:r>
              <a:rPr lang="en-US" dirty="0">
                <a:solidFill>
                  <a:schemeClr val="bg1"/>
                </a:solidFill>
              </a:rPr>
              <a:t>for technical details</a:t>
            </a:r>
          </a:p>
        </p:txBody>
      </p:sp>
      <p:sp>
        <p:nvSpPr>
          <p:cNvPr id="13" name="Rectangle 12">
            <a:extLst>
              <a:ext uri="{FF2B5EF4-FFF2-40B4-BE49-F238E27FC236}">
                <a16:creationId xmlns:a16="http://schemas.microsoft.com/office/drawing/2014/main" id="{28F93924-101D-4885-BF2E-2E0A55ACCD2F}"/>
              </a:ext>
            </a:extLst>
          </p:cNvPr>
          <p:cNvSpPr/>
          <p:nvPr/>
        </p:nvSpPr>
        <p:spPr>
          <a:xfrm>
            <a:off x="899676" y="1527894"/>
            <a:ext cx="10880844" cy="4766226"/>
          </a:xfrm>
          <a:prstGeom prst="rect">
            <a:avLst/>
          </a:prstGeom>
          <a:solidFill>
            <a:srgbClr val="F3FAFF"/>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Rectangle 13">
            <a:extLst>
              <a:ext uri="{FF2B5EF4-FFF2-40B4-BE49-F238E27FC236}">
                <a16:creationId xmlns:a16="http://schemas.microsoft.com/office/drawing/2014/main" id="{D1AA2F93-C7D1-4A06-BA1C-78EC92CC566F}"/>
              </a:ext>
            </a:extLst>
          </p:cNvPr>
          <p:cNvSpPr/>
          <p:nvPr/>
        </p:nvSpPr>
        <p:spPr>
          <a:xfrm>
            <a:off x="1329960" y="1576043"/>
            <a:ext cx="10450560" cy="4669927"/>
          </a:xfrm>
          <a:prstGeom prst="rect">
            <a:avLst/>
          </a:prstGeom>
          <a:solidFill>
            <a:srgbClr val="F3FA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spcAft>
                <a:spcPts val="1800"/>
              </a:spcAft>
            </a:pPr>
            <a:r>
              <a:rPr lang="en-US" sz="2800" b="1" dirty="0">
                <a:solidFill>
                  <a:srgbClr val="002060"/>
                </a:solidFill>
              </a:rPr>
              <a:t>Why is this important for mission engineering?</a:t>
            </a:r>
          </a:p>
          <a:p>
            <a:pPr marL="285750" indent="-285750">
              <a:lnSpc>
                <a:spcPct val="90000"/>
              </a:lnSpc>
              <a:spcAft>
                <a:spcPts val="1800"/>
              </a:spcAft>
              <a:buFont typeface="Arial" panose="020B0604020202020204" pitchFamily="34" charset="0"/>
              <a:buChar char="•"/>
            </a:pPr>
            <a:r>
              <a:rPr lang="en-US" sz="2200" dirty="0">
                <a:solidFill>
                  <a:srgbClr val="002060"/>
                </a:solidFill>
              </a:rPr>
              <a:t>Missions can be large and comprise many systems, and the time required to develop a model framework for each mission architecture can raise the </a:t>
            </a:r>
            <a:r>
              <a:rPr lang="en-US" sz="2200" b="1" i="1" dirty="0">
                <a:solidFill>
                  <a:srgbClr val="002060"/>
                </a:solidFill>
              </a:rPr>
              <a:t>cost of entry </a:t>
            </a:r>
            <a:r>
              <a:rPr lang="en-US" sz="2200" dirty="0">
                <a:solidFill>
                  <a:srgbClr val="002060"/>
                </a:solidFill>
              </a:rPr>
              <a:t>for use of models to support mission engineering</a:t>
            </a:r>
          </a:p>
          <a:p>
            <a:pPr marL="285750" indent="-285750">
              <a:lnSpc>
                <a:spcPct val="90000"/>
              </a:lnSpc>
              <a:spcAft>
                <a:spcPts val="1800"/>
              </a:spcAft>
              <a:buFont typeface="Arial" panose="020B0604020202020204" pitchFamily="34" charset="0"/>
              <a:buChar char="•"/>
            </a:pPr>
            <a:r>
              <a:rPr lang="en-US" sz="2200" dirty="0">
                <a:solidFill>
                  <a:srgbClr val="002060"/>
                </a:solidFill>
              </a:rPr>
              <a:t>Gathering the </a:t>
            </a:r>
            <a:r>
              <a:rPr lang="en-US" sz="2200" b="1" i="1" dirty="0">
                <a:solidFill>
                  <a:srgbClr val="002060"/>
                </a:solidFill>
              </a:rPr>
              <a:t>needed data </a:t>
            </a:r>
            <a:r>
              <a:rPr lang="en-US" sz="2200" dirty="0">
                <a:solidFill>
                  <a:srgbClr val="002060"/>
                </a:solidFill>
              </a:rPr>
              <a:t>to understand the current state of a large mission can be difficult given the diversity of knowledgeable mission stakeholders.  </a:t>
            </a:r>
          </a:p>
          <a:p>
            <a:pPr marL="742950" lvl="1" indent="-285750">
              <a:lnSpc>
                <a:spcPct val="90000"/>
              </a:lnSpc>
              <a:spcAft>
                <a:spcPts val="1800"/>
              </a:spcAft>
              <a:buFont typeface="Arial" panose="020B0604020202020204" pitchFamily="34" charset="0"/>
              <a:buChar char="•"/>
            </a:pPr>
            <a:r>
              <a:rPr lang="en-US" sz="2200" dirty="0">
                <a:solidFill>
                  <a:srgbClr val="002060"/>
                </a:solidFill>
              </a:rPr>
              <a:t>Providing </a:t>
            </a:r>
            <a:r>
              <a:rPr lang="en-US" sz="2200" b="1" i="1" dirty="0">
                <a:solidFill>
                  <a:srgbClr val="002060"/>
                </a:solidFill>
              </a:rPr>
              <a:t>intuitive tools </a:t>
            </a:r>
            <a:r>
              <a:rPr lang="en-US" sz="2200" dirty="0">
                <a:solidFill>
                  <a:srgbClr val="002060"/>
                </a:solidFill>
              </a:rPr>
              <a:t>to allow stakeholders to share knowledge in a way familiar to them can build confidence and speed knowledge gathering</a:t>
            </a:r>
          </a:p>
          <a:p>
            <a:pPr marL="742950" lvl="1" indent="-285750">
              <a:lnSpc>
                <a:spcPct val="90000"/>
              </a:lnSpc>
              <a:spcAft>
                <a:spcPts val="1800"/>
              </a:spcAft>
              <a:buFont typeface="Arial" panose="020B0604020202020204" pitchFamily="34" charset="0"/>
              <a:buChar char="•"/>
            </a:pPr>
            <a:r>
              <a:rPr lang="en-US" sz="2200" dirty="0">
                <a:solidFill>
                  <a:srgbClr val="002060"/>
                </a:solidFill>
              </a:rPr>
              <a:t>Automated transform </a:t>
            </a:r>
            <a:r>
              <a:rPr lang="en-US" sz="2200" b="1" i="1" dirty="0">
                <a:solidFill>
                  <a:srgbClr val="002060"/>
                </a:solidFill>
              </a:rPr>
              <a:t>directly into a model </a:t>
            </a:r>
            <a:r>
              <a:rPr lang="en-US" sz="2200" dirty="0">
                <a:solidFill>
                  <a:srgbClr val="002060"/>
                </a:solidFill>
              </a:rPr>
              <a:t>again lowers the cost of entry for large mission architecture, and reduces likelihood of errors or misunderstandings</a:t>
            </a:r>
          </a:p>
        </p:txBody>
      </p:sp>
    </p:spTree>
    <p:extLst>
      <p:ext uri="{BB962C8B-B14F-4D97-AF65-F5344CB8AC3E}">
        <p14:creationId xmlns:p14="http://schemas.microsoft.com/office/powerpoint/2010/main" val="156395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t>Analytic Approaches to SoS Architecture Assessment </a:t>
            </a:r>
            <a:br>
              <a:rPr lang="en-US" dirty="0"/>
            </a:br>
            <a:r>
              <a:rPr lang="en-US" sz="3100" dirty="0"/>
              <a:t>(1 of 2)</a:t>
            </a:r>
            <a:endParaRPr lang="en-US" dirty="0"/>
          </a:p>
        </p:txBody>
      </p:sp>
      <p:sp>
        <p:nvSpPr>
          <p:cNvPr id="3" name="Content Placeholder 2"/>
          <p:cNvSpPr>
            <a:spLocks noGrp="1"/>
          </p:cNvSpPr>
          <p:nvPr>
            <p:ph idx="1"/>
          </p:nvPr>
        </p:nvSpPr>
        <p:spPr>
          <a:xfrm>
            <a:off x="5214515" y="1597272"/>
            <a:ext cx="6571085" cy="4678363"/>
          </a:xfrm>
        </p:spPr>
        <p:txBody>
          <a:bodyPr>
            <a:normAutofit lnSpcReduction="10000"/>
          </a:bodyPr>
          <a:lstStyle/>
          <a:p>
            <a:pPr>
              <a:spcAft>
                <a:spcPts val="1200"/>
              </a:spcAft>
            </a:pPr>
            <a:r>
              <a:rPr lang="en-US" dirty="0"/>
              <a:t>Representing SoS architecture in a model opens the options for analysis</a:t>
            </a:r>
          </a:p>
          <a:p>
            <a:pPr lvl="1">
              <a:spcAft>
                <a:spcPts val="1200"/>
              </a:spcAft>
            </a:pPr>
            <a:r>
              <a:rPr lang="en-US" sz="2200" dirty="0"/>
              <a:t>Interfacing a SoS model with other tools to assess performance, cost, other aspects of the SoS, provides a shared representation of the architectures for analysis from different perspectives</a:t>
            </a:r>
          </a:p>
          <a:p>
            <a:pPr lvl="1">
              <a:spcAft>
                <a:spcPts val="1200"/>
              </a:spcAft>
            </a:pPr>
            <a:r>
              <a:rPr lang="en-US" sz="2200" dirty="0"/>
              <a:t>Developing approaches to assess alternative architectures is a challenge for the perspective of scalability</a:t>
            </a:r>
          </a:p>
          <a:p>
            <a:pPr lvl="1">
              <a:spcAft>
                <a:spcPts val="1200"/>
              </a:spcAft>
            </a:pPr>
            <a:r>
              <a:rPr lang="en-US" sz="2200" dirty="0"/>
              <a:t>How do you identify viable options for more detailed analysis when there is such a large trade space?</a:t>
            </a:r>
          </a:p>
        </p:txBody>
      </p:sp>
      <p:pic>
        <p:nvPicPr>
          <p:cNvPr id="4" name="Picture 3">
            <a:extLst>
              <a:ext uri="{FF2B5EF4-FFF2-40B4-BE49-F238E27FC236}">
                <a16:creationId xmlns:a16="http://schemas.microsoft.com/office/drawing/2014/main" id="{75B5B4C7-2EAA-4993-9F73-1F909FB41D1E}"/>
              </a:ext>
            </a:extLst>
          </p:cNvPr>
          <p:cNvPicPr>
            <a:picLocks noChangeAspect="1"/>
          </p:cNvPicPr>
          <p:nvPr/>
        </p:nvPicPr>
        <p:blipFill>
          <a:blip r:embed="rId2"/>
          <a:stretch>
            <a:fillRect/>
          </a:stretch>
        </p:blipFill>
        <p:spPr>
          <a:xfrm>
            <a:off x="799994" y="3936454"/>
            <a:ext cx="4401714" cy="2514600"/>
          </a:xfrm>
          <a:prstGeom prst="rect">
            <a:avLst/>
          </a:prstGeom>
        </p:spPr>
      </p:pic>
      <p:grpSp>
        <p:nvGrpSpPr>
          <p:cNvPr id="5" name="Group 4">
            <a:extLst>
              <a:ext uri="{FF2B5EF4-FFF2-40B4-BE49-F238E27FC236}">
                <a16:creationId xmlns:a16="http://schemas.microsoft.com/office/drawing/2014/main" id="{409322E1-F003-4B48-89B5-0CEBDAFF2803}"/>
              </a:ext>
            </a:extLst>
          </p:cNvPr>
          <p:cNvGrpSpPr/>
          <p:nvPr/>
        </p:nvGrpSpPr>
        <p:grpSpPr>
          <a:xfrm>
            <a:off x="812800" y="1447800"/>
            <a:ext cx="3865880" cy="2118360"/>
            <a:chOff x="9424225" y="2935219"/>
            <a:chExt cx="3075750" cy="1777766"/>
          </a:xfrm>
        </p:grpSpPr>
        <p:pic>
          <p:nvPicPr>
            <p:cNvPr id="6" name="Picture 5">
              <a:extLst>
                <a:ext uri="{FF2B5EF4-FFF2-40B4-BE49-F238E27FC236}">
                  <a16:creationId xmlns:a16="http://schemas.microsoft.com/office/drawing/2014/main" id="{CF3C780C-89D5-4798-B126-ACBF7E733F91}"/>
                </a:ext>
              </a:extLst>
            </p:cNvPr>
            <p:cNvPicPr>
              <a:picLocks noChangeAspect="1"/>
            </p:cNvPicPr>
            <p:nvPr/>
          </p:nvPicPr>
          <p:blipFill>
            <a:blip r:embed="rId3"/>
            <a:stretch>
              <a:fillRect/>
            </a:stretch>
          </p:blipFill>
          <p:spPr>
            <a:xfrm>
              <a:off x="9424225" y="2935219"/>
              <a:ext cx="3075750" cy="1777766"/>
            </a:xfrm>
            <a:prstGeom prst="rect">
              <a:avLst/>
            </a:prstGeom>
          </p:spPr>
        </p:pic>
        <p:sp>
          <p:nvSpPr>
            <p:cNvPr id="7" name="Rectangle 6">
              <a:extLst>
                <a:ext uri="{FF2B5EF4-FFF2-40B4-BE49-F238E27FC236}">
                  <a16:creationId xmlns:a16="http://schemas.microsoft.com/office/drawing/2014/main" id="{52274FFA-49D1-4A8D-8BAE-AC2E17EF8DE8}"/>
                </a:ext>
              </a:extLst>
            </p:cNvPr>
            <p:cNvSpPr/>
            <p:nvPr/>
          </p:nvSpPr>
          <p:spPr bwMode="auto">
            <a:xfrm>
              <a:off x="11391900" y="4340252"/>
              <a:ext cx="660401" cy="333606"/>
            </a:xfrm>
            <a:prstGeom prst="rect">
              <a:avLst/>
            </a:prstGeom>
            <a:solidFill>
              <a:schemeClr val="bg1"/>
            </a:solidFill>
            <a:ln w="127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lnSpc>
                  <a:spcPts val="2500"/>
                </a:lnSpc>
                <a:spcBef>
                  <a:spcPct val="0"/>
                </a:spcBef>
                <a:spcAft>
                  <a:spcPts val="1000"/>
                </a:spcAft>
                <a:buClr>
                  <a:srgbClr val="FDAA03"/>
                </a:buClr>
              </a:pPr>
              <a:endParaRPr lang="en-US" b="1">
                <a:latin typeface="Arial" charset="0"/>
              </a:endParaRPr>
            </a:p>
          </p:txBody>
        </p:sp>
      </p:grpSp>
    </p:spTree>
    <p:extLst>
      <p:ext uri="{BB962C8B-B14F-4D97-AF65-F5344CB8AC3E}">
        <p14:creationId xmlns:p14="http://schemas.microsoft.com/office/powerpoint/2010/main" val="34286097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Analytic Approaches to SoS Architecture Assessment (2 of 2)</a:t>
            </a:r>
          </a:p>
        </p:txBody>
      </p:sp>
      <p:sp>
        <p:nvSpPr>
          <p:cNvPr id="3" name="Content Placeholder 2"/>
          <p:cNvSpPr>
            <a:spLocks noGrp="1"/>
          </p:cNvSpPr>
          <p:nvPr>
            <p:ph idx="1"/>
          </p:nvPr>
        </p:nvSpPr>
        <p:spPr>
          <a:xfrm>
            <a:off x="7368400" y="1417320"/>
            <a:ext cx="4497975" cy="4678363"/>
          </a:xfrm>
        </p:spPr>
        <p:txBody>
          <a:bodyPr>
            <a:normAutofit/>
          </a:bodyPr>
          <a:lstStyle/>
          <a:p>
            <a:r>
              <a:rPr lang="en-US" dirty="0"/>
              <a:t>Use of architecture data in a graph theoretic analysis</a:t>
            </a:r>
          </a:p>
        </p:txBody>
      </p:sp>
      <p:pic>
        <p:nvPicPr>
          <p:cNvPr id="8" name="Picture 7">
            <a:extLst>
              <a:ext uri="{FF2B5EF4-FFF2-40B4-BE49-F238E27FC236}">
                <a16:creationId xmlns:a16="http://schemas.microsoft.com/office/drawing/2014/main" id="{279FA2E4-751C-4177-883F-6410A5427B14}"/>
              </a:ext>
            </a:extLst>
          </p:cNvPr>
          <p:cNvPicPr>
            <a:picLocks noChangeAspect="1"/>
          </p:cNvPicPr>
          <p:nvPr/>
        </p:nvPicPr>
        <p:blipFill rotWithShape="1">
          <a:blip r:embed="rId3"/>
          <a:srcRect l="3468" t="30070" r="51885"/>
          <a:stretch/>
        </p:blipFill>
        <p:spPr>
          <a:xfrm>
            <a:off x="697161" y="1417320"/>
            <a:ext cx="3027680" cy="2662473"/>
          </a:xfrm>
          <a:prstGeom prst="rect">
            <a:avLst/>
          </a:prstGeom>
        </p:spPr>
      </p:pic>
      <p:pic>
        <p:nvPicPr>
          <p:cNvPr id="9" name="Picture 8">
            <a:extLst>
              <a:ext uri="{FF2B5EF4-FFF2-40B4-BE49-F238E27FC236}">
                <a16:creationId xmlns:a16="http://schemas.microsoft.com/office/drawing/2014/main" id="{4DB2A286-5C44-4B56-99EC-B86EB73D31BC}"/>
              </a:ext>
            </a:extLst>
          </p:cNvPr>
          <p:cNvPicPr>
            <a:picLocks noChangeAspect="1"/>
          </p:cNvPicPr>
          <p:nvPr/>
        </p:nvPicPr>
        <p:blipFill rotWithShape="1">
          <a:blip r:embed="rId3"/>
          <a:srcRect l="49997" t="30070" b="5109"/>
          <a:stretch/>
        </p:blipFill>
        <p:spPr>
          <a:xfrm>
            <a:off x="712287" y="4119752"/>
            <a:ext cx="3228706" cy="2349894"/>
          </a:xfrm>
          <a:prstGeom prst="rect">
            <a:avLst/>
          </a:prstGeom>
        </p:spPr>
      </p:pic>
      <p:pic>
        <p:nvPicPr>
          <p:cNvPr id="10" name="Picture 2" descr="https://communityshare.mitre.org/sites/MBSoSE/Lists/SharedDocuments/Images%20For%20Project%20Page/AnalysisGUI.png">
            <a:extLst>
              <a:ext uri="{FF2B5EF4-FFF2-40B4-BE49-F238E27FC236}">
                <a16:creationId xmlns:a16="http://schemas.microsoft.com/office/drawing/2014/main" id="{5B9C2CBA-75BE-478A-9FDB-1C8F65DB46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5269" y="2658803"/>
            <a:ext cx="4236542" cy="25522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204F3B95-2674-4EB7-B911-6DA794DBC5DB}"/>
              </a:ext>
            </a:extLst>
          </p:cNvPr>
          <p:cNvPicPr>
            <a:picLocks noChangeAspect="1"/>
          </p:cNvPicPr>
          <p:nvPr/>
        </p:nvPicPr>
        <p:blipFill>
          <a:blip r:embed="rId5"/>
          <a:stretch>
            <a:fillRect/>
          </a:stretch>
        </p:blipFill>
        <p:spPr>
          <a:xfrm>
            <a:off x="3940993" y="1632303"/>
            <a:ext cx="3256213" cy="2053000"/>
          </a:xfrm>
          <a:prstGeom prst="rect">
            <a:avLst/>
          </a:prstGeom>
        </p:spPr>
      </p:pic>
      <p:pic>
        <p:nvPicPr>
          <p:cNvPr id="12" name="Picture 11">
            <a:extLst>
              <a:ext uri="{FF2B5EF4-FFF2-40B4-BE49-F238E27FC236}">
                <a16:creationId xmlns:a16="http://schemas.microsoft.com/office/drawing/2014/main" id="{1157A16F-0FC5-46BF-B211-4949648A1776}"/>
              </a:ext>
            </a:extLst>
          </p:cNvPr>
          <p:cNvPicPr>
            <a:picLocks noChangeAspect="1"/>
          </p:cNvPicPr>
          <p:nvPr/>
        </p:nvPicPr>
        <p:blipFill>
          <a:blip r:embed="rId6"/>
          <a:stretch>
            <a:fillRect/>
          </a:stretch>
        </p:blipFill>
        <p:spPr>
          <a:xfrm>
            <a:off x="4112187" y="4026308"/>
            <a:ext cx="3326894" cy="2286600"/>
          </a:xfrm>
          <a:prstGeom prst="rect">
            <a:avLst/>
          </a:prstGeom>
        </p:spPr>
      </p:pic>
      <p:sp>
        <p:nvSpPr>
          <p:cNvPr id="13" name="Rectangle 12">
            <a:extLst>
              <a:ext uri="{FF2B5EF4-FFF2-40B4-BE49-F238E27FC236}">
                <a16:creationId xmlns:a16="http://schemas.microsoft.com/office/drawing/2014/main" id="{E8CF2530-636A-4A3C-8A62-977087C7E882}"/>
              </a:ext>
            </a:extLst>
          </p:cNvPr>
          <p:cNvSpPr/>
          <p:nvPr/>
        </p:nvSpPr>
        <p:spPr>
          <a:xfrm>
            <a:off x="8059290" y="5590258"/>
            <a:ext cx="3548499" cy="852330"/>
          </a:xfrm>
          <a:prstGeom prst="rect">
            <a:avLst/>
          </a:prstGeom>
          <a:solidFill>
            <a:srgbClr val="002060"/>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See NDIA paper </a:t>
            </a:r>
            <a:r>
              <a:rPr lang="en-US" dirty="0"/>
              <a:t>19802</a:t>
            </a:r>
            <a:r>
              <a:rPr lang="en-US" dirty="0">
                <a:solidFill>
                  <a:schemeClr val="bg1"/>
                </a:solidFill>
              </a:rPr>
              <a:t> for technical details</a:t>
            </a:r>
          </a:p>
        </p:txBody>
      </p:sp>
    </p:spTree>
    <p:extLst>
      <p:ext uri="{BB962C8B-B14F-4D97-AF65-F5344CB8AC3E}">
        <p14:creationId xmlns:p14="http://schemas.microsoft.com/office/powerpoint/2010/main" val="13979177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Analytic Approaches to SoS Architecture Assessment</a:t>
            </a:r>
          </a:p>
        </p:txBody>
      </p:sp>
      <p:sp>
        <p:nvSpPr>
          <p:cNvPr id="3" name="Content Placeholder 2"/>
          <p:cNvSpPr>
            <a:spLocks noGrp="1"/>
          </p:cNvSpPr>
          <p:nvPr>
            <p:ph idx="1"/>
          </p:nvPr>
        </p:nvSpPr>
        <p:spPr>
          <a:xfrm>
            <a:off x="7368400" y="1417320"/>
            <a:ext cx="4497975" cy="4678363"/>
          </a:xfrm>
        </p:spPr>
        <p:txBody>
          <a:bodyPr>
            <a:normAutofit/>
          </a:bodyPr>
          <a:lstStyle/>
          <a:p>
            <a:r>
              <a:rPr lang="en-US" dirty="0"/>
              <a:t>Use of architecture data in a graph theoretic analysis</a:t>
            </a:r>
          </a:p>
        </p:txBody>
      </p:sp>
      <p:pic>
        <p:nvPicPr>
          <p:cNvPr id="8" name="Picture 7">
            <a:extLst>
              <a:ext uri="{FF2B5EF4-FFF2-40B4-BE49-F238E27FC236}">
                <a16:creationId xmlns:a16="http://schemas.microsoft.com/office/drawing/2014/main" id="{279FA2E4-751C-4177-883F-6410A5427B14}"/>
              </a:ext>
            </a:extLst>
          </p:cNvPr>
          <p:cNvPicPr>
            <a:picLocks noChangeAspect="1"/>
          </p:cNvPicPr>
          <p:nvPr/>
        </p:nvPicPr>
        <p:blipFill rotWithShape="1">
          <a:blip r:embed="rId3"/>
          <a:srcRect l="3468" t="30070" r="51885"/>
          <a:stretch/>
        </p:blipFill>
        <p:spPr>
          <a:xfrm>
            <a:off x="697161" y="1417320"/>
            <a:ext cx="3027680" cy="2662473"/>
          </a:xfrm>
          <a:prstGeom prst="rect">
            <a:avLst/>
          </a:prstGeom>
        </p:spPr>
      </p:pic>
      <p:pic>
        <p:nvPicPr>
          <p:cNvPr id="9" name="Picture 8">
            <a:extLst>
              <a:ext uri="{FF2B5EF4-FFF2-40B4-BE49-F238E27FC236}">
                <a16:creationId xmlns:a16="http://schemas.microsoft.com/office/drawing/2014/main" id="{4DB2A286-5C44-4B56-99EC-B86EB73D31BC}"/>
              </a:ext>
            </a:extLst>
          </p:cNvPr>
          <p:cNvPicPr>
            <a:picLocks noChangeAspect="1"/>
          </p:cNvPicPr>
          <p:nvPr/>
        </p:nvPicPr>
        <p:blipFill rotWithShape="1">
          <a:blip r:embed="rId3"/>
          <a:srcRect l="49997" t="30070" b="5109"/>
          <a:stretch/>
        </p:blipFill>
        <p:spPr>
          <a:xfrm>
            <a:off x="712287" y="4119752"/>
            <a:ext cx="3228706" cy="2349894"/>
          </a:xfrm>
          <a:prstGeom prst="rect">
            <a:avLst/>
          </a:prstGeom>
        </p:spPr>
      </p:pic>
      <p:pic>
        <p:nvPicPr>
          <p:cNvPr id="10" name="Picture 2" descr="https://communityshare.mitre.org/sites/MBSoSE/Lists/SharedDocuments/Images%20For%20Project%20Page/AnalysisGUI.png">
            <a:extLst>
              <a:ext uri="{FF2B5EF4-FFF2-40B4-BE49-F238E27FC236}">
                <a16:creationId xmlns:a16="http://schemas.microsoft.com/office/drawing/2014/main" id="{5B9C2CBA-75BE-478A-9FDB-1C8F65DB46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5269" y="2658803"/>
            <a:ext cx="4236542" cy="25522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204F3B95-2674-4EB7-B911-6DA794DBC5DB}"/>
              </a:ext>
            </a:extLst>
          </p:cNvPr>
          <p:cNvPicPr>
            <a:picLocks noChangeAspect="1"/>
          </p:cNvPicPr>
          <p:nvPr/>
        </p:nvPicPr>
        <p:blipFill>
          <a:blip r:embed="rId5"/>
          <a:stretch>
            <a:fillRect/>
          </a:stretch>
        </p:blipFill>
        <p:spPr>
          <a:xfrm>
            <a:off x="3940993" y="1632303"/>
            <a:ext cx="3256213" cy="2053000"/>
          </a:xfrm>
          <a:prstGeom prst="rect">
            <a:avLst/>
          </a:prstGeom>
        </p:spPr>
      </p:pic>
      <p:pic>
        <p:nvPicPr>
          <p:cNvPr id="12" name="Picture 11">
            <a:extLst>
              <a:ext uri="{FF2B5EF4-FFF2-40B4-BE49-F238E27FC236}">
                <a16:creationId xmlns:a16="http://schemas.microsoft.com/office/drawing/2014/main" id="{1157A16F-0FC5-46BF-B211-4949648A1776}"/>
              </a:ext>
            </a:extLst>
          </p:cNvPr>
          <p:cNvPicPr>
            <a:picLocks noChangeAspect="1"/>
          </p:cNvPicPr>
          <p:nvPr/>
        </p:nvPicPr>
        <p:blipFill>
          <a:blip r:embed="rId6"/>
          <a:stretch>
            <a:fillRect/>
          </a:stretch>
        </p:blipFill>
        <p:spPr>
          <a:xfrm>
            <a:off x="4112187" y="4026308"/>
            <a:ext cx="3326894" cy="2286600"/>
          </a:xfrm>
          <a:prstGeom prst="rect">
            <a:avLst/>
          </a:prstGeom>
        </p:spPr>
      </p:pic>
      <p:sp>
        <p:nvSpPr>
          <p:cNvPr id="13" name="Rectangle 12">
            <a:extLst>
              <a:ext uri="{FF2B5EF4-FFF2-40B4-BE49-F238E27FC236}">
                <a16:creationId xmlns:a16="http://schemas.microsoft.com/office/drawing/2014/main" id="{E8CF2530-636A-4A3C-8A62-977087C7E882}"/>
              </a:ext>
            </a:extLst>
          </p:cNvPr>
          <p:cNvSpPr/>
          <p:nvPr/>
        </p:nvSpPr>
        <p:spPr>
          <a:xfrm>
            <a:off x="8059290" y="5590258"/>
            <a:ext cx="3548499" cy="852330"/>
          </a:xfrm>
          <a:prstGeom prst="rect">
            <a:avLst/>
          </a:prstGeom>
          <a:solidFill>
            <a:srgbClr val="002060"/>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See NDIA paper XYZ for technical details</a:t>
            </a:r>
          </a:p>
        </p:txBody>
      </p:sp>
      <p:sp>
        <p:nvSpPr>
          <p:cNvPr id="14" name="Rectangle 13">
            <a:extLst>
              <a:ext uri="{FF2B5EF4-FFF2-40B4-BE49-F238E27FC236}">
                <a16:creationId xmlns:a16="http://schemas.microsoft.com/office/drawing/2014/main" id="{C968240E-9D22-44EE-AE72-79A4BC2EDB04}"/>
              </a:ext>
            </a:extLst>
          </p:cNvPr>
          <p:cNvSpPr/>
          <p:nvPr/>
        </p:nvSpPr>
        <p:spPr>
          <a:xfrm>
            <a:off x="899676" y="1527894"/>
            <a:ext cx="10880844" cy="4766226"/>
          </a:xfrm>
          <a:prstGeom prst="rect">
            <a:avLst/>
          </a:prstGeom>
          <a:solidFill>
            <a:srgbClr val="F3FAFF"/>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Rectangle 14">
            <a:extLst>
              <a:ext uri="{FF2B5EF4-FFF2-40B4-BE49-F238E27FC236}">
                <a16:creationId xmlns:a16="http://schemas.microsoft.com/office/drawing/2014/main" id="{0EB1A8E7-AB8B-4111-A34C-59A1032CA19C}"/>
              </a:ext>
            </a:extLst>
          </p:cNvPr>
          <p:cNvSpPr/>
          <p:nvPr/>
        </p:nvSpPr>
        <p:spPr>
          <a:xfrm>
            <a:off x="1329960" y="1576043"/>
            <a:ext cx="10450560" cy="4669927"/>
          </a:xfrm>
          <a:prstGeom prst="rect">
            <a:avLst/>
          </a:prstGeom>
          <a:solidFill>
            <a:srgbClr val="F3FA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spcAft>
                <a:spcPts val="1800"/>
              </a:spcAft>
            </a:pPr>
            <a:r>
              <a:rPr lang="en-US" sz="2800" b="1" dirty="0">
                <a:solidFill>
                  <a:srgbClr val="002060"/>
                </a:solidFill>
              </a:rPr>
              <a:t>Why is this important for mission engineering?</a:t>
            </a:r>
          </a:p>
          <a:p>
            <a:pPr marL="285750" indent="-285750">
              <a:lnSpc>
                <a:spcPct val="90000"/>
              </a:lnSpc>
              <a:spcAft>
                <a:spcPts val="1800"/>
              </a:spcAft>
              <a:buFont typeface="Arial" panose="020B0604020202020204" pitchFamily="34" charset="0"/>
              <a:buChar char="•"/>
            </a:pPr>
            <a:r>
              <a:rPr lang="en-US" sz="2200" dirty="0">
                <a:solidFill>
                  <a:srgbClr val="002060"/>
                </a:solidFill>
              </a:rPr>
              <a:t>Scale and complexity of missions require trades across multiple metrics and many solution options</a:t>
            </a:r>
          </a:p>
          <a:p>
            <a:pPr marL="285750" indent="-285750">
              <a:lnSpc>
                <a:spcPct val="90000"/>
              </a:lnSpc>
              <a:spcAft>
                <a:spcPts val="1800"/>
              </a:spcAft>
              <a:buFont typeface="Arial" panose="020B0604020202020204" pitchFamily="34" charset="0"/>
              <a:buChar char="•"/>
            </a:pPr>
            <a:r>
              <a:rPr lang="en-US" sz="2200" dirty="0">
                <a:solidFill>
                  <a:srgbClr val="002060"/>
                </a:solidFill>
              </a:rPr>
              <a:t>Lightweight analytic tools leverage architecture data to enable an initial quantification of mission impacts due to architecture changes</a:t>
            </a:r>
          </a:p>
          <a:p>
            <a:pPr marL="285750" indent="-285750">
              <a:lnSpc>
                <a:spcPct val="90000"/>
              </a:lnSpc>
              <a:spcAft>
                <a:spcPts val="1800"/>
              </a:spcAft>
              <a:buFont typeface="Arial" panose="020B0604020202020204" pitchFamily="34" charset="0"/>
              <a:buChar char="•"/>
            </a:pPr>
            <a:r>
              <a:rPr lang="en-US" sz="2200" dirty="0">
                <a:solidFill>
                  <a:srgbClr val="002060"/>
                </a:solidFill>
              </a:rPr>
              <a:t>This initial analysis can be used to filter out undesirable architecture options prior to investing resources to assess options with more detailed modeling and simulation tools</a:t>
            </a:r>
          </a:p>
          <a:p>
            <a:pPr>
              <a:lnSpc>
                <a:spcPct val="90000"/>
              </a:lnSpc>
              <a:spcAft>
                <a:spcPts val="1800"/>
              </a:spcAft>
            </a:pPr>
            <a:endParaRPr lang="en-US" sz="2200" dirty="0">
              <a:solidFill>
                <a:srgbClr val="002060"/>
              </a:solidFill>
            </a:endParaRPr>
          </a:p>
          <a:p>
            <a:pPr marL="285750" indent="-285750">
              <a:lnSpc>
                <a:spcPct val="90000"/>
              </a:lnSpc>
              <a:spcAft>
                <a:spcPts val="1800"/>
              </a:spcAft>
              <a:buFont typeface="Arial" panose="020B0604020202020204" pitchFamily="34" charset="0"/>
              <a:buChar char="•"/>
            </a:pPr>
            <a:endParaRPr lang="en-US" sz="2200" dirty="0">
              <a:solidFill>
                <a:srgbClr val="002060"/>
              </a:solidFill>
            </a:endParaRPr>
          </a:p>
        </p:txBody>
      </p:sp>
    </p:spTree>
    <p:extLst>
      <p:ext uri="{BB962C8B-B14F-4D97-AF65-F5344CB8AC3E}">
        <p14:creationId xmlns:p14="http://schemas.microsoft.com/office/powerpoint/2010/main" val="13120582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Linking SoS Architecture to Operational Outcomes</a:t>
            </a:r>
          </a:p>
        </p:txBody>
      </p:sp>
      <p:sp>
        <p:nvSpPr>
          <p:cNvPr id="3" name="Content Placeholder 2"/>
          <p:cNvSpPr>
            <a:spLocks noGrp="1"/>
          </p:cNvSpPr>
          <p:nvPr>
            <p:ph idx="1"/>
          </p:nvPr>
        </p:nvSpPr>
        <p:spPr/>
        <p:txBody>
          <a:bodyPr/>
          <a:lstStyle/>
          <a:p>
            <a:r>
              <a:rPr lang="en-US" dirty="0"/>
              <a:t>Effectiveness of SoS for missions is based on mission outcomes</a:t>
            </a:r>
          </a:p>
          <a:p>
            <a:pPr lvl="1"/>
            <a:r>
              <a:rPr lang="en-US" dirty="0"/>
              <a:t>SE analysis of SoS for missions addresses the technical feasibility of the SoS options</a:t>
            </a:r>
          </a:p>
          <a:p>
            <a:pPr lvl="1"/>
            <a:r>
              <a:rPr lang="en-US" dirty="0"/>
              <a:t> Analyzing alternative SoS architectures or specific SoS compositions also needs to consider the impact on mission outcomes, typically addressed in operational simulations or test environments</a:t>
            </a:r>
          </a:p>
          <a:p>
            <a:pPr lvl="1"/>
            <a:r>
              <a:rPr lang="en-US" dirty="0"/>
              <a:t>This includes </a:t>
            </a:r>
            <a:r>
              <a:rPr lang="en-US" b="1" i="1" dirty="0"/>
              <a:t>developing automated interfaces between architecture models and operational simulations</a:t>
            </a:r>
            <a:r>
              <a:rPr lang="en-US" dirty="0"/>
              <a:t>, allowing for analysis of the effectiveness of the SoS in representation scenarios, following proposed concepts of employment</a:t>
            </a:r>
          </a:p>
          <a:p>
            <a:pPr lvl="1"/>
            <a:r>
              <a:rPr lang="en-US" dirty="0"/>
              <a:t>Examples include Rhapsody to ADSIM, more recently to AFSIM</a:t>
            </a:r>
          </a:p>
        </p:txBody>
      </p:sp>
      <p:pic>
        <p:nvPicPr>
          <p:cNvPr id="4" name="Picture 3">
            <a:extLst>
              <a:ext uri="{FF2B5EF4-FFF2-40B4-BE49-F238E27FC236}">
                <a16:creationId xmlns:a16="http://schemas.microsoft.com/office/drawing/2014/main" id="{348A13C4-3316-44F2-B6AE-4784B1E7F69D}"/>
              </a:ext>
            </a:extLst>
          </p:cNvPr>
          <p:cNvPicPr>
            <a:picLocks noChangeAspect="1"/>
          </p:cNvPicPr>
          <p:nvPr/>
        </p:nvPicPr>
        <p:blipFill>
          <a:blip r:embed="rId3"/>
          <a:stretch>
            <a:fillRect/>
          </a:stretch>
        </p:blipFill>
        <p:spPr>
          <a:xfrm>
            <a:off x="3694607" y="4782646"/>
            <a:ext cx="3036511" cy="1569406"/>
          </a:xfrm>
          <a:prstGeom prst="rect">
            <a:avLst/>
          </a:prstGeom>
        </p:spPr>
      </p:pic>
      <p:pic>
        <p:nvPicPr>
          <p:cNvPr id="5" name="Picture 4">
            <a:extLst>
              <a:ext uri="{FF2B5EF4-FFF2-40B4-BE49-F238E27FC236}">
                <a16:creationId xmlns:a16="http://schemas.microsoft.com/office/drawing/2014/main" id="{CBBD798B-7D08-4123-9F7E-BDCD3D9751C8}"/>
              </a:ext>
            </a:extLst>
          </p:cNvPr>
          <p:cNvPicPr>
            <a:picLocks noChangeAspect="1"/>
          </p:cNvPicPr>
          <p:nvPr/>
        </p:nvPicPr>
        <p:blipFill>
          <a:blip r:embed="rId4"/>
          <a:stretch>
            <a:fillRect/>
          </a:stretch>
        </p:blipFill>
        <p:spPr>
          <a:xfrm>
            <a:off x="7751213" y="4673469"/>
            <a:ext cx="3723423" cy="1678583"/>
          </a:xfrm>
          <a:prstGeom prst="rect">
            <a:avLst/>
          </a:prstGeom>
        </p:spPr>
      </p:pic>
      <p:pic>
        <p:nvPicPr>
          <p:cNvPr id="6" name="Picture 5">
            <a:extLst>
              <a:ext uri="{FF2B5EF4-FFF2-40B4-BE49-F238E27FC236}">
                <a16:creationId xmlns:a16="http://schemas.microsoft.com/office/drawing/2014/main" id="{3E8F1FCB-9C8B-4F2C-B3BB-FA21725E5553}"/>
              </a:ext>
            </a:extLst>
          </p:cNvPr>
          <p:cNvPicPr>
            <a:picLocks noChangeAspect="1"/>
          </p:cNvPicPr>
          <p:nvPr/>
        </p:nvPicPr>
        <p:blipFill>
          <a:blip r:embed="rId5"/>
          <a:stretch>
            <a:fillRect/>
          </a:stretch>
        </p:blipFill>
        <p:spPr>
          <a:xfrm>
            <a:off x="990918" y="4935047"/>
            <a:ext cx="2525572" cy="1417005"/>
          </a:xfrm>
          <a:prstGeom prst="rect">
            <a:avLst/>
          </a:prstGeom>
          <a:ln>
            <a:solidFill>
              <a:srgbClr val="002060"/>
            </a:solidFill>
          </a:ln>
        </p:spPr>
      </p:pic>
    </p:spTree>
    <p:extLst>
      <p:ext uri="{BB962C8B-B14F-4D97-AF65-F5344CB8AC3E}">
        <p14:creationId xmlns:p14="http://schemas.microsoft.com/office/powerpoint/2010/main" val="33912155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Linking SoS Architecture to Operational Outcomes</a:t>
            </a:r>
          </a:p>
        </p:txBody>
      </p:sp>
      <p:sp>
        <p:nvSpPr>
          <p:cNvPr id="3" name="Content Placeholder 2"/>
          <p:cNvSpPr>
            <a:spLocks noGrp="1"/>
          </p:cNvSpPr>
          <p:nvPr>
            <p:ph idx="1"/>
          </p:nvPr>
        </p:nvSpPr>
        <p:spPr/>
        <p:txBody>
          <a:bodyPr/>
          <a:lstStyle/>
          <a:p>
            <a:r>
              <a:rPr lang="en-US" dirty="0"/>
              <a:t>Effectiveness of SoS for missions is based on mission outcomes</a:t>
            </a:r>
          </a:p>
          <a:p>
            <a:pPr lvl="1"/>
            <a:r>
              <a:rPr lang="en-US" dirty="0"/>
              <a:t>SE analysis of SoS for missions addresses the technical feasibility of the SoS options</a:t>
            </a:r>
          </a:p>
          <a:p>
            <a:pPr lvl="1"/>
            <a:r>
              <a:rPr lang="en-US" dirty="0"/>
              <a:t> Analyzing alternative SoS architectures or specific SoS compositions also needs to consider the impact on mission outcomes, typically addressed in operational simulations or test environments</a:t>
            </a:r>
          </a:p>
          <a:p>
            <a:pPr lvl="1"/>
            <a:r>
              <a:rPr lang="en-US" dirty="0"/>
              <a:t>This includes </a:t>
            </a:r>
            <a:r>
              <a:rPr lang="en-US" b="1" i="1" dirty="0"/>
              <a:t>developing automated interfaces between architecture models and operational simulations</a:t>
            </a:r>
            <a:r>
              <a:rPr lang="en-US" dirty="0"/>
              <a:t>, allowing for analysis of the effectiveness of the SoS in representation scenarios, following proposed concepts of employment</a:t>
            </a:r>
          </a:p>
          <a:p>
            <a:pPr lvl="1"/>
            <a:r>
              <a:rPr lang="en-US" dirty="0"/>
              <a:t>Examples include Rhapsody to ADSIM, more recently to AFSIM</a:t>
            </a:r>
          </a:p>
        </p:txBody>
      </p:sp>
      <p:pic>
        <p:nvPicPr>
          <p:cNvPr id="4" name="Picture 3">
            <a:extLst>
              <a:ext uri="{FF2B5EF4-FFF2-40B4-BE49-F238E27FC236}">
                <a16:creationId xmlns:a16="http://schemas.microsoft.com/office/drawing/2014/main" id="{348A13C4-3316-44F2-B6AE-4784B1E7F69D}"/>
              </a:ext>
            </a:extLst>
          </p:cNvPr>
          <p:cNvPicPr>
            <a:picLocks noChangeAspect="1"/>
          </p:cNvPicPr>
          <p:nvPr/>
        </p:nvPicPr>
        <p:blipFill>
          <a:blip r:embed="rId3"/>
          <a:stretch>
            <a:fillRect/>
          </a:stretch>
        </p:blipFill>
        <p:spPr>
          <a:xfrm>
            <a:off x="3694607" y="4782646"/>
            <a:ext cx="3036511" cy="1569406"/>
          </a:xfrm>
          <a:prstGeom prst="rect">
            <a:avLst/>
          </a:prstGeom>
        </p:spPr>
      </p:pic>
      <p:pic>
        <p:nvPicPr>
          <p:cNvPr id="5" name="Picture 4">
            <a:extLst>
              <a:ext uri="{FF2B5EF4-FFF2-40B4-BE49-F238E27FC236}">
                <a16:creationId xmlns:a16="http://schemas.microsoft.com/office/drawing/2014/main" id="{CBBD798B-7D08-4123-9F7E-BDCD3D9751C8}"/>
              </a:ext>
            </a:extLst>
          </p:cNvPr>
          <p:cNvPicPr>
            <a:picLocks noChangeAspect="1"/>
          </p:cNvPicPr>
          <p:nvPr/>
        </p:nvPicPr>
        <p:blipFill>
          <a:blip r:embed="rId4"/>
          <a:stretch>
            <a:fillRect/>
          </a:stretch>
        </p:blipFill>
        <p:spPr>
          <a:xfrm>
            <a:off x="7751213" y="4673469"/>
            <a:ext cx="3723423" cy="1678583"/>
          </a:xfrm>
          <a:prstGeom prst="rect">
            <a:avLst/>
          </a:prstGeom>
        </p:spPr>
      </p:pic>
      <p:pic>
        <p:nvPicPr>
          <p:cNvPr id="6" name="Picture 5">
            <a:extLst>
              <a:ext uri="{FF2B5EF4-FFF2-40B4-BE49-F238E27FC236}">
                <a16:creationId xmlns:a16="http://schemas.microsoft.com/office/drawing/2014/main" id="{3E8F1FCB-9C8B-4F2C-B3BB-FA21725E5553}"/>
              </a:ext>
            </a:extLst>
          </p:cNvPr>
          <p:cNvPicPr>
            <a:picLocks noChangeAspect="1"/>
          </p:cNvPicPr>
          <p:nvPr/>
        </p:nvPicPr>
        <p:blipFill>
          <a:blip r:embed="rId5"/>
          <a:stretch>
            <a:fillRect/>
          </a:stretch>
        </p:blipFill>
        <p:spPr>
          <a:xfrm>
            <a:off x="990918" y="4935047"/>
            <a:ext cx="2525572" cy="1417005"/>
          </a:xfrm>
          <a:prstGeom prst="rect">
            <a:avLst/>
          </a:prstGeom>
          <a:ln>
            <a:solidFill>
              <a:srgbClr val="002060"/>
            </a:solidFill>
          </a:ln>
        </p:spPr>
      </p:pic>
      <p:sp>
        <p:nvSpPr>
          <p:cNvPr id="7" name="Rectangle 6">
            <a:extLst>
              <a:ext uri="{FF2B5EF4-FFF2-40B4-BE49-F238E27FC236}">
                <a16:creationId xmlns:a16="http://schemas.microsoft.com/office/drawing/2014/main" id="{0136CF86-9A72-46C4-9157-CE1BD5AB50D3}"/>
              </a:ext>
            </a:extLst>
          </p:cNvPr>
          <p:cNvSpPr/>
          <p:nvPr/>
        </p:nvSpPr>
        <p:spPr>
          <a:xfrm>
            <a:off x="899676" y="1436453"/>
            <a:ext cx="10880844" cy="5330107"/>
          </a:xfrm>
          <a:prstGeom prst="rect">
            <a:avLst/>
          </a:prstGeom>
          <a:solidFill>
            <a:schemeClr val="accent6">
              <a:lumMod val="95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7">
            <a:extLst>
              <a:ext uri="{FF2B5EF4-FFF2-40B4-BE49-F238E27FC236}">
                <a16:creationId xmlns:a16="http://schemas.microsoft.com/office/drawing/2014/main" id="{93F86E5B-F015-4123-8B74-3FE669141379}"/>
              </a:ext>
            </a:extLst>
          </p:cNvPr>
          <p:cNvSpPr/>
          <p:nvPr/>
        </p:nvSpPr>
        <p:spPr>
          <a:xfrm>
            <a:off x="1127760" y="1576042"/>
            <a:ext cx="10652760" cy="5083837"/>
          </a:xfrm>
          <a:prstGeom prst="rect">
            <a:avLst/>
          </a:prstGeom>
          <a:solidFill>
            <a:schemeClr val="accent6">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spcAft>
                <a:spcPts val="1200"/>
              </a:spcAft>
            </a:pPr>
            <a:r>
              <a:rPr lang="en-US" sz="2800" b="1" dirty="0">
                <a:solidFill>
                  <a:srgbClr val="002060"/>
                </a:solidFill>
              </a:rPr>
              <a:t>Why is this important for mission engineering?</a:t>
            </a:r>
          </a:p>
          <a:p>
            <a:pPr marL="285750" indent="-285750">
              <a:lnSpc>
                <a:spcPct val="90000"/>
              </a:lnSpc>
              <a:spcAft>
                <a:spcPts val="1200"/>
              </a:spcAft>
              <a:buFont typeface="Arial" panose="020B0604020202020204" pitchFamily="34" charset="0"/>
              <a:buChar char="•"/>
            </a:pPr>
            <a:r>
              <a:rPr lang="en-US" sz="2200" dirty="0">
                <a:solidFill>
                  <a:srgbClr val="002060"/>
                </a:solidFill>
              </a:rPr>
              <a:t>Mission engineering is all about achieving user operational capability</a:t>
            </a:r>
          </a:p>
          <a:p>
            <a:pPr marL="285750" indent="-285750">
              <a:lnSpc>
                <a:spcPct val="90000"/>
              </a:lnSpc>
              <a:spcAft>
                <a:spcPts val="1200"/>
              </a:spcAft>
              <a:buFont typeface="Arial" panose="020B0604020202020204" pitchFamily="34" charset="0"/>
              <a:buChar char="•"/>
            </a:pPr>
            <a:r>
              <a:rPr lang="en-US" sz="2200" dirty="0">
                <a:solidFill>
                  <a:srgbClr val="002060"/>
                </a:solidFill>
              </a:rPr>
              <a:t>Ensuring technical feasibility is an important prerequisite – it is key that systems work together as planned based on engineering across the systems supporting the mission</a:t>
            </a:r>
          </a:p>
          <a:p>
            <a:pPr marL="285750" indent="-285750">
              <a:lnSpc>
                <a:spcPct val="90000"/>
              </a:lnSpc>
              <a:spcAft>
                <a:spcPts val="1200"/>
              </a:spcAft>
              <a:buFont typeface="Arial" panose="020B0604020202020204" pitchFamily="34" charset="0"/>
              <a:buChar char="•"/>
            </a:pPr>
            <a:r>
              <a:rPr lang="en-US" sz="2200" dirty="0">
                <a:solidFill>
                  <a:srgbClr val="002060"/>
                </a:solidFill>
              </a:rPr>
              <a:t>But it is key that the mission SoS composition is fit for purpose in the mission environment – physical, threat, etc. – and when executed leads to the expected mission outcomes under anticipated conditions</a:t>
            </a:r>
          </a:p>
          <a:p>
            <a:pPr marL="285750" indent="-285750">
              <a:lnSpc>
                <a:spcPct val="90000"/>
              </a:lnSpc>
              <a:spcAft>
                <a:spcPts val="1200"/>
              </a:spcAft>
              <a:buFont typeface="Arial" panose="020B0604020202020204" pitchFamily="34" charset="0"/>
              <a:buChar char="•"/>
            </a:pPr>
            <a:r>
              <a:rPr lang="en-US" sz="2200" dirty="0">
                <a:solidFill>
                  <a:srgbClr val="002060"/>
                </a:solidFill>
              </a:rPr>
              <a:t>Mission SoS architectures can be complex, and it can be time consuming and error prone to have to manually instantiate these in today’s operational simulations</a:t>
            </a:r>
          </a:p>
          <a:p>
            <a:pPr marL="285750" indent="-285750">
              <a:lnSpc>
                <a:spcPct val="90000"/>
              </a:lnSpc>
              <a:spcAft>
                <a:spcPts val="1200"/>
              </a:spcAft>
              <a:buFont typeface="Arial" panose="020B0604020202020204" pitchFamily="34" charset="0"/>
              <a:buChar char="•"/>
            </a:pPr>
            <a:r>
              <a:rPr lang="en-US" sz="2200" dirty="0">
                <a:solidFill>
                  <a:srgbClr val="002060"/>
                </a:solidFill>
              </a:rPr>
              <a:t>Automating this facilitates the conduct of the analysis of the mission effect or proposed or alternative SoS compositions, and it allows operators and commanders to see the proposed composition in their operation context</a:t>
            </a:r>
          </a:p>
        </p:txBody>
      </p:sp>
    </p:spTree>
    <p:extLst>
      <p:ext uri="{BB962C8B-B14F-4D97-AF65-F5344CB8AC3E}">
        <p14:creationId xmlns:p14="http://schemas.microsoft.com/office/powerpoint/2010/main" val="14661786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191CA-93B8-4C70-BAC9-4B2F422820D1}"/>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010CFB53-F198-481C-8109-99E01FABE528}"/>
              </a:ext>
            </a:extLst>
          </p:cNvPr>
          <p:cNvSpPr>
            <a:spLocks noGrp="1"/>
          </p:cNvSpPr>
          <p:nvPr>
            <p:ph idx="1"/>
          </p:nvPr>
        </p:nvSpPr>
        <p:spPr>
          <a:xfrm>
            <a:off x="812800" y="1524000"/>
            <a:ext cx="10972800" cy="4678363"/>
          </a:xfrm>
        </p:spPr>
        <p:txBody>
          <a:bodyPr/>
          <a:lstStyle/>
          <a:p>
            <a:r>
              <a:rPr lang="en-US" dirty="0"/>
              <a:t>Mission engineering is an application of SoSE with specific driving characteristics</a:t>
            </a:r>
          </a:p>
          <a:p>
            <a:r>
              <a:rPr lang="en-US" dirty="0"/>
              <a:t>As SoSE technical approaches and tools evolve, they provide valuable capabilities to enable technically based approaches to addressing mission engineering challenges</a:t>
            </a:r>
          </a:p>
          <a:p>
            <a:endParaRPr lang="en-US" dirty="0"/>
          </a:p>
        </p:txBody>
      </p:sp>
    </p:spTree>
    <p:extLst>
      <p:ext uri="{BB962C8B-B14F-4D97-AF65-F5344CB8AC3E}">
        <p14:creationId xmlns:p14="http://schemas.microsoft.com/office/powerpoint/2010/main" val="20925754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Topics</a:t>
            </a:r>
          </a:p>
        </p:txBody>
      </p:sp>
      <p:sp>
        <p:nvSpPr>
          <p:cNvPr id="3" name="Content Placeholder 2"/>
          <p:cNvSpPr>
            <a:spLocks noGrp="1"/>
          </p:cNvSpPr>
          <p:nvPr>
            <p:ph idx="1"/>
          </p:nvPr>
        </p:nvSpPr>
        <p:spPr>
          <a:xfrm>
            <a:off x="812799" y="1447800"/>
            <a:ext cx="10980615" cy="4678363"/>
          </a:xfrm>
        </p:spPr>
        <p:txBody>
          <a:bodyPr>
            <a:normAutofit/>
          </a:bodyPr>
          <a:lstStyle/>
          <a:p>
            <a:pPr>
              <a:spcAft>
                <a:spcPts val="1800"/>
              </a:spcAft>
            </a:pPr>
            <a:r>
              <a:rPr lang="en-US" dirty="0"/>
              <a:t>Mission engineering (ME) </a:t>
            </a:r>
          </a:p>
          <a:p>
            <a:pPr>
              <a:spcAft>
                <a:spcPts val="1800"/>
              </a:spcAft>
            </a:pPr>
            <a:r>
              <a:rPr lang="en-US" dirty="0"/>
              <a:t>The relationship between system of systems engineering (SoSE) and ME</a:t>
            </a:r>
          </a:p>
          <a:p>
            <a:pPr>
              <a:spcAft>
                <a:spcPts val="1800"/>
              </a:spcAft>
            </a:pPr>
            <a:r>
              <a:rPr lang="en-US" dirty="0"/>
              <a:t>Particular challenges of SoSE applied to missions</a:t>
            </a:r>
          </a:p>
          <a:p>
            <a:pPr>
              <a:spcAft>
                <a:spcPts val="1800"/>
              </a:spcAft>
            </a:pPr>
            <a:r>
              <a:rPr lang="en-US" dirty="0"/>
              <a:t>Some SoSE technical approaches which address these challenges</a:t>
            </a:r>
          </a:p>
        </p:txBody>
      </p:sp>
    </p:spTree>
    <p:extLst>
      <p:ext uri="{BB962C8B-B14F-4D97-AF65-F5344CB8AC3E}">
        <p14:creationId xmlns:p14="http://schemas.microsoft.com/office/powerpoint/2010/main" val="11335105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7506" y="241123"/>
            <a:ext cx="8229600" cy="868362"/>
          </a:xfrm>
        </p:spPr>
        <p:txBody>
          <a:bodyPr/>
          <a:lstStyle/>
          <a:p>
            <a:r>
              <a:rPr lang="en-US" dirty="0"/>
              <a:t>Abstract</a:t>
            </a:r>
          </a:p>
        </p:txBody>
      </p:sp>
      <p:sp>
        <p:nvSpPr>
          <p:cNvPr id="3" name="Content Placeholder 2"/>
          <p:cNvSpPr>
            <a:spLocks noGrp="1"/>
          </p:cNvSpPr>
          <p:nvPr>
            <p:ph idx="1"/>
          </p:nvPr>
        </p:nvSpPr>
        <p:spPr>
          <a:xfrm>
            <a:off x="691662" y="1478974"/>
            <a:ext cx="11207261" cy="4849090"/>
          </a:xfrm>
          <a:solidFill>
            <a:schemeClr val="bg1"/>
          </a:solidFill>
        </p:spPr>
        <p:txBody>
          <a:bodyPr>
            <a:noAutofit/>
          </a:bodyPr>
          <a:lstStyle/>
          <a:p>
            <a:pPr marL="0" indent="0">
              <a:lnSpc>
                <a:spcPct val="90000"/>
              </a:lnSpc>
              <a:spcAft>
                <a:spcPts val="1200"/>
              </a:spcAft>
              <a:buNone/>
            </a:pPr>
            <a:r>
              <a:rPr lang="en-US" sz="1600" b="0" dirty="0"/>
              <a:t>In the US Department of Defense there is increased interest in </a:t>
            </a:r>
            <a:r>
              <a:rPr lang="en-US" sz="1600" dirty="0"/>
              <a:t>mission engineering - the deliberate planning, analyzing, organizing, and integrating of current and emerging operational and system capabilities to achieve desired warfighting mission effects.  </a:t>
            </a:r>
            <a:r>
              <a:rPr lang="en-US" sz="1600" b="0" dirty="0"/>
              <a:t>The Components have implemented mission engineering in areas where there is a critical interest in achieving mission capability such as ballistic missile defense or naval mission areas, and there is growing interest in addressing a broad set of mission areas through the implementation of mission integration management - the coordination all the programmatic elements - matching funding, schedules, technical improvements, resources (technical staff, development and test infrastructure, M&amp;S etc.) across the relevant mission systems and supporting systems to develop, test, and field a phased set of mission capabilities. </a:t>
            </a:r>
            <a:r>
              <a:rPr lang="en-US" sz="1600" dirty="0">
                <a:solidFill>
                  <a:srgbClr val="FF0000"/>
                </a:solidFill>
              </a:rPr>
              <a:t>One element of this is engineering of the systems of systems supporting the mission area.</a:t>
            </a:r>
          </a:p>
          <a:p>
            <a:pPr marL="0" indent="0">
              <a:lnSpc>
                <a:spcPct val="90000"/>
              </a:lnSpc>
              <a:spcAft>
                <a:spcPts val="1200"/>
              </a:spcAft>
              <a:buNone/>
            </a:pPr>
            <a:r>
              <a:rPr lang="en-US" sz="1600" b="0" dirty="0"/>
              <a:t>This presentation outlines the </a:t>
            </a:r>
            <a:r>
              <a:rPr lang="en-US" sz="1600" dirty="0"/>
              <a:t>key activities </a:t>
            </a:r>
            <a:r>
              <a:rPr lang="en-US" sz="1600" b="0" dirty="0"/>
              <a:t>involved in mission engineering and describes </a:t>
            </a:r>
            <a:r>
              <a:rPr lang="en-US" sz="1600" dirty="0"/>
              <a:t>opportunities for application of systems of systems engineering technical approaches</a:t>
            </a:r>
            <a:r>
              <a:rPr lang="en-US" sz="1600" b="0" dirty="0"/>
              <a:t> to these activities to provide the engineering base for mission integration and mission management. In particular, mission engineering often emphasizes the definition of the key activities need to execute the mission in the form of </a:t>
            </a:r>
            <a:r>
              <a:rPr lang="en-US" sz="1600" dirty="0"/>
              <a:t>mission threads or kill/effects chains and assessing gaps in mission performance.  </a:t>
            </a:r>
            <a:r>
              <a:rPr lang="en-US" sz="1600" b="0" dirty="0"/>
              <a:t>Less attention has been paid to the various </a:t>
            </a:r>
            <a:r>
              <a:rPr lang="en-US" sz="1600" dirty="0">
                <a:solidFill>
                  <a:srgbClr val="FF0000"/>
                </a:solidFill>
              </a:rPr>
              <a:t>patterns of mission activities and the engineering required to identify and assess alternatives to addressing the gaps and engineering the SoS to implement the preferred approach</a:t>
            </a:r>
            <a:r>
              <a:rPr lang="en-US" sz="1600" b="0" dirty="0"/>
              <a:t>.  Drawing on work within the MITRE Systems Engineering Technical Center’s model based engineering center, this presentation will present approaches to developing, representing and evaluating systems of systems architectures using model based methods and evaluating SoS configurations to address the functional needs of the mission which provide a set of approaches to supporting mission engineering.</a:t>
            </a:r>
          </a:p>
          <a:p>
            <a:pPr marL="0" indent="0">
              <a:lnSpc>
                <a:spcPct val="90000"/>
              </a:lnSpc>
              <a:spcAft>
                <a:spcPts val="1200"/>
              </a:spcAft>
              <a:buNone/>
            </a:pPr>
            <a:endParaRPr lang="en-US" sz="1800" b="0" dirty="0"/>
          </a:p>
        </p:txBody>
      </p:sp>
    </p:spTree>
    <p:extLst>
      <p:ext uri="{BB962C8B-B14F-4D97-AF65-F5344CB8AC3E}">
        <p14:creationId xmlns:p14="http://schemas.microsoft.com/office/powerpoint/2010/main" val="7875759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Mission Engineering Challenge</a:t>
            </a:r>
          </a:p>
        </p:txBody>
      </p:sp>
      <p:sp>
        <p:nvSpPr>
          <p:cNvPr id="5" name="Content Placeholder 2"/>
          <p:cNvSpPr txBox="1">
            <a:spLocks/>
          </p:cNvSpPr>
          <p:nvPr/>
        </p:nvSpPr>
        <p:spPr>
          <a:xfrm>
            <a:off x="644769" y="1346773"/>
            <a:ext cx="10972800" cy="1969285"/>
          </a:xfrm>
          <a:prstGeom prst="rect">
            <a:avLst/>
          </a:prstGeom>
        </p:spPr>
        <p:txBody>
          <a:bodyPr vert="horz" lIns="91440" tIns="45720" rIns="91440" bIns="45720" rtlCol="0">
            <a:noAutofit/>
          </a:bodyPr>
          <a:lstStyle>
            <a:lvl1pPr marL="231775" indent="-231775" algn="l" defTabSz="914400" rtl="0" eaLnBrk="1" latinLnBrk="0" hangingPunct="1">
              <a:spcBef>
                <a:spcPts val="0"/>
              </a:spcBef>
              <a:spcAft>
                <a:spcPts val="600"/>
              </a:spcAft>
              <a:buClr>
                <a:schemeClr val="tx2"/>
              </a:buClr>
              <a:buSzPct val="120000"/>
              <a:buFont typeface="Wingdings" pitchFamily="2" charset="2"/>
              <a:buChar char="§"/>
              <a:defRPr lang="en-US" sz="2400" b="1" kern="1200" smtClean="0">
                <a:solidFill>
                  <a:schemeClr val="tx1"/>
                </a:solidFill>
                <a:latin typeface="Arial" pitchFamily="34" charset="0"/>
                <a:ea typeface="+mn-ea"/>
                <a:cs typeface="Arial" pitchFamily="34" charset="0"/>
              </a:defRPr>
            </a:lvl1pPr>
            <a:lvl2pPr marL="515938" indent="-228600" algn="l" defTabSz="914400" rtl="0" eaLnBrk="1" latinLnBrk="0" hangingPunct="1">
              <a:spcBef>
                <a:spcPts val="0"/>
              </a:spcBef>
              <a:spcAft>
                <a:spcPts val="600"/>
              </a:spcAft>
              <a:buClr>
                <a:schemeClr val="tx2"/>
              </a:buClr>
              <a:buFont typeface="Arial" pitchFamily="34" charset="0"/>
              <a:buChar char="–"/>
              <a:defRPr lang="en-US" sz="2000" kern="1200" smtClean="0">
                <a:solidFill>
                  <a:schemeClr val="tx1"/>
                </a:solidFill>
                <a:latin typeface="Arial" pitchFamily="34" charset="0"/>
                <a:ea typeface="+mn-ea"/>
                <a:cs typeface="Arial" pitchFamily="34" charset="0"/>
              </a:defRPr>
            </a:lvl2pPr>
            <a:lvl3pPr marL="747713" indent="-231775" algn="l" defTabSz="914400" rtl="0" eaLnBrk="1" latinLnBrk="0" hangingPunct="1">
              <a:spcBef>
                <a:spcPts val="0"/>
              </a:spcBef>
              <a:spcAft>
                <a:spcPts val="600"/>
              </a:spcAft>
              <a:buClr>
                <a:schemeClr val="tx2"/>
              </a:buClr>
              <a:buSzPct val="110000"/>
              <a:buFont typeface="Wingdings" pitchFamily="2" charset="2"/>
              <a:buChar char="§"/>
              <a:defRPr lang="en-US" sz="1800" kern="1200" smtClean="0">
                <a:solidFill>
                  <a:schemeClr val="tx1"/>
                </a:solidFill>
                <a:latin typeface="Arial" pitchFamily="34" charset="0"/>
                <a:ea typeface="+mn-ea"/>
                <a:cs typeface="Arial" pitchFamily="34" charset="0"/>
              </a:defRPr>
            </a:lvl3pPr>
            <a:lvl4pPr marL="1027113" indent="-280988" algn="l" defTabSz="914400" rtl="0" eaLnBrk="1" latinLnBrk="0" hangingPunct="1">
              <a:spcBef>
                <a:spcPts val="0"/>
              </a:spcBef>
              <a:spcAft>
                <a:spcPts val="600"/>
              </a:spcAft>
              <a:buClr>
                <a:schemeClr val="tx2"/>
              </a:buClr>
              <a:buFont typeface="Arial" pitchFamily="34" charset="0"/>
              <a:buChar char="–"/>
              <a:defRPr lang="en-US" sz="1800" kern="1200" smtClean="0">
                <a:solidFill>
                  <a:schemeClr val="tx1"/>
                </a:solidFill>
                <a:latin typeface="Arial" pitchFamily="34" charset="0"/>
                <a:ea typeface="+mn-ea"/>
                <a:cs typeface="Arial" pitchFamily="34" charset="0"/>
              </a:defRPr>
            </a:lvl4pPr>
            <a:lvl5pPr marL="1319213" indent="-228600" algn="l" defTabSz="914400" rtl="0" eaLnBrk="1" latinLnBrk="0" hangingPunct="1">
              <a:spcBef>
                <a:spcPts val="0"/>
              </a:spcBef>
              <a:spcAft>
                <a:spcPts val="600"/>
              </a:spcAft>
              <a:buClr>
                <a:schemeClr val="tx2"/>
              </a:buClr>
              <a:buSzPct val="60000"/>
              <a:buFont typeface="Wingdings" pitchFamily="2" charset="2"/>
              <a:buChar char="q"/>
              <a:tabLst/>
              <a:defRPr lang="en-US" sz="1800" kern="1200" smtClean="0">
                <a:solidFill>
                  <a:schemeClr val="tx1"/>
                </a:solidFill>
                <a:latin typeface="Arial" pitchFamily="34" charset="0"/>
                <a:ea typeface="+mn-ea"/>
                <a:cs typeface="Arial" pitchFamily="34" charset="0"/>
              </a:defRPr>
            </a:lvl5pPr>
            <a:lvl6pPr marL="1608138" indent="-228600" algn="l" defTabSz="914400" rtl="0" eaLnBrk="1" latinLnBrk="0" hangingPunct="1">
              <a:spcBef>
                <a:spcPts val="0"/>
              </a:spcBef>
              <a:spcAft>
                <a:spcPts val="600"/>
              </a:spcAft>
              <a:buClr>
                <a:schemeClr val="tx2"/>
              </a:buClr>
              <a:buFont typeface="Helvetica LT Std" pitchFamily="34" charset="0"/>
              <a:buChar char="–"/>
              <a:tabLst/>
              <a:defRPr lang="en-US" sz="1800" kern="1200" smtClean="0">
                <a:solidFill>
                  <a:schemeClr val="tx1"/>
                </a:solidFill>
                <a:latin typeface="Arial" pitchFamily="34" charset="0"/>
                <a:ea typeface="+mn-ea"/>
                <a:cs typeface="Arial" pitchFamily="34" charset="0"/>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spcAft>
                <a:spcPts val="800"/>
              </a:spcAft>
            </a:pPr>
            <a:r>
              <a:rPr lang="en-US" sz="2000" dirty="0">
                <a:latin typeface="Arial Unicode MS" panose="020B0604020202020204" pitchFamily="34" charset="-128"/>
                <a:ea typeface="Arial Unicode MS" panose="020B0604020202020204" pitchFamily="34" charset="-128"/>
                <a:cs typeface="Arial Unicode MS" panose="020B0604020202020204" pitchFamily="34" charset="-128"/>
              </a:rPr>
              <a:t>Systems are acquired to meet user needs in a mission context</a:t>
            </a:r>
          </a:p>
          <a:p>
            <a:pPr>
              <a:lnSpc>
                <a:spcPct val="90000"/>
              </a:lnSpc>
              <a:spcAft>
                <a:spcPts val="800"/>
              </a:spcAft>
            </a:pPr>
            <a:r>
              <a:rPr lang="en-US" sz="2000" dirty="0">
                <a:latin typeface="Arial Unicode MS" panose="020B0604020202020204" pitchFamily="34" charset="-128"/>
                <a:ea typeface="Arial Unicode MS" panose="020B0604020202020204" pitchFamily="34" charset="-128"/>
                <a:cs typeface="Arial Unicode MS" panose="020B0604020202020204" pitchFamily="34" charset="-128"/>
              </a:rPr>
              <a:t>Mission operations are supported by sets of systems (or systems of systems) which work together to achieve mission objectives</a:t>
            </a:r>
          </a:p>
          <a:p>
            <a:pPr>
              <a:lnSpc>
                <a:spcPct val="90000"/>
              </a:lnSpc>
              <a:spcAft>
                <a:spcPts val="800"/>
              </a:spcAft>
            </a:pPr>
            <a:r>
              <a:rPr lang="en-US" sz="2000" dirty="0">
                <a:latin typeface="Arial Unicode MS" panose="020B0604020202020204" pitchFamily="34" charset="-128"/>
                <a:ea typeface="Arial Unicode MS" panose="020B0604020202020204" pitchFamily="34" charset="-128"/>
                <a:cs typeface="Arial Unicode MS" panose="020B0604020202020204" pitchFamily="34" charset="-128"/>
              </a:rPr>
              <a:t>Systems supporting each role in a mission (i.e. kill chain) will vary over the course of the operation and be used for multiple missions</a:t>
            </a:r>
            <a:endParaRPr lang="en-US" sz="1600" dirty="0">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90000"/>
              </a:lnSpc>
              <a:spcAft>
                <a:spcPts val="800"/>
              </a:spcAft>
            </a:pPr>
            <a:endParaRPr lang="en-US" sz="1600" dirty="0">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90000"/>
              </a:lnSpc>
              <a:spcAft>
                <a:spcPts val="800"/>
              </a:spcAft>
            </a:pPr>
            <a:endParaRPr lang="en-US" sz="16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 name="Picture 5"/>
          <p:cNvPicPr>
            <a:picLocks noChangeAspect="1"/>
          </p:cNvPicPr>
          <p:nvPr/>
        </p:nvPicPr>
        <p:blipFill>
          <a:blip r:embed="rId2"/>
          <a:stretch>
            <a:fillRect/>
          </a:stretch>
        </p:blipFill>
        <p:spPr>
          <a:xfrm>
            <a:off x="1293448" y="3316058"/>
            <a:ext cx="5976802" cy="3283742"/>
          </a:xfrm>
          <a:prstGeom prst="rect">
            <a:avLst/>
          </a:prstGeom>
        </p:spPr>
      </p:pic>
      <p:sp>
        <p:nvSpPr>
          <p:cNvPr id="8" name="TextBox 7"/>
          <p:cNvSpPr txBox="1"/>
          <p:nvPr/>
        </p:nvSpPr>
        <p:spPr>
          <a:xfrm>
            <a:off x="8266994" y="3519831"/>
            <a:ext cx="2888282" cy="2308324"/>
          </a:xfrm>
          <a:prstGeom prst="rect">
            <a:avLst/>
          </a:prstGeom>
          <a:solidFill>
            <a:srgbClr val="002060"/>
          </a:solidFill>
          <a:ln>
            <a:solidFill>
              <a:schemeClr val="tx2"/>
            </a:solidFill>
          </a:ln>
        </p:spPr>
        <p:txBody>
          <a:bodyPr wrap="square" rtlCol="0" anchor="ctr" anchorCtr="0">
            <a:spAutoFit/>
          </a:bodyPr>
          <a:lstStyle/>
          <a:p>
            <a:pPr algn="ctr"/>
            <a:r>
              <a:rPr lang="en-US"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Mission Engineering     </a:t>
            </a:r>
            <a:r>
              <a:rPr lang="en-US"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is the deliberate planning, analyzing, organizing, and integrating of current and emerging operational and system capabilities to achieve desired warfighting mission effects</a:t>
            </a:r>
            <a:endParaRPr lang="en-US" dirty="0">
              <a:solidFill>
                <a:schemeClr val="bg1"/>
              </a:solidFill>
            </a:endParaRPr>
          </a:p>
        </p:txBody>
      </p:sp>
      <p:sp>
        <p:nvSpPr>
          <p:cNvPr id="3" name="TextBox 2">
            <a:extLst>
              <a:ext uri="{FF2B5EF4-FFF2-40B4-BE49-F238E27FC236}">
                <a16:creationId xmlns:a16="http://schemas.microsoft.com/office/drawing/2014/main" id="{98DA0C2D-A589-40AE-AD5F-EDB98D4D5891}"/>
              </a:ext>
            </a:extLst>
          </p:cNvPr>
          <p:cNvSpPr txBox="1"/>
          <p:nvPr/>
        </p:nvSpPr>
        <p:spPr>
          <a:xfrm>
            <a:off x="8266994" y="5987797"/>
            <a:ext cx="2890278" cy="307777"/>
          </a:xfrm>
          <a:prstGeom prst="rect">
            <a:avLst/>
          </a:prstGeom>
          <a:noFill/>
        </p:spPr>
        <p:txBody>
          <a:bodyPr wrap="none" rtlCol="0">
            <a:spAutoFit/>
          </a:bodyPr>
          <a:lstStyle/>
          <a:p>
            <a:pPr>
              <a:spcAft>
                <a:spcPts val="600"/>
              </a:spcAft>
            </a:pPr>
            <a:r>
              <a:rPr lang="en-US" sz="1400" b="1" dirty="0">
                <a:ea typeface="Verdana" pitchFamily="34" charset="0"/>
                <a:cs typeface="Verdana" pitchFamily="34" charset="0"/>
              </a:rPr>
              <a:t>Defense Acquisition Guide Ch 3</a:t>
            </a:r>
          </a:p>
        </p:txBody>
      </p:sp>
    </p:spTree>
    <p:extLst>
      <p:ext uri="{BB962C8B-B14F-4D97-AF65-F5344CB8AC3E}">
        <p14:creationId xmlns:p14="http://schemas.microsoft.com/office/powerpoint/2010/main" val="1381090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Systems of Systems in Defense</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554" y="1899138"/>
            <a:ext cx="6298489" cy="4020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2">
            <a:extLst>
              <a:ext uri="{FF2B5EF4-FFF2-40B4-BE49-F238E27FC236}">
                <a16:creationId xmlns:a16="http://schemas.microsoft.com/office/drawing/2014/main" id="{4716D1EE-13A9-4D64-8D60-7A85B09C8018}"/>
              </a:ext>
            </a:extLst>
          </p:cNvPr>
          <p:cNvSpPr txBox="1">
            <a:spLocks/>
          </p:cNvSpPr>
          <p:nvPr/>
        </p:nvSpPr>
        <p:spPr>
          <a:xfrm>
            <a:off x="6635263" y="1353913"/>
            <a:ext cx="5556738" cy="5411507"/>
          </a:xfrm>
          <a:prstGeom prst="rect">
            <a:avLst/>
          </a:prstGeom>
        </p:spPr>
        <p:txBody>
          <a:bodyPr vert="horz" lIns="91440" tIns="45720" rIns="91440" bIns="45720" rtlCol="0">
            <a:noAutofit/>
          </a:bodyPr>
          <a:lstStyle>
            <a:lvl1pPr marL="231775" indent="-231775" algn="l" defTabSz="914400" rtl="0" eaLnBrk="1" latinLnBrk="0" hangingPunct="1">
              <a:spcBef>
                <a:spcPts val="0"/>
              </a:spcBef>
              <a:spcAft>
                <a:spcPts val="600"/>
              </a:spcAft>
              <a:buClr>
                <a:schemeClr val="tx2"/>
              </a:buClr>
              <a:buSzPct val="120000"/>
              <a:buFont typeface="Wingdings" pitchFamily="2" charset="2"/>
              <a:buChar char="§"/>
              <a:defRPr lang="en-US" sz="2400" b="1" kern="1200" smtClean="0">
                <a:solidFill>
                  <a:schemeClr val="tx1"/>
                </a:solidFill>
                <a:latin typeface="Arial" pitchFamily="34" charset="0"/>
                <a:ea typeface="+mn-ea"/>
                <a:cs typeface="Arial" pitchFamily="34" charset="0"/>
              </a:defRPr>
            </a:lvl1pPr>
            <a:lvl2pPr marL="515938" indent="-228600" algn="l" defTabSz="914400" rtl="0" eaLnBrk="1" latinLnBrk="0" hangingPunct="1">
              <a:spcBef>
                <a:spcPts val="0"/>
              </a:spcBef>
              <a:spcAft>
                <a:spcPts val="600"/>
              </a:spcAft>
              <a:buClr>
                <a:schemeClr val="tx2"/>
              </a:buClr>
              <a:buFont typeface="Arial" pitchFamily="34" charset="0"/>
              <a:buChar char="–"/>
              <a:defRPr lang="en-US" sz="2000" kern="1200" smtClean="0">
                <a:solidFill>
                  <a:schemeClr val="tx1"/>
                </a:solidFill>
                <a:latin typeface="Arial" pitchFamily="34" charset="0"/>
                <a:ea typeface="+mn-ea"/>
                <a:cs typeface="Arial" pitchFamily="34" charset="0"/>
              </a:defRPr>
            </a:lvl2pPr>
            <a:lvl3pPr marL="747713" indent="-231775" algn="l" defTabSz="914400" rtl="0" eaLnBrk="1" latinLnBrk="0" hangingPunct="1">
              <a:spcBef>
                <a:spcPts val="0"/>
              </a:spcBef>
              <a:spcAft>
                <a:spcPts val="600"/>
              </a:spcAft>
              <a:buClr>
                <a:schemeClr val="tx2"/>
              </a:buClr>
              <a:buSzPct val="110000"/>
              <a:buFont typeface="Wingdings" pitchFamily="2" charset="2"/>
              <a:buChar char="§"/>
              <a:defRPr lang="en-US" sz="1800" kern="1200" smtClean="0">
                <a:solidFill>
                  <a:schemeClr val="tx1"/>
                </a:solidFill>
                <a:latin typeface="Arial" pitchFamily="34" charset="0"/>
                <a:ea typeface="+mn-ea"/>
                <a:cs typeface="Arial" pitchFamily="34" charset="0"/>
              </a:defRPr>
            </a:lvl3pPr>
            <a:lvl4pPr marL="1027113" indent="-280988" algn="l" defTabSz="914400" rtl="0" eaLnBrk="1" latinLnBrk="0" hangingPunct="1">
              <a:spcBef>
                <a:spcPts val="0"/>
              </a:spcBef>
              <a:spcAft>
                <a:spcPts val="600"/>
              </a:spcAft>
              <a:buClr>
                <a:schemeClr val="tx2"/>
              </a:buClr>
              <a:buFont typeface="Arial" pitchFamily="34" charset="0"/>
              <a:buChar char="–"/>
              <a:defRPr lang="en-US" sz="1800" kern="1200" smtClean="0">
                <a:solidFill>
                  <a:schemeClr val="tx1"/>
                </a:solidFill>
                <a:latin typeface="Arial" pitchFamily="34" charset="0"/>
                <a:ea typeface="+mn-ea"/>
                <a:cs typeface="Arial" pitchFamily="34" charset="0"/>
              </a:defRPr>
            </a:lvl4pPr>
            <a:lvl5pPr marL="1319213" indent="-228600" algn="l" defTabSz="914400" rtl="0" eaLnBrk="1" latinLnBrk="0" hangingPunct="1">
              <a:spcBef>
                <a:spcPts val="0"/>
              </a:spcBef>
              <a:spcAft>
                <a:spcPts val="600"/>
              </a:spcAft>
              <a:buClr>
                <a:schemeClr val="tx2"/>
              </a:buClr>
              <a:buSzPct val="60000"/>
              <a:buFont typeface="Wingdings" pitchFamily="2" charset="2"/>
              <a:buChar char="q"/>
              <a:tabLst/>
              <a:defRPr lang="en-US" sz="1800" kern="1200" smtClean="0">
                <a:solidFill>
                  <a:schemeClr val="tx1"/>
                </a:solidFill>
                <a:latin typeface="Arial" pitchFamily="34" charset="0"/>
                <a:ea typeface="+mn-ea"/>
                <a:cs typeface="Arial" pitchFamily="34" charset="0"/>
              </a:defRPr>
            </a:lvl5pPr>
            <a:lvl6pPr marL="1608138" indent="-228600" algn="l" defTabSz="914400" rtl="0" eaLnBrk="1" latinLnBrk="0" hangingPunct="1">
              <a:spcBef>
                <a:spcPts val="0"/>
              </a:spcBef>
              <a:spcAft>
                <a:spcPts val="600"/>
              </a:spcAft>
              <a:buClr>
                <a:schemeClr val="tx2"/>
              </a:buClr>
              <a:buFont typeface="Helvetica LT Std" pitchFamily="34" charset="0"/>
              <a:buChar char="–"/>
              <a:tabLst/>
              <a:defRPr lang="en-US" sz="1800" kern="1200" smtClean="0">
                <a:solidFill>
                  <a:schemeClr val="tx1"/>
                </a:solidFill>
                <a:latin typeface="Arial" pitchFamily="34" charset="0"/>
                <a:ea typeface="+mn-ea"/>
                <a:cs typeface="Arial" pitchFamily="34" charset="0"/>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80000"/>
              </a:lnSpc>
              <a:buNone/>
            </a:pPr>
            <a:r>
              <a:rPr lang="en-US" sz="2200" dirty="0">
                <a:latin typeface="Arial Unicode MS" panose="020B0604020202020204" pitchFamily="34" charset="-128"/>
                <a:ea typeface="Arial Unicode MS" panose="020B0604020202020204" pitchFamily="34" charset="-128"/>
                <a:cs typeface="Arial Unicode MS" panose="020B0604020202020204" pitchFamily="34" charset="-128"/>
              </a:rPr>
              <a:t>Considerations in mission SoS</a:t>
            </a:r>
          </a:p>
          <a:p>
            <a:pPr marL="0" indent="0">
              <a:lnSpc>
                <a:spcPct val="80000"/>
              </a:lnSpc>
              <a:buNone/>
            </a:pPr>
            <a:endParaRPr lang="en-US" sz="100" b="0" dirty="0">
              <a:latin typeface="Arial Unicode MS" panose="020B0604020202020204" pitchFamily="34" charset="-128"/>
              <a:ea typeface="Arial Unicode MS" panose="020B0604020202020204" pitchFamily="34" charset="-128"/>
              <a:cs typeface="Arial Unicode MS" panose="020B0604020202020204" pitchFamily="34" charset="-128"/>
            </a:endParaRPr>
          </a:p>
          <a:p>
            <a:pPr lvl="1">
              <a:lnSpc>
                <a:spcPct val="80000"/>
              </a:lnSpc>
            </a:pPr>
            <a:r>
              <a:rPr lang="en-US" b="1" dirty="0">
                <a:latin typeface="Arial Unicode MS" panose="020B0604020202020204" pitchFamily="34" charset="-128"/>
                <a:ea typeface="Arial Unicode MS" panose="020B0604020202020204" pitchFamily="34" charset="-128"/>
                <a:cs typeface="Arial Unicode MS" panose="020B0604020202020204" pitchFamily="34" charset="-128"/>
              </a:rPr>
              <a:t>Mission environment</a:t>
            </a:r>
          </a:p>
          <a:p>
            <a:pPr lvl="2">
              <a:lnSpc>
                <a:spcPct val="80000"/>
              </a:lnSpc>
            </a:pPr>
            <a:r>
              <a:rPr lang="en-US" dirty="0">
                <a:latin typeface="Arial Unicode MS" panose="020B0604020202020204" pitchFamily="34" charset="-128"/>
                <a:ea typeface="Arial Unicode MS" panose="020B0604020202020204" pitchFamily="34" charset="-128"/>
                <a:cs typeface="Arial Unicode MS" panose="020B0604020202020204" pitchFamily="34" charset="-128"/>
              </a:rPr>
              <a:t>Mission context - variable physical environments, threats and non-material elements - critical in driving SoS for missions</a:t>
            </a:r>
          </a:p>
          <a:p>
            <a:pPr lvl="1">
              <a:lnSpc>
                <a:spcPct val="80000"/>
              </a:lnSpc>
            </a:pPr>
            <a:r>
              <a:rPr lang="en-US" b="1" dirty="0">
                <a:latin typeface="Arial Unicode MS" panose="020B0604020202020204" pitchFamily="34" charset="-128"/>
                <a:ea typeface="Arial Unicode MS" panose="020B0604020202020204" pitchFamily="34" charset="-128"/>
                <a:cs typeface="Arial Unicode MS" panose="020B0604020202020204" pitchFamily="34" charset="-128"/>
              </a:rPr>
              <a:t>Composition</a:t>
            </a:r>
          </a:p>
          <a:p>
            <a:pPr lvl="2">
              <a:lnSpc>
                <a:spcPct val="80000"/>
              </a:lnSpc>
            </a:pPr>
            <a:r>
              <a:rPr lang="en-US" dirty="0">
                <a:latin typeface="Arial Unicode MS" panose="020B0604020202020204" pitchFamily="34" charset="-128"/>
                <a:ea typeface="Arial Unicode MS" panose="020B0604020202020204" pitchFamily="34" charset="-128"/>
                <a:cs typeface="Arial Unicode MS" panose="020B0604020202020204" pitchFamily="34" charset="-128"/>
              </a:rPr>
              <a:t>Execution of missions is based on the employment of the set of systems available and appropriate for the mission environment</a:t>
            </a:r>
          </a:p>
          <a:p>
            <a:pPr lvl="2">
              <a:lnSpc>
                <a:spcPct val="80000"/>
              </a:lnSpc>
            </a:pPr>
            <a:r>
              <a:rPr lang="en-US" dirty="0">
                <a:latin typeface="Arial Unicode MS" panose="020B0604020202020204" pitchFamily="34" charset="-128"/>
                <a:ea typeface="Arial Unicode MS" panose="020B0604020202020204" pitchFamily="34" charset="-128"/>
                <a:cs typeface="Arial Unicode MS" panose="020B0604020202020204" pitchFamily="34" charset="-128"/>
              </a:rPr>
              <a:t>Performance needs of a system in the Mission SoS may vary depending on the performance of other systems in the SoS (‘AKA ‘Float and Flow’)</a:t>
            </a:r>
          </a:p>
          <a:p>
            <a:pPr lvl="1">
              <a:lnSpc>
                <a:spcPct val="80000"/>
              </a:lnSpc>
            </a:pPr>
            <a:r>
              <a:rPr lang="en-US" b="1" dirty="0">
                <a:latin typeface="Arial Unicode MS" panose="020B0604020202020204" pitchFamily="34" charset="-128"/>
                <a:ea typeface="Arial Unicode MS" panose="020B0604020202020204" pitchFamily="34" charset="-128"/>
                <a:cs typeface="Arial Unicode MS" panose="020B0604020202020204" pitchFamily="34" charset="-128"/>
              </a:rPr>
              <a:t>Mission ‘webs’ versus ‘threads’</a:t>
            </a:r>
          </a:p>
          <a:p>
            <a:pPr lvl="2">
              <a:lnSpc>
                <a:spcPct val="80000"/>
              </a:lnSpc>
            </a:pPr>
            <a:r>
              <a:rPr lang="en-US" dirty="0">
                <a:latin typeface="Arial Unicode MS" panose="020B0604020202020204" pitchFamily="34" charset="-128"/>
                <a:ea typeface="Arial Unicode MS" panose="020B0604020202020204" pitchFamily="34" charset="-128"/>
                <a:cs typeface="Arial Unicode MS" panose="020B0604020202020204" pitchFamily="34" charset="-128"/>
              </a:rPr>
              <a:t>While there may be a logical sequence of actions for a mission, in practice there are sets of systems which support missions under different situations</a:t>
            </a:r>
          </a:p>
        </p:txBody>
      </p:sp>
      <p:sp>
        <p:nvSpPr>
          <p:cNvPr id="6" name="Rectangle: Rounded Corners 5">
            <a:extLst>
              <a:ext uri="{FF2B5EF4-FFF2-40B4-BE49-F238E27FC236}">
                <a16:creationId xmlns:a16="http://schemas.microsoft.com/office/drawing/2014/main" id="{93EF7E41-03FD-4A34-906C-CA9E7B3C97BE}"/>
              </a:ext>
            </a:extLst>
          </p:cNvPr>
          <p:cNvSpPr/>
          <p:nvPr/>
        </p:nvSpPr>
        <p:spPr>
          <a:xfrm>
            <a:off x="2414955" y="1852246"/>
            <a:ext cx="2672860" cy="2426677"/>
          </a:xfrm>
          <a:prstGeom prst="round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305576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SoSE Wave Model Applied to ME</a:t>
            </a:r>
          </a:p>
        </p:txBody>
      </p:sp>
      <p:grpSp>
        <p:nvGrpSpPr>
          <p:cNvPr id="4" name="Group 30"/>
          <p:cNvGrpSpPr>
            <a:grpSpLocks/>
          </p:cNvGrpSpPr>
          <p:nvPr/>
        </p:nvGrpSpPr>
        <p:grpSpPr bwMode="auto">
          <a:xfrm>
            <a:off x="812800" y="1691744"/>
            <a:ext cx="4544966" cy="4514564"/>
            <a:chOff x="-1039703" y="574158"/>
            <a:chExt cx="7802012" cy="4131935"/>
          </a:xfrm>
        </p:grpSpPr>
        <p:sp>
          <p:nvSpPr>
            <p:cNvPr id="5" name="Rectangle 4"/>
            <p:cNvSpPr/>
            <p:nvPr/>
          </p:nvSpPr>
          <p:spPr>
            <a:xfrm>
              <a:off x="-1039703" y="3766007"/>
              <a:ext cx="7802012" cy="93849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726968" y="3785062"/>
              <a:ext cx="4619025" cy="9210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a:off x="-1039703" y="3297551"/>
              <a:ext cx="7802012" cy="487511"/>
            </a:xfrm>
            <a:prstGeom prst="rect">
              <a:avLst/>
            </a:prstGeom>
            <a:solidFill>
              <a:srgbClr val="CC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1039703" y="2681414"/>
              <a:ext cx="7802012" cy="62566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p:cNvSpPr/>
            <p:nvPr/>
          </p:nvSpPr>
          <p:spPr>
            <a:xfrm>
              <a:off x="-1039703" y="574158"/>
              <a:ext cx="7802011" cy="210725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0" name="Group 21"/>
            <p:cNvGrpSpPr>
              <a:grpSpLocks/>
            </p:cNvGrpSpPr>
            <p:nvPr/>
          </p:nvGrpSpPr>
          <p:grpSpPr bwMode="auto">
            <a:xfrm>
              <a:off x="-779315" y="652547"/>
              <a:ext cx="4725343" cy="4050370"/>
              <a:chOff x="3005875" y="3023607"/>
              <a:chExt cx="4725343" cy="4050370"/>
            </a:xfrm>
          </p:grpSpPr>
          <p:sp>
            <p:nvSpPr>
              <p:cNvPr id="15" name="Rectangle 14"/>
              <p:cNvSpPr/>
              <p:nvPr/>
            </p:nvSpPr>
            <p:spPr>
              <a:xfrm>
                <a:off x="3058222" y="3029382"/>
                <a:ext cx="4607912" cy="20230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05875" y="3023607"/>
                <a:ext cx="4725343" cy="4050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TextBox 22"/>
            <p:cNvSpPr txBox="1">
              <a:spLocks noChangeArrowheads="1"/>
            </p:cNvSpPr>
            <p:nvPr/>
          </p:nvSpPr>
          <p:spPr bwMode="auto">
            <a:xfrm>
              <a:off x="4048297" y="1160677"/>
              <a:ext cx="1841477" cy="760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600" b="1" dirty="0">
                  <a:solidFill>
                    <a:schemeClr val="bg1"/>
                  </a:solidFill>
                  <a:latin typeface="Arial Unicode MS" panose="020B0604020202020204" pitchFamily="34" charset="-128"/>
                  <a:ea typeface="Arial Unicode MS" panose="020B0604020202020204" pitchFamily="34" charset="-128"/>
                </a:rPr>
                <a:t>Conduct </a:t>
              </a:r>
            </a:p>
            <a:p>
              <a:pPr eaLnBrk="1" hangingPunct="1"/>
              <a:r>
                <a:rPr lang="en-US" altLang="en-US" sz="1600" b="1" dirty="0">
                  <a:solidFill>
                    <a:schemeClr val="bg1"/>
                  </a:solidFill>
                  <a:latin typeface="Arial Unicode MS" panose="020B0604020202020204" pitchFamily="34" charset="-128"/>
                  <a:ea typeface="Arial Unicode MS" panose="020B0604020202020204" pitchFamily="34" charset="-128"/>
                </a:rPr>
                <a:t>SoS </a:t>
              </a:r>
            </a:p>
            <a:p>
              <a:pPr eaLnBrk="1" hangingPunct="1"/>
              <a:r>
                <a:rPr lang="en-US" altLang="en-US" sz="1600" b="1" dirty="0">
                  <a:solidFill>
                    <a:schemeClr val="bg1"/>
                  </a:solidFill>
                  <a:latin typeface="Arial Unicode MS" panose="020B0604020202020204" pitchFamily="34" charset="-128"/>
                  <a:ea typeface="Arial Unicode MS" panose="020B0604020202020204" pitchFamily="34" charset="-128"/>
                </a:rPr>
                <a:t>Analysis</a:t>
              </a:r>
            </a:p>
          </p:txBody>
        </p:sp>
        <p:sp>
          <p:nvSpPr>
            <p:cNvPr id="12" name="TextBox 24"/>
            <p:cNvSpPr txBox="1">
              <a:spLocks noChangeArrowheads="1"/>
            </p:cNvSpPr>
            <p:nvPr/>
          </p:nvSpPr>
          <p:spPr bwMode="auto">
            <a:xfrm>
              <a:off x="4097915" y="2700218"/>
              <a:ext cx="2565190" cy="53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600" b="1" dirty="0">
                  <a:latin typeface="Arial Unicode MS" panose="020B0604020202020204" pitchFamily="34" charset="-128"/>
                  <a:ea typeface="Arial Unicode MS" panose="020B0604020202020204" pitchFamily="34" charset="-128"/>
                </a:rPr>
                <a:t>Develop SoS </a:t>
              </a:r>
            </a:p>
            <a:p>
              <a:pPr eaLnBrk="1" hangingPunct="1"/>
              <a:r>
                <a:rPr lang="en-US" altLang="en-US" sz="1600" b="1" dirty="0">
                  <a:latin typeface="Arial Unicode MS" panose="020B0604020202020204" pitchFamily="34" charset="-128"/>
                  <a:ea typeface="Arial Unicode MS" panose="020B0604020202020204" pitchFamily="34" charset="-128"/>
                </a:rPr>
                <a:t>Architecture</a:t>
              </a:r>
            </a:p>
          </p:txBody>
        </p:sp>
        <p:sp>
          <p:nvSpPr>
            <p:cNvPr id="13" name="TextBox 26"/>
            <p:cNvSpPr txBox="1">
              <a:spLocks noChangeArrowheads="1"/>
            </p:cNvSpPr>
            <p:nvPr/>
          </p:nvSpPr>
          <p:spPr bwMode="auto">
            <a:xfrm>
              <a:off x="4097915" y="3275532"/>
              <a:ext cx="1940541" cy="53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600" b="1" dirty="0">
                  <a:latin typeface="Arial Unicode MS" panose="020B0604020202020204" pitchFamily="34" charset="-128"/>
                  <a:ea typeface="Arial Unicode MS" panose="020B0604020202020204" pitchFamily="34" charset="-128"/>
                </a:rPr>
                <a:t>Plan SoS </a:t>
              </a:r>
            </a:p>
            <a:p>
              <a:pPr eaLnBrk="1" hangingPunct="1"/>
              <a:r>
                <a:rPr lang="en-US" altLang="en-US" sz="1600" b="1" dirty="0">
                  <a:latin typeface="Arial Unicode MS" panose="020B0604020202020204" pitchFamily="34" charset="-128"/>
                  <a:ea typeface="Arial Unicode MS" panose="020B0604020202020204" pitchFamily="34" charset="-128"/>
                </a:rPr>
                <a:t>Update</a:t>
              </a:r>
            </a:p>
          </p:txBody>
        </p:sp>
        <p:sp>
          <p:nvSpPr>
            <p:cNvPr id="14" name="TextBox 29"/>
            <p:cNvSpPr txBox="1">
              <a:spLocks noChangeArrowheads="1"/>
            </p:cNvSpPr>
            <p:nvPr/>
          </p:nvSpPr>
          <p:spPr bwMode="auto">
            <a:xfrm>
              <a:off x="4048297" y="3869908"/>
              <a:ext cx="2179943" cy="760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600" b="1" dirty="0">
                  <a:solidFill>
                    <a:schemeClr val="bg1"/>
                  </a:solidFill>
                  <a:latin typeface="Arial Unicode MS" panose="020B0604020202020204" pitchFamily="34" charset="-128"/>
                  <a:ea typeface="Arial Unicode MS" panose="020B0604020202020204" pitchFamily="34" charset="-128"/>
                </a:rPr>
                <a:t>Implement </a:t>
              </a:r>
            </a:p>
            <a:p>
              <a:pPr eaLnBrk="1" hangingPunct="1"/>
              <a:r>
                <a:rPr lang="en-US" altLang="en-US" sz="1600" b="1" dirty="0">
                  <a:solidFill>
                    <a:schemeClr val="bg1"/>
                  </a:solidFill>
                  <a:latin typeface="Arial Unicode MS" panose="020B0604020202020204" pitchFamily="34" charset="-128"/>
                  <a:ea typeface="Arial Unicode MS" panose="020B0604020202020204" pitchFamily="34" charset="-128"/>
                </a:rPr>
                <a:t>SoS </a:t>
              </a:r>
            </a:p>
            <a:p>
              <a:pPr eaLnBrk="1" hangingPunct="1"/>
              <a:r>
                <a:rPr lang="en-US" altLang="en-US" sz="1600" b="1" dirty="0">
                  <a:solidFill>
                    <a:schemeClr val="bg1"/>
                  </a:solidFill>
                  <a:latin typeface="Arial Unicode MS" panose="020B0604020202020204" pitchFamily="34" charset="-128"/>
                  <a:ea typeface="Arial Unicode MS" panose="020B0604020202020204" pitchFamily="34" charset="-128"/>
                </a:rPr>
                <a:t>Updates</a:t>
              </a:r>
            </a:p>
          </p:txBody>
        </p:sp>
      </p:grpSp>
      <p:pic>
        <p:nvPicPr>
          <p:cNvPr id="17" name="Picture 10"/>
          <p:cNvPicPr>
            <a:picLocks noChangeAspect="1" noChangeArrowheads="1"/>
          </p:cNvPicPr>
          <p:nvPr/>
        </p:nvPicPr>
        <p:blipFill rotWithShape="1">
          <a:blip r:embed="rId3">
            <a:extLst>
              <a:ext uri="{28A0092B-C50C-407E-A947-70E740481C1C}">
                <a14:useLocalDpi xmlns:a14="http://schemas.microsoft.com/office/drawing/2010/main" val="0"/>
              </a:ext>
            </a:extLst>
          </a:blip>
          <a:srcRect r="20709"/>
          <a:stretch/>
        </p:blipFill>
        <p:spPr bwMode="auto">
          <a:xfrm>
            <a:off x="6299200" y="1691744"/>
            <a:ext cx="4415692" cy="1931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Content Placeholder 2"/>
          <p:cNvSpPr txBox="1">
            <a:spLocks/>
          </p:cNvSpPr>
          <p:nvPr/>
        </p:nvSpPr>
        <p:spPr>
          <a:xfrm>
            <a:off x="6085867" y="3953787"/>
            <a:ext cx="5699733" cy="2904213"/>
          </a:xfrm>
          <a:prstGeom prst="rect">
            <a:avLst/>
          </a:prstGeom>
        </p:spPr>
        <p:txBody>
          <a:bodyPr vert="horz" lIns="91440" tIns="45720" rIns="91440" bIns="45720" rtlCol="0">
            <a:noAutofit/>
          </a:bodyPr>
          <a:lstStyle>
            <a:lvl1pPr marL="231775" indent="-231775" algn="l" defTabSz="914400" rtl="0" eaLnBrk="1" latinLnBrk="0" hangingPunct="1">
              <a:spcBef>
                <a:spcPts val="0"/>
              </a:spcBef>
              <a:spcAft>
                <a:spcPts val="600"/>
              </a:spcAft>
              <a:buClr>
                <a:schemeClr val="tx2"/>
              </a:buClr>
              <a:buSzPct val="120000"/>
              <a:buFont typeface="Wingdings" pitchFamily="2" charset="2"/>
              <a:buChar char="§"/>
              <a:defRPr lang="en-US" sz="2400" b="1" kern="1200" smtClean="0">
                <a:solidFill>
                  <a:schemeClr val="tx1"/>
                </a:solidFill>
                <a:latin typeface="Arial" pitchFamily="34" charset="0"/>
                <a:ea typeface="+mn-ea"/>
                <a:cs typeface="Arial" pitchFamily="34" charset="0"/>
              </a:defRPr>
            </a:lvl1pPr>
            <a:lvl2pPr marL="515938" indent="-228600" algn="l" defTabSz="914400" rtl="0" eaLnBrk="1" latinLnBrk="0" hangingPunct="1">
              <a:spcBef>
                <a:spcPts val="0"/>
              </a:spcBef>
              <a:spcAft>
                <a:spcPts val="600"/>
              </a:spcAft>
              <a:buClr>
                <a:schemeClr val="tx2"/>
              </a:buClr>
              <a:buFont typeface="Arial" pitchFamily="34" charset="0"/>
              <a:buChar char="–"/>
              <a:defRPr lang="en-US" sz="2000" kern="1200" smtClean="0">
                <a:solidFill>
                  <a:schemeClr val="tx1"/>
                </a:solidFill>
                <a:latin typeface="Arial" pitchFamily="34" charset="0"/>
                <a:ea typeface="+mn-ea"/>
                <a:cs typeface="Arial" pitchFamily="34" charset="0"/>
              </a:defRPr>
            </a:lvl2pPr>
            <a:lvl3pPr marL="747713" indent="-231775" algn="l" defTabSz="914400" rtl="0" eaLnBrk="1" latinLnBrk="0" hangingPunct="1">
              <a:spcBef>
                <a:spcPts val="0"/>
              </a:spcBef>
              <a:spcAft>
                <a:spcPts val="600"/>
              </a:spcAft>
              <a:buClr>
                <a:schemeClr val="tx2"/>
              </a:buClr>
              <a:buSzPct val="110000"/>
              <a:buFont typeface="Wingdings" pitchFamily="2" charset="2"/>
              <a:buChar char="§"/>
              <a:defRPr lang="en-US" sz="1800" kern="1200" smtClean="0">
                <a:solidFill>
                  <a:schemeClr val="tx1"/>
                </a:solidFill>
                <a:latin typeface="Arial" pitchFamily="34" charset="0"/>
                <a:ea typeface="+mn-ea"/>
                <a:cs typeface="Arial" pitchFamily="34" charset="0"/>
              </a:defRPr>
            </a:lvl3pPr>
            <a:lvl4pPr marL="1027113" indent="-280988" algn="l" defTabSz="914400" rtl="0" eaLnBrk="1" latinLnBrk="0" hangingPunct="1">
              <a:spcBef>
                <a:spcPts val="0"/>
              </a:spcBef>
              <a:spcAft>
                <a:spcPts val="600"/>
              </a:spcAft>
              <a:buClr>
                <a:schemeClr val="tx2"/>
              </a:buClr>
              <a:buFont typeface="Arial" pitchFamily="34" charset="0"/>
              <a:buChar char="–"/>
              <a:defRPr lang="en-US" sz="1800" kern="1200" smtClean="0">
                <a:solidFill>
                  <a:schemeClr val="tx1"/>
                </a:solidFill>
                <a:latin typeface="Arial" pitchFamily="34" charset="0"/>
                <a:ea typeface="+mn-ea"/>
                <a:cs typeface="Arial" pitchFamily="34" charset="0"/>
              </a:defRPr>
            </a:lvl4pPr>
            <a:lvl5pPr marL="1319213" indent="-228600" algn="l" defTabSz="914400" rtl="0" eaLnBrk="1" latinLnBrk="0" hangingPunct="1">
              <a:spcBef>
                <a:spcPts val="0"/>
              </a:spcBef>
              <a:spcAft>
                <a:spcPts val="600"/>
              </a:spcAft>
              <a:buClr>
                <a:schemeClr val="tx2"/>
              </a:buClr>
              <a:buSzPct val="60000"/>
              <a:buFont typeface="Wingdings" pitchFamily="2" charset="2"/>
              <a:buChar char="q"/>
              <a:tabLst/>
              <a:defRPr lang="en-US" sz="1800" kern="1200" smtClean="0">
                <a:solidFill>
                  <a:schemeClr val="tx1"/>
                </a:solidFill>
                <a:latin typeface="Arial" pitchFamily="34" charset="0"/>
                <a:ea typeface="+mn-ea"/>
                <a:cs typeface="Arial" pitchFamily="34" charset="0"/>
              </a:defRPr>
            </a:lvl5pPr>
            <a:lvl6pPr marL="1608138" indent="-228600" algn="l" defTabSz="914400" rtl="0" eaLnBrk="1" latinLnBrk="0" hangingPunct="1">
              <a:spcBef>
                <a:spcPts val="0"/>
              </a:spcBef>
              <a:spcAft>
                <a:spcPts val="600"/>
              </a:spcAft>
              <a:buClr>
                <a:schemeClr val="tx2"/>
              </a:buClr>
              <a:buFont typeface="Helvetica LT Std" pitchFamily="34" charset="0"/>
              <a:buChar char="–"/>
              <a:tabLst/>
              <a:defRPr lang="en-US" sz="1800" kern="1200" smtClean="0">
                <a:solidFill>
                  <a:schemeClr val="tx1"/>
                </a:solidFill>
                <a:latin typeface="Arial" pitchFamily="34" charset="0"/>
                <a:ea typeface="+mn-ea"/>
                <a:cs typeface="Arial" pitchFamily="34" charset="0"/>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Aft>
                <a:spcPts val="800"/>
              </a:spcAft>
              <a:buNone/>
            </a:pPr>
            <a:r>
              <a:rPr lang="en-US" b="0" dirty="0">
                <a:latin typeface="Arial Unicode MS" panose="020B0604020202020204" pitchFamily="34" charset="-128"/>
                <a:ea typeface="Arial Unicode MS" panose="020B0604020202020204" pitchFamily="34" charset="-128"/>
                <a:cs typeface="Arial Unicode MS" panose="020B0604020202020204" pitchFamily="34" charset="-128"/>
              </a:rPr>
              <a:t>Like other SoS, SoS for missions</a:t>
            </a:r>
          </a:p>
          <a:p>
            <a:pPr>
              <a:lnSpc>
                <a:spcPct val="90000"/>
              </a:lnSpc>
              <a:spcAft>
                <a:spcPts val="800"/>
              </a:spcAft>
            </a:pPr>
            <a:r>
              <a:rPr lang="en-US" sz="2000" b="0" dirty="0">
                <a:latin typeface="Arial Unicode MS" panose="020B0604020202020204" pitchFamily="34" charset="-128"/>
                <a:ea typeface="Arial Unicode MS" panose="020B0604020202020204" pitchFamily="34" charset="-128"/>
                <a:cs typeface="Arial Unicode MS" panose="020B0604020202020204" pitchFamily="34" charset="-128"/>
              </a:rPr>
              <a:t>Are </a:t>
            </a:r>
            <a:r>
              <a:rPr lang="en-US" sz="2000" i="1" dirty="0">
                <a:latin typeface="Arial Unicode MS" panose="020B0604020202020204" pitchFamily="34" charset="-128"/>
                <a:ea typeface="Arial Unicode MS" panose="020B0604020202020204" pitchFamily="34" charset="-128"/>
                <a:cs typeface="Arial Unicode MS" panose="020B0604020202020204" pitchFamily="34" charset="-128"/>
              </a:rPr>
              <a:t>not ‘designed’ </a:t>
            </a:r>
            <a:r>
              <a:rPr lang="en-US" sz="2000" b="0" dirty="0">
                <a:latin typeface="Arial Unicode MS" panose="020B0604020202020204" pitchFamily="34" charset="-128"/>
                <a:ea typeface="Arial Unicode MS" panose="020B0604020202020204" pitchFamily="34" charset="-128"/>
                <a:cs typeface="Arial Unicode MS" panose="020B0604020202020204" pitchFamily="34" charset="-128"/>
              </a:rPr>
              <a:t>top down, green field systems</a:t>
            </a:r>
          </a:p>
          <a:p>
            <a:pPr>
              <a:lnSpc>
                <a:spcPct val="90000"/>
              </a:lnSpc>
              <a:spcAft>
                <a:spcPts val="800"/>
              </a:spcAft>
            </a:pPr>
            <a:r>
              <a:rPr lang="en-US" sz="2000" i="1" dirty="0">
                <a:latin typeface="Arial Unicode MS" panose="020B0604020202020204" pitchFamily="34" charset="-128"/>
                <a:ea typeface="Arial Unicode MS" panose="020B0604020202020204" pitchFamily="34" charset="-128"/>
                <a:cs typeface="Arial Unicode MS" panose="020B0604020202020204" pitchFamily="34" charset="-128"/>
              </a:rPr>
              <a:t>Evolve over time </a:t>
            </a:r>
            <a:r>
              <a:rPr lang="en-US" sz="2000" b="0" dirty="0">
                <a:latin typeface="Arial Unicode MS" panose="020B0604020202020204" pitchFamily="34" charset="-128"/>
                <a:ea typeface="Arial Unicode MS" panose="020B0604020202020204" pitchFamily="34" charset="-128"/>
                <a:cs typeface="Arial Unicode MS" panose="020B0604020202020204" pitchFamily="34" charset="-128"/>
              </a:rPr>
              <a:t>based on changing capability needs and systems</a:t>
            </a:r>
          </a:p>
          <a:p>
            <a:pPr>
              <a:lnSpc>
                <a:spcPct val="90000"/>
              </a:lnSpc>
              <a:spcAft>
                <a:spcPts val="800"/>
              </a:spcAft>
            </a:pPr>
            <a:r>
              <a:rPr lang="en-US" sz="2000" b="0" dirty="0">
                <a:latin typeface="Arial Unicode MS" panose="020B0604020202020204" pitchFamily="34" charset="-128"/>
                <a:ea typeface="Arial Unicode MS" panose="020B0604020202020204" pitchFamily="34" charset="-128"/>
                <a:cs typeface="Arial Unicode MS" panose="020B0604020202020204" pitchFamily="34" charset="-128"/>
              </a:rPr>
              <a:t>Engineering follows the an </a:t>
            </a:r>
            <a:r>
              <a:rPr lang="en-US" sz="2000" dirty="0">
                <a:latin typeface="Arial Unicode MS" panose="020B0604020202020204" pitchFamily="34" charset="-128"/>
                <a:ea typeface="Arial Unicode MS" panose="020B0604020202020204" pitchFamily="34" charset="-128"/>
                <a:cs typeface="Arial Unicode MS" panose="020B0604020202020204" pitchFamily="34" charset="-128"/>
              </a:rPr>
              <a:t>evolutionary</a:t>
            </a:r>
            <a:r>
              <a:rPr lang="en-US" sz="2000" b="0"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000" i="1" dirty="0">
                <a:latin typeface="Arial Unicode MS" panose="020B0604020202020204" pitchFamily="34" charset="-128"/>
                <a:ea typeface="Arial Unicode MS" panose="020B0604020202020204" pitchFamily="34" charset="-128"/>
                <a:cs typeface="Arial Unicode MS" panose="020B0604020202020204" pitchFamily="34" charset="-128"/>
              </a:rPr>
              <a:t>wave</a:t>
            </a:r>
            <a:r>
              <a:rPr lang="en-US" sz="2000" b="0" dirty="0">
                <a:latin typeface="Arial Unicode MS" panose="020B0604020202020204" pitchFamily="34" charset="-128"/>
                <a:ea typeface="Arial Unicode MS" panose="020B0604020202020204" pitchFamily="34" charset="-128"/>
                <a:cs typeface="Arial Unicode MS" panose="020B0604020202020204" pitchFamily="34" charset="-128"/>
              </a:rPr>
              <a:t>’ process versus traditional system ’V’</a:t>
            </a:r>
          </a:p>
          <a:p>
            <a:pPr marL="0" indent="0">
              <a:lnSpc>
                <a:spcPct val="90000"/>
              </a:lnSpc>
              <a:spcAft>
                <a:spcPts val="800"/>
              </a:spcAft>
              <a:buNone/>
            </a:pPr>
            <a:endParaRPr lang="en-US" b="0" dirty="0">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90000"/>
              </a:lnSpc>
              <a:spcAft>
                <a:spcPts val="800"/>
              </a:spcAft>
            </a:pPr>
            <a:endParaRPr lang="en-US" sz="1600" b="0" dirty="0">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90000"/>
              </a:lnSpc>
              <a:spcAft>
                <a:spcPts val="800"/>
              </a:spcAft>
            </a:pPr>
            <a:endParaRPr lang="en-US" sz="1600" b="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219156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348903" y="5227445"/>
            <a:ext cx="4116157" cy="1575891"/>
          </a:xfrm>
          <a:prstGeom prst="rect">
            <a:avLst/>
          </a:prstGeom>
          <a:solidFill>
            <a:srgbClr val="CCCCFF"/>
          </a:solidFill>
          <a:ln w="6350">
            <a:solidFill>
              <a:srgbClr val="CC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5"/>
          <p:cNvSpPr/>
          <p:nvPr/>
        </p:nvSpPr>
        <p:spPr>
          <a:xfrm>
            <a:off x="7523050" y="3316760"/>
            <a:ext cx="3707658" cy="1813957"/>
          </a:xfrm>
          <a:prstGeom prst="rect">
            <a:avLst/>
          </a:prstGeom>
          <a:solidFill>
            <a:srgbClr val="FF0000"/>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Rectangle 4"/>
          <p:cNvSpPr/>
          <p:nvPr/>
        </p:nvSpPr>
        <p:spPr>
          <a:xfrm>
            <a:off x="1230922" y="3316760"/>
            <a:ext cx="3965931" cy="1858745"/>
          </a:xfrm>
          <a:prstGeom prst="rect">
            <a:avLst/>
          </a:prstGeom>
          <a:solidFill>
            <a:srgbClr val="FFFF00"/>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Rectangle 3"/>
          <p:cNvSpPr/>
          <p:nvPr/>
        </p:nvSpPr>
        <p:spPr>
          <a:xfrm>
            <a:off x="4504216" y="1559164"/>
            <a:ext cx="3805530" cy="1630015"/>
          </a:xfrm>
          <a:prstGeom prst="rect">
            <a:avLst/>
          </a:prstGeom>
          <a:solidFill>
            <a:srgbClr val="002060"/>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36" name="Picture 10" descr="http://www.free-teacher-worksheets.com/images/curved-arrow-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133" t="6476" r="7790" b="8816"/>
          <a:stretch/>
        </p:blipFill>
        <p:spPr bwMode="auto">
          <a:xfrm flipV="1">
            <a:off x="8566382" y="5204854"/>
            <a:ext cx="526987" cy="66343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76370" y="227376"/>
            <a:ext cx="7002463" cy="883194"/>
          </a:xfrm>
        </p:spPr>
        <p:txBody>
          <a:bodyPr>
            <a:normAutofit/>
          </a:bodyPr>
          <a:lstStyle/>
          <a:p>
            <a:pPr>
              <a:lnSpc>
                <a:spcPct val="80000"/>
              </a:lnSpc>
            </a:pPr>
            <a:r>
              <a:rPr lang="en-US" dirty="0">
                <a:latin typeface="Arial Unicode MS" panose="020B0604020202020204" pitchFamily="34" charset="-128"/>
                <a:ea typeface="Arial Unicode MS" panose="020B0604020202020204" pitchFamily="34" charset="-128"/>
                <a:cs typeface="Arial Unicode MS" panose="020B0604020202020204" pitchFamily="34" charset="-128"/>
              </a:rPr>
              <a:t>Mission Engineering</a:t>
            </a:r>
            <a:br>
              <a:rPr lang="en-US" dirty="0">
                <a:latin typeface="Arial Unicode MS" panose="020B0604020202020204" pitchFamily="34" charset="-128"/>
                <a:ea typeface="Arial Unicode MS" panose="020B0604020202020204" pitchFamily="34" charset="-128"/>
                <a:cs typeface="Arial Unicode MS" panose="020B0604020202020204" pitchFamily="34" charset="-128"/>
              </a:rPr>
            </a:br>
            <a:r>
              <a:rPr lang="en-US" sz="2400" dirty="0">
                <a:latin typeface="Arial Unicode MS" panose="020B0604020202020204" pitchFamily="34" charset="-128"/>
                <a:ea typeface="Arial Unicode MS" panose="020B0604020202020204" pitchFamily="34" charset="-128"/>
                <a:cs typeface="Arial Unicode MS" panose="020B0604020202020204" pitchFamily="34" charset="-128"/>
              </a:rPr>
              <a:t>SoSE Engineering to Meet Mission Objectives</a:t>
            </a: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4" name="TextBox 23"/>
          <p:cNvSpPr txBox="1"/>
          <p:nvPr/>
        </p:nvSpPr>
        <p:spPr>
          <a:xfrm>
            <a:off x="4535600" y="1758856"/>
            <a:ext cx="3645423" cy="1323439"/>
          </a:xfrm>
          <a:prstGeom prst="rect">
            <a:avLst/>
          </a:prstGeom>
          <a:noFill/>
        </p:spPr>
        <p:txBody>
          <a:bodyPr wrap="square" rtlCol="0">
            <a:spAutoFit/>
          </a:bodyPr>
          <a:lstStyle/>
          <a:p>
            <a:pPr>
              <a:lnSpc>
                <a:spcPct val="80000"/>
              </a:lnSpc>
            </a:pPr>
            <a:r>
              <a:rPr lang="en-US" dirty="0">
                <a:solidFill>
                  <a:schemeClr val="bg1"/>
                </a:solidFill>
                <a:latin typeface="Arial" panose="020B0604020202020204" pitchFamily="34" charset="0"/>
                <a:ea typeface="Arial Unicode MS" panose="020B0604020202020204" pitchFamily="34" charset="-128"/>
                <a:cs typeface="Arial" panose="020B0604020202020204" pitchFamily="34" charset="0"/>
              </a:rPr>
              <a:t>Baseline current SoS Against </a:t>
            </a:r>
            <a:r>
              <a:rPr lang="en-US" b="1" dirty="0">
                <a:solidFill>
                  <a:srgbClr val="FFFF00"/>
                </a:solidFill>
                <a:latin typeface="Arial" panose="020B0604020202020204" pitchFamily="34" charset="0"/>
                <a:ea typeface="Arial Unicode MS" panose="020B0604020202020204" pitchFamily="34" charset="-128"/>
                <a:cs typeface="Arial" panose="020B0604020202020204" pitchFamily="34" charset="0"/>
              </a:rPr>
              <a:t>Mission Objectives</a:t>
            </a:r>
          </a:p>
          <a:p>
            <a:pPr marL="176213" indent="-176213">
              <a:lnSpc>
                <a:spcPct val="80000"/>
              </a:lnSpc>
              <a:buFont typeface="Arial" panose="020B0604020202020204" pitchFamily="34" charset="0"/>
              <a:buChar char="•"/>
            </a:pPr>
            <a:r>
              <a:rPr lang="en-US" sz="1600" dirty="0">
                <a:solidFill>
                  <a:schemeClr val="bg1"/>
                </a:solidFill>
                <a:latin typeface="Arial" panose="020B0604020202020204" pitchFamily="34" charset="0"/>
                <a:ea typeface="Arial Unicode MS" panose="020B0604020202020204" pitchFamily="34" charset="-128"/>
                <a:cs typeface="Arial" panose="020B0604020202020204" pitchFamily="34" charset="0"/>
              </a:rPr>
              <a:t>Assess end-to-end  performance of SoS to implement mission  </a:t>
            </a:r>
            <a:r>
              <a:rPr lang="en-US" sz="1600" b="1" dirty="0">
                <a:solidFill>
                  <a:srgbClr val="FFFF00"/>
                </a:solidFill>
                <a:latin typeface="Arial" panose="020B0604020202020204" pitchFamily="34" charset="0"/>
                <a:ea typeface="Arial Unicode MS" panose="020B0604020202020204" pitchFamily="34" charset="-128"/>
                <a:cs typeface="Arial" panose="020B0604020202020204" pitchFamily="34" charset="0"/>
              </a:rPr>
              <a:t>effects/kill chain </a:t>
            </a:r>
          </a:p>
          <a:p>
            <a:pPr marL="176213" indent="-176213">
              <a:lnSpc>
                <a:spcPct val="80000"/>
              </a:lnSpc>
              <a:buFont typeface="Arial" panose="020B0604020202020204" pitchFamily="34" charset="0"/>
              <a:buChar char="•"/>
            </a:pPr>
            <a:r>
              <a:rPr lang="en-US" sz="1600" dirty="0">
                <a:solidFill>
                  <a:schemeClr val="bg1"/>
                </a:solidFill>
                <a:latin typeface="Arial" panose="020B0604020202020204" pitchFamily="34" charset="0"/>
                <a:ea typeface="Arial Unicode MS" panose="020B0604020202020204" pitchFamily="34" charset="-128"/>
                <a:cs typeface="Arial" panose="020B0604020202020204" pitchFamily="34" charset="0"/>
              </a:rPr>
              <a:t>Identify </a:t>
            </a:r>
            <a:r>
              <a:rPr lang="en-US" sz="1600" b="1" dirty="0">
                <a:solidFill>
                  <a:srgbClr val="FFFF00"/>
                </a:solidFill>
                <a:latin typeface="Arial" panose="020B0604020202020204" pitchFamily="34" charset="0"/>
                <a:ea typeface="Arial Unicode MS" panose="020B0604020202020204" pitchFamily="34" charset="-128"/>
                <a:cs typeface="Arial" panose="020B0604020202020204" pitchFamily="34" charset="0"/>
              </a:rPr>
              <a:t>gaps</a:t>
            </a:r>
            <a:endParaRPr lang="en-US" sz="1400" b="1" dirty="0">
              <a:solidFill>
                <a:srgbClr val="FFFF00"/>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25" name="TextBox 24"/>
          <p:cNvSpPr txBox="1"/>
          <p:nvPr/>
        </p:nvSpPr>
        <p:spPr>
          <a:xfrm>
            <a:off x="4654842" y="5258298"/>
            <a:ext cx="3762064" cy="1545038"/>
          </a:xfrm>
          <a:prstGeom prst="rect">
            <a:avLst/>
          </a:prstGeom>
          <a:solidFill>
            <a:srgbClr val="CCCCFF"/>
          </a:solidFill>
          <a:ln>
            <a:solidFill>
              <a:srgbClr val="CCCCFF"/>
            </a:solidFill>
          </a:ln>
        </p:spPr>
        <p:txBody>
          <a:bodyPr wrap="square" rtlCol="0">
            <a:spAutoFit/>
          </a:bodyPr>
          <a:lstStyle/>
          <a:p>
            <a:pPr>
              <a:lnSpc>
                <a:spcPct val="80000"/>
              </a:lnSpc>
            </a:pPr>
            <a:r>
              <a:rPr lang="en-US" dirty="0">
                <a:latin typeface="Arial Unicode MS" panose="020B0604020202020204" pitchFamily="34" charset="-128"/>
                <a:ea typeface="Arial Unicode MS" panose="020B0604020202020204" pitchFamily="34" charset="-128"/>
                <a:cs typeface="Arial Unicode MS" panose="020B0604020202020204" pitchFamily="34" charset="-128"/>
              </a:rPr>
              <a:t>Negotiate with systems to make changes to support </a:t>
            </a:r>
            <a:r>
              <a:rPr lang="en-US" b="1" dirty="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mission performance</a:t>
            </a:r>
            <a:r>
              <a:rPr lang="en-US" dirty="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dirty="0">
                <a:latin typeface="Arial Unicode MS" panose="020B0604020202020204" pitchFamily="34" charset="-128"/>
                <a:ea typeface="Arial Unicode MS" panose="020B0604020202020204" pitchFamily="34" charset="-128"/>
                <a:cs typeface="Arial Unicode MS" panose="020B0604020202020204" pitchFamily="34" charset="-128"/>
              </a:rPr>
              <a:t>improvement </a:t>
            </a:r>
          </a:p>
          <a:p>
            <a:pPr marL="109538" indent="-109538">
              <a:lnSpc>
                <a:spcPct val="80000"/>
              </a:lnSpc>
              <a:buFont typeface="Arial" panose="020B0604020202020204" pitchFamily="34" charset="0"/>
              <a:buChar char="•"/>
            </a:pPr>
            <a:r>
              <a:rPr lang="en-US" sz="1600" dirty="0">
                <a:latin typeface="Arial Unicode MS" panose="020B0604020202020204" pitchFamily="34" charset="-128"/>
                <a:ea typeface="Arial Unicode MS" panose="020B0604020202020204" pitchFamily="34" charset="-128"/>
                <a:cs typeface="Arial Unicode MS" panose="020B0604020202020204" pitchFamily="34" charset="-128"/>
              </a:rPr>
              <a:t>Plan </a:t>
            </a:r>
            <a:r>
              <a:rPr lang="en-US" sz="1600" b="1" dirty="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coordinated capability package </a:t>
            </a:r>
            <a:r>
              <a:rPr lang="en-US" sz="1600" dirty="0">
                <a:latin typeface="Arial Unicode MS" panose="020B0604020202020204" pitchFamily="34" charset="-128"/>
                <a:ea typeface="Arial Unicode MS" panose="020B0604020202020204" pitchFamily="34" charset="-128"/>
                <a:cs typeface="Arial Unicode MS" panose="020B0604020202020204" pitchFamily="34" charset="-128"/>
              </a:rPr>
              <a:t>for mission improvement</a:t>
            </a:r>
          </a:p>
          <a:p>
            <a:pPr marL="109538" indent="-109538">
              <a:lnSpc>
                <a:spcPct val="80000"/>
              </a:lnSpc>
              <a:buFont typeface="Arial" panose="020B0604020202020204" pitchFamily="34" charset="0"/>
              <a:buChar char="•"/>
            </a:pPr>
            <a:r>
              <a:rPr lang="en-US" sz="1600" dirty="0">
                <a:latin typeface="Arial Unicode MS" panose="020B0604020202020204" pitchFamily="34" charset="-128"/>
                <a:ea typeface="Arial Unicode MS" panose="020B0604020202020204" pitchFamily="34" charset="-128"/>
                <a:cs typeface="Arial Unicode MS" panose="020B0604020202020204" pitchFamily="34" charset="-128"/>
              </a:rPr>
              <a:t>Coordinate technical, program and budget plans</a:t>
            </a:r>
          </a:p>
        </p:txBody>
      </p:sp>
      <p:sp>
        <p:nvSpPr>
          <p:cNvPr id="26" name="TextBox 25"/>
          <p:cNvSpPr txBox="1"/>
          <p:nvPr/>
        </p:nvSpPr>
        <p:spPr>
          <a:xfrm>
            <a:off x="1593827" y="3504248"/>
            <a:ext cx="3794751" cy="1545038"/>
          </a:xfrm>
          <a:prstGeom prst="rect">
            <a:avLst/>
          </a:prstGeom>
          <a:noFill/>
        </p:spPr>
        <p:txBody>
          <a:bodyPr wrap="square" rtlCol="0">
            <a:spAutoFit/>
          </a:bodyPr>
          <a:lstStyle/>
          <a:p>
            <a:pPr>
              <a:lnSpc>
                <a:spcPct val="80000"/>
              </a:lnSpc>
            </a:pPr>
            <a:r>
              <a:rPr lang="en-US" dirty="0">
                <a:latin typeface="Arial Unicode MS" panose="020B0604020202020204" pitchFamily="34" charset="-128"/>
                <a:ea typeface="Arial Unicode MS" panose="020B0604020202020204" pitchFamily="34" charset="-128"/>
                <a:cs typeface="Arial Unicode MS" panose="020B0604020202020204" pitchFamily="34" charset="-128"/>
              </a:rPr>
              <a:t>Evaluate options and </a:t>
            </a:r>
            <a:r>
              <a:rPr lang="en-US" b="1" dirty="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trades across the SoS</a:t>
            </a:r>
            <a:r>
              <a:rPr lang="en-US" dirty="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dirty="0">
                <a:latin typeface="Arial Unicode MS" panose="020B0604020202020204" pitchFamily="34" charset="-128"/>
                <a:ea typeface="Arial Unicode MS" panose="020B0604020202020204" pitchFamily="34" charset="-128"/>
                <a:cs typeface="Arial Unicode MS" panose="020B0604020202020204" pitchFamily="34" charset="-128"/>
              </a:rPr>
              <a:t>to improve or sustain mission performance</a:t>
            </a:r>
          </a:p>
          <a:p>
            <a:pPr marL="176213" indent="-176213">
              <a:lnSpc>
                <a:spcPct val="80000"/>
              </a:lnSpc>
              <a:buFont typeface="Arial" panose="020B0604020202020204" pitchFamily="34" charset="0"/>
              <a:buChar char="•"/>
            </a:pPr>
            <a:r>
              <a:rPr lang="en-US" sz="1600" dirty="0">
                <a:latin typeface="Arial Unicode MS" panose="020B0604020202020204" pitchFamily="34" charset="-128"/>
                <a:ea typeface="Arial Unicode MS" panose="020B0604020202020204" pitchFamily="34" charset="-128"/>
                <a:cs typeface="Arial Unicode MS" panose="020B0604020202020204" pitchFamily="34" charset="-128"/>
              </a:rPr>
              <a:t>New TTP for the SoS </a:t>
            </a:r>
          </a:p>
          <a:p>
            <a:pPr marL="176213" indent="-176213">
              <a:lnSpc>
                <a:spcPct val="80000"/>
              </a:lnSpc>
              <a:buFont typeface="Arial" panose="020B0604020202020204" pitchFamily="34" charset="0"/>
              <a:buChar char="•"/>
            </a:pPr>
            <a:r>
              <a:rPr lang="en-US" sz="1600" dirty="0">
                <a:latin typeface="Arial Unicode MS" panose="020B0604020202020204" pitchFamily="34" charset="-128"/>
                <a:ea typeface="Arial Unicode MS" panose="020B0604020202020204" pitchFamily="34" charset="-128"/>
                <a:cs typeface="Arial Unicode MS" panose="020B0604020202020204" pitchFamily="34" charset="-128"/>
              </a:rPr>
              <a:t>Reconfiguration of SoS</a:t>
            </a:r>
          </a:p>
          <a:p>
            <a:pPr marL="176213" indent="-176213">
              <a:lnSpc>
                <a:spcPct val="80000"/>
              </a:lnSpc>
              <a:buFont typeface="Arial" panose="020B0604020202020204" pitchFamily="34" charset="0"/>
              <a:buChar char="•"/>
            </a:pPr>
            <a:r>
              <a:rPr lang="en-US" sz="1600" dirty="0">
                <a:latin typeface="Arial Unicode MS" panose="020B0604020202020204" pitchFamily="34" charset="-128"/>
                <a:ea typeface="Arial Unicode MS" panose="020B0604020202020204" pitchFamily="34" charset="-128"/>
                <a:cs typeface="Arial Unicode MS" panose="020B0604020202020204" pitchFamily="34" charset="-128"/>
              </a:rPr>
              <a:t>New/upgraded systems</a:t>
            </a:r>
          </a:p>
          <a:p>
            <a:pPr marL="176213" indent="-176213">
              <a:lnSpc>
                <a:spcPct val="80000"/>
              </a:lnSpc>
              <a:buFont typeface="Arial" panose="020B0604020202020204" pitchFamily="34" charset="0"/>
              <a:buChar char="•"/>
            </a:pPr>
            <a:r>
              <a:rPr lang="en-US" sz="1600" dirty="0">
                <a:latin typeface="Arial Unicode MS" panose="020B0604020202020204" pitchFamily="34" charset="-128"/>
                <a:ea typeface="Arial Unicode MS" panose="020B0604020202020204" pitchFamily="34" charset="-128"/>
                <a:cs typeface="Arial Unicode MS" panose="020B0604020202020204" pitchFamily="34" charset="-128"/>
              </a:rPr>
              <a:t>New system interfaces</a:t>
            </a:r>
          </a:p>
        </p:txBody>
      </p:sp>
      <p:sp>
        <p:nvSpPr>
          <p:cNvPr id="28" name="TextBox 27"/>
          <p:cNvSpPr txBox="1"/>
          <p:nvPr/>
        </p:nvSpPr>
        <p:spPr>
          <a:xfrm>
            <a:off x="7879080" y="3794845"/>
            <a:ext cx="2941320" cy="1077218"/>
          </a:xfrm>
          <a:prstGeom prst="rect">
            <a:avLst/>
          </a:prstGeom>
          <a:solidFill>
            <a:srgbClr val="FF0000"/>
          </a:solidFill>
        </p:spPr>
        <p:txBody>
          <a:bodyPr wrap="square" rtlCol="0">
            <a:spAutoFit/>
          </a:bodyPr>
          <a:lstStyle/>
          <a:p>
            <a:pPr>
              <a:lnSpc>
                <a:spcPct val="80000"/>
              </a:lnSpc>
            </a:pPr>
            <a:r>
              <a:rPr lang="en-US" sz="2000" dirty="0">
                <a:latin typeface="Arial Unicode MS" panose="020B0604020202020204" pitchFamily="34" charset="-128"/>
                <a:ea typeface="Arial Unicode MS" panose="020B0604020202020204" pitchFamily="34" charset="-128"/>
                <a:cs typeface="Arial Unicode MS" panose="020B0604020202020204" pitchFamily="34" charset="-128"/>
              </a:rPr>
              <a:t>Implement changes in systems, integrate and test updated SoS </a:t>
            </a:r>
            <a:r>
              <a:rPr lang="en-US"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mission capability</a:t>
            </a:r>
            <a:endParaRPr lang="en-US"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034" name="Picture 10" descr="http://www.free-teacher-worksheets.com/images/curved-arrow-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133" t="6476" r="7790" b="8816"/>
          <a:stretch/>
        </p:blipFill>
        <p:spPr bwMode="auto">
          <a:xfrm rot="5400000" flipV="1">
            <a:off x="3685341" y="5158857"/>
            <a:ext cx="526987" cy="66343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http://www.free-teacher-worksheets.com/images/curved-arrow-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133" t="6476" r="7790" b="8816"/>
          <a:stretch/>
        </p:blipFill>
        <p:spPr bwMode="auto">
          <a:xfrm rot="10800000" flipV="1">
            <a:off x="3792693" y="2655635"/>
            <a:ext cx="654985" cy="63515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http://www.free-teacher-worksheets.com/images/curved-arrow-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133" t="6476" r="7790" b="8816"/>
          <a:stretch/>
        </p:blipFill>
        <p:spPr bwMode="auto">
          <a:xfrm rot="16200000" flipV="1">
            <a:off x="8485129" y="2746000"/>
            <a:ext cx="526987" cy="66343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rotWithShape="1">
          <a:blip r:embed="rId5"/>
          <a:srcRect l="63495" t="14473" b="48530"/>
          <a:stretch/>
        </p:blipFill>
        <p:spPr>
          <a:xfrm>
            <a:off x="5402289" y="3504248"/>
            <a:ext cx="1942746" cy="1459878"/>
          </a:xfrm>
          <a:prstGeom prst="rect">
            <a:avLst/>
          </a:prstGeom>
        </p:spPr>
      </p:pic>
      <p:sp>
        <p:nvSpPr>
          <p:cNvPr id="31" name="Rectangle 30"/>
          <p:cNvSpPr/>
          <p:nvPr/>
        </p:nvSpPr>
        <p:spPr bwMode="auto">
          <a:xfrm>
            <a:off x="12621408" y="4518635"/>
            <a:ext cx="143973" cy="1365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baseline="-25000">
              <a:latin typeface="Arial" charset="0"/>
            </a:endParaRPr>
          </a:p>
        </p:txBody>
      </p:sp>
      <p:pic>
        <p:nvPicPr>
          <p:cNvPr id="18" name="Picture 10"/>
          <p:cNvPicPr>
            <a:picLocks noChangeAspect="1" noChangeArrowheads="1"/>
          </p:cNvPicPr>
          <p:nvPr/>
        </p:nvPicPr>
        <p:blipFill rotWithShape="1">
          <a:blip r:embed="rId6">
            <a:extLst>
              <a:ext uri="{28A0092B-C50C-407E-A947-70E740481C1C}">
                <a14:useLocalDpi xmlns:a14="http://schemas.microsoft.com/office/drawing/2010/main" val="0"/>
              </a:ext>
            </a:extLst>
          </a:blip>
          <a:srcRect r="20709"/>
          <a:stretch/>
        </p:blipFill>
        <p:spPr bwMode="auto">
          <a:xfrm>
            <a:off x="699215" y="1462235"/>
            <a:ext cx="2547129" cy="1114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3675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Activities in ME Process</a:t>
            </a:r>
          </a:p>
        </p:txBody>
      </p:sp>
      <p:sp>
        <p:nvSpPr>
          <p:cNvPr id="3" name="Content Placeholder 2"/>
          <p:cNvSpPr>
            <a:spLocks noGrp="1"/>
          </p:cNvSpPr>
          <p:nvPr>
            <p:ph idx="1"/>
          </p:nvPr>
        </p:nvSpPr>
        <p:spPr>
          <a:xfrm>
            <a:off x="2974846" y="1402917"/>
            <a:ext cx="7763491" cy="836676"/>
          </a:xfrm>
        </p:spPr>
        <p:txBody>
          <a:bodyPr>
            <a:noAutofit/>
          </a:bodyPr>
          <a:lstStyle/>
          <a:p>
            <a:pPr marL="0" indent="0">
              <a:lnSpc>
                <a:spcPct val="80000"/>
              </a:lnSpc>
              <a:buNone/>
            </a:pPr>
            <a:r>
              <a:rPr lang="en-US" sz="1800" dirty="0"/>
              <a:t>A key starting point for ME is understanding current state of mission</a:t>
            </a:r>
          </a:p>
          <a:p>
            <a:pPr lvl="1">
              <a:lnSpc>
                <a:spcPct val="80000"/>
              </a:lnSpc>
            </a:pPr>
            <a:r>
              <a:rPr lang="en-US" sz="1800" dirty="0"/>
              <a:t>Operational mission objectives and CONOPS (mission threads)</a:t>
            </a:r>
          </a:p>
          <a:p>
            <a:pPr lvl="1">
              <a:lnSpc>
                <a:spcPct val="80000"/>
              </a:lnSpc>
            </a:pPr>
            <a:r>
              <a:rPr lang="en-US" sz="1800" dirty="0"/>
              <a:t>Current and planned systems</a:t>
            </a:r>
          </a:p>
          <a:p>
            <a:pPr lvl="1">
              <a:lnSpc>
                <a:spcPct val="80000"/>
              </a:lnSpc>
            </a:pPr>
            <a:r>
              <a:rPr lang="en-US" sz="1800" dirty="0"/>
              <a:t>Identifying critical, priority mission gaps </a:t>
            </a:r>
          </a:p>
        </p:txBody>
      </p:sp>
      <p:sp>
        <p:nvSpPr>
          <p:cNvPr id="20" name="Content Placeholder 2"/>
          <p:cNvSpPr txBox="1">
            <a:spLocks/>
          </p:cNvSpPr>
          <p:nvPr/>
        </p:nvSpPr>
        <p:spPr>
          <a:xfrm>
            <a:off x="9237784" y="3113403"/>
            <a:ext cx="2855976" cy="836676"/>
          </a:xfrm>
          <a:prstGeom prst="rect">
            <a:avLst/>
          </a:prstGeom>
        </p:spPr>
        <p:txBody>
          <a:bodyPr vert="horz" lIns="91440" tIns="45720" rIns="91440" bIns="45720" rtlCol="0">
            <a:noAutofit/>
          </a:bodyPr>
          <a:lstStyle>
            <a:lvl1pPr marL="231775" indent="-231775" algn="l" defTabSz="914400" rtl="0" eaLnBrk="1" latinLnBrk="0" hangingPunct="1">
              <a:spcBef>
                <a:spcPts val="0"/>
              </a:spcBef>
              <a:spcAft>
                <a:spcPts val="600"/>
              </a:spcAft>
              <a:buClr>
                <a:schemeClr val="tx2"/>
              </a:buClr>
              <a:buSzPct val="120000"/>
              <a:buFont typeface="Wingdings" pitchFamily="2" charset="2"/>
              <a:buChar char="§"/>
              <a:defRPr lang="en-US" sz="2400" b="1" kern="1200" smtClean="0">
                <a:solidFill>
                  <a:schemeClr val="tx1"/>
                </a:solidFill>
                <a:latin typeface="Arial" pitchFamily="34" charset="0"/>
                <a:ea typeface="+mn-ea"/>
                <a:cs typeface="Arial" pitchFamily="34" charset="0"/>
              </a:defRPr>
            </a:lvl1pPr>
            <a:lvl2pPr marL="515938" indent="-228600" algn="l" defTabSz="914400" rtl="0" eaLnBrk="1" latinLnBrk="0" hangingPunct="1">
              <a:spcBef>
                <a:spcPts val="0"/>
              </a:spcBef>
              <a:spcAft>
                <a:spcPts val="600"/>
              </a:spcAft>
              <a:buClr>
                <a:schemeClr val="tx2"/>
              </a:buClr>
              <a:buFont typeface="Arial" pitchFamily="34" charset="0"/>
              <a:buChar char="–"/>
              <a:defRPr lang="en-US" sz="2000" kern="1200" smtClean="0">
                <a:solidFill>
                  <a:schemeClr val="tx1"/>
                </a:solidFill>
                <a:latin typeface="Arial" pitchFamily="34" charset="0"/>
                <a:ea typeface="+mn-ea"/>
                <a:cs typeface="Arial" pitchFamily="34" charset="0"/>
              </a:defRPr>
            </a:lvl2pPr>
            <a:lvl3pPr marL="747713" indent="-231775" algn="l" defTabSz="914400" rtl="0" eaLnBrk="1" latinLnBrk="0" hangingPunct="1">
              <a:spcBef>
                <a:spcPts val="0"/>
              </a:spcBef>
              <a:spcAft>
                <a:spcPts val="600"/>
              </a:spcAft>
              <a:buClr>
                <a:schemeClr val="tx2"/>
              </a:buClr>
              <a:buSzPct val="110000"/>
              <a:buFont typeface="Wingdings" pitchFamily="2" charset="2"/>
              <a:buChar char="§"/>
              <a:defRPr lang="en-US" sz="1800" kern="1200" smtClean="0">
                <a:solidFill>
                  <a:schemeClr val="tx1"/>
                </a:solidFill>
                <a:latin typeface="Arial" pitchFamily="34" charset="0"/>
                <a:ea typeface="+mn-ea"/>
                <a:cs typeface="Arial" pitchFamily="34" charset="0"/>
              </a:defRPr>
            </a:lvl3pPr>
            <a:lvl4pPr marL="1027113" indent="-280988" algn="l" defTabSz="914400" rtl="0" eaLnBrk="1" latinLnBrk="0" hangingPunct="1">
              <a:spcBef>
                <a:spcPts val="0"/>
              </a:spcBef>
              <a:spcAft>
                <a:spcPts val="600"/>
              </a:spcAft>
              <a:buClr>
                <a:schemeClr val="tx2"/>
              </a:buClr>
              <a:buFont typeface="Arial" pitchFamily="34" charset="0"/>
              <a:buChar char="–"/>
              <a:defRPr lang="en-US" sz="1800" kern="1200" smtClean="0">
                <a:solidFill>
                  <a:schemeClr val="tx1"/>
                </a:solidFill>
                <a:latin typeface="Arial" pitchFamily="34" charset="0"/>
                <a:ea typeface="+mn-ea"/>
                <a:cs typeface="Arial" pitchFamily="34" charset="0"/>
              </a:defRPr>
            </a:lvl4pPr>
            <a:lvl5pPr marL="1319213" indent="-228600" algn="l" defTabSz="914400" rtl="0" eaLnBrk="1" latinLnBrk="0" hangingPunct="1">
              <a:spcBef>
                <a:spcPts val="0"/>
              </a:spcBef>
              <a:spcAft>
                <a:spcPts val="600"/>
              </a:spcAft>
              <a:buClr>
                <a:schemeClr val="tx2"/>
              </a:buClr>
              <a:buSzPct val="60000"/>
              <a:buFont typeface="Wingdings" pitchFamily="2" charset="2"/>
              <a:buChar char="q"/>
              <a:tabLst/>
              <a:defRPr lang="en-US" sz="1800" kern="1200" smtClean="0">
                <a:solidFill>
                  <a:schemeClr val="tx1"/>
                </a:solidFill>
                <a:latin typeface="Arial" pitchFamily="34" charset="0"/>
                <a:ea typeface="+mn-ea"/>
                <a:cs typeface="Arial" pitchFamily="34" charset="0"/>
              </a:defRPr>
            </a:lvl5pPr>
            <a:lvl6pPr marL="1608138" indent="-228600" algn="l" defTabSz="914400" rtl="0" eaLnBrk="1" latinLnBrk="0" hangingPunct="1">
              <a:spcBef>
                <a:spcPts val="0"/>
              </a:spcBef>
              <a:spcAft>
                <a:spcPts val="600"/>
              </a:spcAft>
              <a:buClr>
                <a:schemeClr val="tx2"/>
              </a:buClr>
              <a:buFont typeface="Helvetica LT Std" pitchFamily="34" charset="0"/>
              <a:buChar char="–"/>
              <a:tabLst/>
              <a:defRPr lang="en-US" sz="1800" kern="1200" smtClean="0">
                <a:solidFill>
                  <a:schemeClr val="tx1"/>
                </a:solidFill>
                <a:latin typeface="Arial" pitchFamily="34" charset="0"/>
                <a:ea typeface="+mn-ea"/>
                <a:cs typeface="Arial" pitchFamily="34" charset="0"/>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80000"/>
              </a:lnSpc>
              <a:buNone/>
            </a:pPr>
            <a:r>
              <a:rPr lang="en-US" sz="1800" dirty="0"/>
              <a:t>Tracking implementation, integration and test</a:t>
            </a:r>
          </a:p>
          <a:p>
            <a:pPr marL="347663" lvl="1">
              <a:lnSpc>
                <a:spcPct val="80000"/>
              </a:lnSpc>
            </a:pPr>
            <a:r>
              <a:rPr lang="en-US" sz="1800" dirty="0"/>
              <a:t>Given independence of systems and development schedules</a:t>
            </a:r>
          </a:p>
        </p:txBody>
      </p:sp>
      <p:sp>
        <p:nvSpPr>
          <p:cNvPr id="21" name="Content Placeholder 2"/>
          <p:cNvSpPr txBox="1">
            <a:spLocks/>
          </p:cNvSpPr>
          <p:nvPr/>
        </p:nvSpPr>
        <p:spPr>
          <a:xfrm>
            <a:off x="3334627" y="5979097"/>
            <a:ext cx="7043928" cy="836676"/>
          </a:xfrm>
          <a:prstGeom prst="rect">
            <a:avLst/>
          </a:prstGeom>
        </p:spPr>
        <p:txBody>
          <a:bodyPr vert="horz" lIns="91440" tIns="45720" rIns="91440" bIns="45720" rtlCol="0">
            <a:noAutofit/>
          </a:bodyPr>
          <a:lstStyle>
            <a:lvl1pPr marL="231775" indent="-231775" algn="l" defTabSz="914400" rtl="0" eaLnBrk="1" latinLnBrk="0" hangingPunct="1">
              <a:spcBef>
                <a:spcPts val="0"/>
              </a:spcBef>
              <a:spcAft>
                <a:spcPts val="600"/>
              </a:spcAft>
              <a:buClr>
                <a:schemeClr val="tx2"/>
              </a:buClr>
              <a:buSzPct val="120000"/>
              <a:buFont typeface="Wingdings" pitchFamily="2" charset="2"/>
              <a:buChar char="§"/>
              <a:defRPr lang="en-US" sz="2400" b="1" kern="1200" smtClean="0">
                <a:solidFill>
                  <a:schemeClr val="tx1"/>
                </a:solidFill>
                <a:latin typeface="Arial" pitchFamily="34" charset="0"/>
                <a:ea typeface="+mn-ea"/>
                <a:cs typeface="Arial" pitchFamily="34" charset="0"/>
              </a:defRPr>
            </a:lvl1pPr>
            <a:lvl2pPr marL="515938" indent="-228600" algn="l" defTabSz="914400" rtl="0" eaLnBrk="1" latinLnBrk="0" hangingPunct="1">
              <a:spcBef>
                <a:spcPts val="0"/>
              </a:spcBef>
              <a:spcAft>
                <a:spcPts val="600"/>
              </a:spcAft>
              <a:buClr>
                <a:schemeClr val="tx2"/>
              </a:buClr>
              <a:buFont typeface="Arial" pitchFamily="34" charset="0"/>
              <a:buChar char="–"/>
              <a:defRPr lang="en-US" sz="2000" kern="1200" smtClean="0">
                <a:solidFill>
                  <a:schemeClr val="tx1"/>
                </a:solidFill>
                <a:latin typeface="Arial" pitchFamily="34" charset="0"/>
                <a:ea typeface="+mn-ea"/>
                <a:cs typeface="Arial" pitchFamily="34" charset="0"/>
              </a:defRPr>
            </a:lvl2pPr>
            <a:lvl3pPr marL="747713" indent="-231775" algn="l" defTabSz="914400" rtl="0" eaLnBrk="1" latinLnBrk="0" hangingPunct="1">
              <a:spcBef>
                <a:spcPts val="0"/>
              </a:spcBef>
              <a:spcAft>
                <a:spcPts val="600"/>
              </a:spcAft>
              <a:buClr>
                <a:schemeClr val="tx2"/>
              </a:buClr>
              <a:buSzPct val="110000"/>
              <a:buFont typeface="Wingdings" pitchFamily="2" charset="2"/>
              <a:buChar char="§"/>
              <a:defRPr lang="en-US" sz="1800" kern="1200" smtClean="0">
                <a:solidFill>
                  <a:schemeClr val="tx1"/>
                </a:solidFill>
                <a:latin typeface="Arial" pitchFamily="34" charset="0"/>
                <a:ea typeface="+mn-ea"/>
                <a:cs typeface="Arial" pitchFamily="34" charset="0"/>
              </a:defRPr>
            </a:lvl3pPr>
            <a:lvl4pPr marL="1027113" indent="-280988" algn="l" defTabSz="914400" rtl="0" eaLnBrk="1" latinLnBrk="0" hangingPunct="1">
              <a:spcBef>
                <a:spcPts val="0"/>
              </a:spcBef>
              <a:spcAft>
                <a:spcPts val="600"/>
              </a:spcAft>
              <a:buClr>
                <a:schemeClr val="tx2"/>
              </a:buClr>
              <a:buFont typeface="Arial" pitchFamily="34" charset="0"/>
              <a:buChar char="–"/>
              <a:defRPr lang="en-US" sz="1800" kern="1200" smtClean="0">
                <a:solidFill>
                  <a:schemeClr val="tx1"/>
                </a:solidFill>
                <a:latin typeface="Arial" pitchFamily="34" charset="0"/>
                <a:ea typeface="+mn-ea"/>
                <a:cs typeface="Arial" pitchFamily="34" charset="0"/>
              </a:defRPr>
            </a:lvl4pPr>
            <a:lvl5pPr marL="1319213" indent="-228600" algn="l" defTabSz="914400" rtl="0" eaLnBrk="1" latinLnBrk="0" hangingPunct="1">
              <a:spcBef>
                <a:spcPts val="0"/>
              </a:spcBef>
              <a:spcAft>
                <a:spcPts val="600"/>
              </a:spcAft>
              <a:buClr>
                <a:schemeClr val="tx2"/>
              </a:buClr>
              <a:buSzPct val="60000"/>
              <a:buFont typeface="Wingdings" pitchFamily="2" charset="2"/>
              <a:buChar char="q"/>
              <a:tabLst/>
              <a:defRPr lang="en-US" sz="1800" kern="1200" smtClean="0">
                <a:solidFill>
                  <a:schemeClr val="tx1"/>
                </a:solidFill>
                <a:latin typeface="Arial" pitchFamily="34" charset="0"/>
                <a:ea typeface="+mn-ea"/>
                <a:cs typeface="Arial" pitchFamily="34" charset="0"/>
              </a:defRPr>
            </a:lvl5pPr>
            <a:lvl6pPr marL="1608138" indent="-228600" algn="l" defTabSz="914400" rtl="0" eaLnBrk="1" latinLnBrk="0" hangingPunct="1">
              <a:spcBef>
                <a:spcPts val="0"/>
              </a:spcBef>
              <a:spcAft>
                <a:spcPts val="600"/>
              </a:spcAft>
              <a:buClr>
                <a:schemeClr val="tx2"/>
              </a:buClr>
              <a:buFont typeface="Helvetica LT Std" pitchFamily="34" charset="0"/>
              <a:buChar char="–"/>
              <a:tabLst/>
              <a:defRPr lang="en-US" sz="1800" kern="1200" smtClean="0">
                <a:solidFill>
                  <a:schemeClr val="tx1"/>
                </a:solidFill>
                <a:latin typeface="Arial" pitchFamily="34" charset="0"/>
                <a:ea typeface="+mn-ea"/>
                <a:cs typeface="Arial" pitchFamily="34" charset="0"/>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80000"/>
              </a:lnSpc>
              <a:buNone/>
            </a:pPr>
            <a:r>
              <a:rPr lang="en-US" sz="1800" dirty="0"/>
              <a:t>Planning and funding coordinated changes in systems </a:t>
            </a:r>
          </a:p>
          <a:p>
            <a:pPr marL="455613" lvl="1" indent="-171450">
              <a:lnSpc>
                <a:spcPct val="80000"/>
              </a:lnSpc>
            </a:pPr>
            <a:r>
              <a:rPr lang="en-US" sz="1800" dirty="0"/>
              <a:t>‘Capability package’ which cross systems owners and development schedules</a:t>
            </a:r>
          </a:p>
        </p:txBody>
      </p:sp>
      <p:sp>
        <p:nvSpPr>
          <p:cNvPr id="22" name="Content Placeholder 2"/>
          <p:cNvSpPr txBox="1">
            <a:spLocks/>
          </p:cNvSpPr>
          <p:nvPr/>
        </p:nvSpPr>
        <p:spPr>
          <a:xfrm>
            <a:off x="723779" y="3113403"/>
            <a:ext cx="2610848" cy="2699479"/>
          </a:xfrm>
          <a:prstGeom prst="rect">
            <a:avLst/>
          </a:prstGeom>
        </p:spPr>
        <p:txBody>
          <a:bodyPr vert="horz" lIns="91440" tIns="45720" rIns="91440" bIns="45720" rtlCol="0">
            <a:noAutofit/>
          </a:bodyPr>
          <a:lstStyle>
            <a:lvl1pPr marL="231775" indent="-231775" algn="l" defTabSz="914400" rtl="0" eaLnBrk="1" latinLnBrk="0" hangingPunct="1">
              <a:spcBef>
                <a:spcPts val="0"/>
              </a:spcBef>
              <a:spcAft>
                <a:spcPts val="600"/>
              </a:spcAft>
              <a:buClr>
                <a:schemeClr val="tx2"/>
              </a:buClr>
              <a:buSzPct val="120000"/>
              <a:buFont typeface="Wingdings" pitchFamily="2" charset="2"/>
              <a:buChar char="§"/>
              <a:defRPr lang="en-US" sz="2400" b="1" kern="1200" smtClean="0">
                <a:solidFill>
                  <a:schemeClr val="tx1"/>
                </a:solidFill>
                <a:latin typeface="Arial" pitchFamily="34" charset="0"/>
                <a:ea typeface="+mn-ea"/>
                <a:cs typeface="Arial" pitchFamily="34" charset="0"/>
              </a:defRPr>
            </a:lvl1pPr>
            <a:lvl2pPr marL="515938" indent="-228600" algn="l" defTabSz="914400" rtl="0" eaLnBrk="1" latinLnBrk="0" hangingPunct="1">
              <a:spcBef>
                <a:spcPts val="0"/>
              </a:spcBef>
              <a:spcAft>
                <a:spcPts val="600"/>
              </a:spcAft>
              <a:buClr>
                <a:schemeClr val="tx2"/>
              </a:buClr>
              <a:buFont typeface="Arial" pitchFamily="34" charset="0"/>
              <a:buChar char="–"/>
              <a:defRPr lang="en-US" sz="2000" kern="1200" smtClean="0">
                <a:solidFill>
                  <a:schemeClr val="tx1"/>
                </a:solidFill>
                <a:latin typeface="Arial" pitchFamily="34" charset="0"/>
                <a:ea typeface="+mn-ea"/>
                <a:cs typeface="Arial" pitchFamily="34" charset="0"/>
              </a:defRPr>
            </a:lvl2pPr>
            <a:lvl3pPr marL="747713" indent="-231775" algn="l" defTabSz="914400" rtl="0" eaLnBrk="1" latinLnBrk="0" hangingPunct="1">
              <a:spcBef>
                <a:spcPts val="0"/>
              </a:spcBef>
              <a:spcAft>
                <a:spcPts val="600"/>
              </a:spcAft>
              <a:buClr>
                <a:schemeClr val="tx2"/>
              </a:buClr>
              <a:buSzPct val="110000"/>
              <a:buFont typeface="Wingdings" pitchFamily="2" charset="2"/>
              <a:buChar char="§"/>
              <a:defRPr lang="en-US" sz="1800" kern="1200" smtClean="0">
                <a:solidFill>
                  <a:schemeClr val="tx1"/>
                </a:solidFill>
                <a:latin typeface="Arial" pitchFamily="34" charset="0"/>
                <a:ea typeface="+mn-ea"/>
                <a:cs typeface="Arial" pitchFamily="34" charset="0"/>
              </a:defRPr>
            </a:lvl3pPr>
            <a:lvl4pPr marL="1027113" indent="-280988" algn="l" defTabSz="914400" rtl="0" eaLnBrk="1" latinLnBrk="0" hangingPunct="1">
              <a:spcBef>
                <a:spcPts val="0"/>
              </a:spcBef>
              <a:spcAft>
                <a:spcPts val="600"/>
              </a:spcAft>
              <a:buClr>
                <a:schemeClr val="tx2"/>
              </a:buClr>
              <a:buFont typeface="Arial" pitchFamily="34" charset="0"/>
              <a:buChar char="–"/>
              <a:defRPr lang="en-US" sz="1800" kern="1200" smtClean="0">
                <a:solidFill>
                  <a:schemeClr val="tx1"/>
                </a:solidFill>
                <a:latin typeface="Arial" pitchFamily="34" charset="0"/>
                <a:ea typeface="+mn-ea"/>
                <a:cs typeface="Arial" pitchFamily="34" charset="0"/>
              </a:defRPr>
            </a:lvl4pPr>
            <a:lvl5pPr marL="1319213" indent="-228600" algn="l" defTabSz="914400" rtl="0" eaLnBrk="1" latinLnBrk="0" hangingPunct="1">
              <a:spcBef>
                <a:spcPts val="0"/>
              </a:spcBef>
              <a:spcAft>
                <a:spcPts val="600"/>
              </a:spcAft>
              <a:buClr>
                <a:schemeClr val="tx2"/>
              </a:buClr>
              <a:buSzPct val="60000"/>
              <a:buFont typeface="Wingdings" pitchFamily="2" charset="2"/>
              <a:buChar char="q"/>
              <a:tabLst/>
              <a:defRPr lang="en-US" sz="1800" kern="1200" smtClean="0">
                <a:solidFill>
                  <a:schemeClr val="tx1"/>
                </a:solidFill>
                <a:latin typeface="Arial" pitchFamily="34" charset="0"/>
                <a:ea typeface="+mn-ea"/>
                <a:cs typeface="Arial" pitchFamily="34" charset="0"/>
              </a:defRPr>
            </a:lvl5pPr>
            <a:lvl6pPr marL="1608138" indent="-228600" algn="l" defTabSz="914400" rtl="0" eaLnBrk="1" latinLnBrk="0" hangingPunct="1">
              <a:spcBef>
                <a:spcPts val="0"/>
              </a:spcBef>
              <a:spcAft>
                <a:spcPts val="600"/>
              </a:spcAft>
              <a:buClr>
                <a:schemeClr val="tx2"/>
              </a:buClr>
              <a:buFont typeface="Helvetica LT Std" pitchFamily="34" charset="0"/>
              <a:buChar char="–"/>
              <a:tabLst/>
              <a:defRPr lang="en-US" sz="1800" kern="1200" smtClean="0">
                <a:solidFill>
                  <a:schemeClr val="tx1"/>
                </a:solidFill>
                <a:latin typeface="Arial" pitchFamily="34" charset="0"/>
                <a:ea typeface="+mn-ea"/>
                <a:cs typeface="Arial" pitchFamily="34" charset="0"/>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80000"/>
              </a:lnSpc>
              <a:buNone/>
            </a:pPr>
            <a:r>
              <a:rPr lang="en-US" sz="1800" dirty="0"/>
              <a:t>Technical assessment of options and trades </a:t>
            </a:r>
          </a:p>
          <a:p>
            <a:pPr marL="228600" lvl="1" indent="-173038">
              <a:lnSpc>
                <a:spcPct val="80000"/>
              </a:lnSpc>
            </a:pPr>
            <a:r>
              <a:rPr lang="en-US" sz="1800" dirty="0"/>
              <a:t>Fault isolating sources of gaps</a:t>
            </a:r>
          </a:p>
          <a:p>
            <a:pPr marL="228600" lvl="1" indent="-173038">
              <a:lnSpc>
                <a:spcPct val="80000"/>
              </a:lnSpc>
            </a:pPr>
            <a:r>
              <a:rPr lang="en-US" sz="1800" dirty="0"/>
              <a:t>Assessing alternative approaches to addressing capability gaps </a:t>
            </a:r>
          </a:p>
        </p:txBody>
      </p:sp>
      <p:pic>
        <p:nvPicPr>
          <p:cNvPr id="4" name="Picture 3"/>
          <p:cNvPicPr>
            <a:picLocks noChangeAspect="1"/>
          </p:cNvPicPr>
          <p:nvPr/>
        </p:nvPicPr>
        <p:blipFill>
          <a:blip r:embed="rId2"/>
          <a:stretch>
            <a:fillRect/>
          </a:stretch>
        </p:blipFill>
        <p:spPr>
          <a:xfrm>
            <a:off x="3423137" y="2670525"/>
            <a:ext cx="6295294" cy="3249566"/>
          </a:xfrm>
          <a:prstGeom prst="rect">
            <a:avLst/>
          </a:prstGeom>
        </p:spPr>
      </p:pic>
    </p:spTree>
    <p:extLst>
      <p:ext uri="{BB962C8B-B14F-4D97-AF65-F5344CB8AC3E}">
        <p14:creationId xmlns:p14="http://schemas.microsoft.com/office/powerpoint/2010/main" val="41664442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7442B348-4E9F-4214-BBC9-8F4B0A6CFBF6}"/>
              </a:ext>
            </a:extLst>
          </p:cNvPr>
          <p:cNvSpPr/>
          <p:nvPr/>
        </p:nvSpPr>
        <p:spPr>
          <a:xfrm>
            <a:off x="635269" y="2792586"/>
            <a:ext cx="2699358" cy="2625586"/>
          </a:xfrm>
          <a:prstGeom prst="roundRect">
            <a:avLst/>
          </a:prstGeom>
          <a:solidFill>
            <a:srgbClr val="FFFF99"/>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p:txBody>
          <a:bodyPr/>
          <a:lstStyle/>
          <a:p>
            <a:r>
              <a:rPr lang="en-US" dirty="0"/>
              <a:t>Key Activities in ME Process</a:t>
            </a:r>
          </a:p>
        </p:txBody>
      </p:sp>
      <p:sp>
        <p:nvSpPr>
          <p:cNvPr id="3" name="Content Placeholder 2"/>
          <p:cNvSpPr>
            <a:spLocks noGrp="1"/>
          </p:cNvSpPr>
          <p:nvPr>
            <p:ph idx="1"/>
          </p:nvPr>
        </p:nvSpPr>
        <p:spPr>
          <a:xfrm>
            <a:off x="2974846" y="1402917"/>
            <a:ext cx="7763491" cy="836676"/>
          </a:xfrm>
        </p:spPr>
        <p:txBody>
          <a:bodyPr>
            <a:noAutofit/>
          </a:bodyPr>
          <a:lstStyle/>
          <a:p>
            <a:pPr marL="0" indent="0">
              <a:lnSpc>
                <a:spcPct val="80000"/>
              </a:lnSpc>
              <a:buNone/>
            </a:pPr>
            <a:r>
              <a:rPr lang="en-US" sz="1800" dirty="0"/>
              <a:t>A key starting point for ME is understanding current state of mission</a:t>
            </a:r>
          </a:p>
          <a:p>
            <a:pPr lvl="1">
              <a:lnSpc>
                <a:spcPct val="80000"/>
              </a:lnSpc>
            </a:pPr>
            <a:r>
              <a:rPr lang="en-US" sz="1800" dirty="0"/>
              <a:t>Operational mission objectives and CONOPS (mission threads)</a:t>
            </a:r>
          </a:p>
          <a:p>
            <a:pPr lvl="1">
              <a:lnSpc>
                <a:spcPct val="80000"/>
              </a:lnSpc>
            </a:pPr>
            <a:r>
              <a:rPr lang="en-US" sz="1800" dirty="0"/>
              <a:t>Current and planned systems</a:t>
            </a:r>
          </a:p>
          <a:p>
            <a:pPr lvl="1">
              <a:lnSpc>
                <a:spcPct val="80000"/>
              </a:lnSpc>
            </a:pPr>
            <a:r>
              <a:rPr lang="en-US" sz="1800" dirty="0"/>
              <a:t>Identifying critical, priority mission gaps </a:t>
            </a:r>
          </a:p>
        </p:txBody>
      </p:sp>
      <p:sp>
        <p:nvSpPr>
          <p:cNvPr id="20" name="Content Placeholder 2"/>
          <p:cNvSpPr txBox="1">
            <a:spLocks/>
          </p:cNvSpPr>
          <p:nvPr/>
        </p:nvSpPr>
        <p:spPr>
          <a:xfrm>
            <a:off x="9237784" y="3113403"/>
            <a:ext cx="2855976" cy="836676"/>
          </a:xfrm>
          <a:prstGeom prst="rect">
            <a:avLst/>
          </a:prstGeom>
        </p:spPr>
        <p:txBody>
          <a:bodyPr vert="horz" lIns="91440" tIns="45720" rIns="91440" bIns="45720" rtlCol="0">
            <a:noAutofit/>
          </a:bodyPr>
          <a:lstStyle>
            <a:lvl1pPr marL="231775" indent="-231775" algn="l" defTabSz="914400" rtl="0" eaLnBrk="1" latinLnBrk="0" hangingPunct="1">
              <a:spcBef>
                <a:spcPts val="0"/>
              </a:spcBef>
              <a:spcAft>
                <a:spcPts val="600"/>
              </a:spcAft>
              <a:buClr>
                <a:schemeClr val="tx2"/>
              </a:buClr>
              <a:buSzPct val="120000"/>
              <a:buFont typeface="Wingdings" pitchFamily="2" charset="2"/>
              <a:buChar char="§"/>
              <a:defRPr lang="en-US" sz="2400" b="1" kern="1200" smtClean="0">
                <a:solidFill>
                  <a:schemeClr val="tx1"/>
                </a:solidFill>
                <a:latin typeface="Arial" pitchFamily="34" charset="0"/>
                <a:ea typeface="+mn-ea"/>
                <a:cs typeface="Arial" pitchFamily="34" charset="0"/>
              </a:defRPr>
            </a:lvl1pPr>
            <a:lvl2pPr marL="515938" indent="-228600" algn="l" defTabSz="914400" rtl="0" eaLnBrk="1" latinLnBrk="0" hangingPunct="1">
              <a:spcBef>
                <a:spcPts val="0"/>
              </a:spcBef>
              <a:spcAft>
                <a:spcPts val="600"/>
              </a:spcAft>
              <a:buClr>
                <a:schemeClr val="tx2"/>
              </a:buClr>
              <a:buFont typeface="Arial" pitchFamily="34" charset="0"/>
              <a:buChar char="–"/>
              <a:defRPr lang="en-US" sz="2000" kern="1200" smtClean="0">
                <a:solidFill>
                  <a:schemeClr val="tx1"/>
                </a:solidFill>
                <a:latin typeface="Arial" pitchFamily="34" charset="0"/>
                <a:ea typeface="+mn-ea"/>
                <a:cs typeface="Arial" pitchFamily="34" charset="0"/>
              </a:defRPr>
            </a:lvl2pPr>
            <a:lvl3pPr marL="747713" indent="-231775" algn="l" defTabSz="914400" rtl="0" eaLnBrk="1" latinLnBrk="0" hangingPunct="1">
              <a:spcBef>
                <a:spcPts val="0"/>
              </a:spcBef>
              <a:spcAft>
                <a:spcPts val="600"/>
              </a:spcAft>
              <a:buClr>
                <a:schemeClr val="tx2"/>
              </a:buClr>
              <a:buSzPct val="110000"/>
              <a:buFont typeface="Wingdings" pitchFamily="2" charset="2"/>
              <a:buChar char="§"/>
              <a:defRPr lang="en-US" sz="1800" kern="1200" smtClean="0">
                <a:solidFill>
                  <a:schemeClr val="tx1"/>
                </a:solidFill>
                <a:latin typeface="Arial" pitchFamily="34" charset="0"/>
                <a:ea typeface="+mn-ea"/>
                <a:cs typeface="Arial" pitchFamily="34" charset="0"/>
              </a:defRPr>
            </a:lvl3pPr>
            <a:lvl4pPr marL="1027113" indent="-280988" algn="l" defTabSz="914400" rtl="0" eaLnBrk="1" latinLnBrk="0" hangingPunct="1">
              <a:spcBef>
                <a:spcPts val="0"/>
              </a:spcBef>
              <a:spcAft>
                <a:spcPts val="600"/>
              </a:spcAft>
              <a:buClr>
                <a:schemeClr val="tx2"/>
              </a:buClr>
              <a:buFont typeface="Arial" pitchFamily="34" charset="0"/>
              <a:buChar char="–"/>
              <a:defRPr lang="en-US" sz="1800" kern="1200" smtClean="0">
                <a:solidFill>
                  <a:schemeClr val="tx1"/>
                </a:solidFill>
                <a:latin typeface="Arial" pitchFamily="34" charset="0"/>
                <a:ea typeface="+mn-ea"/>
                <a:cs typeface="Arial" pitchFamily="34" charset="0"/>
              </a:defRPr>
            </a:lvl4pPr>
            <a:lvl5pPr marL="1319213" indent="-228600" algn="l" defTabSz="914400" rtl="0" eaLnBrk="1" latinLnBrk="0" hangingPunct="1">
              <a:spcBef>
                <a:spcPts val="0"/>
              </a:spcBef>
              <a:spcAft>
                <a:spcPts val="600"/>
              </a:spcAft>
              <a:buClr>
                <a:schemeClr val="tx2"/>
              </a:buClr>
              <a:buSzPct val="60000"/>
              <a:buFont typeface="Wingdings" pitchFamily="2" charset="2"/>
              <a:buChar char="q"/>
              <a:tabLst/>
              <a:defRPr lang="en-US" sz="1800" kern="1200" smtClean="0">
                <a:solidFill>
                  <a:schemeClr val="tx1"/>
                </a:solidFill>
                <a:latin typeface="Arial" pitchFamily="34" charset="0"/>
                <a:ea typeface="+mn-ea"/>
                <a:cs typeface="Arial" pitchFamily="34" charset="0"/>
              </a:defRPr>
            </a:lvl5pPr>
            <a:lvl6pPr marL="1608138" indent="-228600" algn="l" defTabSz="914400" rtl="0" eaLnBrk="1" latinLnBrk="0" hangingPunct="1">
              <a:spcBef>
                <a:spcPts val="0"/>
              </a:spcBef>
              <a:spcAft>
                <a:spcPts val="600"/>
              </a:spcAft>
              <a:buClr>
                <a:schemeClr val="tx2"/>
              </a:buClr>
              <a:buFont typeface="Helvetica LT Std" pitchFamily="34" charset="0"/>
              <a:buChar char="–"/>
              <a:tabLst/>
              <a:defRPr lang="en-US" sz="1800" kern="1200" smtClean="0">
                <a:solidFill>
                  <a:schemeClr val="tx1"/>
                </a:solidFill>
                <a:latin typeface="Arial" pitchFamily="34" charset="0"/>
                <a:ea typeface="+mn-ea"/>
                <a:cs typeface="Arial" pitchFamily="34" charset="0"/>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80000"/>
              </a:lnSpc>
              <a:buNone/>
            </a:pPr>
            <a:r>
              <a:rPr lang="en-US" sz="1800" dirty="0"/>
              <a:t>Tracking implementation, integration and test</a:t>
            </a:r>
          </a:p>
          <a:p>
            <a:pPr marL="347663" lvl="1">
              <a:lnSpc>
                <a:spcPct val="80000"/>
              </a:lnSpc>
            </a:pPr>
            <a:r>
              <a:rPr lang="en-US" sz="1800" dirty="0"/>
              <a:t>Given independence of systems and development schedules</a:t>
            </a:r>
          </a:p>
        </p:txBody>
      </p:sp>
      <p:sp>
        <p:nvSpPr>
          <p:cNvPr id="21" name="Content Placeholder 2"/>
          <p:cNvSpPr txBox="1">
            <a:spLocks/>
          </p:cNvSpPr>
          <p:nvPr/>
        </p:nvSpPr>
        <p:spPr>
          <a:xfrm>
            <a:off x="3334627" y="5979097"/>
            <a:ext cx="7043928" cy="836676"/>
          </a:xfrm>
          <a:prstGeom prst="rect">
            <a:avLst/>
          </a:prstGeom>
        </p:spPr>
        <p:txBody>
          <a:bodyPr vert="horz" lIns="91440" tIns="45720" rIns="91440" bIns="45720" rtlCol="0">
            <a:noAutofit/>
          </a:bodyPr>
          <a:lstStyle>
            <a:lvl1pPr marL="231775" indent="-231775" algn="l" defTabSz="914400" rtl="0" eaLnBrk="1" latinLnBrk="0" hangingPunct="1">
              <a:spcBef>
                <a:spcPts val="0"/>
              </a:spcBef>
              <a:spcAft>
                <a:spcPts val="600"/>
              </a:spcAft>
              <a:buClr>
                <a:schemeClr val="tx2"/>
              </a:buClr>
              <a:buSzPct val="120000"/>
              <a:buFont typeface="Wingdings" pitchFamily="2" charset="2"/>
              <a:buChar char="§"/>
              <a:defRPr lang="en-US" sz="2400" b="1" kern="1200" smtClean="0">
                <a:solidFill>
                  <a:schemeClr val="tx1"/>
                </a:solidFill>
                <a:latin typeface="Arial" pitchFamily="34" charset="0"/>
                <a:ea typeface="+mn-ea"/>
                <a:cs typeface="Arial" pitchFamily="34" charset="0"/>
              </a:defRPr>
            </a:lvl1pPr>
            <a:lvl2pPr marL="515938" indent="-228600" algn="l" defTabSz="914400" rtl="0" eaLnBrk="1" latinLnBrk="0" hangingPunct="1">
              <a:spcBef>
                <a:spcPts val="0"/>
              </a:spcBef>
              <a:spcAft>
                <a:spcPts val="600"/>
              </a:spcAft>
              <a:buClr>
                <a:schemeClr val="tx2"/>
              </a:buClr>
              <a:buFont typeface="Arial" pitchFamily="34" charset="0"/>
              <a:buChar char="–"/>
              <a:defRPr lang="en-US" sz="2000" kern="1200" smtClean="0">
                <a:solidFill>
                  <a:schemeClr val="tx1"/>
                </a:solidFill>
                <a:latin typeface="Arial" pitchFamily="34" charset="0"/>
                <a:ea typeface="+mn-ea"/>
                <a:cs typeface="Arial" pitchFamily="34" charset="0"/>
              </a:defRPr>
            </a:lvl2pPr>
            <a:lvl3pPr marL="747713" indent="-231775" algn="l" defTabSz="914400" rtl="0" eaLnBrk="1" latinLnBrk="0" hangingPunct="1">
              <a:spcBef>
                <a:spcPts val="0"/>
              </a:spcBef>
              <a:spcAft>
                <a:spcPts val="600"/>
              </a:spcAft>
              <a:buClr>
                <a:schemeClr val="tx2"/>
              </a:buClr>
              <a:buSzPct val="110000"/>
              <a:buFont typeface="Wingdings" pitchFamily="2" charset="2"/>
              <a:buChar char="§"/>
              <a:defRPr lang="en-US" sz="1800" kern="1200" smtClean="0">
                <a:solidFill>
                  <a:schemeClr val="tx1"/>
                </a:solidFill>
                <a:latin typeface="Arial" pitchFamily="34" charset="0"/>
                <a:ea typeface="+mn-ea"/>
                <a:cs typeface="Arial" pitchFamily="34" charset="0"/>
              </a:defRPr>
            </a:lvl3pPr>
            <a:lvl4pPr marL="1027113" indent="-280988" algn="l" defTabSz="914400" rtl="0" eaLnBrk="1" latinLnBrk="0" hangingPunct="1">
              <a:spcBef>
                <a:spcPts val="0"/>
              </a:spcBef>
              <a:spcAft>
                <a:spcPts val="600"/>
              </a:spcAft>
              <a:buClr>
                <a:schemeClr val="tx2"/>
              </a:buClr>
              <a:buFont typeface="Arial" pitchFamily="34" charset="0"/>
              <a:buChar char="–"/>
              <a:defRPr lang="en-US" sz="1800" kern="1200" smtClean="0">
                <a:solidFill>
                  <a:schemeClr val="tx1"/>
                </a:solidFill>
                <a:latin typeface="Arial" pitchFamily="34" charset="0"/>
                <a:ea typeface="+mn-ea"/>
                <a:cs typeface="Arial" pitchFamily="34" charset="0"/>
              </a:defRPr>
            </a:lvl4pPr>
            <a:lvl5pPr marL="1319213" indent="-228600" algn="l" defTabSz="914400" rtl="0" eaLnBrk="1" latinLnBrk="0" hangingPunct="1">
              <a:spcBef>
                <a:spcPts val="0"/>
              </a:spcBef>
              <a:spcAft>
                <a:spcPts val="600"/>
              </a:spcAft>
              <a:buClr>
                <a:schemeClr val="tx2"/>
              </a:buClr>
              <a:buSzPct val="60000"/>
              <a:buFont typeface="Wingdings" pitchFamily="2" charset="2"/>
              <a:buChar char="q"/>
              <a:tabLst/>
              <a:defRPr lang="en-US" sz="1800" kern="1200" smtClean="0">
                <a:solidFill>
                  <a:schemeClr val="tx1"/>
                </a:solidFill>
                <a:latin typeface="Arial" pitchFamily="34" charset="0"/>
                <a:ea typeface="+mn-ea"/>
                <a:cs typeface="Arial" pitchFamily="34" charset="0"/>
              </a:defRPr>
            </a:lvl5pPr>
            <a:lvl6pPr marL="1608138" indent="-228600" algn="l" defTabSz="914400" rtl="0" eaLnBrk="1" latinLnBrk="0" hangingPunct="1">
              <a:spcBef>
                <a:spcPts val="0"/>
              </a:spcBef>
              <a:spcAft>
                <a:spcPts val="600"/>
              </a:spcAft>
              <a:buClr>
                <a:schemeClr val="tx2"/>
              </a:buClr>
              <a:buFont typeface="Helvetica LT Std" pitchFamily="34" charset="0"/>
              <a:buChar char="–"/>
              <a:tabLst/>
              <a:defRPr lang="en-US" sz="1800" kern="1200" smtClean="0">
                <a:solidFill>
                  <a:schemeClr val="tx1"/>
                </a:solidFill>
                <a:latin typeface="Arial" pitchFamily="34" charset="0"/>
                <a:ea typeface="+mn-ea"/>
                <a:cs typeface="Arial" pitchFamily="34" charset="0"/>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80000"/>
              </a:lnSpc>
              <a:buNone/>
            </a:pPr>
            <a:r>
              <a:rPr lang="en-US" sz="1800" dirty="0"/>
              <a:t>Planning and funding coordinated changes in systems </a:t>
            </a:r>
          </a:p>
          <a:p>
            <a:pPr marL="455613" lvl="1" indent="-171450">
              <a:lnSpc>
                <a:spcPct val="80000"/>
              </a:lnSpc>
            </a:pPr>
            <a:r>
              <a:rPr lang="en-US" sz="1800" dirty="0"/>
              <a:t>‘Capability package’ which cross systems owners and development schedules</a:t>
            </a:r>
          </a:p>
        </p:txBody>
      </p:sp>
      <p:sp>
        <p:nvSpPr>
          <p:cNvPr id="22" name="Content Placeholder 2"/>
          <p:cNvSpPr txBox="1">
            <a:spLocks/>
          </p:cNvSpPr>
          <p:nvPr/>
        </p:nvSpPr>
        <p:spPr>
          <a:xfrm>
            <a:off x="723779" y="3113403"/>
            <a:ext cx="2610848" cy="2699479"/>
          </a:xfrm>
          <a:prstGeom prst="rect">
            <a:avLst/>
          </a:prstGeom>
        </p:spPr>
        <p:txBody>
          <a:bodyPr vert="horz" lIns="91440" tIns="45720" rIns="91440" bIns="45720" rtlCol="0">
            <a:noAutofit/>
          </a:bodyPr>
          <a:lstStyle>
            <a:lvl1pPr marL="231775" indent="-231775" algn="l" defTabSz="914400" rtl="0" eaLnBrk="1" latinLnBrk="0" hangingPunct="1">
              <a:spcBef>
                <a:spcPts val="0"/>
              </a:spcBef>
              <a:spcAft>
                <a:spcPts val="600"/>
              </a:spcAft>
              <a:buClr>
                <a:schemeClr val="tx2"/>
              </a:buClr>
              <a:buSzPct val="120000"/>
              <a:buFont typeface="Wingdings" pitchFamily="2" charset="2"/>
              <a:buChar char="§"/>
              <a:defRPr lang="en-US" sz="2400" b="1" kern="1200" smtClean="0">
                <a:solidFill>
                  <a:schemeClr val="tx1"/>
                </a:solidFill>
                <a:latin typeface="Arial" pitchFamily="34" charset="0"/>
                <a:ea typeface="+mn-ea"/>
                <a:cs typeface="Arial" pitchFamily="34" charset="0"/>
              </a:defRPr>
            </a:lvl1pPr>
            <a:lvl2pPr marL="515938" indent="-228600" algn="l" defTabSz="914400" rtl="0" eaLnBrk="1" latinLnBrk="0" hangingPunct="1">
              <a:spcBef>
                <a:spcPts val="0"/>
              </a:spcBef>
              <a:spcAft>
                <a:spcPts val="600"/>
              </a:spcAft>
              <a:buClr>
                <a:schemeClr val="tx2"/>
              </a:buClr>
              <a:buFont typeface="Arial" pitchFamily="34" charset="0"/>
              <a:buChar char="–"/>
              <a:defRPr lang="en-US" sz="2000" kern="1200" smtClean="0">
                <a:solidFill>
                  <a:schemeClr val="tx1"/>
                </a:solidFill>
                <a:latin typeface="Arial" pitchFamily="34" charset="0"/>
                <a:ea typeface="+mn-ea"/>
                <a:cs typeface="Arial" pitchFamily="34" charset="0"/>
              </a:defRPr>
            </a:lvl2pPr>
            <a:lvl3pPr marL="747713" indent="-231775" algn="l" defTabSz="914400" rtl="0" eaLnBrk="1" latinLnBrk="0" hangingPunct="1">
              <a:spcBef>
                <a:spcPts val="0"/>
              </a:spcBef>
              <a:spcAft>
                <a:spcPts val="600"/>
              </a:spcAft>
              <a:buClr>
                <a:schemeClr val="tx2"/>
              </a:buClr>
              <a:buSzPct val="110000"/>
              <a:buFont typeface="Wingdings" pitchFamily="2" charset="2"/>
              <a:buChar char="§"/>
              <a:defRPr lang="en-US" sz="1800" kern="1200" smtClean="0">
                <a:solidFill>
                  <a:schemeClr val="tx1"/>
                </a:solidFill>
                <a:latin typeface="Arial" pitchFamily="34" charset="0"/>
                <a:ea typeface="+mn-ea"/>
                <a:cs typeface="Arial" pitchFamily="34" charset="0"/>
              </a:defRPr>
            </a:lvl3pPr>
            <a:lvl4pPr marL="1027113" indent="-280988" algn="l" defTabSz="914400" rtl="0" eaLnBrk="1" latinLnBrk="0" hangingPunct="1">
              <a:spcBef>
                <a:spcPts val="0"/>
              </a:spcBef>
              <a:spcAft>
                <a:spcPts val="600"/>
              </a:spcAft>
              <a:buClr>
                <a:schemeClr val="tx2"/>
              </a:buClr>
              <a:buFont typeface="Arial" pitchFamily="34" charset="0"/>
              <a:buChar char="–"/>
              <a:defRPr lang="en-US" sz="1800" kern="1200" smtClean="0">
                <a:solidFill>
                  <a:schemeClr val="tx1"/>
                </a:solidFill>
                <a:latin typeface="Arial" pitchFamily="34" charset="0"/>
                <a:ea typeface="+mn-ea"/>
                <a:cs typeface="Arial" pitchFamily="34" charset="0"/>
              </a:defRPr>
            </a:lvl4pPr>
            <a:lvl5pPr marL="1319213" indent="-228600" algn="l" defTabSz="914400" rtl="0" eaLnBrk="1" latinLnBrk="0" hangingPunct="1">
              <a:spcBef>
                <a:spcPts val="0"/>
              </a:spcBef>
              <a:spcAft>
                <a:spcPts val="600"/>
              </a:spcAft>
              <a:buClr>
                <a:schemeClr val="tx2"/>
              </a:buClr>
              <a:buSzPct val="60000"/>
              <a:buFont typeface="Wingdings" pitchFamily="2" charset="2"/>
              <a:buChar char="q"/>
              <a:tabLst/>
              <a:defRPr lang="en-US" sz="1800" kern="1200" smtClean="0">
                <a:solidFill>
                  <a:schemeClr val="tx1"/>
                </a:solidFill>
                <a:latin typeface="Arial" pitchFamily="34" charset="0"/>
                <a:ea typeface="+mn-ea"/>
                <a:cs typeface="Arial" pitchFamily="34" charset="0"/>
              </a:defRPr>
            </a:lvl5pPr>
            <a:lvl6pPr marL="1608138" indent="-228600" algn="l" defTabSz="914400" rtl="0" eaLnBrk="1" latinLnBrk="0" hangingPunct="1">
              <a:spcBef>
                <a:spcPts val="0"/>
              </a:spcBef>
              <a:spcAft>
                <a:spcPts val="600"/>
              </a:spcAft>
              <a:buClr>
                <a:schemeClr val="tx2"/>
              </a:buClr>
              <a:buFont typeface="Helvetica LT Std" pitchFamily="34" charset="0"/>
              <a:buChar char="–"/>
              <a:tabLst/>
              <a:defRPr lang="en-US" sz="1800" kern="1200" smtClean="0">
                <a:solidFill>
                  <a:schemeClr val="tx1"/>
                </a:solidFill>
                <a:latin typeface="Arial" pitchFamily="34" charset="0"/>
                <a:ea typeface="+mn-ea"/>
                <a:cs typeface="Arial" pitchFamily="34" charset="0"/>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80000"/>
              </a:lnSpc>
              <a:buNone/>
            </a:pPr>
            <a:r>
              <a:rPr lang="en-US" sz="1800" dirty="0"/>
              <a:t>Technical assessment of options and trades </a:t>
            </a:r>
          </a:p>
          <a:p>
            <a:pPr marL="228600" lvl="1" indent="-173038">
              <a:lnSpc>
                <a:spcPct val="80000"/>
              </a:lnSpc>
            </a:pPr>
            <a:r>
              <a:rPr lang="en-US" sz="1800" dirty="0"/>
              <a:t>Fault isolating sources of gaps</a:t>
            </a:r>
          </a:p>
          <a:p>
            <a:pPr marL="228600" lvl="1" indent="-173038">
              <a:lnSpc>
                <a:spcPct val="80000"/>
              </a:lnSpc>
            </a:pPr>
            <a:r>
              <a:rPr lang="en-US" sz="1800" dirty="0"/>
              <a:t>Assessing alternative approaches to addressing capability gaps </a:t>
            </a:r>
          </a:p>
        </p:txBody>
      </p:sp>
      <p:pic>
        <p:nvPicPr>
          <p:cNvPr id="4" name="Picture 3"/>
          <p:cNvPicPr>
            <a:picLocks noChangeAspect="1"/>
          </p:cNvPicPr>
          <p:nvPr/>
        </p:nvPicPr>
        <p:blipFill>
          <a:blip r:embed="rId2"/>
          <a:stretch>
            <a:fillRect/>
          </a:stretch>
        </p:blipFill>
        <p:spPr>
          <a:xfrm>
            <a:off x="3423137" y="2670525"/>
            <a:ext cx="6260125" cy="3249566"/>
          </a:xfrm>
          <a:prstGeom prst="rect">
            <a:avLst/>
          </a:prstGeom>
        </p:spPr>
      </p:pic>
    </p:spTree>
    <p:extLst>
      <p:ext uri="{BB962C8B-B14F-4D97-AF65-F5344CB8AC3E}">
        <p14:creationId xmlns:p14="http://schemas.microsoft.com/office/powerpoint/2010/main" val="35549671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AE38255-F891-4A30-9DE8-C8CD7A6642F6}"/>
              </a:ext>
            </a:extLst>
          </p:cNvPr>
          <p:cNvSpPr/>
          <p:nvPr/>
        </p:nvSpPr>
        <p:spPr>
          <a:xfrm>
            <a:off x="1336429" y="1745387"/>
            <a:ext cx="3294519" cy="2804810"/>
          </a:xfrm>
          <a:prstGeom prst="roundRect">
            <a:avLst/>
          </a:prstGeom>
          <a:solidFill>
            <a:srgbClr val="FFFF99"/>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a:xfrm>
            <a:off x="1148862" y="320662"/>
            <a:ext cx="8534400" cy="868362"/>
          </a:xfrm>
        </p:spPr>
        <p:txBody>
          <a:bodyPr>
            <a:noAutofit/>
          </a:bodyPr>
          <a:lstStyle/>
          <a:p>
            <a:r>
              <a:rPr lang="en-US" sz="3100" dirty="0"/>
              <a:t>SoSE Technical Approaches to Address ME</a:t>
            </a:r>
          </a:p>
        </p:txBody>
      </p:sp>
      <p:sp>
        <p:nvSpPr>
          <p:cNvPr id="3" name="Content Placeholder 2"/>
          <p:cNvSpPr>
            <a:spLocks noGrp="1"/>
          </p:cNvSpPr>
          <p:nvPr>
            <p:ph idx="1"/>
          </p:nvPr>
        </p:nvSpPr>
        <p:spPr>
          <a:xfrm>
            <a:off x="5416062" y="1989752"/>
            <a:ext cx="6322491" cy="3188208"/>
          </a:xfrm>
        </p:spPr>
        <p:txBody>
          <a:bodyPr/>
          <a:lstStyle/>
          <a:p>
            <a:pPr>
              <a:lnSpc>
                <a:spcPct val="90000"/>
              </a:lnSpc>
              <a:spcAft>
                <a:spcPts val="2400"/>
              </a:spcAft>
            </a:pPr>
            <a:r>
              <a:rPr lang="en-US" dirty="0"/>
              <a:t>Scalable model-based approaches to SoS architecture representation</a:t>
            </a:r>
          </a:p>
          <a:p>
            <a:pPr>
              <a:lnSpc>
                <a:spcPct val="90000"/>
              </a:lnSpc>
              <a:spcAft>
                <a:spcPts val="2400"/>
              </a:spcAft>
            </a:pPr>
            <a:r>
              <a:rPr lang="en-US" dirty="0"/>
              <a:t>Analytic approaches to SoS architecture assessment</a:t>
            </a:r>
          </a:p>
          <a:p>
            <a:pPr>
              <a:lnSpc>
                <a:spcPct val="90000"/>
              </a:lnSpc>
              <a:spcAft>
                <a:spcPts val="2400"/>
              </a:spcAft>
            </a:pPr>
            <a:r>
              <a:rPr lang="en-US" dirty="0"/>
              <a:t>Assessing impacts of SoS architecture changes on operational mission outcomes</a:t>
            </a:r>
          </a:p>
        </p:txBody>
      </p:sp>
      <p:sp>
        <p:nvSpPr>
          <p:cNvPr id="7" name="Content Placeholder 2"/>
          <p:cNvSpPr txBox="1">
            <a:spLocks/>
          </p:cNvSpPr>
          <p:nvPr/>
        </p:nvSpPr>
        <p:spPr>
          <a:xfrm>
            <a:off x="1507524" y="4933595"/>
            <a:ext cx="3560952" cy="1462138"/>
          </a:xfrm>
          <a:prstGeom prst="rect">
            <a:avLst/>
          </a:prstGeom>
        </p:spPr>
        <p:txBody>
          <a:bodyPr vert="horz" lIns="91440" tIns="45720" rIns="91440" bIns="45720" rtlCol="0">
            <a:normAutofit/>
          </a:bodyPr>
          <a:lstStyle>
            <a:lvl1pPr marL="231775" indent="-231775" algn="l" defTabSz="914400" rtl="0" eaLnBrk="1" latinLnBrk="0" hangingPunct="1">
              <a:spcBef>
                <a:spcPts val="0"/>
              </a:spcBef>
              <a:spcAft>
                <a:spcPts val="600"/>
              </a:spcAft>
              <a:buClr>
                <a:schemeClr val="tx2"/>
              </a:buClr>
              <a:buSzPct val="120000"/>
              <a:buFont typeface="Wingdings" pitchFamily="2" charset="2"/>
              <a:buChar char="§"/>
              <a:defRPr lang="en-US" sz="2400" b="1" kern="1200" smtClean="0">
                <a:solidFill>
                  <a:schemeClr val="tx1"/>
                </a:solidFill>
                <a:latin typeface="Arial" pitchFamily="34" charset="0"/>
                <a:ea typeface="+mn-ea"/>
                <a:cs typeface="Arial" pitchFamily="34" charset="0"/>
              </a:defRPr>
            </a:lvl1pPr>
            <a:lvl2pPr marL="515938" indent="-228600" algn="l" defTabSz="914400" rtl="0" eaLnBrk="1" latinLnBrk="0" hangingPunct="1">
              <a:spcBef>
                <a:spcPts val="0"/>
              </a:spcBef>
              <a:spcAft>
                <a:spcPts val="600"/>
              </a:spcAft>
              <a:buClr>
                <a:schemeClr val="tx2"/>
              </a:buClr>
              <a:buFont typeface="Arial" pitchFamily="34" charset="0"/>
              <a:buChar char="–"/>
              <a:defRPr lang="en-US" sz="2000" kern="1200" smtClean="0">
                <a:solidFill>
                  <a:schemeClr val="tx1"/>
                </a:solidFill>
                <a:latin typeface="Arial" pitchFamily="34" charset="0"/>
                <a:ea typeface="+mn-ea"/>
                <a:cs typeface="Arial" pitchFamily="34" charset="0"/>
              </a:defRPr>
            </a:lvl2pPr>
            <a:lvl3pPr marL="747713" indent="-231775" algn="l" defTabSz="914400" rtl="0" eaLnBrk="1" latinLnBrk="0" hangingPunct="1">
              <a:spcBef>
                <a:spcPts val="0"/>
              </a:spcBef>
              <a:spcAft>
                <a:spcPts val="600"/>
              </a:spcAft>
              <a:buClr>
                <a:schemeClr val="tx2"/>
              </a:buClr>
              <a:buSzPct val="110000"/>
              <a:buFont typeface="Wingdings" pitchFamily="2" charset="2"/>
              <a:buChar char="§"/>
              <a:defRPr lang="en-US" sz="1800" kern="1200" smtClean="0">
                <a:solidFill>
                  <a:schemeClr val="tx1"/>
                </a:solidFill>
                <a:latin typeface="Arial" pitchFamily="34" charset="0"/>
                <a:ea typeface="+mn-ea"/>
                <a:cs typeface="Arial" pitchFamily="34" charset="0"/>
              </a:defRPr>
            </a:lvl3pPr>
            <a:lvl4pPr marL="1027113" indent="-280988" algn="l" defTabSz="914400" rtl="0" eaLnBrk="1" latinLnBrk="0" hangingPunct="1">
              <a:spcBef>
                <a:spcPts val="0"/>
              </a:spcBef>
              <a:spcAft>
                <a:spcPts val="600"/>
              </a:spcAft>
              <a:buClr>
                <a:schemeClr val="tx2"/>
              </a:buClr>
              <a:buFont typeface="Arial" pitchFamily="34" charset="0"/>
              <a:buChar char="–"/>
              <a:defRPr lang="en-US" sz="1800" kern="1200" smtClean="0">
                <a:solidFill>
                  <a:schemeClr val="tx1"/>
                </a:solidFill>
                <a:latin typeface="Arial" pitchFamily="34" charset="0"/>
                <a:ea typeface="+mn-ea"/>
                <a:cs typeface="Arial" pitchFamily="34" charset="0"/>
              </a:defRPr>
            </a:lvl4pPr>
            <a:lvl5pPr marL="1319213" indent="-228600" algn="l" defTabSz="914400" rtl="0" eaLnBrk="1" latinLnBrk="0" hangingPunct="1">
              <a:spcBef>
                <a:spcPts val="0"/>
              </a:spcBef>
              <a:spcAft>
                <a:spcPts val="600"/>
              </a:spcAft>
              <a:buClr>
                <a:schemeClr val="tx2"/>
              </a:buClr>
              <a:buSzPct val="60000"/>
              <a:buFont typeface="Wingdings" pitchFamily="2" charset="2"/>
              <a:buChar char="q"/>
              <a:tabLst/>
              <a:defRPr lang="en-US" sz="1800" kern="1200" smtClean="0">
                <a:solidFill>
                  <a:schemeClr val="tx1"/>
                </a:solidFill>
                <a:latin typeface="Arial" pitchFamily="34" charset="0"/>
                <a:ea typeface="+mn-ea"/>
                <a:cs typeface="Arial" pitchFamily="34" charset="0"/>
              </a:defRPr>
            </a:lvl5pPr>
            <a:lvl6pPr marL="1608138" indent="-228600" algn="l" defTabSz="914400" rtl="0" eaLnBrk="1" latinLnBrk="0" hangingPunct="1">
              <a:spcBef>
                <a:spcPts val="0"/>
              </a:spcBef>
              <a:spcAft>
                <a:spcPts val="600"/>
              </a:spcAft>
              <a:buClr>
                <a:schemeClr val="tx2"/>
              </a:buClr>
              <a:buFont typeface="Helvetica LT Std" pitchFamily="34" charset="0"/>
              <a:buChar char="–"/>
              <a:tabLst/>
              <a:defRPr lang="en-US" sz="1800" kern="1200" smtClean="0">
                <a:solidFill>
                  <a:schemeClr val="tx1"/>
                </a:solidFill>
                <a:latin typeface="Arial" pitchFamily="34" charset="0"/>
                <a:ea typeface="+mn-ea"/>
                <a:cs typeface="Arial" pitchFamily="34" charset="0"/>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dirty="0"/>
              <a:t>Mission </a:t>
            </a:r>
            <a:r>
              <a:rPr lang="fr-FR" dirty="0" err="1"/>
              <a:t>environment</a:t>
            </a:r>
            <a:endParaRPr lang="fr-FR" dirty="0"/>
          </a:p>
          <a:p>
            <a:r>
              <a:rPr lang="fr-FR" dirty="0"/>
              <a:t>Composition</a:t>
            </a:r>
          </a:p>
          <a:p>
            <a:r>
              <a:rPr lang="fr-FR" dirty="0"/>
              <a:t>Mission ‘web’</a:t>
            </a:r>
          </a:p>
        </p:txBody>
      </p:sp>
      <p:sp>
        <p:nvSpPr>
          <p:cNvPr id="10" name="Content Placeholder 2">
            <a:extLst>
              <a:ext uri="{FF2B5EF4-FFF2-40B4-BE49-F238E27FC236}">
                <a16:creationId xmlns:a16="http://schemas.microsoft.com/office/drawing/2014/main" id="{8098F769-6599-4951-B477-ECDCCE692D0D}"/>
              </a:ext>
            </a:extLst>
          </p:cNvPr>
          <p:cNvSpPr txBox="1">
            <a:spLocks/>
          </p:cNvSpPr>
          <p:nvPr/>
        </p:nvSpPr>
        <p:spPr>
          <a:xfrm>
            <a:off x="1507524" y="1989752"/>
            <a:ext cx="3011815" cy="2699479"/>
          </a:xfrm>
          <a:prstGeom prst="rect">
            <a:avLst/>
          </a:prstGeom>
        </p:spPr>
        <p:txBody>
          <a:bodyPr vert="horz" lIns="91440" tIns="45720" rIns="91440" bIns="45720" rtlCol="0">
            <a:noAutofit/>
          </a:bodyPr>
          <a:lstStyle>
            <a:lvl1pPr marL="231775" indent="-231775" algn="l" defTabSz="914400" rtl="0" eaLnBrk="1" latinLnBrk="0" hangingPunct="1">
              <a:spcBef>
                <a:spcPts val="0"/>
              </a:spcBef>
              <a:spcAft>
                <a:spcPts val="600"/>
              </a:spcAft>
              <a:buClr>
                <a:schemeClr val="tx2"/>
              </a:buClr>
              <a:buSzPct val="120000"/>
              <a:buFont typeface="Wingdings" pitchFamily="2" charset="2"/>
              <a:buChar char="§"/>
              <a:defRPr lang="en-US" sz="2400" b="1" kern="1200" smtClean="0">
                <a:solidFill>
                  <a:schemeClr val="tx1"/>
                </a:solidFill>
                <a:latin typeface="Arial" pitchFamily="34" charset="0"/>
                <a:ea typeface="+mn-ea"/>
                <a:cs typeface="Arial" pitchFamily="34" charset="0"/>
              </a:defRPr>
            </a:lvl1pPr>
            <a:lvl2pPr marL="515938" indent="-228600" algn="l" defTabSz="914400" rtl="0" eaLnBrk="1" latinLnBrk="0" hangingPunct="1">
              <a:spcBef>
                <a:spcPts val="0"/>
              </a:spcBef>
              <a:spcAft>
                <a:spcPts val="600"/>
              </a:spcAft>
              <a:buClr>
                <a:schemeClr val="tx2"/>
              </a:buClr>
              <a:buFont typeface="Arial" pitchFamily="34" charset="0"/>
              <a:buChar char="–"/>
              <a:defRPr lang="en-US" sz="2000" kern="1200" smtClean="0">
                <a:solidFill>
                  <a:schemeClr val="tx1"/>
                </a:solidFill>
                <a:latin typeface="Arial" pitchFamily="34" charset="0"/>
                <a:ea typeface="+mn-ea"/>
                <a:cs typeface="Arial" pitchFamily="34" charset="0"/>
              </a:defRPr>
            </a:lvl2pPr>
            <a:lvl3pPr marL="747713" indent="-231775" algn="l" defTabSz="914400" rtl="0" eaLnBrk="1" latinLnBrk="0" hangingPunct="1">
              <a:spcBef>
                <a:spcPts val="0"/>
              </a:spcBef>
              <a:spcAft>
                <a:spcPts val="600"/>
              </a:spcAft>
              <a:buClr>
                <a:schemeClr val="tx2"/>
              </a:buClr>
              <a:buSzPct val="110000"/>
              <a:buFont typeface="Wingdings" pitchFamily="2" charset="2"/>
              <a:buChar char="§"/>
              <a:defRPr lang="en-US" sz="1800" kern="1200" smtClean="0">
                <a:solidFill>
                  <a:schemeClr val="tx1"/>
                </a:solidFill>
                <a:latin typeface="Arial" pitchFamily="34" charset="0"/>
                <a:ea typeface="+mn-ea"/>
                <a:cs typeface="Arial" pitchFamily="34" charset="0"/>
              </a:defRPr>
            </a:lvl3pPr>
            <a:lvl4pPr marL="1027113" indent="-280988" algn="l" defTabSz="914400" rtl="0" eaLnBrk="1" latinLnBrk="0" hangingPunct="1">
              <a:spcBef>
                <a:spcPts val="0"/>
              </a:spcBef>
              <a:spcAft>
                <a:spcPts val="600"/>
              </a:spcAft>
              <a:buClr>
                <a:schemeClr val="tx2"/>
              </a:buClr>
              <a:buFont typeface="Arial" pitchFamily="34" charset="0"/>
              <a:buChar char="–"/>
              <a:defRPr lang="en-US" sz="1800" kern="1200" smtClean="0">
                <a:solidFill>
                  <a:schemeClr val="tx1"/>
                </a:solidFill>
                <a:latin typeface="Arial" pitchFamily="34" charset="0"/>
                <a:ea typeface="+mn-ea"/>
                <a:cs typeface="Arial" pitchFamily="34" charset="0"/>
              </a:defRPr>
            </a:lvl4pPr>
            <a:lvl5pPr marL="1319213" indent="-228600" algn="l" defTabSz="914400" rtl="0" eaLnBrk="1" latinLnBrk="0" hangingPunct="1">
              <a:spcBef>
                <a:spcPts val="0"/>
              </a:spcBef>
              <a:spcAft>
                <a:spcPts val="600"/>
              </a:spcAft>
              <a:buClr>
                <a:schemeClr val="tx2"/>
              </a:buClr>
              <a:buSzPct val="60000"/>
              <a:buFont typeface="Wingdings" pitchFamily="2" charset="2"/>
              <a:buChar char="q"/>
              <a:tabLst/>
              <a:defRPr lang="en-US" sz="1800" kern="1200" smtClean="0">
                <a:solidFill>
                  <a:schemeClr val="tx1"/>
                </a:solidFill>
                <a:latin typeface="Arial" pitchFamily="34" charset="0"/>
                <a:ea typeface="+mn-ea"/>
                <a:cs typeface="Arial" pitchFamily="34" charset="0"/>
              </a:defRPr>
            </a:lvl5pPr>
            <a:lvl6pPr marL="1608138" indent="-228600" algn="l" defTabSz="914400" rtl="0" eaLnBrk="1" latinLnBrk="0" hangingPunct="1">
              <a:spcBef>
                <a:spcPts val="0"/>
              </a:spcBef>
              <a:spcAft>
                <a:spcPts val="600"/>
              </a:spcAft>
              <a:buClr>
                <a:schemeClr val="tx2"/>
              </a:buClr>
              <a:buFont typeface="Helvetica LT Std" pitchFamily="34" charset="0"/>
              <a:buChar char="–"/>
              <a:tabLst/>
              <a:defRPr lang="en-US" sz="1800" kern="1200" smtClean="0">
                <a:solidFill>
                  <a:schemeClr val="tx1"/>
                </a:solidFill>
                <a:latin typeface="Arial" pitchFamily="34" charset="0"/>
                <a:ea typeface="+mn-ea"/>
                <a:cs typeface="Arial" pitchFamily="34" charset="0"/>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80000"/>
              </a:lnSpc>
              <a:buNone/>
            </a:pPr>
            <a:r>
              <a:rPr lang="en-US" sz="2000" dirty="0"/>
              <a:t>Technical assessment of options and trades </a:t>
            </a:r>
          </a:p>
          <a:p>
            <a:pPr marL="228600" lvl="1" indent="-173038">
              <a:lnSpc>
                <a:spcPct val="80000"/>
              </a:lnSpc>
            </a:pPr>
            <a:r>
              <a:rPr lang="en-US" dirty="0"/>
              <a:t>Fault isolating sources of gaps</a:t>
            </a:r>
          </a:p>
          <a:p>
            <a:pPr marL="228600" lvl="1" indent="-173038">
              <a:lnSpc>
                <a:spcPct val="80000"/>
              </a:lnSpc>
            </a:pPr>
            <a:r>
              <a:rPr lang="en-US" dirty="0"/>
              <a:t>Assessing alternative approaches to addressing capability gaps </a:t>
            </a:r>
          </a:p>
        </p:txBody>
      </p:sp>
    </p:spTree>
    <p:extLst>
      <p:ext uri="{BB962C8B-B14F-4D97-AF65-F5344CB8AC3E}">
        <p14:creationId xmlns:p14="http://schemas.microsoft.com/office/powerpoint/2010/main" val="1761649505"/>
      </p:ext>
    </p:extLst>
  </p:cSld>
  <p:clrMapOvr>
    <a:masterClrMapping/>
  </p:clrMapOvr>
</p:sld>
</file>

<file path=ppt/theme/theme1.xml><?xml version="1.0" encoding="utf-8"?>
<a:theme xmlns:a="http://schemas.openxmlformats.org/drawingml/2006/main" name="MITRE2017">
  <a:themeElements>
    <a:clrScheme name="MITRE Corporate Colors">
      <a:dk1>
        <a:sysClr val="windowText" lastClr="000000"/>
      </a:dk1>
      <a:lt1>
        <a:sysClr val="window" lastClr="FFFFFF"/>
      </a:lt1>
      <a:dk2>
        <a:srgbClr val="005B94"/>
      </a:dk2>
      <a:lt2>
        <a:srgbClr val="FFFFFF"/>
      </a:lt2>
      <a:accent1>
        <a:srgbClr val="00B3DC"/>
      </a:accent1>
      <a:accent2>
        <a:srgbClr val="F7901E"/>
      </a:accent2>
      <a:accent3>
        <a:srgbClr val="FFE23C"/>
      </a:accent3>
      <a:accent4>
        <a:srgbClr val="C1CD23"/>
      </a:accent4>
      <a:accent5>
        <a:srgbClr val="C6401D"/>
      </a:accent5>
      <a:accent6>
        <a:srgbClr val="FFFFFF"/>
      </a:accent6>
      <a:hlink>
        <a:srgbClr val="005F9E"/>
      </a:hlink>
      <a:folHlink>
        <a:srgbClr val="800080"/>
      </a:folHlink>
    </a:clrScheme>
    <a:fontScheme name="MITRE Corpor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6350">
          <a:solidFill>
            <a:schemeClr val="tx1">
              <a:lumMod val="50000"/>
              <a:lumOff val="50000"/>
            </a:schemeClr>
          </a:solidFill>
        </a:ln>
      </a:spPr>
      <a:bodyPr rtlCol="0" anchor="ctr"/>
      <a:lstStyle>
        <a:defPPr algn="ctr">
          <a:defRPr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spcAft>
            <a:spcPts val="600"/>
          </a:spcAft>
          <a:defRPr sz="1600">
            <a:ea typeface="Verdana" pitchFamily="34" charset="0"/>
            <a:cs typeface="Verdana" pitchFamily="34" charset="0"/>
          </a:defRPr>
        </a:defPPr>
      </a:lstStyle>
    </a:txDef>
  </a:objectDefaults>
  <a:extraClrSchemeLst/>
  <a:extLst>
    <a:ext uri="{05A4C25C-085E-4340-85A3-A5531E510DB2}">
      <thm15:themeFamily xmlns:thm15="http://schemas.microsoft.com/office/thememl/2012/main" name="MITRE2017" id="{7D3F72D3-AC87-4A8B-B6B2-883DA422D9E8}" vid="{8D1F0501-6F73-4CA0-8B82-66EA9035F9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MITRE Work" ma:contentTypeID="0x010100602AAF11AAB1DF438DD4D0775EEFB7A9004539F64337692B4E8AB76923FF61F756" ma:contentTypeVersion="3" ma:contentTypeDescription="Materials and documents that contain MITRE authored content and other content directly attributable to MITRE and its work" ma:contentTypeScope="" ma:versionID="7c108766a2212bd6fafaf4a8c52ece49">
  <xsd:schema xmlns:xsd="http://www.w3.org/2001/XMLSchema" xmlns:xs="http://www.w3.org/2001/XMLSchema" xmlns:p="http://schemas.microsoft.com/office/2006/metadata/properties" xmlns:ns1="http://schemas.microsoft.com/sharepoint/v3" xmlns:ns2="http://schemas.microsoft.com/sharepoint/v3/fields" targetNamespace="http://schemas.microsoft.com/office/2006/metadata/properties" ma:root="true" ma:fieldsID="e783e4eb77ff7eb9b81395e7214ad06a" ns1:_="" ns2:_="">
    <xsd:import namespace="http://schemas.microsoft.com/sharepoint/v3"/>
    <xsd:import namespace="http://schemas.microsoft.com/sharepoint/v3/fields"/>
    <xsd:element name="properties">
      <xsd:complexType>
        <xsd:sequence>
          <xsd:element name="documentManagement">
            <xsd:complexType>
              <xsd:all>
                <xsd:element ref="ns2:_Contributor" minOccurs="0"/>
                <xsd:element ref="ns1:MITRE_x0020_Sensitivity"/>
                <xsd:element ref="ns1:Release_x0020_Statement"/>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MITRE_x0020_Sensitivity" ma:index="10" ma:displayName="Sensitivity" ma:default="Internal MITRE Information" ma:internalName="MITRE_x0020_Sensitivity">
      <xsd:simpleType>
        <xsd:restriction base="dms:Choice">
          <xsd:enumeration value="Public Information"/>
          <xsd:enumeration value="Internal MITRE Information"/>
          <xsd:enumeration value="Sensitive Information"/>
          <xsd:enumeration value="Highly Sensitive Information"/>
        </xsd:restriction>
      </xsd:simpleType>
    </xsd:element>
    <xsd:element name="Release_x0020_Statement" ma:index="11" ma:displayName="Release Statement" ma:default="For Internal MITRE Use" ma:internalName="Release_x0020_Statement">
      <xsd:simpleType>
        <xsd:union memberTypes="dms:Text">
          <xsd:simpleType>
            <xsd:restriction base="dms:Choice">
              <xsd:enumeration value="Approved for Public Release"/>
              <xsd:enumeration value="For Internal MITRE Use"/>
              <xsd:enumeration value="For Release to All Sponsors"/>
              <xsd:enumeration value="For Limited Internal MITRE Use"/>
              <xsd:enumeration value="For Limited External Release"/>
              <xsd:enumeration value="Privileged: Sensitive Personal Information"/>
              <xsd:enumeration value="MITRE Proprietary"/>
              <xsd:enumeration value="Source Selection Sensitive"/>
              <xsd:enumeration value="Restricted: Highly Sensitive Personal Information"/>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ntributor" ma:index="9" nillable="true" ma:displayName="Contributor" ma:description="One or more people or organizations that contributed to this resource" ma:internalName="_Contributor">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8" ma:displayName="Author"/>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customXsn xmlns="http://schemas.microsoft.com/office/2006/metadata/customXsn">
  <xsnLocation/>
  <cached>True</cached>
  <openByDefault>True</openByDefault>
  <xsnScope/>
</customXsn>
</file>

<file path=customXml/item3.xml><?xml version="1.0" encoding="utf-8"?>
<p:properties xmlns:p="http://schemas.microsoft.com/office/2006/metadata/properties" xmlns:xsi="http://www.w3.org/2001/XMLSchema-instance" xmlns:pc="http://schemas.microsoft.com/office/infopath/2007/PartnerControls">
  <documentManagement>
    <MITRE_x0020_Sensitivity xmlns="http://schemas.microsoft.com/sharepoint/v3">Public Information</MITRE_x0020_Sensitivity>
    <_Contributor xmlns="http://schemas.microsoft.com/sharepoint/v3/fields" xsi:nil="true"/>
    <Release_x0020_Statement xmlns="http://schemas.microsoft.com/sharepoint/v3">Approved for Public Release</Release_x0020_Statement>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46A0423-0F4E-453C-BB58-1FCFEE6027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A9043FB-E813-46B5-AADA-21EDBA103A24}">
  <ds:schemaRefs>
    <ds:schemaRef ds:uri="http://schemas.microsoft.com/office/2006/metadata/customXsn"/>
  </ds:schemaRefs>
</ds:datastoreItem>
</file>

<file path=customXml/itemProps3.xml><?xml version="1.0" encoding="utf-8"?>
<ds:datastoreItem xmlns:ds="http://schemas.openxmlformats.org/officeDocument/2006/customXml" ds:itemID="{BE6A7AB8-9C6D-410F-A23E-B0504F969676}">
  <ds:schemaRefs>
    <ds:schemaRef ds:uri="http://schemas.microsoft.com/office/infopath/2007/PartnerControls"/>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http://schemas.microsoft.com/office/2006/documentManagement/types"/>
    <ds:schemaRef ds:uri="http://schemas.microsoft.com/sharepoint/v3/fields"/>
    <ds:schemaRef ds:uri="http://www.w3.org/XML/1998/namespace"/>
    <ds:schemaRef ds:uri="http://purl.org/dc/dcmitype/"/>
  </ds:schemaRefs>
</ds:datastoreItem>
</file>

<file path=customXml/itemProps4.xml><?xml version="1.0" encoding="utf-8"?>
<ds:datastoreItem xmlns:ds="http://schemas.openxmlformats.org/officeDocument/2006/customXml" ds:itemID="{730EEA73-D1CE-4339-B688-183D9165C75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MITRE2017</Template>
  <TotalTime>2802</TotalTime>
  <Words>2177</Words>
  <Application>Microsoft Office PowerPoint</Application>
  <PresentationFormat>Widescreen</PresentationFormat>
  <Paragraphs>175</Paragraphs>
  <Slides>20</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Arial Unicode MS</vt:lpstr>
      <vt:lpstr>Calibri</vt:lpstr>
      <vt:lpstr>Helvetica LT Std</vt:lpstr>
      <vt:lpstr>Times New Roman</vt:lpstr>
      <vt:lpstr>Verdana</vt:lpstr>
      <vt:lpstr>Wingdings</vt:lpstr>
      <vt:lpstr>MITRE2017</vt:lpstr>
      <vt:lpstr>Systems of Systems Engineering Technical Approaches as Applied to Mission Engineering</vt:lpstr>
      <vt:lpstr>Topics</vt:lpstr>
      <vt:lpstr>Mission Engineering Challenge</vt:lpstr>
      <vt:lpstr>Systems of Systems in Defense</vt:lpstr>
      <vt:lpstr>SoSE Wave Model Applied to ME</vt:lpstr>
      <vt:lpstr>Mission Engineering SoSE Engineering to Meet Mission Objectives</vt:lpstr>
      <vt:lpstr>Key Activities in ME Process</vt:lpstr>
      <vt:lpstr>Key Activities in ME Process</vt:lpstr>
      <vt:lpstr>SoSE Technical Approaches to Address ME</vt:lpstr>
      <vt:lpstr>Model-Based SoSE</vt:lpstr>
      <vt:lpstr>Model-Based SoSE</vt:lpstr>
      <vt:lpstr>Scalable Model-Based SoSE</vt:lpstr>
      <vt:lpstr>Scalable Model-Based SoSE</vt:lpstr>
      <vt:lpstr>Analytic Approaches to SoS Architecture Assessment  (1 of 2)</vt:lpstr>
      <vt:lpstr>Analytic Approaches to SoS Architecture Assessment (2 of 2)</vt:lpstr>
      <vt:lpstr>Analytic Approaches to SoS Architecture Assessment</vt:lpstr>
      <vt:lpstr>Linking SoS Architecture to Operational Outcomes</vt:lpstr>
      <vt:lpstr>Linking SoS Architecture to Operational Outcomes</vt:lpstr>
      <vt:lpstr>Summary</vt:lpstr>
      <vt:lpstr>Abstract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Systems of Systems Engineering and Mathematics</dc:title>
  <dc:creator>Antul, Laura E.</dc:creator>
  <cp:lastModifiedBy>Dahmann, Judith S.</cp:lastModifiedBy>
  <cp:revision>76</cp:revision>
  <cp:lastPrinted>2017-10-05T20:30:28Z</cp:lastPrinted>
  <dcterms:created xsi:type="dcterms:W3CDTF">2017-07-15T00:14:43Z</dcterms:created>
  <dcterms:modified xsi:type="dcterms:W3CDTF">2017-10-23T14:54:03Z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0x010100602AAF11AAB1DF438DD4D0775EEFB7A9004539F64337692B4E8AB76923FF61F756</vt:lpwstr>
  </property>
  <property fmtid="{D5CDD505-2E9C-101B-9397-08002B2CF9AE}" pid="3" name="Order">
    <vt:r8>74300</vt:r8>
  </property>
  <property fmtid="{D5CDD505-2E9C-101B-9397-08002B2CF9AE}" pid="4" name="URL">
    <vt:lpwstr/>
  </property>
  <property fmtid="{D5CDD505-2E9C-101B-9397-08002B2CF9AE}" pid="5" name="xd_ProgID">
    <vt:lpwstr/>
  </property>
  <property fmtid="{D5CDD505-2E9C-101B-9397-08002B2CF9AE}" pid="6" name="TemplateUrl">
    <vt:lpwstr/>
  </property>
</Properties>
</file>