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7" r:id="rId4"/>
    <p:sldMasterId id="2147484216" r:id="rId5"/>
    <p:sldMasterId id="2147484224" r:id="rId6"/>
    <p:sldMasterId id="2147484232" r:id="rId7"/>
  </p:sldMasterIdLst>
  <p:notesMasterIdLst>
    <p:notesMasterId r:id="rId35"/>
  </p:notesMasterIdLst>
  <p:handoutMasterIdLst>
    <p:handoutMasterId r:id="rId36"/>
  </p:handoutMasterIdLst>
  <p:sldIdLst>
    <p:sldId id="346" r:id="rId8"/>
    <p:sldId id="316" r:id="rId9"/>
    <p:sldId id="344" r:id="rId10"/>
    <p:sldId id="334" r:id="rId11"/>
    <p:sldId id="336" r:id="rId12"/>
    <p:sldId id="331" r:id="rId13"/>
    <p:sldId id="338" r:id="rId14"/>
    <p:sldId id="337" r:id="rId15"/>
    <p:sldId id="340" r:id="rId16"/>
    <p:sldId id="319" r:id="rId17"/>
    <p:sldId id="320" r:id="rId18"/>
    <p:sldId id="339" r:id="rId19"/>
    <p:sldId id="326" r:id="rId20"/>
    <p:sldId id="329" r:id="rId21"/>
    <p:sldId id="342" r:id="rId22"/>
    <p:sldId id="343" r:id="rId23"/>
    <p:sldId id="327" r:id="rId24"/>
    <p:sldId id="321" r:id="rId25"/>
    <p:sldId id="322" r:id="rId26"/>
    <p:sldId id="323" r:id="rId27"/>
    <p:sldId id="324" r:id="rId28"/>
    <p:sldId id="325" r:id="rId29"/>
    <p:sldId id="328" r:id="rId30"/>
    <p:sldId id="333" r:id="rId31"/>
    <p:sldId id="345" r:id="rId32"/>
    <p:sldId id="341" r:id="rId33"/>
    <p:sldId id="313" r:id="rId34"/>
  </p:sldIdLst>
  <p:sldSz cx="9144000" cy="6858000" type="screen4x3"/>
  <p:notesSz cx="7019925" cy="9305925"/>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DBDCD8"/>
    <a:srgbClr val="82786F"/>
    <a:srgbClr val="32362C"/>
    <a:srgbClr val="45473E"/>
    <a:srgbClr val="3B4324"/>
    <a:srgbClr val="D8D8D8"/>
    <a:srgbClr val="C9C9C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8" autoAdjust="0"/>
    <p:restoredTop sz="94687"/>
  </p:normalViewPr>
  <p:slideViewPr>
    <p:cSldViewPr snapToGrid="0">
      <p:cViewPr varScale="1">
        <p:scale>
          <a:sx n="92" d="100"/>
          <a:sy n="92" d="100"/>
        </p:scale>
        <p:origin x="804" y="84"/>
      </p:cViewPr>
      <p:guideLst/>
    </p:cSldViewPr>
  </p:slideViewPr>
  <p:notesTextViewPr>
    <p:cViewPr>
      <p:scale>
        <a:sx n="1" d="1"/>
        <a:sy n="1" d="1"/>
      </p:scale>
      <p:origin x="0" y="0"/>
    </p:cViewPr>
  </p:notesTextViewPr>
  <p:notesViewPr>
    <p:cSldViewPr snapToGrid="0">
      <p:cViewPr varScale="1">
        <p:scale>
          <a:sx n="80" d="100"/>
          <a:sy n="80" d="100"/>
        </p:scale>
        <p:origin x="222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2604" cy="465615"/>
          </a:xfrm>
          <a:prstGeom prst="rect">
            <a:avLst/>
          </a:prstGeom>
        </p:spPr>
        <p:txBody>
          <a:bodyPr vert="horz" lIns="93282" tIns="46642" rIns="93282" bIns="46642"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975735" y="0"/>
            <a:ext cx="3042604" cy="465615"/>
          </a:xfrm>
          <a:prstGeom prst="rect">
            <a:avLst/>
          </a:prstGeom>
        </p:spPr>
        <p:txBody>
          <a:bodyPr vert="horz" wrap="square" lIns="93282" tIns="46642" rIns="93282" bIns="46642" numCol="1" anchor="t" anchorCtr="0" compatLnSpc="1">
            <a:prstTxWarp prst="textNoShape">
              <a:avLst/>
            </a:prstTxWarp>
          </a:bodyPr>
          <a:lstStyle>
            <a:lvl1pPr algn="r">
              <a:defRPr sz="1200"/>
            </a:lvl1pPr>
          </a:lstStyle>
          <a:p>
            <a:fld id="{BD16C31D-1C22-F84A-A7B5-6952EF1AE403}" type="datetimeFigureOut">
              <a:rPr lang="en-US" altLang="en-US"/>
              <a:pPr/>
              <a:t>5/25/2019</a:t>
            </a:fld>
            <a:endParaRPr lang="en-US" altLang="en-US"/>
          </a:p>
        </p:txBody>
      </p:sp>
      <p:sp>
        <p:nvSpPr>
          <p:cNvPr id="4" name="Footer Placeholder 3"/>
          <p:cNvSpPr>
            <a:spLocks noGrp="1"/>
          </p:cNvSpPr>
          <p:nvPr>
            <p:ph type="ftr" sz="quarter" idx="2"/>
          </p:nvPr>
        </p:nvSpPr>
        <p:spPr>
          <a:xfrm>
            <a:off x="2" y="8838721"/>
            <a:ext cx="3042604" cy="465615"/>
          </a:xfrm>
          <a:prstGeom prst="rect">
            <a:avLst/>
          </a:prstGeom>
        </p:spPr>
        <p:txBody>
          <a:bodyPr vert="horz" lIns="93282" tIns="46642" rIns="93282" bIns="46642"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975735" y="8838721"/>
            <a:ext cx="3042604" cy="465615"/>
          </a:xfrm>
          <a:prstGeom prst="rect">
            <a:avLst/>
          </a:prstGeom>
        </p:spPr>
        <p:txBody>
          <a:bodyPr vert="horz" wrap="square" lIns="93282" tIns="46642" rIns="93282" bIns="46642" numCol="1" anchor="b" anchorCtr="0" compatLnSpc="1">
            <a:prstTxWarp prst="textNoShape">
              <a:avLst/>
            </a:prstTxWarp>
          </a:bodyPr>
          <a:lstStyle>
            <a:lvl1pPr algn="r">
              <a:defRPr sz="1200"/>
            </a:lvl1pPr>
          </a:lstStyle>
          <a:p>
            <a:fld id="{E19AB6B5-BF0B-064C-A88E-36E4B2A82555}" type="slidenum">
              <a:rPr lang="en-US" altLang="en-US"/>
              <a:pPr/>
              <a:t>‹#›</a:t>
            </a:fld>
            <a:endParaRPr lang="en-US" altLang="en-US"/>
          </a:p>
        </p:txBody>
      </p:sp>
    </p:spTree>
    <p:extLst>
      <p:ext uri="{BB962C8B-B14F-4D97-AF65-F5344CB8AC3E}">
        <p14:creationId xmlns:p14="http://schemas.microsoft.com/office/powerpoint/2010/main" val="10331585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2604" cy="465615"/>
          </a:xfrm>
          <a:prstGeom prst="rect">
            <a:avLst/>
          </a:prstGeom>
        </p:spPr>
        <p:txBody>
          <a:bodyPr vert="horz" lIns="93282" tIns="46642" rIns="93282" bIns="46642"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975735" y="0"/>
            <a:ext cx="3042604" cy="465615"/>
          </a:xfrm>
          <a:prstGeom prst="rect">
            <a:avLst/>
          </a:prstGeom>
        </p:spPr>
        <p:txBody>
          <a:bodyPr vert="horz" wrap="square" lIns="93282" tIns="46642" rIns="93282" bIns="46642" numCol="1" anchor="t" anchorCtr="0" compatLnSpc="1">
            <a:prstTxWarp prst="textNoShape">
              <a:avLst/>
            </a:prstTxWarp>
          </a:bodyPr>
          <a:lstStyle>
            <a:lvl1pPr algn="r">
              <a:defRPr sz="1200"/>
            </a:lvl1pPr>
          </a:lstStyle>
          <a:p>
            <a:fld id="{A438D594-1B45-0D47-8F23-AED13F1D19BA}" type="datetimeFigureOut">
              <a:rPr lang="en-US" altLang="en-US"/>
              <a:pPr/>
              <a:t>5/25/2019</a:t>
            </a:fld>
            <a:endParaRPr lang="en-US" altLang="en-US"/>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282" tIns="46642" rIns="93282" bIns="46642" rtlCol="0" anchor="ctr"/>
          <a:lstStyle/>
          <a:p>
            <a:pPr lvl="0"/>
            <a:endParaRPr lang="en-US" noProof="0" dirty="0"/>
          </a:p>
        </p:txBody>
      </p:sp>
      <p:sp>
        <p:nvSpPr>
          <p:cNvPr id="5" name="Notes Placeholder 4"/>
          <p:cNvSpPr>
            <a:spLocks noGrp="1"/>
          </p:cNvSpPr>
          <p:nvPr>
            <p:ph type="body" sz="quarter" idx="3"/>
          </p:nvPr>
        </p:nvSpPr>
        <p:spPr>
          <a:xfrm>
            <a:off x="702629" y="4420954"/>
            <a:ext cx="5614668" cy="4187349"/>
          </a:xfrm>
          <a:prstGeom prst="rect">
            <a:avLst/>
          </a:prstGeom>
        </p:spPr>
        <p:txBody>
          <a:bodyPr vert="horz" lIns="93282" tIns="46642" rIns="93282" bIns="46642"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2" y="8838721"/>
            <a:ext cx="3042604" cy="465615"/>
          </a:xfrm>
          <a:prstGeom prst="rect">
            <a:avLst/>
          </a:prstGeom>
        </p:spPr>
        <p:txBody>
          <a:bodyPr vert="horz" lIns="93282" tIns="46642" rIns="93282" bIns="46642"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975735" y="8838721"/>
            <a:ext cx="3042604" cy="465615"/>
          </a:xfrm>
          <a:prstGeom prst="rect">
            <a:avLst/>
          </a:prstGeom>
        </p:spPr>
        <p:txBody>
          <a:bodyPr vert="horz" wrap="square" lIns="93282" tIns="46642" rIns="93282" bIns="46642" numCol="1" anchor="b" anchorCtr="0" compatLnSpc="1">
            <a:prstTxWarp prst="textNoShape">
              <a:avLst/>
            </a:prstTxWarp>
          </a:bodyPr>
          <a:lstStyle>
            <a:lvl1pPr algn="r">
              <a:defRPr sz="1200"/>
            </a:lvl1pPr>
          </a:lstStyle>
          <a:p>
            <a:fld id="{9C2944A4-BE83-F140-9F51-6CC3B6D54F49}" type="slidenum">
              <a:rPr lang="en-US" altLang="en-US"/>
              <a:pPr/>
              <a:t>‹#›</a:t>
            </a:fld>
            <a:endParaRPr lang="en-US" altLang="en-US"/>
          </a:p>
        </p:txBody>
      </p:sp>
    </p:spTree>
    <p:extLst>
      <p:ext uri="{BB962C8B-B14F-4D97-AF65-F5344CB8AC3E}">
        <p14:creationId xmlns:p14="http://schemas.microsoft.com/office/powerpoint/2010/main" val="21423064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break into the field, what skillset is needed?  Obviously you’d be looking for someone with previous AI experience but if you can’t find any, how do you build that skill set?</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3</a:t>
            </a:fld>
            <a:endParaRPr lang="en-US" altLang="en-US"/>
          </a:p>
        </p:txBody>
      </p:sp>
    </p:spTree>
    <p:extLst>
      <p:ext uri="{BB962C8B-B14F-4D97-AF65-F5344CB8AC3E}">
        <p14:creationId xmlns:p14="http://schemas.microsoft.com/office/powerpoint/2010/main" val="1334222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things we’re doing at CCDC-AC and at USMA in particular.  Certainly there are more across the army and DoD.</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13</a:t>
            </a:fld>
            <a:endParaRPr lang="en-US" altLang="en-US"/>
          </a:p>
        </p:txBody>
      </p:sp>
    </p:spTree>
    <p:extLst>
      <p:ext uri="{BB962C8B-B14F-4D97-AF65-F5344CB8AC3E}">
        <p14:creationId xmlns:p14="http://schemas.microsoft.com/office/powerpoint/2010/main" val="3691338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those are mostly research efforts.  Really almost nothing on the dev side, no real swarm systems that do anything yet.  So why is that?  What makes it hard?  In particular with swarming UAS, which is where a lot of the swarm capability can be found,</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14</a:t>
            </a:fld>
            <a:endParaRPr lang="en-US" altLang="en-US"/>
          </a:p>
        </p:txBody>
      </p:sp>
    </p:spTree>
    <p:extLst>
      <p:ext uri="{BB962C8B-B14F-4D97-AF65-F5344CB8AC3E}">
        <p14:creationId xmlns:p14="http://schemas.microsoft.com/office/powerpoint/2010/main" val="813609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break into the field, what skillset is needed?  Obviously you’d be looking for someone with previous AI experience but if you can’t find any, how do you build that skill set?</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15</a:t>
            </a:fld>
            <a:endParaRPr lang="en-US" altLang="en-US"/>
          </a:p>
        </p:txBody>
      </p:sp>
    </p:spTree>
    <p:extLst>
      <p:ext uri="{BB962C8B-B14F-4D97-AF65-F5344CB8AC3E}">
        <p14:creationId xmlns:p14="http://schemas.microsoft.com/office/powerpoint/2010/main" val="3804427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break into the field, what skillset is needed?  Obviously you’d be looking for someone with previous AI experience but if you can’t find any, how do you build that skill set?</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16</a:t>
            </a:fld>
            <a:endParaRPr lang="en-US" altLang="en-US"/>
          </a:p>
        </p:txBody>
      </p:sp>
    </p:spTree>
    <p:extLst>
      <p:ext uri="{BB962C8B-B14F-4D97-AF65-F5344CB8AC3E}">
        <p14:creationId xmlns:p14="http://schemas.microsoft.com/office/powerpoint/2010/main" val="780361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19</a:t>
            </a:fld>
            <a:endParaRPr lang="en-US" altLang="en-US"/>
          </a:p>
        </p:txBody>
      </p:sp>
    </p:spTree>
    <p:extLst>
      <p:ext uri="{BB962C8B-B14F-4D97-AF65-F5344CB8AC3E}">
        <p14:creationId xmlns:p14="http://schemas.microsoft.com/office/powerpoint/2010/main" val="2633578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20</a:t>
            </a:fld>
            <a:endParaRPr lang="en-US" altLang="en-US"/>
          </a:p>
        </p:txBody>
      </p:sp>
    </p:spTree>
    <p:extLst>
      <p:ext uri="{BB962C8B-B14F-4D97-AF65-F5344CB8AC3E}">
        <p14:creationId xmlns:p14="http://schemas.microsoft.com/office/powerpoint/2010/main" val="3808614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TOCs and TACs, networking is often supported by fiber lines and high-bandwidth infrastructure.  However as you get out towards the tactical edge, mounted and dismounted units have increasingly less network support.  Swarms can be used to create ad-hoc mesh networks intelligently, cooperatively to provide increased coverage when needed.  This could even be done in conjunction with other functions like overwatch and remote sensing.</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24</a:t>
            </a:fld>
            <a:endParaRPr lang="en-US" altLang="en-US"/>
          </a:p>
        </p:txBody>
      </p:sp>
    </p:spTree>
    <p:extLst>
      <p:ext uri="{BB962C8B-B14F-4D97-AF65-F5344CB8AC3E}">
        <p14:creationId xmlns:p14="http://schemas.microsoft.com/office/powerpoint/2010/main" val="4193511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25</a:t>
            </a:fld>
            <a:endParaRPr lang="en-US" altLang="en-US"/>
          </a:p>
        </p:txBody>
      </p:sp>
    </p:spTree>
    <p:extLst>
      <p:ext uri="{BB962C8B-B14F-4D97-AF65-F5344CB8AC3E}">
        <p14:creationId xmlns:p14="http://schemas.microsoft.com/office/powerpoint/2010/main" val="1130889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do that?  How to improve those areas?  AI is one new way to do that.</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5</a:t>
            </a:fld>
            <a:endParaRPr lang="en-US" altLang="en-US"/>
          </a:p>
        </p:txBody>
      </p:sp>
    </p:spTree>
    <p:extLst>
      <p:ext uri="{BB962C8B-B14F-4D97-AF65-F5344CB8AC3E}">
        <p14:creationId xmlns:p14="http://schemas.microsoft.com/office/powerpoint/2010/main" val="7027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first let’s talk a little about cooperative behavior.</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6</a:t>
            </a:fld>
            <a:endParaRPr lang="en-US" altLang="en-US"/>
          </a:p>
        </p:txBody>
      </p:sp>
    </p:spTree>
    <p:extLst>
      <p:ext uri="{BB962C8B-B14F-4D97-AF65-F5344CB8AC3E}">
        <p14:creationId xmlns:p14="http://schemas.microsoft.com/office/powerpoint/2010/main" val="2077238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To talk about swarming AI, we first need to talk about swarms.  What actually is a swarm?  We have a few different types of swarms, well many in fact but a few relevant types.  The bottom left is a tiny </a:t>
            </a:r>
            <a:r>
              <a:rPr lang="en-US" dirty="0" err="1"/>
              <a:t>nano</a:t>
            </a:r>
            <a:r>
              <a:rPr lang="en-US" dirty="0"/>
              <a:t>-robot swarm with a lot of small entities with very little intelligence.  On the right is a much smaller swarm with entities that contain much greater intelligence.  Both count as swarms.</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7</a:t>
            </a:fld>
            <a:endParaRPr lang="en-US" altLang="en-US"/>
          </a:p>
        </p:txBody>
      </p:sp>
    </p:spTree>
    <p:extLst>
      <p:ext uri="{BB962C8B-B14F-4D97-AF65-F5344CB8AC3E}">
        <p14:creationId xmlns:p14="http://schemas.microsoft.com/office/powerpoint/2010/main" val="3612216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And in robotics, which is where we use a lot of swarming in the DoD, what is a swarm?  These are the criteria for a robot swarm, which really covers swarms in general as well without the need to describe limited human control.</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8</a:t>
            </a:fld>
            <a:endParaRPr lang="en-US" altLang="en-US"/>
          </a:p>
        </p:txBody>
      </p:sp>
    </p:spTree>
    <p:extLst>
      <p:ext uri="{BB962C8B-B14F-4D97-AF65-F5344CB8AC3E}">
        <p14:creationId xmlns:p14="http://schemas.microsoft.com/office/powerpoint/2010/main" val="3301176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9</a:t>
            </a:fld>
            <a:endParaRPr lang="en-US" altLang="en-US"/>
          </a:p>
        </p:txBody>
      </p:sp>
    </p:spTree>
    <p:extLst>
      <p:ext uri="{BB962C8B-B14F-4D97-AF65-F5344CB8AC3E}">
        <p14:creationId xmlns:p14="http://schemas.microsoft.com/office/powerpoint/2010/main" val="827204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10</a:t>
            </a:fld>
            <a:endParaRPr lang="en-US" altLang="en-US"/>
          </a:p>
        </p:txBody>
      </p:sp>
    </p:spTree>
    <p:extLst>
      <p:ext uri="{BB962C8B-B14F-4D97-AF65-F5344CB8AC3E}">
        <p14:creationId xmlns:p14="http://schemas.microsoft.com/office/powerpoint/2010/main" val="2218980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we’ve talked about cooperative behavior, how it’s used by swarms, and what swarms are as opposed to the broader multi-agent system term.  How do we use swarms in AI?  How do these things relate?  </a:t>
            </a:r>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11</a:t>
            </a:fld>
            <a:endParaRPr lang="en-US" altLang="en-US"/>
          </a:p>
        </p:txBody>
      </p:sp>
    </p:spTree>
    <p:extLst>
      <p:ext uri="{BB962C8B-B14F-4D97-AF65-F5344CB8AC3E}">
        <p14:creationId xmlns:p14="http://schemas.microsoft.com/office/powerpoint/2010/main" val="3471150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To talk about swarming AI, we first need to talk about swarms.  What actually is a swarm, and why is it useful?</a:t>
            </a:r>
          </a:p>
          <a:p>
            <a:endParaRPr lang="en-US" dirty="0"/>
          </a:p>
        </p:txBody>
      </p:sp>
      <p:sp>
        <p:nvSpPr>
          <p:cNvPr id="4" name="Slide Number Placeholder 3"/>
          <p:cNvSpPr>
            <a:spLocks noGrp="1"/>
          </p:cNvSpPr>
          <p:nvPr>
            <p:ph type="sldNum" sz="quarter" idx="5"/>
          </p:nvPr>
        </p:nvSpPr>
        <p:spPr/>
        <p:txBody>
          <a:bodyPr/>
          <a:lstStyle/>
          <a:p>
            <a:fld id="{9C2944A4-BE83-F140-9F51-6CC3B6D54F49}" type="slidenum">
              <a:rPr lang="en-US" altLang="en-US" smtClean="0"/>
              <a:pPr/>
              <a:t>12</a:t>
            </a:fld>
            <a:endParaRPr lang="en-US" altLang="en-US"/>
          </a:p>
        </p:txBody>
      </p:sp>
    </p:spTree>
    <p:extLst>
      <p:ext uri="{BB962C8B-B14F-4D97-AF65-F5344CB8AC3E}">
        <p14:creationId xmlns:p14="http://schemas.microsoft.com/office/powerpoint/2010/main" val="3581834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White Cover Slide">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1F942BE-18D4-45A7-A066-1D6008003AD4}"/>
              </a:ext>
            </a:extLst>
          </p:cNvPr>
          <p:cNvPicPr>
            <a:picLocks noChangeAspect="1"/>
          </p:cNvPicPr>
          <p:nvPr userDrawn="1"/>
        </p:nvPicPr>
        <p:blipFill>
          <a:blip r:embed="rId2"/>
          <a:stretch>
            <a:fillRect/>
          </a:stretch>
        </p:blipFill>
        <p:spPr>
          <a:xfrm>
            <a:off x="0" y="3048"/>
            <a:ext cx="9144000" cy="6851904"/>
          </a:xfrm>
          <a:prstGeom prst="rect">
            <a:avLst/>
          </a:prstGeom>
        </p:spPr>
      </p:pic>
      <p:sp>
        <p:nvSpPr>
          <p:cNvPr id="20" name="Rectangle 15">
            <a:extLst>
              <a:ext uri="{FF2B5EF4-FFF2-40B4-BE49-F238E27FC236}">
                <a16:creationId xmlns:a16="http://schemas.microsoft.com/office/drawing/2014/main" id="{0C4DBCE7-07EE-482E-BC1B-B203B93BECE2}"/>
              </a:ext>
            </a:extLst>
          </p:cNvPr>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 // DISTRIBUTION STATEMENT A: APPROVED FOR PUBLIC RELEASE. DISTRIBUTION IS UNLIMITED</a:t>
            </a:r>
          </a:p>
        </p:txBody>
      </p:sp>
      <p:sp>
        <p:nvSpPr>
          <p:cNvPr id="22" name="Rectangle 15">
            <a:extLst>
              <a:ext uri="{FF2B5EF4-FFF2-40B4-BE49-F238E27FC236}">
                <a16:creationId xmlns:a16="http://schemas.microsoft.com/office/drawing/2014/main" id="{E02B5AFE-4FF0-4180-9908-66C40E471DF3}"/>
              </a:ext>
            </a:extLst>
          </p:cNvPr>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a:t>
            </a:r>
          </a:p>
        </p:txBody>
      </p:sp>
      <p:sp>
        <p:nvSpPr>
          <p:cNvPr id="23" name="Text Placeholder 7">
            <a:extLst>
              <a:ext uri="{FF2B5EF4-FFF2-40B4-BE49-F238E27FC236}">
                <a16:creationId xmlns:a16="http://schemas.microsoft.com/office/drawing/2014/main" id="{566C0376-9D5C-462A-A301-EAF5703751C4}"/>
              </a:ext>
            </a:extLst>
          </p:cNvPr>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Name of Presenter</a:t>
            </a:r>
          </a:p>
        </p:txBody>
      </p:sp>
      <p:sp>
        <p:nvSpPr>
          <p:cNvPr id="24" name="Text Placeholder 7">
            <a:extLst>
              <a:ext uri="{FF2B5EF4-FFF2-40B4-BE49-F238E27FC236}">
                <a16:creationId xmlns:a16="http://schemas.microsoft.com/office/drawing/2014/main" id="{D9061AB8-D035-4A90-B4A1-2C12FE3DCB79}"/>
              </a:ext>
            </a:extLst>
          </p:cNvPr>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Rank/Title of Presenter</a:t>
            </a:r>
          </a:p>
        </p:txBody>
      </p:sp>
      <p:sp>
        <p:nvSpPr>
          <p:cNvPr id="25" name="Text Placeholder 7">
            <a:extLst>
              <a:ext uri="{FF2B5EF4-FFF2-40B4-BE49-F238E27FC236}">
                <a16:creationId xmlns:a16="http://schemas.microsoft.com/office/drawing/2014/main" id="{150E8AC5-0E04-4CC7-883D-864DD12C49C9}"/>
              </a:ext>
            </a:extLst>
          </p:cNvPr>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Organization of Presenter</a:t>
            </a:r>
          </a:p>
        </p:txBody>
      </p:sp>
      <p:sp>
        <p:nvSpPr>
          <p:cNvPr id="26" name="Text Placeholder 7">
            <a:extLst>
              <a:ext uri="{FF2B5EF4-FFF2-40B4-BE49-F238E27FC236}">
                <a16:creationId xmlns:a16="http://schemas.microsoft.com/office/drawing/2014/main" id="{F28DB30A-3113-40E2-8F03-4D06D0DF6DCB}"/>
              </a:ext>
            </a:extLst>
          </p:cNvPr>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DD MMM YYYY</a:t>
            </a:r>
          </a:p>
        </p:txBody>
      </p:sp>
      <p:sp>
        <p:nvSpPr>
          <p:cNvPr id="27" name="Rectangle 26">
            <a:extLst>
              <a:ext uri="{FF2B5EF4-FFF2-40B4-BE49-F238E27FC236}">
                <a16:creationId xmlns:a16="http://schemas.microsoft.com/office/drawing/2014/main" id="{CF73764C-A116-46CD-899E-A374488FF95F}"/>
              </a:ext>
            </a:extLst>
          </p:cNvPr>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a:solidFill>
                  <a:schemeClr val="tx1"/>
                </a:solidFill>
              </a:rPr>
              <a:t>U.S. ARMY COMBAT</a:t>
            </a:r>
            <a:r>
              <a:rPr lang="en-US" sz="3200" baseline="0" dirty="0">
                <a:solidFill>
                  <a:schemeClr val="tx1"/>
                </a:solidFill>
              </a:rPr>
              <a:t> CAPABILITIES DEVELOPMENT COMMAND – </a:t>
            </a:r>
            <a:r>
              <a:rPr lang="en-US" sz="3200" dirty="0">
                <a:solidFill>
                  <a:schemeClr val="tx1"/>
                </a:solidFill>
              </a:rPr>
              <a:t>ARMAMENTS</a:t>
            </a:r>
            <a:r>
              <a:rPr lang="en-US" sz="3200" baseline="0" dirty="0">
                <a:solidFill>
                  <a:schemeClr val="tx1"/>
                </a:solidFill>
              </a:rPr>
              <a:t> </a:t>
            </a:r>
            <a:r>
              <a:rPr lang="en-US" sz="3200" dirty="0">
                <a:solidFill>
                  <a:schemeClr val="tx1"/>
                </a:solidFill>
              </a:rPr>
              <a:t>CENTER</a:t>
            </a:r>
          </a:p>
        </p:txBody>
      </p:sp>
      <p:sp>
        <p:nvSpPr>
          <p:cNvPr id="28" name="Text Placeholder 7">
            <a:extLst>
              <a:ext uri="{FF2B5EF4-FFF2-40B4-BE49-F238E27FC236}">
                <a16:creationId xmlns:a16="http://schemas.microsoft.com/office/drawing/2014/main" id="{9FA8B5E5-2DE8-40F5-BEAD-9750716FB903}"/>
              </a:ext>
            </a:extLst>
          </p:cNvPr>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SUBTITLE GOES HERE</a:t>
            </a:r>
          </a:p>
        </p:txBody>
      </p:sp>
      <p:sp>
        <p:nvSpPr>
          <p:cNvPr id="29" name="Text Placeholder 7">
            <a:extLst>
              <a:ext uri="{FF2B5EF4-FFF2-40B4-BE49-F238E27FC236}">
                <a16:creationId xmlns:a16="http://schemas.microsoft.com/office/drawing/2014/main" id="{6FBB21EF-ED57-4D31-A1C3-C81E7F713B9A}"/>
              </a:ext>
            </a:extLst>
          </p:cNvPr>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DISTRIBUTION STATEMENT GOES HERE</a:t>
            </a:r>
          </a:p>
        </p:txBody>
      </p:sp>
    </p:spTree>
    <p:extLst>
      <p:ext uri="{BB962C8B-B14F-4D97-AF65-F5344CB8AC3E}">
        <p14:creationId xmlns:p14="http://schemas.microsoft.com/office/powerpoint/2010/main" val="24249044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a:t>Click to edit Master title text </a:t>
            </a:r>
          </a:p>
        </p:txBody>
      </p:sp>
    </p:spTree>
    <p:extLst>
      <p:ext uri="{BB962C8B-B14F-4D97-AF65-F5344CB8AC3E}">
        <p14:creationId xmlns:p14="http://schemas.microsoft.com/office/powerpoint/2010/main" val="357447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White Cover Slide">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a:t>
            </a: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a:t>
            </a:r>
          </a:p>
        </p:txBody>
      </p:sp>
      <p:sp>
        <p:nvSpPr>
          <p:cNvPr id="12"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Name of Presenter</a:t>
            </a:r>
          </a:p>
        </p:txBody>
      </p:sp>
      <p:sp>
        <p:nvSpPr>
          <p:cNvPr id="18"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Rank/Title of Presenter</a:t>
            </a:r>
          </a:p>
        </p:txBody>
      </p:sp>
      <p:sp>
        <p:nvSpPr>
          <p:cNvPr id="19"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Organization of Presenter</a:t>
            </a:r>
          </a:p>
        </p:txBody>
      </p:sp>
      <p:sp>
        <p:nvSpPr>
          <p:cNvPr id="20"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DD MMM YYYY</a:t>
            </a:r>
          </a:p>
        </p:txBody>
      </p:sp>
      <p:sp>
        <p:nvSpPr>
          <p:cNvPr id="21" name="Rectangle 20"/>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a:solidFill>
                  <a:schemeClr val="tx1"/>
                </a:solidFill>
              </a:rPr>
              <a:t>U.S. ARMY COMBAT</a:t>
            </a:r>
            <a:r>
              <a:rPr lang="en-US" sz="3200" baseline="0" dirty="0">
                <a:solidFill>
                  <a:schemeClr val="tx1"/>
                </a:solidFill>
              </a:rPr>
              <a:t> CAPABILITIES DEVELOPMENT COMMAND –</a:t>
            </a:r>
          </a:p>
          <a:p>
            <a:pPr lvl="0">
              <a:lnSpc>
                <a:spcPct val="100000"/>
              </a:lnSpc>
              <a:spcBef>
                <a:spcPts val="0"/>
              </a:spcBef>
              <a:defRPr/>
            </a:pPr>
            <a:r>
              <a:rPr lang="en-US" sz="3200" dirty="0">
                <a:solidFill>
                  <a:schemeClr val="tx1"/>
                </a:solidFill>
              </a:rPr>
              <a:t>ARMAMENTS</a:t>
            </a:r>
            <a:r>
              <a:rPr lang="en-US" sz="3200" baseline="0" dirty="0">
                <a:solidFill>
                  <a:schemeClr val="tx1"/>
                </a:solidFill>
              </a:rPr>
              <a:t> </a:t>
            </a:r>
            <a:r>
              <a:rPr lang="en-US" sz="3200" dirty="0">
                <a:solidFill>
                  <a:schemeClr val="tx1"/>
                </a:solidFill>
              </a:rPr>
              <a:t>CENTER</a:t>
            </a:r>
          </a:p>
        </p:txBody>
      </p:sp>
      <p:sp>
        <p:nvSpPr>
          <p:cNvPr id="22"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SUBTITLE GOES HERE</a:t>
            </a:r>
          </a:p>
        </p:txBody>
      </p:sp>
      <p:sp>
        <p:nvSpPr>
          <p:cNvPr id="23"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DISTRIBUTION STATEMENT GOES HERE</a:t>
            </a:r>
          </a:p>
        </p:txBody>
      </p:sp>
    </p:spTree>
    <p:extLst>
      <p:ext uri="{BB962C8B-B14F-4D97-AF65-F5344CB8AC3E}">
        <p14:creationId xmlns:p14="http://schemas.microsoft.com/office/powerpoint/2010/main" val="75693873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Black Cover Slide (FOR DIGITAL USE ONLY)">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a:t>
            </a: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a:t>
            </a:r>
          </a:p>
        </p:txBody>
      </p:sp>
      <p:sp>
        <p:nvSpPr>
          <p:cNvPr id="12"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DD MMM YYYY</a:t>
            </a:r>
          </a:p>
        </p:txBody>
      </p:sp>
      <p:sp>
        <p:nvSpPr>
          <p:cNvPr id="18" name="Rectangle 17"/>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a:solidFill>
                  <a:schemeClr val="bg1"/>
                </a:solidFill>
              </a:rPr>
              <a:t>U.S. ARMY COMBAT</a:t>
            </a:r>
            <a:r>
              <a:rPr lang="en-US" sz="3200" baseline="0" dirty="0">
                <a:solidFill>
                  <a:schemeClr val="bg1"/>
                </a:solidFill>
              </a:rPr>
              <a:t> CAPABILITIES DEVELOPMENT COMMAND –</a:t>
            </a:r>
          </a:p>
          <a:p>
            <a:pPr lvl="0">
              <a:lnSpc>
                <a:spcPct val="100000"/>
              </a:lnSpc>
              <a:spcBef>
                <a:spcPts val="0"/>
              </a:spcBef>
              <a:defRPr/>
            </a:pPr>
            <a:r>
              <a:rPr lang="en-US" sz="3200" dirty="0">
                <a:solidFill>
                  <a:schemeClr val="bg1"/>
                </a:solidFill>
              </a:rPr>
              <a:t>ARMAMENTS</a:t>
            </a:r>
            <a:r>
              <a:rPr lang="en-US" sz="3200" baseline="0" dirty="0">
                <a:solidFill>
                  <a:schemeClr val="bg1"/>
                </a:solidFill>
              </a:rPr>
              <a:t> </a:t>
            </a:r>
            <a:r>
              <a:rPr lang="en-US" sz="3200" dirty="0">
                <a:solidFill>
                  <a:schemeClr val="bg1"/>
                </a:solidFill>
              </a:rPr>
              <a:t>CENTER</a:t>
            </a:r>
          </a:p>
        </p:txBody>
      </p:sp>
      <p:sp>
        <p:nvSpPr>
          <p:cNvPr id="19"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SUBTITLE GOES HERE</a:t>
            </a:r>
          </a:p>
        </p:txBody>
      </p:sp>
      <p:sp>
        <p:nvSpPr>
          <p:cNvPr id="20"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Name of Presenter</a:t>
            </a:r>
          </a:p>
        </p:txBody>
      </p:sp>
      <p:sp>
        <p:nvSpPr>
          <p:cNvPr id="21"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Rank/Title of Presenter</a:t>
            </a:r>
          </a:p>
        </p:txBody>
      </p:sp>
      <p:sp>
        <p:nvSpPr>
          <p:cNvPr id="22"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Organization of Presenter</a:t>
            </a:r>
          </a:p>
        </p:txBody>
      </p:sp>
      <p:sp>
        <p:nvSpPr>
          <p:cNvPr id="23"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DISTRIBUTION STATEMENT GOES HERE</a:t>
            </a:r>
          </a:p>
        </p:txBody>
      </p:sp>
    </p:spTree>
    <p:extLst>
      <p:ext uri="{BB962C8B-B14F-4D97-AF65-F5344CB8AC3E}">
        <p14:creationId xmlns:p14="http://schemas.microsoft.com/office/powerpoint/2010/main" val="138712361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442210" y="2286001"/>
            <a:ext cx="8237095" cy="1285874"/>
          </a:xfrm>
          <a:prstGeom prst="rect">
            <a:avLst/>
          </a:prstGeom>
          <a:noFill/>
          <a:ln w="9525">
            <a:noFill/>
            <a:miter lim="800000"/>
            <a:headEnd/>
            <a:tailEnd/>
          </a:ln>
        </p:spPr>
        <p:txBody>
          <a:bodyPr anchor="b"/>
          <a:lstStyle>
            <a:lvl1pPr>
              <a:defRPr sz="3600" cap="none" baseline="0">
                <a:solidFill>
                  <a:schemeClr val="tx1"/>
                </a:solidFill>
              </a:defRPr>
            </a:lvl1pPr>
          </a:lstStyle>
          <a:p>
            <a:pPr lvl="0"/>
            <a:r>
              <a:rPr lang="en-US" dirty="0"/>
              <a:t>SECTION TITLE GOES HERE</a:t>
            </a:r>
          </a:p>
        </p:txBody>
      </p:sp>
      <p:sp>
        <p:nvSpPr>
          <p:cNvPr id="6" name="Text Placeholder 5"/>
          <p:cNvSpPr>
            <a:spLocks noGrp="1"/>
          </p:cNvSpPr>
          <p:nvPr>
            <p:ph type="body" sz="quarter" idx="12" hasCustomPrompt="1"/>
          </p:nvPr>
        </p:nvSpPr>
        <p:spPr>
          <a:xfrm>
            <a:off x="442210" y="3569973"/>
            <a:ext cx="8237095" cy="854075"/>
          </a:xfrm>
          <a:prstGeom prst="rect">
            <a:avLst/>
          </a:prstGeom>
        </p:spPr>
        <p:txBody>
          <a:bodyPr/>
          <a:lstStyle>
            <a:lvl1pPr>
              <a:defRPr sz="1800" b="0"/>
            </a:lvl1pPr>
          </a:lstStyle>
          <a:p>
            <a:pPr lvl="0"/>
            <a:r>
              <a:rPr lang="en-US" dirty="0"/>
              <a:t>SECTION TITLE GOES HERE</a:t>
            </a:r>
          </a:p>
        </p:txBody>
      </p:sp>
    </p:spTree>
    <p:extLst>
      <p:ext uri="{BB962C8B-B14F-4D97-AF65-F5344CB8AC3E}">
        <p14:creationId xmlns:p14="http://schemas.microsoft.com/office/powerpoint/2010/main" val="210560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One Column">
    <p:spTree>
      <p:nvGrpSpPr>
        <p:cNvPr id="1" name=""/>
        <p:cNvGrpSpPr/>
        <p:nvPr/>
      </p:nvGrpSpPr>
      <p:grpSpPr>
        <a:xfrm>
          <a:off x="0" y="0"/>
          <a:ext cx="0" cy="0"/>
          <a:chOff x="0" y="0"/>
          <a:chExt cx="0" cy="0"/>
        </a:xfrm>
      </p:grpSpPr>
      <p:sp>
        <p:nvSpPr>
          <p:cNvPr id="7" name="Text Placeholder 2"/>
          <p:cNvSpPr>
            <a:spLocks noGrp="1"/>
          </p:cNvSpPr>
          <p:nvPr>
            <p:ph idx="1" hasCustomPrompt="1"/>
          </p:nvPr>
        </p:nvSpPr>
        <p:spPr bwMode="auto">
          <a:xfrm>
            <a:off x="442210" y="1228725"/>
            <a:ext cx="8094688"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dirty="0"/>
              <a:t>First level bullet</a:t>
            </a:r>
          </a:p>
          <a:p>
            <a:pPr lvl="1"/>
            <a:r>
              <a:rPr lang="en-US" noProof="0" dirty="0"/>
              <a:t>Second level bullet</a:t>
            </a:r>
          </a:p>
          <a:p>
            <a:pPr lvl="2"/>
            <a:r>
              <a:rPr lang="en-US" noProof="0" dirty="0"/>
              <a:t>Third level bullet</a:t>
            </a:r>
          </a:p>
          <a:p>
            <a:pPr lvl="0"/>
            <a:r>
              <a:rPr lang="en-US" noProof="0" dirty="0"/>
              <a:t>First level bullet</a:t>
            </a:r>
          </a:p>
          <a:p>
            <a:pPr lvl="1"/>
            <a:r>
              <a:rPr lang="en-US" noProof="0" dirty="0"/>
              <a:t>Second level bullet</a:t>
            </a:r>
          </a:p>
          <a:p>
            <a:pPr lvl="2"/>
            <a:r>
              <a:rPr lang="en-US" noProof="0" dirty="0"/>
              <a:t>Third level bullet</a:t>
            </a:r>
          </a:p>
        </p:txBody>
      </p:sp>
      <p:sp>
        <p:nvSpPr>
          <p:cNvPr id="4"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a:t>Click to edit Master title text </a:t>
            </a:r>
          </a:p>
        </p:txBody>
      </p:sp>
    </p:spTree>
    <p:extLst>
      <p:ext uri="{BB962C8B-B14F-4D97-AF65-F5344CB8AC3E}">
        <p14:creationId xmlns:p14="http://schemas.microsoft.com/office/powerpoint/2010/main" val="311344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a:t>Click to edit Master title text </a:t>
            </a:r>
          </a:p>
        </p:txBody>
      </p:sp>
    </p:spTree>
    <p:extLst>
      <p:ext uri="{BB962C8B-B14F-4D97-AF65-F5344CB8AC3E}">
        <p14:creationId xmlns:p14="http://schemas.microsoft.com/office/powerpoint/2010/main" val="1832582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White Cover Slide">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APPROVED</a:t>
            </a:r>
            <a:r>
              <a:rPr lang="en-US" sz="800" baseline="0" dirty="0">
                <a:solidFill>
                  <a:schemeClr val="accent2"/>
                </a:solidFill>
                <a:latin typeface="Arial Bold" panose="020B0704020202020204" pitchFamily="34" charset="0"/>
                <a:cs typeface="Arial Bold" panose="020B0704020202020204" pitchFamily="34" charset="0"/>
              </a:rPr>
              <a:t> FOR PUBLIC RELEASE</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APPROVED</a:t>
            </a:r>
            <a:r>
              <a:rPr lang="en-US" sz="800" baseline="0" dirty="0">
                <a:solidFill>
                  <a:schemeClr val="accent2"/>
                </a:solidFill>
                <a:latin typeface="Arial Bold" panose="020B0704020202020204" pitchFamily="34" charset="0"/>
                <a:cs typeface="Arial Bold" panose="020B0704020202020204" pitchFamily="34" charset="0"/>
              </a:rPr>
              <a:t> FOR PUBLIC RELEASE</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2"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Name of Presenter</a:t>
            </a:r>
          </a:p>
        </p:txBody>
      </p:sp>
      <p:sp>
        <p:nvSpPr>
          <p:cNvPr id="18"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Rank/Title of Presenter</a:t>
            </a:r>
          </a:p>
        </p:txBody>
      </p:sp>
      <p:sp>
        <p:nvSpPr>
          <p:cNvPr id="19"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Organization of Presenter</a:t>
            </a:r>
          </a:p>
        </p:txBody>
      </p:sp>
      <p:sp>
        <p:nvSpPr>
          <p:cNvPr id="20"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DD MMM YYYY</a:t>
            </a:r>
          </a:p>
        </p:txBody>
      </p:sp>
      <p:sp>
        <p:nvSpPr>
          <p:cNvPr id="21" name="Rectangle 20"/>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a:solidFill>
                  <a:schemeClr val="tx1"/>
                </a:solidFill>
              </a:rPr>
              <a:t>U.S. ARMY COMBAT</a:t>
            </a:r>
            <a:r>
              <a:rPr lang="en-US" sz="3200" baseline="0" dirty="0">
                <a:solidFill>
                  <a:schemeClr val="tx1"/>
                </a:solidFill>
              </a:rPr>
              <a:t> CAPABILITIES DEVELOPMENT COMMAND –</a:t>
            </a:r>
          </a:p>
          <a:p>
            <a:pPr lvl="0">
              <a:lnSpc>
                <a:spcPct val="100000"/>
              </a:lnSpc>
              <a:spcBef>
                <a:spcPts val="0"/>
              </a:spcBef>
              <a:defRPr/>
            </a:pPr>
            <a:r>
              <a:rPr lang="en-US" sz="3200" dirty="0">
                <a:solidFill>
                  <a:schemeClr val="tx1"/>
                </a:solidFill>
              </a:rPr>
              <a:t>ARMAMENTS</a:t>
            </a:r>
            <a:r>
              <a:rPr lang="en-US" sz="3200" baseline="0" dirty="0">
                <a:solidFill>
                  <a:schemeClr val="tx1"/>
                </a:solidFill>
              </a:rPr>
              <a:t> </a:t>
            </a:r>
            <a:r>
              <a:rPr lang="en-US" sz="3200" dirty="0">
                <a:solidFill>
                  <a:schemeClr val="tx1"/>
                </a:solidFill>
              </a:rPr>
              <a:t>CENTER</a:t>
            </a:r>
          </a:p>
        </p:txBody>
      </p:sp>
      <p:sp>
        <p:nvSpPr>
          <p:cNvPr id="22"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SUBTITLE GOES HERE</a:t>
            </a:r>
          </a:p>
        </p:txBody>
      </p:sp>
      <p:sp>
        <p:nvSpPr>
          <p:cNvPr id="23"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DISTRIBUTION STATEMENT GOES HERE</a:t>
            </a:r>
          </a:p>
        </p:txBody>
      </p:sp>
    </p:spTree>
    <p:extLst>
      <p:ext uri="{BB962C8B-B14F-4D97-AF65-F5344CB8AC3E}">
        <p14:creationId xmlns:p14="http://schemas.microsoft.com/office/powerpoint/2010/main" val="199261711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Black Cover Slide (FOR DIGITAL USE ONLY)">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APPROVED FOR PUBLIC RELEASE</a:t>
            </a: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APPROVED FOR PUBLIC RELEASE</a:t>
            </a:r>
          </a:p>
        </p:txBody>
      </p:sp>
      <p:sp>
        <p:nvSpPr>
          <p:cNvPr id="12"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DD MMM YYYY</a:t>
            </a:r>
          </a:p>
        </p:txBody>
      </p:sp>
      <p:sp>
        <p:nvSpPr>
          <p:cNvPr id="18" name="Rectangle 17"/>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a:solidFill>
                  <a:schemeClr val="bg1"/>
                </a:solidFill>
              </a:rPr>
              <a:t>U.S. ARMY COMBAT</a:t>
            </a:r>
            <a:r>
              <a:rPr lang="en-US" sz="3200" baseline="0" dirty="0">
                <a:solidFill>
                  <a:schemeClr val="bg1"/>
                </a:solidFill>
              </a:rPr>
              <a:t> CAPABILITIES DEVELOPMENT COMMAND –</a:t>
            </a:r>
          </a:p>
          <a:p>
            <a:pPr lvl="0">
              <a:lnSpc>
                <a:spcPct val="100000"/>
              </a:lnSpc>
              <a:spcBef>
                <a:spcPts val="0"/>
              </a:spcBef>
              <a:defRPr/>
            </a:pPr>
            <a:r>
              <a:rPr lang="en-US" sz="3200" dirty="0">
                <a:solidFill>
                  <a:schemeClr val="bg1"/>
                </a:solidFill>
              </a:rPr>
              <a:t>ARMAMENTS</a:t>
            </a:r>
            <a:r>
              <a:rPr lang="en-US" sz="3200" baseline="0" dirty="0">
                <a:solidFill>
                  <a:schemeClr val="bg1"/>
                </a:solidFill>
              </a:rPr>
              <a:t> </a:t>
            </a:r>
            <a:r>
              <a:rPr lang="en-US" sz="3200" dirty="0">
                <a:solidFill>
                  <a:schemeClr val="bg1"/>
                </a:solidFill>
              </a:rPr>
              <a:t>CENTER</a:t>
            </a:r>
          </a:p>
        </p:txBody>
      </p:sp>
      <p:sp>
        <p:nvSpPr>
          <p:cNvPr id="19"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SUBTITLE GOES HERE</a:t>
            </a:r>
          </a:p>
        </p:txBody>
      </p:sp>
      <p:sp>
        <p:nvSpPr>
          <p:cNvPr id="20"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Name of Presenter</a:t>
            </a:r>
          </a:p>
        </p:txBody>
      </p:sp>
      <p:sp>
        <p:nvSpPr>
          <p:cNvPr id="21"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Rank/Title of Presenter</a:t>
            </a:r>
          </a:p>
        </p:txBody>
      </p:sp>
      <p:sp>
        <p:nvSpPr>
          <p:cNvPr id="22"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Organization of Presenter</a:t>
            </a:r>
          </a:p>
        </p:txBody>
      </p:sp>
      <p:sp>
        <p:nvSpPr>
          <p:cNvPr id="23"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DISTRIBUTION STATEMENT GOES HERE</a:t>
            </a:r>
          </a:p>
        </p:txBody>
      </p:sp>
    </p:spTree>
    <p:extLst>
      <p:ext uri="{BB962C8B-B14F-4D97-AF65-F5344CB8AC3E}">
        <p14:creationId xmlns:p14="http://schemas.microsoft.com/office/powerpoint/2010/main" val="425005763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442210" y="2286001"/>
            <a:ext cx="8237095" cy="1285874"/>
          </a:xfrm>
          <a:prstGeom prst="rect">
            <a:avLst/>
          </a:prstGeom>
          <a:noFill/>
          <a:ln w="9525">
            <a:noFill/>
            <a:miter lim="800000"/>
            <a:headEnd/>
            <a:tailEnd/>
          </a:ln>
        </p:spPr>
        <p:txBody>
          <a:bodyPr anchor="b"/>
          <a:lstStyle>
            <a:lvl1pPr>
              <a:defRPr sz="3600" cap="none" baseline="0">
                <a:solidFill>
                  <a:schemeClr val="tx1"/>
                </a:solidFill>
              </a:defRPr>
            </a:lvl1pPr>
          </a:lstStyle>
          <a:p>
            <a:pPr lvl="0"/>
            <a:r>
              <a:rPr lang="en-US" dirty="0"/>
              <a:t>SECTION TITLE GOES HERE</a:t>
            </a:r>
          </a:p>
        </p:txBody>
      </p:sp>
      <p:sp>
        <p:nvSpPr>
          <p:cNvPr id="6" name="Text Placeholder 5"/>
          <p:cNvSpPr>
            <a:spLocks noGrp="1"/>
          </p:cNvSpPr>
          <p:nvPr>
            <p:ph type="body" sz="quarter" idx="12" hasCustomPrompt="1"/>
          </p:nvPr>
        </p:nvSpPr>
        <p:spPr>
          <a:xfrm>
            <a:off x="442210" y="3569973"/>
            <a:ext cx="8237095" cy="854075"/>
          </a:xfrm>
          <a:prstGeom prst="rect">
            <a:avLst/>
          </a:prstGeom>
        </p:spPr>
        <p:txBody>
          <a:bodyPr/>
          <a:lstStyle>
            <a:lvl1pPr>
              <a:defRPr sz="1800" b="0"/>
            </a:lvl1pPr>
          </a:lstStyle>
          <a:p>
            <a:pPr lvl="0"/>
            <a:r>
              <a:rPr lang="en-US" dirty="0"/>
              <a:t>SECTION TITLE GOES HERE</a:t>
            </a:r>
          </a:p>
        </p:txBody>
      </p:sp>
    </p:spTree>
    <p:extLst>
      <p:ext uri="{BB962C8B-B14F-4D97-AF65-F5344CB8AC3E}">
        <p14:creationId xmlns:p14="http://schemas.microsoft.com/office/powerpoint/2010/main" val="2149176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One Column">
    <p:spTree>
      <p:nvGrpSpPr>
        <p:cNvPr id="1" name=""/>
        <p:cNvGrpSpPr/>
        <p:nvPr/>
      </p:nvGrpSpPr>
      <p:grpSpPr>
        <a:xfrm>
          <a:off x="0" y="0"/>
          <a:ext cx="0" cy="0"/>
          <a:chOff x="0" y="0"/>
          <a:chExt cx="0" cy="0"/>
        </a:xfrm>
      </p:grpSpPr>
      <p:sp>
        <p:nvSpPr>
          <p:cNvPr id="7" name="Text Placeholder 2"/>
          <p:cNvSpPr>
            <a:spLocks noGrp="1"/>
          </p:cNvSpPr>
          <p:nvPr>
            <p:ph idx="1" hasCustomPrompt="1"/>
          </p:nvPr>
        </p:nvSpPr>
        <p:spPr bwMode="auto">
          <a:xfrm>
            <a:off x="442210" y="1228725"/>
            <a:ext cx="8094688"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dirty="0"/>
              <a:t>First level bullet</a:t>
            </a:r>
          </a:p>
          <a:p>
            <a:pPr lvl="1"/>
            <a:r>
              <a:rPr lang="en-US" noProof="0" dirty="0"/>
              <a:t>Second level bullet</a:t>
            </a:r>
          </a:p>
          <a:p>
            <a:pPr lvl="2"/>
            <a:r>
              <a:rPr lang="en-US" noProof="0" dirty="0"/>
              <a:t>Third level bullet</a:t>
            </a:r>
          </a:p>
          <a:p>
            <a:pPr lvl="0"/>
            <a:r>
              <a:rPr lang="en-US" noProof="0" dirty="0"/>
              <a:t>First level bullet</a:t>
            </a:r>
          </a:p>
          <a:p>
            <a:pPr lvl="1"/>
            <a:r>
              <a:rPr lang="en-US" noProof="0" dirty="0"/>
              <a:t>Second level bullet</a:t>
            </a:r>
          </a:p>
          <a:p>
            <a:pPr lvl="2"/>
            <a:r>
              <a:rPr lang="en-US" noProof="0" dirty="0"/>
              <a:t>Third level bullet</a:t>
            </a:r>
          </a:p>
        </p:txBody>
      </p:sp>
      <p:sp>
        <p:nvSpPr>
          <p:cNvPr id="4"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a:t>Click to edit Master title text </a:t>
            </a:r>
          </a:p>
        </p:txBody>
      </p:sp>
    </p:spTree>
    <p:extLst>
      <p:ext uri="{BB962C8B-B14F-4D97-AF65-F5344CB8AC3E}">
        <p14:creationId xmlns:p14="http://schemas.microsoft.com/office/powerpoint/2010/main" val="101136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lack Cover Slide (FOR DIGITAL USE ONLY)">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UNCLASSIFIED//FOR OFFICIAL USE ONLY//</a:t>
            </a:r>
            <a:r>
              <a:rPr lang="en-US" sz="800" b="0" dirty="0">
                <a:solidFill>
                  <a:schemeClr val="accent4"/>
                </a:solidFill>
                <a:latin typeface="Arial Bold" panose="020B0704020202020204" pitchFamily="34" charset="0"/>
                <a:cs typeface="Arial Bold" panose="020B0704020202020204" pitchFamily="34" charset="0"/>
              </a:rPr>
              <a:t>DRAFT</a:t>
            </a:r>
            <a:r>
              <a:rPr lang="en-US" sz="800" dirty="0">
                <a:solidFill>
                  <a:schemeClr val="accent2"/>
                </a:solidFill>
                <a:latin typeface="Arial Bold" panose="020B0704020202020204" pitchFamily="34" charset="0"/>
                <a:cs typeface="Arial Bold" panose="020B0704020202020204" pitchFamily="34" charset="0"/>
              </a:rPr>
              <a:t>//PRE-DECISIONAL</a:t>
            </a: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UNCLASSIFIED//FOR OFFICIAL USE ONLY//</a:t>
            </a:r>
            <a:r>
              <a:rPr lang="en-US" sz="800" b="0" dirty="0">
                <a:solidFill>
                  <a:schemeClr val="accent4"/>
                </a:solidFill>
                <a:latin typeface="Arial Bold" panose="020B0704020202020204" pitchFamily="34" charset="0"/>
                <a:cs typeface="Arial Bold" panose="020B0704020202020204" pitchFamily="34" charset="0"/>
              </a:rPr>
              <a:t>DRAFT</a:t>
            </a:r>
            <a:r>
              <a:rPr lang="en-US" sz="800" dirty="0">
                <a:solidFill>
                  <a:schemeClr val="accent2"/>
                </a:solidFill>
                <a:latin typeface="Arial Bold" panose="020B0704020202020204" pitchFamily="34" charset="0"/>
                <a:cs typeface="Arial Bold" panose="020B0704020202020204" pitchFamily="34" charset="0"/>
              </a:rPr>
              <a:t>//PRE-DECISIONAL</a:t>
            </a:r>
          </a:p>
        </p:txBody>
      </p:sp>
      <p:sp>
        <p:nvSpPr>
          <p:cNvPr id="17"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DD MMM YYYY</a:t>
            </a:r>
          </a:p>
        </p:txBody>
      </p:sp>
      <p:sp>
        <p:nvSpPr>
          <p:cNvPr id="19" name="Rectangle 18"/>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a:solidFill>
                  <a:schemeClr val="bg1"/>
                </a:solidFill>
              </a:rPr>
              <a:t>U.S. ARMY COMBAT</a:t>
            </a:r>
            <a:r>
              <a:rPr lang="en-US" sz="3200" baseline="0" dirty="0">
                <a:solidFill>
                  <a:schemeClr val="bg1"/>
                </a:solidFill>
              </a:rPr>
              <a:t> CAPABILITIES DEVELOPMENT COMMAND –</a:t>
            </a:r>
          </a:p>
          <a:p>
            <a:pPr lvl="0">
              <a:lnSpc>
                <a:spcPct val="100000"/>
              </a:lnSpc>
              <a:spcBef>
                <a:spcPts val="0"/>
              </a:spcBef>
              <a:defRPr/>
            </a:pPr>
            <a:r>
              <a:rPr lang="en-US" sz="3200" dirty="0">
                <a:solidFill>
                  <a:schemeClr val="bg1"/>
                </a:solidFill>
              </a:rPr>
              <a:t>ARMAMENTS</a:t>
            </a:r>
            <a:r>
              <a:rPr lang="en-US" sz="3200" baseline="0" dirty="0">
                <a:solidFill>
                  <a:schemeClr val="bg1"/>
                </a:solidFill>
              </a:rPr>
              <a:t> </a:t>
            </a:r>
            <a:r>
              <a:rPr lang="en-US" sz="3200" dirty="0">
                <a:solidFill>
                  <a:schemeClr val="bg1"/>
                </a:solidFill>
              </a:rPr>
              <a:t>CENTER</a:t>
            </a:r>
          </a:p>
        </p:txBody>
      </p:sp>
      <p:sp>
        <p:nvSpPr>
          <p:cNvPr id="30"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SUBTITLE GOES HERE</a:t>
            </a:r>
          </a:p>
        </p:txBody>
      </p:sp>
      <p:sp>
        <p:nvSpPr>
          <p:cNvPr id="32"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Name of Presenter</a:t>
            </a:r>
          </a:p>
        </p:txBody>
      </p:sp>
      <p:sp>
        <p:nvSpPr>
          <p:cNvPr id="33"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Rank/Title of Presenter</a:t>
            </a:r>
          </a:p>
        </p:txBody>
      </p:sp>
      <p:sp>
        <p:nvSpPr>
          <p:cNvPr id="34"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Organization of Presenter</a:t>
            </a:r>
          </a:p>
        </p:txBody>
      </p:sp>
      <p:sp>
        <p:nvSpPr>
          <p:cNvPr id="35"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DISTRIBUTION STATEMENT GOES HERE</a:t>
            </a:r>
          </a:p>
        </p:txBody>
      </p:sp>
    </p:spTree>
    <p:extLst>
      <p:ext uri="{BB962C8B-B14F-4D97-AF65-F5344CB8AC3E}">
        <p14:creationId xmlns:p14="http://schemas.microsoft.com/office/powerpoint/2010/main" val="92888058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a:t>Click to edit Master title text </a:t>
            </a:r>
          </a:p>
        </p:txBody>
      </p:sp>
    </p:spTree>
    <p:extLst>
      <p:ext uri="{BB962C8B-B14F-4D97-AF65-F5344CB8AC3E}">
        <p14:creationId xmlns:p14="http://schemas.microsoft.com/office/powerpoint/2010/main" val="338045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442210" y="2286001"/>
            <a:ext cx="8237095" cy="1285874"/>
          </a:xfrm>
          <a:prstGeom prst="rect">
            <a:avLst/>
          </a:prstGeom>
          <a:noFill/>
          <a:ln w="9525">
            <a:noFill/>
            <a:miter lim="800000"/>
            <a:headEnd/>
            <a:tailEnd/>
          </a:ln>
        </p:spPr>
        <p:txBody>
          <a:bodyPr anchor="b"/>
          <a:lstStyle>
            <a:lvl1pPr>
              <a:defRPr sz="3600" cap="none" baseline="0">
                <a:solidFill>
                  <a:schemeClr val="tx1"/>
                </a:solidFill>
              </a:defRPr>
            </a:lvl1pPr>
          </a:lstStyle>
          <a:p>
            <a:pPr lvl="0"/>
            <a:r>
              <a:rPr lang="en-US" dirty="0"/>
              <a:t>SECTION TITLE GOES HERE</a:t>
            </a:r>
          </a:p>
        </p:txBody>
      </p:sp>
      <p:sp>
        <p:nvSpPr>
          <p:cNvPr id="6" name="Text Placeholder 5"/>
          <p:cNvSpPr>
            <a:spLocks noGrp="1"/>
          </p:cNvSpPr>
          <p:nvPr>
            <p:ph type="body" sz="quarter" idx="12" hasCustomPrompt="1"/>
          </p:nvPr>
        </p:nvSpPr>
        <p:spPr>
          <a:xfrm>
            <a:off x="442210" y="3569973"/>
            <a:ext cx="8237095" cy="854075"/>
          </a:xfrm>
          <a:prstGeom prst="rect">
            <a:avLst/>
          </a:prstGeom>
        </p:spPr>
        <p:txBody>
          <a:bodyPr/>
          <a:lstStyle>
            <a:lvl1pPr>
              <a:defRPr sz="1800" b="0"/>
            </a:lvl1pPr>
          </a:lstStyle>
          <a:p>
            <a:pPr lvl="0"/>
            <a:r>
              <a:rPr lang="en-US" dirty="0"/>
              <a:t>SECTION SUBTITLE GOES HERE</a:t>
            </a:r>
          </a:p>
        </p:txBody>
      </p:sp>
    </p:spTree>
    <p:extLst>
      <p:ext uri="{BB962C8B-B14F-4D97-AF65-F5344CB8AC3E}">
        <p14:creationId xmlns:p14="http://schemas.microsoft.com/office/powerpoint/2010/main" val="408069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21" name="Text Placeholder 2"/>
          <p:cNvSpPr>
            <a:spLocks noGrp="1"/>
          </p:cNvSpPr>
          <p:nvPr>
            <p:ph idx="1" hasCustomPrompt="1"/>
          </p:nvPr>
        </p:nvSpPr>
        <p:spPr bwMode="auto">
          <a:xfrm>
            <a:off x="442210" y="1228725"/>
            <a:ext cx="8094688"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dirty="0"/>
              <a:t>First level bullet</a:t>
            </a:r>
          </a:p>
          <a:p>
            <a:pPr lvl="1"/>
            <a:r>
              <a:rPr lang="en-US" noProof="0" dirty="0"/>
              <a:t>Second level bullet</a:t>
            </a:r>
          </a:p>
          <a:p>
            <a:pPr lvl="2"/>
            <a:r>
              <a:rPr lang="en-US" noProof="0" dirty="0"/>
              <a:t>Third level bullet</a:t>
            </a:r>
          </a:p>
          <a:p>
            <a:pPr lvl="0"/>
            <a:r>
              <a:rPr lang="en-US" noProof="0" dirty="0"/>
              <a:t>First level bullet</a:t>
            </a:r>
          </a:p>
          <a:p>
            <a:pPr lvl="1"/>
            <a:r>
              <a:rPr lang="en-US" noProof="0" dirty="0"/>
              <a:t>Second level bullet</a:t>
            </a:r>
          </a:p>
          <a:p>
            <a:pPr lvl="2"/>
            <a:r>
              <a:rPr lang="en-US" noProof="0" dirty="0"/>
              <a:t>Third level bullet</a:t>
            </a:r>
          </a:p>
        </p:txBody>
      </p:sp>
      <p:sp>
        <p:nvSpPr>
          <p:cNvPr id="6"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a:t>Click to edit Master title text </a:t>
            </a:r>
          </a:p>
        </p:txBody>
      </p:sp>
    </p:spTree>
    <p:extLst>
      <p:ext uri="{BB962C8B-B14F-4D97-AF65-F5344CB8AC3E}">
        <p14:creationId xmlns:p14="http://schemas.microsoft.com/office/powerpoint/2010/main" val="427147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a:t>Click to edit Master title text </a:t>
            </a:r>
          </a:p>
        </p:txBody>
      </p:sp>
    </p:spTree>
    <p:extLst>
      <p:ext uri="{BB962C8B-B14F-4D97-AF65-F5344CB8AC3E}">
        <p14:creationId xmlns:p14="http://schemas.microsoft.com/office/powerpoint/2010/main" val="2701483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White Cover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UNCLASSIFIED//FOR OFFICIAL USE ONLY</a:t>
            </a: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UNCLASSIFIED//FOR OFFICIAL USE ONLY</a:t>
            </a:r>
          </a:p>
        </p:txBody>
      </p:sp>
      <p:sp>
        <p:nvSpPr>
          <p:cNvPr id="25"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Name of Presenter</a:t>
            </a:r>
          </a:p>
        </p:txBody>
      </p:sp>
      <p:sp>
        <p:nvSpPr>
          <p:cNvPr id="26"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Rank/Title of Presenter</a:t>
            </a:r>
          </a:p>
        </p:txBody>
      </p:sp>
      <p:sp>
        <p:nvSpPr>
          <p:cNvPr id="27"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Organization of Presenter</a:t>
            </a:r>
          </a:p>
        </p:txBody>
      </p:sp>
      <p:sp>
        <p:nvSpPr>
          <p:cNvPr id="28"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DD MMM YYYY</a:t>
            </a:r>
          </a:p>
        </p:txBody>
      </p:sp>
      <p:sp>
        <p:nvSpPr>
          <p:cNvPr id="29" name="Rectangle 28"/>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a:solidFill>
                  <a:schemeClr val="tx1"/>
                </a:solidFill>
              </a:rPr>
              <a:t>U.S. ARMY COMBAT</a:t>
            </a:r>
            <a:r>
              <a:rPr lang="en-US" sz="3200" baseline="0" dirty="0">
                <a:solidFill>
                  <a:schemeClr val="tx1"/>
                </a:solidFill>
              </a:rPr>
              <a:t> CAPABILITIES DEVELOPMENT COMMAND –</a:t>
            </a:r>
          </a:p>
          <a:p>
            <a:pPr lvl="0">
              <a:lnSpc>
                <a:spcPct val="100000"/>
              </a:lnSpc>
              <a:spcBef>
                <a:spcPts val="0"/>
              </a:spcBef>
              <a:defRPr/>
            </a:pPr>
            <a:r>
              <a:rPr lang="en-US" sz="3200" dirty="0">
                <a:solidFill>
                  <a:schemeClr val="tx1"/>
                </a:solidFill>
              </a:rPr>
              <a:t>ARMAMENTS</a:t>
            </a:r>
            <a:r>
              <a:rPr lang="en-US" sz="3200" baseline="0" dirty="0">
                <a:solidFill>
                  <a:schemeClr val="tx1"/>
                </a:solidFill>
              </a:rPr>
              <a:t> </a:t>
            </a:r>
            <a:r>
              <a:rPr lang="en-US" sz="3200" dirty="0">
                <a:solidFill>
                  <a:schemeClr val="tx1"/>
                </a:solidFill>
              </a:rPr>
              <a:t>CENTER</a:t>
            </a:r>
          </a:p>
        </p:txBody>
      </p:sp>
      <p:sp>
        <p:nvSpPr>
          <p:cNvPr id="30"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SUBTITLE GOES HERE</a:t>
            </a:r>
          </a:p>
        </p:txBody>
      </p:sp>
      <p:sp>
        <p:nvSpPr>
          <p:cNvPr id="31"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DISTRIBUTION STATEMENT GOES HERE</a:t>
            </a:r>
          </a:p>
        </p:txBody>
      </p:sp>
    </p:spTree>
    <p:extLst>
      <p:ext uri="{BB962C8B-B14F-4D97-AF65-F5344CB8AC3E}">
        <p14:creationId xmlns:p14="http://schemas.microsoft.com/office/powerpoint/2010/main" val="357439527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Black Cover Slide (FOR DIGITAL USE ONLY)">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UNCLASSIFIED//FOR OFFICIAL USE ONLY</a:t>
            </a: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UNCLASSIFIED//FOR OFFICIAL USE ONLY</a:t>
            </a:r>
          </a:p>
        </p:txBody>
      </p:sp>
      <p:sp>
        <p:nvSpPr>
          <p:cNvPr id="12"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DD MMM YYYY</a:t>
            </a:r>
          </a:p>
        </p:txBody>
      </p:sp>
      <p:sp>
        <p:nvSpPr>
          <p:cNvPr id="18" name="Rectangle 17"/>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a:solidFill>
                  <a:schemeClr val="bg1"/>
                </a:solidFill>
              </a:rPr>
              <a:t>U.S. ARMY COMBAT</a:t>
            </a:r>
            <a:r>
              <a:rPr lang="en-US" sz="3200" baseline="0" dirty="0">
                <a:solidFill>
                  <a:schemeClr val="bg1"/>
                </a:solidFill>
              </a:rPr>
              <a:t> CAPABILITIES DEVELOPMENT COMMAND –</a:t>
            </a:r>
          </a:p>
          <a:p>
            <a:pPr lvl="0">
              <a:lnSpc>
                <a:spcPct val="100000"/>
              </a:lnSpc>
              <a:spcBef>
                <a:spcPts val="0"/>
              </a:spcBef>
              <a:defRPr/>
            </a:pPr>
            <a:r>
              <a:rPr lang="en-US" sz="3200" dirty="0">
                <a:solidFill>
                  <a:schemeClr val="bg1"/>
                </a:solidFill>
              </a:rPr>
              <a:t>ARMAMENTS</a:t>
            </a:r>
            <a:r>
              <a:rPr lang="en-US" sz="3200" baseline="0" dirty="0">
                <a:solidFill>
                  <a:schemeClr val="bg1"/>
                </a:solidFill>
              </a:rPr>
              <a:t> </a:t>
            </a:r>
            <a:r>
              <a:rPr lang="en-US" sz="3200" dirty="0">
                <a:solidFill>
                  <a:schemeClr val="bg1"/>
                </a:solidFill>
              </a:rPr>
              <a:t>CENTER</a:t>
            </a:r>
          </a:p>
        </p:txBody>
      </p:sp>
      <p:sp>
        <p:nvSpPr>
          <p:cNvPr id="19"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SUBTITLE GOES HERE</a:t>
            </a:r>
          </a:p>
        </p:txBody>
      </p:sp>
      <p:sp>
        <p:nvSpPr>
          <p:cNvPr id="20"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Name of Presenter</a:t>
            </a:r>
          </a:p>
        </p:txBody>
      </p:sp>
      <p:sp>
        <p:nvSpPr>
          <p:cNvPr id="21"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Rank/Title of Presenter</a:t>
            </a:r>
          </a:p>
        </p:txBody>
      </p:sp>
      <p:sp>
        <p:nvSpPr>
          <p:cNvPr id="22"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Organization of Presenter</a:t>
            </a:r>
          </a:p>
        </p:txBody>
      </p:sp>
      <p:sp>
        <p:nvSpPr>
          <p:cNvPr id="23"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a:t>DISTRIBUTION STATEMENT GOES HERE</a:t>
            </a:r>
          </a:p>
        </p:txBody>
      </p:sp>
    </p:spTree>
    <p:extLst>
      <p:ext uri="{BB962C8B-B14F-4D97-AF65-F5344CB8AC3E}">
        <p14:creationId xmlns:p14="http://schemas.microsoft.com/office/powerpoint/2010/main" val="2957921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442210" y="2286001"/>
            <a:ext cx="8237095" cy="1285874"/>
          </a:xfrm>
          <a:prstGeom prst="rect">
            <a:avLst/>
          </a:prstGeom>
          <a:noFill/>
          <a:ln w="9525">
            <a:noFill/>
            <a:miter lim="800000"/>
            <a:headEnd/>
            <a:tailEnd/>
          </a:ln>
        </p:spPr>
        <p:txBody>
          <a:bodyPr anchor="b"/>
          <a:lstStyle>
            <a:lvl1pPr>
              <a:defRPr sz="3600" cap="none" baseline="0">
                <a:solidFill>
                  <a:schemeClr val="tx1"/>
                </a:solidFill>
              </a:defRPr>
            </a:lvl1pPr>
          </a:lstStyle>
          <a:p>
            <a:pPr lvl="0"/>
            <a:r>
              <a:rPr lang="en-US" dirty="0"/>
              <a:t>SECTION TITLE GOES HERE</a:t>
            </a:r>
          </a:p>
        </p:txBody>
      </p:sp>
      <p:sp>
        <p:nvSpPr>
          <p:cNvPr id="6" name="Text Placeholder 5"/>
          <p:cNvSpPr>
            <a:spLocks noGrp="1"/>
          </p:cNvSpPr>
          <p:nvPr>
            <p:ph type="body" sz="quarter" idx="12" hasCustomPrompt="1"/>
          </p:nvPr>
        </p:nvSpPr>
        <p:spPr>
          <a:xfrm>
            <a:off x="442210" y="3569973"/>
            <a:ext cx="8237095" cy="854075"/>
          </a:xfrm>
          <a:prstGeom prst="rect">
            <a:avLst/>
          </a:prstGeom>
        </p:spPr>
        <p:txBody>
          <a:bodyPr/>
          <a:lstStyle>
            <a:lvl1pPr>
              <a:defRPr sz="1800" b="0" baseline="0"/>
            </a:lvl1pPr>
          </a:lstStyle>
          <a:p>
            <a:pPr lvl="0"/>
            <a:r>
              <a:rPr lang="en-US" dirty="0"/>
              <a:t>SECTION TITLE GOES HERE</a:t>
            </a:r>
          </a:p>
        </p:txBody>
      </p:sp>
    </p:spTree>
    <p:extLst>
      <p:ext uri="{BB962C8B-B14F-4D97-AF65-F5344CB8AC3E}">
        <p14:creationId xmlns:p14="http://schemas.microsoft.com/office/powerpoint/2010/main" val="7188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ne Column">
    <p:spTree>
      <p:nvGrpSpPr>
        <p:cNvPr id="1" name=""/>
        <p:cNvGrpSpPr/>
        <p:nvPr/>
      </p:nvGrpSpPr>
      <p:grpSpPr>
        <a:xfrm>
          <a:off x="0" y="0"/>
          <a:ext cx="0" cy="0"/>
          <a:chOff x="0" y="0"/>
          <a:chExt cx="0" cy="0"/>
        </a:xfrm>
      </p:grpSpPr>
      <p:sp>
        <p:nvSpPr>
          <p:cNvPr id="7" name="Text Placeholder 2"/>
          <p:cNvSpPr>
            <a:spLocks noGrp="1"/>
          </p:cNvSpPr>
          <p:nvPr>
            <p:ph idx="1" hasCustomPrompt="1"/>
          </p:nvPr>
        </p:nvSpPr>
        <p:spPr bwMode="auto">
          <a:xfrm>
            <a:off x="442210" y="1228725"/>
            <a:ext cx="8094688"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dirty="0"/>
              <a:t>First level bullet</a:t>
            </a:r>
          </a:p>
          <a:p>
            <a:pPr lvl="1"/>
            <a:r>
              <a:rPr lang="en-US" noProof="0" dirty="0"/>
              <a:t>Second level bullet</a:t>
            </a:r>
          </a:p>
          <a:p>
            <a:pPr lvl="2"/>
            <a:r>
              <a:rPr lang="en-US" noProof="0" dirty="0"/>
              <a:t>Third level bullet</a:t>
            </a:r>
          </a:p>
          <a:p>
            <a:pPr lvl="0"/>
            <a:r>
              <a:rPr lang="en-US" noProof="0" dirty="0"/>
              <a:t>First level bullet</a:t>
            </a:r>
          </a:p>
          <a:p>
            <a:pPr lvl="1"/>
            <a:r>
              <a:rPr lang="en-US" noProof="0" dirty="0"/>
              <a:t>Second level bullet</a:t>
            </a:r>
          </a:p>
          <a:p>
            <a:pPr lvl="2"/>
            <a:r>
              <a:rPr lang="en-US" noProof="0" dirty="0"/>
              <a:t>Third level bullet</a:t>
            </a:r>
          </a:p>
        </p:txBody>
      </p:sp>
      <p:sp>
        <p:nvSpPr>
          <p:cNvPr id="4"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a:t>Click to edit Master title text </a:t>
            </a:r>
          </a:p>
        </p:txBody>
      </p:sp>
    </p:spTree>
    <p:extLst>
      <p:ext uri="{BB962C8B-B14F-4D97-AF65-F5344CB8AC3E}">
        <p14:creationId xmlns:p14="http://schemas.microsoft.com/office/powerpoint/2010/main" val="11595735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7"/>
          <a:stretch>
            <a:fillRect/>
          </a:stretch>
        </p:blipFill>
        <p:spPr>
          <a:xfrm>
            <a:off x="0" y="3048"/>
            <a:ext cx="9144000" cy="6851904"/>
          </a:xfrm>
          <a:prstGeom prst="rect">
            <a:avLst/>
          </a:prstGeom>
        </p:spPr>
      </p:pic>
      <p:sp>
        <p:nvSpPr>
          <p:cNvPr id="9"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 // DISTRIBUTION STATEMENT A: APPROVED FOR PUBLIC RELEASE. DISTRIBUTION IS UNLIMITED</a:t>
            </a:r>
          </a:p>
        </p:txBody>
      </p:sp>
      <p:sp>
        <p:nvSpPr>
          <p:cNvPr id="11"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a:t>
            </a:r>
          </a:p>
        </p:txBody>
      </p:sp>
      <p:sp>
        <p:nvSpPr>
          <p:cNvPr id="19" name="TextBox 18"/>
          <p:cNvSpPr txBox="1"/>
          <p:nvPr userDrawn="1"/>
        </p:nvSpPr>
        <p:spPr>
          <a:xfrm>
            <a:off x="8735627" y="6636780"/>
            <a:ext cx="417459" cy="215444"/>
          </a:xfrm>
          <a:prstGeom prst="rect">
            <a:avLst/>
          </a:prstGeom>
          <a:noFill/>
        </p:spPr>
        <p:txBody>
          <a:bodyPr wrap="square" rtlCol="0">
            <a:spAutoFit/>
          </a:bodyPr>
          <a:lstStyle/>
          <a:p>
            <a:pPr algn="r"/>
            <a:fld id="{96AD103F-80C8-4104-B396-731727462289}" type="slidenum">
              <a:rPr lang="en-US" sz="800" b="1" smtClean="0">
                <a:solidFill>
                  <a:schemeClr val="accent2"/>
                </a:solidFill>
              </a:rPr>
              <a:pPr algn="r"/>
              <a:t>‹#›</a:t>
            </a:fld>
            <a:endParaRPr lang="en-US" sz="800" b="1" dirty="0">
              <a:solidFill>
                <a:schemeClr val="accent2"/>
              </a:solidFill>
            </a:endParaRPr>
          </a:p>
        </p:txBody>
      </p:sp>
    </p:spTree>
    <p:extLst>
      <p:ext uri="{BB962C8B-B14F-4D97-AF65-F5344CB8AC3E}">
        <p14:creationId xmlns:p14="http://schemas.microsoft.com/office/powerpoint/2010/main" val="4090489922"/>
      </p:ext>
    </p:extLst>
  </p:cSld>
  <p:clrMap bg1="lt1" tx1="dk1" bg2="lt2" tx2="dk2" accent1="accent1" accent2="accent2" accent3="accent3" accent4="accent4" accent5="accent5" accent6="accent6" hlink="hlink" folHlink="folHlink"/>
  <p:sldLayoutIdLst>
    <p:sldLayoutId id="2147484215" r:id="rId1"/>
    <p:sldLayoutId id="2147484188" r:id="rId2"/>
    <p:sldLayoutId id="2147484189" r:id="rId3"/>
    <p:sldLayoutId id="2147484190" r:id="rId4"/>
    <p:sldLayoutId id="2147484192" r:id="rId5"/>
  </p:sldLayoutIdLst>
  <p:hf hdr="0" ftr="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7"/>
          <a:stretch>
            <a:fillRect/>
          </a:stretch>
        </p:blipFill>
        <p:spPr>
          <a:xfrm>
            <a:off x="0" y="3048"/>
            <a:ext cx="9144000" cy="6851904"/>
          </a:xfrm>
          <a:prstGeom prst="rect">
            <a:avLst/>
          </a:prstGeom>
        </p:spPr>
      </p:pic>
      <p:sp>
        <p:nvSpPr>
          <p:cNvPr id="9"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UNCLASSIFIED//FOR OFFICIAL USE ONLY</a:t>
            </a:r>
          </a:p>
        </p:txBody>
      </p:sp>
      <p:sp>
        <p:nvSpPr>
          <p:cNvPr id="11"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UNCLASSIFIED//FOR OFFICIAL USE ONLY</a:t>
            </a:r>
          </a:p>
        </p:txBody>
      </p:sp>
      <p:sp>
        <p:nvSpPr>
          <p:cNvPr id="6" name="TextBox 5"/>
          <p:cNvSpPr txBox="1"/>
          <p:nvPr userDrawn="1"/>
        </p:nvSpPr>
        <p:spPr>
          <a:xfrm>
            <a:off x="8735627" y="6636780"/>
            <a:ext cx="417459" cy="215444"/>
          </a:xfrm>
          <a:prstGeom prst="rect">
            <a:avLst/>
          </a:prstGeom>
          <a:noFill/>
        </p:spPr>
        <p:txBody>
          <a:bodyPr wrap="square" rtlCol="0">
            <a:spAutoFit/>
          </a:bodyPr>
          <a:lstStyle/>
          <a:p>
            <a:pPr algn="r"/>
            <a:fld id="{96AD103F-80C8-4104-B396-731727462289}" type="slidenum">
              <a:rPr lang="en-US" sz="800" b="1" smtClean="0">
                <a:solidFill>
                  <a:schemeClr val="accent2"/>
                </a:solidFill>
              </a:rPr>
              <a:pPr algn="r"/>
              <a:t>‹#›</a:t>
            </a:fld>
            <a:endParaRPr lang="en-US" sz="800" b="1" dirty="0">
              <a:solidFill>
                <a:schemeClr val="accent2"/>
              </a:solidFill>
            </a:endParaRPr>
          </a:p>
        </p:txBody>
      </p:sp>
    </p:spTree>
    <p:extLst>
      <p:ext uri="{BB962C8B-B14F-4D97-AF65-F5344CB8AC3E}">
        <p14:creationId xmlns:p14="http://schemas.microsoft.com/office/powerpoint/2010/main" val="3363386176"/>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2" r:id="rId5"/>
  </p:sldLayoutIdLst>
  <p:hf hdr="0" ftr="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7"/>
          <a:stretch>
            <a:fillRect/>
          </a:stretch>
        </p:blipFill>
        <p:spPr>
          <a:xfrm>
            <a:off x="0" y="3048"/>
            <a:ext cx="9144000" cy="6851904"/>
          </a:xfrm>
          <a:prstGeom prst="rect">
            <a:avLst/>
          </a:prstGeom>
        </p:spPr>
      </p:pic>
      <p:sp>
        <p:nvSpPr>
          <p:cNvPr id="9"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a:t>
            </a:r>
          </a:p>
        </p:txBody>
      </p:sp>
      <p:sp>
        <p:nvSpPr>
          <p:cNvPr id="11"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UNCLASSIFIED</a:t>
            </a:r>
          </a:p>
        </p:txBody>
      </p:sp>
      <p:sp>
        <p:nvSpPr>
          <p:cNvPr id="6" name="TextBox 5"/>
          <p:cNvSpPr txBox="1"/>
          <p:nvPr userDrawn="1"/>
        </p:nvSpPr>
        <p:spPr>
          <a:xfrm>
            <a:off x="8735627" y="6636780"/>
            <a:ext cx="417459" cy="215444"/>
          </a:xfrm>
          <a:prstGeom prst="rect">
            <a:avLst/>
          </a:prstGeom>
          <a:noFill/>
        </p:spPr>
        <p:txBody>
          <a:bodyPr wrap="square" rtlCol="0">
            <a:spAutoFit/>
          </a:bodyPr>
          <a:lstStyle/>
          <a:p>
            <a:pPr algn="r"/>
            <a:fld id="{96AD103F-80C8-4104-B396-731727462289}" type="slidenum">
              <a:rPr lang="en-US" sz="800" b="1" smtClean="0">
                <a:solidFill>
                  <a:schemeClr val="accent2"/>
                </a:solidFill>
              </a:rPr>
              <a:pPr algn="r"/>
              <a:t>‹#›</a:t>
            </a:fld>
            <a:endParaRPr lang="en-US" sz="800" b="1" dirty="0">
              <a:solidFill>
                <a:schemeClr val="accent2"/>
              </a:solidFill>
            </a:endParaRPr>
          </a:p>
        </p:txBody>
      </p:sp>
    </p:spTree>
    <p:extLst>
      <p:ext uri="{BB962C8B-B14F-4D97-AF65-F5344CB8AC3E}">
        <p14:creationId xmlns:p14="http://schemas.microsoft.com/office/powerpoint/2010/main" val="2069894522"/>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30" r:id="rId5"/>
  </p:sldLayoutIdLst>
  <p:hf hdr="0" ftr="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7"/>
          <a:stretch>
            <a:fillRect/>
          </a:stretch>
        </p:blipFill>
        <p:spPr>
          <a:xfrm>
            <a:off x="0" y="3048"/>
            <a:ext cx="9144000" cy="6851904"/>
          </a:xfrm>
          <a:prstGeom prst="rect">
            <a:avLst/>
          </a:prstGeom>
        </p:spPr>
      </p:pic>
      <p:sp>
        <p:nvSpPr>
          <p:cNvPr id="9"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APPROVED</a:t>
            </a:r>
            <a:r>
              <a:rPr lang="en-US" sz="800" baseline="0" dirty="0">
                <a:solidFill>
                  <a:schemeClr val="accent2"/>
                </a:solidFill>
                <a:latin typeface="Arial Bold" panose="020B0704020202020204" pitchFamily="34" charset="0"/>
                <a:cs typeface="Arial Bold" panose="020B0704020202020204" pitchFamily="34" charset="0"/>
              </a:rPr>
              <a:t> FOR PUBLIC RELEASE</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1"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a:solidFill>
                  <a:schemeClr val="accent2"/>
                </a:solidFill>
                <a:latin typeface="Arial Bold" panose="020B0704020202020204" pitchFamily="34" charset="0"/>
                <a:cs typeface="Arial Bold" panose="020B0704020202020204" pitchFamily="34" charset="0"/>
              </a:rPr>
              <a:t>APPROVED</a:t>
            </a:r>
            <a:r>
              <a:rPr lang="en-US" sz="800" baseline="0" dirty="0">
                <a:solidFill>
                  <a:schemeClr val="accent2"/>
                </a:solidFill>
                <a:latin typeface="Arial Bold" panose="020B0704020202020204" pitchFamily="34" charset="0"/>
                <a:cs typeface="Arial Bold" panose="020B0704020202020204" pitchFamily="34" charset="0"/>
              </a:rPr>
              <a:t> FOR PUBLIC RELEASE</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6" name="TextBox 5"/>
          <p:cNvSpPr txBox="1"/>
          <p:nvPr userDrawn="1"/>
        </p:nvSpPr>
        <p:spPr>
          <a:xfrm>
            <a:off x="8735627" y="6636780"/>
            <a:ext cx="417459" cy="215444"/>
          </a:xfrm>
          <a:prstGeom prst="rect">
            <a:avLst/>
          </a:prstGeom>
          <a:noFill/>
        </p:spPr>
        <p:txBody>
          <a:bodyPr wrap="square" rtlCol="0">
            <a:spAutoFit/>
          </a:bodyPr>
          <a:lstStyle/>
          <a:p>
            <a:pPr algn="r"/>
            <a:fld id="{96AD103F-80C8-4104-B396-731727462289}" type="slidenum">
              <a:rPr lang="en-US" sz="800" b="1" smtClean="0">
                <a:solidFill>
                  <a:schemeClr val="accent2"/>
                </a:solidFill>
              </a:rPr>
              <a:pPr algn="r"/>
              <a:t>‹#›</a:t>
            </a:fld>
            <a:endParaRPr lang="en-US" sz="800" b="1" dirty="0">
              <a:solidFill>
                <a:schemeClr val="accent2"/>
              </a:solidFill>
            </a:endParaRPr>
          </a:p>
        </p:txBody>
      </p:sp>
    </p:spTree>
    <p:extLst>
      <p:ext uri="{BB962C8B-B14F-4D97-AF65-F5344CB8AC3E}">
        <p14:creationId xmlns:p14="http://schemas.microsoft.com/office/powerpoint/2010/main" val="1085634697"/>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8" r:id="rId5"/>
  </p:sldLayoutIdLst>
  <p:hf hdr="0" ftr="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9.pn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951B18B-A9EA-4336-AEC6-5638C30E04C5}"/>
              </a:ext>
            </a:extLst>
          </p:cNvPr>
          <p:cNvSpPr>
            <a:spLocks noGrp="1"/>
          </p:cNvSpPr>
          <p:nvPr>
            <p:ph type="body" sz="quarter" idx="13"/>
          </p:nvPr>
        </p:nvSpPr>
        <p:spPr/>
        <p:txBody>
          <a:bodyPr/>
          <a:lstStyle/>
          <a:p>
            <a:r>
              <a:rPr lang="en-US" dirty="0"/>
              <a:t>Mr. Ross D. Arnold</a:t>
            </a:r>
          </a:p>
        </p:txBody>
      </p:sp>
      <p:sp>
        <p:nvSpPr>
          <p:cNvPr id="10" name="Text Placeholder 9">
            <a:extLst>
              <a:ext uri="{FF2B5EF4-FFF2-40B4-BE49-F238E27FC236}">
                <a16:creationId xmlns:a16="http://schemas.microsoft.com/office/drawing/2014/main" id="{278C99A5-468C-4C7D-8DB9-D7BC08345E71}"/>
              </a:ext>
            </a:extLst>
          </p:cNvPr>
          <p:cNvSpPr>
            <a:spLocks noGrp="1"/>
          </p:cNvSpPr>
          <p:nvPr>
            <p:ph type="body" sz="quarter" idx="14"/>
          </p:nvPr>
        </p:nvSpPr>
        <p:spPr/>
        <p:txBody>
          <a:bodyPr/>
          <a:lstStyle/>
          <a:p>
            <a:r>
              <a:rPr lang="en-US" dirty="0"/>
              <a:t>Senior Research Engineer, CCDC – Armaments Center, FCDD-ACW-FM</a:t>
            </a:r>
          </a:p>
        </p:txBody>
      </p:sp>
      <p:sp>
        <p:nvSpPr>
          <p:cNvPr id="11" name="Text Placeholder 10">
            <a:extLst>
              <a:ext uri="{FF2B5EF4-FFF2-40B4-BE49-F238E27FC236}">
                <a16:creationId xmlns:a16="http://schemas.microsoft.com/office/drawing/2014/main" id="{028F938C-D7A8-4D98-A20D-99FD93E90D26}"/>
              </a:ext>
            </a:extLst>
          </p:cNvPr>
          <p:cNvSpPr>
            <a:spLocks noGrp="1"/>
          </p:cNvSpPr>
          <p:nvPr>
            <p:ph type="body" sz="quarter" idx="15"/>
          </p:nvPr>
        </p:nvSpPr>
        <p:spPr/>
        <p:txBody>
          <a:bodyPr/>
          <a:lstStyle/>
          <a:p>
            <a:r>
              <a:rPr lang="en-US" dirty="0"/>
              <a:t>Visiting Research Scientist, USMA – Robotics Research Center, West Point, NY</a:t>
            </a:r>
          </a:p>
        </p:txBody>
      </p:sp>
      <p:sp>
        <p:nvSpPr>
          <p:cNvPr id="12" name="Text Placeholder 11">
            <a:extLst>
              <a:ext uri="{FF2B5EF4-FFF2-40B4-BE49-F238E27FC236}">
                <a16:creationId xmlns:a16="http://schemas.microsoft.com/office/drawing/2014/main" id="{BA20E16D-AF07-449B-844E-0A818DCAB928}"/>
              </a:ext>
            </a:extLst>
          </p:cNvPr>
          <p:cNvSpPr>
            <a:spLocks noGrp="1"/>
          </p:cNvSpPr>
          <p:nvPr>
            <p:ph type="body" sz="quarter" idx="17"/>
          </p:nvPr>
        </p:nvSpPr>
        <p:spPr/>
        <p:txBody>
          <a:bodyPr/>
          <a:lstStyle/>
          <a:p>
            <a:r>
              <a:rPr lang="en-US" dirty="0"/>
              <a:t>05 JUNE 2019</a:t>
            </a:r>
          </a:p>
        </p:txBody>
      </p:sp>
      <p:sp>
        <p:nvSpPr>
          <p:cNvPr id="8" name="Text Placeholder 7">
            <a:extLst>
              <a:ext uri="{FF2B5EF4-FFF2-40B4-BE49-F238E27FC236}">
                <a16:creationId xmlns:a16="http://schemas.microsoft.com/office/drawing/2014/main" id="{F908D264-1E51-4026-BCC2-F888EF463D44}"/>
              </a:ext>
            </a:extLst>
          </p:cNvPr>
          <p:cNvSpPr>
            <a:spLocks noGrp="1"/>
          </p:cNvSpPr>
          <p:nvPr>
            <p:ph type="body" sz="quarter" idx="12"/>
          </p:nvPr>
        </p:nvSpPr>
        <p:spPr>
          <a:xfrm>
            <a:off x="306338" y="4379765"/>
            <a:ext cx="7740000" cy="450784"/>
          </a:xfrm>
        </p:spPr>
        <p:txBody>
          <a:bodyPr/>
          <a:lstStyle/>
          <a:p>
            <a:r>
              <a:rPr lang="en-US" b="1" dirty="0"/>
              <a:t>Applying Multi-Agent Swarm Artificial Intelligence to Armament Systems</a:t>
            </a:r>
          </a:p>
          <a:p>
            <a:endParaRPr lang="en-US" b="1" dirty="0"/>
          </a:p>
        </p:txBody>
      </p:sp>
      <p:sp>
        <p:nvSpPr>
          <p:cNvPr id="13" name="Text Placeholder 12">
            <a:extLst>
              <a:ext uri="{FF2B5EF4-FFF2-40B4-BE49-F238E27FC236}">
                <a16:creationId xmlns:a16="http://schemas.microsoft.com/office/drawing/2014/main" id="{2FDAE581-F008-49EA-8451-91920CAE0791}"/>
              </a:ext>
            </a:extLst>
          </p:cNvPr>
          <p:cNvSpPr>
            <a:spLocks noGrp="1"/>
          </p:cNvSpPr>
          <p:nvPr>
            <p:ph type="body" sz="quarter" idx="18"/>
          </p:nvPr>
        </p:nvSpPr>
        <p:spPr/>
        <p:txBody>
          <a:bodyPr/>
          <a:lstStyle/>
          <a:p>
            <a:r>
              <a:rPr lang="en-US" dirty="0"/>
              <a:t>DISTRIBUTION STATEMENT A</a:t>
            </a:r>
          </a:p>
        </p:txBody>
      </p:sp>
    </p:spTree>
    <p:extLst>
      <p:ext uri="{BB962C8B-B14F-4D97-AF65-F5344CB8AC3E}">
        <p14:creationId xmlns:p14="http://schemas.microsoft.com/office/powerpoint/2010/main" val="3975260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09" y="1057275"/>
            <a:ext cx="8254115" cy="4886324"/>
          </a:xfrm>
        </p:spPr>
        <p:txBody>
          <a:bodyPr/>
          <a:lstStyle/>
          <a:p>
            <a:pPr marL="0" lvl="0" indent="0" algn="ctr">
              <a:lnSpc>
                <a:spcPct val="107000"/>
              </a:lnSpc>
              <a:spcAft>
                <a:spcPts val="0"/>
              </a:spcAft>
              <a:buNone/>
            </a:pPr>
            <a:r>
              <a:rPr lang="en-US" sz="2000" dirty="0">
                <a:latin typeface="+mj-lt"/>
                <a:ea typeface="Calibri" panose="020F0502020204030204" pitchFamily="34" charset="0"/>
                <a:cs typeface="Times New Roman" panose="02020603050405020304" pitchFamily="18" charset="0"/>
              </a:rPr>
              <a:t>Examples of swarms vs other types of multi-agent systems</a:t>
            </a:r>
          </a:p>
          <a:p>
            <a:pPr marL="0" lvl="0" indent="0">
              <a:lnSpc>
                <a:spcPct val="107000"/>
              </a:lnSpc>
              <a:spcAft>
                <a:spcPts val="0"/>
              </a:spcAft>
              <a:buNone/>
            </a:pPr>
            <a:endParaRPr lang="en-US" sz="2000" dirty="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lstStyle/>
          <a:p>
            <a:r>
              <a:rPr lang="en-US" dirty="0">
                <a:latin typeface="+mn-lt"/>
                <a:cs typeface="Times New Roman" panose="02020603050405020304" pitchFamily="18" charset="0"/>
              </a:rPr>
              <a:t>Swarms and multi-agent systems</a:t>
            </a:r>
            <a:endParaRPr lang="en-US" dirty="0">
              <a:latin typeface="+mn-lt"/>
            </a:endParaRPr>
          </a:p>
        </p:txBody>
      </p:sp>
      <p:pic>
        <p:nvPicPr>
          <p:cNvPr id="13" name="Picture 12">
            <a:extLst>
              <a:ext uri="{FF2B5EF4-FFF2-40B4-BE49-F238E27FC236}">
                <a16:creationId xmlns:a16="http://schemas.microsoft.com/office/drawing/2014/main" id="{550F996A-7AAA-4310-9C83-F835E8F70085}"/>
              </a:ext>
            </a:extLst>
          </p:cNvPr>
          <p:cNvPicPr>
            <a:picLocks noChangeAspect="1"/>
          </p:cNvPicPr>
          <p:nvPr/>
        </p:nvPicPr>
        <p:blipFill>
          <a:blip r:embed="rId3"/>
          <a:stretch>
            <a:fillRect/>
          </a:stretch>
        </p:blipFill>
        <p:spPr>
          <a:xfrm>
            <a:off x="533071" y="1971404"/>
            <a:ext cx="2304762" cy="2980952"/>
          </a:xfrm>
          <a:prstGeom prst="rect">
            <a:avLst/>
          </a:prstGeom>
        </p:spPr>
      </p:pic>
      <p:pic>
        <p:nvPicPr>
          <p:cNvPr id="15" name="Picture 14">
            <a:extLst>
              <a:ext uri="{FF2B5EF4-FFF2-40B4-BE49-F238E27FC236}">
                <a16:creationId xmlns:a16="http://schemas.microsoft.com/office/drawing/2014/main" id="{4B737072-AB4C-42FA-8D22-25D9B82387D7}"/>
              </a:ext>
            </a:extLst>
          </p:cNvPr>
          <p:cNvPicPr>
            <a:picLocks noChangeAspect="1"/>
          </p:cNvPicPr>
          <p:nvPr/>
        </p:nvPicPr>
        <p:blipFill>
          <a:blip r:embed="rId4"/>
          <a:stretch>
            <a:fillRect/>
          </a:stretch>
        </p:blipFill>
        <p:spPr>
          <a:xfrm>
            <a:off x="3363148" y="1971404"/>
            <a:ext cx="2161905" cy="2561905"/>
          </a:xfrm>
          <a:prstGeom prst="rect">
            <a:avLst/>
          </a:prstGeom>
        </p:spPr>
      </p:pic>
      <p:pic>
        <p:nvPicPr>
          <p:cNvPr id="17" name="Picture 16">
            <a:extLst>
              <a:ext uri="{FF2B5EF4-FFF2-40B4-BE49-F238E27FC236}">
                <a16:creationId xmlns:a16="http://schemas.microsoft.com/office/drawing/2014/main" id="{71614C47-61BA-4871-9642-9BBEE6F915FB}"/>
              </a:ext>
            </a:extLst>
          </p:cNvPr>
          <p:cNvPicPr>
            <a:picLocks noChangeAspect="1"/>
          </p:cNvPicPr>
          <p:nvPr/>
        </p:nvPicPr>
        <p:blipFill>
          <a:blip r:embed="rId5"/>
          <a:stretch>
            <a:fillRect/>
          </a:stretch>
        </p:blipFill>
        <p:spPr>
          <a:xfrm>
            <a:off x="6254846" y="1971404"/>
            <a:ext cx="1742857" cy="2752381"/>
          </a:xfrm>
          <a:prstGeom prst="rect">
            <a:avLst/>
          </a:prstGeom>
        </p:spPr>
      </p:pic>
      <p:pic>
        <p:nvPicPr>
          <p:cNvPr id="21" name="Picture 20">
            <a:extLst>
              <a:ext uri="{FF2B5EF4-FFF2-40B4-BE49-F238E27FC236}">
                <a16:creationId xmlns:a16="http://schemas.microsoft.com/office/drawing/2014/main" id="{08DE162B-B16D-484D-A398-8AF60B499A49}"/>
              </a:ext>
            </a:extLst>
          </p:cNvPr>
          <p:cNvPicPr>
            <a:picLocks noChangeAspect="1"/>
          </p:cNvPicPr>
          <p:nvPr/>
        </p:nvPicPr>
        <p:blipFill>
          <a:blip r:embed="rId6"/>
          <a:stretch>
            <a:fillRect/>
          </a:stretch>
        </p:blipFill>
        <p:spPr>
          <a:xfrm>
            <a:off x="6816667" y="5067779"/>
            <a:ext cx="647473" cy="647473"/>
          </a:xfrm>
          <a:prstGeom prst="rect">
            <a:avLst/>
          </a:prstGeom>
        </p:spPr>
      </p:pic>
      <p:pic>
        <p:nvPicPr>
          <p:cNvPr id="23" name="Picture 22">
            <a:extLst>
              <a:ext uri="{FF2B5EF4-FFF2-40B4-BE49-F238E27FC236}">
                <a16:creationId xmlns:a16="http://schemas.microsoft.com/office/drawing/2014/main" id="{975DBA39-F315-4F80-8A6A-5304A4CA1A52}"/>
              </a:ext>
            </a:extLst>
          </p:cNvPr>
          <p:cNvPicPr>
            <a:picLocks noChangeAspect="1"/>
          </p:cNvPicPr>
          <p:nvPr/>
        </p:nvPicPr>
        <p:blipFill>
          <a:blip r:embed="rId7"/>
          <a:stretch>
            <a:fillRect/>
          </a:stretch>
        </p:blipFill>
        <p:spPr>
          <a:xfrm>
            <a:off x="4089191" y="5083750"/>
            <a:ext cx="647473" cy="647473"/>
          </a:xfrm>
          <a:prstGeom prst="rect">
            <a:avLst/>
          </a:prstGeom>
        </p:spPr>
      </p:pic>
      <p:pic>
        <p:nvPicPr>
          <p:cNvPr id="24" name="Picture 23">
            <a:extLst>
              <a:ext uri="{FF2B5EF4-FFF2-40B4-BE49-F238E27FC236}">
                <a16:creationId xmlns:a16="http://schemas.microsoft.com/office/drawing/2014/main" id="{A26657EB-504A-4B0A-A6E4-ADB99A1216FC}"/>
              </a:ext>
            </a:extLst>
          </p:cNvPr>
          <p:cNvPicPr>
            <a:picLocks noChangeAspect="1"/>
          </p:cNvPicPr>
          <p:nvPr/>
        </p:nvPicPr>
        <p:blipFill>
          <a:blip r:embed="rId7"/>
          <a:stretch>
            <a:fillRect/>
          </a:stretch>
        </p:blipFill>
        <p:spPr>
          <a:xfrm>
            <a:off x="1361715" y="5083751"/>
            <a:ext cx="647473" cy="647473"/>
          </a:xfrm>
          <a:prstGeom prst="rect">
            <a:avLst/>
          </a:prstGeom>
        </p:spPr>
      </p:pic>
    </p:spTree>
    <p:extLst>
      <p:ext uri="{BB962C8B-B14F-4D97-AF65-F5344CB8AC3E}">
        <p14:creationId xmlns:p14="http://schemas.microsoft.com/office/powerpoint/2010/main" val="471978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09" y="1057275"/>
            <a:ext cx="8254115" cy="4886324"/>
          </a:xfrm>
        </p:spPr>
        <p:txBody>
          <a:bodyPr/>
          <a:lstStyle/>
          <a:p>
            <a:pPr marL="0" lvl="0" indent="0" algn="ctr">
              <a:lnSpc>
                <a:spcPct val="107000"/>
              </a:lnSpc>
              <a:spcAft>
                <a:spcPts val="0"/>
              </a:spcAft>
              <a:buNone/>
            </a:pPr>
            <a:r>
              <a:rPr lang="en-US" sz="2000" dirty="0">
                <a:latin typeface="+mj-lt"/>
                <a:ea typeface="Calibri" panose="020F0502020204030204" pitchFamily="34" charset="0"/>
                <a:cs typeface="Times New Roman" panose="02020603050405020304" pitchFamily="18" charset="0"/>
              </a:rPr>
              <a:t>Swarm intelligence is the resultant intelligent behavior of groups of independent heterogeneous entities behaving as a single system*</a:t>
            </a:r>
          </a:p>
          <a:p>
            <a:pPr marL="0" lvl="0" indent="0">
              <a:lnSpc>
                <a:spcPct val="107000"/>
              </a:lnSpc>
              <a:spcAft>
                <a:spcPts val="0"/>
              </a:spcAft>
              <a:buNone/>
            </a:pPr>
            <a:r>
              <a:rPr lang="en-US" sz="2000" dirty="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Swarm AI:  Swarm intelligence </a:t>
            </a:r>
          </a:p>
          <a:p>
            <a:pPr marL="0" lvl="0" indent="0">
              <a:lnSpc>
                <a:spcPct val="107000"/>
              </a:lnSpc>
              <a:spcAft>
                <a:spcPts val="0"/>
              </a:spcAft>
              <a:buNone/>
            </a:pPr>
            <a:r>
              <a:rPr lang="en-US" sz="2000" b="0" dirty="0">
                <a:latin typeface="+mj-lt"/>
                <a:ea typeface="Calibri" panose="020F0502020204030204" pitchFamily="34" charset="0"/>
                <a:cs typeface="Times New Roman" panose="02020603050405020304" pitchFamily="18" charset="0"/>
              </a:rPr>
              <a:t>is created artificially, generally </a:t>
            </a:r>
          </a:p>
          <a:p>
            <a:pPr marL="0" lvl="0" indent="0">
              <a:lnSpc>
                <a:spcPct val="107000"/>
              </a:lnSpc>
              <a:spcAft>
                <a:spcPts val="0"/>
              </a:spcAft>
              <a:buNone/>
            </a:pPr>
            <a:r>
              <a:rPr lang="en-US" sz="2000" b="0" dirty="0">
                <a:latin typeface="+mj-lt"/>
                <a:ea typeface="Calibri" panose="020F0502020204030204" pitchFamily="34" charset="0"/>
                <a:cs typeface="Times New Roman" panose="02020603050405020304" pitchFamily="18" charset="0"/>
              </a:rPr>
              <a:t>using software algorithms</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Not just a physical swarm;</a:t>
            </a:r>
          </a:p>
          <a:p>
            <a:pPr marL="0" lvl="0" indent="0">
              <a:lnSpc>
                <a:spcPct val="107000"/>
              </a:lnSpc>
              <a:spcAft>
                <a:spcPts val="0"/>
              </a:spcAft>
              <a:buNone/>
            </a:pPr>
            <a:r>
              <a:rPr lang="en-US" sz="2000" b="0" dirty="0">
                <a:latin typeface="+mj-lt"/>
                <a:ea typeface="Calibri" panose="020F0502020204030204" pitchFamily="34" charset="0"/>
                <a:cs typeface="Times New Roman" panose="02020603050405020304" pitchFamily="18" charset="0"/>
              </a:rPr>
              <a:t>Swarming algorithms are used </a:t>
            </a:r>
          </a:p>
          <a:p>
            <a:pPr marL="0" lvl="0" indent="0">
              <a:lnSpc>
                <a:spcPct val="107000"/>
              </a:lnSpc>
              <a:spcAft>
                <a:spcPts val="0"/>
              </a:spcAft>
              <a:buNone/>
            </a:pPr>
            <a:r>
              <a:rPr lang="en-US" sz="2000" b="0" dirty="0">
                <a:latin typeface="+mj-lt"/>
                <a:ea typeface="Calibri" panose="020F0502020204030204" pitchFamily="34" charset="0"/>
                <a:cs typeface="Times New Roman" panose="02020603050405020304" pitchFamily="18" charset="0"/>
              </a:rPr>
              <a:t>in many ways</a:t>
            </a:r>
          </a:p>
          <a:p>
            <a:pPr marL="574675" lvl="1" indent="-342900">
              <a:lnSpc>
                <a:spcPct val="107000"/>
              </a:lnSpc>
              <a:spcAft>
                <a:spcPts val="0"/>
              </a:spcAft>
              <a:buFont typeface="Wingdings" panose="05000000000000000000" pitchFamily="2" charset="2"/>
              <a:buChar char="§"/>
            </a:pPr>
            <a:r>
              <a:rPr lang="en-US" sz="1800" b="0" dirty="0">
                <a:latin typeface="+mj-lt"/>
                <a:ea typeface="Calibri" panose="020F0502020204030204" pitchFamily="34" charset="0"/>
                <a:cs typeface="Times New Roman" panose="02020603050405020304" pitchFamily="18" charset="0"/>
              </a:rPr>
              <a:t>Simulations</a:t>
            </a:r>
            <a:endParaRPr lang="en-US" sz="1800" dirty="0">
              <a:latin typeface="+mj-lt"/>
              <a:ea typeface="Calibri" panose="020F0502020204030204" pitchFamily="34" charset="0"/>
              <a:cs typeface="Times New Roman" panose="02020603050405020304" pitchFamily="18" charset="0"/>
            </a:endParaRPr>
          </a:p>
          <a:p>
            <a:pPr marL="574675" lvl="1" indent="-342900">
              <a:lnSpc>
                <a:spcPct val="107000"/>
              </a:lnSpc>
              <a:spcAft>
                <a:spcPts val="0"/>
              </a:spcAft>
              <a:buFont typeface="Wingdings" panose="05000000000000000000" pitchFamily="2" charset="2"/>
              <a:buChar char="§"/>
            </a:pPr>
            <a:r>
              <a:rPr lang="en-US" sz="1800" dirty="0">
                <a:latin typeface="+mj-lt"/>
                <a:ea typeface="Calibri" panose="020F0502020204030204" pitchFamily="34" charset="0"/>
                <a:cs typeface="Times New Roman" panose="02020603050405020304" pitchFamily="18" charset="0"/>
              </a:rPr>
              <a:t>Particle swarms</a:t>
            </a:r>
          </a:p>
          <a:p>
            <a:pPr marL="574675" lvl="1" indent="-342900">
              <a:lnSpc>
                <a:spcPct val="107000"/>
              </a:lnSpc>
              <a:spcAft>
                <a:spcPts val="0"/>
              </a:spcAft>
              <a:buFont typeface="Wingdings" panose="05000000000000000000" pitchFamily="2" charset="2"/>
              <a:buChar char="§"/>
            </a:pPr>
            <a:r>
              <a:rPr lang="en-US" sz="1800" b="0" dirty="0">
                <a:latin typeface="+mj-lt"/>
                <a:ea typeface="Calibri" panose="020F0502020204030204" pitchFamily="34" charset="0"/>
                <a:cs typeface="Times New Roman" panose="02020603050405020304" pitchFamily="18" charset="0"/>
              </a:rPr>
              <a:t>Mathematical modeling</a:t>
            </a:r>
          </a:p>
          <a:p>
            <a:pPr marL="574675" lvl="1" indent="-342900">
              <a:lnSpc>
                <a:spcPct val="107000"/>
              </a:lnSpc>
              <a:spcAft>
                <a:spcPts val="0"/>
              </a:spcAft>
              <a:buFont typeface="Wingdings" panose="05000000000000000000" pitchFamily="2" charset="2"/>
              <a:buChar char="§"/>
            </a:pPr>
            <a:r>
              <a:rPr lang="en-US" sz="1800" dirty="0">
                <a:latin typeface="+mj-lt"/>
                <a:ea typeface="Calibri" panose="020F0502020204030204" pitchFamily="34" charset="0"/>
                <a:cs typeface="Times New Roman" panose="02020603050405020304" pitchFamily="18" charset="0"/>
              </a:rPr>
              <a:t>Optimization</a:t>
            </a:r>
            <a:endParaRPr lang="en-US" sz="18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lstStyle/>
          <a:p>
            <a:r>
              <a:rPr lang="en-US" dirty="0">
                <a:latin typeface="+mn-lt"/>
                <a:cs typeface="Times New Roman" panose="02020603050405020304" pitchFamily="18" charset="0"/>
              </a:rPr>
              <a:t>Swarms and artificial intelligence</a:t>
            </a:r>
            <a:endParaRPr lang="en-US" dirty="0">
              <a:latin typeface="+mn-lt"/>
            </a:endParaRPr>
          </a:p>
        </p:txBody>
      </p:sp>
      <p:sp>
        <p:nvSpPr>
          <p:cNvPr id="6" name="TextBox 5">
            <a:extLst>
              <a:ext uri="{FF2B5EF4-FFF2-40B4-BE49-F238E27FC236}">
                <a16:creationId xmlns:a16="http://schemas.microsoft.com/office/drawing/2014/main" id="{ACC2F579-205D-471D-9DE2-24E4DD571181}"/>
              </a:ext>
            </a:extLst>
          </p:cNvPr>
          <p:cNvSpPr txBox="1"/>
          <p:nvPr/>
        </p:nvSpPr>
        <p:spPr>
          <a:xfrm>
            <a:off x="442209" y="6050547"/>
            <a:ext cx="5137710" cy="684803"/>
          </a:xfrm>
          <a:prstGeom prst="rect">
            <a:avLst/>
          </a:prstGeom>
          <a:noFill/>
        </p:spPr>
        <p:txBody>
          <a:bodyPr wrap="square" rtlCol="0">
            <a:spAutoFit/>
          </a:bodyPr>
          <a:lstStyle/>
          <a:p>
            <a:r>
              <a:rPr lang="en-US" sz="1050" dirty="0"/>
              <a:t>*</a:t>
            </a:r>
            <a:r>
              <a:rPr lang="en-US" sz="1400" dirty="0"/>
              <a:t>J. F. Kennedy, R. C. Eberhart, and Y. Shi, </a:t>
            </a:r>
            <a:r>
              <a:rPr lang="en-US" sz="1400" i="1" dirty="0"/>
              <a:t>Swarm Intelligence</a:t>
            </a:r>
            <a:r>
              <a:rPr lang="en-US" sz="1400" dirty="0"/>
              <a:t>. Morgan Kaufmann Publishers, 2001.</a:t>
            </a:r>
          </a:p>
          <a:p>
            <a:endParaRPr lang="en-US" sz="1050" dirty="0"/>
          </a:p>
        </p:txBody>
      </p:sp>
      <p:pic>
        <p:nvPicPr>
          <p:cNvPr id="8" name="Picture 7">
            <a:extLst>
              <a:ext uri="{FF2B5EF4-FFF2-40B4-BE49-F238E27FC236}">
                <a16:creationId xmlns:a16="http://schemas.microsoft.com/office/drawing/2014/main" id="{AAAE3F2B-3727-4945-8CD5-18FFB1692382}"/>
              </a:ext>
            </a:extLst>
          </p:cNvPr>
          <p:cNvPicPr>
            <a:picLocks noChangeAspect="1"/>
          </p:cNvPicPr>
          <p:nvPr/>
        </p:nvPicPr>
        <p:blipFill>
          <a:blip r:embed="rId3"/>
          <a:stretch>
            <a:fillRect/>
          </a:stretch>
        </p:blipFill>
        <p:spPr>
          <a:xfrm>
            <a:off x="4572000" y="2556421"/>
            <a:ext cx="3699164" cy="3244304"/>
          </a:xfrm>
          <a:prstGeom prst="rect">
            <a:avLst/>
          </a:prstGeom>
        </p:spPr>
      </p:pic>
    </p:spTree>
    <p:extLst>
      <p:ext uri="{BB962C8B-B14F-4D97-AF65-F5344CB8AC3E}">
        <p14:creationId xmlns:p14="http://schemas.microsoft.com/office/powerpoint/2010/main" val="1132613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09" y="1057275"/>
            <a:ext cx="8254115" cy="4886324"/>
          </a:xfrm>
        </p:spPr>
        <p:txBody>
          <a:bodyPr/>
          <a:lstStyle/>
          <a:p>
            <a:pPr marL="0" lvl="0" indent="0" algn="ctr">
              <a:lnSpc>
                <a:spcPct val="107000"/>
              </a:lnSpc>
              <a:spcAft>
                <a:spcPts val="0"/>
              </a:spcAft>
              <a:buNone/>
            </a:pPr>
            <a:r>
              <a:rPr lang="en-US" sz="2000" dirty="0">
                <a:latin typeface="+mj-lt"/>
                <a:ea typeface="Calibri" panose="020F0502020204030204" pitchFamily="34" charset="0"/>
                <a:cs typeface="Times New Roman" panose="02020603050405020304" pitchFamily="18" charset="0"/>
              </a:rPr>
              <a:t>Swarm AI provides us with a number of high-payoff benefits</a:t>
            </a:r>
            <a:endParaRPr lang="en-US" sz="2000" b="0" dirty="0">
              <a:ea typeface="Calibri" panose="020F0502020204030204" pitchFamily="34" charset="0"/>
              <a:cs typeface="Times New Roman" panose="02020603050405020304" pitchFamily="18" charset="0"/>
            </a:endParaRPr>
          </a:p>
          <a:p>
            <a:pPr marL="342900" indent="-342900">
              <a:lnSpc>
                <a:spcPct val="107000"/>
              </a:lnSpc>
              <a:spcAft>
                <a:spcPts val="0"/>
              </a:spcAft>
              <a:buFont typeface="Symbol" panose="05050102010706020507" pitchFamily="18" charset="2"/>
              <a:buChar char=""/>
            </a:pPr>
            <a:endParaRPr lang="en-US" sz="2000" b="0" dirty="0">
              <a:ea typeface="Calibri" panose="020F0502020204030204" pitchFamily="34" charset="0"/>
              <a:cs typeface="Times New Roman" panose="02020603050405020304" pitchFamily="18" charset="0"/>
            </a:endParaRPr>
          </a:p>
          <a:p>
            <a:pPr marL="342900" indent="-342900">
              <a:lnSpc>
                <a:spcPct val="107000"/>
              </a:lnSpc>
              <a:spcAft>
                <a:spcPts val="0"/>
              </a:spcAft>
              <a:buFont typeface="Symbol" panose="05050102010706020507" pitchFamily="18" charset="2"/>
              <a:buChar char=""/>
            </a:pPr>
            <a:r>
              <a:rPr lang="en-US" sz="2000" b="0" dirty="0">
                <a:ea typeface="Calibri" panose="020F0502020204030204" pitchFamily="34" charset="0"/>
                <a:cs typeface="Times New Roman" panose="02020603050405020304" pitchFamily="18" charset="0"/>
              </a:rPr>
              <a:t>Rapid decision-making with wide range of ISR data</a:t>
            </a: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Speed </a:t>
            </a:r>
          </a:p>
          <a:p>
            <a:pPr marL="574675" lvl="1" indent="-342900">
              <a:lnSpc>
                <a:spcPct val="107000"/>
              </a:lnSpc>
              <a:spcAft>
                <a:spcPts val="0"/>
              </a:spcAft>
              <a:buFont typeface="Wingdings" panose="05000000000000000000" pitchFamily="2" charset="2"/>
              <a:buChar char="§"/>
            </a:pPr>
            <a:r>
              <a:rPr lang="en-US" sz="1800" dirty="0">
                <a:latin typeface="+mj-lt"/>
                <a:ea typeface="Calibri" panose="020F0502020204030204" pitchFamily="34" charset="0"/>
                <a:cs typeface="Times New Roman" panose="02020603050405020304" pitchFamily="18" charset="0"/>
              </a:rPr>
              <a:t>Movement</a:t>
            </a:r>
          </a:p>
          <a:p>
            <a:pPr marL="574675" lvl="1" indent="-342900">
              <a:lnSpc>
                <a:spcPct val="107000"/>
              </a:lnSpc>
              <a:spcAft>
                <a:spcPts val="0"/>
              </a:spcAft>
              <a:buFont typeface="Wingdings" panose="05000000000000000000" pitchFamily="2" charset="2"/>
              <a:buChar char="§"/>
            </a:pPr>
            <a:r>
              <a:rPr lang="en-US" sz="1800" b="0" dirty="0">
                <a:latin typeface="+mj-lt"/>
                <a:ea typeface="Calibri" panose="020F0502020204030204" pitchFamily="34" charset="0"/>
                <a:cs typeface="Times New Roman" panose="02020603050405020304" pitchFamily="18" charset="0"/>
              </a:rPr>
              <a:t>Computing and processing</a:t>
            </a:r>
            <a:endParaRPr lang="en-US" sz="16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Intelligence gathering</a:t>
            </a: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Coordinated effects and efforts</a:t>
            </a:r>
          </a:p>
          <a:p>
            <a:pPr marL="342900" lvl="0" indent="-342900">
              <a:lnSpc>
                <a:spcPct val="107000"/>
              </a:lnSpc>
              <a:spcAft>
                <a:spcPts val="0"/>
              </a:spcAft>
              <a:buFont typeface="Symbol" panose="05050102010706020507" pitchFamily="18" charset="2"/>
              <a:buChar char=""/>
            </a:pPr>
            <a:r>
              <a:rPr lang="en-US" sz="2000" b="0" dirty="0">
                <a:latin typeface="+mj-lt"/>
                <a:cs typeface="Times New Roman" panose="02020603050405020304" pitchFamily="18" charset="0"/>
              </a:rPr>
              <a:t>C</a:t>
            </a:r>
            <a:r>
              <a:rPr lang="en-US" sz="2000" b="0" dirty="0"/>
              <a:t>ollective and distributed control of hundreds and thousands of agents</a:t>
            </a:r>
          </a:p>
          <a:p>
            <a:pPr marL="342900" lvl="0" indent="-342900">
              <a:lnSpc>
                <a:spcPct val="107000"/>
              </a:lnSpc>
              <a:spcAft>
                <a:spcPts val="0"/>
              </a:spcAft>
              <a:buFont typeface="Symbol" panose="05050102010706020507" pitchFamily="18" charset="2"/>
              <a:buChar char=""/>
            </a:pPr>
            <a:endParaRPr lang="en-US" sz="2000" b="0" dirty="0"/>
          </a:p>
          <a:p>
            <a:pPr marL="342900" lvl="0" indent="-342900">
              <a:lnSpc>
                <a:spcPct val="107000"/>
              </a:lnSpc>
              <a:spcAft>
                <a:spcPts val="0"/>
              </a:spcAft>
              <a:buFont typeface="Symbol" panose="05050102010706020507" pitchFamily="18" charset="2"/>
              <a:buChar char=""/>
            </a:pPr>
            <a:r>
              <a:rPr lang="en-US" sz="2000" b="0" dirty="0"/>
              <a:t>Dynamic decision-making </a:t>
            </a:r>
          </a:p>
          <a:p>
            <a:pPr marL="574675" lvl="1" indent="-342900">
              <a:lnSpc>
                <a:spcPct val="107000"/>
              </a:lnSpc>
              <a:spcAft>
                <a:spcPts val="0"/>
              </a:spcAft>
              <a:buFont typeface="Wingdings" panose="05000000000000000000" pitchFamily="2" charset="2"/>
              <a:buChar char="§"/>
            </a:pPr>
            <a:r>
              <a:rPr lang="en-US" sz="1800" dirty="0"/>
              <a:t>Autonomous systems (UAS, UGV)</a:t>
            </a:r>
          </a:p>
          <a:p>
            <a:pPr marL="574675" lvl="1" indent="-342900">
              <a:lnSpc>
                <a:spcPct val="107000"/>
              </a:lnSpc>
              <a:spcAft>
                <a:spcPts val="0"/>
              </a:spcAft>
              <a:buFont typeface="Wingdings" panose="05000000000000000000" pitchFamily="2" charset="2"/>
              <a:buChar char="§"/>
            </a:pPr>
            <a:r>
              <a:rPr lang="en-US" sz="1800" b="0" dirty="0"/>
              <a:t>Intelligent munitions</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a:xfrm>
            <a:off x="1442419" y="274639"/>
            <a:ext cx="5941019" cy="506411"/>
          </a:xfrm>
        </p:spPr>
        <p:txBody>
          <a:bodyPr/>
          <a:lstStyle/>
          <a:p>
            <a:r>
              <a:rPr lang="en-US" dirty="0">
                <a:latin typeface="+mn-lt"/>
                <a:cs typeface="Times New Roman" panose="02020603050405020304" pitchFamily="18" charset="0"/>
              </a:rPr>
              <a:t>Swarm AI benefits</a:t>
            </a:r>
            <a:endParaRPr lang="en-US" dirty="0">
              <a:latin typeface="+mn-lt"/>
            </a:endParaRPr>
          </a:p>
        </p:txBody>
      </p:sp>
      <p:pic>
        <p:nvPicPr>
          <p:cNvPr id="6" name="図 4">
            <a:extLst>
              <a:ext uri="{FF2B5EF4-FFF2-40B4-BE49-F238E27FC236}">
                <a16:creationId xmlns:a16="http://schemas.microsoft.com/office/drawing/2014/main" id="{5F3B205E-284B-4672-A2F8-0B9E3A986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9212" y="2389825"/>
            <a:ext cx="1555977" cy="1273575"/>
          </a:xfrm>
          <a:prstGeom prst="rect">
            <a:avLst/>
          </a:prstGeom>
        </p:spPr>
      </p:pic>
    </p:spTree>
    <p:extLst>
      <p:ext uri="{BB962C8B-B14F-4D97-AF65-F5344CB8AC3E}">
        <p14:creationId xmlns:p14="http://schemas.microsoft.com/office/powerpoint/2010/main" val="4125724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09" y="1057275"/>
            <a:ext cx="8254115" cy="4886324"/>
          </a:xfrm>
        </p:spPr>
        <p:txBody>
          <a:bodyPr/>
          <a:lstStyle/>
          <a:p>
            <a:pPr marL="0" lvl="0" indent="0" algn="ctr">
              <a:lnSpc>
                <a:spcPct val="107000"/>
              </a:lnSpc>
              <a:spcAft>
                <a:spcPts val="0"/>
              </a:spcAft>
              <a:buNone/>
            </a:pPr>
            <a:r>
              <a:rPr lang="en-US" sz="2000" dirty="0">
                <a:latin typeface="+mj-lt"/>
                <a:ea typeface="Calibri" panose="020F0502020204030204" pitchFamily="34" charset="0"/>
                <a:cs typeface="Times New Roman" panose="02020603050405020304" pitchFamily="18" charset="0"/>
              </a:rPr>
              <a:t>Existing swarm AI research and development efforts</a:t>
            </a:r>
          </a:p>
          <a:p>
            <a:pPr marL="0" lvl="0" indent="0">
              <a:lnSpc>
                <a:spcPct val="107000"/>
              </a:lnSpc>
              <a:spcAft>
                <a:spcPts val="0"/>
              </a:spcAft>
              <a:buNone/>
            </a:pPr>
            <a:endParaRPr lang="en-US"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Building a general-purpose, replicable, swarm-capable unmanned aircraft system (USMA, CCDC-AC)</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Object classification and swarm reactions to object presence (USMA)</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Counter-UAS and counter-swarming (CCDC-AC)</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Radiation detection and heat-mapping (USMA)</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Target localization (USMA)</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Swarm vs. swarm tactics (DARPA, NPS, USNA, USAFA, USMA)</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lstStyle/>
          <a:p>
            <a:r>
              <a:rPr lang="en-US" dirty="0">
                <a:latin typeface="+mn-lt"/>
                <a:cs typeface="Times New Roman" panose="02020603050405020304" pitchFamily="18" charset="0"/>
              </a:rPr>
              <a:t>Swarm AI programs</a:t>
            </a:r>
            <a:endParaRPr lang="en-US" dirty="0">
              <a:latin typeface="+mn-lt"/>
            </a:endParaRPr>
          </a:p>
        </p:txBody>
      </p:sp>
    </p:spTree>
    <p:extLst>
      <p:ext uri="{BB962C8B-B14F-4D97-AF65-F5344CB8AC3E}">
        <p14:creationId xmlns:p14="http://schemas.microsoft.com/office/powerpoint/2010/main" val="1284444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09" y="1057275"/>
            <a:ext cx="8254115" cy="4886324"/>
          </a:xfrm>
        </p:spPr>
        <p:txBody>
          <a:bodyPr/>
          <a:lstStyle/>
          <a:p>
            <a:pPr marL="0" lvl="0" indent="0" algn="ctr">
              <a:lnSpc>
                <a:spcPct val="107000"/>
              </a:lnSpc>
              <a:spcAft>
                <a:spcPts val="0"/>
              </a:spcAft>
              <a:buNone/>
            </a:pPr>
            <a:r>
              <a:rPr lang="en-US" sz="2000" dirty="0">
                <a:latin typeface="+mj-lt"/>
                <a:ea typeface="Calibri" panose="020F0502020204030204" pitchFamily="34" charset="0"/>
                <a:cs typeface="Times New Roman" panose="02020603050405020304" pitchFamily="18" charset="0"/>
              </a:rPr>
              <a:t>Why don’t we see many swarm systems? </a:t>
            </a:r>
          </a:p>
          <a:p>
            <a:pPr marL="0" lvl="0" indent="0" algn="ctr">
              <a:lnSpc>
                <a:spcPct val="107000"/>
              </a:lnSpc>
              <a:spcAft>
                <a:spcPts val="0"/>
              </a:spcAft>
              <a:buNone/>
            </a:pPr>
            <a:r>
              <a:rPr lang="en-US" sz="2000" dirty="0">
                <a:latin typeface="+mj-lt"/>
                <a:ea typeface="Calibri" panose="020F0502020204030204" pitchFamily="34" charset="0"/>
                <a:cs typeface="Times New Roman" panose="02020603050405020304" pitchFamily="18" charset="0"/>
              </a:rPr>
              <a:t>Why is swarming hard?  </a:t>
            </a:r>
            <a:endParaRPr lang="en-US" sz="2000" dirty="0">
              <a:ea typeface="Calibri" panose="020F0502020204030204" pitchFamily="34" charset="0"/>
              <a:cs typeface="Times New Roman" panose="02020603050405020304" pitchFamily="18" charset="0"/>
            </a:endParaRPr>
          </a:p>
          <a:p>
            <a:pPr marL="0" lvl="0" indent="0">
              <a:lnSpc>
                <a:spcPct val="107000"/>
              </a:lnSpc>
              <a:spcAft>
                <a:spcPts val="0"/>
              </a:spcAft>
              <a:buNone/>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Federal regulation placed on UAS systems</a:t>
            </a:r>
          </a:p>
          <a:p>
            <a:pPr marL="574675" lvl="1" indent="-342900">
              <a:lnSpc>
                <a:spcPct val="107000"/>
              </a:lnSpc>
              <a:spcAft>
                <a:spcPts val="0"/>
              </a:spcAft>
              <a:buFont typeface="Wingdings" panose="05000000000000000000" pitchFamily="2" charset="2"/>
              <a:buChar char="§"/>
            </a:pPr>
            <a:r>
              <a:rPr lang="en-US" sz="1800" dirty="0">
                <a:latin typeface="+mj-lt"/>
                <a:ea typeface="Calibri" panose="020F0502020204030204" pitchFamily="34" charset="0"/>
                <a:cs typeface="Times New Roman" panose="02020603050405020304" pitchFamily="18" charset="0"/>
              </a:rPr>
              <a:t>Difficult to fly outside of private property</a:t>
            </a:r>
          </a:p>
          <a:p>
            <a:pPr marL="574675" lvl="1" indent="-342900">
              <a:lnSpc>
                <a:spcPct val="107000"/>
              </a:lnSpc>
              <a:spcAft>
                <a:spcPts val="0"/>
              </a:spcAft>
              <a:buFont typeface="Wingdings" panose="05000000000000000000" pitchFamily="2" charset="2"/>
              <a:buChar char="§"/>
            </a:pPr>
            <a:r>
              <a:rPr lang="en-US" sz="1800" b="0" dirty="0">
                <a:latin typeface="+mj-lt"/>
                <a:ea typeface="Calibri" panose="020F0502020204030204" pitchFamily="34" charset="0"/>
                <a:cs typeface="Times New Roman" panose="02020603050405020304" pitchFamily="18" charset="0"/>
              </a:rPr>
              <a:t>Security risks with UAS communication</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ea typeface="Calibri" panose="020F0502020204030204" pitchFamily="34" charset="0"/>
                <a:cs typeface="Times New Roman" panose="02020603050405020304" pitchFamily="18" charset="0"/>
              </a:rPr>
              <a:t>High technical barrier to entry</a:t>
            </a:r>
          </a:p>
          <a:p>
            <a:pPr marL="574675" lvl="1" indent="-342900">
              <a:lnSpc>
                <a:spcPct val="107000"/>
              </a:lnSpc>
              <a:spcAft>
                <a:spcPts val="0"/>
              </a:spcAft>
              <a:buFont typeface="Wingdings" panose="05000000000000000000" pitchFamily="2" charset="2"/>
              <a:buChar char="§"/>
            </a:pPr>
            <a:r>
              <a:rPr lang="en-US" sz="1800" b="0" dirty="0">
                <a:ea typeface="Calibri" panose="020F0502020204030204" pitchFamily="34" charset="0"/>
                <a:cs typeface="Times New Roman" panose="02020603050405020304" pitchFamily="18" charset="0"/>
              </a:rPr>
              <a:t>Constant updates and obsolescence of parts</a:t>
            </a:r>
          </a:p>
          <a:p>
            <a:pPr marL="574675" lvl="1" indent="-342900">
              <a:lnSpc>
                <a:spcPct val="107000"/>
              </a:lnSpc>
              <a:spcAft>
                <a:spcPts val="0"/>
              </a:spcAft>
              <a:buFont typeface="Wingdings" panose="05000000000000000000" pitchFamily="2" charset="2"/>
              <a:buChar char="§"/>
            </a:pPr>
            <a:r>
              <a:rPr lang="en-US" sz="1800" dirty="0">
                <a:ea typeface="Calibri" panose="020F0502020204030204" pitchFamily="34" charset="0"/>
                <a:cs typeface="Times New Roman" panose="02020603050405020304" pitchFamily="18" charset="0"/>
              </a:rPr>
              <a:t>Replicable swarm-capable software architecture</a:t>
            </a:r>
          </a:p>
          <a:p>
            <a:pPr marL="574675" lvl="1" indent="-342900">
              <a:lnSpc>
                <a:spcPct val="107000"/>
              </a:lnSpc>
              <a:spcAft>
                <a:spcPts val="0"/>
              </a:spcAft>
              <a:buFont typeface="Symbol" panose="05050102010706020507" pitchFamily="18" charset="2"/>
              <a:buChar char=""/>
            </a:pPr>
            <a:endParaRPr lang="en-US" sz="1800" b="0" dirty="0">
              <a:ea typeface="Calibri" panose="020F0502020204030204" pitchFamily="34" charset="0"/>
              <a:cs typeface="Times New Roman" panose="02020603050405020304" pitchFamily="18" charset="0"/>
            </a:endParaRPr>
          </a:p>
          <a:p>
            <a:pPr marL="342900" indent="-342900">
              <a:lnSpc>
                <a:spcPct val="107000"/>
              </a:lnSpc>
              <a:spcAft>
                <a:spcPts val="0"/>
              </a:spcAft>
              <a:buFont typeface="Symbol" panose="05050102010706020507" pitchFamily="18" charset="2"/>
              <a:buChar char=""/>
            </a:pPr>
            <a:r>
              <a:rPr lang="en-US" sz="2000" b="0" dirty="0">
                <a:ea typeface="Calibri" panose="020F0502020204030204" pitchFamily="34" charset="0"/>
                <a:cs typeface="Times New Roman" panose="02020603050405020304" pitchFamily="18" charset="0"/>
              </a:rPr>
              <a:t>Required knowledge in swarm software and algorithms</a:t>
            </a:r>
          </a:p>
          <a:p>
            <a:pPr marL="574675" lvl="1" indent="-342900">
              <a:lnSpc>
                <a:spcPct val="107000"/>
              </a:lnSpc>
              <a:spcAft>
                <a:spcPts val="0"/>
              </a:spcAft>
              <a:buFont typeface="Wingdings" panose="05000000000000000000" pitchFamily="2" charset="2"/>
              <a:buChar char="§"/>
            </a:pPr>
            <a:r>
              <a:rPr lang="en-US" sz="1800" dirty="0">
                <a:ea typeface="Calibri" panose="020F0502020204030204" pitchFamily="34" charset="0"/>
                <a:cs typeface="Times New Roman" panose="02020603050405020304" pitchFamily="18" charset="0"/>
              </a:rPr>
              <a:t>Reusable swarm software and swarm-capable hardware is key*</a:t>
            </a:r>
            <a:endParaRPr lang="en-US" sz="1800" b="0" dirty="0">
              <a:ea typeface="Calibri" panose="020F0502020204030204" pitchFamily="34" charset="0"/>
              <a:cs typeface="Times New Roman" panose="02020603050405020304" pitchFamily="18" charset="0"/>
            </a:endParaRPr>
          </a:p>
          <a:p>
            <a:pPr marL="342900" indent="-342900">
              <a:lnSpc>
                <a:spcPct val="107000"/>
              </a:lnSpc>
              <a:spcAft>
                <a:spcPts val="0"/>
              </a:spcAft>
              <a:buFont typeface="Symbol" panose="05050102010706020507" pitchFamily="18" charset="2"/>
              <a:buChar char=""/>
            </a:pPr>
            <a:endParaRPr lang="en-US" sz="2000" b="0" dirty="0">
              <a:ea typeface="Calibri" panose="020F0502020204030204" pitchFamily="34" charset="0"/>
              <a:cs typeface="Times New Roman" panose="02020603050405020304" pitchFamily="18" charset="0"/>
            </a:endParaRPr>
          </a:p>
          <a:p>
            <a:pPr marL="342900" indent="-342900">
              <a:lnSpc>
                <a:spcPct val="107000"/>
              </a:lnSpc>
              <a:spcAft>
                <a:spcPts val="0"/>
              </a:spcAft>
              <a:buFont typeface="Symbol" panose="05050102010706020507" pitchFamily="18" charset="2"/>
              <a:buChar char=""/>
            </a:pPr>
            <a:r>
              <a:rPr lang="en-US" sz="2000" b="0" dirty="0">
                <a:ea typeface="Calibri" panose="020F0502020204030204" pitchFamily="34" charset="0"/>
                <a:cs typeface="Times New Roman" panose="02020603050405020304" pitchFamily="18" charset="0"/>
              </a:rPr>
              <a:t>Swarming benefits not well-documented</a:t>
            </a:r>
          </a:p>
        </p:txBody>
      </p:sp>
      <p:sp>
        <p:nvSpPr>
          <p:cNvPr id="3" name="Title 2"/>
          <p:cNvSpPr>
            <a:spLocks noGrp="1"/>
          </p:cNvSpPr>
          <p:nvPr>
            <p:ph type="title"/>
          </p:nvPr>
        </p:nvSpPr>
        <p:spPr/>
        <p:txBody>
          <a:bodyPr/>
          <a:lstStyle/>
          <a:p>
            <a:r>
              <a:rPr lang="en-US" dirty="0">
                <a:latin typeface="+mn-lt"/>
                <a:cs typeface="Times New Roman" panose="02020603050405020304" pitchFamily="18" charset="0"/>
              </a:rPr>
              <a:t>Swarm Ai challenges</a:t>
            </a:r>
            <a:endParaRPr lang="en-US" dirty="0">
              <a:latin typeface="+mn-lt"/>
            </a:endParaRPr>
          </a:p>
        </p:txBody>
      </p:sp>
      <p:sp>
        <p:nvSpPr>
          <p:cNvPr id="6" name="TextBox 5">
            <a:extLst>
              <a:ext uri="{FF2B5EF4-FFF2-40B4-BE49-F238E27FC236}">
                <a16:creationId xmlns:a16="http://schemas.microsoft.com/office/drawing/2014/main" id="{A9EF375D-1804-4F3A-9F06-5DCC85263F64}"/>
              </a:ext>
            </a:extLst>
          </p:cNvPr>
          <p:cNvSpPr txBox="1"/>
          <p:nvPr/>
        </p:nvSpPr>
        <p:spPr>
          <a:xfrm>
            <a:off x="442207" y="6050547"/>
            <a:ext cx="6667509" cy="738664"/>
          </a:xfrm>
          <a:prstGeom prst="rect">
            <a:avLst/>
          </a:prstGeom>
          <a:noFill/>
        </p:spPr>
        <p:txBody>
          <a:bodyPr wrap="square" rtlCol="0">
            <a:spAutoFit/>
          </a:bodyPr>
          <a:lstStyle/>
          <a:p>
            <a:r>
              <a:rPr lang="en-US" sz="1400" dirty="0"/>
              <a:t>*R. Arnold, A. </a:t>
            </a:r>
            <a:r>
              <a:rPr lang="en-US" sz="1400" dirty="0" err="1"/>
              <a:t>Kopeikin</a:t>
            </a:r>
            <a:r>
              <a:rPr lang="en-US" sz="1400" dirty="0"/>
              <a:t>, B. Abruzzo, and C. </a:t>
            </a:r>
            <a:r>
              <a:rPr lang="en-US" sz="1400" dirty="0" err="1"/>
              <a:t>Korpela</a:t>
            </a:r>
            <a:r>
              <a:rPr lang="en-US" sz="1400" dirty="0"/>
              <a:t>. </a:t>
            </a:r>
            <a:r>
              <a:rPr lang="en-US" sz="1400" i="1" dirty="0"/>
              <a:t>Towards a General-Purpose, Replicable, Swarm-Capable Unmanned Aircraft System</a:t>
            </a:r>
            <a:r>
              <a:rPr lang="en-US" sz="1400" dirty="0"/>
              <a:t>, 2019.</a:t>
            </a:r>
          </a:p>
          <a:p>
            <a:endParaRPr lang="en-US" sz="1400" dirty="0"/>
          </a:p>
        </p:txBody>
      </p:sp>
      <p:pic>
        <p:nvPicPr>
          <p:cNvPr id="7" name="Picture 6">
            <a:extLst>
              <a:ext uri="{FF2B5EF4-FFF2-40B4-BE49-F238E27FC236}">
                <a16:creationId xmlns:a16="http://schemas.microsoft.com/office/drawing/2014/main" id="{4996D382-6808-49B1-96B5-5B15B2FBCDCC}"/>
              </a:ext>
            </a:extLst>
          </p:cNvPr>
          <p:cNvPicPr>
            <a:picLocks noChangeAspect="1"/>
          </p:cNvPicPr>
          <p:nvPr/>
        </p:nvPicPr>
        <p:blipFill>
          <a:blip r:embed="rId3"/>
          <a:stretch>
            <a:fillRect/>
          </a:stretch>
        </p:blipFill>
        <p:spPr>
          <a:xfrm>
            <a:off x="6228194" y="2251484"/>
            <a:ext cx="2468130" cy="1878726"/>
          </a:xfrm>
          <a:prstGeom prst="rect">
            <a:avLst/>
          </a:prstGeom>
        </p:spPr>
      </p:pic>
    </p:spTree>
    <p:extLst>
      <p:ext uri="{BB962C8B-B14F-4D97-AF65-F5344CB8AC3E}">
        <p14:creationId xmlns:p14="http://schemas.microsoft.com/office/powerpoint/2010/main" val="446017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09" y="1057275"/>
            <a:ext cx="8254115" cy="4886324"/>
          </a:xfrm>
        </p:spPr>
        <p:txBody>
          <a:bodyPr/>
          <a:lstStyle/>
          <a:p>
            <a:pPr marL="0" lvl="0" indent="0" algn="ctr">
              <a:lnSpc>
                <a:spcPct val="107000"/>
              </a:lnSpc>
              <a:spcAft>
                <a:spcPts val="0"/>
              </a:spcAft>
              <a:buNone/>
            </a:pPr>
            <a:r>
              <a:rPr lang="en-US" sz="2000" dirty="0">
                <a:latin typeface="+mj-lt"/>
                <a:ea typeface="Calibri" panose="020F0502020204030204" pitchFamily="34" charset="0"/>
                <a:cs typeface="Times New Roman" panose="02020603050405020304" pitchFamily="18" charset="0"/>
              </a:rPr>
              <a:t>Engineering skillset recommendations for swarm AI R&amp;D</a:t>
            </a:r>
          </a:p>
          <a:p>
            <a:pPr marL="0" lvl="0" indent="0">
              <a:lnSpc>
                <a:spcPct val="107000"/>
              </a:lnSpc>
              <a:spcAft>
                <a:spcPts val="0"/>
              </a:spcAft>
              <a:buNone/>
            </a:pPr>
            <a:endParaRPr lang="en-US"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ea typeface="Calibri" panose="020F0502020204030204" pitchFamily="34" charset="0"/>
                <a:cs typeface="Times New Roman" panose="02020603050405020304" pitchFamily="18" charset="0"/>
              </a:rPr>
              <a:t>Robotics engineering</a:t>
            </a:r>
          </a:p>
          <a:p>
            <a:pPr marL="342900" lvl="0" indent="-342900">
              <a:lnSpc>
                <a:spcPct val="107000"/>
              </a:lnSpc>
              <a:spcAft>
                <a:spcPts val="0"/>
              </a:spcAft>
              <a:buFont typeface="Symbol" panose="05050102010706020507" pitchFamily="18" charset="2"/>
              <a:buChar char=""/>
            </a:pPr>
            <a:endParaRPr lang="en-US" sz="2000" b="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US" sz="2000" b="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ea typeface="Calibri" panose="020F0502020204030204" pitchFamily="34" charset="0"/>
                <a:cs typeface="Times New Roman" panose="02020603050405020304" pitchFamily="18" charset="0"/>
              </a:rPr>
              <a:t>Computer science and software </a:t>
            </a:r>
          </a:p>
          <a:p>
            <a:pPr marL="0" lvl="0" indent="0">
              <a:lnSpc>
                <a:spcPct val="107000"/>
              </a:lnSpc>
              <a:spcAft>
                <a:spcPts val="0"/>
              </a:spcAft>
              <a:buNone/>
            </a:pPr>
            <a:r>
              <a:rPr lang="en-US" sz="2000" b="0" dirty="0">
                <a:ea typeface="Calibri" panose="020F0502020204030204" pitchFamily="34" charset="0"/>
                <a:cs typeface="Times New Roman" panose="02020603050405020304" pitchFamily="18" charset="0"/>
              </a:rPr>
              <a:t>engineering</a:t>
            </a:r>
          </a:p>
          <a:p>
            <a:pPr marL="0" lvl="0" indent="0">
              <a:lnSpc>
                <a:spcPct val="107000"/>
              </a:lnSpc>
              <a:spcAft>
                <a:spcPts val="0"/>
              </a:spcAft>
              <a:buNone/>
            </a:pPr>
            <a:endParaRPr lang="en-US" sz="2000" b="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US" sz="2000" b="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ea typeface="Calibri" panose="020F0502020204030204" pitchFamily="34" charset="0"/>
                <a:cs typeface="Times New Roman" panose="02020603050405020304" pitchFamily="18" charset="0"/>
              </a:rPr>
              <a:t>Electrical engineering</a:t>
            </a:r>
          </a:p>
          <a:p>
            <a:pPr marL="342900" lvl="0" indent="-342900">
              <a:lnSpc>
                <a:spcPct val="107000"/>
              </a:lnSpc>
              <a:spcAft>
                <a:spcPts val="0"/>
              </a:spcAft>
              <a:buFont typeface="Symbol" panose="05050102010706020507" pitchFamily="18" charset="2"/>
              <a:buChar char=""/>
            </a:pPr>
            <a:endParaRPr lang="en-US" sz="2000" b="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US" sz="2000" b="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ea typeface="Calibri" panose="020F0502020204030204" pitchFamily="34" charset="0"/>
                <a:cs typeface="Times New Roman" panose="02020603050405020304" pitchFamily="18" charset="0"/>
              </a:rPr>
              <a:t>Systems theory and systems science</a:t>
            </a:r>
          </a:p>
          <a:p>
            <a:pPr marL="574675" lvl="1" indent="-342900">
              <a:lnSpc>
                <a:spcPct val="107000"/>
              </a:lnSpc>
              <a:spcAft>
                <a:spcPts val="0"/>
              </a:spcAft>
              <a:buFont typeface="Wingdings" panose="05000000000000000000" pitchFamily="2" charset="2"/>
              <a:buChar char="§"/>
            </a:pPr>
            <a:r>
              <a:rPr lang="en-US" sz="1800" dirty="0">
                <a:ea typeface="Calibri" panose="020F0502020204030204" pitchFamily="34" charset="0"/>
                <a:cs typeface="Times New Roman" panose="02020603050405020304" pitchFamily="18" charset="0"/>
              </a:rPr>
              <a:t>Micro vs. macro systems</a:t>
            </a:r>
          </a:p>
          <a:p>
            <a:pPr marL="574675" lvl="1" indent="-342900">
              <a:lnSpc>
                <a:spcPct val="107000"/>
              </a:lnSpc>
              <a:spcAft>
                <a:spcPts val="0"/>
              </a:spcAft>
              <a:buFont typeface="Wingdings" panose="05000000000000000000" pitchFamily="2" charset="2"/>
              <a:buChar char="§"/>
            </a:pPr>
            <a:r>
              <a:rPr lang="en-US" sz="1800" b="0" dirty="0">
                <a:ea typeface="Calibri" panose="020F0502020204030204" pitchFamily="34" charset="0"/>
                <a:cs typeface="Times New Roman" panose="02020603050405020304" pitchFamily="18" charset="0"/>
              </a:rPr>
              <a:t>Wholes and parts, interaction of components</a:t>
            </a:r>
          </a:p>
          <a:p>
            <a:pPr marL="574675" lvl="1" indent="-342900">
              <a:lnSpc>
                <a:spcPct val="107000"/>
              </a:lnSpc>
              <a:spcAft>
                <a:spcPts val="0"/>
              </a:spcAft>
              <a:buFont typeface="Wingdings" panose="05000000000000000000" pitchFamily="2" charset="2"/>
              <a:buChar char="§"/>
            </a:pPr>
            <a:r>
              <a:rPr lang="en-US" sz="1800" dirty="0">
                <a:ea typeface="Calibri" panose="020F0502020204030204" pitchFamily="34" charset="0"/>
                <a:cs typeface="Times New Roman" panose="02020603050405020304" pitchFamily="18" charset="0"/>
              </a:rPr>
              <a:t>System as cause of behavior</a:t>
            </a:r>
            <a:endParaRPr lang="en-US" sz="1800" b="0" dirty="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lstStyle/>
          <a:p>
            <a:r>
              <a:rPr lang="en-US" dirty="0">
                <a:latin typeface="+mn-lt"/>
                <a:cs typeface="Times New Roman" panose="02020603050405020304" pitchFamily="18" charset="0"/>
              </a:rPr>
              <a:t>Swarm AI engineering skillset</a:t>
            </a:r>
            <a:endParaRPr lang="en-US" dirty="0">
              <a:latin typeface="+mn-lt"/>
            </a:endParaRPr>
          </a:p>
        </p:txBody>
      </p:sp>
      <p:pic>
        <p:nvPicPr>
          <p:cNvPr id="10" name="Picture 9">
            <a:extLst>
              <a:ext uri="{FF2B5EF4-FFF2-40B4-BE49-F238E27FC236}">
                <a16:creationId xmlns:a16="http://schemas.microsoft.com/office/drawing/2014/main" id="{A57102E9-5AE5-4FA4-AFF1-DE92F72A5D84}"/>
              </a:ext>
            </a:extLst>
          </p:cNvPr>
          <p:cNvPicPr>
            <a:picLocks noChangeAspect="1"/>
          </p:cNvPicPr>
          <p:nvPr/>
        </p:nvPicPr>
        <p:blipFill>
          <a:blip r:embed="rId3"/>
          <a:stretch>
            <a:fillRect/>
          </a:stretch>
        </p:blipFill>
        <p:spPr>
          <a:xfrm>
            <a:off x="6067821" y="4953820"/>
            <a:ext cx="2138075" cy="1417959"/>
          </a:xfrm>
          <a:prstGeom prst="rect">
            <a:avLst/>
          </a:prstGeom>
        </p:spPr>
      </p:pic>
      <p:pic>
        <p:nvPicPr>
          <p:cNvPr id="11" name="図 10">
            <a:extLst>
              <a:ext uri="{FF2B5EF4-FFF2-40B4-BE49-F238E27FC236}">
                <a16:creationId xmlns:a16="http://schemas.microsoft.com/office/drawing/2014/main" id="{F9020595-4F3C-4D89-AD20-2046434F4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6009" y="3352478"/>
            <a:ext cx="2988484" cy="1417959"/>
          </a:xfrm>
          <a:prstGeom prst="rect">
            <a:avLst/>
          </a:prstGeom>
        </p:spPr>
      </p:pic>
      <p:pic>
        <p:nvPicPr>
          <p:cNvPr id="15" name="Picture 14">
            <a:extLst>
              <a:ext uri="{FF2B5EF4-FFF2-40B4-BE49-F238E27FC236}">
                <a16:creationId xmlns:a16="http://schemas.microsoft.com/office/drawing/2014/main" id="{161ADD48-BCAB-4DBA-A82F-640EE45DAE3C}"/>
              </a:ext>
            </a:extLst>
          </p:cNvPr>
          <p:cNvPicPr>
            <a:picLocks noChangeAspect="1"/>
          </p:cNvPicPr>
          <p:nvPr/>
        </p:nvPicPr>
        <p:blipFill>
          <a:blip r:embed="rId5"/>
          <a:stretch>
            <a:fillRect/>
          </a:stretch>
        </p:blipFill>
        <p:spPr>
          <a:xfrm>
            <a:off x="5057037" y="1558477"/>
            <a:ext cx="2863322" cy="1610619"/>
          </a:xfrm>
          <a:prstGeom prst="rect">
            <a:avLst/>
          </a:prstGeom>
        </p:spPr>
      </p:pic>
    </p:spTree>
    <p:extLst>
      <p:ext uri="{BB962C8B-B14F-4D97-AF65-F5344CB8AC3E}">
        <p14:creationId xmlns:p14="http://schemas.microsoft.com/office/powerpoint/2010/main" val="967658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09" y="1057275"/>
            <a:ext cx="8254115" cy="4886324"/>
          </a:xfrm>
        </p:spPr>
        <p:txBody>
          <a:bodyPr anchor="ctr"/>
          <a:lstStyle/>
          <a:p>
            <a:pPr marL="0" lvl="0" indent="0" algn="ctr">
              <a:lnSpc>
                <a:spcPct val="107000"/>
              </a:lnSpc>
              <a:spcAft>
                <a:spcPts val="0"/>
              </a:spcAft>
              <a:buNone/>
            </a:pPr>
            <a:r>
              <a:rPr lang="en-US" sz="4000" b="0" dirty="0">
                <a:ea typeface="Calibri" panose="020F0502020204030204" pitchFamily="34" charset="0"/>
                <a:cs typeface="Times New Roman" panose="02020603050405020304" pitchFamily="18" charset="0"/>
              </a:rPr>
              <a:t>Swarm AI Applications</a:t>
            </a:r>
          </a:p>
        </p:txBody>
      </p:sp>
    </p:spTree>
    <p:extLst>
      <p:ext uri="{BB962C8B-B14F-4D97-AF65-F5344CB8AC3E}">
        <p14:creationId xmlns:p14="http://schemas.microsoft.com/office/powerpoint/2010/main" val="4230265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09" y="1057275"/>
            <a:ext cx="8254115" cy="4886324"/>
          </a:xfrm>
        </p:spPr>
        <p:txBody>
          <a:bodyPr/>
          <a:lstStyle/>
          <a:p>
            <a:pPr marL="0" lvl="0" indent="0" algn="ctr">
              <a:lnSpc>
                <a:spcPct val="107000"/>
              </a:lnSpc>
              <a:spcAft>
                <a:spcPts val="0"/>
              </a:spcAft>
              <a:buNone/>
            </a:pPr>
            <a:r>
              <a:rPr lang="en-US" sz="2000" dirty="0">
                <a:latin typeface="+mj-lt"/>
                <a:ea typeface="Calibri" panose="020F0502020204030204" pitchFamily="34" charset="0"/>
                <a:cs typeface="Times New Roman" panose="02020603050405020304" pitchFamily="18" charset="0"/>
              </a:rPr>
              <a:t>Swarms can be used to counter other swarms</a:t>
            </a:r>
            <a:endParaRPr lang="en-US"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US" sz="2000" b="0" dirty="0">
              <a:latin typeface="+mj-lt"/>
            </a:endParaRPr>
          </a:p>
          <a:p>
            <a:pPr marL="342900" lvl="0" indent="-342900">
              <a:lnSpc>
                <a:spcPct val="107000"/>
              </a:lnSpc>
              <a:spcAft>
                <a:spcPts val="0"/>
              </a:spcAft>
              <a:buFont typeface="Symbol" panose="05050102010706020507" pitchFamily="18" charset="2"/>
              <a:buChar char=""/>
            </a:pPr>
            <a:r>
              <a:rPr lang="en-US" sz="2000" b="0" dirty="0">
                <a:latin typeface="+mj-lt"/>
              </a:rPr>
              <a:t>Service Academies Swarm Challenge in 2017</a:t>
            </a: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Cheap, replaceable UAS used to defeat more expensive UAS</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Swarms can follow tactics found in nature; sharks vs. schools of fish, etc.</a:t>
            </a:r>
          </a:p>
        </p:txBody>
      </p:sp>
      <p:sp>
        <p:nvSpPr>
          <p:cNvPr id="3" name="Title 2"/>
          <p:cNvSpPr>
            <a:spLocks noGrp="1"/>
          </p:cNvSpPr>
          <p:nvPr>
            <p:ph type="title"/>
          </p:nvPr>
        </p:nvSpPr>
        <p:spPr/>
        <p:txBody>
          <a:bodyPr/>
          <a:lstStyle/>
          <a:p>
            <a:r>
              <a:rPr lang="en-US" dirty="0">
                <a:latin typeface="+mn-lt"/>
                <a:cs typeface="Times New Roman" panose="02020603050405020304" pitchFamily="18" charset="0"/>
              </a:rPr>
              <a:t>Swarm Vs. swarm</a:t>
            </a:r>
            <a:endParaRPr lang="en-US" dirty="0">
              <a:latin typeface="+mn-lt"/>
            </a:endParaRPr>
          </a:p>
        </p:txBody>
      </p:sp>
      <p:pic>
        <p:nvPicPr>
          <p:cNvPr id="5" name="Picture 4">
            <a:extLst>
              <a:ext uri="{FF2B5EF4-FFF2-40B4-BE49-F238E27FC236}">
                <a16:creationId xmlns:a16="http://schemas.microsoft.com/office/drawing/2014/main" id="{32E59B4B-6BD9-4720-A947-29DFF7660E61}"/>
              </a:ext>
            </a:extLst>
          </p:cNvPr>
          <p:cNvPicPr>
            <a:picLocks noChangeAspect="1"/>
          </p:cNvPicPr>
          <p:nvPr/>
        </p:nvPicPr>
        <p:blipFill>
          <a:blip r:embed="rId2"/>
          <a:stretch>
            <a:fillRect/>
          </a:stretch>
        </p:blipFill>
        <p:spPr>
          <a:xfrm>
            <a:off x="1281689" y="4108736"/>
            <a:ext cx="6580621" cy="2069524"/>
          </a:xfrm>
          <a:prstGeom prst="rect">
            <a:avLst/>
          </a:prstGeom>
        </p:spPr>
      </p:pic>
      <p:pic>
        <p:nvPicPr>
          <p:cNvPr id="6" name="Picture 5">
            <a:extLst>
              <a:ext uri="{FF2B5EF4-FFF2-40B4-BE49-F238E27FC236}">
                <a16:creationId xmlns:a16="http://schemas.microsoft.com/office/drawing/2014/main" id="{2D999F54-D933-417F-A1C4-2C874B8E2B1C}"/>
              </a:ext>
            </a:extLst>
          </p:cNvPr>
          <p:cNvPicPr>
            <a:picLocks noChangeAspect="1"/>
          </p:cNvPicPr>
          <p:nvPr/>
        </p:nvPicPr>
        <p:blipFill>
          <a:blip r:embed="rId3"/>
          <a:stretch>
            <a:fillRect/>
          </a:stretch>
        </p:blipFill>
        <p:spPr>
          <a:xfrm>
            <a:off x="6899564" y="274639"/>
            <a:ext cx="688937" cy="602820"/>
          </a:xfrm>
          <a:prstGeom prst="rect">
            <a:avLst/>
          </a:prstGeom>
        </p:spPr>
      </p:pic>
    </p:spTree>
    <p:extLst>
      <p:ext uri="{BB962C8B-B14F-4D97-AF65-F5344CB8AC3E}">
        <p14:creationId xmlns:p14="http://schemas.microsoft.com/office/powerpoint/2010/main" val="421183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09" y="1057275"/>
            <a:ext cx="8254115" cy="4886324"/>
          </a:xfrm>
        </p:spPr>
        <p:txBody>
          <a:bodyPr/>
          <a:lstStyle/>
          <a:p>
            <a:pPr marL="0" lvl="0" indent="0" algn="ctr">
              <a:lnSpc>
                <a:spcPct val="107000"/>
              </a:lnSpc>
              <a:spcAft>
                <a:spcPts val="0"/>
              </a:spcAft>
              <a:buNone/>
            </a:pPr>
            <a:r>
              <a:rPr lang="en-US" sz="2000" dirty="0">
                <a:latin typeface="+mj-lt"/>
                <a:ea typeface="Calibri" panose="020F0502020204030204" pitchFamily="34" charset="0"/>
                <a:cs typeface="Times New Roman" panose="02020603050405020304" pitchFamily="18" charset="0"/>
              </a:rPr>
              <a:t>Apply swarms to target acquisition</a:t>
            </a:r>
          </a:p>
          <a:p>
            <a:pPr marL="0" lvl="0" indent="0">
              <a:lnSpc>
                <a:spcPct val="107000"/>
              </a:lnSpc>
              <a:spcAft>
                <a:spcPts val="0"/>
              </a:spcAft>
              <a:buNone/>
            </a:pPr>
            <a:endParaRPr lang="en-US"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rPr>
              <a:t>Cooperatively search for and locate targets</a:t>
            </a: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Dynamically change position to improve target certainty*</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Arbitrate between target priority based on sensor data</a:t>
            </a:r>
          </a:p>
        </p:txBody>
      </p:sp>
      <p:sp>
        <p:nvSpPr>
          <p:cNvPr id="3" name="Title 2"/>
          <p:cNvSpPr>
            <a:spLocks noGrp="1"/>
          </p:cNvSpPr>
          <p:nvPr>
            <p:ph type="title"/>
          </p:nvPr>
        </p:nvSpPr>
        <p:spPr/>
        <p:txBody>
          <a:bodyPr/>
          <a:lstStyle/>
          <a:p>
            <a:r>
              <a:rPr lang="en-US" dirty="0">
                <a:latin typeface="+mn-lt"/>
                <a:cs typeface="Times New Roman" panose="02020603050405020304" pitchFamily="18" charset="0"/>
              </a:rPr>
              <a:t>Target acquisition</a:t>
            </a:r>
            <a:endParaRPr lang="en-US" dirty="0">
              <a:latin typeface="+mn-lt"/>
            </a:endParaRPr>
          </a:p>
        </p:txBody>
      </p:sp>
      <p:pic>
        <p:nvPicPr>
          <p:cNvPr id="5" name="Picture 4">
            <a:extLst>
              <a:ext uri="{FF2B5EF4-FFF2-40B4-BE49-F238E27FC236}">
                <a16:creationId xmlns:a16="http://schemas.microsoft.com/office/drawing/2014/main" id="{908D7F97-27D8-41C2-BE98-AC86298C98D6}"/>
              </a:ext>
            </a:extLst>
          </p:cNvPr>
          <p:cNvPicPr>
            <a:picLocks noChangeAspect="1"/>
          </p:cNvPicPr>
          <p:nvPr/>
        </p:nvPicPr>
        <p:blipFill>
          <a:blip r:embed="rId2"/>
          <a:stretch>
            <a:fillRect/>
          </a:stretch>
        </p:blipFill>
        <p:spPr>
          <a:xfrm>
            <a:off x="477669" y="3623947"/>
            <a:ext cx="7870518" cy="2197560"/>
          </a:xfrm>
          <a:prstGeom prst="rect">
            <a:avLst/>
          </a:prstGeom>
        </p:spPr>
      </p:pic>
      <p:sp>
        <p:nvSpPr>
          <p:cNvPr id="6" name="TextBox 5">
            <a:extLst>
              <a:ext uri="{FF2B5EF4-FFF2-40B4-BE49-F238E27FC236}">
                <a16:creationId xmlns:a16="http://schemas.microsoft.com/office/drawing/2014/main" id="{9719ADF5-4148-4A47-9E6F-86C75CE184A5}"/>
              </a:ext>
            </a:extLst>
          </p:cNvPr>
          <p:cNvSpPr txBox="1"/>
          <p:nvPr/>
        </p:nvSpPr>
        <p:spPr>
          <a:xfrm>
            <a:off x="442208" y="6050547"/>
            <a:ext cx="7376426" cy="738664"/>
          </a:xfrm>
          <a:prstGeom prst="rect">
            <a:avLst/>
          </a:prstGeom>
          <a:noFill/>
        </p:spPr>
        <p:txBody>
          <a:bodyPr wrap="square" rtlCol="0">
            <a:spAutoFit/>
          </a:bodyPr>
          <a:lstStyle/>
          <a:p>
            <a:r>
              <a:rPr lang="en-US" sz="1400" dirty="0"/>
              <a:t>*R. Arnold, B. Abruzzo, and C. </a:t>
            </a:r>
            <a:r>
              <a:rPr lang="en-US" sz="1400" dirty="0" err="1"/>
              <a:t>Korpela</a:t>
            </a:r>
            <a:r>
              <a:rPr lang="en-US" sz="1400" dirty="0"/>
              <a:t>. </a:t>
            </a:r>
            <a:r>
              <a:rPr lang="en-US" sz="1400" i="1" dirty="0"/>
              <a:t>Towards a Heterogeneous Swarm for Object Classification</a:t>
            </a:r>
            <a:r>
              <a:rPr lang="en-US" sz="1400" dirty="0"/>
              <a:t>, IEEE National Aerospace and Electronics Conference, 2019.</a:t>
            </a:r>
          </a:p>
          <a:p>
            <a:endParaRPr lang="en-US" sz="1400" dirty="0"/>
          </a:p>
        </p:txBody>
      </p:sp>
      <p:pic>
        <p:nvPicPr>
          <p:cNvPr id="7" name="Picture 6">
            <a:extLst>
              <a:ext uri="{FF2B5EF4-FFF2-40B4-BE49-F238E27FC236}">
                <a16:creationId xmlns:a16="http://schemas.microsoft.com/office/drawing/2014/main" id="{71EF10EF-84C9-46D1-B73E-B519E5F700F9}"/>
              </a:ext>
            </a:extLst>
          </p:cNvPr>
          <p:cNvPicPr>
            <a:picLocks noChangeAspect="1"/>
          </p:cNvPicPr>
          <p:nvPr/>
        </p:nvPicPr>
        <p:blipFill>
          <a:blip r:embed="rId3"/>
          <a:stretch>
            <a:fillRect/>
          </a:stretch>
        </p:blipFill>
        <p:spPr>
          <a:xfrm>
            <a:off x="6899564" y="274639"/>
            <a:ext cx="688937" cy="602820"/>
          </a:xfrm>
          <a:prstGeom prst="rect">
            <a:avLst/>
          </a:prstGeom>
        </p:spPr>
      </p:pic>
    </p:spTree>
    <p:extLst>
      <p:ext uri="{BB962C8B-B14F-4D97-AF65-F5344CB8AC3E}">
        <p14:creationId xmlns:p14="http://schemas.microsoft.com/office/powerpoint/2010/main" val="3610796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09" y="1057275"/>
            <a:ext cx="8254115" cy="4886324"/>
          </a:xfrm>
        </p:spPr>
        <p:txBody>
          <a:bodyPr/>
          <a:lstStyle/>
          <a:p>
            <a:pPr marL="0" lvl="0" indent="0" algn="ctr">
              <a:lnSpc>
                <a:spcPct val="107000"/>
              </a:lnSpc>
              <a:spcAft>
                <a:spcPts val="0"/>
              </a:spcAft>
              <a:buNone/>
            </a:pPr>
            <a:r>
              <a:rPr lang="en-US" sz="2000" dirty="0">
                <a:latin typeface="+mj-lt"/>
                <a:ea typeface="Calibri" panose="020F0502020204030204" pitchFamily="34" charset="0"/>
                <a:cs typeface="Times New Roman" panose="02020603050405020304" pitchFamily="18" charset="0"/>
              </a:rPr>
              <a:t>Apply swarms to munitions</a:t>
            </a:r>
          </a:p>
          <a:p>
            <a:pPr marL="0" lvl="0" indent="0">
              <a:lnSpc>
                <a:spcPct val="107000"/>
              </a:lnSpc>
              <a:spcAft>
                <a:spcPts val="0"/>
              </a:spcAft>
              <a:buNone/>
            </a:pPr>
            <a:endParaRPr lang="en-US"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rPr>
              <a:t>Target selection: dynamic arbitration between multiple targets</a:t>
            </a: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Munitions that auto-distribute over a sheaf in fire control processing</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Swarm of loitering munitions</a:t>
            </a:r>
          </a:p>
          <a:p>
            <a:pPr marL="574675" lvl="1" indent="-342900">
              <a:lnSpc>
                <a:spcPct val="107000"/>
              </a:lnSpc>
              <a:spcAft>
                <a:spcPts val="0"/>
              </a:spcAft>
              <a:buFont typeface="Wingdings" panose="05000000000000000000" pitchFamily="2" charset="2"/>
              <a:buChar char="§"/>
            </a:pPr>
            <a:r>
              <a:rPr lang="en-US" sz="1800" dirty="0">
                <a:latin typeface="+mj-lt"/>
                <a:ea typeface="Calibri" panose="020F0502020204030204" pitchFamily="34" charset="0"/>
                <a:cs typeface="Times New Roman" panose="02020603050405020304" pitchFamily="18" charset="0"/>
              </a:rPr>
              <a:t>Multiple passes over targets</a:t>
            </a:r>
          </a:p>
          <a:p>
            <a:pPr marL="574675" lvl="1" indent="-342900">
              <a:lnSpc>
                <a:spcPct val="107000"/>
              </a:lnSpc>
              <a:spcAft>
                <a:spcPts val="0"/>
              </a:spcAft>
              <a:buFont typeface="Wingdings" panose="05000000000000000000" pitchFamily="2" charset="2"/>
              <a:buChar char="§"/>
            </a:pPr>
            <a:r>
              <a:rPr lang="en-US" sz="1800" b="0" dirty="0">
                <a:latin typeface="+mj-lt"/>
                <a:ea typeface="Calibri" panose="020F0502020204030204" pitchFamily="34" charset="0"/>
                <a:cs typeface="Times New Roman" panose="02020603050405020304" pitchFamily="18" charset="0"/>
              </a:rPr>
              <a:t>Dynamically select targets</a:t>
            </a:r>
          </a:p>
          <a:p>
            <a:pPr marL="574675" lvl="1" indent="-342900">
              <a:lnSpc>
                <a:spcPct val="107000"/>
              </a:lnSpc>
              <a:spcAft>
                <a:spcPts val="0"/>
              </a:spcAft>
              <a:buFont typeface="Wingdings" panose="05000000000000000000" pitchFamily="2" charset="2"/>
              <a:buChar char="§"/>
            </a:pPr>
            <a:r>
              <a:rPr lang="en-US" sz="1800" dirty="0">
                <a:latin typeface="+mj-lt"/>
                <a:ea typeface="Calibri" panose="020F0502020204030204" pitchFamily="34" charset="0"/>
                <a:cs typeface="Times New Roman" panose="02020603050405020304" pitchFamily="18" charset="0"/>
              </a:rPr>
              <a:t>Select number of munitions </a:t>
            </a:r>
          </a:p>
          <a:p>
            <a:pPr marL="231775" lvl="1" indent="0">
              <a:lnSpc>
                <a:spcPct val="107000"/>
              </a:lnSpc>
              <a:spcAft>
                <a:spcPts val="0"/>
              </a:spcAft>
              <a:buNone/>
            </a:pPr>
            <a:r>
              <a:rPr lang="en-US" sz="1800" dirty="0">
                <a:latin typeface="+mj-lt"/>
                <a:ea typeface="Calibri" panose="020F0502020204030204" pitchFamily="34" charset="0"/>
                <a:cs typeface="Times New Roman" panose="02020603050405020304" pitchFamily="18" charset="0"/>
              </a:rPr>
              <a:t>p</a:t>
            </a:r>
            <a:r>
              <a:rPr lang="en-US" sz="1800" b="0" dirty="0">
                <a:latin typeface="+mj-lt"/>
                <a:ea typeface="Calibri" panose="020F0502020204030204" pitchFamily="34" charset="0"/>
                <a:cs typeface="Times New Roman" panose="02020603050405020304" pitchFamily="18" charset="0"/>
              </a:rPr>
              <a:t>er target based on priority</a:t>
            </a:r>
            <a:endParaRPr lang="en-US" sz="1800" dirty="0">
              <a:latin typeface="+mj-lt"/>
              <a:ea typeface="Calibri" panose="020F0502020204030204" pitchFamily="34" charset="0"/>
              <a:cs typeface="Times New Roman" panose="02020603050405020304" pitchFamily="18" charset="0"/>
            </a:endParaRPr>
          </a:p>
          <a:p>
            <a:pPr marL="231775" lvl="1" indent="0">
              <a:lnSpc>
                <a:spcPct val="107000"/>
              </a:lnSpc>
              <a:spcAft>
                <a:spcPts val="0"/>
              </a:spcAft>
              <a:buNone/>
            </a:pPr>
            <a:r>
              <a:rPr lang="en-US" sz="1800" dirty="0">
                <a:latin typeface="+mj-lt"/>
                <a:ea typeface="Calibri" panose="020F0502020204030204" pitchFamily="34" charset="0"/>
                <a:cs typeface="Times New Roman" panose="02020603050405020304" pitchFamily="18" charset="0"/>
              </a:rPr>
              <a:t>s</a:t>
            </a:r>
            <a:r>
              <a:rPr lang="en-US" sz="1800" b="0" dirty="0">
                <a:latin typeface="+mj-lt"/>
                <a:ea typeface="Calibri" panose="020F0502020204030204" pitchFamily="34" charset="0"/>
                <a:cs typeface="Times New Roman" panose="02020603050405020304" pitchFamily="18" charset="0"/>
              </a:rPr>
              <a:t>uch as proximity or payload</a:t>
            </a:r>
          </a:p>
        </p:txBody>
      </p:sp>
      <p:sp>
        <p:nvSpPr>
          <p:cNvPr id="3" name="Title 2"/>
          <p:cNvSpPr>
            <a:spLocks noGrp="1"/>
          </p:cNvSpPr>
          <p:nvPr>
            <p:ph type="title"/>
          </p:nvPr>
        </p:nvSpPr>
        <p:spPr/>
        <p:txBody>
          <a:bodyPr/>
          <a:lstStyle/>
          <a:p>
            <a:r>
              <a:rPr lang="en-US" dirty="0">
                <a:latin typeface="+mn-lt"/>
                <a:cs typeface="Times New Roman" panose="02020603050405020304" pitchFamily="18" charset="0"/>
              </a:rPr>
              <a:t>Swarming munitions</a:t>
            </a:r>
            <a:endParaRPr lang="en-US" dirty="0">
              <a:latin typeface="+mn-lt"/>
            </a:endParaRPr>
          </a:p>
        </p:txBody>
      </p:sp>
      <p:pic>
        <p:nvPicPr>
          <p:cNvPr id="7" name="Picture 6">
            <a:extLst>
              <a:ext uri="{FF2B5EF4-FFF2-40B4-BE49-F238E27FC236}">
                <a16:creationId xmlns:a16="http://schemas.microsoft.com/office/drawing/2014/main" id="{CFFD8F8E-2891-4060-8EF8-99EE8AF9A53D}"/>
              </a:ext>
            </a:extLst>
          </p:cNvPr>
          <p:cNvPicPr>
            <a:picLocks noChangeAspect="1"/>
          </p:cNvPicPr>
          <p:nvPr/>
        </p:nvPicPr>
        <p:blipFill>
          <a:blip r:embed="rId3"/>
          <a:stretch>
            <a:fillRect/>
          </a:stretch>
        </p:blipFill>
        <p:spPr>
          <a:xfrm>
            <a:off x="4569266" y="3340985"/>
            <a:ext cx="3911745" cy="2459740"/>
          </a:xfrm>
          <a:prstGeom prst="rect">
            <a:avLst/>
          </a:prstGeom>
        </p:spPr>
      </p:pic>
      <p:sp>
        <p:nvSpPr>
          <p:cNvPr id="8" name="TextBox 7">
            <a:extLst>
              <a:ext uri="{FF2B5EF4-FFF2-40B4-BE49-F238E27FC236}">
                <a16:creationId xmlns:a16="http://schemas.microsoft.com/office/drawing/2014/main" id="{816D4CF2-FB40-48CA-BF1A-42DDCF89ECB6}"/>
              </a:ext>
            </a:extLst>
          </p:cNvPr>
          <p:cNvSpPr txBox="1"/>
          <p:nvPr/>
        </p:nvSpPr>
        <p:spPr>
          <a:xfrm>
            <a:off x="4808161" y="5943599"/>
            <a:ext cx="3433953" cy="338554"/>
          </a:xfrm>
          <a:prstGeom prst="rect">
            <a:avLst/>
          </a:prstGeom>
          <a:noFill/>
        </p:spPr>
        <p:txBody>
          <a:bodyPr wrap="none" rtlCol="0">
            <a:spAutoFit/>
          </a:bodyPr>
          <a:lstStyle/>
          <a:p>
            <a:r>
              <a:rPr lang="en-US" sz="1600" dirty="0"/>
              <a:t>Army Field Manual 23-91 Chapter 4</a:t>
            </a:r>
          </a:p>
        </p:txBody>
      </p:sp>
    </p:spTree>
    <p:extLst>
      <p:ext uri="{BB962C8B-B14F-4D97-AF65-F5344CB8AC3E}">
        <p14:creationId xmlns:p14="http://schemas.microsoft.com/office/powerpoint/2010/main" val="3462281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5627FF-0FD3-4743-B166-A8AC9E82A3C5}"/>
              </a:ext>
            </a:extLst>
          </p:cNvPr>
          <p:cNvSpPr>
            <a:spLocks noGrp="1"/>
          </p:cNvSpPr>
          <p:nvPr>
            <p:ph idx="1"/>
          </p:nvPr>
        </p:nvSpPr>
        <p:spPr/>
        <p:txBody>
          <a:bodyPr/>
          <a:lstStyle/>
          <a:p>
            <a:pPr marL="0" indent="0">
              <a:buNone/>
            </a:pPr>
            <a:r>
              <a:rPr lang="en-US" sz="2000" u="sng" dirty="0"/>
              <a:t>Background</a:t>
            </a:r>
          </a:p>
          <a:p>
            <a:r>
              <a:rPr lang="en-US" dirty="0"/>
              <a:t>Artificial Intelligence</a:t>
            </a:r>
          </a:p>
          <a:p>
            <a:r>
              <a:rPr lang="en-US" dirty="0"/>
              <a:t>Swarms and Multi-Agent Systems</a:t>
            </a:r>
          </a:p>
          <a:p>
            <a:r>
              <a:rPr lang="en-US" dirty="0"/>
              <a:t>Benefits and Current Efforts</a:t>
            </a:r>
          </a:p>
          <a:p>
            <a:r>
              <a:rPr lang="en-US" dirty="0"/>
              <a:t>Challenges</a:t>
            </a:r>
          </a:p>
          <a:p>
            <a:r>
              <a:rPr lang="en-US" dirty="0"/>
              <a:t>Recommended Skillsets for AI Engineering</a:t>
            </a:r>
          </a:p>
          <a:p>
            <a:endParaRPr lang="en-US" dirty="0"/>
          </a:p>
          <a:p>
            <a:pPr marL="0" indent="0">
              <a:buNone/>
            </a:pPr>
            <a:r>
              <a:rPr lang="en-US" sz="2000" u="sng" dirty="0"/>
              <a:t>Applications</a:t>
            </a:r>
          </a:p>
          <a:p>
            <a:r>
              <a:rPr lang="en-US" dirty="0"/>
              <a:t>Swarm vs. Swarm</a:t>
            </a:r>
          </a:p>
          <a:p>
            <a:r>
              <a:rPr lang="en-US" dirty="0"/>
              <a:t>Target Acquisition</a:t>
            </a:r>
          </a:p>
          <a:p>
            <a:r>
              <a:rPr lang="en-US" dirty="0"/>
              <a:t>Swarming Munitions</a:t>
            </a:r>
          </a:p>
          <a:p>
            <a:r>
              <a:rPr lang="en-US" dirty="0"/>
              <a:t>Threat Detection</a:t>
            </a:r>
          </a:p>
          <a:p>
            <a:r>
              <a:rPr lang="en-US" dirty="0"/>
              <a:t>Remote Sensing</a:t>
            </a:r>
          </a:p>
          <a:p>
            <a:r>
              <a:rPr lang="en-US" dirty="0"/>
              <a:t>Combat Search and Rescue</a:t>
            </a:r>
          </a:p>
          <a:p>
            <a:r>
              <a:rPr lang="en-US" dirty="0"/>
              <a:t>Battlefield Networking</a:t>
            </a:r>
          </a:p>
          <a:p>
            <a:r>
              <a:rPr lang="en-US" dirty="0"/>
              <a:t>Future Work</a:t>
            </a:r>
          </a:p>
        </p:txBody>
      </p:sp>
      <p:sp>
        <p:nvSpPr>
          <p:cNvPr id="3" name="Title 2">
            <a:extLst>
              <a:ext uri="{FF2B5EF4-FFF2-40B4-BE49-F238E27FC236}">
                <a16:creationId xmlns:a16="http://schemas.microsoft.com/office/drawing/2014/main" id="{2DAB2188-44A0-435A-A88F-26D8EC18AEA4}"/>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413412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09" y="1057275"/>
            <a:ext cx="8254115" cy="2513534"/>
          </a:xfrm>
        </p:spPr>
        <p:txBody>
          <a:bodyPr/>
          <a:lstStyle/>
          <a:p>
            <a:pPr marL="0" lvl="0" indent="0" algn="ctr">
              <a:lnSpc>
                <a:spcPct val="107000"/>
              </a:lnSpc>
              <a:spcAft>
                <a:spcPts val="0"/>
              </a:spcAft>
              <a:buNone/>
            </a:pPr>
            <a:r>
              <a:rPr lang="en-US" sz="2000" dirty="0">
                <a:latin typeface="+mj-lt"/>
                <a:ea typeface="Calibri" panose="020F0502020204030204" pitchFamily="34" charset="0"/>
                <a:cs typeface="Times New Roman" panose="02020603050405020304" pitchFamily="18" charset="0"/>
              </a:rPr>
              <a:t>Apply swarms to threat detection</a:t>
            </a:r>
          </a:p>
          <a:p>
            <a:pPr marL="0" lvl="0" indent="0">
              <a:lnSpc>
                <a:spcPct val="107000"/>
              </a:lnSpc>
              <a:spcAft>
                <a:spcPts val="0"/>
              </a:spcAft>
              <a:buNone/>
            </a:pPr>
            <a:endParaRPr lang="en-US"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rPr>
              <a:t>Use machine learning and neural networks to detect threat posture*</a:t>
            </a: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Equip a swarm with on-board detection software</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Pinpoint and react to presence of threat in useful ways</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lstStyle/>
          <a:p>
            <a:r>
              <a:rPr lang="en-US" dirty="0">
                <a:latin typeface="+mn-lt"/>
                <a:cs typeface="Times New Roman" panose="02020603050405020304" pitchFamily="18" charset="0"/>
              </a:rPr>
              <a:t>Threat detection</a:t>
            </a:r>
            <a:endParaRPr lang="en-US" dirty="0">
              <a:latin typeface="+mn-lt"/>
            </a:endParaRPr>
          </a:p>
        </p:txBody>
      </p:sp>
      <p:sp>
        <p:nvSpPr>
          <p:cNvPr id="5" name="TextBox 4">
            <a:extLst>
              <a:ext uri="{FF2B5EF4-FFF2-40B4-BE49-F238E27FC236}">
                <a16:creationId xmlns:a16="http://schemas.microsoft.com/office/drawing/2014/main" id="{728A0F43-AE21-4277-83DC-9E7B23EDC613}"/>
              </a:ext>
            </a:extLst>
          </p:cNvPr>
          <p:cNvSpPr txBox="1"/>
          <p:nvPr/>
        </p:nvSpPr>
        <p:spPr>
          <a:xfrm>
            <a:off x="442207" y="6050547"/>
            <a:ext cx="7869585" cy="684803"/>
          </a:xfrm>
          <a:prstGeom prst="rect">
            <a:avLst/>
          </a:prstGeom>
          <a:noFill/>
        </p:spPr>
        <p:txBody>
          <a:bodyPr wrap="square" rtlCol="0">
            <a:spAutoFit/>
          </a:bodyPr>
          <a:lstStyle/>
          <a:p>
            <a:r>
              <a:rPr lang="en-US" sz="1400" dirty="0"/>
              <a:t>*B. Abruzzo, K. Carey, C. Lowrance, E. </a:t>
            </a:r>
            <a:r>
              <a:rPr lang="en-US" sz="1400" dirty="0" err="1"/>
              <a:t>Sturzinger</a:t>
            </a:r>
            <a:r>
              <a:rPr lang="en-US" sz="1400" dirty="0"/>
              <a:t>, R. Arnold, and C. </a:t>
            </a:r>
            <a:r>
              <a:rPr lang="en-US" sz="1400" dirty="0" err="1"/>
              <a:t>Korpela</a:t>
            </a:r>
            <a:r>
              <a:rPr lang="en-US" sz="1400" dirty="0"/>
              <a:t>. </a:t>
            </a:r>
            <a:r>
              <a:rPr lang="en-US" sz="1400" i="1" dirty="0"/>
              <a:t>Cascaded Neural Networks for Identification and Posture-Based Threat Assessment of Armed People, </a:t>
            </a:r>
            <a:r>
              <a:rPr lang="en-US" sz="1400" dirty="0"/>
              <a:t>2019.</a:t>
            </a:r>
          </a:p>
          <a:p>
            <a:endParaRPr lang="en-US" sz="1050" dirty="0"/>
          </a:p>
        </p:txBody>
      </p:sp>
      <p:pic>
        <p:nvPicPr>
          <p:cNvPr id="6" name="Picture 5">
            <a:extLst>
              <a:ext uri="{FF2B5EF4-FFF2-40B4-BE49-F238E27FC236}">
                <a16:creationId xmlns:a16="http://schemas.microsoft.com/office/drawing/2014/main" id="{0FDE84C9-FB3B-4303-AE60-760B367C6B11}"/>
              </a:ext>
            </a:extLst>
          </p:cNvPr>
          <p:cNvPicPr>
            <a:picLocks noChangeAspect="1"/>
          </p:cNvPicPr>
          <p:nvPr/>
        </p:nvPicPr>
        <p:blipFill>
          <a:blip r:embed="rId3"/>
          <a:stretch>
            <a:fillRect/>
          </a:stretch>
        </p:blipFill>
        <p:spPr>
          <a:xfrm>
            <a:off x="3420072" y="3839858"/>
            <a:ext cx="2104762" cy="1742857"/>
          </a:xfrm>
          <a:prstGeom prst="rect">
            <a:avLst/>
          </a:prstGeom>
        </p:spPr>
      </p:pic>
      <p:pic>
        <p:nvPicPr>
          <p:cNvPr id="8" name="Picture 7">
            <a:extLst>
              <a:ext uri="{FF2B5EF4-FFF2-40B4-BE49-F238E27FC236}">
                <a16:creationId xmlns:a16="http://schemas.microsoft.com/office/drawing/2014/main" id="{B4B5DCB5-F9D7-4F74-AF79-93F774D47155}"/>
              </a:ext>
            </a:extLst>
          </p:cNvPr>
          <p:cNvPicPr>
            <a:picLocks noChangeAspect="1"/>
          </p:cNvPicPr>
          <p:nvPr/>
        </p:nvPicPr>
        <p:blipFill>
          <a:blip r:embed="rId4"/>
          <a:stretch>
            <a:fillRect/>
          </a:stretch>
        </p:blipFill>
        <p:spPr>
          <a:xfrm>
            <a:off x="6446824" y="3940141"/>
            <a:ext cx="1190625" cy="1200150"/>
          </a:xfrm>
          <a:prstGeom prst="rect">
            <a:avLst/>
          </a:prstGeom>
        </p:spPr>
      </p:pic>
      <p:sp>
        <p:nvSpPr>
          <p:cNvPr id="9" name="TextBox 8">
            <a:extLst>
              <a:ext uri="{FF2B5EF4-FFF2-40B4-BE49-F238E27FC236}">
                <a16:creationId xmlns:a16="http://schemas.microsoft.com/office/drawing/2014/main" id="{D2CBC79C-F918-4444-890F-E9B0DAE3BC3B}"/>
              </a:ext>
            </a:extLst>
          </p:cNvPr>
          <p:cNvSpPr txBox="1"/>
          <p:nvPr/>
        </p:nvSpPr>
        <p:spPr>
          <a:xfrm>
            <a:off x="5663934" y="5140291"/>
            <a:ext cx="2334935" cy="369332"/>
          </a:xfrm>
          <a:prstGeom prst="rect">
            <a:avLst/>
          </a:prstGeom>
          <a:noFill/>
        </p:spPr>
        <p:txBody>
          <a:bodyPr wrap="none" rtlCol="0">
            <a:spAutoFit/>
          </a:bodyPr>
          <a:lstStyle/>
          <a:p>
            <a:r>
              <a:rPr lang="en-US" sz="1800" dirty="0"/>
              <a:t>High Threat Posture*</a:t>
            </a:r>
          </a:p>
        </p:txBody>
      </p:sp>
      <p:pic>
        <p:nvPicPr>
          <p:cNvPr id="11" name="Picture 10">
            <a:extLst>
              <a:ext uri="{FF2B5EF4-FFF2-40B4-BE49-F238E27FC236}">
                <a16:creationId xmlns:a16="http://schemas.microsoft.com/office/drawing/2014/main" id="{EC3800C0-5820-4762-A8BA-89E01450D762}"/>
              </a:ext>
            </a:extLst>
          </p:cNvPr>
          <p:cNvPicPr>
            <a:picLocks noChangeAspect="1"/>
          </p:cNvPicPr>
          <p:nvPr/>
        </p:nvPicPr>
        <p:blipFill>
          <a:blip r:embed="rId5"/>
          <a:stretch>
            <a:fillRect/>
          </a:stretch>
        </p:blipFill>
        <p:spPr>
          <a:xfrm>
            <a:off x="720400" y="3900669"/>
            <a:ext cx="904762" cy="600000"/>
          </a:xfrm>
          <a:prstGeom prst="rect">
            <a:avLst/>
          </a:prstGeom>
        </p:spPr>
      </p:pic>
      <p:pic>
        <p:nvPicPr>
          <p:cNvPr id="13" name="Picture 12">
            <a:extLst>
              <a:ext uri="{FF2B5EF4-FFF2-40B4-BE49-F238E27FC236}">
                <a16:creationId xmlns:a16="http://schemas.microsoft.com/office/drawing/2014/main" id="{4DA8F84D-7967-44AC-A132-044A3A097951}"/>
              </a:ext>
            </a:extLst>
          </p:cNvPr>
          <p:cNvPicPr>
            <a:picLocks noChangeAspect="1"/>
          </p:cNvPicPr>
          <p:nvPr/>
        </p:nvPicPr>
        <p:blipFill>
          <a:blip r:embed="rId5"/>
          <a:stretch>
            <a:fillRect/>
          </a:stretch>
        </p:blipFill>
        <p:spPr>
          <a:xfrm>
            <a:off x="1034561" y="4862561"/>
            <a:ext cx="904762" cy="600000"/>
          </a:xfrm>
          <a:prstGeom prst="rect">
            <a:avLst/>
          </a:prstGeom>
        </p:spPr>
      </p:pic>
      <p:pic>
        <p:nvPicPr>
          <p:cNvPr id="15" name="Picture 14">
            <a:extLst>
              <a:ext uri="{FF2B5EF4-FFF2-40B4-BE49-F238E27FC236}">
                <a16:creationId xmlns:a16="http://schemas.microsoft.com/office/drawing/2014/main" id="{5D5CA9DB-A265-4035-B49B-B38AB0887FC0}"/>
              </a:ext>
            </a:extLst>
          </p:cNvPr>
          <p:cNvPicPr>
            <a:picLocks noChangeAspect="1"/>
          </p:cNvPicPr>
          <p:nvPr/>
        </p:nvPicPr>
        <p:blipFill>
          <a:blip r:embed="rId5"/>
          <a:stretch>
            <a:fillRect/>
          </a:stretch>
        </p:blipFill>
        <p:spPr>
          <a:xfrm>
            <a:off x="2070236" y="4200669"/>
            <a:ext cx="904762" cy="600000"/>
          </a:xfrm>
          <a:prstGeom prst="rect">
            <a:avLst/>
          </a:prstGeom>
        </p:spPr>
      </p:pic>
      <p:cxnSp>
        <p:nvCxnSpPr>
          <p:cNvPr id="29" name="Straight Arrow Connector 28">
            <a:extLst>
              <a:ext uri="{FF2B5EF4-FFF2-40B4-BE49-F238E27FC236}">
                <a16:creationId xmlns:a16="http://schemas.microsoft.com/office/drawing/2014/main" id="{C4563667-E388-4AB9-A44C-09F751ABC065}"/>
              </a:ext>
            </a:extLst>
          </p:cNvPr>
          <p:cNvCxnSpPr>
            <a:cxnSpLocks/>
            <a:stCxn id="11" idx="2"/>
          </p:cNvCxnSpPr>
          <p:nvPr/>
        </p:nvCxnSpPr>
        <p:spPr>
          <a:xfrm>
            <a:off x="1172781" y="4500669"/>
            <a:ext cx="123926" cy="361892"/>
          </a:xfrm>
          <a:prstGeom prst="straightConnector1">
            <a:avLst/>
          </a:prstGeom>
          <a:ln>
            <a:solidFill>
              <a:srgbClr val="0070C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763ABBED-6B36-4C03-9487-0A144259D579}"/>
              </a:ext>
            </a:extLst>
          </p:cNvPr>
          <p:cNvCxnSpPr>
            <a:cxnSpLocks/>
          </p:cNvCxnSpPr>
          <p:nvPr/>
        </p:nvCxnSpPr>
        <p:spPr>
          <a:xfrm flipH="1">
            <a:off x="1827396" y="4711287"/>
            <a:ext cx="440384" cy="266641"/>
          </a:xfrm>
          <a:prstGeom prst="straightConnector1">
            <a:avLst/>
          </a:prstGeom>
          <a:ln>
            <a:solidFill>
              <a:srgbClr val="0070C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CCCCB1ED-D881-4646-B4F3-A0B7C15D8036}"/>
              </a:ext>
            </a:extLst>
          </p:cNvPr>
          <p:cNvCxnSpPr>
            <a:cxnSpLocks/>
            <a:stCxn id="11" idx="3"/>
          </p:cNvCxnSpPr>
          <p:nvPr/>
        </p:nvCxnSpPr>
        <p:spPr>
          <a:xfrm>
            <a:off x="1625162" y="4200669"/>
            <a:ext cx="452381" cy="150000"/>
          </a:xfrm>
          <a:prstGeom prst="straightConnector1">
            <a:avLst/>
          </a:prstGeom>
          <a:ln>
            <a:solidFill>
              <a:srgbClr val="0070C0"/>
            </a:solidFill>
            <a:headEnd type="triangle"/>
            <a:tailEnd type="triangle"/>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54C7BC83-DA44-4059-8351-E2903A5CFE50}"/>
              </a:ext>
            </a:extLst>
          </p:cNvPr>
          <p:cNvPicPr>
            <a:picLocks noChangeAspect="1"/>
          </p:cNvPicPr>
          <p:nvPr/>
        </p:nvPicPr>
        <p:blipFill>
          <a:blip r:embed="rId6"/>
          <a:stretch>
            <a:fillRect/>
          </a:stretch>
        </p:blipFill>
        <p:spPr>
          <a:xfrm>
            <a:off x="6899564" y="274639"/>
            <a:ext cx="688937" cy="602820"/>
          </a:xfrm>
          <a:prstGeom prst="rect">
            <a:avLst/>
          </a:prstGeom>
        </p:spPr>
      </p:pic>
    </p:spTree>
    <p:extLst>
      <p:ext uri="{BB962C8B-B14F-4D97-AF65-F5344CB8AC3E}">
        <p14:creationId xmlns:p14="http://schemas.microsoft.com/office/powerpoint/2010/main" val="3210247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09" y="1057275"/>
            <a:ext cx="8254115" cy="4886324"/>
          </a:xfrm>
        </p:spPr>
        <p:txBody>
          <a:bodyPr/>
          <a:lstStyle/>
          <a:p>
            <a:pPr marL="0" lvl="0" indent="0" algn="ctr">
              <a:lnSpc>
                <a:spcPct val="107000"/>
              </a:lnSpc>
              <a:spcAft>
                <a:spcPts val="0"/>
              </a:spcAft>
              <a:buNone/>
            </a:pPr>
            <a:r>
              <a:rPr lang="en-US" sz="2000" dirty="0">
                <a:latin typeface="+mj-lt"/>
                <a:ea typeface="Calibri" panose="020F0502020204030204" pitchFamily="34" charset="0"/>
                <a:cs typeface="Times New Roman" panose="02020603050405020304" pitchFamily="18" charset="0"/>
              </a:rPr>
              <a:t>Apply swarms to remote sensing</a:t>
            </a:r>
            <a:endParaRPr lang="en-US"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US" sz="2000" b="0" dirty="0">
              <a:latin typeface="+mj-lt"/>
            </a:endParaRPr>
          </a:p>
          <a:p>
            <a:pPr marL="342900" lvl="0" indent="-342900">
              <a:lnSpc>
                <a:spcPct val="107000"/>
              </a:lnSpc>
              <a:spcAft>
                <a:spcPts val="0"/>
              </a:spcAft>
              <a:buFont typeface="Symbol" panose="05050102010706020507" pitchFamily="18" charset="2"/>
              <a:buChar char=""/>
            </a:pPr>
            <a:r>
              <a:rPr lang="en-US" sz="2000" b="0" dirty="0">
                <a:latin typeface="+mj-lt"/>
              </a:rPr>
              <a:t>Swarms can cover large areas efficiently using pattern search algorithms</a:t>
            </a: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Different sensor payloads can be used for different purposes</a:t>
            </a:r>
          </a:p>
          <a:p>
            <a:pPr marL="574675" lvl="1" indent="-342900">
              <a:lnSpc>
                <a:spcPct val="107000"/>
              </a:lnSpc>
              <a:spcAft>
                <a:spcPts val="0"/>
              </a:spcAft>
              <a:buFont typeface="Wingdings" panose="05000000000000000000" pitchFamily="2" charset="2"/>
              <a:buChar char="§"/>
            </a:pPr>
            <a:r>
              <a:rPr lang="en-US" sz="1800" dirty="0">
                <a:latin typeface="+mj-lt"/>
                <a:ea typeface="Calibri" panose="020F0502020204030204" pitchFamily="34" charset="0"/>
                <a:cs typeface="Times New Roman" panose="02020603050405020304" pitchFamily="18" charset="0"/>
              </a:rPr>
              <a:t>Cameras for overwatch, etc.</a:t>
            </a:r>
            <a:endParaRPr lang="en-US" sz="18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Example: Radiation detection*</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lstStyle/>
          <a:p>
            <a:r>
              <a:rPr lang="en-US" dirty="0">
                <a:latin typeface="+mn-lt"/>
                <a:cs typeface="Times New Roman" panose="02020603050405020304" pitchFamily="18" charset="0"/>
              </a:rPr>
              <a:t>Remote sensing</a:t>
            </a:r>
            <a:endParaRPr lang="en-US" dirty="0">
              <a:latin typeface="+mn-lt"/>
            </a:endParaRPr>
          </a:p>
        </p:txBody>
      </p:sp>
      <p:pic>
        <p:nvPicPr>
          <p:cNvPr id="5" name="Picture 4">
            <a:extLst>
              <a:ext uri="{FF2B5EF4-FFF2-40B4-BE49-F238E27FC236}">
                <a16:creationId xmlns:a16="http://schemas.microsoft.com/office/drawing/2014/main" id="{37C5859C-6352-4259-AA79-146FABC025B8}"/>
              </a:ext>
            </a:extLst>
          </p:cNvPr>
          <p:cNvPicPr>
            <a:picLocks noChangeAspect="1"/>
          </p:cNvPicPr>
          <p:nvPr/>
        </p:nvPicPr>
        <p:blipFill>
          <a:blip r:embed="rId2"/>
          <a:stretch>
            <a:fillRect/>
          </a:stretch>
        </p:blipFill>
        <p:spPr>
          <a:xfrm>
            <a:off x="2374579" y="4100863"/>
            <a:ext cx="4389374" cy="1896210"/>
          </a:xfrm>
          <a:prstGeom prst="rect">
            <a:avLst/>
          </a:prstGeom>
        </p:spPr>
      </p:pic>
      <p:sp>
        <p:nvSpPr>
          <p:cNvPr id="6" name="TextBox 5">
            <a:extLst>
              <a:ext uri="{FF2B5EF4-FFF2-40B4-BE49-F238E27FC236}">
                <a16:creationId xmlns:a16="http://schemas.microsoft.com/office/drawing/2014/main" id="{973B5A96-4876-4D43-B256-96B09E2F8684}"/>
              </a:ext>
            </a:extLst>
          </p:cNvPr>
          <p:cNvSpPr txBox="1"/>
          <p:nvPr/>
        </p:nvSpPr>
        <p:spPr>
          <a:xfrm>
            <a:off x="442208" y="6050547"/>
            <a:ext cx="6457356" cy="684803"/>
          </a:xfrm>
          <a:prstGeom prst="rect">
            <a:avLst/>
          </a:prstGeom>
          <a:noFill/>
        </p:spPr>
        <p:txBody>
          <a:bodyPr wrap="square" rtlCol="0">
            <a:spAutoFit/>
          </a:bodyPr>
          <a:lstStyle/>
          <a:p>
            <a:r>
              <a:rPr lang="en-US" sz="1400" dirty="0"/>
              <a:t>*B. </a:t>
            </a:r>
            <a:r>
              <a:rPr lang="en-US" sz="1400" dirty="0" err="1"/>
              <a:t>Savidge</a:t>
            </a:r>
            <a:r>
              <a:rPr lang="en-US" sz="1400" dirty="0"/>
              <a:t>, A. </a:t>
            </a:r>
            <a:r>
              <a:rPr lang="en-US" sz="1400" dirty="0" err="1"/>
              <a:t>Kopeikin</a:t>
            </a:r>
            <a:r>
              <a:rPr lang="en-US" sz="1400" dirty="0"/>
              <a:t>, R. Arnold, and D. Larkin. </a:t>
            </a:r>
            <a:r>
              <a:rPr lang="en-US" sz="1400" i="1" dirty="0"/>
              <a:t>UAS Swarm Shares Survey Data to Expedite Coordinated Mapping of Radiation Hotspots, </a:t>
            </a:r>
            <a:r>
              <a:rPr lang="en-US" sz="1400" dirty="0"/>
              <a:t>2019.</a:t>
            </a:r>
          </a:p>
          <a:p>
            <a:endParaRPr lang="en-US" sz="1050" dirty="0"/>
          </a:p>
        </p:txBody>
      </p:sp>
      <p:pic>
        <p:nvPicPr>
          <p:cNvPr id="7" name="Picture 6">
            <a:extLst>
              <a:ext uri="{FF2B5EF4-FFF2-40B4-BE49-F238E27FC236}">
                <a16:creationId xmlns:a16="http://schemas.microsoft.com/office/drawing/2014/main" id="{6BB1D8C9-D6C7-4961-8CCE-936A3A58D8BC}"/>
              </a:ext>
            </a:extLst>
          </p:cNvPr>
          <p:cNvPicPr>
            <a:picLocks noChangeAspect="1"/>
          </p:cNvPicPr>
          <p:nvPr/>
        </p:nvPicPr>
        <p:blipFill>
          <a:blip r:embed="rId3"/>
          <a:stretch>
            <a:fillRect/>
          </a:stretch>
        </p:blipFill>
        <p:spPr>
          <a:xfrm>
            <a:off x="6899564" y="274639"/>
            <a:ext cx="688937" cy="602820"/>
          </a:xfrm>
          <a:prstGeom prst="rect">
            <a:avLst/>
          </a:prstGeom>
        </p:spPr>
      </p:pic>
    </p:spTree>
    <p:extLst>
      <p:ext uri="{BB962C8B-B14F-4D97-AF65-F5344CB8AC3E}">
        <p14:creationId xmlns:p14="http://schemas.microsoft.com/office/powerpoint/2010/main" val="529868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09" y="1057275"/>
            <a:ext cx="8254115" cy="4886324"/>
          </a:xfrm>
        </p:spPr>
        <p:txBody>
          <a:bodyPr/>
          <a:lstStyle/>
          <a:p>
            <a:pPr marL="0" lvl="0" indent="0" algn="ctr">
              <a:lnSpc>
                <a:spcPct val="107000"/>
              </a:lnSpc>
              <a:spcAft>
                <a:spcPts val="0"/>
              </a:spcAft>
              <a:buNone/>
            </a:pPr>
            <a:r>
              <a:rPr lang="en-US" sz="2000" dirty="0">
                <a:latin typeface="+mj-lt"/>
                <a:ea typeface="Calibri" panose="020F0502020204030204" pitchFamily="34" charset="0"/>
                <a:cs typeface="Times New Roman" panose="02020603050405020304" pitchFamily="18" charset="0"/>
              </a:rPr>
              <a:t>Apply swarms to mapping</a:t>
            </a:r>
          </a:p>
          <a:p>
            <a:pPr marL="0" lvl="0" indent="0">
              <a:lnSpc>
                <a:spcPct val="107000"/>
              </a:lnSpc>
              <a:spcAft>
                <a:spcPts val="0"/>
              </a:spcAft>
              <a:buNone/>
            </a:pPr>
            <a:endParaRPr lang="en-US"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UAS can build maps of difficult-to-reach areas</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Swarms allow many areas to be reached at once</a:t>
            </a:r>
          </a:p>
          <a:p>
            <a:pPr marL="574675" lvl="1" indent="-342900">
              <a:lnSpc>
                <a:spcPct val="107000"/>
              </a:lnSpc>
              <a:spcAft>
                <a:spcPts val="0"/>
              </a:spcAft>
              <a:buFont typeface="Symbol" panose="05050102010706020507" pitchFamily="18" charset="2"/>
              <a:buChar char=""/>
            </a:pPr>
            <a:r>
              <a:rPr lang="en-US" sz="1800" dirty="0">
                <a:latin typeface="+mj-lt"/>
                <a:ea typeface="Calibri" panose="020F0502020204030204" pitchFamily="34" charset="0"/>
                <a:cs typeface="Times New Roman" panose="02020603050405020304" pitchFamily="18" charset="0"/>
              </a:rPr>
              <a:t>Low cost assets</a:t>
            </a:r>
          </a:p>
          <a:p>
            <a:pPr marL="574675" lvl="1" indent="-342900">
              <a:lnSpc>
                <a:spcPct val="107000"/>
              </a:lnSpc>
              <a:spcAft>
                <a:spcPts val="0"/>
              </a:spcAft>
              <a:buFont typeface="Symbol" panose="05050102010706020507" pitchFamily="18" charset="2"/>
              <a:buChar char=""/>
            </a:pPr>
            <a:r>
              <a:rPr lang="en-US" sz="1800" b="0" dirty="0">
                <a:latin typeface="+mj-lt"/>
                <a:ea typeface="Calibri" panose="020F0502020204030204" pitchFamily="34" charset="0"/>
                <a:cs typeface="Times New Roman" panose="02020603050405020304" pitchFamily="18" charset="0"/>
              </a:rPr>
              <a:t>High reliability and availability; if 1 swarm asset fails, others compensate</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Distributed mapping algorithms</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0" lvl="0" indent="0">
              <a:lnSpc>
                <a:spcPct val="107000"/>
              </a:lnSpc>
              <a:spcAft>
                <a:spcPts val="0"/>
              </a:spcAft>
              <a:buNone/>
            </a:pPr>
            <a:endParaRPr lang="en-US" sz="2000" b="0" dirty="0">
              <a:latin typeface="+mj-lt"/>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lstStyle/>
          <a:p>
            <a:r>
              <a:rPr lang="en-US" dirty="0">
                <a:latin typeface="+mn-lt"/>
                <a:cs typeface="Times New Roman" panose="02020603050405020304" pitchFamily="18" charset="0"/>
              </a:rPr>
              <a:t>mapping</a:t>
            </a:r>
            <a:endParaRPr lang="en-US" dirty="0">
              <a:latin typeface="+mn-lt"/>
            </a:endParaRPr>
          </a:p>
        </p:txBody>
      </p:sp>
      <p:pic>
        <p:nvPicPr>
          <p:cNvPr id="5" name="Picture 4">
            <a:extLst>
              <a:ext uri="{FF2B5EF4-FFF2-40B4-BE49-F238E27FC236}">
                <a16:creationId xmlns:a16="http://schemas.microsoft.com/office/drawing/2014/main" id="{223003E9-3A37-42E8-ABCB-944D12BE0FA9}"/>
              </a:ext>
            </a:extLst>
          </p:cNvPr>
          <p:cNvPicPr>
            <a:picLocks noChangeAspect="1"/>
          </p:cNvPicPr>
          <p:nvPr/>
        </p:nvPicPr>
        <p:blipFill>
          <a:blip r:embed="rId2"/>
          <a:stretch>
            <a:fillRect/>
          </a:stretch>
        </p:blipFill>
        <p:spPr>
          <a:xfrm>
            <a:off x="4703482" y="3500437"/>
            <a:ext cx="3628859" cy="2993808"/>
          </a:xfrm>
          <a:prstGeom prst="rect">
            <a:avLst/>
          </a:prstGeom>
        </p:spPr>
      </p:pic>
    </p:spTree>
    <p:extLst>
      <p:ext uri="{BB962C8B-B14F-4D97-AF65-F5344CB8AC3E}">
        <p14:creationId xmlns:p14="http://schemas.microsoft.com/office/powerpoint/2010/main" val="561159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09" y="1057275"/>
            <a:ext cx="8254115" cy="4886324"/>
          </a:xfrm>
        </p:spPr>
        <p:txBody>
          <a:bodyPr/>
          <a:lstStyle/>
          <a:p>
            <a:pPr marL="0" lvl="0" indent="0" algn="ctr">
              <a:lnSpc>
                <a:spcPct val="107000"/>
              </a:lnSpc>
              <a:spcAft>
                <a:spcPts val="0"/>
              </a:spcAft>
              <a:buNone/>
            </a:pPr>
            <a:r>
              <a:rPr lang="en-US" sz="2000" dirty="0">
                <a:latin typeface="+mj-lt"/>
                <a:ea typeface="Calibri" panose="020F0502020204030204" pitchFamily="34" charset="0"/>
                <a:cs typeface="Times New Roman" panose="02020603050405020304" pitchFamily="18" charset="0"/>
              </a:rPr>
              <a:t>Apply swarms to search and rescue</a:t>
            </a:r>
          </a:p>
          <a:p>
            <a:pPr marL="0" lvl="0" indent="0">
              <a:lnSpc>
                <a:spcPct val="107000"/>
              </a:lnSpc>
              <a:spcAft>
                <a:spcPts val="0"/>
              </a:spcAft>
              <a:buNone/>
            </a:pPr>
            <a:endParaRPr lang="en-US"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rPr>
              <a:t>Cooperative, behavior-based AI highly effective in swarm search and rescue simulations*</a:t>
            </a: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Difficult, dangerous, well-suited</a:t>
            </a:r>
          </a:p>
          <a:p>
            <a:pPr marL="0" lvl="0" indent="0">
              <a:lnSpc>
                <a:spcPct val="107000"/>
              </a:lnSpc>
              <a:spcAft>
                <a:spcPts val="0"/>
              </a:spcAft>
              <a:buNone/>
            </a:pPr>
            <a:r>
              <a:rPr lang="en-US" sz="2000" b="0" dirty="0">
                <a:latin typeface="+mj-lt"/>
                <a:ea typeface="Calibri" panose="020F0502020204030204" pitchFamily="34" charset="0"/>
                <a:cs typeface="Times New Roman" panose="02020603050405020304" pitchFamily="18" charset="0"/>
              </a:rPr>
              <a:t>to robotics</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Swarms can cover large </a:t>
            </a:r>
          </a:p>
          <a:p>
            <a:pPr marL="0" lvl="0" indent="0">
              <a:lnSpc>
                <a:spcPct val="107000"/>
              </a:lnSpc>
              <a:spcAft>
                <a:spcPts val="0"/>
              </a:spcAft>
              <a:buNone/>
            </a:pPr>
            <a:r>
              <a:rPr lang="en-US" sz="2000" b="0" dirty="0">
                <a:latin typeface="+mj-lt"/>
                <a:ea typeface="Calibri" panose="020F0502020204030204" pitchFamily="34" charset="0"/>
                <a:cs typeface="Times New Roman" panose="02020603050405020304" pitchFamily="18" charset="0"/>
              </a:rPr>
              <a:t>areas simultaneously while </a:t>
            </a:r>
          </a:p>
          <a:p>
            <a:pPr marL="0" lvl="0" indent="0">
              <a:lnSpc>
                <a:spcPct val="107000"/>
              </a:lnSpc>
              <a:spcAft>
                <a:spcPts val="0"/>
              </a:spcAft>
              <a:buNone/>
            </a:pPr>
            <a:r>
              <a:rPr lang="en-US" sz="2000" b="0" dirty="0">
                <a:latin typeface="+mj-lt"/>
                <a:ea typeface="Calibri" panose="020F0502020204030204" pitchFamily="34" charset="0"/>
                <a:cs typeface="Times New Roman" panose="02020603050405020304" pitchFamily="18" charset="0"/>
              </a:rPr>
              <a:t>communicating data and </a:t>
            </a:r>
          </a:p>
          <a:p>
            <a:pPr marL="0" lvl="0" indent="0">
              <a:lnSpc>
                <a:spcPct val="107000"/>
              </a:lnSpc>
              <a:spcAft>
                <a:spcPts val="0"/>
              </a:spcAft>
              <a:buNone/>
            </a:pPr>
            <a:r>
              <a:rPr lang="en-US" sz="2000" b="0" dirty="0">
                <a:latin typeface="+mj-lt"/>
                <a:ea typeface="Calibri" panose="020F0502020204030204" pitchFamily="34" charset="0"/>
                <a:cs typeface="Times New Roman" panose="02020603050405020304" pitchFamily="18" charset="0"/>
              </a:rPr>
              <a:t>adjusting paths dynamically</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0" lvl="0" indent="0">
              <a:lnSpc>
                <a:spcPct val="107000"/>
              </a:lnSpc>
              <a:spcAft>
                <a:spcPts val="0"/>
              </a:spcAft>
              <a:buNone/>
            </a:pPr>
            <a:endParaRPr lang="en-US" sz="2000" b="0" dirty="0">
              <a:latin typeface="+mj-lt"/>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lstStyle/>
          <a:p>
            <a:r>
              <a:rPr lang="en-US" dirty="0">
                <a:latin typeface="+mn-lt"/>
                <a:cs typeface="Times New Roman" panose="02020603050405020304" pitchFamily="18" charset="0"/>
              </a:rPr>
              <a:t>Combat Search and rescue</a:t>
            </a:r>
            <a:endParaRPr lang="en-US" dirty="0">
              <a:latin typeface="+mn-lt"/>
            </a:endParaRPr>
          </a:p>
        </p:txBody>
      </p:sp>
      <p:sp>
        <p:nvSpPr>
          <p:cNvPr id="5" name="TextBox 4">
            <a:extLst>
              <a:ext uri="{FF2B5EF4-FFF2-40B4-BE49-F238E27FC236}">
                <a16:creationId xmlns:a16="http://schemas.microsoft.com/office/drawing/2014/main" id="{FEF3277B-65F9-41C2-9EF1-A28139D3D6A1}"/>
              </a:ext>
            </a:extLst>
          </p:cNvPr>
          <p:cNvSpPr txBox="1"/>
          <p:nvPr/>
        </p:nvSpPr>
        <p:spPr>
          <a:xfrm>
            <a:off x="354346" y="6105523"/>
            <a:ext cx="8135027" cy="630942"/>
          </a:xfrm>
          <a:prstGeom prst="rect">
            <a:avLst/>
          </a:prstGeom>
          <a:noFill/>
        </p:spPr>
        <p:txBody>
          <a:bodyPr wrap="square" rtlCol="0">
            <a:spAutoFit/>
          </a:bodyPr>
          <a:lstStyle/>
          <a:p>
            <a:r>
              <a:rPr lang="en-US" sz="1400" dirty="0"/>
              <a:t>*R. Arnold, H. Yamaguchi, and T. Tanaka, </a:t>
            </a:r>
            <a:r>
              <a:rPr lang="en-US" sz="1400" i="1" dirty="0"/>
              <a:t>Search and rescue with autonomous flying robots through behavior-based cooperative intelligence</a:t>
            </a:r>
            <a:r>
              <a:rPr lang="en-US" sz="1400" dirty="0"/>
              <a:t>, Journal of International Humanitarian Action, 2018.</a:t>
            </a:r>
          </a:p>
          <a:p>
            <a:endParaRPr lang="en-US" sz="700" dirty="0"/>
          </a:p>
        </p:txBody>
      </p:sp>
      <p:pic>
        <p:nvPicPr>
          <p:cNvPr id="7" name="図 4">
            <a:extLst>
              <a:ext uri="{FF2B5EF4-FFF2-40B4-BE49-F238E27FC236}">
                <a16:creationId xmlns:a16="http://schemas.microsoft.com/office/drawing/2014/main" id="{977EE501-F236-48B1-A34C-AAB046A2F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7463" y="3916672"/>
            <a:ext cx="2540707" cy="1690024"/>
          </a:xfrm>
          <a:prstGeom prst="rect">
            <a:avLst/>
          </a:prstGeom>
        </p:spPr>
      </p:pic>
      <p:pic>
        <p:nvPicPr>
          <p:cNvPr id="8" name="図 3">
            <a:extLst>
              <a:ext uri="{FF2B5EF4-FFF2-40B4-BE49-F238E27FC236}">
                <a16:creationId xmlns:a16="http://schemas.microsoft.com/office/drawing/2014/main" id="{8D3E601E-EAA4-485B-A510-149DF0005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7197" y="3036911"/>
            <a:ext cx="1445775" cy="2906688"/>
          </a:xfrm>
          <a:prstGeom prst="rect">
            <a:avLst/>
          </a:prstGeom>
        </p:spPr>
      </p:pic>
      <p:pic>
        <p:nvPicPr>
          <p:cNvPr id="9" name="図 7">
            <a:extLst>
              <a:ext uri="{FF2B5EF4-FFF2-40B4-BE49-F238E27FC236}">
                <a16:creationId xmlns:a16="http://schemas.microsoft.com/office/drawing/2014/main" id="{1FC6ACDF-50D7-4C51-BC8E-B57DF0AA6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6692" y="3308785"/>
            <a:ext cx="913491" cy="607887"/>
          </a:xfrm>
          <a:prstGeom prst="rect">
            <a:avLst/>
          </a:prstGeom>
        </p:spPr>
      </p:pic>
      <p:pic>
        <p:nvPicPr>
          <p:cNvPr id="10" name="図 8">
            <a:extLst>
              <a:ext uri="{FF2B5EF4-FFF2-40B4-BE49-F238E27FC236}">
                <a16:creationId xmlns:a16="http://schemas.microsoft.com/office/drawing/2014/main" id="{E410113D-5B8E-4693-BD90-68EAFE379B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25629">
            <a:off x="6169772" y="2701727"/>
            <a:ext cx="572204" cy="1021275"/>
          </a:xfrm>
          <a:prstGeom prst="rect">
            <a:avLst/>
          </a:prstGeom>
        </p:spPr>
      </p:pic>
      <p:pic>
        <p:nvPicPr>
          <p:cNvPr id="11" name="図 9">
            <a:extLst>
              <a:ext uri="{FF2B5EF4-FFF2-40B4-BE49-F238E27FC236}">
                <a16:creationId xmlns:a16="http://schemas.microsoft.com/office/drawing/2014/main" id="{BAB4EA8E-73C6-4A9E-9CBF-2E3015F41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1508" y="3308785"/>
            <a:ext cx="913491" cy="607887"/>
          </a:xfrm>
          <a:prstGeom prst="rect">
            <a:avLst/>
          </a:prstGeom>
        </p:spPr>
      </p:pic>
      <p:pic>
        <p:nvPicPr>
          <p:cNvPr id="12" name="図 10">
            <a:extLst>
              <a:ext uri="{FF2B5EF4-FFF2-40B4-BE49-F238E27FC236}">
                <a16:creationId xmlns:a16="http://schemas.microsoft.com/office/drawing/2014/main" id="{B099CCA5-BD59-4741-8D15-367ADC718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1072" y="2700898"/>
            <a:ext cx="913491" cy="607887"/>
          </a:xfrm>
          <a:prstGeom prst="rect">
            <a:avLst/>
          </a:prstGeom>
        </p:spPr>
      </p:pic>
    </p:spTree>
    <p:extLst>
      <p:ext uri="{BB962C8B-B14F-4D97-AF65-F5344CB8AC3E}">
        <p14:creationId xmlns:p14="http://schemas.microsoft.com/office/powerpoint/2010/main" val="342909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09" y="1057275"/>
            <a:ext cx="8254115" cy="4886324"/>
          </a:xfrm>
        </p:spPr>
        <p:txBody>
          <a:bodyPr/>
          <a:lstStyle/>
          <a:p>
            <a:pPr marL="0" lvl="0" indent="0" algn="ctr">
              <a:lnSpc>
                <a:spcPct val="107000"/>
              </a:lnSpc>
              <a:spcAft>
                <a:spcPts val="0"/>
              </a:spcAft>
              <a:buNone/>
            </a:pPr>
            <a:r>
              <a:rPr lang="en-US" sz="2000" dirty="0">
                <a:latin typeface="+mj-lt"/>
                <a:ea typeface="Calibri" panose="020F0502020204030204" pitchFamily="34" charset="0"/>
                <a:cs typeface="Times New Roman" panose="02020603050405020304" pitchFamily="18" charset="0"/>
              </a:rPr>
              <a:t>Swarms can be used to facilitate ad-hoc mesh networks</a:t>
            </a:r>
          </a:p>
          <a:p>
            <a:pPr marL="0" lvl="0" indent="0">
              <a:lnSpc>
                <a:spcPct val="107000"/>
              </a:lnSpc>
              <a:spcAft>
                <a:spcPts val="0"/>
              </a:spcAft>
              <a:buNone/>
            </a:pPr>
            <a:endParaRPr lang="en-US"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rPr>
              <a:t>Battlefield networking is challenging as distance from Tactical Operations Center (TOC) increases</a:t>
            </a: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Swarm systems equipped with radios and </a:t>
            </a:r>
            <a:r>
              <a:rPr lang="en-US" sz="2000" b="0" dirty="0" err="1">
                <a:latin typeface="+mj-lt"/>
                <a:ea typeface="Calibri" panose="020F0502020204030204" pitchFamily="34" charset="0"/>
                <a:cs typeface="Times New Roman" panose="02020603050405020304" pitchFamily="18" charset="0"/>
              </a:rPr>
              <a:t>WiFi</a:t>
            </a:r>
            <a:r>
              <a:rPr lang="en-US" sz="2000" b="0" dirty="0">
                <a:latin typeface="+mj-lt"/>
                <a:ea typeface="Calibri" panose="020F0502020204030204" pitchFamily="34" charset="0"/>
                <a:cs typeface="Times New Roman" panose="02020603050405020304" pitchFamily="18" charset="0"/>
              </a:rPr>
              <a:t> hubs can create mesh networks</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Increased range</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Increased reliability</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lstStyle/>
          <a:p>
            <a:r>
              <a:rPr lang="en-US" dirty="0">
                <a:latin typeface="+mn-lt"/>
                <a:cs typeface="Times New Roman" panose="02020603050405020304" pitchFamily="18" charset="0"/>
              </a:rPr>
              <a:t>Battlefield networking</a:t>
            </a:r>
            <a:endParaRPr lang="en-US" dirty="0">
              <a:latin typeface="+mn-lt"/>
            </a:endParaRPr>
          </a:p>
        </p:txBody>
      </p:sp>
      <p:pic>
        <p:nvPicPr>
          <p:cNvPr id="5" name="Picture 4">
            <a:extLst>
              <a:ext uri="{FF2B5EF4-FFF2-40B4-BE49-F238E27FC236}">
                <a16:creationId xmlns:a16="http://schemas.microsoft.com/office/drawing/2014/main" id="{FB2C0F0F-2572-4595-95E1-D42006D45526}"/>
              </a:ext>
            </a:extLst>
          </p:cNvPr>
          <p:cNvPicPr>
            <a:picLocks noChangeAspect="1"/>
          </p:cNvPicPr>
          <p:nvPr/>
        </p:nvPicPr>
        <p:blipFill>
          <a:blip r:embed="rId3"/>
          <a:stretch>
            <a:fillRect/>
          </a:stretch>
        </p:blipFill>
        <p:spPr>
          <a:xfrm>
            <a:off x="4310186" y="3429000"/>
            <a:ext cx="3272353" cy="2813247"/>
          </a:xfrm>
          <a:prstGeom prst="rect">
            <a:avLst/>
          </a:prstGeom>
        </p:spPr>
      </p:pic>
    </p:spTree>
    <p:extLst>
      <p:ext uri="{BB962C8B-B14F-4D97-AF65-F5344CB8AC3E}">
        <p14:creationId xmlns:p14="http://schemas.microsoft.com/office/powerpoint/2010/main" val="1155585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09" y="1057275"/>
            <a:ext cx="8254115" cy="4886324"/>
          </a:xfrm>
        </p:spPr>
        <p:txBody>
          <a:bodyPr/>
          <a:lstStyle/>
          <a:p>
            <a:pPr marL="0" lvl="0" indent="0" algn="ctr">
              <a:lnSpc>
                <a:spcPct val="107000"/>
              </a:lnSpc>
              <a:spcAft>
                <a:spcPts val="0"/>
              </a:spcAft>
              <a:buNone/>
            </a:pPr>
            <a:r>
              <a:rPr lang="en-US" sz="2000" dirty="0">
                <a:cs typeface="Calibri" panose="020F0502020204030204" pitchFamily="34" charset="0"/>
              </a:rPr>
              <a:t>Swarming AI is an emerging field with applications in many armament-related areas</a:t>
            </a:r>
          </a:p>
          <a:p>
            <a:pPr marL="0" lvl="0" indent="0">
              <a:lnSpc>
                <a:spcPct val="107000"/>
              </a:lnSpc>
              <a:spcAft>
                <a:spcPts val="0"/>
              </a:spcAft>
              <a:buNone/>
            </a:pPr>
            <a:endParaRPr lang="en-US"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cs typeface="Calibri" panose="020F0502020204030204" pitchFamily="34" charset="0"/>
              </a:rPr>
              <a:t>If we don’t do it, other nations will (and already are)</a:t>
            </a:r>
          </a:p>
          <a:p>
            <a:pPr marL="342900" lvl="0" indent="-342900">
              <a:lnSpc>
                <a:spcPct val="107000"/>
              </a:lnSpc>
              <a:spcAft>
                <a:spcPts val="0"/>
              </a:spcAft>
              <a:buFont typeface="Symbol" panose="05050102010706020507" pitchFamily="18" charset="2"/>
              <a:buChar char=""/>
            </a:pPr>
            <a:endParaRPr lang="en-US" sz="2000" b="0" dirty="0">
              <a:cs typeface="Calibri" panose="020F0502020204030204" pitchFamily="34" charset="0"/>
            </a:endParaRPr>
          </a:p>
          <a:p>
            <a:pPr marL="342900" lvl="0" indent="-342900">
              <a:lnSpc>
                <a:spcPct val="107000"/>
              </a:lnSpc>
              <a:spcAft>
                <a:spcPts val="0"/>
              </a:spcAft>
              <a:buFont typeface="Symbol" panose="05050102010706020507" pitchFamily="18" charset="2"/>
              <a:buChar char=""/>
            </a:pPr>
            <a:r>
              <a:rPr lang="en-US" sz="2000" b="0" dirty="0">
                <a:cs typeface="Calibri" panose="020F0502020204030204" pitchFamily="34" charset="0"/>
              </a:rPr>
              <a:t>Government and industry are starting to use swarms across many domains</a:t>
            </a:r>
          </a:p>
          <a:p>
            <a:pPr marL="0" lvl="0" indent="0">
              <a:lnSpc>
                <a:spcPct val="107000"/>
              </a:lnSpc>
              <a:spcAft>
                <a:spcPts val="0"/>
              </a:spcAft>
              <a:buNone/>
            </a:pPr>
            <a:endParaRPr lang="en-US" sz="2000" b="0" dirty="0">
              <a:cs typeface="Calibri" panose="020F0502020204030204" pitchFamily="34" charset="0"/>
            </a:endParaRPr>
          </a:p>
          <a:p>
            <a:pPr marL="342900" lvl="0" indent="-342900">
              <a:lnSpc>
                <a:spcPct val="107000"/>
              </a:lnSpc>
              <a:spcAft>
                <a:spcPts val="0"/>
              </a:spcAft>
              <a:buFont typeface="Symbol" panose="05050102010706020507" pitchFamily="18" charset="2"/>
              <a:buChar char=""/>
            </a:pPr>
            <a:r>
              <a:rPr lang="en-US" sz="2000" b="0" dirty="0">
                <a:cs typeface="Calibri" panose="020F0502020204030204" pitchFamily="34" charset="0"/>
              </a:rPr>
              <a:t>Ongoing research and development at CCDC-AC and USMA</a:t>
            </a:r>
          </a:p>
          <a:p>
            <a:pPr marL="574675" lvl="1" indent="-342900">
              <a:lnSpc>
                <a:spcPct val="107000"/>
              </a:lnSpc>
              <a:spcAft>
                <a:spcPts val="0"/>
              </a:spcAft>
              <a:buFont typeface="Wingdings" panose="05000000000000000000" pitchFamily="2" charset="2"/>
              <a:buChar char="§"/>
            </a:pPr>
            <a:r>
              <a:rPr lang="en-US" sz="1800" dirty="0">
                <a:cs typeface="Calibri" panose="020F0502020204030204" pitchFamily="34" charset="0"/>
              </a:rPr>
              <a:t>Live demonstration of swarm reacting to classification of target object</a:t>
            </a:r>
          </a:p>
          <a:p>
            <a:pPr marL="574675" lvl="1" indent="-342900">
              <a:lnSpc>
                <a:spcPct val="107000"/>
              </a:lnSpc>
              <a:spcAft>
                <a:spcPts val="0"/>
              </a:spcAft>
              <a:buFont typeface="Wingdings" panose="05000000000000000000" pitchFamily="2" charset="2"/>
              <a:buChar char="§"/>
            </a:pPr>
            <a:r>
              <a:rPr lang="en-US" sz="1800" dirty="0">
                <a:cs typeface="Calibri" panose="020F0502020204030204" pitchFamily="34" charset="0"/>
              </a:rPr>
              <a:t>Building and improving replicable swarm-capable hardware and software platform</a:t>
            </a:r>
          </a:p>
          <a:p>
            <a:pPr marL="574675" lvl="1" indent="-342900">
              <a:lnSpc>
                <a:spcPct val="107000"/>
              </a:lnSpc>
              <a:spcAft>
                <a:spcPts val="0"/>
              </a:spcAft>
              <a:buFont typeface="Wingdings" panose="05000000000000000000" pitchFamily="2" charset="2"/>
              <a:buChar char="§"/>
            </a:pPr>
            <a:r>
              <a:rPr lang="en-US" sz="1800" dirty="0">
                <a:cs typeface="Calibri" panose="020F0502020204030204" pitchFamily="34" charset="0"/>
              </a:rPr>
              <a:t>Implementing threat detection on-board a swarm</a:t>
            </a:r>
          </a:p>
          <a:p>
            <a:pPr marL="574675" lvl="1" indent="-342900">
              <a:lnSpc>
                <a:spcPct val="107000"/>
              </a:lnSpc>
              <a:spcAft>
                <a:spcPts val="0"/>
              </a:spcAft>
              <a:buFont typeface="Wingdings" panose="05000000000000000000" pitchFamily="2" charset="2"/>
              <a:buChar char="§"/>
            </a:pPr>
            <a:r>
              <a:rPr lang="en-US" sz="1800" dirty="0">
                <a:cs typeface="Calibri" panose="020F0502020204030204" pitchFamily="34" charset="0"/>
              </a:rPr>
              <a:t>Counter-UAS</a:t>
            </a:r>
          </a:p>
          <a:p>
            <a:pPr marL="574675" lvl="1" indent="-342900">
              <a:lnSpc>
                <a:spcPct val="107000"/>
              </a:lnSpc>
              <a:spcAft>
                <a:spcPts val="0"/>
              </a:spcAft>
              <a:buFont typeface="Wingdings" panose="05000000000000000000" pitchFamily="2" charset="2"/>
              <a:buChar char="§"/>
            </a:pPr>
            <a:r>
              <a:rPr lang="en-US" sz="1800" dirty="0">
                <a:cs typeface="Calibri" panose="020F0502020204030204" pitchFamily="34" charset="0"/>
              </a:rPr>
              <a:t>Improved ISR</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lstStyle/>
          <a:p>
            <a:r>
              <a:rPr lang="en-US" dirty="0">
                <a:latin typeface="+mn-lt"/>
                <a:cs typeface="Times New Roman" panose="02020603050405020304" pitchFamily="18" charset="0"/>
              </a:rPr>
              <a:t>Future work</a:t>
            </a:r>
            <a:endParaRPr lang="en-US" dirty="0">
              <a:latin typeface="+mn-lt"/>
            </a:endParaRPr>
          </a:p>
        </p:txBody>
      </p:sp>
    </p:spTree>
    <p:extLst>
      <p:ext uri="{BB962C8B-B14F-4D97-AF65-F5344CB8AC3E}">
        <p14:creationId xmlns:p14="http://schemas.microsoft.com/office/powerpoint/2010/main" val="4002159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10" y="1181099"/>
            <a:ext cx="8094688" cy="4762499"/>
          </a:xfrm>
        </p:spPr>
        <p:txBody>
          <a:bodyPr/>
          <a:lstStyle/>
          <a:p>
            <a:pPr marL="0" lvl="0" indent="0">
              <a:lnSpc>
                <a:spcPct val="107000"/>
              </a:lnSpc>
              <a:spcAft>
                <a:spcPts val="0"/>
              </a:spcAft>
              <a:buNone/>
            </a:pPr>
            <a:r>
              <a:rPr lang="en-US" sz="1600" dirty="0"/>
              <a:t>USMA Robotics Research Center / CCDC-AC collaborative publications:</a:t>
            </a:r>
          </a:p>
          <a:p>
            <a:pPr marL="0" lvl="0" indent="0">
              <a:lnSpc>
                <a:spcPct val="107000"/>
              </a:lnSpc>
              <a:spcAft>
                <a:spcPts val="0"/>
              </a:spcAft>
              <a:buNone/>
            </a:pPr>
            <a:endParaRPr lang="en-US" sz="400" b="0" dirty="0"/>
          </a:p>
          <a:p>
            <a:pPr marL="342900" lvl="0" indent="-342900">
              <a:lnSpc>
                <a:spcPct val="107000"/>
              </a:lnSpc>
              <a:spcAft>
                <a:spcPts val="0"/>
              </a:spcAft>
              <a:buFont typeface="+mj-lt"/>
              <a:buAutoNum type="arabicPeriod"/>
            </a:pPr>
            <a:r>
              <a:rPr lang="en-US" sz="1600" b="0" dirty="0"/>
              <a:t>R. Arnold, K. Carey, B. Abruzzo, and C. </a:t>
            </a:r>
            <a:r>
              <a:rPr lang="en-US" sz="1600" b="0" dirty="0" err="1"/>
              <a:t>Korpela</a:t>
            </a:r>
            <a:r>
              <a:rPr lang="en-US" sz="1600" b="0" dirty="0"/>
              <a:t>. </a:t>
            </a:r>
            <a:r>
              <a:rPr lang="en-US" sz="1600" b="0" i="1" dirty="0"/>
              <a:t>What is Swarming Robotics, and 	Why Swarms?</a:t>
            </a:r>
            <a:r>
              <a:rPr lang="en-US" sz="1600" b="0" dirty="0"/>
              <a:t>  2019.</a:t>
            </a:r>
          </a:p>
          <a:p>
            <a:pPr marL="342900" lvl="0" indent="-342900">
              <a:lnSpc>
                <a:spcPct val="107000"/>
              </a:lnSpc>
              <a:spcAft>
                <a:spcPts val="0"/>
              </a:spcAft>
              <a:buFont typeface="+mj-lt"/>
              <a:buAutoNum type="arabicPeriod"/>
            </a:pPr>
            <a:r>
              <a:rPr lang="en-US" sz="1600" b="0" dirty="0"/>
              <a:t>R. Arnold, B. Abruzzo, and C. </a:t>
            </a:r>
            <a:r>
              <a:rPr lang="en-US" sz="1600" b="0" dirty="0" err="1"/>
              <a:t>Korpela</a:t>
            </a:r>
            <a:r>
              <a:rPr lang="en-US" sz="1600" b="0" dirty="0"/>
              <a:t>. </a:t>
            </a:r>
            <a:r>
              <a:rPr lang="en-US" sz="1600" b="0" i="1" dirty="0"/>
              <a:t>Towards a Heterogeneous Swarm for Object 	Classification</a:t>
            </a:r>
            <a:r>
              <a:rPr lang="en-US" sz="1600" b="0" dirty="0"/>
              <a:t>, IEEE National Aerospace and Electronics Conference, 2019.</a:t>
            </a:r>
          </a:p>
          <a:p>
            <a:pPr marL="342900" lvl="0" indent="-342900">
              <a:lnSpc>
                <a:spcPct val="107000"/>
              </a:lnSpc>
              <a:spcAft>
                <a:spcPts val="0"/>
              </a:spcAft>
              <a:buFont typeface="+mj-lt"/>
              <a:buAutoNum type="arabicPeriod"/>
            </a:pPr>
            <a:r>
              <a:rPr lang="en-US" sz="1600" b="0" dirty="0"/>
              <a:t>B. Abruzzo, K. Carey, C. Lowrance, E. </a:t>
            </a:r>
            <a:r>
              <a:rPr lang="en-US" sz="1600" b="0" dirty="0" err="1"/>
              <a:t>Sturzinger</a:t>
            </a:r>
            <a:r>
              <a:rPr lang="en-US" sz="1600" b="0" dirty="0"/>
              <a:t>, R. Arnold, and C. </a:t>
            </a:r>
            <a:r>
              <a:rPr lang="en-US" sz="1600" b="0" dirty="0" err="1"/>
              <a:t>Korpela</a:t>
            </a:r>
            <a:r>
              <a:rPr lang="en-US" sz="1600" b="0" dirty="0"/>
              <a:t>. 	</a:t>
            </a:r>
            <a:r>
              <a:rPr lang="en-US" sz="1600" b="0" i="1" dirty="0"/>
              <a:t>Cascaded Neural Networks for Identification and Posture-Based Threat 	Assessment of Armed People, </a:t>
            </a:r>
            <a:r>
              <a:rPr lang="en-US" sz="1600" b="0" dirty="0"/>
              <a:t>2019.</a:t>
            </a:r>
          </a:p>
          <a:p>
            <a:pPr marL="342900" indent="-342900">
              <a:lnSpc>
                <a:spcPct val="107000"/>
              </a:lnSpc>
              <a:spcAft>
                <a:spcPts val="0"/>
              </a:spcAft>
              <a:buFont typeface="+mj-lt"/>
              <a:buAutoNum type="arabicPeriod"/>
            </a:pPr>
            <a:r>
              <a:rPr lang="en-US" sz="1600" b="0" dirty="0"/>
              <a:t>R. Arnold, A. </a:t>
            </a:r>
            <a:r>
              <a:rPr lang="en-US" sz="1600" b="0" dirty="0" err="1"/>
              <a:t>Kopeikin</a:t>
            </a:r>
            <a:r>
              <a:rPr lang="en-US" sz="1600" b="0" dirty="0"/>
              <a:t>, B. Abruzzo, and C. </a:t>
            </a:r>
            <a:r>
              <a:rPr lang="en-US" sz="1600" b="0" dirty="0" err="1"/>
              <a:t>Korpela</a:t>
            </a:r>
            <a:r>
              <a:rPr lang="en-US" sz="1600" b="0" dirty="0"/>
              <a:t>. </a:t>
            </a:r>
            <a:r>
              <a:rPr lang="en-US" sz="1600" b="0" i="1" dirty="0"/>
              <a:t>Towards a General-Purpose, 	Replicable, Swarm-Capable Unmanned Aircraft System</a:t>
            </a:r>
            <a:r>
              <a:rPr lang="en-US" sz="1600" b="0" dirty="0"/>
              <a:t>, 2019.</a:t>
            </a:r>
          </a:p>
          <a:p>
            <a:pPr marL="342900" lvl="0" indent="-342900">
              <a:lnSpc>
                <a:spcPct val="107000"/>
              </a:lnSpc>
              <a:spcAft>
                <a:spcPts val="0"/>
              </a:spcAft>
              <a:buFont typeface="+mj-lt"/>
              <a:buAutoNum type="arabicPeriod"/>
            </a:pPr>
            <a:r>
              <a:rPr lang="en-US" sz="1600" b="0" dirty="0"/>
              <a:t>B. </a:t>
            </a:r>
            <a:r>
              <a:rPr lang="en-US" sz="1600" b="0" dirty="0" err="1"/>
              <a:t>Savidge</a:t>
            </a:r>
            <a:r>
              <a:rPr lang="en-US" sz="1600" b="0" dirty="0"/>
              <a:t>, A. </a:t>
            </a:r>
            <a:r>
              <a:rPr lang="en-US" sz="1600" b="0" dirty="0" err="1"/>
              <a:t>Kopeikin</a:t>
            </a:r>
            <a:r>
              <a:rPr lang="en-US" sz="1600" b="0" dirty="0"/>
              <a:t>, R. Arnold, and D. Larkin. </a:t>
            </a:r>
            <a:r>
              <a:rPr lang="en-US" sz="1600" b="0" i="1" dirty="0"/>
              <a:t>UAS Swarm Shares Survey Data 	to Expedite Coordinated Mapping of Radiation Hotspots, </a:t>
            </a:r>
            <a:r>
              <a:rPr lang="en-US" sz="1600" b="0" dirty="0"/>
              <a:t>2019.</a:t>
            </a:r>
          </a:p>
          <a:p>
            <a:pPr marL="342900" lvl="0" indent="-342900">
              <a:lnSpc>
                <a:spcPct val="107000"/>
              </a:lnSpc>
              <a:spcAft>
                <a:spcPts val="0"/>
              </a:spcAft>
              <a:buFont typeface="+mj-lt"/>
              <a:buAutoNum type="arabicPeriod"/>
            </a:pPr>
            <a:endParaRPr lang="en-US" sz="1600" b="0" dirty="0"/>
          </a:p>
          <a:p>
            <a:pPr marL="0" lvl="0" indent="0">
              <a:lnSpc>
                <a:spcPct val="107000"/>
              </a:lnSpc>
              <a:spcAft>
                <a:spcPts val="0"/>
              </a:spcAft>
              <a:buNone/>
            </a:pPr>
            <a:r>
              <a:rPr lang="en-US" sz="1600" dirty="0"/>
              <a:t>Other references:</a:t>
            </a:r>
          </a:p>
          <a:p>
            <a:pPr marL="0" lvl="0" indent="0">
              <a:lnSpc>
                <a:spcPct val="107000"/>
              </a:lnSpc>
              <a:spcAft>
                <a:spcPts val="0"/>
              </a:spcAft>
              <a:buNone/>
            </a:pPr>
            <a:endParaRPr lang="en-US" sz="400" dirty="0"/>
          </a:p>
          <a:p>
            <a:pPr marL="342900" lvl="0" indent="-342900">
              <a:lnSpc>
                <a:spcPct val="107000"/>
              </a:lnSpc>
              <a:spcAft>
                <a:spcPts val="0"/>
              </a:spcAft>
              <a:buFont typeface="+mj-lt"/>
              <a:buAutoNum type="arabicPeriod"/>
            </a:pPr>
            <a:r>
              <a:rPr lang="en-US" sz="1600" b="0" dirty="0"/>
              <a:t>R. Arnold, H. Yamaguchi, and T. Tanaka, </a:t>
            </a:r>
            <a:r>
              <a:rPr lang="en-US" sz="1600" b="0" i="1" dirty="0"/>
              <a:t>Search and rescue with autonomous flying 	robots through behavior-based cooperative intelligence</a:t>
            </a:r>
            <a:r>
              <a:rPr lang="en-US" sz="1600" b="0" dirty="0"/>
              <a:t>, Journal of 	International Humanitarian Action, 2018.</a:t>
            </a:r>
          </a:p>
          <a:p>
            <a:pPr marL="342900" lvl="0" indent="-342900">
              <a:lnSpc>
                <a:spcPct val="107000"/>
              </a:lnSpc>
              <a:spcAft>
                <a:spcPts val="0"/>
              </a:spcAft>
              <a:buFont typeface="+mj-lt"/>
              <a:buAutoNum type="arabicPeriod"/>
            </a:pPr>
            <a:r>
              <a:rPr lang="en-US" sz="1600" b="0" dirty="0"/>
              <a:t>J. F. Kennedy, R. C. Eberhart, and Y. Shi, </a:t>
            </a:r>
            <a:r>
              <a:rPr lang="en-US" sz="1600" b="0" i="1" dirty="0"/>
              <a:t>Swarm Intelligence</a:t>
            </a:r>
            <a:r>
              <a:rPr lang="en-US" sz="1600" b="0" dirty="0"/>
              <a:t>. Morgan Kaufmann 	Publishers, 2001.</a:t>
            </a:r>
          </a:p>
          <a:p>
            <a:pPr marL="342900" lvl="0" indent="-342900">
              <a:lnSpc>
                <a:spcPct val="107000"/>
              </a:lnSpc>
              <a:spcAft>
                <a:spcPts val="0"/>
              </a:spcAft>
              <a:buFont typeface="Symbol" panose="05050102010706020507" pitchFamily="18" charset="2"/>
              <a:buChar char=""/>
            </a:pPr>
            <a:endParaRPr lang="en-US" sz="1600" b="0" dirty="0">
              <a:latin typeface="+mj-lt"/>
              <a:cs typeface="Calibri" panose="020F0502020204030204" pitchFamily="34" charset="0"/>
            </a:endParaRPr>
          </a:p>
          <a:p>
            <a:pPr marL="342900" lvl="0" indent="-342900">
              <a:lnSpc>
                <a:spcPct val="107000"/>
              </a:lnSpc>
              <a:spcAft>
                <a:spcPts val="0"/>
              </a:spcAft>
              <a:buFont typeface="Symbol" panose="05050102010706020507" pitchFamily="18" charset="2"/>
              <a:buChar char=""/>
            </a:pPr>
            <a:endParaRPr lang="en-US" sz="1600" b="0" dirty="0">
              <a:latin typeface="+mj-lt"/>
              <a:cs typeface="Calibri" panose="020F0502020204030204" pitchFamily="34" charset="0"/>
            </a:endParaRPr>
          </a:p>
          <a:p>
            <a:pPr marL="0" lvl="0" indent="0">
              <a:lnSpc>
                <a:spcPct val="107000"/>
              </a:lnSpc>
              <a:spcAft>
                <a:spcPts val="0"/>
              </a:spcAft>
              <a:buNone/>
            </a:pPr>
            <a:endParaRPr lang="en-US" b="0" dirty="0">
              <a:latin typeface="+mj-lt"/>
              <a:cs typeface="Calibri" panose="020F0502020204030204" pitchFamily="34" charset="0"/>
            </a:endParaRPr>
          </a:p>
        </p:txBody>
      </p:sp>
      <p:sp>
        <p:nvSpPr>
          <p:cNvPr id="3" name="Title 2"/>
          <p:cNvSpPr>
            <a:spLocks noGrp="1"/>
          </p:cNvSpPr>
          <p:nvPr>
            <p:ph type="title"/>
          </p:nvPr>
        </p:nvSpPr>
        <p:spPr/>
        <p:txBody>
          <a:bodyPr/>
          <a:lstStyle/>
          <a:p>
            <a:pPr>
              <a:lnSpc>
                <a:spcPct val="107000"/>
              </a:lnSpc>
            </a:pPr>
            <a:r>
              <a:rPr lang="en-US" dirty="0">
                <a:latin typeface="+mj-lt"/>
                <a:ea typeface="Calibri" panose="020F0502020204030204" pitchFamily="34" charset="0"/>
                <a:cs typeface="Times New Roman" panose="02020603050405020304" pitchFamily="18" charset="0"/>
              </a:rPr>
              <a:t>references</a:t>
            </a:r>
          </a:p>
        </p:txBody>
      </p:sp>
    </p:spTree>
    <p:extLst>
      <p:ext uri="{BB962C8B-B14F-4D97-AF65-F5344CB8AC3E}">
        <p14:creationId xmlns:p14="http://schemas.microsoft.com/office/powerpoint/2010/main" val="2906285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10" y="1228724"/>
            <a:ext cx="8094688" cy="5114925"/>
          </a:xfrm>
        </p:spPr>
        <p:txBody>
          <a:bodyPr/>
          <a:lstStyle/>
          <a:p>
            <a:pPr marL="0" lvl="0" indent="0" algn="ctr">
              <a:lnSpc>
                <a:spcPct val="107000"/>
              </a:lnSpc>
              <a:spcAft>
                <a:spcPts val="0"/>
              </a:spcAft>
              <a:buNone/>
            </a:pPr>
            <a:r>
              <a:rPr lang="en-US" sz="4400" dirty="0">
                <a:latin typeface="+mj-lt"/>
                <a:cs typeface="Calibri" panose="020F0502020204030204" pitchFamily="34" charset="0"/>
              </a:rPr>
              <a:t>Questions</a:t>
            </a:r>
          </a:p>
          <a:p>
            <a:pPr marL="0" lvl="0" indent="0">
              <a:lnSpc>
                <a:spcPct val="107000"/>
              </a:lnSpc>
              <a:spcAft>
                <a:spcPts val="0"/>
              </a:spcAft>
              <a:buNone/>
            </a:pPr>
            <a:endParaRPr lang="en-US" sz="2400" dirty="0">
              <a:latin typeface="+mj-lt"/>
              <a:cs typeface="Calibri" panose="020F0502020204030204" pitchFamily="34" charset="0"/>
            </a:endParaRPr>
          </a:p>
          <a:p>
            <a:pPr marL="0" lvl="0" indent="0">
              <a:lnSpc>
                <a:spcPct val="107000"/>
              </a:lnSpc>
              <a:spcAft>
                <a:spcPts val="0"/>
              </a:spcAft>
              <a:buNone/>
            </a:pPr>
            <a:endParaRPr lang="en-US" sz="2400" dirty="0">
              <a:latin typeface="+mj-lt"/>
              <a:cs typeface="Calibri" panose="020F0502020204030204" pitchFamily="34" charset="0"/>
            </a:endParaRPr>
          </a:p>
          <a:p>
            <a:pPr marL="0" lvl="0" indent="0">
              <a:lnSpc>
                <a:spcPct val="107000"/>
              </a:lnSpc>
              <a:spcAft>
                <a:spcPts val="0"/>
              </a:spcAft>
              <a:buNone/>
            </a:pPr>
            <a:endParaRPr lang="en-US" sz="2400" dirty="0">
              <a:latin typeface="+mj-lt"/>
              <a:cs typeface="Calibri" panose="020F0502020204030204" pitchFamily="34" charset="0"/>
            </a:endParaRPr>
          </a:p>
          <a:p>
            <a:pPr marL="0" lvl="0" indent="0">
              <a:lnSpc>
                <a:spcPct val="107000"/>
              </a:lnSpc>
              <a:spcAft>
                <a:spcPts val="0"/>
              </a:spcAft>
              <a:buNone/>
            </a:pPr>
            <a:endParaRPr lang="en-US" sz="2400" dirty="0">
              <a:latin typeface="+mj-lt"/>
              <a:cs typeface="Calibri" panose="020F0502020204030204" pitchFamily="34" charset="0"/>
            </a:endParaRPr>
          </a:p>
          <a:p>
            <a:pPr marL="0" lvl="0" indent="0">
              <a:lnSpc>
                <a:spcPct val="107000"/>
              </a:lnSpc>
              <a:spcAft>
                <a:spcPts val="0"/>
              </a:spcAft>
              <a:buNone/>
            </a:pPr>
            <a:endParaRPr lang="en-US" sz="2400" dirty="0">
              <a:latin typeface="+mj-lt"/>
              <a:cs typeface="Calibri" panose="020F0502020204030204" pitchFamily="34" charset="0"/>
            </a:endParaRPr>
          </a:p>
          <a:p>
            <a:pPr marL="0" indent="0" defTabSz="644309">
              <a:buNone/>
            </a:pPr>
            <a:endParaRPr lang="en-US" sz="2000" b="0" dirty="0"/>
          </a:p>
          <a:p>
            <a:pPr marL="0" indent="0" defTabSz="644309">
              <a:buNone/>
            </a:pPr>
            <a:endParaRPr lang="en-US" sz="2000" b="0" dirty="0"/>
          </a:p>
          <a:p>
            <a:pPr marL="0" indent="0" defTabSz="644309">
              <a:buNone/>
            </a:pPr>
            <a:endParaRPr lang="en-US" sz="2000" b="0" dirty="0"/>
          </a:p>
          <a:p>
            <a:pPr marL="0" indent="0" defTabSz="644309">
              <a:buNone/>
            </a:pPr>
            <a:r>
              <a:rPr lang="en-US" sz="2000" b="0" dirty="0"/>
              <a:t>Mr. Ross D. Arnold</a:t>
            </a:r>
          </a:p>
          <a:p>
            <a:pPr marL="231775" lvl="1" indent="0" defTabSz="644309">
              <a:buNone/>
            </a:pPr>
            <a:r>
              <a:rPr lang="en-US" b="0" dirty="0"/>
              <a:t>Senior Research Engineer, CCDC-</a:t>
            </a:r>
            <a:r>
              <a:rPr lang="en-US" dirty="0"/>
              <a:t>Armaments Center</a:t>
            </a:r>
          </a:p>
          <a:p>
            <a:pPr marL="231775" lvl="1" indent="0" defTabSz="644309">
              <a:buNone/>
            </a:pPr>
            <a:r>
              <a:rPr lang="en-US" b="0" dirty="0"/>
              <a:t>Visiting Research Scientist, USMA-Robotics Research Center</a:t>
            </a:r>
          </a:p>
          <a:p>
            <a:pPr marL="231775" lvl="1" indent="0" defTabSz="644309">
              <a:buNone/>
            </a:pPr>
            <a:r>
              <a:rPr lang="en-US" b="0" dirty="0"/>
              <a:t>ross.d.arnold4.civ@mail.mil </a:t>
            </a:r>
          </a:p>
          <a:p>
            <a:pPr marL="231775" lvl="1" indent="0" defTabSz="644309">
              <a:buNone/>
            </a:pPr>
            <a:r>
              <a:rPr lang="en-US" dirty="0"/>
              <a:t>ross.arnold@westpoint.edu</a:t>
            </a:r>
            <a:endParaRPr lang="en-US" b="0" dirty="0"/>
          </a:p>
          <a:p>
            <a:pPr marL="231775" lvl="1" indent="0" defTabSz="644309">
              <a:buNone/>
            </a:pPr>
            <a:r>
              <a:rPr lang="en-US" b="0" dirty="0"/>
              <a:t>973-724-8618</a:t>
            </a:r>
            <a:endParaRPr lang="en-US" b="0" dirty="0">
              <a:ln w="18415" cmpd="sng">
                <a:solidFill>
                  <a:srgbClr val="FFFFFF"/>
                </a:solidFill>
                <a:prstDash val="solid"/>
              </a:ln>
            </a:endParaRPr>
          </a:p>
        </p:txBody>
      </p:sp>
      <p:sp>
        <p:nvSpPr>
          <p:cNvPr id="3" name="Title 2"/>
          <p:cNvSpPr>
            <a:spLocks noGrp="1"/>
          </p:cNvSpPr>
          <p:nvPr>
            <p:ph type="title"/>
          </p:nvPr>
        </p:nvSpPr>
        <p:spPr/>
        <p:txBody>
          <a:bodyPr/>
          <a:lstStyle/>
          <a:p>
            <a:pPr>
              <a:lnSpc>
                <a:spcPct val="107000"/>
              </a:lnSpc>
            </a:pPr>
            <a:r>
              <a:rPr lang="en-US" dirty="0">
                <a:latin typeface="+mj-lt"/>
                <a:ea typeface="Calibri" panose="020F0502020204030204" pitchFamily="34" charset="0"/>
                <a:cs typeface="Times New Roman" panose="02020603050405020304" pitchFamily="18" charset="0"/>
              </a:rPr>
              <a:t>Questions and contacts</a:t>
            </a:r>
          </a:p>
        </p:txBody>
      </p:sp>
      <p:pic>
        <p:nvPicPr>
          <p:cNvPr id="5" name="図 3">
            <a:extLst>
              <a:ext uri="{FF2B5EF4-FFF2-40B4-BE49-F238E27FC236}">
                <a16:creationId xmlns:a16="http://schemas.microsoft.com/office/drawing/2014/main" id="{34D78718-BE39-44BD-B475-D2083D814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3568" y="2153912"/>
            <a:ext cx="1391971" cy="2550176"/>
          </a:xfrm>
          <a:prstGeom prst="rect">
            <a:avLst/>
          </a:prstGeom>
        </p:spPr>
      </p:pic>
    </p:spTree>
    <p:extLst>
      <p:ext uri="{BB962C8B-B14F-4D97-AF65-F5344CB8AC3E}">
        <p14:creationId xmlns:p14="http://schemas.microsoft.com/office/powerpoint/2010/main" val="1700912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09" y="1057275"/>
            <a:ext cx="8254115" cy="4886324"/>
          </a:xfrm>
        </p:spPr>
        <p:txBody>
          <a:bodyPr anchor="ctr"/>
          <a:lstStyle/>
          <a:p>
            <a:pPr marL="0" lvl="0" indent="0" algn="ctr">
              <a:lnSpc>
                <a:spcPct val="107000"/>
              </a:lnSpc>
              <a:spcAft>
                <a:spcPts val="0"/>
              </a:spcAft>
              <a:buNone/>
            </a:pPr>
            <a:r>
              <a:rPr lang="en-US" sz="4000" b="0" dirty="0">
                <a:ea typeface="Calibri" panose="020F0502020204030204" pitchFamily="34" charset="0"/>
                <a:cs typeface="Times New Roman" panose="02020603050405020304" pitchFamily="18" charset="0"/>
              </a:rPr>
              <a:t>Swarm AI Background</a:t>
            </a:r>
          </a:p>
        </p:txBody>
      </p:sp>
    </p:spTree>
    <p:extLst>
      <p:ext uri="{BB962C8B-B14F-4D97-AF65-F5344CB8AC3E}">
        <p14:creationId xmlns:p14="http://schemas.microsoft.com/office/powerpoint/2010/main" val="2119008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09" y="1057275"/>
            <a:ext cx="8254115" cy="4886324"/>
          </a:xfrm>
        </p:spPr>
        <p:txBody>
          <a:bodyPr/>
          <a:lstStyle/>
          <a:p>
            <a:pPr marL="0" lvl="0" indent="0" algn="ctr">
              <a:lnSpc>
                <a:spcPct val="107000"/>
              </a:lnSpc>
              <a:spcAft>
                <a:spcPts val="0"/>
              </a:spcAft>
              <a:buNone/>
            </a:pPr>
            <a:r>
              <a:rPr lang="en-US" sz="2000" dirty="0">
                <a:latin typeface="+mj-lt"/>
                <a:ea typeface="Calibri" panose="020F0502020204030204" pitchFamily="34" charset="0"/>
                <a:cs typeface="Times New Roman" panose="02020603050405020304" pitchFamily="18" charset="0"/>
              </a:rPr>
              <a:t>Many broad problem areas lie within the armament system domain</a:t>
            </a:r>
          </a:p>
          <a:p>
            <a:pPr marL="0" lvl="0" indent="0">
              <a:lnSpc>
                <a:spcPct val="107000"/>
              </a:lnSpc>
              <a:spcAft>
                <a:spcPts val="0"/>
              </a:spcAft>
              <a:buNone/>
            </a:pPr>
            <a:endParaRPr lang="en-US"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ea typeface="Calibri" panose="020F0502020204030204" pitchFamily="34" charset="0"/>
                <a:cs typeface="Times New Roman" panose="02020603050405020304" pitchFamily="18" charset="0"/>
              </a:rPr>
              <a:t>Target acquisition</a:t>
            </a:r>
          </a:p>
          <a:p>
            <a:pPr marL="342900" lvl="0" indent="-342900">
              <a:lnSpc>
                <a:spcPct val="107000"/>
              </a:lnSpc>
              <a:spcAft>
                <a:spcPts val="0"/>
              </a:spcAft>
              <a:buFont typeface="Symbol" panose="05050102010706020507" pitchFamily="18" charset="2"/>
              <a:buChar char=""/>
            </a:pPr>
            <a:endParaRPr lang="en-US" sz="2000" b="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ea typeface="Calibri" panose="020F0502020204030204" pitchFamily="34" charset="0"/>
                <a:cs typeface="Times New Roman" panose="02020603050405020304" pitchFamily="18" charset="0"/>
              </a:rPr>
              <a:t>Mapping</a:t>
            </a:r>
            <a:endParaRPr lang="en-US" b="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US" sz="2000" b="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t>Intelligence, Surveillance, and Reconnaissance (ISR)</a:t>
            </a:r>
            <a:endParaRPr lang="en-US" sz="2000" b="0" dirty="0">
              <a:ea typeface="Calibri" panose="020F0502020204030204" pitchFamily="34" charset="0"/>
              <a:cs typeface="Times New Roman" panose="02020603050405020304" pitchFamily="18" charset="0"/>
            </a:endParaRPr>
          </a:p>
          <a:p>
            <a:pPr marL="0" lvl="0" indent="0">
              <a:lnSpc>
                <a:spcPct val="107000"/>
              </a:lnSpc>
              <a:spcAft>
                <a:spcPts val="0"/>
              </a:spcAft>
              <a:buNone/>
            </a:pPr>
            <a:endParaRPr lang="en-US" sz="2000" b="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ea typeface="Calibri" panose="020F0502020204030204" pitchFamily="34" charset="0"/>
                <a:cs typeface="Times New Roman" panose="02020603050405020304" pitchFamily="18" charset="0"/>
              </a:rPr>
              <a:t>Distribution of fires</a:t>
            </a:r>
            <a:endParaRPr lang="en-US" b="0" dirty="0">
              <a:ea typeface="Calibri" panose="020F0502020204030204" pitchFamily="34" charset="0"/>
              <a:cs typeface="Times New Roman" panose="02020603050405020304" pitchFamily="18" charset="0"/>
            </a:endParaRPr>
          </a:p>
          <a:p>
            <a:pPr marL="574675" lvl="1" indent="-342900">
              <a:lnSpc>
                <a:spcPct val="107000"/>
              </a:lnSpc>
              <a:spcAft>
                <a:spcPts val="0"/>
              </a:spcAft>
              <a:buFont typeface="Symbol" panose="05050102010706020507" pitchFamily="18" charset="2"/>
              <a:buChar char=""/>
            </a:pPr>
            <a:endParaRPr lang="en-US" sz="1800" dirty="0">
              <a:ea typeface="Calibri" panose="020F0502020204030204" pitchFamily="34" charset="0"/>
              <a:cs typeface="Times New Roman" panose="02020603050405020304" pitchFamily="18" charset="0"/>
            </a:endParaRPr>
          </a:p>
          <a:p>
            <a:pPr marL="342900" indent="-342900">
              <a:lnSpc>
                <a:spcPct val="107000"/>
              </a:lnSpc>
              <a:spcAft>
                <a:spcPts val="0"/>
              </a:spcAft>
              <a:buFont typeface="Symbol" panose="05050102010706020507" pitchFamily="18" charset="2"/>
              <a:buChar char=""/>
            </a:pPr>
            <a:r>
              <a:rPr lang="en-US" sz="2000" b="0" dirty="0">
                <a:ea typeface="Calibri" panose="020F0502020204030204" pitchFamily="34" charset="0"/>
                <a:cs typeface="Times New Roman" panose="02020603050405020304" pitchFamily="18" charset="0"/>
              </a:rPr>
              <a:t>Rapid decision-making</a:t>
            </a:r>
          </a:p>
          <a:p>
            <a:pPr marL="342900" indent="-342900">
              <a:lnSpc>
                <a:spcPct val="107000"/>
              </a:lnSpc>
              <a:spcAft>
                <a:spcPts val="0"/>
              </a:spcAft>
              <a:buFont typeface="Symbol" panose="05050102010706020507" pitchFamily="18" charset="2"/>
              <a:buChar char=""/>
            </a:pPr>
            <a:endParaRPr lang="en-US" sz="2000" b="0" dirty="0">
              <a:ea typeface="Calibri" panose="020F0502020204030204" pitchFamily="34" charset="0"/>
              <a:cs typeface="Times New Roman" panose="02020603050405020304" pitchFamily="18" charset="0"/>
            </a:endParaRPr>
          </a:p>
          <a:p>
            <a:pPr marL="342900" indent="-342900">
              <a:lnSpc>
                <a:spcPct val="107000"/>
              </a:lnSpc>
              <a:spcAft>
                <a:spcPts val="0"/>
              </a:spcAft>
              <a:buFont typeface="Symbol" panose="05050102010706020507" pitchFamily="18" charset="2"/>
              <a:buChar char=""/>
            </a:pPr>
            <a:r>
              <a:rPr lang="en-US" sz="2000" b="0" dirty="0">
                <a:ea typeface="Calibri" panose="020F0502020204030204" pitchFamily="34" charset="0"/>
                <a:cs typeface="Times New Roman" panose="02020603050405020304" pitchFamily="18" charset="0"/>
              </a:rPr>
              <a:t>Information dissemination</a:t>
            </a:r>
            <a:endParaRPr lang="en-US" sz="2000" b="0" dirty="0">
              <a:latin typeface="+mj-lt"/>
              <a:ea typeface="Calibri" panose="020F0502020204030204" pitchFamily="34" charset="0"/>
              <a:cs typeface="Times New Roman" panose="02020603050405020304" pitchFamily="18" charset="0"/>
            </a:endParaRPr>
          </a:p>
          <a:p>
            <a:pPr marL="34290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a:p>
            <a:pPr marL="342900" indent="-342900">
              <a:lnSpc>
                <a:spcPct val="107000"/>
              </a:lnSpc>
              <a:spcAft>
                <a:spcPts val="0"/>
              </a:spcAft>
              <a:buFont typeface="Symbol" panose="05050102010706020507" pitchFamily="18" charset="2"/>
              <a:buChar char=""/>
            </a:pPr>
            <a:r>
              <a:rPr lang="en-US" sz="2000" b="0" dirty="0">
                <a:latin typeface="+mj-lt"/>
                <a:ea typeface="Calibri" panose="020F0502020204030204" pitchFamily="34" charset="0"/>
                <a:cs typeface="Times New Roman" panose="02020603050405020304" pitchFamily="18" charset="0"/>
              </a:rPr>
              <a:t>Improvements to these areas can significantly improve our Warfighting effectiveness</a:t>
            </a:r>
            <a:endParaRPr lang="en-US" sz="2000" b="0" dirty="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lstStyle/>
          <a:p>
            <a:r>
              <a:rPr lang="en-US" dirty="0">
                <a:latin typeface="+mn-lt"/>
                <a:cs typeface="Times New Roman" panose="02020603050405020304" pitchFamily="18" charset="0"/>
              </a:rPr>
              <a:t>Armament system problem domain</a:t>
            </a:r>
            <a:endParaRPr lang="en-US" dirty="0">
              <a:latin typeface="+mn-lt"/>
            </a:endParaRPr>
          </a:p>
        </p:txBody>
      </p:sp>
    </p:spTree>
    <p:extLst>
      <p:ext uri="{BB962C8B-B14F-4D97-AF65-F5344CB8AC3E}">
        <p14:creationId xmlns:p14="http://schemas.microsoft.com/office/powerpoint/2010/main" val="1903804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09" y="1057275"/>
            <a:ext cx="7944707" cy="4886324"/>
          </a:xfrm>
        </p:spPr>
        <p:txBody>
          <a:bodyPr/>
          <a:lstStyle/>
          <a:p>
            <a:pPr marL="0" lvl="0" indent="0" algn="ctr">
              <a:lnSpc>
                <a:spcPct val="107000"/>
              </a:lnSpc>
              <a:spcAft>
                <a:spcPts val="0"/>
              </a:spcAft>
              <a:buNone/>
            </a:pPr>
            <a:r>
              <a:rPr lang="en-US" sz="2000" dirty="0">
                <a:latin typeface="+mj-lt"/>
                <a:ea typeface="Calibri" panose="020F0502020204030204" pitchFamily="34" charset="0"/>
                <a:cs typeface="Times New Roman" panose="02020603050405020304" pitchFamily="18" charset="0"/>
              </a:rPr>
              <a:t>Artificial intelligence as a problem-solving tool</a:t>
            </a:r>
          </a:p>
          <a:p>
            <a:pPr marL="0" lvl="0" indent="0">
              <a:lnSpc>
                <a:spcPct val="107000"/>
              </a:lnSpc>
              <a:spcAft>
                <a:spcPts val="0"/>
              </a:spcAft>
              <a:buNone/>
            </a:pPr>
            <a:endParaRPr lang="en-US"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ea typeface="Calibri" panose="020F0502020204030204" pitchFamily="34" charset="0"/>
                <a:cs typeface="Times New Roman" panose="02020603050405020304" pitchFamily="18" charset="0"/>
              </a:rPr>
              <a:t>Many of these defense problems can be approached using AI</a:t>
            </a:r>
            <a:endParaRPr lang="en-US" b="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US" sz="2000" b="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000" b="0" dirty="0">
                <a:ea typeface="Calibri" panose="020F0502020204030204" pitchFamily="34" charset="0"/>
                <a:cs typeface="Times New Roman" panose="02020603050405020304" pitchFamily="18" charset="0"/>
              </a:rPr>
              <a:t>AI is actually a large field; it can be applied to many disciplines</a:t>
            </a:r>
          </a:p>
          <a:p>
            <a:pPr marL="574675" lvl="1" indent="-342900">
              <a:lnSpc>
                <a:spcPct val="107000"/>
              </a:lnSpc>
              <a:spcAft>
                <a:spcPts val="0"/>
              </a:spcAft>
              <a:buFont typeface="Symbol" panose="05050102010706020507" pitchFamily="18" charset="2"/>
              <a:buChar char=""/>
            </a:pPr>
            <a:r>
              <a:rPr lang="en-US" sz="1800" dirty="0">
                <a:ea typeface="Calibri" panose="020F0502020204030204" pitchFamily="34" charset="0"/>
                <a:cs typeface="Times New Roman" panose="02020603050405020304" pitchFamily="18" charset="0"/>
              </a:rPr>
              <a:t>Robotics</a:t>
            </a:r>
          </a:p>
          <a:p>
            <a:pPr marL="574675" lvl="1" indent="-342900">
              <a:lnSpc>
                <a:spcPct val="107000"/>
              </a:lnSpc>
              <a:spcAft>
                <a:spcPts val="0"/>
              </a:spcAft>
              <a:buFont typeface="Symbol" panose="05050102010706020507" pitchFamily="18" charset="2"/>
              <a:buChar char=""/>
            </a:pPr>
            <a:r>
              <a:rPr lang="en-US" sz="1800" b="0" dirty="0">
                <a:ea typeface="Calibri" panose="020F0502020204030204" pitchFamily="34" charset="0"/>
                <a:cs typeface="Times New Roman" panose="02020603050405020304" pitchFamily="18" charset="0"/>
              </a:rPr>
              <a:t>Machine learning</a:t>
            </a:r>
          </a:p>
          <a:p>
            <a:pPr marL="574675" lvl="1" indent="-342900">
              <a:lnSpc>
                <a:spcPct val="107000"/>
              </a:lnSpc>
              <a:spcAft>
                <a:spcPts val="0"/>
              </a:spcAft>
              <a:buFont typeface="Symbol" panose="05050102010706020507" pitchFamily="18" charset="2"/>
              <a:buChar char=""/>
            </a:pPr>
            <a:r>
              <a:rPr lang="en-US" sz="1800" b="0" dirty="0">
                <a:ea typeface="Calibri" panose="020F0502020204030204" pitchFamily="34" charset="0"/>
                <a:cs typeface="Times New Roman" panose="02020603050405020304" pitchFamily="18" charset="0"/>
              </a:rPr>
              <a:t>Computer </a:t>
            </a:r>
            <a:r>
              <a:rPr lang="en-US" sz="1800" dirty="0">
                <a:ea typeface="Calibri" panose="020F0502020204030204" pitchFamily="34" charset="0"/>
                <a:cs typeface="Times New Roman" panose="02020603050405020304" pitchFamily="18" charset="0"/>
              </a:rPr>
              <a:t>vision</a:t>
            </a:r>
          </a:p>
          <a:p>
            <a:pPr marL="574675" lvl="1" indent="-342900">
              <a:lnSpc>
                <a:spcPct val="107000"/>
              </a:lnSpc>
              <a:spcAft>
                <a:spcPts val="0"/>
              </a:spcAft>
              <a:buFont typeface="Symbol" panose="05050102010706020507" pitchFamily="18" charset="2"/>
              <a:buChar char=""/>
            </a:pPr>
            <a:r>
              <a:rPr lang="en-US" sz="1800" b="0" dirty="0">
                <a:ea typeface="Calibri" panose="020F0502020204030204" pitchFamily="34" charset="0"/>
                <a:cs typeface="Times New Roman" panose="02020603050405020304" pitchFamily="18" charset="0"/>
              </a:rPr>
              <a:t>Decision-making</a:t>
            </a:r>
          </a:p>
          <a:p>
            <a:pPr marL="574675" lvl="1" indent="-342900">
              <a:lnSpc>
                <a:spcPct val="107000"/>
              </a:lnSpc>
              <a:spcAft>
                <a:spcPts val="0"/>
              </a:spcAft>
              <a:buFont typeface="Symbol" panose="05050102010706020507" pitchFamily="18" charset="2"/>
              <a:buChar char=""/>
            </a:pPr>
            <a:r>
              <a:rPr lang="en-US" sz="1800" dirty="0">
                <a:ea typeface="Calibri" panose="020F0502020204030204" pitchFamily="34" charset="0"/>
                <a:cs typeface="Times New Roman" panose="02020603050405020304" pitchFamily="18" charset="0"/>
              </a:rPr>
              <a:t>Behavior prediction</a:t>
            </a:r>
          </a:p>
          <a:p>
            <a:pPr marL="574675" lvl="1" indent="-342900">
              <a:lnSpc>
                <a:spcPct val="107000"/>
              </a:lnSpc>
              <a:spcAft>
                <a:spcPts val="0"/>
              </a:spcAft>
              <a:buFont typeface="Symbol" panose="05050102010706020507" pitchFamily="18" charset="2"/>
              <a:buChar char=""/>
            </a:pPr>
            <a:r>
              <a:rPr lang="en-US" sz="1800" dirty="0">
                <a:ea typeface="Calibri" panose="020F0502020204030204" pitchFamily="34" charset="0"/>
                <a:cs typeface="Times New Roman" panose="02020603050405020304" pitchFamily="18" charset="0"/>
              </a:rPr>
              <a:t>Etc.</a:t>
            </a:r>
          </a:p>
          <a:p>
            <a:pPr marL="574675" lvl="1" indent="-342900">
              <a:lnSpc>
                <a:spcPct val="107000"/>
              </a:lnSpc>
              <a:spcAft>
                <a:spcPts val="0"/>
              </a:spcAft>
              <a:buFont typeface="Symbol" panose="05050102010706020507" pitchFamily="18" charset="2"/>
              <a:buChar char=""/>
            </a:pPr>
            <a:endParaRPr lang="en-US" sz="1800" b="0" dirty="0">
              <a:ea typeface="Calibri" panose="020F0502020204030204" pitchFamily="34" charset="0"/>
              <a:cs typeface="Times New Roman" panose="02020603050405020304" pitchFamily="18" charset="0"/>
            </a:endParaRPr>
          </a:p>
          <a:p>
            <a:pPr marL="342900" indent="-342900">
              <a:lnSpc>
                <a:spcPct val="107000"/>
              </a:lnSpc>
              <a:spcAft>
                <a:spcPts val="0"/>
              </a:spcAft>
              <a:buFont typeface="Symbol" panose="05050102010706020507" pitchFamily="18" charset="2"/>
              <a:buChar char=""/>
            </a:pPr>
            <a:r>
              <a:rPr lang="en-US" sz="2000" b="0" dirty="0">
                <a:ea typeface="Calibri" panose="020F0502020204030204" pitchFamily="34" charset="0"/>
                <a:cs typeface="Times New Roman" panose="02020603050405020304" pitchFamily="18" charset="0"/>
              </a:rPr>
              <a:t>In particular, swarming AI </a:t>
            </a:r>
          </a:p>
          <a:p>
            <a:pPr marL="574675" lvl="1" indent="-342900">
              <a:lnSpc>
                <a:spcPct val="107000"/>
              </a:lnSpc>
              <a:spcAft>
                <a:spcPts val="0"/>
              </a:spcAft>
              <a:buFont typeface="Symbol" panose="05050102010706020507" pitchFamily="18" charset="2"/>
              <a:buChar char=""/>
            </a:pPr>
            <a:r>
              <a:rPr lang="en-US" sz="1800" dirty="0">
                <a:ea typeface="Calibri" panose="020F0502020204030204" pitchFamily="34" charset="0"/>
                <a:cs typeface="Times New Roman" panose="02020603050405020304" pitchFamily="18" charset="0"/>
              </a:rPr>
              <a:t>A t</a:t>
            </a:r>
            <a:r>
              <a:rPr lang="en-US" sz="1800" b="0" dirty="0">
                <a:ea typeface="Calibri" panose="020F0502020204030204" pitchFamily="34" charset="0"/>
                <a:cs typeface="Times New Roman" panose="02020603050405020304" pitchFamily="18" charset="0"/>
              </a:rPr>
              <a:t>ype of multi-agent AI</a:t>
            </a:r>
            <a:endParaRPr lang="en-US" sz="1800" dirty="0">
              <a:ea typeface="Calibri" panose="020F0502020204030204" pitchFamily="34" charset="0"/>
              <a:cs typeface="Times New Roman" panose="02020603050405020304" pitchFamily="18" charset="0"/>
            </a:endParaRPr>
          </a:p>
          <a:p>
            <a:pPr marL="574675" lvl="1" indent="-342900">
              <a:lnSpc>
                <a:spcPct val="107000"/>
              </a:lnSpc>
              <a:spcAft>
                <a:spcPts val="0"/>
              </a:spcAft>
              <a:buFont typeface="Symbol" panose="05050102010706020507" pitchFamily="18" charset="2"/>
              <a:buChar char=""/>
            </a:pPr>
            <a:r>
              <a:rPr lang="en-US" sz="1800" b="0" dirty="0">
                <a:ea typeface="Calibri" panose="020F0502020204030204" pitchFamily="34" charset="0"/>
                <a:cs typeface="Times New Roman" panose="02020603050405020304" pitchFamily="18" charset="0"/>
              </a:rPr>
              <a:t>Uses cooperative behavior to solve hard problems</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lstStyle/>
          <a:p>
            <a:r>
              <a:rPr lang="en-US" dirty="0">
                <a:latin typeface="+mn-lt"/>
                <a:cs typeface="Times New Roman" panose="02020603050405020304" pitchFamily="18" charset="0"/>
              </a:rPr>
              <a:t>Artificial intelligence</a:t>
            </a:r>
            <a:endParaRPr lang="en-US" dirty="0">
              <a:latin typeface="+mn-lt"/>
            </a:endParaRPr>
          </a:p>
        </p:txBody>
      </p:sp>
      <p:pic>
        <p:nvPicPr>
          <p:cNvPr id="9" name="Picture 8">
            <a:extLst>
              <a:ext uri="{FF2B5EF4-FFF2-40B4-BE49-F238E27FC236}">
                <a16:creationId xmlns:a16="http://schemas.microsoft.com/office/drawing/2014/main" id="{5E550C36-FA4A-439D-882D-BB90EFFE7468}"/>
              </a:ext>
            </a:extLst>
          </p:cNvPr>
          <p:cNvPicPr>
            <a:picLocks noChangeAspect="1"/>
          </p:cNvPicPr>
          <p:nvPr/>
        </p:nvPicPr>
        <p:blipFill>
          <a:blip r:embed="rId3"/>
          <a:stretch>
            <a:fillRect/>
          </a:stretch>
        </p:blipFill>
        <p:spPr>
          <a:xfrm>
            <a:off x="4324437" y="3014269"/>
            <a:ext cx="2696872" cy="2157498"/>
          </a:xfrm>
          <a:prstGeom prst="rect">
            <a:avLst/>
          </a:prstGeom>
        </p:spPr>
      </p:pic>
    </p:spTree>
    <p:extLst>
      <p:ext uri="{BB962C8B-B14F-4D97-AF65-F5344CB8AC3E}">
        <p14:creationId xmlns:p14="http://schemas.microsoft.com/office/powerpoint/2010/main" val="1320461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09" y="1057275"/>
            <a:ext cx="8254115" cy="4886324"/>
          </a:xfrm>
        </p:spPr>
        <p:txBody>
          <a:bodyPr/>
          <a:lstStyle/>
          <a:p>
            <a:pPr marL="0" lvl="0" indent="0" algn="ctr">
              <a:lnSpc>
                <a:spcPct val="107000"/>
              </a:lnSpc>
              <a:spcAft>
                <a:spcPts val="0"/>
              </a:spcAft>
              <a:buNone/>
            </a:pPr>
            <a:r>
              <a:rPr lang="en-US" sz="2000" dirty="0">
                <a:latin typeface="+mj-lt"/>
                <a:ea typeface="Calibri" panose="020F0502020204030204" pitchFamily="34" charset="0"/>
                <a:cs typeface="Times New Roman" panose="02020603050405020304" pitchFamily="18" charset="0"/>
              </a:rPr>
              <a:t>Cooperative behavior occurs when entities work together towards a common goal </a:t>
            </a:r>
          </a:p>
          <a:p>
            <a:pPr marL="0" indent="0">
              <a:lnSpc>
                <a:spcPct val="107000"/>
              </a:lnSpc>
              <a:spcAft>
                <a:spcPts val="0"/>
              </a:spcAft>
              <a:buNone/>
            </a:pPr>
            <a:endParaRPr lang="en-US" sz="2000" b="0" dirty="0">
              <a:ea typeface="Calibri" panose="020F0502020204030204" pitchFamily="34" charset="0"/>
              <a:cs typeface="Times New Roman" panose="02020603050405020304" pitchFamily="18" charset="0"/>
            </a:endParaRPr>
          </a:p>
          <a:p>
            <a:pPr marL="342900" indent="-342900">
              <a:lnSpc>
                <a:spcPct val="107000"/>
              </a:lnSpc>
              <a:spcAft>
                <a:spcPts val="0"/>
              </a:spcAft>
              <a:buFont typeface="Symbol" panose="05050102010706020507" pitchFamily="18" charset="2"/>
              <a:buChar char=""/>
            </a:pPr>
            <a:r>
              <a:rPr lang="en-US" sz="2000" b="0" dirty="0">
                <a:ea typeface="Calibri" panose="020F0502020204030204" pitchFamily="34" charset="0"/>
                <a:cs typeface="Times New Roman" panose="02020603050405020304" pitchFamily="18" charset="0"/>
              </a:rPr>
              <a:t>Sum is different than the parts</a:t>
            </a:r>
          </a:p>
          <a:p>
            <a:pPr marL="342900" indent="-342900">
              <a:lnSpc>
                <a:spcPct val="107000"/>
              </a:lnSpc>
              <a:spcAft>
                <a:spcPts val="0"/>
              </a:spcAft>
              <a:buFont typeface="Symbol" panose="05050102010706020507" pitchFamily="18" charset="2"/>
              <a:buChar char=""/>
            </a:pPr>
            <a:r>
              <a:rPr lang="en-US" sz="2000" b="0" dirty="0">
                <a:ea typeface="Calibri" panose="020F0502020204030204" pitchFamily="34" charset="0"/>
                <a:cs typeface="Times New Roman" panose="02020603050405020304" pitchFamily="18" charset="0"/>
              </a:rPr>
              <a:t>Multiple entities working together to create an </a:t>
            </a:r>
            <a:r>
              <a:rPr lang="en-US" sz="2000" b="0" i="1" dirty="0">
                <a:ea typeface="Calibri" panose="020F0502020204030204" pitchFamily="34" charset="0"/>
                <a:cs typeface="Times New Roman" panose="02020603050405020304" pitchFamily="18" charset="0"/>
              </a:rPr>
              <a:t>emergent effect</a:t>
            </a:r>
            <a:endParaRPr lang="en-US" sz="2000" b="0" dirty="0">
              <a:ea typeface="Calibri" panose="020F0502020204030204" pitchFamily="34" charset="0"/>
              <a:cs typeface="Times New Roman" panose="02020603050405020304" pitchFamily="18" charset="0"/>
            </a:endParaRPr>
          </a:p>
          <a:p>
            <a:pPr marL="342900" indent="-342900">
              <a:lnSpc>
                <a:spcPct val="107000"/>
              </a:lnSpc>
              <a:spcAft>
                <a:spcPts val="0"/>
              </a:spcAft>
              <a:buFont typeface="Symbol" panose="05050102010706020507" pitchFamily="18" charset="2"/>
              <a:buChar char=""/>
            </a:pPr>
            <a:r>
              <a:rPr lang="en-US" sz="2000" b="0" dirty="0">
                <a:ea typeface="Calibri" panose="020F0502020204030204" pitchFamily="34" charset="0"/>
                <a:cs typeface="Times New Roman" panose="02020603050405020304" pitchFamily="18" charset="0"/>
              </a:rPr>
              <a:t>May not be intentional</a:t>
            </a:r>
          </a:p>
          <a:p>
            <a:pPr marL="342900" indent="-342900">
              <a:lnSpc>
                <a:spcPct val="107000"/>
              </a:lnSpc>
              <a:spcAft>
                <a:spcPts val="0"/>
              </a:spcAft>
              <a:buFont typeface="Symbol" panose="05050102010706020507" pitchFamily="18" charset="2"/>
              <a:buChar char=""/>
            </a:pPr>
            <a:r>
              <a:rPr lang="en-US" sz="2000" b="0" dirty="0">
                <a:ea typeface="Calibri" panose="020F0502020204030204" pitchFamily="34" charset="0"/>
                <a:cs typeface="Times New Roman" panose="02020603050405020304" pitchFamily="18" charset="0"/>
              </a:rPr>
              <a:t>Communication between entities not required</a:t>
            </a:r>
          </a:p>
          <a:p>
            <a:pPr marL="342900" indent="-342900">
              <a:lnSpc>
                <a:spcPct val="107000"/>
              </a:lnSpc>
              <a:spcAft>
                <a:spcPts val="0"/>
              </a:spcAft>
              <a:buFont typeface="Symbol" panose="05050102010706020507" pitchFamily="18" charset="2"/>
              <a:buChar char=""/>
            </a:pPr>
            <a:r>
              <a:rPr lang="en-US" sz="2000" b="0" dirty="0">
                <a:ea typeface="Calibri" panose="020F0502020204030204" pitchFamily="34" charset="0"/>
                <a:cs typeface="Times New Roman" panose="02020603050405020304" pitchFamily="18" charset="0"/>
              </a:rPr>
              <a:t>Occurs in swarms</a:t>
            </a: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a:xfrm>
            <a:off x="1442419" y="274639"/>
            <a:ext cx="5941019" cy="506411"/>
          </a:xfrm>
        </p:spPr>
        <p:txBody>
          <a:bodyPr/>
          <a:lstStyle/>
          <a:p>
            <a:r>
              <a:rPr lang="en-US" dirty="0">
                <a:latin typeface="+mn-lt"/>
                <a:cs typeface="Times New Roman" panose="02020603050405020304" pitchFamily="18" charset="0"/>
              </a:rPr>
              <a:t>Cooperative behavior</a:t>
            </a:r>
            <a:endParaRPr lang="en-US" dirty="0">
              <a:latin typeface="+mn-lt"/>
            </a:endParaRPr>
          </a:p>
        </p:txBody>
      </p:sp>
      <p:pic>
        <p:nvPicPr>
          <p:cNvPr id="6" name="図 7">
            <a:extLst>
              <a:ext uri="{FF2B5EF4-FFF2-40B4-BE49-F238E27FC236}">
                <a16:creationId xmlns:a16="http://schemas.microsoft.com/office/drawing/2014/main" id="{EB2CE60A-F39E-4796-B0DC-A6C7BB4D7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89" y="3801356"/>
            <a:ext cx="3427590" cy="1987726"/>
          </a:xfrm>
          <a:prstGeom prst="rect">
            <a:avLst/>
          </a:prstGeom>
        </p:spPr>
      </p:pic>
      <p:pic>
        <p:nvPicPr>
          <p:cNvPr id="7" name="図 3">
            <a:extLst>
              <a:ext uri="{FF2B5EF4-FFF2-40B4-BE49-F238E27FC236}">
                <a16:creationId xmlns:a16="http://schemas.microsoft.com/office/drawing/2014/main" id="{1BA34DF3-1BD7-4982-9BC7-1BDFC7F67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6757" y="3661367"/>
            <a:ext cx="1639762" cy="2282232"/>
          </a:xfrm>
          <a:prstGeom prst="rect">
            <a:avLst/>
          </a:prstGeom>
        </p:spPr>
      </p:pic>
      <p:pic>
        <p:nvPicPr>
          <p:cNvPr id="8" name="図 4">
            <a:extLst>
              <a:ext uri="{FF2B5EF4-FFF2-40B4-BE49-F238E27FC236}">
                <a16:creationId xmlns:a16="http://schemas.microsoft.com/office/drawing/2014/main" id="{49B4633C-7510-45BE-8C3B-8C097A990E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3394" y="3657369"/>
            <a:ext cx="1639762" cy="2285942"/>
          </a:xfrm>
          <a:prstGeom prst="rect">
            <a:avLst/>
          </a:prstGeom>
        </p:spPr>
      </p:pic>
      <p:sp>
        <p:nvSpPr>
          <p:cNvPr id="9" name="TextBox 8">
            <a:extLst>
              <a:ext uri="{FF2B5EF4-FFF2-40B4-BE49-F238E27FC236}">
                <a16:creationId xmlns:a16="http://schemas.microsoft.com/office/drawing/2014/main" id="{C5D3FEF5-7F38-4770-92E6-E6E60540DBE0}"/>
              </a:ext>
            </a:extLst>
          </p:cNvPr>
          <p:cNvSpPr txBox="1"/>
          <p:nvPr/>
        </p:nvSpPr>
        <p:spPr>
          <a:xfrm>
            <a:off x="354346" y="6105523"/>
            <a:ext cx="8135027" cy="630942"/>
          </a:xfrm>
          <a:prstGeom prst="rect">
            <a:avLst/>
          </a:prstGeom>
          <a:noFill/>
        </p:spPr>
        <p:txBody>
          <a:bodyPr wrap="square" rtlCol="0">
            <a:spAutoFit/>
          </a:bodyPr>
          <a:lstStyle/>
          <a:p>
            <a:r>
              <a:rPr lang="en-US" sz="1400" dirty="0"/>
              <a:t>*R. Arnold, H. Yamaguchi, and T. Tanaka, </a:t>
            </a:r>
            <a:r>
              <a:rPr lang="en-US" sz="1400" i="1" dirty="0"/>
              <a:t>Search and rescue with autonomous flying robots through behavior-based cooperative intelligence</a:t>
            </a:r>
            <a:r>
              <a:rPr lang="en-US" sz="1400" dirty="0"/>
              <a:t>, Journal of International Humanitarian Action, 2018.</a:t>
            </a:r>
          </a:p>
          <a:p>
            <a:endParaRPr lang="en-US" sz="700" dirty="0"/>
          </a:p>
        </p:txBody>
      </p:sp>
    </p:spTree>
    <p:extLst>
      <p:ext uri="{BB962C8B-B14F-4D97-AF65-F5344CB8AC3E}">
        <p14:creationId xmlns:p14="http://schemas.microsoft.com/office/powerpoint/2010/main" val="168577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09" y="1057275"/>
            <a:ext cx="8254115" cy="4886324"/>
          </a:xfrm>
        </p:spPr>
        <p:txBody>
          <a:bodyPr/>
          <a:lstStyle/>
          <a:p>
            <a:pPr marL="0" lvl="0" indent="0" algn="ctr">
              <a:lnSpc>
                <a:spcPct val="107000"/>
              </a:lnSpc>
              <a:spcAft>
                <a:spcPts val="0"/>
              </a:spcAft>
              <a:buNone/>
            </a:pPr>
            <a:r>
              <a:rPr lang="en-US" sz="2000" dirty="0">
                <a:latin typeface="+mj-lt"/>
                <a:ea typeface="Calibri" panose="020F0502020204030204" pitchFamily="34" charset="0"/>
                <a:cs typeface="Times New Roman" panose="02020603050405020304" pitchFamily="18" charset="0"/>
              </a:rPr>
              <a:t>Swarms are groups of entities using cooperative behavior</a:t>
            </a:r>
          </a:p>
          <a:p>
            <a:pPr marL="0" indent="0">
              <a:lnSpc>
                <a:spcPct val="107000"/>
              </a:lnSpc>
              <a:spcAft>
                <a:spcPts val="0"/>
              </a:spcAft>
              <a:buNone/>
            </a:pPr>
            <a:endParaRPr lang="en-US" sz="2000" b="0" dirty="0">
              <a:ea typeface="Calibri" panose="020F0502020204030204" pitchFamily="34" charset="0"/>
              <a:cs typeface="Times New Roman" panose="02020603050405020304" pitchFamily="18" charset="0"/>
            </a:endParaRPr>
          </a:p>
          <a:p>
            <a:pPr marL="342900" indent="-342900">
              <a:lnSpc>
                <a:spcPct val="107000"/>
              </a:lnSpc>
              <a:spcAft>
                <a:spcPts val="0"/>
              </a:spcAft>
              <a:buFont typeface="Symbol" panose="05050102010706020507" pitchFamily="18" charset="2"/>
              <a:buChar char=""/>
            </a:pPr>
            <a:r>
              <a:rPr lang="en-US" sz="2000" b="0" dirty="0"/>
              <a:t>A “large” number of animate or inanimate things massed together and usually in motion</a:t>
            </a:r>
          </a:p>
          <a:p>
            <a:pPr marL="342900" indent="-342900">
              <a:lnSpc>
                <a:spcPct val="107000"/>
              </a:lnSpc>
              <a:spcAft>
                <a:spcPts val="0"/>
              </a:spcAft>
              <a:buFont typeface="Symbol" panose="05050102010706020507" pitchFamily="18" charset="2"/>
              <a:buChar char=""/>
            </a:pPr>
            <a:endParaRPr lang="en-US" sz="2000" b="0" dirty="0"/>
          </a:p>
          <a:p>
            <a:pPr marL="342900" indent="-342900">
              <a:lnSpc>
                <a:spcPct val="107000"/>
              </a:lnSpc>
              <a:spcAft>
                <a:spcPts val="0"/>
              </a:spcAft>
              <a:buFont typeface="Symbol" panose="05050102010706020507" pitchFamily="18" charset="2"/>
              <a:buChar char=""/>
            </a:pPr>
            <a:r>
              <a:rPr lang="en-US" sz="2000" b="0" dirty="0"/>
              <a:t>How large:  As few as 3*</a:t>
            </a:r>
          </a:p>
          <a:p>
            <a:pPr marL="0" indent="0">
              <a:lnSpc>
                <a:spcPct val="107000"/>
              </a:lnSpc>
              <a:spcAft>
                <a:spcPts val="0"/>
              </a:spcAft>
              <a:buNone/>
            </a:pPr>
            <a:endParaRPr lang="en-US" sz="2000" b="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US" sz="2000" b="0" dirty="0">
              <a:latin typeface="+mj-lt"/>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a:xfrm>
            <a:off x="1442419" y="274639"/>
            <a:ext cx="5941019" cy="506411"/>
          </a:xfrm>
        </p:spPr>
        <p:txBody>
          <a:bodyPr/>
          <a:lstStyle/>
          <a:p>
            <a:r>
              <a:rPr lang="en-US" dirty="0">
                <a:latin typeface="+mn-lt"/>
                <a:cs typeface="Times New Roman" panose="02020603050405020304" pitchFamily="18" charset="0"/>
              </a:rPr>
              <a:t>swarms</a:t>
            </a:r>
            <a:endParaRPr lang="en-US" dirty="0">
              <a:latin typeface="+mn-lt"/>
            </a:endParaRPr>
          </a:p>
        </p:txBody>
      </p:sp>
      <p:pic>
        <p:nvPicPr>
          <p:cNvPr id="6" name="図 7">
            <a:extLst>
              <a:ext uri="{FF2B5EF4-FFF2-40B4-BE49-F238E27FC236}">
                <a16:creationId xmlns:a16="http://schemas.microsoft.com/office/drawing/2014/main" id="{B21172CC-936A-4C01-942B-06E4CADF3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846" y="3919970"/>
            <a:ext cx="2619375" cy="1743075"/>
          </a:xfrm>
          <a:prstGeom prst="rect">
            <a:avLst/>
          </a:prstGeom>
        </p:spPr>
      </p:pic>
      <p:pic>
        <p:nvPicPr>
          <p:cNvPr id="9" name="Picture 8">
            <a:extLst>
              <a:ext uri="{FF2B5EF4-FFF2-40B4-BE49-F238E27FC236}">
                <a16:creationId xmlns:a16="http://schemas.microsoft.com/office/drawing/2014/main" id="{A45FA88B-60F2-4F6A-8FAE-0739D1A694BD}"/>
              </a:ext>
            </a:extLst>
          </p:cNvPr>
          <p:cNvPicPr>
            <a:picLocks noChangeAspect="1"/>
          </p:cNvPicPr>
          <p:nvPr/>
        </p:nvPicPr>
        <p:blipFill>
          <a:blip r:embed="rId4"/>
          <a:stretch>
            <a:fillRect/>
          </a:stretch>
        </p:blipFill>
        <p:spPr>
          <a:xfrm>
            <a:off x="4260360" y="3306598"/>
            <a:ext cx="3894832" cy="2730519"/>
          </a:xfrm>
          <a:prstGeom prst="rect">
            <a:avLst/>
          </a:prstGeom>
        </p:spPr>
      </p:pic>
      <p:sp>
        <p:nvSpPr>
          <p:cNvPr id="10" name="TextBox 9">
            <a:extLst>
              <a:ext uri="{FF2B5EF4-FFF2-40B4-BE49-F238E27FC236}">
                <a16:creationId xmlns:a16="http://schemas.microsoft.com/office/drawing/2014/main" id="{D414836B-CA28-4651-93CA-02E5A8DC4438}"/>
              </a:ext>
            </a:extLst>
          </p:cNvPr>
          <p:cNvSpPr txBox="1"/>
          <p:nvPr/>
        </p:nvSpPr>
        <p:spPr>
          <a:xfrm>
            <a:off x="442208" y="6050547"/>
            <a:ext cx="5917028" cy="684803"/>
          </a:xfrm>
          <a:prstGeom prst="rect">
            <a:avLst/>
          </a:prstGeom>
          <a:noFill/>
        </p:spPr>
        <p:txBody>
          <a:bodyPr wrap="square" rtlCol="0">
            <a:spAutoFit/>
          </a:bodyPr>
          <a:lstStyle/>
          <a:p>
            <a:r>
              <a:rPr lang="en-US" sz="1400" dirty="0"/>
              <a:t>*R. Arnold, K. Carey, B. Abruzzo, and C. </a:t>
            </a:r>
            <a:r>
              <a:rPr lang="en-US" sz="1400" dirty="0" err="1"/>
              <a:t>Korpela</a:t>
            </a:r>
            <a:r>
              <a:rPr lang="en-US" sz="1400" dirty="0"/>
              <a:t>. </a:t>
            </a:r>
            <a:r>
              <a:rPr lang="en-US" sz="1400" i="1" dirty="0"/>
              <a:t>What is Swarming Robotics, and Why Swarms?</a:t>
            </a:r>
            <a:r>
              <a:rPr lang="en-US" sz="1400" dirty="0"/>
              <a:t>  2019.</a:t>
            </a:r>
          </a:p>
          <a:p>
            <a:endParaRPr lang="en-US" sz="1050" dirty="0"/>
          </a:p>
        </p:txBody>
      </p:sp>
    </p:spTree>
    <p:extLst>
      <p:ext uri="{BB962C8B-B14F-4D97-AF65-F5344CB8AC3E}">
        <p14:creationId xmlns:p14="http://schemas.microsoft.com/office/powerpoint/2010/main" val="3349494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2419" y="274639"/>
            <a:ext cx="5941019" cy="506411"/>
          </a:xfrm>
        </p:spPr>
        <p:txBody>
          <a:bodyPr/>
          <a:lstStyle/>
          <a:p>
            <a:r>
              <a:rPr lang="en-US" dirty="0">
                <a:latin typeface="+mn-lt"/>
                <a:cs typeface="Times New Roman" panose="02020603050405020304" pitchFamily="18" charset="0"/>
              </a:rPr>
              <a:t>Robot swarms</a:t>
            </a:r>
            <a:endParaRPr lang="en-US" dirty="0">
              <a:latin typeface="+mn-lt"/>
            </a:endParaRPr>
          </a:p>
        </p:txBody>
      </p:sp>
      <p:pic>
        <p:nvPicPr>
          <p:cNvPr id="5" name="Picture 4">
            <a:extLst>
              <a:ext uri="{FF2B5EF4-FFF2-40B4-BE49-F238E27FC236}">
                <a16:creationId xmlns:a16="http://schemas.microsoft.com/office/drawing/2014/main" id="{F0580052-2065-4A83-BF01-0098CD0C1201}"/>
              </a:ext>
            </a:extLst>
          </p:cNvPr>
          <p:cNvPicPr>
            <a:picLocks noChangeAspect="1"/>
          </p:cNvPicPr>
          <p:nvPr/>
        </p:nvPicPr>
        <p:blipFill>
          <a:blip r:embed="rId3"/>
          <a:stretch>
            <a:fillRect/>
          </a:stretch>
        </p:blipFill>
        <p:spPr>
          <a:xfrm>
            <a:off x="2109356" y="1058720"/>
            <a:ext cx="4788650" cy="4822533"/>
          </a:xfrm>
          <a:prstGeom prst="rect">
            <a:avLst/>
          </a:prstGeom>
        </p:spPr>
      </p:pic>
      <p:sp>
        <p:nvSpPr>
          <p:cNvPr id="7" name="TextBox 6">
            <a:extLst>
              <a:ext uri="{FF2B5EF4-FFF2-40B4-BE49-F238E27FC236}">
                <a16:creationId xmlns:a16="http://schemas.microsoft.com/office/drawing/2014/main" id="{C80189F8-C3D3-4912-AED3-BC810D8A24F2}"/>
              </a:ext>
            </a:extLst>
          </p:cNvPr>
          <p:cNvSpPr txBox="1"/>
          <p:nvPr/>
        </p:nvSpPr>
        <p:spPr>
          <a:xfrm>
            <a:off x="442208" y="6050547"/>
            <a:ext cx="5917028" cy="684803"/>
          </a:xfrm>
          <a:prstGeom prst="rect">
            <a:avLst/>
          </a:prstGeom>
          <a:noFill/>
        </p:spPr>
        <p:txBody>
          <a:bodyPr wrap="square" rtlCol="0">
            <a:spAutoFit/>
          </a:bodyPr>
          <a:lstStyle/>
          <a:p>
            <a:r>
              <a:rPr lang="en-US" sz="1400" dirty="0"/>
              <a:t>*R. Arnold, K. Carey, B. Abruzzo, and C. </a:t>
            </a:r>
            <a:r>
              <a:rPr lang="en-US" sz="1400" dirty="0" err="1"/>
              <a:t>Korpela</a:t>
            </a:r>
            <a:r>
              <a:rPr lang="en-US" sz="1400" dirty="0"/>
              <a:t>. </a:t>
            </a:r>
            <a:r>
              <a:rPr lang="en-US" sz="1400" i="1" dirty="0"/>
              <a:t>What is Swarming Robotics, and Why Swarms?</a:t>
            </a:r>
            <a:r>
              <a:rPr lang="en-US" sz="1400" dirty="0"/>
              <a:t>  2019.</a:t>
            </a:r>
          </a:p>
          <a:p>
            <a:endParaRPr lang="en-US" sz="1050" dirty="0"/>
          </a:p>
        </p:txBody>
      </p:sp>
      <p:sp>
        <p:nvSpPr>
          <p:cNvPr id="8" name="TextBox 7">
            <a:extLst>
              <a:ext uri="{FF2B5EF4-FFF2-40B4-BE49-F238E27FC236}">
                <a16:creationId xmlns:a16="http://schemas.microsoft.com/office/drawing/2014/main" id="{6CA8B84D-94FE-4D5C-B533-8A7E414ECEE8}"/>
              </a:ext>
            </a:extLst>
          </p:cNvPr>
          <p:cNvSpPr txBox="1"/>
          <p:nvPr/>
        </p:nvSpPr>
        <p:spPr>
          <a:xfrm>
            <a:off x="6898006" y="976747"/>
            <a:ext cx="304892" cy="461665"/>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567822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209" y="1057275"/>
            <a:ext cx="8254115" cy="4886324"/>
          </a:xfrm>
        </p:spPr>
        <p:txBody>
          <a:bodyPr/>
          <a:lstStyle/>
          <a:p>
            <a:pPr marL="0" lvl="0" indent="0" algn="ctr">
              <a:lnSpc>
                <a:spcPct val="107000"/>
              </a:lnSpc>
              <a:spcAft>
                <a:spcPts val="0"/>
              </a:spcAft>
              <a:buNone/>
            </a:pPr>
            <a:r>
              <a:rPr lang="en-US" sz="2000" dirty="0">
                <a:latin typeface="+mj-lt"/>
                <a:ea typeface="Calibri" panose="020F0502020204030204" pitchFamily="34" charset="0"/>
                <a:cs typeface="Times New Roman" panose="02020603050405020304" pitchFamily="18" charset="0"/>
              </a:rPr>
              <a:t>Swarms are all multi-agent systems, but not all multi-agent systems are swarms</a:t>
            </a:r>
          </a:p>
          <a:p>
            <a:pPr marL="0" lvl="0" indent="0">
              <a:lnSpc>
                <a:spcPct val="107000"/>
              </a:lnSpc>
              <a:spcAft>
                <a:spcPts val="0"/>
              </a:spcAft>
              <a:buNone/>
            </a:pPr>
            <a:endParaRPr lang="en-US" sz="20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US" sz="2000" b="0" dirty="0">
              <a:latin typeface="+mj-lt"/>
            </a:endParaRPr>
          </a:p>
          <a:p>
            <a:pPr marL="342900" lvl="0" indent="-342900">
              <a:lnSpc>
                <a:spcPct val="107000"/>
              </a:lnSpc>
              <a:spcAft>
                <a:spcPts val="0"/>
              </a:spcAft>
              <a:buFont typeface="Symbol" panose="05050102010706020507" pitchFamily="18" charset="2"/>
              <a:buChar char=""/>
            </a:pPr>
            <a:endParaRPr lang="en-US" sz="2000" b="0" dirty="0">
              <a:latin typeface="+mj-lt"/>
            </a:endParaRPr>
          </a:p>
          <a:p>
            <a:pPr marL="342900" lvl="0" indent="-342900">
              <a:lnSpc>
                <a:spcPct val="107000"/>
              </a:lnSpc>
              <a:spcAft>
                <a:spcPts val="0"/>
              </a:spcAft>
              <a:buFont typeface="Symbol" panose="05050102010706020507" pitchFamily="18" charset="2"/>
              <a:buChar char=""/>
            </a:pPr>
            <a:r>
              <a:rPr lang="en-US" sz="2000" b="0" dirty="0">
                <a:latin typeface="+mj-lt"/>
              </a:rPr>
              <a:t>Multi-agent software </a:t>
            </a:r>
          </a:p>
          <a:p>
            <a:pPr marL="0" lvl="0" indent="0">
              <a:lnSpc>
                <a:spcPct val="107000"/>
              </a:lnSpc>
              <a:spcAft>
                <a:spcPts val="0"/>
              </a:spcAft>
              <a:buNone/>
            </a:pPr>
            <a:r>
              <a:rPr lang="en-US" sz="2000" b="0" dirty="0">
                <a:latin typeface="+mj-lt"/>
              </a:rPr>
              <a:t>system</a:t>
            </a:r>
          </a:p>
          <a:p>
            <a:pPr marL="342900" lvl="0" indent="-342900">
              <a:lnSpc>
                <a:spcPct val="107000"/>
              </a:lnSpc>
              <a:spcAft>
                <a:spcPts val="0"/>
              </a:spcAft>
              <a:buFont typeface="Symbol" panose="05050102010706020507" pitchFamily="18" charset="2"/>
              <a:buChar char=""/>
            </a:pPr>
            <a:endParaRPr lang="en-US" sz="2000" b="0" dirty="0">
              <a:latin typeface="+mj-lt"/>
            </a:endParaRPr>
          </a:p>
          <a:p>
            <a:pPr marL="342900" lvl="0" indent="-342900">
              <a:lnSpc>
                <a:spcPct val="107000"/>
              </a:lnSpc>
              <a:spcAft>
                <a:spcPts val="0"/>
              </a:spcAft>
              <a:buFont typeface="Symbol" panose="05050102010706020507" pitchFamily="18" charset="2"/>
              <a:buChar char=""/>
            </a:pPr>
            <a:r>
              <a:rPr lang="en-US" sz="2000" b="0" dirty="0">
                <a:latin typeface="+mj-lt"/>
              </a:rPr>
              <a:t>Not considered a </a:t>
            </a:r>
          </a:p>
          <a:p>
            <a:pPr marL="0" lvl="0" indent="0">
              <a:lnSpc>
                <a:spcPct val="107000"/>
              </a:lnSpc>
              <a:spcAft>
                <a:spcPts val="0"/>
              </a:spcAft>
              <a:buNone/>
            </a:pPr>
            <a:r>
              <a:rPr lang="en-US" sz="2000" b="0" dirty="0">
                <a:latin typeface="+mj-lt"/>
              </a:rPr>
              <a:t>swarm</a:t>
            </a:r>
          </a:p>
        </p:txBody>
      </p:sp>
      <p:sp>
        <p:nvSpPr>
          <p:cNvPr id="3" name="Title 2"/>
          <p:cNvSpPr>
            <a:spLocks noGrp="1"/>
          </p:cNvSpPr>
          <p:nvPr>
            <p:ph type="title"/>
          </p:nvPr>
        </p:nvSpPr>
        <p:spPr/>
        <p:txBody>
          <a:bodyPr/>
          <a:lstStyle/>
          <a:p>
            <a:r>
              <a:rPr lang="en-US" dirty="0">
                <a:latin typeface="+mn-lt"/>
                <a:cs typeface="Times New Roman" panose="02020603050405020304" pitchFamily="18" charset="0"/>
              </a:rPr>
              <a:t>multi-agent systems</a:t>
            </a:r>
            <a:endParaRPr lang="en-US" dirty="0">
              <a:latin typeface="+mn-lt"/>
            </a:endParaRPr>
          </a:p>
        </p:txBody>
      </p:sp>
      <p:pic>
        <p:nvPicPr>
          <p:cNvPr id="5" name="Picture 4">
            <a:extLst>
              <a:ext uri="{FF2B5EF4-FFF2-40B4-BE49-F238E27FC236}">
                <a16:creationId xmlns:a16="http://schemas.microsoft.com/office/drawing/2014/main" id="{EA14C720-4AC5-40A3-B5B6-9B5C2D7BE86A}"/>
              </a:ext>
            </a:extLst>
          </p:cNvPr>
          <p:cNvPicPr>
            <a:picLocks noChangeAspect="1"/>
          </p:cNvPicPr>
          <p:nvPr/>
        </p:nvPicPr>
        <p:blipFill>
          <a:blip r:embed="rId3"/>
          <a:stretch>
            <a:fillRect/>
          </a:stretch>
        </p:blipFill>
        <p:spPr>
          <a:xfrm>
            <a:off x="3461161" y="1787235"/>
            <a:ext cx="5235163" cy="4546730"/>
          </a:xfrm>
          <a:prstGeom prst="rect">
            <a:avLst/>
          </a:prstGeom>
        </p:spPr>
      </p:pic>
    </p:spTree>
    <p:extLst>
      <p:ext uri="{BB962C8B-B14F-4D97-AF65-F5344CB8AC3E}">
        <p14:creationId xmlns:p14="http://schemas.microsoft.com/office/powerpoint/2010/main" val="1581570363"/>
      </p:ext>
    </p:extLst>
  </p:cSld>
  <p:clrMapOvr>
    <a:masterClrMapping/>
  </p:clrMapOvr>
</p:sld>
</file>

<file path=ppt/theme/theme1.xml><?xml version="1.0" encoding="utf-8"?>
<a:theme xmlns:a="http://schemas.openxmlformats.org/drawingml/2006/main" name="1_UNCLASSIFIED//FOUO//DRAFT//PRE-DECISIONAL">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UNCLASSIFIED//FOR OFFICIAL USE ONLY">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UNCLASSIFIED">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APPROVED FOR PUBLIC RELEASE">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Group xmlns="8acc76ce-4927-4c10-947a-54b615abcc3a">PowerPoint</Group>
    <Display_x0020_Name xmlns="8acc76ce-4927-4c10-947a-54b615abcc3a">CCDC Armaments Center – PowerPoint (Briefing) – Standard Format</Display_x0020_Name>
    <ImageCreateDate xmlns="http://schemas.microsoft.com/sharepoint/v3" xsi:nil="true"/>
    <Organization xmlns="2c061caa-ac96-4ed1-b74a-abb1169dd94c">ARDEC</Organization>
    <Description xmlns="http://schemas.microsoft.com/sharepoint/v3" xsi:nil="true"/>
    <Desktop xmlns="8acc76ce-4927-4c10-947a-54b615abcc3a">Both</Desktop>
    <DL_Link xmlns="8acc76ce-4927-4c10-947a-54b615abcc3a">
      <Url>https://rdecom.apgea.army.mil/_layouts/download.aspx?SourceUrl=https://rdecom.apgea.army.mil/BP/BrandItems/PowerPoint_Template_ARM.pptx</Url>
      <Description>DOWNLOAD</Description>
    </DL_Link>
    <FileType0 xmlns="8acc76ce-4927-4c10-947a-54b615abcc3a">pptx</FileType0>
    <SortOrder xmlns="8acc76ce-4927-4c10-947a-54b615abcc3a">04 – PowerPoint (Briefing) Templates</SortOrd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icture" ma:contentTypeID="0x01010200F177B2FE6EB01A4CB29C652E415E2656" ma:contentTypeVersion="11" ma:contentTypeDescription="Upload an image or a photograph." ma:contentTypeScope="" ma:versionID="4a886544e812c6c62d42773a1a5bdf85">
  <xsd:schema xmlns:xsd="http://www.w3.org/2001/XMLSchema" xmlns:xs="http://www.w3.org/2001/XMLSchema" xmlns:p="http://schemas.microsoft.com/office/2006/metadata/properties" xmlns:ns1="http://schemas.microsoft.com/sharepoint/v3" xmlns:ns2="2c061caa-ac96-4ed1-b74a-abb1169dd94c" xmlns:ns3="8acc76ce-4927-4c10-947a-54b615abcc3a" targetNamespace="http://schemas.microsoft.com/office/2006/metadata/properties" ma:root="true" ma:fieldsID="ef145deee0150fd44c0113fec42ece1d" ns1:_="" ns2:_="" ns3:_="">
    <xsd:import namespace="http://schemas.microsoft.com/sharepoint/v3"/>
    <xsd:import namespace="2c061caa-ac96-4ed1-b74a-abb1169dd94c"/>
    <xsd:import namespace="8acc76ce-4927-4c10-947a-54b615abcc3a"/>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element ref="ns2:Organization" minOccurs="0"/>
                <xsd:element ref="ns2:SharedWithUsers" minOccurs="0"/>
                <xsd:element ref="ns3:Display_x0020_Name" minOccurs="0"/>
                <xsd:element ref="ns3:Desktop" minOccurs="0"/>
                <xsd:element ref="ns3:Group" minOccurs="0"/>
                <xsd:element ref="ns3:DL_Link" minOccurs="0"/>
                <xsd:element ref="ns3:FileType0" minOccurs="0"/>
                <xsd:element ref="ns3:Sor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c061caa-ac96-4ed1-b74a-abb1169dd94c" elementFormDefault="qualified">
    <xsd:import namespace="http://schemas.microsoft.com/office/2006/documentManagement/types"/>
    <xsd:import namespace="http://schemas.microsoft.com/office/infopath/2007/PartnerControls"/>
    <xsd:element name="Organization" ma:index="26" nillable="true" ma:displayName="Organization" ma:default="HQ RDECOM" ma:format="Dropdown" ma:internalName="Organization">
      <xsd:simpleType>
        <xsd:restriction base="dms:Choice">
          <xsd:enumeration value="All"/>
          <xsd:enumeration value="HQ RDECOM"/>
          <xsd:enumeration value="AMRDEC"/>
          <xsd:enumeration value="AMSAA"/>
          <xsd:enumeration value="ARDEC"/>
          <xsd:enumeration value="ARL"/>
          <xsd:enumeration value="CERDEC"/>
          <xsd:enumeration value="ECBC"/>
          <xsd:enumeration value="NSRDEC"/>
          <xsd:enumeration value="TARDEC"/>
        </xsd:restriction>
      </xsd:simpleType>
    </xsd:element>
    <xsd:element name="SharedWithUsers" ma:index="2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acc76ce-4927-4c10-947a-54b615abcc3a" elementFormDefault="qualified">
    <xsd:import namespace="http://schemas.microsoft.com/office/2006/documentManagement/types"/>
    <xsd:import namespace="http://schemas.microsoft.com/office/infopath/2007/PartnerControls"/>
    <xsd:element name="Display_x0020_Name" ma:index="28" nillable="true" ma:displayName="Display Name" ma:internalName="Display_x0020_Name">
      <xsd:simpleType>
        <xsd:restriction base="dms:Text">
          <xsd:maxLength value="255"/>
        </xsd:restriction>
      </xsd:simpleType>
    </xsd:element>
    <xsd:element name="Desktop" ma:index="29" nillable="true" ma:displayName="Tab" ma:format="Dropdown" ma:internalName="Desktop">
      <xsd:simpleType>
        <xsd:restriction base="dms:Choice">
          <xsd:enumeration value="Professional"/>
          <xsd:enumeration value="Both"/>
        </xsd:restriction>
      </xsd:simpleType>
    </xsd:element>
    <xsd:element name="Group" ma:index="30" nillable="true" ma:displayName="Group" ma:format="Dropdown" ma:internalName="Group">
      <xsd:simpleType>
        <xsd:restriction base="dms:Choice">
          <xsd:enumeration value="Army Logo"/>
          <xsd:enumeration value="Bi-Fold Brochure"/>
          <xsd:enumeration value="Bio"/>
          <xsd:enumeration value="Business Card"/>
          <xsd:enumeration value="Command Lineage"/>
          <xsd:enumeration value="Fact Sheet"/>
          <xsd:enumeration value="Large Poster"/>
          <xsd:enumeration value="Small Poster"/>
          <xsd:enumeration value="Specific Lineage"/>
          <xsd:enumeration value="PowerPoint"/>
          <xsd:enumeration value="Social Media"/>
          <xsd:enumeration value="Tri-Fold Brochure"/>
        </xsd:restriction>
      </xsd:simpleType>
    </xsd:element>
    <xsd:element name="DL_Link" ma:index="31" nillable="true" ma:displayName="Download" ma:format="Hyperlink" ma:internalName="DL_Link">
      <xsd:complexType>
        <xsd:complexContent>
          <xsd:extension base="dms:URL">
            <xsd:sequence>
              <xsd:element name="Url" type="dms:ValidUrl" minOccurs="0" nillable="true"/>
              <xsd:element name="Description" type="xsd:string" nillable="true"/>
            </xsd:sequence>
          </xsd:extension>
        </xsd:complexContent>
      </xsd:complexType>
    </xsd:element>
    <xsd:element name="FileType0" ma:index="33" nillable="true" ma:displayName="FileType" ma:format="Dropdown" ma:internalName="FileType0">
      <xsd:simpleType>
        <xsd:restriction base="dms:Choice">
          <xsd:enumeration value="docx"/>
          <xsd:enumeration value="eps"/>
          <xsd:enumeration value="indd"/>
          <xsd:enumeration value="pdf"/>
          <xsd:enumeration value="png"/>
          <xsd:enumeration value="pptx"/>
        </xsd:restriction>
      </xsd:simpleType>
    </xsd:element>
    <xsd:element name="SortOrder" ma:index="34" nillable="true" ma:displayName="SortOrder" ma:default="01 – Army Logo" ma:format="Dropdown" ma:internalName="SortOrder">
      <xsd:simpleType>
        <xsd:restriction base="dms:Choice">
          <xsd:enumeration value="01 – Army Logo"/>
          <xsd:enumeration value="02 – Command Lineage"/>
          <xsd:enumeration value="03 – Competency Lineage"/>
          <xsd:enumeration value="04 – PowerPoint (Briefing) Templates"/>
          <xsd:enumeration value="05 – Business Card Templates"/>
          <xsd:enumeration value="06 – Name Tent Templates"/>
          <xsd:enumeration value="07 – Social Media"/>
          <xsd:enumeration value="08 – VTC Signs"/>
          <xsd:enumeration value="09 – Poster Templates (Small – 11&quot;x17&quot;)"/>
          <xsd:enumeration value="10 – Poster Templates (Large – 11&quot;x17&quot;)"/>
          <xsd:enumeration value="11 – Fact Sheet Templates"/>
          <xsd:enumeration value="12 – Brochure Templates (Bi-Fold)"/>
          <xsd:enumeration value="13 – Brochure Templates (Tri-Fold)"/>
          <xsd:enumeration value="14 – Bio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FEFD74-9FBC-4157-8802-AFD8EC757C9F}">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2c061caa-ac96-4ed1-b74a-abb1169dd94c"/>
    <ds:schemaRef ds:uri="http://schemas.microsoft.com/office/2006/documentManagement/types"/>
    <ds:schemaRef ds:uri="http://schemas.microsoft.com/office/infopath/2007/PartnerControls"/>
    <ds:schemaRef ds:uri="8acc76ce-4927-4c10-947a-54b615abcc3a"/>
    <ds:schemaRef ds:uri="http://www.w3.org/XML/1998/namespace"/>
    <ds:schemaRef ds:uri="http://purl.org/dc/dcmitype/"/>
  </ds:schemaRefs>
</ds:datastoreItem>
</file>

<file path=customXml/itemProps2.xml><?xml version="1.0" encoding="utf-8"?>
<ds:datastoreItem xmlns:ds="http://schemas.openxmlformats.org/officeDocument/2006/customXml" ds:itemID="{613FA5FF-2111-4E01-9BF6-3626FF06C57A}">
  <ds:schemaRefs>
    <ds:schemaRef ds:uri="http://schemas.microsoft.com/sharepoint/v3/contenttype/forms"/>
  </ds:schemaRefs>
</ds:datastoreItem>
</file>

<file path=customXml/itemProps3.xml><?xml version="1.0" encoding="utf-8"?>
<ds:datastoreItem xmlns:ds="http://schemas.openxmlformats.org/officeDocument/2006/customXml" ds:itemID="{ADAC4557-C599-482E-BC26-CFE2CACCB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c061caa-ac96-4ed1-b74a-abb1169dd94c"/>
    <ds:schemaRef ds:uri="8acc76ce-4927-4c10-947a-54b615abcc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16581</TotalTime>
  <Words>1862</Words>
  <Application>Microsoft Office PowerPoint</Application>
  <PresentationFormat>On-screen Show (4:3)</PresentationFormat>
  <Paragraphs>322</Paragraphs>
  <Slides>27</Slides>
  <Notes>17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27</vt:i4>
      </vt:variant>
    </vt:vector>
  </HeadingPairs>
  <TitlesOfParts>
    <vt:vector size="35" baseType="lpstr">
      <vt:lpstr>Arial</vt:lpstr>
      <vt:lpstr>Arial Bold</vt:lpstr>
      <vt:lpstr>Symbol</vt:lpstr>
      <vt:lpstr>Wingdings</vt:lpstr>
      <vt:lpstr>1_UNCLASSIFIED//FOUO//DRAFT//PRE-DECISIONAL</vt:lpstr>
      <vt:lpstr>2_UNCLASSIFIED//FOR OFFICIAL USE ONLY</vt:lpstr>
      <vt:lpstr>3_UNCLASSIFIED</vt:lpstr>
      <vt:lpstr>4_APPROVED FOR PUBLIC RELEASE</vt:lpstr>
      <vt:lpstr>PowerPoint Presentation</vt:lpstr>
      <vt:lpstr>Overview</vt:lpstr>
      <vt:lpstr>PowerPoint Presentation</vt:lpstr>
      <vt:lpstr>Armament system problem domain</vt:lpstr>
      <vt:lpstr>Artificial intelligence</vt:lpstr>
      <vt:lpstr>Cooperative behavior</vt:lpstr>
      <vt:lpstr>swarms</vt:lpstr>
      <vt:lpstr>Robot swarms</vt:lpstr>
      <vt:lpstr>multi-agent systems</vt:lpstr>
      <vt:lpstr>Swarms and multi-agent systems</vt:lpstr>
      <vt:lpstr>Swarms and artificial intelligence</vt:lpstr>
      <vt:lpstr>Swarm AI benefits</vt:lpstr>
      <vt:lpstr>Swarm AI programs</vt:lpstr>
      <vt:lpstr>Swarm Ai challenges</vt:lpstr>
      <vt:lpstr>Swarm AI engineering skillset</vt:lpstr>
      <vt:lpstr>PowerPoint Presentation</vt:lpstr>
      <vt:lpstr>Swarm Vs. swarm</vt:lpstr>
      <vt:lpstr>Target acquisition</vt:lpstr>
      <vt:lpstr>Swarming munitions</vt:lpstr>
      <vt:lpstr>Threat detection</vt:lpstr>
      <vt:lpstr>Remote sensing</vt:lpstr>
      <vt:lpstr>mapping</vt:lpstr>
      <vt:lpstr>Combat Search and rescue</vt:lpstr>
      <vt:lpstr>Battlefield networking</vt:lpstr>
      <vt:lpstr>Future work</vt:lpstr>
      <vt:lpstr>references</vt:lpstr>
      <vt:lpstr>Questions and contacts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Army</dc:title>
  <dc:subject>Active Army</dc:subject>
  <dc:creator>MWG</dc:creator>
  <cp:keywords/>
  <dc:description/>
  <cp:lastModifiedBy>Ross Arnold</cp:lastModifiedBy>
  <cp:revision>477</cp:revision>
  <cp:lastPrinted>2019-05-10T12:29:35Z</cp:lastPrinted>
  <dcterms:created xsi:type="dcterms:W3CDTF">2016-09-22T11:21:33Z</dcterms:created>
  <dcterms:modified xsi:type="dcterms:W3CDTF">2019-05-25T05:01:07Z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0x01010200F177B2FE6EB01A4CB29C652E415E2656</vt:lpwstr>
  </property>
  <property fmtid="{D5CDD505-2E9C-101B-9397-08002B2CF9AE}" pid="4" name="WorkflowChangePath">
    <vt:lpwstr>fa62ed53-5d34-4242-83f6-2fedcb8fc24a,5;fa62ed53-5d34-4242-83f6-2fedcb8fc24a,7;fa62ed53-5d34-4242-83f6-2fedcb8fc24a,11;fa62ed53-5d34-4242-83f6-2fedcb8fc24a,13;fa62ed53-5d34-4242-83f6-2fedcb8fc24a,15;fa62ed53-5d34-4242-83f6-2fedcb8fc24a,19;fa62ed53-5d34-424</vt:lpwstr>
  </property>
</Properties>
</file>