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85" r:id="rId4"/>
    <p:sldId id="288" r:id="rId5"/>
    <p:sldId id="286" r:id="rId6"/>
    <p:sldId id="287" r:id="rId7"/>
    <p:sldId id="289" r:id="rId8"/>
    <p:sldId id="303" r:id="rId9"/>
    <p:sldId id="290" r:id="rId10"/>
    <p:sldId id="291" r:id="rId11"/>
    <p:sldId id="299" r:id="rId12"/>
    <p:sldId id="292" r:id="rId13"/>
    <p:sldId id="298" r:id="rId14"/>
    <p:sldId id="297" r:id="rId15"/>
    <p:sldId id="300" r:id="rId16"/>
    <p:sldId id="293" r:id="rId17"/>
    <p:sldId id="301" r:id="rId18"/>
    <p:sldId id="294" r:id="rId19"/>
    <p:sldId id="30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DB0"/>
    <a:srgbClr val="C7AB9D"/>
    <a:srgbClr val="1E1E1E"/>
    <a:srgbClr val="DB0202"/>
    <a:srgbClr val="A5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174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ED64C-56A2-C940-B09C-CA78F788F999}" type="datetimeFigureOut">
              <a:rPr lang="en-US" smtClean="0"/>
              <a:t>5/3/2019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BB4BC-9B71-F942-A844-6DBEDF8306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92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F59A3-6804-2648-80AC-62E96FBC3850}" type="datetimeFigureOut">
              <a:rPr lang="en-US" smtClean="0"/>
              <a:t>5/3/2019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904EE-C069-2B49-84DD-3B45982A2E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551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34E4B-5B48-6843-B7A4-1CF3DA10BB1B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854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5CF45-73AB-BF4A-9FD4-C230DC5CCE78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8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E51C9-390D-6E46-A301-E84A6CE8AF2B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7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F30FF-2344-7040-B5EF-B2885AE4E9CE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09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D976-88D0-104B-B8E7-32944C14E420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01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3E4C9-A480-FB40-B690-2DA66636B8FD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0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BE29-961B-FE4E-89E1-AA16F46F3268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079B-5276-1B48-9A2D-8F0895A4E5F6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66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D010-BE07-C841-A110-FDA8BCC3BA83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39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218A9-41EB-F744-BB2D-C713AED9F061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708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84E0-98E3-9042-8A3E-63ACD48384B8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90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EC8D-80D5-9C49-AB04-E0B6F45B4AC0}" type="datetime1">
              <a:rPr lang="en-US" smtClean="0"/>
              <a:t>5/3/2019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CEE6C-D76C-4C42-A399-037D483DD7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9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10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3.emf"/><Relationship Id="rId9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rick.Pettegrew@iecinfrared.com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://www.iecinfrared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98835" y="0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53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55" y="1197570"/>
            <a:ext cx="7751482" cy="56604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5" y="701711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4342" y="2459503"/>
            <a:ext cx="8074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latin typeface="Copperplate Gothic Bold" panose="020E0705020206020404" pitchFamily="34" charset="0"/>
              </a:rPr>
              <a:t>Modular Mission Payloads for Manned/Unmanned Ground Vehicles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531" y="1038609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3189909" y="5296495"/>
            <a:ext cx="5797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opperplate Gothic Bold" panose="020E0705020206020404" pitchFamily="34" charset="0"/>
              </a:rPr>
              <a:t>Dr. Richard Pettegrew</a:t>
            </a:r>
          </a:p>
          <a:p>
            <a:pPr algn="r"/>
            <a:r>
              <a:rPr lang="en-US" b="1" dirty="0">
                <a:latin typeface="Copperplate Gothic Bold" panose="020E0705020206020404" pitchFamily="34" charset="0"/>
              </a:rPr>
              <a:t>General Manager</a:t>
            </a:r>
          </a:p>
          <a:p>
            <a:pPr algn="r"/>
            <a:r>
              <a:rPr lang="en-US" b="1" dirty="0">
                <a:latin typeface="Copperplate Gothic Bold" panose="020E0705020206020404" pitchFamily="34" charset="0"/>
              </a:rPr>
              <a:t>IEC Infrared Systems/Precision Remotes</a:t>
            </a:r>
          </a:p>
        </p:txBody>
      </p:sp>
    </p:spTree>
    <p:extLst>
      <p:ext uri="{BB962C8B-B14F-4D97-AF65-F5344CB8AC3E}">
        <p14:creationId xmlns:p14="http://schemas.microsoft.com/office/powerpoint/2010/main" val="21913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61" y="845146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10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7668" y="1789610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Configuration: CUAS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448251" y="2510383"/>
            <a:ext cx="6412863" cy="3271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Detection of Class I UAS up to 700 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Thermal/visual imaging for target assessment, optical tracking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AI engine for clutter rejection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Tri-band RF jamming (control, video, </a:t>
            </a:r>
            <a:r>
              <a:rPr lang="en-US" sz="2000" b="1" dirty="0" err="1">
                <a:latin typeface="Copperplate Gothic Bold" panose="020E0705020206020404" pitchFamily="34" charset="0"/>
              </a:rPr>
              <a:t>nav</a:t>
            </a:r>
            <a:r>
              <a:rPr lang="en-US" sz="2000" b="1" dirty="0">
                <a:latin typeface="Copperplate Gothic Bold" panose="020E07050202060204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Copperplate Gothic Bold" panose="020E0705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9302" y="5931215"/>
            <a:ext cx="621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Bold" panose="020E0705020206020404" pitchFamily="34" charset="0"/>
              </a:rPr>
              <a:t>Built on common 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EAE91-4C53-4853-83E2-F8082B0577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927" y="2157959"/>
            <a:ext cx="2578873" cy="26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5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8" y="812064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1601071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Configuration: CUAS 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5986694" y="3555326"/>
            <a:ext cx="2434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Bold" panose="020E0705020206020404" pitchFamily="34" charset="0"/>
              </a:rPr>
              <a:t>Built on common 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DF6E2E-7991-44AD-8CEA-E3D12C46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136" y="2117164"/>
            <a:ext cx="5051376" cy="429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94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0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12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7667" y="1689026"/>
            <a:ext cx="82537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Configuration: Situational Awareness            </a:t>
            </a:r>
            <a:r>
              <a:rPr lang="en-US" sz="2400" b="1" dirty="0">
                <a:latin typeface="Copperplate Gothic Bold"/>
                <a:cs typeface="Copperplate Gothic Bold"/>
              </a:rPr>
              <a:t>(short range panoramic surveillance)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8822" y="2642300"/>
            <a:ext cx="3059380" cy="407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69982" y="2637381"/>
            <a:ext cx="811681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pperplate Gothic Bold" panose="020E0705020206020404" pitchFamily="34" charset="0"/>
              </a:rPr>
              <a:t>Panoramic thermal/visual imaging &amp; detection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360</a:t>
            </a:r>
            <a:r>
              <a:rPr lang="en-US" sz="1600" b="1" baseline="30000" dirty="0">
                <a:latin typeface="Copperplate Gothic Bold" panose="020E0705020206020404" pitchFamily="34" charset="0"/>
              </a:rPr>
              <a:t>o</a:t>
            </a:r>
            <a:r>
              <a:rPr lang="en-US" sz="1600" b="1" dirty="0">
                <a:latin typeface="Copperplate Gothic Bold" panose="020E0705020206020404" pitchFamily="34" charset="0"/>
              </a:rPr>
              <a:t> Day/night Situational Awareness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Completely Passive (Thermal/Visual)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1 Hz update rate (360o)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2 km upright human detection (with clear L.O.S.)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Co-Located Assessment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LWIR 225mm &amp; 120mm visual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Target recognition beyond 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LRF &amp; GPS for target geolocation</a:t>
            </a:r>
          </a:p>
          <a:p>
            <a:endParaRPr lang="en-US" b="1" dirty="0">
              <a:latin typeface="Copperplate Gothic Bold" panose="020E0705020206020404" pitchFamily="34" charset="0"/>
            </a:endParaRPr>
          </a:p>
          <a:p>
            <a:endParaRPr lang="en-US" b="1" dirty="0">
              <a:latin typeface="Copperplate Gothic Bold" panose="020E07050202060204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302" y="5931215"/>
            <a:ext cx="621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Bold" panose="020E0705020206020404" pitchFamily="34" charset="0"/>
              </a:rPr>
              <a:t>Built on common 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</p:txBody>
      </p:sp>
    </p:spTree>
    <p:extLst>
      <p:ext uri="{BB962C8B-B14F-4D97-AF65-F5344CB8AC3E}">
        <p14:creationId xmlns:p14="http://schemas.microsoft.com/office/powerpoint/2010/main" val="70403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0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7667" y="1557048"/>
            <a:ext cx="81805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Configuration: Situational Awareness            </a:t>
            </a:r>
            <a:r>
              <a:rPr lang="en-US" sz="2400" b="1" dirty="0">
                <a:latin typeface="Copperplate Gothic Bold"/>
                <a:cs typeface="Copperplate Gothic Bold"/>
              </a:rPr>
              <a:t>(short range panoramic surveillance)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1A68E3-CC09-43B4-A792-5D53B7010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693" y="2411892"/>
            <a:ext cx="4095534" cy="41211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FFEC02-592D-45CB-A61A-F052FC4ACF29}"/>
              </a:ext>
            </a:extLst>
          </p:cNvPr>
          <p:cNvSpPr txBox="1"/>
          <p:nvPr/>
        </p:nvSpPr>
        <p:spPr>
          <a:xfrm>
            <a:off x="5400877" y="3855603"/>
            <a:ext cx="2434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Bold" panose="020E0705020206020404" pitchFamily="34" charset="0"/>
              </a:rPr>
              <a:t>Built on common 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</p:txBody>
      </p:sp>
    </p:spTree>
    <p:extLst>
      <p:ext uri="{BB962C8B-B14F-4D97-AF65-F5344CB8AC3E}">
        <p14:creationId xmlns:p14="http://schemas.microsoft.com/office/powerpoint/2010/main" val="50650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0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1689026"/>
            <a:ext cx="83335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Configuration: Situational Awareness </a:t>
            </a:r>
            <a:r>
              <a:rPr lang="en-US" sz="2400" b="1" dirty="0">
                <a:latin typeface="Copperplate Gothic Bold"/>
                <a:cs typeface="Copperplate Gothic Bold"/>
              </a:rPr>
              <a:t>(Long range surveillance)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3" name="TextBox 12"/>
          <p:cNvSpPr txBox="1"/>
          <p:nvPr/>
        </p:nvSpPr>
        <p:spPr>
          <a:xfrm>
            <a:off x="569982" y="2746472"/>
            <a:ext cx="811681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pperplate Gothic Bold" panose="020E0705020206020404" pitchFamily="34" charset="0"/>
              </a:rPr>
              <a:t>Ground Surveillance Radar Detection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12 km upright human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18-20 km vehicle detection 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Co-Located Assessment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825mm MWIR  &amp; 2000mm Visual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Target recognition beyond 8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LRF &amp; GPS for target geolocation</a:t>
            </a:r>
          </a:p>
          <a:p>
            <a:endParaRPr lang="en-US" b="1" dirty="0">
              <a:latin typeface="Copperplate Gothic Bold" panose="020E0705020206020404" pitchFamily="34" charset="0"/>
            </a:endParaRPr>
          </a:p>
          <a:p>
            <a:endParaRPr lang="en-US" b="1" dirty="0">
              <a:latin typeface="Copperplate Gothic Bold" panose="020E07050202060204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9302" y="5931215"/>
            <a:ext cx="621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Bold" panose="020E0705020206020404" pitchFamily="34" charset="0"/>
              </a:rPr>
              <a:t>Built on common 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9295" y="3148459"/>
            <a:ext cx="2029471" cy="27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9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84" y="10610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1557048"/>
            <a:ext cx="8089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Configuration: Situational Awareness </a:t>
            </a:r>
            <a:r>
              <a:rPr lang="en-US" sz="2400" b="1" dirty="0">
                <a:latin typeface="Copperplate Gothic Bold"/>
                <a:cs typeface="Copperplate Gothic Bold"/>
              </a:rPr>
              <a:t>(Long range surveillance)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30307A-E862-44FE-AFB7-E5B41E349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78" y="2430746"/>
            <a:ext cx="4034485" cy="40748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5AFBC3-E503-4FBC-97BD-7A11D2376D03}"/>
              </a:ext>
            </a:extLst>
          </p:cNvPr>
          <p:cNvSpPr txBox="1"/>
          <p:nvPr/>
        </p:nvSpPr>
        <p:spPr>
          <a:xfrm>
            <a:off x="5400877" y="3855603"/>
            <a:ext cx="2434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pperplate Gothic Bold" panose="020E0705020206020404" pitchFamily="34" charset="0"/>
              </a:rPr>
              <a:t>Built on common 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</p:txBody>
      </p:sp>
    </p:spTree>
    <p:extLst>
      <p:ext uri="{BB962C8B-B14F-4D97-AF65-F5344CB8AC3E}">
        <p14:creationId xmlns:p14="http://schemas.microsoft.com/office/powerpoint/2010/main" val="1033872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0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16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8299" y="2222366"/>
            <a:ext cx="509029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latin typeface="Copperplate Gothic Bold"/>
              <a:cs typeface="Copperplate Gothic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/>
                <a:cs typeface="Copperplate Gothic Bold"/>
              </a:rPr>
              <a:t>T360 platform from Precision Remotes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/>
                <a:cs typeface="Copperplate Gothic Bold"/>
              </a:rPr>
              <a:t>Positioner &lt;75 </a:t>
            </a:r>
            <a:r>
              <a:rPr lang="en-US" sz="2000" b="1" dirty="0" err="1">
                <a:latin typeface="Copperplate Gothic Bold"/>
                <a:cs typeface="Copperplate Gothic Bold"/>
              </a:rPr>
              <a:t>lbs</a:t>
            </a:r>
            <a:r>
              <a:rPr lang="en-US" sz="2000" b="1" dirty="0">
                <a:latin typeface="Copperplate Gothic Bold"/>
                <a:cs typeface="Copperplate Gothic Bold"/>
              </a:rPr>
              <a:t> (without gun &amp; ammo)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/>
                <a:cs typeface="Copperplate Gothic Bold"/>
              </a:rPr>
              <a:t>Light weight provides easy payload change, easy logistics/maintenance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/>
                <a:cs typeface="Copperplate Gothic Bold"/>
              </a:rPr>
              <a:t>Can support M2 0.50 </a:t>
            </a:r>
            <a:r>
              <a:rPr lang="en-US" sz="2000" b="1" dirty="0" err="1">
                <a:latin typeface="Copperplate Gothic Bold"/>
                <a:cs typeface="Copperplate Gothic Bold"/>
              </a:rPr>
              <a:t>cal</a:t>
            </a:r>
            <a:r>
              <a:rPr lang="en-US" sz="2000" b="1" dirty="0">
                <a:latin typeface="Copperplate Gothic Bold"/>
                <a:cs typeface="Copperplate Gothic Bold"/>
              </a:rPr>
              <a:t>, M240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/>
                <a:cs typeface="Copperplate Gothic Bold"/>
              </a:rPr>
              <a:t>Brings heavy firepower of M2 to M2 to dismounted infantry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/>
                <a:cs typeface="Copperplate Gothic Bold"/>
              </a:rPr>
              <a:t>Weapon can be fired remote or manually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13" name="Picture 12" descr="T360 Ground Moun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9645" y="2348685"/>
            <a:ext cx="1947910" cy="168720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5650668" y="4159822"/>
            <a:ext cx="3036132" cy="2229861"/>
            <a:chOff x="1940242" y="1568767"/>
            <a:chExt cx="5263515" cy="3720465"/>
          </a:xfrm>
        </p:grpSpPr>
        <p:pic>
          <p:nvPicPr>
            <p:cNvPr id="15" name="Picture 1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940242" y="1568767"/>
              <a:ext cx="5263515" cy="1240155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940242" y="2808922"/>
              <a:ext cx="5263515" cy="1240155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40242" y="4049077"/>
              <a:ext cx="5263515" cy="1240155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28299" y="1802571"/>
            <a:ext cx="750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 panose="020E0705020206020404" pitchFamily="34" charset="0"/>
              </a:rPr>
              <a:t>Configuration: Lightweight ROWS</a:t>
            </a:r>
          </a:p>
        </p:txBody>
      </p:sp>
    </p:spTree>
    <p:extLst>
      <p:ext uri="{BB962C8B-B14F-4D97-AF65-F5344CB8AC3E}">
        <p14:creationId xmlns:p14="http://schemas.microsoft.com/office/powerpoint/2010/main" val="470408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17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61" y="1117392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17</a:t>
            </a:fld>
            <a:endParaRPr lang="en-US" dirty="0"/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5661791" y="2121031"/>
            <a:ext cx="2831759" cy="2164872"/>
            <a:chOff x="1140142" y="1122045"/>
            <a:chExt cx="6863715" cy="4613910"/>
          </a:xfrm>
        </p:grpSpPr>
        <p:pic>
          <p:nvPicPr>
            <p:cNvPr id="15" name="Picture 14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140142" y="1122045"/>
              <a:ext cx="6863715" cy="1153160"/>
            </a:xfrm>
            <a:prstGeom prst="rect">
              <a:avLst/>
            </a:prstGeom>
          </p:spPr>
        </p:pic>
        <p:pic>
          <p:nvPicPr>
            <p:cNvPr id="16" name="Picture 15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1140142" y="2275205"/>
              <a:ext cx="6863715" cy="115316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1140142" y="3429000"/>
              <a:ext cx="6863715" cy="1153160"/>
            </a:xfrm>
            <a:prstGeom prst="rect">
              <a:avLst/>
            </a:prstGeom>
          </p:spPr>
        </p:pic>
        <p:pic>
          <p:nvPicPr>
            <p:cNvPr id="21" name="Picture 20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140142" y="4582795"/>
              <a:ext cx="6863715" cy="115316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445557" y="1683950"/>
            <a:ext cx="750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 panose="020E0705020206020404" pitchFamily="34" charset="0"/>
              </a:rPr>
              <a:t>Configuration: Lightweight ROWS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3CCB3-D443-43A1-9CBB-8960A26EA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385" y="2178889"/>
            <a:ext cx="4816750" cy="4274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49DA4-6368-4E01-B1D6-7C4B8F88CA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69276" y="4431218"/>
            <a:ext cx="3017524" cy="201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12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28" y="1159498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1699892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Summary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1016404" y="4028740"/>
            <a:ext cx="7810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opperplate Gothic Bold" panose="020E0705020206020404" pitchFamily="34" charset="0"/>
              </a:rPr>
              <a:t>IEC/PRL have developed modular mission payloads for a variety of missions, with these requirements in mind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5161" y="2251310"/>
            <a:ext cx="71836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opperplate Gothic Bold" panose="020E0705020206020404" pitchFamily="34" charset="0"/>
              </a:rPr>
              <a:t>Modularity requires: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Commonality (</a:t>
            </a:r>
            <a:r>
              <a:rPr lang="en-US" sz="2000" b="1" dirty="0" err="1">
                <a:latin typeface="Copperplate Gothic Bold" panose="020E0705020206020404" pitchFamily="34" charset="0"/>
              </a:rPr>
              <a:t>mech</a:t>
            </a:r>
            <a:r>
              <a:rPr lang="en-US" sz="2000" b="1" dirty="0">
                <a:latin typeface="Copperplate Gothic Bold" panose="020E0705020206020404" pitchFamily="34" charset="0"/>
              </a:rPr>
              <a:t>, </a:t>
            </a:r>
            <a:r>
              <a:rPr lang="en-US" sz="2000" b="1" dirty="0" err="1">
                <a:latin typeface="Copperplate Gothic Bold" panose="020E0705020206020404" pitchFamily="34" charset="0"/>
              </a:rPr>
              <a:t>elec</a:t>
            </a:r>
            <a:r>
              <a:rPr lang="en-US" sz="2000" b="1" dirty="0">
                <a:latin typeface="Copperplate Gothic Bold" panose="020E0705020206020404" pitchFamily="34" charset="0"/>
              </a:rPr>
              <a:t>, </a:t>
            </a:r>
            <a:r>
              <a:rPr lang="en-US" sz="2000" b="1" dirty="0" err="1">
                <a:latin typeface="Copperplate Gothic Bold" panose="020E0705020206020404" pitchFamily="34" charset="0"/>
              </a:rPr>
              <a:t>sw</a:t>
            </a:r>
            <a:r>
              <a:rPr lang="en-US" sz="2000" b="1" dirty="0">
                <a:latin typeface="Copperplate Gothic Bold" panose="020E07050202060204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Quick change capability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Easy reconfiguration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Simplified Logistics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3190" y="5276240"/>
            <a:ext cx="6322899" cy="64633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CUAS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M2 ROWS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Short Range ISR/SA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Long Range ISR</a:t>
            </a:r>
          </a:p>
        </p:txBody>
      </p:sp>
    </p:spTree>
    <p:extLst>
      <p:ext uri="{BB962C8B-B14F-4D97-AF65-F5344CB8AC3E}">
        <p14:creationId xmlns:p14="http://schemas.microsoft.com/office/powerpoint/2010/main" val="1068034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728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491578" y="2221878"/>
            <a:ext cx="480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opperplate Gothic Bold"/>
                <a:cs typeface="Copperplate Gothic Bold"/>
              </a:rPr>
              <a:t>End of Briefing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6" name="TextBox 15"/>
          <p:cNvSpPr txBox="1"/>
          <p:nvPr/>
        </p:nvSpPr>
        <p:spPr>
          <a:xfrm>
            <a:off x="597668" y="3252504"/>
            <a:ext cx="80891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opperplate Gothic Bold"/>
                <a:cs typeface="Copperplate Gothic Bold"/>
              </a:rPr>
              <a:t>Dr. Richard Pettegrew</a:t>
            </a:r>
          </a:p>
          <a:p>
            <a:pPr algn="ctr"/>
            <a:r>
              <a:rPr lang="en-US" sz="2000" b="1" dirty="0">
                <a:latin typeface="Copperplate Gothic Bold"/>
                <a:cs typeface="Copperplate Gothic Bold"/>
              </a:rPr>
              <a:t>General Manager</a:t>
            </a:r>
          </a:p>
          <a:p>
            <a:pPr algn="ctr"/>
            <a:r>
              <a:rPr lang="en-US" sz="2000" b="1" dirty="0">
                <a:latin typeface="Copperplate Gothic Bold"/>
                <a:cs typeface="Copperplate Gothic Bold"/>
              </a:rPr>
              <a:t>IEC Infrared Systems/Precision Remotes</a:t>
            </a:r>
          </a:p>
          <a:p>
            <a:pPr algn="ctr"/>
            <a:r>
              <a:rPr lang="en-US" sz="2000" b="1" dirty="0">
                <a:latin typeface="Copperplate Gothic Bold"/>
                <a:cs typeface="Copperplate Gothic Bold"/>
                <a:hlinkClick r:id="rId7"/>
              </a:rPr>
              <a:t>www.iecinfrared.com</a:t>
            </a:r>
            <a:endParaRPr lang="en-US" sz="2000" b="1" dirty="0">
              <a:latin typeface="Copperplate Gothic Bold"/>
              <a:cs typeface="Copperplate Gothic Bold"/>
            </a:endParaRPr>
          </a:p>
          <a:p>
            <a:pPr algn="ctr"/>
            <a:r>
              <a:rPr lang="en-US" sz="2000" b="1" dirty="0">
                <a:latin typeface="Copperplate Gothic Bold"/>
                <a:cs typeface="Copperplate Gothic Bold"/>
                <a:hlinkClick r:id="rId8"/>
              </a:rPr>
              <a:t>rick.Pettegrew@iecinfrared.com</a:t>
            </a:r>
            <a:endParaRPr lang="en-US" sz="2000" b="1" dirty="0">
              <a:latin typeface="Copperplate Gothic Bold"/>
              <a:cs typeface="Copperplate Gothic Bold"/>
            </a:endParaRPr>
          </a:p>
          <a:p>
            <a:pPr algn="ctr"/>
            <a:r>
              <a:rPr lang="en-US" sz="2000" b="1" dirty="0">
                <a:latin typeface="Copperplate Gothic Bold"/>
                <a:cs typeface="Copperplate Gothic Bold"/>
              </a:rPr>
              <a:t>(office) 440.234.8000, x114</a:t>
            </a:r>
          </a:p>
          <a:p>
            <a:pPr algn="ctr"/>
            <a:r>
              <a:rPr lang="en-US" sz="2000" b="1" dirty="0">
                <a:latin typeface="Copperplate Gothic Bold"/>
                <a:cs typeface="Copperplate Gothic Bold"/>
              </a:rPr>
              <a:t>(mobile) 440.382.1135</a:t>
            </a:r>
          </a:p>
        </p:txBody>
      </p:sp>
    </p:spTree>
    <p:extLst>
      <p:ext uri="{BB962C8B-B14F-4D97-AF65-F5344CB8AC3E}">
        <p14:creationId xmlns:p14="http://schemas.microsoft.com/office/powerpoint/2010/main" val="45127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0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2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7668" y="1656267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Agenda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1364776" y="2087773"/>
            <a:ext cx="6664581" cy="49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Company Background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Defining Modularity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Purpose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Design Methodology/Approach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Core Elements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UGV used for illustration: GD-MUTT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Modular Payload Blocks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Configuration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CUAS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Situational Awareness: Short Range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Situational Awareness: Long Range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Lightweight ROWS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Summary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Copperplate Gothic Bold" panose="020E0705020206020404" pitchFamily="34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57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63" y="1219968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1157979" y="2144306"/>
            <a:ext cx="7620000" cy="2286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defTabSz="914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>
                <a:latin typeface="Copperplate Gothic Bold" panose="020E0705020206020404" pitchFamily="34" charset="0"/>
                <a:cs typeface="Arial"/>
              </a:rPr>
              <a:t>IEC Infrared Systems LLC</a:t>
            </a:r>
          </a:p>
          <a:p>
            <a:pPr marL="548640" indent="-411480" defTabSz="914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endParaRPr lang="en-US" sz="900" b="1" dirty="0">
              <a:latin typeface="Copperplate Gothic Bold" panose="020E0705020206020404" pitchFamily="34" charset="0"/>
              <a:cs typeface="Arial"/>
            </a:endParaRPr>
          </a:p>
          <a:p>
            <a:pPr marL="870966" lvl="1" indent="-285750" defTabSz="914400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50000"/>
              <a:buFont typeface="Wingdings" charset="2"/>
              <a:buChar char="u"/>
              <a:defRPr/>
            </a:pPr>
            <a:r>
              <a:rPr lang="en-US" sz="1700" b="1" dirty="0">
                <a:latin typeface="Copperplate Gothic Bold" panose="020E0705020206020404" pitchFamily="34" charset="0"/>
                <a:ea typeface="Gulim" charset="-127"/>
                <a:cs typeface="Arial"/>
              </a:rPr>
              <a:t>Founded in 1999: NASA Spinoff company</a:t>
            </a:r>
          </a:p>
          <a:p>
            <a:pPr marL="870966" lvl="1" indent="-285750" defTabSz="914400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50000"/>
              <a:buFont typeface="Wingdings" charset="2"/>
              <a:buChar char="u"/>
              <a:defRPr/>
            </a:pPr>
            <a:r>
              <a:rPr lang="en-US" sz="1700" b="1" dirty="0">
                <a:latin typeface="Copperplate Gothic Bold" panose="020E0705020206020404" pitchFamily="34" charset="0"/>
                <a:ea typeface="Gulim" charset="-127"/>
                <a:cs typeface="Arial"/>
              </a:rPr>
              <a:t>In-house engineering &amp; manufacturing of tactical surveillance systems</a:t>
            </a:r>
          </a:p>
          <a:p>
            <a:pPr marL="870966" lvl="1" indent="-285750" defTabSz="914400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50000"/>
              <a:buFont typeface="Wingdings" charset="2"/>
              <a:buChar char="u"/>
              <a:defRPr/>
            </a:pPr>
            <a:r>
              <a:rPr lang="en-US" sz="1700" b="1" dirty="0">
                <a:latin typeface="Copperplate Gothic Bold" panose="020E0705020206020404" pitchFamily="34" charset="0"/>
                <a:cs typeface="Arial"/>
              </a:rPr>
              <a:t>Complete surveillance and sensor systems integration</a:t>
            </a:r>
          </a:p>
          <a:p>
            <a:pPr marL="870966" lvl="1" indent="-285750" defTabSz="914400" fontAlgn="auto">
              <a:lnSpc>
                <a:spcPct val="8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50000"/>
              <a:buFont typeface="Wingdings" charset="2"/>
              <a:buChar char="u"/>
              <a:defRPr/>
            </a:pPr>
            <a:r>
              <a:rPr lang="en-US" sz="1700" b="1" dirty="0">
                <a:latin typeface="Copperplate Gothic Bold" panose="020E0705020206020404" pitchFamily="34" charset="0"/>
                <a:cs typeface="Arial"/>
              </a:rPr>
              <a:t>Intuitive command &amp; control middleware</a:t>
            </a:r>
          </a:p>
          <a:p>
            <a:pPr marL="585216" lvl="1" defTabSz="914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80000"/>
              <a:defRPr/>
            </a:pPr>
            <a:endParaRPr lang="en-US" sz="2000" b="1" dirty="0">
              <a:latin typeface="Copperplate Gothic Bold" panose="020E0705020206020404" pitchFamily="34" charset="0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62818" y="4392628"/>
            <a:ext cx="7423982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Copperplate Gothic Bold" panose="020E0705020206020404" pitchFamily="34" charset="0"/>
                <a:cs typeface="Arial"/>
              </a:rPr>
              <a:t>Precision Remotes LLC</a:t>
            </a:r>
          </a:p>
          <a:p>
            <a:endParaRPr lang="en-US" sz="900" b="1" dirty="0">
              <a:latin typeface="Copperplate Gothic Bold" panose="020E0705020206020404" pitchFamily="34" charset="0"/>
              <a:cs typeface="Arial"/>
            </a:endParaRPr>
          </a:p>
          <a:p>
            <a:pPr marL="742950" lvl="1" indent="-285750">
              <a:lnSpc>
                <a:spcPct val="120000"/>
              </a:lnSpc>
              <a:buSzPct val="50000"/>
              <a:buFont typeface="Wingdings" charset="2"/>
              <a:buChar char="u"/>
            </a:pPr>
            <a:r>
              <a:rPr lang="en-US" sz="1700" b="1" dirty="0">
                <a:latin typeface="Copperplate Gothic Bold" panose="020E0705020206020404" pitchFamily="34" charset="0"/>
                <a:cs typeface="Arial"/>
              </a:rPr>
              <a:t>Founded in 1997</a:t>
            </a:r>
          </a:p>
          <a:p>
            <a:pPr marL="742950" lvl="1" indent="-285750">
              <a:lnSpc>
                <a:spcPct val="120000"/>
              </a:lnSpc>
              <a:buSzPct val="50000"/>
              <a:buFont typeface="Wingdings" charset="2"/>
              <a:buChar char="u"/>
            </a:pPr>
            <a:r>
              <a:rPr lang="en-US" sz="1700" b="1" dirty="0">
                <a:latin typeface="Copperplate Gothic Bold" panose="020E0705020206020404" pitchFamily="34" charset="0"/>
                <a:cs typeface="Arial"/>
              </a:rPr>
              <a:t>In-house engineering &amp; manufacturing of remotely operated weapon systems (ROWS)</a:t>
            </a:r>
          </a:p>
          <a:p>
            <a:pPr marL="742950" lvl="1" indent="-285750">
              <a:lnSpc>
                <a:spcPct val="120000"/>
              </a:lnSpc>
              <a:buSzPct val="50000"/>
              <a:buFont typeface="Wingdings" charset="2"/>
              <a:buChar char="u"/>
            </a:pPr>
            <a:r>
              <a:rPr lang="en-US" sz="1700" b="1" dirty="0">
                <a:latin typeface="Copperplate Gothic Bold" panose="020E0705020206020404" pitchFamily="34" charset="0"/>
                <a:cs typeface="Arial"/>
              </a:rPr>
              <a:t>Lethal and non-lethal threat mitigation solutions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005" y="1594790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Company Background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0" y="686612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195" y="974175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52320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20" y="11221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7356" y="1718180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Defining Modularity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1294246" y="2360782"/>
            <a:ext cx="69320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pperplate Gothic Bold" panose="020E0705020206020404" pitchFamily="34" charset="0"/>
              </a:rPr>
              <a:t>What is meant by the term ‘modularity’?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Broadly speaking, ‘modularity’ can be defined as the degree to which a system’s components can be separated and re-combined, providing flexibility and variety of usage.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Clearly, a ‘modular’ approach to mission payloads would be beneficial to both manned and unmanned (robotic) military platforms….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What might that look like?</a:t>
            </a:r>
          </a:p>
        </p:txBody>
      </p:sp>
    </p:spTree>
    <p:extLst>
      <p:ext uri="{BB962C8B-B14F-4D97-AF65-F5344CB8AC3E}">
        <p14:creationId xmlns:p14="http://schemas.microsoft.com/office/powerpoint/2010/main" val="2949487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8" y="1243282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1757674"/>
            <a:ext cx="5051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Purpose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" name="TextBox 2"/>
          <p:cNvSpPr txBox="1"/>
          <p:nvPr/>
        </p:nvSpPr>
        <p:spPr>
          <a:xfrm>
            <a:off x="636484" y="2241587"/>
            <a:ext cx="836121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pperplate Gothic Bold" panose="020E0705020206020404" pitchFamily="34" charset="0"/>
              </a:rPr>
              <a:t>IEC/PRL have </a:t>
            </a:r>
            <a:r>
              <a:rPr lang="en-US" sz="2000" b="1" dirty="0" err="1">
                <a:latin typeface="Copperplate Gothic Bold" panose="020E0705020206020404" pitchFamily="34" charset="0"/>
              </a:rPr>
              <a:t>develoed</a:t>
            </a:r>
            <a:r>
              <a:rPr lang="en-US" sz="2000" b="1" dirty="0">
                <a:latin typeface="Copperplate Gothic Bold" panose="020E0705020206020404" pitchFamily="34" charset="0"/>
              </a:rPr>
              <a:t> flexible (reconfigurable) mission payloads for unmanned ground vehicles, to include: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360</a:t>
            </a:r>
            <a:r>
              <a:rPr lang="en-US" sz="2000" b="1" baseline="30000" dirty="0">
                <a:latin typeface="Copperplate Gothic Bold" panose="020E0705020206020404" pitchFamily="34" charset="0"/>
              </a:rPr>
              <a:t>o</a:t>
            </a:r>
            <a:r>
              <a:rPr lang="en-US" sz="2000" b="1" dirty="0">
                <a:latin typeface="Copperplate Gothic Bold" panose="020E0705020206020404" pitchFamily="34" charset="0"/>
              </a:rPr>
              <a:t> Situational Awareness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Long Range Surveillance  for ISR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CUAS capability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Lightweight Remote Weapon Station with heavy machine gun (M2)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pPr algn="ctr"/>
            <a:r>
              <a:rPr lang="en-US" b="1" i="1" dirty="0">
                <a:latin typeface="Copperplate Gothic Bold" panose="020E0705020206020404" pitchFamily="34" charset="0"/>
              </a:rPr>
              <a:t>All of these are adapted variants of our proven products.</a:t>
            </a:r>
          </a:p>
        </p:txBody>
      </p:sp>
    </p:spTree>
    <p:extLst>
      <p:ext uri="{BB962C8B-B14F-4D97-AF65-F5344CB8AC3E}">
        <p14:creationId xmlns:p14="http://schemas.microsoft.com/office/powerpoint/2010/main" val="147259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171"/>
            <a:ext cx="9144000" cy="6860171"/>
            <a:chOff x="0" y="-2171"/>
            <a:chExt cx="9144000" cy="6860171"/>
          </a:xfrm>
        </p:grpSpPr>
        <p:pic>
          <p:nvPicPr>
            <p:cNvPr id="14" name="Picture 13" descr="Screen Shot 2015-08-24 at 1.47.47 PM.png"/>
            <p:cNvPicPr>
              <a:picLocks noChangeAspect="1"/>
            </p:cNvPicPr>
            <p:nvPr/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34" y="906926"/>
              <a:ext cx="8845166" cy="5951074"/>
            </a:xfrm>
            <a:prstGeom prst="rect">
              <a:avLst/>
            </a:prstGeom>
          </p:spPr>
        </p:pic>
        <p:pic>
          <p:nvPicPr>
            <p:cNvPr id="4" name="Picture 3" descr="compas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96" y="1122145"/>
              <a:ext cx="7751482" cy="56604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98834" y="-2171"/>
              <a:ext cx="8845166" cy="914400"/>
            </a:xfrm>
            <a:prstGeom prst="rect">
              <a:avLst/>
            </a:prstGeom>
            <a:gradFill flip="none" rotWithShape="1">
              <a:gsLst>
                <a:gs pos="13000">
                  <a:schemeClr val="accent4">
                    <a:lumMod val="50000"/>
                    <a:alpha val="42000"/>
                  </a:schemeClr>
                </a:gs>
                <a:gs pos="89000">
                  <a:schemeClr val="tx1">
                    <a:alpha val="79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-1"/>
              <a:ext cx="298834" cy="6858001"/>
            </a:xfrm>
            <a:prstGeom prst="rect">
              <a:avLst/>
            </a:prstGeom>
            <a:pattFill prst="ltVert">
              <a:fgClr>
                <a:srgbClr val="FF0000"/>
              </a:fgClr>
              <a:bgClr>
                <a:schemeClr val="tx1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1798754"/>
            <a:ext cx="733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Design Methodology/Approach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914400" y="2331720"/>
            <a:ext cx="77724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To achieve ‘modularity’, must use common ‘module’ interfaces: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Mechanical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Software</a:t>
            </a:r>
          </a:p>
          <a:p>
            <a:pPr marL="2114550" lvl="4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Copperplate Gothic Bold" panose="020E0705020206020404" pitchFamily="34" charset="0"/>
              </a:rPr>
              <a:t>Electrical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Systems should be built around common, core elements, then “mission-tailored” with specialty modules, to the greatest degree possible*.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Connections/Interfaces should be fast and easy to change</a:t>
            </a:r>
          </a:p>
          <a:p>
            <a:endParaRPr lang="en-US" sz="1100" b="1" dirty="0">
              <a:latin typeface="Copperplate Gothic Bold" panose="020E0705020206020404" pitchFamily="34" charset="0"/>
            </a:endParaRPr>
          </a:p>
          <a:p>
            <a:r>
              <a:rPr lang="en-US" sz="1600" b="1" i="1" dirty="0">
                <a:latin typeface="Copperplate Gothic Bold" panose="020E0705020206020404" pitchFamily="34" charset="0"/>
              </a:rPr>
              <a:t>*In some cases, core elements may need to change as well, but interfaces to vehicle must remain common</a:t>
            </a:r>
          </a:p>
          <a:p>
            <a:endParaRPr lang="en-US" b="1" dirty="0">
              <a:latin typeface="Copperplate Gothic Bold" panose="020E0705020206020404" pitchFamily="34" charset="0"/>
            </a:endParaRPr>
          </a:p>
          <a:p>
            <a:endParaRPr lang="en-US" b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25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855374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5" y="1324441"/>
            <a:ext cx="7751482" cy="5660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7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80107" y="2279954"/>
            <a:ext cx="5051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pperplate Gothic Bold"/>
                <a:cs typeface="Copperplate Gothic Bold"/>
              </a:rPr>
              <a:t>Core Elements: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13" name="TextBox 12"/>
          <p:cNvSpPr txBox="1"/>
          <p:nvPr/>
        </p:nvSpPr>
        <p:spPr>
          <a:xfrm>
            <a:off x="597668" y="1798754"/>
            <a:ext cx="733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pperplate Gothic Bold"/>
                <a:cs typeface="Copperplate Gothic Bold"/>
              </a:rPr>
              <a:t>Design Methodology/Approach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748717" y="3222819"/>
            <a:ext cx="2919171" cy="3056725"/>
            <a:chOff x="6553200" y="3350673"/>
            <a:chExt cx="2074133" cy="22102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4696459"/>
              <a:ext cx="1152612" cy="864459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5119" y="3350673"/>
              <a:ext cx="1142214" cy="14808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rgbClr val="000000"/>
              </a:solidFill>
              <a:miter lim="800000"/>
              <a:headEnd/>
              <a:tailEnd/>
            </a:ln>
            <a:effectLst>
              <a:outerShdw blurRad="292100" dist="139700" dir="2700000" algn="tl" rotWithShape="0">
                <a:srgbClr val="333333">
                  <a:alpha val="64999"/>
                </a:srgbClr>
              </a:outerShdw>
            </a:effectLst>
            <a:extLst/>
          </p:spPr>
        </p:pic>
      </p:grpSp>
      <p:sp>
        <p:nvSpPr>
          <p:cNvPr id="11" name="TextBox 10"/>
          <p:cNvSpPr txBox="1"/>
          <p:nvPr/>
        </p:nvSpPr>
        <p:spPr>
          <a:xfrm>
            <a:off x="1208153" y="2721805"/>
            <a:ext cx="675410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pperplate Gothic Bold" panose="020E0705020206020404" pitchFamily="34" charset="0"/>
              </a:rPr>
              <a:t>Positioner is common to most configurations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IEC’s ‘</a:t>
            </a:r>
            <a:r>
              <a:rPr lang="en-US" b="1" dirty="0" err="1">
                <a:latin typeface="Copperplate Gothic Bold" panose="020E0705020206020404" pitchFamily="34" charset="0"/>
              </a:rPr>
              <a:t>WereWolf</a:t>
            </a:r>
            <a:r>
              <a:rPr lang="en-US" b="1" dirty="0">
                <a:latin typeface="Copperplate Gothic Bold" panose="020E0705020206020404" pitchFamily="34" charset="0"/>
              </a:rPr>
              <a:t> positioner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Three payload mounting positions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Tools-Free, Blind-Mate Payload mounts, allowing for quick re-configuration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Common Electronics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power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Video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Payload control</a:t>
            </a:r>
          </a:p>
          <a:p>
            <a:endParaRPr lang="en-US" sz="1000" b="1" dirty="0">
              <a:latin typeface="Copperplate Gothic Bold" panose="020E0705020206020404" pitchFamily="34" charset="0"/>
            </a:endParaRPr>
          </a:p>
          <a:p>
            <a:r>
              <a:rPr lang="en-US" sz="2000" b="1" dirty="0">
                <a:latin typeface="Copperplate Gothic Bold" panose="020E0705020206020404" pitchFamily="34" charset="0"/>
              </a:rPr>
              <a:t>Common Control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Controls most payloads</a:t>
            </a:r>
          </a:p>
          <a:p>
            <a:endParaRPr lang="en-US" b="1" dirty="0"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6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2171"/>
            <a:ext cx="9144000" cy="6860171"/>
            <a:chOff x="0" y="-2171"/>
            <a:chExt cx="9144000" cy="6860171"/>
          </a:xfrm>
        </p:grpSpPr>
        <p:pic>
          <p:nvPicPr>
            <p:cNvPr id="14" name="Picture 13" descr="Screen Shot 2015-08-24 at 1.47.47 PM.png"/>
            <p:cNvPicPr>
              <a:picLocks noChangeAspect="1"/>
            </p:cNvPicPr>
            <p:nvPr/>
          </p:nvPicPr>
          <p:blipFill>
            <a:blip r:embed="rId2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34" y="906926"/>
              <a:ext cx="8845166" cy="5951074"/>
            </a:xfrm>
            <a:prstGeom prst="rect">
              <a:avLst/>
            </a:prstGeom>
          </p:spPr>
        </p:pic>
        <p:pic>
          <p:nvPicPr>
            <p:cNvPr id="4" name="Picture 3" descr="compas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296" y="1122145"/>
              <a:ext cx="7751482" cy="566043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98834" y="-2171"/>
              <a:ext cx="8845166" cy="914400"/>
            </a:xfrm>
            <a:prstGeom prst="rect">
              <a:avLst/>
            </a:prstGeom>
            <a:gradFill flip="none" rotWithShape="1">
              <a:gsLst>
                <a:gs pos="13000">
                  <a:schemeClr val="accent4">
                    <a:lumMod val="50000"/>
                    <a:alpha val="42000"/>
                  </a:schemeClr>
                </a:gs>
                <a:gs pos="89000">
                  <a:schemeClr val="tx1">
                    <a:alpha val="79000"/>
                  </a:schemeClr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-1"/>
              <a:ext cx="298834" cy="6858001"/>
            </a:xfrm>
            <a:prstGeom prst="rect">
              <a:avLst/>
            </a:prstGeom>
            <a:pattFill prst="ltVert">
              <a:fgClr>
                <a:srgbClr val="FF0000"/>
              </a:fgClr>
              <a:bgClr>
                <a:schemeClr val="tx1"/>
              </a:bgClr>
            </a:patt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8</a:t>
            </a:fld>
            <a:endParaRPr lang="en-US" dirty="0"/>
          </a:p>
        </p:txBody>
      </p:sp>
      <p:pic>
        <p:nvPicPr>
          <p:cNvPr id="6" name="Picture 5" descr="Precision logo only clear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040">
            <a:off x="7270645" y="1510166"/>
            <a:ext cx="1911357" cy="2598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7668" y="2104562"/>
            <a:ext cx="795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pperplate Gothic Bold"/>
                <a:cs typeface="Copperplate Gothic Bold"/>
              </a:rPr>
              <a:t>UGV used for illustration: GD-MUTT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917462" y="2485182"/>
            <a:ext cx="7772400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For purposes of this presentation, all configurations are illustrated on General Dynamics’ MUTT (wheeled version).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opperplate Gothic Bold" panose="020E0705020206020404" pitchFamily="34" charset="0"/>
              </a:rPr>
              <a:t>IEC/PRL have experience with the MUTT in several experimental exercises, but used here as illustration: other vehicles also very feasible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363" y="1692843"/>
            <a:ext cx="7319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Copperplate Gothic Bold"/>
                <a:cs typeface="Copperplate Gothic Bold"/>
              </a:defRPr>
            </a:lvl1pPr>
            <a:lvl2pPr lvl="1">
              <a:defRPr sz="2400" b="1">
                <a:latin typeface="Copperplate Gothic Bold"/>
                <a:cs typeface="Copperplate Gothic Bold"/>
              </a:defRPr>
            </a:lvl2pPr>
          </a:lstStyle>
          <a:p>
            <a:r>
              <a:rPr lang="en-US" dirty="0"/>
              <a:t>Design Methodology/Approach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437D1E-2545-4AD1-8824-6E4894F8A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0468" y="4352642"/>
            <a:ext cx="6398889" cy="20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52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8-24 at 1.47.47 PM.png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4" y="906926"/>
            <a:ext cx="8845166" cy="5951074"/>
          </a:xfrm>
          <a:prstGeom prst="rect">
            <a:avLst/>
          </a:prstGeom>
        </p:spPr>
      </p:pic>
      <p:pic>
        <p:nvPicPr>
          <p:cNvPr id="4" name="Picture 3" descr="comp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9" y="983645"/>
            <a:ext cx="7751482" cy="56604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8834" y="-2171"/>
            <a:ext cx="8845166" cy="914400"/>
          </a:xfrm>
          <a:prstGeom prst="rect">
            <a:avLst/>
          </a:prstGeom>
          <a:gradFill flip="none" rotWithShape="1">
            <a:gsLst>
              <a:gs pos="13000">
                <a:schemeClr val="accent4">
                  <a:lumMod val="50000"/>
                  <a:alpha val="42000"/>
                </a:schemeClr>
              </a:gs>
              <a:gs pos="89000">
                <a:schemeClr val="tx1">
                  <a:alpha val="79000"/>
                </a:scheme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"/>
            <a:ext cx="298834" cy="6858001"/>
          </a:xfrm>
          <a:prstGeom prst="rect">
            <a:avLst/>
          </a:prstGeom>
          <a:pattFill prst="ltVert">
            <a:fgClr>
              <a:srgbClr val="FF0000"/>
            </a:fgClr>
            <a:bgClr>
              <a:schemeClr val="tx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CEE6C-D76C-4C42-A399-037D483DD789}" type="slidenum">
              <a:rPr lang="en-US" smtClean="0"/>
              <a:t>9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17355" y="1566896"/>
            <a:ext cx="7319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Copperplate Gothic Bold"/>
                <a:cs typeface="Copperplate Gothic Bold"/>
              </a:defRPr>
            </a:lvl1pPr>
            <a:lvl2pPr lvl="1">
              <a:defRPr sz="2400" b="1">
                <a:latin typeface="Copperplate Gothic Bold"/>
                <a:cs typeface="Copperplate Gothic Bold"/>
              </a:defRPr>
            </a:lvl2pPr>
          </a:lstStyle>
          <a:p>
            <a:r>
              <a:rPr lang="en-US" dirty="0"/>
              <a:t>Design Methodology/Approach</a:t>
            </a:r>
          </a:p>
          <a:p>
            <a:pPr lvl="1"/>
            <a:r>
              <a:rPr lang="en-US" dirty="0"/>
              <a:t>Modular Payload Blocks</a:t>
            </a:r>
          </a:p>
        </p:txBody>
      </p:sp>
      <p:pic>
        <p:nvPicPr>
          <p:cNvPr id="1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90" y="701763"/>
            <a:ext cx="1450943" cy="99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455" y="1012936"/>
            <a:ext cx="2101805" cy="6230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6392B6-1B72-460E-BF1A-6B33F36A0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33" y="2405156"/>
            <a:ext cx="5238137" cy="41381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8A7C4-FFFF-4F69-B7EE-006D4A68EFC4}"/>
              </a:ext>
            </a:extLst>
          </p:cNvPr>
          <p:cNvSpPr txBox="1"/>
          <p:nvPr/>
        </p:nvSpPr>
        <p:spPr>
          <a:xfrm>
            <a:off x="5946501" y="3078087"/>
            <a:ext cx="26107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Payloads reconfigured using modular blocks</a:t>
            </a:r>
          </a:p>
          <a:p>
            <a:endParaRPr lang="en-US" sz="2000" b="1" dirty="0">
              <a:latin typeface="Copperplate Gothic Bold" panose="020E07050202060204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pperplate Gothic Bold" panose="020E0705020206020404" pitchFamily="34" charset="0"/>
              </a:rPr>
              <a:t>Most payloads built around common positioner</a:t>
            </a:r>
          </a:p>
        </p:txBody>
      </p:sp>
    </p:spTree>
    <p:extLst>
      <p:ext uri="{BB962C8B-B14F-4D97-AF65-F5344CB8AC3E}">
        <p14:creationId xmlns:p14="http://schemas.microsoft.com/office/powerpoint/2010/main" val="1501337565"/>
      </p:ext>
    </p:extLst>
  </p:cSld>
  <p:clrMapOvr>
    <a:masterClrMapping/>
  </p:clrMapOvr>
</p:sld>
</file>

<file path=ppt/theme/theme1.xml><?xml version="1.0" encoding="utf-8"?>
<a:theme xmlns:a="http://schemas.openxmlformats.org/drawingml/2006/main" name="COMPANY OVERVIEW 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COMPANY OVERVIEW 2016.potm</Template>
  <TotalTime>1627</TotalTime>
  <Words>795</Words>
  <Application>Microsoft Office PowerPoint</Application>
  <PresentationFormat>On-screen Show (4:3)</PresentationFormat>
  <Paragraphs>160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Copperplate Gothic Bold</vt:lpstr>
      <vt:lpstr>Wingdings</vt:lpstr>
      <vt:lpstr>COMPANY OVERVIEW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IEC Infrared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Austin</dc:creator>
  <cp:lastModifiedBy>Daniel Lung</cp:lastModifiedBy>
  <cp:revision>111</cp:revision>
  <dcterms:created xsi:type="dcterms:W3CDTF">2015-12-14T15:00:53Z</dcterms:created>
  <dcterms:modified xsi:type="dcterms:W3CDTF">2019-05-03T16:26:50Z</dcterms:modified>
</cp:coreProperties>
</file>