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0104100" cy="17233900"/>
  <p:notesSz cx="20104100" cy="17233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2" autoAdjust="0"/>
    <p:restoredTop sz="94660"/>
  </p:normalViewPr>
  <p:slideViewPr>
    <p:cSldViewPr>
      <p:cViewPr varScale="1">
        <p:scale>
          <a:sx n="32" d="100"/>
          <a:sy n="32" d="100"/>
        </p:scale>
        <p:origin x="1930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863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863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79F1-CF1F-4AD9-933E-F1DBC5479D8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2154238"/>
            <a:ext cx="6784975" cy="581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8293100"/>
            <a:ext cx="16084550" cy="67865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6370300"/>
            <a:ext cx="8712200" cy="863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6370300"/>
            <a:ext cx="8712200" cy="863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AE5C4-2208-436D-8DE8-96C66C0C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8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AFA, AFCEA, Next generation ISR Symposium,</a:t>
            </a:r>
            <a:r>
              <a:rPr lang="en-US" baseline="0" dirty="0"/>
              <a:t> Wright Dialog with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E5C4-2208-436D-8DE8-96C66C0C00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5342509"/>
            <a:ext cx="17088486" cy="3619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9650984"/>
            <a:ext cx="14072870" cy="4308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963797"/>
            <a:ext cx="8745284" cy="113743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963797"/>
            <a:ext cx="8745284" cy="113743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077773" cy="172320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689356"/>
            <a:ext cx="18093690" cy="2757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963797"/>
            <a:ext cx="18093690" cy="113743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6084550"/>
            <a:ext cx="6433312" cy="86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6027527"/>
            <a:ext cx="4623943" cy="86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6027527"/>
            <a:ext cx="4623943" cy="86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34" y="9803141"/>
            <a:ext cx="7014209" cy="2923877"/>
          </a:xfrm>
          <a:prstGeom prst="rect">
            <a:avLst/>
          </a:prstGeom>
          <a:ln w="39889">
            <a:solidFill>
              <a:srgbClr val="92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8600" indent="-171450">
              <a:lnSpc>
                <a:spcPts val="1935"/>
              </a:lnSpc>
              <a:buFont typeface="Wingdings"/>
              <a:buChar char=""/>
              <a:tabLst>
                <a:tab pos="28575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	Numerous Broad Agency Announcements</a:t>
            </a:r>
          </a:p>
          <a:p>
            <a:pPr marL="285750" indent="-228600">
              <a:lnSpc>
                <a:spcPts val="1935"/>
              </a:lnSpc>
              <a:buFont typeface="Wingdings"/>
              <a:buChar char=""/>
              <a:tabLst>
                <a:tab pos="114300" algn="l"/>
                <a:tab pos="342900" algn="l"/>
              </a:tabLst>
            </a:pPr>
            <a:r>
              <a:rPr lang="en-US" sz="1650" dirty="0" err="1">
                <a:solidFill>
                  <a:srgbClr val="FFFFFF"/>
                </a:solidFill>
                <a:cs typeface="Calibri"/>
              </a:rPr>
              <a:t>DoDIIS</a:t>
            </a:r>
            <a:r>
              <a:rPr lang="en-US" sz="1650" dirty="0">
                <a:solidFill>
                  <a:srgbClr val="FFFFFF"/>
                </a:solidFill>
                <a:cs typeface="Calibri"/>
              </a:rPr>
              <a:t> Worldwide Conference</a:t>
            </a:r>
          </a:p>
          <a:p>
            <a:pPr marL="285750" indent="-228600">
              <a:lnSpc>
                <a:spcPts val="1935"/>
              </a:lnSpc>
              <a:buFont typeface="Wingdings"/>
              <a:buChar char=""/>
              <a:tabLst>
                <a:tab pos="114300" algn="l"/>
                <a:tab pos="34290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Air Warfare Symposium/AFA</a:t>
            </a:r>
          </a:p>
          <a:p>
            <a:pPr marL="285750" indent="-228600">
              <a:lnSpc>
                <a:spcPts val="1935"/>
              </a:lnSpc>
              <a:buFont typeface="Wingdings"/>
              <a:buChar char=""/>
              <a:tabLst>
                <a:tab pos="114300" algn="l"/>
                <a:tab pos="342900" algn="l"/>
              </a:tabLst>
            </a:pPr>
            <a:r>
              <a:rPr lang="en-US" sz="1650" dirty="0" err="1">
                <a:solidFill>
                  <a:srgbClr val="FFFFFF"/>
                </a:solidFill>
                <a:cs typeface="Calibri"/>
              </a:rPr>
              <a:t>GeoInt</a:t>
            </a:r>
            <a:r>
              <a:rPr lang="en-US" sz="1650" dirty="0">
                <a:solidFill>
                  <a:srgbClr val="FFFFFF"/>
                </a:solidFill>
                <a:cs typeface="Calibri"/>
              </a:rPr>
              <a:t> Conference</a:t>
            </a:r>
          </a:p>
          <a:p>
            <a:pPr marL="285750" indent="-228600">
              <a:lnSpc>
                <a:spcPts val="1935"/>
              </a:lnSpc>
              <a:buFont typeface="Wingdings"/>
              <a:buChar char=""/>
              <a:tabLst>
                <a:tab pos="114300" algn="l"/>
                <a:tab pos="342900" algn="l"/>
              </a:tabLst>
            </a:pPr>
            <a:r>
              <a:rPr lang="en-US" sz="1650" dirty="0" err="1">
                <a:solidFill>
                  <a:srgbClr val="FFFFFF"/>
                </a:solidFill>
                <a:cs typeface="Calibri"/>
              </a:rPr>
              <a:t>WorldComp</a:t>
            </a:r>
            <a:r>
              <a:rPr lang="en-US" sz="1650" dirty="0">
                <a:solidFill>
                  <a:srgbClr val="FFFFFF"/>
                </a:solidFill>
                <a:cs typeface="Calibri"/>
              </a:rPr>
              <a:t> Conference</a:t>
            </a:r>
          </a:p>
          <a:p>
            <a:pPr marL="285750" indent="-228600">
              <a:lnSpc>
                <a:spcPts val="1935"/>
              </a:lnSpc>
              <a:buFont typeface="Wingdings"/>
              <a:buChar char=""/>
              <a:tabLst>
                <a:tab pos="114300" algn="l"/>
                <a:tab pos="34290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SPIE Defense and Commercial Sensing</a:t>
            </a:r>
          </a:p>
          <a:p>
            <a:pPr marL="285750" indent="-228600">
              <a:lnSpc>
                <a:spcPts val="1935"/>
              </a:lnSpc>
              <a:buFont typeface="Wingdings"/>
              <a:buChar char=""/>
              <a:tabLst>
                <a:tab pos="114300" algn="l"/>
                <a:tab pos="34290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Military Communications Conference (MILCOM)</a:t>
            </a:r>
          </a:p>
          <a:p>
            <a:pPr marL="285750" indent="-228600">
              <a:lnSpc>
                <a:spcPts val="1935"/>
              </a:lnSpc>
              <a:buFont typeface="Wingdings"/>
              <a:buChar char=""/>
              <a:tabLst>
                <a:tab pos="114300" algn="l"/>
                <a:tab pos="34290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Int'l </a:t>
            </a:r>
            <a:r>
              <a:rPr lang="en-US" sz="1650" dirty="0" err="1">
                <a:solidFill>
                  <a:srgbClr val="FFFFFF"/>
                </a:solidFill>
                <a:cs typeface="Calibri"/>
              </a:rPr>
              <a:t>Conf</a:t>
            </a:r>
            <a:r>
              <a:rPr lang="en-US" sz="1650" dirty="0">
                <a:solidFill>
                  <a:srgbClr val="FFFFFF"/>
                </a:solidFill>
                <a:cs typeface="Calibri"/>
              </a:rPr>
              <a:t> on Computing, Networking and </a:t>
            </a:r>
            <a:r>
              <a:rPr lang="en-US" sz="1650" dirty="0" err="1">
                <a:solidFill>
                  <a:srgbClr val="FFFFFF"/>
                </a:solidFill>
                <a:cs typeface="Calibri"/>
              </a:rPr>
              <a:t>Comms</a:t>
            </a:r>
            <a:r>
              <a:rPr lang="en-US" sz="1650" dirty="0">
                <a:solidFill>
                  <a:srgbClr val="FFFFFF"/>
                </a:solidFill>
                <a:cs typeface="Calibri"/>
              </a:rPr>
              <a:t> </a:t>
            </a:r>
          </a:p>
          <a:p>
            <a:pPr marL="285750" indent="-228600">
              <a:lnSpc>
                <a:spcPts val="1935"/>
              </a:lnSpc>
              <a:buFont typeface="Wingdings"/>
              <a:buChar char=""/>
              <a:tabLst>
                <a:tab pos="114300" algn="l"/>
                <a:tab pos="34290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AFCEA New Horizons</a:t>
            </a:r>
          </a:p>
          <a:p>
            <a:pPr marL="285750" indent="-228600">
              <a:lnSpc>
                <a:spcPts val="1935"/>
              </a:lnSpc>
              <a:buFont typeface="Wingdings"/>
              <a:buChar char=""/>
              <a:tabLst>
                <a:tab pos="114300" algn="l"/>
                <a:tab pos="34290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Wright Dialogue with Industry</a:t>
            </a:r>
          </a:p>
          <a:p>
            <a:pPr marL="285750" indent="-228600">
              <a:lnSpc>
                <a:spcPts val="1935"/>
              </a:lnSpc>
              <a:buFont typeface="Wingdings"/>
              <a:buChar char=""/>
              <a:tabLst>
                <a:tab pos="114300" algn="l"/>
                <a:tab pos="34290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 I/ITSEC (http://www.iitsec.org/)</a:t>
            </a:r>
          </a:p>
          <a:p>
            <a:pPr marL="285750" indent="-228600">
              <a:lnSpc>
                <a:spcPts val="1935"/>
              </a:lnSpc>
              <a:buFont typeface="Wingdings"/>
              <a:buChar char=""/>
              <a:tabLst>
                <a:tab pos="114300" algn="l"/>
                <a:tab pos="34290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Others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01819" y="11880565"/>
            <a:ext cx="5300980" cy="3077766"/>
          </a:xfrm>
          <a:prstGeom prst="rect">
            <a:avLst/>
          </a:prstGeom>
          <a:ln w="39889">
            <a:solidFill>
              <a:srgbClr val="92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7335" marR="99060" indent="-239395">
              <a:lnSpc>
                <a:spcPts val="2010"/>
              </a:lnSpc>
              <a:buFont typeface="Wingdings"/>
              <a:buChar char=""/>
              <a:tabLst>
                <a:tab pos="267335" algn="l"/>
                <a:tab pos="26797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Assess the current portfolio, identify gaps, establish priorities, and maintain a set of S&amp;T roadmaps to guide DoD research program investments, and provide future resource recommendations to leadership</a:t>
            </a:r>
          </a:p>
          <a:p>
            <a:pPr marL="267335" marR="99060" indent="-239395">
              <a:lnSpc>
                <a:spcPts val="2010"/>
              </a:lnSpc>
              <a:buFont typeface="Wingdings"/>
              <a:buChar char=""/>
              <a:tabLst>
                <a:tab pos="267335" algn="l"/>
                <a:tab pos="26797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Trends include:</a:t>
            </a:r>
          </a:p>
          <a:p>
            <a:pPr marL="628650" marR="99060" lvl="1" indent="-238125">
              <a:lnSpc>
                <a:spcPts val="2010"/>
              </a:lnSpc>
              <a:buFont typeface="Wingdings"/>
              <a:buChar char=""/>
              <a:tabLst>
                <a:tab pos="267335" algn="l"/>
                <a:tab pos="26797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Increasing application of AI to intelligence and C2, including focus on data</a:t>
            </a:r>
          </a:p>
          <a:p>
            <a:pPr marL="628650" marR="99060" lvl="1" indent="-238125">
              <a:lnSpc>
                <a:spcPts val="2010"/>
              </a:lnSpc>
              <a:buFont typeface="Wingdings"/>
              <a:buChar char=""/>
              <a:tabLst>
                <a:tab pos="267335" algn="l"/>
                <a:tab pos="26797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Increasing demands for rapid prototyping</a:t>
            </a:r>
          </a:p>
          <a:p>
            <a:pPr marL="628650" marR="99060" lvl="1" indent="-238125">
              <a:lnSpc>
                <a:spcPts val="2010"/>
              </a:lnSpc>
              <a:buFont typeface="Wingdings"/>
              <a:buChar char=""/>
              <a:tabLst>
                <a:tab pos="267335" algn="l"/>
                <a:tab pos="26797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Emergence of the Internet of Battlefield Things (</a:t>
            </a:r>
            <a:r>
              <a:rPr lang="en-US" sz="1650" dirty="0" err="1">
                <a:solidFill>
                  <a:srgbClr val="FFFFFF"/>
                </a:solidFill>
                <a:cs typeface="Calibri"/>
              </a:rPr>
              <a:t>IoBT</a:t>
            </a:r>
            <a:r>
              <a:rPr lang="en-US" sz="1650" dirty="0">
                <a:solidFill>
                  <a:srgbClr val="FFFFFF"/>
                </a:solidFill>
                <a:cs typeface="Calibri"/>
              </a:rPr>
              <a:t>)</a:t>
            </a:r>
          </a:p>
          <a:p>
            <a:pPr marL="267335" marR="99060" indent="-239395">
              <a:lnSpc>
                <a:spcPts val="2010"/>
              </a:lnSpc>
              <a:buFont typeface="Wingdings"/>
              <a:buChar char=""/>
              <a:tabLst>
                <a:tab pos="267335" algn="l"/>
                <a:tab pos="267970" algn="l"/>
              </a:tabLst>
            </a:pPr>
            <a:r>
              <a:rPr lang="en-US" sz="1650" dirty="0">
                <a:solidFill>
                  <a:srgbClr val="FFFFFF"/>
                </a:solidFill>
                <a:cs typeface="Calibri"/>
              </a:rPr>
              <a:t>	Establish mechanisms to encourage coordination between researchers to facilitate information exchange, and promote collaboration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34580" y="4249782"/>
            <a:ext cx="6234430" cy="3141980"/>
          </a:xfrm>
          <a:prstGeom prst="rect">
            <a:avLst/>
          </a:prstGeom>
          <a:ln w="39889">
            <a:solidFill>
              <a:srgbClr val="92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7335" indent="-239395">
              <a:lnSpc>
                <a:spcPts val="1930"/>
              </a:lnSpc>
              <a:buFont typeface="Wingdings"/>
              <a:buChar char=""/>
              <a:tabLst>
                <a:tab pos="267335" algn="l"/>
                <a:tab pos="267970" algn="l"/>
              </a:tabLst>
            </a:pP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Behavioral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Cyber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(Integrates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human and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sensor observations</a:t>
            </a:r>
            <a:r>
              <a:rPr sz="16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endParaRPr sz="1650">
              <a:latin typeface="Calibri"/>
              <a:cs typeface="Calibri"/>
            </a:endParaRPr>
          </a:p>
          <a:p>
            <a:pPr marL="267335" marR="334645">
              <a:lnSpc>
                <a:spcPct val="101499"/>
              </a:lnSpc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illustrating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cognition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behaviors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friendly/adversary actors): 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Emerging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Partnerships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(ARL, CYBERCOM,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AFRL,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Army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Cyber 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Institute, Naval Surface </a:t>
            </a:r>
            <a:r>
              <a:rPr sz="1650" spc="-5" dirty="0">
                <a:solidFill>
                  <a:srgbClr val="FFFFFF"/>
                </a:solidFill>
                <a:latin typeface="Calibri"/>
                <a:cs typeface="Calibri"/>
              </a:rPr>
              <a:t>Warfare</a:t>
            </a:r>
            <a:r>
              <a:rPr sz="16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Center-Crane)</a:t>
            </a:r>
            <a:endParaRPr sz="1650">
              <a:latin typeface="Calibri"/>
              <a:cs typeface="Calibri"/>
            </a:endParaRPr>
          </a:p>
          <a:p>
            <a:pPr marL="267335" marR="121285" indent="-239395">
              <a:lnSpc>
                <a:spcPct val="101499"/>
              </a:lnSpc>
              <a:buFont typeface="Wingdings"/>
              <a:buChar char=""/>
              <a:tabLst>
                <a:tab pos="267335" algn="l"/>
                <a:tab pos="267970" algn="l"/>
              </a:tabLst>
            </a:pPr>
            <a:r>
              <a:rPr sz="1650" spc="15" dirty="0">
                <a:solidFill>
                  <a:srgbClr val="FFFFFF"/>
                </a:solidFill>
                <a:latin typeface="Calibri"/>
                <a:cs typeface="Calibri"/>
              </a:rPr>
              <a:t>Autonomy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Research Pilot Initiative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(C4I-Autonomy) (ARL-AFRL-  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SPAWAR)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resulted in two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brain-computer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interface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demonstrations 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in ARL </a:t>
            </a:r>
            <a:r>
              <a:rPr sz="1650" spc="15" dirty="0">
                <a:solidFill>
                  <a:srgbClr val="FFFFFF"/>
                </a:solidFill>
                <a:latin typeface="Calibri"/>
                <a:cs typeface="Calibri"/>
              </a:rPr>
              <a:t>MIND</a:t>
            </a:r>
            <a:r>
              <a:rPr sz="16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Lab</a:t>
            </a:r>
            <a:endParaRPr sz="1650">
              <a:latin typeface="Calibri"/>
              <a:cs typeface="Calibri"/>
            </a:endParaRPr>
          </a:p>
          <a:p>
            <a:pPr marL="267335" marR="112395" indent="-239395">
              <a:lnSpc>
                <a:spcPct val="101499"/>
              </a:lnSpc>
              <a:buFont typeface="Wingdings"/>
              <a:buChar char=""/>
              <a:tabLst>
                <a:tab pos="267335" algn="l"/>
                <a:tab pos="267970" algn="l"/>
              </a:tabLst>
            </a:pP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ARL/NRL scientist exchange to strengthen collaboration on </a:t>
            </a:r>
            <a:r>
              <a:rPr sz="1650" spc="-35" dirty="0">
                <a:solidFill>
                  <a:srgbClr val="FFFFFF"/>
                </a:solidFill>
                <a:latin typeface="Calibri"/>
                <a:cs typeface="Calibri"/>
              </a:rPr>
              <a:t>ARL’s 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Internet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Battlefield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Things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(IoBT)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Collaborative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Alliance</a:t>
            </a:r>
            <a:endParaRPr sz="1650">
              <a:latin typeface="Calibri"/>
              <a:cs typeface="Calibri"/>
            </a:endParaRPr>
          </a:p>
          <a:p>
            <a:pPr marL="267335" marR="430530" indent="-239395">
              <a:lnSpc>
                <a:spcPct val="101499"/>
              </a:lnSpc>
              <a:buFont typeface="Wingdings"/>
              <a:buChar char=""/>
              <a:tabLst>
                <a:tab pos="267335" algn="l"/>
                <a:tab pos="267970" algn="l"/>
              </a:tabLst>
            </a:pP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Delivered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an early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prototype of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Emissions Control (EMCON) 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conflict detection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Tactical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Decision Aid (TDA) </a:t>
            </a:r>
            <a:r>
              <a:rPr sz="1650" spc="-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the U.S.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Navy’s 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Operational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Planning </a:t>
            </a:r>
            <a:r>
              <a:rPr sz="1650" spc="-30" dirty="0">
                <a:solidFill>
                  <a:srgbClr val="FFFFFF"/>
                </a:solidFill>
                <a:latin typeface="Calibri"/>
                <a:cs typeface="Calibri"/>
              </a:rPr>
              <a:t>Tool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(OPT)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34580" y="7894847"/>
            <a:ext cx="6234430" cy="3064942"/>
          </a:xfrm>
          <a:prstGeom prst="rect">
            <a:avLst/>
          </a:prstGeom>
          <a:ln w="39889">
            <a:solidFill>
              <a:srgbClr val="92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7335" indent="-239395">
              <a:lnSpc>
                <a:spcPts val="1930"/>
              </a:lnSpc>
              <a:buFont typeface="Wingdings"/>
              <a:buChar char=""/>
              <a:tabLst>
                <a:tab pos="267335" algn="l"/>
                <a:tab pos="267970" algn="l"/>
              </a:tabLst>
            </a:pP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Numerous technologies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demonstrated/transitioned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(i.e.</a:t>
            </a:r>
            <a:r>
              <a:rPr sz="16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Android</a:t>
            </a:r>
            <a:endParaRPr sz="1650" dirty="0">
              <a:latin typeface="Calibri"/>
              <a:cs typeface="Calibri"/>
            </a:endParaRPr>
          </a:p>
          <a:p>
            <a:pPr marL="267335" marR="142240">
              <a:lnSpc>
                <a:spcPct val="101499"/>
              </a:lnSpc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Tactical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Assault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Kit/TAK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Server </a:t>
            </a:r>
            <a:r>
              <a:rPr sz="1650" spc="-5" dirty="0">
                <a:solidFill>
                  <a:srgbClr val="FFFFFF"/>
                </a:solidFill>
                <a:latin typeface="Calibri"/>
                <a:cs typeface="Calibri"/>
              </a:rPr>
              <a:t>Technology;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Open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Standards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Unattended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Sensors (OSUS)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50" spc="15" dirty="0">
                <a:solidFill>
                  <a:srgbClr val="FFFFFF"/>
                </a:solidFill>
                <a:latin typeface="Calibri"/>
                <a:cs typeface="Calibri"/>
              </a:rPr>
              <a:t>PdM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EOIR;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Tactical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Cloud Reference 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Implementation transitioned to CANES PoR and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deployed; Secure 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Cross-domain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Orchestration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Engine; </a:t>
            </a:r>
            <a:r>
              <a:rPr sz="1650" spc="15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50" dirty="0">
              <a:latin typeface="Calibri"/>
              <a:cs typeface="Calibri"/>
            </a:endParaRPr>
          </a:p>
          <a:p>
            <a:pPr marL="267335" marR="708660" indent="-239395">
              <a:lnSpc>
                <a:spcPct val="101499"/>
              </a:lnSpc>
              <a:buFont typeface="Wingdings"/>
              <a:buChar char=""/>
              <a:tabLst>
                <a:tab pos="267335" algn="l"/>
                <a:tab pos="267970" algn="l"/>
              </a:tabLst>
            </a:pPr>
            <a:r>
              <a:rPr lang="en-US" sz="1650" spc="10" dirty="0">
                <a:solidFill>
                  <a:srgbClr val="FFFFFF"/>
                </a:solidFill>
                <a:cs typeface="Calibri"/>
              </a:rPr>
              <a:t>Demonstrated a cost effective phased-array through 3D printing </a:t>
            </a:r>
          </a:p>
          <a:p>
            <a:pPr marL="267335" marR="708660" indent="-239395">
              <a:lnSpc>
                <a:spcPct val="101499"/>
              </a:lnSpc>
              <a:buFont typeface="Wingdings"/>
              <a:buChar char=""/>
              <a:tabLst>
                <a:tab pos="267335" algn="l"/>
                <a:tab pos="267970" algn="l"/>
              </a:tabLst>
            </a:pP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Delivered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Automated </a:t>
            </a:r>
            <a:r>
              <a:rPr sz="1650" spc="-30" dirty="0">
                <a:solidFill>
                  <a:srgbClr val="FFFFFF"/>
                </a:solidFill>
                <a:latin typeface="Calibri"/>
                <a:cs typeface="Calibri"/>
              </a:rPr>
              <a:t>Test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and Analysis capability to Marine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Corps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Tactical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Services Oriented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Architecture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(TSOA) </a:t>
            </a:r>
            <a:r>
              <a:rPr lang="en-US" sz="1650" spc="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. Using the NRL-developed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Sentry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Agent 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Framework (SAGE), demonstrated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50" spc="15" dirty="0">
                <a:solidFill>
                  <a:srgbClr val="FFFFFF"/>
                </a:solidFill>
                <a:latin typeface="Calibri"/>
                <a:cs typeface="Calibri"/>
              </a:rPr>
              <a:t>90%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reduction in test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planning,  setup,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execution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time. 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Ongoing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SAGE extensions by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ARL.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8952" y="9375423"/>
            <a:ext cx="425005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5" dirty="0">
                <a:solidFill>
                  <a:srgbClr val="92D050"/>
                </a:solidFill>
                <a:latin typeface="Calibri"/>
                <a:cs typeface="Calibri"/>
              </a:rPr>
              <a:t>Engagement </a:t>
            </a:r>
            <a:r>
              <a:rPr sz="2100" spc="-10" dirty="0">
                <a:solidFill>
                  <a:srgbClr val="92D050"/>
                </a:solidFill>
                <a:latin typeface="Calibri"/>
                <a:cs typeface="Calibri"/>
              </a:rPr>
              <a:t>Opportunities </a:t>
            </a:r>
            <a:r>
              <a:rPr sz="2100" spc="-25" dirty="0">
                <a:solidFill>
                  <a:srgbClr val="92D050"/>
                </a:solidFill>
                <a:latin typeface="Calibri"/>
                <a:cs typeface="Calibri"/>
              </a:rPr>
              <a:t>for</a:t>
            </a:r>
            <a:r>
              <a:rPr sz="2100" spc="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92D050"/>
                </a:solidFill>
                <a:latin typeface="Calibri"/>
                <a:cs typeface="Calibri"/>
              </a:rPr>
              <a:t>Industry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8189" y="11458763"/>
            <a:ext cx="228854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5" dirty="0">
                <a:solidFill>
                  <a:srgbClr val="92D050"/>
                </a:solidFill>
                <a:latin typeface="Calibri"/>
                <a:cs typeface="Calibri"/>
              </a:rPr>
              <a:t>Focus </a:t>
            </a:r>
            <a:r>
              <a:rPr sz="2100" spc="-5" dirty="0">
                <a:solidFill>
                  <a:srgbClr val="92D050"/>
                </a:solidFill>
                <a:latin typeface="Calibri"/>
                <a:cs typeface="Calibri"/>
              </a:rPr>
              <a:t>Going</a:t>
            </a:r>
            <a:r>
              <a:rPr sz="2100" spc="-5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92D050"/>
                </a:solidFill>
                <a:latin typeface="Calibri"/>
                <a:cs typeface="Calibri"/>
              </a:rPr>
              <a:t>Forward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26930" y="7485810"/>
            <a:ext cx="164973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92D050"/>
                </a:solidFill>
                <a:latin typeface="Calibri"/>
                <a:cs typeface="Calibri"/>
              </a:rPr>
              <a:t>Success</a:t>
            </a:r>
            <a:r>
              <a:rPr sz="2100" spc="-5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92D050"/>
                </a:solidFill>
                <a:latin typeface="Calibri"/>
                <a:cs typeface="Calibri"/>
              </a:rPr>
              <a:t>Stories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30292" y="3755510"/>
            <a:ext cx="324300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100" spc="-5" dirty="0">
                <a:solidFill>
                  <a:srgbClr val="92D050"/>
                </a:solidFill>
                <a:latin typeface="Calibri"/>
                <a:cs typeface="Calibri"/>
              </a:rPr>
              <a:t>Impact </a:t>
            </a:r>
            <a:r>
              <a:rPr sz="2100" spc="-10" dirty="0">
                <a:solidFill>
                  <a:srgbClr val="92D050"/>
                </a:solidFill>
                <a:latin typeface="Calibri"/>
                <a:cs typeface="Calibri"/>
              </a:rPr>
              <a:t>on Capability</a:t>
            </a:r>
            <a:r>
              <a:rPr sz="2100" spc="-5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92D050"/>
                </a:solidFill>
                <a:latin typeface="Calibri"/>
                <a:cs typeface="Calibri"/>
              </a:rPr>
              <a:t>Needs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2114" y="1465884"/>
            <a:ext cx="11755755" cy="1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1765" marR="5080" indent="-3949700">
              <a:lnSpc>
                <a:spcPct val="100499"/>
              </a:lnSpc>
            </a:pPr>
            <a:r>
              <a:rPr sz="3750" b="1" spc="10" dirty="0">
                <a:solidFill>
                  <a:srgbClr val="FFFFFF"/>
                </a:solidFill>
                <a:latin typeface="Arial"/>
                <a:cs typeface="Arial"/>
              </a:rPr>
              <a:t>Command, </a:t>
            </a:r>
            <a:r>
              <a:rPr sz="3750" b="1" spc="5" dirty="0">
                <a:solidFill>
                  <a:srgbClr val="FFFFFF"/>
                </a:solidFill>
                <a:latin typeface="Arial"/>
                <a:cs typeface="Arial"/>
              </a:rPr>
              <a:t>Control, </a:t>
            </a:r>
            <a:r>
              <a:rPr sz="3750" b="1" spc="10" dirty="0">
                <a:solidFill>
                  <a:srgbClr val="FFFFFF"/>
                </a:solidFill>
                <a:latin typeface="Arial"/>
                <a:cs typeface="Arial"/>
              </a:rPr>
              <a:t>Communications, Computers</a:t>
            </a:r>
            <a:r>
              <a:rPr sz="37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50" b="1" spc="10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3750" b="1" spc="5" dirty="0">
                <a:solidFill>
                  <a:srgbClr val="FFFFFF"/>
                </a:solidFill>
                <a:latin typeface="Arial"/>
                <a:cs typeface="Arial"/>
              </a:rPr>
              <a:t>Intelligence</a:t>
            </a:r>
            <a:r>
              <a:rPr sz="37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50" b="1" spc="5" dirty="0">
                <a:solidFill>
                  <a:srgbClr val="FFFFFF"/>
                </a:solidFill>
                <a:latin typeface="Arial"/>
                <a:cs typeface="Arial"/>
              </a:rPr>
              <a:t>(C4I)</a:t>
            </a:r>
            <a:endParaRPr sz="37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925410" y="11273841"/>
            <a:ext cx="6052770" cy="3904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05383" y="11233564"/>
            <a:ext cx="6092825" cy="3944620"/>
          </a:xfrm>
          <a:custGeom>
            <a:avLst/>
            <a:gdLst/>
            <a:ahLst/>
            <a:cxnLst/>
            <a:rect l="l" t="t" r="r" b="b"/>
            <a:pathLst>
              <a:path w="6092825" h="3944619">
                <a:moveTo>
                  <a:pt x="0" y="3944233"/>
                </a:moveTo>
                <a:lnTo>
                  <a:pt x="6092659" y="3944233"/>
                </a:lnTo>
                <a:lnTo>
                  <a:pt x="6092659" y="0"/>
                </a:lnTo>
                <a:lnTo>
                  <a:pt x="0" y="0"/>
                </a:lnTo>
                <a:lnTo>
                  <a:pt x="0" y="3944233"/>
                </a:lnTo>
                <a:close/>
              </a:path>
            </a:pathLst>
          </a:custGeom>
          <a:ln w="39889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97275" y="2834518"/>
            <a:ext cx="4872850" cy="2865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77331" y="2814573"/>
            <a:ext cx="4912995" cy="2885463"/>
          </a:xfrm>
          <a:custGeom>
            <a:avLst/>
            <a:gdLst/>
            <a:ahLst/>
            <a:cxnLst/>
            <a:rect l="l" t="t" r="r" b="b"/>
            <a:pathLst>
              <a:path w="4912995" h="3481704">
                <a:moveTo>
                  <a:pt x="0" y="3481519"/>
                </a:moveTo>
                <a:lnTo>
                  <a:pt x="4912740" y="3481519"/>
                </a:lnTo>
                <a:lnTo>
                  <a:pt x="4912740" y="0"/>
                </a:lnTo>
                <a:lnTo>
                  <a:pt x="0" y="0"/>
                </a:lnTo>
                <a:lnTo>
                  <a:pt x="0" y="3481519"/>
                </a:lnTo>
                <a:close/>
              </a:path>
            </a:pathLst>
          </a:custGeom>
          <a:ln w="39889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007" y="4249782"/>
            <a:ext cx="7014209" cy="3582103"/>
          </a:xfrm>
          <a:custGeom>
            <a:avLst/>
            <a:gdLst/>
            <a:ahLst/>
            <a:cxnLst/>
            <a:rect l="l" t="t" r="r" b="b"/>
            <a:pathLst>
              <a:path w="7014209" h="4882515">
                <a:moveTo>
                  <a:pt x="0" y="4882424"/>
                </a:moveTo>
                <a:lnTo>
                  <a:pt x="7014097" y="4882424"/>
                </a:lnTo>
                <a:lnTo>
                  <a:pt x="7014097" y="0"/>
                </a:lnTo>
                <a:lnTo>
                  <a:pt x="0" y="0"/>
                </a:lnTo>
                <a:lnTo>
                  <a:pt x="0" y="4882424"/>
                </a:lnTo>
                <a:close/>
              </a:path>
            </a:pathLst>
          </a:custGeom>
          <a:ln w="39889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324" y="4314205"/>
            <a:ext cx="272478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50" b="1" spc="-10" dirty="0">
                <a:solidFill>
                  <a:srgbClr val="FFFFFF"/>
                </a:solidFill>
                <a:latin typeface="Calibri Light"/>
                <a:cs typeface="Calibri Light"/>
              </a:rPr>
              <a:t>Information </a:t>
            </a:r>
            <a:r>
              <a:rPr sz="1650" b="1" spc="-15" dirty="0">
                <a:solidFill>
                  <a:srgbClr val="FFFFFF"/>
                </a:solidFill>
                <a:latin typeface="Calibri Light"/>
                <a:cs typeface="Calibri Light"/>
              </a:rPr>
              <a:t>Systems</a:t>
            </a:r>
            <a:r>
              <a:rPr sz="1650" b="1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50" b="1" spc="-20" dirty="0">
                <a:solidFill>
                  <a:srgbClr val="FFFFFF"/>
                </a:solidFill>
                <a:latin typeface="Calibri Light"/>
                <a:cs typeface="Calibri Light"/>
              </a:rPr>
              <a:t>Technology</a:t>
            </a:r>
            <a:endParaRPr sz="1650" b="1" dirty="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801" y="4922796"/>
            <a:ext cx="3211830" cy="50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1499"/>
              </a:lnSpc>
            </a:pPr>
            <a:r>
              <a:rPr lang="en-US" sz="1650" b="1" spc="5" dirty="0">
                <a:solidFill>
                  <a:srgbClr val="FFFFFF"/>
                </a:solidFill>
                <a:latin typeface="Calibri Light"/>
                <a:cs typeface="Calibri Light"/>
              </a:rPr>
              <a:t>Data Access, Architectures, </a:t>
            </a:r>
          </a:p>
          <a:p>
            <a:pPr marR="5080" algn="ctr">
              <a:lnSpc>
                <a:spcPct val="101499"/>
              </a:lnSpc>
            </a:pPr>
            <a:r>
              <a:rPr lang="en-US" sz="1650" b="1" spc="5" dirty="0">
                <a:solidFill>
                  <a:srgbClr val="FFFFFF"/>
                </a:solidFill>
                <a:latin typeface="Calibri Light"/>
                <a:cs typeface="Calibri Light"/>
              </a:rPr>
              <a:t>HW, and SW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13051" y="4314205"/>
            <a:ext cx="168973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50" b="1" spc="-5" dirty="0">
                <a:solidFill>
                  <a:srgbClr val="FFFFFF"/>
                </a:solidFill>
                <a:latin typeface="Calibri Light"/>
                <a:cs typeface="Calibri Light"/>
              </a:rPr>
              <a:t>Algorithmic</a:t>
            </a:r>
            <a:r>
              <a:rPr sz="1650" b="1" spc="-2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n-US" sz="1650" b="1" spc="-2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50" b="1" spc="-20" dirty="0">
                <a:solidFill>
                  <a:srgbClr val="FFFFFF"/>
                </a:solidFill>
                <a:latin typeface="Calibri Light"/>
                <a:cs typeface="Calibri Light"/>
              </a:rPr>
              <a:t>Warfare</a:t>
            </a:r>
            <a:endParaRPr sz="1650" b="1" dirty="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68843" y="4922796"/>
            <a:ext cx="2978150" cy="77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1499"/>
              </a:lnSpc>
            </a:pPr>
            <a:r>
              <a:rPr lang="en-US" sz="1650" b="1" spc="5" dirty="0">
                <a:solidFill>
                  <a:srgbClr val="FFFFFF"/>
                </a:solidFill>
                <a:latin typeface="Calibri Light"/>
                <a:cs typeface="Calibri Light"/>
              </a:rPr>
              <a:t>Complex Data Processing, Decision Making and Reasoning for Planning, Execution &amp; Assessment</a:t>
            </a:r>
            <a:endParaRPr sz="1650" b="1" dirty="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354" y="6380924"/>
            <a:ext cx="300672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50" b="1" spc="-5" dirty="0">
                <a:solidFill>
                  <a:srgbClr val="FFFFFF"/>
                </a:solidFill>
                <a:latin typeface="Calibri Light"/>
                <a:cs typeface="Calibri Light"/>
              </a:rPr>
              <a:t>Optimizing </a:t>
            </a:r>
            <a:r>
              <a:rPr sz="1650" b="1" dirty="0">
                <a:solidFill>
                  <a:srgbClr val="FFFFFF"/>
                </a:solidFill>
                <a:latin typeface="Calibri Light"/>
                <a:cs typeface="Calibri Light"/>
              </a:rPr>
              <a:t>Human Decision</a:t>
            </a:r>
            <a:r>
              <a:rPr sz="1650" b="1" spc="-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50" b="1" dirty="0">
                <a:solidFill>
                  <a:srgbClr val="FFFFFF"/>
                </a:solidFill>
                <a:latin typeface="Calibri Light"/>
                <a:cs typeface="Calibri Light"/>
              </a:rPr>
              <a:t>Making</a:t>
            </a:r>
            <a:endParaRPr sz="1650" b="1" dirty="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2271" y="7048176"/>
            <a:ext cx="3056890" cy="50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635" algn="ctr">
              <a:lnSpc>
                <a:spcPct val="101499"/>
              </a:lnSpc>
            </a:pPr>
            <a:r>
              <a:rPr lang="en-US" sz="1650" b="1" spc="5" dirty="0">
                <a:solidFill>
                  <a:srgbClr val="FFFFFF"/>
                </a:solidFill>
                <a:latin typeface="Calibri Light"/>
                <a:cs typeface="Calibri Light"/>
              </a:rPr>
              <a:t>Effective, Natural Human-Machine Collaboration</a:t>
            </a:r>
            <a:endParaRPr sz="1650" b="1" dirty="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14258" y="6380924"/>
            <a:ext cx="26873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50" b="1" spc="-5" dirty="0">
                <a:solidFill>
                  <a:srgbClr val="FFFFFF"/>
                </a:solidFill>
                <a:latin typeface="Calibri Light"/>
                <a:cs typeface="Calibri Light"/>
              </a:rPr>
              <a:t>Networks </a:t>
            </a:r>
            <a:r>
              <a:rPr sz="1650" b="1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1650" b="1" spc="-1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50" b="1" spc="-5" dirty="0">
                <a:solidFill>
                  <a:srgbClr val="FFFFFF"/>
                </a:solidFill>
                <a:latin typeface="Calibri Light"/>
                <a:cs typeface="Calibri Light"/>
              </a:rPr>
              <a:t>Communications</a:t>
            </a:r>
            <a:endParaRPr sz="1650" b="1" dirty="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90726" y="7048176"/>
            <a:ext cx="3334385" cy="50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1499"/>
              </a:lnSpc>
            </a:pPr>
            <a:r>
              <a:rPr lang="en-US" sz="1650" b="1" dirty="0">
                <a:solidFill>
                  <a:srgbClr val="FFFFFF"/>
                </a:solidFill>
                <a:latin typeface="Calibri Light"/>
                <a:cs typeface="Calibri Light"/>
              </a:rPr>
              <a:t>Adaptive, Resilient Fully-Networked </a:t>
            </a:r>
            <a:r>
              <a:rPr lang="en-US" sz="1650" b="1" dirty="0" err="1">
                <a:solidFill>
                  <a:srgbClr val="FFFFFF"/>
                </a:solidFill>
                <a:latin typeface="Calibri Light"/>
                <a:cs typeface="Calibri Light"/>
              </a:rPr>
              <a:t>Comms</a:t>
            </a:r>
            <a:endParaRPr sz="1650" b="1" dirty="0">
              <a:latin typeface="Calibri Light"/>
              <a:cs typeface="Calibri 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35956" y="4523263"/>
            <a:ext cx="84101" cy="3103088"/>
          </a:xfrm>
          <a:custGeom>
            <a:avLst/>
            <a:gdLst/>
            <a:ahLst/>
            <a:cxnLst/>
            <a:rect l="l" t="t" r="r" b="b"/>
            <a:pathLst>
              <a:path h="4354195">
                <a:moveTo>
                  <a:pt x="0" y="0"/>
                </a:moveTo>
                <a:lnTo>
                  <a:pt x="0" y="4353694"/>
                </a:lnTo>
              </a:path>
            </a:pathLst>
          </a:custGeom>
          <a:ln w="3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0678" y="6032824"/>
            <a:ext cx="5132705" cy="0"/>
          </a:xfrm>
          <a:custGeom>
            <a:avLst/>
            <a:gdLst/>
            <a:ahLst/>
            <a:cxnLst/>
            <a:rect l="l" t="t" r="r" b="b"/>
            <a:pathLst>
              <a:path w="5132705">
                <a:moveTo>
                  <a:pt x="5132396" y="0"/>
                </a:moveTo>
                <a:lnTo>
                  <a:pt x="0" y="0"/>
                </a:lnTo>
              </a:path>
            </a:pathLst>
          </a:custGeom>
          <a:ln w="3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507699" y="157163"/>
            <a:ext cx="2349467" cy="2454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2757241" y="3755510"/>
            <a:ext cx="1841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25" dirty="0">
                <a:solidFill>
                  <a:srgbClr val="92D050"/>
                </a:solidFill>
                <a:cs typeface="Calibri"/>
              </a:rPr>
              <a:t>Scope/Trust</a:t>
            </a:r>
            <a:r>
              <a:rPr lang="en-US" spc="-60" dirty="0">
                <a:solidFill>
                  <a:srgbClr val="92D050"/>
                </a:solidFill>
                <a:cs typeface="Calibri"/>
              </a:rPr>
              <a:t> </a:t>
            </a:r>
            <a:r>
              <a:rPr lang="en-US" spc="-10" dirty="0">
                <a:solidFill>
                  <a:srgbClr val="92D050"/>
                </a:solidFill>
                <a:cs typeface="Calibri"/>
              </a:rPr>
              <a:t>Areas</a:t>
            </a:r>
            <a:endParaRPr lang="en-US" dirty="0">
              <a:cs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83210" y="16662524"/>
            <a:ext cx="55422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Distribution A: Approved for public release: distribution unlimited.  Case #19-S-0974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4238E086F6E4A86B511737BDDF64F" ma:contentTypeVersion="0" ma:contentTypeDescription="Create a new document." ma:contentTypeScope="" ma:versionID="4c88186383854044d36dced0acba42cf">
  <xsd:schema xmlns:xsd="http://www.w3.org/2001/XMLSchema" xmlns:xs="http://www.w3.org/2001/XMLSchema" xmlns:p="http://schemas.microsoft.com/office/2006/metadata/properties" xmlns:ns2="13bcd133-5cb4-4353-9dc5-b280878dcd66" targetNamespace="http://schemas.microsoft.com/office/2006/metadata/properties" ma:root="true" ma:fieldsID="740b83ebadd91bdaad8a9466fce4a392" ns2:_="">
    <xsd:import namespace="13bcd133-5cb4-4353-9dc5-b280878dcd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cd133-5cb4-4353-9dc5-b280878dcd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bcd133-5cb4-4353-9dc5-b280878dcd66">W6FUR7QQPZ24-731652622-1116</_dlc_DocId>
    <_dlc_DocIdUrl xmlns="13bcd133-5cb4-4353-9dc5-b280878dcd66">
      <Url>https://team.dtic.mil/sites/DTIC_C/_layouts/15/DocIdRedir.aspx?ID=W6FUR7QQPZ24-731652622-1116</Url>
      <Description>W6FUR7QQPZ24-731652622-1116</Description>
    </_dlc_DocIdUrl>
  </documentManagement>
</p:properties>
</file>

<file path=customXml/itemProps1.xml><?xml version="1.0" encoding="utf-8"?>
<ds:datastoreItem xmlns:ds="http://schemas.openxmlformats.org/officeDocument/2006/customXml" ds:itemID="{7E6E013A-5ACA-4DF1-9CE1-35A679871D6B}"/>
</file>

<file path=customXml/itemProps2.xml><?xml version="1.0" encoding="utf-8"?>
<ds:datastoreItem xmlns:ds="http://schemas.openxmlformats.org/officeDocument/2006/customXml" ds:itemID="{4739133F-7EFA-41C4-B9C5-227261370CFE}"/>
</file>

<file path=customXml/itemProps3.xml><?xml version="1.0" encoding="utf-8"?>
<ds:datastoreItem xmlns:ds="http://schemas.openxmlformats.org/officeDocument/2006/customXml" ds:itemID="{270F6E79-8568-4EB7-BD59-BF603AED3222}"/>
</file>

<file path=customXml/itemProps4.xml><?xml version="1.0" encoding="utf-8"?>
<ds:datastoreItem xmlns:ds="http://schemas.openxmlformats.org/officeDocument/2006/customXml" ds:itemID="{4E847456-DCA3-4544-97CF-0E717CFB2D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382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Ortizescobar, Maribel CTR OSD OUSD ATL (USA)</dc:creator>
  <cp:lastModifiedBy>Dave Chesebrough</cp:lastModifiedBy>
  <cp:revision>9</cp:revision>
  <dcterms:created xsi:type="dcterms:W3CDTF">2019-03-05T08:43:24Z</dcterms:created>
  <dcterms:modified xsi:type="dcterms:W3CDTF">2019-04-01T18:17:48Z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2019-02-06T00:00:00Z</vt:filetime>
  </property>
  <property fmtid="{D5CDD505-2E9C-101B-9397-08002B2CF9AE}" pid="3" name="LastSaved">
    <vt:filetime>2019-03-05T00:00:00Z</vt:filetime>
  </property>
  <property fmtid="{D5CDD505-2E9C-101B-9397-08002B2CF9AE}" pid="4" name="ContentTypeId">
    <vt:lpwstr>0x0101003ED4238E086F6E4A86B511737BDDF64F</vt:lpwstr>
  </property>
  <property fmtid="{D5CDD505-2E9C-101B-9397-08002B2CF9AE}" pid="5" name="_dlc_DocIdItemGuid">
    <vt:lpwstr>14ca78c4-b223-4ac4-912d-697fd44d3373</vt:lpwstr>
  </property>
</Properties>
</file>