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72" r:id="rId3"/>
    <p:sldMasterId id="2147483703" r:id="rId4"/>
  </p:sldMasterIdLst>
  <p:notesMasterIdLst>
    <p:notesMasterId r:id="rId23"/>
  </p:notesMasterIdLst>
  <p:sldIdLst>
    <p:sldId id="419" r:id="rId5"/>
    <p:sldId id="387" r:id="rId6"/>
    <p:sldId id="388" r:id="rId7"/>
    <p:sldId id="418" r:id="rId8"/>
    <p:sldId id="373" r:id="rId9"/>
    <p:sldId id="392" r:id="rId10"/>
    <p:sldId id="393" r:id="rId11"/>
    <p:sldId id="391" r:id="rId12"/>
    <p:sldId id="411" r:id="rId13"/>
    <p:sldId id="413" r:id="rId14"/>
    <p:sldId id="412" r:id="rId15"/>
    <p:sldId id="394" r:id="rId16"/>
    <p:sldId id="405" r:id="rId17"/>
    <p:sldId id="407" r:id="rId18"/>
    <p:sldId id="414" r:id="rId19"/>
    <p:sldId id="417" r:id="rId20"/>
    <p:sldId id="408" r:id="rId21"/>
    <p:sldId id="409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66" autoAdjust="0"/>
  </p:normalViewPr>
  <p:slideViewPr>
    <p:cSldViewPr>
      <p:cViewPr varScale="1">
        <p:scale>
          <a:sx n="80" d="100"/>
          <a:sy n="80" d="100"/>
        </p:scale>
        <p:origin x="152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016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ustomXml" Target="../customXml/item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vert="horz" lIns="93157" tIns="46579" rIns="93157" bIns="465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2"/>
            <a:ext cx="3037840" cy="464820"/>
          </a:xfrm>
          <a:prstGeom prst="rect">
            <a:avLst/>
          </a:prstGeom>
        </p:spPr>
        <p:txBody>
          <a:bodyPr vert="horz" lIns="93157" tIns="46579" rIns="93157" bIns="46579" rtlCol="0"/>
          <a:lstStyle>
            <a:lvl1pPr algn="r">
              <a:defRPr sz="1200"/>
            </a:lvl1pPr>
          </a:lstStyle>
          <a:p>
            <a:fld id="{51FABC5B-9707-46B7-A8C8-616323173EAA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7" tIns="46579" rIns="93157" bIns="465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57" tIns="46579" rIns="93157" bIns="465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57" tIns="46579" rIns="93157" bIns="465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7"/>
            <a:ext cx="3037840" cy="464820"/>
          </a:xfrm>
          <a:prstGeom prst="rect">
            <a:avLst/>
          </a:prstGeom>
        </p:spPr>
        <p:txBody>
          <a:bodyPr vert="horz" lIns="93157" tIns="46579" rIns="93157" bIns="46579" rtlCol="0" anchor="b"/>
          <a:lstStyle>
            <a:lvl1pPr algn="r">
              <a:defRPr sz="1200"/>
            </a:lvl1pPr>
          </a:lstStyle>
          <a:p>
            <a:fld id="{BB25F844-58D7-44AD-95E6-FE3DEC2E38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209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32">
              <a:defRPr/>
            </a:pPr>
            <a:fld id="{D31059DF-3C83-4274-B8E7-251153FC8101}" type="slidenum">
              <a:rPr lang="en-US">
                <a:solidFill>
                  <a:prstClr val="black"/>
                </a:solidFill>
              </a:rPr>
              <a:pPr defTabSz="914132"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178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68388" y="654050"/>
            <a:ext cx="4516437" cy="33861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3715" y="4312117"/>
            <a:ext cx="5496154" cy="4404502"/>
          </a:xfrm>
        </p:spPr>
        <p:txBody>
          <a:bodyPr>
            <a:no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75% all S&amp;T     90% BA2/3</a:t>
            </a:r>
          </a:p>
          <a:p>
            <a:endParaRPr lang="en-US" sz="1600" dirty="0">
              <a:latin typeface="Calibri" panose="020F0502020204030204" pitchFamily="34" charset="0"/>
            </a:endParaRPr>
          </a:p>
          <a:p>
            <a:r>
              <a:rPr lang="en-US" sz="1600" b="1" dirty="0">
                <a:latin typeface="Calibri" panose="020F0502020204030204" pitchFamily="34" charset="0"/>
              </a:rPr>
              <a:t>17 S&amp;T CoIs</a:t>
            </a:r>
            <a:r>
              <a:rPr lang="en-US" sz="1600" dirty="0">
                <a:latin typeface="Calibri" panose="020F0502020204030204" pitchFamily="34" charset="0"/>
              </a:rPr>
              <a:t> creates strong internal and external partnerships.  De-conflict service and agency investments</a:t>
            </a:r>
          </a:p>
          <a:p>
            <a:endParaRPr lang="en-US" sz="1600" dirty="0">
              <a:latin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</a:rPr>
              <a:t>Developed technical roadmaps to ID capability gaps, enabling DoD to share the problem space and tackle needs from many angles.</a:t>
            </a:r>
          </a:p>
          <a:p>
            <a:endParaRPr lang="en-US" sz="1600" dirty="0">
              <a:latin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</a:rPr>
              <a:t>Today, these COI’s evaluate about 75% of the DoD S&amp;T budget and about 90% of our applied research and advanced technology research. </a:t>
            </a:r>
            <a:r>
              <a:rPr lang="en-US" sz="1600" b="1" dirty="0">
                <a:latin typeface="Calibri" panose="020F0502020204030204" pitchFamily="34" charset="0"/>
              </a:rPr>
              <a:t>$12½B for S&amp;T = 68% external, 32% internal </a:t>
            </a:r>
          </a:p>
          <a:p>
            <a:r>
              <a:rPr lang="en-US" sz="1600" dirty="0">
                <a:latin typeface="Calibri" panose="020F0502020204030204" pitchFamily="34" charset="0"/>
              </a:rPr>
              <a:t>$5.6B = BA3   $4.8B = BA2   $2.1B = BA1</a:t>
            </a:r>
          </a:p>
          <a:p>
            <a:endParaRPr lang="en-US" sz="1600" dirty="0">
              <a:latin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</a:rPr>
              <a:t>Reliance 21 established the S&amp;T COIs, continually renewed and refreshed; emphasis on coordinated research planning is a key strength of DoD’s S&amp;T Enterprise. Cross-cutting collaborative teams provide strategic and technical leadership.</a:t>
            </a:r>
          </a:p>
          <a:p>
            <a:endParaRPr lang="en-US" sz="1600" dirty="0">
              <a:latin typeface="Calibri" panose="020F0502020204030204" pitchFamily="34" charset="0"/>
            </a:endParaRPr>
          </a:p>
          <a:p>
            <a:endParaRPr lang="en-US" sz="1600" dirty="0">
              <a:latin typeface="Calibri" panose="020F0502020204030204" pitchFamily="34" charset="0"/>
            </a:endParaRPr>
          </a:p>
          <a:p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2696">
              <a:defRPr/>
            </a:pPr>
            <a:fld id="{D31059DF-3C83-4274-B8E7-251153FC8101}" type="slidenum">
              <a:rPr lang="en-US">
                <a:solidFill>
                  <a:prstClr val="black"/>
                </a:solidFill>
                <a:latin typeface="Calibri"/>
              </a:rPr>
              <a:pPr defTabSz="902696">
                <a:defRPr/>
              </a:pPr>
              <a:t>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66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2F509A-8691-47BC-BFBA-E01557DF7AC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843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/>
              <a:t>Below reflects year that the efforts were funded out of the ARAP PE, which was started in FY14. There's a few other notes on the year's each was funded for consideration.  We chose not to put the specific funding years on the slide since it already says that efforts are 3 year programs.   </a:t>
            </a:r>
          </a:p>
          <a:p>
            <a:endParaRPr lang="en-US" dirty="0"/>
          </a:p>
          <a:p>
            <a:r>
              <a:rPr lang="en-US" b="1" dirty="0"/>
              <a:t>Major projects:</a:t>
            </a:r>
          </a:p>
          <a:p>
            <a:r>
              <a:rPr lang="en-US" dirty="0"/>
              <a:t>- Autonomy Research Pilot Initiative (ARPI) FY14-FY16 (holdback funding in FY13??)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- Quantum Science and Engineering Program (QSEP) FY15-FY18 (late start FY15)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- Synthetic Biology for Military Environments (SBME) FY16-FY19 (late start FY16)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Other large areas/efforts funded under ARAP PE:</a:t>
            </a:r>
          </a:p>
          <a:p>
            <a:r>
              <a:rPr lang="en-US" dirty="0"/>
              <a:t>- Data to Decisions (D2D) FY14-FY15 (previously funded under its own 6.2 and 6.3 PEs from FY10-FY13)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- Engineered Resilient Systems (ERS)  FY14-FY15 (moved to under Systems Engineering Directorate, PE 0603833D8Z, in FY16)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5F844-58D7-44AD-95E6-FE3DEC2E3857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498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5F844-58D7-44AD-95E6-FE3DEC2E385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727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1059DF-3C83-4274-B8E7-251153FC810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447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New screenshot</a:t>
            </a:r>
            <a:r>
              <a:rPr lang="en-US" b="1" baseline="0" dirty="0"/>
              <a:t> from Defense Innovation Marketplace added to replace old picture of Secretary Carter. 2/1/17 ERV.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1059DF-3C83-4274-B8E7-251153FC810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447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2F509A-8691-47BC-BFBA-E01557DF7AC3}" type="slidenum">
              <a:rPr lang="en-US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360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-19050" y="6557963"/>
            <a:ext cx="9144000" cy="44450"/>
            <a:chOff x="0" y="741"/>
            <a:chExt cx="5760" cy="28"/>
          </a:xfrm>
        </p:grpSpPr>
        <p:sp>
          <p:nvSpPr>
            <p:cNvPr id="5" name="Line 8"/>
            <p:cNvSpPr>
              <a:spLocks noChangeShapeType="1"/>
            </p:cNvSpPr>
            <p:nvPr userDrawn="1"/>
          </p:nvSpPr>
          <p:spPr bwMode="auto">
            <a:xfrm>
              <a:off x="0" y="769"/>
              <a:ext cx="5759" cy="0"/>
            </a:xfrm>
            <a:prstGeom prst="line">
              <a:avLst/>
            </a:prstGeom>
            <a:noFill/>
            <a:ln w="28575">
              <a:solidFill>
                <a:srgbClr val="032AA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" name="Line 9"/>
            <p:cNvSpPr>
              <a:spLocks noChangeShapeType="1"/>
            </p:cNvSpPr>
            <p:nvPr userDrawn="1"/>
          </p:nvSpPr>
          <p:spPr bwMode="auto">
            <a:xfrm>
              <a:off x="1" y="741"/>
              <a:ext cx="5759" cy="0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7" name="Picture 24" descr="DOD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307975"/>
            <a:ext cx="245745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544888"/>
            <a:ext cx="7772400" cy="1470025"/>
          </a:xfrm>
        </p:spPr>
        <p:txBody>
          <a:bodyPr lIns="91440" tIns="45720" rIns="91440" bIns="45720"/>
          <a:lstStyle>
            <a:lvl1pPr>
              <a:defRPr smtClean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589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172075"/>
            <a:ext cx="6400800" cy="911225"/>
          </a:xfrm>
        </p:spPr>
        <p:txBody>
          <a:bodyPr lIns="91440" tIns="45720" rIns="91440" bIns="45720"/>
          <a:lstStyle>
            <a:lvl1pPr marL="0" indent="0" algn="ctr">
              <a:buFontTx/>
              <a:buNone/>
              <a:defRPr smtClean="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Text Box 28"/>
          <p:cNvSpPr txBox="1">
            <a:spLocks noChangeArrowheads="1"/>
          </p:cNvSpPr>
          <p:nvPr userDrawn="1"/>
        </p:nvSpPr>
        <p:spPr bwMode="auto">
          <a:xfrm>
            <a:off x="7867650" y="6638076"/>
            <a:ext cx="1276350" cy="21544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8442D67A-8027-42EE-8EFF-C5DE8D5D3AE0}" type="slidenum">
              <a:rPr lang="en-US" sz="800" smtClean="0">
                <a:solidFill>
                  <a:schemeClr val="bg1">
                    <a:lumMod val="50000"/>
                  </a:schemeClr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 Box 32"/>
          <p:cNvSpPr txBox="1">
            <a:spLocks noChangeArrowheads="1"/>
          </p:cNvSpPr>
          <p:nvPr userDrawn="1"/>
        </p:nvSpPr>
        <p:spPr bwMode="auto">
          <a:xfrm>
            <a:off x="1882" y="6638076"/>
            <a:ext cx="179863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November 2016 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74700" y="6627150"/>
            <a:ext cx="75311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Distribution A: Approved for public release; distribution</a:t>
            </a:r>
            <a:r>
              <a:rPr lang="en-US" sz="900" b="1" baseline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 unlimited. </a:t>
            </a:r>
            <a:endParaRPr lang="en-US" sz="900" b="1" dirty="0">
              <a:solidFill>
                <a:schemeClr val="bg1">
                  <a:lumMod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539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600"/>
            </a:lvl1pPr>
            <a:lvl2pPr>
              <a:defRPr sz="1400"/>
            </a:lvl2pPr>
            <a:lvl3pPr marL="682625" indent="-111125"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64641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055" y="4491612"/>
            <a:ext cx="7772400" cy="1186927"/>
          </a:xfrm>
        </p:spPr>
        <p:txBody>
          <a:bodyPr anchor="t"/>
          <a:lstStyle>
            <a:lvl1pPr algn="l">
              <a:lnSpc>
                <a:spcPct val="100000"/>
              </a:lnSpc>
              <a:defRPr sz="3600" b="0" cap="all">
                <a:latin typeface="Franklin Gothic Book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105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61626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-1"/>
            <a:ext cx="8531051" cy="2743201"/>
          </a:xfrm>
          <a:prstGeom prst="rect">
            <a:avLst/>
          </a:prstGeom>
          <a:solidFill>
            <a:srgbClr val="6162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368740" y="-1"/>
            <a:ext cx="775260" cy="274320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2801990"/>
            <a:ext cx="9144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063" y="6122803"/>
            <a:ext cx="672241" cy="672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1153275" y="6524565"/>
            <a:ext cx="68374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Franklin Gothic Book" panose="020B0503020102020204" pitchFamily="34" charset="0"/>
              </a:rPr>
              <a:t>Distribution Statement A: Approved for public release; distribution is unlimited.</a:t>
            </a:r>
          </a:p>
        </p:txBody>
      </p:sp>
    </p:spTree>
    <p:extLst>
      <p:ext uri="{BB962C8B-B14F-4D97-AF65-F5344CB8AC3E}">
        <p14:creationId xmlns:p14="http://schemas.microsoft.com/office/powerpoint/2010/main" val="2944125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7930"/>
            <a:ext cx="4038600" cy="447823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7930"/>
            <a:ext cx="4038600" cy="447823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33328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8637"/>
            <a:ext cx="4040188" cy="474921"/>
          </a:xfrm>
          <a:solidFill>
            <a:srgbClr val="002060"/>
          </a:solidFill>
        </p:spPr>
        <p:txBody>
          <a:bodyPr anchor="b"/>
          <a:lstStyle>
            <a:lvl1pPr marL="0" indent="0">
              <a:buNone/>
              <a:defRPr sz="1600" b="0">
                <a:solidFill>
                  <a:schemeClr val="bg1"/>
                </a:solidFill>
                <a:latin typeface="Franklin Gothic Medium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60808"/>
            <a:ext cx="4040188" cy="403805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169863" indent="-169863"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8637"/>
            <a:ext cx="4041775" cy="474921"/>
          </a:xfrm>
          <a:solidFill>
            <a:srgbClr val="002060"/>
          </a:solidFill>
        </p:spPr>
        <p:txBody>
          <a:bodyPr anchor="b"/>
          <a:lstStyle>
            <a:lvl1pPr marL="0" indent="0">
              <a:buNone/>
              <a:defRPr sz="1600" b="0">
                <a:solidFill>
                  <a:schemeClr val="bg1"/>
                </a:solidFill>
                <a:latin typeface="Franklin Gothic Medium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60808"/>
            <a:ext cx="4041775" cy="403805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169863" indent="-169863"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1312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8899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915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108" y="5010325"/>
            <a:ext cx="7772400" cy="325350"/>
          </a:xfrm>
        </p:spPr>
        <p:txBody>
          <a:bodyPr anchor="b" anchorCtr="0"/>
          <a:lstStyle>
            <a:lvl1pPr algn="l">
              <a:defRPr sz="1800">
                <a:solidFill>
                  <a:srgbClr val="616265"/>
                </a:solidFill>
                <a:latin typeface="Franklin Gothic Medium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909" y="5344049"/>
            <a:ext cx="7802827" cy="735202"/>
          </a:xfrm>
        </p:spPr>
        <p:txBody>
          <a:bodyPr anchor="t" anchorCtr="0"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Franklin Gothic Medium Con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320" y="6299016"/>
            <a:ext cx="1428835" cy="428134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4803112"/>
            <a:ext cx="9144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4803112"/>
            <a:ext cx="9144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063" y="6122803"/>
            <a:ext cx="672241" cy="672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 userDrawn="1"/>
        </p:nvSpPr>
        <p:spPr>
          <a:xfrm>
            <a:off x="1153275" y="6524565"/>
            <a:ext cx="68374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Franklin Gothic Book" panose="020B0503020102020204" pitchFamily="34" charset="0"/>
              </a:rPr>
              <a:t>Distribution Statement A: Approved for public release; distribution is unlimited.</a:t>
            </a:r>
          </a:p>
        </p:txBody>
      </p:sp>
      <p:pic>
        <p:nvPicPr>
          <p:cNvPr id="1042" name="Picture 18" descr="http://i.telegraph.co.uk/multimedia/archive/03448/troops_3448817b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23925"/>
            <a:ext cx="4019549" cy="2850662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upload.wikimedia.org/wikipedia/commons/1/17/A_U.S._Air_Force_pilot_navigates_an_F-35A_Lightning_II_aircraft_assigned_to_the_58th_Fighter_Squadron,_33rd_Fighter_Wing_into_position_to_refuel_with_a_KC-135_Stratotanker_assigned_to_the_336th_Air_Refueling_130516-F-XL333-496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3925"/>
            <a:ext cx="2886075" cy="2850661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ublic.navy.mil/airfor/cvn77/PublishingImages/front_page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923925"/>
            <a:ext cx="3200399" cy="2850662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 userDrawn="1"/>
        </p:nvSpPr>
        <p:spPr>
          <a:xfrm>
            <a:off x="-1" y="0"/>
            <a:ext cx="9153524" cy="23217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0" y="232172"/>
            <a:ext cx="9143999" cy="691753"/>
          </a:xfrm>
          <a:prstGeom prst="rect">
            <a:avLst/>
          </a:prstGeom>
          <a:gradFill>
            <a:gsLst>
              <a:gs pos="18000">
                <a:schemeClr val="bg1">
                  <a:lumMod val="85000"/>
                </a:schemeClr>
              </a:gs>
              <a:gs pos="63000">
                <a:schemeClr val="bg1">
                  <a:lumMod val="95000"/>
                </a:schemeClr>
              </a:gs>
              <a:gs pos="94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778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600"/>
            </a:lvl1pPr>
            <a:lvl2pPr>
              <a:defRPr sz="1400"/>
            </a:lvl2pPr>
            <a:lvl3pPr marL="682625" indent="-111125"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54177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055" y="4491612"/>
            <a:ext cx="7772400" cy="1186927"/>
          </a:xfrm>
        </p:spPr>
        <p:txBody>
          <a:bodyPr anchor="t"/>
          <a:lstStyle>
            <a:lvl1pPr algn="l">
              <a:lnSpc>
                <a:spcPct val="100000"/>
              </a:lnSpc>
              <a:defRPr sz="3600" b="0" cap="all">
                <a:latin typeface="Franklin Gothic Book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105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61626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-1"/>
            <a:ext cx="8531051" cy="2743201"/>
          </a:xfrm>
          <a:prstGeom prst="rect">
            <a:avLst/>
          </a:prstGeom>
          <a:solidFill>
            <a:srgbClr val="6162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368740" y="-1"/>
            <a:ext cx="775260" cy="274320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2801990"/>
            <a:ext cx="9144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063" y="6122803"/>
            <a:ext cx="672241" cy="672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1153275" y="6524565"/>
            <a:ext cx="68374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Franklin Gothic Book" panose="020B0503020102020204" pitchFamily="34" charset="0"/>
              </a:rPr>
              <a:t>Distribution Statement A: Approved for public release; distribution is unlimited.</a:t>
            </a:r>
          </a:p>
        </p:txBody>
      </p:sp>
    </p:spTree>
    <p:extLst>
      <p:ext uri="{BB962C8B-B14F-4D97-AF65-F5344CB8AC3E}">
        <p14:creationId xmlns:p14="http://schemas.microsoft.com/office/powerpoint/2010/main" val="4216533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7930"/>
            <a:ext cx="4038600" cy="447823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7930"/>
            <a:ext cx="4038600" cy="447823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58505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28447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8637"/>
            <a:ext cx="4040188" cy="474921"/>
          </a:xfrm>
          <a:solidFill>
            <a:srgbClr val="002060"/>
          </a:solidFill>
        </p:spPr>
        <p:txBody>
          <a:bodyPr anchor="b"/>
          <a:lstStyle>
            <a:lvl1pPr marL="0" indent="0">
              <a:buNone/>
              <a:defRPr sz="1600" b="0">
                <a:solidFill>
                  <a:schemeClr val="bg1"/>
                </a:solidFill>
                <a:latin typeface="Franklin Gothic Medium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60808"/>
            <a:ext cx="4040188" cy="403805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169863" indent="-169863"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8637"/>
            <a:ext cx="4041775" cy="474921"/>
          </a:xfrm>
          <a:solidFill>
            <a:srgbClr val="002060"/>
          </a:solidFill>
        </p:spPr>
        <p:txBody>
          <a:bodyPr anchor="b"/>
          <a:lstStyle>
            <a:lvl1pPr marL="0" indent="0">
              <a:buNone/>
              <a:defRPr sz="1600" b="0">
                <a:solidFill>
                  <a:schemeClr val="bg1"/>
                </a:solidFill>
                <a:latin typeface="Franklin Gothic Medium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60808"/>
            <a:ext cx="4041775" cy="403805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169863" indent="-169863"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0338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83860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4707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3" y="0"/>
            <a:ext cx="9143999" cy="5486400"/>
          </a:xfrm>
          <a:prstGeom prst="rect">
            <a:avLst/>
          </a:prstGeom>
          <a:gradFill>
            <a:gsLst>
              <a:gs pos="18000">
                <a:schemeClr val="bg1">
                  <a:lumMod val="85000"/>
                </a:schemeClr>
              </a:gs>
              <a:gs pos="63000">
                <a:schemeClr val="bg1">
                  <a:lumMod val="95000"/>
                </a:schemeClr>
              </a:gs>
              <a:gs pos="94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15" y="355977"/>
            <a:ext cx="1789694" cy="1789694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>
            <a:off x="6372213" y="83125"/>
            <a:ext cx="2695587" cy="6640682"/>
            <a:chOff x="6288856" y="83125"/>
            <a:chExt cx="2695587" cy="6640682"/>
          </a:xfrm>
        </p:grpSpPr>
        <p:sp>
          <p:nvSpPr>
            <p:cNvPr id="21" name="Rectangle 20"/>
            <p:cNvSpPr/>
            <p:nvPr/>
          </p:nvSpPr>
          <p:spPr>
            <a:xfrm>
              <a:off x="6288856" y="83125"/>
              <a:ext cx="2695587" cy="66406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22" name="Picture 4"/>
            <p:cNvPicPr>
              <a:picLocks noChangeAspect="1" noChangeArrowheads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362588" y="2129297"/>
              <a:ext cx="2587179" cy="849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/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362588" y="133482"/>
              <a:ext cx="2585108" cy="694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373459" y="4646687"/>
              <a:ext cx="2593263" cy="1831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2"/>
            <p:cNvPicPr>
              <a:picLocks noChangeAspect="1" noChangeArrowheads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362588" y="3032793"/>
              <a:ext cx="2590174" cy="1567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/>
            <p:cNvPicPr>
              <a:picLocks noChangeAspect="1" noChangeArrowheads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362587" y="868259"/>
              <a:ext cx="2585107" cy="1217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Rectangle 28"/>
          <p:cNvSpPr/>
          <p:nvPr userDrawn="1"/>
        </p:nvSpPr>
        <p:spPr>
          <a:xfrm>
            <a:off x="-11875" y="6569253"/>
            <a:ext cx="9155875" cy="30597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4" y="6593002"/>
            <a:ext cx="9143996" cy="261610"/>
          </a:xfrm>
          <a:prstGeom prst="rect">
            <a:avLst/>
          </a:prstGeom>
          <a:solidFill>
            <a:srgbClr val="1F2F53"/>
          </a:solidFill>
          <a:ln>
            <a:noFill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dirty="0">
              <a:solidFill>
                <a:prstClr val="white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-11875" y="2"/>
            <a:ext cx="9155875" cy="83125"/>
          </a:xfrm>
          <a:prstGeom prst="rect">
            <a:avLst/>
          </a:prstGeom>
          <a:solidFill>
            <a:srgbClr val="1F2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927" y="4646687"/>
            <a:ext cx="6082286" cy="325350"/>
          </a:xfrm>
        </p:spPr>
        <p:txBody>
          <a:bodyPr anchor="b" anchorCtr="0"/>
          <a:lstStyle>
            <a:lvl1pPr algn="l">
              <a:defRPr sz="1600" baseline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r>
              <a:rPr lang="en-US" dirty="0"/>
              <a:t>Click to edit Master 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246" y="3217796"/>
            <a:ext cx="5936171" cy="735202"/>
          </a:xfrm>
        </p:spPr>
        <p:txBody>
          <a:bodyPr anchor="t" anchorCtr="0"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3200" baseline="0">
                <a:solidFill>
                  <a:srgbClr val="002060"/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53275" y="6581001"/>
            <a:ext cx="68374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Franklin Gothic Book" panose="020B0503020102020204" pitchFamily="34" charset="0"/>
              </a:rPr>
              <a:t>Distribution Statement A: Approved for public release; distribution is unlimited.</a:t>
            </a:r>
          </a:p>
        </p:txBody>
      </p:sp>
    </p:spTree>
    <p:extLst>
      <p:ext uri="{BB962C8B-B14F-4D97-AF65-F5344CB8AC3E}">
        <p14:creationId xmlns:p14="http://schemas.microsoft.com/office/powerpoint/2010/main" val="1602200206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4435"/>
            <a:ext cx="9144000" cy="593870"/>
          </a:xfrm>
        </p:spPr>
        <p:txBody>
          <a:bodyPr/>
          <a:lstStyle>
            <a:lvl1pPr>
              <a:defRPr sz="3200" b="0" baseline="0">
                <a:solidFill>
                  <a:srgbClr val="08186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890337"/>
            <a:ext cx="8229600" cy="4615257"/>
          </a:xfrm>
        </p:spPr>
        <p:txBody>
          <a:bodyPr/>
          <a:lstStyle>
            <a:lvl1pPr>
              <a:defRPr sz="2000" baseline="0"/>
            </a:lvl1pPr>
            <a:lvl2pPr>
              <a:defRPr sz="1800" baseline="0"/>
            </a:lvl2pPr>
            <a:lvl3pPr marL="682625" indent="-111125">
              <a:spcBef>
                <a:spcPts val="300"/>
              </a:spcBef>
              <a:defRPr sz="1600" baseline="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27100" y="6675437"/>
            <a:ext cx="7289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Arial" charset="0"/>
              </a:rPr>
              <a:t>DISTRIBUTION STATEMENT A. APPROVED FOR PUBLIC RELEASE; DISTRIBUTION IS UNLIMITED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5147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4435"/>
            <a:ext cx="9144000" cy="569807"/>
          </a:xfrm>
        </p:spPr>
        <p:txBody>
          <a:bodyPr/>
          <a:lstStyle>
            <a:lvl1pPr>
              <a:defRPr>
                <a:solidFill>
                  <a:srgbClr val="08186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89924"/>
            <a:ext cx="4038600" cy="4478233"/>
          </a:xfrm>
        </p:spPr>
        <p:txBody>
          <a:bodyPr>
            <a:noAutofit/>
          </a:bodyPr>
          <a:lstStyle>
            <a:lvl1pPr>
              <a:defRPr sz="2000" baseline="0"/>
            </a:lvl1pPr>
            <a:lvl2pPr>
              <a:defRPr sz="1800" baseline="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89924"/>
            <a:ext cx="4038600" cy="4478233"/>
          </a:xfrm>
        </p:spPr>
        <p:txBody>
          <a:bodyPr>
            <a:noAutofit/>
          </a:bodyPr>
          <a:lstStyle>
            <a:lvl1pPr>
              <a:defRPr lang="en-US" sz="2000" kern="1200" baseline="0" dirty="0">
                <a:solidFill>
                  <a:srgbClr val="0000FF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>
              <a:defRPr lang="en-US" sz="1800" kern="1200" baseline="0" dirty="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>
              <a:defRPr lang="en-US" sz="1600" kern="1200" baseline="0" dirty="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927100" y="6675437"/>
            <a:ext cx="7289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Arial" charset="0"/>
              </a:rPr>
              <a:t>DISTRIBUTION STATEMENT A. APPROVED FOR PUBLIC RELEASE; DISTRIBUTION IS UNLIMITED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626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8186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93947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3203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2138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715688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56143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0"/>
          <p:cNvSpPr>
            <a:spLocks noGrp="1"/>
          </p:cNvSpPr>
          <p:nvPr>
            <p:ph sz="quarter" idx="13"/>
          </p:nvPr>
        </p:nvSpPr>
        <p:spPr>
          <a:xfrm>
            <a:off x="419100" y="1143000"/>
            <a:ext cx="8305800" cy="53340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/>
            </a:lvl2pPr>
            <a:lvl3pPr marL="1143000" indent="-228600">
              <a:buFont typeface="Arial" pitchFamily="34" charset="0"/>
              <a:buChar char="•"/>
              <a:defRPr sz="1400"/>
            </a:lvl3pPr>
            <a:lvl4pPr marL="1600200" indent="-228600">
              <a:buFont typeface="Arial" pitchFamily="34" charset="0"/>
              <a:buChar char="•"/>
              <a:defRPr sz="1300"/>
            </a:lvl4pPr>
            <a:lvl5pPr marL="2057400" indent="-228600">
              <a:buFont typeface="Arial" pitchFamily="34" charset="0"/>
              <a:buChar char="•"/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622433" y="151418"/>
            <a:ext cx="7140575" cy="612648"/>
          </a:xfrm>
        </p:spPr>
        <p:txBody>
          <a:bodyPr>
            <a:normAutofit/>
          </a:bodyPr>
          <a:lstStyle>
            <a:lvl1pPr algn="l">
              <a:defRPr sz="240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549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_Four_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457202" y="1066800"/>
            <a:ext cx="4033159" cy="23622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4"/>
          </p:nvPr>
        </p:nvSpPr>
        <p:spPr>
          <a:xfrm>
            <a:off x="4645481" y="1066800"/>
            <a:ext cx="4117523" cy="23622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5"/>
          </p:nvPr>
        </p:nvSpPr>
        <p:spPr>
          <a:xfrm>
            <a:off x="4645477" y="3521528"/>
            <a:ext cx="4117523" cy="23622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6"/>
          </p:nvPr>
        </p:nvSpPr>
        <p:spPr>
          <a:xfrm>
            <a:off x="454481" y="3529693"/>
            <a:ext cx="4033159" cy="23622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619250" y="151418"/>
            <a:ext cx="7143750" cy="612648"/>
          </a:xfrm>
        </p:spPr>
        <p:txBody>
          <a:bodyPr>
            <a:normAutofit/>
          </a:bodyPr>
          <a:lstStyle>
            <a:lvl1pPr algn="l">
              <a:defRPr sz="240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056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333500" y="6550026"/>
            <a:ext cx="6477000" cy="29845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Distribution Statement</a:t>
            </a:r>
          </a:p>
        </p:txBody>
      </p:sp>
      <p:sp>
        <p:nvSpPr>
          <p:cNvPr id="5" name="Content Placeholder 10"/>
          <p:cNvSpPr>
            <a:spLocks noGrp="1"/>
          </p:cNvSpPr>
          <p:nvPr>
            <p:ph sz="quarter" idx="13"/>
          </p:nvPr>
        </p:nvSpPr>
        <p:spPr>
          <a:xfrm>
            <a:off x="419100" y="1143000"/>
            <a:ext cx="8305800" cy="53340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/>
            </a:lvl2pPr>
            <a:lvl3pPr marL="1143000" indent="-228600">
              <a:buFont typeface="Arial" pitchFamily="34" charset="0"/>
              <a:buChar char="•"/>
              <a:defRPr sz="1400"/>
            </a:lvl3pPr>
            <a:lvl4pPr marL="1600200" indent="-228600">
              <a:buFont typeface="Arial" pitchFamily="34" charset="0"/>
              <a:buChar char="•"/>
              <a:defRPr sz="1300"/>
            </a:lvl4pPr>
            <a:lvl5pPr marL="2057400" indent="-228600">
              <a:buFont typeface="Arial" pitchFamily="34" charset="0"/>
              <a:buChar char="•"/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622430" y="151418"/>
            <a:ext cx="7140575" cy="612648"/>
          </a:xfrm>
        </p:spPr>
        <p:txBody>
          <a:bodyPr>
            <a:normAutofit/>
          </a:bodyPr>
          <a:lstStyle>
            <a:lvl1pPr algn="l">
              <a:defRPr sz="240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383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108" y="5010325"/>
            <a:ext cx="7772400" cy="325350"/>
          </a:xfrm>
        </p:spPr>
        <p:txBody>
          <a:bodyPr anchor="b" anchorCtr="0"/>
          <a:lstStyle>
            <a:lvl1pPr algn="l">
              <a:defRPr sz="1800">
                <a:solidFill>
                  <a:srgbClr val="616265"/>
                </a:solidFill>
                <a:latin typeface="Franklin Gothic Medium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909" y="5344049"/>
            <a:ext cx="7802827" cy="735202"/>
          </a:xfrm>
        </p:spPr>
        <p:txBody>
          <a:bodyPr anchor="t" anchorCtr="0"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Franklin Gothic Medium Con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320" y="6299016"/>
            <a:ext cx="1428835" cy="428134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4803112"/>
            <a:ext cx="9144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4803112"/>
            <a:ext cx="9144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 userDrawn="1"/>
        </p:nvSpPr>
        <p:spPr>
          <a:xfrm>
            <a:off x="1153275" y="6524565"/>
            <a:ext cx="68374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Franklin Gothic Book" panose="020B0503020102020204" pitchFamily="34" charset="0"/>
              </a:rPr>
              <a:t>Distribution Statement A: Approved for public release; distribution is unlimited.</a:t>
            </a:r>
          </a:p>
        </p:txBody>
      </p:sp>
      <p:pic>
        <p:nvPicPr>
          <p:cNvPr id="1042" name="Picture 18" descr="http://i.telegraph.co.uk/multimedia/archive/03448/troops_3448817b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23925"/>
            <a:ext cx="4019549" cy="2850662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upload.wikimedia.org/wikipedia/commons/1/17/A_U.S._Air_Force_pilot_navigates_an_F-35A_Lightning_II_aircraft_assigned_to_the_58th_Fighter_Squadron,_33rd_Fighter_Wing_into_position_to_refuel_with_a_KC-135_Stratotanker_assigned_to_the_336th_Air_Refueling_130516-F-XL333-496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3925"/>
            <a:ext cx="2886075" cy="2850661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ublic.navy.mil/airfor/cvn77/PublishingImages/front_page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923925"/>
            <a:ext cx="3200399" cy="2850662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 userDrawn="1"/>
        </p:nvSpPr>
        <p:spPr>
          <a:xfrm>
            <a:off x="-1" y="0"/>
            <a:ext cx="9153524" cy="23217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0" y="232172"/>
            <a:ext cx="9143999" cy="691753"/>
          </a:xfrm>
          <a:prstGeom prst="rect">
            <a:avLst/>
          </a:prstGeom>
          <a:gradFill>
            <a:gsLst>
              <a:gs pos="18000">
                <a:schemeClr val="bg1">
                  <a:lumMod val="85000"/>
                </a:schemeClr>
              </a:gs>
              <a:gs pos="63000">
                <a:schemeClr val="bg1">
                  <a:lumMod val="95000"/>
                </a:schemeClr>
              </a:gs>
              <a:gs pos="94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132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1563" y="0"/>
            <a:ext cx="7002462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54125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052" name="Group 7"/>
          <p:cNvGrpSpPr>
            <a:grpSpLocks/>
          </p:cNvGrpSpPr>
          <p:nvPr/>
        </p:nvGrpSpPr>
        <p:grpSpPr bwMode="auto">
          <a:xfrm>
            <a:off x="0" y="1076325"/>
            <a:ext cx="9144000" cy="44450"/>
            <a:chOff x="0" y="741"/>
            <a:chExt cx="5760" cy="28"/>
          </a:xfrm>
        </p:grpSpPr>
        <p:sp>
          <p:nvSpPr>
            <p:cNvPr id="1035" name="Line 8"/>
            <p:cNvSpPr>
              <a:spLocks noChangeShapeType="1"/>
            </p:cNvSpPr>
            <p:nvPr userDrawn="1"/>
          </p:nvSpPr>
          <p:spPr bwMode="auto">
            <a:xfrm>
              <a:off x="0" y="769"/>
              <a:ext cx="5759" cy="0"/>
            </a:xfrm>
            <a:prstGeom prst="line">
              <a:avLst/>
            </a:prstGeom>
            <a:noFill/>
            <a:ln w="28575">
              <a:solidFill>
                <a:srgbClr val="032AA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6" name="Line 9"/>
            <p:cNvSpPr>
              <a:spLocks noChangeShapeType="1"/>
            </p:cNvSpPr>
            <p:nvPr userDrawn="1"/>
          </p:nvSpPr>
          <p:spPr bwMode="auto">
            <a:xfrm>
              <a:off x="1" y="741"/>
              <a:ext cx="5759" cy="0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053" name="Group 7"/>
          <p:cNvGrpSpPr>
            <a:grpSpLocks/>
          </p:cNvGrpSpPr>
          <p:nvPr/>
        </p:nvGrpSpPr>
        <p:grpSpPr bwMode="auto">
          <a:xfrm>
            <a:off x="-4763" y="6532563"/>
            <a:ext cx="9144001" cy="44450"/>
            <a:chOff x="0" y="741"/>
            <a:chExt cx="5760" cy="28"/>
          </a:xfrm>
        </p:grpSpPr>
        <p:sp>
          <p:nvSpPr>
            <p:cNvPr id="1033" name="Line 8"/>
            <p:cNvSpPr>
              <a:spLocks noChangeShapeType="1"/>
            </p:cNvSpPr>
            <p:nvPr userDrawn="1"/>
          </p:nvSpPr>
          <p:spPr bwMode="auto">
            <a:xfrm>
              <a:off x="0" y="769"/>
              <a:ext cx="5759" cy="0"/>
            </a:xfrm>
            <a:prstGeom prst="line">
              <a:avLst/>
            </a:prstGeom>
            <a:noFill/>
            <a:ln w="28575">
              <a:solidFill>
                <a:srgbClr val="032AA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4" name="Line 9"/>
            <p:cNvSpPr>
              <a:spLocks noChangeShapeType="1"/>
            </p:cNvSpPr>
            <p:nvPr userDrawn="1"/>
          </p:nvSpPr>
          <p:spPr bwMode="auto">
            <a:xfrm>
              <a:off x="1" y="741"/>
              <a:ext cx="5759" cy="0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2054" name="Picture 28" descr="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30163"/>
            <a:ext cx="954087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4" descr="ASD(RE) coin OUTPUT side B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6508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32"/>
          <p:cNvSpPr txBox="1">
            <a:spLocks noChangeArrowheads="1"/>
          </p:cNvSpPr>
          <p:nvPr userDrawn="1"/>
        </p:nvSpPr>
        <p:spPr bwMode="auto">
          <a:xfrm>
            <a:off x="1882" y="6638076"/>
            <a:ext cx="179863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November 2016 </a:t>
            </a:r>
          </a:p>
        </p:txBody>
      </p:sp>
      <p:sp>
        <p:nvSpPr>
          <p:cNvPr id="15" name="Text Box 28"/>
          <p:cNvSpPr txBox="1">
            <a:spLocks noChangeArrowheads="1"/>
          </p:cNvSpPr>
          <p:nvPr userDrawn="1"/>
        </p:nvSpPr>
        <p:spPr bwMode="auto">
          <a:xfrm>
            <a:off x="7867650" y="6638076"/>
            <a:ext cx="1276350" cy="21544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8442D67A-8027-42EE-8EFF-C5DE8D5D3AE0}" type="slidenum">
              <a:rPr lang="en-US" sz="800" smtClean="0">
                <a:solidFill>
                  <a:schemeClr val="bg1">
                    <a:lumMod val="50000"/>
                  </a:schemeClr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774700" y="6627150"/>
            <a:ext cx="75311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Distribution A: Approved for public release; distribution</a:t>
            </a:r>
            <a:r>
              <a:rPr lang="en-US" sz="900" b="1" baseline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 unlimited. </a:t>
            </a:r>
            <a:endParaRPr lang="en-US" sz="900" b="1" dirty="0">
              <a:solidFill>
                <a:schemeClr val="bg1">
                  <a:lumMod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303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87" r:id="rId4"/>
    <p:sldLayoutId id="2147483688" r:id="rId5"/>
    <p:sldLayoutId id="2147483689" r:id="rId6"/>
    <p:sldLayoutId id="2147483690" r:id="rId7"/>
    <p:sldLayoutId id="2147483691" r:id="rId8"/>
  </p:sldLayoutIdLst>
  <p:hf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000099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0000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1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95018" y="413146"/>
            <a:ext cx="8093331" cy="80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60354"/>
            <a:ext cx="8229600" cy="461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08535" y="6550025"/>
            <a:ext cx="72041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5FF84CA1-BC55-4512-920A-E33489A23423}" type="slidenum">
              <a:rPr lang="en-US" sz="1100" smtClean="0">
                <a:solidFill>
                  <a:prstClr val="black"/>
                </a:solidFill>
                <a:latin typeface="Franklin Gothic Medium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100" dirty="0">
              <a:solidFill>
                <a:prstClr val="black"/>
              </a:solidFill>
              <a:latin typeface="Franklin Gothic Medium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8531051" cy="231112"/>
          </a:xfrm>
          <a:prstGeom prst="rect">
            <a:avLst/>
          </a:prstGeom>
          <a:solidFill>
            <a:srgbClr val="6162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8368740" y="0"/>
            <a:ext cx="775260" cy="23111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269805"/>
            <a:ext cx="9144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1153275" y="6524565"/>
            <a:ext cx="68374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Franklin Gothic Book" panose="020B0503020102020204" pitchFamily="34" charset="0"/>
              </a:rPr>
              <a:t>Distribution Statement A: Approved for public release; distribution is unlimited.</a:t>
            </a:r>
          </a:p>
        </p:txBody>
      </p:sp>
    </p:spTree>
    <p:extLst>
      <p:ext uri="{BB962C8B-B14F-4D97-AF65-F5344CB8AC3E}">
        <p14:creationId xmlns:p14="http://schemas.microsoft.com/office/powerpoint/2010/main" val="1152383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txStyles>
    <p:titleStyle>
      <a:lvl1pPr algn="l" rtl="0" fontAlgn="base">
        <a:lnSpc>
          <a:spcPts val="2000"/>
        </a:lnSpc>
        <a:spcBef>
          <a:spcPct val="0"/>
        </a:spcBef>
        <a:spcAft>
          <a:spcPct val="0"/>
        </a:spcAft>
        <a:defRPr sz="1800" b="0" kern="1200">
          <a:solidFill>
            <a:schemeClr val="tx1"/>
          </a:solidFill>
          <a:latin typeface="Franklin Gothic Medium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9pPr>
    </p:titleStyle>
    <p:bodyStyle>
      <a:lvl1pPr marL="231775" indent="-231775" algn="l" rtl="0" fontAlgn="base">
        <a:spcBef>
          <a:spcPts val="600"/>
        </a:spcBef>
        <a:spcAft>
          <a:spcPts val="300"/>
        </a:spcAft>
        <a:buClr>
          <a:srgbClr val="002060"/>
        </a:buClr>
        <a:buFont typeface="Wingdings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Franklin Gothic Medium" pitchFamily="34" charset="0"/>
          <a:ea typeface="+mn-ea"/>
          <a:cs typeface="+mn-cs"/>
        </a:defRPr>
      </a:lvl1pPr>
      <a:lvl2pPr marL="573088" indent="-225425" algn="l" rtl="0" fontAlgn="base">
        <a:spcBef>
          <a:spcPts val="400"/>
        </a:spcBef>
        <a:spcAft>
          <a:spcPct val="0"/>
        </a:spcAft>
        <a:buFont typeface="Arial" charset="0"/>
        <a:buChar char="–"/>
        <a:defRPr sz="1400" kern="1200">
          <a:solidFill>
            <a:schemeClr val="tx1">
              <a:lumMod val="75000"/>
              <a:lumOff val="25000"/>
            </a:schemeClr>
          </a:solidFill>
          <a:latin typeface="Franklin Gothic Book" pitchFamily="34" charset="0"/>
          <a:ea typeface="+mn-ea"/>
          <a:cs typeface="+mn-cs"/>
        </a:defRPr>
      </a:lvl2pPr>
      <a:lvl3pPr marL="682625" indent="-111125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Franklin Gothic Book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100" kern="1200">
          <a:solidFill>
            <a:schemeClr val="tx1">
              <a:lumMod val="75000"/>
              <a:lumOff val="25000"/>
            </a:schemeClr>
          </a:solidFill>
          <a:latin typeface="Franklin Gothic Book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100" kern="1200">
          <a:solidFill>
            <a:schemeClr val="tx1">
              <a:lumMod val="75000"/>
              <a:lumOff val="25000"/>
            </a:schemeClr>
          </a:solidFill>
          <a:latin typeface="Franklin Gothic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95018" y="413146"/>
            <a:ext cx="8093331" cy="80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60354"/>
            <a:ext cx="8229600" cy="461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08535" y="6550025"/>
            <a:ext cx="72041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5FF84CA1-BC55-4512-920A-E33489A23423}" type="slidenum">
              <a:rPr lang="en-US" sz="1100" smtClean="0">
                <a:solidFill>
                  <a:prstClr val="black"/>
                </a:solidFill>
                <a:latin typeface="Franklin Gothic Medium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100" dirty="0">
              <a:solidFill>
                <a:prstClr val="black"/>
              </a:solidFill>
              <a:latin typeface="Franklin Gothic Medium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8531051" cy="231112"/>
          </a:xfrm>
          <a:prstGeom prst="rect">
            <a:avLst/>
          </a:prstGeom>
          <a:solidFill>
            <a:srgbClr val="6162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8368740" y="0"/>
            <a:ext cx="775260" cy="23111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269805"/>
            <a:ext cx="9144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1153275" y="6524565"/>
            <a:ext cx="68374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Franklin Gothic Book" panose="020B0503020102020204" pitchFamily="34" charset="0"/>
              </a:rPr>
              <a:t>Distribution Statement A: Approved for public release; distribution is unlimited.</a:t>
            </a:r>
          </a:p>
        </p:txBody>
      </p:sp>
    </p:spTree>
    <p:extLst>
      <p:ext uri="{BB962C8B-B14F-4D97-AF65-F5344CB8AC3E}">
        <p14:creationId xmlns:p14="http://schemas.microsoft.com/office/powerpoint/2010/main" val="2939916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xStyles>
    <p:titleStyle>
      <a:lvl1pPr algn="l" rtl="0" fontAlgn="base">
        <a:lnSpc>
          <a:spcPts val="2000"/>
        </a:lnSpc>
        <a:spcBef>
          <a:spcPct val="0"/>
        </a:spcBef>
        <a:spcAft>
          <a:spcPct val="0"/>
        </a:spcAft>
        <a:defRPr sz="1800" b="0" kern="1200">
          <a:solidFill>
            <a:schemeClr val="tx1"/>
          </a:solidFill>
          <a:latin typeface="Franklin Gothic Medium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9pPr>
    </p:titleStyle>
    <p:bodyStyle>
      <a:lvl1pPr marL="231775" indent="-231775" algn="l" rtl="0" fontAlgn="base">
        <a:spcBef>
          <a:spcPts val="600"/>
        </a:spcBef>
        <a:spcAft>
          <a:spcPts val="300"/>
        </a:spcAft>
        <a:buClr>
          <a:srgbClr val="002060"/>
        </a:buClr>
        <a:buFont typeface="Wingdings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Franklin Gothic Medium" pitchFamily="34" charset="0"/>
          <a:ea typeface="+mn-ea"/>
          <a:cs typeface="+mn-cs"/>
        </a:defRPr>
      </a:lvl1pPr>
      <a:lvl2pPr marL="573088" indent="-225425" algn="l" rtl="0" fontAlgn="base">
        <a:spcBef>
          <a:spcPts val="400"/>
        </a:spcBef>
        <a:spcAft>
          <a:spcPct val="0"/>
        </a:spcAft>
        <a:buFont typeface="Arial" charset="0"/>
        <a:buChar char="–"/>
        <a:defRPr sz="1400" kern="1200">
          <a:solidFill>
            <a:schemeClr val="tx1">
              <a:lumMod val="75000"/>
              <a:lumOff val="25000"/>
            </a:schemeClr>
          </a:solidFill>
          <a:latin typeface="Franklin Gothic Book" pitchFamily="34" charset="0"/>
          <a:ea typeface="+mn-ea"/>
          <a:cs typeface="+mn-cs"/>
        </a:defRPr>
      </a:lvl2pPr>
      <a:lvl3pPr marL="682625" indent="-111125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Franklin Gothic Book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100" kern="1200">
          <a:solidFill>
            <a:schemeClr val="tx1">
              <a:lumMod val="75000"/>
              <a:lumOff val="25000"/>
            </a:schemeClr>
          </a:solidFill>
          <a:latin typeface="Franklin Gothic Book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100" kern="1200">
          <a:solidFill>
            <a:schemeClr val="tx1">
              <a:lumMod val="75000"/>
              <a:lumOff val="25000"/>
            </a:schemeClr>
          </a:solidFill>
          <a:latin typeface="Franklin Gothic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0"/>
            <a:ext cx="8531051" cy="231112"/>
          </a:xfrm>
          <a:prstGeom prst="rect">
            <a:avLst/>
          </a:prstGeom>
          <a:solidFill>
            <a:srgbClr val="6162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defRPr/>
            </a:pPr>
            <a:endParaRPr lang="en-US" sz="1100" dirty="0">
              <a:solidFill>
                <a:srgbClr val="FF0000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284435"/>
            <a:ext cx="9144000" cy="55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858849"/>
            <a:ext cx="8229600" cy="5457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08537" y="6550025"/>
            <a:ext cx="72041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5FF84CA1-BC55-4512-920A-E33489A23423}" type="slidenum">
              <a:rPr lang="en-US" sz="1100" smtClean="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8368742" y="0"/>
            <a:ext cx="775260" cy="23111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269805"/>
            <a:ext cx="9144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0" y="-13037"/>
            <a:ext cx="914399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1100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UNCLASSIFIED/FOR OFFICIAL USE ONLY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53275" y="6524565"/>
            <a:ext cx="68374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Franklin Gothic Book" panose="020B0503020102020204" pitchFamily="34" charset="0"/>
              </a:rPr>
              <a:t>Distribution Statement A: Approved for public release; distribution is unlimited.</a:t>
            </a:r>
          </a:p>
        </p:txBody>
      </p:sp>
    </p:spTree>
    <p:extLst>
      <p:ext uri="{BB962C8B-B14F-4D97-AF65-F5344CB8AC3E}">
        <p14:creationId xmlns:p14="http://schemas.microsoft.com/office/powerpoint/2010/main" val="2531862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3200" b="0" i="1" kern="1200" baseline="0">
          <a:solidFill>
            <a:srgbClr val="08186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Franklin Gothic Medium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9pPr>
    </p:titleStyle>
    <p:bodyStyle>
      <a:lvl1pPr marL="231775" indent="-231775" algn="l" rtl="0" fontAlgn="base">
        <a:lnSpc>
          <a:spcPct val="90000"/>
        </a:lnSpc>
        <a:spcBef>
          <a:spcPts val="600"/>
        </a:spcBef>
        <a:spcAft>
          <a:spcPts val="300"/>
        </a:spcAft>
        <a:buClr>
          <a:srgbClr val="002060"/>
        </a:buClr>
        <a:buFont typeface="Wingdings" pitchFamily="2" charset="2"/>
        <a:buChar char="§"/>
        <a:defRPr sz="2000" kern="1200" baseline="0">
          <a:solidFill>
            <a:srgbClr val="0000FF"/>
          </a:solidFill>
          <a:latin typeface="Franklin Gothic Medium" pitchFamily="34" charset="0"/>
          <a:ea typeface="+mn-ea"/>
          <a:cs typeface="+mn-cs"/>
        </a:defRPr>
      </a:lvl1pPr>
      <a:lvl2pPr marL="573088" indent="-225425" algn="l" rtl="0" fontAlgn="base">
        <a:lnSpc>
          <a:spcPct val="90000"/>
        </a:lnSpc>
        <a:spcBef>
          <a:spcPts val="400"/>
        </a:spcBef>
        <a:spcAft>
          <a:spcPct val="0"/>
        </a:spcAft>
        <a:buFont typeface="Arial" charset="0"/>
        <a:buChar char="–"/>
        <a:defRPr sz="1800" kern="1200" baseline="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2pPr>
      <a:lvl3pPr marL="682625" indent="-111125" algn="l" rtl="0" fontAlgn="base">
        <a:lnSpc>
          <a:spcPct val="90000"/>
        </a:lnSpc>
        <a:spcBef>
          <a:spcPts val="300"/>
        </a:spcBef>
        <a:spcAft>
          <a:spcPct val="0"/>
        </a:spcAft>
        <a:buFont typeface="Arial" charset="0"/>
        <a:buChar char="•"/>
        <a:defRPr sz="1600" kern="1200" baseline="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100" kern="1200">
          <a:solidFill>
            <a:schemeClr val="tx1">
              <a:lumMod val="75000"/>
              <a:lumOff val="25000"/>
            </a:schemeClr>
          </a:solidFill>
          <a:latin typeface="Franklin Gothic Book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100" kern="1200">
          <a:solidFill>
            <a:schemeClr val="tx1">
              <a:lumMod val="75000"/>
              <a:lumOff val="25000"/>
            </a:schemeClr>
          </a:solidFill>
          <a:latin typeface="Franklin Gothic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4.jpeg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 bwMode="auto">
          <a:xfrm>
            <a:off x="247426" y="4274826"/>
            <a:ext cx="5981907" cy="214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400" b="0" i="0" kern="1200">
                <a:solidFill>
                  <a:srgbClr val="616265"/>
                </a:solidFill>
                <a:effectLst/>
                <a:latin typeface="Franklin Gothic Medium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sz="2800" dirty="0"/>
              <a:t>Dale Ormond</a:t>
            </a:r>
            <a:br>
              <a:rPr dirty="0"/>
            </a:br>
            <a:r>
              <a:rPr sz="1800" dirty="0"/>
              <a:t>Director, Science and Technology</a:t>
            </a:r>
          </a:p>
          <a:p>
            <a:pPr>
              <a:defRPr/>
            </a:pPr>
            <a:br>
              <a:rPr dirty="0"/>
            </a:br>
            <a:r>
              <a:rPr lang="en-US" sz="1800" dirty="0"/>
              <a:t>NDIA 20th Annual Science &amp; Engineering </a:t>
            </a:r>
          </a:p>
          <a:p>
            <a:pPr>
              <a:defRPr/>
            </a:pPr>
            <a:r>
              <a:rPr lang="en-US" sz="1800" dirty="0"/>
              <a:t>Technology Conference</a:t>
            </a:r>
          </a:p>
          <a:p>
            <a:pPr>
              <a:defRPr/>
            </a:pPr>
            <a:r>
              <a:rPr sz="1800" dirty="0"/>
              <a:t>April 3, 2019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247426" y="2420499"/>
            <a:ext cx="5981907" cy="171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2060"/>
              </a:buClr>
              <a:buFont typeface="Wingdings" pitchFamily="2" charset="2"/>
              <a:buNone/>
              <a:defRPr sz="4800" kern="1200">
                <a:solidFill>
                  <a:schemeClr val="tx1"/>
                </a:solidFill>
                <a:latin typeface="Franklin Gothic Medium Cond" pitchFamily="34" charset="0"/>
                <a:ea typeface="+mn-ea"/>
                <a:cs typeface="+mn-cs"/>
              </a:defRPr>
            </a:lvl1pPr>
            <a:lvl2pPr marL="457200" indent="0" algn="ctr" rtl="0" fontAlgn="base">
              <a:spcBef>
                <a:spcPts val="4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200"/>
              </a:lnSpc>
              <a:spcAft>
                <a:spcPts val="400"/>
              </a:spcAft>
              <a:defRPr/>
            </a:pPr>
            <a:r>
              <a:rPr lang="en-US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OUSD(R&amp;E)/DDRE(R&amp;T) </a:t>
            </a:r>
            <a:br>
              <a:rPr lang="en-US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</a:br>
            <a:r>
              <a:rPr lang="en-US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Research, Technology and Laboratories</a:t>
            </a:r>
          </a:p>
        </p:txBody>
      </p:sp>
    </p:spTree>
    <p:extLst>
      <p:ext uri="{BB962C8B-B14F-4D97-AF65-F5344CB8AC3E}">
        <p14:creationId xmlns:p14="http://schemas.microsoft.com/office/powerpoint/2010/main" val="721240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2900"/>
            <a:ext cx="9144000" cy="1028700"/>
          </a:xfr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Applied Research for the Advancement of Priorities (ARAP)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2400" y="1295400"/>
            <a:ext cx="5296422" cy="5011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0099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−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ARAP enables high-payoff, cross-Component technology efforts 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Three-year programs, $10M-$15M/year;            two or three in each budget year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Allows for fast start-ups in other areas</a:t>
            </a:r>
          </a:p>
          <a:p>
            <a:pPr>
              <a:lnSpc>
                <a:spcPct val="150000"/>
              </a:lnSpc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Fosters Joint-Service research focused on common elements of cross-cutting S&amp;T areas</a:t>
            </a:r>
          </a:p>
          <a:p>
            <a:pPr>
              <a:lnSpc>
                <a:spcPct val="150000"/>
              </a:lnSpc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Facilitates concept exploration efforts and studies of alternative concepts </a:t>
            </a:r>
          </a:p>
          <a:p>
            <a:pPr>
              <a:lnSpc>
                <a:spcPct val="150000"/>
              </a:lnSpc>
            </a:pPr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Strengthens in-house laboratory research efforts and workforce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448822" y="1295400"/>
            <a:ext cx="3542778" cy="495299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2000">
                <a:solidFill>
                  <a:srgbClr val="00B0F0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r>
              <a:rPr lang="en-US" b="1" u="sng" dirty="0">
                <a:solidFill>
                  <a:schemeClr val="bg1"/>
                </a:solidFill>
                <a:latin typeface="Arial"/>
              </a:rPr>
              <a:t>ARAP Portfolio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FFFFFF"/>
                </a:solidFill>
                <a:latin typeface="Arial"/>
              </a:rPr>
              <a:t>NEW: Enhanced Energetic Effects (EEE) 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FFFFFF"/>
                </a:solidFill>
                <a:latin typeface="Arial"/>
              </a:rPr>
              <a:t>Defense Optical Channel Program (DOC-P)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FFFFFF"/>
                </a:solidFill>
                <a:latin typeface="Arial"/>
              </a:rPr>
              <a:t>Synthetic Biology for Military Environments (SBME) 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FFFFFF"/>
                </a:solidFill>
                <a:latin typeface="Arial"/>
              </a:rPr>
              <a:t>Quantum Science and Engineering Program (QSEP) 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Data To Decision (D2D)*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Autonomy Research Pilot Initiative (ARPI)* 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Engineered Resilient Systems (ERS)*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48822" y="6200001"/>
            <a:ext cx="35427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FFFFFF">
                    <a:lumMod val="50000"/>
                  </a:srgbClr>
                </a:solidFill>
                <a:latin typeface="Arial"/>
              </a:rPr>
              <a:t>*Completed program</a:t>
            </a:r>
          </a:p>
        </p:txBody>
      </p:sp>
    </p:spTree>
    <p:extLst>
      <p:ext uri="{BB962C8B-B14F-4D97-AF65-F5344CB8AC3E}">
        <p14:creationId xmlns:p14="http://schemas.microsoft.com/office/powerpoint/2010/main" val="944098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57200" y="3859019"/>
            <a:ext cx="2512396" cy="2208424"/>
            <a:chOff x="3200400" y="3506576"/>
            <a:chExt cx="2512396" cy="220842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8373" b="7020"/>
            <a:stretch/>
          </p:blipFill>
          <p:spPr>
            <a:xfrm>
              <a:off x="3200400" y="3506576"/>
              <a:ext cx="2512396" cy="1659151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210913" y="5191780"/>
              <a:ext cx="249137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Franklin Gothic Book" panose="020B0503020102020204" pitchFamily="34" charset="0"/>
                </a:rPr>
                <a:t>Synthetic Biology for Military Environments (SBME) 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384510" y="3738479"/>
            <a:ext cx="2370062" cy="2449504"/>
            <a:chOff x="6316739" y="4144336"/>
            <a:chExt cx="2370062" cy="2449504"/>
          </a:xfrm>
        </p:grpSpPr>
        <p:sp>
          <p:nvSpPr>
            <p:cNvPr id="8" name="Rectangle 7"/>
            <p:cNvSpPr/>
            <p:nvPr/>
          </p:nvSpPr>
          <p:spPr>
            <a:xfrm>
              <a:off x="6316739" y="6070620"/>
              <a:ext cx="237006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Franklin Gothic Book" panose="020B0503020102020204" pitchFamily="34" charset="0"/>
                </a:rPr>
                <a:t>Defense Optical Channel Program (DOC-P) 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16740" y="4144336"/>
              <a:ext cx="2370061" cy="1926284"/>
            </a:xfrm>
            <a:prstGeom prst="rect">
              <a:avLst/>
            </a:prstGeom>
          </p:spPr>
        </p:pic>
      </p:grp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95018" y="413146"/>
            <a:ext cx="8093331" cy="803868"/>
          </a:xfr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Winning ARAP Proposal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381000" y="1099743"/>
            <a:ext cx="8382000" cy="4615257"/>
          </a:xfrm>
        </p:spPr>
        <p:txBody>
          <a:bodyPr/>
          <a:lstStyle/>
          <a:p>
            <a:r>
              <a:rPr lang="en-US" dirty="0"/>
              <a:t>Meets the definition of Budget Activity 2 (Applied Research) funded work</a:t>
            </a:r>
          </a:p>
          <a:p>
            <a:r>
              <a:rPr lang="en-US" dirty="0"/>
              <a:t>A new, emerging area of science and/or engineering where the potential exists to develop future capabilities that will give the joint warfare a technological edge in the fight</a:t>
            </a:r>
          </a:p>
          <a:p>
            <a:r>
              <a:rPr lang="en-US" dirty="0"/>
              <a:t>Technically sound but pushes the leading edge(s) of science/engineering with reasonable risk to achieve success</a:t>
            </a:r>
          </a:p>
          <a:p>
            <a:r>
              <a:rPr lang="en-US" dirty="0"/>
              <a:t>Multiple Services/Labs working together</a:t>
            </a:r>
          </a:p>
          <a:p>
            <a:r>
              <a:rPr lang="en-US" dirty="0"/>
              <a:t>Majority of the work will be performed by DoD scientists and engineers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276975" y="3733800"/>
            <a:ext cx="2562225" cy="2458862"/>
            <a:chOff x="6276975" y="3435996"/>
            <a:chExt cx="2562225" cy="2458862"/>
          </a:xfrm>
        </p:grpSpPr>
        <p:pic>
          <p:nvPicPr>
            <p:cNvPr id="14" name="Picture 2" descr="D:\AlH\GY_AlH_q0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6975" y="3435996"/>
              <a:ext cx="2562225" cy="191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6284464" y="5371638"/>
              <a:ext cx="25547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Franklin Gothic Book" panose="020B0503020102020204" pitchFamily="34" charset="0"/>
                </a:rPr>
                <a:t>Enhanced Energetic Effects (EEE)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2641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146"/>
            <a:ext cx="9144000" cy="803868"/>
          </a:xfr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Maintain Vital Engagements to Maximize Capability Development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6773" y="1143000"/>
            <a:ext cx="9020665" cy="45947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solidFill>
                  <a:prstClr val="white">
                    <a:lumMod val="85000"/>
                  </a:prstClr>
                </a:solidFill>
                <a:latin typeface="Franklin Gothic Book" panose="020B0503020102020204" pitchFamily="34" charset="0"/>
              </a:rPr>
              <a:t>CoI engagements are vital to addressing wide-ranging S&amp;T needs 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861743"/>
            <a:ext cx="8077200" cy="4615257"/>
          </a:xfrm>
        </p:spPr>
        <p:txBody>
          <a:bodyPr>
            <a:noAutofit/>
          </a:bodyPr>
          <a:lstStyle/>
          <a:p>
            <a:r>
              <a:rPr lang="en-US" sz="1800" dirty="0"/>
              <a:t>Combatant Command (CCMD) S&amp;T Advisors (Operator Community) </a:t>
            </a:r>
          </a:p>
          <a:p>
            <a:pPr lvl="1">
              <a:spcBef>
                <a:spcPts val="600"/>
              </a:spcBef>
            </a:pPr>
            <a:r>
              <a:rPr lang="en-US" sz="1800" b="1" dirty="0"/>
              <a:t>Provide a forum  to articulate S&amp;T priorities and investments with the potential to address CCMD capability gaps</a:t>
            </a:r>
          </a:p>
          <a:p>
            <a:r>
              <a:rPr lang="en-US" sz="1800" dirty="0"/>
              <a:t>Intelligence Community </a:t>
            </a:r>
          </a:p>
          <a:p>
            <a:pPr lvl="1">
              <a:spcBef>
                <a:spcPts val="600"/>
              </a:spcBef>
            </a:pPr>
            <a:r>
              <a:rPr lang="en-US" sz="1800" b="1" dirty="0"/>
              <a:t>Evaluate intelligence information regarding current and future threats as well as emerging technologies to best align research and acquisition priorities</a:t>
            </a:r>
          </a:p>
          <a:p>
            <a:r>
              <a:rPr lang="en-US" sz="1800" dirty="0"/>
              <a:t>Basic Research Community (Academia, DoD Labs and Centers) </a:t>
            </a:r>
          </a:p>
          <a:p>
            <a:pPr lvl="1">
              <a:spcBef>
                <a:spcPts val="600"/>
              </a:spcBef>
            </a:pPr>
            <a:r>
              <a:rPr lang="en-US" sz="1800" b="1" dirty="0"/>
              <a:t>Review Basic Research priorities and identify opportunities to engage future scientists and engineers</a:t>
            </a:r>
          </a:p>
          <a:p>
            <a:r>
              <a:rPr lang="en-US" sz="1800" dirty="0"/>
              <a:t>Industry Independent Research and Development</a:t>
            </a:r>
          </a:p>
          <a:p>
            <a:pPr lvl="1">
              <a:spcBef>
                <a:spcPts val="600"/>
              </a:spcBef>
            </a:pPr>
            <a:r>
              <a:rPr lang="en-US" sz="1800" b="1" dirty="0"/>
              <a:t>Industry can use CoI Roadmaps to identify technical challenges</a:t>
            </a:r>
          </a:p>
          <a:p>
            <a:pPr marL="347663" lvl="1" indent="0" algn="ctr">
              <a:spcBef>
                <a:spcPts val="600"/>
              </a:spcBef>
              <a:buNone/>
            </a:pPr>
            <a:endParaRPr lang="en-US" sz="900" b="1" i="1" u="sng" dirty="0">
              <a:solidFill>
                <a:schemeClr val="tx1"/>
              </a:solidFill>
            </a:endParaRPr>
          </a:p>
          <a:p>
            <a:pPr marL="347663" lvl="1" indent="0">
              <a:spcBef>
                <a:spcPts val="600"/>
              </a:spcBef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814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Research Community Engagement</a:t>
            </a:r>
            <a:br>
              <a:rPr lang="en-US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(Academia, DoD Labs and Centers)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99743"/>
            <a:ext cx="8382000" cy="4615257"/>
          </a:xfrm>
        </p:spPr>
        <p:txBody>
          <a:bodyPr/>
          <a:lstStyle/>
          <a:p>
            <a:pPr lvl="0" fontAlgn="auto">
              <a:defRPr/>
            </a:pPr>
            <a:r>
              <a:rPr lang="en-US" sz="2000" dirty="0"/>
              <a:t>Ensure an understanding of DoD’s Basic Research investment priority in basic science</a:t>
            </a:r>
          </a:p>
          <a:p>
            <a:pPr lvl="0" fontAlgn="auto">
              <a:defRPr/>
            </a:pPr>
            <a:endParaRPr lang="en-US" sz="2000" dirty="0"/>
          </a:p>
          <a:p>
            <a:pPr lvl="0" fontAlgn="auto">
              <a:defRPr/>
            </a:pPr>
            <a:r>
              <a:rPr lang="en-US" sz="2000" dirty="0"/>
              <a:t>Maintain awareness of emerging opportunities for transition to applied research and the CoIs</a:t>
            </a:r>
          </a:p>
          <a:p>
            <a:pPr lvl="0" fontAlgn="auto">
              <a:defRPr/>
            </a:pPr>
            <a:endParaRPr lang="en-US" sz="2000" dirty="0"/>
          </a:p>
          <a:p>
            <a:pPr lvl="0" fontAlgn="auto">
              <a:defRPr/>
            </a:pPr>
            <a:r>
              <a:rPr lang="en-US" sz="2000" dirty="0"/>
              <a:t>Inform Basic Research of potential areas for investment that could resolve technical challenges in capability development (e.g., materials and hypersonics)</a:t>
            </a:r>
          </a:p>
        </p:txBody>
      </p:sp>
    </p:spTree>
    <p:extLst>
      <p:ext uri="{BB962C8B-B14F-4D97-AF65-F5344CB8AC3E}">
        <p14:creationId xmlns:p14="http://schemas.microsoft.com/office/powerpoint/2010/main" val="3712250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Defense Innovation Marketplace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5029200" cy="4615257"/>
          </a:xfrm>
        </p:spPr>
        <p:txBody>
          <a:bodyPr/>
          <a:lstStyle/>
          <a:p>
            <a:pPr marL="0" lvl="0" indent="0" fontAlgn="auto">
              <a:buNone/>
              <a:defRPr/>
            </a:pPr>
            <a:r>
              <a:rPr lang="en-US" dirty="0"/>
              <a:t>Provides Industry: </a:t>
            </a:r>
          </a:p>
          <a:p>
            <a:pPr lvl="0" fontAlgn="auto">
              <a:defRPr/>
            </a:pPr>
            <a:r>
              <a:rPr lang="en-US" sz="1400" dirty="0"/>
              <a:t>DoD R&amp;E Strategic Guidance</a:t>
            </a:r>
          </a:p>
          <a:p>
            <a:pPr lvl="0" fontAlgn="auto">
              <a:defRPr/>
            </a:pPr>
            <a:r>
              <a:rPr lang="en-US" sz="1400" dirty="0"/>
              <a:t>Service-specific S&amp;T priorities, Virtual Technology Interchanges, events and solicitations are posted. </a:t>
            </a:r>
          </a:p>
          <a:p>
            <a:pPr lvl="0" fontAlgn="auto">
              <a:defRPr/>
            </a:pPr>
            <a:r>
              <a:rPr lang="en-US" sz="1400" dirty="0"/>
              <a:t>DoD Investment Strategies and Technology Roadmaps</a:t>
            </a:r>
          </a:p>
          <a:p>
            <a:pPr lvl="0" fontAlgn="auto">
              <a:defRPr/>
            </a:pPr>
            <a:r>
              <a:rPr lang="en-US" sz="1400" dirty="0"/>
              <a:t>Secure Portal to share IR&amp;D Project Summaries</a:t>
            </a:r>
            <a:br>
              <a:rPr lang="en-US" sz="1400" dirty="0"/>
            </a:br>
            <a:endParaRPr lang="en-US" dirty="0"/>
          </a:p>
          <a:p>
            <a:pPr marL="0" lvl="0" indent="0" fontAlgn="auto">
              <a:buNone/>
              <a:defRPr/>
            </a:pPr>
            <a:r>
              <a:rPr lang="en-US" dirty="0"/>
              <a:t>Provides DoD: </a:t>
            </a:r>
          </a:p>
          <a:p>
            <a:pPr lvl="0" fontAlgn="auto">
              <a:defRPr/>
            </a:pPr>
            <a:r>
              <a:rPr lang="en-US" sz="1400" dirty="0"/>
              <a:t>Research for approved DoD S&amp;T, R&amp;D and </a:t>
            </a:r>
            <a:br>
              <a:rPr lang="en-US" sz="1400" dirty="0"/>
            </a:br>
            <a:r>
              <a:rPr lang="en-US" sz="1400" dirty="0"/>
              <a:t>Acquisition professionals</a:t>
            </a:r>
          </a:p>
          <a:p>
            <a:pPr lvl="0" fontAlgn="auto">
              <a:defRPr/>
            </a:pPr>
            <a:r>
              <a:rPr lang="en-US" sz="1400" dirty="0"/>
              <a:t>&gt;19,000 IR&amp;D Project Summaries on Portal</a:t>
            </a:r>
          </a:p>
          <a:p>
            <a:pPr lvl="0" fontAlgn="auto">
              <a:defRPr/>
            </a:pPr>
            <a:r>
              <a:rPr lang="en-US" sz="1400" dirty="0"/>
              <a:t>Technical Maturity and Surveillance</a:t>
            </a:r>
          </a:p>
          <a:p>
            <a:pPr lvl="0" fontAlgn="auto">
              <a:defRPr/>
            </a:pPr>
            <a:r>
              <a:rPr lang="en-US" sz="1400" dirty="0"/>
              <a:t>Guide DoD R&amp;E investments</a:t>
            </a:r>
          </a:p>
          <a:p>
            <a:pPr lvl="0" fontAlgn="auto">
              <a:defRPr/>
            </a:pPr>
            <a:r>
              <a:rPr lang="en-US" sz="1400" dirty="0"/>
              <a:t>Potential for risk / cost reduction</a:t>
            </a:r>
          </a:p>
          <a:p>
            <a:pPr lvl="0" fontAlgn="auto">
              <a:defRPr/>
            </a:pPr>
            <a:r>
              <a:rPr lang="en-US" sz="1400" dirty="0"/>
              <a:t>Opportunity to grow and expand new relationships and partnerships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0834" t="8170" r="60000" b="4380"/>
          <a:stretch/>
        </p:blipFill>
        <p:spPr>
          <a:xfrm>
            <a:off x="5334000" y="1546088"/>
            <a:ext cx="3444660" cy="39403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4145" y="5960596"/>
            <a:ext cx="8801097" cy="54444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>
                <a:solidFill>
                  <a:schemeClr val="bg1">
                    <a:lumMod val="85000"/>
                  </a:schemeClr>
                </a:solidFill>
                <a:latin typeface="Franklin Gothic Book" panose="020B0503020102020204" pitchFamily="34" charset="0"/>
              </a:rPr>
              <a:t>Communities of Interest (CoI) (Distro A) pages available at: http://www.defenseinnovationmarketplace.mil/coi.html  </a:t>
            </a:r>
          </a:p>
        </p:txBody>
      </p:sp>
    </p:spTree>
    <p:extLst>
      <p:ext uri="{BB962C8B-B14F-4D97-AF65-F5344CB8AC3E}">
        <p14:creationId xmlns:p14="http://schemas.microsoft.com/office/powerpoint/2010/main" val="277777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 to DoD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9386"/>
            <a:ext cx="8229600" cy="4479013"/>
          </a:xfrm>
        </p:spPr>
        <p:txBody>
          <a:bodyPr/>
          <a:lstStyle/>
          <a:p>
            <a:r>
              <a:rPr lang="en-US" dirty="0"/>
              <a:t>All DoD funding opportunities are posted to: </a:t>
            </a:r>
            <a:r>
              <a:rPr lang="en-US" b="1" dirty="0"/>
              <a:t>https://www.grants.gov/</a:t>
            </a:r>
          </a:p>
          <a:p>
            <a:pPr lvl="1"/>
            <a:r>
              <a:rPr lang="en-US" dirty="0"/>
              <a:t>Each opportunity will have the name and contact information of a person associated with the program.		</a:t>
            </a:r>
          </a:p>
          <a:p>
            <a:r>
              <a:rPr lang="en-US" dirty="0"/>
              <a:t>OSD and all of the Components have websites that detail their programs and all of the pertinent information including topics of interest, funding cycles, calls for proposals, etc.</a:t>
            </a:r>
          </a:p>
          <a:p>
            <a:pPr lvl="1"/>
            <a:r>
              <a:rPr lang="en-US" dirty="0"/>
              <a:t>OUSD: http://basicresearch.defense.gov</a:t>
            </a:r>
          </a:p>
          <a:p>
            <a:pPr lvl="1"/>
            <a:r>
              <a:rPr lang="en-US" dirty="0"/>
              <a:t>AFOSR: http://afrl.dodlive.mil/funding</a:t>
            </a:r>
          </a:p>
          <a:p>
            <a:pPr lvl="1"/>
            <a:r>
              <a:rPr lang="en-US" dirty="0"/>
              <a:t>ARO: https://www.arl.army.mil/www/default.cfm?page=29</a:t>
            </a:r>
          </a:p>
          <a:p>
            <a:pPr lvl="1"/>
            <a:r>
              <a:rPr lang="en-US" dirty="0"/>
              <a:t>ONR: https://www.onr.navy.mil/en/Contracts-Grants</a:t>
            </a:r>
          </a:p>
          <a:p>
            <a:pPr lvl="1"/>
            <a:r>
              <a:rPr lang="en-US" dirty="0"/>
              <a:t>DARPA: https://www.darpa.mil/work-with-us/opportunities</a:t>
            </a:r>
          </a:p>
          <a:p>
            <a:r>
              <a:rPr lang="en-US" dirty="0"/>
              <a:t>OUSD Basic Research office communication strategy aims to improve access and navigation in these various websites to make the most of community engagement.</a:t>
            </a:r>
          </a:p>
          <a:p>
            <a:r>
              <a:rPr lang="en-US" dirty="0"/>
              <a:t>Program officers are afforded the flexibility to develop outreach strategies to identify scientific communities of interest and broadcast their program goals  </a:t>
            </a:r>
          </a:p>
          <a:p>
            <a:r>
              <a:rPr lang="en-US" dirty="0"/>
              <a:t>DoD has representation at many of the professional societies and symposia and is eager to engage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9826" y="965519"/>
            <a:ext cx="8467961" cy="6463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>
                <a:solidFill>
                  <a:prstClr val="white">
                    <a:lumMod val="85000"/>
                  </a:prstClr>
                </a:solidFill>
                <a:latin typeface="Franklin Gothic Book" panose="020B0503020102020204" pitchFamily="34" charset="0"/>
              </a:rPr>
              <a:t>One of the great strengths of DoD is our distributed network of program managers across various different Components </a:t>
            </a:r>
          </a:p>
        </p:txBody>
      </p:sp>
    </p:spTree>
    <p:extLst>
      <p:ext uri="{BB962C8B-B14F-4D97-AF65-F5344CB8AC3E}">
        <p14:creationId xmlns:p14="http://schemas.microsoft.com/office/powerpoint/2010/main" val="646523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Finding Grant and Cooperative Agreement Funding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799"/>
            <a:ext cx="6019800" cy="4038601"/>
          </a:xfrm>
        </p:spPr>
        <p:txBody>
          <a:bodyPr/>
          <a:lstStyle/>
          <a:p>
            <a:pPr marL="0" indent="0">
              <a:buNone/>
            </a:pPr>
            <a:r>
              <a:rPr lang="en-US" sz="1400" b="1" u="sng" dirty="0"/>
              <a:t>Searching for Funding Opportunities on Grants.gov</a:t>
            </a:r>
            <a:endParaRPr lang="en-US" sz="1400" dirty="0"/>
          </a:p>
          <a:p>
            <a:r>
              <a:rPr lang="en-US" sz="1400" dirty="0"/>
              <a:t>Any member of the public may search for funding opportunities at Grants.gov.  </a:t>
            </a:r>
          </a:p>
          <a:p>
            <a:r>
              <a:rPr lang="en-US" sz="1400" dirty="0"/>
              <a:t>Users who </a:t>
            </a:r>
            <a:r>
              <a:rPr lang="en-US" sz="1400" u="sng" dirty="0"/>
              <a:t>register</a:t>
            </a:r>
            <a:r>
              <a:rPr lang="en-US" sz="1400" dirty="0"/>
              <a:t> with Grants.gov also have the ability to save their searches, and have updated search results emailed to them by signing up for </a:t>
            </a:r>
            <a:r>
              <a:rPr lang="en-US" sz="1400" u="sng" dirty="0"/>
              <a:t>subscriptions</a:t>
            </a:r>
            <a:r>
              <a:rPr lang="en-US" sz="1400" dirty="0"/>
              <a:t>.  Registered users may also subscribe to receive notifications about Grants.gov news, all new funding opportunities, and when changes are made to specific funding opportunities they identify.</a:t>
            </a:r>
          </a:p>
          <a:p>
            <a:pPr marL="0" indent="0">
              <a:buNone/>
            </a:pPr>
            <a:r>
              <a:rPr lang="en-US" sz="1400" b="1" u="sng" dirty="0"/>
              <a:t>Applying for Funding Opportunities</a:t>
            </a:r>
            <a:endParaRPr lang="en-US" sz="1400" dirty="0"/>
          </a:p>
          <a:p>
            <a:r>
              <a:rPr lang="en-US" sz="1400" dirty="0"/>
              <a:t>Registered users must be </a:t>
            </a:r>
            <a:r>
              <a:rPr lang="en-US" sz="1400" u="sng" dirty="0"/>
              <a:t>associated</a:t>
            </a:r>
            <a:r>
              <a:rPr lang="en-US" sz="1400" dirty="0"/>
              <a:t> with an organization and be assigned the proper </a:t>
            </a:r>
            <a:r>
              <a:rPr lang="en-US" sz="1400" u="sng" dirty="0"/>
              <a:t>applicant roles</a:t>
            </a:r>
            <a:r>
              <a:rPr lang="en-US" sz="1400" dirty="0"/>
              <a:t> in order to </a:t>
            </a:r>
            <a:r>
              <a:rPr lang="en-US" sz="1400" u="sng" dirty="0"/>
              <a:t>apply for a funding opportunity</a:t>
            </a:r>
            <a:r>
              <a:rPr lang="en-US" sz="1400" dirty="0"/>
              <a:t>.  Users should contact their organization’s business office to determine the process used in their organization.</a:t>
            </a:r>
          </a:p>
          <a:p>
            <a:pPr marL="0" indent="0">
              <a:buNone/>
            </a:pPr>
            <a:r>
              <a:rPr lang="en-US" sz="1400" b="1" u="sng" dirty="0"/>
              <a:t>DoD Grants.gov Manager:</a:t>
            </a:r>
            <a:r>
              <a:rPr lang="en-US" sz="1400" dirty="0"/>
              <a:t> </a:t>
            </a:r>
          </a:p>
          <a:p>
            <a:r>
              <a:rPr lang="en-US" sz="1400" dirty="0"/>
              <a:t>Ms. Barbara Orlando, </a:t>
            </a:r>
            <a:r>
              <a:rPr lang="en-US" sz="1400" u="sng" dirty="0"/>
              <a:t>barbara.j.orlando.civ@mail.mil</a:t>
            </a:r>
            <a:r>
              <a:rPr lang="en-US" sz="1400" dirty="0"/>
              <a:t>, 571-372-6413</a:t>
            </a:r>
          </a:p>
          <a:p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0" y="5960596"/>
            <a:ext cx="9143999" cy="54444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i="1" dirty="0">
              <a:solidFill>
                <a:schemeClr val="bg1">
                  <a:lumMod val="8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83318" y="6070051"/>
            <a:ext cx="15170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>
                <a:solidFill>
                  <a:schemeClr val="bg1">
                    <a:lumMod val="85000"/>
                  </a:schemeClr>
                </a:solidFill>
                <a:latin typeface="Franklin Gothic Book" panose="020B0503020102020204" pitchFamily="34" charset="0"/>
              </a:rPr>
              <a:t>@grantsdotgov</a:t>
            </a:r>
            <a:r>
              <a:rPr lang="en-US" sz="1600" b="1" dirty="0"/>
              <a:t> </a:t>
            </a:r>
            <a:endParaRPr lang="en-US" sz="1600" b="1" dirty="0">
              <a:effectLst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784" y="6010885"/>
            <a:ext cx="456887" cy="4568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752" y="2514600"/>
            <a:ext cx="2302994" cy="230299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3401" y="1143000"/>
            <a:ext cx="8381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ts val="600"/>
              </a:spcBef>
              <a:spcAft>
                <a:spcPts val="300"/>
              </a:spcAft>
              <a:buClr>
                <a:srgbClr val="002060"/>
              </a:buClr>
            </a:pPr>
            <a:r>
              <a:rPr lang="en-US" sz="1400" u="sng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" pitchFamily="34" charset="0"/>
              </a:rPr>
              <a:t>Grants.gov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" pitchFamily="34" charset="0"/>
              </a:rPr>
              <a:t> is the common website for Department of Defense (DoD) and the other 25 </a:t>
            </a:r>
            <a:r>
              <a:rPr lang="en-US" sz="1400" u="sng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" pitchFamily="34" charset="0"/>
              </a:rPr>
              <a:t>federal grant-awarding agencies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" pitchFamily="34" charset="0"/>
              </a:rPr>
              <a:t> to post discretionary funding opportunities and for entities to search and apply for them.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27220" y="6070051"/>
            <a:ext cx="41785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>
                <a:solidFill>
                  <a:schemeClr val="bg1">
                    <a:lumMod val="85000"/>
                  </a:schemeClr>
                </a:solidFill>
                <a:latin typeface="Franklin Gothic Book" panose="020B0503020102020204" pitchFamily="34" charset="0"/>
              </a:rPr>
              <a:t>https://www.youtube.com/user/GrantsGovUS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06679" y="4810772"/>
            <a:ext cx="22911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https://blog.grants.gov/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6547" y="6007254"/>
            <a:ext cx="464148" cy="46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64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Established in 2009, CoIs have grown from mechanisms of information sharing and multi-agency coordination to an infrastructure that  identifies opportunities for collaboration to reduce duplication </a:t>
            </a:r>
          </a:p>
          <a:p>
            <a:r>
              <a:rPr lang="en-US" sz="1800" dirty="0"/>
              <a:t>CoIs enable the S&amp;T ExCom to deliver maximum S&amp;T impact with reduced risk:</a:t>
            </a:r>
          </a:p>
          <a:p>
            <a:pPr lvl="1"/>
            <a:r>
              <a:rPr lang="en-US" sz="1800" dirty="0"/>
              <a:t>Coordinate S&amp;T strategies</a:t>
            </a:r>
          </a:p>
          <a:p>
            <a:pPr lvl="1"/>
            <a:r>
              <a:rPr lang="en-US" sz="1800" dirty="0"/>
              <a:t>Share new ideas, technical directions, and technology opportunities</a:t>
            </a:r>
          </a:p>
          <a:p>
            <a:pPr lvl="1"/>
            <a:r>
              <a:rPr lang="en-US" sz="1800" dirty="0"/>
              <a:t>Jointly plan programs</a:t>
            </a:r>
          </a:p>
          <a:p>
            <a:pPr lvl="1"/>
            <a:r>
              <a:rPr lang="en-US" sz="1800" dirty="0"/>
              <a:t>Measure technical progress</a:t>
            </a:r>
          </a:p>
          <a:p>
            <a:pPr lvl="1"/>
            <a:r>
              <a:rPr lang="en-US" sz="1800" dirty="0"/>
              <a:t>Report on the general state of health of technology areas</a:t>
            </a:r>
          </a:p>
          <a:p>
            <a:r>
              <a:rPr lang="en-US" sz="1800" dirty="0"/>
              <a:t>Joint S&amp;T Roadmaps project a shared vision of the Department’s S&amp;T portfolio, showcase joint activities, and enable defense of investments</a:t>
            </a:r>
          </a:p>
          <a:p>
            <a:r>
              <a:rPr lang="en-US" sz="1800" dirty="0"/>
              <a:t>CoIs are in a unique position to engage with industry through NDIA to promote innovation in DoD and maintain awareness of the rapid technology development taking place in the commercial sector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79545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0" y="-35766"/>
            <a:ext cx="9146633" cy="5696978"/>
          </a:xfrm>
          <a:prstGeom prst="rect">
            <a:avLst/>
          </a:prstGeom>
          <a:gradFill flip="none" rotWithShape="1">
            <a:gsLst>
              <a:gs pos="0">
                <a:srgbClr val="262C46"/>
              </a:gs>
              <a:gs pos="96000">
                <a:srgbClr val="FFEBFA">
                  <a:lumMod val="18000"/>
                  <a:lumOff val="82000"/>
                </a:srgb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aseline="-250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7755" y="1312982"/>
            <a:ext cx="8093075" cy="804863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prstClr val="white"/>
                </a:solidFill>
                <a:latin typeface="Franklin Gothic Book" panose="020B0503020102020204" pitchFamily="34" charset="0"/>
              </a:rPr>
              <a:t>DoD R&amp;E Enterprise </a:t>
            </a:r>
            <a:br>
              <a:rPr lang="en-US" sz="2800" b="1" dirty="0">
                <a:solidFill>
                  <a:prstClr val="white"/>
                </a:solidFill>
                <a:latin typeface="Franklin Gothic Book" panose="020B050302010202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Solving Problems Today – Designing Solutions for Tomorrow</a:t>
            </a:r>
            <a:endParaRPr lang="en-US" sz="28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0" y="4340539"/>
            <a:ext cx="9144000" cy="543873"/>
            <a:chOff x="0" y="6052135"/>
            <a:chExt cx="9144000" cy="543873"/>
          </a:xfrm>
        </p:grpSpPr>
        <p:sp>
          <p:nvSpPr>
            <p:cNvPr id="21" name="Rectangle 20"/>
            <p:cNvSpPr/>
            <p:nvPr/>
          </p:nvSpPr>
          <p:spPr bwMode="auto">
            <a:xfrm>
              <a:off x="0" y="6052135"/>
              <a:ext cx="9144000" cy="543873"/>
            </a:xfrm>
            <a:prstGeom prst="rect">
              <a:avLst/>
            </a:prstGeom>
            <a:solidFill>
              <a:srgbClr val="1E2C54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/>
              <a:endParaRPr lang="en-US" b="1" kern="0" dirty="0">
                <a:solidFill>
                  <a:sysClr val="window" lastClr="FFFFFF"/>
                </a:solidFill>
                <a:latin typeface="Franklin Gothic Book" panose="020B0503020102020204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48829" y="6096261"/>
              <a:ext cx="3806844" cy="461665"/>
            </a:xfrm>
            <a:prstGeom prst="rect">
              <a:avLst/>
            </a:prstGeom>
            <a:solidFill>
              <a:srgbClr val="1E2C54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/>
              <a:r>
                <a:rPr lang="en-US" sz="1400" b="1" kern="0" dirty="0">
                  <a:solidFill>
                    <a:sysClr val="window" lastClr="FFFFFF"/>
                  </a:solidFill>
                  <a:latin typeface="Franklin Gothic Book" panose="020B0503020102020204" pitchFamily="34" charset="0"/>
                  <a:cs typeface="Arial" pitchFamily="34" charset="0"/>
                </a:rPr>
                <a:t>DoD Research Enterprise </a:t>
              </a:r>
            </a:p>
            <a:p>
              <a:pPr algn="ctr"/>
              <a:r>
                <a:rPr lang="en-US" sz="1400" b="1" kern="0" dirty="0">
                  <a:solidFill>
                    <a:sysClr val="window" lastClr="FFFFFF"/>
                  </a:solidFill>
                  <a:latin typeface="Franklin Gothic Book" panose="020B0503020102020204" pitchFamily="34" charset="0"/>
                  <a:cs typeface="Arial" pitchFamily="34" charset="0"/>
                </a:rPr>
                <a:t>https://www.acq.osd.mil/rd/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943674" y="6085255"/>
              <a:ext cx="1541123" cy="461665"/>
            </a:xfrm>
            <a:prstGeom prst="rect">
              <a:avLst/>
            </a:prstGeom>
            <a:solidFill>
              <a:srgbClr val="1E2C54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/>
              <a:r>
                <a:rPr lang="en-US" sz="1400" b="1" kern="0" dirty="0">
                  <a:solidFill>
                    <a:sysClr val="window" lastClr="FFFFFF"/>
                  </a:solidFill>
                  <a:latin typeface="Franklin Gothic Book" panose="020B0503020102020204" pitchFamily="34" charset="0"/>
                  <a:cs typeface="Arial" pitchFamily="34" charset="0"/>
                </a:rPr>
                <a:t>Twitter</a:t>
              </a:r>
            </a:p>
            <a:p>
              <a:pPr algn="ctr"/>
              <a:r>
                <a:rPr lang="en-US" sz="1400" b="1" kern="0" dirty="0">
                  <a:solidFill>
                    <a:sysClr val="window" lastClr="FFFFFF"/>
                  </a:solidFill>
                  <a:latin typeface="Franklin Gothic Book" panose="020B0503020102020204" pitchFamily="34" charset="0"/>
                  <a:cs typeface="Arial" pitchFamily="34" charset="0"/>
                </a:rPr>
                <a:t>@DoDInnovation </a:t>
              </a:r>
            </a:p>
          </p:txBody>
        </p:sp>
      </p:grpSp>
      <p:pic>
        <p:nvPicPr>
          <p:cNvPr id="23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55196"/>
            <a:ext cx="2540614" cy="13790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4096" y="2542339"/>
            <a:ext cx="2540614" cy="1381125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191" y="2542339"/>
            <a:ext cx="2540614" cy="13811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3626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Reliance 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5543"/>
            <a:ext cx="4648199" cy="461525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Joint Planning - S&amp;T Oversight</a:t>
            </a:r>
          </a:p>
          <a:p>
            <a:pPr>
              <a:spcBef>
                <a:spcPts val="800"/>
              </a:spcBef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</a:rPr>
              <a:t>Mitigate existing or emerging threats</a:t>
            </a:r>
          </a:p>
          <a:p>
            <a:pPr>
              <a:spcBef>
                <a:spcPts val="800"/>
              </a:spcBef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</a:rPr>
              <a:t>Generate affordability in the systems      the Department acquires and operates</a:t>
            </a:r>
          </a:p>
          <a:p>
            <a:pPr>
              <a:spcBef>
                <a:spcPts val="800"/>
              </a:spcBef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</a:rPr>
              <a:t>Develop technology based surprise for our adversaries</a:t>
            </a:r>
          </a:p>
          <a:p>
            <a:pPr marL="0" indent="0">
              <a:spcBef>
                <a:spcPts val="1800"/>
              </a:spcBef>
              <a:buFontTx/>
              <a:buNone/>
            </a:pPr>
            <a:r>
              <a:rPr lang="en-US" sz="2000" kern="0" dirty="0">
                <a:solidFill>
                  <a:schemeClr val="tx1"/>
                </a:solidFill>
              </a:rPr>
              <a:t>Joint Coordination - S&amp;T Delivery</a:t>
            </a:r>
          </a:p>
          <a:p>
            <a:r>
              <a:rPr lang="en-US" sz="1800" kern="0" dirty="0">
                <a:solidFill>
                  <a:schemeClr val="bg2">
                    <a:lumMod val="25000"/>
                  </a:schemeClr>
                </a:solidFill>
              </a:rPr>
              <a:t>17 Communities of Interest (CoIs)</a:t>
            </a:r>
          </a:p>
          <a:p>
            <a:r>
              <a:rPr lang="en-US" sz="1800" kern="0" dirty="0">
                <a:solidFill>
                  <a:schemeClr val="bg2">
                    <a:lumMod val="25000"/>
                  </a:schemeClr>
                </a:solidFill>
              </a:rPr>
              <a:t>CoI S&amp;T Roadmap Reviews</a:t>
            </a:r>
          </a:p>
          <a:p>
            <a:r>
              <a:rPr lang="en-US" sz="1800" kern="0" dirty="0">
                <a:solidFill>
                  <a:schemeClr val="bg2">
                    <a:lumMod val="25000"/>
                  </a:schemeClr>
                </a:solidFill>
              </a:rPr>
              <a:t>CoI Information Exchange Meetings</a:t>
            </a:r>
            <a:endParaRPr lang="en-US" sz="1800" strike="sngStrike" kern="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800" kern="0" dirty="0">
                <a:solidFill>
                  <a:schemeClr val="bg2">
                    <a:lumMod val="25000"/>
                  </a:schemeClr>
                </a:solidFill>
              </a:rPr>
              <a:t>CoI Steering Groups</a:t>
            </a:r>
          </a:p>
          <a:p>
            <a:pPr lvl="1">
              <a:spcBef>
                <a:spcPts val="600"/>
              </a:spcBef>
            </a:pPr>
            <a:r>
              <a:rPr lang="en-US" sz="1600" b="1" kern="0" dirty="0">
                <a:solidFill>
                  <a:schemeClr val="bg2">
                    <a:lumMod val="25000"/>
                  </a:schemeClr>
                </a:solidFill>
              </a:rPr>
              <a:t>All Services and DoD Agencies Represented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04800" y="914400"/>
            <a:ext cx="8610600" cy="609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>
                <a:solidFill>
                  <a:prstClr val="white">
                    <a:lumMod val="85000"/>
                  </a:prstClr>
                </a:solidFill>
                <a:latin typeface="Franklin Gothic Book" panose="020B0503020102020204" pitchFamily="34" charset="0"/>
              </a:rPr>
              <a:t>Reliance 21 is the overarching framework of the DOD’s S&amp;T joint planning and coordination process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0" t="9922" r="32287" b="6250"/>
          <a:stretch/>
        </p:blipFill>
        <p:spPr bwMode="auto">
          <a:xfrm>
            <a:off x="5358695" y="1905000"/>
            <a:ext cx="339247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285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Reliance 21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1743"/>
            <a:ext cx="8229600" cy="4615257"/>
          </a:xfrm>
        </p:spPr>
        <p:txBody>
          <a:bodyPr/>
          <a:lstStyle/>
          <a:p>
            <a:r>
              <a:rPr lang="en-US" sz="1800" kern="0" dirty="0">
                <a:solidFill>
                  <a:schemeClr val="bg2">
                    <a:lumMod val="25000"/>
                  </a:schemeClr>
                </a:solidFill>
              </a:rPr>
              <a:t>Comprised of the major Department Components (Services, Agencies, Commands) </a:t>
            </a:r>
          </a:p>
          <a:p>
            <a:pPr>
              <a:spcBef>
                <a:spcPts val="800"/>
              </a:spcBef>
            </a:pPr>
            <a:r>
              <a:rPr lang="en-US" sz="1800" kern="0" dirty="0">
                <a:solidFill>
                  <a:schemeClr val="bg2">
                    <a:lumMod val="25000"/>
                  </a:schemeClr>
                </a:solidFill>
              </a:rPr>
              <a:t>Provides executive oversight and overarching guidance on S&amp;T investments</a:t>
            </a:r>
          </a:p>
          <a:p>
            <a:pPr>
              <a:spcBef>
                <a:spcPts val="800"/>
              </a:spcBef>
            </a:pPr>
            <a:r>
              <a:rPr lang="en-US" sz="1800" kern="0" dirty="0">
                <a:solidFill>
                  <a:schemeClr val="bg2">
                    <a:lumMod val="25000"/>
                  </a:schemeClr>
                </a:solidFill>
              </a:rPr>
              <a:t>Ensures a collective understanding of the priorities, capability gaps,                and opportunities of the DoD organizations that manage critical S&amp;T resources</a:t>
            </a:r>
          </a:p>
          <a:p>
            <a:endParaRPr lang="en-US" kern="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kern="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800" kern="0" dirty="0">
                <a:solidFill>
                  <a:schemeClr val="bg2">
                    <a:lumMod val="25000"/>
                  </a:schemeClr>
                </a:solidFill>
              </a:rPr>
              <a:t>Established in 2009 as a mechanism for multi-agency coordination                 and collaboration</a:t>
            </a:r>
          </a:p>
          <a:p>
            <a:pPr>
              <a:spcBef>
                <a:spcPts val="800"/>
              </a:spcBef>
            </a:pPr>
            <a:r>
              <a:rPr lang="en-US" sz="1800" kern="0" dirty="0">
                <a:solidFill>
                  <a:schemeClr val="bg2">
                    <a:lumMod val="25000"/>
                  </a:schemeClr>
                </a:solidFill>
              </a:rPr>
              <a:t>Comprised of S&amp;E subject matter experts in specific technology areas where there is substantial investment across multiple components</a:t>
            </a:r>
          </a:p>
          <a:p>
            <a:pPr>
              <a:spcBef>
                <a:spcPts val="800"/>
              </a:spcBef>
            </a:pPr>
            <a:r>
              <a:rPr lang="en-US" sz="1800" kern="0" dirty="0">
                <a:solidFill>
                  <a:schemeClr val="bg2">
                    <a:lumMod val="25000"/>
                  </a:schemeClr>
                </a:solidFill>
              </a:rPr>
              <a:t>Produces S&amp;T Roadmaps and Reports in their technical area detailing program goals and objectives, capability gaps, and leveraging opportunities</a:t>
            </a:r>
          </a:p>
          <a:p>
            <a:pPr>
              <a:spcBef>
                <a:spcPts val="800"/>
              </a:spcBef>
            </a:pPr>
            <a:endParaRPr lang="en-US" kern="0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397040"/>
            <a:ext cx="9144000" cy="3693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lvl="2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solidFill>
                  <a:prstClr val="white">
                    <a:lumMod val="85000"/>
                  </a:prstClr>
                </a:solidFill>
                <a:latin typeface="Franklin Gothic Book" panose="020B0503020102020204" pitchFamily="34" charset="0"/>
              </a:rPr>
              <a:t>Reliance 21 is led by the S&amp;T Executive Committee (S&amp;T ExCom)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745468"/>
            <a:ext cx="9144000" cy="3693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lvl="2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solidFill>
                  <a:prstClr val="white">
                    <a:lumMod val="85000"/>
                  </a:prstClr>
                </a:solidFill>
                <a:latin typeface="Franklin Gothic Book" panose="020B0503020102020204" pitchFamily="34" charset="0"/>
              </a:rPr>
              <a:t>Reliance 21 is implemented through the Communities of Interest (CoIs) </a:t>
            </a:r>
          </a:p>
        </p:txBody>
      </p:sp>
    </p:spTree>
    <p:extLst>
      <p:ext uri="{BB962C8B-B14F-4D97-AF65-F5344CB8AC3E}">
        <p14:creationId xmlns:p14="http://schemas.microsoft.com/office/powerpoint/2010/main" val="2662868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46474" y="1447800"/>
          <a:ext cx="8921326" cy="483686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23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2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7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20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40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19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6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027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11351"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en-US" sz="1000" b="0" dirty="0"/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600" b="0" dirty="0"/>
                        <a:t>Mission</a:t>
                      </a:r>
                      <a:r>
                        <a:rPr lang="en-US" sz="1600" b="0" baseline="0" dirty="0"/>
                        <a:t> </a:t>
                      </a:r>
                      <a:r>
                        <a:rPr lang="en-US" sz="1600" b="0" dirty="0"/>
                        <a:t>Focus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200" b="0" dirty="0"/>
                        <a:t>Capabilities</a:t>
                      </a:r>
                      <a:r>
                        <a:rPr lang="en-US" sz="1200" b="0" baseline="0" dirty="0"/>
                        <a:t> enabled by advanced technologies &amp; systems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endParaRPr lang="en-US"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marL="58738" indent="-58738">
                        <a:lnSpc>
                          <a:spcPct val="80000"/>
                        </a:lnSpc>
                      </a:pPr>
                      <a:r>
                        <a:rPr lang="en-US" sz="1300" b="0" baseline="0" dirty="0"/>
                        <a:t>ASBREM: Armed Services Biomedical Research Evaluation and Management </a:t>
                      </a:r>
                      <a:endParaRPr lang="en-US" sz="13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i="0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1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58738" indent="-58738">
                        <a:lnSpc>
                          <a:spcPct val="80000"/>
                        </a:lnSpc>
                      </a:pPr>
                      <a:endParaRPr lang="en-US" sz="13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8996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600" dirty="0"/>
                        <a:t>Systems /</a:t>
                      </a:r>
                      <a:r>
                        <a:rPr lang="en-US" sz="1600" baseline="0" dirty="0"/>
                        <a:t> Capability Focus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Multiple technologies are integrated into complex systems to achieve mission impact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Air Platforms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endParaRPr lang="en-US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indent="0"/>
                      <a:endParaRPr lang="en-US" sz="1100" b="1" i="0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Human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Systems</a:t>
                      </a:r>
                      <a:endParaRPr kumimoji="0" lang="en-US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B5C26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Sensors</a:t>
                      </a:r>
                      <a:endParaRPr kumimoji="0" lang="en-US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Space</a:t>
                      </a:r>
                      <a:endParaRPr kumimoji="0" lang="en-US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7491">
                <a:tc gridSpan="2" vMerge="1">
                  <a:txBody>
                    <a:bodyPr/>
                    <a:lstStyle/>
                    <a:p>
                      <a:endParaRPr lang="en-US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B5C26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Ground and Sea Platforms</a:t>
                      </a:r>
                      <a:endParaRPr kumimoji="0" lang="en-US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Electronic Warfare</a:t>
                      </a:r>
                      <a:endParaRPr kumimoji="0" lang="en-US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B5C26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0" indent="-58738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 Kinetic Weapon   Technologies</a:t>
                      </a:r>
                      <a:endParaRPr kumimoji="0" lang="en-US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0027">
                <a:tc>
                  <a:txBody>
                    <a:bodyPr/>
                    <a:lstStyle/>
                    <a:p>
                      <a:endParaRPr lang="en-US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Autonomy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Cyber</a:t>
                      </a:r>
                      <a:endParaRPr lang="en-US" sz="13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Command, Control, Communication, Computers and  Intelligence (C4I)</a:t>
                      </a:r>
                      <a:endParaRPr kumimoji="0" lang="en-US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B5C26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17475"/>
                      <a:endParaRPr lang="en-US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 Directed Energy/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 Non-Lethal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 Weapons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 (DE-NLW)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endParaRPr lang="en-US" sz="13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8996"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en-US" sz="1000" dirty="0"/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600" dirty="0"/>
                        <a:t>Technology Focus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200" dirty="0"/>
                        <a:t>Technology</a:t>
                      </a:r>
                      <a:r>
                        <a:rPr lang="en-US" sz="1200" baseline="0" dirty="0"/>
                        <a:t> goals with multiple applications</a:t>
                      </a:r>
                      <a:endParaRPr lang="en-US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Energy and Power Technologies</a:t>
                      </a:r>
                      <a:endParaRPr kumimoji="0" lang="en-US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Advanced Electronics</a:t>
                      </a:r>
                      <a:endParaRPr kumimoji="0" lang="en-US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B5C26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1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Materials and Manufacturing Processes</a:t>
                      </a:r>
                      <a:endParaRPr kumimoji="0" lang="en-US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522" t="7586" r="28574" b="83729"/>
          <a:stretch/>
        </p:blipFill>
        <p:spPr bwMode="auto">
          <a:xfrm>
            <a:off x="258257" y="4472588"/>
            <a:ext cx="841697" cy="84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90" t="23345" r="84699" b="67972"/>
          <a:stretch/>
        </p:blipFill>
        <p:spPr bwMode="auto">
          <a:xfrm>
            <a:off x="2178079" y="1544928"/>
            <a:ext cx="854780" cy="84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89" t="54812" r="84684" b="36184"/>
          <a:stretch/>
        </p:blipFill>
        <p:spPr bwMode="auto">
          <a:xfrm>
            <a:off x="2177144" y="5433930"/>
            <a:ext cx="856651" cy="83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48" t="70945" r="84593" b="20474"/>
          <a:stretch/>
        </p:blipFill>
        <p:spPr bwMode="auto">
          <a:xfrm>
            <a:off x="2169136" y="2630591"/>
            <a:ext cx="872667" cy="83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90" t="86948" r="84699" b="4472"/>
          <a:stretch/>
        </p:blipFill>
        <p:spPr bwMode="auto">
          <a:xfrm>
            <a:off x="6856010" y="2630591"/>
            <a:ext cx="854779" cy="83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217" t="23534" r="56288" b="67796"/>
          <a:stretch/>
        </p:blipFill>
        <p:spPr bwMode="auto">
          <a:xfrm>
            <a:off x="4456255" y="4490012"/>
            <a:ext cx="913665" cy="84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371" t="39280" r="56617" b="51979"/>
          <a:stretch/>
        </p:blipFill>
        <p:spPr bwMode="auto">
          <a:xfrm>
            <a:off x="2178079" y="4486526"/>
            <a:ext cx="854780" cy="85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371" t="71018" r="56602" b="20402"/>
          <a:stretch/>
        </p:blipFill>
        <p:spPr bwMode="auto">
          <a:xfrm>
            <a:off x="6926824" y="5505441"/>
            <a:ext cx="766679" cy="739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256" t="86506" r="56587" b="4472"/>
          <a:stretch/>
        </p:blipFill>
        <p:spPr bwMode="auto">
          <a:xfrm>
            <a:off x="6847066" y="3547193"/>
            <a:ext cx="872667" cy="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522" t="39082" r="28720" b="51913"/>
          <a:stretch/>
        </p:blipFill>
        <p:spPr bwMode="auto">
          <a:xfrm>
            <a:off x="4501138" y="3548056"/>
            <a:ext cx="823899" cy="87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522" t="54884" r="28467" b="35914"/>
          <a:stretch/>
        </p:blipFill>
        <p:spPr bwMode="auto">
          <a:xfrm>
            <a:off x="2178080" y="3538393"/>
            <a:ext cx="854779" cy="89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522" t="71054" r="28400" b="20366"/>
          <a:stretch/>
        </p:blipFill>
        <p:spPr bwMode="auto">
          <a:xfrm>
            <a:off x="4481604" y="2630591"/>
            <a:ext cx="862967" cy="83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 bwMode="auto">
          <a:xfrm>
            <a:off x="447676" y="817756"/>
            <a:ext cx="8020051" cy="53340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t>CoIs lead the innovation and the acceleration of advanced concepts and prototypes across three main focus areas: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0806" y="6248400"/>
            <a:ext cx="8263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marR="0" lvl="0" indent="-1730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Alumni CoIs:  Engineered Resilient Systems; Counter-Improvised Explosive Devices (C-IED); Counter-Weapons of Mass Destruction (C-WMD)</a:t>
            </a:r>
          </a:p>
          <a:p>
            <a:pPr marL="173038" marR="0" lvl="0" indent="-1730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82" t="7454" r="84724" b="83861"/>
          <a:stretch/>
        </p:blipFill>
        <p:spPr bwMode="auto">
          <a:xfrm>
            <a:off x="4480639" y="5444170"/>
            <a:ext cx="864897" cy="82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995" y="396225"/>
            <a:ext cx="9144000" cy="48432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Communities of Interest 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371" t="7455" r="56602" b="83860"/>
          <a:stretch/>
        </p:blipFill>
        <p:spPr bwMode="auto">
          <a:xfrm>
            <a:off x="258257" y="3551453"/>
            <a:ext cx="856653" cy="84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/>
          </p:cNvPicPr>
          <p:nvPr/>
        </p:nvPicPr>
        <p:blipFill rotWithShape="1">
          <a:blip r:embed="rId4"/>
          <a:srcRect t="9205" r="9027" b="10751"/>
          <a:stretch/>
        </p:blipFill>
        <p:spPr>
          <a:xfrm>
            <a:off x="6863914" y="4477388"/>
            <a:ext cx="859536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93331" cy="803868"/>
          </a:xfr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Role of the CoIs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Enable the defense of the Department’s S&amp;T  investments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Create multi-Service / Agency collaborative efforts to reduce duplication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Develop joint S&amp;T roadmaps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Monitor key technology developments and engagement opportunities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Provide technology options and advice to DoD S&amp;T senior leadership</a:t>
            </a:r>
          </a:p>
          <a:p>
            <a:pPr lvl="1"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</a:rPr>
              <a:t>Provide recommendations to Service S&amp;T Executives regarding opportunities to leverage other Services’ investments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Facilitate engagement across the spectrum of stakeholders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Combatant Command (CCMD), Intel Community, Academia, Industry </a:t>
            </a:r>
          </a:p>
        </p:txBody>
      </p:sp>
    </p:spTree>
    <p:extLst>
      <p:ext uri="{BB962C8B-B14F-4D97-AF65-F5344CB8AC3E}">
        <p14:creationId xmlns:p14="http://schemas.microsoft.com/office/powerpoint/2010/main" val="541967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Defend the Department’s S&amp;T  Investments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6529"/>
            <a:ext cx="8229600" cy="4615257"/>
          </a:xfrm>
        </p:spPr>
        <p:txBody>
          <a:bodyPr/>
          <a:lstStyle/>
          <a:p>
            <a:pPr marL="236538" indent="-236538"/>
            <a:r>
              <a:rPr lang="en-US" sz="2000" dirty="0"/>
              <a:t>Describes the Department’s S&amp;T investment in detail</a:t>
            </a:r>
          </a:p>
          <a:p>
            <a:pPr marL="236538" indent="-236538"/>
            <a:endParaRPr lang="en-US" sz="2000" dirty="0"/>
          </a:p>
          <a:p>
            <a:pPr marL="236538" indent="-236538"/>
            <a:r>
              <a:rPr lang="en-US" sz="2000" dirty="0"/>
              <a:t>Identifies opportunities and efficiencies that allow the Department to achieve maximum return on investment</a:t>
            </a:r>
          </a:p>
          <a:p>
            <a:pPr marL="236538" indent="-236538"/>
            <a:endParaRPr lang="en-US" sz="2000" dirty="0"/>
          </a:p>
          <a:p>
            <a:pPr marL="236538" indent="-236538"/>
            <a:r>
              <a:rPr lang="en-US" sz="2000" dirty="0"/>
              <a:t>Provides data that confirms that the Warfighters are receiving the greatest benefit from DoD S&amp;T resources and efforts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82591" y="4343400"/>
            <a:ext cx="7951809" cy="1798228"/>
            <a:chOff x="381000" y="4694748"/>
            <a:chExt cx="7951809" cy="179822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22" t="7586" r="28574" b="83729"/>
            <a:stretch/>
          </p:blipFill>
          <p:spPr bwMode="auto">
            <a:xfrm>
              <a:off x="6595870" y="4711932"/>
              <a:ext cx="1736939" cy="1747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22" t="39082" r="28720" b="51913"/>
            <a:stretch/>
          </p:blipFill>
          <p:spPr bwMode="auto">
            <a:xfrm>
              <a:off x="4953000" y="4718098"/>
              <a:ext cx="1664991" cy="1774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7" r="1359" b="5391"/>
            <a:stretch/>
          </p:blipFill>
          <p:spPr bwMode="auto">
            <a:xfrm>
              <a:off x="381000" y="4694748"/>
              <a:ext cx="4727896" cy="1742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13442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Collaborative Opportunities to Mitigate Unnecessary Duplication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8343"/>
            <a:ext cx="8077200" cy="4615257"/>
          </a:xfrm>
        </p:spPr>
        <p:txBody>
          <a:bodyPr/>
          <a:lstStyle/>
          <a:p>
            <a:pPr marL="236538" indent="-236538"/>
            <a:r>
              <a:rPr lang="en-US" sz="2000" dirty="0"/>
              <a:t>Examine, comprehend, and quantify Service operational needs       and explore multi-Service/ Agency collaborative opportunities</a:t>
            </a:r>
          </a:p>
          <a:p>
            <a:pPr marL="236538" indent="-236538">
              <a:spcBef>
                <a:spcPts val="1800"/>
              </a:spcBef>
            </a:pPr>
            <a:r>
              <a:rPr lang="en-US" sz="2000" dirty="0"/>
              <a:t>Organize working groups across different organizations to investigate and understand inner connections and/or overlaps within                 the technology areas</a:t>
            </a:r>
          </a:p>
          <a:p>
            <a:pPr marL="236538" indent="-236538">
              <a:spcBef>
                <a:spcPts val="1800"/>
              </a:spcBef>
            </a:pPr>
            <a:r>
              <a:rPr lang="en-US" sz="2000" dirty="0"/>
              <a:t>Create clear multi-Service/ Agency program dependencies - identified by ‘Lead, Shape, or Follow’ roles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7384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 Joint S&amp;T Roadmaps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56739" y="1295400"/>
            <a:ext cx="8333347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600" b="1" i="1">
                <a:solidFill>
                  <a:schemeClr val="bg1">
                    <a:lumMod val="8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white">
                    <a:lumMod val="85000"/>
                  </a:prstClr>
                </a:solidFill>
              </a:rPr>
              <a:t>Roadmaps project a shared vision of DoD’s S&amp;T Portfolio</a:t>
            </a:r>
          </a:p>
        </p:txBody>
      </p:sp>
      <p:sp>
        <p:nvSpPr>
          <p:cNvPr id="3" name="Rectangle 2"/>
          <p:cNvSpPr/>
          <p:nvPr/>
        </p:nvSpPr>
        <p:spPr>
          <a:xfrm>
            <a:off x="356739" y="2069083"/>
            <a:ext cx="8333347" cy="2731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6538" indent="-236538" fontAlgn="base">
              <a:spcBef>
                <a:spcPts val="600"/>
              </a:spcBef>
              <a:spcAft>
                <a:spcPts val="300"/>
              </a:spcAft>
              <a:buClr>
                <a:srgbClr val="002060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Describe program objectives and key technical challenges</a:t>
            </a:r>
          </a:p>
          <a:p>
            <a:pPr marL="236538" indent="-236538" fontAlgn="base">
              <a:spcBef>
                <a:spcPts val="600"/>
              </a:spcBef>
              <a:spcAft>
                <a:spcPts val="300"/>
              </a:spcAft>
              <a:buClr>
                <a:srgbClr val="002060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Assess and address capability gaps and operational impact</a:t>
            </a:r>
          </a:p>
          <a:p>
            <a:pPr marL="236538" indent="-236538" fontAlgn="base">
              <a:spcBef>
                <a:spcPts val="600"/>
              </a:spcBef>
              <a:spcAft>
                <a:spcPts val="300"/>
              </a:spcAft>
              <a:buClr>
                <a:srgbClr val="002060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Indicate the capability gap timeline and threat development</a:t>
            </a:r>
          </a:p>
          <a:p>
            <a:pPr marL="236538" indent="-236538" fontAlgn="base">
              <a:spcBef>
                <a:spcPts val="600"/>
              </a:spcBef>
              <a:spcAft>
                <a:spcPts val="300"/>
              </a:spcAft>
              <a:buClr>
                <a:srgbClr val="002060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itchFamily="34" charset="0"/>
              </a:rPr>
              <a:t>Propose potential Prototypes/Experiments to address the most  challenging technology development needs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754" y="4117004"/>
            <a:ext cx="3682032" cy="2268031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ight Arrow 23"/>
          <p:cNvSpPr/>
          <p:nvPr/>
        </p:nvSpPr>
        <p:spPr bwMode="auto">
          <a:xfrm>
            <a:off x="4603537" y="4961952"/>
            <a:ext cx="523163" cy="484632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70" y="4104168"/>
            <a:ext cx="4038598" cy="225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7806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S&amp;T Priorities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800" dirty="0"/>
              <a:t>Program is executed out of the USD(R&amp;E) - Research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S&amp;T Priorities program exists to: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Enable high-payoff, cross-Component technology efforts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Develop integrated program execution plans (roadmaps) across the DoD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Execute Applied Research for Advancement of Priorities (ARAP) programs</a:t>
            </a: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en-US" sz="1600" dirty="0"/>
              <a:t>T</a:t>
            </a:r>
            <a:r>
              <a:rPr lang="en-US" sz="1600" dirty="0">
                <a:solidFill>
                  <a:schemeClr val="tx1"/>
                </a:solidFill>
              </a:rPr>
              <a:t>hree-year programs, $10M-$15M/yr</a:t>
            </a:r>
            <a:r>
              <a:rPr lang="en-US" sz="1600" dirty="0"/>
              <a:t>;</a:t>
            </a:r>
            <a:r>
              <a:rPr lang="en-US" sz="1600" dirty="0">
                <a:solidFill>
                  <a:schemeClr val="tx1"/>
                </a:solidFill>
              </a:rPr>
              <a:t> two or three in each budget year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Fund seedlings to buy down risk in integrated plans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Allow fast start-ups in other areas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Augment Reliance 21 to foster increased collaboration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Grow workforce in emerging technology areas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Major program decisions involve all Components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7584624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FF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E2FFCA"/>
      </a:accent5>
      <a:accent6>
        <a:srgbClr val="2D2DB9"/>
      </a:accent6>
      <a:hlink>
        <a:srgbClr val="7030A0"/>
      </a:hlink>
      <a:folHlink>
        <a:srgbClr val="7030A0"/>
      </a:folHlink>
    </a:clrScheme>
    <a:fontScheme name="Blank Presentatio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FF66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B8FFB8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FF66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CAFFB8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FF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oject Connect 110510">
  <a:themeElements>
    <a:clrScheme name="Custom 9">
      <a:dk1>
        <a:sysClr val="windowText" lastClr="000000"/>
      </a:dk1>
      <a:lt1>
        <a:sysClr val="window" lastClr="FFFFFF"/>
      </a:lt1>
      <a:dk2>
        <a:srgbClr val="01999A"/>
      </a:dk2>
      <a:lt2>
        <a:srgbClr val="F2F2F2"/>
      </a:lt2>
      <a:accent1>
        <a:srgbClr val="01999A"/>
      </a:accent1>
      <a:accent2>
        <a:srgbClr val="E36E25"/>
      </a:accent2>
      <a:accent3>
        <a:srgbClr val="9CBB59"/>
      </a:accent3>
      <a:accent4>
        <a:srgbClr val="6F1513"/>
      </a:accent4>
      <a:accent5>
        <a:srgbClr val="016363"/>
      </a:accent5>
      <a:accent6>
        <a:srgbClr val="4B5C26"/>
      </a:accent6>
      <a:hlink>
        <a:srgbClr val="6F1513"/>
      </a:hlink>
      <a:folHlink>
        <a:srgbClr val="6F151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roject Connect 110510">
  <a:themeElements>
    <a:clrScheme name="Custom 9">
      <a:dk1>
        <a:sysClr val="windowText" lastClr="000000"/>
      </a:dk1>
      <a:lt1>
        <a:sysClr val="window" lastClr="FFFFFF"/>
      </a:lt1>
      <a:dk2>
        <a:srgbClr val="01999A"/>
      </a:dk2>
      <a:lt2>
        <a:srgbClr val="F2F2F2"/>
      </a:lt2>
      <a:accent1>
        <a:srgbClr val="01999A"/>
      </a:accent1>
      <a:accent2>
        <a:srgbClr val="E36E25"/>
      </a:accent2>
      <a:accent3>
        <a:srgbClr val="9CBB59"/>
      </a:accent3>
      <a:accent4>
        <a:srgbClr val="6F1513"/>
      </a:accent4>
      <a:accent5>
        <a:srgbClr val="016363"/>
      </a:accent5>
      <a:accent6>
        <a:srgbClr val="4B5C26"/>
      </a:accent6>
      <a:hlink>
        <a:srgbClr val="6F1513"/>
      </a:hlink>
      <a:folHlink>
        <a:srgbClr val="6F151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Project Connect 11051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SD(R&amp;E)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D4238E086F6E4A86B511737BDDF64F" ma:contentTypeVersion="0" ma:contentTypeDescription="Create a new document." ma:contentTypeScope="" ma:versionID="4c88186383854044d36dced0acba42cf">
  <xsd:schema xmlns:xsd="http://www.w3.org/2001/XMLSchema" xmlns:xs="http://www.w3.org/2001/XMLSchema" xmlns:p="http://schemas.microsoft.com/office/2006/metadata/properties" xmlns:ns2="13bcd133-5cb4-4353-9dc5-b280878dcd66" targetNamespace="http://schemas.microsoft.com/office/2006/metadata/properties" ma:root="true" ma:fieldsID="740b83ebadd91bdaad8a9466fce4a392" ns2:_="">
    <xsd:import namespace="13bcd133-5cb4-4353-9dc5-b280878dcd6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bcd133-5cb4-4353-9dc5-b280878dcd6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3bcd133-5cb4-4353-9dc5-b280878dcd66">W6FUR7QQPZ24-731652622-1118</_dlc_DocId>
    <_dlc_DocIdUrl xmlns="13bcd133-5cb4-4353-9dc5-b280878dcd66">
      <Url>https://team.dtic.mil/sites/DTIC_C/_layouts/15/DocIdRedir.aspx?ID=W6FUR7QQPZ24-731652622-1118</Url>
      <Description>W6FUR7QQPZ24-731652622-1118</Description>
    </_dlc_DocIdUrl>
  </documentManagement>
</p:properties>
</file>

<file path=customXml/itemProps1.xml><?xml version="1.0" encoding="utf-8"?>
<ds:datastoreItem xmlns:ds="http://schemas.openxmlformats.org/officeDocument/2006/customXml" ds:itemID="{6486EDF0-7200-4A18-B374-91EC679D79B9}"/>
</file>

<file path=customXml/itemProps2.xml><?xml version="1.0" encoding="utf-8"?>
<ds:datastoreItem xmlns:ds="http://schemas.openxmlformats.org/officeDocument/2006/customXml" ds:itemID="{E16CC991-59DA-4FAB-8AF8-76FD3FDF79B4}"/>
</file>

<file path=customXml/itemProps3.xml><?xml version="1.0" encoding="utf-8"?>
<ds:datastoreItem xmlns:ds="http://schemas.openxmlformats.org/officeDocument/2006/customXml" ds:itemID="{872933B1-D026-4BA0-B1D9-D1ECCA7D4C44}"/>
</file>

<file path=customXml/itemProps4.xml><?xml version="1.0" encoding="utf-8"?>
<ds:datastoreItem xmlns:ds="http://schemas.openxmlformats.org/officeDocument/2006/customXml" ds:itemID="{0C2AE64D-A3AC-4373-A40F-4AEC7DAE49DE}"/>
</file>

<file path=docProps/app.xml><?xml version="1.0" encoding="utf-8"?>
<Properties xmlns="http://schemas.openxmlformats.org/officeDocument/2006/extended-properties" xmlns:vt="http://schemas.openxmlformats.org/officeDocument/2006/docPropsVTypes">
  <TotalTime>4078</TotalTime>
  <Words>1853</Words>
  <Application>Microsoft Office PowerPoint</Application>
  <PresentationFormat>On-screen Show (4:3)</PresentationFormat>
  <Paragraphs>229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Calibri</vt:lpstr>
      <vt:lpstr>Franklin Gothic Book</vt:lpstr>
      <vt:lpstr>Franklin Gothic Medium</vt:lpstr>
      <vt:lpstr>Franklin Gothic Medium Cond</vt:lpstr>
      <vt:lpstr>Tahoma</vt:lpstr>
      <vt:lpstr>Times New Roman</vt:lpstr>
      <vt:lpstr>Wingdings</vt:lpstr>
      <vt:lpstr>Blank Presentation</vt:lpstr>
      <vt:lpstr>Project Connect 110510</vt:lpstr>
      <vt:lpstr>1_Project Connect 110510</vt:lpstr>
      <vt:lpstr>3_Project Connect 110510</vt:lpstr>
      <vt:lpstr>PowerPoint Presentation</vt:lpstr>
      <vt:lpstr>Reliance 21</vt:lpstr>
      <vt:lpstr>Reliance 21 Overview</vt:lpstr>
      <vt:lpstr>Communities of Interest </vt:lpstr>
      <vt:lpstr>The Role of the CoIs </vt:lpstr>
      <vt:lpstr>Defend the Department’s S&amp;T  Investments</vt:lpstr>
      <vt:lpstr>Create Collaborative Opportunities to Mitigate Unnecessary Duplication</vt:lpstr>
      <vt:lpstr>Develop Joint S&amp;T Roadmaps</vt:lpstr>
      <vt:lpstr>S&amp;T Priorities Program</vt:lpstr>
      <vt:lpstr>Applied Research for the Advancement of Priorities (ARAP)</vt:lpstr>
      <vt:lpstr>A Winning ARAP Proposal</vt:lpstr>
      <vt:lpstr>Maintain Vital Engagements to Maximize Capability Development</vt:lpstr>
      <vt:lpstr>Basic Research Community Engagement (Academia, DoD Labs and Centers)</vt:lpstr>
      <vt:lpstr>Defense Innovation Marketplace </vt:lpstr>
      <vt:lpstr>Access to DoD </vt:lpstr>
      <vt:lpstr>Finding Grant and Cooperative Agreement Funding Opportunities</vt:lpstr>
      <vt:lpstr>Summary</vt:lpstr>
      <vt:lpstr>DoD R&amp;E Enterprise  Solving Problems Today – Designing Solutions for Tomorrow</vt:lpstr>
    </vt:vector>
  </TitlesOfParts>
  <Company>EITSD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Directorate: Technologies</dc:title>
  <dc:creator>Emily VanSice</dc:creator>
  <cp:lastModifiedBy>Dave Chesebrough</cp:lastModifiedBy>
  <cp:revision>338</cp:revision>
  <cp:lastPrinted>2018-03-16T13:30:32Z</cp:lastPrinted>
  <dcterms:created xsi:type="dcterms:W3CDTF">2016-03-14T14:27:02Z</dcterms:created>
  <dcterms:modified xsi:type="dcterms:W3CDTF">2019-04-01T22:57:10Z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0x0101003ED4238E086F6E4A86B511737BDDF64F</vt:lpwstr>
  </property>
  <property fmtid="{D5CDD505-2E9C-101B-9397-08002B2CF9AE}" pid="3" name="_dlc_DocIdItemGuid">
    <vt:lpwstr>27938bf5-a11c-4a7a-bdf7-ed386490569d</vt:lpwstr>
  </property>
</Properties>
</file>