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2" r:id="rId4"/>
  </p:sldMasterIdLst>
  <p:notesMasterIdLst>
    <p:notesMasterId r:id="rId20"/>
  </p:notesMasterIdLst>
  <p:handoutMasterIdLst>
    <p:handoutMasterId r:id="rId21"/>
  </p:handoutMasterIdLst>
  <p:sldIdLst>
    <p:sldId id="268" r:id="rId5"/>
    <p:sldId id="330" r:id="rId6"/>
    <p:sldId id="331" r:id="rId7"/>
    <p:sldId id="332" r:id="rId8"/>
    <p:sldId id="333" r:id="rId9"/>
    <p:sldId id="334" r:id="rId10"/>
    <p:sldId id="329" r:id="rId11"/>
    <p:sldId id="341" r:id="rId12"/>
    <p:sldId id="336" r:id="rId13"/>
    <p:sldId id="335" r:id="rId14"/>
    <p:sldId id="344" r:id="rId15"/>
    <p:sldId id="339" r:id="rId16"/>
    <p:sldId id="338" r:id="rId17"/>
    <p:sldId id="327" r:id="rId18"/>
    <p:sldId id="328" r:id="rId19"/>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880">
          <p15:clr>
            <a:srgbClr val="A4A3A4"/>
          </p15:clr>
        </p15:guide>
        <p15:guide id="3" pos="504" userDrawn="1">
          <p15:clr>
            <a:srgbClr val="A4A3A4"/>
          </p15:clr>
        </p15:guide>
        <p15:guide id="4" pos="5304" userDrawn="1">
          <p15:clr>
            <a:srgbClr val="A4A3A4"/>
          </p15:clr>
        </p15:guide>
      </p15:sldGuideLst>
    </p:ext>
    <p:ext uri="{2D200454-40CA-4A62-9FC3-DE9A4176ACB9}">
      <p15:notesGuideLst xmlns:p15="http://schemas.microsoft.com/office/powerpoint/2012/main">
        <p15:guide id="1" orient="horz" pos="2883" userDrawn="1">
          <p15:clr>
            <a:srgbClr val="A4A3A4"/>
          </p15:clr>
        </p15:guide>
        <p15:guide id="2" pos="2160" userDrawn="1">
          <p15:clr>
            <a:srgbClr val="A4A3A4"/>
          </p15:clr>
        </p15:guide>
        <p15:guide id="3" orient="horz" pos="2208" userDrawn="1">
          <p15:clr>
            <a:srgbClr val="A4A3A4"/>
          </p15:clr>
        </p15:guide>
        <p15:guide id="4"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nell Inspiron" initials="UI" lastIdx="1" clrIdx="0"/>
  <p:cmAuthor id="7" name="Scott Barr" initials="shb" lastIdx="0" clrIdx="7"/>
  <p:cmAuthor id="1" name="William Perry" initials="WP" lastIdx="3" clrIdx="1"/>
  <p:cmAuthor id="2" name="BAH" initials="B" lastIdx="7" clrIdx="2"/>
  <p:cmAuthor id="3" name="Lata, JoAnn " initials="JL" lastIdx="7" clrIdx="3"/>
  <p:cmAuthor id="4" name="CDC User" initials="CU" lastIdx="1" clrIdx="4"/>
  <p:cmAuthor id="5" name="Tucker, Dan " initials="DT" lastIdx="1" clrIdx="5"/>
  <p:cmAuthor id="6" name="Burns, Jacob [USA]" initials="BJ[" lastIdx="2"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2A2"/>
    <a:srgbClr val="CBEDEE"/>
    <a:srgbClr val="0000CC"/>
    <a:srgbClr val="1E2C54"/>
    <a:srgbClr val="0066CC"/>
    <a:srgbClr val="336699"/>
    <a:srgbClr val="FFCC66"/>
    <a:srgbClr val="FFFF99"/>
    <a:srgbClr val="99FF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03" autoAdjust="0"/>
    <p:restoredTop sz="88382" autoAdjust="0"/>
  </p:normalViewPr>
  <p:slideViewPr>
    <p:cSldViewPr showGuides="1">
      <p:cViewPr varScale="1">
        <p:scale>
          <a:sx n="76" d="100"/>
          <a:sy n="76" d="100"/>
        </p:scale>
        <p:origin x="1848" y="43"/>
      </p:cViewPr>
      <p:guideLst>
        <p:guide orient="horz" pos="3120"/>
        <p:guide pos="2880"/>
        <p:guide pos="504"/>
        <p:guide pos="5304"/>
      </p:guideLst>
    </p:cSldViewPr>
  </p:slideViewPr>
  <p:outlineViewPr>
    <p:cViewPr>
      <p:scale>
        <a:sx n="33" d="100"/>
        <a:sy n="33" d="100"/>
      </p:scale>
      <p:origin x="0" y="24216"/>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5" d="100"/>
          <a:sy n="85" d="100"/>
        </p:scale>
        <p:origin x="2069" y="24"/>
      </p:cViewPr>
      <p:guideLst>
        <p:guide orient="horz" pos="2883"/>
        <p:guide pos="2160"/>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openxmlformats.org/officeDocument/2006/relationships/customXml" Target="../customXml/item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8"/>
            <a:ext cx="4028844" cy="350057"/>
          </a:xfrm>
          <a:prstGeom prst="rect">
            <a:avLst/>
          </a:prstGeom>
        </p:spPr>
        <p:txBody>
          <a:bodyPr vert="horz" lIns="88127" tIns="44064" rIns="88127" bIns="44064" rtlCol="0"/>
          <a:lstStyle>
            <a:lvl1pPr algn="l">
              <a:defRPr sz="1200"/>
            </a:lvl1pPr>
          </a:lstStyle>
          <a:p>
            <a:endParaRPr lang="en-US" dirty="0"/>
          </a:p>
        </p:txBody>
      </p:sp>
      <p:sp>
        <p:nvSpPr>
          <p:cNvPr id="3" name="Date Placeholder 2"/>
          <p:cNvSpPr>
            <a:spLocks noGrp="1"/>
          </p:cNvSpPr>
          <p:nvPr>
            <p:ph type="dt" sz="quarter" idx="1"/>
          </p:nvPr>
        </p:nvSpPr>
        <p:spPr>
          <a:xfrm>
            <a:off x="5265540" y="8"/>
            <a:ext cx="4028844" cy="350057"/>
          </a:xfrm>
          <a:prstGeom prst="rect">
            <a:avLst/>
          </a:prstGeom>
        </p:spPr>
        <p:txBody>
          <a:bodyPr vert="horz" lIns="88127" tIns="44064" rIns="88127" bIns="44064" rtlCol="0"/>
          <a:lstStyle>
            <a:lvl1pPr algn="r">
              <a:defRPr sz="1200"/>
            </a:lvl1pPr>
          </a:lstStyle>
          <a:p>
            <a:fld id="{3A5AA367-18D1-4B2B-91AB-89A8FF0BD083}" type="datetimeFigureOut">
              <a:rPr lang="en-US" smtClean="0"/>
              <a:pPr/>
              <a:t>4/1/2019</a:t>
            </a:fld>
            <a:endParaRPr lang="en-US" dirty="0"/>
          </a:p>
        </p:txBody>
      </p:sp>
      <p:sp>
        <p:nvSpPr>
          <p:cNvPr id="4" name="Footer Placeholder 3"/>
          <p:cNvSpPr>
            <a:spLocks noGrp="1"/>
          </p:cNvSpPr>
          <p:nvPr>
            <p:ph type="ftr" sz="quarter" idx="2"/>
          </p:nvPr>
        </p:nvSpPr>
        <p:spPr>
          <a:xfrm>
            <a:off x="2" y="6659193"/>
            <a:ext cx="4028844" cy="350057"/>
          </a:xfrm>
          <a:prstGeom prst="rect">
            <a:avLst/>
          </a:prstGeom>
        </p:spPr>
        <p:txBody>
          <a:bodyPr vert="horz" lIns="88127" tIns="44064" rIns="88127" bIns="4406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540" y="6659193"/>
            <a:ext cx="4028844" cy="350057"/>
          </a:xfrm>
          <a:prstGeom prst="rect">
            <a:avLst/>
          </a:prstGeom>
        </p:spPr>
        <p:txBody>
          <a:bodyPr vert="horz" lIns="88127" tIns="44064" rIns="88127" bIns="44064" rtlCol="0" anchor="b"/>
          <a:lstStyle>
            <a:lvl1pPr algn="r">
              <a:defRPr sz="1200"/>
            </a:lvl1pPr>
          </a:lstStyle>
          <a:p>
            <a:fld id="{BD5A2309-ED76-4C29-8DEA-08B3B46DBE01}" type="slidenum">
              <a:rPr lang="en-US" smtClean="0"/>
              <a:pPr/>
              <a:t>‹#›</a:t>
            </a:fld>
            <a:endParaRPr lang="en-US" dirty="0"/>
          </a:p>
        </p:txBody>
      </p:sp>
    </p:spTree>
    <p:extLst>
      <p:ext uri="{BB962C8B-B14F-4D97-AF65-F5344CB8AC3E}">
        <p14:creationId xmlns:p14="http://schemas.microsoft.com/office/powerpoint/2010/main" val="327233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9"/>
            <a:ext cx="4028844" cy="350057"/>
          </a:xfrm>
          <a:prstGeom prst="rect">
            <a:avLst/>
          </a:prstGeom>
        </p:spPr>
        <p:txBody>
          <a:bodyPr vert="horz" lIns="93138" tIns="46569" rIns="93138" bIns="46569" rtlCol="0"/>
          <a:lstStyle>
            <a:lvl1pPr algn="l">
              <a:defRPr sz="1200"/>
            </a:lvl1pPr>
          </a:lstStyle>
          <a:p>
            <a:pPr>
              <a:defRPr/>
            </a:pPr>
            <a:endParaRPr lang="en-US" dirty="0"/>
          </a:p>
        </p:txBody>
      </p:sp>
      <p:sp>
        <p:nvSpPr>
          <p:cNvPr id="3" name="Date Placeholder 2"/>
          <p:cNvSpPr>
            <a:spLocks noGrp="1"/>
          </p:cNvSpPr>
          <p:nvPr>
            <p:ph type="dt" idx="1"/>
          </p:nvPr>
        </p:nvSpPr>
        <p:spPr>
          <a:xfrm>
            <a:off x="5265541" y="9"/>
            <a:ext cx="4028844" cy="350057"/>
          </a:xfrm>
          <a:prstGeom prst="rect">
            <a:avLst/>
          </a:prstGeom>
        </p:spPr>
        <p:txBody>
          <a:bodyPr vert="horz" lIns="93138" tIns="46569" rIns="93138" bIns="46569" rtlCol="0"/>
          <a:lstStyle>
            <a:lvl1pPr algn="r">
              <a:defRPr sz="1200" smtClean="0"/>
            </a:lvl1pPr>
          </a:lstStyle>
          <a:p>
            <a:pPr>
              <a:defRPr/>
            </a:pPr>
            <a:fld id="{14747DF8-CE8F-4EA2-A19F-DA7EED162FF8}" type="datetimeFigureOut">
              <a:rPr lang="en-US"/>
              <a:pPr>
                <a:defRPr/>
              </a:pPr>
              <a:t>4/1/2019</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38" tIns="46569" rIns="93138" bIns="46569" rtlCol="0" anchor="ctr"/>
          <a:lstStyle/>
          <a:p>
            <a:pPr lvl="0"/>
            <a:endParaRPr lang="en-US" noProof="0" dirty="0"/>
          </a:p>
        </p:txBody>
      </p:sp>
      <p:sp>
        <p:nvSpPr>
          <p:cNvPr id="5" name="Notes Placeholder 4"/>
          <p:cNvSpPr>
            <a:spLocks noGrp="1"/>
          </p:cNvSpPr>
          <p:nvPr>
            <p:ph type="body" sz="quarter" idx="3"/>
          </p:nvPr>
        </p:nvSpPr>
        <p:spPr>
          <a:xfrm>
            <a:off x="930050" y="3330181"/>
            <a:ext cx="7436314" cy="3153984"/>
          </a:xfrm>
          <a:prstGeom prst="rect">
            <a:avLst/>
          </a:prstGeom>
        </p:spPr>
        <p:txBody>
          <a:bodyPr vert="horz" lIns="93138" tIns="46569" rIns="93138" bIns="4656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5" y="6659195"/>
            <a:ext cx="4028844" cy="350057"/>
          </a:xfrm>
          <a:prstGeom prst="rect">
            <a:avLst/>
          </a:prstGeom>
        </p:spPr>
        <p:txBody>
          <a:bodyPr vert="horz" lIns="93138" tIns="46569" rIns="93138" bIns="46569"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5265541" y="6659195"/>
            <a:ext cx="4028844" cy="350057"/>
          </a:xfrm>
          <a:prstGeom prst="rect">
            <a:avLst/>
          </a:prstGeom>
        </p:spPr>
        <p:txBody>
          <a:bodyPr vert="horz" lIns="93138" tIns="46569" rIns="93138" bIns="46569" rtlCol="0" anchor="b"/>
          <a:lstStyle>
            <a:lvl1pPr algn="r">
              <a:defRPr sz="1200" smtClean="0"/>
            </a:lvl1pPr>
          </a:lstStyle>
          <a:p>
            <a:pPr>
              <a:defRPr/>
            </a:pPr>
            <a:fld id="{D31059DF-3C83-4274-B8E7-251153FC8101}" type="slidenum">
              <a:rPr lang="en-US"/>
              <a:pPr>
                <a:defRPr/>
              </a:pPr>
              <a:t>‹#›</a:t>
            </a:fld>
            <a:endParaRPr lang="en-US" dirty="0"/>
          </a:p>
        </p:txBody>
      </p:sp>
    </p:spTree>
    <p:extLst>
      <p:ext uri="{BB962C8B-B14F-4D97-AF65-F5344CB8AC3E}">
        <p14:creationId xmlns:p14="http://schemas.microsoft.com/office/powerpoint/2010/main" val="38954692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457200"/>
            <a:ext cx="4277783" cy="3208337"/>
          </a:xfrm>
        </p:spPr>
      </p:sp>
      <p:sp>
        <p:nvSpPr>
          <p:cNvPr id="3" name="Notes Placeholder 2"/>
          <p:cNvSpPr>
            <a:spLocks noGrp="1"/>
          </p:cNvSpPr>
          <p:nvPr>
            <p:ph type="body" idx="1"/>
          </p:nvPr>
        </p:nvSpPr>
        <p:spPr>
          <a:xfrm>
            <a:off x="838200" y="3680239"/>
            <a:ext cx="7436314" cy="3153984"/>
          </a:xfrm>
        </p:spPr>
        <p:txBody>
          <a:bodyPr/>
          <a:lstStyle/>
          <a:p>
            <a:endParaRPr lang="en-US"/>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1</a:t>
            </a:fld>
            <a:endParaRPr lang="en-US" dirty="0"/>
          </a:p>
        </p:txBody>
      </p:sp>
    </p:spTree>
    <p:extLst>
      <p:ext uri="{BB962C8B-B14F-4D97-AF65-F5344CB8AC3E}">
        <p14:creationId xmlns:p14="http://schemas.microsoft.com/office/powerpoint/2010/main" val="2886060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1176" y="525463"/>
            <a:ext cx="4120624" cy="3090468"/>
          </a:xfrm>
        </p:spPr>
      </p:sp>
      <p:sp>
        <p:nvSpPr>
          <p:cNvPr id="3" name="Notes Placeholder 2"/>
          <p:cNvSpPr>
            <a:spLocks noGrp="1"/>
          </p:cNvSpPr>
          <p:nvPr>
            <p:ph type="body" idx="1"/>
          </p:nvPr>
        </p:nvSpPr>
        <p:spPr>
          <a:xfrm>
            <a:off x="1003331" y="3560571"/>
            <a:ext cx="7436314" cy="315398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10</a:t>
            </a:fld>
            <a:endParaRPr lang="en-US" dirty="0"/>
          </a:p>
        </p:txBody>
      </p:sp>
    </p:spTree>
    <p:extLst>
      <p:ext uri="{BB962C8B-B14F-4D97-AF65-F5344CB8AC3E}">
        <p14:creationId xmlns:p14="http://schemas.microsoft.com/office/powerpoint/2010/main" val="1289562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7000" y="457200"/>
            <a:ext cx="4074583" cy="3055937"/>
          </a:xfrm>
        </p:spPr>
      </p:sp>
      <p:sp>
        <p:nvSpPr>
          <p:cNvPr id="3" name="Notes Placeholder 2"/>
          <p:cNvSpPr>
            <a:spLocks noGrp="1"/>
          </p:cNvSpPr>
          <p:nvPr>
            <p:ph type="body" idx="1"/>
          </p:nvPr>
        </p:nvSpPr>
        <p:spPr>
          <a:xfrm>
            <a:off x="986134" y="3509174"/>
            <a:ext cx="7436314" cy="315398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11</a:t>
            </a:fld>
            <a:endParaRPr lang="en-US" dirty="0"/>
          </a:p>
        </p:txBody>
      </p:sp>
    </p:spTree>
    <p:extLst>
      <p:ext uri="{BB962C8B-B14F-4D97-AF65-F5344CB8AC3E}">
        <p14:creationId xmlns:p14="http://schemas.microsoft.com/office/powerpoint/2010/main" val="3930749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304800"/>
            <a:ext cx="4785783" cy="3589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12</a:t>
            </a:fld>
            <a:endParaRPr lang="en-US" dirty="0"/>
          </a:p>
        </p:txBody>
      </p:sp>
    </p:spTree>
    <p:extLst>
      <p:ext uri="{BB962C8B-B14F-4D97-AF65-F5344CB8AC3E}">
        <p14:creationId xmlns:p14="http://schemas.microsoft.com/office/powerpoint/2010/main" val="3840750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2635" y="381000"/>
            <a:ext cx="4439148" cy="3329361"/>
          </a:xfrm>
        </p:spPr>
      </p:sp>
      <p:sp>
        <p:nvSpPr>
          <p:cNvPr id="3" name="Notes Placeholder 2"/>
          <p:cNvSpPr>
            <a:spLocks noGrp="1"/>
          </p:cNvSpPr>
          <p:nvPr>
            <p:ph type="body" idx="1"/>
          </p:nvPr>
        </p:nvSpPr>
        <p:spPr>
          <a:xfrm>
            <a:off x="914400" y="3710361"/>
            <a:ext cx="7436314" cy="315398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13</a:t>
            </a:fld>
            <a:endParaRPr lang="en-US" dirty="0"/>
          </a:p>
        </p:txBody>
      </p:sp>
    </p:spTree>
    <p:extLst>
      <p:ext uri="{BB962C8B-B14F-4D97-AF65-F5344CB8AC3E}">
        <p14:creationId xmlns:p14="http://schemas.microsoft.com/office/powerpoint/2010/main" val="1475298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pPr>
              <a:defRPr/>
            </a:pPr>
            <a:fld id="{562F509A-8691-47BC-BFBA-E01557DF7AC3}" type="slidenum">
              <a:rPr lang="en-US">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410056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1176" y="525463"/>
            <a:ext cx="3972983" cy="2979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15</a:t>
            </a:fld>
            <a:endParaRPr lang="en-US" dirty="0"/>
          </a:p>
        </p:txBody>
      </p:sp>
    </p:spTree>
    <p:extLst>
      <p:ext uri="{BB962C8B-B14F-4D97-AF65-F5344CB8AC3E}">
        <p14:creationId xmlns:p14="http://schemas.microsoft.com/office/powerpoint/2010/main" val="427814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243302"/>
            <a:ext cx="4582583" cy="3436937"/>
          </a:xfrm>
        </p:spPr>
      </p:sp>
      <p:sp>
        <p:nvSpPr>
          <p:cNvPr id="3" name="Notes Placeholder 2"/>
          <p:cNvSpPr>
            <a:spLocks noGrp="1"/>
          </p:cNvSpPr>
          <p:nvPr>
            <p:ph type="body" idx="1"/>
          </p:nvPr>
        </p:nvSpPr>
        <p:spPr>
          <a:xfrm>
            <a:off x="914400" y="3680239"/>
            <a:ext cx="7436314" cy="315398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2</a:t>
            </a:fld>
            <a:endParaRPr lang="en-US" dirty="0"/>
          </a:p>
        </p:txBody>
      </p:sp>
    </p:spTree>
    <p:extLst>
      <p:ext uri="{BB962C8B-B14F-4D97-AF65-F5344CB8AC3E}">
        <p14:creationId xmlns:p14="http://schemas.microsoft.com/office/powerpoint/2010/main" val="3578826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457200"/>
            <a:ext cx="4379383" cy="3284537"/>
          </a:xfrm>
        </p:spPr>
      </p:sp>
      <p:sp>
        <p:nvSpPr>
          <p:cNvPr id="3" name="Notes Placeholder 2"/>
          <p:cNvSpPr>
            <a:spLocks noGrp="1"/>
          </p:cNvSpPr>
          <p:nvPr>
            <p:ph type="body" idx="1"/>
          </p:nvPr>
        </p:nvSpPr>
        <p:spPr>
          <a:xfrm>
            <a:off x="909934" y="3630908"/>
            <a:ext cx="7436314" cy="315398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3</a:t>
            </a:fld>
            <a:endParaRPr lang="en-US" dirty="0"/>
          </a:p>
        </p:txBody>
      </p:sp>
    </p:spTree>
    <p:extLst>
      <p:ext uri="{BB962C8B-B14F-4D97-AF65-F5344CB8AC3E}">
        <p14:creationId xmlns:p14="http://schemas.microsoft.com/office/powerpoint/2010/main" val="186327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304800"/>
            <a:ext cx="4277783" cy="3208337"/>
          </a:xfrm>
        </p:spPr>
      </p:sp>
      <p:sp>
        <p:nvSpPr>
          <p:cNvPr id="3" name="Notes Placeholder 2"/>
          <p:cNvSpPr>
            <a:spLocks noGrp="1"/>
          </p:cNvSpPr>
          <p:nvPr>
            <p:ph type="body" idx="1"/>
          </p:nvPr>
        </p:nvSpPr>
        <p:spPr>
          <a:xfrm>
            <a:off x="935334" y="3505211"/>
            <a:ext cx="7436314" cy="315398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4</a:t>
            </a:fld>
            <a:endParaRPr lang="en-US" dirty="0"/>
          </a:p>
        </p:txBody>
      </p:sp>
    </p:spTree>
    <p:extLst>
      <p:ext uri="{BB962C8B-B14F-4D97-AF65-F5344CB8AC3E}">
        <p14:creationId xmlns:p14="http://schemas.microsoft.com/office/powerpoint/2010/main" val="271508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411163"/>
            <a:ext cx="4114800" cy="3086100"/>
          </a:xfrm>
        </p:spPr>
      </p:sp>
      <p:sp>
        <p:nvSpPr>
          <p:cNvPr id="3" name="Notes Placeholder 2"/>
          <p:cNvSpPr>
            <a:spLocks noGrp="1"/>
          </p:cNvSpPr>
          <p:nvPr>
            <p:ph type="body" idx="1"/>
          </p:nvPr>
        </p:nvSpPr>
        <p:spPr>
          <a:xfrm>
            <a:off x="914400" y="3484253"/>
            <a:ext cx="7436314" cy="315398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5</a:t>
            </a:fld>
            <a:endParaRPr lang="en-US" dirty="0"/>
          </a:p>
        </p:txBody>
      </p:sp>
    </p:spTree>
    <p:extLst>
      <p:ext uri="{BB962C8B-B14F-4D97-AF65-F5344CB8AC3E}">
        <p14:creationId xmlns:p14="http://schemas.microsoft.com/office/powerpoint/2010/main" val="380464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81000"/>
            <a:ext cx="4277783" cy="3208337"/>
          </a:xfrm>
        </p:spPr>
      </p:sp>
      <p:sp>
        <p:nvSpPr>
          <p:cNvPr id="3" name="Notes Placeholder 2"/>
          <p:cNvSpPr>
            <a:spLocks noGrp="1"/>
          </p:cNvSpPr>
          <p:nvPr>
            <p:ph type="body" idx="1"/>
          </p:nvPr>
        </p:nvSpPr>
        <p:spPr>
          <a:xfrm>
            <a:off x="1011534" y="3554025"/>
            <a:ext cx="7436314" cy="315398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6</a:t>
            </a:fld>
            <a:endParaRPr lang="en-US" dirty="0"/>
          </a:p>
        </p:txBody>
      </p:sp>
    </p:spTree>
    <p:extLst>
      <p:ext uri="{BB962C8B-B14F-4D97-AF65-F5344CB8AC3E}">
        <p14:creationId xmlns:p14="http://schemas.microsoft.com/office/powerpoint/2010/main" val="25009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457200"/>
            <a:ext cx="4531783" cy="3398837"/>
          </a:xfrm>
        </p:spPr>
      </p:sp>
      <p:sp>
        <p:nvSpPr>
          <p:cNvPr id="3" name="Notes Placeholder 2"/>
          <p:cNvSpPr>
            <a:spLocks noGrp="1"/>
          </p:cNvSpPr>
          <p:nvPr>
            <p:ph type="body" idx="1"/>
          </p:nvPr>
        </p:nvSpPr>
        <p:spPr>
          <a:xfrm>
            <a:off x="990600" y="3733341"/>
            <a:ext cx="7436314" cy="315398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7</a:t>
            </a:fld>
            <a:endParaRPr lang="en-US" dirty="0"/>
          </a:p>
        </p:txBody>
      </p:sp>
    </p:spTree>
    <p:extLst>
      <p:ext uri="{BB962C8B-B14F-4D97-AF65-F5344CB8AC3E}">
        <p14:creationId xmlns:p14="http://schemas.microsoft.com/office/powerpoint/2010/main" val="3311152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457200"/>
            <a:ext cx="4582583" cy="34369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8</a:t>
            </a:fld>
            <a:endParaRPr lang="en-US" dirty="0"/>
          </a:p>
        </p:txBody>
      </p:sp>
    </p:spTree>
    <p:extLst>
      <p:ext uri="{BB962C8B-B14F-4D97-AF65-F5344CB8AC3E}">
        <p14:creationId xmlns:p14="http://schemas.microsoft.com/office/powerpoint/2010/main" val="107186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1176" y="525463"/>
            <a:ext cx="4277783" cy="3208337"/>
          </a:xfrm>
        </p:spPr>
      </p:sp>
      <p:sp>
        <p:nvSpPr>
          <p:cNvPr id="3" name="Notes Placeholder 2"/>
          <p:cNvSpPr>
            <a:spLocks noGrp="1"/>
          </p:cNvSpPr>
          <p:nvPr>
            <p:ph type="body" idx="1"/>
          </p:nvPr>
        </p:nvSpPr>
        <p:spPr>
          <a:xfrm>
            <a:off x="914400" y="3606496"/>
            <a:ext cx="7436314" cy="315398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059DF-3C83-4274-B8E7-251153FC8101}" type="slidenum">
              <a:rPr lang="en-US" smtClean="0"/>
              <a:pPr>
                <a:defRPr/>
              </a:pPr>
              <a:t>9</a:t>
            </a:fld>
            <a:endParaRPr lang="en-US" dirty="0"/>
          </a:p>
        </p:txBody>
      </p:sp>
    </p:spTree>
    <p:extLst>
      <p:ext uri="{BB962C8B-B14F-4D97-AF65-F5344CB8AC3E}">
        <p14:creationId xmlns:p14="http://schemas.microsoft.com/office/powerpoint/2010/main" val="2765623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userDrawn="1"/>
        </p:nvGrpSpPr>
        <p:grpSpPr>
          <a:xfrm>
            <a:off x="6372213" y="99262"/>
            <a:ext cx="2695587" cy="6640682"/>
            <a:chOff x="6372213" y="83125"/>
            <a:chExt cx="2695587" cy="6640682"/>
          </a:xfrm>
        </p:grpSpPr>
        <p:sp>
          <p:nvSpPr>
            <p:cNvPr id="16" name="Rectangle 15"/>
            <p:cNvSpPr/>
            <p:nvPr/>
          </p:nvSpPr>
          <p:spPr>
            <a:xfrm>
              <a:off x="6372213" y="83125"/>
              <a:ext cx="2695587" cy="6640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445945" y="2129297"/>
              <a:ext cx="2587179" cy="8495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445945" y="133482"/>
              <a:ext cx="2585108" cy="6949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456816" y="4646687"/>
              <a:ext cx="2593263" cy="18312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445945" y="3032793"/>
              <a:ext cx="2590174" cy="15673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445944" y="868259"/>
              <a:ext cx="2585107" cy="1217730"/>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userDrawn="1"/>
        </p:nvSpPr>
        <p:spPr>
          <a:xfrm>
            <a:off x="-11874" y="0"/>
            <a:ext cx="9155874" cy="83125"/>
          </a:xfrm>
          <a:prstGeom prst="rect">
            <a:avLst/>
          </a:prstGeom>
          <a:solidFill>
            <a:srgbClr val="1E2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487137" y="4114799"/>
            <a:ext cx="5722467" cy="2363119"/>
          </a:xfrm>
        </p:spPr>
        <p:txBody>
          <a:bodyPr anchor="ctr" anchorCtr="0">
            <a:normAutofit/>
          </a:bodyPr>
          <a:lstStyle>
            <a:lvl1pPr algn="l">
              <a:defRPr sz="2800" i="0" baseline="0">
                <a:solidFill>
                  <a:srgbClr val="5F5F5F"/>
                </a:solidFill>
                <a:effectLst/>
                <a:latin typeface="Franklin Gothic Medium" pitchFamily="34" charset="0"/>
              </a:defRPr>
            </a:lvl1pPr>
          </a:lstStyle>
          <a:p>
            <a:r>
              <a:rPr lang="en-US" dirty="0"/>
              <a:t>Name of Presenter</a:t>
            </a:r>
            <a:br>
              <a:rPr lang="en-US" dirty="0"/>
            </a:br>
            <a:r>
              <a:rPr lang="en-US" dirty="0"/>
              <a:t>Title and Org</a:t>
            </a:r>
            <a:br>
              <a:rPr lang="en-US" dirty="0"/>
            </a:br>
            <a:br>
              <a:rPr lang="en-US" dirty="0"/>
            </a:br>
            <a:r>
              <a:rPr lang="en-US" dirty="0"/>
              <a:t>Meeting Name</a:t>
            </a:r>
            <a:br>
              <a:rPr lang="en-US" dirty="0"/>
            </a:br>
            <a:r>
              <a:rPr lang="en-US" dirty="0"/>
              <a:t>Location | Date</a:t>
            </a:r>
          </a:p>
        </p:txBody>
      </p:sp>
      <p:sp>
        <p:nvSpPr>
          <p:cNvPr id="3" name="Subtitle 2"/>
          <p:cNvSpPr>
            <a:spLocks noGrp="1"/>
          </p:cNvSpPr>
          <p:nvPr userDrawn="1">
            <p:ph type="subTitle" idx="1" hasCustomPrompt="1"/>
          </p:nvPr>
        </p:nvSpPr>
        <p:spPr>
          <a:xfrm>
            <a:off x="487538" y="2085989"/>
            <a:ext cx="5708616" cy="1899719"/>
          </a:xfrm>
        </p:spPr>
        <p:txBody>
          <a:bodyPr anchor="ctr" anchorCtr="0">
            <a:normAutofit/>
          </a:bodyPr>
          <a:lstStyle>
            <a:lvl1pPr marL="0" indent="0" algn="l">
              <a:lnSpc>
                <a:spcPct val="100000"/>
              </a:lnSpc>
              <a:spcBef>
                <a:spcPts val="0"/>
              </a:spcBef>
              <a:buNone/>
              <a:defRPr sz="4800" baseline="0">
                <a:solidFill>
                  <a:srgbClr val="000066"/>
                </a:solidFill>
                <a:latin typeface="Franklin Gothic Medium Con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Briefing Title</a:t>
            </a:r>
          </a:p>
        </p:txBody>
      </p:sp>
      <p:sp>
        <p:nvSpPr>
          <p:cNvPr id="27" name="Rectangle 26"/>
          <p:cNvSpPr/>
          <p:nvPr userDrawn="1"/>
        </p:nvSpPr>
        <p:spPr>
          <a:xfrm>
            <a:off x="-11874" y="6569252"/>
            <a:ext cx="9155874" cy="305974"/>
          </a:xfrm>
          <a:prstGeom prst="rect">
            <a:avLst/>
          </a:prstGeom>
          <a:solidFill>
            <a:srgbClr val="1E2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a:p>
        </p:txBody>
      </p:sp>
      <p:pic>
        <p:nvPicPr>
          <p:cNvPr id="19" name="Picture 18"/>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63599" y="567883"/>
            <a:ext cx="1397281" cy="1371600"/>
          </a:xfrm>
          <a:prstGeom prst="rect">
            <a:avLst/>
          </a:prstGeom>
        </p:spPr>
      </p:pic>
      <p:sp>
        <p:nvSpPr>
          <p:cNvPr id="20" name="TextBox 19"/>
          <p:cNvSpPr txBox="1"/>
          <p:nvPr userDrawn="1"/>
        </p:nvSpPr>
        <p:spPr>
          <a:xfrm>
            <a:off x="538656" y="6615896"/>
            <a:ext cx="7830084" cy="246221"/>
          </a:xfrm>
          <a:prstGeom prst="rect">
            <a:avLst/>
          </a:prstGeom>
          <a:noFill/>
        </p:spPr>
        <p:txBody>
          <a:bodyPr wrap="square">
            <a:spAutoFit/>
          </a:bodyPr>
          <a:lstStyle/>
          <a:p>
            <a:pPr algn="ctr">
              <a:defRPr/>
            </a:pPr>
            <a:r>
              <a:rPr lang="en-US" sz="1000" b="1" dirty="0">
                <a:solidFill>
                  <a:schemeClr val="bg1"/>
                </a:solidFill>
                <a:latin typeface="Franklin Gothic Book" panose="020B0503020102020204" pitchFamily="34" charset="0"/>
              </a:rPr>
              <a:t>Distribution Statement A: Approved for public release. Distribution is unlimited. DOPSR</a:t>
            </a:r>
            <a:r>
              <a:rPr lang="en-US" sz="1000" b="1" baseline="0" dirty="0">
                <a:solidFill>
                  <a:schemeClr val="bg1"/>
                </a:solidFill>
                <a:latin typeface="Franklin Gothic Book" panose="020B0503020102020204" pitchFamily="34" charset="0"/>
              </a:rPr>
              <a:t> Case #</a:t>
            </a:r>
            <a:r>
              <a:rPr lang="en-US" sz="1000" b="1" dirty="0">
                <a:solidFill>
                  <a:schemeClr val="bg1"/>
                </a:solidFill>
                <a:latin typeface="Franklin Gothic Book" panose="020B0503020102020204" pitchFamily="34" charset="0"/>
              </a:rPr>
              <a:t>19-S-1163</a:t>
            </a:r>
          </a:p>
        </p:txBody>
      </p:sp>
    </p:spTree>
    <p:extLst>
      <p:ext uri="{BB962C8B-B14F-4D97-AF65-F5344CB8AC3E}">
        <p14:creationId xmlns:p14="http://schemas.microsoft.com/office/powerpoint/2010/main" val="796352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0354"/>
            <a:ext cx="8229600" cy="5029559"/>
          </a:xfrm>
        </p:spPr>
        <p:txBody>
          <a:bodyPr/>
          <a:lstStyle>
            <a:lvl1pPr>
              <a:defRPr sz="2800"/>
            </a:lvl1pPr>
            <a:lvl2pPr>
              <a:defRPr sz="2400"/>
            </a:lvl2pPr>
            <a:lvl3pPr marL="682625" indent="-111125">
              <a:defRPr sz="20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p:txBody>
      </p:sp>
      <p:sp>
        <p:nvSpPr>
          <p:cNvPr id="4" name="Title 1"/>
          <p:cNvSpPr>
            <a:spLocks noGrp="1"/>
          </p:cNvSpPr>
          <p:nvPr>
            <p:ph type="title" hasCustomPrompt="1"/>
          </p:nvPr>
        </p:nvSpPr>
        <p:spPr>
          <a:xfrm>
            <a:off x="457200" y="290455"/>
            <a:ext cx="7931149" cy="1069899"/>
          </a:xfrm>
          <a:noFill/>
          <a:ln w="9525">
            <a:noFill/>
            <a:miter lim="800000"/>
            <a:headEnd/>
            <a:tailEnd/>
          </a:ln>
        </p:spPr>
        <p:txBody>
          <a:bodyPr vert="horz" wrap="square" lIns="91440" tIns="45720" rIns="91440" bIns="45720" numCol="1" anchor="ctr" anchorCtr="1" compatLnSpc="1">
            <a:prstTxWarp prst="textNoShape">
              <a:avLst/>
            </a:prstTxWarp>
            <a:normAutofit/>
          </a:bodyPr>
          <a:lstStyle>
            <a:lvl1pPr>
              <a:defRPr lang="en-US" dirty="0"/>
            </a:lvl1pPr>
          </a:lstStyle>
          <a:p>
            <a:pPr lvl="0"/>
            <a:r>
              <a:rPr lang="en-US" dirty="0"/>
              <a:t>Click to Edit Title</a:t>
            </a:r>
          </a:p>
        </p:txBody>
      </p:sp>
    </p:spTree>
    <p:extLst>
      <p:ext uri="{BB962C8B-B14F-4D97-AF65-F5344CB8AC3E}">
        <p14:creationId xmlns:p14="http://schemas.microsoft.com/office/powerpoint/2010/main" val="4073397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693"/>
            <a:ext cx="4038600" cy="487859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500693"/>
            <a:ext cx="4038600" cy="487859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Title 1"/>
          <p:cNvSpPr>
            <a:spLocks noGrp="1"/>
          </p:cNvSpPr>
          <p:nvPr>
            <p:ph type="title" hasCustomPrompt="1"/>
          </p:nvPr>
        </p:nvSpPr>
        <p:spPr>
          <a:xfrm>
            <a:off x="295018" y="285078"/>
            <a:ext cx="8093331" cy="1177962"/>
          </a:xfrm>
        </p:spPr>
        <p:txBody>
          <a:bodyPr/>
          <a:lstStyle>
            <a:lvl1pPr>
              <a:lnSpc>
                <a:spcPct val="100000"/>
              </a:lnSpc>
              <a:defRPr/>
            </a:lvl1pPr>
          </a:lstStyle>
          <a:p>
            <a:r>
              <a:rPr lang="en-US" dirty="0"/>
              <a:t>Click to Edit Title</a:t>
            </a:r>
          </a:p>
        </p:txBody>
      </p:sp>
    </p:spTree>
    <p:extLst>
      <p:ext uri="{BB962C8B-B14F-4D97-AF65-F5344CB8AC3E}">
        <p14:creationId xmlns:p14="http://schemas.microsoft.com/office/powerpoint/2010/main" val="3934784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95018" y="279699"/>
            <a:ext cx="8093331" cy="1027355"/>
          </a:xfrm>
        </p:spPr>
        <p:txBody>
          <a:bodyPr>
            <a:normAutofit/>
          </a:bodyPr>
          <a:lstStyle>
            <a:lvl1pPr>
              <a:lnSpc>
                <a:spcPct val="100000"/>
              </a:lnSpc>
              <a:defRPr/>
            </a:lvl1pPr>
          </a:lstStyle>
          <a:p>
            <a:r>
              <a:rPr lang="en-US" dirty="0"/>
              <a:t>Click to Edit Title</a:t>
            </a:r>
          </a:p>
        </p:txBody>
      </p:sp>
    </p:spTree>
    <p:extLst>
      <p:ext uri="{BB962C8B-B14F-4D97-AF65-F5344CB8AC3E}">
        <p14:creationId xmlns:p14="http://schemas.microsoft.com/office/powerpoint/2010/main" val="3068189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446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nner Over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Rectangle 4"/>
          <p:cNvSpPr>
            <a:spLocks noGrp="1" noChangeArrowheads="1"/>
          </p:cNvSpPr>
          <p:nvPr userDrawn="1">
            <p:ph type="body" idx="1"/>
          </p:nvPr>
        </p:nvSpPr>
        <p:spPr>
          <a:xfrm>
            <a:off x="457200" y="2051957"/>
            <a:ext cx="8167816" cy="4324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0" hasCustomPrompt="1"/>
          </p:nvPr>
        </p:nvSpPr>
        <p:spPr>
          <a:xfrm>
            <a:off x="457200" y="1220960"/>
            <a:ext cx="8167688" cy="830997"/>
          </a:xfrm>
          <a:solidFill>
            <a:srgbClr val="000066"/>
          </a:solidFill>
        </p:spPr>
        <p:txBody>
          <a:bodyPr anchor="ctr">
            <a:spAutoFit/>
          </a:bodyPr>
          <a:lstStyle>
            <a:lvl1pPr marL="342900" marR="0" indent="-342900" algn="ctr" defTabSz="914400" rtl="0" eaLnBrk="1" fontAlgn="base" latinLnBrk="0" hangingPunct="1">
              <a:lnSpc>
                <a:spcPct val="100000"/>
              </a:lnSpc>
              <a:spcBef>
                <a:spcPts val="600"/>
              </a:spcBef>
              <a:spcAft>
                <a:spcPts val="600"/>
              </a:spcAft>
              <a:buClrTx/>
              <a:buSzTx/>
              <a:buFontTx/>
              <a:buNone/>
              <a:tabLst/>
              <a:defRPr sz="2400" baseline="0">
                <a:solidFill>
                  <a:schemeClr val="bg1"/>
                </a:solidFill>
                <a:latin typeface="Franklin Gothic Medium" panose="020B0603020102020204" pitchFamily="34" charset="0"/>
              </a:defRPr>
            </a:lvl1pPr>
            <a:lvl2pPr algn="ctr">
              <a:buNone/>
              <a:defRPr/>
            </a:lvl2pPr>
          </a:lstStyle>
          <a:p>
            <a:pPr marL="342900" marR="0" lvl="0" indent="-342900" algn="ctr" defTabSz="914400" rtl="0" eaLnBrk="1" fontAlgn="base" latinLnBrk="0" hangingPunct="1">
              <a:lnSpc>
                <a:spcPct val="100000"/>
              </a:lnSpc>
              <a:spcBef>
                <a:spcPts val="600"/>
              </a:spcBef>
              <a:spcAft>
                <a:spcPts val="600"/>
              </a:spcAft>
              <a:buClrTx/>
              <a:buSzTx/>
              <a:buFontTx/>
              <a:buNone/>
              <a:tabLst/>
              <a:defRPr/>
            </a:pPr>
            <a:r>
              <a:rPr lang="en-US" dirty="0"/>
              <a:t>Bumper Sticker Franklin Gothic Medium 24 </a:t>
            </a:r>
            <a:r>
              <a:rPr lang="en-US" dirty="0" err="1"/>
              <a:t>pt</a:t>
            </a:r>
            <a:r>
              <a:rPr lang="en-US" dirty="0"/>
              <a:t> White on Standard Blue 204</a:t>
            </a:r>
          </a:p>
        </p:txBody>
      </p:sp>
    </p:spTree>
    <p:extLst>
      <p:ext uri="{BB962C8B-B14F-4D97-AF65-F5344CB8AC3E}">
        <p14:creationId xmlns:p14="http://schemas.microsoft.com/office/powerpoint/2010/main" val="126652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with Banner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userDrawn="1">
            <p:ph type="body" idx="1"/>
          </p:nvPr>
        </p:nvSpPr>
        <p:spPr>
          <a:xfrm>
            <a:off x="457200" y="1285103"/>
            <a:ext cx="8167816" cy="43863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7"/>
          <p:cNvSpPr>
            <a:spLocks noGrp="1"/>
          </p:cNvSpPr>
          <p:nvPr>
            <p:ph sz="quarter" idx="10" hasCustomPrompt="1"/>
          </p:nvPr>
        </p:nvSpPr>
        <p:spPr>
          <a:xfrm>
            <a:off x="457200" y="5707944"/>
            <a:ext cx="8167688" cy="830997"/>
          </a:xfrm>
          <a:solidFill>
            <a:srgbClr val="000066"/>
          </a:solidFill>
          <a:ln w="9525">
            <a:noFill/>
            <a:miter lim="800000"/>
            <a:headEnd/>
            <a:tailEnd/>
          </a:ln>
        </p:spPr>
        <p:txBody>
          <a:bodyPr vert="horz" wrap="square" lIns="91440" tIns="45720" rIns="91440" bIns="45720" numCol="1" anchor="ctr" anchorCtr="0" compatLnSpc="1">
            <a:prstTxWarp prst="textNoShape">
              <a:avLst/>
            </a:prstTxWarp>
            <a:spAutoFit/>
          </a:bodyPr>
          <a:lstStyle>
            <a:lvl1pPr marL="342900" marR="0" indent="-342900" algn="ctr" defTabSz="914400" rtl="0" eaLnBrk="1" fontAlgn="base" latinLnBrk="0" hangingPunct="1">
              <a:lnSpc>
                <a:spcPct val="100000"/>
              </a:lnSpc>
              <a:spcBef>
                <a:spcPts val="600"/>
              </a:spcBef>
              <a:spcAft>
                <a:spcPts val="600"/>
              </a:spcAft>
              <a:buClrTx/>
              <a:buSzTx/>
              <a:buFontTx/>
              <a:buNone/>
              <a:tabLst/>
              <a:defRPr lang="en-US" sz="2400" baseline="0">
                <a:solidFill>
                  <a:schemeClr val="bg1"/>
                </a:solidFill>
              </a:defRPr>
            </a:lvl1pPr>
          </a:lstStyle>
          <a:p>
            <a:pPr marL="342900" marR="0" lvl="0" indent="-342900" algn="ctr" defTabSz="914400" rtl="0" eaLnBrk="1" fontAlgn="base" latinLnBrk="0" hangingPunct="1">
              <a:lnSpc>
                <a:spcPct val="100000"/>
              </a:lnSpc>
              <a:spcBef>
                <a:spcPts val="600"/>
              </a:spcBef>
              <a:spcAft>
                <a:spcPts val="600"/>
              </a:spcAft>
              <a:buClrTx/>
              <a:buSzTx/>
              <a:buFontTx/>
              <a:buNone/>
              <a:tabLst/>
              <a:defRPr/>
            </a:pPr>
            <a:r>
              <a:rPr lang="en-US" dirty="0"/>
              <a:t>Bumper Sticker Franklin Gothic Medium 24 </a:t>
            </a:r>
            <a:r>
              <a:rPr lang="en-US" dirty="0" err="1"/>
              <a:t>pt</a:t>
            </a:r>
            <a:r>
              <a:rPr lang="en-US" dirty="0"/>
              <a:t> White on Standard Blue 204</a:t>
            </a:r>
          </a:p>
        </p:txBody>
      </p:sp>
    </p:spTree>
    <p:extLst>
      <p:ext uri="{BB962C8B-B14F-4D97-AF65-F5344CB8AC3E}">
        <p14:creationId xmlns:p14="http://schemas.microsoft.com/office/powerpoint/2010/main" val="997489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685800" y="2927079"/>
            <a:ext cx="7772400" cy="1666692"/>
          </a:xfrm>
        </p:spPr>
        <p:txBody>
          <a:bodyPr anchor="t"/>
          <a:lstStyle>
            <a:lvl1pPr algn="l">
              <a:lnSpc>
                <a:spcPct val="100000"/>
              </a:lnSpc>
              <a:defRPr sz="3600" b="1" cap="all">
                <a:latin typeface="Franklin Gothic Book" pitchFamily="34" charset="0"/>
              </a:defRPr>
            </a:lvl1pPr>
          </a:lstStyle>
          <a:p>
            <a:r>
              <a:rPr lang="en-US" dirty="0"/>
              <a:t>Click to edit Master title style</a:t>
            </a:r>
          </a:p>
        </p:txBody>
      </p:sp>
      <p:sp>
        <p:nvSpPr>
          <p:cNvPr id="3" name="Text Placeholder 2"/>
          <p:cNvSpPr>
            <a:spLocks noGrp="1"/>
          </p:cNvSpPr>
          <p:nvPr>
            <p:ph type="body" idx="1"/>
          </p:nvPr>
        </p:nvSpPr>
        <p:spPr>
          <a:xfrm>
            <a:off x="685800" y="4718957"/>
            <a:ext cx="7772400" cy="1456873"/>
          </a:xfrm>
        </p:spPr>
        <p:txBody>
          <a:bodyPr anchor="t" anchorCtr="1">
            <a:normAutofit/>
          </a:bodyPr>
          <a:lstStyle>
            <a:lvl1pPr marL="0" indent="0">
              <a:buNone/>
              <a:defRPr sz="2800">
                <a:solidFill>
                  <a:srgbClr val="61626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grpSp>
        <p:nvGrpSpPr>
          <p:cNvPr id="8" name="Group 7"/>
          <p:cNvGrpSpPr/>
          <p:nvPr userDrawn="1"/>
        </p:nvGrpSpPr>
        <p:grpSpPr>
          <a:xfrm>
            <a:off x="0" y="-1"/>
            <a:ext cx="9144000" cy="2801991"/>
            <a:chOff x="0" y="-1"/>
            <a:chExt cx="9144000" cy="2801991"/>
          </a:xfrm>
        </p:grpSpPr>
        <p:sp>
          <p:nvSpPr>
            <p:cNvPr id="4" name="Rectangle 3"/>
            <p:cNvSpPr/>
            <p:nvPr userDrawn="1"/>
          </p:nvSpPr>
          <p:spPr>
            <a:xfrm>
              <a:off x="0" y="-1"/>
              <a:ext cx="8531051" cy="2743201"/>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Rectangle 4"/>
            <p:cNvSpPr/>
            <p:nvPr userDrawn="1"/>
          </p:nvSpPr>
          <p:spPr>
            <a:xfrm>
              <a:off x="8368740" y="-1"/>
              <a:ext cx="775260" cy="27432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6" name="Straight Connector 5"/>
            <p:cNvCxnSpPr/>
            <p:nvPr userDrawn="1"/>
          </p:nvCxnSpPr>
          <p:spPr>
            <a:xfrm>
              <a:off x="0" y="2801990"/>
              <a:ext cx="9144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838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gradFill>
          <a:gsLst>
            <a:gs pos="0">
              <a:srgbClr val="000066">
                <a:lumMod val="69000"/>
              </a:srgbClr>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286" y="1115787"/>
            <a:ext cx="8073850" cy="19431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71342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1" y="283029"/>
            <a:ext cx="8073850" cy="1077325"/>
          </a:xfrm>
          <a:prstGeom prst="rect">
            <a:avLst/>
          </a:prstGeom>
          <a:noFill/>
          <a:ln w="9525">
            <a:noFill/>
            <a:miter lim="800000"/>
            <a:headEnd/>
            <a:tailEnd/>
          </a:ln>
        </p:spPr>
        <p:txBody>
          <a:bodyPr vert="horz" wrap="square" lIns="91440" tIns="91440" rIns="91440" bIns="45720" numCol="1" anchor="ctr" anchorCtr="1" compatLnSpc="1">
            <a:prstTxWarp prst="textNoShape">
              <a:avLst/>
            </a:prstTxWarp>
            <a:normAutofit/>
          </a:bodyPr>
          <a:lstStyle/>
          <a:p>
            <a:pPr lvl="0"/>
            <a:r>
              <a:rPr lang="en-US" dirty="0"/>
              <a:t>Click to Edit Master Title Style</a:t>
            </a:r>
          </a:p>
        </p:txBody>
      </p:sp>
      <p:sp>
        <p:nvSpPr>
          <p:cNvPr id="1027" name="Text Placeholder 2"/>
          <p:cNvSpPr>
            <a:spLocks noGrp="1"/>
          </p:cNvSpPr>
          <p:nvPr>
            <p:ph type="body" idx="1"/>
          </p:nvPr>
        </p:nvSpPr>
        <p:spPr bwMode="auto">
          <a:xfrm>
            <a:off x="457200" y="1360354"/>
            <a:ext cx="8229600" cy="49959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p:txBody>
      </p:sp>
      <p:sp>
        <p:nvSpPr>
          <p:cNvPr id="11" name="TextBox 10"/>
          <p:cNvSpPr txBox="1"/>
          <p:nvPr userDrawn="1"/>
        </p:nvSpPr>
        <p:spPr>
          <a:xfrm>
            <a:off x="8411948" y="6582299"/>
            <a:ext cx="720411" cy="261610"/>
          </a:xfrm>
          <a:prstGeom prst="rect">
            <a:avLst/>
          </a:prstGeom>
          <a:noFill/>
        </p:spPr>
        <p:txBody>
          <a:bodyPr wrap="square">
            <a:spAutoFit/>
          </a:bodyPr>
          <a:lstStyle/>
          <a:p>
            <a:pPr algn="r">
              <a:defRPr/>
            </a:pPr>
            <a:fld id="{5FF84CA1-BC55-4512-920A-E33489A23423}" type="slidenum">
              <a:rPr lang="en-US" sz="1100" smtClean="0">
                <a:solidFill>
                  <a:prstClr val="black"/>
                </a:solidFill>
                <a:latin typeface="Franklin Gothic Medium" pitchFamily="34" charset="0"/>
              </a:rPr>
              <a:pPr algn="r">
                <a:defRPr/>
              </a:pPr>
              <a:t>‹#›</a:t>
            </a:fld>
            <a:endParaRPr lang="en-US" sz="1100" dirty="0">
              <a:solidFill>
                <a:prstClr val="black"/>
              </a:solidFill>
              <a:latin typeface="Franklin Gothic Medium" pitchFamily="34" charset="0"/>
            </a:endParaRPr>
          </a:p>
        </p:txBody>
      </p:sp>
      <p:sp>
        <p:nvSpPr>
          <p:cNvPr id="3" name="Rectangle 2"/>
          <p:cNvSpPr/>
          <p:nvPr userDrawn="1"/>
        </p:nvSpPr>
        <p:spPr>
          <a:xfrm>
            <a:off x="0" y="0"/>
            <a:ext cx="8531051" cy="231112"/>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Rectangle 8"/>
          <p:cNvSpPr/>
          <p:nvPr userDrawn="1"/>
        </p:nvSpPr>
        <p:spPr>
          <a:xfrm>
            <a:off x="8368740" y="0"/>
            <a:ext cx="775260" cy="2311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12" name="Straight Connector 11"/>
          <p:cNvCxnSpPr/>
          <p:nvPr userDrawn="1"/>
        </p:nvCxnSpPr>
        <p:spPr>
          <a:xfrm>
            <a:off x="0" y="269805"/>
            <a:ext cx="9144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538656" y="6597611"/>
            <a:ext cx="7830084" cy="246221"/>
          </a:xfrm>
          <a:prstGeom prst="rect">
            <a:avLst/>
          </a:prstGeom>
          <a:noFill/>
        </p:spPr>
        <p:txBody>
          <a:bodyPr wrap="square" anchor="b" anchorCtr="1">
            <a:spAutoFit/>
          </a:bodyPr>
          <a:lstStyle/>
          <a:p>
            <a:pPr algn="ctr">
              <a:defRPr/>
            </a:pPr>
            <a:r>
              <a:rPr lang="en-US" sz="1000" b="1" dirty="0">
                <a:solidFill>
                  <a:schemeClr val="tx1"/>
                </a:solidFill>
                <a:latin typeface="Franklin Gothic Book" panose="020B0503020102020204" pitchFamily="34" charset="0"/>
              </a:rPr>
              <a:t>Distribution Statement A: Approved for public release. Distribution is unlimited. DOPSR</a:t>
            </a:r>
            <a:r>
              <a:rPr lang="en-US" sz="1000" b="1" baseline="0" dirty="0">
                <a:solidFill>
                  <a:schemeClr val="tx1"/>
                </a:solidFill>
                <a:latin typeface="Franklin Gothic Book" panose="020B0503020102020204" pitchFamily="34" charset="0"/>
              </a:rPr>
              <a:t> Case #</a:t>
            </a:r>
            <a:r>
              <a:rPr lang="en-US" sz="1000" b="1" dirty="0">
                <a:solidFill>
                  <a:schemeClr val="tx1"/>
                </a:solidFill>
                <a:latin typeface="Franklin Gothic Book" panose="020B0503020102020204" pitchFamily="34" charset="0"/>
              </a:rPr>
              <a:t>19-S-1163</a:t>
            </a:r>
          </a:p>
        </p:txBody>
      </p:sp>
      <p:pic>
        <p:nvPicPr>
          <p:cNvPr id="2" name="Picture 1"/>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8566187" y="413146"/>
            <a:ext cx="457200" cy="457200"/>
          </a:xfrm>
          <a:prstGeom prst="rect">
            <a:avLst/>
          </a:prstGeom>
        </p:spPr>
      </p:pic>
      <p:sp>
        <p:nvSpPr>
          <p:cNvPr id="10" name="Rectangle 9"/>
          <p:cNvSpPr/>
          <p:nvPr userDrawn="1"/>
        </p:nvSpPr>
        <p:spPr>
          <a:xfrm>
            <a:off x="3" y="6569253"/>
            <a:ext cx="1568915" cy="338554"/>
          </a:xfrm>
          <a:prstGeom prst="rect">
            <a:avLst/>
          </a:prstGeom>
        </p:spPr>
        <p:txBody>
          <a:bodyPr wrap="square">
            <a:spAutoFit/>
          </a:bodyPr>
          <a:lstStyle/>
          <a:p>
            <a:pPr>
              <a:defRPr/>
            </a:pPr>
            <a:r>
              <a:rPr lang="en-US" sz="800" b="1" dirty="0">
                <a:solidFill>
                  <a:prstClr val="white">
                    <a:lumMod val="50000"/>
                  </a:prstClr>
                </a:solidFill>
                <a:latin typeface="Arial" pitchFamily="34" charset="0"/>
              </a:rPr>
              <a:t>Space – AD Perspective</a:t>
            </a:r>
          </a:p>
          <a:p>
            <a:pPr>
              <a:defRPr/>
            </a:pPr>
            <a:r>
              <a:rPr lang="en-US" sz="800" b="1" dirty="0">
                <a:solidFill>
                  <a:prstClr val="white">
                    <a:lumMod val="50000"/>
                  </a:prstClr>
                </a:solidFill>
                <a:latin typeface="Arial" pitchFamily="34" charset="0"/>
              </a:rPr>
              <a:t>April</a:t>
            </a:r>
            <a:r>
              <a:rPr lang="en-US" sz="800" b="1" baseline="0" dirty="0">
                <a:solidFill>
                  <a:prstClr val="white">
                    <a:lumMod val="50000"/>
                  </a:prstClr>
                </a:solidFill>
                <a:latin typeface="Arial" pitchFamily="34" charset="0"/>
              </a:rPr>
              <a:t> 2019</a:t>
            </a:r>
            <a:endParaRPr lang="en-US" sz="800" b="1" dirty="0">
              <a:solidFill>
                <a:prstClr val="white">
                  <a:lumMod val="50000"/>
                </a:prstClr>
              </a:solidFill>
              <a:latin typeface="Arial" pitchFamily="34" charset="0"/>
            </a:endParaRPr>
          </a:p>
        </p:txBody>
      </p:sp>
    </p:spTree>
    <p:extLst>
      <p:ext uri="{BB962C8B-B14F-4D97-AF65-F5344CB8AC3E}">
        <p14:creationId xmlns:p14="http://schemas.microsoft.com/office/powerpoint/2010/main" val="3486215436"/>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6" r:id="rId3"/>
    <p:sldLayoutId id="2147484068" r:id="rId4"/>
    <p:sldLayoutId id="2147484069" r:id="rId5"/>
    <p:sldLayoutId id="2147484071" r:id="rId6"/>
    <p:sldLayoutId id="2147484072" r:id="rId7"/>
    <p:sldLayoutId id="2147484065" r:id="rId8"/>
    <p:sldLayoutId id="2147484073" r:id="rId9"/>
  </p:sldLayoutIdLst>
  <p:txStyles>
    <p:titleStyle>
      <a:lvl1pPr algn="ctr" rtl="0" fontAlgn="base">
        <a:lnSpc>
          <a:spcPct val="100000"/>
        </a:lnSpc>
        <a:spcBef>
          <a:spcPct val="0"/>
        </a:spcBef>
        <a:spcAft>
          <a:spcPct val="0"/>
        </a:spcAft>
        <a:defRPr lang="en-US" sz="3600" b="0" i="1" kern="1200" dirty="0" smtClean="0">
          <a:solidFill>
            <a:srgbClr val="091762"/>
          </a:solidFill>
          <a:effectLst>
            <a:outerShdw blurRad="38100" dist="38100" dir="2700000" algn="tl">
              <a:srgbClr val="000000">
                <a:alpha val="43137"/>
              </a:srgbClr>
            </a:outerShdw>
          </a:effectLst>
          <a:latin typeface="Franklin Gothic Medium" pitchFamily="34" charset="0"/>
          <a:ea typeface="+mj-ea"/>
          <a:cs typeface="+mj-cs"/>
        </a:defRPr>
      </a:lvl1pPr>
      <a:lvl2pPr algn="l" rtl="0" fontAlgn="base">
        <a:spcBef>
          <a:spcPct val="0"/>
        </a:spcBef>
        <a:spcAft>
          <a:spcPct val="0"/>
        </a:spcAft>
        <a:defRPr sz="3200" b="1">
          <a:solidFill>
            <a:schemeClr val="tx1"/>
          </a:solidFill>
          <a:latin typeface="Calibri" pitchFamily="34" charset="0"/>
        </a:defRPr>
      </a:lvl2pPr>
      <a:lvl3pPr algn="l" rtl="0" fontAlgn="base">
        <a:spcBef>
          <a:spcPct val="0"/>
        </a:spcBef>
        <a:spcAft>
          <a:spcPct val="0"/>
        </a:spcAft>
        <a:defRPr sz="3200" b="1">
          <a:solidFill>
            <a:schemeClr val="tx1"/>
          </a:solidFill>
          <a:latin typeface="Calibri" pitchFamily="34" charset="0"/>
        </a:defRPr>
      </a:lvl3pPr>
      <a:lvl4pPr algn="l" rtl="0" fontAlgn="base">
        <a:spcBef>
          <a:spcPct val="0"/>
        </a:spcBef>
        <a:spcAft>
          <a:spcPct val="0"/>
        </a:spcAft>
        <a:defRPr sz="3200" b="1">
          <a:solidFill>
            <a:schemeClr val="tx1"/>
          </a:solidFill>
          <a:latin typeface="Calibri" pitchFamily="34" charset="0"/>
        </a:defRPr>
      </a:lvl4pPr>
      <a:lvl5pPr algn="l" rtl="0" fontAlgn="base">
        <a:spcBef>
          <a:spcPct val="0"/>
        </a:spcBef>
        <a:spcAft>
          <a:spcPct val="0"/>
        </a:spcAft>
        <a:defRPr sz="3200" b="1">
          <a:solidFill>
            <a:schemeClr val="tx1"/>
          </a:solidFill>
          <a:latin typeface="Calibri" pitchFamily="34" charset="0"/>
        </a:defRPr>
      </a:lvl5pPr>
      <a:lvl6pPr marL="457200" algn="l" rtl="0" fontAlgn="base">
        <a:spcBef>
          <a:spcPct val="0"/>
        </a:spcBef>
        <a:spcAft>
          <a:spcPct val="0"/>
        </a:spcAft>
        <a:defRPr sz="3200" b="1">
          <a:solidFill>
            <a:schemeClr val="tx1"/>
          </a:solidFill>
          <a:latin typeface="Calibri" pitchFamily="34" charset="0"/>
        </a:defRPr>
      </a:lvl6pPr>
      <a:lvl7pPr marL="914400" algn="l" rtl="0" fontAlgn="base">
        <a:spcBef>
          <a:spcPct val="0"/>
        </a:spcBef>
        <a:spcAft>
          <a:spcPct val="0"/>
        </a:spcAft>
        <a:defRPr sz="3200" b="1">
          <a:solidFill>
            <a:schemeClr val="tx1"/>
          </a:solidFill>
          <a:latin typeface="Calibri" pitchFamily="34" charset="0"/>
        </a:defRPr>
      </a:lvl7pPr>
      <a:lvl8pPr marL="1371600" algn="l" rtl="0" fontAlgn="base">
        <a:spcBef>
          <a:spcPct val="0"/>
        </a:spcBef>
        <a:spcAft>
          <a:spcPct val="0"/>
        </a:spcAft>
        <a:defRPr sz="3200" b="1">
          <a:solidFill>
            <a:schemeClr val="tx1"/>
          </a:solidFill>
          <a:latin typeface="Calibri" pitchFamily="34" charset="0"/>
        </a:defRPr>
      </a:lvl8pPr>
      <a:lvl9pPr marL="1828800" algn="l" rtl="0" fontAlgn="base">
        <a:spcBef>
          <a:spcPct val="0"/>
        </a:spcBef>
        <a:spcAft>
          <a:spcPct val="0"/>
        </a:spcAft>
        <a:defRPr sz="3200" b="1">
          <a:solidFill>
            <a:schemeClr val="tx1"/>
          </a:solidFill>
          <a:latin typeface="Calibri" pitchFamily="34" charset="0"/>
        </a:defRPr>
      </a:lvl9pPr>
    </p:titleStyle>
    <p:bodyStyle>
      <a:lvl1pPr marL="231775" indent="-231775" algn="l" rtl="0" fontAlgn="base">
        <a:spcBef>
          <a:spcPts val="600"/>
        </a:spcBef>
        <a:spcAft>
          <a:spcPts val="300"/>
        </a:spcAft>
        <a:buClr>
          <a:srgbClr val="002060"/>
        </a:buClr>
        <a:buFont typeface="Wingdings" pitchFamily="2" charset="2"/>
        <a:buChar char="§"/>
        <a:defRPr sz="2800" kern="1200">
          <a:solidFill>
            <a:schemeClr val="tx1">
              <a:lumMod val="75000"/>
              <a:lumOff val="25000"/>
            </a:schemeClr>
          </a:solidFill>
          <a:latin typeface="Franklin Gothic Medium" pitchFamily="34" charset="0"/>
          <a:ea typeface="+mn-ea"/>
          <a:cs typeface="+mn-cs"/>
        </a:defRPr>
      </a:lvl1pPr>
      <a:lvl2pPr marL="573088" indent="-225425" algn="l" rtl="0" fontAlgn="base">
        <a:spcBef>
          <a:spcPts val="400"/>
        </a:spcBef>
        <a:spcAft>
          <a:spcPct val="0"/>
        </a:spcAft>
        <a:buFont typeface="Arial" charset="0"/>
        <a:buChar char="–"/>
        <a:defRPr sz="2400" kern="1200">
          <a:solidFill>
            <a:schemeClr val="tx1">
              <a:lumMod val="75000"/>
              <a:lumOff val="25000"/>
            </a:schemeClr>
          </a:solidFill>
          <a:latin typeface="Franklin Gothic Book" pitchFamily="34" charset="0"/>
          <a:ea typeface="+mn-ea"/>
          <a:cs typeface="+mn-cs"/>
        </a:defRPr>
      </a:lvl2pPr>
      <a:lvl3pPr marL="682625" indent="-111125" algn="l" rtl="0" fontAlgn="base">
        <a:spcBef>
          <a:spcPct val="20000"/>
        </a:spcBef>
        <a:spcAft>
          <a:spcPct val="0"/>
        </a:spcAft>
        <a:buFont typeface="Arial" charset="0"/>
        <a:buChar char="•"/>
        <a:defRPr sz="2000" kern="1200">
          <a:solidFill>
            <a:schemeClr val="tx1">
              <a:lumMod val="75000"/>
              <a:lumOff val="25000"/>
            </a:schemeClr>
          </a:solidFill>
          <a:latin typeface="Franklin Gothic Book" pitchFamily="34" charset="0"/>
          <a:ea typeface="+mn-ea"/>
          <a:cs typeface="+mn-cs"/>
        </a:defRPr>
      </a:lvl3pPr>
      <a:lvl4pPr marL="1600200" indent="-228600" algn="l" rtl="0" fontAlgn="base">
        <a:spcBef>
          <a:spcPct val="20000"/>
        </a:spcBef>
        <a:spcAft>
          <a:spcPct val="0"/>
        </a:spcAft>
        <a:buFont typeface="Arial" charset="0"/>
        <a:buChar char="–"/>
        <a:defRPr sz="1100" kern="1200">
          <a:solidFill>
            <a:schemeClr val="tx1">
              <a:lumMod val="75000"/>
              <a:lumOff val="25000"/>
            </a:schemeClr>
          </a:solidFill>
          <a:latin typeface="Franklin Gothic Book" pitchFamily="34" charset="0"/>
          <a:ea typeface="+mn-ea"/>
          <a:cs typeface="+mn-cs"/>
        </a:defRPr>
      </a:lvl4pPr>
      <a:lvl5pPr marL="2057400" indent="-228600" algn="l" rtl="0" fontAlgn="base">
        <a:spcBef>
          <a:spcPct val="20000"/>
        </a:spcBef>
        <a:spcAft>
          <a:spcPct val="0"/>
        </a:spcAft>
        <a:buFont typeface="Arial" charset="0"/>
        <a:buChar char="»"/>
        <a:defRPr sz="1100" kern="1200">
          <a:solidFill>
            <a:schemeClr val="tx1">
              <a:lumMod val="75000"/>
              <a:lumOff val="25000"/>
            </a:schemeClr>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emf"/><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emf"/></Relationships>
</file>

<file path=ppt/slides/_rels/slide1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4.jpeg"/><Relationship Id="rId3" Type="http://schemas.openxmlformats.org/officeDocument/2006/relationships/image" Target="../media/image38.jpeg"/><Relationship Id="rId7" Type="http://schemas.openxmlformats.org/officeDocument/2006/relationships/image" Target="../media/image40.png"/><Relationship Id="rId12" Type="http://schemas.openxmlformats.org/officeDocument/2006/relationships/image" Target="../media/image43.jpeg"/><Relationship Id="rId17" Type="http://schemas.openxmlformats.org/officeDocument/2006/relationships/image" Target="../media/image47.jpeg"/><Relationship Id="rId2" Type="http://schemas.openxmlformats.org/officeDocument/2006/relationships/notesSlide" Target="../notesSlides/notesSlide14.xml"/><Relationship Id="rId16" Type="http://schemas.openxmlformats.org/officeDocument/2006/relationships/image" Target="../media/image46.jpe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42.jpeg"/><Relationship Id="rId5" Type="http://schemas.openxmlformats.org/officeDocument/2006/relationships/image" Target="../media/image39.png"/><Relationship Id="rId15" Type="http://schemas.microsoft.com/office/2007/relationships/hdphoto" Target="../media/hdphoto5.wdp"/><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1.jpeg"/><Relationship Id="rId1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Dean Ridgely, Acting Assistant Director for Space, OUSD(R&amp;E)</a:t>
            </a:r>
            <a:br>
              <a:rPr lang="en-US" dirty="0"/>
            </a:br>
            <a:br>
              <a:rPr lang="en-US" dirty="0"/>
            </a:br>
            <a:r>
              <a:rPr lang="en-US" dirty="0"/>
              <a:t>NDIA S&amp;ET Conference</a:t>
            </a:r>
            <a:br>
              <a:rPr lang="en-US" dirty="0"/>
            </a:br>
            <a:r>
              <a:rPr lang="en-US" dirty="0"/>
              <a:t>San Diego, CA | April 3, 2019</a:t>
            </a:r>
          </a:p>
        </p:txBody>
      </p:sp>
      <p:sp>
        <p:nvSpPr>
          <p:cNvPr id="5" name="Subtitle 4"/>
          <p:cNvSpPr>
            <a:spLocks noGrp="1"/>
          </p:cNvSpPr>
          <p:nvPr>
            <p:ph type="subTitle" idx="1"/>
          </p:nvPr>
        </p:nvSpPr>
        <p:spPr>
          <a:xfrm>
            <a:off x="500988" y="1905000"/>
            <a:ext cx="5708616" cy="2209799"/>
          </a:xfrm>
        </p:spPr>
        <p:txBody>
          <a:bodyPr>
            <a:normAutofit/>
          </a:bodyPr>
          <a:lstStyle/>
          <a:p>
            <a:r>
              <a:rPr lang="en-US" dirty="0"/>
              <a:t>Space – Assistant Director Perspectives</a:t>
            </a:r>
          </a:p>
        </p:txBody>
      </p:sp>
    </p:spTree>
    <p:extLst>
      <p:ext uri="{BB962C8B-B14F-4D97-AF65-F5344CB8AC3E}">
        <p14:creationId xmlns:p14="http://schemas.microsoft.com/office/powerpoint/2010/main" val="1472408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8951" y="97840"/>
            <a:ext cx="7931149" cy="1069899"/>
          </a:xfrm>
        </p:spPr>
        <p:txBody>
          <a:bodyPr>
            <a:normAutofit fontScale="90000"/>
          </a:bodyPr>
          <a:lstStyle/>
          <a:p>
            <a:r>
              <a:rPr lang="en-US" dirty="0"/>
              <a:t>Mature Technology to Capability Paradigm</a:t>
            </a:r>
          </a:p>
        </p:txBody>
      </p:sp>
      <p:sp>
        <p:nvSpPr>
          <p:cNvPr id="4" name="Rectangle 3">
            <a:extLst>
              <a:ext uri="{FF2B5EF4-FFF2-40B4-BE49-F238E27FC236}">
                <a16:creationId xmlns:a16="http://schemas.microsoft.com/office/drawing/2014/main" id="{E705F5DA-5F71-4D32-9002-7FA50656B72B}"/>
              </a:ext>
            </a:extLst>
          </p:cNvPr>
          <p:cNvSpPr/>
          <p:nvPr/>
        </p:nvSpPr>
        <p:spPr>
          <a:xfrm>
            <a:off x="3697438" y="1247325"/>
            <a:ext cx="1733746" cy="4887157"/>
          </a:xfrm>
          <a:prstGeom prst="rect">
            <a:avLst/>
          </a:prstGeom>
          <a:gradFill flip="none" rotWithShape="1">
            <a:gsLst>
              <a:gs pos="0">
                <a:schemeClr val="bg1">
                  <a:lumMod val="85000"/>
                </a:schemeClr>
              </a:gs>
              <a:gs pos="61000">
                <a:schemeClr val="bg1">
                  <a:lumMod val="95000"/>
                </a:schemeClr>
              </a:gs>
              <a:gs pos="100000">
                <a:schemeClr val="bg1"/>
              </a:gs>
            </a:gsLst>
            <a:lin ang="16200000" scaled="1"/>
            <a:tileRect/>
          </a:gradFill>
          <a:ln w="9525">
            <a:gradFill flip="none" rotWithShape="1">
              <a:gsLst>
                <a:gs pos="0">
                  <a:schemeClr val="bg1">
                    <a:lumMod val="95000"/>
                  </a:schemeClr>
                </a:gs>
                <a:gs pos="47000">
                  <a:schemeClr val="bg1">
                    <a:lumMod val="85000"/>
                  </a:schemeClr>
                </a:gs>
                <a:gs pos="100000">
                  <a:schemeClr val="bg1">
                    <a:lumMod val="5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09943C7-655E-4168-A7CF-247FF521375D}"/>
              </a:ext>
            </a:extLst>
          </p:cNvPr>
          <p:cNvSpPr/>
          <p:nvPr/>
        </p:nvSpPr>
        <p:spPr>
          <a:xfrm>
            <a:off x="198842" y="1247325"/>
            <a:ext cx="1733746" cy="4887157"/>
          </a:xfrm>
          <a:prstGeom prst="rect">
            <a:avLst/>
          </a:prstGeom>
          <a:gradFill flip="none" rotWithShape="1">
            <a:gsLst>
              <a:gs pos="0">
                <a:schemeClr val="bg1">
                  <a:lumMod val="85000"/>
                </a:schemeClr>
              </a:gs>
              <a:gs pos="12000">
                <a:schemeClr val="bg1">
                  <a:lumMod val="95000"/>
                </a:schemeClr>
              </a:gs>
              <a:gs pos="100000">
                <a:schemeClr val="bg1"/>
              </a:gs>
            </a:gsLst>
            <a:lin ang="16200000" scaled="1"/>
            <a:tileRect/>
          </a:gradFill>
          <a:ln w="9525">
            <a:gradFill flip="none" rotWithShape="1">
              <a:gsLst>
                <a:gs pos="0">
                  <a:schemeClr val="bg1">
                    <a:lumMod val="95000"/>
                  </a:schemeClr>
                </a:gs>
                <a:gs pos="75000">
                  <a:schemeClr val="bg1">
                    <a:lumMod val="85000"/>
                  </a:schemeClr>
                </a:gs>
                <a:gs pos="100000">
                  <a:schemeClr val="bg1">
                    <a:lumMod val="5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F33F966-6887-4FCF-8E55-04B9956F4E1C}"/>
              </a:ext>
            </a:extLst>
          </p:cNvPr>
          <p:cNvSpPr/>
          <p:nvPr/>
        </p:nvSpPr>
        <p:spPr>
          <a:xfrm>
            <a:off x="1948140" y="1247325"/>
            <a:ext cx="1733746" cy="4887157"/>
          </a:xfrm>
          <a:prstGeom prst="rect">
            <a:avLst/>
          </a:prstGeom>
          <a:gradFill flip="none" rotWithShape="1">
            <a:gsLst>
              <a:gs pos="0">
                <a:schemeClr val="bg1">
                  <a:lumMod val="85000"/>
                </a:schemeClr>
              </a:gs>
              <a:gs pos="44000">
                <a:schemeClr val="bg1">
                  <a:lumMod val="95000"/>
                </a:schemeClr>
              </a:gs>
              <a:gs pos="100000">
                <a:schemeClr val="bg1"/>
              </a:gs>
            </a:gsLst>
            <a:lin ang="16200000" scaled="1"/>
            <a:tileRect/>
          </a:gradFill>
          <a:ln w="9525">
            <a:gradFill flip="none" rotWithShape="1">
              <a:gsLst>
                <a:gs pos="0">
                  <a:schemeClr val="bg1">
                    <a:lumMod val="95000"/>
                  </a:schemeClr>
                </a:gs>
                <a:gs pos="63000">
                  <a:schemeClr val="bg1">
                    <a:lumMod val="85000"/>
                  </a:schemeClr>
                </a:gs>
                <a:gs pos="100000">
                  <a:schemeClr val="bg1">
                    <a:lumMod val="5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630452-CC78-4805-8984-B23FB1340494}"/>
              </a:ext>
            </a:extLst>
          </p:cNvPr>
          <p:cNvSpPr/>
          <p:nvPr/>
        </p:nvSpPr>
        <p:spPr>
          <a:xfrm>
            <a:off x="5446736" y="1247325"/>
            <a:ext cx="1733746" cy="4887157"/>
          </a:xfrm>
          <a:prstGeom prst="rect">
            <a:avLst/>
          </a:prstGeom>
          <a:gradFill flip="none" rotWithShape="1">
            <a:gsLst>
              <a:gs pos="0">
                <a:schemeClr val="bg1">
                  <a:lumMod val="82000"/>
                </a:schemeClr>
              </a:gs>
              <a:gs pos="80000">
                <a:schemeClr val="bg1">
                  <a:lumMod val="95000"/>
                </a:schemeClr>
              </a:gs>
              <a:gs pos="100000">
                <a:schemeClr val="bg1">
                  <a:alpha val="65000"/>
                </a:schemeClr>
              </a:gs>
            </a:gsLst>
            <a:lin ang="16200000" scaled="1"/>
            <a:tileRect/>
          </a:gradFill>
          <a:ln w="9525">
            <a:gradFill flip="none" rotWithShape="1">
              <a:gsLst>
                <a:gs pos="0">
                  <a:schemeClr val="bg1">
                    <a:lumMod val="95000"/>
                    <a:alpha val="0"/>
                  </a:schemeClr>
                </a:gs>
                <a:gs pos="28000">
                  <a:schemeClr val="bg1">
                    <a:lumMod val="85000"/>
                  </a:schemeClr>
                </a:gs>
                <a:gs pos="100000">
                  <a:schemeClr val="bg1">
                    <a:lumMod val="5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E11491-17BA-4BB1-A6D6-0244AB05E046}"/>
              </a:ext>
            </a:extLst>
          </p:cNvPr>
          <p:cNvSpPr/>
          <p:nvPr/>
        </p:nvSpPr>
        <p:spPr>
          <a:xfrm>
            <a:off x="7196035" y="1247325"/>
            <a:ext cx="1733746" cy="4887157"/>
          </a:xfrm>
          <a:prstGeom prst="rect">
            <a:avLst/>
          </a:prstGeom>
          <a:gradFill flip="none" rotWithShape="1">
            <a:gsLst>
              <a:gs pos="0">
                <a:schemeClr val="bg1">
                  <a:lumMod val="85000"/>
                </a:schemeClr>
              </a:gs>
              <a:gs pos="92000">
                <a:schemeClr val="bg1">
                  <a:lumMod val="95000"/>
                </a:schemeClr>
              </a:gs>
              <a:gs pos="100000">
                <a:schemeClr val="bg1">
                  <a:alpha val="76000"/>
                </a:schemeClr>
              </a:gs>
            </a:gsLst>
            <a:lin ang="16200000" scaled="1"/>
            <a:tileRect/>
          </a:gradFill>
          <a:ln w="9525">
            <a:gradFill flip="none" rotWithShape="1">
              <a:gsLst>
                <a:gs pos="0">
                  <a:schemeClr val="bg1">
                    <a:lumMod val="95000"/>
                    <a:alpha val="0"/>
                  </a:schemeClr>
                </a:gs>
                <a:gs pos="10000">
                  <a:schemeClr val="bg1">
                    <a:lumMod val="85000"/>
                  </a:schemeClr>
                </a:gs>
                <a:gs pos="100000">
                  <a:schemeClr val="bg1">
                    <a:lumMod val="5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9AF023-C9A4-40FF-9437-A7A6817E9C52}"/>
              </a:ext>
            </a:extLst>
          </p:cNvPr>
          <p:cNvSpPr/>
          <p:nvPr/>
        </p:nvSpPr>
        <p:spPr>
          <a:xfrm>
            <a:off x="2088052" y="3831175"/>
            <a:ext cx="1481078" cy="2309907"/>
          </a:xfrm>
          <a:prstGeom prst="rect">
            <a:avLst/>
          </a:prstGeom>
          <a:gradFill flip="none" rotWithShape="1">
            <a:gsLst>
              <a:gs pos="77000">
                <a:srgbClr val="A5C264">
                  <a:alpha val="83000"/>
                </a:srgbClr>
              </a:gs>
              <a:gs pos="100000">
                <a:srgbClr val="A1C159"/>
              </a:gs>
              <a:gs pos="0">
                <a:schemeClr val="accent3">
                  <a:lumMod val="75000"/>
                  <a:alpha val="1000"/>
                </a:schemeClr>
              </a:gs>
              <a:gs pos="59000">
                <a:schemeClr val="accent3">
                  <a:alpha val="16000"/>
                </a:schemeClr>
              </a:gs>
            </a:gsLst>
            <a:lin ang="16200000" scaled="1"/>
            <a:tileRect/>
          </a:gradFill>
          <a:ln w="9525">
            <a:gradFill flip="none" rotWithShape="1">
              <a:gsLst>
                <a:gs pos="0">
                  <a:schemeClr val="bg1">
                    <a:lumMod val="95000"/>
                  </a:schemeClr>
                </a:gs>
                <a:gs pos="66000">
                  <a:schemeClr val="bg1">
                    <a:lumMod val="85000"/>
                    <a:alpha val="43000"/>
                  </a:schemeClr>
                </a:gs>
                <a:gs pos="100000">
                  <a:schemeClr val="bg1">
                    <a:lumMod val="50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fontAlgn="auto">
              <a:spcBef>
                <a:spcPts val="0"/>
              </a:spcBef>
              <a:spcAft>
                <a:spcPts val="0"/>
              </a:spcAft>
              <a:defRPr/>
            </a:pPr>
            <a:r>
              <a:rPr lang="en-US" sz="1400" b="1" kern="0" dirty="0">
                <a:solidFill>
                  <a:prstClr val="white"/>
                </a:solidFill>
                <a:effectLst>
                  <a:outerShdw blurRad="38100" dist="38100" dir="2700000" algn="tl">
                    <a:srgbClr val="000000">
                      <a:alpha val="43137"/>
                    </a:srgbClr>
                  </a:outerShdw>
                </a:effectLst>
                <a:latin typeface="Arial"/>
                <a:cs typeface="Calibri" panose="020F0502020204030204" pitchFamily="34" charset="0"/>
              </a:rPr>
              <a:t>White Paper &amp; Quad Chart Phase</a:t>
            </a:r>
          </a:p>
        </p:txBody>
      </p:sp>
      <p:sp>
        <p:nvSpPr>
          <p:cNvPr id="10" name="Rectangle 9">
            <a:extLst>
              <a:ext uri="{FF2B5EF4-FFF2-40B4-BE49-F238E27FC236}">
                <a16:creationId xmlns:a16="http://schemas.microsoft.com/office/drawing/2014/main" id="{2FAB8D14-2453-4830-A865-BE61D7B36980}"/>
              </a:ext>
            </a:extLst>
          </p:cNvPr>
          <p:cNvSpPr/>
          <p:nvPr/>
        </p:nvSpPr>
        <p:spPr>
          <a:xfrm>
            <a:off x="5563352" y="3019005"/>
            <a:ext cx="1481078" cy="3115464"/>
          </a:xfrm>
          <a:prstGeom prst="rect">
            <a:avLst/>
          </a:prstGeom>
          <a:gradFill flip="none" rotWithShape="1">
            <a:gsLst>
              <a:gs pos="87000">
                <a:srgbClr val="A5C264">
                  <a:alpha val="83000"/>
                </a:srgbClr>
              </a:gs>
              <a:gs pos="100000">
                <a:srgbClr val="A1C159"/>
              </a:gs>
              <a:gs pos="0">
                <a:schemeClr val="accent3">
                  <a:lumMod val="75000"/>
                  <a:alpha val="1000"/>
                </a:schemeClr>
              </a:gs>
              <a:gs pos="71000">
                <a:schemeClr val="accent3">
                  <a:alpha val="10000"/>
                </a:schemeClr>
              </a:gs>
            </a:gsLst>
            <a:lin ang="16200000" scaled="1"/>
            <a:tileRect/>
          </a:gradFill>
          <a:ln w="9525">
            <a:gradFill flip="none" rotWithShape="1">
              <a:gsLst>
                <a:gs pos="0">
                  <a:schemeClr val="bg1">
                    <a:lumMod val="95000"/>
                  </a:schemeClr>
                </a:gs>
                <a:gs pos="66000">
                  <a:schemeClr val="bg1">
                    <a:lumMod val="85000"/>
                    <a:alpha val="43000"/>
                  </a:schemeClr>
                </a:gs>
                <a:gs pos="100000">
                  <a:schemeClr val="bg1">
                    <a:lumMod val="50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auto">
              <a:spcBef>
                <a:spcPts val="0"/>
              </a:spcBef>
              <a:spcAft>
                <a:spcPts val="0"/>
              </a:spcAft>
            </a:pPr>
            <a:r>
              <a:rPr lang="en-US" sz="1400" b="1" kern="0" dirty="0">
                <a:solidFill>
                  <a:prstClr val="white"/>
                </a:solidFill>
                <a:effectLst>
                  <a:outerShdw blurRad="38100" dist="38100" dir="2700000" algn="tl">
                    <a:srgbClr val="000000">
                      <a:alpha val="43137"/>
                    </a:srgbClr>
                  </a:outerShdw>
                </a:effectLst>
                <a:latin typeface="Arial"/>
                <a:cs typeface="Calibri" panose="020F0502020204030204" pitchFamily="34" charset="0"/>
              </a:rPr>
              <a:t>Demonstration Phase</a:t>
            </a:r>
          </a:p>
        </p:txBody>
      </p:sp>
      <p:sp>
        <p:nvSpPr>
          <p:cNvPr id="11" name="Rectangle 10">
            <a:extLst>
              <a:ext uri="{FF2B5EF4-FFF2-40B4-BE49-F238E27FC236}">
                <a16:creationId xmlns:a16="http://schemas.microsoft.com/office/drawing/2014/main" id="{838F0FDA-02A9-41AF-BECA-8AE5E4EF5B7D}"/>
              </a:ext>
            </a:extLst>
          </p:cNvPr>
          <p:cNvSpPr/>
          <p:nvPr/>
        </p:nvSpPr>
        <p:spPr>
          <a:xfrm>
            <a:off x="7320782" y="2490038"/>
            <a:ext cx="1481078" cy="3625990"/>
          </a:xfrm>
          <a:prstGeom prst="rect">
            <a:avLst/>
          </a:prstGeom>
          <a:gradFill flip="none" rotWithShape="1">
            <a:gsLst>
              <a:gs pos="87000">
                <a:srgbClr val="A5C264">
                  <a:alpha val="83000"/>
                </a:srgbClr>
              </a:gs>
              <a:gs pos="100000">
                <a:srgbClr val="A1C159"/>
              </a:gs>
              <a:gs pos="0">
                <a:schemeClr val="accent3">
                  <a:lumMod val="75000"/>
                  <a:alpha val="1000"/>
                </a:schemeClr>
              </a:gs>
              <a:gs pos="59000">
                <a:schemeClr val="accent3">
                  <a:alpha val="8000"/>
                </a:schemeClr>
              </a:gs>
            </a:gsLst>
            <a:lin ang="16200000" scaled="1"/>
            <a:tileRect/>
          </a:gradFill>
          <a:ln w="9525">
            <a:gradFill flip="none" rotWithShape="1">
              <a:gsLst>
                <a:gs pos="0">
                  <a:schemeClr val="bg1">
                    <a:lumMod val="95000"/>
                  </a:schemeClr>
                </a:gs>
                <a:gs pos="66000">
                  <a:schemeClr val="bg1">
                    <a:lumMod val="85000"/>
                    <a:alpha val="43000"/>
                  </a:schemeClr>
                </a:gs>
                <a:gs pos="100000">
                  <a:schemeClr val="bg1">
                    <a:lumMod val="50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auto">
              <a:spcBef>
                <a:spcPts val="0"/>
              </a:spcBef>
              <a:spcAft>
                <a:spcPts val="0"/>
              </a:spcAft>
            </a:pPr>
            <a:r>
              <a:rPr lang="en-US" sz="1400" b="1" kern="0" dirty="0">
                <a:solidFill>
                  <a:prstClr val="white"/>
                </a:solidFill>
                <a:effectLst>
                  <a:outerShdw blurRad="38100" dist="38100" dir="2700000" algn="tl">
                    <a:srgbClr val="000000">
                      <a:alpha val="43137"/>
                    </a:srgbClr>
                  </a:outerShdw>
                </a:effectLst>
                <a:latin typeface="Arial"/>
                <a:cs typeface="Calibri" panose="020F0502020204030204" pitchFamily="34" charset="0"/>
              </a:rPr>
              <a:t>Transition Capability to Warfighter</a:t>
            </a:r>
          </a:p>
        </p:txBody>
      </p:sp>
      <p:sp>
        <p:nvSpPr>
          <p:cNvPr id="16" name="TextBox 15">
            <a:extLst>
              <a:ext uri="{FF2B5EF4-FFF2-40B4-BE49-F238E27FC236}">
                <a16:creationId xmlns:a16="http://schemas.microsoft.com/office/drawing/2014/main" id="{63AE53AF-1F67-4F31-892C-CBECAFA443B6}"/>
              </a:ext>
            </a:extLst>
          </p:cNvPr>
          <p:cNvSpPr txBox="1"/>
          <p:nvPr/>
        </p:nvSpPr>
        <p:spPr>
          <a:xfrm>
            <a:off x="198842" y="6171849"/>
            <a:ext cx="8756562" cy="369332"/>
          </a:xfrm>
          <a:prstGeom prst="rect">
            <a:avLst/>
          </a:prstGeom>
          <a:solidFill>
            <a:srgbClr val="1E2C54"/>
          </a:solidFill>
          <a:ln>
            <a:noFill/>
          </a:ln>
          <a:effectLst>
            <a:outerShdw blurRad="44450" dist="27940" dir="5400000" algn="ctr">
              <a:srgbClr val="000000">
                <a:alpha val="32000"/>
              </a:srgbClr>
            </a:outerShdw>
          </a:effectLst>
        </p:spPr>
        <p:txBody>
          <a:bodyPr wrap="square" rtlCol="0">
            <a:spAutoFit/>
          </a:bodyPr>
          <a:lstStyle/>
          <a:p>
            <a:pPr algn="ctr" defTabSz="457200" eaLnBrk="1" hangingPunct="1">
              <a:spcBef>
                <a:spcPts val="600"/>
              </a:spcBef>
              <a:spcAft>
                <a:spcPts val="300"/>
              </a:spcAft>
              <a:buClr>
                <a:srgbClr val="002060"/>
              </a:buClr>
              <a:defRPr/>
            </a:pPr>
            <a:r>
              <a:rPr lang="en-US" dirty="0">
                <a:solidFill>
                  <a:schemeClr val="bg1"/>
                </a:solidFill>
                <a:latin typeface="Franklin Gothic Medium" pitchFamily="34" charset="0"/>
              </a:rPr>
              <a:t>New paradigm accelerates impact on lethality and combat readiness</a:t>
            </a:r>
          </a:p>
        </p:txBody>
      </p:sp>
      <p:cxnSp>
        <p:nvCxnSpPr>
          <p:cNvPr id="17" name="Straight Connector 16">
            <a:extLst>
              <a:ext uri="{FF2B5EF4-FFF2-40B4-BE49-F238E27FC236}">
                <a16:creationId xmlns:a16="http://schemas.microsoft.com/office/drawing/2014/main" id="{94F0D27D-86ED-4CC9-AECA-69253CA7DD01}"/>
              </a:ext>
            </a:extLst>
          </p:cNvPr>
          <p:cNvCxnSpPr/>
          <p:nvPr/>
        </p:nvCxnSpPr>
        <p:spPr>
          <a:xfrm>
            <a:off x="215458" y="6134482"/>
            <a:ext cx="8739946"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Diamond 17">
            <a:extLst>
              <a:ext uri="{FF2B5EF4-FFF2-40B4-BE49-F238E27FC236}">
                <a16:creationId xmlns:a16="http://schemas.microsoft.com/office/drawing/2014/main" id="{54A947B5-ABE9-4996-9E8A-6EF8FEEFC9E6}"/>
              </a:ext>
            </a:extLst>
          </p:cNvPr>
          <p:cNvSpPr/>
          <p:nvPr/>
        </p:nvSpPr>
        <p:spPr>
          <a:xfrm>
            <a:off x="1868731" y="6058672"/>
            <a:ext cx="151621" cy="151621"/>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F5204BAE-95B6-443F-963A-AAF08D9B8757}"/>
              </a:ext>
            </a:extLst>
          </p:cNvPr>
          <p:cNvSpPr/>
          <p:nvPr/>
        </p:nvSpPr>
        <p:spPr>
          <a:xfrm>
            <a:off x="3610045" y="6058672"/>
            <a:ext cx="151621" cy="151621"/>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143F7895-C50F-4246-9F04-61DC165C809E}"/>
              </a:ext>
            </a:extLst>
          </p:cNvPr>
          <p:cNvSpPr/>
          <p:nvPr/>
        </p:nvSpPr>
        <p:spPr>
          <a:xfrm>
            <a:off x="5358834" y="6058672"/>
            <a:ext cx="151621" cy="151621"/>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799E3356-7545-42F9-9336-214C1AEDDE1C}"/>
              </a:ext>
            </a:extLst>
          </p:cNvPr>
          <p:cNvSpPr/>
          <p:nvPr/>
        </p:nvSpPr>
        <p:spPr>
          <a:xfrm>
            <a:off x="7126850" y="6058672"/>
            <a:ext cx="151621" cy="151621"/>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
            <a:extLst>
              <a:ext uri="{FF2B5EF4-FFF2-40B4-BE49-F238E27FC236}">
                <a16:creationId xmlns:a16="http://schemas.microsoft.com/office/drawing/2014/main" id="{9B371244-1342-45BB-9FA1-F4E53A4F32C5}"/>
              </a:ext>
            </a:extLst>
          </p:cNvPr>
          <p:cNvSpPr/>
          <p:nvPr/>
        </p:nvSpPr>
        <p:spPr>
          <a:xfrm>
            <a:off x="145657" y="1048031"/>
            <a:ext cx="453154" cy="463628"/>
          </a:xfrm>
          <a:custGeom>
            <a:avLst/>
            <a:gdLst>
              <a:gd name="connsiteX0" fmla="*/ 0 w 453154"/>
              <a:gd name="connsiteY0" fmla="*/ 445062 h 445062"/>
              <a:gd name="connsiteX1" fmla="*/ 0 w 453154"/>
              <a:gd name="connsiteY1" fmla="*/ 0 h 445062"/>
              <a:gd name="connsiteX2" fmla="*/ 453154 w 453154"/>
              <a:gd name="connsiteY2" fmla="*/ 0 h 445062"/>
            </a:gdLst>
            <a:ahLst/>
            <a:cxnLst>
              <a:cxn ang="0">
                <a:pos x="connsiteX0" y="connsiteY0"/>
              </a:cxn>
              <a:cxn ang="0">
                <a:pos x="connsiteX1" y="connsiteY1"/>
              </a:cxn>
              <a:cxn ang="0">
                <a:pos x="connsiteX2" y="connsiteY2"/>
              </a:cxn>
            </a:cxnLst>
            <a:rect l="l" t="t" r="r" b="b"/>
            <a:pathLst>
              <a:path w="453154" h="445062">
                <a:moveTo>
                  <a:pt x="0" y="445062"/>
                </a:moveTo>
                <a:lnTo>
                  <a:pt x="0" y="0"/>
                </a:lnTo>
                <a:lnTo>
                  <a:pt x="453154" y="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7">
            <a:extLst>
              <a:ext uri="{FF2B5EF4-FFF2-40B4-BE49-F238E27FC236}">
                <a16:creationId xmlns:a16="http://schemas.microsoft.com/office/drawing/2014/main" id="{76905C56-39E1-4DB7-A11B-8C7854991614}"/>
              </a:ext>
            </a:extLst>
          </p:cNvPr>
          <p:cNvSpPr/>
          <p:nvPr/>
        </p:nvSpPr>
        <p:spPr>
          <a:xfrm rot="10800000">
            <a:off x="5006948" y="2725434"/>
            <a:ext cx="453154" cy="445062"/>
          </a:xfrm>
          <a:custGeom>
            <a:avLst/>
            <a:gdLst>
              <a:gd name="connsiteX0" fmla="*/ 0 w 453154"/>
              <a:gd name="connsiteY0" fmla="*/ 445062 h 445062"/>
              <a:gd name="connsiteX1" fmla="*/ 0 w 453154"/>
              <a:gd name="connsiteY1" fmla="*/ 0 h 445062"/>
              <a:gd name="connsiteX2" fmla="*/ 453154 w 453154"/>
              <a:gd name="connsiteY2" fmla="*/ 0 h 445062"/>
            </a:gdLst>
            <a:ahLst/>
            <a:cxnLst>
              <a:cxn ang="0">
                <a:pos x="connsiteX0" y="connsiteY0"/>
              </a:cxn>
              <a:cxn ang="0">
                <a:pos x="connsiteX1" y="connsiteY1"/>
              </a:cxn>
              <a:cxn ang="0">
                <a:pos x="connsiteX2" y="connsiteY2"/>
              </a:cxn>
            </a:cxnLst>
            <a:rect l="l" t="t" r="r" b="b"/>
            <a:pathLst>
              <a:path w="453154" h="445062">
                <a:moveTo>
                  <a:pt x="0" y="445062"/>
                </a:moveTo>
                <a:lnTo>
                  <a:pt x="0" y="0"/>
                </a:lnTo>
                <a:lnTo>
                  <a:pt x="453154" y="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C269ECE-A210-480E-AB9E-F59B763230E1}"/>
              </a:ext>
            </a:extLst>
          </p:cNvPr>
          <p:cNvCxnSpPr>
            <a:cxnSpLocks/>
            <a:endCxn id="14" idx="0"/>
          </p:cNvCxnSpPr>
          <p:nvPr/>
        </p:nvCxnSpPr>
        <p:spPr>
          <a:xfrm>
            <a:off x="6304804" y="3524557"/>
            <a:ext cx="0" cy="2238571"/>
          </a:xfrm>
          <a:prstGeom prst="line">
            <a:avLst/>
          </a:prstGeom>
          <a:ln>
            <a:gradFill flip="none" rotWithShape="1">
              <a:gsLst>
                <a:gs pos="0">
                  <a:srgbClr val="D2D5CB">
                    <a:alpha val="62000"/>
                  </a:srgbClr>
                </a:gs>
                <a:gs pos="83000">
                  <a:schemeClr val="accent3">
                    <a:alpha val="72000"/>
                  </a:schemeClr>
                </a:gs>
                <a:gs pos="100000">
                  <a:schemeClr val="accent3">
                    <a:lumMod val="75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D55236D-470E-4A79-9BF4-CA44F1777B6E}"/>
              </a:ext>
            </a:extLst>
          </p:cNvPr>
          <p:cNvCxnSpPr>
            <a:cxnSpLocks/>
          </p:cNvCxnSpPr>
          <p:nvPr/>
        </p:nvCxnSpPr>
        <p:spPr>
          <a:xfrm>
            <a:off x="8061081" y="3265559"/>
            <a:ext cx="0" cy="2590188"/>
          </a:xfrm>
          <a:prstGeom prst="line">
            <a:avLst/>
          </a:prstGeom>
          <a:ln>
            <a:gradFill flip="none" rotWithShape="1">
              <a:gsLst>
                <a:gs pos="0">
                  <a:srgbClr val="D2D5CB">
                    <a:alpha val="62000"/>
                  </a:srgbClr>
                </a:gs>
                <a:gs pos="83000">
                  <a:schemeClr val="accent3">
                    <a:alpha val="72000"/>
                  </a:schemeClr>
                </a:gs>
                <a:gs pos="100000">
                  <a:schemeClr val="accent3">
                    <a:lumMod val="75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0C93B58-8BBC-4EC3-9795-FFB215B68AF4}"/>
              </a:ext>
            </a:extLst>
          </p:cNvPr>
          <p:cNvCxnSpPr>
            <a:cxnSpLocks/>
          </p:cNvCxnSpPr>
          <p:nvPr/>
        </p:nvCxnSpPr>
        <p:spPr>
          <a:xfrm>
            <a:off x="2828591" y="4560836"/>
            <a:ext cx="0" cy="1350363"/>
          </a:xfrm>
          <a:prstGeom prst="line">
            <a:avLst/>
          </a:prstGeom>
          <a:ln>
            <a:gradFill flip="none" rotWithShape="1">
              <a:gsLst>
                <a:gs pos="0">
                  <a:srgbClr val="D2D5CB">
                    <a:alpha val="62000"/>
                  </a:srgbClr>
                </a:gs>
                <a:gs pos="83000">
                  <a:schemeClr val="accent3">
                    <a:alpha val="72000"/>
                  </a:schemeClr>
                </a:gs>
                <a:gs pos="100000">
                  <a:schemeClr val="accent3">
                    <a:lumMod val="75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142043-71A5-492A-BADB-79A90CDBF3C5}"/>
              </a:ext>
            </a:extLst>
          </p:cNvPr>
          <p:cNvCxnSpPr>
            <a:cxnSpLocks/>
          </p:cNvCxnSpPr>
          <p:nvPr/>
        </p:nvCxnSpPr>
        <p:spPr>
          <a:xfrm>
            <a:off x="1052463" y="4560836"/>
            <a:ext cx="0" cy="129491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7A890C4-3BA5-400D-A81C-BA1CFFAEB827}"/>
              </a:ext>
            </a:extLst>
          </p:cNvPr>
          <p:cNvSpPr txBox="1"/>
          <p:nvPr/>
        </p:nvSpPr>
        <p:spPr>
          <a:xfrm>
            <a:off x="360204" y="4253717"/>
            <a:ext cx="1427574" cy="738664"/>
          </a:xfrm>
          <a:prstGeom prst="rect">
            <a:avLst/>
          </a:prstGeom>
          <a:solidFill>
            <a:schemeClr val="accent3"/>
          </a:solid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a:cs typeface="Calibri" panose="020F0502020204030204" pitchFamily="34" charset="0"/>
              </a:rPr>
              <a:t>Review Strategic Priorities</a:t>
            </a:r>
          </a:p>
        </p:txBody>
      </p:sp>
      <p:sp>
        <p:nvSpPr>
          <p:cNvPr id="29" name="TextBox 28">
            <a:extLst>
              <a:ext uri="{FF2B5EF4-FFF2-40B4-BE49-F238E27FC236}">
                <a16:creationId xmlns:a16="http://schemas.microsoft.com/office/drawing/2014/main" id="{E43FBD94-1932-42AF-8749-28CC6D178A13}"/>
              </a:ext>
            </a:extLst>
          </p:cNvPr>
          <p:cNvSpPr txBox="1"/>
          <p:nvPr/>
        </p:nvSpPr>
        <p:spPr>
          <a:xfrm>
            <a:off x="349382" y="5102111"/>
            <a:ext cx="1427574" cy="523220"/>
          </a:xfrm>
          <a:prstGeom prst="rect">
            <a:avLst/>
          </a:prstGeom>
          <a:solidFill>
            <a:schemeClr val="accent3"/>
          </a:solid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a:cs typeface="Calibri" panose="020F0502020204030204" pitchFamily="34" charset="0"/>
              </a:rPr>
              <a:t>Identify Critical Gaps</a:t>
            </a:r>
          </a:p>
        </p:txBody>
      </p:sp>
      <p:sp>
        <p:nvSpPr>
          <p:cNvPr id="30" name="Freeform: Shape 3">
            <a:extLst>
              <a:ext uri="{FF2B5EF4-FFF2-40B4-BE49-F238E27FC236}">
                <a16:creationId xmlns:a16="http://schemas.microsoft.com/office/drawing/2014/main" id="{4D8BF944-F69E-4F68-B775-C74AA85DDEAE}"/>
              </a:ext>
            </a:extLst>
          </p:cNvPr>
          <p:cNvSpPr/>
          <p:nvPr/>
        </p:nvSpPr>
        <p:spPr>
          <a:xfrm>
            <a:off x="210393" y="3510392"/>
            <a:ext cx="8723214" cy="2630691"/>
          </a:xfrm>
          <a:custGeom>
            <a:avLst/>
            <a:gdLst>
              <a:gd name="connsiteX0" fmla="*/ 16184 w 6983426"/>
              <a:gd name="connsiteY0" fmla="*/ 2573267 h 3358194"/>
              <a:gd name="connsiteX1" fmla="*/ 16184 w 6983426"/>
              <a:gd name="connsiteY1" fmla="*/ 3350102 h 3358194"/>
              <a:gd name="connsiteX2" fmla="*/ 6983426 w 6983426"/>
              <a:gd name="connsiteY2" fmla="*/ 3350102 h 3358194"/>
              <a:gd name="connsiteX3" fmla="*/ 6983426 w 6983426"/>
              <a:gd name="connsiteY3" fmla="*/ 0 h 3358194"/>
              <a:gd name="connsiteX4" fmla="*/ 16184 w 6983426"/>
              <a:gd name="connsiteY4" fmla="*/ 1933996 h 3358194"/>
              <a:gd name="connsiteX5" fmla="*/ 0 w 6983426"/>
              <a:gd name="connsiteY5" fmla="*/ 3358194 h 3358194"/>
              <a:gd name="connsiteX0" fmla="*/ 16184 w 6983426"/>
              <a:gd name="connsiteY0" fmla="*/ 2573267 h 3358194"/>
              <a:gd name="connsiteX1" fmla="*/ 16184 w 6983426"/>
              <a:gd name="connsiteY1" fmla="*/ 3350102 h 3358194"/>
              <a:gd name="connsiteX2" fmla="*/ 6983426 w 6983426"/>
              <a:gd name="connsiteY2" fmla="*/ 1711304 h 3358194"/>
              <a:gd name="connsiteX3" fmla="*/ 6983426 w 6983426"/>
              <a:gd name="connsiteY3" fmla="*/ 0 h 3358194"/>
              <a:gd name="connsiteX4" fmla="*/ 16184 w 6983426"/>
              <a:gd name="connsiteY4" fmla="*/ 1933996 h 3358194"/>
              <a:gd name="connsiteX5" fmla="*/ 0 w 6983426"/>
              <a:gd name="connsiteY5" fmla="*/ 3358194 h 3358194"/>
              <a:gd name="connsiteX0" fmla="*/ 16184 w 6983426"/>
              <a:gd name="connsiteY0" fmla="*/ 2573267 h 3358194"/>
              <a:gd name="connsiteX1" fmla="*/ 16184 w 6983426"/>
              <a:gd name="connsiteY1" fmla="*/ 3350102 h 3358194"/>
              <a:gd name="connsiteX2" fmla="*/ 6983426 w 6983426"/>
              <a:gd name="connsiteY2" fmla="*/ 1711304 h 3358194"/>
              <a:gd name="connsiteX3" fmla="*/ 6983426 w 6983426"/>
              <a:gd name="connsiteY3" fmla="*/ 797012 h 3358194"/>
              <a:gd name="connsiteX4" fmla="*/ 6983426 w 6983426"/>
              <a:gd name="connsiteY4" fmla="*/ 0 h 3358194"/>
              <a:gd name="connsiteX5" fmla="*/ 16184 w 6983426"/>
              <a:gd name="connsiteY5" fmla="*/ 1933996 h 3358194"/>
              <a:gd name="connsiteX6" fmla="*/ 0 w 6983426"/>
              <a:gd name="connsiteY6" fmla="*/ 3358194 h 3358194"/>
              <a:gd name="connsiteX0" fmla="*/ 16184 w 6983426"/>
              <a:gd name="connsiteY0" fmla="*/ 2421028 h 3205955"/>
              <a:gd name="connsiteX1" fmla="*/ 16184 w 6983426"/>
              <a:gd name="connsiteY1" fmla="*/ 3197863 h 3205955"/>
              <a:gd name="connsiteX2" fmla="*/ 6983426 w 6983426"/>
              <a:gd name="connsiteY2" fmla="*/ 1559065 h 3205955"/>
              <a:gd name="connsiteX3" fmla="*/ 6983426 w 6983426"/>
              <a:gd name="connsiteY3" fmla="*/ 644773 h 3205955"/>
              <a:gd name="connsiteX4" fmla="*/ 6319879 w 6983426"/>
              <a:gd name="connsiteY4" fmla="*/ 0 h 3205955"/>
              <a:gd name="connsiteX5" fmla="*/ 16184 w 6983426"/>
              <a:gd name="connsiteY5" fmla="*/ 1781757 h 3205955"/>
              <a:gd name="connsiteX6" fmla="*/ 0 w 6983426"/>
              <a:gd name="connsiteY6" fmla="*/ 3205955 h 3205955"/>
              <a:gd name="connsiteX0" fmla="*/ 16184 w 6983426"/>
              <a:gd name="connsiteY0" fmla="*/ 2098642 h 2883569"/>
              <a:gd name="connsiteX1" fmla="*/ 16184 w 6983426"/>
              <a:gd name="connsiteY1" fmla="*/ 2875477 h 2883569"/>
              <a:gd name="connsiteX2" fmla="*/ 6983426 w 6983426"/>
              <a:gd name="connsiteY2" fmla="*/ 1236679 h 2883569"/>
              <a:gd name="connsiteX3" fmla="*/ 6983426 w 6983426"/>
              <a:gd name="connsiteY3" fmla="*/ 322387 h 2883569"/>
              <a:gd name="connsiteX4" fmla="*/ 6416983 w 6983426"/>
              <a:gd name="connsiteY4" fmla="*/ 0 h 2883569"/>
              <a:gd name="connsiteX5" fmla="*/ 16184 w 6983426"/>
              <a:gd name="connsiteY5" fmla="*/ 1459371 h 2883569"/>
              <a:gd name="connsiteX6" fmla="*/ 0 w 6983426"/>
              <a:gd name="connsiteY6" fmla="*/ 2883569 h 2883569"/>
              <a:gd name="connsiteX0" fmla="*/ 16184 w 6983426"/>
              <a:gd name="connsiteY0" fmla="*/ 2098642 h 2883569"/>
              <a:gd name="connsiteX1" fmla="*/ 16184 w 6983426"/>
              <a:gd name="connsiteY1" fmla="*/ 2875477 h 2883569"/>
              <a:gd name="connsiteX2" fmla="*/ 6619284 w 6983426"/>
              <a:gd name="connsiteY2" fmla="*/ 1236679 h 2883569"/>
              <a:gd name="connsiteX3" fmla="*/ 6983426 w 6983426"/>
              <a:gd name="connsiteY3" fmla="*/ 322387 h 2883569"/>
              <a:gd name="connsiteX4" fmla="*/ 6416983 w 6983426"/>
              <a:gd name="connsiteY4" fmla="*/ 0 h 2883569"/>
              <a:gd name="connsiteX5" fmla="*/ 16184 w 6983426"/>
              <a:gd name="connsiteY5" fmla="*/ 1459371 h 2883569"/>
              <a:gd name="connsiteX6" fmla="*/ 0 w 6983426"/>
              <a:gd name="connsiteY6" fmla="*/ 2883569 h 2883569"/>
              <a:gd name="connsiteX0" fmla="*/ 16184 w 6983426"/>
              <a:gd name="connsiteY0" fmla="*/ 2098642 h 2883569"/>
              <a:gd name="connsiteX1" fmla="*/ 16184 w 6983426"/>
              <a:gd name="connsiteY1" fmla="*/ 2875477 h 2883569"/>
              <a:gd name="connsiteX2" fmla="*/ 6716389 w 6983426"/>
              <a:gd name="connsiteY2" fmla="*/ 1182948 h 2883569"/>
              <a:gd name="connsiteX3" fmla="*/ 6983426 w 6983426"/>
              <a:gd name="connsiteY3" fmla="*/ 322387 h 2883569"/>
              <a:gd name="connsiteX4" fmla="*/ 6416983 w 6983426"/>
              <a:gd name="connsiteY4" fmla="*/ 0 h 2883569"/>
              <a:gd name="connsiteX5" fmla="*/ 16184 w 6983426"/>
              <a:gd name="connsiteY5" fmla="*/ 1459371 h 2883569"/>
              <a:gd name="connsiteX6" fmla="*/ 0 w 6983426"/>
              <a:gd name="connsiteY6" fmla="*/ 2883569 h 2883569"/>
              <a:gd name="connsiteX0" fmla="*/ 1764064 w 8731306"/>
              <a:gd name="connsiteY0" fmla="*/ 2098642 h 2883569"/>
              <a:gd name="connsiteX1" fmla="*/ 1764064 w 8731306"/>
              <a:gd name="connsiteY1" fmla="*/ 2875477 h 2883569"/>
              <a:gd name="connsiteX2" fmla="*/ 8464269 w 8731306"/>
              <a:gd name="connsiteY2" fmla="*/ 1182948 h 2883569"/>
              <a:gd name="connsiteX3" fmla="*/ 8731306 w 8731306"/>
              <a:gd name="connsiteY3" fmla="*/ 322387 h 2883569"/>
              <a:gd name="connsiteX4" fmla="*/ 8164863 w 8731306"/>
              <a:gd name="connsiteY4" fmla="*/ 0 h 2883569"/>
              <a:gd name="connsiteX5" fmla="*/ 0 w 8731306"/>
              <a:gd name="connsiteY5" fmla="*/ 2417576 h 2883569"/>
              <a:gd name="connsiteX6" fmla="*/ 1747880 w 8731306"/>
              <a:gd name="connsiteY6" fmla="*/ 2883569 h 2883569"/>
              <a:gd name="connsiteX0" fmla="*/ 323681 w 8731306"/>
              <a:gd name="connsiteY0" fmla="*/ 2886699 h 2886699"/>
              <a:gd name="connsiteX1" fmla="*/ 1764064 w 8731306"/>
              <a:gd name="connsiteY1" fmla="*/ 2875477 h 2886699"/>
              <a:gd name="connsiteX2" fmla="*/ 8464269 w 8731306"/>
              <a:gd name="connsiteY2" fmla="*/ 1182948 h 2886699"/>
              <a:gd name="connsiteX3" fmla="*/ 8731306 w 8731306"/>
              <a:gd name="connsiteY3" fmla="*/ 322387 h 2886699"/>
              <a:gd name="connsiteX4" fmla="*/ 8164863 w 8731306"/>
              <a:gd name="connsiteY4" fmla="*/ 0 h 2886699"/>
              <a:gd name="connsiteX5" fmla="*/ 0 w 8731306"/>
              <a:gd name="connsiteY5" fmla="*/ 2417576 h 2886699"/>
              <a:gd name="connsiteX6" fmla="*/ 1747880 w 8731306"/>
              <a:gd name="connsiteY6" fmla="*/ 2883569 h 2886699"/>
              <a:gd name="connsiteX0" fmla="*/ 331772 w 8739397"/>
              <a:gd name="connsiteY0" fmla="*/ 2886699 h 2946256"/>
              <a:gd name="connsiteX1" fmla="*/ 1772155 w 8739397"/>
              <a:gd name="connsiteY1" fmla="*/ 2875477 h 2946256"/>
              <a:gd name="connsiteX2" fmla="*/ 8472360 w 8739397"/>
              <a:gd name="connsiteY2" fmla="*/ 1182948 h 2946256"/>
              <a:gd name="connsiteX3" fmla="*/ 8739397 w 8739397"/>
              <a:gd name="connsiteY3" fmla="*/ 322387 h 2946256"/>
              <a:gd name="connsiteX4" fmla="*/ 8172954 w 8739397"/>
              <a:gd name="connsiteY4" fmla="*/ 0 h 2946256"/>
              <a:gd name="connsiteX5" fmla="*/ 8091 w 8739397"/>
              <a:gd name="connsiteY5" fmla="*/ 2417576 h 2946256"/>
              <a:gd name="connsiteX6" fmla="*/ 0 w 8739397"/>
              <a:gd name="connsiteY6" fmla="*/ 2946256 h 2946256"/>
              <a:gd name="connsiteX0" fmla="*/ 331772 w 8739397"/>
              <a:gd name="connsiteY0" fmla="*/ 2886699 h 2946256"/>
              <a:gd name="connsiteX1" fmla="*/ 16183 w 8739397"/>
              <a:gd name="connsiteY1" fmla="*/ 2911298 h 2946256"/>
              <a:gd name="connsiteX2" fmla="*/ 8472360 w 8739397"/>
              <a:gd name="connsiteY2" fmla="*/ 1182948 h 2946256"/>
              <a:gd name="connsiteX3" fmla="*/ 8739397 w 8739397"/>
              <a:gd name="connsiteY3" fmla="*/ 322387 h 2946256"/>
              <a:gd name="connsiteX4" fmla="*/ 8172954 w 8739397"/>
              <a:gd name="connsiteY4" fmla="*/ 0 h 2946256"/>
              <a:gd name="connsiteX5" fmla="*/ 8091 w 8739397"/>
              <a:gd name="connsiteY5" fmla="*/ 2417576 h 2946256"/>
              <a:gd name="connsiteX6" fmla="*/ 0 w 8739397"/>
              <a:gd name="connsiteY6" fmla="*/ 2946256 h 2946256"/>
              <a:gd name="connsiteX0" fmla="*/ 16183 w 8739397"/>
              <a:gd name="connsiteY0" fmla="*/ 2911298 h 2946256"/>
              <a:gd name="connsiteX1" fmla="*/ 8472360 w 8739397"/>
              <a:gd name="connsiteY1" fmla="*/ 1182948 h 2946256"/>
              <a:gd name="connsiteX2" fmla="*/ 8739397 w 8739397"/>
              <a:gd name="connsiteY2" fmla="*/ 322387 h 2946256"/>
              <a:gd name="connsiteX3" fmla="*/ 8172954 w 8739397"/>
              <a:gd name="connsiteY3" fmla="*/ 0 h 2946256"/>
              <a:gd name="connsiteX4" fmla="*/ 8091 w 8739397"/>
              <a:gd name="connsiteY4" fmla="*/ 2417576 h 2946256"/>
              <a:gd name="connsiteX5" fmla="*/ 0 w 8739397"/>
              <a:gd name="connsiteY5" fmla="*/ 2946256 h 2946256"/>
              <a:gd name="connsiteX0" fmla="*/ 8092 w 8731306"/>
              <a:gd name="connsiteY0" fmla="*/ 2911298 h 2911298"/>
              <a:gd name="connsiteX1" fmla="*/ 8464269 w 8731306"/>
              <a:gd name="connsiteY1" fmla="*/ 1182948 h 2911298"/>
              <a:gd name="connsiteX2" fmla="*/ 8731306 w 8731306"/>
              <a:gd name="connsiteY2" fmla="*/ 322387 h 2911298"/>
              <a:gd name="connsiteX3" fmla="*/ 8164863 w 8731306"/>
              <a:gd name="connsiteY3" fmla="*/ 0 h 2911298"/>
              <a:gd name="connsiteX4" fmla="*/ 0 w 8731306"/>
              <a:gd name="connsiteY4" fmla="*/ 2417576 h 2911298"/>
              <a:gd name="connsiteX0" fmla="*/ 0 w 8723214"/>
              <a:gd name="connsiteY0" fmla="*/ 2911298 h 2911298"/>
              <a:gd name="connsiteX1" fmla="*/ 8456177 w 8723214"/>
              <a:gd name="connsiteY1" fmla="*/ 1182948 h 2911298"/>
              <a:gd name="connsiteX2" fmla="*/ 8723214 w 8723214"/>
              <a:gd name="connsiteY2" fmla="*/ 322387 h 2911298"/>
              <a:gd name="connsiteX3" fmla="*/ 8156771 w 8723214"/>
              <a:gd name="connsiteY3" fmla="*/ 0 h 2911298"/>
              <a:gd name="connsiteX4" fmla="*/ 8092 w 8723214"/>
              <a:gd name="connsiteY4" fmla="*/ 2847426 h 2911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214" h="2911298">
                <a:moveTo>
                  <a:pt x="0" y="2911298"/>
                </a:moveTo>
                <a:lnTo>
                  <a:pt x="8456177" y="1182948"/>
                </a:lnTo>
                <a:lnTo>
                  <a:pt x="8723214" y="322387"/>
                </a:lnTo>
                <a:lnTo>
                  <a:pt x="8156771" y="0"/>
                </a:lnTo>
                <a:lnTo>
                  <a:pt x="8092" y="2847426"/>
                </a:lnTo>
              </a:path>
            </a:pathLst>
          </a:custGeom>
          <a:solidFill>
            <a:srgbClr val="97C5D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Notched Right Arrow 3">
            <a:extLst>
              <a:ext uri="{FF2B5EF4-FFF2-40B4-BE49-F238E27FC236}">
                <a16:creationId xmlns:a16="http://schemas.microsoft.com/office/drawing/2014/main" id="{5F18B070-B220-40F9-A48D-B9ADA7C90B30}"/>
              </a:ext>
            </a:extLst>
          </p:cNvPr>
          <p:cNvSpPr/>
          <p:nvPr/>
        </p:nvSpPr>
        <p:spPr bwMode="auto">
          <a:xfrm rot="20693041">
            <a:off x="2782445" y="4118982"/>
            <a:ext cx="5765835" cy="1150351"/>
          </a:xfrm>
          <a:prstGeom prst="notchedRightArrow">
            <a:avLst>
              <a:gd name="adj1" fmla="val 50000"/>
              <a:gd name="adj2" fmla="val 35185"/>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25000" noProof="0" dirty="0">
                <a:ln>
                  <a:noFill/>
                </a:ln>
                <a:solidFill>
                  <a:srgbClr val="0066CC"/>
                </a:solidFill>
                <a:effectLst>
                  <a:outerShdw blurRad="38100" dist="38100" dir="2700000" algn="tl">
                    <a:srgbClr val="000000">
                      <a:alpha val="43137"/>
                    </a:srgbClr>
                  </a:outerShdw>
                </a:effectLst>
                <a:uLnTx/>
                <a:uFillTx/>
                <a:latin typeface="Arial"/>
                <a:cs typeface="Calibri" panose="020F0502020204030204" pitchFamily="34" charset="0"/>
              </a:rPr>
              <a:t>Gaps Identified, Concepts Developed, Technologies Matured, Prototypes Demonstrated, Capability Transitioned! </a:t>
            </a:r>
          </a:p>
        </p:txBody>
      </p:sp>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1659"/>
          <a:stretch/>
        </p:blipFill>
        <p:spPr>
          <a:xfrm>
            <a:off x="5486400" y="1078061"/>
            <a:ext cx="1759755" cy="1120665"/>
          </a:xfrm>
          <a:prstGeom prst="rect">
            <a:avLst/>
          </a:prstGeom>
        </p:spPr>
      </p:pic>
      <p:cxnSp>
        <p:nvCxnSpPr>
          <p:cNvPr id="34" name="Straight Connector 33">
            <a:extLst>
              <a:ext uri="{FF2B5EF4-FFF2-40B4-BE49-F238E27FC236}">
                <a16:creationId xmlns:a16="http://schemas.microsoft.com/office/drawing/2014/main" id="{B7490467-582E-4FA8-ADF6-B1261B50039C}"/>
              </a:ext>
            </a:extLst>
          </p:cNvPr>
          <p:cNvCxnSpPr>
            <a:cxnSpLocks/>
          </p:cNvCxnSpPr>
          <p:nvPr/>
        </p:nvCxnSpPr>
        <p:spPr>
          <a:xfrm>
            <a:off x="4577404" y="4093019"/>
            <a:ext cx="0" cy="1723176"/>
          </a:xfrm>
          <a:prstGeom prst="line">
            <a:avLst/>
          </a:prstGeom>
          <a:ln>
            <a:gradFill flip="none" rotWithShape="1">
              <a:gsLst>
                <a:gs pos="0">
                  <a:srgbClr val="D2D5CB">
                    <a:alpha val="62000"/>
                  </a:srgbClr>
                </a:gs>
                <a:gs pos="83000">
                  <a:schemeClr val="accent3">
                    <a:alpha val="72000"/>
                  </a:schemeClr>
                </a:gs>
                <a:gs pos="100000">
                  <a:schemeClr val="accent3">
                    <a:lumMod val="75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1E30E92-F534-4930-BB60-F9625D687770}"/>
              </a:ext>
            </a:extLst>
          </p:cNvPr>
          <p:cNvSpPr/>
          <p:nvPr/>
        </p:nvSpPr>
        <p:spPr>
          <a:xfrm>
            <a:off x="3809254" y="3393691"/>
            <a:ext cx="1481078" cy="2722337"/>
          </a:xfrm>
          <a:prstGeom prst="rect">
            <a:avLst/>
          </a:prstGeom>
          <a:gradFill flip="none" rotWithShape="1">
            <a:gsLst>
              <a:gs pos="81000">
                <a:srgbClr val="A5C264">
                  <a:alpha val="83000"/>
                </a:srgbClr>
              </a:gs>
              <a:gs pos="100000">
                <a:srgbClr val="A1C159"/>
              </a:gs>
              <a:gs pos="0">
                <a:schemeClr val="accent3">
                  <a:lumMod val="75000"/>
                  <a:alpha val="1000"/>
                </a:schemeClr>
              </a:gs>
              <a:gs pos="66000">
                <a:schemeClr val="accent3">
                  <a:alpha val="8000"/>
                </a:schemeClr>
              </a:gs>
            </a:gsLst>
            <a:lin ang="16200000" scaled="1"/>
            <a:tileRect/>
          </a:gradFill>
          <a:ln w="9525">
            <a:gradFill flip="none" rotWithShape="1">
              <a:gsLst>
                <a:gs pos="0">
                  <a:schemeClr val="bg1">
                    <a:lumMod val="95000"/>
                  </a:schemeClr>
                </a:gs>
                <a:gs pos="66000">
                  <a:schemeClr val="bg1">
                    <a:lumMod val="85000"/>
                    <a:alpha val="43000"/>
                  </a:schemeClr>
                </a:gs>
                <a:gs pos="100000">
                  <a:schemeClr val="bg1">
                    <a:lumMod val="50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auto">
              <a:spcBef>
                <a:spcPts val="0"/>
              </a:spcBef>
              <a:spcAft>
                <a:spcPts val="0"/>
              </a:spcAft>
            </a:pPr>
            <a:r>
              <a:rPr lang="en-US" sz="1400" b="1" kern="0" dirty="0">
                <a:solidFill>
                  <a:prstClr val="white"/>
                </a:solidFill>
                <a:effectLst>
                  <a:outerShdw blurRad="38100" dist="38100" dir="2700000" algn="tl">
                    <a:srgbClr val="000000">
                      <a:alpha val="43137"/>
                    </a:srgbClr>
                  </a:outerShdw>
                </a:effectLst>
                <a:latin typeface="Arial"/>
                <a:cs typeface="Calibri" panose="020F0502020204030204" pitchFamily="34" charset="0"/>
              </a:rPr>
              <a:t>Concept Design Study</a:t>
            </a:r>
          </a:p>
          <a:p>
            <a:pPr algn="ctr" fontAlgn="auto">
              <a:spcBef>
                <a:spcPts val="0"/>
              </a:spcBef>
              <a:spcAft>
                <a:spcPts val="0"/>
              </a:spcAft>
            </a:pPr>
            <a:r>
              <a:rPr lang="en-US" sz="1400" b="1" kern="0" dirty="0">
                <a:solidFill>
                  <a:prstClr val="white"/>
                </a:solidFill>
                <a:effectLst>
                  <a:outerShdw blurRad="38100" dist="38100" dir="2700000" algn="tl">
                    <a:srgbClr val="000000">
                      <a:alpha val="43137"/>
                    </a:srgbClr>
                  </a:outerShdw>
                </a:effectLst>
                <a:latin typeface="Arial"/>
                <a:cs typeface="Calibri" panose="020F0502020204030204" pitchFamily="34" charset="0"/>
              </a:rPr>
              <a:t>Phase</a:t>
            </a:r>
          </a:p>
        </p:txBody>
      </p:sp>
      <p:pic>
        <p:nvPicPr>
          <p:cNvPr id="36" name="Picture 35"/>
          <p:cNvPicPr>
            <a:picLocks noChangeAspect="1"/>
          </p:cNvPicPr>
          <p:nvPr/>
        </p:nvPicPr>
        <p:blipFill rotWithShape="1">
          <a:blip r:embed="rId4">
            <a:extLst>
              <a:ext uri="{28A0092B-C50C-407E-A947-70E740481C1C}">
                <a14:useLocalDpi xmlns:a14="http://schemas.microsoft.com/office/drawing/2010/main" val="0"/>
              </a:ext>
            </a:extLst>
          </a:blip>
          <a:srcRect t="31655" r="59979" b="4017"/>
          <a:stretch/>
        </p:blipFill>
        <p:spPr>
          <a:xfrm>
            <a:off x="7183402" y="1078061"/>
            <a:ext cx="1734892" cy="1219200"/>
          </a:xfrm>
          <a:prstGeom prst="rect">
            <a:avLst/>
          </a:prstGeom>
        </p:spPr>
      </p:pic>
      <p:pic>
        <p:nvPicPr>
          <p:cNvPr id="37" name="Picture 36"/>
          <p:cNvPicPr>
            <a:picLocks noChangeAspect="1"/>
          </p:cNvPicPr>
          <p:nvPr/>
        </p:nvPicPr>
        <p:blipFill rotWithShape="1">
          <a:blip r:embed="rId5"/>
          <a:srcRect t="45747"/>
          <a:stretch/>
        </p:blipFill>
        <p:spPr>
          <a:xfrm>
            <a:off x="5486400" y="1763861"/>
            <a:ext cx="1692173" cy="1308718"/>
          </a:xfrm>
          <a:prstGeom prst="rect">
            <a:avLst/>
          </a:prstGeom>
        </p:spPr>
      </p:pic>
      <p:pic>
        <p:nvPicPr>
          <p:cNvPr id="38" name="Picture 37"/>
          <p:cNvPicPr>
            <a:picLocks noChangeAspect="1"/>
          </p:cNvPicPr>
          <p:nvPr/>
        </p:nvPicPr>
        <p:blipFill>
          <a:blip r:embed="rId6"/>
          <a:stretch>
            <a:fillRect/>
          </a:stretch>
        </p:blipFill>
        <p:spPr>
          <a:xfrm>
            <a:off x="1981200" y="1078061"/>
            <a:ext cx="1754907" cy="1976400"/>
          </a:xfrm>
          <a:prstGeom prst="rect">
            <a:avLst/>
          </a:prstGeom>
        </p:spPr>
      </p:pic>
      <p:pic>
        <p:nvPicPr>
          <p:cNvPr id="39" name="Picture 38"/>
          <p:cNvPicPr>
            <a:picLocks noChangeAspect="1"/>
          </p:cNvPicPr>
          <p:nvPr/>
        </p:nvPicPr>
        <p:blipFill>
          <a:blip r:embed="rId7"/>
          <a:stretch>
            <a:fillRect/>
          </a:stretch>
        </p:blipFill>
        <p:spPr>
          <a:xfrm>
            <a:off x="1905001" y="2906861"/>
            <a:ext cx="1828799" cy="902023"/>
          </a:xfrm>
          <a:prstGeom prst="rect">
            <a:avLst/>
          </a:prstGeom>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1" y="2830661"/>
            <a:ext cx="1733702" cy="1389185"/>
          </a:xfrm>
          <a:prstGeom prst="rect">
            <a:avLst/>
          </a:prstGeom>
        </p:spPr>
      </p:pic>
      <p:pic>
        <p:nvPicPr>
          <p:cNvPr id="41" name="Picture 40"/>
          <p:cNvPicPr>
            <a:picLocks noChangeAspect="1"/>
          </p:cNvPicPr>
          <p:nvPr/>
        </p:nvPicPr>
        <p:blipFill>
          <a:blip r:embed="rId9"/>
          <a:stretch>
            <a:fillRect/>
          </a:stretch>
        </p:blipFill>
        <p:spPr>
          <a:xfrm>
            <a:off x="3733800" y="1078061"/>
            <a:ext cx="1752600" cy="1239952"/>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3800" y="2144861"/>
            <a:ext cx="1752600" cy="1314450"/>
          </a:xfrm>
          <a:prstGeom prst="rect">
            <a:avLst/>
          </a:prstGeom>
        </p:spPr>
      </p:pic>
      <p:pic>
        <p:nvPicPr>
          <p:cNvPr id="43" name="Picture 4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58524" y="1059082"/>
            <a:ext cx="1752600" cy="2224156"/>
          </a:xfrm>
          <a:prstGeom prst="rect">
            <a:avLst/>
          </a:prstGeom>
          <a:effectLst/>
        </p:spPr>
      </p:pic>
      <p:sp>
        <p:nvSpPr>
          <p:cNvPr id="12" name="TextBox 11">
            <a:extLst>
              <a:ext uri="{FF2B5EF4-FFF2-40B4-BE49-F238E27FC236}">
                <a16:creationId xmlns:a16="http://schemas.microsoft.com/office/drawing/2014/main" id="{04369E7D-6A26-4EEF-BC9D-7A83DC9BD2CA}"/>
              </a:ext>
            </a:extLst>
          </p:cNvPr>
          <p:cNvSpPr txBox="1"/>
          <p:nvPr/>
        </p:nvSpPr>
        <p:spPr>
          <a:xfrm>
            <a:off x="1935330" y="5763128"/>
            <a:ext cx="1737832"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3">
                    <a:lumMod val="50000"/>
                  </a:schemeClr>
                </a:solidFill>
                <a:effectLst>
                  <a:outerShdw blurRad="38100" dist="38100" dir="2700000" algn="tl">
                    <a:srgbClr val="000000">
                      <a:alpha val="43137"/>
                    </a:srgbClr>
                  </a:outerShdw>
                </a:effectLst>
                <a:uLnTx/>
                <a:uFillTx/>
                <a:latin typeface="Arial Black" panose="020B0A04020102020204" pitchFamily="34" charset="0"/>
              </a:rPr>
              <a:t>30</a:t>
            </a:r>
            <a:r>
              <a:rPr kumimoji="0" lang="en-US" sz="1600" b="1"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Arial Black" panose="020B0A04020102020204" pitchFamily="34" charset="0"/>
              </a:rPr>
              <a:t> DAYS</a:t>
            </a:r>
          </a:p>
        </p:txBody>
      </p:sp>
      <p:sp>
        <p:nvSpPr>
          <p:cNvPr id="13" name="TextBox 12">
            <a:extLst>
              <a:ext uri="{FF2B5EF4-FFF2-40B4-BE49-F238E27FC236}">
                <a16:creationId xmlns:a16="http://schemas.microsoft.com/office/drawing/2014/main" id="{5A25C9A9-68D5-4946-AC81-009879CC62FC}"/>
              </a:ext>
            </a:extLst>
          </p:cNvPr>
          <p:cNvSpPr txBox="1"/>
          <p:nvPr/>
        </p:nvSpPr>
        <p:spPr>
          <a:xfrm>
            <a:off x="3680148" y="5763128"/>
            <a:ext cx="174290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3">
                    <a:lumMod val="50000"/>
                  </a:schemeClr>
                </a:solidFill>
                <a:effectLst>
                  <a:outerShdw blurRad="38100" dist="38100" dir="2700000" algn="tl">
                    <a:srgbClr val="000000">
                      <a:alpha val="43137"/>
                    </a:srgbClr>
                  </a:outerShdw>
                </a:effectLst>
                <a:uLnTx/>
                <a:uFillTx/>
                <a:latin typeface="Arial Black" panose="020B0A04020102020204" pitchFamily="34" charset="0"/>
              </a:rPr>
              <a:t>90</a:t>
            </a:r>
            <a:r>
              <a:rPr kumimoji="0" lang="en-US" sz="1600" b="1"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Arial Black" panose="020B0A04020102020204" pitchFamily="34" charset="0"/>
              </a:rPr>
              <a:t> DAYS</a:t>
            </a:r>
          </a:p>
        </p:txBody>
      </p:sp>
      <p:sp>
        <p:nvSpPr>
          <p:cNvPr id="14" name="TextBox 13">
            <a:extLst>
              <a:ext uri="{FF2B5EF4-FFF2-40B4-BE49-F238E27FC236}">
                <a16:creationId xmlns:a16="http://schemas.microsoft.com/office/drawing/2014/main" id="{7C0ACC8B-40D0-428F-BD36-E6ADA576D45B}"/>
              </a:ext>
            </a:extLst>
          </p:cNvPr>
          <p:cNvSpPr txBox="1"/>
          <p:nvPr/>
        </p:nvSpPr>
        <p:spPr>
          <a:xfrm>
            <a:off x="5430038" y="5763128"/>
            <a:ext cx="174953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3">
                    <a:lumMod val="50000"/>
                  </a:schemeClr>
                </a:solidFill>
                <a:effectLst>
                  <a:outerShdw blurRad="38100" dist="38100" dir="2700000" algn="tl">
                    <a:srgbClr val="000000">
                      <a:alpha val="43137"/>
                    </a:srgbClr>
                  </a:outerShdw>
                </a:effectLst>
                <a:uLnTx/>
                <a:uFillTx/>
                <a:latin typeface="Arial Black" panose="020B0A04020102020204" pitchFamily="34" charset="0"/>
              </a:rPr>
              <a:t>24</a:t>
            </a:r>
            <a:r>
              <a:rPr kumimoji="0" lang="en-US" sz="1600" b="1"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Arial Black" panose="020B0A04020102020204" pitchFamily="34" charset="0"/>
              </a:rPr>
              <a:t> MONTHS</a:t>
            </a:r>
          </a:p>
        </p:txBody>
      </p:sp>
      <p:sp>
        <p:nvSpPr>
          <p:cNvPr id="15" name="TextBox 14">
            <a:extLst>
              <a:ext uri="{FF2B5EF4-FFF2-40B4-BE49-F238E27FC236}">
                <a16:creationId xmlns:a16="http://schemas.microsoft.com/office/drawing/2014/main" id="{BF97EECC-24AF-4670-B5D0-0E84F29048A0}"/>
              </a:ext>
            </a:extLst>
          </p:cNvPr>
          <p:cNvSpPr txBox="1"/>
          <p:nvPr/>
        </p:nvSpPr>
        <p:spPr>
          <a:xfrm>
            <a:off x="7186556" y="5763128"/>
            <a:ext cx="174953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4">
                    <a:lumMod val="75000"/>
                  </a:schemeClr>
                </a:solidFill>
                <a:effectLst>
                  <a:outerShdw blurRad="38100" dist="38100" dir="2700000" algn="tl">
                    <a:srgbClr val="000000">
                      <a:alpha val="43137"/>
                    </a:srgbClr>
                  </a:outerShdw>
                </a:effectLst>
                <a:uLnTx/>
                <a:uFillTx/>
                <a:latin typeface="Arial Black" panose="020B0A04020102020204" pitchFamily="34" charset="0"/>
              </a:rPr>
              <a:t>ASAP!</a:t>
            </a:r>
          </a:p>
        </p:txBody>
      </p:sp>
      <p:sp>
        <p:nvSpPr>
          <p:cNvPr id="32" name="TextBox 31">
            <a:extLst>
              <a:ext uri="{FF2B5EF4-FFF2-40B4-BE49-F238E27FC236}">
                <a16:creationId xmlns:a16="http://schemas.microsoft.com/office/drawing/2014/main" id="{D2A91875-2AEB-43C0-A1C6-D7AABA561473}"/>
              </a:ext>
            </a:extLst>
          </p:cNvPr>
          <p:cNvSpPr txBox="1"/>
          <p:nvPr/>
        </p:nvSpPr>
        <p:spPr>
          <a:xfrm>
            <a:off x="186523" y="5763128"/>
            <a:ext cx="174182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2">
                    <a:lumMod val="25000"/>
                  </a:schemeClr>
                </a:solidFill>
                <a:effectLst>
                  <a:outerShdw blurRad="38100" dist="38100" dir="2700000" algn="tl">
                    <a:srgbClr val="000000">
                      <a:alpha val="43137"/>
                    </a:srgbClr>
                  </a:outerShdw>
                </a:effectLst>
                <a:uLnTx/>
                <a:uFillTx/>
                <a:latin typeface="Arial Black" panose="020B0A04020102020204" pitchFamily="34" charset="0"/>
              </a:rPr>
              <a:t>ONGOING</a:t>
            </a:r>
          </a:p>
        </p:txBody>
      </p:sp>
    </p:spTree>
    <p:extLst>
      <p:ext uri="{BB962C8B-B14F-4D97-AF65-F5344CB8AC3E}">
        <p14:creationId xmlns:p14="http://schemas.microsoft.com/office/powerpoint/2010/main" val="3488500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Down Arrow 117"/>
          <p:cNvSpPr/>
          <p:nvPr/>
        </p:nvSpPr>
        <p:spPr>
          <a:xfrm>
            <a:off x="800100" y="1409699"/>
            <a:ext cx="7620000" cy="3505201"/>
          </a:xfrm>
          <a:prstGeom prst="downArrow">
            <a:avLst>
              <a:gd name="adj1" fmla="val 100000"/>
              <a:gd name="adj2" fmla="val 26730"/>
            </a:avLst>
          </a:prstGeom>
          <a:solidFill>
            <a:srgbClr val="E1D7D7"/>
          </a:solidFill>
          <a:ln>
            <a:solidFill>
              <a:srgbClr val="2B2C3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USD(R&amp;E) Modernization Priorities</a:t>
            </a:r>
          </a:p>
        </p:txBody>
      </p:sp>
      <p:sp>
        <p:nvSpPr>
          <p:cNvPr id="20" name="Content Placeholder 3"/>
          <p:cNvSpPr>
            <a:spLocks noGrp="1"/>
          </p:cNvSpPr>
          <p:nvPr>
            <p:ph sz="half" idx="1"/>
          </p:nvPr>
        </p:nvSpPr>
        <p:spPr>
          <a:xfrm>
            <a:off x="800100" y="4953000"/>
            <a:ext cx="7810500" cy="1447799"/>
          </a:xfrm>
        </p:spPr>
        <p:txBody>
          <a:bodyPr numCol="2">
            <a:noAutofit/>
          </a:bodyPr>
          <a:lstStyle/>
          <a:p>
            <a:pPr marL="795338" indent="-166688">
              <a:spcBef>
                <a:spcPts val="0"/>
              </a:spcBef>
            </a:pPr>
            <a:r>
              <a:rPr lang="en-US" sz="1800" dirty="0"/>
              <a:t>Rapid Prototyping Program</a:t>
            </a:r>
          </a:p>
          <a:p>
            <a:pPr marL="795338" indent="-166688">
              <a:spcBef>
                <a:spcPts val="0"/>
              </a:spcBef>
            </a:pPr>
            <a:r>
              <a:rPr lang="en-US" sz="1800" dirty="0"/>
              <a:t>Rapid Prototyping Fund</a:t>
            </a:r>
          </a:p>
          <a:p>
            <a:pPr marL="795338" indent="-166688">
              <a:spcBef>
                <a:spcPts val="0"/>
              </a:spcBef>
            </a:pPr>
            <a:r>
              <a:rPr lang="en-US" sz="1800" dirty="0"/>
              <a:t>Rapid Innovation Fund</a:t>
            </a:r>
          </a:p>
          <a:p>
            <a:pPr marL="795338" indent="-166688">
              <a:spcBef>
                <a:spcPts val="0"/>
              </a:spcBef>
            </a:pPr>
            <a:r>
              <a:rPr lang="en-US" sz="1800" dirty="0"/>
              <a:t>Defense Innovative Unit</a:t>
            </a:r>
          </a:p>
          <a:p>
            <a:pPr>
              <a:spcBef>
                <a:spcPts val="0"/>
              </a:spcBef>
            </a:pPr>
            <a:endParaRPr lang="en-US" sz="1800" dirty="0"/>
          </a:p>
          <a:p>
            <a:pPr>
              <a:spcBef>
                <a:spcPts val="0"/>
              </a:spcBef>
            </a:pPr>
            <a:r>
              <a:rPr lang="en-US" sz="1800" dirty="0"/>
              <a:t>Small Business Innovative Research</a:t>
            </a:r>
          </a:p>
          <a:p>
            <a:pPr>
              <a:spcBef>
                <a:spcPts val="0"/>
              </a:spcBef>
            </a:pPr>
            <a:r>
              <a:rPr lang="en-US" sz="1800" dirty="0"/>
              <a:t>Joint Capability Technology Demonstration</a:t>
            </a:r>
          </a:p>
          <a:p>
            <a:pPr>
              <a:spcBef>
                <a:spcPts val="0"/>
              </a:spcBef>
            </a:pPr>
            <a:r>
              <a:rPr lang="en-US" sz="1800" dirty="0"/>
              <a:t>…Others…</a:t>
            </a:r>
          </a:p>
        </p:txBody>
      </p:sp>
      <p:sp>
        <p:nvSpPr>
          <p:cNvPr id="17" name="Rectangle 16"/>
          <p:cNvSpPr/>
          <p:nvPr/>
        </p:nvSpPr>
        <p:spPr>
          <a:xfrm>
            <a:off x="1665865" y="3759475"/>
            <a:ext cx="5754713" cy="646331"/>
          </a:xfrm>
          <a:prstGeom prst="rect">
            <a:avLst/>
          </a:prstGeom>
        </p:spPr>
        <p:txBody>
          <a:bodyPr wrap="square">
            <a:spAutoFit/>
          </a:bodyPr>
          <a:lstStyle/>
          <a:p>
            <a:pPr algn="ctr"/>
            <a:r>
              <a:rPr lang="en-US" b="1" dirty="0">
                <a:solidFill>
                  <a:srgbClr val="051B27"/>
                </a:solidFill>
                <a:effectLst>
                  <a:outerShdw blurRad="38100" dist="38100" dir="2700000" algn="tl">
                    <a:srgbClr val="000000">
                      <a:alpha val="43137"/>
                    </a:srgbClr>
                  </a:outerShdw>
                </a:effectLst>
              </a:rPr>
              <a:t>Align prototyping and experiments to </a:t>
            </a:r>
            <a:r>
              <a:rPr lang="en-US" b="1" u="sng" dirty="0">
                <a:solidFill>
                  <a:srgbClr val="051B27"/>
                </a:solidFill>
                <a:effectLst>
                  <a:outerShdw blurRad="38100" dist="38100" dir="2700000" algn="tl">
                    <a:srgbClr val="000000">
                      <a:alpha val="43137"/>
                    </a:srgbClr>
                  </a:outerShdw>
                </a:effectLst>
              </a:rPr>
              <a:t>modernization priorities</a:t>
            </a:r>
            <a:r>
              <a:rPr lang="en-US" b="1" dirty="0">
                <a:solidFill>
                  <a:srgbClr val="051B27"/>
                </a:solidFill>
                <a:effectLst>
                  <a:outerShdw blurRad="38100" dist="38100" dir="2700000" algn="tl">
                    <a:srgbClr val="000000">
                      <a:alpha val="43137"/>
                    </a:srgbClr>
                  </a:outerShdw>
                </a:effectLst>
              </a:rPr>
              <a:t> </a:t>
            </a:r>
          </a:p>
        </p:txBody>
      </p:sp>
      <p:grpSp>
        <p:nvGrpSpPr>
          <p:cNvPr id="117" name="Group 116"/>
          <p:cNvGrpSpPr/>
          <p:nvPr/>
        </p:nvGrpSpPr>
        <p:grpSpPr>
          <a:xfrm>
            <a:off x="6478638" y="1660758"/>
            <a:ext cx="1859251" cy="1926250"/>
            <a:chOff x="5314434" y="1055178"/>
            <a:chExt cx="1859251" cy="1926250"/>
          </a:xfrm>
        </p:grpSpPr>
        <p:grpSp>
          <p:nvGrpSpPr>
            <p:cNvPr id="113" name="Group 112"/>
            <p:cNvGrpSpPr/>
            <p:nvPr/>
          </p:nvGrpSpPr>
          <p:grpSpPr>
            <a:xfrm>
              <a:off x="5317488" y="1619147"/>
              <a:ext cx="1826764" cy="765686"/>
              <a:chOff x="5317488" y="1619147"/>
              <a:chExt cx="1826764" cy="765686"/>
            </a:xfrm>
          </p:grpSpPr>
          <p:sp>
            <p:nvSpPr>
              <p:cNvPr id="62" name="TextBox 61"/>
              <p:cNvSpPr txBox="1"/>
              <p:nvPr/>
            </p:nvSpPr>
            <p:spPr>
              <a:xfrm>
                <a:off x="5317488" y="1619147"/>
                <a:ext cx="1008539" cy="498598"/>
              </a:xfrm>
              <a:prstGeom prst="rect">
                <a:avLst/>
              </a:prstGeom>
              <a:noFill/>
            </p:spPr>
            <p:txBody>
              <a:bodyPr wrap="square" lIns="0" tIns="0" rIns="0" bIns="0" rtlCol="0" anchor="ctr"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w="6600">
                      <a:solidFill>
                        <a:srgbClr val="1B587C">
                          <a:lumMod val="50000"/>
                        </a:srgbClr>
                      </a:solidFill>
                      <a:prstDash val="solid"/>
                    </a:ln>
                    <a:uLnTx/>
                    <a:uFillTx/>
                  </a:rPr>
                  <a:t>Directed Energy</a:t>
                </a:r>
              </a:p>
            </p:txBody>
          </p:sp>
          <p:grpSp>
            <p:nvGrpSpPr>
              <p:cNvPr id="109" name="Group 108"/>
              <p:cNvGrpSpPr/>
              <p:nvPr/>
            </p:nvGrpSpPr>
            <p:grpSpPr>
              <a:xfrm>
                <a:off x="5334000" y="1927633"/>
                <a:ext cx="1810252" cy="457200"/>
                <a:chOff x="5334000" y="1927633"/>
                <a:chExt cx="1810252" cy="457200"/>
              </a:xfrm>
            </p:grpSpPr>
            <p:cxnSp>
              <p:nvCxnSpPr>
                <p:cNvPr id="93" name="Straight Connector 92"/>
                <p:cNvCxnSpPr/>
                <p:nvPr/>
              </p:nvCxnSpPr>
              <p:spPr>
                <a:xfrm>
                  <a:off x="5334000" y="2156233"/>
                  <a:ext cx="1600200" cy="0"/>
                </a:xfrm>
                <a:prstGeom prst="line">
                  <a:avLst/>
                </a:prstGeom>
                <a:ln w="38100" cmpd="thickThin">
                  <a:solidFill>
                    <a:srgbClr val="0E2C3E"/>
                  </a:solidFill>
                </a:ln>
              </p:spPr>
              <p:style>
                <a:lnRef idx="1">
                  <a:schemeClr val="accent1"/>
                </a:lnRef>
                <a:fillRef idx="0">
                  <a:schemeClr val="accent1"/>
                </a:fillRef>
                <a:effectRef idx="0">
                  <a:schemeClr val="accent1"/>
                </a:effectRef>
                <a:fontRef idx="minor">
                  <a:schemeClr val="tx1"/>
                </a:fontRef>
              </p:style>
            </p:cxnSp>
            <p:pic>
              <p:nvPicPr>
                <p:cNvPr id="61" name="Picture 60"/>
                <p:cNvPicPr preferRelativeResize="0">
                  <a:picLocks/>
                </p:cNvPicPr>
                <p:nvPr/>
              </p:nvPicPr>
              <p:blipFill rotWithShape="1">
                <a:blip r:embed="rId3" cstate="print">
                  <a:extLst>
                    <a:ext uri="{28A0092B-C50C-407E-A947-70E740481C1C}">
                      <a14:useLocalDpi xmlns:a14="http://schemas.microsoft.com/office/drawing/2010/main"/>
                    </a:ext>
                  </a:extLst>
                </a:blip>
                <a:srcRect/>
                <a:stretch/>
              </p:blipFill>
              <p:spPr>
                <a:xfrm>
                  <a:off x="6687052" y="1927633"/>
                  <a:ext cx="457200" cy="457200"/>
                </a:xfrm>
                <a:prstGeom prst="ellipse">
                  <a:avLst/>
                </a:prstGeom>
                <a:effectLst>
                  <a:outerShdw blurRad="50800" dist="38100" dir="8100000" algn="tr" rotWithShape="0">
                    <a:prstClr val="black">
                      <a:alpha val="40000"/>
                    </a:prstClr>
                  </a:outerShdw>
                </a:effectLst>
              </p:spPr>
            </p:pic>
          </p:grpSp>
        </p:grpSp>
        <p:grpSp>
          <p:nvGrpSpPr>
            <p:cNvPr id="114" name="Group 113"/>
            <p:cNvGrpSpPr/>
            <p:nvPr/>
          </p:nvGrpSpPr>
          <p:grpSpPr>
            <a:xfrm>
              <a:off x="5314434" y="2254230"/>
              <a:ext cx="1830659" cy="727198"/>
              <a:chOff x="5314434" y="2254230"/>
              <a:chExt cx="1830659" cy="727198"/>
            </a:xfrm>
          </p:grpSpPr>
          <p:sp>
            <p:nvSpPr>
              <p:cNvPr id="65" name="TextBox 64"/>
              <p:cNvSpPr txBox="1"/>
              <p:nvPr/>
            </p:nvSpPr>
            <p:spPr>
              <a:xfrm>
                <a:off x="5314434" y="2254230"/>
                <a:ext cx="1374300" cy="498598"/>
              </a:xfrm>
              <a:prstGeom prst="rect">
                <a:avLst/>
              </a:prstGeom>
              <a:noFill/>
            </p:spPr>
            <p:txBody>
              <a:bodyPr wrap="square" lIns="0" tIns="0" rIns="0" bIns="0" rtlCol="0" anchor="ctr" anchorCtr="0">
                <a:spAutoFit/>
              </a:bodyPr>
              <a:lstStyle>
                <a:defPPr>
                  <a:defRPr lang="en-US"/>
                </a:defPPr>
                <a:lvl1pPr algn="r">
                  <a:defRPr b="1">
                    <a:ln w="6600">
                      <a:solidFill>
                        <a:schemeClr val="accent3">
                          <a:lumMod val="50000"/>
                        </a:schemeClr>
                      </a:solidFill>
                      <a:prstDash val="solid"/>
                    </a:ln>
                    <a:solidFill>
                      <a:srgbClr val="FFFFFF"/>
                    </a:solidFill>
                    <a:effectLst>
                      <a:outerShdw dist="38100" dir="2700000" algn="tl" rotWithShape="0">
                        <a:schemeClr val="accent3">
                          <a:lumMod val="50000"/>
                        </a:schemeClr>
                      </a:outerShdw>
                    </a:effectLst>
                  </a:defRPr>
                </a:lvl1p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w="6600">
                      <a:solidFill>
                        <a:srgbClr val="1B587C">
                          <a:lumMod val="50000"/>
                        </a:srgbClr>
                      </a:solidFill>
                      <a:prstDash val="solid"/>
                    </a:ln>
                    <a:solidFill>
                      <a:schemeClr val="tx1"/>
                    </a:solidFill>
                    <a:effectLst/>
                    <a:uLnTx/>
                    <a:uFillTx/>
                  </a:rPr>
                  <a:t>Artificial Intelligence</a:t>
                </a:r>
              </a:p>
            </p:txBody>
          </p:sp>
          <p:grpSp>
            <p:nvGrpSpPr>
              <p:cNvPr id="110" name="Group 109"/>
              <p:cNvGrpSpPr/>
              <p:nvPr/>
            </p:nvGrpSpPr>
            <p:grpSpPr>
              <a:xfrm>
                <a:off x="5334000" y="2524228"/>
                <a:ext cx="1811093" cy="457200"/>
                <a:chOff x="5334000" y="2524228"/>
                <a:chExt cx="1811093" cy="457200"/>
              </a:xfrm>
            </p:grpSpPr>
            <p:cxnSp>
              <p:nvCxnSpPr>
                <p:cNvPr id="94" name="Straight Connector 93"/>
                <p:cNvCxnSpPr/>
                <p:nvPr/>
              </p:nvCxnSpPr>
              <p:spPr>
                <a:xfrm>
                  <a:off x="5334000" y="2769211"/>
                  <a:ext cx="1600200" cy="0"/>
                </a:xfrm>
                <a:prstGeom prst="line">
                  <a:avLst/>
                </a:prstGeom>
                <a:ln w="38100" cmpd="thickThin">
                  <a:solidFill>
                    <a:srgbClr val="0E2C3E"/>
                  </a:solidFill>
                </a:ln>
              </p:spPr>
              <p:style>
                <a:lnRef idx="1">
                  <a:schemeClr val="accent1"/>
                </a:lnRef>
                <a:fillRef idx="0">
                  <a:schemeClr val="accent1"/>
                </a:fillRef>
                <a:effectRef idx="0">
                  <a:schemeClr val="accent1"/>
                </a:effectRef>
                <a:fontRef idx="minor">
                  <a:schemeClr val="tx1"/>
                </a:fontRef>
              </p:style>
            </p:cxnSp>
            <p:pic>
              <p:nvPicPr>
                <p:cNvPr id="64" name="Picture 63"/>
                <p:cNvPicPr preferRelativeResize="0">
                  <a:picLocks/>
                </p:cNvPicPr>
                <p:nvPr/>
              </p:nvPicPr>
              <p:blipFill>
                <a:blip r:embed="rId4"/>
                <a:stretch>
                  <a:fillRect/>
                </a:stretch>
              </p:blipFill>
              <p:spPr>
                <a:xfrm>
                  <a:off x="6687893" y="2524228"/>
                  <a:ext cx="457200" cy="457200"/>
                </a:xfrm>
                <a:prstGeom prst="ellipse">
                  <a:avLst/>
                </a:prstGeom>
                <a:effectLst>
                  <a:outerShdw blurRad="50800" dist="38100" dir="8100000" algn="tr" rotWithShape="0">
                    <a:prstClr val="black">
                      <a:alpha val="40000"/>
                    </a:prstClr>
                  </a:outerShdw>
                </a:effectLst>
              </p:spPr>
            </p:pic>
          </p:grpSp>
        </p:grpSp>
        <p:grpSp>
          <p:nvGrpSpPr>
            <p:cNvPr id="112" name="Group 111"/>
            <p:cNvGrpSpPr/>
            <p:nvPr/>
          </p:nvGrpSpPr>
          <p:grpSpPr>
            <a:xfrm>
              <a:off x="5317488" y="1055178"/>
              <a:ext cx="1856197" cy="724869"/>
              <a:chOff x="5317488" y="1055178"/>
              <a:chExt cx="1856197" cy="724869"/>
            </a:xfrm>
          </p:grpSpPr>
          <p:sp>
            <p:nvSpPr>
              <p:cNvPr id="74" name="TextBox 73"/>
              <p:cNvSpPr txBox="1"/>
              <p:nvPr/>
            </p:nvSpPr>
            <p:spPr>
              <a:xfrm>
                <a:off x="5317488" y="1055178"/>
                <a:ext cx="1856197" cy="498598"/>
              </a:xfrm>
              <a:prstGeom prst="rect">
                <a:avLst/>
              </a:prstGeom>
              <a:noFill/>
            </p:spPr>
            <p:txBody>
              <a:bodyPr wrap="square" lIns="0" tIns="0" rIns="0" bIns="0" rtlCol="0" anchor="ctr" anchorCtr="0">
                <a:spAutoFit/>
              </a:bodyPr>
              <a:lstStyle>
                <a:defPPr>
                  <a:defRPr lang="en-US"/>
                </a:defPPr>
                <a:lvl1pPr algn="r">
                  <a:defRPr b="1">
                    <a:ln w="6600">
                      <a:solidFill>
                        <a:schemeClr val="accent3">
                          <a:lumMod val="50000"/>
                        </a:schemeClr>
                      </a:solidFill>
                      <a:prstDash val="solid"/>
                    </a:ln>
                    <a:solidFill>
                      <a:srgbClr val="FFFFFF"/>
                    </a:solidFill>
                    <a:effectLst>
                      <a:outerShdw dist="38100" dir="2700000" algn="tl" rotWithShape="0">
                        <a:schemeClr val="accent3">
                          <a:lumMod val="50000"/>
                        </a:schemeClr>
                      </a:outerShdw>
                    </a:effectLst>
                  </a:defRPr>
                </a:lvl1p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w="6600">
                      <a:solidFill>
                        <a:srgbClr val="1B587C">
                          <a:lumMod val="50000"/>
                        </a:srgbClr>
                      </a:solidFill>
                      <a:prstDash val="solid"/>
                    </a:ln>
                    <a:solidFill>
                      <a:schemeClr val="tx1"/>
                    </a:solidFill>
                    <a:effectLst/>
                    <a:uLnTx/>
                    <a:uFillTx/>
                  </a:rPr>
                  <a:t>Quantum Science</a:t>
                </a:r>
              </a:p>
            </p:txBody>
          </p:sp>
          <p:grpSp>
            <p:nvGrpSpPr>
              <p:cNvPr id="111" name="Group 110"/>
              <p:cNvGrpSpPr/>
              <p:nvPr/>
            </p:nvGrpSpPr>
            <p:grpSpPr>
              <a:xfrm>
                <a:off x="5334000" y="1322847"/>
                <a:ext cx="1827959" cy="457200"/>
                <a:chOff x="5334000" y="1322847"/>
                <a:chExt cx="1827959" cy="457200"/>
              </a:xfrm>
            </p:grpSpPr>
            <p:cxnSp>
              <p:nvCxnSpPr>
                <p:cNvPr id="92" name="Straight Connector 91"/>
                <p:cNvCxnSpPr/>
                <p:nvPr/>
              </p:nvCxnSpPr>
              <p:spPr>
                <a:xfrm>
                  <a:off x="5334000" y="1552448"/>
                  <a:ext cx="1600200" cy="0"/>
                </a:xfrm>
                <a:prstGeom prst="line">
                  <a:avLst/>
                </a:prstGeom>
                <a:ln w="38100" cmpd="thickThin">
                  <a:solidFill>
                    <a:srgbClr val="0E2C3E"/>
                  </a:solidFill>
                </a:ln>
              </p:spPr>
              <p:style>
                <a:lnRef idx="1">
                  <a:schemeClr val="accent1"/>
                </a:lnRef>
                <a:fillRef idx="0">
                  <a:schemeClr val="accent1"/>
                </a:fillRef>
                <a:effectRef idx="0">
                  <a:schemeClr val="accent1"/>
                </a:effectRef>
                <a:fontRef idx="minor">
                  <a:schemeClr val="tx1"/>
                </a:fontRef>
              </p:style>
            </p:cxnSp>
            <p:pic>
              <p:nvPicPr>
                <p:cNvPr id="73" name="Picture 72"/>
                <p:cNvPicPr preferRelativeResize="0">
                  <a:picLocks/>
                </p:cNvPicPr>
                <p:nvPr/>
              </p:nvPicPr>
              <p:blipFill rotWithShape="1">
                <a:blip r:embed="rId5" cstate="print">
                  <a:extLst>
                    <a:ext uri="{28A0092B-C50C-407E-A947-70E740481C1C}">
                      <a14:useLocalDpi xmlns:a14="http://schemas.microsoft.com/office/drawing/2010/main"/>
                    </a:ext>
                  </a:extLst>
                </a:blip>
                <a:srcRect/>
                <a:stretch/>
              </p:blipFill>
              <p:spPr>
                <a:xfrm>
                  <a:off x="6704759" y="1322847"/>
                  <a:ext cx="457200" cy="457200"/>
                </a:xfrm>
                <a:prstGeom prst="ellipse">
                  <a:avLst/>
                </a:prstGeom>
                <a:effectLst>
                  <a:outerShdw blurRad="50800" dist="38100" dir="8100000" algn="tr" rotWithShape="0">
                    <a:prstClr val="black">
                      <a:alpha val="40000"/>
                    </a:prstClr>
                  </a:outerShdw>
                </a:effectLst>
              </p:spPr>
            </p:pic>
          </p:grpSp>
        </p:grpSp>
      </p:grpSp>
      <p:grpSp>
        <p:nvGrpSpPr>
          <p:cNvPr id="126" name="Group 125"/>
          <p:cNvGrpSpPr/>
          <p:nvPr/>
        </p:nvGrpSpPr>
        <p:grpSpPr>
          <a:xfrm>
            <a:off x="893485" y="1881029"/>
            <a:ext cx="2043086" cy="1710671"/>
            <a:chOff x="893485" y="1881029"/>
            <a:chExt cx="2043086" cy="1710671"/>
          </a:xfrm>
        </p:grpSpPr>
        <p:grpSp>
          <p:nvGrpSpPr>
            <p:cNvPr id="102" name="Group 101"/>
            <p:cNvGrpSpPr/>
            <p:nvPr/>
          </p:nvGrpSpPr>
          <p:grpSpPr>
            <a:xfrm>
              <a:off x="925328" y="3082774"/>
              <a:ext cx="2005326" cy="508926"/>
              <a:chOff x="164306" y="3004044"/>
              <a:chExt cx="2005326" cy="508926"/>
            </a:xfrm>
          </p:grpSpPr>
          <p:sp>
            <p:nvSpPr>
              <p:cNvPr id="59" name="TextBox 58"/>
              <p:cNvSpPr txBox="1"/>
              <p:nvPr/>
            </p:nvSpPr>
            <p:spPr>
              <a:xfrm>
                <a:off x="164306" y="3004044"/>
                <a:ext cx="1411288" cy="249299"/>
              </a:xfrm>
              <a:prstGeom prst="rect">
                <a:avLst/>
              </a:prstGeom>
              <a:noFill/>
            </p:spPr>
            <p:txBody>
              <a:bodyPr wrap="square" lIns="0" tIns="0" rIns="0" bIns="0" rtlCol="0" anchor="ctr"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err="1">
                    <a:ln w="6600">
                      <a:solidFill>
                        <a:srgbClr val="1B587C">
                          <a:lumMod val="50000"/>
                        </a:srgbClr>
                      </a:solidFill>
                      <a:prstDash val="solid"/>
                    </a:ln>
                    <a:uLnTx/>
                    <a:uFillTx/>
                  </a:rPr>
                  <a:t>Hypersonics</a:t>
                </a:r>
                <a:endParaRPr kumimoji="0" lang="en-US" sz="1800" b="1" i="0" u="none" strike="noStrike" kern="0" cap="none" spc="0" normalizeH="0" baseline="0" noProof="0" dirty="0">
                  <a:ln w="6600">
                    <a:solidFill>
                      <a:srgbClr val="1B587C">
                        <a:lumMod val="50000"/>
                      </a:srgbClr>
                    </a:solidFill>
                    <a:prstDash val="solid"/>
                  </a:ln>
                  <a:uLnTx/>
                  <a:uFillTx/>
                </a:endParaRPr>
              </a:p>
            </p:txBody>
          </p:sp>
          <p:grpSp>
            <p:nvGrpSpPr>
              <p:cNvPr id="101" name="Group 100"/>
              <p:cNvGrpSpPr/>
              <p:nvPr/>
            </p:nvGrpSpPr>
            <p:grpSpPr>
              <a:xfrm>
                <a:off x="164306" y="3055770"/>
                <a:ext cx="2005326" cy="457200"/>
                <a:chOff x="164306" y="3035000"/>
                <a:chExt cx="2005326" cy="457200"/>
              </a:xfrm>
            </p:grpSpPr>
            <p:cxnSp>
              <p:nvCxnSpPr>
                <p:cNvPr id="88" name="Straight Connector 87"/>
                <p:cNvCxnSpPr/>
                <p:nvPr/>
              </p:nvCxnSpPr>
              <p:spPr>
                <a:xfrm>
                  <a:off x="164306" y="3263600"/>
                  <a:ext cx="1600200" cy="0"/>
                </a:xfrm>
                <a:prstGeom prst="line">
                  <a:avLst/>
                </a:prstGeom>
                <a:ln w="38100" cmpd="thickThin">
                  <a:solidFill>
                    <a:srgbClr val="0E2C3E"/>
                  </a:solidFill>
                </a:ln>
              </p:spPr>
              <p:style>
                <a:lnRef idx="1">
                  <a:schemeClr val="accent1"/>
                </a:lnRef>
                <a:fillRef idx="0">
                  <a:schemeClr val="accent1"/>
                </a:fillRef>
                <a:effectRef idx="0">
                  <a:schemeClr val="accent1"/>
                </a:effectRef>
                <a:fontRef idx="minor">
                  <a:schemeClr val="tx1"/>
                </a:fontRef>
              </p:style>
            </p:cxnSp>
            <p:pic>
              <p:nvPicPr>
                <p:cNvPr id="58" name="Picture 57"/>
                <p:cNvPicPr preferRelativeResize="0">
                  <a:picLocks/>
                </p:cNvPicPr>
                <p:nvPr/>
              </p:nvPicPr>
              <p:blipFill rotWithShape="1">
                <a:blip r:embed="rId6" cstate="print">
                  <a:extLst>
                    <a:ext uri="{28A0092B-C50C-407E-A947-70E740481C1C}">
                      <a14:useLocalDpi xmlns:a14="http://schemas.microsoft.com/office/drawing/2010/main"/>
                    </a:ext>
                  </a:extLst>
                </a:blip>
                <a:srcRect/>
                <a:stretch/>
              </p:blipFill>
              <p:spPr>
                <a:xfrm>
                  <a:off x="1712432" y="3035000"/>
                  <a:ext cx="457200" cy="457200"/>
                </a:xfrm>
                <a:prstGeom prst="ellipse">
                  <a:avLst/>
                </a:prstGeom>
                <a:effectLst>
                  <a:outerShdw blurRad="50800" dist="38100" dir="8100000" algn="tr" rotWithShape="0">
                    <a:prstClr val="black">
                      <a:alpha val="40000"/>
                    </a:prstClr>
                  </a:outerShdw>
                </a:effectLst>
              </p:spPr>
            </p:pic>
          </p:grpSp>
        </p:grpSp>
        <p:grpSp>
          <p:nvGrpSpPr>
            <p:cNvPr id="121" name="Group 120"/>
            <p:cNvGrpSpPr/>
            <p:nvPr/>
          </p:nvGrpSpPr>
          <p:grpSpPr>
            <a:xfrm>
              <a:off x="925328" y="2502700"/>
              <a:ext cx="2005326" cy="485214"/>
              <a:chOff x="925328" y="2502700"/>
              <a:chExt cx="2005326" cy="485214"/>
            </a:xfrm>
          </p:grpSpPr>
          <p:sp>
            <p:nvSpPr>
              <p:cNvPr id="86" name="TextBox 85"/>
              <p:cNvSpPr txBox="1"/>
              <p:nvPr/>
            </p:nvSpPr>
            <p:spPr>
              <a:xfrm>
                <a:off x="925328" y="2502700"/>
                <a:ext cx="1374300" cy="249299"/>
              </a:xfrm>
              <a:prstGeom prst="rect">
                <a:avLst/>
              </a:prstGeom>
              <a:noFill/>
            </p:spPr>
            <p:txBody>
              <a:bodyPr wrap="square" lIns="0" tIns="0" rIns="0" bIns="0" rtlCol="0" anchor="ctr" anchorCtr="0">
                <a:spAutoFit/>
              </a:bodyPr>
              <a:lstStyle>
                <a:defPPr>
                  <a:defRPr lang="en-US"/>
                </a:defPPr>
                <a:lvl1pPr algn="r">
                  <a:defRPr b="1">
                    <a:ln w="6600">
                      <a:solidFill>
                        <a:schemeClr val="accent3">
                          <a:lumMod val="50000"/>
                        </a:schemeClr>
                      </a:solidFill>
                      <a:prstDash val="solid"/>
                    </a:ln>
                    <a:solidFill>
                      <a:srgbClr val="FFFFFF"/>
                    </a:solidFill>
                    <a:effectLst>
                      <a:outerShdw dist="38100" dir="2700000" algn="tl" rotWithShape="0">
                        <a:schemeClr val="accent3">
                          <a:lumMod val="50000"/>
                        </a:schemeClr>
                      </a:outerShdw>
                    </a:effectLst>
                  </a:defRPr>
                </a:lvl1p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w="6600">
                      <a:solidFill>
                        <a:srgbClr val="1B587C">
                          <a:lumMod val="50000"/>
                        </a:srgbClr>
                      </a:solidFill>
                      <a:prstDash val="solid"/>
                    </a:ln>
                    <a:solidFill>
                      <a:schemeClr val="tx1"/>
                    </a:solidFill>
                    <a:effectLst/>
                    <a:uLnTx/>
                    <a:uFillTx/>
                  </a:rPr>
                  <a:t>Autonomy</a:t>
                </a:r>
              </a:p>
            </p:txBody>
          </p:sp>
          <p:grpSp>
            <p:nvGrpSpPr>
              <p:cNvPr id="120" name="Group 119"/>
              <p:cNvGrpSpPr/>
              <p:nvPr/>
            </p:nvGrpSpPr>
            <p:grpSpPr>
              <a:xfrm>
                <a:off x="925328" y="2530714"/>
                <a:ext cx="2005326" cy="457200"/>
                <a:chOff x="925328" y="2530714"/>
                <a:chExt cx="2005326" cy="457200"/>
              </a:xfrm>
            </p:grpSpPr>
            <p:cxnSp>
              <p:nvCxnSpPr>
                <p:cNvPr id="87" name="Straight Connector 86"/>
                <p:cNvCxnSpPr/>
                <p:nvPr/>
              </p:nvCxnSpPr>
              <p:spPr>
                <a:xfrm>
                  <a:off x="925328" y="2761813"/>
                  <a:ext cx="1600200" cy="0"/>
                </a:xfrm>
                <a:prstGeom prst="line">
                  <a:avLst/>
                </a:prstGeom>
                <a:ln w="38100" cmpd="thickThin">
                  <a:solidFill>
                    <a:srgbClr val="0E2C3E"/>
                  </a:solidFill>
                </a:ln>
              </p:spPr>
              <p:style>
                <a:lnRef idx="1">
                  <a:schemeClr val="accent1"/>
                </a:lnRef>
                <a:fillRef idx="0">
                  <a:schemeClr val="accent1"/>
                </a:fillRef>
                <a:effectRef idx="0">
                  <a:schemeClr val="accent1"/>
                </a:effectRef>
                <a:fontRef idx="minor">
                  <a:schemeClr val="tx1"/>
                </a:fontRef>
              </p:style>
            </p:cxnSp>
            <p:pic>
              <p:nvPicPr>
                <p:cNvPr id="119" name="Picture 118"/>
                <p:cNvPicPr preferRelativeResize="0">
                  <a:picLocks/>
                </p:cNvPicPr>
                <p:nvPr/>
              </p:nvPicPr>
              <p:blipFill rotWithShape="1">
                <a:blip r:embed="rId7">
                  <a:extLst>
                    <a:ext uri="{28A0092B-C50C-407E-A947-70E740481C1C}">
                      <a14:useLocalDpi xmlns:a14="http://schemas.microsoft.com/office/drawing/2010/main" val="0"/>
                    </a:ext>
                  </a:extLst>
                </a:blip>
                <a:srcRect l="8769" t="7714" r="24134" b="6572"/>
                <a:stretch/>
              </p:blipFill>
              <p:spPr>
                <a:xfrm>
                  <a:off x="2473454" y="2530714"/>
                  <a:ext cx="457200" cy="457200"/>
                </a:xfrm>
                <a:prstGeom prst="ellipse">
                  <a:avLst/>
                </a:prstGeom>
                <a:effectLst>
                  <a:outerShdw blurRad="50800" dist="38100" dir="8100000" algn="tr" rotWithShape="0">
                    <a:prstClr val="black">
                      <a:alpha val="40000"/>
                    </a:prstClr>
                  </a:outerShdw>
                </a:effectLst>
              </p:spPr>
            </p:pic>
          </p:grpSp>
        </p:grpSp>
        <p:grpSp>
          <p:nvGrpSpPr>
            <p:cNvPr id="125" name="Group 124"/>
            <p:cNvGrpSpPr/>
            <p:nvPr/>
          </p:nvGrpSpPr>
          <p:grpSpPr>
            <a:xfrm>
              <a:off x="893485" y="1881029"/>
              <a:ext cx="2043086" cy="514954"/>
              <a:chOff x="893485" y="1881029"/>
              <a:chExt cx="2043086" cy="514954"/>
            </a:xfrm>
          </p:grpSpPr>
          <p:sp>
            <p:nvSpPr>
              <p:cNvPr id="80" name="TextBox 79"/>
              <p:cNvSpPr txBox="1"/>
              <p:nvPr/>
            </p:nvSpPr>
            <p:spPr>
              <a:xfrm>
                <a:off x="893485" y="1881029"/>
                <a:ext cx="1598926" cy="276999"/>
              </a:xfrm>
              <a:prstGeom prst="rect">
                <a:avLst/>
              </a:prstGeom>
              <a:noFill/>
            </p:spPr>
            <p:txBody>
              <a:bodyPr wrap="square" lIns="0" tIns="0" rIns="0" bIns="0" rtlCol="0" anchor="ctr" anchorCtr="0">
                <a:spAutoFit/>
              </a:bodyPr>
              <a:lstStyle>
                <a:defPPr>
                  <a:defRPr lang="en-US"/>
                </a:defPPr>
                <a:lvl1pPr algn="r">
                  <a:defRPr b="1">
                    <a:ln w="6600">
                      <a:solidFill>
                        <a:schemeClr val="accent3">
                          <a:lumMod val="50000"/>
                        </a:schemeClr>
                      </a:solidFill>
                      <a:prstDash val="solid"/>
                    </a:ln>
                    <a:solidFill>
                      <a:srgbClr val="FFFFFF"/>
                    </a:solidFill>
                    <a:effectLst>
                      <a:outerShdw dist="38100" dir="2700000" algn="tl" rotWithShape="0">
                        <a:schemeClr val="accent3">
                          <a:lumMod val="50000"/>
                        </a:schemeClr>
                      </a:outerShdw>
                    </a:effectLs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6600">
                      <a:solidFill>
                        <a:srgbClr val="1B587C">
                          <a:lumMod val="50000"/>
                        </a:srgbClr>
                      </a:solidFill>
                      <a:prstDash val="solid"/>
                    </a:ln>
                    <a:solidFill>
                      <a:schemeClr val="tx1"/>
                    </a:solidFill>
                    <a:effectLst/>
                    <a:uLnTx/>
                    <a:uFillTx/>
                  </a:rPr>
                  <a:t>Networked C3</a:t>
                </a:r>
              </a:p>
            </p:txBody>
          </p:sp>
          <p:grpSp>
            <p:nvGrpSpPr>
              <p:cNvPr id="124" name="Group 123"/>
              <p:cNvGrpSpPr/>
              <p:nvPr/>
            </p:nvGrpSpPr>
            <p:grpSpPr>
              <a:xfrm>
                <a:off x="925328" y="1938783"/>
                <a:ext cx="2011243" cy="457200"/>
                <a:chOff x="925328" y="1938783"/>
                <a:chExt cx="2011243" cy="457200"/>
              </a:xfrm>
            </p:grpSpPr>
            <p:cxnSp>
              <p:nvCxnSpPr>
                <p:cNvPr id="9" name="Straight Connector 8"/>
                <p:cNvCxnSpPr/>
                <p:nvPr/>
              </p:nvCxnSpPr>
              <p:spPr>
                <a:xfrm>
                  <a:off x="925328" y="2167383"/>
                  <a:ext cx="1600200" cy="0"/>
                </a:xfrm>
                <a:prstGeom prst="line">
                  <a:avLst/>
                </a:prstGeom>
                <a:ln w="38100" cmpd="thickThin">
                  <a:solidFill>
                    <a:srgbClr val="0E2C3E"/>
                  </a:solidFill>
                </a:ln>
              </p:spPr>
              <p:style>
                <a:lnRef idx="1">
                  <a:schemeClr val="accent1"/>
                </a:lnRef>
                <a:fillRef idx="0">
                  <a:schemeClr val="accent1"/>
                </a:fillRef>
                <a:effectRef idx="0">
                  <a:schemeClr val="accent1"/>
                </a:effectRef>
                <a:fontRef idx="minor">
                  <a:schemeClr val="tx1"/>
                </a:fontRef>
              </p:style>
            </p:cxnSp>
            <p:pic>
              <p:nvPicPr>
                <p:cNvPr id="123" name="Picture 122"/>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2479371" y="1938783"/>
                  <a:ext cx="457200" cy="457200"/>
                </a:xfrm>
                <a:prstGeom prst="ellipse">
                  <a:avLst/>
                </a:prstGeom>
                <a:effectLst>
                  <a:outerShdw blurRad="50800" dist="38100" dir="8100000" algn="tr" rotWithShape="0">
                    <a:prstClr val="black">
                      <a:alpha val="40000"/>
                    </a:prstClr>
                  </a:outerShdw>
                </a:effectLst>
              </p:spPr>
            </p:pic>
          </p:grpSp>
        </p:grpSp>
      </p:grpSp>
      <p:grpSp>
        <p:nvGrpSpPr>
          <p:cNvPr id="130" name="Group 129"/>
          <p:cNvGrpSpPr/>
          <p:nvPr/>
        </p:nvGrpSpPr>
        <p:grpSpPr>
          <a:xfrm>
            <a:off x="3717105" y="1894809"/>
            <a:ext cx="1975082" cy="1710711"/>
            <a:chOff x="3717105" y="1894809"/>
            <a:chExt cx="1975082" cy="1710711"/>
          </a:xfrm>
        </p:grpSpPr>
        <p:grpSp>
          <p:nvGrpSpPr>
            <p:cNvPr id="104" name="Group 103"/>
            <p:cNvGrpSpPr/>
            <p:nvPr/>
          </p:nvGrpSpPr>
          <p:grpSpPr>
            <a:xfrm>
              <a:off x="3717105" y="2256252"/>
              <a:ext cx="1863033" cy="717472"/>
              <a:chOff x="2971800" y="2112971"/>
              <a:chExt cx="1863033" cy="717472"/>
            </a:xfrm>
          </p:grpSpPr>
          <p:sp>
            <p:nvSpPr>
              <p:cNvPr id="77" name="TextBox 76"/>
              <p:cNvSpPr txBox="1"/>
              <p:nvPr/>
            </p:nvSpPr>
            <p:spPr>
              <a:xfrm>
                <a:off x="2978636" y="2112971"/>
                <a:ext cx="1856197" cy="498598"/>
              </a:xfrm>
              <a:prstGeom prst="rect">
                <a:avLst/>
              </a:prstGeom>
              <a:noFill/>
            </p:spPr>
            <p:txBody>
              <a:bodyPr wrap="square" lIns="0" tIns="0" rIns="0" bIns="0" rtlCol="0" anchor="ctr" anchorCtr="0">
                <a:spAutoFit/>
              </a:bodyPr>
              <a:lstStyle>
                <a:defPPr>
                  <a:defRPr lang="en-US"/>
                </a:defPPr>
                <a:lvl1pPr algn="r">
                  <a:defRPr b="1">
                    <a:ln w="6600">
                      <a:solidFill>
                        <a:schemeClr val="accent3">
                          <a:lumMod val="50000"/>
                        </a:schemeClr>
                      </a:solidFill>
                      <a:prstDash val="solid"/>
                    </a:ln>
                    <a:solidFill>
                      <a:srgbClr val="FFFFFF"/>
                    </a:solidFill>
                    <a:effectLst>
                      <a:outerShdw dist="38100" dir="2700000" algn="tl" rotWithShape="0">
                        <a:schemeClr val="accent3">
                          <a:lumMod val="50000"/>
                        </a:schemeClr>
                      </a:outerShdw>
                    </a:effectLst>
                  </a:defRPr>
                </a:lvl1p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w="6600">
                      <a:solidFill>
                        <a:srgbClr val="1B587C">
                          <a:lumMod val="50000"/>
                        </a:srgbClr>
                      </a:solidFill>
                      <a:prstDash val="solid"/>
                    </a:ln>
                    <a:solidFill>
                      <a:schemeClr val="tx1"/>
                    </a:solidFill>
                    <a:effectLst/>
                    <a:uLnTx/>
                    <a:uFillTx/>
                  </a:rPr>
                  <a:t>Micro-Electronics</a:t>
                </a:r>
              </a:p>
            </p:txBody>
          </p:sp>
          <p:grpSp>
            <p:nvGrpSpPr>
              <p:cNvPr id="103" name="Group 102"/>
              <p:cNvGrpSpPr/>
              <p:nvPr/>
            </p:nvGrpSpPr>
            <p:grpSpPr>
              <a:xfrm>
                <a:off x="2971800" y="2373243"/>
                <a:ext cx="1838725" cy="457200"/>
                <a:chOff x="2971800" y="2373243"/>
                <a:chExt cx="1838725" cy="457200"/>
              </a:xfrm>
            </p:grpSpPr>
            <p:cxnSp>
              <p:nvCxnSpPr>
                <p:cNvPr id="90" name="Straight Connector 89"/>
                <p:cNvCxnSpPr/>
                <p:nvPr/>
              </p:nvCxnSpPr>
              <p:spPr>
                <a:xfrm>
                  <a:off x="2971800" y="2618551"/>
                  <a:ext cx="1600200" cy="0"/>
                </a:xfrm>
                <a:prstGeom prst="line">
                  <a:avLst/>
                </a:prstGeom>
                <a:ln w="38100" cmpd="thickThin">
                  <a:solidFill>
                    <a:srgbClr val="0E2C3E"/>
                  </a:solidFill>
                </a:ln>
              </p:spPr>
              <p:style>
                <a:lnRef idx="1">
                  <a:schemeClr val="accent1"/>
                </a:lnRef>
                <a:fillRef idx="0">
                  <a:schemeClr val="accent1"/>
                </a:fillRef>
                <a:effectRef idx="0">
                  <a:schemeClr val="accent1"/>
                </a:effectRef>
                <a:fontRef idx="minor">
                  <a:schemeClr val="tx1"/>
                </a:fontRef>
              </p:style>
            </p:cxnSp>
            <p:pic>
              <p:nvPicPr>
                <p:cNvPr id="76" name="Picture 75"/>
                <p:cNvPicPr preferRelativeResize="0">
                  <a:picLocks/>
                </p:cNvPicPr>
                <p:nvPr/>
              </p:nvPicPr>
              <p:blipFill>
                <a:blip r:embed="rId9">
                  <a:extLst>
                    <a:ext uri="{28A0092B-C50C-407E-A947-70E740481C1C}">
                      <a14:useLocalDpi xmlns:a14="http://schemas.microsoft.com/office/drawing/2010/main"/>
                    </a:ext>
                  </a:extLst>
                </a:blip>
                <a:stretch>
                  <a:fillRect/>
                </a:stretch>
              </p:blipFill>
              <p:spPr>
                <a:xfrm>
                  <a:off x="4353325" y="2373243"/>
                  <a:ext cx="457200" cy="457200"/>
                </a:xfrm>
                <a:prstGeom prst="ellipse">
                  <a:avLst/>
                </a:prstGeom>
                <a:effectLst>
                  <a:outerShdw blurRad="50800" dist="38100" dir="8100000" algn="tr" rotWithShape="0">
                    <a:prstClr val="black">
                      <a:alpha val="40000"/>
                    </a:prstClr>
                  </a:outerShdw>
                </a:effectLst>
              </p:spPr>
            </p:pic>
          </p:grpSp>
        </p:grpSp>
        <p:grpSp>
          <p:nvGrpSpPr>
            <p:cNvPr id="108" name="Group 107"/>
            <p:cNvGrpSpPr/>
            <p:nvPr/>
          </p:nvGrpSpPr>
          <p:grpSpPr>
            <a:xfrm>
              <a:off x="3717105" y="3113767"/>
              <a:ext cx="1838725" cy="491753"/>
              <a:chOff x="2971800" y="3023346"/>
              <a:chExt cx="1838725" cy="491753"/>
            </a:xfrm>
          </p:grpSpPr>
          <p:sp>
            <p:nvSpPr>
              <p:cNvPr id="56" name="TextBox 55"/>
              <p:cNvSpPr txBox="1"/>
              <p:nvPr/>
            </p:nvSpPr>
            <p:spPr>
              <a:xfrm>
                <a:off x="2971800" y="3023346"/>
                <a:ext cx="703876" cy="249299"/>
              </a:xfrm>
              <a:prstGeom prst="rect">
                <a:avLst/>
              </a:prstGeom>
              <a:noFill/>
            </p:spPr>
            <p:txBody>
              <a:bodyPr wrap="square" lIns="0" tIns="0" rIns="0" bIns="0" rtlCol="0" anchor="ctr" anchorCtr="0">
                <a:spAutoFit/>
              </a:bodyPr>
              <a:lstStyle>
                <a:defPPr>
                  <a:defRPr lang="en-US"/>
                </a:defPPr>
                <a:lvl1pPr algn="r">
                  <a:defRPr b="1">
                    <a:ln w="6600">
                      <a:solidFill>
                        <a:schemeClr val="accent3">
                          <a:lumMod val="50000"/>
                        </a:schemeClr>
                      </a:solidFill>
                      <a:prstDash val="solid"/>
                    </a:ln>
                    <a:solidFill>
                      <a:srgbClr val="FFFFFF"/>
                    </a:solidFill>
                    <a:effectLst>
                      <a:outerShdw dist="38100" dir="2700000" algn="tl" rotWithShape="0">
                        <a:schemeClr val="accent3">
                          <a:lumMod val="50000"/>
                        </a:schemeClr>
                      </a:outerShdw>
                    </a:effectLst>
                  </a:defRPr>
                </a:lvl1p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w="6600">
                      <a:solidFill>
                        <a:srgbClr val="1B587C">
                          <a:lumMod val="50000"/>
                        </a:srgbClr>
                      </a:solidFill>
                      <a:prstDash val="solid"/>
                    </a:ln>
                    <a:solidFill>
                      <a:schemeClr val="tx1"/>
                    </a:solidFill>
                    <a:effectLst/>
                    <a:uLnTx/>
                    <a:uFillTx/>
                  </a:rPr>
                  <a:t>Cyber</a:t>
                </a:r>
              </a:p>
            </p:txBody>
          </p:sp>
          <p:grpSp>
            <p:nvGrpSpPr>
              <p:cNvPr id="107" name="Group 106"/>
              <p:cNvGrpSpPr/>
              <p:nvPr/>
            </p:nvGrpSpPr>
            <p:grpSpPr>
              <a:xfrm>
                <a:off x="2971800" y="3057899"/>
                <a:ext cx="1838725" cy="457200"/>
                <a:chOff x="2971800" y="3057899"/>
                <a:chExt cx="1838725" cy="457200"/>
              </a:xfrm>
            </p:grpSpPr>
            <p:cxnSp>
              <p:nvCxnSpPr>
                <p:cNvPr id="91" name="Straight Connector 90"/>
                <p:cNvCxnSpPr/>
                <p:nvPr/>
              </p:nvCxnSpPr>
              <p:spPr>
                <a:xfrm>
                  <a:off x="2971800" y="3284370"/>
                  <a:ext cx="1600200" cy="0"/>
                </a:xfrm>
                <a:prstGeom prst="line">
                  <a:avLst/>
                </a:prstGeom>
                <a:ln w="38100" cmpd="thickThin">
                  <a:solidFill>
                    <a:srgbClr val="0E2C3E"/>
                  </a:solidFill>
                </a:ln>
              </p:spPr>
              <p:style>
                <a:lnRef idx="1">
                  <a:schemeClr val="accent1"/>
                </a:lnRef>
                <a:fillRef idx="0">
                  <a:schemeClr val="accent1"/>
                </a:fillRef>
                <a:effectRef idx="0">
                  <a:schemeClr val="accent1"/>
                </a:effectRef>
                <a:fontRef idx="minor">
                  <a:schemeClr val="tx1"/>
                </a:fontRef>
              </p:style>
            </p:cxnSp>
            <p:pic>
              <p:nvPicPr>
                <p:cNvPr id="55" name="Picture 54"/>
                <p:cNvPicPr preferRelativeResize="0">
                  <a:picLocks/>
                </p:cNvPicPr>
                <p:nvPr/>
              </p:nvPicPr>
              <p:blipFill rotWithShape="1">
                <a:blip r:embed="rId10" cstate="print">
                  <a:extLst>
                    <a:ext uri="{28A0092B-C50C-407E-A947-70E740481C1C}">
                      <a14:useLocalDpi xmlns:a14="http://schemas.microsoft.com/office/drawing/2010/main"/>
                    </a:ext>
                  </a:extLst>
                </a:blip>
                <a:srcRect/>
                <a:stretch/>
              </p:blipFill>
              <p:spPr>
                <a:xfrm>
                  <a:off x="4353325" y="3057899"/>
                  <a:ext cx="457200" cy="457200"/>
                </a:xfrm>
                <a:prstGeom prst="ellipse">
                  <a:avLst/>
                </a:prstGeom>
                <a:effectLst>
                  <a:outerShdw blurRad="50800" dist="38100" dir="8100000" algn="tr" rotWithShape="0">
                    <a:prstClr val="black">
                      <a:alpha val="40000"/>
                    </a:prstClr>
                  </a:outerShdw>
                </a:effectLst>
              </p:spPr>
            </p:pic>
          </p:grpSp>
        </p:grpSp>
        <p:grpSp>
          <p:nvGrpSpPr>
            <p:cNvPr id="129" name="Group 128"/>
            <p:cNvGrpSpPr/>
            <p:nvPr/>
          </p:nvGrpSpPr>
          <p:grpSpPr>
            <a:xfrm>
              <a:off x="3717105" y="1894809"/>
              <a:ext cx="1975082" cy="503589"/>
              <a:chOff x="3717105" y="1894809"/>
              <a:chExt cx="1975082" cy="503589"/>
            </a:xfrm>
          </p:grpSpPr>
          <p:sp>
            <p:nvSpPr>
              <p:cNvPr id="83" name="TextBox 82"/>
              <p:cNvSpPr txBox="1"/>
              <p:nvPr/>
            </p:nvSpPr>
            <p:spPr>
              <a:xfrm>
                <a:off x="3717105" y="1894809"/>
                <a:ext cx="1975082" cy="249299"/>
              </a:xfrm>
              <a:prstGeom prst="rect">
                <a:avLst/>
              </a:prstGeom>
              <a:noFill/>
            </p:spPr>
            <p:txBody>
              <a:bodyPr wrap="square" lIns="0" tIns="0" rIns="0" bIns="0" rtlCol="0" anchor="ctr" anchorCtr="0">
                <a:spAutoFit/>
              </a:bodyPr>
              <a:lstStyle>
                <a:defPPr>
                  <a:defRPr lang="en-US"/>
                </a:defPPr>
                <a:lvl1pPr algn="r">
                  <a:defRPr b="1">
                    <a:ln w="6600">
                      <a:solidFill>
                        <a:schemeClr val="accent3">
                          <a:lumMod val="50000"/>
                        </a:schemeClr>
                      </a:solidFill>
                      <a:prstDash val="solid"/>
                    </a:ln>
                    <a:solidFill>
                      <a:srgbClr val="FFFFFF"/>
                    </a:solidFill>
                    <a:effectLst>
                      <a:outerShdw dist="38100" dir="2700000" algn="tl" rotWithShape="0">
                        <a:schemeClr val="accent3">
                          <a:lumMod val="50000"/>
                        </a:schemeClr>
                      </a:outerShdw>
                    </a:effectLst>
                  </a:defRPr>
                </a:lvl1p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w="6600">
                      <a:solidFill>
                        <a:srgbClr val="1B587C">
                          <a:lumMod val="50000"/>
                        </a:srgbClr>
                      </a:solidFill>
                      <a:prstDash val="solid"/>
                    </a:ln>
                    <a:solidFill>
                      <a:schemeClr val="tx1"/>
                    </a:solidFill>
                    <a:effectLst/>
                    <a:uLnTx/>
                    <a:uFillTx/>
                  </a:rPr>
                  <a:t>Space</a:t>
                </a:r>
              </a:p>
            </p:txBody>
          </p:sp>
          <p:grpSp>
            <p:nvGrpSpPr>
              <p:cNvPr id="128" name="Group 127"/>
              <p:cNvGrpSpPr/>
              <p:nvPr/>
            </p:nvGrpSpPr>
            <p:grpSpPr>
              <a:xfrm>
                <a:off x="3717105" y="1941198"/>
                <a:ext cx="1840900" cy="457200"/>
                <a:chOff x="3717105" y="1941198"/>
                <a:chExt cx="1840900" cy="457200"/>
              </a:xfrm>
            </p:grpSpPr>
            <p:cxnSp>
              <p:nvCxnSpPr>
                <p:cNvPr id="89" name="Straight Connector 88"/>
                <p:cNvCxnSpPr/>
                <p:nvPr/>
              </p:nvCxnSpPr>
              <p:spPr>
                <a:xfrm>
                  <a:off x="3717105" y="2159319"/>
                  <a:ext cx="1600200" cy="0"/>
                </a:xfrm>
                <a:prstGeom prst="line">
                  <a:avLst/>
                </a:prstGeom>
                <a:ln w="38100" cmpd="thickThin">
                  <a:solidFill>
                    <a:srgbClr val="0E2C3E"/>
                  </a:solidFill>
                </a:ln>
              </p:spPr>
              <p:style>
                <a:lnRef idx="1">
                  <a:schemeClr val="accent1"/>
                </a:lnRef>
                <a:fillRef idx="0">
                  <a:schemeClr val="accent1"/>
                </a:fillRef>
                <a:effectRef idx="0">
                  <a:schemeClr val="accent1"/>
                </a:effectRef>
                <a:fontRef idx="minor">
                  <a:schemeClr val="tx1"/>
                </a:fontRef>
              </p:style>
            </p:cxnSp>
            <p:pic>
              <p:nvPicPr>
                <p:cNvPr id="127" name="Picture 126"/>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5100805" y="1941198"/>
                  <a:ext cx="457200" cy="457200"/>
                </a:xfrm>
                <a:prstGeom prst="ellipse">
                  <a:avLst/>
                </a:prstGeom>
                <a:effectLst>
                  <a:outerShdw blurRad="50800" dist="38100" dir="8100000" algn="tr" rotWithShape="0">
                    <a:prstClr val="black">
                      <a:alpha val="40000"/>
                    </a:prstClr>
                  </a:outerShdw>
                </a:effectLst>
              </p:spPr>
            </p:pic>
          </p:grpSp>
        </p:grpSp>
      </p:grpSp>
    </p:spTree>
    <p:extLst>
      <p:ext uri="{BB962C8B-B14F-4D97-AF65-F5344CB8AC3E}">
        <p14:creationId xmlns:p14="http://schemas.microsoft.com/office/powerpoint/2010/main" val="3155808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noAutofit/>
          </a:bodyPr>
          <a:lstStyle/>
          <a:p>
            <a:pPr marL="0" indent="0">
              <a:buNone/>
            </a:pPr>
            <a:r>
              <a:rPr lang="en-US" sz="2000" dirty="0"/>
              <a:t>Advance space-based or high altitude-based sensor concepts or enabling technologies to support operations against time sensitive targets through analysis, experimentation, and demonstration</a:t>
            </a:r>
          </a:p>
          <a:p>
            <a:r>
              <a:rPr lang="en-US" sz="2000" dirty="0"/>
              <a:t>Mission payload solutions that support Services long-range fires development and testing by 2021</a:t>
            </a:r>
          </a:p>
          <a:p>
            <a:r>
              <a:rPr lang="en-US" sz="2000" dirty="0"/>
              <a:t>Creative, non-traditional approaches</a:t>
            </a:r>
          </a:p>
          <a:p>
            <a:r>
              <a:rPr lang="en-US" sz="2000" dirty="0"/>
              <a:t>Individual offerings that solve or contribute to the end-to-end mission</a:t>
            </a:r>
          </a:p>
          <a:p>
            <a:r>
              <a:rPr lang="en-US" sz="2000" dirty="0"/>
              <a:t>Industry cost sharing mutual investment in the mission</a:t>
            </a:r>
          </a:p>
          <a:p>
            <a:endParaRPr lang="en-US" sz="2000" dirty="0"/>
          </a:p>
        </p:txBody>
      </p:sp>
      <p:sp>
        <p:nvSpPr>
          <p:cNvPr id="2" name="Title 1"/>
          <p:cNvSpPr>
            <a:spLocks noGrp="1"/>
          </p:cNvSpPr>
          <p:nvPr>
            <p:ph type="title"/>
          </p:nvPr>
        </p:nvSpPr>
        <p:spPr/>
        <p:txBody>
          <a:bodyPr>
            <a:normAutofit/>
          </a:bodyPr>
          <a:lstStyle/>
          <a:p>
            <a:r>
              <a:rPr lang="en-US" sz="2800" dirty="0"/>
              <a:t>Example: Recent Broad-Area Announcement:</a:t>
            </a:r>
            <a:br>
              <a:rPr lang="en-US" sz="2800" dirty="0"/>
            </a:br>
            <a:r>
              <a:rPr lang="en-US" sz="2400" dirty="0"/>
              <a:t>Time-Sensitive Target Mission Payloads Demonstration</a:t>
            </a:r>
          </a:p>
        </p:txBody>
      </p:sp>
      <p:sp>
        <p:nvSpPr>
          <p:cNvPr id="3" name="Rectangle 2"/>
          <p:cNvSpPr/>
          <p:nvPr/>
        </p:nvSpPr>
        <p:spPr>
          <a:xfrm>
            <a:off x="914400" y="4648200"/>
            <a:ext cx="7315200" cy="1200329"/>
          </a:xfrm>
          <a:prstGeom prst="rect">
            <a:avLst/>
          </a:prstGeom>
        </p:spPr>
        <p:txBody>
          <a:bodyPr wrap="square">
            <a:spAutoFit/>
          </a:bodyPr>
          <a:lstStyle/>
          <a:p>
            <a:pPr marL="0" indent="0">
              <a:buNone/>
            </a:pPr>
            <a:r>
              <a:rPr lang="en-US" b="1" dirty="0">
                <a:solidFill>
                  <a:srgbClr val="0000CC"/>
                </a:solidFill>
              </a:rPr>
              <a:t>Phase 1: White Paper submission and assessment (complete)</a:t>
            </a:r>
          </a:p>
          <a:p>
            <a:pPr marL="0" indent="0">
              <a:buNone/>
            </a:pPr>
            <a:r>
              <a:rPr lang="en-US" b="1" dirty="0">
                <a:solidFill>
                  <a:srgbClr val="0000CC"/>
                </a:solidFill>
              </a:rPr>
              <a:t>Phase 2: Concept Design - 90-day, in-depth analysis</a:t>
            </a:r>
          </a:p>
          <a:p>
            <a:pPr marL="0" indent="0">
              <a:buNone/>
            </a:pPr>
            <a:r>
              <a:rPr lang="en-US" b="1" dirty="0">
                <a:solidFill>
                  <a:srgbClr val="0000CC"/>
                </a:solidFill>
              </a:rPr>
              <a:t>Phase 3: Demonstration - Two-year effort to demonstrate payload concepts</a:t>
            </a:r>
          </a:p>
        </p:txBody>
      </p:sp>
    </p:spTree>
    <p:extLst>
      <p:ext uri="{BB962C8B-B14F-4D97-AF65-F5344CB8AC3E}">
        <p14:creationId xmlns:p14="http://schemas.microsoft.com/office/powerpoint/2010/main" val="1356428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33400" y="1371600"/>
            <a:ext cx="8153400" cy="4878592"/>
          </a:xfrm>
        </p:spPr>
        <p:txBody>
          <a:bodyPr>
            <a:noAutofit/>
          </a:bodyPr>
          <a:lstStyle/>
          <a:p>
            <a:r>
              <a:rPr lang="en-US" sz="2400" dirty="0"/>
              <a:t>Space is now a Warfighting Domain</a:t>
            </a:r>
          </a:p>
          <a:p>
            <a:r>
              <a:rPr lang="en-US" sz="2400" dirty="0"/>
              <a:t>We need architectures and capabilities that are responsive to expanding space capability needs and emerging space threats</a:t>
            </a:r>
          </a:p>
          <a:p>
            <a:r>
              <a:rPr lang="en-US" sz="2400" dirty="0"/>
              <a:t>We need to work together to address the challenges</a:t>
            </a:r>
          </a:p>
          <a:p>
            <a:pPr lvl="1"/>
            <a:r>
              <a:rPr lang="en-US" sz="2000" dirty="0"/>
              <a:t>Relying on our industry partners to bring innovative solutions</a:t>
            </a:r>
          </a:p>
          <a:p>
            <a:pPr lvl="1"/>
            <a:r>
              <a:rPr lang="en-US" sz="2000" dirty="0"/>
              <a:t>Lots of opportunities to get involved through rapid prototyping</a:t>
            </a:r>
          </a:p>
        </p:txBody>
      </p:sp>
      <p:sp>
        <p:nvSpPr>
          <p:cNvPr id="3" name="Title 2"/>
          <p:cNvSpPr>
            <a:spLocks noGrp="1"/>
          </p:cNvSpPr>
          <p:nvPr>
            <p:ph type="title"/>
          </p:nvPr>
        </p:nvSpPr>
        <p:spPr>
          <a:xfrm>
            <a:off x="295018" y="285078"/>
            <a:ext cx="8093331" cy="1010322"/>
          </a:xfrm>
        </p:spPr>
        <p:txBody>
          <a:bodyPr>
            <a:normAutofit/>
          </a:bodyPr>
          <a:lstStyle/>
          <a:p>
            <a:r>
              <a:rPr lang="en-US" dirty="0"/>
              <a:t>Summary</a:t>
            </a:r>
          </a:p>
        </p:txBody>
      </p:sp>
    </p:spTree>
    <p:extLst>
      <p:ext uri="{BB962C8B-B14F-4D97-AF65-F5344CB8AC3E}">
        <p14:creationId xmlns:p14="http://schemas.microsoft.com/office/powerpoint/2010/main" val="219312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DoD Research and Engineering Enterprise</a:t>
            </a:r>
            <a:br>
              <a:rPr lang="en-US" sz="3200" dirty="0"/>
            </a:br>
            <a:r>
              <a:rPr lang="en-US" sz="2400" dirty="0"/>
              <a:t>Solving Problems Today – Designing Solutions for Tomorrow</a:t>
            </a:r>
          </a:p>
        </p:txBody>
      </p:sp>
      <p:pic>
        <p:nvPicPr>
          <p:cNvPr id="4" name="Picture 3" descr="0527002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t="27510" b="4809"/>
          <a:stretch/>
        </p:blipFill>
        <p:spPr bwMode="auto">
          <a:xfrm>
            <a:off x="6844989" y="1603760"/>
            <a:ext cx="1256979" cy="1255053"/>
          </a:xfrm>
          <a:prstGeom prst="rect">
            <a:avLst/>
          </a:prstGeom>
          <a:noFill/>
          <a:ln w="12700">
            <a:solidFill>
              <a:schemeClr val="bg1"/>
            </a:solidFill>
            <a:miter lim="800000"/>
            <a:headEnd/>
            <a:tailEnd/>
          </a:ln>
          <a:effectLst>
            <a:outerShdw blurRad="190500" dist="50800" dir="5400000" algn="ctr" rotWithShape="0">
              <a:srgbClr val="000000">
                <a:alpha val="43137"/>
              </a:srgbClr>
            </a:outerShdw>
          </a:effectLst>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aturation sat="285000"/>
                    </a14:imgEffect>
                    <a14:imgEffect>
                      <a14:brightnessContrast bright="10000" contrast="-10000"/>
                    </a14:imgEffect>
                  </a14:imgLayer>
                </a14:imgProps>
              </a:ext>
              <a:ext uri="{28A0092B-C50C-407E-A947-70E740481C1C}">
                <a14:useLocalDpi xmlns:a14="http://schemas.microsoft.com/office/drawing/2010/main"/>
              </a:ext>
            </a:extLst>
          </a:blip>
          <a:stretch>
            <a:fillRect/>
          </a:stretch>
        </p:blipFill>
        <p:spPr>
          <a:xfrm>
            <a:off x="1238297" y="3015234"/>
            <a:ext cx="1869534" cy="1188720"/>
          </a:xfrm>
          <a:prstGeom prst="rect">
            <a:avLst/>
          </a:prstGeom>
          <a:ln w="12700">
            <a:solidFill>
              <a:schemeClr val="bg1"/>
            </a:solidFill>
          </a:ln>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35000"/>
                    </a14:imgEffect>
                  </a14:imgLayer>
                </a14:imgProps>
              </a:ext>
              <a:ext uri="{28A0092B-C50C-407E-A947-70E740481C1C}">
                <a14:useLocalDpi xmlns:a14="http://schemas.microsoft.com/office/drawing/2010/main"/>
              </a:ext>
            </a:extLst>
          </a:blip>
          <a:srcRect l="1422" t="2964" r="4626" b="50429"/>
          <a:stretch/>
        </p:blipFill>
        <p:spPr>
          <a:xfrm>
            <a:off x="3308251" y="3015234"/>
            <a:ext cx="2629626" cy="1188720"/>
          </a:xfrm>
          <a:prstGeom prst="rect">
            <a:avLst/>
          </a:prstGeom>
          <a:ln w="12700">
            <a:solidFill>
              <a:schemeClr val="bg1"/>
            </a:solidFill>
          </a:ln>
          <a:effectLst>
            <a:outerShdw blurRad="266700" dist="50800" dir="5400000" algn="ctr" rotWithShape="0">
              <a:srgbClr val="000000">
                <a:alpha val="43137"/>
              </a:srgbClr>
            </a:outerShdw>
          </a:effectLst>
        </p:spPr>
      </p:pic>
      <p:pic>
        <p:nvPicPr>
          <p:cNvPr id="11" name="Picture 10" descr="predator-firing-missile4.jpg"/>
          <p:cNvPicPr/>
          <p:nvPr/>
        </p:nvPicPr>
        <p:blipFill rotWithShape="1">
          <a:blip r:embed="rId9" cstate="print">
            <a:extLst>
              <a:ext uri="{BEBA8EAE-BF5A-486C-A8C5-ECC9F3942E4B}">
                <a14:imgProps xmlns:a14="http://schemas.microsoft.com/office/drawing/2010/main">
                  <a14:imgLayer r:embed="rId10">
                    <a14:imgEffect>
                      <a14:brightnessContrast bright="-4000" contrast="5000"/>
                    </a14:imgEffect>
                  </a14:imgLayer>
                </a14:imgProps>
              </a:ext>
              <a:ext uri="{28A0092B-C50C-407E-A947-70E740481C1C}">
                <a14:useLocalDpi xmlns:a14="http://schemas.microsoft.com/office/drawing/2010/main"/>
              </a:ext>
            </a:extLst>
          </a:blip>
          <a:srcRect l="5399" r="7790" b="14651"/>
          <a:stretch/>
        </p:blipFill>
        <p:spPr>
          <a:xfrm>
            <a:off x="1576546" y="4319795"/>
            <a:ext cx="1786759" cy="1082174"/>
          </a:xfrm>
          <a:prstGeom prst="rect">
            <a:avLst/>
          </a:prstGeom>
          <a:ln w="12700">
            <a:solidFill>
              <a:schemeClr val="bg1"/>
            </a:solidFill>
          </a:ln>
          <a:effectLst>
            <a:outerShdw blurRad="177800" dist="50800" dir="5400000" algn="ctr" rotWithShape="0">
              <a:srgbClr val="000000">
                <a:alpha val="43137"/>
              </a:srgbClr>
            </a:outerShdw>
          </a:effectLst>
        </p:spPr>
      </p:pic>
      <p:pic>
        <p:nvPicPr>
          <p:cNvPr id="13" name="Picture 12" descr="http://www.intell.rtaf.mi.th/intellFilesUpload/intellnews/48701-01.jp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129637" y="1603760"/>
            <a:ext cx="1434422" cy="1280160"/>
          </a:xfrm>
          <a:prstGeom prst="rect">
            <a:avLst/>
          </a:prstGeom>
          <a:noFill/>
          <a:ln w="12700">
            <a:solidFill>
              <a:schemeClr val="bg1"/>
            </a:solidFill>
            <a:miter lim="800000"/>
            <a:headEnd/>
            <a:tailEnd/>
          </a:ln>
          <a:effectLst>
            <a:outerShdw blurRad="203200" dist="50800" dir="5400000" algn="ctr" rotWithShape="0">
              <a:srgbClr val="000000">
                <a:alpha val="43137"/>
              </a:srgbClr>
            </a:outerShdw>
          </a:effectLst>
        </p:spPr>
      </p:pic>
      <p:pic>
        <p:nvPicPr>
          <p:cNvPr id="14" name="Picture 13" descr="F08-6224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bwMode="auto">
          <a:xfrm>
            <a:off x="2719358" y="1375160"/>
            <a:ext cx="2011680" cy="1508760"/>
          </a:xfrm>
          <a:prstGeom prst="rect">
            <a:avLst/>
          </a:prstGeom>
          <a:noFill/>
          <a:ln w="6350">
            <a:solidFill>
              <a:schemeClr val="bg1"/>
            </a:solidFill>
            <a:miter lim="800000"/>
            <a:headEnd/>
            <a:tailEnd/>
          </a:ln>
          <a:effectLst>
            <a:outerShdw blurRad="330200" dist="50800" dir="5400000" algn="ctr" rotWithShape="0">
              <a:srgbClr val="000000">
                <a:alpha val="43137"/>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82154" y="4310315"/>
            <a:ext cx="1580828" cy="1086028"/>
          </a:xfrm>
          <a:prstGeom prst="rect">
            <a:avLst/>
          </a:prstGeom>
          <a:ln>
            <a:solidFill>
              <a:schemeClr val="bg1"/>
            </a:solidFill>
          </a:ln>
          <a:effectLst>
            <a:outerShdw blurRad="381000" dist="50800" dir="5400000" algn="ctr" rotWithShape="0">
              <a:srgbClr val="000000">
                <a:alpha val="43137"/>
              </a:srgbClr>
            </a:outerShdw>
          </a:effectLst>
        </p:spPr>
      </p:pic>
      <p:pic>
        <p:nvPicPr>
          <p:cNvPr id="17" name="Picture 16" descr="http://www.raytheon.com/newsroom/rtnwcm/groups/IIS/documents/masthead/rtn10_geoint_gpsocx_masthead.jpg"/>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
                    </a14:imgEffect>
                  </a14:imgLayer>
                </a14:imgProps>
              </a:ext>
            </a:extLst>
          </a:blip>
          <a:srcRect/>
          <a:stretch>
            <a:fillRect/>
          </a:stretch>
        </p:blipFill>
        <p:spPr bwMode="auto">
          <a:xfrm>
            <a:off x="3493581" y="4304689"/>
            <a:ext cx="2258966" cy="1097280"/>
          </a:xfrm>
          <a:prstGeom prst="rect">
            <a:avLst/>
          </a:prstGeom>
          <a:noFill/>
          <a:ln w="12700">
            <a:solidFill>
              <a:schemeClr val="bg1"/>
            </a:solidFill>
            <a:miter lim="800000"/>
            <a:headEnd/>
            <a:tailEnd/>
          </a:ln>
          <a:effectLst>
            <a:outerShdw blurRad="215900" dist="50800" dir="5400000" algn="ctr" rotWithShape="0">
              <a:srgbClr val="000000">
                <a:alpha val="43137"/>
              </a:srgbClr>
            </a:outerShdw>
          </a:effectLst>
        </p:spPr>
      </p:pic>
      <p:pic>
        <p:nvPicPr>
          <p:cNvPr id="18" name="Picture 17"/>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117991" y="2987046"/>
            <a:ext cx="1828800" cy="1216908"/>
          </a:xfrm>
          <a:prstGeom prst="rect">
            <a:avLst/>
          </a:prstGeom>
          <a:ln>
            <a:solidFill>
              <a:schemeClr val="bg1"/>
            </a:solidFill>
          </a:ln>
          <a:effectLst>
            <a:outerShdw blurRad="419100" dist="50800" dir="5400000" algn="ctr" rotWithShape="0">
              <a:srgbClr val="000000">
                <a:alpha val="43137"/>
              </a:srgbClr>
            </a:outerShdw>
          </a:effectLst>
        </p:spPr>
      </p:pic>
      <p:grpSp>
        <p:nvGrpSpPr>
          <p:cNvPr id="26" name="Group 25"/>
          <p:cNvGrpSpPr/>
          <p:nvPr/>
        </p:nvGrpSpPr>
        <p:grpSpPr>
          <a:xfrm>
            <a:off x="0" y="5738690"/>
            <a:ext cx="9144000" cy="543873"/>
            <a:chOff x="0" y="6052135"/>
            <a:chExt cx="9144000" cy="543873"/>
          </a:xfrm>
        </p:grpSpPr>
        <p:sp>
          <p:nvSpPr>
            <p:cNvPr id="21" name="Rectangle 20"/>
            <p:cNvSpPr/>
            <p:nvPr/>
          </p:nvSpPr>
          <p:spPr bwMode="auto">
            <a:xfrm>
              <a:off x="0" y="6052135"/>
              <a:ext cx="9144000" cy="543873"/>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aseline="-25000" dirty="0">
                <a:solidFill>
                  <a:srgbClr val="000000"/>
                </a:solidFill>
              </a:endParaRPr>
            </a:p>
          </p:txBody>
        </p:sp>
        <p:sp>
          <p:nvSpPr>
            <p:cNvPr id="28" name="Rectangle 27"/>
            <p:cNvSpPr/>
            <p:nvPr/>
          </p:nvSpPr>
          <p:spPr>
            <a:xfrm>
              <a:off x="3856995" y="6082958"/>
              <a:ext cx="3519854" cy="461665"/>
            </a:xfrm>
            <a:prstGeom prst="rect">
              <a:avLst/>
            </a:prstGeom>
          </p:spPr>
          <p:txBody>
            <a:bodyPr wrap="square">
              <a:spAutoFit/>
            </a:bodyPr>
            <a:lstStyle/>
            <a:p>
              <a:pPr algn="ctr">
                <a:defRPr/>
              </a:pPr>
              <a:r>
                <a:rPr lang="en-US" sz="1200" b="1" dirty="0">
                  <a:solidFill>
                    <a:srgbClr val="FFFFFF"/>
                  </a:solidFill>
                </a:rPr>
                <a:t>Defense Innovation Marketplace</a:t>
              </a:r>
            </a:p>
            <a:p>
              <a:pPr algn="ctr">
                <a:defRPr/>
              </a:pPr>
              <a:r>
                <a:rPr lang="en-US" sz="1100" i="1">
                  <a:solidFill>
                    <a:srgbClr val="FFFFFF"/>
                  </a:solidFill>
                </a:rPr>
                <a:t>https://defenseinnovationmarketplace.dtic.mil</a:t>
              </a:r>
              <a:endParaRPr lang="en-US" sz="1100" i="1" dirty="0">
                <a:solidFill>
                  <a:srgbClr val="FFFFFF"/>
                </a:solidFill>
              </a:endParaRPr>
            </a:p>
          </p:txBody>
        </p:sp>
        <p:sp>
          <p:nvSpPr>
            <p:cNvPr id="19" name="Rectangle 18"/>
            <p:cNvSpPr/>
            <p:nvPr/>
          </p:nvSpPr>
          <p:spPr>
            <a:xfrm>
              <a:off x="15143" y="6083735"/>
              <a:ext cx="3806844" cy="461665"/>
            </a:xfrm>
            <a:prstGeom prst="rect">
              <a:avLst/>
            </a:prstGeom>
          </p:spPr>
          <p:txBody>
            <a:bodyPr wrap="square">
              <a:spAutoFit/>
            </a:bodyPr>
            <a:lstStyle/>
            <a:p>
              <a:pPr algn="ctr">
                <a:defRPr/>
              </a:pPr>
              <a:r>
                <a:rPr lang="en-US" sz="1200" b="1" dirty="0">
                  <a:solidFill>
                    <a:srgbClr val="FFFFFF"/>
                  </a:solidFill>
                </a:rPr>
                <a:t>DoD Research and Engineering Enterprise </a:t>
              </a:r>
            </a:p>
            <a:p>
              <a:pPr algn="ctr">
                <a:defRPr/>
              </a:pPr>
              <a:r>
                <a:rPr lang="en-US" sz="1100" i="1" dirty="0">
                  <a:solidFill>
                    <a:srgbClr val="FFFFFF"/>
                  </a:solidFill>
                </a:rPr>
                <a:t>https://www.acq.osd.mil/chieftechnologist/</a:t>
              </a:r>
            </a:p>
          </p:txBody>
        </p:sp>
        <p:sp>
          <p:nvSpPr>
            <p:cNvPr id="20" name="Rectangle 19"/>
            <p:cNvSpPr/>
            <p:nvPr/>
          </p:nvSpPr>
          <p:spPr>
            <a:xfrm>
              <a:off x="7572054" y="6072729"/>
              <a:ext cx="1541123" cy="461665"/>
            </a:xfrm>
            <a:prstGeom prst="rect">
              <a:avLst/>
            </a:prstGeom>
          </p:spPr>
          <p:txBody>
            <a:bodyPr wrap="square">
              <a:spAutoFit/>
            </a:bodyPr>
            <a:lstStyle/>
            <a:p>
              <a:pPr algn="ctr">
                <a:defRPr/>
              </a:pPr>
              <a:r>
                <a:rPr lang="en-US" sz="1200" b="1" dirty="0">
                  <a:solidFill>
                    <a:srgbClr val="FFFFFF"/>
                  </a:solidFill>
                </a:rPr>
                <a:t>Twitter</a:t>
              </a:r>
            </a:p>
            <a:p>
              <a:pPr algn="ctr">
                <a:defRPr/>
              </a:pPr>
              <a:r>
                <a:rPr lang="en-US" sz="1100" i="1" dirty="0">
                  <a:solidFill>
                    <a:srgbClr val="FFFFFF"/>
                  </a:solidFill>
                </a:rPr>
                <a:t>@</a:t>
              </a:r>
              <a:r>
                <a:rPr lang="en-US" sz="1100" i="1" dirty="0" err="1">
                  <a:solidFill>
                    <a:srgbClr val="FFFFFF"/>
                  </a:solidFill>
                </a:rPr>
                <a:t>DoDInnovation</a:t>
              </a:r>
              <a:r>
                <a:rPr lang="en-US" sz="1100" i="1" dirty="0">
                  <a:solidFill>
                    <a:srgbClr val="FFFFFF"/>
                  </a:solidFill>
                </a:rPr>
                <a:t> </a:t>
              </a:r>
            </a:p>
          </p:txBody>
        </p:sp>
      </p:grpSp>
      <p:pic>
        <p:nvPicPr>
          <p:cNvPr id="1026" name="Picture 2"/>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866653" y="1380701"/>
            <a:ext cx="1836737" cy="15081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393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lgn="ctr">
              <a:buNone/>
            </a:pPr>
            <a:r>
              <a:rPr lang="en-US" dirty="0"/>
              <a:t>Mr. Dean Ridgely</a:t>
            </a:r>
          </a:p>
          <a:p>
            <a:pPr marL="0" indent="0" algn="ctr">
              <a:buNone/>
            </a:pPr>
            <a:r>
              <a:rPr lang="en-US" dirty="0"/>
              <a:t>Acting Assistant Director, Space</a:t>
            </a:r>
          </a:p>
          <a:p>
            <a:pPr marL="0" indent="0" algn="ctr">
              <a:buNone/>
            </a:pPr>
            <a:r>
              <a:rPr lang="en-US" dirty="0"/>
              <a:t>DDR&amp;E(AC)</a:t>
            </a:r>
          </a:p>
          <a:p>
            <a:pPr marL="0" indent="0" algn="ctr">
              <a:buNone/>
            </a:pPr>
            <a:r>
              <a:rPr lang="en-US" dirty="0"/>
              <a:t>Office of the Under Secretary of Defense</a:t>
            </a:r>
            <a:br>
              <a:rPr lang="en-US" dirty="0"/>
            </a:br>
            <a:r>
              <a:rPr lang="en-US" dirty="0"/>
              <a:t>for Research and Engineering</a:t>
            </a:r>
          </a:p>
          <a:p>
            <a:pPr marL="0" indent="0" algn="ctr">
              <a:buNone/>
            </a:pPr>
            <a:r>
              <a:rPr lang="en-US" dirty="0"/>
              <a:t>osd.atl.asd-re.se@mail.mil</a:t>
            </a:r>
          </a:p>
        </p:txBody>
      </p:sp>
      <p:sp>
        <p:nvSpPr>
          <p:cNvPr id="6" name="Title 5"/>
          <p:cNvSpPr>
            <a:spLocks noGrp="1"/>
          </p:cNvSpPr>
          <p:nvPr>
            <p:ph type="title"/>
          </p:nvPr>
        </p:nvSpPr>
        <p:spPr/>
        <p:txBody>
          <a:bodyPr>
            <a:normAutofit/>
          </a:bodyPr>
          <a:lstStyle/>
          <a:p>
            <a:r>
              <a:rPr lang="en-US"/>
              <a:t>For Additional Information</a:t>
            </a:r>
            <a:endParaRPr lang="en-US" dirty="0"/>
          </a:p>
        </p:txBody>
      </p:sp>
    </p:spTree>
    <p:extLst>
      <p:ext uri="{BB962C8B-B14F-4D97-AF65-F5344CB8AC3E}">
        <p14:creationId xmlns:p14="http://schemas.microsoft.com/office/powerpoint/2010/main" val="3113059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United States must maintain our leadership and freedom of action in space</a:t>
            </a:r>
          </a:p>
          <a:p>
            <a:r>
              <a:rPr lang="en-US" dirty="0"/>
              <a:t>The threat is evolving </a:t>
            </a:r>
          </a:p>
          <a:p>
            <a:r>
              <a:rPr lang="en-US" dirty="0"/>
              <a:t>We must take a new approach to equipping the Space Force to maintain U.S. competitive advantage …</a:t>
            </a:r>
          </a:p>
        </p:txBody>
      </p:sp>
      <p:sp>
        <p:nvSpPr>
          <p:cNvPr id="3" name="Title 2"/>
          <p:cNvSpPr>
            <a:spLocks noGrp="1"/>
          </p:cNvSpPr>
          <p:nvPr>
            <p:ph type="title"/>
          </p:nvPr>
        </p:nvSpPr>
        <p:spPr/>
        <p:txBody>
          <a:bodyPr/>
          <a:lstStyle/>
          <a:p>
            <a:r>
              <a:rPr lang="en-US"/>
              <a:t>Introduction</a:t>
            </a:r>
            <a:endParaRPr lang="en-US" dirty="0"/>
          </a:p>
        </p:txBody>
      </p:sp>
      <p:sp>
        <p:nvSpPr>
          <p:cNvPr id="6" name="Content Placeholder 7"/>
          <p:cNvSpPr txBox="1">
            <a:spLocks/>
          </p:cNvSpPr>
          <p:nvPr/>
        </p:nvSpPr>
        <p:spPr>
          <a:xfrm>
            <a:off x="682625" y="4800600"/>
            <a:ext cx="7778749" cy="1295400"/>
          </a:xfrm>
          <a:prstGeom prst="rect">
            <a:avLst/>
          </a:prstGeom>
          <a:solidFill>
            <a:srgbClr val="1E2C54"/>
          </a:solidFill>
        </p:spPr>
        <p:txBody>
          <a:bodyPr anchor="ctr"/>
          <a:lstStyle>
            <a:lvl1pPr marL="231775" indent="-231775" algn="l" rtl="0" fontAlgn="base">
              <a:spcBef>
                <a:spcPts val="600"/>
              </a:spcBef>
              <a:spcAft>
                <a:spcPts val="300"/>
              </a:spcAft>
              <a:buClr>
                <a:srgbClr val="002060"/>
              </a:buClr>
              <a:buFont typeface="Wingdings" pitchFamily="2" charset="2"/>
              <a:buChar char="§"/>
              <a:defRPr sz="2800" kern="1200">
                <a:solidFill>
                  <a:schemeClr val="tx1">
                    <a:lumMod val="75000"/>
                    <a:lumOff val="25000"/>
                  </a:schemeClr>
                </a:solidFill>
                <a:latin typeface="Franklin Gothic Medium" pitchFamily="34" charset="0"/>
                <a:ea typeface="+mn-ea"/>
                <a:cs typeface="+mn-cs"/>
              </a:defRPr>
            </a:lvl1pPr>
            <a:lvl2pPr marL="573088" indent="-225425" algn="l" rtl="0" fontAlgn="base">
              <a:spcBef>
                <a:spcPts val="400"/>
              </a:spcBef>
              <a:spcAft>
                <a:spcPct val="0"/>
              </a:spcAft>
              <a:buFont typeface="Arial" charset="0"/>
              <a:buChar char="–"/>
              <a:defRPr sz="2400" kern="1200">
                <a:solidFill>
                  <a:schemeClr val="tx1">
                    <a:lumMod val="75000"/>
                    <a:lumOff val="25000"/>
                  </a:schemeClr>
                </a:solidFill>
                <a:latin typeface="Franklin Gothic Book" pitchFamily="34" charset="0"/>
                <a:ea typeface="+mn-ea"/>
                <a:cs typeface="+mn-cs"/>
              </a:defRPr>
            </a:lvl2pPr>
            <a:lvl3pPr marL="682625" indent="-111125" algn="l" rtl="0" fontAlgn="base">
              <a:spcBef>
                <a:spcPct val="20000"/>
              </a:spcBef>
              <a:spcAft>
                <a:spcPct val="0"/>
              </a:spcAft>
              <a:buFont typeface="Arial" charset="0"/>
              <a:buChar char="•"/>
              <a:defRPr sz="2000" kern="1200">
                <a:solidFill>
                  <a:schemeClr val="tx1">
                    <a:lumMod val="75000"/>
                    <a:lumOff val="25000"/>
                  </a:schemeClr>
                </a:solidFill>
                <a:latin typeface="Franklin Gothic Book" pitchFamily="34" charset="0"/>
                <a:ea typeface="+mn-ea"/>
                <a:cs typeface="+mn-cs"/>
              </a:defRPr>
            </a:lvl3pPr>
            <a:lvl4pPr marL="1600200" indent="-228600" algn="l" rtl="0" fontAlgn="base">
              <a:spcBef>
                <a:spcPct val="20000"/>
              </a:spcBef>
              <a:spcAft>
                <a:spcPct val="0"/>
              </a:spcAft>
              <a:buFont typeface="Arial" charset="0"/>
              <a:buChar char="–"/>
              <a:defRPr sz="1100" kern="1200">
                <a:solidFill>
                  <a:schemeClr val="tx1">
                    <a:lumMod val="75000"/>
                    <a:lumOff val="25000"/>
                  </a:schemeClr>
                </a:solidFill>
                <a:latin typeface="Franklin Gothic Book" pitchFamily="34" charset="0"/>
                <a:ea typeface="+mn-ea"/>
                <a:cs typeface="+mn-cs"/>
              </a:defRPr>
            </a:lvl4pPr>
            <a:lvl5pPr marL="2057400" indent="-228600" algn="l" rtl="0" fontAlgn="base">
              <a:spcBef>
                <a:spcPct val="20000"/>
              </a:spcBef>
              <a:spcAft>
                <a:spcPct val="0"/>
              </a:spcAft>
              <a:buFont typeface="Arial" charset="0"/>
              <a:buChar char="»"/>
              <a:defRPr sz="1100" kern="1200">
                <a:solidFill>
                  <a:schemeClr val="tx1">
                    <a:lumMod val="75000"/>
                    <a:lumOff val="25000"/>
                  </a:schemeClr>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i="1" spc="-100" dirty="0">
              <a:solidFill>
                <a:schemeClr val="bg1"/>
              </a:solidFill>
            </a:endParaRPr>
          </a:p>
          <a:p>
            <a:pPr marL="0" indent="0">
              <a:spcAft>
                <a:spcPts val="0"/>
              </a:spcAft>
              <a:buNone/>
            </a:pPr>
            <a:r>
              <a:rPr lang="en-US" i="1" spc="-100" dirty="0">
                <a:solidFill>
                  <a:schemeClr val="bg1"/>
                </a:solidFill>
              </a:rPr>
              <a:t>“It is not about speed of discovery, it is about speed of delivery to the field.” </a:t>
            </a:r>
          </a:p>
          <a:p>
            <a:pPr marL="0" indent="0" algn="r">
              <a:buNone/>
            </a:pPr>
            <a:r>
              <a:rPr lang="en-US" sz="2000" spc="-100" dirty="0">
                <a:solidFill>
                  <a:schemeClr val="bg1"/>
                </a:solidFill>
              </a:rPr>
              <a:t>USD(R&amp;E) Michael D. Griffin, February 2019</a:t>
            </a:r>
          </a:p>
          <a:p>
            <a:pPr marL="0" indent="0">
              <a:buNone/>
            </a:pPr>
            <a:endParaRPr lang="en-US" i="1" spc="-100" dirty="0">
              <a:solidFill>
                <a:schemeClr val="bg1"/>
              </a:solidFill>
            </a:endParaRPr>
          </a:p>
        </p:txBody>
      </p:sp>
    </p:spTree>
    <p:extLst>
      <p:ext uri="{BB962C8B-B14F-4D97-AF65-F5344CB8AC3E}">
        <p14:creationId xmlns:p14="http://schemas.microsoft.com/office/powerpoint/2010/main" val="3917597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a:off x="381000" y="1175028"/>
            <a:ext cx="304800" cy="5029200"/>
          </a:xfrm>
          <a:prstGeom prst="downArrow">
            <a:avLst>
              <a:gd name="adj1" fmla="val 50000"/>
              <a:gd name="adj2" fmla="val 140625"/>
            </a:avLst>
          </a:prstGeom>
          <a:solidFill>
            <a:schemeClr val="bg2">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57200" y="290455"/>
            <a:ext cx="7931149" cy="787775"/>
          </a:xfrm>
        </p:spPr>
        <p:txBody>
          <a:bodyPr/>
          <a:lstStyle/>
          <a:p>
            <a:r>
              <a:rPr lang="en-US" dirty="0"/>
              <a:t>Strategic Space Guidance</a:t>
            </a:r>
          </a:p>
        </p:txBody>
      </p:sp>
      <p:sp>
        <p:nvSpPr>
          <p:cNvPr id="9" name="TextBox 8"/>
          <p:cNvSpPr txBox="1"/>
          <p:nvPr/>
        </p:nvSpPr>
        <p:spPr>
          <a:xfrm>
            <a:off x="1567598" y="1098828"/>
            <a:ext cx="6662002" cy="1046440"/>
          </a:xfrm>
          <a:prstGeom prst="rect">
            <a:avLst/>
          </a:prstGeom>
          <a:noFill/>
        </p:spPr>
        <p:txBody>
          <a:bodyPr wrap="square" rtlCol="0">
            <a:spAutoFit/>
          </a:bodyPr>
          <a:lstStyle/>
          <a:p>
            <a:r>
              <a:rPr lang="en-US" sz="1400" b="1" i="1" dirty="0">
                <a:latin typeface="Franklin Gothic Book" panose="020B0503020102020204" pitchFamily="34" charset="0"/>
              </a:rPr>
              <a:t>National Security Strategy</a:t>
            </a:r>
          </a:p>
          <a:p>
            <a:pPr marL="114300" indent="-114300">
              <a:buFont typeface="Arial" panose="020B0604020202020204" pitchFamily="34" charset="0"/>
              <a:buChar char="•"/>
            </a:pPr>
            <a:r>
              <a:rPr lang="en-US" sz="1200" dirty="0">
                <a:latin typeface="Franklin Gothic Book" panose="020B0503020102020204" pitchFamily="34" charset="0"/>
              </a:rPr>
              <a:t>The United States must maintain our leadership and freedom of action in space</a:t>
            </a:r>
          </a:p>
          <a:p>
            <a:pPr marL="114300" indent="-114300">
              <a:buFont typeface="Arial" panose="020B0604020202020204" pitchFamily="34" charset="0"/>
              <a:buChar char="•"/>
            </a:pPr>
            <a:r>
              <a:rPr lang="en-US" sz="1200" dirty="0">
                <a:latin typeface="Franklin Gothic Book" panose="020B0503020102020204" pitchFamily="34" charset="0"/>
              </a:rPr>
              <a:t>Advance space as a priority domain</a:t>
            </a:r>
          </a:p>
          <a:p>
            <a:pPr marL="114300" indent="-114300">
              <a:buFont typeface="Arial" panose="020B0604020202020204" pitchFamily="34" charset="0"/>
              <a:buChar char="•"/>
            </a:pPr>
            <a:r>
              <a:rPr lang="en-US" sz="1200" dirty="0">
                <a:latin typeface="Franklin Gothic Book" panose="020B0503020102020204" pitchFamily="34" charset="0"/>
              </a:rPr>
              <a:t>Promote space commerce</a:t>
            </a:r>
          </a:p>
          <a:p>
            <a:pPr marL="114300" indent="-114300">
              <a:buFont typeface="Arial" panose="020B0604020202020204" pitchFamily="34" charset="0"/>
              <a:buChar char="•"/>
            </a:pPr>
            <a:r>
              <a:rPr lang="en-US" sz="1200" dirty="0">
                <a:latin typeface="Franklin Gothic Book" panose="020B0503020102020204" pitchFamily="34" charset="0"/>
              </a:rPr>
              <a:t>Maintain lead in exploration</a:t>
            </a:r>
          </a:p>
        </p:txBody>
      </p:sp>
      <p:sp>
        <p:nvSpPr>
          <p:cNvPr id="10" name="TextBox 9"/>
          <p:cNvSpPr txBox="1"/>
          <p:nvPr/>
        </p:nvSpPr>
        <p:spPr>
          <a:xfrm>
            <a:off x="1752907" y="2393990"/>
            <a:ext cx="6400493" cy="1231106"/>
          </a:xfrm>
          <a:prstGeom prst="rect">
            <a:avLst/>
          </a:prstGeom>
          <a:noFill/>
        </p:spPr>
        <p:txBody>
          <a:bodyPr wrap="square" rtlCol="0">
            <a:spAutoFit/>
          </a:bodyPr>
          <a:lstStyle/>
          <a:p>
            <a:r>
              <a:rPr lang="en-US" sz="1400" b="1" i="1" dirty="0">
                <a:latin typeface="Franklin Gothic Book" panose="020B0503020102020204" pitchFamily="34" charset="0"/>
              </a:rPr>
              <a:t>National Defense Strategy</a:t>
            </a:r>
          </a:p>
          <a:p>
            <a:pPr marL="114300" indent="-114300">
              <a:buFont typeface="Arial" panose="020B0604020202020204" pitchFamily="34" charset="0"/>
              <a:buChar char="•"/>
            </a:pPr>
            <a:r>
              <a:rPr lang="en-US" sz="1200" dirty="0">
                <a:latin typeface="Franklin Gothic Book" panose="020B0503020102020204" pitchFamily="34" charset="0"/>
              </a:rPr>
              <a:t>Today, every domain is contested – air, land, sea, space, and cyberspace.</a:t>
            </a:r>
          </a:p>
          <a:p>
            <a:pPr marL="114300" indent="-114300">
              <a:buFont typeface="Arial" panose="020B0604020202020204" pitchFamily="34" charset="0"/>
              <a:buChar char="•"/>
            </a:pPr>
            <a:r>
              <a:rPr lang="en-US" sz="1200" dirty="0">
                <a:latin typeface="Franklin Gothic Book" panose="020B0503020102020204" pitchFamily="34" charset="0"/>
              </a:rPr>
              <a:t>The Department will prioritize investments in resilience, reconstitution, and operations to assure our space capabilities.</a:t>
            </a:r>
          </a:p>
          <a:p>
            <a:pPr marL="114300" indent="-114300">
              <a:buFont typeface="Arial" panose="020B0604020202020204" pitchFamily="34" charset="0"/>
              <a:buChar char="•"/>
            </a:pPr>
            <a:r>
              <a:rPr lang="en-US" sz="1200" dirty="0">
                <a:latin typeface="Franklin Gothic Book" panose="020B0503020102020204" pitchFamily="34" charset="0"/>
              </a:rPr>
              <a:t>Investments will prioritize ground, air, sea, and space forces that can deploy, survive, operate, maneuver, and regenerate in all domains while under attack.</a:t>
            </a:r>
          </a:p>
        </p:txBody>
      </p:sp>
      <p:sp>
        <p:nvSpPr>
          <p:cNvPr id="11" name="TextBox 10"/>
          <p:cNvSpPr txBox="1"/>
          <p:nvPr/>
        </p:nvSpPr>
        <p:spPr>
          <a:xfrm>
            <a:off x="2024799" y="3739277"/>
            <a:ext cx="6662001" cy="1046440"/>
          </a:xfrm>
          <a:prstGeom prst="rect">
            <a:avLst/>
          </a:prstGeom>
          <a:noFill/>
        </p:spPr>
        <p:txBody>
          <a:bodyPr wrap="square" rtlCol="0">
            <a:spAutoFit/>
          </a:bodyPr>
          <a:lstStyle/>
          <a:p>
            <a:r>
              <a:rPr lang="en-US" sz="1400" b="1" i="1" dirty="0">
                <a:latin typeface="Franklin Gothic Book" panose="020B0503020102020204" pitchFamily="34" charset="0"/>
              </a:rPr>
              <a:t>Section 1601 Report*</a:t>
            </a:r>
          </a:p>
          <a:p>
            <a:pPr marL="114300" indent="-114300">
              <a:buFont typeface="Arial" panose="020B0604020202020204" pitchFamily="34" charset="0"/>
              <a:buChar char="•"/>
            </a:pPr>
            <a:r>
              <a:rPr lang="en-US" sz="1200" dirty="0">
                <a:latin typeface="Franklin Gothic Book" panose="020B0503020102020204" pitchFamily="34" charset="0"/>
              </a:rPr>
              <a:t>Transform to more resilient space architectures</a:t>
            </a:r>
          </a:p>
          <a:p>
            <a:pPr marL="114300" indent="-114300">
              <a:buFont typeface="Arial" panose="020B0604020202020204" pitchFamily="34" charset="0"/>
              <a:buChar char="•"/>
            </a:pPr>
            <a:r>
              <a:rPr lang="en-US" sz="1200" dirty="0">
                <a:latin typeface="Franklin Gothic Book" panose="020B0503020102020204" pitchFamily="34" charset="0"/>
              </a:rPr>
              <a:t>Strengthen deterrence and warfighting options</a:t>
            </a:r>
          </a:p>
          <a:p>
            <a:pPr marL="114300" indent="-114300">
              <a:buFont typeface="Arial" panose="020B0604020202020204" pitchFamily="34" charset="0"/>
              <a:buChar char="•"/>
            </a:pPr>
            <a:r>
              <a:rPr lang="en-US" sz="1200" dirty="0">
                <a:latin typeface="Franklin Gothic Book" panose="020B0503020102020204" pitchFamily="34" charset="0"/>
              </a:rPr>
              <a:t>Improve foundational capabilities, structure, and processes</a:t>
            </a:r>
          </a:p>
          <a:p>
            <a:pPr marL="114300" indent="-114300">
              <a:buFont typeface="Arial" panose="020B0604020202020204" pitchFamily="34" charset="0"/>
              <a:buChar char="•"/>
            </a:pPr>
            <a:r>
              <a:rPr lang="en-US" sz="1200" dirty="0">
                <a:latin typeface="Franklin Gothic Book" panose="020B0503020102020204" pitchFamily="34" charset="0"/>
              </a:rPr>
              <a:t>Foster conducive domestic and international environments for space development</a:t>
            </a:r>
          </a:p>
        </p:txBody>
      </p:sp>
      <p:sp>
        <p:nvSpPr>
          <p:cNvPr id="12" name="TextBox 11"/>
          <p:cNvSpPr txBox="1"/>
          <p:nvPr/>
        </p:nvSpPr>
        <p:spPr>
          <a:xfrm>
            <a:off x="2209800" y="4985028"/>
            <a:ext cx="6172200" cy="1415772"/>
          </a:xfrm>
          <a:prstGeom prst="rect">
            <a:avLst/>
          </a:prstGeom>
          <a:noFill/>
        </p:spPr>
        <p:txBody>
          <a:bodyPr wrap="square" rtlCol="0">
            <a:spAutoFit/>
          </a:bodyPr>
          <a:lstStyle/>
          <a:p>
            <a:r>
              <a:rPr lang="en-US" sz="1400" b="1" i="1" dirty="0">
                <a:latin typeface="Franklin Gothic Book" panose="020B0503020102020204" pitchFamily="34" charset="0"/>
              </a:rPr>
              <a:t>Space Policy Directive 4</a:t>
            </a:r>
          </a:p>
          <a:p>
            <a:pPr marL="114300" indent="-114300">
              <a:buFont typeface="Arial" panose="020B0604020202020204" pitchFamily="34" charset="0"/>
              <a:buChar char="•"/>
            </a:pPr>
            <a:r>
              <a:rPr lang="en-US" sz="1200" dirty="0">
                <a:latin typeface="Franklin Gothic Book" panose="020B0503020102020204" pitchFamily="34" charset="0"/>
              </a:rPr>
              <a:t>Space is integral to our way of life… national security, and modern warfare.</a:t>
            </a:r>
          </a:p>
          <a:p>
            <a:pPr marL="114300" indent="-114300">
              <a:buFont typeface="Arial" panose="020B0604020202020204" pitchFamily="34" charset="0"/>
              <a:buChar char="•"/>
            </a:pPr>
            <a:r>
              <a:rPr lang="en-US" sz="1200" dirty="0">
                <a:latin typeface="Franklin Gothic Book" panose="020B0503020102020204" pitchFamily="34" charset="0"/>
              </a:rPr>
              <a:t>Potential adversaries are now advancing their space capabilities and actively developing ways to deny our use of space in a crisis or conflict.</a:t>
            </a:r>
          </a:p>
          <a:p>
            <a:pPr marL="114300" indent="-114300">
              <a:buFont typeface="Arial" panose="020B0604020202020204" pitchFamily="34" charset="0"/>
              <a:buChar char="•"/>
            </a:pPr>
            <a:r>
              <a:rPr lang="en-US" sz="1200" dirty="0">
                <a:latin typeface="Franklin Gothic Book" panose="020B0503020102020204" pitchFamily="34" charset="0"/>
              </a:rPr>
              <a:t>Imperative that the United States adapt its national security organizations, policies, doctrine, and capabilities to deter aggression and protect our interests.</a:t>
            </a:r>
          </a:p>
          <a:p>
            <a:pPr marL="114300" indent="-114300">
              <a:buFont typeface="Arial" panose="020B0604020202020204" pitchFamily="34" charset="0"/>
              <a:buChar char="•"/>
            </a:pPr>
            <a:r>
              <a:rPr lang="en-US" sz="1200" b="1" dirty="0"/>
              <a:t>Directs DoD to develop a legislative proposal to establish a U.S. Space Force</a:t>
            </a:r>
          </a:p>
        </p:txBody>
      </p:sp>
      <p:pic>
        <p:nvPicPr>
          <p:cNvPr id="8" name="Picture 7"/>
          <p:cNvPicPr preferRelativeResize="0">
            <a:picLocks/>
          </p:cNvPicPr>
          <p:nvPr/>
        </p:nvPicPr>
        <p:blipFill>
          <a:blip r:embed="rId3"/>
          <a:stretch>
            <a:fillRect/>
          </a:stretch>
        </p:blipFill>
        <p:spPr>
          <a:xfrm>
            <a:off x="1292651" y="5061228"/>
            <a:ext cx="914400" cy="1188720"/>
          </a:xfrm>
          <a:prstGeom prst="rect">
            <a:avLst/>
          </a:prstGeom>
          <a:ln w="3175">
            <a:solidFill>
              <a:schemeClr val="tx1"/>
            </a:solidFill>
          </a:ln>
          <a:effectLst/>
        </p:spPr>
      </p:pic>
      <p:pic>
        <p:nvPicPr>
          <p:cNvPr id="17" name="Picture 16"/>
          <p:cNvPicPr preferRelativeResize="0">
            <a:picLocks/>
          </p:cNvPicPr>
          <p:nvPr/>
        </p:nvPicPr>
        <p:blipFill>
          <a:blip r:embed="rId4"/>
          <a:stretch>
            <a:fillRect/>
          </a:stretch>
        </p:blipFill>
        <p:spPr>
          <a:xfrm>
            <a:off x="1107650" y="3733527"/>
            <a:ext cx="914400" cy="1188720"/>
          </a:xfrm>
          <a:prstGeom prst="rect">
            <a:avLst/>
          </a:prstGeom>
          <a:ln w="3175">
            <a:solidFill>
              <a:schemeClr val="tx1"/>
            </a:solidFill>
          </a:ln>
          <a:effectLst/>
        </p:spPr>
      </p:pic>
      <p:pic>
        <p:nvPicPr>
          <p:cNvPr id="19" name="Picture 18"/>
          <p:cNvPicPr preferRelativeResize="0">
            <a:picLocks/>
          </p:cNvPicPr>
          <p:nvPr/>
        </p:nvPicPr>
        <p:blipFill>
          <a:blip r:embed="rId5"/>
          <a:stretch>
            <a:fillRect/>
          </a:stretch>
        </p:blipFill>
        <p:spPr>
          <a:xfrm>
            <a:off x="835758" y="2458404"/>
            <a:ext cx="914400" cy="1188720"/>
          </a:xfrm>
          <a:prstGeom prst="rect">
            <a:avLst/>
          </a:prstGeom>
          <a:ln w="3175">
            <a:solidFill>
              <a:schemeClr val="tx1"/>
            </a:solidFill>
          </a:ln>
          <a:effectLst/>
        </p:spPr>
      </p:pic>
      <p:pic>
        <p:nvPicPr>
          <p:cNvPr id="20" name="Picture 19"/>
          <p:cNvPicPr preferRelativeResize="0">
            <a:picLocks/>
          </p:cNvPicPr>
          <p:nvPr/>
        </p:nvPicPr>
        <p:blipFill>
          <a:blip r:embed="rId6"/>
          <a:stretch>
            <a:fillRect/>
          </a:stretch>
        </p:blipFill>
        <p:spPr>
          <a:xfrm>
            <a:off x="650449" y="1183281"/>
            <a:ext cx="914400" cy="1188720"/>
          </a:xfrm>
          <a:prstGeom prst="rect">
            <a:avLst/>
          </a:prstGeom>
          <a:ln w="3175">
            <a:solidFill>
              <a:schemeClr val="tx1"/>
            </a:solidFill>
          </a:ln>
          <a:effectLst/>
        </p:spPr>
      </p:pic>
      <p:sp>
        <p:nvSpPr>
          <p:cNvPr id="4" name="TextBox 3"/>
          <p:cNvSpPr txBox="1"/>
          <p:nvPr/>
        </p:nvSpPr>
        <p:spPr>
          <a:xfrm>
            <a:off x="3352800" y="6367046"/>
            <a:ext cx="5791200" cy="338554"/>
          </a:xfrm>
          <a:prstGeom prst="rect">
            <a:avLst/>
          </a:prstGeom>
          <a:noFill/>
        </p:spPr>
        <p:txBody>
          <a:bodyPr wrap="square" rtlCol="0">
            <a:spAutoFit/>
          </a:bodyPr>
          <a:lstStyle/>
          <a:p>
            <a:r>
              <a:rPr lang="en-US" sz="800" dirty="0"/>
              <a:t>*Final Report on Organizational and Management Structure for the National Security Space Components of the Department of Defense, August 9, 2018 in response to National Defense Authorization Act for Fiscal Year 2018 Section 1601.</a:t>
            </a:r>
            <a:endParaRPr lang="en-US" sz="800" kern="1200" dirty="0">
              <a:solidFill>
                <a:schemeClr val="tx1"/>
              </a:solidFill>
            </a:endParaRPr>
          </a:p>
        </p:txBody>
      </p:sp>
    </p:spTree>
    <p:extLst>
      <p:ext uri="{BB962C8B-B14F-4D97-AF65-F5344CB8AC3E}">
        <p14:creationId xmlns:p14="http://schemas.microsoft.com/office/powerpoint/2010/main" val="2815932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60354"/>
            <a:ext cx="8458200" cy="5029559"/>
          </a:xfrm>
        </p:spPr>
        <p:txBody>
          <a:bodyPr>
            <a:normAutofit/>
          </a:bodyPr>
          <a:lstStyle/>
          <a:p>
            <a:r>
              <a:rPr lang="en-US" sz="2400" dirty="0"/>
              <a:t>China and Russia “view counter-space </a:t>
            </a:r>
            <a:br>
              <a:rPr lang="en-US" sz="2400" dirty="0"/>
            </a:br>
            <a:r>
              <a:rPr lang="en-US" sz="2400" dirty="0"/>
              <a:t>capabilities as a means to reduce U.S. and allied</a:t>
            </a:r>
            <a:br>
              <a:rPr lang="en-US" sz="2400" dirty="0"/>
            </a:br>
            <a:r>
              <a:rPr lang="en-US" sz="2400" dirty="0"/>
              <a:t>military effectiveness.” (“Challenges to Security in </a:t>
            </a:r>
            <a:br>
              <a:rPr lang="en-US" sz="2400" dirty="0"/>
            </a:br>
            <a:r>
              <a:rPr lang="en-US" sz="2400" dirty="0"/>
              <a:t>Space,” U.S. Defense Intelligence Agency, 2019)</a:t>
            </a:r>
          </a:p>
          <a:p>
            <a:r>
              <a:rPr lang="en-US" sz="2400" dirty="0"/>
              <a:t>“China and Russia, our strategic competitors, are explicitly pursuing space warfighting capabilities to neutralize U.S. space capabilities during a time of conflict. Other potential adversaries are also pursuing counter-space capabilities such as jamming, dazzling, and cyber-attacks.” (1601 Report)</a:t>
            </a:r>
          </a:p>
          <a:p>
            <a:endParaRPr lang="en-US" sz="2400" dirty="0"/>
          </a:p>
        </p:txBody>
      </p:sp>
      <p:sp>
        <p:nvSpPr>
          <p:cNvPr id="3" name="Title 2"/>
          <p:cNvSpPr>
            <a:spLocks noGrp="1"/>
          </p:cNvSpPr>
          <p:nvPr>
            <p:ph type="title"/>
          </p:nvPr>
        </p:nvSpPr>
        <p:spPr/>
        <p:txBody>
          <a:bodyPr/>
          <a:lstStyle/>
          <a:p>
            <a:r>
              <a:rPr lang="en-US"/>
              <a:t>Evolving Threat</a:t>
            </a:r>
            <a:endParaRPr lang="en-US" dirty="0"/>
          </a:p>
        </p:txBody>
      </p:sp>
      <p:pic>
        <p:nvPicPr>
          <p:cNvPr id="6" name="Picture 5"/>
          <p:cNvPicPr>
            <a:picLocks noChangeAspect="1"/>
          </p:cNvPicPr>
          <p:nvPr/>
        </p:nvPicPr>
        <p:blipFill>
          <a:blip r:embed="rId3"/>
          <a:stretch>
            <a:fillRect/>
          </a:stretch>
        </p:blipFill>
        <p:spPr>
          <a:xfrm>
            <a:off x="2352054" y="4870721"/>
            <a:ext cx="4439892" cy="1606279"/>
          </a:xfrm>
          <a:prstGeom prst="rect">
            <a:avLst/>
          </a:prstGeom>
          <a:effectLst/>
        </p:spPr>
      </p:pic>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7514492" y="1066800"/>
            <a:ext cx="1477108" cy="1920240"/>
          </a:xfrm>
          <a:prstGeom prst="rect">
            <a:avLst/>
          </a:prstGeom>
        </p:spPr>
      </p:pic>
    </p:spTree>
    <p:extLst>
      <p:ext uri="{BB962C8B-B14F-4D97-AF65-F5344CB8AC3E}">
        <p14:creationId xmlns:p14="http://schemas.microsoft.com/office/powerpoint/2010/main" val="3869090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5300" y="1236858"/>
            <a:ext cx="8229600" cy="4659445"/>
          </a:xfrm>
        </p:spPr>
        <p:txBody>
          <a:bodyPr>
            <a:normAutofit fontScale="92500" lnSpcReduction="10000"/>
          </a:bodyPr>
          <a:lstStyle/>
          <a:p>
            <a:r>
              <a:rPr lang="en-US" sz="2600" dirty="0"/>
              <a:t>Today’s space threat environment and commercial space ventures are driving the Department to think differently </a:t>
            </a:r>
          </a:p>
          <a:p>
            <a:r>
              <a:rPr lang="en-US" sz="2600" dirty="0"/>
              <a:t>Space architectures with small number of large, exquisite satellites are not responsive to expanding space capability needs and emerging space threats</a:t>
            </a:r>
          </a:p>
          <a:p>
            <a:r>
              <a:rPr lang="en-US" sz="2600" dirty="0"/>
              <a:t>DoD sees great potential in diversified and proliferated small satellite constellations to provide a cost effective approach for:</a:t>
            </a:r>
          </a:p>
          <a:p>
            <a:pPr lvl="1"/>
            <a:r>
              <a:rPr lang="en-US" dirty="0"/>
              <a:t>Inserting new space capabilities</a:t>
            </a:r>
          </a:p>
          <a:p>
            <a:pPr lvl="1"/>
            <a:r>
              <a:rPr lang="en-US" dirty="0"/>
              <a:t>Timely responsive solutions to changing threats</a:t>
            </a:r>
          </a:p>
          <a:p>
            <a:pPr lvl="1"/>
            <a:r>
              <a:rPr lang="en-US" dirty="0"/>
              <a:t>A resilient approach to assuring space capabilities for the joint warfighter</a:t>
            </a:r>
          </a:p>
        </p:txBody>
      </p:sp>
      <p:sp>
        <p:nvSpPr>
          <p:cNvPr id="3" name="Title 2"/>
          <p:cNvSpPr>
            <a:spLocks noGrp="1"/>
          </p:cNvSpPr>
          <p:nvPr>
            <p:ph type="title"/>
          </p:nvPr>
        </p:nvSpPr>
        <p:spPr/>
        <p:txBody>
          <a:bodyPr/>
          <a:lstStyle/>
          <a:p>
            <a:r>
              <a:rPr lang="en-US"/>
              <a:t>New Approach</a:t>
            </a:r>
            <a:endParaRPr lang="en-US" dirty="0"/>
          </a:p>
        </p:txBody>
      </p:sp>
      <p:sp>
        <p:nvSpPr>
          <p:cNvPr id="6" name="Content Placeholder 7"/>
          <p:cNvSpPr txBox="1">
            <a:spLocks/>
          </p:cNvSpPr>
          <p:nvPr/>
        </p:nvSpPr>
        <p:spPr>
          <a:xfrm>
            <a:off x="40806" y="5715000"/>
            <a:ext cx="9067800" cy="685799"/>
          </a:xfrm>
          <a:prstGeom prst="rect">
            <a:avLst/>
          </a:prstGeom>
          <a:solidFill>
            <a:srgbClr val="1E2C54"/>
          </a:solidFill>
        </p:spPr>
        <p:txBody>
          <a:bodyPr anchor="ctr"/>
          <a:lstStyle>
            <a:lvl1pPr marL="231775" indent="-231775" algn="l" rtl="0" fontAlgn="base">
              <a:spcBef>
                <a:spcPts val="600"/>
              </a:spcBef>
              <a:spcAft>
                <a:spcPts val="300"/>
              </a:spcAft>
              <a:buClr>
                <a:srgbClr val="002060"/>
              </a:buClr>
              <a:buFont typeface="Wingdings" pitchFamily="2" charset="2"/>
              <a:buChar char="§"/>
              <a:defRPr sz="2800" kern="1200">
                <a:solidFill>
                  <a:schemeClr val="tx1">
                    <a:lumMod val="75000"/>
                    <a:lumOff val="25000"/>
                  </a:schemeClr>
                </a:solidFill>
                <a:latin typeface="Franklin Gothic Medium" pitchFamily="34" charset="0"/>
                <a:ea typeface="+mn-ea"/>
                <a:cs typeface="+mn-cs"/>
              </a:defRPr>
            </a:lvl1pPr>
            <a:lvl2pPr marL="573088" indent="-225425" algn="l" rtl="0" fontAlgn="base">
              <a:spcBef>
                <a:spcPts val="400"/>
              </a:spcBef>
              <a:spcAft>
                <a:spcPct val="0"/>
              </a:spcAft>
              <a:buFont typeface="Arial" charset="0"/>
              <a:buChar char="–"/>
              <a:defRPr sz="2400" kern="1200">
                <a:solidFill>
                  <a:schemeClr val="tx1">
                    <a:lumMod val="75000"/>
                    <a:lumOff val="25000"/>
                  </a:schemeClr>
                </a:solidFill>
                <a:latin typeface="Franklin Gothic Book" pitchFamily="34" charset="0"/>
                <a:ea typeface="+mn-ea"/>
                <a:cs typeface="+mn-cs"/>
              </a:defRPr>
            </a:lvl2pPr>
            <a:lvl3pPr marL="682625" indent="-111125" algn="l" rtl="0" fontAlgn="base">
              <a:spcBef>
                <a:spcPct val="20000"/>
              </a:spcBef>
              <a:spcAft>
                <a:spcPct val="0"/>
              </a:spcAft>
              <a:buFont typeface="Arial" charset="0"/>
              <a:buChar char="•"/>
              <a:defRPr sz="2000" kern="1200">
                <a:solidFill>
                  <a:schemeClr val="tx1">
                    <a:lumMod val="75000"/>
                    <a:lumOff val="25000"/>
                  </a:schemeClr>
                </a:solidFill>
                <a:latin typeface="Franklin Gothic Book" pitchFamily="34" charset="0"/>
                <a:ea typeface="+mn-ea"/>
                <a:cs typeface="+mn-cs"/>
              </a:defRPr>
            </a:lvl3pPr>
            <a:lvl4pPr marL="1600200" indent="-228600" algn="l" rtl="0" fontAlgn="base">
              <a:spcBef>
                <a:spcPct val="20000"/>
              </a:spcBef>
              <a:spcAft>
                <a:spcPct val="0"/>
              </a:spcAft>
              <a:buFont typeface="Arial" charset="0"/>
              <a:buChar char="–"/>
              <a:defRPr sz="1100" kern="1200">
                <a:solidFill>
                  <a:schemeClr val="tx1">
                    <a:lumMod val="75000"/>
                    <a:lumOff val="25000"/>
                  </a:schemeClr>
                </a:solidFill>
                <a:latin typeface="Franklin Gothic Book" pitchFamily="34" charset="0"/>
                <a:ea typeface="+mn-ea"/>
                <a:cs typeface="+mn-cs"/>
              </a:defRPr>
            </a:lvl4pPr>
            <a:lvl5pPr marL="2057400" indent="-228600" algn="l" rtl="0" fontAlgn="base">
              <a:spcBef>
                <a:spcPct val="20000"/>
              </a:spcBef>
              <a:spcAft>
                <a:spcPct val="0"/>
              </a:spcAft>
              <a:buFont typeface="Arial" charset="0"/>
              <a:buChar char="»"/>
              <a:defRPr sz="1100" kern="1200">
                <a:solidFill>
                  <a:schemeClr val="tx1">
                    <a:lumMod val="75000"/>
                    <a:lumOff val="25000"/>
                  </a:schemeClr>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spc="-100" dirty="0">
                <a:solidFill>
                  <a:schemeClr val="bg1"/>
                </a:solidFill>
              </a:rPr>
              <a:t>The emerging threat environment drives the need for a new, focused approach to equipping tomorrow’s Space Force more quickly, at lower cost than offered by legacy approaches.</a:t>
            </a:r>
          </a:p>
        </p:txBody>
      </p:sp>
    </p:spTree>
    <p:extLst>
      <p:ext uri="{BB962C8B-B14F-4D97-AF65-F5344CB8AC3E}">
        <p14:creationId xmlns:p14="http://schemas.microsoft.com/office/powerpoint/2010/main" val="2995106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DoD Space Vision</a:t>
            </a:r>
          </a:p>
        </p:txBody>
      </p:sp>
      <p:grpSp>
        <p:nvGrpSpPr>
          <p:cNvPr id="26" name="Group 25"/>
          <p:cNvGrpSpPr/>
          <p:nvPr/>
        </p:nvGrpSpPr>
        <p:grpSpPr>
          <a:xfrm>
            <a:off x="0" y="1102416"/>
            <a:ext cx="9144001" cy="5500539"/>
            <a:chOff x="0" y="1102416"/>
            <a:chExt cx="9144001" cy="5500539"/>
          </a:xfrm>
        </p:grpSpPr>
        <p:sp>
          <p:nvSpPr>
            <p:cNvPr id="16" name="Rectangle 15"/>
            <p:cNvSpPr/>
            <p:nvPr/>
          </p:nvSpPr>
          <p:spPr bwMode="auto">
            <a:xfrm>
              <a:off x="0" y="1102416"/>
              <a:ext cx="9144001" cy="5428648"/>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25000" dirty="0">
                <a:ln>
                  <a:noFill/>
                </a:ln>
                <a:solidFill>
                  <a:schemeClr val="tx1"/>
                </a:solidFill>
                <a:effectLst/>
                <a:latin typeface="Franklin Gothic Medium" panose="020B0603020102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4597" y="1115051"/>
              <a:ext cx="5704120" cy="5416013"/>
            </a:xfrm>
            <a:prstGeom prst="rect">
              <a:avLst/>
            </a:prstGeom>
          </p:spPr>
        </p:pic>
        <p:sp>
          <p:nvSpPr>
            <p:cNvPr id="18" name="TextBox 17"/>
            <p:cNvSpPr txBox="1"/>
            <p:nvPr/>
          </p:nvSpPr>
          <p:spPr>
            <a:xfrm>
              <a:off x="271935" y="1960103"/>
              <a:ext cx="2143156" cy="954107"/>
            </a:xfrm>
            <a:prstGeom prst="rect">
              <a:avLst/>
            </a:prstGeom>
            <a:noFill/>
          </p:spPr>
          <p:txBody>
            <a:bodyPr wrap="square" rtlCol="0">
              <a:spAutoFit/>
            </a:bodyPr>
            <a:lstStyle/>
            <a:p>
              <a:pPr algn="ctr" fontAlgn="auto">
                <a:spcBef>
                  <a:spcPts val="0"/>
                </a:spcBef>
                <a:spcAft>
                  <a:spcPts val="0"/>
                </a:spcAft>
              </a:pPr>
              <a:r>
                <a:rPr lang="en-US" sz="1400" dirty="0">
                  <a:solidFill>
                    <a:schemeClr val="bg1">
                      <a:lumMod val="75000"/>
                    </a:schemeClr>
                  </a:solidFill>
                  <a:latin typeface="Franklin Gothic Medium" panose="020B0603020102020204" pitchFamily="34" charset="0"/>
                </a:rPr>
                <a:t>Indications, Warning, Targeting, and Tracking for </a:t>
              </a:r>
              <a:r>
                <a:rPr lang="en-US" sz="1400" b="1" dirty="0">
                  <a:solidFill>
                    <a:schemeClr val="bg1"/>
                  </a:solidFill>
                  <a:latin typeface="Franklin Gothic Medium" panose="020B0603020102020204" pitchFamily="34" charset="0"/>
                </a:rPr>
                <a:t>Defense Against Advanced Missile Threats</a:t>
              </a:r>
            </a:p>
          </p:txBody>
        </p:sp>
        <p:sp>
          <p:nvSpPr>
            <p:cNvPr id="19" name="TextBox 18"/>
            <p:cNvSpPr txBox="1"/>
            <p:nvPr/>
          </p:nvSpPr>
          <p:spPr>
            <a:xfrm>
              <a:off x="196982" y="3463348"/>
              <a:ext cx="1733311" cy="954107"/>
            </a:xfrm>
            <a:prstGeom prst="rect">
              <a:avLst/>
            </a:prstGeom>
            <a:noFill/>
          </p:spPr>
          <p:txBody>
            <a:bodyPr wrap="square" rtlCol="0">
              <a:spAutoFit/>
            </a:bodyPr>
            <a:lstStyle/>
            <a:p>
              <a:pPr algn="ctr" fontAlgn="auto">
                <a:spcBef>
                  <a:spcPts val="0"/>
                </a:spcBef>
                <a:spcAft>
                  <a:spcPts val="0"/>
                </a:spcAft>
              </a:pPr>
              <a:r>
                <a:rPr lang="en-US" sz="1400" b="1" dirty="0">
                  <a:solidFill>
                    <a:schemeClr val="bg1"/>
                  </a:solidFill>
                  <a:latin typeface="Franklin Gothic Medium" panose="020B0603020102020204" pitchFamily="34" charset="0"/>
                </a:rPr>
                <a:t>Alternate Position, Navigation, and Timing </a:t>
              </a:r>
              <a:r>
                <a:rPr lang="en-US" sz="1400" dirty="0">
                  <a:solidFill>
                    <a:schemeClr val="bg1">
                      <a:lumMod val="75000"/>
                    </a:schemeClr>
                  </a:solidFill>
                  <a:latin typeface="Franklin Gothic Medium" panose="020B0603020102020204" pitchFamily="34" charset="0"/>
                </a:rPr>
                <a:t>for GPS-Denied Environment</a:t>
              </a:r>
            </a:p>
          </p:txBody>
        </p:sp>
        <p:sp>
          <p:nvSpPr>
            <p:cNvPr id="20" name="TextBox 19"/>
            <p:cNvSpPr txBox="1"/>
            <p:nvPr/>
          </p:nvSpPr>
          <p:spPr>
            <a:xfrm>
              <a:off x="989354" y="5153458"/>
              <a:ext cx="1460768" cy="1169551"/>
            </a:xfrm>
            <a:prstGeom prst="rect">
              <a:avLst/>
            </a:prstGeom>
            <a:noFill/>
          </p:spPr>
          <p:txBody>
            <a:bodyPr wrap="square" rtlCol="0">
              <a:spAutoFit/>
            </a:bodyPr>
            <a:lstStyle/>
            <a:p>
              <a:pPr algn="ctr" fontAlgn="auto">
                <a:spcBef>
                  <a:spcPts val="0"/>
                </a:spcBef>
                <a:spcAft>
                  <a:spcPts val="0"/>
                </a:spcAft>
              </a:pPr>
              <a:r>
                <a:rPr lang="en-US" sz="1400" b="1" dirty="0">
                  <a:solidFill>
                    <a:schemeClr val="bg1"/>
                  </a:solidFill>
                  <a:latin typeface="Franklin Gothic Medium" panose="020B0603020102020204" pitchFamily="34" charset="0"/>
                </a:rPr>
                <a:t>Global and Near Real-time Space Situational Awareness (SSA)</a:t>
              </a:r>
            </a:p>
          </p:txBody>
        </p:sp>
        <p:sp>
          <p:nvSpPr>
            <p:cNvPr id="21" name="TextBox 20"/>
            <p:cNvSpPr txBox="1"/>
            <p:nvPr/>
          </p:nvSpPr>
          <p:spPr>
            <a:xfrm>
              <a:off x="3943387" y="6079735"/>
              <a:ext cx="1460768" cy="523220"/>
            </a:xfrm>
            <a:prstGeom prst="rect">
              <a:avLst/>
            </a:prstGeom>
            <a:noFill/>
          </p:spPr>
          <p:txBody>
            <a:bodyPr wrap="square" rtlCol="0">
              <a:spAutoFit/>
            </a:bodyPr>
            <a:lstStyle/>
            <a:p>
              <a:pPr algn="ctr" fontAlgn="auto">
                <a:spcBef>
                  <a:spcPts val="0"/>
                </a:spcBef>
                <a:spcAft>
                  <a:spcPts val="0"/>
                </a:spcAft>
              </a:pPr>
              <a:r>
                <a:rPr lang="en-US" sz="1400" b="1" dirty="0">
                  <a:solidFill>
                    <a:schemeClr val="bg1"/>
                  </a:solidFill>
                  <a:latin typeface="Franklin Gothic Medium" panose="020B0603020102020204" pitchFamily="34" charset="0"/>
                </a:rPr>
                <a:t>Strong Deterrent Capability</a:t>
              </a:r>
            </a:p>
          </p:txBody>
        </p:sp>
        <p:sp>
          <p:nvSpPr>
            <p:cNvPr id="22" name="TextBox 21"/>
            <p:cNvSpPr txBox="1"/>
            <p:nvPr/>
          </p:nvSpPr>
          <p:spPr>
            <a:xfrm>
              <a:off x="6782894" y="3095560"/>
              <a:ext cx="2361106" cy="954107"/>
            </a:xfrm>
            <a:prstGeom prst="rect">
              <a:avLst/>
            </a:prstGeom>
            <a:noFill/>
          </p:spPr>
          <p:txBody>
            <a:bodyPr wrap="square" rtlCol="0">
              <a:spAutoFit/>
            </a:bodyPr>
            <a:lstStyle/>
            <a:p>
              <a:pPr algn="ctr" fontAlgn="auto">
                <a:spcBef>
                  <a:spcPts val="0"/>
                </a:spcBef>
                <a:spcAft>
                  <a:spcPts val="0"/>
                </a:spcAft>
              </a:pPr>
              <a:r>
                <a:rPr lang="en-US" sz="1400" dirty="0">
                  <a:solidFill>
                    <a:schemeClr val="bg1">
                      <a:lumMod val="75000"/>
                    </a:schemeClr>
                  </a:solidFill>
                  <a:latin typeface="Franklin Gothic Medium" panose="020B0603020102020204" pitchFamily="34" charset="0"/>
                </a:rPr>
                <a:t>Cross-Domain, Fully Networked, Node-Independent </a:t>
              </a:r>
              <a:r>
                <a:rPr lang="en-US" sz="1400" b="1" dirty="0">
                  <a:solidFill>
                    <a:schemeClr val="bg1"/>
                  </a:solidFill>
                  <a:latin typeface="Franklin Gothic Medium" panose="020B0603020102020204" pitchFamily="34" charset="0"/>
                </a:rPr>
                <a:t>Battle Management C3</a:t>
              </a:r>
            </a:p>
          </p:txBody>
        </p:sp>
        <p:sp>
          <p:nvSpPr>
            <p:cNvPr id="23" name="TextBox 22"/>
            <p:cNvSpPr txBox="1"/>
            <p:nvPr/>
          </p:nvSpPr>
          <p:spPr>
            <a:xfrm>
              <a:off x="6713254" y="4578722"/>
              <a:ext cx="1992755" cy="738664"/>
            </a:xfrm>
            <a:prstGeom prst="rect">
              <a:avLst/>
            </a:prstGeom>
            <a:noFill/>
          </p:spPr>
          <p:txBody>
            <a:bodyPr wrap="square" rtlCol="0">
              <a:spAutoFit/>
            </a:bodyPr>
            <a:lstStyle/>
            <a:p>
              <a:pPr algn="ctr" fontAlgn="auto">
                <a:spcBef>
                  <a:spcPts val="0"/>
                </a:spcBef>
                <a:spcAft>
                  <a:spcPts val="0"/>
                </a:spcAft>
              </a:pPr>
              <a:r>
                <a:rPr lang="en-US" sz="1400" dirty="0">
                  <a:solidFill>
                    <a:schemeClr val="bg1">
                      <a:lumMod val="75000"/>
                    </a:schemeClr>
                  </a:solidFill>
                  <a:latin typeface="Franklin Gothic Medium" panose="020B0603020102020204" pitchFamily="34" charset="0"/>
                </a:rPr>
                <a:t>Common, Proliferated </a:t>
              </a:r>
              <a:r>
                <a:rPr lang="en-US" sz="1400" b="1" dirty="0">
                  <a:solidFill>
                    <a:schemeClr val="bg1"/>
                  </a:solidFill>
                  <a:latin typeface="Franklin Gothic Medium" panose="020B0603020102020204" pitchFamily="34" charset="0"/>
                </a:rPr>
                <a:t>Ground-based Space Support Infrastructure</a:t>
              </a:r>
            </a:p>
          </p:txBody>
        </p:sp>
        <p:sp>
          <p:nvSpPr>
            <p:cNvPr id="24" name="TextBox 23"/>
            <p:cNvSpPr txBox="1"/>
            <p:nvPr/>
          </p:nvSpPr>
          <p:spPr>
            <a:xfrm>
              <a:off x="6432603" y="1452272"/>
              <a:ext cx="1848421" cy="1169551"/>
            </a:xfrm>
            <a:prstGeom prst="rect">
              <a:avLst/>
            </a:prstGeom>
            <a:noFill/>
          </p:spPr>
          <p:txBody>
            <a:bodyPr wrap="square" rtlCol="0">
              <a:spAutoFit/>
            </a:bodyPr>
            <a:lstStyle/>
            <a:p>
              <a:pPr algn="ctr" fontAlgn="auto">
                <a:spcBef>
                  <a:spcPts val="0"/>
                </a:spcBef>
                <a:spcAft>
                  <a:spcPts val="0"/>
                </a:spcAft>
              </a:pPr>
              <a:r>
                <a:rPr lang="en-US" sz="1400" dirty="0">
                  <a:solidFill>
                    <a:schemeClr val="bg1">
                      <a:lumMod val="75000"/>
                    </a:schemeClr>
                  </a:solidFill>
                  <a:latin typeface="Franklin Gothic Medium" panose="020B0603020102020204" pitchFamily="34" charset="0"/>
                </a:rPr>
                <a:t>Highly-scaled, low-latency, persistent</a:t>
              </a:r>
              <a:r>
                <a:rPr lang="en-US" sz="1400" b="1" dirty="0">
                  <a:solidFill>
                    <a:schemeClr val="bg1"/>
                  </a:solidFill>
                  <a:latin typeface="Franklin Gothic Medium" panose="020B0603020102020204" pitchFamily="34" charset="0"/>
                </a:rPr>
                <a:t>, Artificial-Intelligence Enabled Global Surveillance</a:t>
              </a:r>
            </a:p>
          </p:txBody>
        </p:sp>
        <p:sp>
          <p:nvSpPr>
            <p:cNvPr id="25" name="TextBox 24"/>
            <p:cNvSpPr txBox="1"/>
            <p:nvPr/>
          </p:nvSpPr>
          <p:spPr>
            <a:xfrm>
              <a:off x="3296450" y="1115051"/>
              <a:ext cx="2674043" cy="523220"/>
            </a:xfrm>
            <a:prstGeom prst="rect">
              <a:avLst/>
            </a:prstGeom>
            <a:noFill/>
          </p:spPr>
          <p:txBody>
            <a:bodyPr wrap="square" rtlCol="0">
              <a:spAutoFit/>
            </a:bodyPr>
            <a:lstStyle/>
            <a:p>
              <a:pPr algn="ctr" fontAlgn="auto">
                <a:spcBef>
                  <a:spcPts val="0"/>
                </a:spcBef>
                <a:spcAft>
                  <a:spcPts val="0"/>
                </a:spcAft>
              </a:pPr>
              <a:r>
                <a:rPr lang="en-US" sz="1400" b="1" dirty="0">
                  <a:solidFill>
                    <a:schemeClr val="bg1"/>
                  </a:solidFill>
                  <a:latin typeface="Franklin Gothic Medium" panose="020B0603020102020204" pitchFamily="34" charset="0"/>
                </a:rPr>
                <a:t>Persistent Global Surveillance </a:t>
              </a:r>
              <a:r>
                <a:rPr lang="en-US" sz="1400" dirty="0">
                  <a:solidFill>
                    <a:schemeClr val="bg1">
                      <a:lumMod val="75000"/>
                    </a:schemeClr>
                  </a:solidFill>
                  <a:latin typeface="Franklin Gothic Medium" panose="020B0603020102020204" pitchFamily="34" charset="0"/>
                </a:rPr>
                <a:t>for Advanced Missile Targeting</a:t>
              </a:r>
            </a:p>
          </p:txBody>
        </p:sp>
      </p:grpSp>
      <p:sp>
        <p:nvSpPr>
          <p:cNvPr id="2" name="TextBox 1"/>
          <p:cNvSpPr txBox="1"/>
          <p:nvPr/>
        </p:nvSpPr>
        <p:spPr>
          <a:xfrm>
            <a:off x="6271482" y="6276201"/>
            <a:ext cx="2872518" cy="276999"/>
          </a:xfrm>
          <a:prstGeom prst="rect">
            <a:avLst/>
          </a:prstGeom>
          <a:noFill/>
        </p:spPr>
        <p:txBody>
          <a:bodyPr wrap="none" rtlCol="0">
            <a:spAutoFit/>
          </a:bodyPr>
          <a:lstStyle/>
          <a:p>
            <a:pPr algn="r"/>
            <a:r>
              <a:rPr lang="en-US" sz="1200" i="1" dirty="0">
                <a:solidFill>
                  <a:schemeClr val="bg1"/>
                </a:solidFill>
                <a:latin typeface="Franklin Gothic Book" panose="020B0503020102020204" pitchFamily="34" charset="0"/>
              </a:rPr>
              <a:t>Source: Section 1601 Report to Congress</a:t>
            </a:r>
          </a:p>
        </p:txBody>
      </p:sp>
    </p:spTree>
    <p:extLst>
      <p:ext uri="{BB962C8B-B14F-4D97-AF65-F5344CB8AC3E}">
        <p14:creationId xmlns:p14="http://schemas.microsoft.com/office/powerpoint/2010/main" val="2021906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ight Arrow 56"/>
          <p:cNvSpPr/>
          <p:nvPr/>
        </p:nvSpPr>
        <p:spPr>
          <a:xfrm rot="938799">
            <a:off x="3549382" y="3363903"/>
            <a:ext cx="2072195" cy="631616"/>
          </a:xfrm>
          <a:prstGeom prst="rightArrow">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Project Blackjack</a:t>
            </a:r>
          </a:p>
        </p:txBody>
      </p:sp>
      <p:sp>
        <p:nvSpPr>
          <p:cNvPr id="67" name="Rectangle 66"/>
          <p:cNvSpPr/>
          <p:nvPr/>
        </p:nvSpPr>
        <p:spPr>
          <a:xfrm>
            <a:off x="-76200" y="1509600"/>
            <a:ext cx="2046515" cy="335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6179324" y="1074016"/>
            <a:ext cx="2993251" cy="335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hape 62"/>
          <p:cNvSpPr/>
          <p:nvPr/>
        </p:nvSpPr>
        <p:spPr>
          <a:xfrm rot="2099716" flipV="1">
            <a:off x="920394" y="3236293"/>
            <a:ext cx="2976659" cy="1879561"/>
          </a:xfrm>
          <a:prstGeom prst="swooshArrow">
            <a:avLst>
              <a:gd name="adj1" fmla="val 41164"/>
              <a:gd name="adj2" fmla="val 59875"/>
            </a:avLst>
          </a:prstGeom>
          <a:solidFill>
            <a:srgbClr val="99CCFF">
              <a:alpha val="49804"/>
            </a:srgbClr>
          </a:solidFill>
          <a:ln>
            <a:solidFill>
              <a:srgbClr val="3399FF"/>
            </a:solidFill>
          </a:ln>
          <a:effectLst/>
        </p:spPr>
      </p:sp>
      <p:sp>
        <p:nvSpPr>
          <p:cNvPr id="39" name="Shape 38"/>
          <p:cNvSpPr/>
          <p:nvPr/>
        </p:nvSpPr>
        <p:spPr>
          <a:xfrm rot="360000">
            <a:off x="2876748" y="1141025"/>
            <a:ext cx="2976659" cy="1879561"/>
          </a:xfrm>
          <a:prstGeom prst="swooshArrow">
            <a:avLst>
              <a:gd name="adj1" fmla="val 55453"/>
              <a:gd name="adj2" fmla="val 68116"/>
            </a:avLst>
          </a:prstGeom>
          <a:solidFill>
            <a:srgbClr val="FFFFCC">
              <a:alpha val="49804"/>
            </a:srgbClr>
          </a:solidFill>
          <a:ln>
            <a:solidFill>
              <a:srgbClr val="CC9900"/>
            </a:solidFill>
          </a:ln>
          <a:effectLst/>
        </p:spPr>
      </p:sp>
      <p:sp>
        <p:nvSpPr>
          <p:cNvPr id="3" name="Title 2"/>
          <p:cNvSpPr>
            <a:spLocks noGrp="1"/>
          </p:cNvSpPr>
          <p:nvPr>
            <p:ph type="title"/>
          </p:nvPr>
        </p:nvSpPr>
        <p:spPr>
          <a:xfrm>
            <a:off x="457200" y="138055"/>
            <a:ext cx="7931149" cy="1069899"/>
          </a:xfrm>
        </p:spPr>
        <p:txBody>
          <a:bodyPr>
            <a:normAutofit/>
          </a:bodyPr>
          <a:lstStyle/>
          <a:p>
            <a:r>
              <a:rPr lang="en-US" sz="2800" dirty="0"/>
              <a:t>Closing the Business Case:</a:t>
            </a:r>
            <a:br>
              <a:rPr lang="en-US" sz="2800" dirty="0"/>
            </a:br>
            <a:r>
              <a:rPr lang="en-US" sz="2800" dirty="0"/>
              <a:t>DoD and Commercial Shared Interest</a:t>
            </a:r>
          </a:p>
        </p:txBody>
      </p:sp>
      <p:grpSp>
        <p:nvGrpSpPr>
          <p:cNvPr id="4" name="Group 3"/>
          <p:cNvGrpSpPr/>
          <p:nvPr/>
        </p:nvGrpSpPr>
        <p:grpSpPr>
          <a:xfrm>
            <a:off x="298195" y="1807909"/>
            <a:ext cx="4718920" cy="2286000"/>
            <a:chOff x="-295575" y="1599786"/>
            <a:chExt cx="4718920" cy="2286000"/>
          </a:xfrm>
        </p:grpSpPr>
        <p:grpSp>
          <p:nvGrpSpPr>
            <p:cNvPr id="5" name="Group 4"/>
            <p:cNvGrpSpPr/>
            <p:nvPr/>
          </p:nvGrpSpPr>
          <p:grpSpPr>
            <a:xfrm>
              <a:off x="-295575" y="1599786"/>
              <a:ext cx="4718920" cy="2286000"/>
              <a:chOff x="-295575" y="1599786"/>
              <a:chExt cx="4718920" cy="2286000"/>
            </a:xfrm>
          </p:grpSpPr>
          <p:grpSp>
            <p:nvGrpSpPr>
              <p:cNvPr id="10" name="Group 9"/>
              <p:cNvGrpSpPr/>
              <p:nvPr/>
            </p:nvGrpSpPr>
            <p:grpSpPr>
              <a:xfrm>
                <a:off x="937635" y="1599786"/>
                <a:ext cx="2286000" cy="2286000"/>
                <a:chOff x="995739" y="2214565"/>
                <a:chExt cx="2286000" cy="2286000"/>
              </a:xfrm>
            </p:grpSpPr>
            <p:sp>
              <p:nvSpPr>
                <p:cNvPr id="13" name="Oval 12"/>
                <p:cNvSpPr/>
                <p:nvPr/>
              </p:nvSpPr>
              <p:spPr>
                <a:xfrm>
                  <a:off x="995739" y="2214565"/>
                  <a:ext cx="2286000" cy="2286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997508" y="2214565"/>
                  <a:ext cx="2282463" cy="2286000"/>
                </a:xfrm>
                <a:prstGeom prst="rect">
                  <a:avLst/>
                </a:prstGeom>
                <a:effectLst/>
              </p:spPr>
            </p:pic>
          </p:grpSp>
          <p:sp>
            <p:nvSpPr>
              <p:cNvPr id="11" name="Arc 10"/>
              <p:cNvSpPr/>
              <p:nvPr/>
            </p:nvSpPr>
            <p:spPr>
              <a:xfrm>
                <a:off x="-295575" y="2497667"/>
                <a:ext cx="4718920" cy="714988"/>
              </a:xfrm>
              <a:prstGeom prst="arc">
                <a:avLst>
                  <a:gd name="adj1" fmla="val 20723177"/>
                  <a:gd name="adj2" fmla="val 11750643"/>
                </a:avLst>
              </a:prstGeom>
              <a:noFill/>
              <a:ln w="19050">
                <a:solidFill>
                  <a:srgbClr val="33CCFF">
                    <a:alpha val="49804"/>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5618" y="2338694"/>
              <a:ext cx="528550" cy="35470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82569" y="2982162"/>
              <a:ext cx="528550" cy="35470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9630" y="2910113"/>
              <a:ext cx="528550" cy="3547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540" y="2315478"/>
              <a:ext cx="528550" cy="354703"/>
            </a:xfrm>
            <a:prstGeom prst="rect">
              <a:avLst/>
            </a:prstGeom>
          </p:spPr>
        </p:pic>
      </p:grpSp>
      <p:grpSp>
        <p:nvGrpSpPr>
          <p:cNvPr id="14" name="Group 13"/>
          <p:cNvGrpSpPr/>
          <p:nvPr/>
        </p:nvGrpSpPr>
        <p:grpSpPr>
          <a:xfrm>
            <a:off x="5624628" y="3200400"/>
            <a:ext cx="2892202" cy="2286000"/>
            <a:chOff x="3127598" y="2286000"/>
            <a:chExt cx="2892202" cy="2286000"/>
          </a:xfrm>
        </p:grpSpPr>
        <p:grpSp>
          <p:nvGrpSpPr>
            <p:cNvPr id="15" name="Group 14"/>
            <p:cNvGrpSpPr/>
            <p:nvPr/>
          </p:nvGrpSpPr>
          <p:grpSpPr>
            <a:xfrm>
              <a:off x="3429000" y="2286000"/>
              <a:ext cx="2286000" cy="2286000"/>
              <a:chOff x="995739" y="2214565"/>
              <a:chExt cx="2286000" cy="2286000"/>
            </a:xfrm>
          </p:grpSpPr>
          <p:pic>
            <p:nvPicPr>
              <p:cNvPr id="36" name="Picture 35"/>
              <p:cNvPicPr>
                <a:picLocks noChangeAspect="1"/>
              </p:cNvPicPr>
              <p:nvPr/>
            </p:nvPicPr>
            <p:blipFill>
              <a:blip r:embed="rId3"/>
              <a:stretch>
                <a:fillRect/>
              </a:stretch>
            </p:blipFill>
            <p:spPr>
              <a:xfrm>
                <a:off x="997508" y="2214565"/>
                <a:ext cx="2282463" cy="2286000"/>
              </a:xfrm>
              <a:prstGeom prst="rect">
                <a:avLst/>
              </a:prstGeom>
              <a:effectLst/>
            </p:spPr>
          </p:pic>
          <p:sp>
            <p:nvSpPr>
              <p:cNvPr id="37" name="Oval 36"/>
              <p:cNvSpPr/>
              <p:nvPr/>
            </p:nvSpPr>
            <p:spPr>
              <a:xfrm>
                <a:off x="995739" y="2214565"/>
                <a:ext cx="2286000" cy="2286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127598" y="2521277"/>
              <a:ext cx="2892202" cy="1815446"/>
              <a:chOff x="3127598" y="2521277"/>
              <a:chExt cx="2892202" cy="1815446"/>
            </a:xfrm>
          </p:grpSpPr>
          <p:sp>
            <p:nvSpPr>
              <p:cNvPr id="27" name="Arc 26"/>
              <p:cNvSpPr/>
              <p:nvPr/>
            </p:nvSpPr>
            <p:spPr>
              <a:xfrm rot="1800000">
                <a:off x="3151095" y="3213623"/>
                <a:ext cx="2842977" cy="430754"/>
              </a:xfrm>
              <a:prstGeom prst="arc">
                <a:avLst>
                  <a:gd name="adj1" fmla="val 21198941"/>
                  <a:gd name="adj2" fmla="val 11209463"/>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c 27"/>
              <p:cNvSpPr/>
              <p:nvPr/>
            </p:nvSpPr>
            <p:spPr>
              <a:xfrm rot="1844556">
                <a:off x="3164314" y="2973533"/>
                <a:ext cx="2816538" cy="910935"/>
              </a:xfrm>
              <a:prstGeom prst="arc">
                <a:avLst>
                  <a:gd name="adj1" fmla="val 27513"/>
                  <a:gd name="adj2" fmla="val 11691505"/>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c 28"/>
              <p:cNvSpPr/>
              <p:nvPr/>
            </p:nvSpPr>
            <p:spPr>
              <a:xfrm rot="1544569">
                <a:off x="3149035" y="2762786"/>
                <a:ext cx="2847096" cy="1332429"/>
              </a:xfrm>
              <a:prstGeom prst="arc">
                <a:avLst>
                  <a:gd name="adj1" fmla="val 20205148"/>
                  <a:gd name="adj2" fmla="val 12195190"/>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c 29"/>
              <p:cNvSpPr/>
              <p:nvPr/>
            </p:nvSpPr>
            <p:spPr>
              <a:xfrm rot="1007042">
                <a:off x="3178165" y="2585750"/>
                <a:ext cx="2788835" cy="1686500"/>
              </a:xfrm>
              <a:prstGeom prst="arc">
                <a:avLst>
                  <a:gd name="adj1" fmla="val 19653019"/>
                  <a:gd name="adj2" fmla="val 12764446"/>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c 30"/>
              <p:cNvSpPr/>
              <p:nvPr/>
            </p:nvSpPr>
            <p:spPr>
              <a:xfrm rot="282596">
                <a:off x="3141529" y="2521277"/>
                <a:ext cx="2862109" cy="1815446"/>
              </a:xfrm>
              <a:prstGeom prst="arc">
                <a:avLst>
                  <a:gd name="adj1" fmla="val 19187882"/>
                  <a:gd name="adj2" fmla="val 13173521"/>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p:nvSpPr>
            <p:spPr>
              <a:xfrm rot="1726335" flipV="1">
                <a:off x="3226950" y="3381752"/>
                <a:ext cx="2691266" cy="94496"/>
              </a:xfrm>
              <a:prstGeom prst="arc">
                <a:avLst>
                  <a:gd name="adj1" fmla="val 21517965"/>
                  <a:gd name="adj2" fmla="val 10880328"/>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p:cNvSpPr/>
              <p:nvPr/>
            </p:nvSpPr>
            <p:spPr>
              <a:xfrm rot="1415898" flipV="1">
                <a:off x="3318833" y="3138761"/>
                <a:ext cx="2507500" cy="580478"/>
              </a:xfrm>
              <a:prstGeom prst="arc">
                <a:avLst>
                  <a:gd name="adj1" fmla="val 21236332"/>
                  <a:gd name="adj2" fmla="val 11191240"/>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c 33"/>
              <p:cNvSpPr/>
              <p:nvPr/>
            </p:nvSpPr>
            <p:spPr>
              <a:xfrm rot="830431" flipV="1">
                <a:off x="3214853" y="3002055"/>
                <a:ext cx="2715459" cy="853889"/>
              </a:xfrm>
              <a:prstGeom prst="arc">
                <a:avLst>
                  <a:gd name="adj1" fmla="val 20851574"/>
                  <a:gd name="adj2" fmla="val 11534132"/>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c 34"/>
              <p:cNvSpPr/>
              <p:nvPr/>
            </p:nvSpPr>
            <p:spPr>
              <a:xfrm rot="325786" flipV="1">
                <a:off x="3127598" y="2940151"/>
                <a:ext cx="2892202" cy="977910"/>
              </a:xfrm>
              <a:prstGeom prst="arc">
                <a:avLst>
                  <a:gd name="adj1" fmla="val 20600805"/>
                  <a:gd name="adj2" fmla="val 11772572"/>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127693" y="2521277"/>
              <a:ext cx="2889781" cy="1815446"/>
              <a:chOff x="3127693" y="2521277"/>
              <a:chExt cx="2889781" cy="1815446"/>
            </a:xfrm>
          </p:grpSpPr>
          <p:sp>
            <p:nvSpPr>
              <p:cNvPr id="18" name="Arc 17"/>
              <p:cNvSpPr/>
              <p:nvPr/>
            </p:nvSpPr>
            <p:spPr>
              <a:xfrm rot="21317404" flipH="1">
                <a:off x="3141529" y="2521277"/>
                <a:ext cx="2862109" cy="1815446"/>
              </a:xfrm>
              <a:prstGeom prst="arc">
                <a:avLst>
                  <a:gd name="adj1" fmla="val 19347057"/>
                  <a:gd name="adj2" fmla="val 13108500"/>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p:cNvSpPr/>
              <p:nvPr/>
            </p:nvSpPr>
            <p:spPr>
              <a:xfrm rot="20592958" flipH="1">
                <a:off x="3178166" y="2585750"/>
                <a:ext cx="2788835" cy="1686500"/>
              </a:xfrm>
              <a:prstGeom prst="arc">
                <a:avLst>
                  <a:gd name="adj1" fmla="val 19655278"/>
                  <a:gd name="adj2" fmla="val 12804065"/>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p:nvSpPr>
            <p:spPr>
              <a:xfrm rot="20055431" flipH="1">
                <a:off x="3149036" y="2762786"/>
                <a:ext cx="2847096" cy="1332429"/>
              </a:xfrm>
              <a:prstGeom prst="arc">
                <a:avLst>
                  <a:gd name="adj1" fmla="val 20135391"/>
                  <a:gd name="adj2" fmla="val 12219519"/>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p:cNvSpPr/>
              <p:nvPr/>
            </p:nvSpPr>
            <p:spPr>
              <a:xfrm rot="19755444" flipH="1">
                <a:off x="3164314" y="2973533"/>
                <a:ext cx="2816539" cy="910935"/>
              </a:xfrm>
              <a:prstGeom prst="arc">
                <a:avLst>
                  <a:gd name="adj1" fmla="val 20708854"/>
                  <a:gd name="adj2" fmla="val 11674010"/>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c 21"/>
              <p:cNvSpPr/>
              <p:nvPr/>
            </p:nvSpPr>
            <p:spPr>
              <a:xfrm rot="19800000" flipH="1">
                <a:off x="3151095" y="3213623"/>
                <a:ext cx="2842977" cy="430754"/>
              </a:xfrm>
              <a:prstGeom prst="arc">
                <a:avLst>
                  <a:gd name="adj1" fmla="val 21208078"/>
                  <a:gd name="adj2" fmla="val 11175944"/>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p:cNvSpPr/>
              <p:nvPr/>
            </p:nvSpPr>
            <p:spPr>
              <a:xfrm rot="19921825" flipH="1" flipV="1">
                <a:off x="3249796" y="3355370"/>
                <a:ext cx="2627581" cy="116091"/>
              </a:xfrm>
              <a:prstGeom prst="arc">
                <a:avLst>
                  <a:gd name="adj1" fmla="val 21507269"/>
                  <a:gd name="adj2" fmla="val 10896452"/>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p:cNvSpPr/>
              <p:nvPr/>
            </p:nvSpPr>
            <p:spPr>
              <a:xfrm rot="20188114" flipH="1" flipV="1">
                <a:off x="3372418" y="3076684"/>
                <a:ext cx="2382336" cy="673465"/>
              </a:xfrm>
              <a:prstGeom prst="arc">
                <a:avLst>
                  <a:gd name="adj1" fmla="val 21263676"/>
                  <a:gd name="adj2" fmla="val 11182375"/>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c 24"/>
              <p:cNvSpPr/>
              <p:nvPr/>
            </p:nvSpPr>
            <p:spPr>
              <a:xfrm rot="20839681" flipH="1" flipV="1">
                <a:off x="3212358" y="2986232"/>
                <a:ext cx="2702458" cy="854369"/>
              </a:xfrm>
              <a:prstGeom prst="arc">
                <a:avLst>
                  <a:gd name="adj1" fmla="val 20842699"/>
                  <a:gd name="adj2" fmla="val 11541773"/>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p:cNvSpPr/>
              <p:nvPr/>
            </p:nvSpPr>
            <p:spPr>
              <a:xfrm rot="21360281" flipH="1" flipV="1">
                <a:off x="3127693" y="2950800"/>
                <a:ext cx="2889781" cy="956400"/>
              </a:xfrm>
              <a:prstGeom prst="arc">
                <a:avLst>
                  <a:gd name="adj1" fmla="val 20596328"/>
                  <a:gd name="adj2" fmla="val 11766977"/>
                </a:avLst>
              </a:prstGeom>
              <a:noFill/>
              <a:ln w="19050">
                <a:solidFill>
                  <a:srgbClr val="33CCFF">
                    <a:alpha val="49804"/>
                  </a:srgb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 name="TextBox 40"/>
          <p:cNvSpPr txBox="1"/>
          <p:nvPr/>
        </p:nvSpPr>
        <p:spPr>
          <a:xfrm>
            <a:off x="5867400" y="1676400"/>
            <a:ext cx="3124200" cy="1524000"/>
          </a:xfrm>
          <a:prstGeom prst="rect">
            <a:avLst/>
          </a:prstGeom>
          <a:noFill/>
        </p:spPr>
        <p:txBody>
          <a:bodyPr wrap="square" numCol="1" rtlCol="0" anchor="ctr">
            <a:noAutofit/>
          </a:bodyPr>
          <a:lstStyle/>
          <a:p>
            <a:pPr marL="114300" indent="-114300">
              <a:spcAft>
                <a:spcPts val="0"/>
              </a:spcAft>
              <a:buFont typeface="Arial" panose="020B0604020202020204" pitchFamily="34" charset="0"/>
              <a:buChar char="•"/>
            </a:pPr>
            <a:r>
              <a:rPr lang="en-US" sz="1500" dirty="0">
                <a:latin typeface="+mn-lt"/>
              </a:rPr>
              <a:t>Distributed, automated network &amp; enterprise management</a:t>
            </a:r>
          </a:p>
          <a:p>
            <a:pPr marL="114300" indent="-114300">
              <a:spcAft>
                <a:spcPts val="0"/>
              </a:spcAft>
              <a:buFont typeface="Arial" panose="020B0604020202020204" pitchFamily="34" charset="0"/>
              <a:buChar char="•"/>
            </a:pPr>
            <a:r>
              <a:rPr lang="en-US" sz="1500" dirty="0">
                <a:latin typeface="+mn-lt"/>
              </a:rPr>
              <a:t>Flexible, dynamic network configuration; mesh networking</a:t>
            </a:r>
          </a:p>
          <a:p>
            <a:pPr marL="114300" indent="-114300">
              <a:spcAft>
                <a:spcPts val="0"/>
              </a:spcAft>
              <a:buFont typeface="Arial" panose="020B0604020202020204" pitchFamily="34" charset="0"/>
              <a:buChar char="•"/>
            </a:pPr>
            <a:r>
              <a:rPr lang="en-US" sz="1500" dirty="0">
                <a:latin typeface="+mn-lt"/>
              </a:rPr>
              <a:t>Cross-links</a:t>
            </a:r>
          </a:p>
          <a:p>
            <a:pPr marL="114300" indent="-114300">
              <a:spcAft>
                <a:spcPts val="0"/>
              </a:spcAft>
              <a:buFont typeface="Arial" panose="020B0604020202020204" pitchFamily="34" charset="0"/>
              <a:buChar char="•"/>
            </a:pPr>
            <a:r>
              <a:rPr lang="en-US" sz="1500" dirty="0">
                <a:latin typeface="+mn-lt"/>
              </a:rPr>
              <a:t>Reconstitution approaches</a:t>
            </a:r>
          </a:p>
          <a:p>
            <a:pPr marL="114300" indent="-114300">
              <a:spcAft>
                <a:spcPts val="0"/>
              </a:spcAft>
              <a:buFont typeface="Arial" panose="020B0604020202020204" pitchFamily="34" charset="0"/>
              <a:buChar char="•"/>
            </a:pPr>
            <a:r>
              <a:rPr lang="en-US" sz="1500" dirty="0">
                <a:latin typeface="+mn-lt"/>
              </a:rPr>
              <a:t>On-demand launch</a:t>
            </a:r>
          </a:p>
        </p:txBody>
      </p:sp>
      <p:grpSp>
        <p:nvGrpSpPr>
          <p:cNvPr id="42" name="Group 41"/>
          <p:cNvGrpSpPr/>
          <p:nvPr/>
        </p:nvGrpSpPr>
        <p:grpSpPr>
          <a:xfrm>
            <a:off x="5832525" y="1066800"/>
            <a:ext cx="3311475" cy="612577"/>
            <a:chOff x="4887691" y="1146416"/>
            <a:chExt cx="3602583" cy="612577"/>
          </a:xfrm>
        </p:grpSpPr>
        <p:sp>
          <p:nvSpPr>
            <p:cNvPr id="43" name="TextBox 42"/>
            <p:cNvSpPr txBox="1"/>
            <p:nvPr/>
          </p:nvSpPr>
          <p:spPr>
            <a:xfrm>
              <a:off x="4887691" y="1146416"/>
              <a:ext cx="2097867" cy="338554"/>
            </a:xfrm>
            <a:prstGeom prst="rect">
              <a:avLst/>
            </a:prstGeom>
            <a:noFill/>
          </p:spPr>
          <p:txBody>
            <a:bodyPr wrap="none" rtlCol="0" anchor="ctr">
              <a:spAutoFit/>
            </a:bodyPr>
            <a:lstStyle/>
            <a:p>
              <a:r>
                <a:rPr lang="en-US" sz="1600" b="1" u="sng" dirty="0">
                  <a:latin typeface="+mj-lt"/>
                </a:rPr>
                <a:t>Future Architectures</a:t>
              </a:r>
            </a:p>
          </p:txBody>
        </p:sp>
        <p:sp>
          <p:nvSpPr>
            <p:cNvPr id="44" name="TextBox 43"/>
            <p:cNvSpPr txBox="1"/>
            <p:nvPr/>
          </p:nvSpPr>
          <p:spPr>
            <a:xfrm>
              <a:off x="4887691" y="1451216"/>
              <a:ext cx="3602583" cy="307777"/>
            </a:xfrm>
            <a:prstGeom prst="rect">
              <a:avLst/>
            </a:prstGeom>
            <a:noFill/>
          </p:spPr>
          <p:txBody>
            <a:bodyPr wrap="square" rtlCol="0" anchor="ctr">
              <a:spAutoFit/>
            </a:bodyPr>
            <a:lstStyle/>
            <a:p>
              <a:r>
                <a:rPr lang="en-US" sz="1400" b="1" i="1" dirty="0">
                  <a:latin typeface="+mn-lt"/>
                </a:rPr>
                <a:t>Mega-constellations of low-cost satellites</a:t>
              </a:r>
            </a:p>
          </p:txBody>
        </p:sp>
      </p:grpSp>
      <p:sp>
        <p:nvSpPr>
          <p:cNvPr id="48" name="TextBox 47"/>
          <p:cNvSpPr txBox="1"/>
          <p:nvPr/>
        </p:nvSpPr>
        <p:spPr>
          <a:xfrm>
            <a:off x="3625745" y="5159593"/>
            <a:ext cx="4984855" cy="1622207"/>
          </a:xfrm>
          <a:prstGeom prst="rect">
            <a:avLst/>
          </a:prstGeom>
          <a:noFill/>
        </p:spPr>
        <p:txBody>
          <a:bodyPr wrap="square" numCol="1" rtlCol="0" anchor="ctr">
            <a:noAutofit/>
          </a:bodyPr>
          <a:lstStyle>
            <a:defPPr>
              <a:defRPr lang="en-US"/>
            </a:defPPr>
            <a:lvl1pPr marL="233363" indent="-233363">
              <a:buFont typeface="Arial" panose="020B0604020202020204" pitchFamily="34" charset="0"/>
              <a:buChar char="•"/>
              <a:defRPr sz="1200" b="1">
                <a:latin typeface="+mn-lt"/>
              </a:defRPr>
            </a:lvl1pPr>
          </a:lstStyle>
          <a:p>
            <a:pPr marL="114300" indent="-114300"/>
            <a:r>
              <a:rPr lang="en-US" sz="1500" b="0" dirty="0"/>
              <a:t>Software-defined radios &amp; networking</a:t>
            </a:r>
          </a:p>
          <a:p>
            <a:pPr marL="114300" indent="-114300"/>
            <a:r>
              <a:rPr lang="en-US" sz="1500" b="0" dirty="0"/>
              <a:t>Mass-produced commodity hardware</a:t>
            </a:r>
          </a:p>
          <a:p>
            <a:pPr marL="114300" indent="-114300"/>
            <a:r>
              <a:rPr lang="en-US" sz="1500" b="0" dirty="0"/>
              <a:t>Optical and hybrid RF/optical communications</a:t>
            </a:r>
          </a:p>
          <a:p>
            <a:pPr marL="114300" indent="-114300"/>
            <a:r>
              <a:rPr lang="en-US" sz="1500" b="0" dirty="0"/>
              <a:t>Standardized components and interfaces</a:t>
            </a:r>
          </a:p>
          <a:p>
            <a:pPr marL="114300" indent="-114300"/>
            <a:r>
              <a:rPr lang="en-US" sz="1500" b="0" dirty="0"/>
              <a:t>Spacecraft hosted battle management and navigation</a:t>
            </a:r>
          </a:p>
        </p:txBody>
      </p:sp>
      <p:sp>
        <p:nvSpPr>
          <p:cNvPr id="49" name="TextBox 48"/>
          <p:cNvSpPr txBox="1"/>
          <p:nvPr/>
        </p:nvSpPr>
        <p:spPr>
          <a:xfrm>
            <a:off x="3657600" y="5029200"/>
            <a:ext cx="2133600" cy="338554"/>
          </a:xfrm>
          <a:prstGeom prst="rect">
            <a:avLst/>
          </a:prstGeom>
          <a:noFill/>
        </p:spPr>
        <p:txBody>
          <a:bodyPr wrap="square" rtlCol="0" anchor="ctr">
            <a:spAutoFit/>
          </a:bodyPr>
          <a:lstStyle/>
          <a:p>
            <a:r>
              <a:rPr lang="en-US" sz="1600" b="1" u="sng" dirty="0">
                <a:latin typeface="+mj-lt"/>
              </a:rPr>
              <a:t>Future Spacecraft:</a:t>
            </a:r>
          </a:p>
        </p:txBody>
      </p:sp>
      <p:grpSp>
        <p:nvGrpSpPr>
          <p:cNvPr id="54" name="Group 53"/>
          <p:cNvGrpSpPr/>
          <p:nvPr/>
        </p:nvGrpSpPr>
        <p:grpSpPr>
          <a:xfrm>
            <a:off x="196851" y="1441836"/>
            <a:ext cx="1936749" cy="615564"/>
            <a:chOff x="5568459" y="1146416"/>
            <a:chExt cx="2107006" cy="615564"/>
          </a:xfrm>
        </p:grpSpPr>
        <p:sp>
          <p:nvSpPr>
            <p:cNvPr id="55" name="TextBox 54"/>
            <p:cNvSpPr txBox="1"/>
            <p:nvPr/>
          </p:nvSpPr>
          <p:spPr>
            <a:xfrm>
              <a:off x="5568459" y="1146416"/>
              <a:ext cx="2107006" cy="338554"/>
            </a:xfrm>
            <a:prstGeom prst="rect">
              <a:avLst/>
            </a:prstGeom>
            <a:noFill/>
          </p:spPr>
          <p:txBody>
            <a:bodyPr wrap="none" rtlCol="0" anchor="ctr">
              <a:spAutoFit/>
            </a:bodyPr>
            <a:lstStyle/>
            <a:p>
              <a:r>
                <a:rPr lang="en-US" sz="1600" b="1" u="sng" dirty="0">
                  <a:latin typeface="+mj-lt"/>
                </a:rPr>
                <a:t>Legacy Architectures</a:t>
              </a:r>
            </a:p>
          </p:txBody>
        </p:sp>
        <p:sp>
          <p:nvSpPr>
            <p:cNvPr id="56" name="TextBox 55"/>
            <p:cNvSpPr txBox="1"/>
            <p:nvPr/>
          </p:nvSpPr>
          <p:spPr>
            <a:xfrm>
              <a:off x="5569738" y="1454203"/>
              <a:ext cx="2105727" cy="307777"/>
            </a:xfrm>
            <a:prstGeom prst="rect">
              <a:avLst/>
            </a:prstGeom>
            <a:noFill/>
          </p:spPr>
          <p:txBody>
            <a:bodyPr wrap="square" rtlCol="0" anchor="ctr">
              <a:spAutoFit/>
            </a:bodyPr>
            <a:lstStyle/>
            <a:p>
              <a:pPr defTabSz="1358433" fontAlgn="auto">
                <a:spcBef>
                  <a:spcPts val="0"/>
                </a:spcBef>
                <a:spcAft>
                  <a:spcPts val="0"/>
                </a:spcAft>
              </a:pPr>
              <a:r>
                <a:rPr lang="en-US" sz="1400" b="1" i="1" dirty="0">
                  <a:solidFill>
                    <a:prstClr val="black"/>
                  </a:solidFill>
                  <a:latin typeface="Calibri"/>
                </a:rPr>
                <a:t>Few, exquisite satellites</a:t>
              </a:r>
            </a:p>
          </p:txBody>
        </p:sp>
      </p:grpSp>
      <p:sp>
        <p:nvSpPr>
          <p:cNvPr id="60" name="TextBox 59"/>
          <p:cNvSpPr txBox="1"/>
          <p:nvPr/>
        </p:nvSpPr>
        <p:spPr>
          <a:xfrm rot="20640000">
            <a:off x="3150026" y="2148722"/>
            <a:ext cx="2280982" cy="1008599"/>
          </a:xfrm>
          <a:prstGeom prst="rect">
            <a:avLst/>
          </a:prstGeom>
          <a:noFill/>
        </p:spPr>
        <p:txBody>
          <a:bodyPr wrap="none" rtlCol="0">
            <a:prstTxWarp prst="textArchUp">
              <a:avLst>
                <a:gd name="adj" fmla="val 13895330"/>
              </a:avLst>
            </a:prstTxWarp>
            <a:spAutoFit/>
          </a:bodyPr>
          <a:lstStyle/>
          <a:p>
            <a:pPr algn="r"/>
            <a:r>
              <a:rPr lang="en-US" sz="1400" b="1" dirty="0"/>
              <a:t>ARCHITECTURE</a:t>
            </a:r>
          </a:p>
          <a:p>
            <a:pPr algn="r"/>
            <a:r>
              <a:rPr lang="en-US" sz="1400" b="1" dirty="0"/>
              <a:t>CHANGES</a:t>
            </a:r>
          </a:p>
        </p:txBody>
      </p:sp>
      <p:sp>
        <p:nvSpPr>
          <p:cNvPr id="64" name="TextBox 63"/>
          <p:cNvSpPr txBox="1"/>
          <p:nvPr/>
        </p:nvSpPr>
        <p:spPr>
          <a:xfrm rot="1800000">
            <a:off x="2252934" y="4131521"/>
            <a:ext cx="1412374" cy="461665"/>
          </a:xfrm>
          <a:prstGeom prst="rect">
            <a:avLst/>
          </a:prstGeom>
          <a:noFill/>
        </p:spPr>
        <p:txBody>
          <a:bodyPr wrap="none" rtlCol="0">
            <a:prstTxWarp prst="textArchDown">
              <a:avLst>
                <a:gd name="adj" fmla="val 1459623"/>
              </a:avLst>
            </a:prstTxWarp>
            <a:spAutoFit/>
          </a:bodyPr>
          <a:lstStyle/>
          <a:p>
            <a:r>
              <a:rPr lang="en-US" sz="1400" b="1" dirty="0"/>
              <a:t>SPACE</a:t>
            </a:r>
          </a:p>
          <a:p>
            <a:r>
              <a:rPr lang="en-US" sz="1400" b="1" dirty="0"/>
              <a:t>VEHICLE</a:t>
            </a:r>
          </a:p>
          <a:p>
            <a:r>
              <a:rPr lang="en-US" sz="1400" b="1" dirty="0"/>
              <a:t>CHANGES</a:t>
            </a:r>
          </a:p>
        </p:txBody>
      </p:sp>
      <p:sp>
        <p:nvSpPr>
          <p:cNvPr id="65" name="TextBox 64"/>
          <p:cNvSpPr txBox="1"/>
          <p:nvPr/>
        </p:nvSpPr>
        <p:spPr>
          <a:xfrm>
            <a:off x="267763" y="5224046"/>
            <a:ext cx="3372110" cy="338554"/>
          </a:xfrm>
          <a:prstGeom prst="rect">
            <a:avLst/>
          </a:prstGeom>
          <a:noFill/>
        </p:spPr>
        <p:txBody>
          <a:bodyPr wrap="square" rtlCol="0" anchor="ctr">
            <a:spAutoFit/>
          </a:bodyPr>
          <a:lstStyle/>
          <a:p>
            <a:r>
              <a:rPr lang="en-US" sz="1600" b="1" u="sng" dirty="0">
                <a:latin typeface="+mj-lt"/>
              </a:rPr>
              <a:t>Minimize Commercial Differences</a:t>
            </a:r>
          </a:p>
        </p:txBody>
      </p:sp>
      <p:sp>
        <p:nvSpPr>
          <p:cNvPr id="66" name="TextBox 65"/>
          <p:cNvSpPr txBox="1"/>
          <p:nvPr/>
        </p:nvSpPr>
        <p:spPr>
          <a:xfrm>
            <a:off x="533400" y="5564711"/>
            <a:ext cx="2362200" cy="607489"/>
          </a:xfrm>
          <a:prstGeom prst="rect">
            <a:avLst/>
          </a:prstGeom>
          <a:noFill/>
        </p:spPr>
        <p:txBody>
          <a:bodyPr wrap="square" numCol="1" rtlCol="0" anchor="ctr">
            <a:noAutofit/>
          </a:bodyPr>
          <a:lstStyle>
            <a:defPPr>
              <a:defRPr lang="en-US"/>
            </a:defPPr>
            <a:lvl1pPr marL="233363" indent="-233363">
              <a:buFont typeface="Arial" panose="020B0604020202020204" pitchFamily="34" charset="0"/>
              <a:buChar char="•"/>
              <a:defRPr sz="1200" b="1">
                <a:latin typeface="+mn-lt"/>
              </a:defRPr>
            </a:lvl1pPr>
          </a:lstStyle>
          <a:p>
            <a:pPr marL="114300" indent="-114300"/>
            <a:r>
              <a:rPr lang="en-US" sz="1500" b="0" dirty="0"/>
              <a:t>Threat environment</a:t>
            </a:r>
          </a:p>
          <a:p>
            <a:pPr marL="114300" indent="-114300"/>
            <a:r>
              <a:rPr lang="en-US" sz="1500" b="0" dirty="0"/>
              <a:t>Radiation hardening</a:t>
            </a:r>
          </a:p>
          <a:p>
            <a:pPr marL="114300" indent="-114300"/>
            <a:r>
              <a:rPr lang="en-US" sz="1500" b="0" dirty="0"/>
              <a:t>Assured cyber-resiliency</a:t>
            </a:r>
          </a:p>
        </p:txBody>
      </p:sp>
      <p:pic>
        <p:nvPicPr>
          <p:cNvPr id="58" name="Picture 57"/>
          <p:cNvPicPr>
            <a:picLocks noChangeAspect="1"/>
          </p:cNvPicPr>
          <p:nvPr/>
        </p:nvPicPr>
        <p:blipFill>
          <a:blip r:embed="rId5"/>
          <a:stretch>
            <a:fillRect/>
          </a:stretch>
        </p:blipFill>
        <p:spPr>
          <a:xfrm>
            <a:off x="4953000" y="3423036"/>
            <a:ext cx="587376" cy="318531"/>
          </a:xfrm>
          <a:prstGeom prst="rect">
            <a:avLst/>
          </a:prstGeom>
        </p:spPr>
      </p:pic>
    </p:spTree>
    <p:extLst>
      <p:ext uri="{BB962C8B-B14F-4D97-AF65-F5344CB8AC3E}">
        <p14:creationId xmlns:p14="http://schemas.microsoft.com/office/powerpoint/2010/main" val="3046022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0455"/>
            <a:ext cx="7931149" cy="928745"/>
          </a:xfrm>
        </p:spPr>
        <p:txBody>
          <a:bodyPr>
            <a:normAutofit fontScale="90000"/>
          </a:bodyPr>
          <a:lstStyle/>
          <a:p>
            <a:r>
              <a:rPr lang="en-US" dirty="0"/>
              <a:t>Communications Vision </a:t>
            </a:r>
            <a:br>
              <a:rPr lang="en-US" dirty="0"/>
            </a:br>
            <a:r>
              <a:rPr lang="en-US" sz="3100" dirty="0"/>
              <a:t>Fully Connected Interoperable Multi-Domains</a:t>
            </a:r>
          </a:p>
        </p:txBody>
      </p:sp>
      <p:sp>
        <p:nvSpPr>
          <p:cNvPr id="99" name="Content Placeholder 7"/>
          <p:cNvSpPr txBox="1">
            <a:spLocks/>
          </p:cNvSpPr>
          <p:nvPr/>
        </p:nvSpPr>
        <p:spPr>
          <a:xfrm>
            <a:off x="457200" y="5568583"/>
            <a:ext cx="8167688" cy="908417"/>
          </a:xfrm>
          <a:prstGeom prst="rect">
            <a:avLst/>
          </a:prstGeom>
          <a:solidFill>
            <a:srgbClr val="1E2C54"/>
          </a:solidFill>
        </p:spPr>
        <p:txBody>
          <a:bodyPr anchor="ctr"/>
          <a:lstStyle>
            <a:lvl1pPr marL="231775" indent="-231775" algn="l" rtl="0" fontAlgn="base">
              <a:spcBef>
                <a:spcPts val="600"/>
              </a:spcBef>
              <a:spcAft>
                <a:spcPts val="300"/>
              </a:spcAft>
              <a:buClr>
                <a:srgbClr val="002060"/>
              </a:buClr>
              <a:buFont typeface="Wingdings" pitchFamily="2" charset="2"/>
              <a:buChar char="§"/>
              <a:defRPr sz="2800" kern="1200">
                <a:solidFill>
                  <a:schemeClr val="tx1">
                    <a:lumMod val="75000"/>
                    <a:lumOff val="25000"/>
                  </a:schemeClr>
                </a:solidFill>
                <a:latin typeface="Franklin Gothic Medium" pitchFamily="34" charset="0"/>
                <a:ea typeface="+mn-ea"/>
                <a:cs typeface="+mn-cs"/>
              </a:defRPr>
            </a:lvl1pPr>
            <a:lvl2pPr marL="573088" indent="-225425" algn="l" rtl="0" fontAlgn="base">
              <a:spcBef>
                <a:spcPts val="400"/>
              </a:spcBef>
              <a:spcAft>
                <a:spcPct val="0"/>
              </a:spcAft>
              <a:buFont typeface="Arial" charset="0"/>
              <a:buChar char="–"/>
              <a:defRPr sz="2400" kern="1200">
                <a:solidFill>
                  <a:schemeClr val="tx1">
                    <a:lumMod val="75000"/>
                    <a:lumOff val="25000"/>
                  </a:schemeClr>
                </a:solidFill>
                <a:latin typeface="Franklin Gothic Book" pitchFamily="34" charset="0"/>
                <a:ea typeface="+mn-ea"/>
                <a:cs typeface="+mn-cs"/>
              </a:defRPr>
            </a:lvl2pPr>
            <a:lvl3pPr marL="682625" indent="-111125" algn="l" rtl="0" fontAlgn="base">
              <a:spcBef>
                <a:spcPct val="20000"/>
              </a:spcBef>
              <a:spcAft>
                <a:spcPct val="0"/>
              </a:spcAft>
              <a:buFont typeface="Arial" charset="0"/>
              <a:buChar char="•"/>
              <a:defRPr sz="2000" kern="1200">
                <a:solidFill>
                  <a:schemeClr val="tx1">
                    <a:lumMod val="75000"/>
                    <a:lumOff val="25000"/>
                  </a:schemeClr>
                </a:solidFill>
                <a:latin typeface="Franklin Gothic Book" pitchFamily="34" charset="0"/>
                <a:ea typeface="+mn-ea"/>
                <a:cs typeface="+mn-cs"/>
              </a:defRPr>
            </a:lvl3pPr>
            <a:lvl4pPr marL="1600200" indent="-228600" algn="l" rtl="0" fontAlgn="base">
              <a:spcBef>
                <a:spcPct val="20000"/>
              </a:spcBef>
              <a:spcAft>
                <a:spcPct val="0"/>
              </a:spcAft>
              <a:buFont typeface="Arial" charset="0"/>
              <a:buChar char="–"/>
              <a:defRPr sz="1100" kern="1200">
                <a:solidFill>
                  <a:schemeClr val="tx1">
                    <a:lumMod val="75000"/>
                    <a:lumOff val="25000"/>
                  </a:schemeClr>
                </a:solidFill>
                <a:latin typeface="Franklin Gothic Book" pitchFamily="34" charset="0"/>
                <a:ea typeface="+mn-ea"/>
                <a:cs typeface="+mn-cs"/>
              </a:defRPr>
            </a:lvl4pPr>
            <a:lvl5pPr marL="2057400" indent="-228600" algn="l" rtl="0" fontAlgn="base">
              <a:spcBef>
                <a:spcPct val="20000"/>
              </a:spcBef>
              <a:spcAft>
                <a:spcPct val="0"/>
              </a:spcAft>
              <a:buFont typeface="Arial" charset="0"/>
              <a:buChar char="»"/>
              <a:defRPr sz="1100" kern="1200">
                <a:solidFill>
                  <a:schemeClr val="tx1">
                    <a:lumMod val="75000"/>
                    <a:lumOff val="25000"/>
                  </a:schemeClr>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lang="en-US" sz="1600" dirty="0">
                <a:solidFill>
                  <a:schemeClr val="bg1"/>
                </a:solidFill>
              </a:rPr>
              <a:t>Open architecture and standards ensure interoperability between DoD networks, our partner systems, and the commercial services we use</a:t>
            </a:r>
          </a:p>
          <a:p>
            <a:pPr>
              <a:buClr>
                <a:schemeClr val="bg1"/>
              </a:buClr>
            </a:pPr>
            <a:r>
              <a:rPr lang="en-US" sz="1600" dirty="0">
                <a:solidFill>
                  <a:schemeClr val="bg1"/>
                </a:solidFill>
              </a:rPr>
              <a:t>Each owner’s networks meet their Quality of service and security requirements</a:t>
            </a:r>
          </a:p>
        </p:txBody>
      </p:sp>
      <p:pic>
        <p:nvPicPr>
          <p:cNvPr id="101" name="Picture 100"/>
          <p:cNvPicPr>
            <a:picLocks noChangeAspect="1"/>
          </p:cNvPicPr>
          <p:nvPr/>
        </p:nvPicPr>
        <p:blipFill>
          <a:blip r:embed="rId3"/>
          <a:stretch>
            <a:fillRect/>
          </a:stretch>
        </p:blipFill>
        <p:spPr>
          <a:xfrm>
            <a:off x="533400" y="1219200"/>
            <a:ext cx="7958538" cy="4293509"/>
          </a:xfrm>
          <a:prstGeom prst="rect">
            <a:avLst/>
          </a:prstGeom>
        </p:spPr>
      </p:pic>
    </p:spTree>
    <p:extLst>
      <p:ext uri="{BB962C8B-B14F-4D97-AF65-F5344CB8AC3E}">
        <p14:creationId xmlns:p14="http://schemas.microsoft.com/office/powerpoint/2010/main" val="338552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19200"/>
            <a:ext cx="8229600" cy="5116645"/>
          </a:xfrm>
        </p:spPr>
        <p:txBody>
          <a:bodyPr>
            <a:normAutofit fontScale="92500" lnSpcReduction="10000"/>
          </a:bodyPr>
          <a:lstStyle/>
          <a:p>
            <a:r>
              <a:rPr lang="en-US" dirty="0"/>
              <a:t>Develop and deploy a new threat-driven space architecture to preserve and extend our military advantage in space</a:t>
            </a:r>
          </a:p>
          <a:p>
            <a:r>
              <a:rPr lang="en-US" dirty="0"/>
              <a:t>Scope:</a:t>
            </a:r>
          </a:p>
          <a:p>
            <a:pPr lvl="1"/>
            <a:r>
              <a:rPr lang="en-US" dirty="0"/>
              <a:t>Collaborate with the joint warfighter to address </a:t>
            </a:r>
            <a:br>
              <a:rPr lang="en-US" dirty="0"/>
            </a:br>
            <a:r>
              <a:rPr lang="en-US" dirty="0"/>
              <a:t>operational requirements</a:t>
            </a:r>
          </a:p>
          <a:p>
            <a:pPr lvl="1"/>
            <a:r>
              <a:rPr lang="en-US" dirty="0"/>
              <a:t>Establish the next-generation space architecture </a:t>
            </a:r>
          </a:p>
          <a:p>
            <a:pPr lvl="1"/>
            <a:r>
              <a:rPr lang="en-US" dirty="0"/>
              <a:t>Unify and integrate space capability development and deployment</a:t>
            </a:r>
          </a:p>
          <a:p>
            <a:pPr lvl="1"/>
            <a:r>
              <a:rPr lang="en-US" dirty="0"/>
              <a:t>Reduce overlap and inefficiency</a:t>
            </a:r>
          </a:p>
          <a:p>
            <a:pPr lvl="1"/>
            <a:r>
              <a:rPr lang="en-US" dirty="0"/>
              <a:t>Foster growth in the U.S. space industrial base</a:t>
            </a:r>
          </a:p>
          <a:p>
            <a:pPr lvl="1"/>
            <a:r>
              <a:rPr lang="en-US" dirty="0"/>
              <a:t>Leverage commercial and allied space technology, where practical</a:t>
            </a:r>
          </a:p>
        </p:txBody>
      </p:sp>
      <p:sp>
        <p:nvSpPr>
          <p:cNvPr id="3" name="Title 2"/>
          <p:cNvSpPr>
            <a:spLocks noGrp="1"/>
          </p:cNvSpPr>
          <p:nvPr>
            <p:ph type="title"/>
          </p:nvPr>
        </p:nvSpPr>
        <p:spPr/>
        <p:txBody>
          <a:bodyPr/>
          <a:lstStyle/>
          <a:p>
            <a:r>
              <a:rPr lang="en-US"/>
              <a:t>Space Development Agency Mission</a:t>
            </a:r>
            <a:endParaRPr lang="en-US" dirty="0"/>
          </a:p>
        </p:txBody>
      </p:sp>
      <p:sp>
        <p:nvSpPr>
          <p:cNvPr id="4" name="Content Placeholder 7"/>
          <p:cNvSpPr txBox="1">
            <a:spLocks/>
          </p:cNvSpPr>
          <p:nvPr/>
        </p:nvSpPr>
        <p:spPr>
          <a:xfrm>
            <a:off x="46705" y="5943600"/>
            <a:ext cx="9067800" cy="685799"/>
          </a:xfrm>
          <a:prstGeom prst="rect">
            <a:avLst/>
          </a:prstGeom>
          <a:solidFill>
            <a:srgbClr val="1E2C54"/>
          </a:solidFill>
        </p:spPr>
        <p:txBody>
          <a:bodyPr anchor="ctr"/>
          <a:lstStyle>
            <a:lvl1pPr marL="231775" indent="-231775" algn="l" rtl="0" fontAlgn="base">
              <a:spcBef>
                <a:spcPts val="600"/>
              </a:spcBef>
              <a:spcAft>
                <a:spcPts val="300"/>
              </a:spcAft>
              <a:buClr>
                <a:srgbClr val="002060"/>
              </a:buClr>
              <a:buFont typeface="Wingdings" pitchFamily="2" charset="2"/>
              <a:buChar char="§"/>
              <a:defRPr sz="2800" kern="1200">
                <a:solidFill>
                  <a:schemeClr val="tx1">
                    <a:lumMod val="75000"/>
                    <a:lumOff val="25000"/>
                  </a:schemeClr>
                </a:solidFill>
                <a:latin typeface="Franklin Gothic Medium" pitchFamily="34" charset="0"/>
                <a:ea typeface="+mn-ea"/>
                <a:cs typeface="+mn-cs"/>
              </a:defRPr>
            </a:lvl1pPr>
            <a:lvl2pPr marL="573088" indent="-225425" algn="l" rtl="0" fontAlgn="base">
              <a:spcBef>
                <a:spcPts val="400"/>
              </a:spcBef>
              <a:spcAft>
                <a:spcPct val="0"/>
              </a:spcAft>
              <a:buFont typeface="Arial" charset="0"/>
              <a:buChar char="–"/>
              <a:defRPr sz="2400" kern="1200">
                <a:solidFill>
                  <a:schemeClr val="tx1">
                    <a:lumMod val="75000"/>
                    <a:lumOff val="25000"/>
                  </a:schemeClr>
                </a:solidFill>
                <a:latin typeface="Franklin Gothic Book" pitchFamily="34" charset="0"/>
                <a:ea typeface="+mn-ea"/>
                <a:cs typeface="+mn-cs"/>
              </a:defRPr>
            </a:lvl2pPr>
            <a:lvl3pPr marL="682625" indent="-111125" algn="l" rtl="0" fontAlgn="base">
              <a:spcBef>
                <a:spcPct val="20000"/>
              </a:spcBef>
              <a:spcAft>
                <a:spcPct val="0"/>
              </a:spcAft>
              <a:buFont typeface="Arial" charset="0"/>
              <a:buChar char="•"/>
              <a:defRPr sz="2000" kern="1200">
                <a:solidFill>
                  <a:schemeClr val="tx1">
                    <a:lumMod val="75000"/>
                    <a:lumOff val="25000"/>
                  </a:schemeClr>
                </a:solidFill>
                <a:latin typeface="Franklin Gothic Book" pitchFamily="34" charset="0"/>
                <a:ea typeface="+mn-ea"/>
                <a:cs typeface="+mn-cs"/>
              </a:defRPr>
            </a:lvl3pPr>
            <a:lvl4pPr marL="1600200" indent="-228600" algn="l" rtl="0" fontAlgn="base">
              <a:spcBef>
                <a:spcPct val="20000"/>
              </a:spcBef>
              <a:spcAft>
                <a:spcPct val="0"/>
              </a:spcAft>
              <a:buFont typeface="Arial" charset="0"/>
              <a:buChar char="–"/>
              <a:defRPr sz="1100" kern="1200">
                <a:solidFill>
                  <a:schemeClr val="tx1">
                    <a:lumMod val="75000"/>
                    <a:lumOff val="25000"/>
                  </a:schemeClr>
                </a:solidFill>
                <a:latin typeface="Franklin Gothic Book" pitchFamily="34" charset="0"/>
                <a:ea typeface="+mn-ea"/>
                <a:cs typeface="+mn-cs"/>
              </a:defRPr>
            </a:lvl4pPr>
            <a:lvl5pPr marL="2057400" indent="-228600" algn="l" rtl="0" fontAlgn="base">
              <a:spcBef>
                <a:spcPct val="20000"/>
              </a:spcBef>
              <a:spcAft>
                <a:spcPct val="0"/>
              </a:spcAft>
              <a:buFont typeface="Arial" charset="0"/>
              <a:buChar char="»"/>
              <a:defRPr sz="1100" kern="1200">
                <a:solidFill>
                  <a:schemeClr val="tx1">
                    <a:lumMod val="75000"/>
                    <a:lumOff val="25000"/>
                  </a:schemeClr>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chemeClr val="bg1"/>
                </a:solidFill>
              </a:rPr>
              <a:t>A joint organization to develop and field next-generation military space capabilities for the DoD Space Vision</a:t>
            </a:r>
          </a:p>
        </p:txBody>
      </p:sp>
      <p:pic>
        <p:nvPicPr>
          <p:cNvPr id="5" name="Picture 4"/>
          <p:cNvPicPr>
            <a:picLocks noChangeAspect="1"/>
          </p:cNvPicPr>
          <p:nvPr/>
        </p:nvPicPr>
        <p:blipFill>
          <a:blip r:embed="rId3"/>
          <a:stretch>
            <a:fillRect/>
          </a:stretch>
        </p:blipFill>
        <p:spPr>
          <a:xfrm>
            <a:off x="7414396" y="1331729"/>
            <a:ext cx="1507374" cy="1981200"/>
          </a:xfrm>
          <a:prstGeom prst="rect">
            <a:avLst/>
          </a:prstGeom>
          <a:ln>
            <a:solidFill>
              <a:schemeClr val="tx1"/>
            </a:solidFill>
          </a:ln>
        </p:spPr>
      </p:pic>
      <p:sp>
        <p:nvSpPr>
          <p:cNvPr id="6" name="Rectangle 5"/>
          <p:cNvSpPr/>
          <p:nvPr/>
        </p:nvSpPr>
        <p:spPr>
          <a:xfrm>
            <a:off x="7378584" y="3309119"/>
            <a:ext cx="1561284" cy="577081"/>
          </a:xfrm>
          <a:prstGeom prst="rect">
            <a:avLst/>
          </a:prstGeom>
        </p:spPr>
        <p:txBody>
          <a:bodyPr wrap="square">
            <a:spAutoFit/>
          </a:bodyPr>
          <a:lstStyle/>
          <a:p>
            <a:r>
              <a:rPr lang="en-US" sz="1050" b="1" dirty="0"/>
              <a:t>SDA established by </a:t>
            </a:r>
            <a:r>
              <a:rPr lang="en-US" sz="1050" b="1" dirty="0" err="1"/>
              <a:t>SecDef</a:t>
            </a:r>
            <a:r>
              <a:rPr lang="en-US" sz="1050" b="1" dirty="0"/>
              <a:t> memo</a:t>
            </a:r>
            <a:br>
              <a:rPr lang="en-US" sz="1050" b="1" dirty="0"/>
            </a:br>
            <a:r>
              <a:rPr lang="en-US" sz="1050" b="1" dirty="0"/>
              <a:t>March 12, 2019</a:t>
            </a:r>
          </a:p>
        </p:txBody>
      </p:sp>
    </p:spTree>
    <p:extLst>
      <p:ext uri="{BB962C8B-B14F-4D97-AF65-F5344CB8AC3E}">
        <p14:creationId xmlns:p14="http://schemas.microsoft.com/office/powerpoint/2010/main" val="1157443275"/>
      </p:ext>
    </p:extLst>
  </p:cSld>
  <p:clrMapOvr>
    <a:masterClrMapping/>
  </p:clrMapOvr>
</p:sld>
</file>

<file path=ppt/theme/theme1.xml><?xml version="1.0" encoding="utf-8"?>
<a:theme xmlns:a="http://schemas.openxmlformats.org/drawingml/2006/main" name="USD(R&amp;E Master Jan 2019">
  <a:themeElements>
    <a:clrScheme name="Custom 9">
      <a:dk1>
        <a:sysClr val="windowText" lastClr="000000"/>
      </a:dk1>
      <a:lt1>
        <a:sysClr val="window" lastClr="FFFFFF"/>
      </a:lt1>
      <a:dk2>
        <a:srgbClr val="01999A"/>
      </a:dk2>
      <a:lt2>
        <a:srgbClr val="F2F2F2"/>
      </a:lt2>
      <a:accent1>
        <a:srgbClr val="01999A"/>
      </a:accent1>
      <a:accent2>
        <a:srgbClr val="E36E25"/>
      </a:accent2>
      <a:accent3>
        <a:srgbClr val="9CBB59"/>
      </a:accent3>
      <a:accent4>
        <a:srgbClr val="6F1513"/>
      </a:accent4>
      <a:accent5>
        <a:srgbClr val="016363"/>
      </a:accent5>
      <a:accent6>
        <a:srgbClr val="4B5C26"/>
      </a:accent6>
      <a:hlink>
        <a:srgbClr val="6F1513"/>
      </a:hlink>
      <a:folHlink>
        <a:srgbClr val="6F151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3bcd133-5cb4-4353-9dc5-b280878dcd66">W6FUR7QQPZ24-731652622-1114</_dlc_DocId>
    <_dlc_DocIdUrl xmlns="13bcd133-5cb4-4353-9dc5-b280878dcd66">
      <Url>https://team.dtic.mil/sites/DTIC_C/_layouts/15/DocIdRedir.aspx?ID=W6FUR7QQPZ24-731652622-1114</Url>
      <Description>W6FUR7QQPZ24-731652622-1114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ED4238E086F6E4A86B511737BDDF64F" ma:contentTypeVersion="0" ma:contentTypeDescription="Create a new document." ma:contentTypeScope="" ma:versionID="4c88186383854044d36dced0acba42cf">
  <xsd:schema xmlns:xsd="http://www.w3.org/2001/XMLSchema" xmlns:xs="http://www.w3.org/2001/XMLSchema" xmlns:p="http://schemas.microsoft.com/office/2006/metadata/properties" xmlns:ns2="13bcd133-5cb4-4353-9dc5-b280878dcd66" targetNamespace="http://schemas.microsoft.com/office/2006/metadata/properties" ma:root="true" ma:fieldsID="740b83ebadd91bdaad8a9466fce4a392" ns2:_="">
    <xsd:import namespace="13bcd133-5cb4-4353-9dc5-b280878dcd6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bcd133-5cb4-4353-9dc5-b280878dcd6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6192B5C-A3BB-4F22-8F1A-6DA453642CF3}">
  <ds:schemaRefs>
    <ds:schemaRef ds:uri="http://schemas.openxmlformats.org/package/2006/metadata/core-properties"/>
    <ds:schemaRef ds:uri="http://www.w3.org/XML/1998/namespace"/>
    <ds:schemaRef ds:uri="http://schemas.microsoft.com/office/2006/metadata/properties"/>
    <ds:schemaRef ds:uri="http://purl.org/dc/terms/"/>
    <ds:schemaRef ds:uri="http://purl.org/dc/dcmitype/"/>
    <ds:schemaRef ds:uri="http://schemas.microsoft.com/office/infopath/2007/PartnerControls"/>
    <ds:schemaRef ds:uri="http://schemas.microsoft.com/office/2006/documentManagement/types"/>
    <ds:schemaRef ds:uri="http://purl.org/dc/elements/1.1/"/>
  </ds:schemaRefs>
</ds:datastoreItem>
</file>

<file path=customXml/itemProps2.xml><?xml version="1.0" encoding="utf-8"?>
<ds:datastoreItem xmlns:ds="http://schemas.openxmlformats.org/officeDocument/2006/customXml" ds:itemID="{AF36F118-14EC-4924-89A6-92236A19ED68}"/>
</file>

<file path=customXml/itemProps3.xml><?xml version="1.0" encoding="utf-8"?>
<ds:datastoreItem xmlns:ds="http://schemas.openxmlformats.org/officeDocument/2006/customXml" ds:itemID="{D0660446-71E2-4A0C-86A0-7DB22EF55F72}">
  <ds:schemaRefs>
    <ds:schemaRef ds:uri="http://schemas.microsoft.com/sharepoint/v3/contenttype/forms"/>
  </ds:schemaRefs>
</ds:datastoreItem>
</file>

<file path=customXml/itemProps4.xml><?xml version="1.0" encoding="utf-8"?>
<ds:datastoreItem xmlns:ds="http://schemas.openxmlformats.org/officeDocument/2006/customXml" ds:itemID="{EF53216B-56C8-49E2-B94A-8A6BD23998C3}"/>
</file>

<file path=docProps/app.xml><?xml version="1.0" encoding="utf-8"?>
<Properties xmlns="http://schemas.openxmlformats.org/officeDocument/2006/extended-properties" xmlns:vt="http://schemas.openxmlformats.org/officeDocument/2006/docPropsVTypes">
  <Template/>
  <TotalTime>46041</TotalTime>
  <Words>1042</Words>
  <Application>Microsoft Office PowerPoint</Application>
  <PresentationFormat>On-screen Show (4:3)</PresentationFormat>
  <Paragraphs>168</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Black</vt:lpstr>
      <vt:lpstr>Calibri</vt:lpstr>
      <vt:lpstr>Franklin Gothic Book</vt:lpstr>
      <vt:lpstr>Franklin Gothic Medium</vt:lpstr>
      <vt:lpstr>Franklin Gothic Medium Cond</vt:lpstr>
      <vt:lpstr>Wingdings</vt:lpstr>
      <vt:lpstr>USD(R&amp;E Master Jan 2019</vt:lpstr>
      <vt:lpstr>Dean Ridgely, Acting Assistant Director for Space, OUSD(R&amp;E)  NDIA S&amp;ET Conference San Diego, CA | April 3, 2019</vt:lpstr>
      <vt:lpstr>Introduction</vt:lpstr>
      <vt:lpstr>Strategic Space Guidance</vt:lpstr>
      <vt:lpstr>Evolving Threat</vt:lpstr>
      <vt:lpstr>New Approach</vt:lpstr>
      <vt:lpstr>DoD Space Vision</vt:lpstr>
      <vt:lpstr>Closing the Business Case: DoD and Commercial Shared Interest</vt:lpstr>
      <vt:lpstr>Communications Vision  Fully Connected Interoperable Multi-Domains</vt:lpstr>
      <vt:lpstr>Space Development Agency Mission</vt:lpstr>
      <vt:lpstr>Mature Technology to Capability Paradigm</vt:lpstr>
      <vt:lpstr>USD(R&amp;E) Modernization Priorities</vt:lpstr>
      <vt:lpstr>Example: Recent Broad-Area Announcement: Time-Sensitive Target Mission Payloads Demonstration</vt:lpstr>
      <vt:lpstr>Summary</vt:lpstr>
      <vt:lpstr>DoD Research and Engineering Enterprise Solving Problems Today – Designing Solutions for Tomorrow</vt:lpstr>
      <vt:lpstr>For Additional Information</vt:lpstr>
    </vt:vector>
  </TitlesOfParts>
  <Company>PricewaterhouseCoopers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 Assistant Director Perspective</dc:title>
  <dc:creator>USD(R&amp;E)</dc:creator>
  <cp:lastModifiedBy>Dave Chesebrough</cp:lastModifiedBy>
  <cp:revision>3070</cp:revision>
  <cp:lastPrinted>2019-03-26T19:19:08Z</cp:lastPrinted>
  <dcterms:created xsi:type="dcterms:W3CDTF">2010-03-12T16:54:07Z</dcterms:created>
  <dcterms:modified xsi:type="dcterms:W3CDTF">2019-04-01T22:55:20Z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0x0101003ED4238E086F6E4A86B511737BDDF64F</vt:lpwstr>
  </property>
  <property fmtid="{D5CDD505-2E9C-101B-9397-08002B2CF9AE}" pid="3" name="_dlc_DocIdItemGuid">
    <vt:lpwstr>a888972d-2385-42d1-aec5-191209aaeba5</vt:lpwstr>
  </property>
</Properties>
</file>