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1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customXml/itemProps1.xml" ContentType="application/vnd.openxmlformats-officedocument.customXml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4493" r:id="rId4"/>
  </p:sldMasterIdLst>
  <p:notesMasterIdLst>
    <p:notesMasterId r:id="rId18"/>
  </p:notesMasterIdLst>
  <p:handoutMasterIdLst>
    <p:handoutMasterId r:id="rId19"/>
  </p:handoutMasterIdLst>
  <p:sldIdLst>
    <p:sldId id="1126" r:id="rId5"/>
    <p:sldId id="1190" r:id="rId6"/>
    <p:sldId id="1191" r:id="rId7"/>
    <p:sldId id="1189" r:id="rId8"/>
    <p:sldId id="1198" r:id="rId9"/>
    <p:sldId id="1197" r:id="rId10"/>
    <p:sldId id="1199" r:id="rId11"/>
    <p:sldId id="1200" r:id="rId12"/>
    <p:sldId id="1201" r:id="rId13"/>
    <p:sldId id="1202" r:id="rId14"/>
    <p:sldId id="1203" r:id="rId15"/>
    <p:sldId id="1204" r:id="rId16"/>
    <p:sldId id="1205" r:id="rId17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76" userDrawn="1">
          <p15:clr>
            <a:srgbClr val="A4A3A4"/>
          </p15:clr>
        </p15:guide>
        <p15:guide id="2" pos="2112" userDrawn="1">
          <p15:clr>
            <a:srgbClr val="A4A3A4"/>
          </p15:clr>
        </p15:guide>
        <p15:guide id="3" pos="3744" userDrawn="1">
          <p15:clr>
            <a:srgbClr val="A4A3A4"/>
          </p15:clr>
        </p15:guide>
        <p15:guide id="4" pos="53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3" userDrawn="1">
          <p15:clr>
            <a:srgbClr val="A4A3A4"/>
          </p15:clr>
        </p15:guide>
        <p15:guide id="2" pos="2160" userDrawn="1">
          <p15:clr>
            <a:srgbClr val="A4A3A4"/>
          </p15:clr>
        </p15:guide>
        <p15:guide id="3" orient="horz" pos="2208" userDrawn="1">
          <p15:clr>
            <a:srgbClr val="A4A3A4"/>
          </p15:clr>
        </p15:guide>
        <p15:guide id="4" pos="2928" userDrawn="1">
          <p15:clr>
            <a:srgbClr val="A4A3A4"/>
          </p15:clr>
        </p15:guide>
        <p15:guide id="5" orient="horz" pos="3823" userDrawn="1">
          <p15:clr>
            <a:srgbClr val="A4A3A4"/>
          </p15:clr>
        </p15:guide>
        <p15:guide id="6" orient="horz" pos="2928" userDrawn="1">
          <p15:clr>
            <a:srgbClr val="A4A3A4"/>
          </p15:clr>
        </p15:guide>
        <p15:guide id="7" pos="1629" userDrawn="1">
          <p15:clr>
            <a:srgbClr val="A4A3A4"/>
          </p15:clr>
        </p15:guide>
        <p15:guide id="8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avid Rothzeid" initials="" lastIdx="3" clrIdx="11"/>
  <p:cmAuthor id="7" name="Scott Barr" initials="shb" lastIdx="0" clrIdx="7"/>
  <p:cmAuthor id="1" name="Johanna Spangenberg Jones" initials="" lastIdx="2" clrIdx="10"/>
  <p:cmAuthor id="8" name="Mike Julian" initials="MJ" lastIdx="1" clrIdx="8">
    <p:extLst/>
  </p:cmAuthor>
  <p:cmAuthor id="2" name="BAH" initials="B" lastIdx="7" clrIdx="2"/>
  <p:cmAuthor id="9" name="Julian, Michael D III CTR OSD OUSD ATL (US)" initials="JMDICOOA(" lastIdx="1" clrIdx="9">
    <p:extLst>
      <p:ext uri="{19B8F6BF-5375-455C-9EA6-DF929625EA0E}">
        <p15:presenceInfo xmlns:p15="http://schemas.microsoft.com/office/powerpoint/2012/main" userId="S-1-5-21-412667653-668731278-4213794525-81289" providerId="AD"/>
      </p:ext>
    </p:extLst>
  </p:cmAuthor>
  <p:cmAuthor id="3" name="Lata, JoAnn " initials="JL" lastIdx="7" clrIdx="3"/>
  <p:cmAuthor id="4" name="CDC User" initials="CU" lastIdx="1" clrIdx="4"/>
  <p:cmAuthor id="5" name="Tucker, Dan " initials="DT" lastIdx="1" clrIdx="5"/>
  <p:cmAuthor id="6" name="Burns, Jacob [USA]" initials="BJ[" lastIdx="2" clrIdx="6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81861"/>
    <a:srgbClr val="0033CC"/>
    <a:srgbClr val="CCECFF"/>
    <a:srgbClr val="9900CC"/>
    <a:srgbClr val="6600CC"/>
    <a:srgbClr val="1E2C54"/>
    <a:srgbClr val="66FF66"/>
    <a:srgbClr val="99FF99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301B821-A1FF-4177-AEE7-76D212191A09}"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04" autoAdjust="0"/>
    <p:restoredTop sz="64557" autoAdjust="0"/>
  </p:normalViewPr>
  <p:slideViewPr>
    <p:cSldViewPr snapToGrid="0" showGuides="1">
      <p:cViewPr varScale="1">
        <p:scale>
          <a:sx n="55" d="100"/>
          <a:sy n="55" d="100"/>
        </p:scale>
        <p:origin x="893" y="43"/>
      </p:cViewPr>
      <p:guideLst>
        <p:guide orient="horz" pos="1776"/>
        <p:guide pos="2112"/>
        <p:guide pos="3744"/>
        <p:guide pos="5304"/>
      </p:guideLst>
    </p:cSldViewPr>
  </p:slideViewPr>
  <p:outlineViewPr>
    <p:cViewPr>
      <p:scale>
        <a:sx n="33" d="100"/>
        <a:sy n="33" d="100"/>
      </p:scale>
      <p:origin x="0" y="-10698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77" d="100"/>
          <a:sy n="77" d="100"/>
        </p:scale>
        <p:origin x="2148" y="54"/>
      </p:cViewPr>
      <p:guideLst>
        <p:guide orient="horz" pos="2883"/>
        <p:guide pos="2160"/>
        <p:guide orient="horz" pos="2208"/>
        <p:guide pos="2928"/>
        <p:guide orient="horz" pos="3823"/>
        <p:guide orient="horz" pos="2928"/>
        <p:guide pos="1629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ustomXml" Target="../customXml/item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" y="10"/>
            <a:ext cx="3038145" cy="464206"/>
          </a:xfrm>
          <a:prstGeom prst="rect">
            <a:avLst/>
          </a:prstGeom>
        </p:spPr>
        <p:txBody>
          <a:bodyPr vert="horz" lIns="88101" tIns="44051" rIns="88101" bIns="44051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738" y="10"/>
            <a:ext cx="3038145" cy="464206"/>
          </a:xfrm>
          <a:prstGeom prst="rect">
            <a:avLst/>
          </a:prstGeom>
        </p:spPr>
        <p:txBody>
          <a:bodyPr vert="horz" lIns="88101" tIns="44051" rIns="88101" bIns="44051" rtlCol="0"/>
          <a:lstStyle>
            <a:lvl1pPr algn="r">
              <a:defRPr sz="1200"/>
            </a:lvl1pPr>
          </a:lstStyle>
          <a:p>
            <a:fld id="{3A5AA367-18D1-4B2B-91AB-89A8FF0BD083}" type="datetimeFigureOut">
              <a:rPr lang="en-US" smtClean="0"/>
              <a:pPr/>
              <a:t>5/13/2019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5" y="8830667"/>
            <a:ext cx="3038145" cy="464206"/>
          </a:xfrm>
          <a:prstGeom prst="rect">
            <a:avLst/>
          </a:prstGeom>
        </p:spPr>
        <p:txBody>
          <a:bodyPr vert="horz" lIns="88101" tIns="44051" rIns="88101" bIns="44051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738" y="8830667"/>
            <a:ext cx="3038145" cy="464206"/>
          </a:xfrm>
          <a:prstGeom prst="rect">
            <a:avLst/>
          </a:prstGeom>
        </p:spPr>
        <p:txBody>
          <a:bodyPr vert="horz" lIns="88101" tIns="44051" rIns="88101" bIns="44051" rtlCol="0" anchor="b"/>
          <a:lstStyle>
            <a:lvl1pPr algn="r">
              <a:defRPr sz="1200"/>
            </a:lvl1pPr>
          </a:lstStyle>
          <a:p>
            <a:fld id="{BD5A2309-ED76-4C29-8DEA-08B3B46DBE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3329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8" y="11"/>
            <a:ext cx="3038145" cy="464206"/>
          </a:xfrm>
          <a:prstGeom prst="rect">
            <a:avLst/>
          </a:prstGeom>
        </p:spPr>
        <p:txBody>
          <a:bodyPr vert="horz" lIns="93111" tIns="46555" rIns="93111" bIns="46555" rtlCol="0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738" y="11"/>
            <a:ext cx="3038145" cy="464206"/>
          </a:xfrm>
          <a:prstGeom prst="rect">
            <a:avLst/>
          </a:prstGeom>
        </p:spPr>
        <p:txBody>
          <a:bodyPr vert="horz" lIns="93111" tIns="46555" rIns="93111" bIns="46555" rtlCol="0"/>
          <a:lstStyle>
            <a:lvl1pPr algn="r">
              <a:defRPr sz="1200" smtClean="0"/>
            </a:lvl1pPr>
          </a:lstStyle>
          <a:p>
            <a:pPr>
              <a:defRPr/>
            </a:pPr>
            <a:fld id="{14747DF8-CE8F-4EA2-A19F-DA7EED162FF8}" type="datetimeFigureOut">
              <a:rPr lang="en-US"/>
              <a:pPr>
                <a:defRPr/>
              </a:pPr>
              <a:t>5/13/2019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11" tIns="46555" rIns="93111" bIns="46555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349" y="4416111"/>
            <a:ext cx="5607712" cy="4182457"/>
          </a:xfrm>
          <a:prstGeom prst="rect">
            <a:avLst/>
          </a:prstGeom>
        </p:spPr>
        <p:txBody>
          <a:bodyPr vert="horz" lIns="93111" tIns="46555" rIns="93111" bIns="46555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8" y="8830671"/>
            <a:ext cx="3038145" cy="464206"/>
          </a:xfrm>
          <a:prstGeom prst="rect">
            <a:avLst/>
          </a:prstGeom>
        </p:spPr>
        <p:txBody>
          <a:bodyPr vert="horz" lIns="93111" tIns="46555" rIns="93111" bIns="46555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738" y="8830671"/>
            <a:ext cx="3038145" cy="464206"/>
          </a:xfrm>
          <a:prstGeom prst="rect">
            <a:avLst/>
          </a:prstGeom>
        </p:spPr>
        <p:txBody>
          <a:bodyPr vert="horz" lIns="93111" tIns="46555" rIns="93111" bIns="46555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D31059DF-3C83-4274-B8E7-251153FC810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4692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1059DF-3C83-4274-B8E7-251153FC8101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8248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1059DF-3C83-4274-B8E7-251153FC8101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2340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1059DF-3C83-4274-B8E7-251153FC8101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972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1059DF-3C83-4274-B8E7-251153FC8101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181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8B16B-C24B-4F35-A74F-5BCC4198DE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65773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1059DF-3C83-4274-B8E7-251153FC8101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408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1059DF-3C83-4274-B8E7-251153FC8101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513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1059DF-3C83-4274-B8E7-251153FC8101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578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1059DF-3C83-4274-B8E7-251153FC8101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4031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1059DF-3C83-4274-B8E7-251153FC8101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323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1059DF-3C83-4274-B8E7-251153FC8101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095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3" y="0"/>
            <a:ext cx="9143999" cy="5486400"/>
          </a:xfrm>
          <a:prstGeom prst="rect">
            <a:avLst/>
          </a:prstGeom>
          <a:gradFill>
            <a:gsLst>
              <a:gs pos="18000">
                <a:schemeClr val="bg1">
                  <a:lumMod val="85000"/>
                </a:schemeClr>
              </a:gs>
              <a:gs pos="63000">
                <a:schemeClr val="bg1">
                  <a:lumMod val="95000"/>
                </a:schemeClr>
              </a:gs>
              <a:gs pos="94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6372213" y="83125"/>
            <a:ext cx="2695587" cy="6640682"/>
            <a:chOff x="6288856" y="83125"/>
            <a:chExt cx="2695587" cy="6640682"/>
          </a:xfrm>
        </p:grpSpPr>
        <p:sp>
          <p:nvSpPr>
            <p:cNvPr id="21" name="Rectangle 20"/>
            <p:cNvSpPr/>
            <p:nvPr/>
          </p:nvSpPr>
          <p:spPr>
            <a:xfrm>
              <a:off x="6288856" y="83125"/>
              <a:ext cx="2695587" cy="66406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pic>
          <p:nvPicPr>
            <p:cNvPr id="22" name="Picture 4"/>
            <p:cNvPicPr>
              <a:picLocks noChangeAspect="1" noChangeArrowheads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362588" y="2129297"/>
              <a:ext cx="2587179" cy="8495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6"/>
            <p:cNvPicPr>
              <a:picLocks noChangeAspect="1" noChangeArrowheads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362588" y="133482"/>
              <a:ext cx="2585108" cy="6949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/>
            <p:cNvPicPr>
              <a:picLocks noChangeAspect="1" noChangeArrowheads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373459" y="4646687"/>
              <a:ext cx="2593263" cy="1831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2"/>
            <p:cNvPicPr>
              <a:picLocks noChangeAspect="1" noChangeArrowheads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362588" y="3032793"/>
              <a:ext cx="2590174" cy="1567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4"/>
            <p:cNvPicPr>
              <a:picLocks noChangeAspect="1" noChangeArrowheads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362587" y="868259"/>
              <a:ext cx="2585107" cy="12177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Rectangle 28"/>
          <p:cNvSpPr/>
          <p:nvPr userDrawn="1"/>
        </p:nvSpPr>
        <p:spPr>
          <a:xfrm>
            <a:off x="-11875" y="6569253"/>
            <a:ext cx="9155875" cy="30597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TextBox 29"/>
          <p:cNvSpPr txBox="1"/>
          <p:nvPr userDrawn="1"/>
        </p:nvSpPr>
        <p:spPr>
          <a:xfrm>
            <a:off x="4" y="6593002"/>
            <a:ext cx="9143996" cy="261610"/>
          </a:xfrm>
          <a:prstGeom prst="rect">
            <a:avLst/>
          </a:prstGeom>
          <a:solidFill>
            <a:srgbClr val="1F2F53"/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endParaRPr lang="en-US" sz="11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31" name="Rectangle 30"/>
          <p:cNvSpPr/>
          <p:nvPr userDrawn="1"/>
        </p:nvSpPr>
        <p:spPr>
          <a:xfrm>
            <a:off x="-11875" y="2"/>
            <a:ext cx="9155875" cy="83125"/>
          </a:xfrm>
          <a:prstGeom prst="rect">
            <a:avLst/>
          </a:prstGeom>
          <a:solidFill>
            <a:srgbClr val="1F2F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9927" y="4646687"/>
            <a:ext cx="6082286" cy="325350"/>
          </a:xfrm>
        </p:spPr>
        <p:txBody>
          <a:bodyPr anchor="b" anchorCtr="0"/>
          <a:lstStyle>
            <a:lvl1pPr algn="l">
              <a:defRPr sz="1600" baseline="0">
                <a:solidFill>
                  <a:schemeClr val="tx1"/>
                </a:solidFill>
                <a:latin typeface="Franklin Gothic Medium" pitchFamily="34" charset="0"/>
              </a:defRPr>
            </a:lvl1pPr>
          </a:lstStyle>
          <a:p>
            <a:r>
              <a:rPr lang="en-US" dirty="0"/>
              <a:t>Click to edit Master 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5246" y="3217796"/>
            <a:ext cx="5936171" cy="735202"/>
          </a:xfrm>
        </p:spPr>
        <p:txBody>
          <a:bodyPr anchor="t" anchorCtr="0"/>
          <a:lstStyle>
            <a:lvl1pPr marL="0" indent="0" algn="l">
              <a:lnSpc>
                <a:spcPts val="2400"/>
              </a:lnSpc>
              <a:spcBef>
                <a:spcPts val="0"/>
              </a:spcBef>
              <a:buNone/>
              <a:defRPr sz="3200" baseline="0">
                <a:solidFill>
                  <a:srgbClr val="002060"/>
                </a:solidFill>
                <a:latin typeface="Franklin Gothic Medium" panose="020B06030201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877" y="23644"/>
            <a:ext cx="2666017" cy="279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711105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435"/>
            <a:ext cx="9144000" cy="593870"/>
          </a:xfrm>
        </p:spPr>
        <p:txBody>
          <a:bodyPr/>
          <a:lstStyle>
            <a:lvl1pPr>
              <a:defRPr sz="3200" b="0" baseline="0">
                <a:solidFill>
                  <a:srgbClr val="08186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890337"/>
            <a:ext cx="8229600" cy="4615257"/>
          </a:xfrm>
        </p:spPr>
        <p:txBody>
          <a:bodyPr/>
          <a:lstStyle>
            <a:lvl1pPr>
              <a:defRPr sz="2000" baseline="0"/>
            </a:lvl1pPr>
            <a:lvl2pPr>
              <a:defRPr sz="1800" baseline="0"/>
            </a:lvl2pPr>
            <a:lvl3pPr marL="682625" indent="-111125">
              <a:spcBef>
                <a:spcPts val="300"/>
              </a:spcBef>
              <a:defRPr sz="1600" baseline="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927100" y="6675437"/>
            <a:ext cx="7289800" cy="365125"/>
          </a:xfrm>
          <a:prstGeom prst="rect">
            <a:avLst/>
          </a:prstGeom>
        </p:spPr>
        <p:txBody>
          <a:bodyPr/>
          <a:lstStyle/>
          <a:p>
            <a:r>
              <a:rPr lang="en-US" sz="1200"/>
              <a:t>DISTRIBUTION STATEMENT A. APPROVED FOR PUBLIC RELEASE; DISTRIBUTION IS UNLIMITED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07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435"/>
            <a:ext cx="9144000" cy="569807"/>
          </a:xfrm>
        </p:spPr>
        <p:txBody>
          <a:bodyPr/>
          <a:lstStyle>
            <a:lvl1pPr>
              <a:defRPr>
                <a:solidFill>
                  <a:srgbClr val="08186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889924"/>
            <a:ext cx="4038600" cy="4478233"/>
          </a:xfrm>
        </p:spPr>
        <p:txBody>
          <a:bodyPr>
            <a:noAutofit/>
          </a:bodyPr>
          <a:lstStyle>
            <a:lvl1pPr>
              <a:defRPr sz="2000" baseline="0"/>
            </a:lvl1pPr>
            <a:lvl2pPr>
              <a:defRPr sz="1800" baseline="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89924"/>
            <a:ext cx="4038600" cy="4478233"/>
          </a:xfrm>
        </p:spPr>
        <p:txBody>
          <a:bodyPr>
            <a:noAutofit/>
          </a:bodyPr>
          <a:lstStyle>
            <a:lvl1pPr>
              <a:defRPr lang="en-US" sz="2000" kern="1200" baseline="0" dirty="0">
                <a:solidFill>
                  <a:srgbClr val="0000FF"/>
                </a:solidFill>
                <a:latin typeface="Franklin Gothic Medium" pitchFamily="34" charset="0"/>
                <a:ea typeface="+mn-ea"/>
                <a:cs typeface="+mn-cs"/>
              </a:defRPr>
            </a:lvl1pPr>
            <a:lvl2pPr>
              <a:defRPr lang="en-US" sz="1800" kern="1200" baseline="0" dirty="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2pPr>
            <a:lvl3pPr>
              <a:defRPr lang="en-US" sz="1600" kern="1200" baseline="0" dirty="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927100" y="6675437"/>
            <a:ext cx="7289800" cy="365125"/>
          </a:xfrm>
          <a:prstGeom prst="rect">
            <a:avLst/>
          </a:prstGeom>
        </p:spPr>
        <p:txBody>
          <a:bodyPr/>
          <a:lstStyle/>
          <a:p>
            <a:r>
              <a:rPr lang="en-US" sz="1200"/>
              <a:t>DISTRIBUTION STATEMENT A. APPROVED FOR PUBLIC RELEASE; DISTRIBUTION IS UNLIMITED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523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8186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8805" y="210517"/>
            <a:ext cx="844318" cy="8839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285" y="312021"/>
            <a:ext cx="637561" cy="63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040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3896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" y="0"/>
            <a:ext cx="8531051" cy="231112"/>
          </a:xfrm>
          <a:prstGeom prst="rect">
            <a:avLst/>
          </a:prstGeom>
          <a:solidFill>
            <a:srgbClr val="6162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kern="12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DISTRIBUTION STATEMENT A. APPROVED FOR PUBLIC RELEASE; DISTRIBUTION IS UNLIMITED</a:t>
            </a:r>
            <a:endParaRPr lang="en-US" sz="1100" kern="1200" dirty="0">
              <a:solidFill>
                <a:srgbClr val="FF000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284435"/>
            <a:ext cx="9144000" cy="559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858849"/>
            <a:ext cx="8229600" cy="5457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08537" y="6550025"/>
            <a:ext cx="7204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fld id="{5FF84CA1-BC55-4512-920A-E33489A23423}" type="slidenum">
              <a:rPr lang="en-US" sz="1100" smtClean="0">
                <a:solidFill>
                  <a:prstClr val="black"/>
                </a:solidFill>
                <a:latin typeface="Franklin Gothic Medium" pitchFamily="34" charset="0"/>
              </a:rPr>
              <a:pPr algn="r">
                <a:defRPr/>
              </a:pPr>
              <a:t>‹#›</a:t>
            </a:fld>
            <a:endParaRPr lang="en-US" sz="1100" dirty="0">
              <a:solidFill>
                <a:prstClr val="black"/>
              </a:solidFill>
              <a:latin typeface="Franklin Gothic Medium" pitchFamily="34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8368742" y="0"/>
            <a:ext cx="775260" cy="23111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269805"/>
            <a:ext cx="9144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3960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4" r:id="rId1"/>
    <p:sldLayoutId id="2147484495" r:id="rId2"/>
    <p:sldLayoutId id="2147484496" r:id="rId3"/>
    <p:sldLayoutId id="2147484498" r:id="rId4"/>
    <p:sldLayoutId id="2147484499" r:id="rId5"/>
  </p:sldLayoutIdLst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3200" b="0" i="1" kern="1200" baseline="0">
          <a:solidFill>
            <a:srgbClr val="08186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Franklin Gothic Medium" pitchFamily="34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9pPr>
    </p:titleStyle>
    <p:bodyStyle>
      <a:lvl1pPr marL="231775" indent="-231775" algn="l" rtl="0" fontAlgn="base">
        <a:lnSpc>
          <a:spcPct val="90000"/>
        </a:lnSpc>
        <a:spcBef>
          <a:spcPts val="600"/>
        </a:spcBef>
        <a:spcAft>
          <a:spcPts val="300"/>
        </a:spcAft>
        <a:buClr>
          <a:srgbClr val="002060"/>
        </a:buClr>
        <a:buFont typeface="Wingdings" pitchFamily="2" charset="2"/>
        <a:buChar char="§"/>
        <a:defRPr sz="2000" kern="1200" baseline="0">
          <a:solidFill>
            <a:srgbClr val="0000FF"/>
          </a:solidFill>
          <a:latin typeface="Franklin Gothic Medium" pitchFamily="34" charset="0"/>
          <a:ea typeface="+mn-ea"/>
          <a:cs typeface="+mn-cs"/>
        </a:defRPr>
      </a:lvl1pPr>
      <a:lvl2pPr marL="573088" indent="-225425" algn="l" rtl="0" fontAlgn="base">
        <a:lnSpc>
          <a:spcPct val="90000"/>
        </a:lnSpc>
        <a:spcBef>
          <a:spcPts val="400"/>
        </a:spcBef>
        <a:spcAft>
          <a:spcPct val="0"/>
        </a:spcAft>
        <a:buFont typeface="Arial" charset="0"/>
        <a:buChar char="–"/>
        <a:defRPr sz="1800" kern="1200" baseline="0">
          <a:solidFill>
            <a:schemeClr val="tx1"/>
          </a:solidFill>
          <a:latin typeface="Franklin Gothic Medium" panose="020B0603020102020204" pitchFamily="34" charset="0"/>
          <a:ea typeface="+mn-ea"/>
          <a:cs typeface="+mn-cs"/>
        </a:defRPr>
      </a:lvl2pPr>
      <a:lvl3pPr marL="682625" indent="-111125" algn="l" rtl="0" fontAlgn="base">
        <a:lnSpc>
          <a:spcPct val="90000"/>
        </a:lnSpc>
        <a:spcBef>
          <a:spcPts val="300"/>
        </a:spcBef>
        <a:spcAft>
          <a:spcPct val="0"/>
        </a:spcAft>
        <a:buFont typeface="Arial" charset="0"/>
        <a:buChar char="•"/>
        <a:defRPr sz="1600" kern="1200" baseline="0">
          <a:solidFill>
            <a:schemeClr val="tx1"/>
          </a:solidFill>
          <a:latin typeface="Franklin Gothic Medium" panose="020B0603020102020204" pitchFamily="34" charset="0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1100" kern="1200">
          <a:solidFill>
            <a:schemeClr val="tx1">
              <a:lumMod val="75000"/>
              <a:lumOff val="25000"/>
            </a:schemeClr>
          </a:solidFill>
          <a:latin typeface="Franklin Gothic Book" pitchFamily="34" charset="0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1100" kern="1200">
          <a:solidFill>
            <a:schemeClr val="tx1">
              <a:lumMod val="75000"/>
              <a:lumOff val="25000"/>
            </a:schemeClr>
          </a:solidFill>
          <a:latin typeface="Franklin Gothic Book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2.mp4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2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eg"/><Relationship Id="rId3" Type="http://schemas.microsoft.com/office/2007/relationships/media" Target="../media/media2.mp4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3.jpeg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12.png"/><Relationship Id="rId4" Type="http://schemas.openxmlformats.org/officeDocument/2006/relationships/video" Target="../media/media2.mp4"/><Relationship Id="rId9" Type="http://schemas.openxmlformats.org/officeDocument/2006/relationships/image" Target="../media/image11.jpeg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65721" y="2438401"/>
            <a:ext cx="5987454" cy="2809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defRPr sz="1800" b="0" kern="1200">
                <a:solidFill>
                  <a:srgbClr val="616265"/>
                </a:solidFill>
                <a:latin typeface="Franklin Gothic Medium" pitchFamily="34" charset="0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sz="3200" b="1" i="1" dirty="0">
                <a:solidFill>
                  <a:srgbClr val="002060"/>
                </a:solidFill>
                <a:latin typeface="Calibri"/>
              </a:rPr>
              <a:t>34</a:t>
            </a:r>
            <a:r>
              <a:rPr lang="en-US" sz="3200" b="1" i="1" baseline="30000" dirty="0">
                <a:solidFill>
                  <a:srgbClr val="002060"/>
                </a:solidFill>
                <a:latin typeface="Calibri"/>
              </a:rPr>
              <a:t>th</a:t>
            </a:r>
            <a:r>
              <a:rPr lang="en-US" sz="3200" b="1" i="1" dirty="0">
                <a:solidFill>
                  <a:srgbClr val="002060"/>
                </a:solidFill>
                <a:latin typeface="Calibri"/>
              </a:rPr>
              <a:t> Annual T&amp;E Conference</a:t>
            </a:r>
          </a:p>
          <a:p>
            <a:pPr lvl="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sz="1600" b="1" i="1" dirty="0">
                <a:solidFill>
                  <a:srgbClr val="002060"/>
                </a:solidFill>
                <a:latin typeface="Calibri"/>
              </a:rPr>
              <a:t>Modernized T&amp;E: Critical Enabler of the National Defense Strategy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lvl="0">
              <a:spcBef>
                <a:spcPts val="800"/>
              </a:spcBef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</a:rPr>
              <a:t>May 14, 2019</a:t>
            </a:r>
          </a:p>
          <a:p>
            <a:pPr marL="0" marR="0" lvl="0" indent="0" algn="l" defTabSz="914400" rtl="0" eaLnBrk="1" fontAlgn="base" latinLnBrk="0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7" name="Subtitle 5"/>
          <p:cNvSpPr txBox="1">
            <a:spLocks/>
          </p:cNvSpPr>
          <p:nvPr/>
        </p:nvSpPr>
        <p:spPr bwMode="auto">
          <a:xfrm>
            <a:off x="365721" y="4910582"/>
            <a:ext cx="6071293" cy="872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lnSpc>
                <a:spcPts val="2400"/>
              </a:lnSpc>
              <a:spcBef>
                <a:spcPts val="0"/>
              </a:spcBef>
              <a:spcAft>
                <a:spcPts val="300"/>
              </a:spcAft>
              <a:buClr>
                <a:srgbClr val="002060"/>
              </a:buClr>
              <a:buFont typeface="Wingdings" pitchFamily="2" charset="2"/>
              <a:buNone/>
              <a:defRPr sz="3200" kern="1200">
                <a:solidFill>
                  <a:schemeClr val="tx1"/>
                </a:solidFill>
                <a:latin typeface="Franklin Gothic Medium Cond" pitchFamily="34" charset="0"/>
                <a:ea typeface="+mn-ea"/>
                <a:cs typeface="+mn-cs"/>
              </a:defRPr>
            </a:lvl1pPr>
            <a:lvl2pPr marL="457200" indent="0" algn="ctr" rtl="0" fontAlgn="base">
              <a:spcBef>
                <a:spcPts val="400"/>
              </a:spcBef>
              <a:spcAft>
                <a:spcPct val="0"/>
              </a:spcAft>
              <a:buFont typeface="Arial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100" kern="1200">
                <a:solidFill>
                  <a:schemeClr val="tx1">
                    <a:tint val="7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100" kern="1200">
                <a:solidFill>
                  <a:schemeClr val="tx1">
                    <a:tint val="7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ct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ysClr val="windowText" lastClr="000000"/>
                </a:solidFill>
                <a:latin typeface="Calibri"/>
              </a:rPr>
              <a:t>Jim Faist</a:t>
            </a:r>
            <a:br>
              <a:rPr lang="en-US" b="1" dirty="0">
                <a:solidFill>
                  <a:sysClr val="windowText" lastClr="000000"/>
                </a:solidFill>
                <a:latin typeface="Calibri"/>
              </a:rPr>
            </a:br>
            <a:r>
              <a:rPr lang="en-US" sz="1800" b="1" dirty="0">
                <a:solidFill>
                  <a:sysClr val="windowText" lastClr="000000"/>
                </a:solidFill>
                <a:latin typeface="Calibri"/>
              </a:rPr>
              <a:t>Director, Defense Research and Engineering for Advanced Capabilities </a:t>
            </a:r>
          </a:p>
          <a:p>
            <a:pPr lvl="0">
              <a:spcBef>
                <a:spcPct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ysClr val="windowText" lastClr="000000"/>
                </a:solidFill>
                <a:latin typeface="Calibri"/>
              </a:rPr>
              <a:t>	and </a:t>
            </a:r>
          </a:p>
          <a:p>
            <a:pPr lvl="0">
              <a:spcBef>
                <a:spcPct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ysClr val="windowText" lastClr="000000"/>
                </a:solidFill>
                <a:latin typeface="Calibri"/>
              </a:rPr>
              <a:t>Director, Test Resource Management Center</a:t>
            </a:r>
          </a:p>
          <a:p>
            <a:pPr lvl="0">
              <a:spcBef>
                <a:spcPct val="0"/>
              </a:spcBef>
              <a:spcAft>
                <a:spcPts val="0"/>
              </a:spcAft>
              <a:defRPr/>
            </a:pPr>
            <a:endParaRPr lang="en-US" sz="3600" b="1" dirty="0">
              <a:solidFill>
                <a:sysClr val="windowText" lastClr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05517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69045" y="0"/>
            <a:ext cx="775335" cy="231140"/>
          </a:xfrm>
          <a:custGeom>
            <a:avLst/>
            <a:gdLst/>
            <a:ahLst/>
            <a:cxnLst/>
            <a:rect l="l" t="t" r="r" b="b"/>
            <a:pathLst>
              <a:path w="775334" h="231140">
                <a:moveTo>
                  <a:pt x="0" y="230885"/>
                </a:moveTo>
                <a:lnTo>
                  <a:pt x="774953" y="230885"/>
                </a:lnTo>
                <a:lnTo>
                  <a:pt x="774953" y="0"/>
                </a:lnTo>
                <a:lnTo>
                  <a:pt x="0" y="0"/>
                </a:lnTo>
                <a:lnTo>
                  <a:pt x="0" y="230885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269747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28956">
            <a:solidFill>
              <a:srgbClr val="00206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0" y="5669280"/>
            <a:ext cx="9144000" cy="740742"/>
          </a:xfrm>
          <a:custGeom>
            <a:avLst/>
            <a:gdLst/>
            <a:ahLst/>
            <a:cxnLst/>
            <a:rect l="l" t="t" r="r" b="b"/>
            <a:pathLst>
              <a:path w="9144000" h="400050">
                <a:moveTo>
                  <a:pt x="0" y="400050"/>
                </a:moveTo>
                <a:lnTo>
                  <a:pt x="9144000" y="400050"/>
                </a:lnTo>
                <a:lnTo>
                  <a:pt x="9144000" y="0"/>
                </a:lnTo>
                <a:lnTo>
                  <a:pt x="0" y="0"/>
                </a:lnTo>
                <a:lnTo>
                  <a:pt x="0" y="40005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 txBox="1"/>
          <p:nvPr/>
        </p:nvSpPr>
        <p:spPr>
          <a:xfrm>
            <a:off x="-765" y="5715219"/>
            <a:ext cx="9144765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z="2100" i="1" spc="-4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More Accurate Data Collection and Measurement Capability </a:t>
            </a:r>
            <a:br>
              <a:rPr lang="en-US" sz="2100" i="1" spc="-45" dirty="0">
                <a:solidFill>
                  <a:srgbClr val="FFFFFF"/>
                </a:solidFill>
                <a:latin typeface="Franklin Gothic Medium"/>
                <a:cs typeface="Franklin Gothic Medium"/>
              </a:rPr>
            </a:br>
            <a:r>
              <a:rPr lang="en-US" sz="2100" i="1" spc="-4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of Fragment-Producing Warhead Damage and Safety Zones</a:t>
            </a:r>
            <a:endParaRPr sz="2100" dirty="0">
              <a:latin typeface="Franklin Gothic Medium"/>
              <a:cs typeface="Franklin Gothic Medium"/>
            </a:endParaRPr>
          </a:p>
        </p:txBody>
      </p:sp>
      <p:sp>
        <p:nvSpPr>
          <p:cNvPr id="20" name="object 6"/>
          <p:cNvSpPr txBox="1">
            <a:spLocks/>
          </p:cNvSpPr>
          <p:nvPr/>
        </p:nvSpPr>
        <p:spPr>
          <a:xfrm>
            <a:off x="562483" y="304800"/>
            <a:ext cx="8020050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/>
            <a:r>
              <a:rPr lang="en-US" sz="3200" i="1" kern="0" spc="-1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Advanced Weapons Effects Test Capability (AWETC) – TRMC</a:t>
            </a:r>
          </a:p>
        </p:txBody>
      </p:sp>
      <p:pic>
        <p:nvPicPr>
          <p:cNvPr id="14" name="SCOT Video v2.2 15Hz 72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8600" y="1739177"/>
            <a:ext cx="6096851" cy="3429479"/>
          </a:xfrm>
          <a:prstGeom prst="rect">
            <a:avLst/>
          </a:prstGeom>
        </p:spPr>
      </p:pic>
      <p:pic>
        <p:nvPicPr>
          <p:cNvPr id="19" name="SCOT Video v2.2 15Hz 720p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27802" r="30495"/>
          <a:stretch>
            <a:fillRect/>
          </a:stretch>
        </p:blipFill>
        <p:spPr>
          <a:xfrm>
            <a:off x="6334595" y="1736129"/>
            <a:ext cx="2542570" cy="342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98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9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19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69045" y="0"/>
            <a:ext cx="775335" cy="231140"/>
          </a:xfrm>
          <a:custGeom>
            <a:avLst/>
            <a:gdLst/>
            <a:ahLst/>
            <a:cxnLst/>
            <a:rect l="l" t="t" r="r" b="b"/>
            <a:pathLst>
              <a:path w="775334" h="231140">
                <a:moveTo>
                  <a:pt x="0" y="230885"/>
                </a:moveTo>
                <a:lnTo>
                  <a:pt x="774953" y="230885"/>
                </a:lnTo>
                <a:lnTo>
                  <a:pt x="774953" y="0"/>
                </a:lnTo>
                <a:lnTo>
                  <a:pt x="0" y="0"/>
                </a:lnTo>
                <a:lnTo>
                  <a:pt x="0" y="230885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269747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28956">
            <a:solidFill>
              <a:srgbClr val="00206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0" y="5961888"/>
            <a:ext cx="9144000" cy="400050"/>
          </a:xfrm>
          <a:custGeom>
            <a:avLst/>
            <a:gdLst/>
            <a:ahLst/>
            <a:cxnLst/>
            <a:rect l="l" t="t" r="r" b="b"/>
            <a:pathLst>
              <a:path w="9144000" h="400050">
                <a:moveTo>
                  <a:pt x="0" y="400050"/>
                </a:moveTo>
                <a:lnTo>
                  <a:pt x="9144000" y="400050"/>
                </a:lnTo>
                <a:lnTo>
                  <a:pt x="9144000" y="0"/>
                </a:lnTo>
                <a:lnTo>
                  <a:pt x="0" y="0"/>
                </a:lnTo>
                <a:lnTo>
                  <a:pt x="0" y="40005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 txBox="1"/>
          <p:nvPr/>
        </p:nvSpPr>
        <p:spPr>
          <a:xfrm>
            <a:off x="-383" y="5991661"/>
            <a:ext cx="9143999" cy="323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z="2100" i="1" spc="-4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Calibrated, Threat-Representative Targets for Live Test and Evaluation</a:t>
            </a:r>
            <a:endParaRPr sz="2100" dirty="0">
              <a:latin typeface="Franklin Gothic Medium"/>
              <a:cs typeface="Franklin Gothic Medium"/>
            </a:endParaRPr>
          </a:p>
        </p:txBody>
      </p:sp>
      <p:sp>
        <p:nvSpPr>
          <p:cNvPr id="20" name="object 6"/>
          <p:cNvSpPr txBox="1">
            <a:spLocks/>
          </p:cNvSpPr>
          <p:nvPr/>
        </p:nvSpPr>
        <p:spPr>
          <a:xfrm>
            <a:off x="562483" y="304800"/>
            <a:ext cx="8020050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/>
            <a:r>
              <a:rPr lang="en-US" sz="3200" i="1" kern="0" spc="-1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Space Fence Evaluation of Radar EffectivenesS (SFERES) – TRMC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2345" y="1767490"/>
            <a:ext cx="5718544" cy="3664014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</p:pic>
    </p:spTree>
    <p:extLst>
      <p:ext uri="{BB962C8B-B14F-4D97-AF65-F5344CB8AC3E}">
        <p14:creationId xmlns:p14="http://schemas.microsoft.com/office/powerpoint/2010/main" val="38924226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69045" y="0"/>
            <a:ext cx="775335" cy="231140"/>
          </a:xfrm>
          <a:custGeom>
            <a:avLst/>
            <a:gdLst/>
            <a:ahLst/>
            <a:cxnLst/>
            <a:rect l="l" t="t" r="r" b="b"/>
            <a:pathLst>
              <a:path w="775334" h="231140">
                <a:moveTo>
                  <a:pt x="0" y="230885"/>
                </a:moveTo>
                <a:lnTo>
                  <a:pt x="774953" y="230885"/>
                </a:lnTo>
                <a:lnTo>
                  <a:pt x="774953" y="0"/>
                </a:lnTo>
                <a:lnTo>
                  <a:pt x="0" y="0"/>
                </a:lnTo>
                <a:lnTo>
                  <a:pt x="0" y="230885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269747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28956">
            <a:solidFill>
              <a:srgbClr val="00206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0" y="5961888"/>
            <a:ext cx="9144000" cy="400050"/>
          </a:xfrm>
          <a:custGeom>
            <a:avLst/>
            <a:gdLst/>
            <a:ahLst/>
            <a:cxnLst/>
            <a:rect l="l" t="t" r="r" b="b"/>
            <a:pathLst>
              <a:path w="9144000" h="400050">
                <a:moveTo>
                  <a:pt x="0" y="400050"/>
                </a:moveTo>
                <a:lnTo>
                  <a:pt x="9144000" y="400050"/>
                </a:lnTo>
                <a:lnTo>
                  <a:pt x="9144000" y="0"/>
                </a:lnTo>
                <a:lnTo>
                  <a:pt x="0" y="0"/>
                </a:lnTo>
                <a:lnTo>
                  <a:pt x="0" y="40005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6"/>
          <p:cNvSpPr txBox="1">
            <a:spLocks/>
          </p:cNvSpPr>
          <p:nvPr/>
        </p:nvSpPr>
        <p:spPr>
          <a:xfrm>
            <a:off x="562483" y="304800"/>
            <a:ext cx="8020050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/>
            <a:r>
              <a:rPr lang="en-US" sz="3200" i="1" kern="0" spc="-1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Common Range Integrated Instrumentation System (CRIIS) – TRMC</a:t>
            </a:r>
          </a:p>
        </p:txBody>
      </p:sp>
      <p:pic>
        <p:nvPicPr>
          <p:cNvPr id="12" name="Picture 1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8603" y="1436602"/>
            <a:ext cx="5541328" cy="4287689"/>
          </a:xfrm>
          <a:prstGeom prst="rect">
            <a:avLst/>
          </a:prstGeom>
          <a:noFill/>
        </p:spPr>
      </p:pic>
      <p:sp>
        <p:nvSpPr>
          <p:cNvPr id="13" name="object 18"/>
          <p:cNvSpPr txBox="1"/>
          <p:nvPr/>
        </p:nvSpPr>
        <p:spPr>
          <a:xfrm>
            <a:off x="1" y="6010875"/>
            <a:ext cx="9143999" cy="323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z="2100" i="1" spc="-4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Modern Range Data System – Increased Capacity, Accuracy, Speed</a:t>
            </a:r>
            <a:endParaRPr sz="2100" dirty="0"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8737105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1" y="172588"/>
            <a:ext cx="9143999" cy="592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defRPr sz="1800" b="0" kern="1200">
                <a:solidFill>
                  <a:schemeClr val="tx1"/>
                </a:solidFill>
                <a:latin typeface="Franklin Gothic Medium" pitchFamily="34" charset="0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lang="en-US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Questions?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5562"/>
            <a:ext cx="9138656" cy="609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8707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DDRE(AC) &amp; TRMC: Roles and Goals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00209" y="998106"/>
            <a:ext cx="8543581" cy="4615257"/>
          </a:xfrm>
          <a:prstGeom prst="rect">
            <a:avLst/>
          </a:prstGeom>
        </p:spPr>
        <p:txBody>
          <a:bodyPr/>
          <a:lstStyle>
            <a:lvl1pPr marL="231775" indent="-231775" algn="l" rtl="0" fontAlgn="base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Clr>
                <a:srgbClr val="002060"/>
              </a:buClr>
              <a:buFont typeface="Wingdings" pitchFamily="2" charset="2"/>
              <a:buChar char="§"/>
              <a:defRPr sz="2000" kern="1200" baseline="0">
                <a:solidFill>
                  <a:srgbClr val="0000FF"/>
                </a:solidFill>
                <a:latin typeface="Franklin Gothic Medium" pitchFamily="34" charset="0"/>
                <a:ea typeface="+mn-ea"/>
                <a:cs typeface="+mn-cs"/>
              </a:defRPr>
            </a:lvl1pPr>
            <a:lvl2pPr marL="573088" indent="-225425" algn="l" rtl="0" fontAlgn="base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Font typeface="Arial" charset="0"/>
              <a:buChar char="–"/>
              <a:defRPr sz="1800" kern="1200" baseline="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2pPr>
            <a:lvl3pPr marL="682625" indent="-111125" algn="l" rtl="0" fontAlgn="base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1600" kern="1200" baseline="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DDR&amp;E(AC) Role: </a:t>
            </a:r>
            <a:r>
              <a:rPr lang="en-US" sz="2400" dirty="0">
                <a:solidFill>
                  <a:schemeClr val="tx1"/>
                </a:solidFill>
              </a:rPr>
              <a:t>Accelerate Modernization; Mature Technology to Capability, from Prototyping to Acquisition</a:t>
            </a:r>
          </a:p>
          <a:p>
            <a:r>
              <a:rPr lang="en-US" sz="2400" dirty="0"/>
              <a:t>DDR&amp;E(AC) Goals</a:t>
            </a:r>
            <a:r>
              <a:rPr lang="en-US" sz="2400" dirty="0">
                <a:solidFill>
                  <a:schemeClr val="tx1"/>
                </a:solidFill>
              </a:rPr>
              <a:t>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/>
              <a:t>Establish Mission Integration Analytics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/>
              <a:t>Support Assistant Director roadmap development and execution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/>
              <a:t>Drive system-level projects that close gaps in joint missions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/>
              <a:t>Assess Technical Risk in major programs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/>
              <a:t>Enhance policy to accelerate modernization (remove barriers)</a:t>
            </a:r>
          </a:p>
          <a:p>
            <a:r>
              <a:rPr lang="en-US" sz="2400" dirty="0"/>
              <a:t>Test Resource Management Center (TRMC) Goals:</a:t>
            </a:r>
          </a:p>
          <a:p>
            <a:pPr marL="573088" lvl="2" indent="-231775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200" dirty="0"/>
              <a:t>Develop Strategy to Address Future Test Infrastructure Needs</a:t>
            </a:r>
          </a:p>
          <a:p>
            <a:pPr marL="573088" lvl="2" indent="-231775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200" dirty="0"/>
              <a:t>Modernize Test Infrastructure</a:t>
            </a:r>
          </a:p>
          <a:p>
            <a:pPr marL="573088" lvl="2" indent="-231775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200" dirty="0"/>
              <a:t>Ensure Adequate Resources to Maintain National Test Assets</a:t>
            </a:r>
          </a:p>
        </p:txBody>
      </p:sp>
    </p:spTree>
    <p:extLst>
      <p:ext uri="{BB962C8B-B14F-4D97-AF65-F5344CB8AC3E}">
        <p14:creationId xmlns:p14="http://schemas.microsoft.com/office/powerpoint/2010/main" val="1798722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980" y="284435"/>
            <a:ext cx="7554101" cy="559785"/>
          </a:xfrm>
        </p:spPr>
        <p:txBody>
          <a:bodyPr/>
          <a:lstStyle/>
          <a:p>
            <a:r>
              <a:rPr lang="en-US" sz="2800" dirty="0"/>
              <a:t>How We Operate: High-level Development Cycle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1183" y="1006259"/>
            <a:ext cx="9113115" cy="5851742"/>
            <a:chOff x="11183" y="1006259"/>
            <a:chExt cx="9113115" cy="5851742"/>
          </a:xfrm>
        </p:grpSpPr>
        <p:grpSp>
          <p:nvGrpSpPr>
            <p:cNvPr id="4" name="Group 3"/>
            <p:cNvGrpSpPr/>
            <p:nvPr/>
          </p:nvGrpSpPr>
          <p:grpSpPr>
            <a:xfrm>
              <a:off x="11183" y="1006259"/>
              <a:ext cx="8856098" cy="5546259"/>
              <a:chOff x="11183" y="1216571"/>
              <a:chExt cx="8856098" cy="5546259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850369" y="1216571"/>
                <a:ext cx="6459942" cy="5546259"/>
                <a:chOff x="1647211" y="1902905"/>
                <a:chExt cx="5612491" cy="4276668"/>
              </a:xfrm>
            </p:grpSpPr>
            <p:sp>
              <p:nvSpPr>
                <p:cNvPr id="20" name="Oval 19"/>
                <p:cNvSpPr/>
                <p:nvPr/>
              </p:nvSpPr>
              <p:spPr>
                <a:xfrm>
                  <a:off x="3691605" y="1902905"/>
                  <a:ext cx="1613139" cy="940279"/>
                </a:xfrm>
                <a:prstGeom prst="ellips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>
                    <a:latin typeface="+mj-lt"/>
                  </a:endParaRPr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3953355" y="1906130"/>
                  <a:ext cx="1089637" cy="4034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>
                      <a:latin typeface="+mj-lt"/>
                    </a:rPr>
                    <a:t>Analysis &amp; Architectures</a:t>
                  </a:r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3630769" y="2256570"/>
                  <a:ext cx="1726314" cy="64132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>
                      <a:latin typeface="+mj-lt"/>
                    </a:rPr>
                    <a:t>New Technology Awareness and Development</a:t>
                  </a:r>
                </a:p>
              </p:txBody>
            </p:sp>
            <p:sp>
              <p:nvSpPr>
                <p:cNvPr id="23" name="Oval 22"/>
                <p:cNvSpPr/>
                <p:nvPr/>
              </p:nvSpPr>
              <p:spPr>
                <a:xfrm>
                  <a:off x="5606153" y="3638973"/>
                  <a:ext cx="1653549" cy="624617"/>
                </a:xfrm>
                <a:prstGeom prst="ellipse">
                  <a:avLst/>
                </a:prstGeom>
                <a:solidFill>
                  <a:srgbClr val="B9CDE5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:r>
                    <a:rPr lang="en-US" sz="1400" dirty="0">
                      <a:solidFill>
                        <a:prstClr val="black"/>
                      </a:solidFill>
                    </a:rPr>
                    <a:t>Prototyping &amp; Demonstration</a:t>
                  </a:r>
                </a:p>
              </p:txBody>
            </p:sp>
            <p:sp>
              <p:nvSpPr>
                <p:cNvPr id="24" name="Oval 23"/>
                <p:cNvSpPr/>
                <p:nvPr/>
              </p:nvSpPr>
              <p:spPr>
                <a:xfrm>
                  <a:off x="1647211" y="3481142"/>
                  <a:ext cx="1611108" cy="940279"/>
                </a:xfrm>
                <a:prstGeom prst="ellips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>
                    <a:latin typeface="+mj-lt"/>
                  </a:endParaRPr>
                </a:p>
              </p:txBody>
            </p:sp>
            <p:sp>
              <p:nvSpPr>
                <p:cNvPr id="25" name="Rectangle 24"/>
                <p:cNvSpPr/>
                <p:nvPr/>
              </p:nvSpPr>
              <p:spPr>
                <a:xfrm>
                  <a:off x="3812472" y="5369689"/>
                  <a:ext cx="1362907" cy="809884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:r>
                    <a:rPr lang="en-US" sz="1400" dirty="0">
                      <a:solidFill>
                        <a:prstClr val="black"/>
                      </a:solidFill>
                    </a:rPr>
                    <a:t>Development and Production in Industrial Base</a:t>
                  </a:r>
                </a:p>
              </p:txBody>
            </p:sp>
            <p:cxnSp>
              <p:nvCxnSpPr>
                <p:cNvPr id="26" name="Straight Connector 25"/>
                <p:cNvCxnSpPr/>
                <p:nvPr/>
              </p:nvCxnSpPr>
              <p:spPr>
                <a:xfrm flipV="1">
                  <a:off x="3691606" y="2280508"/>
                  <a:ext cx="1613137" cy="1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Curved Connector 26"/>
                <p:cNvCxnSpPr>
                  <a:stCxn id="20" idx="6"/>
                  <a:endCxn id="23" idx="0"/>
                </p:cNvCxnSpPr>
                <p:nvPr/>
              </p:nvCxnSpPr>
              <p:spPr>
                <a:xfrm>
                  <a:off x="5304744" y="2373044"/>
                  <a:ext cx="1128183" cy="1265929"/>
                </a:xfrm>
                <a:prstGeom prst="curvedConnector2">
                  <a:avLst/>
                </a:prstGeom>
                <a:ln w="76200"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Curved Connector 27"/>
                <p:cNvCxnSpPr>
                  <a:stCxn id="23" idx="4"/>
                  <a:endCxn id="25" idx="3"/>
                </p:cNvCxnSpPr>
                <p:nvPr/>
              </p:nvCxnSpPr>
              <p:spPr>
                <a:xfrm rot="5400000">
                  <a:off x="5048634" y="4390336"/>
                  <a:ext cx="1511041" cy="1257549"/>
                </a:xfrm>
                <a:prstGeom prst="curvedConnector2">
                  <a:avLst/>
                </a:prstGeom>
                <a:ln w="76200">
                  <a:prstDash val="sysDash"/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Curved Connector 28"/>
                <p:cNvCxnSpPr>
                  <a:stCxn id="25" idx="1"/>
                  <a:endCxn id="24" idx="4"/>
                </p:cNvCxnSpPr>
                <p:nvPr/>
              </p:nvCxnSpPr>
              <p:spPr>
                <a:xfrm rot="10800000">
                  <a:off x="2452765" y="4421421"/>
                  <a:ext cx="1359707" cy="1353210"/>
                </a:xfrm>
                <a:prstGeom prst="curvedConnector2">
                  <a:avLst/>
                </a:prstGeom>
                <a:ln w="76200"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Curved Connector 29"/>
                <p:cNvCxnSpPr>
                  <a:stCxn id="24" idx="0"/>
                  <a:endCxn id="20" idx="2"/>
                </p:cNvCxnSpPr>
                <p:nvPr/>
              </p:nvCxnSpPr>
              <p:spPr>
                <a:xfrm rot="5400000" flipH="1" flipV="1">
                  <a:off x="2518136" y="2307674"/>
                  <a:ext cx="1108098" cy="1238840"/>
                </a:xfrm>
                <a:prstGeom prst="curvedConnector2">
                  <a:avLst/>
                </a:prstGeom>
                <a:ln w="76200"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Arrow Connector 30"/>
                <p:cNvCxnSpPr>
                  <a:stCxn id="23" idx="2"/>
                  <a:endCxn id="24" idx="6"/>
                </p:cNvCxnSpPr>
                <p:nvPr/>
              </p:nvCxnSpPr>
              <p:spPr>
                <a:xfrm flipH="1">
                  <a:off x="3258319" y="3951282"/>
                  <a:ext cx="2347834" cy="0"/>
                </a:xfrm>
                <a:prstGeom prst="straightConnector1">
                  <a:avLst/>
                </a:prstGeom>
                <a:ln w="76200">
                  <a:prstDash val="sysDash"/>
                  <a:headEnd type="none" w="med" len="med"/>
                  <a:tailEnd type="triangle" w="med" len="med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2" name="Oval 31"/>
                <p:cNvSpPr/>
                <p:nvPr/>
              </p:nvSpPr>
              <p:spPr>
                <a:xfrm>
                  <a:off x="2008428" y="4117402"/>
                  <a:ext cx="888671" cy="276999"/>
                </a:xfrm>
                <a:prstGeom prst="ellipse">
                  <a:avLst/>
                </a:prstGeom>
                <a:noFill/>
                <a:ln w="1587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:r>
                    <a:rPr lang="en-US" sz="1400" dirty="0">
                      <a:solidFill>
                        <a:prstClr val="black"/>
                      </a:solidFill>
                    </a:rPr>
                    <a:t>Testing</a:t>
                  </a:r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>
                  <a:off x="1842589" y="3645009"/>
                  <a:ext cx="1229596" cy="237324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5875">
                  <a:solidFill>
                    <a:schemeClr val="accent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>
                      <a:latin typeface="+mj-lt"/>
                    </a:rPr>
                    <a:t>Operational Use</a:t>
                  </a:r>
                </a:p>
              </p:txBody>
            </p:sp>
          </p:grpSp>
          <p:sp>
            <p:nvSpPr>
              <p:cNvPr id="11" name="Equal 10"/>
              <p:cNvSpPr/>
              <p:nvPr/>
            </p:nvSpPr>
            <p:spPr>
              <a:xfrm rot="5400000">
                <a:off x="1608094" y="3795340"/>
                <a:ext cx="338925" cy="268674"/>
              </a:xfrm>
              <a:prstGeom prst="mathEqual">
                <a:avLst>
                  <a:gd name="adj1" fmla="val 23520"/>
                  <a:gd name="adj2" fmla="val 18518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2" name="Group 11"/>
              <p:cNvGrpSpPr/>
              <p:nvPr/>
            </p:nvGrpSpPr>
            <p:grpSpPr>
              <a:xfrm>
                <a:off x="2582700" y="2593410"/>
                <a:ext cx="3088438" cy="450718"/>
                <a:chOff x="3241520" y="2914514"/>
                <a:chExt cx="3088438" cy="450718"/>
              </a:xfrm>
            </p:grpSpPr>
            <p:sp>
              <p:nvSpPr>
                <p:cNvPr id="18" name="Rectangle 17"/>
                <p:cNvSpPr/>
                <p:nvPr/>
              </p:nvSpPr>
              <p:spPr>
                <a:xfrm>
                  <a:off x="3241520" y="2914514"/>
                  <a:ext cx="1529655" cy="450718"/>
                </a:xfrm>
                <a:prstGeom prst="rect">
                  <a:avLst/>
                </a:prstGeom>
                <a:solidFill>
                  <a:srgbClr val="00206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/>
                    <a:t>Mission Integration</a:t>
                  </a: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4814252" y="2914514"/>
                  <a:ext cx="1515706" cy="450718"/>
                </a:xfrm>
                <a:prstGeom prst="rect">
                  <a:avLst/>
                </a:prstGeom>
                <a:solidFill>
                  <a:srgbClr val="00206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/>
                    <a:t>Engineering Policy &amp; Systems</a:t>
                  </a:r>
                </a:p>
              </p:txBody>
            </p:sp>
          </p:grpSp>
          <p:sp>
            <p:nvSpPr>
              <p:cNvPr id="13" name="Rectangle 12"/>
              <p:cNvSpPr/>
              <p:nvPr/>
            </p:nvSpPr>
            <p:spPr>
              <a:xfrm>
                <a:off x="7351575" y="3584869"/>
                <a:ext cx="1515706" cy="651247"/>
              </a:xfrm>
              <a:prstGeom prst="rect">
                <a:avLst/>
              </a:prstGeom>
              <a:solidFill>
                <a:srgbClr val="00206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Developmental Test, Evaluation &amp; Prototyping</a:t>
                </a: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11183" y="3457933"/>
                <a:ext cx="745798" cy="90511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CCMDs &amp; LNOs</a:t>
                </a: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5730704" y="1879693"/>
                <a:ext cx="1186176" cy="661404"/>
              </a:xfrm>
              <a:prstGeom prst="rect">
                <a:avLst/>
              </a:prstGeom>
              <a:solidFill>
                <a:srgbClr val="00206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Assistant </a:t>
                </a:r>
                <a:r>
                  <a:rPr lang="en-US" sz="1400"/>
                  <a:t>Director Roadmaps</a:t>
                </a:r>
                <a:endParaRPr lang="en-US" sz="1400" dirty="0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1656696" y="5360210"/>
                <a:ext cx="1186176" cy="95963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USD Acquisition &amp; Sustainment</a:t>
                </a: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5554465" y="5279448"/>
                <a:ext cx="1439352" cy="661404"/>
              </a:xfrm>
              <a:prstGeom prst="rect">
                <a:avLst/>
              </a:prstGeom>
              <a:solidFill>
                <a:srgbClr val="00206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Test Resource Management Center</a:t>
                </a: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7196328" y="4698609"/>
              <a:ext cx="1927970" cy="2159392"/>
              <a:chOff x="7196328" y="4698609"/>
              <a:chExt cx="1927970" cy="2159392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7196328" y="4698609"/>
                <a:ext cx="1927970" cy="2159392"/>
              </a:xfrm>
              <a:prstGeom prst="rect">
                <a:avLst/>
              </a:prstGeom>
              <a:solidFill>
                <a:schemeClr val="bg1">
                  <a:alpha val="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Legend</a:t>
                </a:r>
              </a:p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Rectangle 692"/>
              <p:cNvSpPr>
                <a:spLocks noChangeArrowheads="1"/>
              </p:cNvSpPr>
              <p:nvPr/>
            </p:nvSpPr>
            <p:spPr bwMode="auto">
              <a:xfrm>
                <a:off x="7246814" y="6338436"/>
                <a:ext cx="1826995" cy="46990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lIns="86320" tIns="43161" rIns="86320" bIns="43161" anchor="ctr"/>
              <a:lstStyle>
                <a:lvl1pPr>
                  <a:spcBef>
                    <a:spcPct val="20000"/>
                  </a:spcBef>
                  <a:buFont typeface="Wingdings" panose="05000000000000000000" pitchFamily="2" charset="2"/>
                  <a:buChar char="q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SzPct val="125000"/>
                  <a:buFont typeface="Wingdings" panose="05000000000000000000" pitchFamily="2" charset="2"/>
                  <a:buChar char="§"/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o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SzPct val="80000"/>
                  <a:buFont typeface="Wingdings 2" panose="05020102010507070707" pitchFamily="18" charset="2"/>
                  <a:buChar char="£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200" dirty="0">
                    <a:solidFill>
                      <a:srgbClr val="000000"/>
                    </a:solidFill>
                    <a:latin typeface="Franklin Gothic Medium" panose="020B0603020102020204" pitchFamily="34" charset="0"/>
                  </a:rPr>
                  <a:t>Other Organizations</a:t>
                </a: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7395891" y="5060352"/>
                <a:ext cx="1528842" cy="511488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1400" dirty="0">
                    <a:solidFill>
                      <a:prstClr val="black"/>
                    </a:solidFill>
                  </a:rPr>
                  <a:t>Functions</a:t>
                </a: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7402458" y="5614044"/>
                <a:ext cx="1515706" cy="676480"/>
              </a:xfrm>
              <a:prstGeom prst="rect">
                <a:avLst/>
              </a:prstGeom>
              <a:solidFill>
                <a:srgbClr val="00206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DDR&amp;E (AC)/TRMC</a:t>
                </a:r>
              </a:p>
              <a:p>
                <a:pPr algn="ctr"/>
                <a:r>
                  <a:rPr lang="en-US" sz="1400" dirty="0"/>
                  <a:t>Portfolio</a:t>
                </a:r>
              </a:p>
            </p:txBody>
          </p:sp>
        </p:grpSp>
      </p:grpSp>
      <p:sp>
        <p:nvSpPr>
          <p:cNvPr id="34" name="Rectangle 33"/>
          <p:cNvSpPr/>
          <p:nvPr/>
        </p:nvSpPr>
        <p:spPr>
          <a:xfrm>
            <a:off x="-58561" y="6306502"/>
            <a:ext cx="31919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+mj-lt"/>
              </a:rPr>
              <a:t>CCMDs: Combatant Commands</a:t>
            </a:r>
          </a:p>
          <a:p>
            <a:r>
              <a:rPr lang="en-US" sz="1400" dirty="0">
                <a:latin typeface="+mj-lt"/>
              </a:rPr>
              <a:t>LNOs: Liaison Officers</a:t>
            </a:r>
          </a:p>
        </p:txBody>
      </p:sp>
    </p:spTree>
    <p:extLst>
      <p:ext uri="{BB962C8B-B14F-4D97-AF65-F5344CB8AC3E}">
        <p14:creationId xmlns:p14="http://schemas.microsoft.com/office/powerpoint/2010/main" val="12374803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69810" y="994353"/>
            <a:ext cx="8555269" cy="1200329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marR="0" lvl="0" indent="0" algn="ctr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 kumimoji="0" sz="1800" i="1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</a:defRPr>
            </a:lvl1pPr>
          </a:lstStyle>
          <a:p>
            <a:r>
              <a:rPr lang="en-US" sz="2400" b="1" dirty="0"/>
              <a:t>“We cannot expect success fighting tomorrow’s conflicts with yesterday’s weapons or equipment.” </a:t>
            </a:r>
          </a:p>
          <a:p>
            <a:r>
              <a:rPr lang="en-US" sz="2400" b="1" dirty="0"/>
              <a:t>– National Defense Strategy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1" y="308929"/>
            <a:ext cx="9143999" cy="592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defRPr sz="1800" b="0" kern="1200">
                <a:solidFill>
                  <a:schemeClr val="tx1"/>
                </a:solidFill>
                <a:latin typeface="Franklin Gothic Medium" pitchFamily="34" charset="0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lang="en-US" sz="32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Modernization Priorities</a:t>
            </a:r>
            <a:endParaRPr lang="en-US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Content Placeholder 4"/>
          <p:cNvSpPr txBox="1">
            <a:spLocks/>
          </p:cNvSpPr>
          <p:nvPr/>
        </p:nvSpPr>
        <p:spPr>
          <a:xfrm>
            <a:off x="588200" y="2287132"/>
            <a:ext cx="7918491" cy="3799897"/>
          </a:xfrm>
          <a:prstGeom prst="rect">
            <a:avLst/>
          </a:prstGeom>
          <a:ln>
            <a:noFill/>
          </a:ln>
        </p:spPr>
        <p:txBody>
          <a:bodyPr numCol="2">
            <a:noAutofit/>
          </a:bodyPr>
          <a:lstStyle>
            <a:lvl1pPr marL="231775" indent="-231775" algn="l" rtl="0" fontAlgn="base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Clr>
                <a:srgbClr val="002060"/>
              </a:buClr>
              <a:buFont typeface="Wingdings" pitchFamily="2" charset="2"/>
              <a:buChar char="§"/>
              <a:defRPr sz="2000" kern="1200" baseline="0">
                <a:solidFill>
                  <a:srgbClr val="0000FF"/>
                </a:solidFill>
                <a:latin typeface="Franklin Gothic Medium" pitchFamily="34" charset="0"/>
                <a:ea typeface="+mn-ea"/>
                <a:cs typeface="+mn-cs"/>
              </a:defRPr>
            </a:lvl1pPr>
            <a:lvl2pPr marL="573088" indent="-225425" algn="l" rtl="0" fontAlgn="base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Font typeface="Arial" charset="0"/>
              <a:buChar char="–"/>
              <a:defRPr sz="1800" kern="1200" baseline="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2pPr>
            <a:lvl3pPr marL="682625" indent="-111125" algn="l" rtl="0" fontAlgn="base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1600" kern="1200" baseline="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1137" lvl="1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2200" u="sng" dirty="0">
                <a:solidFill>
                  <a:srgbClr val="0000FF"/>
                </a:solidFill>
              </a:rPr>
              <a:t>DDRE Advanced Capabilities</a:t>
            </a:r>
          </a:p>
          <a:p>
            <a:pPr marL="554037" lvl="1" indent="-34290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dirty="0" err="1"/>
              <a:t>Hypersonics</a:t>
            </a:r>
            <a:r>
              <a:rPr lang="en-US" sz="2200" dirty="0"/>
              <a:t> </a:t>
            </a:r>
          </a:p>
          <a:p>
            <a:pPr marL="554037" lvl="1" indent="-34290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Fully Networked Command, Control, &amp; Communication </a:t>
            </a:r>
          </a:p>
          <a:p>
            <a:pPr marL="554037" lvl="1" indent="-34290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Space</a:t>
            </a:r>
          </a:p>
          <a:p>
            <a:pPr marL="554037" lvl="1" indent="-34290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Autonomy</a:t>
            </a:r>
            <a:br>
              <a:rPr lang="en-US" sz="2200" dirty="0"/>
            </a:br>
            <a:br>
              <a:rPr lang="en-US" sz="2200" dirty="0"/>
            </a:br>
            <a:br>
              <a:rPr lang="en-US" sz="2200" dirty="0"/>
            </a:br>
            <a:endParaRPr lang="en-US" sz="2200" dirty="0"/>
          </a:p>
          <a:p>
            <a:pPr marL="554037" lvl="1" indent="-34290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554037" lvl="1" indent="-34290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11137" lvl="1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2200" u="sng" dirty="0">
                <a:solidFill>
                  <a:srgbClr val="0000FF"/>
                </a:solidFill>
              </a:rPr>
              <a:t>DDRE Research &amp; Technology</a:t>
            </a:r>
          </a:p>
          <a:p>
            <a:pPr marL="554037" lvl="1" indent="-34290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Directed Energy </a:t>
            </a:r>
          </a:p>
          <a:p>
            <a:pPr marL="554037" lvl="1" indent="-34290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Cyber</a:t>
            </a:r>
          </a:p>
          <a:p>
            <a:pPr marL="554037" lvl="1" indent="-34290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Quantum Science</a:t>
            </a:r>
          </a:p>
          <a:p>
            <a:pPr marL="554037" lvl="1" indent="-34290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Microelectronics</a:t>
            </a:r>
          </a:p>
          <a:p>
            <a:pPr marL="554037" lvl="1" indent="-34290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Biotechnology</a:t>
            </a:r>
          </a:p>
          <a:p>
            <a:pPr marL="211137" lvl="1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2200" u="sng" dirty="0">
                <a:solidFill>
                  <a:srgbClr val="0000FF"/>
                </a:solidFill>
              </a:rPr>
              <a:t>USD Research &amp; Engineering</a:t>
            </a:r>
          </a:p>
          <a:p>
            <a:pPr marL="554037" lvl="1" indent="-34290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Machine Learning /        Artificial Intelligence</a:t>
            </a:r>
          </a:p>
          <a:p>
            <a:pPr marL="211137" lvl="1" indent="0">
              <a:lnSpc>
                <a:spcPct val="100000"/>
              </a:lnSpc>
              <a:spcAft>
                <a:spcPts val="0"/>
              </a:spcAft>
              <a:buFont typeface="Arial" charset="0"/>
              <a:buNone/>
            </a:pPr>
            <a:endParaRPr lang="en-US" sz="2200" dirty="0"/>
          </a:p>
        </p:txBody>
      </p:sp>
      <p:sp>
        <p:nvSpPr>
          <p:cNvPr id="18" name="TextBox 17"/>
          <p:cNvSpPr txBox="1"/>
          <p:nvPr/>
        </p:nvSpPr>
        <p:spPr>
          <a:xfrm>
            <a:off x="133003" y="5919468"/>
            <a:ext cx="8877993" cy="646331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marR="0" lvl="0" indent="0" algn="ctr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 kumimoji="0" sz="1800" i="1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</a:defRPr>
            </a:lvl1pPr>
          </a:lstStyle>
          <a:p>
            <a:r>
              <a:rPr lang="en-US" b="1" dirty="0">
                <a:solidFill>
                  <a:srgbClr val="002060"/>
                </a:solidFill>
              </a:rPr>
              <a:t>There is a Portfolio Manager (Assistant Director) who is responsible for establishing the DoD-wide, mission-focused strategy and execution plan for each modernization priority</a:t>
            </a:r>
          </a:p>
        </p:txBody>
      </p:sp>
    </p:spTree>
    <p:extLst>
      <p:ext uri="{BB962C8B-B14F-4D97-AF65-F5344CB8AC3E}">
        <p14:creationId xmlns:p14="http://schemas.microsoft.com/office/powerpoint/2010/main" val="3698700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5261" y="5931326"/>
            <a:ext cx="1355600" cy="812239"/>
          </a:xfrm>
          <a:prstGeom prst="rect">
            <a:avLst/>
          </a:prstGeom>
        </p:spPr>
      </p:pic>
      <p:pic>
        <p:nvPicPr>
          <p:cNvPr id="3" name="SCOT Video v2.2 15Hz 72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95800" y="3905554"/>
            <a:ext cx="3088640" cy="17373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8432" y="987321"/>
            <a:ext cx="8267512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Ensures that DoD test ranges and facilities have the infrastructure, capabilities, funding, and workforce in place to support the development, acquisition, fielding, and sustainment of Defense systems.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" y="2023578"/>
            <a:ext cx="8223773" cy="4355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3363" marR="0" lvl="0" indent="-23336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Strategize future test needs</a:t>
            </a:r>
          </a:p>
          <a:p>
            <a:pPr marL="627063" marR="0" lvl="1" indent="-1698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Aligned to R&amp;E Priorities</a:t>
            </a:r>
          </a:p>
          <a:p>
            <a:pPr marL="627063" marR="0" lvl="1" indent="-1698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Prioritize capabilities needed</a:t>
            </a:r>
          </a:p>
          <a:p>
            <a:pPr marL="627063" marR="0" lvl="1" indent="-1698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Lower the cost of testing</a:t>
            </a:r>
          </a:p>
          <a:p>
            <a:pPr marL="233363" marR="0" lvl="0" indent="-23336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Modernize test infrastructure</a:t>
            </a:r>
          </a:p>
          <a:p>
            <a:pPr marL="627063" marR="0" lvl="1" indent="-1698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New technologies &amp; capabilities</a:t>
            </a:r>
          </a:p>
          <a:p>
            <a:pPr marL="627063" marR="0" lvl="1" indent="-1698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Multi-facility integration</a:t>
            </a:r>
          </a:p>
          <a:p>
            <a:pPr marL="627063" marR="0" lvl="1" indent="-1698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Enhance cyber test ranges</a:t>
            </a:r>
          </a:p>
          <a:p>
            <a:pPr marL="233363" marR="0" lvl="0" indent="-23336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Ensure adequate resources to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maintain National test assets</a:t>
            </a:r>
          </a:p>
          <a:p>
            <a:pPr marL="627063" marR="0" lvl="1" indent="-1698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Certify Service T&amp;E budgets</a:t>
            </a:r>
          </a:p>
        </p:txBody>
      </p:sp>
      <p:pic>
        <p:nvPicPr>
          <p:cNvPr id="38" name="Picture 1" descr="P1020081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9400" y="5776791"/>
            <a:ext cx="2287640" cy="731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5800" y="1977345"/>
            <a:ext cx="2726018" cy="1853525"/>
          </a:xfrm>
          <a:prstGeom prst="rect">
            <a:avLst/>
          </a:prstGeom>
        </p:spPr>
      </p:pic>
      <p:pic>
        <p:nvPicPr>
          <p:cNvPr id="42" name="Picture 16" descr="95_0882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0956" y="2935638"/>
            <a:ext cx="1714466" cy="794958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6350" y="1974283"/>
            <a:ext cx="1719072" cy="851091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25" descr="anechoic_chamber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9745" y="5776791"/>
            <a:ext cx="1304975" cy="1020447"/>
          </a:xfrm>
          <a:prstGeom prst="rect">
            <a:avLst/>
          </a:prstGeom>
          <a:noFill/>
          <a:ln w="38100" algn="ctr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SCOT Video v2.2 15Hz 720p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4"/>
          <a:srcRect l="27802" r="30495"/>
          <a:stretch>
            <a:fillRect/>
          </a:stretch>
        </p:blipFill>
        <p:spPr>
          <a:xfrm>
            <a:off x="7696200" y="3905554"/>
            <a:ext cx="1288049" cy="173736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329658"/>
            <a:ext cx="9144000" cy="559785"/>
          </a:xfrm>
        </p:spPr>
        <p:txBody>
          <a:bodyPr/>
          <a:lstStyle/>
          <a:p>
            <a:r>
              <a:rPr lang="en-US" kern="0" spc="-10" dirty="0">
                <a:solidFill>
                  <a:srgbClr val="002060"/>
                </a:solidFill>
              </a:rPr>
              <a:t>Test Resource Management Center</a:t>
            </a:r>
            <a:br>
              <a:rPr lang="en-US" kern="0" spc="-10" dirty="0">
                <a:solidFill>
                  <a:srgbClr val="002060"/>
                </a:solidFill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87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19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8753"/>
            <a:ext cx="9144000" cy="559785"/>
          </a:xfrm>
        </p:spPr>
        <p:txBody>
          <a:bodyPr/>
          <a:lstStyle/>
          <a:p>
            <a:r>
              <a:rPr lang="en-US" dirty="0">
                <a:latin typeface="+mj-lt"/>
              </a:rPr>
              <a:t>Test Technology Modernization Drivers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28600" y="1295400"/>
            <a:ext cx="4114800" cy="5257800"/>
          </a:xfrm>
          <a:prstGeom prst="rect">
            <a:avLst/>
          </a:prstGeom>
        </p:spPr>
        <p:txBody>
          <a:bodyPr/>
          <a:lstStyle>
            <a:lvl1pPr marL="231775" indent="-231775" algn="l" rtl="0" fontAlgn="base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Clr>
                <a:srgbClr val="002060"/>
              </a:buClr>
              <a:buFont typeface="Wingdings" pitchFamily="2" charset="2"/>
              <a:buChar char="§"/>
              <a:defRPr sz="2000" kern="1200" baseline="0">
                <a:solidFill>
                  <a:srgbClr val="0000FF"/>
                </a:solidFill>
                <a:latin typeface="Franklin Gothic Medium" pitchFamily="34" charset="0"/>
                <a:ea typeface="+mn-ea"/>
                <a:cs typeface="+mn-cs"/>
              </a:defRPr>
            </a:lvl1pPr>
            <a:lvl2pPr marL="573088" indent="-225425" algn="l" rtl="0" fontAlgn="base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Font typeface="Arial" charset="0"/>
              <a:buChar char="–"/>
              <a:defRPr sz="1800" kern="1200" baseline="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2pPr>
            <a:lvl3pPr marL="682625" indent="-111125" algn="l" rtl="0" fontAlgn="base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1600" kern="1200" baseline="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0188" indent="-230188">
              <a:lnSpc>
                <a:spcPct val="85000"/>
              </a:lnSpc>
            </a:pPr>
            <a:r>
              <a:rPr lang="en-US" dirty="0">
                <a:solidFill>
                  <a:srgbClr val="000066"/>
                </a:solidFill>
                <a:latin typeface="+mj-lt"/>
              </a:rPr>
              <a:t>Warfighter Capabilities</a:t>
            </a:r>
          </a:p>
          <a:p>
            <a:pPr marL="628650" indent="-173038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Improve Lethality</a:t>
            </a:r>
          </a:p>
          <a:p>
            <a:pPr marL="919163" lvl="1" indent="-117475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en-US" sz="1400" dirty="0" err="1">
                <a:latin typeface="+mj-lt"/>
              </a:rPr>
              <a:t>Hypersonics</a:t>
            </a:r>
            <a:endParaRPr lang="en-US" sz="1400" dirty="0">
              <a:latin typeface="+mj-lt"/>
            </a:endParaRPr>
          </a:p>
          <a:p>
            <a:pPr marL="919163" lvl="1" indent="-117475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Cyber / Electronic Warfare</a:t>
            </a:r>
          </a:p>
          <a:p>
            <a:pPr marL="919163" lvl="1" indent="-117475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Directed Energy</a:t>
            </a:r>
          </a:p>
          <a:p>
            <a:pPr marL="919163" lvl="1" indent="-117475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Autonomous Systems</a:t>
            </a:r>
          </a:p>
          <a:p>
            <a:pPr marL="628650" indent="-173038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Improve Resilience</a:t>
            </a:r>
          </a:p>
          <a:p>
            <a:pPr marL="919163" lvl="1" indent="-117475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Cyber / Electronic Warfare</a:t>
            </a:r>
          </a:p>
          <a:p>
            <a:pPr marL="628650" indent="-173038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Improve Interoperability</a:t>
            </a:r>
          </a:p>
          <a:p>
            <a:pPr marL="919163" lvl="1" indent="-117475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System of Systems</a:t>
            </a:r>
          </a:p>
          <a:p>
            <a:pPr marL="919163" lvl="1" indent="-117475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Mission-Level Effectiveness</a:t>
            </a:r>
          </a:p>
          <a:p>
            <a:pPr marL="230188" indent="-230188">
              <a:lnSpc>
                <a:spcPct val="85000"/>
              </a:lnSpc>
              <a:spcBef>
                <a:spcPts val="1200"/>
              </a:spcBef>
            </a:pPr>
            <a:r>
              <a:rPr lang="en-US" dirty="0">
                <a:solidFill>
                  <a:srgbClr val="000066"/>
                </a:solidFill>
                <a:latin typeface="+mj-lt"/>
              </a:rPr>
              <a:t>Acquisition Programs</a:t>
            </a:r>
          </a:p>
          <a:p>
            <a:pPr marL="628650" indent="-173038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Reduce the Cost of Testing</a:t>
            </a:r>
          </a:p>
          <a:p>
            <a:pPr marL="628650" indent="-173038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Improve the Quality of Testing</a:t>
            </a:r>
          </a:p>
          <a:p>
            <a:pPr marL="230188" indent="-230188">
              <a:lnSpc>
                <a:spcPct val="85000"/>
              </a:lnSpc>
              <a:spcBef>
                <a:spcPts val="1200"/>
              </a:spcBef>
            </a:pPr>
            <a:r>
              <a:rPr lang="en-US" dirty="0">
                <a:solidFill>
                  <a:srgbClr val="000066"/>
                </a:solidFill>
                <a:latin typeface="+mj-lt"/>
              </a:rPr>
              <a:t>T&amp;E Needs</a:t>
            </a:r>
          </a:p>
          <a:p>
            <a:pPr marL="628650" indent="-173038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Optimize Spectrum Usage</a:t>
            </a:r>
          </a:p>
          <a:p>
            <a:pPr marL="628650" indent="-173038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Mitigate Range Encroachment</a:t>
            </a:r>
          </a:p>
          <a:p>
            <a:pPr marL="628650" indent="-173038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Improve the T&amp;E Workforce</a:t>
            </a:r>
          </a:p>
        </p:txBody>
      </p:sp>
      <p:sp>
        <p:nvSpPr>
          <p:cNvPr id="4" name="Rectangle 48"/>
          <p:cNvSpPr>
            <a:spLocks noChangeArrowheads="1"/>
          </p:cNvSpPr>
          <p:nvPr/>
        </p:nvSpPr>
        <p:spPr bwMode="auto">
          <a:xfrm>
            <a:off x="4191000" y="1676400"/>
            <a:ext cx="2286000" cy="914400"/>
          </a:xfrm>
          <a:prstGeom prst="rect">
            <a:avLst/>
          </a:prstGeom>
          <a:gradFill flip="none" rotWithShape="1">
            <a:gsLst>
              <a:gs pos="0">
                <a:srgbClr val="AAAADC"/>
              </a:gs>
              <a:gs pos="29000">
                <a:srgbClr val="A8A8FF"/>
              </a:gs>
              <a:gs pos="100000">
                <a:srgbClr val="E6E6FF"/>
              </a:gs>
            </a:gsLst>
            <a:lin ang="13500000" scaled="1"/>
            <a:tileRect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686735"/>
            </a:prstShdw>
          </a:effectLst>
        </p:spPr>
        <p:txBody>
          <a:bodyPr wrap="none" anchor="ctr"/>
          <a:lstStyle/>
          <a:p>
            <a:pPr algn="ctr" eaLnBrk="0" fontAlgn="base" hangingPunct="0">
              <a:spcBef>
                <a:spcPct val="30000"/>
              </a:spcBef>
              <a:spcAft>
                <a:spcPct val="0"/>
              </a:spcAft>
            </a:pPr>
            <a:r>
              <a:rPr lang="en-US" sz="1800" b="1" dirty="0">
                <a:solidFill>
                  <a:srgbClr val="000000"/>
                </a:solidFill>
                <a:latin typeface="+mj-lt"/>
                <a:cs typeface="Arial" pitchFamily="34" charset="0"/>
              </a:rPr>
              <a:t>High Speed</a:t>
            </a:r>
            <a:br>
              <a:rPr lang="en-US" sz="1800" b="1" dirty="0">
                <a:solidFill>
                  <a:srgbClr val="000000"/>
                </a:solidFill>
                <a:latin typeface="+mj-lt"/>
                <a:cs typeface="Arial" pitchFamily="34" charset="0"/>
              </a:rPr>
            </a:br>
            <a:r>
              <a:rPr lang="en-US" sz="1800" b="1" dirty="0">
                <a:solidFill>
                  <a:srgbClr val="000000"/>
                </a:solidFill>
                <a:latin typeface="+mj-lt"/>
                <a:cs typeface="Arial" pitchFamily="34" charset="0"/>
              </a:rPr>
              <a:t>Systems Test</a:t>
            </a:r>
          </a:p>
        </p:txBody>
      </p:sp>
      <p:sp>
        <p:nvSpPr>
          <p:cNvPr id="5" name="Rectangle 56"/>
          <p:cNvSpPr>
            <a:spLocks noChangeArrowheads="1"/>
          </p:cNvSpPr>
          <p:nvPr/>
        </p:nvSpPr>
        <p:spPr bwMode="auto">
          <a:xfrm>
            <a:off x="6606382" y="2885348"/>
            <a:ext cx="2286000" cy="914400"/>
          </a:xfrm>
          <a:prstGeom prst="rect">
            <a:avLst/>
          </a:prstGeom>
          <a:gradFill flip="none" rotWithShape="1">
            <a:gsLst>
              <a:gs pos="0">
                <a:srgbClr val="AAAADC"/>
              </a:gs>
              <a:gs pos="29000">
                <a:srgbClr val="A8A8FF"/>
              </a:gs>
              <a:gs pos="100000">
                <a:srgbClr val="E6E6FF"/>
              </a:gs>
            </a:gsLst>
            <a:lin ang="13500000" scaled="1"/>
            <a:tileRect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686735"/>
            </a:prstShdw>
          </a:effectLst>
        </p:spPr>
        <p:txBody>
          <a:bodyPr wrap="none" anchor="ctr"/>
          <a:lstStyle/>
          <a:p>
            <a:pPr algn="ctr" eaLnBrk="0" fontAlgn="base" hangingPunct="0">
              <a:spcBef>
                <a:spcPct val="30000"/>
              </a:spcBef>
              <a:spcAft>
                <a:spcPct val="0"/>
              </a:spcAft>
            </a:pPr>
            <a:r>
              <a:rPr lang="en-US" sz="1800" b="1" dirty="0">
                <a:solidFill>
                  <a:srgbClr val="000000"/>
                </a:solidFill>
                <a:latin typeface="+mj-lt"/>
                <a:cs typeface="Arial" pitchFamily="34" charset="0"/>
              </a:rPr>
              <a:t>Directed Energy</a:t>
            </a:r>
            <a:br>
              <a:rPr lang="en-US" sz="1800" b="1" dirty="0">
                <a:solidFill>
                  <a:srgbClr val="000000"/>
                </a:solidFill>
                <a:latin typeface="+mj-lt"/>
                <a:cs typeface="Arial" pitchFamily="34" charset="0"/>
              </a:rPr>
            </a:br>
            <a:r>
              <a:rPr lang="en-US" sz="1800" b="1" dirty="0">
                <a:solidFill>
                  <a:srgbClr val="000000"/>
                </a:solidFill>
                <a:latin typeface="+mj-lt"/>
                <a:cs typeface="Arial" pitchFamily="34" charset="0"/>
              </a:rPr>
              <a:t>Test</a:t>
            </a:r>
          </a:p>
        </p:txBody>
      </p:sp>
      <p:sp>
        <p:nvSpPr>
          <p:cNvPr id="6" name="Rectangle 57"/>
          <p:cNvSpPr>
            <a:spLocks noChangeArrowheads="1"/>
          </p:cNvSpPr>
          <p:nvPr/>
        </p:nvSpPr>
        <p:spPr bwMode="auto">
          <a:xfrm>
            <a:off x="6606382" y="1676400"/>
            <a:ext cx="2286000" cy="914400"/>
          </a:xfrm>
          <a:prstGeom prst="rect">
            <a:avLst/>
          </a:prstGeom>
          <a:gradFill flip="none" rotWithShape="1">
            <a:gsLst>
              <a:gs pos="0">
                <a:srgbClr val="AAAADC"/>
              </a:gs>
              <a:gs pos="29000">
                <a:srgbClr val="A8A8FF"/>
              </a:gs>
              <a:gs pos="100000">
                <a:srgbClr val="E6E6FF"/>
              </a:gs>
            </a:gsLst>
            <a:lin ang="13500000" scaled="1"/>
            <a:tileRect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686735"/>
            </a:prstShdw>
          </a:effectLst>
        </p:spPr>
        <p:txBody>
          <a:bodyPr wrap="none" anchor="ctr"/>
          <a:lstStyle/>
          <a:p>
            <a:pPr algn="ctr" eaLnBrk="0" fontAlgn="base" hangingPunct="0">
              <a:spcBef>
                <a:spcPct val="30000"/>
              </a:spcBef>
              <a:spcAft>
                <a:spcPct val="0"/>
              </a:spcAft>
            </a:pPr>
            <a:r>
              <a:rPr lang="en-US" sz="1800" b="1" dirty="0">
                <a:solidFill>
                  <a:srgbClr val="000000"/>
                </a:solidFill>
                <a:latin typeface="+mj-lt"/>
                <a:cs typeface="Arial" pitchFamily="34" charset="0"/>
              </a:rPr>
              <a:t>Cyberspace Test</a:t>
            </a:r>
          </a:p>
        </p:txBody>
      </p:sp>
      <p:sp>
        <p:nvSpPr>
          <p:cNvPr id="7" name="Rectangle 58"/>
          <p:cNvSpPr>
            <a:spLocks noChangeArrowheads="1"/>
          </p:cNvSpPr>
          <p:nvPr/>
        </p:nvSpPr>
        <p:spPr bwMode="auto">
          <a:xfrm>
            <a:off x="6606382" y="4094296"/>
            <a:ext cx="2286000" cy="914400"/>
          </a:xfrm>
          <a:prstGeom prst="rect">
            <a:avLst/>
          </a:prstGeom>
          <a:gradFill flip="none" rotWithShape="1">
            <a:gsLst>
              <a:gs pos="0">
                <a:srgbClr val="AAAADC"/>
              </a:gs>
              <a:gs pos="29000">
                <a:srgbClr val="A8A8FF"/>
              </a:gs>
              <a:gs pos="100000">
                <a:srgbClr val="E6E6FF"/>
              </a:gs>
            </a:gsLst>
            <a:lin ang="13500000" scaled="1"/>
            <a:tileRect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686735"/>
            </a:prstShdw>
          </a:effectLst>
        </p:spPr>
        <p:txBody>
          <a:bodyPr wrap="none" anchor="ctr"/>
          <a:lstStyle/>
          <a:p>
            <a:pPr algn="ctr" eaLnBrk="0" fontAlgn="base" hangingPunct="0">
              <a:spcBef>
                <a:spcPct val="30000"/>
              </a:spcBef>
              <a:spcAft>
                <a:spcPct val="0"/>
              </a:spcAft>
            </a:pPr>
            <a:r>
              <a:rPr lang="en-US" sz="1800" b="1" dirty="0">
                <a:solidFill>
                  <a:srgbClr val="000000"/>
                </a:solidFill>
                <a:latin typeface="+mj-lt"/>
                <a:ea typeface="ＭＳ Ｐゴシック" charset="-128"/>
              </a:rPr>
              <a:t>C4I &amp; Software</a:t>
            </a:r>
            <a:br>
              <a:rPr lang="en-US" sz="1800" b="1" dirty="0">
                <a:solidFill>
                  <a:srgbClr val="000000"/>
                </a:solidFill>
                <a:latin typeface="+mj-lt"/>
                <a:ea typeface="ＭＳ Ｐゴシック" charset="-128"/>
              </a:rPr>
            </a:br>
            <a:r>
              <a:rPr lang="en-US" sz="1800" b="1" dirty="0">
                <a:solidFill>
                  <a:srgbClr val="000000"/>
                </a:solidFill>
                <a:latin typeface="+mj-lt"/>
                <a:ea typeface="ＭＳ Ｐゴシック" charset="-128"/>
              </a:rPr>
              <a:t>Intensive</a:t>
            </a:r>
            <a:br>
              <a:rPr lang="en-US" sz="1800" b="1" dirty="0">
                <a:solidFill>
                  <a:srgbClr val="000000"/>
                </a:solidFill>
                <a:latin typeface="+mj-lt"/>
                <a:ea typeface="ＭＳ Ｐゴシック" charset="-128"/>
              </a:rPr>
            </a:br>
            <a:r>
              <a:rPr lang="en-US" sz="1800" b="1" dirty="0">
                <a:solidFill>
                  <a:srgbClr val="000000"/>
                </a:solidFill>
                <a:latin typeface="+mj-lt"/>
                <a:ea typeface="ＭＳ Ｐゴシック" charset="-128"/>
              </a:rPr>
              <a:t>Systems Test</a:t>
            </a:r>
          </a:p>
        </p:txBody>
      </p:sp>
      <p:sp>
        <p:nvSpPr>
          <p:cNvPr id="8" name="Rectangle 59"/>
          <p:cNvSpPr>
            <a:spLocks noChangeArrowheads="1"/>
          </p:cNvSpPr>
          <p:nvPr/>
        </p:nvSpPr>
        <p:spPr bwMode="auto">
          <a:xfrm>
            <a:off x="4191000" y="2885348"/>
            <a:ext cx="2286000" cy="914400"/>
          </a:xfrm>
          <a:prstGeom prst="rect">
            <a:avLst/>
          </a:prstGeom>
          <a:gradFill flip="none" rotWithShape="1">
            <a:gsLst>
              <a:gs pos="0">
                <a:srgbClr val="AAAADC"/>
              </a:gs>
              <a:gs pos="29000">
                <a:srgbClr val="A8A8FF"/>
              </a:gs>
              <a:gs pos="100000">
                <a:srgbClr val="E6E6FF"/>
              </a:gs>
            </a:gsLst>
            <a:lin ang="13500000" scaled="1"/>
            <a:tileRect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686735"/>
            </a:prstShdw>
          </a:effectLst>
        </p:spPr>
        <p:txBody>
          <a:bodyPr wrap="none" anchor="ctr"/>
          <a:lstStyle/>
          <a:p>
            <a:pPr algn="ctr" eaLnBrk="0" fontAlgn="base" hangingPunct="0">
              <a:spcBef>
                <a:spcPct val="30000"/>
              </a:spcBef>
              <a:spcAft>
                <a:spcPct val="0"/>
              </a:spcAft>
            </a:pPr>
            <a:r>
              <a:rPr lang="en-US" sz="1800" b="1" dirty="0">
                <a:solidFill>
                  <a:srgbClr val="000000"/>
                </a:solidFill>
                <a:latin typeface="+mj-lt"/>
                <a:cs typeface="Arial" pitchFamily="34" charset="0"/>
              </a:rPr>
              <a:t>Electronic Warfare</a:t>
            </a:r>
            <a:br>
              <a:rPr lang="en-US" sz="1800" b="1" dirty="0">
                <a:solidFill>
                  <a:srgbClr val="000000"/>
                </a:solidFill>
                <a:latin typeface="+mj-lt"/>
                <a:cs typeface="Arial" pitchFamily="34" charset="0"/>
              </a:rPr>
            </a:br>
            <a:r>
              <a:rPr lang="en-US" sz="1800" b="1" dirty="0">
                <a:solidFill>
                  <a:srgbClr val="000000"/>
                </a:solidFill>
                <a:latin typeface="+mj-lt"/>
                <a:cs typeface="Arial" pitchFamily="34" charset="0"/>
              </a:rPr>
              <a:t>Test</a:t>
            </a:r>
          </a:p>
        </p:txBody>
      </p:sp>
      <p:sp>
        <p:nvSpPr>
          <p:cNvPr id="9" name="Rectangle 60"/>
          <p:cNvSpPr>
            <a:spLocks noChangeArrowheads="1"/>
          </p:cNvSpPr>
          <p:nvPr/>
        </p:nvSpPr>
        <p:spPr bwMode="auto">
          <a:xfrm>
            <a:off x="4191000" y="4094296"/>
            <a:ext cx="2286000" cy="914400"/>
          </a:xfrm>
          <a:prstGeom prst="rect">
            <a:avLst/>
          </a:prstGeom>
          <a:gradFill flip="none" rotWithShape="1">
            <a:gsLst>
              <a:gs pos="0">
                <a:srgbClr val="AAAADC"/>
              </a:gs>
              <a:gs pos="29000">
                <a:srgbClr val="A8A8FF"/>
              </a:gs>
              <a:gs pos="100000">
                <a:srgbClr val="E6E6FF"/>
              </a:gs>
            </a:gsLst>
            <a:lin ang="13500000" scaled="1"/>
            <a:tileRect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686735"/>
            </a:prstShdw>
          </a:effectLst>
        </p:spPr>
        <p:txBody>
          <a:bodyPr wrap="none" anchor="ctr"/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1800" b="1" dirty="0">
                <a:solidFill>
                  <a:srgbClr val="000000"/>
                </a:solidFill>
                <a:latin typeface="+mj-lt"/>
                <a:cs typeface="Arial" pitchFamily="34" charset="0"/>
              </a:rPr>
              <a:t>Autonomy and</a:t>
            </a:r>
            <a:br>
              <a:rPr lang="en-US" sz="1800" b="1" dirty="0">
                <a:solidFill>
                  <a:srgbClr val="000000"/>
                </a:solidFill>
                <a:latin typeface="+mj-lt"/>
                <a:cs typeface="Arial" pitchFamily="34" charset="0"/>
              </a:rPr>
            </a:br>
            <a:r>
              <a:rPr lang="en-US" sz="1800" b="1" dirty="0">
                <a:solidFill>
                  <a:srgbClr val="000000"/>
                </a:solidFill>
                <a:latin typeface="+mj-lt"/>
                <a:cs typeface="Arial" pitchFamily="34" charset="0"/>
              </a:rPr>
              <a:t> Artificial </a:t>
            </a:r>
            <a:br>
              <a:rPr lang="en-US" sz="1800" b="1" dirty="0">
                <a:solidFill>
                  <a:srgbClr val="000000"/>
                </a:solidFill>
                <a:latin typeface="+mj-lt"/>
                <a:cs typeface="Arial" pitchFamily="34" charset="0"/>
              </a:rPr>
            </a:br>
            <a:r>
              <a:rPr lang="en-US" sz="1800" b="1" dirty="0">
                <a:solidFill>
                  <a:srgbClr val="000000"/>
                </a:solidFill>
                <a:latin typeface="+mj-lt"/>
                <a:cs typeface="Arial" pitchFamily="34" charset="0"/>
              </a:rPr>
              <a:t>Intelligence Test</a:t>
            </a:r>
          </a:p>
        </p:txBody>
      </p:sp>
      <p:sp>
        <p:nvSpPr>
          <p:cNvPr id="10" name="Rectangle 61"/>
          <p:cNvSpPr>
            <a:spLocks noChangeArrowheads="1"/>
          </p:cNvSpPr>
          <p:nvPr/>
        </p:nvSpPr>
        <p:spPr bwMode="auto">
          <a:xfrm>
            <a:off x="6606382" y="5303243"/>
            <a:ext cx="2286000" cy="914400"/>
          </a:xfrm>
          <a:prstGeom prst="rect">
            <a:avLst/>
          </a:prstGeom>
          <a:gradFill flip="none" rotWithShape="1">
            <a:gsLst>
              <a:gs pos="0">
                <a:srgbClr val="AAAADC"/>
              </a:gs>
              <a:gs pos="29000">
                <a:srgbClr val="A8A8FF"/>
              </a:gs>
              <a:gs pos="100000">
                <a:srgbClr val="E6E6FF"/>
              </a:gs>
            </a:gsLst>
            <a:lin ang="13500000" scaled="1"/>
            <a:tileRect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686735"/>
            </a:prstShdw>
          </a:effectLst>
        </p:spPr>
        <p:txBody>
          <a:bodyPr wrap="none" anchor="ctr"/>
          <a:lstStyle/>
          <a:p>
            <a:pPr algn="ctr" eaLnBrk="0" hangingPunct="0">
              <a:spcBef>
                <a:spcPct val="30000"/>
              </a:spcBef>
            </a:pPr>
            <a:r>
              <a:rPr lang="en-US" b="1" dirty="0">
                <a:solidFill>
                  <a:srgbClr val="000000"/>
                </a:solidFill>
                <a:latin typeface="+mj-lt"/>
                <a:ea typeface="ＭＳ Ｐゴシック" charset="-128"/>
              </a:rPr>
              <a:t>Advanced</a:t>
            </a:r>
            <a:br>
              <a:rPr lang="en-US" b="1" dirty="0">
                <a:solidFill>
                  <a:srgbClr val="000000"/>
                </a:solidFill>
                <a:latin typeface="+mj-lt"/>
                <a:ea typeface="ＭＳ Ｐゴシック" charset="-128"/>
              </a:rPr>
            </a:br>
            <a:r>
              <a:rPr lang="en-US" b="1" dirty="0">
                <a:solidFill>
                  <a:srgbClr val="000000"/>
                </a:solidFill>
                <a:latin typeface="+mj-lt"/>
                <a:ea typeface="ＭＳ Ｐゴシック" charset="-128"/>
              </a:rPr>
              <a:t>Instrumentation</a:t>
            </a:r>
            <a:br>
              <a:rPr lang="en-US" b="1" dirty="0">
                <a:solidFill>
                  <a:srgbClr val="000000"/>
                </a:solidFill>
                <a:latin typeface="+mj-lt"/>
                <a:ea typeface="ＭＳ Ｐゴシック" charset="-128"/>
              </a:rPr>
            </a:br>
            <a:r>
              <a:rPr lang="en-US" b="1" dirty="0">
                <a:solidFill>
                  <a:srgbClr val="000000"/>
                </a:solidFill>
                <a:latin typeface="+mj-lt"/>
                <a:ea typeface="ＭＳ Ｐゴシック" charset="-128"/>
              </a:rPr>
              <a:t>Systems Technology</a:t>
            </a:r>
          </a:p>
        </p:txBody>
      </p:sp>
      <p:sp>
        <p:nvSpPr>
          <p:cNvPr id="11" name="Rectangle 60"/>
          <p:cNvSpPr>
            <a:spLocks noChangeArrowheads="1"/>
          </p:cNvSpPr>
          <p:nvPr/>
        </p:nvSpPr>
        <p:spPr bwMode="auto">
          <a:xfrm>
            <a:off x="4191000" y="5303243"/>
            <a:ext cx="2286000" cy="914400"/>
          </a:xfrm>
          <a:prstGeom prst="rect">
            <a:avLst/>
          </a:prstGeom>
          <a:gradFill flip="none" rotWithShape="1">
            <a:gsLst>
              <a:gs pos="0">
                <a:srgbClr val="AAAADC"/>
              </a:gs>
              <a:gs pos="29000">
                <a:srgbClr val="A8A8FF"/>
              </a:gs>
              <a:gs pos="100000">
                <a:srgbClr val="E6E6FF"/>
              </a:gs>
            </a:gsLst>
            <a:lin ang="13500000" scaled="1"/>
            <a:tileRect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686735"/>
            </a:prstShdw>
          </a:effectLst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</a:pPr>
            <a:r>
              <a:rPr lang="en-US" b="1" dirty="0">
                <a:solidFill>
                  <a:srgbClr val="000000"/>
                </a:solidFill>
                <a:latin typeface="+mj-lt"/>
                <a:cs typeface="Arial" pitchFamily="34" charset="0"/>
              </a:rPr>
              <a:t>Spectrum </a:t>
            </a:r>
            <a:br>
              <a:rPr lang="en-US" b="1" dirty="0">
                <a:solidFill>
                  <a:srgbClr val="000000"/>
                </a:solidFill>
                <a:latin typeface="+mj-lt"/>
                <a:cs typeface="Arial" pitchFamily="34" charset="0"/>
              </a:rPr>
            </a:br>
            <a:r>
              <a:rPr lang="en-US" b="1" dirty="0">
                <a:solidFill>
                  <a:srgbClr val="000000"/>
                </a:solidFill>
                <a:latin typeface="+mj-lt"/>
                <a:cs typeface="Arial" pitchFamily="34" charset="0"/>
              </a:rPr>
              <a:t>Efficiency</a:t>
            </a:r>
            <a:br>
              <a:rPr lang="en-US" b="1" dirty="0">
                <a:solidFill>
                  <a:srgbClr val="000000"/>
                </a:solidFill>
                <a:latin typeface="+mj-lt"/>
                <a:cs typeface="Arial" pitchFamily="34" charset="0"/>
              </a:rPr>
            </a:br>
            <a:r>
              <a:rPr lang="en-US" b="1" dirty="0">
                <a:solidFill>
                  <a:srgbClr val="000000"/>
                </a:solidFill>
                <a:latin typeface="+mj-lt"/>
                <a:cs typeface="Arial" pitchFamily="34" charset="0"/>
              </a:rPr>
              <a:t>Technology</a:t>
            </a: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4191000" y="1213814"/>
            <a:ext cx="4701382" cy="4485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latin typeface="+mj-lt"/>
                <a:cs typeface="Arial" pitchFamily="34" charset="0"/>
              </a:rPr>
              <a:t>Test Technology Areas</a:t>
            </a:r>
          </a:p>
        </p:txBody>
      </p:sp>
    </p:spTree>
    <p:extLst>
      <p:ext uri="{BB962C8B-B14F-4D97-AF65-F5344CB8AC3E}">
        <p14:creationId xmlns:p14="http://schemas.microsoft.com/office/powerpoint/2010/main" val="961832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17"/>
          <p:cNvSpPr/>
          <p:nvPr/>
        </p:nvSpPr>
        <p:spPr>
          <a:xfrm>
            <a:off x="0" y="5529058"/>
            <a:ext cx="9144000" cy="829832"/>
          </a:xfrm>
          <a:custGeom>
            <a:avLst/>
            <a:gdLst/>
            <a:ahLst/>
            <a:cxnLst/>
            <a:rect l="l" t="t" r="r" b="b"/>
            <a:pathLst>
              <a:path w="9144000" h="400050">
                <a:moveTo>
                  <a:pt x="0" y="400050"/>
                </a:moveTo>
                <a:lnTo>
                  <a:pt x="9144000" y="400050"/>
                </a:lnTo>
                <a:lnTo>
                  <a:pt x="9144000" y="0"/>
                </a:lnTo>
                <a:lnTo>
                  <a:pt x="0" y="0"/>
                </a:lnTo>
                <a:lnTo>
                  <a:pt x="0" y="40005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bject 2"/>
          <p:cNvSpPr/>
          <p:nvPr/>
        </p:nvSpPr>
        <p:spPr>
          <a:xfrm>
            <a:off x="8369045" y="0"/>
            <a:ext cx="775335" cy="231140"/>
          </a:xfrm>
          <a:custGeom>
            <a:avLst/>
            <a:gdLst/>
            <a:ahLst/>
            <a:cxnLst/>
            <a:rect l="l" t="t" r="r" b="b"/>
            <a:pathLst>
              <a:path w="775334" h="231140">
                <a:moveTo>
                  <a:pt x="0" y="230885"/>
                </a:moveTo>
                <a:lnTo>
                  <a:pt x="774953" y="230885"/>
                </a:lnTo>
                <a:lnTo>
                  <a:pt x="774953" y="0"/>
                </a:lnTo>
                <a:lnTo>
                  <a:pt x="0" y="0"/>
                </a:lnTo>
                <a:lnTo>
                  <a:pt x="0" y="230885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269747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28956">
            <a:solidFill>
              <a:srgbClr val="00206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6"/>
          <p:cNvSpPr txBox="1">
            <a:spLocks/>
          </p:cNvSpPr>
          <p:nvPr/>
        </p:nvSpPr>
        <p:spPr>
          <a:xfrm>
            <a:off x="562483" y="304800"/>
            <a:ext cx="8020050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" panose="020B0603020102020204" pitchFamily="34" charset="0"/>
                <a:ea typeface="+mj-ea"/>
                <a:cs typeface="+mj-cs"/>
              </a:rPr>
              <a:t>Autonomy, Integration, and Teaming </a:t>
            </a:r>
            <a:br>
              <a:rPr kumimoji="0" lang="en-US" sz="3200" b="0" i="1" u="none" strike="noStrike" kern="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" panose="020B0603020102020204" pitchFamily="34" charset="0"/>
                <a:ea typeface="+mj-ea"/>
                <a:cs typeface="+mj-cs"/>
              </a:rPr>
            </a:br>
            <a:r>
              <a:rPr kumimoji="0" lang="en-US" sz="3200" b="0" i="1" u="none" strike="noStrike" kern="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" panose="020B0603020102020204" pitchFamily="34" charset="0"/>
                <a:ea typeface="+mj-ea"/>
                <a:cs typeface="+mj-cs"/>
              </a:rPr>
              <a:t>(AIT) – TRMC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6628" y="1723304"/>
            <a:ext cx="6550744" cy="3425008"/>
          </a:xfrm>
          <a:prstGeom prst="rect">
            <a:avLst/>
          </a:prstGeom>
          <a:noFill/>
        </p:spPr>
      </p:pic>
      <p:sp>
        <p:nvSpPr>
          <p:cNvPr id="18" name="object 18"/>
          <p:cNvSpPr txBox="1"/>
          <p:nvPr/>
        </p:nvSpPr>
        <p:spPr>
          <a:xfrm>
            <a:off x="6220" y="5573604"/>
            <a:ext cx="9137780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/>
                <a:ea typeface="+mn-ea"/>
                <a:cs typeface="Franklin Gothic Medium"/>
              </a:rPr>
              <a:t>Improved Capabilities for Testing UAV Autonomy, Controlled Airspace Integration, and Distributed Manned-Unmanned Teaming</a:t>
            </a:r>
            <a:endParaRPr kumimoji="0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36645630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69045" y="0"/>
            <a:ext cx="775335" cy="231140"/>
          </a:xfrm>
          <a:custGeom>
            <a:avLst/>
            <a:gdLst/>
            <a:ahLst/>
            <a:cxnLst/>
            <a:rect l="l" t="t" r="r" b="b"/>
            <a:pathLst>
              <a:path w="775334" h="231140">
                <a:moveTo>
                  <a:pt x="0" y="230885"/>
                </a:moveTo>
                <a:lnTo>
                  <a:pt x="774953" y="230885"/>
                </a:lnTo>
                <a:lnTo>
                  <a:pt x="774953" y="0"/>
                </a:lnTo>
                <a:lnTo>
                  <a:pt x="0" y="0"/>
                </a:lnTo>
                <a:lnTo>
                  <a:pt x="0" y="230885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269747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28956">
            <a:solidFill>
              <a:srgbClr val="00206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0" y="5669280"/>
            <a:ext cx="9144000" cy="754322"/>
          </a:xfrm>
          <a:custGeom>
            <a:avLst/>
            <a:gdLst/>
            <a:ahLst/>
            <a:cxnLst/>
            <a:rect l="l" t="t" r="r" b="b"/>
            <a:pathLst>
              <a:path w="9144000" h="400050">
                <a:moveTo>
                  <a:pt x="0" y="400050"/>
                </a:moveTo>
                <a:lnTo>
                  <a:pt x="9144000" y="400050"/>
                </a:lnTo>
                <a:lnTo>
                  <a:pt x="9144000" y="0"/>
                </a:lnTo>
                <a:lnTo>
                  <a:pt x="0" y="0"/>
                </a:lnTo>
                <a:lnTo>
                  <a:pt x="0" y="40005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 txBox="1"/>
          <p:nvPr/>
        </p:nvSpPr>
        <p:spPr>
          <a:xfrm>
            <a:off x="152400" y="5721811"/>
            <a:ext cx="8839200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z="2100" i="1" spc="-4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Operationally Representative M&amp;S Environment to Evaluate Full Net-Centric Weapon Kill Chain – Realistic Network Loading and Radio Frequency Effects</a:t>
            </a:r>
            <a:endParaRPr sz="2100" dirty="0">
              <a:latin typeface="Franklin Gothic Medium"/>
              <a:cs typeface="Franklin Gothic Medium"/>
            </a:endParaRPr>
          </a:p>
        </p:txBody>
      </p:sp>
      <p:sp>
        <p:nvSpPr>
          <p:cNvPr id="20" name="object 6"/>
          <p:cNvSpPr txBox="1">
            <a:spLocks/>
          </p:cNvSpPr>
          <p:nvPr/>
        </p:nvSpPr>
        <p:spPr>
          <a:xfrm>
            <a:off x="562483" y="304800"/>
            <a:ext cx="8020050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/>
            <a:r>
              <a:rPr lang="en-US" sz="3200" i="1" kern="0" spc="-1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Net-Centric Weapons Test and Evaluation Environment (NCWTEE) – TRMC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6824" y="1332100"/>
            <a:ext cx="6769586" cy="41163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766876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69045" y="0"/>
            <a:ext cx="775335" cy="231140"/>
          </a:xfrm>
          <a:custGeom>
            <a:avLst/>
            <a:gdLst/>
            <a:ahLst/>
            <a:cxnLst/>
            <a:rect l="l" t="t" r="r" b="b"/>
            <a:pathLst>
              <a:path w="775334" h="231140">
                <a:moveTo>
                  <a:pt x="0" y="230885"/>
                </a:moveTo>
                <a:lnTo>
                  <a:pt x="774953" y="230885"/>
                </a:lnTo>
                <a:lnTo>
                  <a:pt x="774953" y="0"/>
                </a:lnTo>
                <a:lnTo>
                  <a:pt x="0" y="0"/>
                </a:lnTo>
                <a:lnTo>
                  <a:pt x="0" y="230885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269747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28956">
            <a:solidFill>
              <a:srgbClr val="00206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0" y="5961888"/>
            <a:ext cx="9144000" cy="400050"/>
          </a:xfrm>
          <a:custGeom>
            <a:avLst/>
            <a:gdLst/>
            <a:ahLst/>
            <a:cxnLst/>
            <a:rect l="l" t="t" r="r" b="b"/>
            <a:pathLst>
              <a:path w="9144000" h="400050">
                <a:moveTo>
                  <a:pt x="0" y="400050"/>
                </a:moveTo>
                <a:lnTo>
                  <a:pt x="9144000" y="400050"/>
                </a:lnTo>
                <a:lnTo>
                  <a:pt x="9144000" y="0"/>
                </a:lnTo>
                <a:lnTo>
                  <a:pt x="0" y="0"/>
                </a:lnTo>
                <a:lnTo>
                  <a:pt x="0" y="40005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 txBox="1"/>
          <p:nvPr/>
        </p:nvSpPr>
        <p:spPr>
          <a:xfrm>
            <a:off x="1" y="5991661"/>
            <a:ext cx="9143999" cy="323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z="2100" i="1" spc="-4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Target Boards and Test Tools to Measure High Energy Laser Irradiance on Targets</a:t>
            </a:r>
            <a:endParaRPr sz="2100" dirty="0">
              <a:latin typeface="Franklin Gothic Medium"/>
              <a:cs typeface="Franklin Gothic Medium"/>
            </a:endParaRPr>
          </a:p>
        </p:txBody>
      </p:sp>
      <p:sp>
        <p:nvSpPr>
          <p:cNvPr id="20" name="object 6"/>
          <p:cNvSpPr txBox="1">
            <a:spLocks/>
          </p:cNvSpPr>
          <p:nvPr/>
        </p:nvSpPr>
        <p:spPr>
          <a:xfrm>
            <a:off x="562483" y="304800"/>
            <a:ext cx="8020050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/>
            <a:r>
              <a:rPr lang="en-US" sz="3200" i="1" kern="0" spc="-1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Mobile High Energy Laser Measurement (MHELM) – TRMC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5702" y="1342224"/>
            <a:ext cx="6867130" cy="44090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2348705"/>
      </p:ext>
    </p:extLst>
  </p:cSld>
  <p:clrMapOvr>
    <a:masterClrMapping/>
  </p:clrMapOvr>
</p:sld>
</file>

<file path=ppt/theme/theme1.xml><?xml version="1.0" encoding="utf-8"?>
<a:theme xmlns:a="http://schemas.openxmlformats.org/drawingml/2006/main" name="2_Project Connect 11051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USD(R&amp;E)">
      <a:majorFont>
        <a:latin typeface="Franklin Gothic Medium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D4238E086F6E4A86B511737BDDF64F" ma:contentTypeVersion="0" ma:contentTypeDescription="Create a new document." ma:contentTypeScope="" ma:versionID="4c88186383854044d36dced0acba42cf">
  <xsd:schema xmlns:xsd="http://www.w3.org/2001/XMLSchema" xmlns:xs="http://www.w3.org/2001/XMLSchema" xmlns:p="http://schemas.microsoft.com/office/2006/metadata/properties" xmlns:ns2="13bcd133-5cb4-4353-9dc5-b280878dcd66" targetNamespace="http://schemas.microsoft.com/office/2006/metadata/properties" ma:root="true" ma:fieldsID="740b83ebadd91bdaad8a9466fce4a392" ns2:_="">
    <xsd:import namespace="13bcd133-5cb4-4353-9dc5-b280878dcd66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bcd133-5cb4-4353-9dc5-b280878dcd66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13bcd133-5cb4-4353-9dc5-b280878dcd66">W6FUR7QQPZ24-731652622-1274</_dlc_DocId>
    <_dlc_DocIdUrl xmlns="13bcd133-5cb4-4353-9dc5-b280878dcd66">
      <Url>https://dtic.deps.mil/sites/DTIC_C/_layouts/15/DocIdRedir.aspx?ID=W6FUR7QQPZ24-731652622-1274</Url>
      <Description>W6FUR7QQPZ24-731652622-1274</Description>
    </_dlc_DocIdUrl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15689909-44D2-4A67-A2FD-99AED85726A2}"/>
</file>

<file path=customXml/itemProps2.xml><?xml version="1.0" encoding="utf-8"?>
<ds:datastoreItem xmlns:ds="http://schemas.openxmlformats.org/officeDocument/2006/customXml" ds:itemID="{D0660446-71E2-4A0C-86A0-7DB22EF55F7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6192B5C-A3BB-4F22-8F1A-6DA453642CF3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1DF401F7-41BE-476D-8AED-762045742981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74403</TotalTime>
  <Words>554</Words>
  <Application>Microsoft Office PowerPoint</Application>
  <PresentationFormat>On-screen Show (4:3)</PresentationFormat>
  <Paragraphs>129</Paragraphs>
  <Slides>13</Slides>
  <Notes>11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Franklin Gothic Book</vt:lpstr>
      <vt:lpstr>Franklin Gothic Medium</vt:lpstr>
      <vt:lpstr>Times New Roman</vt:lpstr>
      <vt:lpstr>Wingdings</vt:lpstr>
      <vt:lpstr>2_Project Connect 110510</vt:lpstr>
      <vt:lpstr>PowerPoint Presentation</vt:lpstr>
      <vt:lpstr>DDRE(AC) &amp; TRMC: Roles and Goals</vt:lpstr>
      <vt:lpstr>How We Operate: High-level Development Cycle</vt:lpstr>
      <vt:lpstr>PowerPoint Presentation</vt:lpstr>
      <vt:lpstr>Test Resource Management Center </vt:lpstr>
      <vt:lpstr>Test Technology Modernization Drivers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PricewaterhouseCoopers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Piedmont Healthcare</dc:title>
  <dc:creator>R&amp;E</dc:creator>
  <cp:lastModifiedBy>Tatiana Jackson</cp:lastModifiedBy>
  <cp:revision>4363</cp:revision>
  <cp:lastPrinted>2019-04-23T16:22:32Z</cp:lastPrinted>
  <dcterms:created xsi:type="dcterms:W3CDTF">2010-03-12T16:54:07Z</dcterms:created>
  <dcterms:modified xsi:type="dcterms:W3CDTF">2019-05-13T21:35:39Z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0x0101003ED4238E086F6E4A86B511737BDDF64F</vt:lpwstr>
  </property>
  <property fmtid="{D5CDD505-2E9C-101B-9397-08002B2CF9AE}" pid="3" name="_dlc_DocIdItemGuid">
    <vt:lpwstr>8682a869-9db1-40f9-8b4b-6ee2efff64a9</vt:lpwstr>
  </property>
</Properties>
</file>