
<file path=[Content_Types].xml><?xml version="1.0" encoding="utf-8"?>
<Types xmlns="http://schemas.openxmlformats.org/package/2006/content-types">
  <Default Extension="jfif" ContentType="image/j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6.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4"/>
    <p:sldMasterId id="2147483693" r:id="rId5"/>
  </p:sldMasterIdLst>
  <p:notesMasterIdLst>
    <p:notesMasterId r:id="rId21"/>
  </p:notesMasterIdLst>
  <p:sldIdLst>
    <p:sldId id="294" r:id="rId6"/>
    <p:sldId id="325" r:id="rId7"/>
    <p:sldId id="327" r:id="rId8"/>
    <p:sldId id="345" r:id="rId9"/>
    <p:sldId id="340" r:id="rId10"/>
    <p:sldId id="318" r:id="rId11"/>
    <p:sldId id="319" r:id="rId12"/>
    <p:sldId id="351" r:id="rId13"/>
    <p:sldId id="330" r:id="rId14"/>
    <p:sldId id="337" r:id="rId15"/>
    <p:sldId id="331" r:id="rId16"/>
    <p:sldId id="336" r:id="rId17"/>
    <p:sldId id="335" r:id="rId18"/>
    <p:sldId id="352" r:id="rId19"/>
    <p:sldId id="312"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nechal, Kenneth R CIV AD, 5.1D" initials="SKRCA5" lastIdx="1" clrIdx="0">
    <p:extLst>
      <p:ext uri="{19B8F6BF-5375-455C-9EA6-DF929625EA0E}">
        <p15:presenceInfo xmlns:p15="http://schemas.microsoft.com/office/powerpoint/2012/main" userId="S-1-5-21-1801674531-2146617017-725345543-161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19264F"/>
    <a:srgbClr val="777777"/>
    <a:srgbClr val="AA72D4"/>
    <a:srgbClr val="000000"/>
    <a:srgbClr val="FF9933"/>
    <a:srgbClr val="FF6600"/>
    <a:srgbClr val="FF7C80"/>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03" autoAdjust="0"/>
    <p:restoredTop sz="93853" autoAdjust="0"/>
  </p:normalViewPr>
  <p:slideViewPr>
    <p:cSldViewPr>
      <p:cViewPr varScale="1">
        <p:scale>
          <a:sx n="34" d="100"/>
          <a:sy n="34" d="100"/>
        </p:scale>
        <p:origin x="2386"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1038"/>
    </p:cViewPr>
  </p:sorterViewPr>
  <p:notesViewPr>
    <p:cSldViewPr>
      <p:cViewPr>
        <p:scale>
          <a:sx n="80" d="100"/>
          <a:sy n="80" d="100"/>
        </p:scale>
        <p:origin x="-2982" y="28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openxmlformats.org/officeDocument/2006/relationships/customXml" Target="../customXml/item4.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9BFC96-5027-4A56-9001-BEA782E90F16}" type="doc">
      <dgm:prSet loTypeId="urn:microsoft.com/office/officeart/2005/8/layout/process5" loCatId="process" qsTypeId="urn:microsoft.com/office/officeart/2005/8/quickstyle/simple1" qsCatId="simple" csTypeId="urn:microsoft.com/office/officeart/2005/8/colors/accent3_5" csCatId="accent3" phldr="1"/>
      <dgm:spPr/>
      <dgm:t>
        <a:bodyPr/>
        <a:lstStyle/>
        <a:p>
          <a:endParaRPr lang="en-US"/>
        </a:p>
      </dgm:t>
    </dgm:pt>
    <dgm:pt modelId="{C5B297C9-07D6-47CF-9625-703E70F7D379}">
      <dgm:prSet phldrT="[Text]" custT="1"/>
      <dgm:spPr/>
      <dgm:t>
        <a:bodyPr/>
        <a:lstStyle/>
        <a:p>
          <a:r>
            <a:rPr lang="en-US" sz="2000" dirty="0">
              <a:solidFill>
                <a:schemeClr val="tx1"/>
              </a:solidFill>
            </a:rPr>
            <a:t>1.  Gather specifications</a:t>
          </a:r>
        </a:p>
      </dgm:t>
    </dgm:pt>
    <dgm:pt modelId="{0B9C0DF0-8B7C-4452-909E-F9871077D7E7}" type="parTrans" cxnId="{39C03F59-6184-499B-AC0A-40432A33BD26}">
      <dgm:prSet/>
      <dgm:spPr/>
      <dgm:t>
        <a:bodyPr/>
        <a:lstStyle/>
        <a:p>
          <a:endParaRPr lang="en-US" sz="2000">
            <a:solidFill>
              <a:schemeClr val="tx1"/>
            </a:solidFill>
          </a:endParaRPr>
        </a:p>
      </dgm:t>
    </dgm:pt>
    <dgm:pt modelId="{19673AC0-F223-4090-8622-C4D731235303}" type="sibTrans" cxnId="{39C03F59-6184-499B-AC0A-40432A33BD26}">
      <dgm:prSet custT="1"/>
      <dgm:spPr/>
      <dgm:t>
        <a:bodyPr/>
        <a:lstStyle/>
        <a:p>
          <a:endParaRPr lang="en-US" sz="1600" dirty="0">
            <a:solidFill>
              <a:schemeClr val="tx1"/>
            </a:solidFill>
          </a:endParaRPr>
        </a:p>
      </dgm:t>
    </dgm:pt>
    <dgm:pt modelId="{44320703-EE6C-4C1E-87E2-9B3133090500}">
      <dgm:prSet phldrT="[Text]" custT="1"/>
      <dgm:spPr/>
      <dgm:t>
        <a:bodyPr/>
        <a:lstStyle/>
        <a:p>
          <a:r>
            <a:rPr lang="en-US" sz="2000" dirty="0">
              <a:solidFill>
                <a:schemeClr val="tx1"/>
              </a:solidFill>
            </a:rPr>
            <a:t>2.  Determine test requirements</a:t>
          </a:r>
        </a:p>
      </dgm:t>
    </dgm:pt>
    <dgm:pt modelId="{F6A20737-B877-4C17-827E-6FE9BE93D352}" type="parTrans" cxnId="{33FE2FF5-BDB8-491C-B949-100E30C46563}">
      <dgm:prSet/>
      <dgm:spPr/>
      <dgm:t>
        <a:bodyPr/>
        <a:lstStyle/>
        <a:p>
          <a:endParaRPr lang="en-US" sz="2000">
            <a:solidFill>
              <a:schemeClr val="tx1"/>
            </a:solidFill>
          </a:endParaRPr>
        </a:p>
      </dgm:t>
    </dgm:pt>
    <dgm:pt modelId="{5D00079F-F6D6-428D-A47E-BF4D7A235A6D}" type="sibTrans" cxnId="{33FE2FF5-BDB8-491C-B949-100E30C46563}">
      <dgm:prSet custT="1"/>
      <dgm:spPr/>
      <dgm:t>
        <a:bodyPr/>
        <a:lstStyle/>
        <a:p>
          <a:endParaRPr lang="en-US" sz="1600" dirty="0">
            <a:solidFill>
              <a:schemeClr val="tx1"/>
            </a:solidFill>
          </a:endParaRPr>
        </a:p>
      </dgm:t>
    </dgm:pt>
    <dgm:pt modelId="{A153B50F-214B-4E01-81F2-DD1DF02DFB3A}">
      <dgm:prSet phldrT="[Text]" custT="1"/>
      <dgm:spPr/>
      <dgm:t>
        <a:bodyPr/>
        <a:lstStyle/>
        <a:p>
          <a:r>
            <a:rPr lang="en-US" sz="2000" dirty="0">
              <a:solidFill>
                <a:schemeClr val="tx1"/>
              </a:solidFill>
            </a:rPr>
            <a:t>3.  Develop test matrix and write test plans</a:t>
          </a:r>
        </a:p>
      </dgm:t>
    </dgm:pt>
    <dgm:pt modelId="{D06D56FD-7A80-4B06-A797-FA158270F8E6}" type="parTrans" cxnId="{846DB0CD-35BC-4FD1-B1B9-36A1EBA119B2}">
      <dgm:prSet/>
      <dgm:spPr/>
      <dgm:t>
        <a:bodyPr/>
        <a:lstStyle/>
        <a:p>
          <a:endParaRPr lang="en-US" sz="2000">
            <a:solidFill>
              <a:schemeClr val="tx1"/>
            </a:solidFill>
          </a:endParaRPr>
        </a:p>
      </dgm:t>
    </dgm:pt>
    <dgm:pt modelId="{ADA032B8-8018-4810-9BBB-229FA7E11326}" type="sibTrans" cxnId="{846DB0CD-35BC-4FD1-B1B9-36A1EBA119B2}">
      <dgm:prSet custT="1"/>
      <dgm:spPr/>
      <dgm:t>
        <a:bodyPr/>
        <a:lstStyle/>
        <a:p>
          <a:endParaRPr lang="en-US" sz="1600" dirty="0">
            <a:solidFill>
              <a:schemeClr val="tx1"/>
            </a:solidFill>
          </a:endParaRPr>
        </a:p>
      </dgm:t>
    </dgm:pt>
    <dgm:pt modelId="{7A41C3AF-A67B-41F0-9642-102748BD5050}">
      <dgm:prSet phldrT="[Text]" custT="1"/>
      <dgm:spPr/>
      <dgm:t>
        <a:bodyPr/>
        <a:lstStyle/>
        <a:p>
          <a:r>
            <a:rPr lang="en-US" sz="2000" dirty="0">
              <a:solidFill>
                <a:schemeClr val="tx1"/>
              </a:solidFill>
            </a:rPr>
            <a:t>4.  Execute test plan</a:t>
          </a:r>
        </a:p>
      </dgm:t>
    </dgm:pt>
    <dgm:pt modelId="{DABAD48D-CB2B-4210-96D0-74EFF4F53A84}" type="parTrans" cxnId="{4FB48041-A0A0-4473-8EC3-1C2D121EA074}">
      <dgm:prSet/>
      <dgm:spPr/>
      <dgm:t>
        <a:bodyPr/>
        <a:lstStyle/>
        <a:p>
          <a:endParaRPr lang="en-US" sz="2000">
            <a:solidFill>
              <a:schemeClr val="tx1"/>
            </a:solidFill>
          </a:endParaRPr>
        </a:p>
      </dgm:t>
    </dgm:pt>
    <dgm:pt modelId="{CE6879FA-8ADA-4F78-9F20-8B0E31B624FB}" type="sibTrans" cxnId="{4FB48041-A0A0-4473-8EC3-1C2D121EA074}">
      <dgm:prSet custT="1"/>
      <dgm:spPr/>
      <dgm:t>
        <a:bodyPr/>
        <a:lstStyle/>
        <a:p>
          <a:endParaRPr lang="en-US" sz="1600" dirty="0">
            <a:solidFill>
              <a:schemeClr val="tx1"/>
            </a:solidFill>
          </a:endParaRPr>
        </a:p>
      </dgm:t>
    </dgm:pt>
    <dgm:pt modelId="{F2DFB0B5-0987-40F4-8150-E051C68B3E83}">
      <dgm:prSet phldrT="[Text]" custT="1"/>
      <dgm:spPr/>
      <dgm:t>
        <a:bodyPr/>
        <a:lstStyle/>
        <a:p>
          <a:r>
            <a:rPr lang="en-US" sz="2000" dirty="0">
              <a:solidFill>
                <a:schemeClr val="tx1"/>
              </a:solidFill>
            </a:rPr>
            <a:t>5.  Evaluate results</a:t>
          </a:r>
        </a:p>
      </dgm:t>
    </dgm:pt>
    <dgm:pt modelId="{05C91F88-9152-441F-A2BB-0A38035F5DD7}" type="parTrans" cxnId="{0BD163D2-0C08-4248-BC3D-2FF3D804E33C}">
      <dgm:prSet/>
      <dgm:spPr/>
      <dgm:t>
        <a:bodyPr/>
        <a:lstStyle/>
        <a:p>
          <a:endParaRPr lang="en-US" sz="2000">
            <a:solidFill>
              <a:schemeClr val="tx1"/>
            </a:solidFill>
          </a:endParaRPr>
        </a:p>
      </dgm:t>
    </dgm:pt>
    <dgm:pt modelId="{24A6F73E-665C-49BF-AC90-05CCE0B91506}" type="sibTrans" cxnId="{0BD163D2-0C08-4248-BC3D-2FF3D804E33C}">
      <dgm:prSet custT="1"/>
      <dgm:spPr/>
      <dgm:t>
        <a:bodyPr/>
        <a:lstStyle/>
        <a:p>
          <a:endParaRPr lang="en-US" sz="1600" dirty="0">
            <a:solidFill>
              <a:schemeClr val="tx1"/>
            </a:solidFill>
          </a:endParaRPr>
        </a:p>
      </dgm:t>
    </dgm:pt>
    <dgm:pt modelId="{19A2B64F-C25A-471D-B2AE-0883509386D4}">
      <dgm:prSet phldrT="[Text]" custT="1"/>
      <dgm:spPr/>
      <dgm:t>
        <a:bodyPr/>
        <a:lstStyle/>
        <a:p>
          <a:r>
            <a:rPr lang="en-US" sz="2000" dirty="0">
              <a:solidFill>
                <a:schemeClr val="tx1"/>
              </a:solidFill>
            </a:rPr>
            <a:t>6.  Document deficiencies in context of “Mission Relation”</a:t>
          </a:r>
        </a:p>
      </dgm:t>
    </dgm:pt>
    <dgm:pt modelId="{A220BFAA-C335-466F-9A3D-5887C524FD62}" type="parTrans" cxnId="{84AB9439-3830-4F39-9C0F-5BE11611775F}">
      <dgm:prSet/>
      <dgm:spPr/>
      <dgm:t>
        <a:bodyPr/>
        <a:lstStyle/>
        <a:p>
          <a:endParaRPr lang="en-US" sz="2000">
            <a:solidFill>
              <a:schemeClr val="tx1"/>
            </a:solidFill>
          </a:endParaRPr>
        </a:p>
      </dgm:t>
    </dgm:pt>
    <dgm:pt modelId="{B62112F1-6CCB-46A6-A072-A25AD1FF28CD}" type="sibTrans" cxnId="{84AB9439-3830-4F39-9C0F-5BE11611775F}">
      <dgm:prSet/>
      <dgm:spPr/>
      <dgm:t>
        <a:bodyPr/>
        <a:lstStyle/>
        <a:p>
          <a:endParaRPr lang="en-US" sz="2000">
            <a:solidFill>
              <a:schemeClr val="tx1"/>
            </a:solidFill>
          </a:endParaRPr>
        </a:p>
      </dgm:t>
    </dgm:pt>
    <dgm:pt modelId="{1201C05C-57FA-4C11-9607-C3A93A1F4481}" type="pres">
      <dgm:prSet presAssocID="{569BFC96-5027-4A56-9001-BEA782E90F16}" presName="diagram" presStyleCnt="0">
        <dgm:presLayoutVars>
          <dgm:dir/>
          <dgm:resizeHandles val="exact"/>
        </dgm:presLayoutVars>
      </dgm:prSet>
      <dgm:spPr/>
    </dgm:pt>
    <dgm:pt modelId="{D6E70B31-2796-4799-9750-63B5F09954D2}" type="pres">
      <dgm:prSet presAssocID="{C5B297C9-07D6-47CF-9625-703E70F7D379}" presName="node" presStyleLbl="node1" presStyleIdx="0" presStyleCnt="6" custLinFactNeighborY="-3281">
        <dgm:presLayoutVars>
          <dgm:bulletEnabled val="1"/>
        </dgm:presLayoutVars>
      </dgm:prSet>
      <dgm:spPr/>
    </dgm:pt>
    <dgm:pt modelId="{6605AF97-988E-4FE0-A9AA-1A08FA183EB3}" type="pres">
      <dgm:prSet presAssocID="{19673AC0-F223-4090-8622-C4D731235303}" presName="sibTrans" presStyleLbl="sibTrans2D1" presStyleIdx="0" presStyleCnt="5"/>
      <dgm:spPr/>
    </dgm:pt>
    <dgm:pt modelId="{62F3C130-70DC-48D6-9059-A8E698CC6C4C}" type="pres">
      <dgm:prSet presAssocID="{19673AC0-F223-4090-8622-C4D731235303}" presName="connectorText" presStyleLbl="sibTrans2D1" presStyleIdx="0" presStyleCnt="5"/>
      <dgm:spPr/>
    </dgm:pt>
    <dgm:pt modelId="{6A944399-9BAC-488E-BD2A-0322A61C3D0D}" type="pres">
      <dgm:prSet presAssocID="{44320703-EE6C-4C1E-87E2-9B3133090500}" presName="node" presStyleLbl="node1" presStyleIdx="1" presStyleCnt="6" custLinFactNeighborY="-3281">
        <dgm:presLayoutVars>
          <dgm:bulletEnabled val="1"/>
        </dgm:presLayoutVars>
      </dgm:prSet>
      <dgm:spPr/>
    </dgm:pt>
    <dgm:pt modelId="{D14C76DA-69F6-48F2-922F-FB04609B1D81}" type="pres">
      <dgm:prSet presAssocID="{5D00079F-F6D6-428D-A47E-BF4D7A235A6D}" presName="sibTrans" presStyleLbl="sibTrans2D1" presStyleIdx="1" presStyleCnt="5"/>
      <dgm:spPr/>
    </dgm:pt>
    <dgm:pt modelId="{15223184-1DB7-4893-80B2-5B7A48D21E03}" type="pres">
      <dgm:prSet presAssocID="{5D00079F-F6D6-428D-A47E-BF4D7A235A6D}" presName="connectorText" presStyleLbl="sibTrans2D1" presStyleIdx="1" presStyleCnt="5"/>
      <dgm:spPr/>
    </dgm:pt>
    <dgm:pt modelId="{8707AC3B-AC59-416F-9B65-8F400C990211}" type="pres">
      <dgm:prSet presAssocID="{A153B50F-214B-4E01-81F2-DD1DF02DFB3A}" presName="node" presStyleLbl="node1" presStyleIdx="2" presStyleCnt="6" custLinFactNeighborY="-3281">
        <dgm:presLayoutVars>
          <dgm:bulletEnabled val="1"/>
        </dgm:presLayoutVars>
      </dgm:prSet>
      <dgm:spPr/>
    </dgm:pt>
    <dgm:pt modelId="{80C4B7D3-1A02-4ACC-B2D5-493CE700912F}" type="pres">
      <dgm:prSet presAssocID="{ADA032B8-8018-4810-9BBB-229FA7E11326}" presName="sibTrans" presStyleLbl="sibTrans2D1" presStyleIdx="2" presStyleCnt="5"/>
      <dgm:spPr/>
    </dgm:pt>
    <dgm:pt modelId="{6680F087-D77E-45F3-9917-CBB4662B9B98}" type="pres">
      <dgm:prSet presAssocID="{ADA032B8-8018-4810-9BBB-229FA7E11326}" presName="connectorText" presStyleLbl="sibTrans2D1" presStyleIdx="2" presStyleCnt="5"/>
      <dgm:spPr/>
    </dgm:pt>
    <dgm:pt modelId="{45C1AAB3-79FB-4AD6-93CB-E21C4AAB34F4}" type="pres">
      <dgm:prSet presAssocID="{7A41C3AF-A67B-41F0-9642-102748BD5050}" presName="node" presStyleLbl="node1" presStyleIdx="3" presStyleCnt="6" custLinFactNeighborY="-3281">
        <dgm:presLayoutVars>
          <dgm:bulletEnabled val="1"/>
        </dgm:presLayoutVars>
      </dgm:prSet>
      <dgm:spPr/>
    </dgm:pt>
    <dgm:pt modelId="{A32CC63D-7583-4D34-A208-84D34FABFDEB}" type="pres">
      <dgm:prSet presAssocID="{CE6879FA-8ADA-4F78-9F20-8B0E31B624FB}" presName="sibTrans" presStyleLbl="sibTrans2D1" presStyleIdx="3" presStyleCnt="5"/>
      <dgm:spPr/>
    </dgm:pt>
    <dgm:pt modelId="{5E3E4CA2-AAA4-4891-BE0A-5736DC39B250}" type="pres">
      <dgm:prSet presAssocID="{CE6879FA-8ADA-4F78-9F20-8B0E31B624FB}" presName="connectorText" presStyleLbl="sibTrans2D1" presStyleIdx="3" presStyleCnt="5"/>
      <dgm:spPr/>
    </dgm:pt>
    <dgm:pt modelId="{8BCBDEA2-58C4-41E1-B42A-3F481082D3FD}" type="pres">
      <dgm:prSet presAssocID="{F2DFB0B5-0987-40F4-8150-E051C68B3E83}" presName="node" presStyleLbl="node1" presStyleIdx="4" presStyleCnt="6" custLinFactNeighborY="-3281">
        <dgm:presLayoutVars>
          <dgm:bulletEnabled val="1"/>
        </dgm:presLayoutVars>
      </dgm:prSet>
      <dgm:spPr/>
    </dgm:pt>
    <dgm:pt modelId="{465F0842-A643-412A-A92C-859E69DBC95E}" type="pres">
      <dgm:prSet presAssocID="{24A6F73E-665C-49BF-AC90-05CCE0B91506}" presName="sibTrans" presStyleLbl="sibTrans2D1" presStyleIdx="4" presStyleCnt="5"/>
      <dgm:spPr/>
    </dgm:pt>
    <dgm:pt modelId="{7DB92ED7-5BFE-495A-8FD5-AE2206FA4EC1}" type="pres">
      <dgm:prSet presAssocID="{24A6F73E-665C-49BF-AC90-05CCE0B91506}" presName="connectorText" presStyleLbl="sibTrans2D1" presStyleIdx="4" presStyleCnt="5"/>
      <dgm:spPr/>
    </dgm:pt>
    <dgm:pt modelId="{0856E469-7D00-4898-8EB1-3C0F83F0684E}" type="pres">
      <dgm:prSet presAssocID="{19A2B64F-C25A-471D-B2AE-0883509386D4}" presName="node" presStyleLbl="node1" presStyleIdx="5" presStyleCnt="6" custLinFactNeighborY="-3281">
        <dgm:presLayoutVars>
          <dgm:bulletEnabled val="1"/>
        </dgm:presLayoutVars>
      </dgm:prSet>
      <dgm:spPr/>
    </dgm:pt>
  </dgm:ptLst>
  <dgm:cxnLst>
    <dgm:cxn modelId="{AC33171E-23A9-4685-B4E0-E84E0A09DC24}" type="presOf" srcId="{C5B297C9-07D6-47CF-9625-703E70F7D379}" destId="{D6E70B31-2796-4799-9750-63B5F09954D2}" srcOrd="0" destOrd="0" presId="urn:microsoft.com/office/officeart/2005/8/layout/process5"/>
    <dgm:cxn modelId="{CE3FAA21-3793-40A9-AFFE-0D766C8B7C31}" type="presOf" srcId="{ADA032B8-8018-4810-9BBB-229FA7E11326}" destId="{6680F087-D77E-45F3-9917-CBB4662B9B98}" srcOrd="1" destOrd="0" presId="urn:microsoft.com/office/officeart/2005/8/layout/process5"/>
    <dgm:cxn modelId="{1D74C42D-44A4-42EC-9C26-31CBF88D7787}" type="presOf" srcId="{A153B50F-214B-4E01-81F2-DD1DF02DFB3A}" destId="{8707AC3B-AC59-416F-9B65-8F400C990211}" srcOrd="0" destOrd="0" presId="urn:microsoft.com/office/officeart/2005/8/layout/process5"/>
    <dgm:cxn modelId="{84AB9439-3830-4F39-9C0F-5BE11611775F}" srcId="{569BFC96-5027-4A56-9001-BEA782E90F16}" destId="{19A2B64F-C25A-471D-B2AE-0883509386D4}" srcOrd="5" destOrd="0" parTransId="{A220BFAA-C335-466F-9A3D-5887C524FD62}" sibTransId="{B62112F1-6CCB-46A6-A072-A25AD1FF28CD}"/>
    <dgm:cxn modelId="{F552FD3C-464B-4673-803D-6D796019409B}" type="presOf" srcId="{24A6F73E-665C-49BF-AC90-05CCE0B91506}" destId="{7DB92ED7-5BFE-495A-8FD5-AE2206FA4EC1}" srcOrd="1" destOrd="0" presId="urn:microsoft.com/office/officeart/2005/8/layout/process5"/>
    <dgm:cxn modelId="{817D4D40-28AF-46EA-B303-B9883E705DD4}" type="presOf" srcId="{F2DFB0B5-0987-40F4-8150-E051C68B3E83}" destId="{8BCBDEA2-58C4-41E1-B42A-3F481082D3FD}" srcOrd="0" destOrd="0" presId="urn:microsoft.com/office/officeart/2005/8/layout/process5"/>
    <dgm:cxn modelId="{051C0B41-A220-4014-8B20-0E303F0B3C6D}" type="presOf" srcId="{ADA032B8-8018-4810-9BBB-229FA7E11326}" destId="{80C4B7D3-1A02-4ACC-B2D5-493CE700912F}" srcOrd="0" destOrd="0" presId="urn:microsoft.com/office/officeart/2005/8/layout/process5"/>
    <dgm:cxn modelId="{4FB48041-A0A0-4473-8EC3-1C2D121EA074}" srcId="{569BFC96-5027-4A56-9001-BEA782E90F16}" destId="{7A41C3AF-A67B-41F0-9642-102748BD5050}" srcOrd="3" destOrd="0" parTransId="{DABAD48D-CB2B-4210-96D0-74EFF4F53A84}" sibTransId="{CE6879FA-8ADA-4F78-9F20-8B0E31B624FB}"/>
    <dgm:cxn modelId="{F0A8D468-B851-4B91-B97B-C1A7D2FF7451}" type="presOf" srcId="{CE6879FA-8ADA-4F78-9F20-8B0E31B624FB}" destId="{5E3E4CA2-AAA4-4891-BE0A-5736DC39B250}" srcOrd="1" destOrd="0" presId="urn:microsoft.com/office/officeart/2005/8/layout/process5"/>
    <dgm:cxn modelId="{9445F252-7397-4A1D-8247-EA15433A5048}" type="presOf" srcId="{24A6F73E-665C-49BF-AC90-05CCE0B91506}" destId="{465F0842-A643-412A-A92C-859E69DBC95E}" srcOrd="0" destOrd="0" presId="urn:microsoft.com/office/officeart/2005/8/layout/process5"/>
    <dgm:cxn modelId="{2CAB6576-E426-4D89-A0B6-E2C2937C1A9E}" type="presOf" srcId="{7A41C3AF-A67B-41F0-9642-102748BD5050}" destId="{45C1AAB3-79FB-4AD6-93CB-E21C4AAB34F4}" srcOrd="0" destOrd="0" presId="urn:microsoft.com/office/officeart/2005/8/layout/process5"/>
    <dgm:cxn modelId="{39C03F59-6184-499B-AC0A-40432A33BD26}" srcId="{569BFC96-5027-4A56-9001-BEA782E90F16}" destId="{C5B297C9-07D6-47CF-9625-703E70F7D379}" srcOrd="0" destOrd="0" parTransId="{0B9C0DF0-8B7C-4452-909E-F9871077D7E7}" sibTransId="{19673AC0-F223-4090-8622-C4D731235303}"/>
    <dgm:cxn modelId="{115B0B7E-CF1D-4F6D-80C3-960E44C6A98B}" type="presOf" srcId="{569BFC96-5027-4A56-9001-BEA782E90F16}" destId="{1201C05C-57FA-4C11-9607-C3A93A1F4481}" srcOrd="0" destOrd="0" presId="urn:microsoft.com/office/officeart/2005/8/layout/process5"/>
    <dgm:cxn modelId="{F66F8C9A-1E8A-4D00-930C-AB10E6F3A33D}" type="presOf" srcId="{5D00079F-F6D6-428D-A47E-BF4D7A235A6D}" destId="{D14C76DA-69F6-48F2-922F-FB04609B1D81}" srcOrd="0" destOrd="0" presId="urn:microsoft.com/office/officeart/2005/8/layout/process5"/>
    <dgm:cxn modelId="{AE84189C-F509-4F3C-BF40-F76AB20FA98A}" type="presOf" srcId="{19A2B64F-C25A-471D-B2AE-0883509386D4}" destId="{0856E469-7D00-4898-8EB1-3C0F83F0684E}" srcOrd="0" destOrd="0" presId="urn:microsoft.com/office/officeart/2005/8/layout/process5"/>
    <dgm:cxn modelId="{300926A4-2843-44F4-B3DB-5FD36EB92BC4}" type="presOf" srcId="{19673AC0-F223-4090-8622-C4D731235303}" destId="{62F3C130-70DC-48D6-9059-A8E698CC6C4C}" srcOrd="1" destOrd="0" presId="urn:microsoft.com/office/officeart/2005/8/layout/process5"/>
    <dgm:cxn modelId="{FBF29CBC-6C04-4AED-A1B1-C27074EA37D3}" type="presOf" srcId="{19673AC0-F223-4090-8622-C4D731235303}" destId="{6605AF97-988E-4FE0-A9AA-1A08FA183EB3}" srcOrd="0" destOrd="0" presId="urn:microsoft.com/office/officeart/2005/8/layout/process5"/>
    <dgm:cxn modelId="{E50571C0-F459-4100-8413-8F25E9E93A45}" type="presOf" srcId="{CE6879FA-8ADA-4F78-9F20-8B0E31B624FB}" destId="{A32CC63D-7583-4D34-A208-84D34FABFDEB}" srcOrd="0" destOrd="0" presId="urn:microsoft.com/office/officeart/2005/8/layout/process5"/>
    <dgm:cxn modelId="{1BBCA2CB-49DB-44EF-BD84-9662CE6A914F}" type="presOf" srcId="{5D00079F-F6D6-428D-A47E-BF4D7A235A6D}" destId="{15223184-1DB7-4893-80B2-5B7A48D21E03}" srcOrd="1" destOrd="0" presId="urn:microsoft.com/office/officeart/2005/8/layout/process5"/>
    <dgm:cxn modelId="{846DB0CD-35BC-4FD1-B1B9-36A1EBA119B2}" srcId="{569BFC96-5027-4A56-9001-BEA782E90F16}" destId="{A153B50F-214B-4E01-81F2-DD1DF02DFB3A}" srcOrd="2" destOrd="0" parTransId="{D06D56FD-7A80-4B06-A797-FA158270F8E6}" sibTransId="{ADA032B8-8018-4810-9BBB-229FA7E11326}"/>
    <dgm:cxn modelId="{0BD163D2-0C08-4248-BC3D-2FF3D804E33C}" srcId="{569BFC96-5027-4A56-9001-BEA782E90F16}" destId="{F2DFB0B5-0987-40F4-8150-E051C68B3E83}" srcOrd="4" destOrd="0" parTransId="{05C91F88-9152-441F-A2BB-0A38035F5DD7}" sibTransId="{24A6F73E-665C-49BF-AC90-05CCE0B91506}"/>
    <dgm:cxn modelId="{677BA9D3-A21F-4E6F-BD02-4917E5A387C9}" type="presOf" srcId="{44320703-EE6C-4C1E-87E2-9B3133090500}" destId="{6A944399-9BAC-488E-BD2A-0322A61C3D0D}" srcOrd="0" destOrd="0" presId="urn:microsoft.com/office/officeart/2005/8/layout/process5"/>
    <dgm:cxn modelId="{33FE2FF5-BDB8-491C-B949-100E30C46563}" srcId="{569BFC96-5027-4A56-9001-BEA782E90F16}" destId="{44320703-EE6C-4C1E-87E2-9B3133090500}" srcOrd="1" destOrd="0" parTransId="{F6A20737-B877-4C17-827E-6FE9BE93D352}" sibTransId="{5D00079F-F6D6-428D-A47E-BF4D7A235A6D}"/>
    <dgm:cxn modelId="{CD8F86AD-4B6F-4055-B63A-52297A80BF2E}" type="presParOf" srcId="{1201C05C-57FA-4C11-9607-C3A93A1F4481}" destId="{D6E70B31-2796-4799-9750-63B5F09954D2}" srcOrd="0" destOrd="0" presId="urn:microsoft.com/office/officeart/2005/8/layout/process5"/>
    <dgm:cxn modelId="{4940C8BD-3E24-40D7-A4A9-4800634ECA9B}" type="presParOf" srcId="{1201C05C-57FA-4C11-9607-C3A93A1F4481}" destId="{6605AF97-988E-4FE0-A9AA-1A08FA183EB3}" srcOrd="1" destOrd="0" presId="urn:microsoft.com/office/officeart/2005/8/layout/process5"/>
    <dgm:cxn modelId="{FF29CF94-9106-41A6-8411-142914188684}" type="presParOf" srcId="{6605AF97-988E-4FE0-A9AA-1A08FA183EB3}" destId="{62F3C130-70DC-48D6-9059-A8E698CC6C4C}" srcOrd="0" destOrd="0" presId="urn:microsoft.com/office/officeart/2005/8/layout/process5"/>
    <dgm:cxn modelId="{0B4101E0-7D4E-42FE-919E-809D073C9008}" type="presParOf" srcId="{1201C05C-57FA-4C11-9607-C3A93A1F4481}" destId="{6A944399-9BAC-488E-BD2A-0322A61C3D0D}" srcOrd="2" destOrd="0" presId="urn:microsoft.com/office/officeart/2005/8/layout/process5"/>
    <dgm:cxn modelId="{6D0F1327-D068-4548-9F99-A71432BFB62C}" type="presParOf" srcId="{1201C05C-57FA-4C11-9607-C3A93A1F4481}" destId="{D14C76DA-69F6-48F2-922F-FB04609B1D81}" srcOrd="3" destOrd="0" presId="urn:microsoft.com/office/officeart/2005/8/layout/process5"/>
    <dgm:cxn modelId="{D14DD083-F6E0-4BEB-8DEF-2655C3C0A6B3}" type="presParOf" srcId="{D14C76DA-69F6-48F2-922F-FB04609B1D81}" destId="{15223184-1DB7-4893-80B2-5B7A48D21E03}" srcOrd="0" destOrd="0" presId="urn:microsoft.com/office/officeart/2005/8/layout/process5"/>
    <dgm:cxn modelId="{49B31227-EF0D-489C-A126-2EE9379C3B29}" type="presParOf" srcId="{1201C05C-57FA-4C11-9607-C3A93A1F4481}" destId="{8707AC3B-AC59-416F-9B65-8F400C990211}" srcOrd="4" destOrd="0" presId="urn:microsoft.com/office/officeart/2005/8/layout/process5"/>
    <dgm:cxn modelId="{0B3055AE-0720-47CE-9D61-D04AF62F3C38}" type="presParOf" srcId="{1201C05C-57FA-4C11-9607-C3A93A1F4481}" destId="{80C4B7D3-1A02-4ACC-B2D5-493CE700912F}" srcOrd="5" destOrd="0" presId="urn:microsoft.com/office/officeart/2005/8/layout/process5"/>
    <dgm:cxn modelId="{6A581F5E-5EB0-45C4-827A-7518FAE51C78}" type="presParOf" srcId="{80C4B7D3-1A02-4ACC-B2D5-493CE700912F}" destId="{6680F087-D77E-45F3-9917-CBB4662B9B98}" srcOrd="0" destOrd="0" presId="urn:microsoft.com/office/officeart/2005/8/layout/process5"/>
    <dgm:cxn modelId="{F02802D9-D87E-4DA3-B2CB-24006A389FD8}" type="presParOf" srcId="{1201C05C-57FA-4C11-9607-C3A93A1F4481}" destId="{45C1AAB3-79FB-4AD6-93CB-E21C4AAB34F4}" srcOrd="6" destOrd="0" presId="urn:microsoft.com/office/officeart/2005/8/layout/process5"/>
    <dgm:cxn modelId="{2EED70EB-863C-48A4-947E-B8E24057993D}" type="presParOf" srcId="{1201C05C-57FA-4C11-9607-C3A93A1F4481}" destId="{A32CC63D-7583-4D34-A208-84D34FABFDEB}" srcOrd="7" destOrd="0" presId="urn:microsoft.com/office/officeart/2005/8/layout/process5"/>
    <dgm:cxn modelId="{A716E2A2-CCDD-4BCE-B267-580B13D90897}" type="presParOf" srcId="{A32CC63D-7583-4D34-A208-84D34FABFDEB}" destId="{5E3E4CA2-AAA4-4891-BE0A-5736DC39B250}" srcOrd="0" destOrd="0" presId="urn:microsoft.com/office/officeart/2005/8/layout/process5"/>
    <dgm:cxn modelId="{7C3BE606-0CC6-42CA-B21C-5CD3F916ACDA}" type="presParOf" srcId="{1201C05C-57FA-4C11-9607-C3A93A1F4481}" destId="{8BCBDEA2-58C4-41E1-B42A-3F481082D3FD}" srcOrd="8" destOrd="0" presId="urn:microsoft.com/office/officeart/2005/8/layout/process5"/>
    <dgm:cxn modelId="{CD02CEDD-8D2B-46C9-91D8-6C6E503E3FD6}" type="presParOf" srcId="{1201C05C-57FA-4C11-9607-C3A93A1F4481}" destId="{465F0842-A643-412A-A92C-859E69DBC95E}" srcOrd="9" destOrd="0" presId="urn:microsoft.com/office/officeart/2005/8/layout/process5"/>
    <dgm:cxn modelId="{36C51B77-4D28-4CC1-8BBE-4E54DD99CDBD}" type="presParOf" srcId="{465F0842-A643-412A-A92C-859E69DBC95E}" destId="{7DB92ED7-5BFE-495A-8FD5-AE2206FA4EC1}" srcOrd="0" destOrd="0" presId="urn:microsoft.com/office/officeart/2005/8/layout/process5"/>
    <dgm:cxn modelId="{9904E32D-4110-421E-AB1C-4340AC041553}" type="presParOf" srcId="{1201C05C-57FA-4C11-9607-C3A93A1F4481}" destId="{0856E469-7D00-4898-8EB1-3C0F83F0684E}" srcOrd="10" destOrd="0" presId="urn:microsoft.com/office/officeart/2005/8/layout/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9BFC96-5027-4A56-9001-BEA782E90F1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C5B297C9-07D6-47CF-9625-703E70F7D379}">
      <dgm:prSet phldrT="[Text]" custT="1"/>
      <dgm:spPr/>
      <dgm:t>
        <a:bodyPr/>
        <a:lstStyle/>
        <a:p>
          <a:r>
            <a:rPr lang="en-US" sz="2000" dirty="0"/>
            <a:t>1.  Gather Warfare Analysis Data</a:t>
          </a:r>
        </a:p>
      </dgm:t>
    </dgm:pt>
    <dgm:pt modelId="{0B9C0DF0-8B7C-4452-909E-F9871077D7E7}" type="parTrans" cxnId="{39C03F59-6184-499B-AC0A-40432A33BD26}">
      <dgm:prSet/>
      <dgm:spPr/>
      <dgm:t>
        <a:bodyPr/>
        <a:lstStyle/>
        <a:p>
          <a:endParaRPr lang="en-US" sz="2000">
            <a:solidFill>
              <a:schemeClr val="tx1"/>
            </a:solidFill>
          </a:endParaRPr>
        </a:p>
      </dgm:t>
    </dgm:pt>
    <dgm:pt modelId="{19673AC0-F223-4090-8622-C4D731235303}" type="sibTrans" cxnId="{39C03F59-6184-499B-AC0A-40432A33BD26}">
      <dgm:prSet custT="1"/>
      <dgm:spPr/>
      <dgm:t>
        <a:bodyPr/>
        <a:lstStyle/>
        <a:p>
          <a:endParaRPr lang="en-US" sz="1600" dirty="0">
            <a:solidFill>
              <a:schemeClr val="tx1"/>
            </a:solidFill>
          </a:endParaRPr>
        </a:p>
      </dgm:t>
    </dgm:pt>
    <dgm:pt modelId="{44320703-EE6C-4C1E-87E2-9B3133090500}">
      <dgm:prSet phldrT="[Text]" custT="1"/>
      <dgm:spPr/>
      <dgm:t>
        <a:bodyPr/>
        <a:lstStyle/>
        <a:p>
          <a:r>
            <a:rPr lang="en-US" sz="2000" dirty="0"/>
            <a:t>2. Gather System Specifications</a:t>
          </a:r>
        </a:p>
      </dgm:t>
    </dgm:pt>
    <dgm:pt modelId="{F6A20737-B877-4C17-827E-6FE9BE93D352}" type="parTrans" cxnId="{33FE2FF5-BDB8-491C-B949-100E30C46563}">
      <dgm:prSet/>
      <dgm:spPr/>
      <dgm:t>
        <a:bodyPr/>
        <a:lstStyle/>
        <a:p>
          <a:endParaRPr lang="en-US" sz="2000">
            <a:solidFill>
              <a:schemeClr val="tx1"/>
            </a:solidFill>
          </a:endParaRPr>
        </a:p>
      </dgm:t>
    </dgm:pt>
    <dgm:pt modelId="{5D00079F-F6D6-428D-A47E-BF4D7A235A6D}" type="sibTrans" cxnId="{33FE2FF5-BDB8-491C-B949-100E30C46563}">
      <dgm:prSet custT="1"/>
      <dgm:spPr/>
      <dgm:t>
        <a:bodyPr/>
        <a:lstStyle/>
        <a:p>
          <a:endParaRPr lang="en-US" sz="1600" dirty="0">
            <a:solidFill>
              <a:schemeClr val="tx1"/>
            </a:solidFill>
          </a:endParaRPr>
        </a:p>
      </dgm:t>
    </dgm:pt>
    <dgm:pt modelId="{A153B50F-214B-4E01-81F2-DD1DF02DFB3A}">
      <dgm:prSet phldrT="[Text]" custT="1"/>
      <dgm:spPr/>
      <dgm:t>
        <a:bodyPr/>
        <a:lstStyle/>
        <a:p>
          <a:r>
            <a:rPr lang="en-US" sz="2000" dirty="0"/>
            <a:t>3.  Complete MBTD 12 Step Process</a:t>
          </a:r>
        </a:p>
      </dgm:t>
    </dgm:pt>
    <dgm:pt modelId="{D06D56FD-7A80-4B06-A797-FA158270F8E6}" type="parTrans" cxnId="{846DB0CD-35BC-4FD1-B1B9-36A1EBA119B2}">
      <dgm:prSet/>
      <dgm:spPr/>
      <dgm:t>
        <a:bodyPr/>
        <a:lstStyle/>
        <a:p>
          <a:endParaRPr lang="en-US" sz="2000">
            <a:solidFill>
              <a:schemeClr val="tx1"/>
            </a:solidFill>
          </a:endParaRPr>
        </a:p>
      </dgm:t>
    </dgm:pt>
    <dgm:pt modelId="{ADA032B8-8018-4810-9BBB-229FA7E11326}" type="sibTrans" cxnId="{846DB0CD-35BC-4FD1-B1B9-36A1EBA119B2}">
      <dgm:prSet custT="1"/>
      <dgm:spPr/>
      <dgm:t>
        <a:bodyPr/>
        <a:lstStyle/>
        <a:p>
          <a:endParaRPr lang="en-US" sz="1600" dirty="0">
            <a:solidFill>
              <a:schemeClr val="tx1"/>
            </a:solidFill>
          </a:endParaRPr>
        </a:p>
      </dgm:t>
    </dgm:pt>
    <dgm:pt modelId="{7A41C3AF-A67B-41F0-9642-102748BD5050}">
      <dgm:prSet phldrT="[Text]" custT="1"/>
      <dgm:spPr/>
      <dgm:t>
        <a:bodyPr/>
        <a:lstStyle/>
        <a:p>
          <a:r>
            <a:rPr lang="en-US" sz="2000" dirty="0"/>
            <a:t>4.  Execute test plan</a:t>
          </a:r>
        </a:p>
      </dgm:t>
    </dgm:pt>
    <dgm:pt modelId="{DABAD48D-CB2B-4210-96D0-74EFF4F53A84}" type="parTrans" cxnId="{4FB48041-A0A0-4473-8EC3-1C2D121EA074}">
      <dgm:prSet/>
      <dgm:spPr/>
      <dgm:t>
        <a:bodyPr/>
        <a:lstStyle/>
        <a:p>
          <a:endParaRPr lang="en-US" sz="2000">
            <a:solidFill>
              <a:schemeClr val="tx1"/>
            </a:solidFill>
          </a:endParaRPr>
        </a:p>
      </dgm:t>
    </dgm:pt>
    <dgm:pt modelId="{CE6879FA-8ADA-4F78-9F20-8B0E31B624FB}" type="sibTrans" cxnId="{4FB48041-A0A0-4473-8EC3-1C2D121EA074}">
      <dgm:prSet custT="1"/>
      <dgm:spPr/>
      <dgm:t>
        <a:bodyPr/>
        <a:lstStyle/>
        <a:p>
          <a:endParaRPr lang="en-US" sz="1600" dirty="0">
            <a:solidFill>
              <a:schemeClr val="tx1"/>
            </a:solidFill>
          </a:endParaRPr>
        </a:p>
      </dgm:t>
    </dgm:pt>
    <dgm:pt modelId="{F2DFB0B5-0987-40F4-8150-E051C68B3E83}">
      <dgm:prSet phldrT="[Text]" custT="1"/>
      <dgm:spPr/>
      <dgm:t>
        <a:bodyPr/>
        <a:lstStyle/>
        <a:p>
          <a:r>
            <a:rPr lang="en-US" sz="2000" dirty="0"/>
            <a:t>5.  Evaluate Mission Capability </a:t>
          </a:r>
        </a:p>
      </dgm:t>
    </dgm:pt>
    <dgm:pt modelId="{05C91F88-9152-441F-A2BB-0A38035F5DD7}" type="parTrans" cxnId="{0BD163D2-0C08-4248-BC3D-2FF3D804E33C}">
      <dgm:prSet/>
      <dgm:spPr/>
      <dgm:t>
        <a:bodyPr/>
        <a:lstStyle/>
        <a:p>
          <a:endParaRPr lang="en-US" sz="2000">
            <a:solidFill>
              <a:schemeClr val="tx1"/>
            </a:solidFill>
          </a:endParaRPr>
        </a:p>
      </dgm:t>
    </dgm:pt>
    <dgm:pt modelId="{24A6F73E-665C-49BF-AC90-05CCE0B91506}" type="sibTrans" cxnId="{0BD163D2-0C08-4248-BC3D-2FF3D804E33C}">
      <dgm:prSet custT="1"/>
      <dgm:spPr/>
      <dgm:t>
        <a:bodyPr/>
        <a:lstStyle/>
        <a:p>
          <a:endParaRPr lang="en-US" sz="1600" dirty="0">
            <a:solidFill>
              <a:schemeClr val="tx1"/>
            </a:solidFill>
          </a:endParaRPr>
        </a:p>
      </dgm:t>
    </dgm:pt>
    <dgm:pt modelId="{19A2B64F-C25A-471D-B2AE-0883509386D4}">
      <dgm:prSet phldrT="[Text]" custT="1"/>
      <dgm:spPr/>
      <dgm:t>
        <a:bodyPr/>
        <a:lstStyle/>
        <a:p>
          <a:r>
            <a:rPr lang="en-US" sz="2000" dirty="0"/>
            <a:t>6. Document results and deficiencies</a:t>
          </a:r>
        </a:p>
      </dgm:t>
    </dgm:pt>
    <dgm:pt modelId="{A220BFAA-C335-466F-9A3D-5887C524FD62}" type="parTrans" cxnId="{84AB9439-3830-4F39-9C0F-5BE11611775F}">
      <dgm:prSet/>
      <dgm:spPr/>
      <dgm:t>
        <a:bodyPr/>
        <a:lstStyle/>
        <a:p>
          <a:endParaRPr lang="en-US" sz="2000">
            <a:solidFill>
              <a:schemeClr val="tx1"/>
            </a:solidFill>
          </a:endParaRPr>
        </a:p>
      </dgm:t>
    </dgm:pt>
    <dgm:pt modelId="{B62112F1-6CCB-46A6-A072-A25AD1FF28CD}" type="sibTrans" cxnId="{84AB9439-3830-4F39-9C0F-5BE11611775F}">
      <dgm:prSet/>
      <dgm:spPr/>
      <dgm:t>
        <a:bodyPr/>
        <a:lstStyle/>
        <a:p>
          <a:endParaRPr lang="en-US" sz="2000">
            <a:solidFill>
              <a:schemeClr val="tx1"/>
            </a:solidFill>
          </a:endParaRPr>
        </a:p>
      </dgm:t>
    </dgm:pt>
    <dgm:pt modelId="{1201C05C-57FA-4C11-9607-C3A93A1F4481}" type="pres">
      <dgm:prSet presAssocID="{569BFC96-5027-4A56-9001-BEA782E90F16}" presName="diagram" presStyleCnt="0">
        <dgm:presLayoutVars>
          <dgm:dir/>
          <dgm:resizeHandles val="exact"/>
        </dgm:presLayoutVars>
      </dgm:prSet>
      <dgm:spPr/>
    </dgm:pt>
    <dgm:pt modelId="{D6E70B31-2796-4799-9750-63B5F09954D2}" type="pres">
      <dgm:prSet presAssocID="{C5B297C9-07D6-47CF-9625-703E70F7D379}" presName="node" presStyleLbl="node1" presStyleIdx="0" presStyleCnt="6" custLinFactNeighborY="-5028">
        <dgm:presLayoutVars>
          <dgm:bulletEnabled val="1"/>
        </dgm:presLayoutVars>
      </dgm:prSet>
      <dgm:spPr/>
    </dgm:pt>
    <dgm:pt modelId="{6605AF97-988E-4FE0-A9AA-1A08FA183EB3}" type="pres">
      <dgm:prSet presAssocID="{19673AC0-F223-4090-8622-C4D731235303}" presName="sibTrans" presStyleLbl="sibTrans2D1" presStyleIdx="0" presStyleCnt="5"/>
      <dgm:spPr/>
    </dgm:pt>
    <dgm:pt modelId="{62F3C130-70DC-48D6-9059-A8E698CC6C4C}" type="pres">
      <dgm:prSet presAssocID="{19673AC0-F223-4090-8622-C4D731235303}" presName="connectorText" presStyleLbl="sibTrans2D1" presStyleIdx="0" presStyleCnt="5"/>
      <dgm:spPr/>
    </dgm:pt>
    <dgm:pt modelId="{6A944399-9BAC-488E-BD2A-0322A61C3D0D}" type="pres">
      <dgm:prSet presAssocID="{44320703-EE6C-4C1E-87E2-9B3133090500}" presName="node" presStyleLbl="node1" presStyleIdx="1" presStyleCnt="6" custLinFactNeighborY="-5028">
        <dgm:presLayoutVars>
          <dgm:bulletEnabled val="1"/>
        </dgm:presLayoutVars>
      </dgm:prSet>
      <dgm:spPr/>
    </dgm:pt>
    <dgm:pt modelId="{D14C76DA-69F6-48F2-922F-FB04609B1D81}" type="pres">
      <dgm:prSet presAssocID="{5D00079F-F6D6-428D-A47E-BF4D7A235A6D}" presName="sibTrans" presStyleLbl="sibTrans2D1" presStyleIdx="1" presStyleCnt="5"/>
      <dgm:spPr/>
    </dgm:pt>
    <dgm:pt modelId="{15223184-1DB7-4893-80B2-5B7A48D21E03}" type="pres">
      <dgm:prSet presAssocID="{5D00079F-F6D6-428D-A47E-BF4D7A235A6D}" presName="connectorText" presStyleLbl="sibTrans2D1" presStyleIdx="1" presStyleCnt="5"/>
      <dgm:spPr/>
    </dgm:pt>
    <dgm:pt modelId="{8707AC3B-AC59-416F-9B65-8F400C990211}" type="pres">
      <dgm:prSet presAssocID="{A153B50F-214B-4E01-81F2-DD1DF02DFB3A}" presName="node" presStyleLbl="node1" presStyleIdx="2" presStyleCnt="6" custLinFactNeighborY="-5028">
        <dgm:presLayoutVars>
          <dgm:bulletEnabled val="1"/>
        </dgm:presLayoutVars>
      </dgm:prSet>
      <dgm:spPr/>
    </dgm:pt>
    <dgm:pt modelId="{80C4B7D3-1A02-4ACC-B2D5-493CE700912F}" type="pres">
      <dgm:prSet presAssocID="{ADA032B8-8018-4810-9BBB-229FA7E11326}" presName="sibTrans" presStyleLbl="sibTrans2D1" presStyleIdx="2" presStyleCnt="5"/>
      <dgm:spPr/>
    </dgm:pt>
    <dgm:pt modelId="{6680F087-D77E-45F3-9917-CBB4662B9B98}" type="pres">
      <dgm:prSet presAssocID="{ADA032B8-8018-4810-9BBB-229FA7E11326}" presName="connectorText" presStyleLbl="sibTrans2D1" presStyleIdx="2" presStyleCnt="5"/>
      <dgm:spPr/>
    </dgm:pt>
    <dgm:pt modelId="{45C1AAB3-79FB-4AD6-93CB-E21C4AAB34F4}" type="pres">
      <dgm:prSet presAssocID="{7A41C3AF-A67B-41F0-9642-102748BD5050}" presName="node" presStyleLbl="node1" presStyleIdx="3" presStyleCnt="6" custLinFactNeighborY="-5028">
        <dgm:presLayoutVars>
          <dgm:bulletEnabled val="1"/>
        </dgm:presLayoutVars>
      </dgm:prSet>
      <dgm:spPr/>
    </dgm:pt>
    <dgm:pt modelId="{A32CC63D-7583-4D34-A208-84D34FABFDEB}" type="pres">
      <dgm:prSet presAssocID="{CE6879FA-8ADA-4F78-9F20-8B0E31B624FB}" presName="sibTrans" presStyleLbl="sibTrans2D1" presStyleIdx="3" presStyleCnt="5"/>
      <dgm:spPr/>
    </dgm:pt>
    <dgm:pt modelId="{5E3E4CA2-AAA4-4891-BE0A-5736DC39B250}" type="pres">
      <dgm:prSet presAssocID="{CE6879FA-8ADA-4F78-9F20-8B0E31B624FB}" presName="connectorText" presStyleLbl="sibTrans2D1" presStyleIdx="3" presStyleCnt="5"/>
      <dgm:spPr/>
    </dgm:pt>
    <dgm:pt modelId="{8BCBDEA2-58C4-41E1-B42A-3F481082D3FD}" type="pres">
      <dgm:prSet presAssocID="{F2DFB0B5-0987-40F4-8150-E051C68B3E83}" presName="node" presStyleLbl="node1" presStyleIdx="4" presStyleCnt="6" custLinFactNeighborY="-5028">
        <dgm:presLayoutVars>
          <dgm:bulletEnabled val="1"/>
        </dgm:presLayoutVars>
      </dgm:prSet>
      <dgm:spPr/>
    </dgm:pt>
    <dgm:pt modelId="{465F0842-A643-412A-A92C-859E69DBC95E}" type="pres">
      <dgm:prSet presAssocID="{24A6F73E-665C-49BF-AC90-05CCE0B91506}" presName="sibTrans" presStyleLbl="sibTrans2D1" presStyleIdx="4" presStyleCnt="5"/>
      <dgm:spPr/>
    </dgm:pt>
    <dgm:pt modelId="{7DB92ED7-5BFE-495A-8FD5-AE2206FA4EC1}" type="pres">
      <dgm:prSet presAssocID="{24A6F73E-665C-49BF-AC90-05CCE0B91506}" presName="connectorText" presStyleLbl="sibTrans2D1" presStyleIdx="4" presStyleCnt="5"/>
      <dgm:spPr/>
    </dgm:pt>
    <dgm:pt modelId="{0856E469-7D00-4898-8EB1-3C0F83F0684E}" type="pres">
      <dgm:prSet presAssocID="{19A2B64F-C25A-471D-B2AE-0883509386D4}" presName="node" presStyleLbl="node1" presStyleIdx="5" presStyleCnt="6" custLinFactNeighborY="-5028">
        <dgm:presLayoutVars>
          <dgm:bulletEnabled val="1"/>
        </dgm:presLayoutVars>
      </dgm:prSet>
      <dgm:spPr/>
    </dgm:pt>
  </dgm:ptLst>
  <dgm:cxnLst>
    <dgm:cxn modelId="{AC33171E-23A9-4685-B4E0-E84E0A09DC24}" type="presOf" srcId="{C5B297C9-07D6-47CF-9625-703E70F7D379}" destId="{D6E70B31-2796-4799-9750-63B5F09954D2}" srcOrd="0" destOrd="0" presId="urn:microsoft.com/office/officeart/2005/8/layout/process5"/>
    <dgm:cxn modelId="{CE3FAA21-3793-40A9-AFFE-0D766C8B7C31}" type="presOf" srcId="{ADA032B8-8018-4810-9BBB-229FA7E11326}" destId="{6680F087-D77E-45F3-9917-CBB4662B9B98}" srcOrd="1" destOrd="0" presId="urn:microsoft.com/office/officeart/2005/8/layout/process5"/>
    <dgm:cxn modelId="{1D74C42D-44A4-42EC-9C26-31CBF88D7787}" type="presOf" srcId="{A153B50F-214B-4E01-81F2-DD1DF02DFB3A}" destId="{8707AC3B-AC59-416F-9B65-8F400C990211}" srcOrd="0" destOrd="0" presId="urn:microsoft.com/office/officeart/2005/8/layout/process5"/>
    <dgm:cxn modelId="{84AB9439-3830-4F39-9C0F-5BE11611775F}" srcId="{569BFC96-5027-4A56-9001-BEA782E90F16}" destId="{19A2B64F-C25A-471D-B2AE-0883509386D4}" srcOrd="5" destOrd="0" parTransId="{A220BFAA-C335-466F-9A3D-5887C524FD62}" sibTransId="{B62112F1-6CCB-46A6-A072-A25AD1FF28CD}"/>
    <dgm:cxn modelId="{F552FD3C-464B-4673-803D-6D796019409B}" type="presOf" srcId="{24A6F73E-665C-49BF-AC90-05CCE0B91506}" destId="{7DB92ED7-5BFE-495A-8FD5-AE2206FA4EC1}" srcOrd="1" destOrd="0" presId="urn:microsoft.com/office/officeart/2005/8/layout/process5"/>
    <dgm:cxn modelId="{817D4D40-28AF-46EA-B303-B9883E705DD4}" type="presOf" srcId="{F2DFB0B5-0987-40F4-8150-E051C68B3E83}" destId="{8BCBDEA2-58C4-41E1-B42A-3F481082D3FD}" srcOrd="0" destOrd="0" presId="urn:microsoft.com/office/officeart/2005/8/layout/process5"/>
    <dgm:cxn modelId="{051C0B41-A220-4014-8B20-0E303F0B3C6D}" type="presOf" srcId="{ADA032B8-8018-4810-9BBB-229FA7E11326}" destId="{80C4B7D3-1A02-4ACC-B2D5-493CE700912F}" srcOrd="0" destOrd="0" presId="urn:microsoft.com/office/officeart/2005/8/layout/process5"/>
    <dgm:cxn modelId="{4FB48041-A0A0-4473-8EC3-1C2D121EA074}" srcId="{569BFC96-5027-4A56-9001-BEA782E90F16}" destId="{7A41C3AF-A67B-41F0-9642-102748BD5050}" srcOrd="3" destOrd="0" parTransId="{DABAD48D-CB2B-4210-96D0-74EFF4F53A84}" sibTransId="{CE6879FA-8ADA-4F78-9F20-8B0E31B624FB}"/>
    <dgm:cxn modelId="{F0A8D468-B851-4B91-B97B-C1A7D2FF7451}" type="presOf" srcId="{CE6879FA-8ADA-4F78-9F20-8B0E31B624FB}" destId="{5E3E4CA2-AAA4-4891-BE0A-5736DC39B250}" srcOrd="1" destOrd="0" presId="urn:microsoft.com/office/officeart/2005/8/layout/process5"/>
    <dgm:cxn modelId="{9445F252-7397-4A1D-8247-EA15433A5048}" type="presOf" srcId="{24A6F73E-665C-49BF-AC90-05CCE0B91506}" destId="{465F0842-A643-412A-A92C-859E69DBC95E}" srcOrd="0" destOrd="0" presId="urn:microsoft.com/office/officeart/2005/8/layout/process5"/>
    <dgm:cxn modelId="{2CAB6576-E426-4D89-A0B6-E2C2937C1A9E}" type="presOf" srcId="{7A41C3AF-A67B-41F0-9642-102748BD5050}" destId="{45C1AAB3-79FB-4AD6-93CB-E21C4AAB34F4}" srcOrd="0" destOrd="0" presId="urn:microsoft.com/office/officeart/2005/8/layout/process5"/>
    <dgm:cxn modelId="{39C03F59-6184-499B-AC0A-40432A33BD26}" srcId="{569BFC96-5027-4A56-9001-BEA782E90F16}" destId="{C5B297C9-07D6-47CF-9625-703E70F7D379}" srcOrd="0" destOrd="0" parTransId="{0B9C0DF0-8B7C-4452-909E-F9871077D7E7}" sibTransId="{19673AC0-F223-4090-8622-C4D731235303}"/>
    <dgm:cxn modelId="{115B0B7E-CF1D-4F6D-80C3-960E44C6A98B}" type="presOf" srcId="{569BFC96-5027-4A56-9001-BEA782E90F16}" destId="{1201C05C-57FA-4C11-9607-C3A93A1F4481}" srcOrd="0" destOrd="0" presId="urn:microsoft.com/office/officeart/2005/8/layout/process5"/>
    <dgm:cxn modelId="{F66F8C9A-1E8A-4D00-930C-AB10E6F3A33D}" type="presOf" srcId="{5D00079F-F6D6-428D-A47E-BF4D7A235A6D}" destId="{D14C76DA-69F6-48F2-922F-FB04609B1D81}" srcOrd="0" destOrd="0" presId="urn:microsoft.com/office/officeart/2005/8/layout/process5"/>
    <dgm:cxn modelId="{AE84189C-F509-4F3C-BF40-F76AB20FA98A}" type="presOf" srcId="{19A2B64F-C25A-471D-B2AE-0883509386D4}" destId="{0856E469-7D00-4898-8EB1-3C0F83F0684E}" srcOrd="0" destOrd="0" presId="urn:microsoft.com/office/officeart/2005/8/layout/process5"/>
    <dgm:cxn modelId="{300926A4-2843-44F4-B3DB-5FD36EB92BC4}" type="presOf" srcId="{19673AC0-F223-4090-8622-C4D731235303}" destId="{62F3C130-70DC-48D6-9059-A8E698CC6C4C}" srcOrd="1" destOrd="0" presId="urn:microsoft.com/office/officeart/2005/8/layout/process5"/>
    <dgm:cxn modelId="{FBF29CBC-6C04-4AED-A1B1-C27074EA37D3}" type="presOf" srcId="{19673AC0-F223-4090-8622-C4D731235303}" destId="{6605AF97-988E-4FE0-A9AA-1A08FA183EB3}" srcOrd="0" destOrd="0" presId="urn:microsoft.com/office/officeart/2005/8/layout/process5"/>
    <dgm:cxn modelId="{E50571C0-F459-4100-8413-8F25E9E93A45}" type="presOf" srcId="{CE6879FA-8ADA-4F78-9F20-8B0E31B624FB}" destId="{A32CC63D-7583-4D34-A208-84D34FABFDEB}" srcOrd="0" destOrd="0" presId="urn:microsoft.com/office/officeart/2005/8/layout/process5"/>
    <dgm:cxn modelId="{1BBCA2CB-49DB-44EF-BD84-9662CE6A914F}" type="presOf" srcId="{5D00079F-F6D6-428D-A47E-BF4D7A235A6D}" destId="{15223184-1DB7-4893-80B2-5B7A48D21E03}" srcOrd="1" destOrd="0" presId="urn:microsoft.com/office/officeart/2005/8/layout/process5"/>
    <dgm:cxn modelId="{846DB0CD-35BC-4FD1-B1B9-36A1EBA119B2}" srcId="{569BFC96-5027-4A56-9001-BEA782E90F16}" destId="{A153B50F-214B-4E01-81F2-DD1DF02DFB3A}" srcOrd="2" destOrd="0" parTransId="{D06D56FD-7A80-4B06-A797-FA158270F8E6}" sibTransId="{ADA032B8-8018-4810-9BBB-229FA7E11326}"/>
    <dgm:cxn modelId="{0BD163D2-0C08-4248-BC3D-2FF3D804E33C}" srcId="{569BFC96-5027-4A56-9001-BEA782E90F16}" destId="{F2DFB0B5-0987-40F4-8150-E051C68B3E83}" srcOrd="4" destOrd="0" parTransId="{05C91F88-9152-441F-A2BB-0A38035F5DD7}" sibTransId="{24A6F73E-665C-49BF-AC90-05CCE0B91506}"/>
    <dgm:cxn modelId="{677BA9D3-A21F-4E6F-BD02-4917E5A387C9}" type="presOf" srcId="{44320703-EE6C-4C1E-87E2-9B3133090500}" destId="{6A944399-9BAC-488E-BD2A-0322A61C3D0D}" srcOrd="0" destOrd="0" presId="urn:microsoft.com/office/officeart/2005/8/layout/process5"/>
    <dgm:cxn modelId="{33FE2FF5-BDB8-491C-B949-100E30C46563}" srcId="{569BFC96-5027-4A56-9001-BEA782E90F16}" destId="{44320703-EE6C-4C1E-87E2-9B3133090500}" srcOrd="1" destOrd="0" parTransId="{F6A20737-B877-4C17-827E-6FE9BE93D352}" sibTransId="{5D00079F-F6D6-428D-A47E-BF4D7A235A6D}"/>
    <dgm:cxn modelId="{CD8F86AD-4B6F-4055-B63A-52297A80BF2E}" type="presParOf" srcId="{1201C05C-57FA-4C11-9607-C3A93A1F4481}" destId="{D6E70B31-2796-4799-9750-63B5F09954D2}" srcOrd="0" destOrd="0" presId="urn:microsoft.com/office/officeart/2005/8/layout/process5"/>
    <dgm:cxn modelId="{4940C8BD-3E24-40D7-A4A9-4800634ECA9B}" type="presParOf" srcId="{1201C05C-57FA-4C11-9607-C3A93A1F4481}" destId="{6605AF97-988E-4FE0-A9AA-1A08FA183EB3}" srcOrd="1" destOrd="0" presId="urn:microsoft.com/office/officeart/2005/8/layout/process5"/>
    <dgm:cxn modelId="{FF29CF94-9106-41A6-8411-142914188684}" type="presParOf" srcId="{6605AF97-988E-4FE0-A9AA-1A08FA183EB3}" destId="{62F3C130-70DC-48D6-9059-A8E698CC6C4C}" srcOrd="0" destOrd="0" presId="urn:microsoft.com/office/officeart/2005/8/layout/process5"/>
    <dgm:cxn modelId="{0B4101E0-7D4E-42FE-919E-809D073C9008}" type="presParOf" srcId="{1201C05C-57FA-4C11-9607-C3A93A1F4481}" destId="{6A944399-9BAC-488E-BD2A-0322A61C3D0D}" srcOrd="2" destOrd="0" presId="urn:microsoft.com/office/officeart/2005/8/layout/process5"/>
    <dgm:cxn modelId="{6D0F1327-D068-4548-9F99-A71432BFB62C}" type="presParOf" srcId="{1201C05C-57FA-4C11-9607-C3A93A1F4481}" destId="{D14C76DA-69F6-48F2-922F-FB04609B1D81}" srcOrd="3" destOrd="0" presId="urn:microsoft.com/office/officeart/2005/8/layout/process5"/>
    <dgm:cxn modelId="{D14DD083-F6E0-4BEB-8DEF-2655C3C0A6B3}" type="presParOf" srcId="{D14C76DA-69F6-48F2-922F-FB04609B1D81}" destId="{15223184-1DB7-4893-80B2-5B7A48D21E03}" srcOrd="0" destOrd="0" presId="urn:microsoft.com/office/officeart/2005/8/layout/process5"/>
    <dgm:cxn modelId="{49B31227-EF0D-489C-A126-2EE9379C3B29}" type="presParOf" srcId="{1201C05C-57FA-4C11-9607-C3A93A1F4481}" destId="{8707AC3B-AC59-416F-9B65-8F400C990211}" srcOrd="4" destOrd="0" presId="urn:microsoft.com/office/officeart/2005/8/layout/process5"/>
    <dgm:cxn modelId="{0B3055AE-0720-47CE-9D61-D04AF62F3C38}" type="presParOf" srcId="{1201C05C-57FA-4C11-9607-C3A93A1F4481}" destId="{80C4B7D3-1A02-4ACC-B2D5-493CE700912F}" srcOrd="5" destOrd="0" presId="urn:microsoft.com/office/officeart/2005/8/layout/process5"/>
    <dgm:cxn modelId="{6A581F5E-5EB0-45C4-827A-7518FAE51C78}" type="presParOf" srcId="{80C4B7D3-1A02-4ACC-B2D5-493CE700912F}" destId="{6680F087-D77E-45F3-9917-CBB4662B9B98}" srcOrd="0" destOrd="0" presId="urn:microsoft.com/office/officeart/2005/8/layout/process5"/>
    <dgm:cxn modelId="{F02802D9-D87E-4DA3-B2CB-24006A389FD8}" type="presParOf" srcId="{1201C05C-57FA-4C11-9607-C3A93A1F4481}" destId="{45C1AAB3-79FB-4AD6-93CB-E21C4AAB34F4}" srcOrd="6" destOrd="0" presId="urn:microsoft.com/office/officeart/2005/8/layout/process5"/>
    <dgm:cxn modelId="{2EED70EB-863C-48A4-947E-B8E24057993D}" type="presParOf" srcId="{1201C05C-57FA-4C11-9607-C3A93A1F4481}" destId="{A32CC63D-7583-4D34-A208-84D34FABFDEB}" srcOrd="7" destOrd="0" presId="urn:microsoft.com/office/officeart/2005/8/layout/process5"/>
    <dgm:cxn modelId="{A716E2A2-CCDD-4BCE-B267-580B13D90897}" type="presParOf" srcId="{A32CC63D-7583-4D34-A208-84D34FABFDEB}" destId="{5E3E4CA2-AAA4-4891-BE0A-5736DC39B250}" srcOrd="0" destOrd="0" presId="urn:microsoft.com/office/officeart/2005/8/layout/process5"/>
    <dgm:cxn modelId="{7C3BE606-0CC6-42CA-B21C-5CD3F916ACDA}" type="presParOf" srcId="{1201C05C-57FA-4C11-9607-C3A93A1F4481}" destId="{8BCBDEA2-58C4-41E1-B42A-3F481082D3FD}" srcOrd="8" destOrd="0" presId="urn:microsoft.com/office/officeart/2005/8/layout/process5"/>
    <dgm:cxn modelId="{CD02CEDD-8D2B-46C9-91D8-6C6E503E3FD6}" type="presParOf" srcId="{1201C05C-57FA-4C11-9607-C3A93A1F4481}" destId="{465F0842-A643-412A-A92C-859E69DBC95E}" srcOrd="9" destOrd="0" presId="urn:microsoft.com/office/officeart/2005/8/layout/process5"/>
    <dgm:cxn modelId="{36C51B77-4D28-4CC1-8BBE-4E54DD99CDBD}" type="presParOf" srcId="{465F0842-A643-412A-A92C-859E69DBC95E}" destId="{7DB92ED7-5BFE-495A-8FD5-AE2206FA4EC1}" srcOrd="0" destOrd="0" presId="urn:microsoft.com/office/officeart/2005/8/layout/process5"/>
    <dgm:cxn modelId="{9904E32D-4110-421E-AB1C-4340AC041553}" type="presParOf" srcId="{1201C05C-57FA-4C11-9607-C3A93A1F4481}" destId="{0856E469-7D00-4898-8EB1-3C0F83F0684E}"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70B31-2796-4799-9750-63B5F09954D2}">
      <dsp:nvSpPr>
        <dsp:cNvPr id="0" name=""/>
        <dsp:cNvSpPr/>
      </dsp:nvSpPr>
      <dsp:spPr>
        <a:xfrm>
          <a:off x="1042" y="643634"/>
          <a:ext cx="2222109" cy="1333265"/>
        </a:xfrm>
        <a:prstGeom prst="roundRect">
          <a:avLst>
            <a:gd name="adj" fmla="val 10000"/>
          </a:avLst>
        </a:prstGeom>
        <a:solidFill>
          <a:schemeClr val="accent3">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1.  Gather specifications</a:t>
          </a:r>
        </a:p>
      </dsp:txBody>
      <dsp:txXfrm>
        <a:off x="40092" y="682684"/>
        <a:ext cx="2144009" cy="1255165"/>
      </dsp:txXfrm>
    </dsp:sp>
    <dsp:sp modelId="{6605AF97-988E-4FE0-A9AA-1A08FA183EB3}">
      <dsp:nvSpPr>
        <dsp:cNvPr id="0" name=""/>
        <dsp:cNvSpPr/>
      </dsp:nvSpPr>
      <dsp:spPr>
        <a:xfrm>
          <a:off x="2418697" y="1034725"/>
          <a:ext cx="471087" cy="551083"/>
        </a:xfrm>
        <a:prstGeom prst="rightArrow">
          <a:avLst>
            <a:gd name="adj1" fmla="val 60000"/>
            <a:gd name="adj2" fmla="val 50000"/>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a:off x="2418697" y="1144942"/>
        <a:ext cx="329761" cy="330649"/>
      </dsp:txXfrm>
    </dsp:sp>
    <dsp:sp modelId="{6A944399-9BAC-488E-BD2A-0322A61C3D0D}">
      <dsp:nvSpPr>
        <dsp:cNvPr id="0" name=""/>
        <dsp:cNvSpPr/>
      </dsp:nvSpPr>
      <dsp:spPr>
        <a:xfrm>
          <a:off x="3111995" y="643634"/>
          <a:ext cx="2222109" cy="1333265"/>
        </a:xfrm>
        <a:prstGeom prst="roundRect">
          <a:avLst>
            <a:gd name="adj" fmla="val 10000"/>
          </a:avLst>
        </a:prstGeom>
        <a:solidFill>
          <a:schemeClr val="accent3">
            <a:alpha val="90000"/>
            <a:hueOff val="0"/>
            <a:satOff val="0"/>
            <a:lumOff val="0"/>
            <a:alphaOff val="-8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2.  Determine test requirements</a:t>
          </a:r>
        </a:p>
      </dsp:txBody>
      <dsp:txXfrm>
        <a:off x="3151045" y="682684"/>
        <a:ext cx="2144009" cy="1255165"/>
      </dsp:txXfrm>
    </dsp:sp>
    <dsp:sp modelId="{D14C76DA-69F6-48F2-922F-FB04609B1D81}">
      <dsp:nvSpPr>
        <dsp:cNvPr id="0" name=""/>
        <dsp:cNvSpPr/>
      </dsp:nvSpPr>
      <dsp:spPr>
        <a:xfrm rot="5400000">
          <a:off x="3987506" y="2132448"/>
          <a:ext cx="471087" cy="551083"/>
        </a:xfrm>
        <a:prstGeom prst="rightArrow">
          <a:avLst>
            <a:gd name="adj1" fmla="val 60000"/>
            <a:gd name="adj2" fmla="val 50000"/>
          </a:avLst>
        </a:prstGeom>
        <a:solidFill>
          <a:schemeClr val="accent3">
            <a:shade val="90000"/>
            <a:hueOff val="0"/>
            <a:satOff val="0"/>
            <a:lumOff val="577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rot="-5400000">
        <a:off x="4057725" y="2172446"/>
        <a:ext cx="330649" cy="329761"/>
      </dsp:txXfrm>
    </dsp:sp>
    <dsp:sp modelId="{8707AC3B-AC59-416F-9B65-8F400C990211}">
      <dsp:nvSpPr>
        <dsp:cNvPr id="0" name=""/>
        <dsp:cNvSpPr/>
      </dsp:nvSpPr>
      <dsp:spPr>
        <a:xfrm>
          <a:off x="3111995" y="2865744"/>
          <a:ext cx="2222109" cy="1333265"/>
        </a:xfrm>
        <a:prstGeom prst="roundRect">
          <a:avLst>
            <a:gd name="adj" fmla="val 10000"/>
          </a:avLst>
        </a:prstGeom>
        <a:solidFill>
          <a:schemeClr val="accent3">
            <a:alpha val="90000"/>
            <a:hueOff val="0"/>
            <a:satOff val="0"/>
            <a:lumOff val="0"/>
            <a:alphaOff val="-16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3.  Develop test matrix and write test plans</a:t>
          </a:r>
        </a:p>
      </dsp:txBody>
      <dsp:txXfrm>
        <a:off x="3151045" y="2904794"/>
        <a:ext cx="2144009" cy="1255165"/>
      </dsp:txXfrm>
    </dsp:sp>
    <dsp:sp modelId="{80C4B7D3-1A02-4ACC-B2D5-493CE700912F}">
      <dsp:nvSpPr>
        <dsp:cNvPr id="0" name=""/>
        <dsp:cNvSpPr/>
      </dsp:nvSpPr>
      <dsp:spPr>
        <a:xfrm rot="10800000">
          <a:off x="2445362" y="3256835"/>
          <a:ext cx="471087" cy="551083"/>
        </a:xfrm>
        <a:prstGeom prst="rightArrow">
          <a:avLst>
            <a:gd name="adj1" fmla="val 60000"/>
            <a:gd name="adj2" fmla="val 50000"/>
          </a:avLst>
        </a:prstGeom>
        <a:solidFill>
          <a:schemeClr val="accent3">
            <a:shade val="90000"/>
            <a:hueOff val="0"/>
            <a:satOff val="0"/>
            <a:lumOff val="1154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rot="10800000">
        <a:off x="2586688" y="3367052"/>
        <a:ext cx="329761" cy="330649"/>
      </dsp:txXfrm>
    </dsp:sp>
    <dsp:sp modelId="{45C1AAB3-79FB-4AD6-93CB-E21C4AAB34F4}">
      <dsp:nvSpPr>
        <dsp:cNvPr id="0" name=""/>
        <dsp:cNvSpPr/>
      </dsp:nvSpPr>
      <dsp:spPr>
        <a:xfrm>
          <a:off x="1042" y="2865744"/>
          <a:ext cx="2222109" cy="1333265"/>
        </a:xfrm>
        <a:prstGeom prst="roundRect">
          <a:avLst>
            <a:gd name="adj" fmla="val 10000"/>
          </a:avLst>
        </a:prstGeom>
        <a:solidFill>
          <a:schemeClr val="accent3">
            <a:alpha val="90000"/>
            <a:hueOff val="0"/>
            <a:satOff val="0"/>
            <a:lumOff val="0"/>
            <a:alphaOff val="-24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4.  Execute test plan</a:t>
          </a:r>
        </a:p>
      </dsp:txBody>
      <dsp:txXfrm>
        <a:off x="40092" y="2904794"/>
        <a:ext cx="2144009" cy="1255165"/>
      </dsp:txXfrm>
    </dsp:sp>
    <dsp:sp modelId="{A32CC63D-7583-4D34-A208-84D34FABFDEB}">
      <dsp:nvSpPr>
        <dsp:cNvPr id="0" name=""/>
        <dsp:cNvSpPr/>
      </dsp:nvSpPr>
      <dsp:spPr>
        <a:xfrm rot="5400000">
          <a:off x="876553" y="4354557"/>
          <a:ext cx="471087" cy="551083"/>
        </a:xfrm>
        <a:prstGeom prst="rightArrow">
          <a:avLst>
            <a:gd name="adj1" fmla="val 60000"/>
            <a:gd name="adj2" fmla="val 50000"/>
          </a:avLst>
        </a:prstGeom>
        <a:solidFill>
          <a:schemeClr val="accent3">
            <a:shade val="90000"/>
            <a:hueOff val="0"/>
            <a:satOff val="0"/>
            <a:lumOff val="1732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rot="-5400000">
        <a:off x="946772" y="4394555"/>
        <a:ext cx="330649" cy="329761"/>
      </dsp:txXfrm>
    </dsp:sp>
    <dsp:sp modelId="{8BCBDEA2-58C4-41E1-B42A-3F481082D3FD}">
      <dsp:nvSpPr>
        <dsp:cNvPr id="0" name=""/>
        <dsp:cNvSpPr/>
      </dsp:nvSpPr>
      <dsp:spPr>
        <a:xfrm>
          <a:off x="1042" y="5087853"/>
          <a:ext cx="2222109" cy="1333265"/>
        </a:xfrm>
        <a:prstGeom prst="roundRect">
          <a:avLst>
            <a:gd name="adj" fmla="val 10000"/>
          </a:avLst>
        </a:prstGeom>
        <a:solidFill>
          <a:schemeClr val="accent3">
            <a:alpha val="90000"/>
            <a:hueOff val="0"/>
            <a:satOff val="0"/>
            <a:lumOff val="0"/>
            <a:alphaOff val="-32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5.  Evaluate results</a:t>
          </a:r>
        </a:p>
      </dsp:txBody>
      <dsp:txXfrm>
        <a:off x="40092" y="5126903"/>
        <a:ext cx="2144009" cy="1255165"/>
      </dsp:txXfrm>
    </dsp:sp>
    <dsp:sp modelId="{465F0842-A643-412A-A92C-859E69DBC95E}">
      <dsp:nvSpPr>
        <dsp:cNvPr id="0" name=""/>
        <dsp:cNvSpPr/>
      </dsp:nvSpPr>
      <dsp:spPr>
        <a:xfrm>
          <a:off x="2418697" y="5478945"/>
          <a:ext cx="471087" cy="551083"/>
        </a:xfrm>
        <a:prstGeom prst="rightArrow">
          <a:avLst>
            <a:gd name="adj1" fmla="val 60000"/>
            <a:gd name="adj2" fmla="val 50000"/>
          </a:avLst>
        </a:prstGeom>
        <a:solidFill>
          <a:schemeClr val="accent3">
            <a:shade val="90000"/>
            <a:hueOff val="0"/>
            <a:satOff val="0"/>
            <a:lumOff val="2309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a:off x="2418697" y="5589162"/>
        <a:ext cx="329761" cy="330649"/>
      </dsp:txXfrm>
    </dsp:sp>
    <dsp:sp modelId="{0856E469-7D00-4898-8EB1-3C0F83F0684E}">
      <dsp:nvSpPr>
        <dsp:cNvPr id="0" name=""/>
        <dsp:cNvSpPr/>
      </dsp:nvSpPr>
      <dsp:spPr>
        <a:xfrm>
          <a:off x="3111995" y="5087853"/>
          <a:ext cx="2222109" cy="1333265"/>
        </a:xfrm>
        <a:prstGeom prst="roundRect">
          <a:avLst>
            <a:gd name="adj" fmla="val 10000"/>
          </a:avLst>
        </a:prstGeom>
        <a:solidFill>
          <a:schemeClr val="accent3">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6.  Document deficiencies in context of “Mission Relation”</a:t>
          </a:r>
        </a:p>
      </dsp:txBody>
      <dsp:txXfrm>
        <a:off x="3151045" y="5126903"/>
        <a:ext cx="2144009" cy="12551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E70B31-2796-4799-9750-63B5F09954D2}">
      <dsp:nvSpPr>
        <dsp:cNvPr id="0" name=""/>
        <dsp:cNvSpPr/>
      </dsp:nvSpPr>
      <dsp:spPr>
        <a:xfrm>
          <a:off x="1042" y="387373"/>
          <a:ext cx="2222109" cy="1333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1.  Gather Warfare Analysis Data</a:t>
          </a:r>
        </a:p>
      </dsp:txBody>
      <dsp:txXfrm>
        <a:off x="40092" y="426423"/>
        <a:ext cx="2144009" cy="1255165"/>
      </dsp:txXfrm>
    </dsp:sp>
    <dsp:sp modelId="{6605AF97-988E-4FE0-A9AA-1A08FA183EB3}">
      <dsp:nvSpPr>
        <dsp:cNvPr id="0" name=""/>
        <dsp:cNvSpPr/>
      </dsp:nvSpPr>
      <dsp:spPr>
        <a:xfrm>
          <a:off x="2418697" y="778464"/>
          <a:ext cx="471087" cy="5510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a:off x="2418697" y="888681"/>
        <a:ext cx="329761" cy="330649"/>
      </dsp:txXfrm>
    </dsp:sp>
    <dsp:sp modelId="{6A944399-9BAC-488E-BD2A-0322A61C3D0D}">
      <dsp:nvSpPr>
        <dsp:cNvPr id="0" name=""/>
        <dsp:cNvSpPr/>
      </dsp:nvSpPr>
      <dsp:spPr>
        <a:xfrm>
          <a:off x="3111995" y="387373"/>
          <a:ext cx="2222109" cy="1333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2. Gather System Specifications</a:t>
          </a:r>
        </a:p>
      </dsp:txBody>
      <dsp:txXfrm>
        <a:off x="3151045" y="426423"/>
        <a:ext cx="2144009" cy="1255165"/>
      </dsp:txXfrm>
    </dsp:sp>
    <dsp:sp modelId="{D14C76DA-69F6-48F2-922F-FB04609B1D81}">
      <dsp:nvSpPr>
        <dsp:cNvPr id="0" name=""/>
        <dsp:cNvSpPr/>
      </dsp:nvSpPr>
      <dsp:spPr>
        <a:xfrm rot="5400000">
          <a:off x="3987506" y="1876186"/>
          <a:ext cx="471087" cy="5510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rot="-5400000">
        <a:off x="4057725" y="1916184"/>
        <a:ext cx="330649" cy="329761"/>
      </dsp:txXfrm>
    </dsp:sp>
    <dsp:sp modelId="{8707AC3B-AC59-416F-9B65-8F400C990211}">
      <dsp:nvSpPr>
        <dsp:cNvPr id="0" name=""/>
        <dsp:cNvSpPr/>
      </dsp:nvSpPr>
      <dsp:spPr>
        <a:xfrm>
          <a:off x="3111995" y="2609483"/>
          <a:ext cx="2222109" cy="1333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3.  Complete MBTD 12 Step Process</a:t>
          </a:r>
        </a:p>
      </dsp:txBody>
      <dsp:txXfrm>
        <a:off x="3151045" y="2648533"/>
        <a:ext cx="2144009" cy="1255165"/>
      </dsp:txXfrm>
    </dsp:sp>
    <dsp:sp modelId="{80C4B7D3-1A02-4ACC-B2D5-493CE700912F}">
      <dsp:nvSpPr>
        <dsp:cNvPr id="0" name=""/>
        <dsp:cNvSpPr/>
      </dsp:nvSpPr>
      <dsp:spPr>
        <a:xfrm rot="10800000">
          <a:off x="2445362" y="3000574"/>
          <a:ext cx="471087" cy="5510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rot="10800000">
        <a:off x="2586688" y="3110791"/>
        <a:ext cx="329761" cy="330649"/>
      </dsp:txXfrm>
    </dsp:sp>
    <dsp:sp modelId="{45C1AAB3-79FB-4AD6-93CB-E21C4AAB34F4}">
      <dsp:nvSpPr>
        <dsp:cNvPr id="0" name=""/>
        <dsp:cNvSpPr/>
      </dsp:nvSpPr>
      <dsp:spPr>
        <a:xfrm>
          <a:off x="1042" y="2609483"/>
          <a:ext cx="2222109" cy="1333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4.  Execute test plan</a:t>
          </a:r>
        </a:p>
      </dsp:txBody>
      <dsp:txXfrm>
        <a:off x="40092" y="2648533"/>
        <a:ext cx="2144009" cy="1255165"/>
      </dsp:txXfrm>
    </dsp:sp>
    <dsp:sp modelId="{A32CC63D-7583-4D34-A208-84D34FABFDEB}">
      <dsp:nvSpPr>
        <dsp:cNvPr id="0" name=""/>
        <dsp:cNvSpPr/>
      </dsp:nvSpPr>
      <dsp:spPr>
        <a:xfrm rot="5400000">
          <a:off x="876553" y="4098296"/>
          <a:ext cx="471087" cy="5510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rot="-5400000">
        <a:off x="946772" y="4138294"/>
        <a:ext cx="330649" cy="329761"/>
      </dsp:txXfrm>
    </dsp:sp>
    <dsp:sp modelId="{8BCBDEA2-58C4-41E1-B42A-3F481082D3FD}">
      <dsp:nvSpPr>
        <dsp:cNvPr id="0" name=""/>
        <dsp:cNvSpPr/>
      </dsp:nvSpPr>
      <dsp:spPr>
        <a:xfrm>
          <a:off x="1042" y="4831592"/>
          <a:ext cx="2222109" cy="1333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5.  Evaluate Mission Capability </a:t>
          </a:r>
        </a:p>
      </dsp:txBody>
      <dsp:txXfrm>
        <a:off x="40092" y="4870642"/>
        <a:ext cx="2144009" cy="1255165"/>
      </dsp:txXfrm>
    </dsp:sp>
    <dsp:sp modelId="{465F0842-A643-412A-A92C-859E69DBC95E}">
      <dsp:nvSpPr>
        <dsp:cNvPr id="0" name=""/>
        <dsp:cNvSpPr/>
      </dsp:nvSpPr>
      <dsp:spPr>
        <a:xfrm>
          <a:off x="2418697" y="5222683"/>
          <a:ext cx="471087" cy="5510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tx1"/>
            </a:solidFill>
          </a:endParaRPr>
        </a:p>
      </dsp:txBody>
      <dsp:txXfrm>
        <a:off x="2418697" y="5332900"/>
        <a:ext cx="329761" cy="330649"/>
      </dsp:txXfrm>
    </dsp:sp>
    <dsp:sp modelId="{0856E469-7D00-4898-8EB1-3C0F83F0684E}">
      <dsp:nvSpPr>
        <dsp:cNvPr id="0" name=""/>
        <dsp:cNvSpPr/>
      </dsp:nvSpPr>
      <dsp:spPr>
        <a:xfrm>
          <a:off x="3111995" y="4831592"/>
          <a:ext cx="2222109" cy="13332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6. Document results and deficiencies</a:t>
          </a:r>
        </a:p>
      </dsp:txBody>
      <dsp:txXfrm>
        <a:off x="3151045" y="4870642"/>
        <a:ext cx="2144009" cy="125516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C131017-CCBC-485E-B8F3-5801F52DD360}" type="datetimeFigureOut">
              <a:rPr lang="en-US" smtClean="0"/>
              <a:t>5/13/2019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E42D634-86A6-4FF2-9CAF-2EFE8DB2A243}" type="slidenum">
              <a:rPr lang="en-US" smtClean="0"/>
              <a:t>‹#›</a:t>
            </a:fld>
            <a:endParaRPr lang="en-US" dirty="0"/>
          </a:p>
        </p:txBody>
      </p:sp>
    </p:spTree>
    <p:extLst>
      <p:ext uri="{BB962C8B-B14F-4D97-AF65-F5344CB8AC3E}">
        <p14:creationId xmlns:p14="http://schemas.microsoft.com/office/powerpoint/2010/main" val="4174416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Insert Slide Title Here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6580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5/13/2019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9307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93424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55035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79162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12677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70671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876615" y="2676598"/>
            <a:ext cx="11209628" cy="640936"/>
          </a:xfrm>
          <a:prstGeom prst="rect">
            <a:avLst/>
          </a:prstGeom>
        </p:spPr>
        <p:txBody>
          <a:bodyPr/>
          <a:lstStyle>
            <a:lvl1pPr marL="0" indent="0" algn="r">
              <a:buNone/>
              <a:defRPr sz="4000" baseline="0">
                <a:solidFill>
                  <a:srgbClr val="19264F"/>
                </a:solidFill>
                <a:latin typeface="Arial Black" panose="020B0A04020102020204" pitchFamily="34" charset="0"/>
              </a:defRPr>
            </a:lvl1pPr>
          </a:lstStyle>
          <a:p>
            <a:pPr lvl="0"/>
            <a:r>
              <a:rPr lang="en-US" dirty="0"/>
              <a:t>Insert Title of Brief</a:t>
            </a:r>
          </a:p>
        </p:txBody>
      </p:sp>
      <p:sp>
        <p:nvSpPr>
          <p:cNvPr id="7" name="Text Placeholder 6"/>
          <p:cNvSpPr>
            <a:spLocks noGrp="1"/>
          </p:cNvSpPr>
          <p:nvPr>
            <p:ph type="body" sz="quarter" idx="11" hasCustomPrompt="1"/>
          </p:nvPr>
        </p:nvSpPr>
        <p:spPr>
          <a:xfrm>
            <a:off x="876615" y="3329429"/>
            <a:ext cx="11209629" cy="327199"/>
          </a:xfrm>
          <a:prstGeom prst="rect">
            <a:avLst/>
          </a:prstGeom>
        </p:spPr>
        <p:txBody>
          <a:bodyPr/>
          <a:lstStyle>
            <a:lvl1pPr marL="0" indent="0" algn="r">
              <a:buNone/>
              <a:defRPr sz="1800" baseline="0">
                <a:solidFill>
                  <a:srgbClr val="19264F"/>
                </a:solidFill>
                <a:latin typeface="Arial Black" panose="020B0A04020102020204" pitchFamily="34" charset="0"/>
              </a:defRPr>
            </a:lvl1pPr>
          </a:lstStyle>
          <a:p>
            <a:pPr lvl="0"/>
            <a:r>
              <a:rPr lang="en-US" dirty="0"/>
              <a:t>DAY MONTH YEAR</a:t>
            </a:r>
          </a:p>
        </p:txBody>
      </p:sp>
      <p:sp>
        <p:nvSpPr>
          <p:cNvPr id="9" name="Text Placeholder 8"/>
          <p:cNvSpPr>
            <a:spLocks noGrp="1"/>
          </p:cNvSpPr>
          <p:nvPr>
            <p:ph type="body" sz="quarter" idx="12" hasCustomPrompt="1"/>
          </p:nvPr>
        </p:nvSpPr>
        <p:spPr>
          <a:xfrm>
            <a:off x="876615" y="3662543"/>
            <a:ext cx="11209628" cy="236789"/>
          </a:xfrm>
          <a:prstGeom prst="rect">
            <a:avLst/>
          </a:prstGeom>
        </p:spPr>
        <p:txBody>
          <a:bodyPr/>
          <a:lstStyle>
            <a:lvl1pPr marL="0" indent="0" algn="r">
              <a:buNone/>
              <a:defRPr sz="1050" baseline="0">
                <a:solidFill>
                  <a:srgbClr val="19264F"/>
                </a:solidFill>
              </a:defRPr>
            </a:lvl1pPr>
          </a:lstStyle>
          <a:p>
            <a:pPr lvl="0"/>
            <a:r>
              <a:rPr lang="en-US" dirty="0"/>
              <a:t>Presented to: External Stakeholder</a:t>
            </a:r>
          </a:p>
        </p:txBody>
      </p:sp>
      <p:sp>
        <p:nvSpPr>
          <p:cNvPr id="11" name="Text Placeholder 10"/>
          <p:cNvSpPr>
            <a:spLocks noGrp="1"/>
          </p:cNvSpPr>
          <p:nvPr>
            <p:ph type="body" sz="quarter" idx="13" hasCustomPrompt="1"/>
          </p:nvPr>
        </p:nvSpPr>
        <p:spPr>
          <a:xfrm>
            <a:off x="876615" y="3903728"/>
            <a:ext cx="11209627" cy="225974"/>
          </a:xfrm>
          <a:prstGeom prst="rect">
            <a:avLst/>
          </a:prstGeom>
        </p:spPr>
        <p:txBody>
          <a:bodyPr/>
          <a:lstStyle>
            <a:lvl1pPr marL="0" indent="0" algn="r">
              <a:buNone/>
              <a:defRPr sz="1050" baseline="0">
                <a:solidFill>
                  <a:srgbClr val="19264F"/>
                </a:solidFill>
              </a:defRPr>
            </a:lvl1pPr>
          </a:lstStyle>
          <a:p>
            <a:pPr lvl="0"/>
            <a:r>
              <a:rPr lang="en-US" dirty="0"/>
              <a:t>Presented by: VADM Dean Peters, Commander, NAVAIR</a:t>
            </a:r>
          </a:p>
        </p:txBody>
      </p:sp>
    </p:spTree>
    <p:extLst>
      <p:ext uri="{BB962C8B-B14F-4D97-AF65-F5344CB8AC3E}">
        <p14:creationId xmlns:p14="http://schemas.microsoft.com/office/powerpoint/2010/main" val="160197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Insert Slide Title Here</a:t>
            </a:r>
          </a:p>
        </p:txBody>
      </p:sp>
      <p:sp>
        <p:nvSpPr>
          <p:cNvPr id="3" name="Content Placeholder 2"/>
          <p:cNvSpPr>
            <a:spLocks noGrp="1"/>
          </p:cNvSpPr>
          <p:nvPr>
            <p:ph sz="half" idx="1"/>
          </p:nvPr>
        </p:nvSpPr>
        <p:spPr>
          <a:xfrm>
            <a:off x="405293" y="959742"/>
            <a:ext cx="5589108" cy="5554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59742"/>
            <a:ext cx="5589107" cy="55544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91745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068061" y="68392"/>
            <a:ext cx="10718647" cy="646331"/>
          </a:xfrm>
        </p:spPr>
        <p:txBody>
          <a:bodyPr/>
          <a:lstStyle/>
          <a:p>
            <a:r>
              <a:rPr lang="en-US" dirty="0"/>
              <a:t>Insert Slide Title Here</a:t>
            </a:r>
          </a:p>
        </p:txBody>
      </p:sp>
    </p:spTree>
    <p:extLst>
      <p:ext uri="{BB962C8B-B14F-4D97-AF65-F5344CB8AC3E}">
        <p14:creationId xmlns:p14="http://schemas.microsoft.com/office/powerpoint/2010/main" val="3954544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876615" y="2676598"/>
            <a:ext cx="11209628" cy="640936"/>
          </a:xfrm>
          <a:prstGeom prst="rect">
            <a:avLst/>
          </a:prstGeom>
        </p:spPr>
        <p:txBody>
          <a:bodyPr/>
          <a:lstStyle>
            <a:lvl1pPr marL="0" indent="0" algn="r">
              <a:buNone/>
              <a:defRPr sz="4000" baseline="0">
                <a:solidFill>
                  <a:srgbClr val="19264F"/>
                </a:solidFill>
                <a:latin typeface="Arial Black" panose="020B0A04020102020204" pitchFamily="34" charset="0"/>
              </a:defRPr>
            </a:lvl1pPr>
          </a:lstStyle>
          <a:p>
            <a:pPr lvl="0"/>
            <a:r>
              <a:rPr lang="en-US" dirty="0"/>
              <a:t>Insert Title of Brief</a:t>
            </a:r>
          </a:p>
        </p:txBody>
      </p:sp>
      <p:sp>
        <p:nvSpPr>
          <p:cNvPr id="7" name="Text Placeholder 6"/>
          <p:cNvSpPr>
            <a:spLocks noGrp="1"/>
          </p:cNvSpPr>
          <p:nvPr>
            <p:ph type="body" sz="quarter" idx="11" hasCustomPrompt="1"/>
          </p:nvPr>
        </p:nvSpPr>
        <p:spPr>
          <a:xfrm>
            <a:off x="876615" y="3329429"/>
            <a:ext cx="11209629" cy="327199"/>
          </a:xfrm>
          <a:prstGeom prst="rect">
            <a:avLst/>
          </a:prstGeom>
        </p:spPr>
        <p:txBody>
          <a:bodyPr/>
          <a:lstStyle>
            <a:lvl1pPr marL="0" indent="0" algn="r">
              <a:buNone/>
              <a:defRPr sz="1800" baseline="0">
                <a:solidFill>
                  <a:srgbClr val="19264F"/>
                </a:solidFill>
                <a:latin typeface="Arial Black" panose="020B0A04020102020204" pitchFamily="34" charset="0"/>
              </a:defRPr>
            </a:lvl1pPr>
          </a:lstStyle>
          <a:p>
            <a:pPr lvl="0"/>
            <a:r>
              <a:rPr lang="en-US" dirty="0"/>
              <a:t>DAY MONTH YEAR</a:t>
            </a:r>
          </a:p>
        </p:txBody>
      </p:sp>
      <p:sp>
        <p:nvSpPr>
          <p:cNvPr id="9" name="Text Placeholder 8"/>
          <p:cNvSpPr>
            <a:spLocks noGrp="1"/>
          </p:cNvSpPr>
          <p:nvPr>
            <p:ph type="body" sz="quarter" idx="12" hasCustomPrompt="1"/>
          </p:nvPr>
        </p:nvSpPr>
        <p:spPr>
          <a:xfrm>
            <a:off x="876615" y="3662543"/>
            <a:ext cx="11209628" cy="236789"/>
          </a:xfrm>
          <a:prstGeom prst="rect">
            <a:avLst/>
          </a:prstGeom>
        </p:spPr>
        <p:txBody>
          <a:bodyPr/>
          <a:lstStyle>
            <a:lvl1pPr marL="0" indent="0" algn="r">
              <a:buNone/>
              <a:defRPr sz="1050" baseline="0">
                <a:solidFill>
                  <a:srgbClr val="19264F"/>
                </a:solidFill>
              </a:defRPr>
            </a:lvl1pPr>
          </a:lstStyle>
          <a:p>
            <a:pPr lvl="0"/>
            <a:r>
              <a:rPr lang="en-US" dirty="0"/>
              <a:t>Presented to: External Stakeholder</a:t>
            </a:r>
          </a:p>
        </p:txBody>
      </p:sp>
      <p:sp>
        <p:nvSpPr>
          <p:cNvPr id="11" name="Text Placeholder 10"/>
          <p:cNvSpPr>
            <a:spLocks noGrp="1"/>
          </p:cNvSpPr>
          <p:nvPr>
            <p:ph type="body" sz="quarter" idx="13" hasCustomPrompt="1"/>
          </p:nvPr>
        </p:nvSpPr>
        <p:spPr>
          <a:xfrm>
            <a:off x="876615" y="3903728"/>
            <a:ext cx="11209627" cy="225974"/>
          </a:xfrm>
          <a:prstGeom prst="rect">
            <a:avLst/>
          </a:prstGeom>
        </p:spPr>
        <p:txBody>
          <a:bodyPr/>
          <a:lstStyle>
            <a:lvl1pPr marL="0" indent="0" algn="r">
              <a:buNone/>
              <a:defRPr sz="1050" baseline="0">
                <a:solidFill>
                  <a:srgbClr val="19264F"/>
                </a:solidFill>
              </a:defRPr>
            </a:lvl1pPr>
          </a:lstStyle>
          <a:p>
            <a:pPr lvl="0"/>
            <a:r>
              <a:rPr lang="en-US" dirty="0"/>
              <a:t>Presented by: VADM Dean Peters, Commander, NAVAIR</a:t>
            </a:r>
          </a:p>
        </p:txBody>
      </p:sp>
    </p:spTree>
    <p:extLst>
      <p:ext uri="{BB962C8B-B14F-4D97-AF65-F5344CB8AC3E}">
        <p14:creationId xmlns:p14="http://schemas.microsoft.com/office/powerpoint/2010/main" val="342015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093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5/13/2019</a:t>
            </a:fld>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76767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2804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5/13/2019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81412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5/13/2019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67786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1.pn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Straight Connector 9"/>
          <p:cNvCxnSpPr/>
          <p:nvPr userDrawn="1"/>
        </p:nvCxnSpPr>
        <p:spPr>
          <a:xfrm>
            <a:off x="0" y="6563552"/>
            <a:ext cx="12192000" cy="0"/>
          </a:xfrm>
          <a:prstGeom prst="line">
            <a:avLst/>
          </a:prstGeom>
          <a:ln>
            <a:solidFill>
              <a:srgbClr val="D9D9D9"/>
            </a:solidFill>
            <a:tailEnd type="none" w="sm" len="sm"/>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068061" y="68392"/>
            <a:ext cx="10718647" cy="646331"/>
          </a:xfrm>
          <a:prstGeom prst="rect">
            <a:avLst/>
          </a:prstGeom>
        </p:spPr>
        <p:txBody>
          <a:bodyPr vert="horz" lIns="91440" tIns="45720" rIns="91440" bIns="45720" rtlCol="0" anchor="ctr">
            <a:normAutofit/>
          </a:bodyPr>
          <a:lstStyle/>
          <a:p>
            <a:r>
              <a:rPr lang="en-US" dirty="0"/>
              <a:t>Insert Slide Title Here</a:t>
            </a:r>
          </a:p>
        </p:txBody>
      </p:sp>
      <p:sp>
        <p:nvSpPr>
          <p:cNvPr id="3" name="Text Placeholder 2"/>
          <p:cNvSpPr>
            <a:spLocks noGrp="1"/>
          </p:cNvSpPr>
          <p:nvPr>
            <p:ph type="body" idx="1"/>
          </p:nvPr>
        </p:nvSpPr>
        <p:spPr>
          <a:xfrm>
            <a:off x="405292" y="974856"/>
            <a:ext cx="11381416" cy="5539299"/>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Edit Master text styles</a:t>
            </a:r>
          </a:p>
          <a:p>
            <a:pPr marL="685800" marR="0" lvl="1" indent="-228600" algn="l" defTabSz="914400" rtl="0" eaLnBrk="1" fontAlgn="auto" latinLnBrk="0" hangingPunct="1">
              <a:lnSpc>
                <a:spcPct val="90000"/>
              </a:lnSpc>
              <a:spcBef>
                <a:spcPts val="500"/>
              </a:spcBef>
              <a:spcAft>
                <a:spcPts val="0"/>
              </a:spcAft>
              <a:buClrTx/>
              <a:buSzPct val="85000"/>
              <a:buFont typeface="Wingdings" panose="05000000000000000000" pitchFamily="2" charset="2"/>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1143000" marR="0" lvl="2" indent="-228600" algn="l" defTabSz="914400" rtl="0" eaLnBrk="1" fontAlgn="auto" latinLnBrk="0" hangingPunct="1">
              <a:lnSpc>
                <a:spcPct val="90000"/>
              </a:lnSpc>
              <a:spcBef>
                <a:spcPts val="500"/>
              </a:spcBef>
              <a:spcAft>
                <a:spcPts val="0"/>
              </a:spcAft>
              <a:buClrTx/>
              <a:buSzPct val="85000"/>
              <a:buFont typeface="Wingdings" panose="05000000000000000000" pitchFamily="2" charset="2"/>
              <a:buChar char="§"/>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Third level</a:t>
            </a:r>
          </a:p>
          <a:p>
            <a:pPr marL="1600200" marR="0" lvl="3" indent="-228600" algn="l" defTabSz="914400" rtl="0" eaLnBrk="1" fontAlgn="auto" latinLnBrk="0" hangingPunct="1">
              <a:lnSpc>
                <a:spcPct val="90000"/>
              </a:lnSpc>
              <a:spcBef>
                <a:spcPts val="500"/>
              </a:spcBef>
              <a:spcAft>
                <a:spcPts val="0"/>
              </a:spcAft>
              <a:buClrTx/>
              <a:buSzPct val="8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Fourth level</a:t>
            </a:r>
          </a:p>
          <a:p>
            <a:pPr marL="2057400" marR="0" lvl="4" indent="-228600" algn="l" defTabSz="914400" rtl="0" eaLnBrk="1" fontAlgn="auto" latinLnBrk="0" hangingPunct="1">
              <a:lnSpc>
                <a:spcPct val="90000"/>
              </a:lnSpc>
              <a:spcBef>
                <a:spcPts val="500"/>
              </a:spcBef>
              <a:spcAft>
                <a:spcPts val="0"/>
              </a:spcAft>
              <a:buClrTx/>
              <a:buSzPct val="80000"/>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Fifth level</a:t>
            </a:r>
          </a:p>
        </p:txBody>
      </p:sp>
      <p:cxnSp>
        <p:nvCxnSpPr>
          <p:cNvPr id="8" name="Straight Connector 7"/>
          <p:cNvCxnSpPr/>
          <p:nvPr userDrawn="1"/>
        </p:nvCxnSpPr>
        <p:spPr>
          <a:xfrm>
            <a:off x="11785600" y="658100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a:xfrm>
            <a:off x="11815187" y="6579971"/>
            <a:ext cx="319318" cy="253916"/>
          </a:xfrm>
          <a:prstGeom prst="rect">
            <a:avLst/>
          </a:prstGeom>
        </p:spPr>
        <p:txBody>
          <a:bodyPr wrap="none">
            <a:spAutoFit/>
          </a:bodyPr>
          <a:lstStyle/>
          <a:p>
            <a:pPr algn="ctr"/>
            <a:fld id="{FC2E114B-E2B2-4115-9F42-B354EA0B1697}" type="slidenum">
              <a:rPr lang="en-US" sz="1050" b="0" smtClean="0">
                <a:solidFill>
                  <a:schemeClr val="bg1">
                    <a:lumMod val="50000"/>
                  </a:schemeClr>
                </a:solidFill>
                <a:latin typeface="Arial Narrow" panose="020B0606020202030204" pitchFamily="34" charset="0"/>
              </a:rPr>
              <a:pPr algn="ctr"/>
              <a:t>‹#›</a:t>
            </a:fld>
            <a:endParaRPr lang="en-US" sz="1050" b="0" dirty="0">
              <a:solidFill>
                <a:schemeClr val="bg1">
                  <a:lumMod val="50000"/>
                </a:schemeClr>
              </a:solidFill>
              <a:latin typeface="Arial Narrow" panose="020B0606020202030204" pitchFamily="34" charset="0"/>
            </a:endParaRPr>
          </a:p>
        </p:txBody>
      </p:sp>
      <p:pic>
        <p:nvPicPr>
          <p:cNvPr id="15" name="Picture 14"/>
          <p:cNvPicPr>
            <a:picLocks noChangeAspect="1"/>
          </p:cNvPicPr>
          <p:nvPr userDrawn="1"/>
        </p:nvPicPr>
        <p:blipFill rotWithShape="1">
          <a:blip r:embed="rId6">
            <a:extLst>
              <a:ext uri="{28A0092B-C50C-407E-A947-70E740481C1C}">
                <a14:useLocalDpi xmlns:a14="http://schemas.microsoft.com/office/drawing/2010/main" val="0"/>
              </a:ext>
            </a:extLst>
          </a:blip>
          <a:srcRect l="9962" t="22797" r="9960" b="41394"/>
          <a:stretch/>
        </p:blipFill>
        <p:spPr>
          <a:xfrm>
            <a:off x="30228" y="6612535"/>
            <a:ext cx="1471101" cy="196482"/>
          </a:xfrm>
          <a:prstGeom prst="rect">
            <a:avLst/>
          </a:prstGeom>
        </p:spPr>
      </p:pic>
      <p:pic>
        <p:nvPicPr>
          <p:cNvPr id="11" name="Picture 10"/>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0229" y="24508"/>
            <a:ext cx="1006421" cy="914400"/>
          </a:xfrm>
          <a:prstGeom prst="rect">
            <a:avLst/>
          </a:prstGeom>
        </p:spPr>
      </p:pic>
    </p:spTree>
    <p:extLst>
      <p:ext uri="{BB962C8B-B14F-4D97-AF65-F5344CB8AC3E}">
        <p14:creationId xmlns:p14="http://schemas.microsoft.com/office/powerpoint/2010/main" val="304793867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Lst>
  <p:txStyles>
    <p:titleStyle>
      <a:lvl1pPr algn="ctr" defTabSz="914400" rtl="0" eaLnBrk="1" latinLnBrk="0" hangingPunct="1">
        <a:lnSpc>
          <a:spcPct val="90000"/>
        </a:lnSpc>
        <a:spcBef>
          <a:spcPct val="0"/>
        </a:spcBef>
        <a:buNone/>
        <a:defRPr sz="4000" kern="1200" baseline="0">
          <a:solidFill>
            <a:srgbClr val="19264F"/>
          </a:solidFill>
          <a:latin typeface="Arial Black" panose="020B0A04020102020204" pitchFamily="34" charset="0"/>
          <a:ea typeface="+mj-ea"/>
          <a:cs typeface="+mj-cs"/>
        </a:defRPr>
      </a:lvl1pPr>
    </p:titleStyle>
    <p:body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800" kern="1200">
          <a:solidFill>
            <a:schemeClr val="tx1"/>
          </a:solidFill>
          <a:latin typeface="Arial" panose="020B0604020202020204" pitchFamily="34" charset="0"/>
          <a:ea typeface="+mn-ea"/>
          <a:cs typeface="Arial" panose="020B0604020202020204" pitchFamily="34" charset="0"/>
        </a:defRPr>
      </a:lvl1pPr>
      <a:lvl2pPr marL="685800" marR="0" indent="-228600" algn="l" defTabSz="914400" rtl="0" eaLnBrk="1" fontAlgn="auto" latinLnBrk="0" hangingPunct="1">
        <a:lnSpc>
          <a:spcPct val="90000"/>
        </a:lnSpc>
        <a:spcBef>
          <a:spcPts val="500"/>
        </a:spcBef>
        <a:spcAft>
          <a:spcPts val="0"/>
        </a:spcAft>
        <a:buClrTx/>
        <a:buSzPct val="85000"/>
        <a:buFont typeface="Wingdings" panose="05000000000000000000" pitchFamily="2" charset="2"/>
        <a:buChar char="§"/>
        <a:tabLst/>
        <a:defRPr sz="2400" kern="1200">
          <a:solidFill>
            <a:schemeClr val="tx1"/>
          </a:solidFill>
          <a:latin typeface="Arial" panose="020B0604020202020204" pitchFamily="34" charset="0"/>
          <a:ea typeface="+mn-ea"/>
          <a:cs typeface="Arial" panose="020B0604020202020204" pitchFamily="34" charset="0"/>
        </a:defRPr>
      </a:lvl2pPr>
      <a:lvl3pPr marL="1143000" marR="0" indent="-228600" algn="l" defTabSz="914400" rtl="0" eaLnBrk="1" fontAlgn="auto" latinLnBrk="0" hangingPunct="1">
        <a:lnSpc>
          <a:spcPct val="90000"/>
        </a:lnSpc>
        <a:spcBef>
          <a:spcPts val="500"/>
        </a:spcBef>
        <a:spcAft>
          <a:spcPts val="0"/>
        </a:spcAft>
        <a:buClrTx/>
        <a:buSzPct val="85000"/>
        <a:buFont typeface="Wingdings" panose="05000000000000000000" pitchFamily="2" charset="2"/>
        <a:buChar char="§"/>
        <a:tabLst/>
        <a:defRPr sz="2000" kern="1200">
          <a:solidFill>
            <a:schemeClr val="tx1"/>
          </a:solidFill>
          <a:latin typeface="Arial" panose="020B0604020202020204" pitchFamily="34" charset="0"/>
          <a:ea typeface="+mn-ea"/>
          <a:cs typeface="Arial" panose="020B0604020202020204" pitchFamily="34" charset="0"/>
        </a:defRPr>
      </a:lvl3pPr>
      <a:lvl4pPr marL="1600200" marR="0" indent="-228600" algn="l" defTabSz="914400" rtl="0" eaLnBrk="1" fontAlgn="auto" latinLnBrk="0" hangingPunct="1">
        <a:lnSpc>
          <a:spcPct val="90000"/>
        </a:lnSpc>
        <a:spcBef>
          <a:spcPts val="500"/>
        </a:spcBef>
        <a:spcAft>
          <a:spcPts val="0"/>
        </a:spcAft>
        <a:buClrTx/>
        <a:buSzPct val="80000"/>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4pPr>
      <a:lvl5pPr marL="2057400" marR="0" indent="-228600" algn="l" defTabSz="914400" rtl="0" eaLnBrk="1" fontAlgn="auto" latinLnBrk="0" hangingPunct="1">
        <a:lnSpc>
          <a:spcPct val="90000"/>
        </a:lnSpc>
        <a:spcBef>
          <a:spcPts val="500"/>
        </a:spcBef>
        <a:spcAft>
          <a:spcPts val="0"/>
        </a:spcAft>
        <a:buClrTx/>
        <a:buSzPct val="80000"/>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5/13/2019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cxnSp>
        <p:nvCxnSpPr>
          <p:cNvPr id="7" name="Straight Connector 6"/>
          <p:cNvCxnSpPr/>
          <p:nvPr userDrawn="1"/>
        </p:nvCxnSpPr>
        <p:spPr>
          <a:xfrm>
            <a:off x="0" y="6563552"/>
            <a:ext cx="12192000" cy="0"/>
          </a:xfrm>
          <a:prstGeom prst="line">
            <a:avLst/>
          </a:prstGeom>
          <a:ln>
            <a:solidFill>
              <a:srgbClr val="D9D9D9"/>
            </a:solidFill>
            <a:tailEnd type="none" w="sm" len="sm"/>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0229" y="24508"/>
            <a:ext cx="1006421" cy="914400"/>
          </a:xfrm>
          <a:prstGeom prst="rect">
            <a:avLst/>
          </a:prstGeom>
        </p:spPr>
      </p:pic>
      <p:cxnSp>
        <p:nvCxnSpPr>
          <p:cNvPr id="9" name="Straight Connector 8"/>
          <p:cNvCxnSpPr/>
          <p:nvPr userDrawn="1"/>
        </p:nvCxnSpPr>
        <p:spPr>
          <a:xfrm>
            <a:off x="11785600" y="6581001"/>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11815187" y="6579971"/>
            <a:ext cx="319318" cy="253916"/>
          </a:xfrm>
          <a:prstGeom prst="rect">
            <a:avLst/>
          </a:prstGeom>
        </p:spPr>
        <p:txBody>
          <a:bodyPr wrap="none">
            <a:spAutoFit/>
          </a:bodyPr>
          <a:lstStyle/>
          <a:p>
            <a:pPr algn="ctr"/>
            <a:fld id="{FC2E114B-E2B2-4115-9F42-B354EA0B1697}" type="slidenum">
              <a:rPr lang="en-US" sz="1050" b="0" smtClean="0">
                <a:solidFill>
                  <a:schemeClr val="bg1">
                    <a:lumMod val="50000"/>
                  </a:schemeClr>
                </a:solidFill>
                <a:latin typeface="Arial Narrow" panose="020B0606020202030204" pitchFamily="34" charset="0"/>
              </a:rPr>
              <a:pPr algn="ctr"/>
              <a:t>‹#›</a:t>
            </a:fld>
            <a:endParaRPr lang="en-US" sz="1050" b="0" dirty="0">
              <a:solidFill>
                <a:schemeClr val="bg1">
                  <a:lumMod val="50000"/>
                </a:schemeClr>
              </a:solidFill>
              <a:latin typeface="Arial Narrow" panose="020B0606020202030204" pitchFamily="34" charset="0"/>
            </a:endParaRPr>
          </a:p>
        </p:txBody>
      </p:sp>
      <p:pic>
        <p:nvPicPr>
          <p:cNvPr id="11" name="Picture 10"/>
          <p:cNvPicPr>
            <a:picLocks noChangeAspect="1"/>
          </p:cNvPicPr>
          <p:nvPr userDrawn="1"/>
        </p:nvPicPr>
        <p:blipFill rotWithShape="1">
          <a:blip r:embed="rId15">
            <a:extLst>
              <a:ext uri="{28A0092B-C50C-407E-A947-70E740481C1C}">
                <a14:useLocalDpi xmlns:a14="http://schemas.microsoft.com/office/drawing/2010/main" val="0"/>
              </a:ext>
            </a:extLst>
          </a:blip>
          <a:srcRect l="9962" t="22797" r="9960" b="41394"/>
          <a:stretch/>
        </p:blipFill>
        <p:spPr>
          <a:xfrm>
            <a:off x="30228" y="6612535"/>
            <a:ext cx="1471101" cy="196482"/>
          </a:xfrm>
          <a:prstGeom prst="rect">
            <a:avLst/>
          </a:prstGeom>
        </p:spPr>
      </p:pic>
    </p:spTree>
    <p:extLst>
      <p:ext uri="{BB962C8B-B14F-4D97-AF65-F5344CB8AC3E}">
        <p14:creationId xmlns:p14="http://schemas.microsoft.com/office/powerpoint/2010/main" val="1704630337"/>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9.jfif"/><Relationship Id="rId2" Type="http://schemas.openxmlformats.org/officeDocument/2006/relationships/image" Target="../media/image18.png"/><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jf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11.jpeg"/><Relationship Id="rId7" Type="http://schemas.openxmlformats.org/officeDocument/2006/relationships/diagramData" Target="../diagrams/data1.xml"/><Relationship Id="rId2" Type="http://schemas.openxmlformats.org/officeDocument/2006/relationships/image" Target="../media/image10.jpeg"/><Relationship Id="rId1" Type="http://schemas.openxmlformats.org/officeDocument/2006/relationships/slideLayout" Target="../slideLayouts/slideLayout3.xml"/><Relationship Id="rId6" Type="http://schemas.openxmlformats.org/officeDocument/2006/relationships/image" Target="../media/image14.png"/><Relationship Id="rId11" Type="http://schemas.microsoft.com/office/2007/relationships/diagramDrawing" Target="../diagrams/drawing1.xml"/><Relationship Id="rId5" Type="http://schemas.openxmlformats.org/officeDocument/2006/relationships/image" Target="../media/image13.png"/><Relationship Id="rId10" Type="http://schemas.openxmlformats.org/officeDocument/2006/relationships/diagramColors" Target="../diagrams/colors1.xml"/><Relationship Id="rId4" Type="http://schemas.openxmlformats.org/officeDocument/2006/relationships/image" Target="../media/image12.png"/><Relationship Id="rId9"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normAutofit/>
          </a:bodyPr>
          <a:lstStyle/>
          <a:p>
            <a:r>
              <a:rPr lang="en-US" dirty="0"/>
              <a:t>Enabling Speed in Test &amp; Evaluation</a:t>
            </a:r>
          </a:p>
        </p:txBody>
      </p:sp>
      <p:sp>
        <p:nvSpPr>
          <p:cNvPr id="15" name="Text Placeholder 14"/>
          <p:cNvSpPr>
            <a:spLocks noGrp="1"/>
          </p:cNvSpPr>
          <p:nvPr>
            <p:ph type="body" sz="quarter" idx="11"/>
          </p:nvPr>
        </p:nvSpPr>
        <p:spPr/>
        <p:txBody>
          <a:bodyPr>
            <a:normAutofit lnSpcReduction="10000"/>
          </a:bodyPr>
          <a:lstStyle/>
          <a:p>
            <a:r>
              <a:rPr lang="en-US" dirty="0"/>
              <a:t>14 May 2019</a:t>
            </a:r>
          </a:p>
        </p:txBody>
      </p:sp>
      <p:sp>
        <p:nvSpPr>
          <p:cNvPr id="2" name="Text Placeholder 1"/>
          <p:cNvSpPr>
            <a:spLocks noGrp="1"/>
          </p:cNvSpPr>
          <p:nvPr>
            <p:ph type="body" sz="quarter" idx="12"/>
          </p:nvPr>
        </p:nvSpPr>
        <p:spPr/>
        <p:txBody>
          <a:bodyPr/>
          <a:lstStyle/>
          <a:p>
            <a:pPr defTabSz="457200">
              <a:defRPr/>
            </a:pPr>
            <a:r>
              <a:rPr lang="en-US" dirty="0">
                <a:ea typeface="MS PGothic" pitchFamily="34" charset="-128"/>
              </a:rPr>
              <a:t>Presented to:  NDIA T&amp;E Conference</a:t>
            </a:r>
          </a:p>
        </p:txBody>
      </p:sp>
      <p:sp>
        <p:nvSpPr>
          <p:cNvPr id="3" name="Text Placeholder 2"/>
          <p:cNvSpPr>
            <a:spLocks noGrp="1"/>
          </p:cNvSpPr>
          <p:nvPr>
            <p:ph type="body" sz="quarter" idx="13"/>
          </p:nvPr>
        </p:nvSpPr>
        <p:spPr>
          <a:xfrm>
            <a:off x="876615" y="3903728"/>
            <a:ext cx="11209627" cy="896872"/>
          </a:xfrm>
        </p:spPr>
        <p:txBody>
          <a:bodyPr>
            <a:normAutofit/>
          </a:bodyPr>
          <a:lstStyle/>
          <a:p>
            <a:pPr defTabSz="457200">
              <a:spcBef>
                <a:spcPts val="600"/>
              </a:spcBef>
              <a:defRPr/>
            </a:pPr>
            <a:r>
              <a:rPr lang="en-US" dirty="0">
                <a:ea typeface="MS PGothic" pitchFamily="34" charset="-128"/>
              </a:rPr>
              <a:t>Presented by:  Mr. Robin Locksley, SES</a:t>
            </a:r>
          </a:p>
          <a:p>
            <a:pPr defTabSz="457200">
              <a:spcBef>
                <a:spcPts val="600"/>
              </a:spcBef>
              <a:defRPr/>
            </a:pPr>
            <a:r>
              <a:rPr lang="en-US" dirty="0">
                <a:ea typeface="MS PGothic" pitchFamily="34" charset="-128"/>
              </a:rPr>
              <a:t>NAVAIR, Director of Flight Test Engineering</a:t>
            </a:r>
          </a:p>
          <a:p>
            <a:pPr defTabSz="457200">
              <a:spcBef>
                <a:spcPts val="600"/>
              </a:spcBef>
              <a:defRPr/>
            </a:pPr>
            <a:r>
              <a:rPr lang="en-US" dirty="0">
                <a:ea typeface="MS PGothic" pitchFamily="34" charset="-128"/>
              </a:rPr>
              <a:t>Integrated Systems Evaluation, Experimentation and Test (ISEET) Department</a:t>
            </a:r>
          </a:p>
        </p:txBody>
      </p:sp>
      <p:sp>
        <p:nvSpPr>
          <p:cNvPr id="6" name="Footer Placeholder 4"/>
          <p:cNvSpPr txBox="1">
            <a:spLocks/>
          </p:cNvSpPr>
          <p:nvPr/>
        </p:nvSpPr>
        <p:spPr>
          <a:xfrm>
            <a:off x="4038600" y="6556248"/>
            <a:ext cx="4114800" cy="365125"/>
          </a:xfrm>
          <a:prstGeom prst="rect">
            <a:avLst/>
          </a:prstGeom>
        </p:spPr>
        <p:txBody>
          <a:bodyPr vert="horz" lIns="91440" tIns="45720" rIns="91440" bIns="45720" rtlCol="0">
            <a:normAutofit lnSpcReduction="10000"/>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kern="1200" baseline="0">
                <a:solidFill>
                  <a:srgbClr val="19264F"/>
                </a:solidFill>
                <a:latin typeface="Arial Black" panose="020B0A04020102020204" pitchFamily="34" charset="0"/>
                <a:ea typeface="+mn-ea"/>
                <a:cs typeface="Arial" panose="020B0604020202020204" pitchFamily="34" charset="0"/>
              </a:defRPr>
            </a:lvl1pPr>
            <a:lvl2pPr marL="685800" marR="0" indent="-228600" algn="l" defTabSz="914400" rtl="0" eaLnBrk="1" fontAlgn="auto" latinLnBrk="0" hangingPunct="1">
              <a:lnSpc>
                <a:spcPct val="90000"/>
              </a:lnSpc>
              <a:spcBef>
                <a:spcPts val="500"/>
              </a:spcBef>
              <a:spcAft>
                <a:spcPts val="0"/>
              </a:spcAft>
              <a:buClrTx/>
              <a:buSzPct val="85000"/>
              <a:buFont typeface="Wingdings" panose="05000000000000000000" pitchFamily="2" charset="2"/>
              <a:buChar char="§"/>
              <a:tabLst/>
              <a:defRPr sz="2400" kern="1200">
                <a:solidFill>
                  <a:schemeClr val="tx1"/>
                </a:solidFill>
                <a:latin typeface="Arial" panose="020B0604020202020204" pitchFamily="34" charset="0"/>
                <a:ea typeface="+mn-ea"/>
                <a:cs typeface="Arial" panose="020B0604020202020204" pitchFamily="34" charset="0"/>
              </a:defRPr>
            </a:lvl2pPr>
            <a:lvl3pPr marL="1143000" marR="0" indent="-228600" algn="l" defTabSz="914400" rtl="0" eaLnBrk="1" fontAlgn="auto" latinLnBrk="0" hangingPunct="1">
              <a:lnSpc>
                <a:spcPct val="90000"/>
              </a:lnSpc>
              <a:spcBef>
                <a:spcPts val="500"/>
              </a:spcBef>
              <a:spcAft>
                <a:spcPts val="0"/>
              </a:spcAft>
              <a:buClrTx/>
              <a:buSzPct val="85000"/>
              <a:buFont typeface="Wingdings" panose="05000000000000000000" pitchFamily="2" charset="2"/>
              <a:buChar char="§"/>
              <a:tabLst/>
              <a:defRPr sz="2000" kern="1200">
                <a:solidFill>
                  <a:schemeClr val="tx1"/>
                </a:solidFill>
                <a:latin typeface="Arial" panose="020B0604020202020204" pitchFamily="34" charset="0"/>
                <a:ea typeface="+mn-ea"/>
                <a:cs typeface="Arial" panose="020B0604020202020204" pitchFamily="34" charset="0"/>
              </a:defRPr>
            </a:lvl3pPr>
            <a:lvl4pPr marL="1600200" marR="0" indent="-228600" algn="l" defTabSz="914400" rtl="0" eaLnBrk="1" fontAlgn="auto" latinLnBrk="0" hangingPunct="1">
              <a:lnSpc>
                <a:spcPct val="90000"/>
              </a:lnSpc>
              <a:spcBef>
                <a:spcPts val="500"/>
              </a:spcBef>
              <a:spcAft>
                <a:spcPts val="0"/>
              </a:spcAft>
              <a:buClrTx/>
              <a:buSzPct val="80000"/>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4pPr>
            <a:lvl5pPr marL="2057400" marR="0" indent="-228600" algn="l" defTabSz="914400" rtl="0" eaLnBrk="1" fontAlgn="auto" latinLnBrk="0" hangingPunct="1">
              <a:lnSpc>
                <a:spcPct val="90000"/>
              </a:lnSpc>
              <a:spcBef>
                <a:spcPts val="500"/>
              </a:spcBef>
              <a:spcAft>
                <a:spcPts val="0"/>
              </a:spcAft>
              <a:buClrTx/>
              <a:buSzPct val="80000"/>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latin typeface="Times New Roman" panose="02020603050405020304" pitchFamily="18" charset="0"/>
                <a:cs typeface="Times New Roman" panose="02020603050405020304" pitchFamily="18" charset="0"/>
              </a:rPr>
              <a:t>NAWCAD Public Release 2019-376</a:t>
            </a:r>
            <a:br>
              <a:rPr lang="en-US" altLang="en-US" dirty="0">
                <a:latin typeface="Times New Roman" panose="02020603050405020304" pitchFamily="18" charset="0"/>
                <a:cs typeface="Times New Roman" panose="02020603050405020304" pitchFamily="18" charset="0"/>
              </a:rPr>
            </a:br>
            <a:r>
              <a:rPr lang="en-US" altLang="en-US" dirty="0">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1104299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68061" y="68392"/>
            <a:ext cx="10057139" cy="1002136"/>
          </a:xfrm>
        </p:spPr>
        <p:txBody>
          <a:bodyPr>
            <a:noAutofit/>
          </a:bodyPr>
          <a:lstStyle/>
          <a:p>
            <a:r>
              <a:rPr lang="en-US" sz="3600" dirty="0"/>
              <a:t>CBTE Enables Mission-Based</a:t>
            </a:r>
            <a:br>
              <a:rPr lang="en-US" sz="3600" dirty="0"/>
            </a:br>
            <a:r>
              <a:rPr lang="en-US" sz="3600" dirty="0"/>
              <a:t>Decision Making</a:t>
            </a:r>
          </a:p>
        </p:txBody>
      </p:sp>
      <p:sp>
        <p:nvSpPr>
          <p:cNvPr id="8" name="TextBox 7">
            <a:extLst>
              <a:ext uri="{FF2B5EF4-FFF2-40B4-BE49-F238E27FC236}">
                <a16:creationId xmlns:a16="http://schemas.microsoft.com/office/drawing/2014/main" id="{5E4F6966-DEB2-4218-9F11-DF77C7F24947}"/>
              </a:ext>
            </a:extLst>
          </p:cNvPr>
          <p:cNvSpPr txBox="1"/>
          <p:nvPr/>
        </p:nvSpPr>
        <p:spPr>
          <a:xfrm>
            <a:off x="381000" y="914400"/>
            <a:ext cx="5410200" cy="2677656"/>
          </a:xfrm>
          <a:prstGeom prst="rect">
            <a:avLst/>
          </a:prstGeom>
          <a:noFill/>
        </p:spPr>
        <p:txBody>
          <a:bodyPr wrap="square" rtlCol="0">
            <a:spAutoFit/>
          </a:bodyPr>
          <a:lstStyle/>
          <a:p>
            <a:r>
              <a:rPr lang="en-US" sz="2400" b="1" u="sng" dirty="0"/>
              <a:t>From: </a:t>
            </a:r>
          </a:p>
          <a:p>
            <a:r>
              <a:rPr lang="en-US" sz="2400" dirty="0"/>
              <a:t>“We’ll be done with the test program when we’ve executed a mountain of test points and provided a Red/Yellow/Green assessment of performance against critical operational issues (COIs)…”</a:t>
            </a:r>
          </a:p>
          <a:p>
            <a:endParaRPr lang="en-US" sz="2400" dirty="0"/>
          </a:p>
        </p:txBody>
      </p:sp>
      <p:pic>
        <p:nvPicPr>
          <p:cNvPr id="3" name="Picture 2"/>
          <p:cNvPicPr>
            <a:picLocks noChangeAspect="1"/>
          </p:cNvPicPr>
          <p:nvPr/>
        </p:nvPicPr>
        <p:blipFill>
          <a:blip r:embed="rId2"/>
          <a:stretch>
            <a:fillRect/>
          </a:stretch>
        </p:blipFill>
        <p:spPr>
          <a:xfrm>
            <a:off x="6541216" y="1186977"/>
            <a:ext cx="4167188" cy="2257425"/>
          </a:xfrm>
          <a:prstGeom prst="rect">
            <a:avLst/>
          </a:prstGeom>
        </p:spPr>
      </p:pic>
      <p:sp>
        <p:nvSpPr>
          <p:cNvPr id="7" name="TextBox 6">
            <a:extLst>
              <a:ext uri="{FF2B5EF4-FFF2-40B4-BE49-F238E27FC236}">
                <a16:creationId xmlns:a16="http://schemas.microsoft.com/office/drawing/2014/main" id="{5E4F6966-DEB2-4218-9F11-DF77C7F24947}"/>
              </a:ext>
            </a:extLst>
          </p:cNvPr>
          <p:cNvSpPr txBox="1"/>
          <p:nvPr/>
        </p:nvSpPr>
        <p:spPr>
          <a:xfrm>
            <a:off x="381000" y="3581400"/>
            <a:ext cx="4724400" cy="3046988"/>
          </a:xfrm>
          <a:prstGeom prst="rect">
            <a:avLst/>
          </a:prstGeom>
          <a:noFill/>
        </p:spPr>
        <p:txBody>
          <a:bodyPr wrap="square" rtlCol="0">
            <a:spAutoFit/>
          </a:bodyPr>
          <a:lstStyle/>
          <a:p>
            <a:r>
              <a:rPr lang="en-US" sz="2400" b="1" u="sng" dirty="0"/>
              <a:t>To: </a:t>
            </a:r>
          </a:p>
          <a:p>
            <a:r>
              <a:rPr lang="en-US" sz="2400" dirty="0"/>
              <a:t>“As you can see from the Mission threads and tasks, we can go to Operational Test when we can deliver the capability requested and complete a mission from start to finish…”</a:t>
            </a:r>
          </a:p>
          <a:p>
            <a:endParaRPr lang="en-US" sz="2400" dirty="0"/>
          </a:p>
        </p:txBody>
      </p:sp>
      <p:graphicFrame>
        <p:nvGraphicFramePr>
          <p:cNvPr id="9" name="Table 8"/>
          <p:cNvGraphicFramePr>
            <a:graphicFrameLocks noGrp="1"/>
          </p:cNvGraphicFramePr>
          <p:nvPr>
            <p:extLst>
              <p:ext uri="{D42A27DB-BD31-4B8C-83A1-F6EECF244321}">
                <p14:modId xmlns:p14="http://schemas.microsoft.com/office/powerpoint/2010/main" val="2035890228"/>
              </p:ext>
            </p:extLst>
          </p:nvPr>
        </p:nvGraphicFramePr>
        <p:xfrm>
          <a:off x="6019799" y="3810000"/>
          <a:ext cx="5766905" cy="1356360"/>
        </p:xfrm>
        <a:graphic>
          <a:graphicData uri="http://schemas.openxmlformats.org/drawingml/2006/table">
            <a:tbl>
              <a:tblPr firstRow="1" bandRow="1">
                <a:tableStyleId>{5C22544A-7EE6-4342-B048-85BDC9FD1C3A}</a:tableStyleId>
              </a:tblPr>
              <a:tblGrid>
                <a:gridCol w="1153381">
                  <a:extLst>
                    <a:ext uri="{9D8B030D-6E8A-4147-A177-3AD203B41FA5}">
                      <a16:colId xmlns:a16="http://schemas.microsoft.com/office/drawing/2014/main" val="3875356286"/>
                    </a:ext>
                  </a:extLst>
                </a:gridCol>
                <a:gridCol w="1153381">
                  <a:extLst>
                    <a:ext uri="{9D8B030D-6E8A-4147-A177-3AD203B41FA5}">
                      <a16:colId xmlns:a16="http://schemas.microsoft.com/office/drawing/2014/main" val="3872310341"/>
                    </a:ext>
                  </a:extLst>
                </a:gridCol>
                <a:gridCol w="1153381">
                  <a:extLst>
                    <a:ext uri="{9D8B030D-6E8A-4147-A177-3AD203B41FA5}">
                      <a16:colId xmlns:a16="http://schemas.microsoft.com/office/drawing/2014/main" val="1529469863"/>
                    </a:ext>
                  </a:extLst>
                </a:gridCol>
                <a:gridCol w="1153381">
                  <a:extLst>
                    <a:ext uri="{9D8B030D-6E8A-4147-A177-3AD203B41FA5}">
                      <a16:colId xmlns:a16="http://schemas.microsoft.com/office/drawing/2014/main" val="3588403725"/>
                    </a:ext>
                  </a:extLst>
                </a:gridCol>
                <a:gridCol w="1153381">
                  <a:extLst>
                    <a:ext uri="{9D8B030D-6E8A-4147-A177-3AD203B41FA5}">
                      <a16:colId xmlns:a16="http://schemas.microsoft.com/office/drawing/2014/main" val="4247574963"/>
                    </a:ext>
                  </a:extLst>
                </a:gridCol>
              </a:tblGrid>
              <a:tr h="604537">
                <a:tc>
                  <a:txBody>
                    <a:bodyPr/>
                    <a:lstStyle/>
                    <a:p>
                      <a:pPr algn="ctr"/>
                      <a:r>
                        <a:rPr lang="en-US" sz="1100" dirty="0"/>
                        <a:t>Prepare/ Configure</a:t>
                      </a:r>
                      <a:endParaRPr lang="en-US" sz="1100" baseline="0" dirty="0"/>
                    </a:p>
                    <a:p>
                      <a:pPr algn="ctr"/>
                      <a:r>
                        <a:rPr lang="en-US" sz="1100" baseline="0" dirty="0"/>
                        <a:t>5.1</a:t>
                      </a:r>
                      <a:endParaRPr lang="en-US" sz="1100" dirty="0"/>
                    </a:p>
                  </a:txBody>
                  <a:tcPr anchor="b"/>
                </a:tc>
                <a:tc>
                  <a:txBody>
                    <a:bodyPr/>
                    <a:lstStyle/>
                    <a:p>
                      <a:pPr algn="ctr"/>
                      <a:r>
                        <a:rPr lang="en-US" sz="1100" dirty="0"/>
                        <a:t>Transit/ Navigate/ Communicate</a:t>
                      </a:r>
                    </a:p>
                    <a:p>
                      <a:pPr algn="ctr"/>
                      <a:r>
                        <a:rPr lang="en-US" sz="1100" dirty="0"/>
                        <a:t>5.2</a:t>
                      </a:r>
                    </a:p>
                  </a:txBody>
                  <a:tcPr anchor="b"/>
                </a:tc>
                <a:tc>
                  <a:txBody>
                    <a:bodyPr/>
                    <a:lstStyle/>
                    <a:p>
                      <a:pPr algn="ctr"/>
                      <a:r>
                        <a:rPr lang="en-US" sz="1100" dirty="0"/>
                        <a:t>Combat</a:t>
                      </a:r>
                      <a:r>
                        <a:rPr lang="en-US" sz="1100" baseline="0" dirty="0"/>
                        <a:t> Assault Transport</a:t>
                      </a:r>
                    </a:p>
                    <a:p>
                      <a:pPr algn="ctr"/>
                      <a:r>
                        <a:rPr lang="en-US" sz="1100" baseline="0" dirty="0"/>
                        <a:t>5.3</a:t>
                      </a:r>
                      <a:endParaRPr lang="en-US" sz="1100" dirty="0"/>
                    </a:p>
                  </a:txBody>
                  <a:tcPr anchor="b"/>
                </a:tc>
                <a:tc>
                  <a:txBody>
                    <a:bodyPr/>
                    <a:lstStyle/>
                    <a:p>
                      <a:pPr algn="ctr"/>
                      <a:r>
                        <a:rPr lang="en-US" sz="1100" dirty="0"/>
                        <a:t>Defend</a:t>
                      </a:r>
                    </a:p>
                    <a:p>
                      <a:pPr algn="ctr"/>
                      <a:r>
                        <a:rPr lang="en-US" sz="1100" dirty="0"/>
                        <a:t>5.4</a:t>
                      </a:r>
                    </a:p>
                  </a:txBody>
                  <a:tcPr anchor="b"/>
                </a:tc>
                <a:tc>
                  <a:txBody>
                    <a:bodyPr/>
                    <a:lstStyle/>
                    <a:p>
                      <a:pPr algn="ctr"/>
                      <a:r>
                        <a:rPr lang="en-US" sz="1100" dirty="0"/>
                        <a:t>Post Mission </a:t>
                      </a:r>
                    </a:p>
                    <a:p>
                      <a:pPr algn="ctr"/>
                      <a:r>
                        <a:rPr lang="en-US" sz="1100" dirty="0"/>
                        <a:t>5.5</a:t>
                      </a:r>
                    </a:p>
                  </a:txBody>
                  <a:tcPr anchor="b"/>
                </a:tc>
                <a:extLst>
                  <a:ext uri="{0D108BD9-81ED-4DB2-BD59-A6C34878D82A}">
                    <a16:rowId xmlns:a16="http://schemas.microsoft.com/office/drawing/2014/main" val="761950041"/>
                  </a:ext>
                </a:extLst>
              </a:tr>
              <a:tr h="510799">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p>
                      <a:pPr algn="ctr"/>
                      <a:endParaRPr lang="en-US" sz="1100" dirty="0"/>
                    </a:p>
                    <a:p>
                      <a:pPr algn="ctr"/>
                      <a:endParaRPr lang="en-US" sz="1100" dirty="0"/>
                    </a:p>
                  </a:txBody>
                  <a:tcPr/>
                </a:tc>
                <a:extLst>
                  <a:ext uri="{0D108BD9-81ED-4DB2-BD59-A6C34878D82A}">
                    <a16:rowId xmlns:a16="http://schemas.microsoft.com/office/drawing/2014/main" val="1995295240"/>
                  </a:ext>
                </a:extLst>
              </a:tr>
            </a:tbl>
          </a:graphicData>
        </a:graphic>
      </p:graphicFrame>
      <p:grpSp>
        <p:nvGrpSpPr>
          <p:cNvPr id="10" name="Group 9"/>
          <p:cNvGrpSpPr/>
          <p:nvPr/>
        </p:nvGrpSpPr>
        <p:grpSpPr>
          <a:xfrm>
            <a:off x="6207808" y="4725659"/>
            <a:ext cx="3850592" cy="1827541"/>
            <a:chOff x="6655460" y="4487218"/>
            <a:chExt cx="3850592" cy="1772997"/>
          </a:xfrm>
        </p:grpSpPr>
        <p:sp>
          <p:nvSpPr>
            <p:cNvPr id="11" name="Freeform 10"/>
            <p:cNvSpPr/>
            <p:nvPr/>
          </p:nvSpPr>
          <p:spPr>
            <a:xfrm>
              <a:off x="8186014" y="4976868"/>
              <a:ext cx="1343180" cy="153855"/>
            </a:xfrm>
            <a:custGeom>
              <a:avLst/>
              <a:gdLst/>
              <a:ahLst/>
              <a:cxnLst/>
              <a:rect l="0" t="0" r="0" b="0"/>
              <a:pathLst>
                <a:path>
                  <a:moveTo>
                    <a:pt x="0" y="0"/>
                  </a:moveTo>
                  <a:lnTo>
                    <a:pt x="0" y="77538"/>
                  </a:lnTo>
                  <a:lnTo>
                    <a:pt x="1343180" y="77538"/>
                  </a:lnTo>
                  <a:lnTo>
                    <a:pt x="1343180" y="15385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Freeform 11"/>
            <p:cNvSpPr/>
            <p:nvPr/>
          </p:nvSpPr>
          <p:spPr>
            <a:xfrm>
              <a:off x="6842834" y="4976868"/>
              <a:ext cx="1343180" cy="153855"/>
            </a:xfrm>
            <a:custGeom>
              <a:avLst/>
              <a:gdLst/>
              <a:ahLst/>
              <a:cxnLst/>
              <a:rect l="0" t="0" r="0" b="0"/>
              <a:pathLst>
                <a:path>
                  <a:moveTo>
                    <a:pt x="1343180" y="0"/>
                  </a:moveTo>
                  <a:lnTo>
                    <a:pt x="1343180" y="77538"/>
                  </a:lnTo>
                  <a:lnTo>
                    <a:pt x="0" y="77538"/>
                  </a:lnTo>
                  <a:lnTo>
                    <a:pt x="0" y="15385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12"/>
            <p:cNvSpPr/>
            <p:nvPr/>
          </p:nvSpPr>
          <p:spPr>
            <a:xfrm>
              <a:off x="8430229" y="4487218"/>
              <a:ext cx="732643" cy="488429"/>
            </a:xfrm>
            <a:custGeom>
              <a:avLst/>
              <a:gdLst>
                <a:gd name="connsiteX0" fmla="*/ 0 w 732643"/>
                <a:gd name="connsiteY0" fmla="*/ 0 h 488429"/>
                <a:gd name="connsiteX1" fmla="*/ 732643 w 732643"/>
                <a:gd name="connsiteY1" fmla="*/ 0 h 488429"/>
                <a:gd name="connsiteX2" fmla="*/ 732643 w 732643"/>
                <a:gd name="connsiteY2" fmla="*/ 488429 h 488429"/>
                <a:gd name="connsiteX3" fmla="*/ 0 w 732643"/>
                <a:gd name="connsiteY3" fmla="*/ 488429 h 488429"/>
                <a:gd name="connsiteX4" fmla="*/ 0 w 732643"/>
                <a:gd name="connsiteY4" fmla="*/ 0 h 488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2643" h="488429">
                  <a:moveTo>
                    <a:pt x="0" y="0"/>
                  </a:moveTo>
                  <a:lnTo>
                    <a:pt x="732643" y="0"/>
                  </a:lnTo>
                  <a:lnTo>
                    <a:pt x="732643" y="488429"/>
                  </a:lnTo>
                  <a:lnTo>
                    <a:pt x="0" y="4884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lvl="0" algn="l" defTabSz="311150">
                <a:lnSpc>
                  <a:spcPct val="90000"/>
                </a:lnSpc>
                <a:spcBef>
                  <a:spcPct val="0"/>
                </a:spcBef>
                <a:spcAft>
                  <a:spcPct val="35000"/>
                </a:spcAft>
              </a:pPr>
              <a:endParaRPr lang="en-US" sz="700" kern="1200" dirty="0"/>
            </a:p>
          </p:txBody>
        </p:sp>
        <p:sp>
          <p:nvSpPr>
            <p:cNvPr id="14" name="Oval 13"/>
            <p:cNvSpPr/>
            <p:nvPr/>
          </p:nvSpPr>
          <p:spPr>
            <a:xfrm>
              <a:off x="6655460" y="5130724"/>
              <a:ext cx="391693" cy="317530"/>
            </a:xfrm>
            <a:prstGeom prst="ellipse">
              <a:avLst/>
            </a:prstGeom>
            <a:solidFill>
              <a:schemeClr val="accent6"/>
            </a:solid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5" name="Freeform 14"/>
            <p:cNvSpPr/>
            <p:nvPr/>
          </p:nvSpPr>
          <p:spPr>
            <a:xfrm>
              <a:off x="7087049" y="5129502"/>
              <a:ext cx="732643" cy="488429"/>
            </a:xfrm>
            <a:custGeom>
              <a:avLst/>
              <a:gdLst>
                <a:gd name="connsiteX0" fmla="*/ 0 w 732643"/>
                <a:gd name="connsiteY0" fmla="*/ 0 h 488429"/>
                <a:gd name="connsiteX1" fmla="*/ 732643 w 732643"/>
                <a:gd name="connsiteY1" fmla="*/ 0 h 488429"/>
                <a:gd name="connsiteX2" fmla="*/ 732643 w 732643"/>
                <a:gd name="connsiteY2" fmla="*/ 488429 h 488429"/>
                <a:gd name="connsiteX3" fmla="*/ 0 w 732643"/>
                <a:gd name="connsiteY3" fmla="*/ 488429 h 488429"/>
                <a:gd name="connsiteX4" fmla="*/ 0 w 732643"/>
                <a:gd name="connsiteY4" fmla="*/ 0 h 488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2643" h="488429">
                  <a:moveTo>
                    <a:pt x="0" y="0"/>
                  </a:moveTo>
                  <a:lnTo>
                    <a:pt x="732643" y="0"/>
                  </a:lnTo>
                  <a:lnTo>
                    <a:pt x="732643" y="488429"/>
                  </a:lnTo>
                  <a:lnTo>
                    <a:pt x="0" y="4884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lvl="0" algn="l" defTabSz="311150">
                <a:lnSpc>
                  <a:spcPct val="90000"/>
                </a:lnSpc>
                <a:spcBef>
                  <a:spcPct val="0"/>
                </a:spcBef>
                <a:spcAft>
                  <a:spcPct val="35000"/>
                </a:spcAft>
              </a:pPr>
              <a:r>
                <a:rPr lang="en-US" sz="700" kern="1200" dirty="0"/>
                <a:t>Navigate</a:t>
              </a:r>
            </a:p>
            <a:p>
              <a:pPr lvl="0" algn="l" defTabSz="311150">
                <a:lnSpc>
                  <a:spcPct val="90000"/>
                </a:lnSpc>
                <a:spcBef>
                  <a:spcPct val="0"/>
                </a:spcBef>
                <a:spcAft>
                  <a:spcPct val="35000"/>
                </a:spcAft>
              </a:pPr>
              <a:r>
                <a:rPr lang="en-US" sz="700" kern="1200" dirty="0"/>
                <a:t>5.2.1</a:t>
              </a:r>
            </a:p>
          </p:txBody>
        </p:sp>
        <p:sp>
          <p:nvSpPr>
            <p:cNvPr id="16" name="Oval 15"/>
            <p:cNvSpPr/>
            <p:nvPr/>
          </p:nvSpPr>
          <p:spPr>
            <a:xfrm>
              <a:off x="7989402" y="5130724"/>
              <a:ext cx="391694" cy="317530"/>
            </a:xfrm>
            <a:prstGeom prst="ellipse">
              <a:avLst/>
            </a:prstGeom>
            <a:solidFill>
              <a:srgbClr val="FFFF00"/>
            </a:solid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Freeform 16"/>
            <p:cNvSpPr/>
            <p:nvPr/>
          </p:nvSpPr>
          <p:spPr>
            <a:xfrm>
              <a:off x="8430229" y="5129502"/>
              <a:ext cx="732643" cy="488429"/>
            </a:xfrm>
            <a:custGeom>
              <a:avLst/>
              <a:gdLst>
                <a:gd name="connsiteX0" fmla="*/ 0 w 732643"/>
                <a:gd name="connsiteY0" fmla="*/ 0 h 488429"/>
                <a:gd name="connsiteX1" fmla="*/ 732643 w 732643"/>
                <a:gd name="connsiteY1" fmla="*/ 0 h 488429"/>
                <a:gd name="connsiteX2" fmla="*/ 732643 w 732643"/>
                <a:gd name="connsiteY2" fmla="*/ 488429 h 488429"/>
                <a:gd name="connsiteX3" fmla="*/ 0 w 732643"/>
                <a:gd name="connsiteY3" fmla="*/ 488429 h 488429"/>
                <a:gd name="connsiteX4" fmla="*/ 0 w 732643"/>
                <a:gd name="connsiteY4" fmla="*/ 0 h 488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2643" h="488429">
                  <a:moveTo>
                    <a:pt x="0" y="0"/>
                  </a:moveTo>
                  <a:lnTo>
                    <a:pt x="732643" y="0"/>
                  </a:lnTo>
                  <a:lnTo>
                    <a:pt x="732643" y="488429"/>
                  </a:lnTo>
                  <a:lnTo>
                    <a:pt x="0" y="4884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lvl="0" algn="l" defTabSz="311150">
                <a:lnSpc>
                  <a:spcPct val="90000"/>
                </a:lnSpc>
                <a:spcBef>
                  <a:spcPct val="0"/>
                </a:spcBef>
                <a:spcAft>
                  <a:spcPct val="35000"/>
                </a:spcAft>
              </a:pPr>
              <a:r>
                <a:rPr lang="en-US" sz="700" kern="1200" dirty="0"/>
                <a:t>Communicate</a:t>
              </a:r>
            </a:p>
            <a:p>
              <a:pPr lvl="0" algn="l" defTabSz="311150">
                <a:lnSpc>
                  <a:spcPct val="90000"/>
                </a:lnSpc>
                <a:spcBef>
                  <a:spcPct val="0"/>
                </a:spcBef>
                <a:spcAft>
                  <a:spcPct val="35000"/>
                </a:spcAft>
              </a:pPr>
              <a:r>
                <a:rPr lang="en-US" sz="700" kern="1200" dirty="0"/>
                <a:t>5.2.2</a:t>
              </a:r>
            </a:p>
          </p:txBody>
        </p:sp>
        <p:sp>
          <p:nvSpPr>
            <p:cNvPr id="18" name="Oval 17"/>
            <p:cNvSpPr/>
            <p:nvPr/>
          </p:nvSpPr>
          <p:spPr>
            <a:xfrm>
              <a:off x="7327050" y="5773008"/>
              <a:ext cx="391693" cy="317530"/>
            </a:xfrm>
            <a:prstGeom prst="ellipse">
              <a:avLst/>
            </a:prstGeom>
            <a:solidFill>
              <a:schemeClr val="accent6"/>
            </a:solid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Freeform 18"/>
            <p:cNvSpPr/>
            <p:nvPr/>
          </p:nvSpPr>
          <p:spPr>
            <a:xfrm>
              <a:off x="7758639" y="5771786"/>
              <a:ext cx="732643" cy="488429"/>
            </a:xfrm>
            <a:custGeom>
              <a:avLst/>
              <a:gdLst>
                <a:gd name="connsiteX0" fmla="*/ 0 w 732643"/>
                <a:gd name="connsiteY0" fmla="*/ 0 h 488429"/>
                <a:gd name="connsiteX1" fmla="*/ 732643 w 732643"/>
                <a:gd name="connsiteY1" fmla="*/ 0 h 488429"/>
                <a:gd name="connsiteX2" fmla="*/ 732643 w 732643"/>
                <a:gd name="connsiteY2" fmla="*/ 488429 h 488429"/>
                <a:gd name="connsiteX3" fmla="*/ 0 w 732643"/>
                <a:gd name="connsiteY3" fmla="*/ 488429 h 488429"/>
                <a:gd name="connsiteX4" fmla="*/ 0 w 732643"/>
                <a:gd name="connsiteY4" fmla="*/ 0 h 488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2643" h="488429">
                  <a:moveTo>
                    <a:pt x="0" y="0"/>
                  </a:moveTo>
                  <a:lnTo>
                    <a:pt x="732643" y="0"/>
                  </a:lnTo>
                  <a:lnTo>
                    <a:pt x="732643" y="488429"/>
                  </a:lnTo>
                  <a:lnTo>
                    <a:pt x="0" y="4884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lvl="0" algn="l" defTabSz="311150">
                <a:lnSpc>
                  <a:spcPct val="90000"/>
                </a:lnSpc>
                <a:spcBef>
                  <a:spcPct val="0"/>
                </a:spcBef>
                <a:spcAft>
                  <a:spcPct val="35000"/>
                </a:spcAft>
              </a:pPr>
              <a:r>
                <a:rPr lang="en-US" sz="700" kern="1200" dirty="0"/>
                <a:t>Conduct Voice Communications</a:t>
              </a:r>
            </a:p>
          </p:txBody>
        </p:sp>
        <p:sp>
          <p:nvSpPr>
            <p:cNvPr id="20" name="Oval 19"/>
            <p:cNvSpPr/>
            <p:nvPr/>
          </p:nvSpPr>
          <p:spPr>
            <a:xfrm>
              <a:off x="8670230" y="5773008"/>
              <a:ext cx="391693" cy="317530"/>
            </a:xfrm>
            <a:prstGeom prst="ellipse">
              <a:avLst/>
            </a:prstGeom>
            <a:solidFill>
              <a:srgbClr val="FF0000"/>
            </a:solid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1" name="Freeform 20"/>
            <p:cNvSpPr/>
            <p:nvPr/>
          </p:nvSpPr>
          <p:spPr>
            <a:xfrm>
              <a:off x="9101819" y="5771785"/>
              <a:ext cx="732643" cy="488429"/>
            </a:xfrm>
            <a:custGeom>
              <a:avLst/>
              <a:gdLst>
                <a:gd name="connsiteX0" fmla="*/ 0 w 732643"/>
                <a:gd name="connsiteY0" fmla="*/ 0 h 488429"/>
                <a:gd name="connsiteX1" fmla="*/ 732643 w 732643"/>
                <a:gd name="connsiteY1" fmla="*/ 0 h 488429"/>
                <a:gd name="connsiteX2" fmla="*/ 732643 w 732643"/>
                <a:gd name="connsiteY2" fmla="*/ 488429 h 488429"/>
                <a:gd name="connsiteX3" fmla="*/ 0 w 732643"/>
                <a:gd name="connsiteY3" fmla="*/ 488429 h 488429"/>
                <a:gd name="connsiteX4" fmla="*/ 0 w 732643"/>
                <a:gd name="connsiteY4" fmla="*/ 0 h 488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2643" h="488429">
                  <a:moveTo>
                    <a:pt x="0" y="0"/>
                  </a:moveTo>
                  <a:lnTo>
                    <a:pt x="732643" y="0"/>
                  </a:lnTo>
                  <a:lnTo>
                    <a:pt x="732643" y="488429"/>
                  </a:lnTo>
                  <a:lnTo>
                    <a:pt x="0" y="4884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lvl="0" algn="l" defTabSz="311150">
                <a:lnSpc>
                  <a:spcPct val="90000"/>
                </a:lnSpc>
                <a:spcBef>
                  <a:spcPct val="0"/>
                </a:spcBef>
                <a:spcAft>
                  <a:spcPct val="35000"/>
                </a:spcAft>
              </a:pPr>
              <a:r>
                <a:rPr lang="en-US" sz="700" kern="1200" dirty="0"/>
                <a:t>Provide Communications to Troop Commander</a:t>
              </a:r>
            </a:p>
          </p:txBody>
        </p:sp>
        <p:sp>
          <p:nvSpPr>
            <p:cNvPr id="22" name="Oval 21"/>
            <p:cNvSpPr/>
            <p:nvPr/>
          </p:nvSpPr>
          <p:spPr>
            <a:xfrm>
              <a:off x="9341820" y="5130724"/>
              <a:ext cx="391693" cy="317530"/>
            </a:xfrm>
            <a:prstGeom prst="ellipse">
              <a:avLst/>
            </a:prstGeom>
            <a:solidFill>
              <a:schemeClr val="accent6"/>
            </a:solidFill>
            <a:ln>
              <a:solidFill>
                <a:schemeClr val="tx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Freeform 22"/>
            <p:cNvSpPr/>
            <p:nvPr/>
          </p:nvSpPr>
          <p:spPr>
            <a:xfrm>
              <a:off x="9773409" y="5129502"/>
              <a:ext cx="732643" cy="488429"/>
            </a:xfrm>
            <a:custGeom>
              <a:avLst/>
              <a:gdLst>
                <a:gd name="connsiteX0" fmla="*/ 0 w 732643"/>
                <a:gd name="connsiteY0" fmla="*/ 0 h 488429"/>
                <a:gd name="connsiteX1" fmla="*/ 732643 w 732643"/>
                <a:gd name="connsiteY1" fmla="*/ 0 h 488429"/>
                <a:gd name="connsiteX2" fmla="*/ 732643 w 732643"/>
                <a:gd name="connsiteY2" fmla="*/ 488429 h 488429"/>
                <a:gd name="connsiteX3" fmla="*/ 0 w 732643"/>
                <a:gd name="connsiteY3" fmla="*/ 488429 h 488429"/>
                <a:gd name="connsiteX4" fmla="*/ 0 w 732643"/>
                <a:gd name="connsiteY4" fmla="*/ 0 h 4884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2643" h="488429">
                  <a:moveTo>
                    <a:pt x="0" y="0"/>
                  </a:moveTo>
                  <a:lnTo>
                    <a:pt x="732643" y="0"/>
                  </a:lnTo>
                  <a:lnTo>
                    <a:pt x="732643" y="488429"/>
                  </a:lnTo>
                  <a:lnTo>
                    <a:pt x="0" y="4884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670" tIns="26670" rIns="26670" bIns="26670" numCol="1" spcCol="1270" anchor="ctr" anchorCtr="0">
              <a:noAutofit/>
            </a:bodyPr>
            <a:lstStyle/>
            <a:p>
              <a:pPr lvl="0" algn="l" defTabSz="311150">
                <a:lnSpc>
                  <a:spcPct val="90000"/>
                </a:lnSpc>
                <a:spcBef>
                  <a:spcPct val="0"/>
                </a:spcBef>
                <a:spcAft>
                  <a:spcPct val="35000"/>
                </a:spcAft>
              </a:pPr>
              <a:r>
                <a:rPr lang="en-US" sz="700" kern="1200" dirty="0"/>
                <a:t>Transit to PZ or Objective</a:t>
              </a:r>
            </a:p>
            <a:p>
              <a:pPr lvl="0" algn="l" defTabSz="311150">
                <a:lnSpc>
                  <a:spcPct val="90000"/>
                </a:lnSpc>
                <a:spcBef>
                  <a:spcPct val="0"/>
                </a:spcBef>
                <a:spcAft>
                  <a:spcPct val="35000"/>
                </a:spcAft>
              </a:pPr>
              <a:r>
                <a:rPr lang="en-US" sz="700" kern="1200" dirty="0"/>
                <a:t>5.2.3</a:t>
              </a:r>
            </a:p>
          </p:txBody>
        </p:sp>
      </p:grpSp>
      <p:sp>
        <p:nvSpPr>
          <p:cNvPr id="24" name="Oval 23"/>
          <p:cNvSpPr/>
          <p:nvPr/>
        </p:nvSpPr>
        <p:spPr>
          <a:xfrm>
            <a:off x="6405720" y="4648200"/>
            <a:ext cx="427376" cy="403596"/>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p:nvSpPr>
        <p:spPr>
          <a:xfrm>
            <a:off x="8651160" y="4648200"/>
            <a:ext cx="427376" cy="403596"/>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p:nvSpPr>
        <p:spPr>
          <a:xfrm>
            <a:off x="9828855" y="4648200"/>
            <a:ext cx="427376" cy="403596"/>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p:cNvSpPr/>
          <p:nvPr/>
        </p:nvSpPr>
        <p:spPr>
          <a:xfrm>
            <a:off x="11002624" y="4648200"/>
            <a:ext cx="427376" cy="403596"/>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5933061" y="5237531"/>
            <a:ext cx="4125339" cy="1315669"/>
          </a:xfrm>
          <a:prstGeom prst="rect">
            <a:avLst/>
          </a:prstGeom>
          <a:noFill/>
          <a:ln w="38100"/>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9" name="Elbow Connector 28"/>
          <p:cNvCxnSpPr>
            <a:stCxn id="16" idx="4"/>
            <a:endCxn id="18" idx="0"/>
          </p:cNvCxnSpPr>
          <p:nvPr/>
        </p:nvCxnSpPr>
        <p:spPr>
          <a:xfrm rot="5400000">
            <a:off x="7239049" y="5552456"/>
            <a:ext cx="334745" cy="662352"/>
          </a:xfrm>
          <a:prstGeom prst="bentConnector3">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16" idx="4"/>
            <a:endCxn id="20" idx="0"/>
          </p:cNvCxnSpPr>
          <p:nvPr/>
        </p:nvCxnSpPr>
        <p:spPr>
          <a:xfrm rot="16200000" flipH="1">
            <a:off x="7910639" y="5543218"/>
            <a:ext cx="334745" cy="680828"/>
          </a:xfrm>
          <a:prstGeom prst="bentConnector3">
            <a:avLst/>
          </a:prstGeom>
          <a:ln w="127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16" idx="0"/>
          </p:cNvCxnSpPr>
          <p:nvPr/>
        </p:nvCxnSpPr>
        <p:spPr>
          <a:xfrm flipH="1">
            <a:off x="7737597" y="5037667"/>
            <a:ext cx="766" cy="351296"/>
          </a:xfrm>
          <a:prstGeom prst="line">
            <a:avLst/>
          </a:prstGeom>
          <a:ln w="12700">
            <a:solidFill>
              <a:schemeClr val="accent1">
                <a:lumMod val="50000"/>
              </a:schemeClr>
            </a:solidFill>
          </a:ln>
        </p:spPr>
        <p:style>
          <a:lnRef idx="1">
            <a:schemeClr val="accent5"/>
          </a:lnRef>
          <a:fillRef idx="0">
            <a:schemeClr val="accent5"/>
          </a:fillRef>
          <a:effectRef idx="0">
            <a:schemeClr val="accent5"/>
          </a:effectRef>
          <a:fontRef idx="minor">
            <a:schemeClr val="tx1"/>
          </a:fontRef>
        </p:style>
      </p:cxnSp>
      <p:sp>
        <p:nvSpPr>
          <p:cNvPr id="32" name="Oval 31"/>
          <p:cNvSpPr/>
          <p:nvPr/>
        </p:nvSpPr>
        <p:spPr>
          <a:xfrm>
            <a:off x="7534448" y="4646315"/>
            <a:ext cx="427376" cy="40359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1795102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8061" y="191869"/>
            <a:ext cx="10057139" cy="646331"/>
          </a:xfrm>
        </p:spPr>
        <p:txBody>
          <a:bodyPr>
            <a:normAutofit/>
          </a:bodyPr>
          <a:lstStyle/>
          <a:p>
            <a:r>
              <a:rPr lang="en-US" sz="3600" dirty="0"/>
              <a:t>Master Our Craft</a:t>
            </a:r>
          </a:p>
        </p:txBody>
      </p:sp>
      <p:sp>
        <p:nvSpPr>
          <p:cNvPr id="6" name="Content Placeholder 5"/>
          <p:cNvSpPr>
            <a:spLocks noGrp="1"/>
          </p:cNvSpPr>
          <p:nvPr>
            <p:ph idx="1"/>
          </p:nvPr>
        </p:nvSpPr>
        <p:spPr>
          <a:xfrm>
            <a:off x="405292" y="974857"/>
            <a:ext cx="10034108" cy="5121144"/>
          </a:xfrm>
        </p:spPr>
        <p:txBody>
          <a:bodyPr>
            <a:normAutofit fontScale="92500"/>
          </a:bodyPr>
          <a:lstStyle/>
          <a:p>
            <a:r>
              <a:rPr lang="en-US" dirty="0"/>
              <a:t>Reinforcing knowledge of test techniques AND mission threads – at the subtask level</a:t>
            </a:r>
          </a:p>
          <a:p>
            <a:endParaRPr lang="en-US" dirty="0"/>
          </a:p>
          <a:p>
            <a:r>
              <a:rPr lang="en-US" dirty="0"/>
              <a:t>Collaborating to build the mission threads of our warfare areas</a:t>
            </a:r>
          </a:p>
          <a:p>
            <a:endParaRPr lang="en-US" dirty="0"/>
          </a:p>
          <a:p>
            <a:r>
              <a:rPr lang="en-US" dirty="0"/>
              <a:t>Classroom and experiential training</a:t>
            </a:r>
          </a:p>
          <a:p>
            <a:pPr lvl="1"/>
            <a:r>
              <a:rPr lang="en-US" dirty="0"/>
              <a:t>T&amp;E University</a:t>
            </a:r>
          </a:p>
          <a:p>
            <a:pPr lvl="1"/>
            <a:r>
              <a:rPr lang="en-US" dirty="0"/>
              <a:t>Weapons schools</a:t>
            </a:r>
          </a:p>
          <a:p>
            <a:endParaRPr lang="en-US" dirty="0"/>
          </a:p>
          <a:p>
            <a:r>
              <a:rPr lang="en-US" dirty="0"/>
              <a:t>Implementing high velocity learning</a:t>
            </a:r>
          </a:p>
          <a:p>
            <a:pPr lvl="1"/>
            <a:r>
              <a:rPr lang="en-US" dirty="0"/>
              <a:t>If you don’t know – ask.  If you do know – teach.  </a:t>
            </a:r>
            <a:br>
              <a:rPr lang="en-US" dirty="0"/>
            </a:br>
            <a:r>
              <a:rPr lang="en-US" dirty="0"/>
              <a:t>Have the courage to do both.</a:t>
            </a:r>
          </a:p>
          <a:p>
            <a:pPr marL="457200" lvl="1" indent="0">
              <a:buNone/>
            </a:pP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4848" y="3544526"/>
            <a:ext cx="1365504" cy="13716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91800" y="304799"/>
            <a:ext cx="1371600" cy="137160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24040" y="1899263"/>
            <a:ext cx="1307120" cy="1372774"/>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91800" y="5029199"/>
            <a:ext cx="1371601" cy="1371601"/>
          </a:xfrm>
          <a:prstGeom prst="rect">
            <a:avLst/>
          </a:prstGeom>
        </p:spPr>
      </p:pic>
      <p:sp>
        <p:nvSpPr>
          <p:cNvPr id="8"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1428226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8061" y="191869"/>
            <a:ext cx="10057139" cy="646331"/>
          </a:xfrm>
        </p:spPr>
        <p:txBody>
          <a:bodyPr>
            <a:normAutofit/>
          </a:bodyPr>
          <a:lstStyle/>
          <a:p>
            <a:r>
              <a:rPr lang="en-US" sz="3600" dirty="0"/>
              <a:t>Learn From Our Competitors</a:t>
            </a:r>
          </a:p>
        </p:txBody>
      </p:sp>
      <p:sp>
        <p:nvSpPr>
          <p:cNvPr id="3" name="Content Placeholder 2"/>
          <p:cNvSpPr>
            <a:spLocks noGrp="1"/>
          </p:cNvSpPr>
          <p:nvPr>
            <p:ph idx="1"/>
          </p:nvPr>
        </p:nvSpPr>
        <p:spPr/>
        <p:txBody>
          <a:bodyPr/>
          <a:lstStyle/>
          <a:p>
            <a:r>
              <a:rPr lang="en-US" dirty="0"/>
              <a:t>Paying attention to the “Business of T&amp;E”</a:t>
            </a:r>
          </a:p>
          <a:p>
            <a:endParaRPr lang="en-US" dirty="0"/>
          </a:p>
          <a:p>
            <a:r>
              <a:rPr lang="en-US" dirty="0"/>
              <a:t>Collecting and analyzing data about the test process</a:t>
            </a:r>
          </a:p>
          <a:p>
            <a:endParaRPr lang="en-US" dirty="0"/>
          </a:p>
          <a:p>
            <a:r>
              <a:rPr lang="en-US" dirty="0"/>
              <a:t>“Instrumenting” the T&amp;E process to gather value stream information</a:t>
            </a:r>
          </a:p>
          <a:p>
            <a:endParaRPr lang="en-US" dirty="0"/>
          </a:p>
          <a:p>
            <a:r>
              <a:rPr lang="en-US" dirty="0"/>
              <a:t>Going “digital”!  Using tools to collect, evaluate, and disseminate decision-quality data</a:t>
            </a:r>
          </a:p>
          <a:p>
            <a:endParaRPr lang="en-US" dirty="0"/>
          </a:p>
        </p:txBody>
      </p:sp>
      <p:sp>
        <p:nvSpPr>
          <p:cNvPr id="4"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2890774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8061" y="191869"/>
            <a:ext cx="10133339" cy="646331"/>
          </a:xfrm>
        </p:spPr>
        <p:txBody>
          <a:bodyPr>
            <a:normAutofit/>
          </a:bodyPr>
          <a:lstStyle/>
          <a:p>
            <a:r>
              <a:rPr lang="en-US" sz="3600" dirty="0"/>
              <a:t>Measuring Ourselves</a:t>
            </a:r>
          </a:p>
        </p:txBody>
      </p:sp>
      <p:sp>
        <p:nvSpPr>
          <p:cNvPr id="6" name="Content Placeholder 5"/>
          <p:cNvSpPr>
            <a:spLocks noGrp="1"/>
          </p:cNvSpPr>
          <p:nvPr>
            <p:ph idx="1"/>
          </p:nvPr>
        </p:nvSpPr>
        <p:spPr>
          <a:xfrm>
            <a:off x="405292" y="974856"/>
            <a:ext cx="10879202" cy="5539299"/>
          </a:xfrm>
        </p:spPr>
        <p:txBody>
          <a:bodyPr>
            <a:normAutofit/>
          </a:bodyPr>
          <a:lstStyle/>
          <a:p>
            <a:r>
              <a:rPr lang="en-US" dirty="0"/>
              <a:t>Integrated T&amp;E Management System (iTEMS) -</a:t>
            </a:r>
            <a:br>
              <a:rPr lang="en-US" dirty="0"/>
            </a:br>
            <a:r>
              <a:rPr lang="en-US" dirty="0"/>
              <a:t>an enterprise digital suite of tools for:</a:t>
            </a:r>
          </a:p>
          <a:p>
            <a:pPr lvl="1"/>
            <a:r>
              <a:rPr lang="en-US" dirty="0"/>
              <a:t>Test Planning and Resourcing</a:t>
            </a:r>
          </a:p>
          <a:p>
            <a:pPr lvl="1"/>
            <a:r>
              <a:rPr lang="en-US" dirty="0"/>
              <a:t>Test Point tracking and Test Plan execution</a:t>
            </a:r>
          </a:p>
          <a:p>
            <a:pPr lvl="1"/>
            <a:r>
              <a:rPr lang="en-US" dirty="0"/>
              <a:t>Test Reporting</a:t>
            </a:r>
          </a:p>
          <a:p>
            <a:endParaRPr lang="en-US" dirty="0"/>
          </a:p>
          <a:p>
            <a:r>
              <a:rPr lang="en-US" dirty="0"/>
              <a:t>Seamlessly enables development of the</a:t>
            </a:r>
            <a:br>
              <a:rPr lang="en-US" dirty="0"/>
            </a:br>
            <a:r>
              <a:rPr lang="en-US" dirty="0"/>
              <a:t>“Standard T&amp;E Metrics Slide Deck”</a:t>
            </a:r>
          </a:p>
          <a:p>
            <a:endParaRPr lang="en-US" dirty="0"/>
          </a:p>
          <a:p>
            <a:r>
              <a:rPr lang="en-US" dirty="0"/>
              <a:t>iTEMS provides the ability to completely trace</a:t>
            </a:r>
            <a:br>
              <a:rPr lang="en-US" dirty="0"/>
            </a:br>
            <a:r>
              <a:rPr lang="en-US" dirty="0"/>
              <a:t>test points through effects chain tasking</a:t>
            </a:r>
          </a:p>
          <a:p>
            <a:pPr marL="0" indent="0">
              <a:buNone/>
            </a:pPr>
            <a:endParaRPr lang="en-US" dirty="0"/>
          </a:p>
        </p:txBody>
      </p:sp>
      <p:pic>
        <p:nvPicPr>
          <p:cNvPr id="2" name="Picture 1"/>
          <p:cNvPicPr>
            <a:picLocks noChangeAspect="1"/>
          </p:cNvPicPr>
          <p:nvPr/>
        </p:nvPicPr>
        <p:blipFill>
          <a:blip r:embed="rId2"/>
          <a:stretch>
            <a:fillRect/>
          </a:stretch>
        </p:blipFill>
        <p:spPr>
          <a:xfrm>
            <a:off x="8113897" y="3231979"/>
            <a:ext cx="3697103" cy="2270896"/>
          </a:xfrm>
          <a:prstGeom prst="rect">
            <a:avLst/>
          </a:prstGeom>
        </p:spPr>
      </p:pic>
      <p:sp>
        <p:nvSpPr>
          <p:cNvPr id="4" name="TextBox 3">
            <a:extLst>
              <a:ext uri="{FF2B5EF4-FFF2-40B4-BE49-F238E27FC236}">
                <a16:creationId xmlns:a16="http://schemas.microsoft.com/office/drawing/2014/main" id="{F7991D4E-5561-49B0-BABF-50B7C981D34A}"/>
              </a:ext>
            </a:extLst>
          </p:cNvPr>
          <p:cNvSpPr txBox="1"/>
          <p:nvPr/>
        </p:nvSpPr>
        <p:spPr>
          <a:xfrm>
            <a:off x="8558692" y="3048000"/>
            <a:ext cx="2533899" cy="276999"/>
          </a:xfrm>
          <a:prstGeom prst="rect">
            <a:avLst/>
          </a:prstGeom>
          <a:noFill/>
        </p:spPr>
        <p:txBody>
          <a:bodyPr wrap="square" rtlCol="0">
            <a:spAutoFit/>
          </a:bodyPr>
          <a:lstStyle/>
          <a:p>
            <a:pPr algn="r"/>
            <a:r>
              <a:rPr lang="en-US" sz="1200" b="1" dirty="0"/>
              <a:t>Program X Test Point Burn-Up</a:t>
            </a:r>
          </a:p>
        </p:txBody>
      </p:sp>
      <p:sp>
        <p:nvSpPr>
          <p:cNvPr id="8" name="Rectangle 7">
            <a:extLst>
              <a:ext uri="{FF2B5EF4-FFF2-40B4-BE49-F238E27FC236}">
                <a16:creationId xmlns:a16="http://schemas.microsoft.com/office/drawing/2014/main" id="{FEB70C26-8EA4-4918-B139-02FC8366C342}"/>
              </a:ext>
            </a:extLst>
          </p:cNvPr>
          <p:cNvSpPr/>
          <p:nvPr/>
        </p:nvSpPr>
        <p:spPr>
          <a:xfrm>
            <a:off x="0" y="5867400"/>
            <a:ext cx="12192000" cy="588391"/>
          </a:xfrm>
          <a:prstGeom prst="rect">
            <a:avLst/>
          </a:prstGeom>
          <a:solidFill>
            <a:srgbClr val="000066"/>
          </a:solidFill>
          <a:ln>
            <a:noFill/>
          </a:ln>
          <a:effectLst>
            <a:outerShdw blurRad="50800" dist="38100" dir="2700000" algn="tl" rotWithShape="0">
              <a:prstClr val="black">
                <a:alpha val="40000"/>
              </a:prstClr>
            </a:outerShdw>
          </a:effectLst>
        </p:spPr>
        <p:txBody>
          <a:bodyPr wrap="square" rtlCol="0" anchor="ctr" anchorCtr="0">
            <a:noAutofit/>
          </a:bodyPr>
          <a:lstStyle/>
          <a:p>
            <a:pPr algn="ctr"/>
            <a:r>
              <a:rPr lang="en-US" sz="2000" b="1" i="1" dirty="0">
                <a:solidFill>
                  <a:schemeClr val="bg1"/>
                </a:solidFill>
              </a:rPr>
              <a:t>iTEMS provides ready access to decision quality data</a:t>
            </a:r>
          </a:p>
        </p:txBody>
      </p:sp>
      <p:sp>
        <p:nvSpPr>
          <p:cNvPr id="9"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1311563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Arrow: Striped Right 26">
            <a:extLst>
              <a:ext uri="{FF2B5EF4-FFF2-40B4-BE49-F238E27FC236}">
                <a16:creationId xmlns:a16="http://schemas.microsoft.com/office/drawing/2014/main" id="{BFEC6813-07E3-4F4F-9B65-E73EA0A26A95}"/>
              </a:ext>
            </a:extLst>
          </p:cNvPr>
          <p:cNvSpPr/>
          <p:nvPr/>
        </p:nvSpPr>
        <p:spPr>
          <a:xfrm rot="5400000">
            <a:off x="4351080" y="1672849"/>
            <a:ext cx="5486398" cy="3969504"/>
          </a:xfrm>
          <a:prstGeom prst="stripedRightArrow">
            <a:avLst/>
          </a:prstGeom>
          <a:solidFill>
            <a:schemeClr val="accent3">
              <a:alpha val="36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15" name="Rectangle: Rounded Corners 14">
            <a:extLst>
              <a:ext uri="{FF2B5EF4-FFF2-40B4-BE49-F238E27FC236}">
                <a16:creationId xmlns:a16="http://schemas.microsoft.com/office/drawing/2014/main" id="{A4DE42F4-CFC0-4AD6-9611-6E5F57A5C762}"/>
              </a:ext>
            </a:extLst>
          </p:cNvPr>
          <p:cNvSpPr/>
          <p:nvPr/>
        </p:nvSpPr>
        <p:spPr>
          <a:xfrm>
            <a:off x="6332257" y="4267200"/>
            <a:ext cx="1518706" cy="3810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Conditions</a:t>
            </a:r>
          </a:p>
        </p:txBody>
      </p:sp>
      <p:sp>
        <p:nvSpPr>
          <p:cNvPr id="5" name="Title 4">
            <a:extLst>
              <a:ext uri="{FF2B5EF4-FFF2-40B4-BE49-F238E27FC236}">
                <a16:creationId xmlns:a16="http://schemas.microsoft.com/office/drawing/2014/main" id="{41DFA4AC-C187-4632-B90E-391E7B23D8C8}"/>
              </a:ext>
            </a:extLst>
          </p:cNvPr>
          <p:cNvSpPr>
            <a:spLocks noGrp="1"/>
          </p:cNvSpPr>
          <p:nvPr>
            <p:ph type="title"/>
          </p:nvPr>
        </p:nvSpPr>
        <p:spPr>
          <a:xfrm>
            <a:off x="990601" y="191869"/>
            <a:ext cx="10134599" cy="646331"/>
          </a:xfrm>
        </p:spPr>
        <p:txBody>
          <a:bodyPr>
            <a:normAutofit fontScale="90000"/>
          </a:bodyPr>
          <a:lstStyle/>
          <a:p>
            <a:r>
              <a:rPr lang="en-US" dirty="0"/>
              <a:t>Delivering Speed by Focusing</a:t>
            </a:r>
            <a:br>
              <a:rPr lang="en-US" dirty="0"/>
            </a:br>
            <a:r>
              <a:rPr lang="en-US" dirty="0"/>
              <a:t>on Capability</a:t>
            </a:r>
          </a:p>
        </p:txBody>
      </p:sp>
      <p:pic>
        <p:nvPicPr>
          <p:cNvPr id="7" name="Picture 6">
            <a:extLst>
              <a:ext uri="{FF2B5EF4-FFF2-40B4-BE49-F238E27FC236}">
                <a16:creationId xmlns:a16="http://schemas.microsoft.com/office/drawing/2014/main" id="{8644920D-86E2-4814-9A72-49813A21CA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3" y="1221727"/>
            <a:ext cx="5749257" cy="4445328"/>
          </a:xfrm>
          <a:prstGeom prst="rect">
            <a:avLst/>
          </a:prstGeom>
        </p:spPr>
      </p:pic>
      <p:sp>
        <p:nvSpPr>
          <p:cNvPr id="8" name="TextBox 7">
            <a:extLst>
              <a:ext uri="{FF2B5EF4-FFF2-40B4-BE49-F238E27FC236}">
                <a16:creationId xmlns:a16="http://schemas.microsoft.com/office/drawing/2014/main" id="{6280CC1A-94BA-496F-A831-07740D82014C}"/>
              </a:ext>
            </a:extLst>
          </p:cNvPr>
          <p:cNvSpPr txBox="1"/>
          <p:nvPr/>
        </p:nvSpPr>
        <p:spPr>
          <a:xfrm>
            <a:off x="8090195" y="3776246"/>
            <a:ext cx="4330405" cy="338554"/>
          </a:xfrm>
          <a:prstGeom prst="rect">
            <a:avLst/>
          </a:prstGeom>
          <a:noFill/>
        </p:spPr>
        <p:txBody>
          <a:bodyPr wrap="square" rtlCol="0">
            <a:spAutoFit/>
          </a:bodyPr>
          <a:lstStyle/>
          <a:p>
            <a:r>
              <a:rPr lang="en-US" sz="1600" dirty="0"/>
              <a:t>Measures are effected by </a:t>
            </a:r>
            <a:r>
              <a:rPr lang="en-US" sz="1600" b="1" u="sng" dirty="0"/>
              <a:t>Conditions</a:t>
            </a:r>
          </a:p>
        </p:txBody>
      </p:sp>
      <p:sp>
        <p:nvSpPr>
          <p:cNvPr id="10" name="Rectangle: Rounded Corners 9">
            <a:extLst>
              <a:ext uri="{FF2B5EF4-FFF2-40B4-BE49-F238E27FC236}">
                <a16:creationId xmlns:a16="http://schemas.microsoft.com/office/drawing/2014/main" id="{B40746B3-92AC-498E-8A60-FA168343D7BB}"/>
              </a:ext>
            </a:extLst>
          </p:cNvPr>
          <p:cNvSpPr/>
          <p:nvPr/>
        </p:nvSpPr>
        <p:spPr>
          <a:xfrm>
            <a:off x="6332257" y="1212097"/>
            <a:ext cx="1518706" cy="381000"/>
          </a:xfrm>
          <a:prstGeom prst="roundRect">
            <a:avLst/>
          </a:prstGeom>
          <a:solidFill>
            <a:schemeClr val="bg1"/>
          </a:solidFill>
          <a:ln w="9525" cap="flat" cmpd="sng" algn="ctr">
            <a:solidFill>
              <a:srgbClr val="777777"/>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Mission</a:t>
            </a:r>
          </a:p>
        </p:txBody>
      </p:sp>
      <p:sp>
        <p:nvSpPr>
          <p:cNvPr id="11" name="Rectangle: Rounded Corners 10">
            <a:extLst>
              <a:ext uri="{FF2B5EF4-FFF2-40B4-BE49-F238E27FC236}">
                <a16:creationId xmlns:a16="http://schemas.microsoft.com/office/drawing/2014/main" id="{FE852898-5103-4B90-94D8-AD409E2B0910}"/>
              </a:ext>
            </a:extLst>
          </p:cNvPr>
          <p:cNvSpPr/>
          <p:nvPr/>
        </p:nvSpPr>
        <p:spPr>
          <a:xfrm>
            <a:off x="6332257" y="1669297"/>
            <a:ext cx="1518706" cy="381000"/>
          </a:xfrm>
          <a:prstGeom prst="roundRect">
            <a:avLst/>
          </a:prstGeom>
          <a:solidFill>
            <a:schemeClr val="bg1"/>
          </a:solidFill>
          <a:ln w="9525" cap="flat" cmpd="sng" algn="ctr">
            <a:solidFill>
              <a:srgbClr val="777777"/>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Task</a:t>
            </a:r>
          </a:p>
        </p:txBody>
      </p:sp>
      <p:sp>
        <p:nvSpPr>
          <p:cNvPr id="12" name="Rectangle: Rounded Corners 11">
            <a:extLst>
              <a:ext uri="{FF2B5EF4-FFF2-40B4-BE49-F238E27FC236}">
                <a16:creationId xmlns:a16="http://schemas.microsoft.com/office/drawing/2014/main" id="{15B9ECB9-6228-4891-AF81-878C680524EC}"/>
              </a:ext>
            </a:extLst>
          </p:cNvPr>
          <p:cNvSpPr/>
          <p:nvPr/>
        </p:nvSpPr>
        <p:spPr>
          <a:xfrm>
            <a:off x="6328501" y="2202697"/>
            <a:ext cx="1520690" cy="381000"/>
          </a:xfrm>
          <a:prstGeom prst="roundRect">
            <a:avLst/>
          </a:prstGeom>
          <a:solidFill>
            <a:schemeClr val="bg1"/>
          </a:solidFill>
          <a:ln w="9525" cap="flat" cmpd="sng" algn="ctr">
            <a:solidFill>
              <a:srgbClr val="777777"/>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Subtasks and</a:t>
            </a:r>
          </a:p>
          <a:p>
            <a:pPr algn="ctr"/>
            <a:r>
              <a:rPr lang="en-US" sz="1400" dirty="0"/>
              <a:t>Subsystems</a:t>
            </a:r>
          </a:p>
        </p:txBody>
      </p:sp>
      <p:sp>
        <p:nvSpPr>
          <p:cNvPr id="16" name="TextBox 15">
            <a:extLst>
              <a:ext uri="{FF2B5EF4-FFF2-40B4-BE49-F238E27FC236}">
                <a16:creationId xmlns:a16="http://schemas.microsoft.com/office/drawing/2014/main" id="{86B5C740-C323-4EA7-BD45-DF6BFD73E3EA}"/>
              </a:ext>
            </a:extLst>
          </p:cNvPr>
          <p:cNvSpPr txBox="1"/>
          <p:nvPr/>
        </p:nvSpPr>
        <p:spPr>
          <a:xfrm>
            <a:off x="8077200" y="3962400"/>
            <a:ext cx="3962400" cy="1077218"/>
          </a:xfrm>
          <a:prstGeom prst="rect">
            <a:avLst/>
          </a:prstGeom>
          <a:noFill/>
        </p:spPr>
        <p:txBody>
          <a:bodyPr wrap="square" rtlCol="0">
            <a:spAutoFit/>
          </a:bodyPr>
          <a:lstStyle/>
          <a:p>
            <a:endParaRPr lang="en-US" sz="1600" dirty="0"/>
          </a:p>
          <a:p>
            <a:r>
              <a:rPr lang="en-US" sz="1600" dirty="0"/>
              <a:t>Conditions provide assessment of variables that effect ability to perform </a:t>
            </a:r>
            <a:r>
              <a:rPr lang="en-US" sz="1600" b="1" u="sng" dirty="0"/>
              <a:t>Measures</a:t>
            </a:r>
            <a:r>
              <a:rPr lang="en-US" sz="1600" dirty="0"/>
              <a:t> and are tested through </a:t>
            </a:r>
            <a:r>
              <a:rPr lang="en-US" sz="1600" b="1" u="sng" dirty="0"/>
              <a:t>Test Points</a:t>
            </a:r>
          </a:p>
        </p:txBody>
      </p:sp>
      <p:sp>
        <p:nvSpPr>
          <p:cNvPr id="18" name="TextBox 17">
            <a:extLst>
              <a:ext uri="{FF2B5EF4-FFF2-40B4-BE49-F238E27FC236}">
                <a16:creationId xmlns:a16="http://schemas.microsoft.com/office/drawing/2014/main" id="{BCF13B67-D583-4EDD-84A0-FBE490B49BA4}"/>
              </a:ext>
            </a:extLst>
          </p:cNvPr>
          <p:cNvSpPr txBox="1"/>
          <p:nvPr/>
        </p:nvSpPr>
        <p:spPr>
          <a:xfrm>
            <a:off x="8136894" y="5605046"/>
            <a:ext cx="4055106" cy="338554"/>
          </a:xfrm>
          <a:prstGeom prst="rect">
            <a:avLst/>
          </a:prstGeom>
          <a:noFill/>
        </p:spPr>
        <p:txBody>
          <a:bodyPr wrap="square" rtlCol="0">
            <a:spAutoFit/>
          </a:bodyPr>
          <a:lstStyle/>
          <a:p>
            <a:r>
              <a:rPr lang="en-US" sz="1600" dirty="0"/>
              <a:t>Specifications (SS-) are linked to </a:t>
            </a:r>
            <a:r>
              <a:rPr lang="en-US" sz="1600" b="1" u="sng" dirty="0"/>
              <a:t>Test Points</a:t>
            </a:r>
          </a:p>
        </p:txBody>
      </p:sp>
      <p:sp>
        <p:nvSpPr>
          <p:cNvPr id="19" name="Rectangle: Rounded Corners 18">
            <a:extLst>
              <a:ext uri="{FF2B5EF4-FFF2-40B4-BE49-F238E27FC236}">
                <a16:creationId xmlns:a16="http://schemas.microsoft.com/office/drawing/2014/main" id="{6980D687-F04D-4FCA-B646-3C735397F670}"/>
              </a:ext>
            </a:extLst>
          </p:cNvPr>
          <p:cNvSpPr/>
          <p:nvPr/>
        </p:nvSpPr>
        <p:spPr>
          <a:xfrm>
            <a:off x="6332257" y="2667000"/>
            <a:ext cx="1518706" cy="381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Vignettes</a:t>
            </a:r>
          </a:p>
        </p:txBody>
      </p:sp>
      <p:sp>
        <p:nvSpPr>
          <p:cNvPr id="14" name="Rectangle: Rounded Corners 13">
            <a:extLst>
              <a:ext uri="{FF2B5EF4-FFF2-40B4-BE49-F238E27FC236}">
                <a16:creationId xmlns:a16="http://schemas.microsoft.com/office/drawing/2014/main" id="{FDC3BE6D-2B19-4800-AF2C-461D414FD150}"/>
              </a:ext>
            </a:extLst>
          </p:cNvPr>
          <p:cNvSpPr/>
          <p:nvPr/>
        </p:nvSpPr>
        <p:spPr>
          <a:xfrm>
            <a:off x="6332257" y="3733800"/>
            <a:ext cx="1518706" cy="3810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Measures</a:t>
            </a:r>
          </a:p>
        </p:txBody>
      </p:sp>
      <p:sp>
        <p:nvSpPr>
          <p:cNvPr id="21" name="TextBox 20">
            <a:extLst>
              <a:ext uri="{FF2B5EF4-FFF2-40B4-BE49-F238E27FC236}">
                <a16:creationId xmlns:a16="http://schemas.microsoft.com/office/drawing/2014/main" id="{3C69240A-0044-4439-B55F-55272A687887}"/>
              </a:ext>
            </a:extLst>
          </p:cNvPr>
          <p:cNvSpPr txBox="1"/>
          <p:nvPr/>
        </p:nvSpPr>
        <p:spPr>
          <a:xfrm>
            <a:off x="8100827" y="3149025"/>
            <a:ext cx="4091173" cy="584775"/>
          </a:xfrm>
          <a:prstGeom prst="rect">
            <a:avLst/>
          </a:prstGeom>
          <a:noFill/>
        </p:spPr>
        <p:txBody>
          <a:bodyPr wrap="square" rtlCol="0">
            <a:spAutoFit/>
          </a:bodyPr>
          <a:lstStyle/>
          <a:p>
            <a:r>
              <a:rPr lang="en-US" sz="1600" dirty="0"/>
              <a:t>Subsystems evaluations comprised of </a:t>
            </a:r>
            <a:r>
              <a:rPr lang="en-US" sz="1600" b="1" u="sng" dirty="0"/>
              <a:t>Measures</a:t>
            </a:r>
          </a:p>
        </p:txBody>
      </p:sp>
      <p:sp>
        <p:nvSpPr>
          <p:cNvPr id="13" name="Rectangle: Rounded Corners 12">
            <a:extLst>
              <a:ext uri="{FF2B5EF4-FFF2-40B4-BE49-F238E27FC236}">
                <a16:creationId xmlns:a16="http://schemas.microsoft.com/office/drawing/2014/main" id="{1D90DBE6-404C-4B2D-B1D0-0DCE8006D238}"/>
              </a:ext>
            </a:extLst>
          </p:cNvPr>
          <p:cNvSpPr/>
          <p:nvPr/>
        </p:nvSpPr>
        <p:spPr>
          <a:xfrm>
            <a:off x="6332257" y="3200400"/>
            <a:ext cx="1518706" cy="381000"/>
          </a:xfrm>
          <a:prstGeom prst="roundRect">
            <a:avLst/>
          </a:prstGeom>
          <a:solidFill>
            <a:srgbClr val="AA72D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Subsystem</a:t>
            </a:r>
          </a:p>
        </p:txBody>
      </p:sp>
      <p:sp>
        <p:nvSpPr>
          <p:cNvPr id="23" name="TextBox 22">
            <a:extLst>
              <a:ext uri="{FF2B5EF4-FFF2-40B4-BE49-F238E27FC236}">
                <a16:creationId xmlns:a16="http://schemas.microsoft.com/office/drawing/2014/main" id="{BB4D9F16-1824-40B7-A988-5CDCB0AC24D7}"/>
              </a:ext>
            </a:extLst>
          </p:cNvPr>
          <p:cNvSpPr txBox="1"/>
          <p:nvPr/>
        </p:nvSpPr>
        <p:spPr>
          <a:xfrm>
            <a:off x="8090195" y="1414046"/>
            <a:ext cx="4330405" cy="338554"/>
          </a:xfrm>
          <a:prstGeom prst="rect">
            <a:avLst/>
          </a:prstGeom>
          <a:noFill/>
        </p:spPr>
        <p:txBody>
          <a:bodyPr wrap="square" rtlCol="0">
            <a:spAutoFit/>
          </a:bodyPr>
          <a:lstStyle/>
          <a:p>
            <a:r>
              <a:rPr lang="en-US" sz="1600" dirty="0"/>
              <a:t>Missions decompose to </a:t>
            </a:r>
            <a:r>
              <a:rPr lang="en-US" sz="1600" b="1" u="sng" dirty="0"/>
              <a:t>Tasks</a:t>
            </a:r>
            <a:r>
              <a:rPr lang="en-US" sz="1600" dirty="0"/>
              <a:t> and </a:t>
            </a:r>
            <a:r>
              <a:rPr lang="en-US" sz="1600" b="1" u="sng" dirty="0"/>
              <a:t>Subtasks</a:t>
            </a:r>
          </a:p>
        </p:txBody>
      </p:sp>
      <p:sp>
        <p:nvSpPr>
          <p:cNvPr id="24" name="TextBox 23">
            <a:extLst>
              <a:ext uri="{FF2B5EF4-FFF2-40B4-BE49-F238E27FC236}">
                <a16:creationId xmlns:a16="http://schemas.microsoft.com/office/drawing/2014/main" id="{861D895A-43E3-4112-AB2C-F7766016C306}"/>
              </a:ext>
            </a:extLst>
          </p:cNvPr>
          <p:cNvSpPr txBox="1"/>
          <p:nvPr/>
        </p:nvSpPr>
        <p:spPr>
          <a:xfrm>
            <a:off x="8090195" y="1905000"/>
            <a:ext cx="4330405" cy="338554"/>
          </a:xfrm>
          <a:prstGeom prst="rect">
            <a:avLst/>
          </a:prstGeom>
          <a:noFill/>
        </p:spPr>
        <p:txBody>
          <a:bodyPr wrap="square" rtlCol="0">
            <a:spAutoFit/>
          </a:bodyPr>
          <a:lstStyle/>
          <a:p>
            <a:r>
              <a:rPr lang="en-US" sz="1600" dirty="0"/>
              <a:t>Subtasks are performed by Subsystems</a:t>
            </a:r>
            <a:endParaRPr lang="en-US" sz="1600" b="1" u="sng" dirty="0"/>
          </a:p>
        </p:txBody>
      </p:sp>
      <p:sp>
        <p:nvSpPr>
          <p:cNvPr id="25" name="TextBox 24">
            <a:extLst>
              <a:ext uri="{FF2B5EF4-FFF2-40B4-BE49-F238E27FC236}">
                <a16:creationId xmlns:a16="http://schemas.microsoft.com/office/drawing/2014/main" id="{FB78F287-1F29-40A6-B51E-8203A57FFEA6}"/>
              </a:ext>
            </a:extLst>
          </p:cNvPr>
          <p:cNvSpPr txBox="1"/>
          <p:nvPr/>
        </p:nvSpPr>
        <p:spPr>
          <a:xfrm>
            <a:off x="8090195" y="2362200"/>
            <a:ext cx="4330405" cy="584775"/>
          </a:xfrm>
          <a:prstGeom prst="rect">
            <a:avLst/>
          </a:prstGeom>
          <a:noFill/>
        </p:spPr>
        <p:txBody>
          <a:bodyPr wrap="square" rtlCol="0">
            <a:spAutoFit/>
          </a:bodyPr>
          <a:lstStyle/>
          <a:p>
            <a:r>
              <a:rPr lang="en-US" sz="1600" dirty="0"/>
              <a:t>Subtasks and Subsystems are evaluated in </a:t>
            </a:r>
            <a:r>
              <a:rPr lang="en-US" sz="1600" b="1" u="sng" dirty="0"/>
              <a:t>Vignettes and Sub-Vignettes</a:t>
            </a:r>
          </a:p>
        </p:txBody>
      </p:sp>
      <p:sp>
        <p:nvSpPr>
          <p:cNvPr id="26" name="Rectangle: Rounded Corners 25">
            <a:extLst>
              <a:ext uri="{FF2B5EF4-FFF2-40B4-BE49-F238E27FC236}">
                <a16:creationId xmlns:a16="http://schemas.microsoft.com/office/drawing/2014/main" id="{A295C4D1-ED59-4485-8D48-3406D3623CA5}"/>
              </a:ext>
            </a:extLst>
          </p:cNvPr>
          <p:cNvSpPr/>
          <p:nvPr/>
        </p:nvSpPr>
        <p:spPr>
          <a:xfrm>
            <a:off x="6324600" y="5590773"/>
            <a:ext cx="1517904" cy="365760"/>
          </a:xfrm>
          <a:prstGeom prst="roundRect">
            <a:avLst/>
          </a:prstGeom>
          <a:gradFill>
            <a:gsLst>
              <a:gs pos="0">
                <a:srgbClr val="FF0000"/>
              </a:gs>
              <a:gs pos="54000">
                <a:srgbClr val="FFFF00"/>
              </a:gs>
              <a:gs pos="100000">
                <a:schemeClr val="accent6"/>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Test Points</a:t>
            </a:r>
          </a:p>
        </p:txBody>
      </p:sp>
      <p:sp>
        <p:nvSpPr>
          <p:cNvPr id="20" name="Rectangle 19">
            <a:extLst>
              <a:ext uri="{FF2B5EF4-FFF2-40B4-BE49-F238E27FC236}">
                <a16:creationId xmlns:a16="http://schemas.microsoft.com/office/drawing/2014/main" id="{FEB70C26-8EA4-4918-B139-02FC8366C342}"/>
              </a:ext>
            </a:extLst>
          </p:cNvPr>
          <p:cNvSpPr/>
          <p:nvPr/>
        </p:nvSpPr>
        <p:spPr>
          <a:xfrm>
            <a:off x="0" y="5980176"/>
            <a:ext cx="12192000" cy="588391"/>
          </a:xfrm>
          <a:prstGeom prst="rect">
            <a:avLst/>
          </a:prstGeom>
          <a:solidFill>
            <a:srgbClr val="000066"/>
          </a:solidFill>
          <a:ln>
            <a:noFill/>
          </a:ln>
          <a:effectLst>
            <a:outerShdw blurRad="50800" dist="38100" dir="2700000" algn="tl" rotWithShape="0">
              <a:prstClr val="black">
                <a:alpha val="40000"/>
              </a:prstClr>
            </a:outerShdw>
          </a:effectLst>
        </p:spPr>
        <p:txBody>
          <a:bodyPr wrap="square" rtlCol="0" anchor="ctr" anchorCtr="0">
            <a:noAutofit/>
          </a:bodyPr>
          <a:lstStyle/>
          <a:p>
            <a:pPr algn="ctr"/>
            <a:r>
              <a:rPr lang="en-US" sz="2000" b="1" i="1" dirty="0">
                <a:solidFill>
                  <a:schemeClr val="bg1"/>
                </a:solidFill>
              </a:rPr>
              <a:t>Linked data analytics and visualization tools shows</a:t>
            </a:r>
            <a:br>
              <a:rPr lang="en-US" sz="2000" b="1" i="1" dirty="0">
                <a:solidFill>
                  <a:schemeClr val="bg1"/>
                </a:solidFill>
              </a:rPr>
            </a:br>
            <a:r>
              <a:rPr lang="en-US" sz="2000" b="1" i="1" dirty="0">
                <a:solidFill>
                  <a:schemeClr val="bg1"/>
                </a:solidFill>
              </a:rPr>
              <a:t>the progress of capability development accelerating decision making</a:t>
            </a:r>
          </a:p>
        </p:txBody>
      </p:sp>
      <p:sp>
        <p:nvSpPr>
          <p:cNvPr id="22"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1050054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0"/>
          </p:nvPr>
        </p:nvSpPr>
        <p:spPr/>
        <p:txBody>
          <a:bodyPr/>
          <a:lstStyle/>
          <a:p>
            <a:r>
              <a:rPr lang="en-US" dirty="0"/>
              <a:t>Questions?</a:t>
            </a:r>
          </a:p>
        </p:txBody>
      </p:sp>
      <p:sp>
        <p:nvSpPr>
          <p:cNvPr id="3" name="Footer Placeholder 4"/>
          <p:cNvSpPr txBox="1">
            <a:spLocks/>
          </p:cNvSpPr>
          <p:nvPr/>
        </p:nvSpPr>
        <p:spPr>
          <a:xfrm>
            <a:off x="4038600" y="6556248"/>
            <a:ext cx="4114800" cy="36512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1100" kern="1200" baseline="0">
                <a:solidFill>
                  <a:srgbClr val="19264F"/>
                </a:solidFill>
                <a:latin typeface="Arial Black" panose="020B0A04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dirty="0">
                <a:latin typeface="Times New Roman" panose="02020603050405020304" pitchFamily="18" charset="0"/>
                <a:cs typeface="Times New Roman" panose="02020603050405020304" pitchFamily="18" charset="0"/>
              </a:rPr>
              <a:t>NAWCAD Public Release 2019-376</a:t>
            </a:r>
            <a:br>
              <a:rPr lang="en-US" altLang="en-US" dirty="0">
                <a:latin typeface="Times New Roman" panose="02020603050405020304" pitchFamily="18" charset="0"/>
                <a:cs typeface="Times New Roman" panose="02020603050405020304" pitchFamily="18" charset="0"/>
              </a:rPr>
            </a:br>
            <a:r>
              <a:rPr lang="en-US" altLang="en-US" dirty="0">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1908780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92500" lnSpcReduction="10000"/>
          </a:bodyPr>
          <a:lstStyle/>
          <a:p>
            <a:r>
              <a:rPr lang="en-US" dirty="0"/>
              <a:t>“Test takes too long and costs too much!”</a:t>
            </a:r>
          </a:p>
          <a:p>
            <a:endParaRPr lang="en-US" dirty="0"/>
          </a:p>
          <a:p>
            <a:endParaRPr lang="en-US" dirty="0"/>
          </a:p>
          <a:p>
            <a:endParaRPr lang="en-US" dirty="0"/>
          </a:p>
          <a:p>
            <a:endParaRPr lang="en-US" dirty="0"/>
          </a:p>
          <a:p>
            <a:endParaRPr lang="en-US" dirty="0"/>
          </a:p>
          <a:p>
            <a:r>
              <a:rPr lang="en-US" dirty="0"/>
              <a:t>Classic test and evaluation (T&amp;E) methodology is necessary,</a:t>
            </a:r>
            <a:br>
              <a:rPr lang="en-US" dirty="0"/>
            </a:br>
            <a:r>
              <a:rPr lang="en-US" dirty="0"/>
              <a:t>but insufficient</a:t>
            </a:r>
          </a:p>
          <a:p>
            <a:endParaRPr lang="en-US" dirty="0"/>
          </a:p>
          <a:p>
            <a:r>
              <a:rPr lang="en-US" dirty="0"/>
              <a:t>To accelerate delivery, we must evaluate and assess early in the acquisition life cycle – long before systems are aggregated</a:t>
            </a:r>
          </a:p>
          <a:p>
            <a:endParaRPr lang="en-US" dirty="0"/>
          </a:p>
          <a:p>
            <a:r>
              <a:rPr lang="en-US" dirty="0"/>
              <a:t>The tools, insight, workforce, and training have changed – it’s time to act!</a:t>
            </a:r>
          </a:p>
          <a:p>
            <a:endParaRPr lang="en-US" dirty="0"/>
          </a:p>
        </p:txBody>
      </p:sp>
      <p:sp>
        <p:nvSpPr>
          <p:cNvPr id="2" name="Rectangle 1">
            <a:extLst>
              <a:ext uri="{FF2B5EF4-FFF2-40B4-BE49-F238E27FC236}">
                <a16:creationId xmlns:a16="http://schemas.microsoft.com/office/drawing/2014/main" id="{6C661EB3-AA56-4C7B-A0BE-473656E1C7D8}"/>
              </a:ext>
            </a:extLst>
          </p:cNvPr>
          <p:cNvSpPr/>
          <p:nvPr/>
        </p:nvSpPr>
        <p:spPr>
          <a:xfrm>
            <a:off x="1371600" y="1447800"/>
            <a:ext cx="9067800" cy="1981200"/>
          </a:xfrm>
          <a:prstGeom prst="rect">
            <a:avLst/>
          </a:prstGeom>
          <a:solidFill>
            <a:schemeClr val="bg1">
              <a:lumMod val="95000"/>
              <a:alpha val="50000"/>
            </a:schemeClr>
          </a:soli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6" name="Title 5"/>
          <p:cNvSpPr>
            <a:spLocks noGrp="1"/>
          </p:cNvSpPr>
          <p:nvPr>
            <p:ph type="title"/>
          </p:nvPr>
        </p:nvSpPr>
        <p:spPr>
          <a:xfrm>
            <a:off x="1068061" y="191869"/>
            <a:ext cx="10133339" cy="646331"/>
          </a:xfrm>
        </p:spPr>
        <p:txBody>
          <a:bodyPr>
            <a:normAutofit/>
          </a:bodyPr>
          <a:lstStyle/>
          <a:p>
            <a:r>
              <a:rPr lang="en-US" sz="3600" dirty="0"/>
              <a:t>The Case for Revising Test Design</a:t>
            </a:r>
          </a:p>
        </p:txBody>
      </p:sp>
      <p:grpSp>
        <p:nvGrpSpPr>
          <p:cNvPr id="5" name="Group 4"/>
          <p:cNvGrpSpPr/>
          <p:nvPr/>
        </p:nvGrpSpPr>
        <p:grpSpPr>
          <a:xfrm>
            <a:off x="3733800" y="1752600"/>
            <a:ext cx="6796044" cy="1502461"/>
            <a:chOff x="942910" y="4025211"/>
            <a:chExt cx="6796044" cy="1502461"/>
          </a:xfrm>
        </p:grpSpPr>
        <p:sp>
          <p:nvSpPr>
            <p:cNvPr id="8" name="Isosceles Triangle 7"/>
            <p:cNvSpPr/>
            <p:nvPr/>
          </p:nvSpPr>
          <p:spPr>
            <a:xfrm>
              <a:off x="1091694" y="4637621"/>
              <a:ext cx="165751" cy="195611"/>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Isosceles Triangle 8"/>
            <p:cNvSpPr/>
            <p:nvPr/>
          </p:nvSpPr>
          <p:spPr>
            <a:xfrm>
              <a:off x="3198974" y="4637621"/>
              <a:ext cx="165751" cy="195611"/>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cxnSp>
          <p:nvCxnSpPr>
            <p:cNvPr id="10" name="Straight Arrow Connector 9"/>
            <p:cNvCxnSpPr/>
            <p:nvPr/>
          </p:nvCxnSpPr>
          <p:spPr>
            <a:xfrm flipV="1">
              <a:off x="1250327" y="4721219"/>
              <a:ext cx="2016789" cy="14877"/>
            </a:xfrm>
            <a:prstGeom prst="straightConnector1">
              <a:avLst/>
            </a:prstGeom>
            <a:ln w="317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942910" y="4425972"/>
              <a:ext cx="2867514" cy="246221"/>
            </a:xfrm>
            <a:prstGeom prst="rect">
              <a:avLst/>
            </a:prstGeom>
            <a:noFill/>
          </p:spPr>
          <p:txBody>
            <a:bodyPr wrap="square" rtlCol="0">
              <a:spAutoFit/>
            </a:bodyPr>
            <a:lstStyle/>
            <a:p>
              <a:r>
                <a:rPr lang="en-US" sz="1000" dirty="0">
                  <a:solidFill>
                    <a:srgbClr val="002060"/>
                  </a:solidFill>
                  <a:cs typeface="Arial" charset="0"/>
                </a:rPr>
                <a:t>Naval Integrated Fire Control -Counter Air</a:t>
              </a:r>
            </a:p>
          </p:txBody>
        </p:sp>
        <p:sp>
          <p:nvSpPr>
            <p:cNvPr id="12" name="Isosceles Triangle 11"/>
            <p:cNvSpPr/>
            <p:nvPr/>
          </p:nvSpPr>
          <p:spPr>
            <a:xfrm>
              <a:off x="2807443" y="5016223"/>
              <a:ext cx="165751" cy="195611"/>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3" name="Isosceles Triangle 12"/>
            <p:cNvSpPr/>
            <p:nvPr/>
          </p:nvSpPr>
          <p:spPr>
            <a:xfrm>
              <a:off x="4553655" y="5016223"/>
              <a:ext cx="165751" cy="195611"/>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4" name="Isosceles Triangle 13"/>
            <p:cNvSpPr/>
            <p:nvPr/>
          </p:nvSpPr>
          <p:spPr>
            <a:xfrm>
              <a:off x="3259004" y="4183299"/>
              <a:ext cx="165751" cy="195611"/>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5" name="TextBox 14"/>
            <p:cNvSpPr txBox="1"/>
            <p:nvPr/>
          </p:nvSpPr>
          <p:spPr>
            <a:xfrm>
              <a:off x="2831161" y="4860347"/>
              <a:ext cx="1994505" cy="253916"/>
            </a:xfrm>
            <a:prstGeom prst="rect">
              <a:avLst/>
            </a:prstGeom>
            <a:noFill/>
          </p:spPr>
          <p:txBody>
            <a:bodyPr wrap="square" rtlCol="0">
              <a:spAutoFit/>
            </a:bodyPr>
            <a:lstStyle/>
            <a:p>
              <a:r>
                <a:rPr lang="en-US" sz="1050" dirty="0">
                  <a:solidFill>
                    <a:srgbClr val="002060"/>
                  </a:solidFill>
                  <a:cs typeface="Arial" charset="0"/>
                </a:rPr>
                <a:t>Joint Strike Fighter (F-35)</a:t>
              </a:r>
            </a:p>
          </p:txBody>
        </p:sp>
        <p:sp>
          <p:nvSpPr>
            <p:cNvPr id="16" name="Isosceles Triangle 15"/>
            <p:cNvSpPr/>
            <p:nvPr/>
          </p:nvSpPr>
          <p:spPr>
            <a:xfrm>
              <a:off x="1979583" y="4183299"/>
              <a:ext cx="165751" cy="195611"/>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cxnSp>
          <p:nvCxnSpPr>
            <p:cNvPr id="17" name="Straight Arrow Connector 16"/>
            <p:cNvCxnSpPr>
              <a:endCxn id="13" idx="1"/>
            </p:cNvCxnSpPr>
            <p:nvPr/>
          </p:nvCxnSpPr>
          <p:spPr>
            <a:xfrm flipV="1">
              <a:off x="2941983" y="5114028"/>
              <a:ext cx="1653109" cy="22085"/>
            </a:xfrm>
            <a:prstGeom prst="straightConnector1">
              <a:avLst/>
            </a:prstGeom>
            <a:ln w="317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14" idx="1"/>
            </p:cNvCxnSpPr>
            <p:nvPr/>
          </p:nvCxnSpPr>
          <p:spPr>
            <a:xfrm flipV="1">
              <a:off x="2112396" y="4281104"/>
              <a:ext cx="1188045" cy="14876"/>
            </a:xfrm>
            <a:prstGeom prst="straightConnector1">
              <a:avLst/>
            </a:prstGeom>
            <a:ln w="317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024744" y="4025211"/>
              <a:ext cx="1537448" cy="246221"/>
            </a:xfrm>
            <a:prstGeom prst="rect">
              <a:avLst/>
            </a:prstGeom>
            <a:noFill/>
          </p:spPr>
          <p:txBody>
            <a:bodyPr wrap="square" rtlCol="0">
              <a:spAutoFit/>
            </a:bodyPr>
            <a:lstStyle/>
            <a:p>
              <a:r>
                <a:rPr lang="en-US" sz="1000" dirty="0">
                  <a:solidFill>
                    <a:srgbClr val="002060"/>
                  </a:solidFill>
                  <a:cs typeface="Arial" charset="0"/>
                </a:rPr>
                <a:t>Standard Missile - 6</a:t>
              </a:r>
            </a:p>
          </p:txBody>
        </p:sp>
        <p:sp>
          <p:nvSpPr>
            <p:cNvPr id="20" name="Isosceles Triangle 19"/>
            <p:cNvSpPr/>
            <p:nvPr/>
          </p:nvSpPr>
          <p:spPr>
            <a:xfrm>
              <a:off x="4252615" y="4076028"/>
              <a:ext cx="165751" cy="195611"/>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1" name="Isosceles Triangle 20"/>
            <p:cNvSpPr/>
            <p:nvPr/>
          </p:nvSpPr>
          <p:spPr>
            <a:xfrm>
              <a:off x="3635304" y="4076028"/>
              <a:ext cx="165751" cy="195611"/>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2" name="TextBox 21"/>
            <p:cNvSpPr txBox="1"/>
            <p:nvPr/>
          </p:nvSpPr>
          <p:spPr>
            <a:xfrm>
              <a:off x="4355104" y="4056510"/>
              <a:ext cx="3165178" cy="253916"/>
            </a:xfrm>
            <a:prstGeom prst="rect">
              <a:avLst/>
            </a:prstGeom>
            <a:noFill/>
          </p:spPr>
          <p:txBody>
            <a:bodyPr wrap="square" rtlCol="0">
              <a:spAutoFit/>
            </a:bodyPr>
            <a:lstStyle/>
            <a:p>
              <a:r>
                <a:rPr lang="en-US" sz="1050" dirty="0">
                  <a:solidFill>
                    <a:srgbClr val="002060"/>
                  </a:solidFill>
                  <a:cs typeface="Arial" charset="0"/>
                </a:rPr>
                <a:t>High Altitude Anti-Submarine Warfare Weapon</a:t>
              </a:r>
            </a:p>
          </p:txBody>
        </p:sp>
        <p:cxnSp>
          <p:nvCxnSpPr>
            <p:cNvPr id="23" name="Straight Arrow Connector 22"/>
            <p:cNvCxnSpPr/>
            <p:nvPr/>
          </p:nvCxnSpPr>
          <p:spPr>
            <a:xfrm>
              <a:off x="3774131" y="4202863"/>
              <a:ext cx="534435" cy="0"/>
            </a:xfrm>
            <a:prstGeom prst="straightConnector1">
              <a:avLst/>
            </a:prstGeom>
            <a:ln w="317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4" name="Isosceles Triangle 23"/>
            <p:cNvSpPr/>
            <p:nvPr/>
          </p:nvSpPr>
          <p:spPr>
            <a:xfrm>
              <a:off x="5908335" y="4454630"/>
              <a:ext cx="165751" cy="195611"/>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5" name="Isosceles Triangle 24"/>
            <p:cNvSpPr/>
            <p:nvPr/>
          </p:nvSpPr>
          <p:spPr>
            <a:xfrm>
              <a:off x="5456775" y="4454630"/>
              <a:ext cx="165751" cy="195611"/>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6" name="TextBox 25"/>
            <p:cNvSpPr txBox="1"/>
            <p:nvPr/>
          </p:nvSpPr>
          <p:spPr>
            <a:xfrm>
              <a:off x="5007236" y="4267264"/>
              <a:ext cx="1780702" cy="253916"/>
            </a:xfrm>
            <a:prstGeom prst="rect">
              <a:avLst/>
            </a:prstGeom>
            <a:noFill/>
          </p:spPr>
          <p:txBody>
            <a:bodyPr wrap="square" rtlCol="0">
              <a:spAutoFit/>
            </a:bodyPr>
            <a:lstStyle/>
            <a:p>
              <a:r>
                <a:rPr lang="en-US" sz="1050" dirty="0">
                  <a:solidFill>
                    <a:srgbClr val="002060"/>
                  </a:solidFill>
                  <a:cs typeface="Arial" charset="0"/>
                </a:rPr>
                <a:t>Next Generation Jammer</a:t>
              </a:r>
            </a:p>
          </p:txBody>
        </p:sp>
        <p:cxnSp>
          <p:nvCxnSpPr>
            <p:cNvPr id="27" name="Straight Arrow Connector 26"/>
            <p:cNvCxnSpPr/>
            <p:nvPr/>
          </p:nvCxnSpPr>
          <p:spPr>
            <a:xfrm>
              <a:off x="5595602" y="4552436"/>
              <a:ext cx="368685" cy="0"/>
            </a:xfrm>
            <a:prstGeom prst="straightConnector1">
              <a:avLst/>
            </a:prstGeom>
            <a:ln w="317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28" name="Isosceles Triangle 27"/>
            <p:cNvSpPr/>
            <p:nvPr/>
          </p:nvSpPr>
          <p:spPr>
            <a:xfrm>
              <a:off x="5682555" y="4905801"/>
              <a:ext cx="165751" cy="195611"/>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9" name="Isosceles Triangle 28"/>
            <p:cNvSpPr/>
            <p:nvPr/>
          </p:nvSpPr>
          <p:spPr>
            <a:xfrm>
              <a:off x="6585675" y="4920315"/>
              <a:ext cx="165751" cy="195611"/>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cxnSp>
          <p:nvCxnSpPr>
            <p:cNvPr id="30" name="Straight Arrow Connector 29"/>
            <p:cNvCxnSpPr>
              <a:endCxn id="29" idx="1"/>
            </p:cNvCxnSpPr>
            <p:nvPr/>
          </p:nvCxnSpPr>
          <p:spPr>
            <a:xfrm flipV="1">
              <a:off x="5813382" y="5018122"/>
              <a:ext cx="813731" cy="10093"/>
            </a:xfrm>
            <a:prstGeom prst="straightConnector1">
              <a:avLst/>
            </a:prstGeom>
            <a:ln w="31750">
              <a:solidFill>
                <a:srgbClr val="00206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132048" y="4649018"/>
              <a:ext cx="2107281" cy="253916"/>
            </a:xfrm>
            <a:prstGeom prst="rect">
              <a:avLst/>
            </a:prstGeom>
            <a:noFill/>
          </p:spPr>
          <p:txBody>
            <a:bodyPr wrap="square" rtlCol="0">
              <a:spAutoFit/>
            </a:bodyPr>
            <a:lstStyle/>
            <a:p>
              <a:r>
                <a:rPr lang="en-US" sz="1050" dirty="0">
                  <a:solidFill>
                    <a:srgbClr val="002060"/>
                  </a:solidFill>
                  <a:cs typeface="Arial" charset="0"/>
                </a:rPr>
                <a:t>Air and Missile Defense Radar</a:t>
              </a:r>
            </a:p>
          </p:txBody>
        </p:sp>
        <p:grpSp>
          <p:nvGrpSpPr>
            <p:cNvPr id="32" name="Group 31"/>
            <p:cNvGrpSpPr/>
            <p:nvPr/>
          </p:nvGrpSpPr>
          <p:grpSpPr>
            <a:xfrm>
              <a:off x="5580998" y="4874861"/>
              <a:ext cx="339743" cy="307944"/>
              <a:chOff x="5633754" y="4805907"/>
              <a:chExt cx="339743" cy="307944"/>
            </a:xfrm>
          </p:grpSpPr>
          <p:sp>
            <p:nvSpPr>
              <p:cNvPr id="36" name="Oval 35"/>
              <p:cNvSpPr/>
              <p:nvPr/>
            </p:nvSpPr>
            <p:spPr>
              <a:xfrm>
                <a:off x="5633754" y="4805907"/>
                <a:ext cx="339743" cy="307944"/>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cxnSp>
            <p:nvCxnSpPr>
              <p:cNvPr id="37" name="Straight Connector 36"/>
              <p:cNvCxnSpPr>
                <a:stCxn id="36" idx="1"/>
                <a:endCxn id="36" idx="5"/>
              </p:cNvCxnSpPr>
              <p:nvPr/>
            </p:nvCxnSpPr>
            <p:spPr>
              <a:xfrm>
                <a:off x="5683508" y="4851004"/>
                <a:ext cx="240235" cy="217750"/>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36" idx="3"/>
              </p:cNvCxnSpPr>
              <p:nvPr/>
            </p:nvCxnSpPr>
            <p:spPr>
              <a:xfrm flipV="1">
                <a:off x="5683508" y="4843790"/>
                <a:ext cx="262009" cy="224964"/>
              </a:xfrm>
              <a:prstGeom prst="line">
                <a:avLst/>
              </a:prstGeom>
              <a:ln w="254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3" name="TextBox 32"/>
            <p:cNvSpPr txBox="1"/>
            <p:nvPr/>
          </p:nvSpPr>
          <p:spPr>
            <a:xfrm>
              <a:off x="5487296" y="5175278"/>
              <a:ext cx="730427" cy="253916"/>
            </a:xfrm>
            <a:prstGeom prst="rect">
              <a:avLst/>
            </a:prstGeom>
            <a:noFill/>
          </p:spPr>
          <p:txBody>
            <a:bodyPr wrap="square" rtlCol="0">
              <a:spAutoFit/>
            </a:bodyPr>
            <a:lstStyle/>
            <a:p>
              <a:r>
                <a:rPr lang="en-US" sz="1050" dirty="0">
                  <a:solidFill>
                    <a:srgbClr val="002060"/>
                  </a:solidFill>
                  <a:cs typeface="Arial" charset="0"/>
                </a:rPr>
                <a:t>CG(X)</a:t>
              </a:r>
            </a:p>
          </p:txBody>
        </p:sp>
        <p:sp>
          <p:nvSpPr>
            <p:cNvPr id="34" name="Isosceles Triangle 33"/>
            <p:cNvSpPr/>
            <p:nvPr/>
          </p:nvSpPr>
          <p:spPr>
            <a:xfrm>
              <a:off x="6269643" y="5139711"/>
              <a:ext cx="165751" cy="195611"/>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35" name="TextBox 34"/>
            <p:cNvSpPr txBox="1"/>
            <p:nvPr/>
          </p:nvSpPr>
          <p:spPr>
            <a:xfrm>
              <a:off x="6345423" y="5112174"/>
              <a:ext cx="1393531" cy="415498"/>
            </a:xfrm>
            <a:prstGeom prst="rect">
              <a:avLst/>
            </a:prstGeom>
            <a:noFill/>
          </p:spPr>
          <p:txBody>
            <a:bodyPr wrap="square" rtlCol="0">
              <a:spAutoFit/>
            </a:bodyPr>
            <a:lstStyle/>
            <a:p>
              <a:r>
                <a:rPr lang="en-US" sz="1050" dirty="0">
                  <a:solidFill>
                    <a:srgbClr val="002060"/>
                  </a:solidFill>
                  <a:cs typeface="Arial" charset="0"/>
                </a:rPr>
                <a:t>Maritime  Strike Tomahawk</a:t>
              </a:r>
            </a:p>
          </p:txBody>
        </p:sp>
      </p:grpSp>
      <p:grpSp>
        <p:nvGrpSpPr>
          <p:cNvPr id="39" name="Group 38"/>
          <p:cNvGrpSpPr/>
          <p:nvPr/>
        </p:nvGrpSpPr>
        <p:grpSpPr>
          <a:xfrm>
            <a:off x="1832559" y="1886632"/>
            <a:ext cx="1632857" cy="1069524"/>
            <a:chOff x="7443873" y="4296236"/>
            <a:chExt cx="1632857" cy="1069524"/>
          </a:xfrm>
        </p:grpSpPr>
        <p:sp>
          <p:nvSpPr>
            <p:cNvPr id="40" name="TextBox 39"/>
            <p:cNvSpPr txBox="1"/>
            <p:nvPr/>
          </p:nvSpPr>
          <p:spPr>
            <a:xfrm>
              <a:off x="7443873" y="4296236"/>
              <a:ext cx="1632857" cy="1069524"/>
            </a:xfrm>
            <a:prstGeom prst="rect">
              <a:avLst/>
            </a:prstGeom>
            <a:noFill/>
            <a:ln>
              <a:solidFill>
                <a:schemeClr val="tx1"/>
              </a:solidFill>
            </a:ln>
          </p:spPr>
          <p:txBody>
            <a:bodyPr wrap="square" rtlCol="0">
              <a:spAutoFit/>
            </a:bodyPr>
            <a:lstStyle/>
            <a:p>
              <a:pPr algn="ctr"/>
              <a:r>
                <a:rPr lang="en-US" sz="1200" u="sng" dirty="0">
                  <a:solidFill>
                    <a:srgbClr val="000000"/>
                  </a:solidFill>
                  <a:cs typeface="Arial" charset="0"/>
                </a:rPr>
                <a:t>Initial Operational Capability</a:t>
              </a:r>
            </a:p>
            <a:p>
              <a:pPr algn="ctr"/>
              <a:endParaRPr lang="en-US" sz="800" b="0" dirty="0">
                <a:solidFill>
                  <a:srgbClr val="000000"/>
                </a:solidFill>
                <a:cs typeface="Arial" charset="0"/>
              </a:endParaRPr>
            </a:p>
            <a:p>
              <a:r>
                <a:rPr lang="en-US" sz="1050" dirty="0">
                  <a:solidFill>
                    <a:srgbClr val="000000"/>
                  </a:solidFill>
                  <a:cs typeface="Arial" charset="0"/>
                </a:rPr>
                <a:t>      POM-08</a:t>
              </a:r>
            </a:p>
            <a:p>
              <a:endParaRPr lang="en-US" sz="1050" dirty="0">
                <a:solidFill>
                  <a:srgbClr val="000000"/>
                </a:solidFill>
                <a:cs typeface="Arial" charset="0"/>
              </a:endParaRPr>
            </a:p>
            <a:p>
              <a:r>
                <a:rPr lang="en-US" sz="1050" dirty="0">
                  <a:solidFill>
                    <a:srgbClr val="000000"/>
                  </a:solidFill>
                  <a:cs typeface="Arial" charset="0"/>
                </a:rPr>
                <a:t>      POM-17</a:t>
              </a:r>
            </a:p>
          </p:txBody>
        </p:sp>
        <p:sp>
          <p:nvSpPr>
            <p:cNvPr id="41" name="Isosceles Triangle 40"/>
            <p:cNvSpPr/>
            <p:nvPr/>
          </p:nvSpPr>
          <p:spPr>
            <a:xfrm>
              <a:off x="7520155" y="5087519"/>
              <a:ext cx="165751" cy="195611"/>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dirty="0">
                <a:solidFill>
                  <a:srgbClr val="FFFFFF"/>
                </a:solidFill>
              </a:endParaRPr>
            </a:p>
          </p:txBody>
        </p:sp>
        <p:sp>
          <p:nvSpPr>
            <p:cNvPr id="42" name="Isosceles Triangle 41"/>
            <p:cNvSpPr/>
            <p:nvPr/>
          </p:nvSpPr>
          <p:spPr>
            <a:xfrm>
              <a:off x="7505641" y="4784639"/>
              <a:ext cx="165751" cy="195611"/>
            </a:xfrm>
            <a:prstGeom prst="triangle">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dirty="0">
                <a:solidFill>
                  <a:srgbClr val="FFFFFF"/>
                </a:solidFill>
              </a:endParaRPr>
            </a:p>
          </p:txBody>
        </p:sp>
      </p:grpSp>
      <p:sp>
        <p:nvSpPr>
          <p:cNvPr id="3" name="TextBox 2">
            <a:extLst>
              <a:ext uri="{FF2B5EF4-FFF2-40B4-BE49-F238E27FC236}">
                <a16:creationId xmlns:a16="http://schemas.microsoft.com/office/drawing/2014/main" id="{B6A7EFA9-B694-4C84-855B-0605BC0EE388}"/>
              </a:ext>
            </a:extLst>
          </p:cNvPr>
          <p:cNvSpPr txBox="1"/>
          <p:nvPr/>
        </p:nvSpPr>
        <p:spPr>
          <a:xfrm>
            <a:off x="1371600" y="3218995"/>
            <a:ext cx="2721771" cy="276999"/>
          </a:xfrm>
          <a:prstGeom prst="rect">
            <a:avLst/>
          </a:prstGeom>
          <a:noFill/>
        </p:spPr>
        <p:txBody>
          <a:bodyPr wrap="none" rtlCol="0">
            <a:spAutoFit/>
          </a:bodyPr>
          <a:lstStyle/>
          <a:p>
            <a:r>
              <a:rPr lang="en-US" sz="1200" b="1" dirty="0"/>
              <a:t>Notional acquisition program schedules</a:t>
            </a:r>
          </a:p>
        </p:txBody>
      </p:sp>
      <p:sp>
        <p:nvSpPr>
          <p:cNvPr id="43"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2187695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8061" y="191869"/>
            <a:ext cx="10057139" cy="646331"/>
          </a:xfrm>
        </p:spPr>
        <p:txBody>
          <a:bodyPr>
            <a:normAutofit/>
          </a:bodyPr>
          <a:lstStyle/>
          <a:p>
            <a:r>
              <a:rPr lang="en-US" sz="3600" dirty="0"/>
              <a:t>The T&amp;E Vision Quest…</a:t>
            </a:r>
          </a:p>
        </p:txBody>
      </p:sp>
      <p:sp>
        <p:nvSpPr>
          <p:cNvPr id="6" name="Content Placeholder 5"/>
          <p:cNvSpPr>
            <a:spLocks noGrp="1"/>
          </p:cNvSpPr>
          <p:nvPr>
            <p:ph idx="1"/>
          </p:nvPr>
        </p:nvSpPr>
        <p:spPr/>
        <p:txBody>
          <a:bodyPr>
            <a:normAutofit/>
          </a:bodyPr>
          <a:lstStyle/>
          <a:p>
            <a:r>
              <a:rPr lang="en-US" dirty="0"/>
              <a:t>Driven by changing demographics</a:t>
            </a:r>
          </a:p>
          <a:p>
            <a:endParaRPr lang="en-US" dirty="0"/>
          </a:p>
          <a:p>
            <a:r>
              <a:rPr lang="en-US" dirty="0"/>
              <a:t>Imperative to maintain warfighter connection</a:t>
            </a:r>
          </a:p>
          <a:p>
            <a:endParaRPr lang="en-US" dirty="0"/>
          </a:p>
          <a:p>
            <a:r>
              <a:rPr lang="en-US" dirty="0"/>
              <a:t>Assembled a diverse group of T&amp;E professionals to illuminate our “secret sauce” and identity – the “Credo Team”</a:t>
            </a:r>
          </a:p>
          <a:p>
            <a:pPr marL="0" indent="0">
              <a:buNone/>
            </a:pPr>
            <a:endParaRPr lang="en-US" dirty="0"/>
          </a:p>
          <a:p>
            <a:r>
              <a:rPr lang="en-US" dirty="0"/>
              <a:t>Outcomes:  One, Seven, and Five …</a:t>
            </a:r>
          </a:p>
          <a:p>
            <a:pPr marL="0" indent="0">
              <a:buNone/>
            </a:pPr>
            <a:endParaRPr lang="en-US" dirty="0"/>
          </a:p>
          <a:p>
            <a:pPr marL="0" indent="0">
              <a:buNone/>
            </a:pPr>
            <a:endParaRPr lang="en-US" dirty="0"/>
          </a:p>
        </p:txBody>
      </p:sp>
      <p:sp>
        <p:nvSpPr>
          <p:cNvPr id="7" name="Rectangle 6">
            <a:extLst>
              <a:ext uri="{FF2B5EF4-FFF2-40B4-BE49-F238E27FC236}">
                <a16:creationId xmlns:a16="http://schemas.microsoft.com/office/drawing/2014/main" id="{FEB70C26-8EA4-4918-B139-02FC8366C342}"/>
              </a:ext>
            </a:extLst>
          </p:cNvPr>
          <p:cNvSpPr/>
          <p:nvPr/>
        </p:nvSpPr>
        <p:spPr>
          <a:xfrm>
            <a:off x="0" y="5850347"/>
            <a:ext cx="12192000" cy="646332"/>
          </a:xfrm>
          <a:prstGeom prst="rect">
            <a:avLst/>
          </a:prstGeom>
          <a:solidFill>
            <a:srgbClr val="000066"/>
          </a:solidFill>
          <a:ln>
            <a:noFill/>
          </a:ln>
          <a:effectLst>
            <a:outerShdw blurRad="50800" dist="38100" dir="2700000" algn="tl" rotWithShape="0">
              <a:prstClr val="black">
                <a:alpha val="40000"/>
              </a:prstClr>
            </a:outerShdw>
          </a:effectLst>
        </p:spPr>
        <p:txBody>
          <a:bodyPr wrap="square" rtlCol="0" anchor="ctr" anchorCtr="0">
            <a:noAutofit/>
          </a:bodyPr>
          <a:lstStyle/>
          <a:p>
            <a:pPr marL="0" indent="0"/>
            <a:r>
              <a:rPr lang="en-US" sz="2000" b="1" i="1" dirty="0">
                <a:solidFill>
                  <a:schemeClr val="bg1"/>
                </a:solidFill>
              </a:rPr>
              <a:t>Our Tagline:  </a:t>
            </a:r>
          </a:p>
          <a:p>
            <a:pPr marL="0" indent="0"/>
            <a:r>
              <a:rPr lang="en-US" sz="2000" b="1" i="1" dirty="0">
                <a:solidFill>
                  <a:schemeClr val="bg1"/>
                </a:solidFill>
              </a:rPr>
              <a:t>ISEET – A unified military and civilian team swiftly evaluating current and future naval aviation capabilities</a:t>
            </a:r>
          </a:p>
        </p:txBody>
      </p:sp>
      <p:sp>
        <p:nvSpPr>
          <p:cNvPr id="8"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2579878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705600" y="2327070"/>
            <a:ext cx="5486400" cy="3851437"/>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F64AD2AD-8471-4D2F-81C9-87453F8F5BA6}"/>
              </a:ext>
            </a:extLst>
          </p:cNvPr>
          <p:cNvSpPr/>
          <p:nvPr/>
        </p:nvSpPr>
        <p:spPr>
          <a:xfrm>
            <a:off x="0" y="2183976"/>
            <a:ext cx="6629400" cy="4050898"/>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DEB10CB1-1E91-4380-8997-404A47F50EB0}"/>
              </a:ext>
            </a:extLst>
          </p:cNvPr>
          <p:cNvSpPr/>
          <p:nvPr/>
        </p:nvSpPr>
        <p:spPr>
          <a:xfrm>
            <a:off x="0" y="0"/>
            <a:ext cx="12192000" cy="1824654"/>
          </a:xfrm>
          <a:prstGeom prst="rect">
            <a:avLst/>
          </a:prstGeom>
          <a:solidFill>
            <a:schemeClr val="bg1">
              <a:lumMod val="85000"/>
            </a:schemeClr>
          </a:solidFill>
          <a:ln>
            <a:noFill/>
          </a:ln>
        </p:spPr>
        <p:txBody>
          <a:bodyPr wrap="square" rtlCol="0" anchor="t" anchorCtr="0">
            <a:noAutofit/>
          </a:bodyPr>
          <a:lstStyle/>
          <a:p>
            <a:pPr marL="0" indent="0" algn="ctr"/>
            <a:endParaRPr lang="en-US" b="0" dirty="0">
              <a:solidFill>
                <a:schemeClr val="tx1"/>
              </a:solidFill>
            </a:endParaRPr>
          </a:p>
        </p:txBody>
      </p:sp>
      <p:sp>
        <p:nvSpPr>
          <p:cNvPr id="8" name="Rectangle 7">
            <a:extLst>
              <a:ext uri="{FF2B5EF4-FFF2-40B4-BE49-F238E27FC236}">
                <a16:creationId xmlns:a16="http://schemas.microsoft.com/office/drawing/2014/main" id="{40172EC6-C33D-4991-BFF9-B776C6612AF9}"/>
              </a:ext>
            </a:extLst>
          </p:cNvPr>
          <p:cNvSpPr/>
          <p:nvPr/>
        </p:nvSpPr>
        <p:spPr>
          <a:xfrm>
            <a:off x="0" y="6234874"/>
            <a:ext cx="12192000" cy="614022"/>
          </a:xfrm>
          <a:prstGeom prst="rect">
            <a:avLst/>
          </a:prstGeom>
          <a:solidFill>
            <a:srgbClr val="002060"/>
          </a:solidFill>
          <a:ln>
            <a:noFill/>
          </a:ln>
          <a:effectLst>
            <a:outerShdw blurRad="50800" dist="38100" dir="2700000" algn="tl" rotWithShape="0">
              <a:prstClr val="black">
                <a:alpha val="40000"/>
              </a:prstClr>
            </a:outerShdw>
          </a:effectLst>
        </p:spPr>
        <p:txBody>
          <a:bodyPr wrap="square" rtlCol="0" anchor="ctr" anchorCtr="0">
            <a:noAutofit/>
          </a:bodyPr>
          <a:lstStyle/>
          <a:p>
            <a:pPr algn="ctr"/>
            <a:endParaRPr lang="en-US" b="0" i="1" dirty="0">
              <a:solidFill>
                <a:schemeClr val="tx1"/>
              </a:solidFill>
            </a:endParaRPr>
          </a:p>
        </p:txBody>
      </p:sp>
      <p:sp>
        <p:nvSpPr>
          <p:cNvPr id="2" name="Title 1"/>
          <p:cNvSpPr>
            <a:spLocks noGrp="1"/>
          </p:cNvSpPr>
          <p:nvPr>
            <p:ph type="title"/>
          </p:nvPr>
        </p:nvSpPr>
        <p:spPr>
          <a:xfrm>
            <a:off x="1068061" y="191869"/>
            <a:ext cx="10718647" cy="646331"/>
          </a:xfrm>
        </p:spPr>
        <p:txBody>
          <a:bodyPr>
            <a:normAutofit/>
          </a:bodyPr>
          <a:lstStyle/>
          <a:p>
            <a:r>
              <a:rPr lang="en-US" sz="3600" dirty="0"/>
              <a:t>CREDO Team Results</a:t>
            </a:r>
          </a:p>
        </p:txBody>
      </p:sp>
      <p:sp>
        <p:nvSpPr>
          <p:cNvPr id="5" name="Content Placeholder 5">
            <a:extLst>
              <a:ext uri="{FF2B5EF4-FFF2-40B4-BE49-F238E27FC236}">
                <a16:creationId xmlns:a16="http://schemas.microsoft.com/office/drawing/2014/main" id="{45D95830-74F1-4692-A6CD-3C1383B542FC}"/>
              </a:ext>
            </a:extLst>
          </p:cNvPr>
          <p:cNvSpPr txBox="1">
            <a:spLocks/>
          </p:cNvSpPr>
          <p:nvPr/>
        </p:nvSpPr>
        <p:spPr>
          <a:xfrm>
            <a:off x="1888461" y="487866"/>
            <a:ext cx="10303539" cy="1220584"/>
          </a:xfrm>
          <a:prstGeom prst="rect">
            <a:avLst/>
          </a:prstGeom>
        </p:spPr>
        <p:txBody>
          <a:bodyPr vert="horz" lIns="91440" tIns="45720" rIns="91440" bIns="45720" rtlCol="0">
            <a:noAutofit/>
          </a:bodyPr>
          <a:lstStyle>
            <a:lvl1pPr marL="228600" marR="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sz="2800" kern="1200">
                <a:solidFill>
                  <a:schemeClr val="tx1"/>
                </a:solidFill>
                <a:latin typeface="Arial" panose="020B0604020202020204" pitchFamily="34" charset="0"/>
                <a:ea typeface="+mn-ea"/>
                <a:cs typeface="Arial" panose="020B0604020202020204" pitchFamily="34" charset="0"/>
              </a:defRPr>
            </a:lvl1pPr>
            <a:lvl2pPr marL="685800" marR="0" indent="-228600" algn="l" defTabSz="914400" rtl="0" eaLnBrk="1" fontAlgn="auto" latinLnBrk="0" hangingPunct="1">
              <a:lnSpc>
                <a:spcPct val="90000"/>
              </a:lnSpc>
              <a:spcBef>
                <a:spcPts val="500"/>
              </a:spcBef>
              <a:spcAft>
                <a:spcPts val="0"/>
              </a:spcAft>
              <a:buClrTx/>
              <a:buSzPct val="85000"/>
              <a:buFont typeface="Wingdings" panose="05000000000000000000" pitchFamily="2" charset="2"/>
              <a:buChar char="§"/>
              <a:tabLst/>
              <a:defRPr sz="2400" kern="1200">
                <a:solidFill>
                  <a:schemeClr val="tx1"/>
                </a:solidFill>
                <a:latin typeface="Arial" panose="020B0604020202020204" pitchFamily="34" charset="0"/>
                <a:ea typeface="+mn-ea"/>
                <a:cs typeface="Arial" panose="020B0604020202020204" pitchFamily="34" charset="0"/>
              </a:defRPr>
            </a:lvl2pPr>
            <a:lvl3pPr marL="1143000" marR="0" indent="-228600" algn="l" defTabSz="914400" rtl="0" eaLnBrk="1" fontAlgn="auto" latinLnBrk="0" hangingPunct="1">
              <a:lnSpc>
                <a:spcPct val="90000"/>
              </a:lnSpc>
              <a:spcBef>
                <a:spcPts val="500"/>
              </a:spcBef>
              <a:spcAft>
                <a:spcPts val="0"/>
              </a:spcAft>
              <a:buClrTx/>
              <a:buSzPct val="85000"/>
              <a:buFont typeface="Wingdings" panose="05000000000000000000" pitchFamily="2" charset="2"/>
              <a:buChar char="§"/>
              <a:tabLst/>
              <a:defRPr sz="2000" kern="1200">
                <a:solidFill>
                  <a:schemeClr val="tx1"/>
                </a:solidFill>
                <a:latin typeface="Arial" panose="020B0604020202020204" pitchFamily="34" charset="0"/>
                <a:ea typeface="+mn-ea"/>
                <a:cs typeface="Arial" panose="020B0604020202020204" pitchFamily="34" charset="0"/>
              </a:defRPr>
            </a:lvl3pPr>
            <a:lvl4pPr marL="1600200" marR="0" indent="-228600" algn="l" defTabSz="914400" rtl="0" eaLnBrk="1" fontAlgn="auto" latinLnBrk="0" hangingPunct="1">
              <a:lnSpc>
                <a:spcPct val="90000"/>
              </a:lnSpc>
              <a:spcBef>
                <a:spcPts val="500"/>
              </a:spcBef>
              <a:spcAft>
                <a:spcPts val="0"/>
              </a:spcAft>
              <a:buClrTx/>
              <a:buSzPct val="80000"/>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4pPr>
            <a:lvl5pPr marL="2057400" marR="0" indent="-228600" algn="l" defTabSz="914400" rtl="0" eaLnBrk="1" fontAlgn="auto" latinLnBrk="0" hangingPunct="1">
              <a:lnSpc>
                <a:spcPct val="90000"/>
              </a:lnSpc>
              <a:spcBef>
                <a:spcPts val="500"/>
              </a:spcBef>
              <a:spcAft>
                <a:spcPts val="0"/>
              </a:spcAft>
              <a:buClrTx/>
              <a:buSzPct val="80000"/>
              <a:buFont typeface="Arial" panose="020B0604020202020204" pitchFamily="34" charset="0"/>
              <a:buChar char="•"/>
              <a:tabLst/>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solidFill>
                  <a:schemeClr val="accent3">
                    <a:lumMod val="50000"/>
                  </a:schemeClr>
                </a:solidFill>
                <a:latin typeface="Franklin Gothic Medium Cond" panose="020B0606030402020204" pitchFamily="34" charset="0"/>
              </a:rPr>
              <a:t>MISSION</a:t>
            </a:r>
            <a:br>
              <a:rPr lang="en-US" sz="1800" dirty="0">
                <a:solidFill>
                  <a:schemeClr val="accent3">
                    <a:lumMod val="50000"/>
                  </a:schemeClr>
                </a:solidFill>
              </a:rPr>
            </a:br>
            <a:r>
              <a:rPr lang="en-US" sz="1800" dirty="0">
                <a:solidFill>
                  <a:schemeClr val="accent3">
                    <a:lumMod val="50000"/>
                  </a:schemeClr>
                </a:solidFill>
              </a:rPr>
              <a:t>ISEET provides naval aviation and the Naval Air Systems Command with premier and innovative test, evaluation and experimentation expertise, as vigilant advocates of the warfighter. We are focused on rapidly and safely delivering effective capability for our Sailors and Marines. </a:t>
            </a:r>
          </a:p>
          <a:p>
            <a:endParaRPr lang="en-US" sz="3200" dirty="0">
              <a:solidFill>
                <a:schemeClr val="accent3">
                  <a:lumMod val="50000"/>
                </a:schemeClr>
              </a:solidFill>
            </a:endParaRPr>
          </a:p>
        </p:txBody>
      </p:sp>
      <p:sp>
        <p:nvSpPr>
          <p:cNvPr id="6" name="Oval 5">
            <a:extLst>
              <a:ext uri="{FF2B5EF4-FFF2-40B4-BE49-F238E27FC236}">
                <a16:creationId xmlns:a16="http://schemas.microsoft.com/office/drawing/2014/main" id="{FA8D39CA-1741-48AD-A9CC-7114AB2DA335}"/>
              </a:ext>
            </a:extLst>
          </p:cNvPr>
          <p:cNvSpPr/>
          <p:nvPr/>
        </p:nvSpPr>
        <p:spPr>
          <a:xfrm>
            <a:off x="592269" y="381000"/>
            <a:ext cx="1289169" cy="1289169"/>
          </a:xfrm>
          <a:prstGeom prst="ellipse">
            <a:avLst/>
          </a:prstGeom>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marL="0" indent="0" algn="ctr"/>
            <a:r>
              <a:rPr lang="en-US" sz="7200" dirty="0">
                <a:solidFill>
                  <a:schemeClr val="accent3">
                    <a:lumMod val="75000"/>
                  </a:schemeClr>
                </a:solidFill>
                <a:latin typeface="Franklin Gothic Medium Cond" panose="020B0606030402020204" pitchFamily="34" charset="0"/>
              </a:rPr>
              <a:t>1</a:t>
            </a:r>
          </a:p>
        </p:txBody>
      </p:sp>
      <p:sp>
        <p:nvSpPr>
          <p:cNvPr id="7" name="Content Placeholder 5">
            <a:extLst>
              <a:ext uri="{FF2B5EF4-FFF2-40B4-BE49-F238E27FC236}">
                <a16:creationId xmlns:a16="http://schemas.microsoft.com/office/drawing/2014/main" id="{7E1048E9-B3C9-4B87-A798-EE553406FA5B}"/>
              </a:ext>
            </a:extLst>
          </p:cNvPr>
          <p:cNvSpPr txBox="1">
            <a:spLocks/>
          </p:cNvSpPr>
          <p:nvPr/>
        </p:nvSpPr>
        <p:spPr bwMode="auto">
          <a:xfrm>
            <a:off x="7288276" y="3918890"/>
            <a:ext cx="4598924" cy="2558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28600" indent="-228600" algn="l" rtl="0" eaLnBrk="1" fontAlgn="base" hangingPunct="1">
              <a:lnSpc>
                <a:spcPct val="95000"/>
              </a:lnSpc>
              <a:spcBef>
                <a:spcPts val="0"/>
              </a:spcBef>
              <a:spcAft>
                <a:spcPts val="600"/>
              </a:spcAft>
              <a:buClrTx/>
              <a:buSzPct val="110000"/>
              <a:buFont typeface="Arial" panose="020B0604020202020204" pitchFamily="34" charset="0"/>
              <a:buChar char="•"/>
              <a:defRPr sz="2200" b="0" kern="1200">
                <a:solidFill>
                  <a:schemeClr val="tx1"/>
                </a:solidFill>
                <a:latin typeface="+mn-lt"/>
                <a:ea typeface="+mn-ea"/>
                <a:cs typeface="+mn-cs"/>
              </a:defRPr>
            </a:lvl1pPr>
            <a:lvl2pPr marL="571500" indent="-228600" algn="l" rtl="0" eaLnBrk="1" fontAlgn="base" hangingPunct="1">
              <a:lnSpc>
                <a:spcPct val="95000"/>
              </a:lnSpc>
              <a:spcBef>
                <a:spcPts val="0"/>
              </a:spcBef>
              <a:spcAft>
                <a:spcPts val="600"/>
              </a:spcAft>
              <a:buSzPct val="90000"/>
              <a:buFont typeface="Arial" panose="020B0604020202020204" pitchFamily="34" charset="0"/>
              <a:buChar char="–"/>
              <a:defRPr kern="1200">
                <a:solidFill>
                  <a:schemeClr val="tx1"/>
                </a:solidFill>
                <a:latin typeface="+mn-lt"/>
                <a:ea typeface="+mn-ea"/>
                <a:cs typeface="+mn-cs"/>
              </a:defRPr>
            </a:lvl2pPr>
            <a:lvl3pPr marL="631825" indent="-174625" algn="l" rtl="0" eaLnBrk="1" fontAlgn="base" hangingPunct="1">
              <a:lnSpc>
                <a:spcPct val="95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1028700" indent="-228600" algn="l" rtl="0" eaLnBrk="1" fontAlgn="base" hangingPunct="1">
              <a:lnSpc>
                <a:spcPct val="95000"/>
              </a:lnSpc>
              <a:spcBef>
                <a:spcPts val="0"/>
              </a:spcBef>
              <a:spcAft>
                <a:spcPts val="600"/>
              </a:spcAft>
              <a:buFont typeface="Arial" pitchFamily="34" charset="0"/>
              <a:buChar char="–"/>
              <a:defRPr sz="1600" kern="1200">
                <a:solidFill>
                  <a:schemeClr val="tx1"/>
                </a:solidFill>
                <a:latin typeface="+mn-lt"/>
                <a:ea typeface="+mn-ea"/>
                <a:cs typeface="+mn-cs"/>
              </a:defRPr>
            </a:lvl4pPr>
            <a:lvl5pPr marL="1485900" indent="-228600" algn="l" rtl="0" eaLnBrk="1" fontAlgn="base" hangingPunct="1">
              <a:lnSpc>
                <a:spcPct val="95000"/>
              </a:lnSpc>
              <a:spcBef>
                <a:spcPts val="0"/>
              </a:spcBef>
              <a:spcAft>
                <a:spcPts val="600"/>
              </a:spcAft>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indent="-342900">
              <a:lnSpc>
                <a:spcPct val="100000"/>
              </a:lnSpc>
              <a:buFont typeface="+mj-lt"/>
              <a:buAutoNum type="arabicPeriod"/>
            </a:pPr>
            <a:r>
              <a:rPr lang="en-US" sz="2000" dirty="0">
                <a:solidFill>
                  <a:srgbClr val="000066"/>
                </a:solidFill>
              </a:rPr>
              <a:t>Maximize the use of robust, distributed modeling and simulation </a:t>
            </a:r>
          </a:p>
          <a:p>
            <a:pPr marL="342900" indent="-342900">
              <a:lnSpc>
                <a:spcPct val="100000"/>
              </a:lnSpc>
              <a:buFont typeface="+mj-lt"/>
              <a:buAutoNum type="arabicPeriod"/>
            </a:pPr>
            <a:r>
              <a:rPr lang="en-US" sz="2000" dirty="0">
                <a:solidFill>
                  <a:srgbClr val="000066"/>
                </a:solidFill>
              </a:rPr>
              <a:t>Test like we fight</a:t>
            </a:r>
          </a:p>
          <a:p>
            <a:pPr marL="342900" indent="-342900">
              <a:lnSpc>
                <a:spcPct val="100000"/>
              </a:lnSpc>
              <a:buFont typeface="+mj-lt"/>
              <a:buAutoNum type="arabicPeriod"/>
            </a:pPr>
            <a:r>
              <a:rPr lang="en-US" sz="2000" dirty="0">
                <a:solidFill>
                  <a:srgbClr val="000066"/>
                </a:solidFill>
              </a:rPr>
              <a:t>Master our craft</a:t>
            </a:r>
          </a:p>
          <a:p>
            <a:pPr marL="342900" indent="-342900">
              <a:lnSpc>
                <a:spcPct val="100000"/>
              </a:lnSpc>
              <a:buFont typeface="+mj-lt"/>
              <a:buAutoNum type="arabicPeriod"/>
            </a:pPr>
            <a:r>
              <a:rPr lang="en-US" sz="2000" dirty="0">
                <a:solidFill>
                  <a:srgbClr val="000066"/>
                </a:solidFill>
              </a:rPr>
              <a:t>Measure ourselves</a:t>
            </a:r>
          </a:p>
          <a:p>
            <a:pPr marL="342900" indent="-342900">
              <a:lnSpc>
                <a:spcPct val="100000"/>
              </a:lnSpc>
              <a:buFont typeface="+mj-lt"/>
              <a:buAutoNum type="arabicPeriod"/>
            </a:pPr>
            <a:r>
              <a:rPr lang="en-US" sz="2000" dirty="0">
                <a:solidFill>
                  <a:srgbClr val="000066"/>
                </a:solidFill>
              </a:rPr>
              <a:t>Learn from our competitors </a:t>
            </a:r>
          </a:p>
          <a:p>
            <a:pPr marL="457200" indent="-457200">
              <a:buFont typeface="+mj-lt"/>
              <a:buAutoNum type="arabicPeriod"/>
            </a:pPr>
            <a:endParaRPr lang="en-US" sz="2800" dirty="0">
              <a:solidFill>
                <a:srgbClr val="000066"/>
              </a:solidFill>
            </a:endParaRPr>
          </a:p>
        </p:txBody>
      </p:sp>
      <p:sp>
        <p:nvSpPr>
          <p:cNvPr id="9" name="Rectangle 8">
            <a:extLst>
              <a:ext uri="{FF2B5EF4-FFF2-40B4-BE49-F238E27FC236}">
                <a16:creationId xmlns:a16="http://schemas.microsoft.com/office/drawing/2014/main" id="{38FA23CA-DF32-4148-B188-8986106E1881}"/>
              </a:ext>
            </a:extLst>
          </p:cNvPr>
          <p:cNvSpPr/>
          <p:nvPr/>
        </p:nvSpPr>
        <p:spPr>
          <a:xfrm>
            <a:off x="8168267" y="2431093"/>
            <a:ext cx="2046415" cy="1384995"/>
          </a:xfrm>
          <a:prstGeom prst="rect">
            <a:avLst/>
          </a:prstGeom>
        </p:spPr>
        <p:txBody>
          <a:bodyPr wrap="square">
            <a:spAutoFit/>
          </a:bodyPr>
          <a:lstStyle/>
          <a:p>
            <a:r>
              <a:rPr lang="en-US" sz="2800" dirty="0">
                <a:solidFill>
                  <a:srgbClr val="000066"/>
                </a:solidFill>
                <a:latin typeface="Franklin Gothic Medium Cond" panose="020B0606030402020204" pitchFamily="34" charset="0"/>
              </a:rPr>
              <a:t>WAYS TO ACHIEVE OUR VISION</a:t>
            </a:r>
            <a:endParaRPr lang="en-US" sz="2800" dirty="0">
              <a:solidFill>
                <a:srgbClr val="000066"/>
              </a:solidFill>
            </a:endParaRPr>
          </a:p>
        </p:txBody>
      </p:sp>
      <p:grpSp>
        <p:nvGrpSpPr>
          <p:cNvPr id="10" name="Group 9">
            <a:extLst>
              <a:ext uri="{FF2B5EF4-FFF2-40B4-BE49-F238E27FC236}">
                <a16:creationId xmlns:a16="http://schemas.microsoft.com/office/drawing/2014/main" id="{ED80EDAD-4755-42C8-BF22-BF9A667E7FD8}"/>
              </a:ext>
            </a:extLst>
          </p:cNvPr>
          <p:cNvGrpSpPr/>
          <p:nvPr/>
        </p:nvGrpSpPr>
        <p:grpSpPr>
          <a:xfrm>
            <a:off x="2990894" y="2891231"/>
            <a:ext cx="3933239" cy="3461978"/>
            <a:chOff x="1277722" y="2542885"/>
            <a:chExt cx="3933239" cy="3461978"/>
          </a:xfrm>
        </p:grpSpPr>
        <p:sp>
          <p:nvSpPr>
            <p:cNvPr id="11" name="Content Placeholder 5">
              <a:extLst>
                <a:ext uri="{FF2B5EF4-FFF2-40B4-BE49-F238E27FC236}">
                  <a16:creationId xmlns:a16="http://schemas.microsoft.com/office/drawing/2014/main" id="{2659F475-4B56-46B3-AD29-41545B0FF464}"/>
                </a:ext>
              </a:extLst>
            </p:cNvPr>
            <p:cNvSpPr txBox="1">
              <a:spLocks/>
            </p:cNvSpPr>
            <p:nvPr/>
          </p:nvSpPr>
          <p:spPr bwMode="auto">
            <a:xfrm>
              <a:off x="1798533" y="2542885"/>
              <a:ext cx="3412428" cy="3372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28600" indent="-228600" algn="l" rtl="0" eaLnBrk="1" fontAlgn="base" hangingPunct="1">
                <a:lnSpc>
                  <a:spcPct val="95000"/>
                </a:lnSpc>
                <a:spcBef>
                  <a:spcPts val="0"/>
                </a:spcBef>
                <a:spcAft>
                  <a:spcPts val="600"/>
                </a:spcAft>
                <a:buClrTx/>
                <a:buSzPct val="110000"/>
                <a:buFont typeface="Arial" panose="020B0604020202020204" pitchFamily="34" charset="0"/>
                <a:buChar char="•"/>
                <a:defRPr sz="2200" b="0" kern="1200">
                  <a:solidFill>
                    <a:schemeClr val="tx1"/>
                  </a:solidFill>
                  <a:latin typeface="+mn-lt"/>
                  <a:ea typeface="+mn-ea"/>
                  <a:cs typeface="+mn-cs"/>
                </a:defRPr>
              </a:lvl1pPr>
              <a:lvl2pPr marL="571500" indent="-228600" algn="l" rtl="0" eaLnBrk="1" fontAlgn="base" hangingPunct="1">
                <a:lnSpc>
                  <a:spcPct val="95000"/>
                </a:lnSpc>
                <a:spcBef>
                  <a:spcPts val="0"/>
                </a:spcBef>
                <a:spcAft>
                  <a:spcPts val="600"/>
                </a:spcAft>
                <a:buSzPct val="90000"/>
                <a:buFont typeface="Arial" panose="020B0604020202020204" pitchFamily="34" charset="0"/>
                <a:buChar char="–"/>
                <a:defRPr kern="1200">
                  <a:solidFill>
                    <a:schemeClr val="tx1"/>
                  </a:solidFill>
                  <a:latin typeface="+mn-lt"/>
                  <a:ea typeface="+mn-ea"/>
                  <a:cs typeface="+mn-cs"/>
                </a:defRPr>
              </a:lvl2pPr>
              <a:lvl3pPr marL="631825" indent="-174625" algn="l" rtl="0" eaLnBrk="1" fontAlgn="base" hangingPunct="1">
                <a:lnSpc>
                  <a:spcPct val="95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1028700" indent="-228600" algn="l" rtl="0" eaLnBrk="1" fontAlgn="base" hangingPunct="1">
                <a:lnSpc>
                  <a:spcPct val="95000"/>
                </a:lnSpc>
                <a:spcBef>
                  <a:spcPts val="0"/>
                </a:spcBef>
                <a:spcAft>
                  <a:spcPts val="600"/>
                </a:spcAft>
                <a:buFont typeface="Arial" pitchFamily="34" charset="0"/>
                <a:buChar char="–"/>
                <a:defRPr sz="1600" kern="1200">
                  <a:solidFill>
                    <a:schemeClr val="tx1"/>
                  </a:solidFill>
                  <a:latin typeface="+mn-lt"/>
                  <a:ea typeface="+mn-ea"/>
                  <a:cs typeface="+mn-cs"/>
                </a:defRPr>
              </a:lvl4pPr>
              <a:lvl5pPr marL="1485900" indent="-228600" algn="l" rtl="0" eaLnBrk="1" fontAlgn="base" hangingPunct="1">
                <a:lnSpc>
                  <a:spcPct val="95000"/>
                </a:lnSpc>
                <a:spcBef>
                  <a:spcPts val="0"/>
                </a:spcBef>
                <a:spcAft>
                  <a:spcPts val="600"/>
                </a:spcAft>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200000"/>
                </a:lnSpc>
                <a:buNone/>
              </a:pPr>
              <a:r>
                <a:rPr lang="en-US" sz="1600" dirty="0">
                  <a:solidFill>
                    <a:schemeClr val="accent3">
                      <a:lumMod val="50000"/>
                    </a:schemeClr>
                  </a:solidFill>
                </a:rPr>
                <a:t>We evaluate with integrity</a:t>
              </a:r>
              <a:br>
                <a:rPr lang="en-US" sz="1600" dirty="0">
                  <a:solidFill>
                    <a:schemeClr val="accent3">
                      <a:lumMod val="50000"/>
                    </a:schemeClr>
                  </a:solidFill>
                </a:rPr>
              </a:br>
              <a:r>
                <a:rPr lang="en-US" sz="1600" dirty="0">
                  <a:solidFill>
                    <a:schemeClr val="accent3">
                      <a:lumMod val="50000"/>
                    </a:schemeClr>
                  </a:solidFill>
                </a:rPr>
                <a:t>We strive for excellence</a:t>
              </a:r>
              <a:br>
                <a:rPr lang="en-US" sz="1600" dirty="0">
                  <a:solidFill>
                    <a:schemeClr val="accent3">
                      <a:lumMod val="50000"/>
                    </a:schemeClr>
                  </a:solidFill>
                </a:rPr>
              </a:br>
              <a:r>
                <a:rPr lang="en-US" sz="1600" dirty="0">
                  <a:solidFill>
                    <a:schemeClr val="accent3">
                      <a:lumMod val="50000"/>
                    </a:schemeClr>
                  </a:solidFill>
                </a:rPr>
                <a:t>We are committed to the mission</a:t>
              </a:r>
              <a:br>
                <a:rPr lang="en-US" sz="1600" dirty="0">
                  <a:solidFill>
                    <a:schemeClr val="accent3">
                      <a:lumMod val="50000"/>
                    </a:schemeClr>
                  </a:solidFill>
                </a:rPr>
              </a:br>
              <a:r>
                <a:rPr lang="en-US" sz="1600" dirty="0">
                  <a:solidFill>
                    <a:schemeClr val="accent3">
                      <a:lumMod val="50000"/>
                    </a:schemeClr>
                  </a:solidFill>
                </a:rPr>
                <a:t>We work together</a:t>
              </a:r>
              <a:br>
                <a:rPr lang="en-US" sz="1600" dirty="0">
                  <a:solidFill>
                    <a:schemeClr val="accent3">
                      <a:lumMod val="50000"/>
                    </a:schemeClr>
                  </a:solidFill>
                </a:rPr>
              </a:br>
              <a:r>
                <a:rPr lang="en-US" sz="1600" dirty="0">
                  <a:solidFill>
                    <a:schemeClr val="accent3">
                      <a:lumMod val="50000"/>
                    </a:schemeClr>
                  </a:solidFill>
                </a:rPr>
                <a:t>We balance our commitments </a:t>
              </a:r>
              <a:br>
                <a:rPr lang="en-US" sz="1600" dirty="0">
                  <a:solidFill>
                    <a:schemeClr val="accent3">
                      <a:lumMod val="50000"/>
                    </a:schemeClr>
                  </a:solidFill>
                </a:rPr>
              </a:br>
              <a:r>
                <a:rPr lang="en-US" sz="1600" dirty="0">
                  <a:solidFill>
                    <a:schemeClr val="accent3">
                      <a:lumMod val="50000"/>
                    </a:schemeClr>
                  </a:solidFill>
                </a:rPr>
                <a:t>We are diverse and inclusive</a:t>
              </a:r>
              <a:br>
                <a:rPr lang="en-US" sz="1600" dirty="0">
                  <a:solidFill>
                    <a:schemeClr val="accent3">
                      <a:lumMod val="50000"/>
                    </a:schemeClr>
                  </a:solidFill>
                </a:rPr>
              </a:br>
              <a:r>
                <a:rPr lang="en-US" sz="1600" dirty="0">
                  <a:solidFill>
                    <a:schemeClr val="accent3">
                      <a:lumMod val="50000"/>
                    </a:schemeClr>
                  </a:solidFill>
                </a:rPr>
                <a:t>We are leaders</a:t>
              </a:r>
            </a:p>
            <a:p>
              <a:pPr>
                <a:lnSpc>
                  <a:spcPct val="150000"/>
                </a:lnSpc>
              </a:pPr>
              <a:endParaRPr lang="en-US" dirty="0">
                <a:solidFill>
                  <a:schemeClr val="accent3">
                    <a:lumMod val="50000"/>
                  </a:schemeClr>
                </a:solidFill>
              </a:endParaRPr>
            </a:p>
          </p:txBody>
        </p:sp>
        <p:pic>
          <p:nvPicPr>
            <p:cNvPr id="12" name="Picture 11">
              <a:extLst>
                <a:ext uri="{FF2B5EF4-FFF2-40B4-BE49-F238E27FC236}">
                  <a16:creationId xmlns:a16="http://schemas.microsoft.com/office/drawing/2014/main" id="{087F5CD7-F466-4E0F-A427-CF7CED8D29AC}"/>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277723" y="2575328"/>
              <a:ext cx="445391" cy="445391"/>
            </a:xfrm>
            <a:prstGeom prst="rect">
              <a:avLst/>
            </a:prstGeom>
          </p:spPr>
        </p:pic>
        <p:pic>
          <p:nvPicPr>
            <p:cNvPr id="13" name="Picture 12">
              <a:extLst>
                <a:ext uri="{FF2B5EF4-FFF2-40B4-BE49-F238E27FC236}">
                  <a16:creationId xmlns:a16="http://schemas.microsoft.com/office/drawing/2014/main" id="{258714DB-4303-4654-87F1-24642D44C98D}"/>
                </a:ext>
              </a:extLst>
            </p:cNvPr>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1277722" y="3078566"/>
              <a:ext cx="445391" cy="445391"/>
            </a:xfrm>
            <a:prstGeom prst="rect">
              <a:avLst/>
            </a:prstGeom>
          </p:spPr>
        </p:pic>
        <p:pic>
          <p:nvPicPr>
            <p:cNvPr id="14" name="Picture 13">
              <a:extLst>
                <a:ext uri="{FF2B5EF4-FFF2-40B4-BE49-F238E27FC236}">
                  <a16:creationId xmlns:a16="http://schemas.microsoft.com/office/drawing/2014/main" id="{96279688-6A20-4310-8F76-0D7049819F3C}"/>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1277722" y="3580125"/>
              <a:ext cx="445390" cy="445390"/>
            </a:xfrm>
            <a:prstGeom prst="rect">
              <a:avLst/>
            </a:prstGeom>
          </p:spPr>
        </p:pic>
        <p:pic>
          <p:nvPicPr>
            <p:cNvPr id="15" name="Picture 14">
              <a:extLst>
                <a:ext uri="{FF2B5EF4-FFF2-40B4-BE49-F238E27FC236}">
                  <a16:creationId xmlns:a16="http://schemas.microsoft.com/office/drawing/2014/main" id="{528B1BF3-9451-47A4-A0F3-1A567326B5AE}"/>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1277722" y="4075552"/>
              <a:ext cx="445390" cy="445390"/>
            </a:xfrm>
            <a:prstGeom prst="rect">
              <a:avLst/>
            </a:prstGeom>
          </p:spPr>
        </p:pic>
        <p:pic>
          <p:nvPicPr>
            <p:cNvPr id="16" name="Picture 15">
              <a:extLst>
                <a:ext uri="{FF2B5EF4-FFF2-40B4-BE49-F238E27FC236}">
                  <a16:creationId xmlns:a16="http://schemas.microsoft.com/office/drawing/2014/main" id="{DDC70600-57FD-4C74-87FE-0979A7A12430}"/>
                </a:ext>
              </a:extLst>
            </p:cNvPr>
            <p:cNvPicPr>
              <a:picLocks noChangeAspect="1"/>
            </p:cNvPicPr>
            <p:nvPr/>
          </p:nvPicPr>
          <p:blipFill>
            <a:blip r:embed="rId6" cstate="screen">
              <a:extLst>
                <a:ext uri="{28A0092B-C50C-407E-A947-70E740481C1C}">
                  <a14:useLocalDpi xmlns:a14="http://schemas.microsoft.com/office/drawing/2010/main" val="0"/>
                </a:ext>
              </a:extLst>
            </a:blip>
            <a:stretch>
              <a:fillRect/>
            </a:stretch>
          </p:blipFill>
          <p:spPr>
            <a:xfrm>
              <a:off x="1277722" y="4570979"/>
              <a:ext cx="445390" cy="445390"/>
            </a:xfrm>
            <a:prstGeom prst="rect">
              <a:avLst/>
            </a:prstGeom>
          </p:spPr>
        </p:pic>
        <p:pic>
          <p:nvPicPr>
            <p:cNvPr id="17" name="Picture 16">
              <a:extLst>
                <a:ext uri="{FF2B5EF4-FFF2-40B4-BE49-F238E27FC236}">
                  <a16:creationId xmlns:a16="http://schemas.microsoft.com/office/drawing/2014/main" id="{97DA1D1B-9E08-4D11-8957-8F1016792C63}"/>
                </a:ext>
              </a:extLst>
            </p:cNvPr>
            <p:cNvPicPr>
              <a:picLocks noChangeAspect="1"/>
            </p:cNvPicPr>
            <p:nvPr/>
          </p:nvPicPr>
          <p:blipFill>
            <a:blip r:embed="rId7" cstate="screen">
              <a:extLst>
                <a:ext uri="{28A0092B-C50C-407E-A947-70E740481C1C}">
                  <a14:useLocalDpi xmlns:a14="http://schemas.microsoft.com/office/drawing/2010/main" val="0"/>
                </a:ext>
              </a:extLst>
            </a:blip>
            <a:stretch>
              <a:fillRect/>
            </a:stretch>
          </p:blipFill>
          <p:spPr>
            <a:xfrm>
              <a:off x="1277722" y="5066406"/>
              <a:ext cx="445390" cy="445390"/>
            </a:xfrm>
            <a:prstGeom prst="rect">
              <a:avLst/>
            </a:prstGeom>
          </p:spPr>
        </p:pic>
        <p:pic>
          <p:nvPicPr>
            <p:cNvPr id="18" name="Picture 17">
              <a:extLst>
                <a:ext uri="{FF2B5EF4-FFF2-40B4-BE49-F238E27FC236}">
                  <a16:creationId xmlns:a16="http://schemas.microsoft.com/office/drawing/2014/main" id="{51632219-435D-414C-BCDC-2F2180D4FEED}"/>
                </a:ext>
              </a:extLst>
            </p:cNvPr>
            <p:cNvPicPr>
              <a:picLocks noChangeAspect="1"/>
            </p:cNvPicPr>
            <p:nvPr/>
          </p:nvPicPr>
          <p:blipFill>
            <a:blip r:embed="rId8" cstate="screen">
              <a:extLst>
                <a:ext uri="{28A0092B-C50C-407E-A947-70E740481C1C}">
                  <a14:useLocalDpi xmlns:a14="http://schemas.microsoft.com/office/drawing/2010/main" val="0"/>
                </a:ext>
              </a:extLst>
            </a:blip>
            <a:stretch>
              <a:fillRect/>
            </a:stretch>
          </p:blipFill>
          <p:spPr>
            <a:xfrm>
              <a:off x="1280082" y="5561833"/>
              <a:ext cx="443030" cy="443030"/>
            </a:xfrm>
            <a:prstGeom prst="rect">
              <a:avLst/>
            </a:prstGeom>
          </p:spPr>
        </p:pic>
      </p:grpSp>
      <p:sp>
        <p:nvSpPr>
          <p:cNvPr id="19" name="Rectangle 18">
            <a:extLst>
              <a:ext uri="{FF2B5EF4-FFF2-40B4-BE49-F238E27FC236}">
                <a16:creationId xmlns:a16="http://schemas.microsoft.com/office/drawing/2014/main" id="{E9F2CF6E-B285-4253-9D74-673C0207107C}"/>
              </a:ext>
            </a:extLst>
          </p:cNvPr>
          <p:cNvSpPr/>
          <p:nvPr/>
        </p:nvSpPr>
        <p:spPr>
          <a:xfrm>
            <a:off x="2790784" y="2327070"/>
            <a:ext cx="2948243" cy="584775"/>
          </a:xfrm>
          <a:prstGeom prst="rect">
            <a:avLst/>
          </a:prstGeom>
        </p:spPr>
        <p:txBody>
          <a:bodyPr wrap="none">
            <a:spAutoFit/>
          </a:bodyPr>
          <a:lstStyle/>
          <a:p>
            <a:r>
              <a:rPr lang="en-US" sz="3200" dirty="0">
                <a:solidFill>
                  <a:schemeClr val="accent3">
                    <a:lumMod val="75000"/>
                  </a:schemeClr>
                </a:solidFill>
                <a:latin typeface="Franklin Gothic Medium Cond" panose="020B0606030402020204" pitchFamily="34" charset="0"/>
              </a:rPr>
              <a:t>CORE PRINCIPLES</a:t>
            </a:r>
            <a:endParaRPr lang="en-US" sz="3200" dirty="0"/>
          </a:p>
        </p:txBody>
      </p:sp>
      <p:sp>
        <p:nvSpPr>
          <p:cNvPr id="20" name="Oval 19">
            <a:extLst>
              <a:ext uri="{FF2B5EF4-FFF2-40B4-BE49-F238E27FC236}">
                <a16:creationId xmlns:a16="http://schemas.microsoft.com/office/drawing/2014/main" id="{FA8D39CA-1741-48AD-A9CC-7114AB2DA335}"/>
              </a:ext>
            </a:extLst>
          </p:cNvPr>
          <p:cNvSpPr/>
          <p:nvPr/>
        </p:nvSpPr>
        <p:spPr>
          <a:xfrm>
            <a:off x="1546689" y="2486377"/>
            <a:ext cx="1289169" cy="1289169"/>
          </a:xfrm>
          <a:prstGeom prst="ellipse">
            <a:avLst/>
          </a:prstGeom>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marL="0" indent="0" algn="ctr"/>
            <a:r>
              <a:rPr lang="en-US" sz="7200" dirty="0">
                <a:solidFill>
                  <a:schemeClr val="accent3">
                    <a:lumMod val="75000"/>
                  </a:schemeClr>
                </a:solidFill>
                <a:latin typeface="Franklin Gothic Medium Cond" panose="020B0606030402020204" pitchFamily="34" charset="0"/>
              </a:rPr>
              <a:t>7</a:t>
            </a:r>
          </a:p>
        </p:txBody>
      </p:sp>
      <p:sp>
        <p:nvSpPr>
          <p:cNvPr id="21" name="Oval 20">
            <a:extLst>
              <a:ext uri="{FF2B5EF4-FFF2-40B4-BE49-F238E27FC236}">
                <a16:creationId xmlns:a16="http://schemas.microsoft.com/office/drawing/2014/main" id="{FA8D39CA-1741-48AD-A9CC-7114AB2DA335}"/>
              </a:ext>
            </a:extLst>
          </p:cNvPr>
          <p:cNvSpPr/>
          <p:nvPr/>
        </p:nvSpPr>
        <p:spPr>
          <a:xfrm>
            <a:off x="6802254" y="2488591"/>
            <a:ext cx="1289169" cy="1289169"/>
          </a:xfrm>
          <a:prstGeom prst="ellipse">
            <a:avLst/>
          </a:prstGeom>
          <a:ln>
            <a:solidFill>
              <a:srgbClr val="19264F"/>
            </a:solidFill>
          </a:ln>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marL="0" indent="0" algn="ctr"/>
            <a:r>
              <a:rPr lang="en-US" sz="7200" dirty="0">
                <a:solidFill>
                  <a:srgbClr val="000066"/>
                </a:solidFill>
                <a:latin typeface="Franklin Gothic Medium Cond" panose="020B0606030402020204" pitchFamily="34" charset="0"/>
              </a:rPr>
              <a:t>5</a:t>
            </a:r>
          </a:p>
        </p:txBody>
      </p:sp>
      <p:sp>
        <p:nvSpPr>
          <p:cNvPr id="22" name="Rectangle 21">
            <a:extLst>
              <a:ext uri="{FF2B5EF4-FFF2-40B4-BE49-F238E27FC236}">
                <a16:creationId xmlns:a16="http://schemas.microsoft.com/office/drawing/2014/main" id="{40172EC6-C33D-4991-BFF9-B776C6612AF9}"/>
              </a:ext>
            </a:extLst>
          </p:cNvPr>
          <p:cNvSpPr/>
          <p:nvPr/>
        </p:nvSpPr>
        <p:spPr>
          <a:xfrm>
            <a:off x="0" y="1775161"/>
            <a:ext cx="12192000" cy="384707"/>
          </a:xfrm>
          <a:prstGeom prst="rect">
            <a:avLst/>
          </a:prstGeom>
          <a:solidFill>
            <a:schemeClr val="accent2"/>
          </a:solidFill>
          <a:ln>
            <a:noFill/>
          </a:ln>
          <a:effectLst>
            <a:outerShdw blurRad="50800" dist="38100" dir="2700000" algn="tl" rotWithShape="0">
              <a:prstClr val="black">
                <a:alpha val="40000"/>
              </a:prstClr>
            </a:outerShdw>
          </a:effectLst>
        </p:spPr>
        <p:txBody>
          <a:bodyPr wrap="square" rtlCol="0" anchor="ctr" anchorCtr="0">
            <a:noAutofit/>
          </a:bodyPr>
          <a:lstStyle/>
          <a:p>
            <a:pPr marL="0" indent="0" algn="ctr"/>
            <a:r>
              <a:rPr lang="en-US" sz="2000" b="1" i="1" dirty="0">
                <a:solidFill>
                  <a:schemeClr val="bg1"/>
                </a:solidFill>
              </a:rPr>
              <a:t>ISEET – A unified military and civilian team swiftly evaluating current and future naval aviation capabilities</a:t>
            </a:r>
          </a:p>
        </p:txBody>
      </p:sp>
      <p:sp>
        <p:nvSpPr>
          <p:cNvPr id="23" name="TextBox 22"/>
          <p:cNvSpPr txBox="1"/>
          <p:nvPr/>
        </p:nvSpPr>
        <p:spPr>
          <a:xfrm>
            <a:off x="98888" y="6178507"/>
            <a:ext cx="10111911" cy="1015663"/>
          </a:xfrm>
          <a:prstGeom prst="rect">
            <a:avLst/>
          </a:prstGeom>
          <a:noFill/>
        </p:spPr>
        <p:txBody>
          <a:bodyPr wrap="square" rtlCol="0">
            <a:spAutoFit/>
          </a:bodyPr>
          <a:lstStyle/>
          <a:p>
            <a:r>
              <a:rPr lang="en-US" sz="2000" b="1" i="1" dirty="0">
                <a:solidFill>
                  <a:schemeClr val="bg1"/>
                </a:solidFill>
              </a:rPr>
              <a:t>Our Vision:</a:t>
            </a:r>
            <a:endParaRPr lang="en-US" sz="2000" b="1" dirty="0">
              <a:solidFill>
                <a:schemeClr val="bg1"/>
              </a:solidFill>
            </a:endParaRPr>
          </a:p>
          <a:p>
            <a:pPr marL="0" indent="0"/>
            <a:r>
              <a:rPr lang="en-US" sz="2000" b="1" i="1" dirty="0">
                <a:solidFill>
                  <a:schemeClr val="bg1"/>
                </a:solidFill>
              </a:rPr>
              <a:t>To be the world’s leader in aviation and weapons systems test and evaluation</a:t>
            </a:r>
          </a:p>
          <a:p>
            <a:endParaRPr lang="en-US" sz="2000" b="1" dirty="0">
              <a:solidFill>
                <a:schemeClr val="bg1"/>
              </a:solidFill>
            </a:endParaRPr>
          </a:p>
        </p:txBody>
      </p:sp>
      <p:sp>
        <p:nvSpPr>
          <p:cNvPr id="25" name="Rectangle 24"/>
          <p:cNvSpPr/>
          <p:nvPr/>
        </p:nvSpPr>
        <p:spPr>
          <a:xfrm>
            <a:off x="11852056" y="6579971"/>
            <a:ext cx="245580" cy="253916"/>
          </a:xfrm>
          <a:prstGeom prst="rect">
            <a:avLst/>
          </a:prstGeom>
        </p:spPr>
        <p:txBody>
          <a:bodyPr wrap="none">
            <a:spAutoFit/>
          </a:bodyPr>
          <a:lstStyle/>
          <a:p>
            <a:pPr algn="ctr"/>
            <a:r>
              <a:rPr lang="en-US" sz="1050" b="0" dirty="0">
                <a:solidFill>
                  <a:schemeClr val="bg1"/>
                </a:solidFill>
                <a:latin typeface="Arial Narrow" panose="020B0606020202030204" pitchFamily="34" charset="0"/>
              </a:rPr>
              <a:t>4</a:t>
            </a:r>
          </a:p>
        </p:txBody>
      </p:sp>
    </p:spTree>
    <p:extLst>
      <p:ext uri="{BB962C8B-B14F-4D97-AF65-F5344CB8AC3E}">
        <p14:creationId xmlns:p14="http://schemas.microsoft.com/office/powerpoint/2010/main" val="75437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8061" y="191869"/>
            <a:ext cx="10057139" cy="646331"/>
          </a:xfrm>
        </p:spPr>
        <p:txBody>
          <a:bodyPr>
            <a:normAutofit/>
          </a:bodyPr>
          <a:lstStyle/>
          <a:p>
            <a:r>
              <a:rPr lang="en-US" sz="3600" dirty="0"/>
              <a:t>Robust Modeling and Simulation</a:t>
            </a:r>
          </a:p>
        </p:txBody>
      </p:sp>
      <p:sp>
        <p:nvSpPr>
          <p:cNvPr id="6" name="Content Placeholder 5"/>
          <p:cNvSpPr>
            <a:spLocks noGrp="1"/>
          </p:cNvSpPr>
          <p:nvPr>
            <p:ph idx="1"/>
          </p:nvPr>
        </p:nvSpPr>
        <p:spPr>
          <a:xfrm>
            <a:off x="405292" y="990599"/>
            <a:ext cx="11381416" cy="5126609"/>
          </a:xfrm>
        </p:spPr>
        <p:txBody>
          <a:bodyPr>
            <a:normAutofit fontScale="92500" lnSpcReduction="10000"/>
          </a:bodyPr>
          <a:lstStyle/>
          <a:p>
            <a:r>
              <a:rPr lang="en-US" sz="2400" dirty="0"/>
              <a:t>Technology has enabled impressive gains in capability to replicate true battlespace complexity</a:t>
            </a:r>
          </a:p>
          <a:p>
            <a:endParaRPr lang="en-US" sz="2400" dirty="0"/>
          </a:p>
          <a:p>
            <a:r>
              <a:rPr lang="en-US" sz="2400" dirty="0"/>
              <a:t>NAWCWD “Gemstone” Project - executing priority operational mission scenarios using Live Virtual Constructive (LVC)</a:t>
            </a:r>
          </a:p>
          <a:p>
            <a:pPr lvl="1"/>
            <a:r>
              <a:rPr lang="en-US" sz="2000" dirty="0"/>
              <a:t>Develop enduring concepts of operation, processes, and procedures</a:t>
            </a:r>
          </a:p>
          <a:p>
            <a:pPr lvl="1"/>
            <a:endParaRPr lang="en-US" sz="2000" dirty="0"/>
          </a:p>
          <a:p>
            <a:r>
              <a:rPr lang="en-US" sz="2400" dirty="0"/>
              <a:t>Changing the culture and training the workforce</a:t>
            </a:r>
          </a:p>
          <a:p>
            <a:pPr lvl="1"/>
            <a:r>
              <a:rPr lang="en-US" sz="2000" dirty="0"/>
              <a:t>Mission relevant exposure and proficiency</a:t>
            </a:r>
          </a:p>
          <a:p>
            <a:pPr lvl="1"/>
            <a:r>
              <a:rPr lang="en-US" sz="2000" dirty="0"/>
              <a:t>Treat LVC events with the same criticality as flight events</a:t>
            </a:r>
          </a:p>
          <a:p>
            <a:pPr lvl="1"/>
            <a:endParaRPr lang="en-US" sz="2000" dirty="0"/>
          </a:p>
          <a:p>
            <a:r>
              <a:rPr lang="en-US" sz="2400" dirty="0"/>
              <a:t>Accelerating Modeling and Simulation (M&amp;S)</a:t>
            </a:r>
            <a:br>
              <a:rPr lang="en-US" sz="2400" dirty="0"/>
            </a:br>
            <a:r>
              <a:rPr lang="en-US" sz="2400" dirty="0"/>
              <a:t>implementation</a:t>
            </a:r>
          </a:p>
          <a:p>
            <a:pPr lvl="1"/>
            <a:r>
              <a:rPr lang="en-US" sz="2000" dirty="0"/>
              <a:t>M&amp;S database of accreditation plans</a:t>
            </a:r>
          </a:p>
          <a:p>
            <a:pPr lvl="1"/>
            <a:r>
              <a:rPr lang="en-US" sz="2000" dirty="0"/>
              <a:t>Refine models and validate/verify system performance</a:t>
            </a:r>
          </a:p>
          <a:p>
            <a:pPr lvl="1"/>
            <a:r>
              <a:rPr lang="en-US" sz="2000" dirty="0"/>
              <a:t>Interface standardization-AMIE</a:t>
            </a:r>
          </a:p>
        </p:txBody>
      </p:sp>
      <p:sp>
        <p:nvSpPr>
          <p:cNvPr id="9" name="Rectangle 8">
            <a:extLst>
              <a:ext uri="{FF2B5EF4-FFF2-40B4-BE49-F238E27FC236}">
                <a16:creationId xmlns:a16="http://schemas.microsoft.com/office/drawing/2014/main" id="{FEB70C26-8EA4-4918-B139-02FC8366C342}"/>
              </a:ext>
            </a:extLst>
          </p:cNvPr>
          <p:cNvSpPr/>
          <p:nvPr/>
        </p:nvSpPr>
        <p:spPr>
          <a:xfrm>
            <a:off x="0" y="6071616"/>
            <a:ext cx="12192000" cy="471184"/>
          </a:xfrm>
          <a:prstGeom prst="rect">
            <a:avLst/>
          </a:prstGeom>
          <a:solidFill>
            <a:srgbClr val="19264F"/>
          </a:solidFill>
          <a:ln>
            <a:noFill/>
          </a:ln>
          <a:effectLst>
            <a:outerShdw blurRad="50800" dist="38100" dir="2700000" algn="tl" rotWithShape="0">
              <a:prstClr val="black">
                <a:alpha val="40000"/>
              </a:prstClr>
            </a:outerShdw>
          </a:effectLst>
        </p:spPr>
        <p:txBody>
          <a:bodyPr wrap="square" rtlCol="0" anchor="ctr" anchorCtr="0">
            <a:noAutofit/>
          </a:bodyPr>
          <a:lstStyle/>
          <a:p>
            <a:pPr marL="0" indent="0" algn="ctr"/>
            <a:r>
              <a:rPr lang="en-US" sz="2000" b="1" i="1" dirty="0">
                <a:solidFill>
                  <a:schemeClr val="bg1"/>
                </a:solidFill>
              </a:rPr>
              <a:t>There is no better way to evaluate complex systems given current constraints</a:t>
            </a:r>
          </a:p>
        </p:txBody>
      </p:sp>
      <p:sp>
        <p:nvSpPr>
          <p:cNvPr id="10" name="Rectangle 9">
            <a:extLst>
              <a:ext uri="{FF2B5EF4-FFF2-40B4-BE49-F238E27FC236}">
                <a16:creationId xmlns:a16="http://schemas.microsoft.com/office/drawing/2014/main" id="{F64AD2AD-8471-4D2F-81C9-87453F8F5BA6}"/>
              </a:ext>
            </a:extLst>
          </p:cNvPr>
          <p:cNvSpPr/>
          <p:nvPr/>
        </p:nvSpPr>
        <p:spPr>
          <a:xfrm>
            <a:off x="7467600" y="3200400"/>
            <a:ext cx="4572000" cy="2294858"/>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13500000" scaled="1"/>
            <a:tileRect/>
          </a:gradFill>
          <a:ln>
            <a:noFill/>
          </a:ln>
          <a:effectLst>
            <a:outerShdw blurRad="50800" dist="38100" dir="2700000" algn="tl" rotWithShape="0">
              <a:prstClr val="black">
                <a:alpha val="40000"/>
              </a:prstClr>
            </a:outerShdw>
          </a:effectLst>
        </p:spPr>
        <p:style>
          <a:lnRef idx="0">
            <a:scrgbClr r="0" g="0" b="0"/>
          </a:lnRef>
          <a:fillRef idx="0">
            <a:scrgbClr r="0" g="0" b="0"/>
          </a:fillRef>
          <a:effectRef idx="0">
            <a:scrgbClr r="0" g="0" b="0"/>
          </a:effectRef>
          <a:fontRef idx="minor">
            <a:schemeClr val="lt1"/>
          </a:fontRef>
        </p:style>
        <p:txBody>
          <a:bodyPr rtlCol="0" anchor="ctr"/>
          <a:lstStyle/>
          <a:p>
            <a:pPr algn="ctr"/>
            <a:endParaRPr lang="en-US" sz="1400" dirty="0"/>
          </a:p>
        </p:txBody>
      </p:sp>
      <p:sp>
        <p:nvSpPr>
          <p:cNvPr id="11" name="TextBox 10"/>
          <p:cNvSpPr txBox="1"/>
          <p:nvPr/>
        </p:nvSpPr>
        <p:spPr>
          <a:xfrm>
            <a:off x="7536523" y="3200400"/>
            <a:ext cx="4731677" cy="523220"/>
          </a:xfrm>
          <a:prstGeom prst="rect">
            <a:avLst/>
          </a:prstGeom>
          <a:noFill/>
        </p:spPr>
        <p:txBody>
          <a:bodyPr wrap="square" rtlCol="0">
            <a:spAutoFit/>
          </a:bodyPr>
          <a:lstStyle/>
          <a:p>
            <a:r>
              <a:rPr lang="en-US" sz="1400" b="1" dirty="0"/>
              <a:t>Architecture Management Integration Environment (AMIE)</a:t>
            </a:r>
          </a:p>
          <a:p>
            <a:endParaRPr lang="en-US" sz="1400" b="1" dirty="0"/>
          </a:p>
        </p:txBody>
      </p:sp>
      <p:sp>
        <p:nvSpPr>
          <p:cNvPr id="12" name="Rectangle 11"/>
          <p:cNvSpPr/>
          <p:nvPr/>
        </p:nvSpPr>
        <p:spPr>
          <a:xfrm>
            <a:off x="7620000" y="3532424"/>
            <a:ext cx="4267200" cy="1815882"/>
          </a:xfrm>
          <a:prstGeom prst="rect">
            <a:avLst/>
          </a:prstGeom>
        </p:spPr>
        <p:txBody>
          <a:bodyPr wrap="square">
            <a:spAutoFit/>
          </a:bodyPr>
          <a:lstStyle/>
          <a:p>
            <a:pPr marL="285750" indent="-285750">
              <a:buFont typeface="Arial" panose="020B0604020202020204" pitchFamily="34" charset="0"/>
              <a:buChar char="•"/>
            </a:pPr>
            <a:r>
              <a:rPr lang="en-US" sz="1600" dirty="0"/>
              <a:t>Common nonproprietary method to integrate models and simulations </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Neutral Data Exchange Model</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Promotes reuse and efficiency across the acquisition life cycle</a:t>
            </a:r>
          </a:p>
        </p:txBody>
      </p:sp>
      <p:sp>
        <p:nvSpPr>
          <p:cNvPr id="8"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2484518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068061" y="191869"/>
            <a:ext cx="10057139" cy="646331"/>
          </a:xfrm>
        </p:spPr>
        <p:txBody>
          <a:bodyPr>
            <a:normAutofit/>
          </a:bodyPr>
          <a:lstStyle/>
          <a:p>
            <a:r>
              <a:rPr lang="en-US" sz="3600" dirty="0"/>
              <a:t>Test Like We Fight</a:t>
            </a:r>
          </a:p>
        </p:txBody>
      </p:sp>
      <p:sp>
        <p:nvSpPr>
          <p:cNvPr id="34" name="TextBox 33"/>
          <p:cNvSpPr txBox="1"/>
          <p:nvPr/>
        </p:nvSpPr>
        <p:spPr>
          <a:xfrm>
            <a:off x="6558400" y="4277273"/>
            <a:ext cx="3840480" cy="640080"/>
          </a:xfrm>
          <a:prstGeom prst="rect">
            <a:avLst/>
          </a:prstGeom>
          <a:solidFill>
            <a:srgbClr val="E36C09">
              <a:lumMod val="60000"/>
              <a:lumOff val="40000"/>
            </a:srgbClr>
          </a:solidFill>
          <a:ln w="25400" cap="flat" cmpd="sng" algn="ctr">
            <a:noFill/>
            <a:prstDash val="soli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tlCol="0" anchor="ctr"/>
          <a:lstStyle>
            <a:defPPr>
              <a:defRPr lang="en-US"/>
            </a:defPPr>
            <a:lvl1pPr algn="ctr">
              <a:defRPr sz="2400" b="1" kern="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defRPr/>
            </a:pPr>
            <a:r>
              <a:rPr lang="en-US" sz="1600" dirty="0">
                <a:solidFill>
                  <a:srgbClr val="002060"/>
                </a:solidFill>
                <a:latin typeface="Arial"/>
              </a:rPr>
              <a:t>CBTE evaluates the effects chain</a:t>
            </a:r>
          </a:p>
          <a:p>
            <a:pPr>
              <a:defRPr/>
            </a:pPr>
            <a:r>
              <a:rPr lang="en-US" sz="1600" dirty="0">
                <a:solidFill>
                  <a:srgbClr val="002060"/>
                </a:solidFill>
                <a:latin typeface="Arial"/>
              </a:rPr>
              <a:t>in a mission context</a:t>
            </a:r>
          </a:p>
        </p:txBody>
      </p:sp>
      <p:grpSp>
        <p:nvGrpSpPr>
          <p:cNvPr id="38" name="Group 37"/>
          <p:cNvGrpSpPr/>
          <p:nvPr/>
        </p:nvGrpSpPr>
        <p:grpSpPr>
          <a:xfrm>
            <a:off x="2375853" y="1066800"/>
            <a:ext cx="3522955" cy="2407295"/>
            <a:chOff x="1041591" y="1066800"/>
            <a:chExt cx="3522955" cy="2407294"/>
          </a:xfrm>
        </p:grpSpPr>
        <p:sp>
          <p:nvSpPr>
            <p:cNvPr id="39" name="Freeform 38"/>
            <p:cNvSpPr/>
            <p:nvPr/>
          </p:nvSpPr>
          <p:spPr>
            <a:xfrm>
              <a:off x="1676400" y="1066800"/>
              <a:ext cx="819150" cy="461665"/>
            </a:xfrm>
            <a:custGeom>
              <a:avLst/>
              <a:gdLst>
                <a:gd name="connsiteX0" fmla="*/ 0 w 1721760"/>
                <a:gd name="connsiteY0" fmla="*/ 0 h 463773"/>
                <a:gd name="connsiteX1" fmla="*/ 1721760 w 1721760"/>
                <a:gd name="connsiteY1" fmla="*/ 0 h 463773"/>
                <a:gd name="connsiteX2" fmla="*/ 1721760 w 1721760"/>
                <a:gd name="connsiteY2" fmla="*/ 463773 h 463773"/>
                <a:gd name="connsiteX3" fmla="*/ 0 w 1721760"/>
                <a:gd name="connsiteY3" fmla="*/ 463773 h 463773"/>
                <a:gd name="connsiteX4" fmla="*/ 0 w 1721760"/>
                <a:gd name="connsiteY4" fmla="*/ 0 h 4637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1760" h="463773">
                  <a:moveTo>
                    <a:pt x="0" y="0"/>
                  </a:moveTo>
                  <a:lnTo>
                    <a:pt x="1721760" y="0"/>
                  </a:lnTo>
                  <a:lnTo>
                    <a:pt x="1721760" y="463773"/>
                  </a:lnTo>
                  <a:lnTo>
                    <a:pt x="0" y="463773"/>
                  </a:lnTo>
                  <a:lnTo>
                    <a:pt x="0" y="0"/>
                  </a:lnTo>
                  <a:close/>
                </a:path>
              </a:pathLst>
            </a:custGeom>
            <a:noFill/>
            <a:ln>
              <a:noFill/>
            </a:ln>
            <a:effectLst/>
          </p:spPr>
          <p:txBody>
            <a:bodyPr spcFirstLastPara="0" vert="horz" wrap="square" lIns="15240" tIns="15240" rIns="15240" bIns="15240" numCol="1" spcCol="1270" anchor="ctr" anchorCtr="0">
              <a:noAutofit/>
            </a:bodyPr>
            <a:lstStyle/>
            <a:p>
              <a:pPr defTabSz="533400">
                <a:lnSpc>
                  <a:spcPct val="90000"/>
                </a:lnSpc>
                <a:spcAft>
                  <a:spcPct val="35000"/>
                </a:spcAft>
                <a:defRPr/>
              </a:pPr>
              <a:r>
                <a:rPr lang="en-US" sz="1400" kern="0" dirty="0">
                  <a:solidFill>
                    <a:sysClr val="windowText" lastClr="000000">
                      <a:hueOff val="0"/>
                      <a:satOff val="0"/>
                      <a:lumOff val="0"/>
                      <a:alphaOff val="0"/>
                    </a:sysClr>
                  </a:solidFill>
                </a:rPr>
                <a:t>Warfare</a:t>
              </a:r>
              <a:br>
                <a:rPr lang="en-US" sz="1400" kern="0" dirty="0">
                  <a:solidFill>
                    <a:sysClr val="windowText" lastClr="000000">
                      <a:hueOff val="0"/>
                      <a:satOff val="0"/>
                      <a:lumOff val="0"/>
                      <a:alphaOff val="0"/>
                    </a:sysClr>
                  </a:solidFill>
                </a:rPr>
              </a:br>
              <a:r>
                <a:rPr lang="en-US" sz="1400" kern="0" dirty="0">
                  <a:solidFill>
                    <a:sysClr val="windowText" lastClr="000000">
                      <a:hueOff val="0"/>
                      <a:satOff val="0"/>
                      <a:lumOff val="0"/>
                      <a:alphaOff val="0"/>
                    </a:sysClr>
                  </a:solidFill>
                </a:rPr>
                <a:t>Analysis</a:t>
              </a:r>
            </a:p>
          </p:txBody>
        </p:sp>
        <p:sp>
          <p:nvSpPr>
            <p:cNvPr id="40" name="Freeform 39"/>
            <p:cNvSpPr/>
            <p:nvPr/>
          </p:nvSpPr>
          <p:spPr>
            <a:xfrm>
              <a:off x="2392680" y="1371600"/>
              <a:ext cx="1188720" cy="428297"/>
            </a:xfrm>
            <a:custGeom>
              <a:avLst/>
              <a:gdLst>
                <a:gd name="connsiteX0" fmla="*/ 0 w 1371031"/>
                <a:gd name="connsiteY0" fmla="*/ 0 h 463773"/>
                <a:gd name="connsiteX1" fmla="*/ 1371031 w 1371031"/>
                <a:gd name="connsiteY1" fmla="*/ 0 h 463773"/>
                <a:gd name="connsiteX2" fmla="*/ 1371031 w 1371031"/>
                <a:gd name="connsiteY2" fmla="*/ 463773 h 463773"/>
                <a:gd name="connsiteX3" fmla="*/ 0 w 1371031"/>
                <a:gd name="connsiteY3" fmla="*/ 463773 h 463773"/>
                <a:gd name="connsiteX4" fmla="*/ 0 w 1371031"/>
                <a:gd name="connsiteY4" fmla="*/ 0 h 4637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71031" h="463773">
                  <a:moveTo>
                    <a:pt x="0" y="0"/>
                  </a:moveTo>
                  <a:lnTo>
                    <a:pt x="1371031" y="0"/>
                  </a:lnTo>
                  <a:lnTo>
                    <a:pt x="1371031" y="463773"/>
                  </a:lnTo>
                  <a:lnTo>
                    <a:pt x="0" y="463773"/>
                  </a:lnTo>
                  <a:lnTo>
                    <a:pt x="0" y="0"/>
                  </a:lnTo>
                  <a:close/>
                </a:path>
              </a:pathLst>
            </a:custGeom>
            <a:noFill/>
            <a:ln>
              <a:noFill/>
            </a:ln>
            <a:effectLst/>
          </p:spPr>
          <p:txBody>
            <a:bodyPr spcFirstLastPara="0" vert="horz" wrap="square" lIns="15240" tIns="15240" rIns="15240" bIns="15240" numCol="1" spcCol="1270" anchor="ctr" anchorCtr="0">
              <a:noAutofit/>
            </a:bodyPr>
            <a:lstStyle/>
            <a:p>
              <a:pPr defTabSz="533400">
                <a:lnSpc>
                  <a:spcPct val="90000"/>
                </a:lnSpc>
                <a:spcAft>
                  <a:spcPct val="35000"/>
                </a:spcAft>
                <a:defRPr/>
              </a:pPr>
              <a:r>
                <a:rPr lang="en-US" sz="1400" kern="0" dirty="0">
                  <a:solidFill>
                    <a:sysClr val="windowText" lastClr="000000">
                      <a:hueOff val="0"/>
                      <a:satOff val="0"/>
                      <a:lumOff val="0"/>
                      <a:alphaOff val="0"/>
                    </a:sysClr>
                  </a:solidFill>
                </a:rPr>
                <a:t>Red Forces and</a:t>
              </a:r>
              <a:br>
                <a:rPr lang="en-US" sz="1400" kern="0" dirty="0">
                  <a:solidFill>
                    <a:sysClr val="windowText" lastClr="000000">
                      <a:hueOff val="0"/>
                      <a:satOff val="0"/>
                      <a:lumOff val="0"/>
                      <a:alphaOff val="0"/>
                    </a:sysClr>
                  </a:solidFill>
                </a:rPr>
              </a:br>
              <a:r>
                <a:rPr lang="en-US" sz="1400" kern="0" dirty="0">
                  <a:solidFill>
                    <a:sysClr val="windowText" lastClr="000000">
                      <a:hueOff val="0"/>
                      <a:satOff val="0"/>
                      <a:lumOff val="0"/>
                      <a:alphaOff val="0"/>
                    </a:sysClr>
                  </a:solidFill>
                </a:rPr>
                <a:t>Blue Forces</a:t>
              </a:r>
            </a:p>
          </p:txBody>
        </p:sp>
        <p:sp>
          <p:nvSpPr>
            <p:cNvPr id="41" name="Freeform 40"/>
            <p:cNvSpPr/>
            <p:nvPr/>
          </p:nvSpPr>
          <p:spPr>
            <a:xfrm>
              <a:off x="2665091" y="1742136"/>
              <a:ext cx="832149" cy="274320"/>
            </a:xfrm>
            <a:custGeom>
              <a:avLst/>
              <a:gdLst>
                <a:gd name="connsiteX0" fmla="*/ 0 w 1052187"/>
                <a:gd name="connsiteY0" fmla="*/ 0 h 463773"/>
                <a:gd name="connsiteX1" fmla="*/ 1052187 w 1052187"/>
                <a:gd name="connsiteY1" fmla="*/ 0 h 463773"/>
                <a:gd name="connsiteX2" fmla="*/ 1052187 w 1052187"/>
                <a:gd name="connsiteY2" fmla="*/ 463773 h 463773"/>
                <a:gd name="connsiteX3" fmla="*/ 0 w 1052187"/>
                <a:gd name="connsiteY3" fmla="*/ 463773 h 463773"/>
                <a:gd name="connsiteX4" fmla="*/ 0 w 1052187"/>
                <a:gd name="connsiteY4" fmla="*/ 0 h 4637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2187" h="463773">
                  <a:moveTo>
                    <a:pt x="0" y="0"/>
                  </a:moveTo>
                  <a:lnTo>
                    <a:pt x="1052187" y="0"/>
                  </a:lnTo>
                  <a:lnTo>
                    <a:pt x="1052187" y="463773"/>
                  </a:lnTo>
                  <a:lnTo>
                    <a:pt x="0" y="463773"/>
                  </a:lnTo>
                  <a:lnTo>
                    <a:pt x="0" y="0"/>
                  </a:lnTo>
                  <a:close/>
                </a:path>
              </a:pathLst>
            </a:custGeom>
            <a:noFill/>
            <a:ln>
              <a:noFill/>
            </a:ln>
            <a:effectLst/>
          </p:spPr>
          <p:txBody>
            <a:bodyPr spcFirstLastPara="0" vert="horz" wrap="square" lIns="15240" tIns="15240" rIns="15240" bIns="15240" numCol="1" spcCol="1270" anchor="ctr" anchorCtr="0">
              <a:noAutofit/>
            </a:bodyPr>
            <a:lstStyle/>
            <a:p>
              <a:pPr defTabSz="533400">
                <a:lnSpc>
                  <a:spcPct val="90000"/>
                </a:lnSpc>
                <a:spcAft>
                  <a:spcPct val="35000"/>
                </a:spcAft>
                <a:defRPr/>
              </a:pPr>
              <a:r>
                <a:rPr lang="en-US" sz="1400" kern="0" dirty="0">
                  <a:solidFill>
                    <a:sysClr val="windowText" lastClr="000000">
                      <a:hueOff val="0"/>
                      <a:satOff val="0"/>
                      <a:lumOff val="0"/>
                      <a:alphaOff val="0"/>
                    </a:sysClr>
                  </a:solidFill>
                </a:rPr>
                <a:t>CONEMPs</a:t>
              </a:r>
            </a:p>
          </p:txBody>
        </p:sp>
        <p:sp>
          <p:nvSpPr>
            <p:cNvPr id="42" name="Freeform 41"/>
            <p:cNvSpPr/>
            <p:nvPr/>
          </p:nvSpPr>
          <p:spPr>
            <a:xfrm>
              <a:off x="3055045" y="2015174"/>
              <a:ext cx="1509501" cy="544123"/>
            </a:xfrm>
            <a:custGeom>
              <a:avLst/>
              <a:gdLst>
                <a:gd name="connsiteX0" fmla="*/ 0 w 1594222"/>
                <a:gd name="connsiteY0" fmla="*/ 0 h 274322"/>
                <a:gd name="connsiteX1" fmla="*/ 1594222 w 1594222"/>
                <a:gd name="connsiteY1" fmla="*/ 0 h 274322"/>
                <a:gd name="connsiteX2" fmla="*/ 1594222 w 1594222"/>
                <a:gd name="connsiteY2" fmla="*/ 274322 h 274322"/>
                <a:gd name="connsiteX3" fmla="*/ 0 w 1594222"/>
                <a:gd name="connsiteY3" fmla="*/ 274322 h 274322"/>
                <a:gd name="connsiteX4" fmla="*/ 0 w 1594222"/>
                <a:gd name="connsiteY4" fmla="*/ 0 h 2743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222" h="274322">
                  <a:moveTo>
                    <a:pt x="0" y="0"/>
                  </a:moveTo>
                  <a:lnTo>
                    <a:pt x="1594222" y="0"/>
                  </a:lnTo>
                  <a:lnTo>
                    <a:pt x="1594222" y="274322"/>
                  </a:lnTo>
                  <a:lnTo>
                    <a:pt x="0" y="274322"/>
                  </a:lnTo>
                  <a:lnTo>
                    <a:pt x="0" y="0"/>
                  </a:lnTo>
                  <a:close/>
                </a:path>
              </a:pathLst>
            </a:custGeom>
            <a:noFill/>
            <a:ln>
              <a:noFill/>
            </a:ln>
            <a:effectLst/>
          </p:spPr>
          <p:txBody>
            <a:bodyPr spcFirstLastPara="0" vert="horz" wrap="square" lIns="93989" tIns="0" rIns="0" bIns="0" numCol="1" spcCol="1270" anchor="t" anchorCtr="0">
              <a:noAutofit/>
            </a:bodyPr>
            <a:lstStyle/>
            <a:p>
              <a:pPr defTabSz="488950">
                <a:defRPr/>
              </a:pPr>
              <a:r>
                <a:rPr lang="en-US" sz="1400" kern="0" dirty="0">
                  <a:solidFill>
                    <a:sysClr val="windowText" lastClr="000000">
                      <a:hueOff val="0"/>
                      <a:satOff val="0"/>
                      <a:lumOff val="0"/>
                      <a:alphaOff val="0"/>
                    </a:sysClr>
                  </a:solidFill>
                </a:rPr>
                <a:t>System of</a:t>
              </a:r>
              <a:br>
                <a:rPr lang="en-US" sz="1400" kern="0" dirty="0">
                  <a:solidFill>
                    <a:sysClr val="windowText" lastClr="000000">
                      <a:hueOff val="0"/>
                      <a:satOff val="0"/>
                      <a:lumOff val="0"/>
                      <a:alphaOff val="0"/>
                    </a:sysClr>
                  </a:solidFill>
                </a:rPr>
              </a:br>
              <a:r>
                <a:rPr lang="en-US" sz="1400" kern="0" dirty="0">
                  <a:solidFill>
                    <a:sysClr val="windowText" lastClr="000000">
                      <a:hueOff val="0"/>
                      <a:satOff val="0"/>
                      <a:lumOff val="0"/>
                      <a:alphaOff val="0"/>
                    </a:sysClr>
                  </a:solidFill>
                </a:rPr>
                <a:t>Systems Rqmts</a:t>
              </a:r>
            </a:p>
          </p:txBody>
        </p:sp>
        <p:sp>
          <p:nvSpPr>
            <p:cNvPr id="43" name="TextBox 42"/>
            <p:cNvSpPr txBox="1"/>
            <p:nvPr/>
          </p:nvSpPr>
          <p:spPr>
            <a:xfrm>
              <a:off x="1108634" y="2084165"/>
              <a:ext cx="1371600" cy="400110"/>
            </a:xfrm>
            <a:prstGeom prst="rect">
              <a:avLst/>
            </a:prstGeom>
            <a:noFill/>
          </p:spPr>
          <p:txBody>
            <a:bodyPr wrap="square" rtlCol="0">
              <a:spAutoFit/>
            </a:bodyPr>
            <a:lstStyle/>
            <a:p>
              <a:pPr algn="ctr">
                <a:defRPr/>
              </a:pPr>
              <a:r>
                <a:rPr lang="en-US" sz="2000" i="1" dirty="0">
                  <a:solidFill>
                    <a:srgbClr val="002060"/>
                  </a:solidFill>
                  <a:latin typeface="Arial" panose="020B0604020202020204" pitchFamily="34" charset="0"/>
                  <a:cs typeface="Arial" panose="020B0604020202020204" pitchFamily="34" charset="0"/>
                </a:rPr>
                <a:t>Top Down</a:t>
              </a:r>
            </a:p>
          </p:txBody>
        </p:sp>
        <p:sp>
          <p:nvSpPr>
            <p:cNvPr id="44" name="Shape 43"/>
            <p:cNvSpPr/>
            <p:nvPr/>
          </p:nvSpPr>
          <p:spPr>
            <a:xfrm rot="4396374">
              <a:off x="1045122" y="1191625"/>
              <a:ext cx="2278938" cy="2286000"/>
            </a:xfrm>
            <a:prstGeom prst="swooshArrow">
              <a:avLst>
                <a:gd name="adj1" fmla="val 16310"/>
                <a:gd name="adj2" fmla="val 27985"/>
              </a:avLst>
            </a:prstGeom>
            <a:solidFill>
              <a:srgbClr val="0000CC"/>
            </a:solidFill>
            <a:ln w="25400" cap="flat" cmpd="sng" algn="ctr">
              <a:solidFill>
                <a:sysClr val="window" lastClr="FFFFFF">
                  <a:lumMod val="65000"/>
                </a:sysClr>
              </a:solidFill>
              <a:prstDash val="solid"/>
            </a:ln>
            <a:effectLst/>
          </p:spPr>
        </p:sp>
        <p:sp>
          <p:nvSpPr>
            <p:cNvPr id="45" name="Oval 44"/>
            <p:cNvSpPr/>
            <p:nvPr/>
          </p:nvSpPr>
          <p:spPr>
            <a:xfrm>
              <a:off x="2766732" y="2367198"/>
              <a:ext cx="92252" cy="92252"/>
            </a:xfrm>
            <a:prstGeom prst="ellipse">
              <a:avLst/>
            </a:prstGeom>
            <a:solidFill>
              <a:sysClr val="window" lastClr="FFFFFF"/>
            </a:solidFill>
            <a:ln w="19050" cap="flat" cmpd="sng" algn="ctr">
              <a:solidFill>
                <a:srgbClr val="4D4D4D"/>
              </a:solidFill>
              <a:prstDash val="solid"/>
            </a:ln>
            <a:effectLst/>
          </p:spPr>
          <p:txBody>
            <a:bodyPr rtlCol="0" anchor="ctr"/>
            <a:lstStyle/>
            <a:p>
              <a:pPr algn="ctr">
                <a:defRPr/>
              </a:pPr>
              <a:endParaRPr lang="en-US" sz="1400" kern="0" dirty="0">
                <a:solidFill>
                  <a:srgbClr val="002060"/>
                </a:solidFill>
              </a:endParaRPr>
            </a:p>
          </p:txBody>
        </p:sp>
        <p:sp>
          <p:nvSpPr>
            <p:cNvPr id="46" name="Oval 45"/>
            <p:cNvSpPr/>
            <p:nvPr/>
          </p:nvSpPr>
          <p:spPr>
            <a:xfrm>
              <a:off x="2488634" y="2071923"/>
              <a:ext cx="92252" cy="92252"/>
            </a:xfrm>
            <a:prstGeom prst="ellipse">
              <a:avLst/>
            </a:prstGeom>
            <a:solidFill>
              <a:sysClr val="window" lastClr="FFFFFF"/>
            </a:solidFill>
            <a:ln w="19050" cap="flat" cmpd="sng" algn="ctr">
              <a:solidFill>
                <a:srgbClr val="4D4D4D"/>
              </a:solidFill>
              <a:prstDash val="solid"/>
            </a:ln>
            <a:effectLst/>
          </p:spPr>
          <p:txBody>
            <a:bodyPr rtlCol="0" anchor="ctr"/>
            <a:lstStyle/>
            <a:p>
              <a:pPr algn="ctr">
                <a:defRPr/>
              </a:pPr>
              <a:endParaRPr lang="en-US" sz="1400" kern="0" dirty="0">
                <a:solidFill>
                  <a:srgbClr val="002060"/>
                </a:solidFill>
              </a:endParaRPr>
            </a:p>
          </p:txBody>
        </p:sp>
        <p:sp>
          <p:nvSpPr>
            <p:cNvPr id="47" name="Oval 46"/>
            <p:cNvSpPr/>
            <p:nvPr/>
          </p:nvSpPr>
          <p:spPr>
            <a:xfrm>
              <a:off x="2140332" y="1844448"/>
              <a:ext cx="92252" cy="92252"/>
            </a:xfrm>
            <a:prstGeom prst="ellipse">
              <a:avLst/>
            </a:prstGeom>
            <a:solidFill>
              <a:sysClr val="window" lastClr="FFFFFF"/>
            </a:solidFill>
            <a:ln w="19050" cap="flat" cmpd="sng" algn="ctr">
              <a:solidFill>
                <a:srgbClr val="4D4D4D"/>
              </a:solidFill>
              <a:prstDash val="solid"/>
            </a:ln>
            <a:effectLst/>
          </p:spPr>
          <p:txBody>
            <a:bodyPr rtlCol="0" anchor="ctr"/>
            <a:lstStyle/>
            <a:p>
              <a:pPr algn="ctr">
                <a:defRPr/>
              </a:pPr>
              <a:endParaRPr lang="en-US" sz="1400" kern="0" dirty="0">
                <a:solidFill>
                  <a:srgbClr val="002060"/>
                </a:solidFill>
              </a:endParaRPr>
            </a:p>
          </p:txBody>
        </p:sp>
        <p:sp>
          <p:nvSpPr>
            <p:cNvPr id="48" name="Oval 47"/>
            <p:cNvSpPr/>
            <p:nvPr/>
          </p:nvSpPr>
          <p:spPr>
            <a:xfrm>
              <a:off x="1692657" y="1659350"/>
              <a:ext cx="92252" cy="92252"/>
            </a:xfrm>
            <a:prstGeom prst="ellipse">
              <a:avLst/>
            </a:prstGeom>
            <a:solidFill>
              <a:sysClr val="window" lastClr="FFFFFF"/>
            </a:solidFill>
            <a:ln w="19050" cap="flat" cmpd="sng" algn="ctr">
              <a:solidFill>
                <a:srgbClr val="4D4D4D"/>
              </a:solidFill>
              <a:prstDash val="solid"/>
            </a:ln>
            <a:effectLst/>
          </p:spPr>
          <p:txBody>
            <a:bodyPr rtlCol="0" anchor="ctr"/>
            <a:lstStyle/>
            <a:p>
              <a:pPr algn="ctr">
                <a:defRPr/>
              </a:pPr>
              <a:endParaRPr lang="en-US" sz="1400" kern="0" dirty="0">
                <a:solidFill>
                  <a:srgbClr val="002060"/>
                </a:solidFill>
              </a:endParaRPr>
            </a:p>
          </p:txBody>
        </p:sp>
      </p:grpSp>
      <p:grpSp>
        <p:nvGrpSpPr>
          <p:cNvPr id="49" name="Group 48"/>
          <p:cNvGrpSpPr/>
          <p:nvPr/>
        </p:nvGrpSpPr>
        <p:grpSpPr>
          <a:xfrm>
            <a:off x="2362200" y="3688705"/>
            <a:ext cx="2644216" cy="2940695"/>
            <a:chOff x="1027943" y="3404956"/>
            <a:chExt cx="2644216" cy="2940694"/>
          </a:xfrm>
        </p:grpSpPr>
        <p:sp>
          <p:nvSpPr>
            <p:cNvPr id="50" name="Freeform 49"/>
            <p:cNvSpPr/>
            <p:nvPr/>
          </p:nvSpPr>
          <p:spPr>
            <a:xfrm>
              <a:off x="1157559" y="5339810"/>
              <a:ext cx="1005840" cy="1005840"/>
            </a:xfrm>
            <a:custGeom>
              <a:avLst/>
              <a:gdLst>
                <a:gd name="connsiteX0" fmla="*/ 0 w 729231"/>
                <a:gd name="connsiteY0" fmla="*/ 0 h 918272"/>
                <a:gd name="connsiteX1" fmla="*/ 729231 w 729231"/>
                <a:gd name="connsiteY1" fmla="*/ 0 h 918272"/>
                <a:gd name="connsiteX2" fmla="*/ 729231 w 729231"/>
                <a:gd name="connsiteY2" fmla="*/ 918272 h 918272"/>
                <a:gd name="connsiteX3" fmla="*/ 0 w 729231"/>
                <a:gd name="connsiteY3" fmla="*/ 918272 h 918272"/>
                <a:gd name="connsiteX4" fmla="*/ 0 w 729231"/>
                <a:gd name="connsiteY4" fmla="*/ 0 h 9182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9231" h="918272">
                  <a:moveTo>
                    <a:pt x="0" y="0"/>
                  </a:moveTo>
                  <a:lnTo>
                    <a:pt x="729231" y="0"/>
                  </a:lnTo>
                  <a:lnTo>
                    <a:pt x="729231" y="918272"/>
                  </a:lnTo>
                  <a:lnTo>
                    <a:pt x="0" y="918272"/>
                  </a:lnTo>
                  <a:lnTo>
                    <a:pt x="0" y="0"/>
                  </a:lnTo>
                  <a:close/>
                </a:path>
              </a:pathLst>
            </a:custGeom>
            <a:noFill/>
            <a:ln>
              <a:noFill/>
            </a:ln>
            <a:effectLst/>
          </p:spPr>
          <p:txBody>
            <a:bodyPr spcFirstLastPara="0" vert="horz" wrap="square" lIns="37596" tIns="0" rIns="0" bIns="0" numCol="1" spcCol="1270" anchor="t" anchorCtr="0">
              <a:noAutofit/>
            </a:bodyPr>
            <a:lstStyle/>
            <a:p>
              <a:pPr defTabSz="444500">
                <a:lnSpc>
                  <a:spcPct val="90000"/>
                </a:lnSpc>
                <a:spcAft>
                  <a:spcPct val="35000"/>
                </a:spcAft>
                <a:defRPr/>
              </a:pPr>
              <a:r>
                <a:rPr lang="en-US" sz="1400" kern="0" dirty="0">
                  <a:solidFill>
                    <a:sysClr val="windowText" lastClr="000000">
                      <a:hueOff val="0"/>
                      <a:satOff val="0"/>
                      <a:lumOff val="0"/>
                      <a:alphaOff val="0"/>
                    </a:sysClr>
                  </a:solidFill>
                </a:rPr>
                <a:t>Platform Rqmts</a:t>
              </a:r>
              <a:br>
                <a:rPr lang="en-US" sz="1400" kern="0" dirty="0">
                  <a:solidFill>
                    <a:sysClr val="windowText" lastClr="000000">
                      <a:hueOff val="0"/>
                      <a:satOff val="0"/>
                      <a:lumOff val="0"/>
                      <a:alphaOff val="0"/>
                    </a:sysClr>
                  </a:solidFill>
                </a:rPr>
              </a:br>
              <a:r>
                <a:rPr lang="en-US" sz="1400" kern="0" dirty="0">
                  <a:solidFill>
                    <a:sysClr val="windowText" lastClr="000000">
                      <a:hueOff val="0"/>
                      <a:satOff val="0"/>
                      <a:lumOff val="0"/>
                      <a:alphaOff val="0"/>
                    </a:sysClr>
                  </a:solidFill>
                </a:rPr>
                <a:t>(CDD, CPD, TEMP,</a:t>
              </a:r>
              <a:br>
                <a:rPr lang="en-US" sz="1400" kern="0" dirty="0">
                  <a:solidFill>
                    <a:sysClr val="windowText" lastClr="000000">
                      <a:hueOff val="0"/>
                      <a:satOff val="0"/>
                      <a:lumOff val="0"/>
                      <a:alphaOff val="0"/>
                    </a:sysClr>
                  </a:solidFill>
                </a:rPr>
              </a:br>
              <a:r>
                <a:rPr lang="en-US" sz="1400" kern="0" dirty="0">
                  <a:solidFill>
                    <a:sysClr val="windowText" lastClr="000000">
                      <a:hueOff val="0"/>
                      <a:satOff val="0"/>
                      <a:lumOff val="0"/>
                      <a:alphaOff val="0"/>
                    </a:sysClr>
                  </a:solidFill>
                </a:rPr>
                <a:t>specs)</a:t>
              </a:r>
            </a:p>
          </p:txBody>
        </p:sp>
        <p:sp>
          <p:nvSpPr>
            <p:cNvPr id="51" name="Freeform 50"/>
            <p:cNvSpPr/>
            <p:nvPr/>
          </p:nvSpPr>
          <p:spPr>
            <a:xfrm>
              <a:off x="2056719" y="5146344"/>
              <a:ext cx="1005840" cy="1005840"/>
            </a:xfrm>
            <a:custGeom>
              <a:avLst/>
              <a:gdLst>
                <a:gd name="connsiteX0" fmla="*/ 0 w 801150"/>
                <a:gd name="connsiteY0" fmla="*/ 0 h 927826"/>
                <a:gd name="connsiteX1" fmla="*/ 801150 w 801150"/>
                <a:gd name="connsiteY1" fmla="*/ 0 h 927826"/>
                <a:gd name="connsiteX2" fmla="*/ 801150 w 801150"/>
                <a:gd name="connsiteY2" fmla="*/ 927826 h 927826"/>
                <a:gd name="connsiteX3" fmla="*/ 0 w 801150"/>
                <a:gd name="connsiteY3" fmla="*/ 927826 h 927826"/>
                <a:gd name="connsiteX4" fmla="*/ 0 w 801150"/>
                <a:gd name="connsiteY4" fmla="*/ 0 h 927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1150" h="927826">
                  <a:moveTo>
                    <a:pt x="0" y="0"/>
                  </a:moveTo>
                  <a:lnTo>
                    <a:pt x="801150" y="0"/>
                  </a:lnTo>
                  <a:lnTo>
                    <a:pt x="801150" y="927826"/>
                  </a:lnTo>
                  <a:lnTo>
                    <a:pt x="0" y="927826"/>
                  </a:lnTo>
                  <a:lnTo>
                    <a:pt x="0" y="0"/>
                  </a:lnTo>
                  <a:close/>
                </a:path>
              </a:pathLst>
            </a:custGeom>
            <a:noFill/>
            <a:ln>
              <a:noFill/>
            </a:ln>
            <a:effectLst/>
          </p:spPr>
          <p:txBody>
            <a:bodyPr spcFirstLastPara="0" vert="horz" wrap="square" lIns="67961" tIns="0" rIns="0" bIns="0" numCol="1" spcCol="1270" anchor="t" anchorCtr="0">
              <a:noAutofit/>
            </a:bodyPr>
            <a:lstStyle/>
            <a:p>
              <a:pPr defTabSz="444500">
                <a:lnSpc>
                  <a:spcPct val="90000"/>
                </a:lnSpc>
                <a:spcAft>
                  <a:spcPct val="35000"/>
                </a:spcAft>
                <a:defRPr/>
              </a:pPr>
              <a:r>
                <a:rPr lang="en-US" sz="1400" kern="0" dirty="0">
                  <a:solidFill>
                    <a:sysClr val="windowText" lastClr="000000">
                      <a:hueOff val="0"/>
                      <a:satOff val="0"/>
                      <a:lumOff val="0"/>
                      <a:alphaOff val="0"/>
                    </a:sysClr>
                  </a:solidFill>
                </a:rPr>
                <a:t>Add</a:t>
              </a:r>
              <a:br>
                <a:rPr lang="en-US" sz="1400" kern="0" dirty="0">
                  <a:solidFill>
                    <a:sysClr val="windowText" lastClr="000000">
                      <a:hueOff val="0"/>
                      <a:satOff val="0"/>
                      <a:lumOff val="0"/>
                      <a:alphaOff val="0"/>
                    </a:sysClr>
                  </a:solidFill>
                </a:rPr>
              </a:br>
              <a:r>
                <a:rPr lang="en-US" sz="1400" kern="0" dirty="0">
                  <a:solidFill>
                    <a:sysClr val="windowText" lastClr="000000">
                      <a:hueOff val="0"/>
                      <a:satOff val="0"/>
                      <a:lumOff val="0"/>
                      <a:alphaOff val="0"/>
                    </a:sysClr>
                  </a:solidFill>
                </a:rPr>
                <a:t>Mission Context (CONOPs, ROC/POE)</a:t>
              </a:r>
            </a:p>
          </p:txBody>
        </p:sp>
        <p:sp>
          <p:nvSpPr>
            <p:cNvPr id="52" name="TextBox 51"/>
            <p:cNvSpPr txBox="1"/>
            <p:nvPr/>
          </p:nvSpPr>
          <p:spPr>
            <a:xfrm>
              <a:off x="1046993" y="4093292"/>
              <a:ext cx="1371600" cy="707886"/>
            </a:xfrm>
            <a:prstGeom prst="rect">
              <a:avLst/>
            </a:prstGeom>
            <a:noFill/>
          </p:spPr>
          <p:txBody>
            <a:bodyPr wrap="square" rtlCol="0">
              <a:spAutoFit/>
            </a:bodyPr>
            <a:lstStyle/>
            <a:p>
              <a:pPr algn="ctr"/>
              <a:r>
                <a:rPr lang="en-US" sz="2000" i="1" dirty="0">
                  <a:solidFill>
                    <a:srgbClr val="002060"/>
                  </a:solidFill>
                  <a:latin typeface="Arial" panose="020B0604020202020204" pitchFamily="34" charset="0"/>
                  <a:cs typeface="Arial" panose="020B0604020202020204" pitchFamily="34" charset="0"/>
                </a:rPr>
                <a:t>Bottom Up</a:t>
              </a:r>
            </a:p>
          </p:txBody>
        </p:sp>
        <p:sp>
          <p:nvSpPr>
            <p:cNvPr id="53" name="Shape 52"/>
            <p:cNvSpPr/>
            <p:nvPr/>
          </p:nvSpPr>
          <p:spPr>
            <a:xfrm rot="17203626" flipV="1">
              <a:off x="1031474" y="3401425"/>
              <a:ext cx="2278938" cy="2286000"/>
            </a:xfrm>
            <a:prstGeom prst="swooshArrow">
              <a:avLst>
                <a:gd name="adj1" fmla="val 16310"/>
                <a:gd name="adj2" fmla="val 27985"/>
              </a:avLst>
            </a:prstGeom>
            <a:solidFill>
              <a:srgbClr val="00B050"/>
            </a:solidFill>
            <a:ln w="25400" cap="flat" cmpd="sng" algn="ctr">
              <a:solidFill>
                <a:sysClr val="window" lastClr="FFFFFF">
                  <a:lumMod val="65000"/>
                </a:sysClr>
              </a:solidFill>
              <a:prstDash val="solid"/>
            </a:ln>
            <a:effectLst/>
          </p:spPr>
        </p:sp>
        <p:sp>
          <p:nvSpPr>
            <p:cNvPr id="54" name="Freeform 53"/>
            <p:cNvSpPr/>
            <p:nvPr/>
          </p:nvSpPr>
          <p:spPr>
            <a:xfrm>
              <a:off x="2666319" y="4765344"/>
              <a:ext cx="1005840" cy="1005840"/>
            </a:xfrm>
            <a:custGeom>
              <a:avLst/>
              <a:gdLst>
                <a:gd name="connsiteX0" fmla="*/ 0 w 766582"/>
                <a:gd name="connsiteY0" fmla="*/ 0 h 1185365"/>
                <a:gd name="connsiteX1" fmla="*/ 766582 w 766582"/>
                <a:gd name="connsiteY1" fmla="*/ 0 h 1185365"/>
                <a:gd name="connsiteX2" fmla="*/ 766582 w 766582"/>
                <a:gd name="connsiteY2" fmla="*/ 1185365 h 1185365"/>
                <a:gd name="connsiteX3" fmla="*/ 0 w 766582"/>
                <a:gd name="connsiteY3" fmla="*/ 1185365 h 1185365"/>
                <a:gd name="connsiteX4" fmla="*/ 0 w 766582"/>
                <a:gd name="connsiteY4" fmla="*/ 0 h 11853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6582" h="1185365">
                  <a:moveTo>
                    <a:pt x="0" y="0"/>
                  </a:moveTo>
                  <a:lnTo>
                    <a:pt x="766582" y="0"/>
                  </a:lnTo>
                  <a:lnTo>
                    <a:pt x="766582" y="1185365"/>
                  </a:lnTo>
                  <a:lnTo>
                    <a:pt x="0" y="1185365"/>
                  </a:lnTo>
                  <a:lnTo>
                    <a:pt x="0" y="0"/>
                  </a:lnTo>
                  <a:close/>
                </a:path>
              </a:pathLst>
            </a:custGeom>
            <a:noFill/>
            <a:ln>
              <a:noFill/>
            </a:ln>
            <a:effectLst/>
          </p:spPr>
          <p:txBody>
            <a:bodyPr spcFirstLastPara="0" vert="horz" wrap="square" lIns="93989" tIns="0" rIns="0" bIns="0" numCol="1" spcCol="1270" anchor="t" anchorCtr="0">
              <a:noAutofit/>
            </a:bodyPr>
            <a:lstStyle/>
            <a:p>
              <a:pPr defTabSz="488950">
                <a:defRPr/>
              </a:pPr>
              <a:r>
                <a:rPr lang="en-US" sz="1400" kern="0" dirty="0">
                  <a:solidFill>
                    <a:sysClr val="windowText" lastClr="000000">
                      <a:hueOff val="0"/>
                      <a:satOff val="0"/>
                      <a:lumOff val="0"/>
                      <a:alphaOff val="0"/>
                    </a:sysClr>
                  </a:solidFill>
                </a:rPr>
                <a:t>Weapons Schools</a:t>
              </a:r>
            </a:p>
          </p:txBody>
        </p:sp>
        <p:sp>
          <p:nvSpPr>
            <p:cNvPr id="55" name="Oval 54"/>
            <p:cNvSpPr/>
            <p:nvPr/>
          </p:nvSpPr>
          <p:spPr>
            <a:xfrm>
              <a:off x="2681764" y="4495800"/>
              <a:ext cx="92252" cy="92252"/>
            </a:xfrm>
            <a:prstGeom prst="ellipse">
              <a:avLst/>
            </a:prstGeom>
            <a:solidFill>
              <a:sysClr val="window" lastClr="FFFFFF"/>
            </a:solidFill>
            <a:ln w="19050" cap="flat" cmpd="sng" algn="ctr">
              <a:solidFill>
                <a:srgbClr val="4D4D4D"/>
              </a:solidFill>
              <a:prstDash val="solid"/>
            </a:ln>
            <a:effectLst/>
          </p:spPr>
          <p:txBody>
            <a:bodyPr rtlCol="0" anchor="ctr"/>
            <a:lstStyle/>
            <a:p>
              <a:pPr algn="ctr">
                <a:defRPr/>
              </a:pPr>
              <a:endParaRPr lang="en-US" sz="1400" kern="0" dirty="0">
                <a:solidFill>
                  <a:srgbClr val="002060"/>
                </a:solidFill>
              </a:endParaRPr>
            </a:p>
          </p:txBody>
        </p:sp>
        <p:sp>
          <p:nvSpPr>
            <p:cNvPr id="56" name="Oval 55"/>
            <p:cNvSpPr/>
            <p:nvPr/>
          </p:nvSpPr>
          <p:spPr>
            <a:xfrm>
              <a:off x="2234089" y="4860748"/>
              <a:ext cx="92252" cy="92252"/>
            </a:xfrm>
            <a:prstGeom prst="ellipse">
              <a:avLst/>
            </a:prstGeom>
            <a:solidFill>
              <a:sysClr val="window" lastClr="FFFFFF"/>
            </a:solidFill>
            <a:ln w="19050" cap="flat" cmpd="sng" algn="ctr">
              <a:solidFill>
                <a:srgbClr val="4D4D4D"/>
              </a:solidFill>
              <a:prstDash val="solid"/>
            </a:ln>
            <a:effectLst/>
          </p:spPr>
          <p:txBody>
            <a:bodyPr rtlCol="0" anchor="ctr"/>
            <a:lstStyle/>
            <a:p>
              <a:pPr algn="ctr">
                <a:defRPr/>
              </a:pPr>
              <a:endParaRPr lang="en-US" sz="1400" kern="0" dirty="0">
                <a:solidFill>
                  <a:srgbClr val="002060"/>
                </a:solidFill>
              </a:endParaRPr>
            </a:p>
          </p:txBody>
        </p:sp>
        <p:sp>
          <p:nvSpPr>
            <p:cNvPr id="57" name="Oval 56"/>
            <p:cNvSpPr/>
            <p:nvPr/>
          </p:nvSpPr>
          <p:spPr>
            <a:xfrm>
              <a:off x="1640541" y="5129448"/>
              <a:ext cx="92252" cy="92252"/>
            </a:xfrm>
            <a:prstGeom prst="ellipse">
              <a:avLst/>
            </a:prstGeom>
            <a:solidFill>
              <a:sysClr val="window" lastClr="FFFFFF"/>
            </a:solidFill>
            <a:ln w="19050" cap="flat" cmpd="sng" algn="ctr">
              <a:solidFill>
                <a:srgbClr val="4D4D4D"/>
              </a:solidFill>
              <a:prstDash val="solid"/>
            </a:ln>
            <a:effectLst/>
          </p:spPr>
          <p:txBody>
            <a:bodyPr rtlCol="0" anchor="ctr"/>
            <a:lstStyle/>
            <a:p>
              <a:pPr algn="ctr">
                <a:defRPr/>
              </a:pPr>
              <a:endParaRPr lang="en-US" sz="1400" kern="0" dirty="0">
                <a:solidFill>
                  <a:srgbClr val="002060"/>
                </a:solidFill>
              </a:endParaRPr>
            </a:p>
          </p:txBody>
        </p:sp>
      </p:grpSp>
      <p:sp>
        <p:nvSpPr>
          <p:cNvPr id="58" name="TextBox 57"/>
          <p:cNvSpPr txBox="1"/>
          <p:nvPr/>
        </p:nvSpPr>
        <p:spPr>
          <a:xfrm>
            <a:off x="1752600" y="3276597"/>
            <a:ext cx="3657600" cy="594360"/>
          </a:xfrm>
          <a:prstGeom prst="rect">
            <a:avLst/>
          </a:prstGeom>
          <a:solidFill>
            <a:srgbClr val="E36C09">
              <a:lumMod val="60000"/>
              <a:lumOff val="40000"/>
            </a:srgbClr>
          </a:solidFill>
          <a:ln w="25400" cap="flat" cmpd="sng" algn="ctr">
            <a:noFill/>
            <a:prstDash val="soli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rtlCol="0" anchor="ctr"/>
          <a:lstStyle>
            <a:defPPr>
              <a:defRPr lang="en-US"/>
            </a:defPPr>
            <a:lvl1pPr algn="ctr">
              <a:defRPr sz="2400" b="1" kern="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defRPr/>
            </a:pPr>
            <a:r>
              <a:rPr lang="en-US" sz="1600" dirty="0">
                <a:solidFill>
                  <a:srgbClr val="002060"/>
                </a:solidFill>
                <a:latin typeface="Arial"/>
              </a:rPr>
              <a:t>Integration with COMOPTEVFOR's</a:t>
            </a:r>
          </a:p>
          <a:p>
            <a:pPr>
              <a:defRPr/>
            </a:pPr>
            <a:r>
              <a:rPr lang="en-US" sz="1600" dirty="0">
                <a:solidFill>
                  <a:srgbClr val="002060"/>
                </a:solidFill>
                <a:latin typeface="Arial"/>
              </a:rPr>
              <a:t>Mission-Based Test Design (MBTD)</a:t>
            </a:r>
          </a:p>
        </p:txBody>
      </p:sp>
      <p:graphicFrame>
        <p:nvGraphicFramePr>
          <p:cNvPr id="80" name="Table 79"/>
          <p:cNvGraphicFramePr>
            <a:graphicFrameLocks noGrp="1"/>
          </p:cNvGraphicFramePr>
          <p:nvPr>
            <p:extLst>
              <p:ext uri="{D42A27DB-BD31-4B8C-83A1-F6EECF244321}">
                <p14:modId xmlns:p14="http://schemas.microsoft.com/office/powerpoint/2010/main" val="3458510676"/>
              </p:ext>
            </p:extLst>
          </p:nvPr>
        </p:nvGraphicFramePr>
        <p:xfrm>
          <a:off x="6114610" y="2435804"/>
          <a:ext cx="4572000" cy="1712976"/>
        </p:xfrm>
        <a:graphic>
          <a:graphicData uri="http://schemas.openxmlformats.org/drawingml/2006/table">
            <a:tbl>
              <a:tblPr firstRow="1" bandRow="1"/>
              <a:tblGrid>
                <a:gridCol w="869517">
                  <a:extLst>
                    <a:ext uri="{9D8B030D-6E8A-4147-A177-3AD203B41FA5}">
                      <a16:colId xmlns:a16="http://schemas.microsoft.com/office/drawing/2014/main" val="20000"/>
                    </a:ext>
                  </a:extLst>
                </a:gridCol>
                <a:gridCol w="533400">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gridCol w="467193">
                  <a:extLst>
                    <a:ext uri="{9D8B030D-6E8A-4147-A177-3AD203B41FA5}">
                      <a16:colId xmlns:a16="http://schemas.microsoft.com/office/drawing/2014/main" val="20005"/>
                    </a:ext>
                  </a:extLst>
                </a:gridCol>
                <a:gridCol w="533567">
                  <a:extLst>
                    <a:ext uri="{9D8B030D-6E8A-4147-A177-3AD203B41FA5}">
                      <a16:colId xmlns:a16="http://schemas.microsoft.com/office/drawing/2014/main" val="20006"/>
                    </a:ext>
                  </a:extLst>
                </a:gridCol>
                <a:gridCol w="568123">
                  <a:extLst>
                    <a:ext uri="{9D8B030D-6E8A-4147-A177-3AD203B41FA5}">
                      <a16:colId xmlns:a16="http://schemas.microsoft.com/office/drawing/2014/main" val="20007"/>
                    </a:ext>
                  </a:extLst>
                </a:gridCol>
              </a:tblGrid>
              <a:tr h="229437">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endParaRPr lang="en-US" sz="800" dirty="0">
                        <a:solidFill>
                          <a:srgbClr val="FFFF00"/>
                        </a:solidFill>
                        <a:latin typeface="Arial Narrow" panose="020B0606020202030204" pitchFamily="34" charset="0"/>
                      </a:endParaRPr>
                    </a:p>
                  </a:txBody>
                  <a:tcPr marL="18288" marR="18288" anchor="ctr">
                    <a:lnL w="12700" cap="flat" cmpd="sng" algn="ctr">
                      <a:solidFill>
                        <a:srgbClr val="00206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900" dirty="0">
                          <a:solidFill>
                            <a:srgbClr val="FFFF00"/>
                          </a:solidFill>
                          <a:latin typeface="Arial Narrow" panose="020B0606020202030204" pitchFamily="34" charset="0"/>
                        </a:rPr>
                        <a:t>SURVEIL</a:t>
                      </a:r>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900" dirty="0">
                          <a:solidFill>
                            <a:srgbClr val="FFFF00"/>
                          </a:solidFill>
                          <a:latin typeface="Arial Narrow" panose="020B0606020202030204" pitchFamily="34" charset="0"/>
                        </a:rPr>
                        <a:t>DETE</a:t>
                      </a:r>
                      <a:r>
                        <a:rPr lang="en-US" sz="900" baseline="0" dirty="0">
                          <a:solidFill>
                            <a:srgbClr val="FFFF00"/>
                          </a:solidFill>
                          <a:latin typeface="Arial Narrow" panose="020B0606020202030204" pitchFamily="34" charset="0"/>
                        </a:rPr>
                        <a:t>CT</a:t>
                      </a:r>
                      <a:endParaRPr lang="en-US" sz="900" dirty="0">
                        <a:solidFill>
                          <a:srgbClr val="FFFF00"/>
                        </a:solidFill>
                        <a:latin typeface="Arial Narrow" panose="020B0606020202030204" pitchFamily="34" charset="0"/>
                      </a:endParaRPr>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900" dirty="0">
                          <a:solidFill>
                            <a:srgbClr val="FFFF00"/>
                          </a:solidFill>
                          <a:latin typeface="Arial Narrow" panose="020B0606020202030204" pitchFamily="34" charset="0"/>
                        </a:rPr>
                        <a:t>TRACK</a:t>
                      </a:r>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900" dirty="0">
                          <a:solidFill>
                            <a:srgbClr val="FFFF00"/>
                          </a:solidFill>
                          <a:latin typeface="Arial Narrow" panose="020B0606020202030204" pitchFamily="34" charset="0"/>
                        </a:rPr>
                        <a:t>ID</a:t>
                      </a:r>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grid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900" dirty="0">
                          <a:solidFill>
                            <a:srgbClr val="FFFF00"/>
                          </a:solidFill>
                          <a:latin typeface="Arial Narrow" panose="020B0606020202030204" pitchFamily="34" charset="0"/>
                        </a:rPr>
                        <a:t>ENGAGE</a:t>
                      </a:r>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endParaRPr lang="en-US" sz="800" dirty="0">
                        <a:solidFill>
                          <a:srgbClr val="FFFF00"/>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900" dirty="0">
                          <a:solidFill>
                            <a:srgbClr val="FFFF00"/>
                          </a:solidFill>
                          <a:latin typeface="Arial Narrow" panose="020B0606020202030204" pitchFamily="34" charset="0"/>
                        </a:rPr>
                        <a:t>ASSESS</a:t>
                      </a:r>
                    </a:p>
                  </a:txBody>
                  <a:tcPr marL="18288" marR="18288" anchor="ctr">
                    <a:lnL w="12700" cap="flat" cmpd="sng" algn="ctr">
                      <a:solidFill>
                        <a:sysClr val="window" lastClr="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0000"/>
                  </a:ext>
                </a:extLst>
              </a:tr>
              <a:tr h="281055">
                <a:tc vMerge="1">
                  <a:txBody>
                    <a:bodyPr/>
                    <a:lstStyle/>
                    <a:p>
                      <a:endParaRPr lang="en-US" sz="800" dirty="0">
                        <a:solidFill>
                          <a:srgbClr val="FFFF00"/>
                        </a:solidFill>
                        <a:latin typeface="Arial Narrow" panose="020B0606020202030204" pitchFamily="34" charset="0"/>
                      </a:endParaRPr>
                    </a:p>
                  </a:txBody>
                  <a:tcPr marL="18288" marR="1828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vMerge="1">
                  <a:txBody>
                    <a:bodyPr/>
                    <a:lstStyle/>
                    <a:p>
                      <a:pPr algn="ctr"/>
                      <a:endParaRPr lang="en-US" sz="800" dirty="0">
                        <a:solidFill>
                          <a:srgbClr val="FFFF00"/>
                        </a:solidFill>
                        <a:latin typeface="Arial Narrow" panose="020B0606020202030204" pitchFamily="34" charset="0"/>
                      </a:endParaRPr>
                    </a:p>
                  </a:txBody>
                  <a:tcPr marL="18288" marR="1828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vMerge="1">
                  <a:txBody>
                    <a:bodyPr/>
                    <a:lstStyle/>
                    <a:p>
                      <a:pPr algn="ctr"/>
                      <a:endParaRPr lang="en-US" sz="800" dirty="0">
                        <a:solidFill>
                          <a:srgbClr val="FFFF00"/>
                        </a:solidFill>
                        <a:latin typeface="Arial Narrow" panose="020B0606020202030204" pitchFamily="34" charset="0"/>
                      </a:endParaRPr>
                    </a:p>
                  </a:txBody>
                  <a:tcPr marL="18288" marR="1828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vMerge="1">
                  <a:txBody>
                    <a:bodyPr/>
                    <a:lstStyle/>
                    <a:p>
                      <a:pPr algn="ctr"/>
                      <a:endParaRPr lang="en-US" sz="800" dirty="0">
                        <a:solidFill>
                          <a:srgbClr val="FFFF00"/>
                        </a:solidFill>
                        <a:latin typeface="Arial Narrow" panose="020B0606020202030204" pitchFamily="34" charset="0"/>
                      </a:endParaRPr>
                    </a:p>
                  </a:txBody>
                  <a:tcPr marL="18288" marR="1828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vMerge="1">
                  <a:txBody>
                    <a:bodyPr/>
                    <a:lstStyle/>
                    <a:p>
                      <a:pPr algn="ctr"/>
                      <a:endParaRPr lang="en-US" sz="800" dirty="0">
                        <a:solidFill>
                          <a:srgbClr val="FFFF00"/>
                        </a:solidFill>
                        <a:latin typeface="Arial Narrow" panose="020B0606020202030204" pitchFamily="34" charset="0"/>
                      </a:endParaRPr>
                    </a:p>
                  </a:txBody>
                  <a:tcPr marL="18288" marR="1828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900" b="1" dirty="0">
                          <a:solidFill>
                            <a:srgbClr val="FFFF00"/>
                          </a:solidFill>
                          <a:latin typeface="Arial Narrow" panose="020B0606020202030204" pitchFamily="34" charset="0"/>
                        </a:rPr>
                        <a:t>LAUNCH</a:t>
                      </a:r>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900" b="1" dirty="0">
                          <a:solidFill>
                            <a:srgbClr val="FFFF00"/>
                          </a:solidFill>
                          <a:latin typeface="Arial Narrow" panose="020B0606020202030204" pitchFamily="34" charset="0"/>
                        </a:rPr>
                        <a:t>WEAPON</a:t>
                      </a:r>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vMerge="1">
                  <a:txBody>
                    <a:bodyPr/>
                    <a:lstStyle/>
                    <a:p>
                      <a:pPr algn="ctr"/>
                      <a:endParaRPr lang="en-US" sz="800" dirty="0">
                        <a:solidFill>
                          <a:srgbClr val="FFFF00"/>
                        </a:solidFill>
                        <a:latin typeface="Arial Narrow" panose="020B0606020202030204" pitchFamily="34" charset="0"/>
                      </a:endParaRPr>
                    </a:p>
                  </a:txBody>
                  <a:tcPr marL="18288" marR="1828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0001"/>
                  </a:ext>
                </a:extLst>
              </a:tr>
              <a:tr h="29979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b="1" dirty="0">
                          <a:latin typeface="Arial Narrow" panose="020B0606020202030204" pitchFamily="34" charset="0"/>
                        </a:rPr>
                        <a:t>AA</a:t>
                      </a:r>
                      <a:r>
                        <a:rPr lang="en-US" sz="1100" b="1" baseline="0" dirty="0">
                          <a:latin typeface="Arial Narrow" panose="020B0606020202030204" pitchFamily="34" charset="0"/>
                        </a:rPr>
                        <a:t> MISSILE</a:t>
                      </a:r>
                      <a:endParaRPr lang="en-US" sz="1100" b="1" dirty="0">
                        <a:latin typeface="Arial Narrow" panose="020B0606020202030204" pitchFamily="34" charset="0"/>
                      </a:endParaRPr>
                    </a:p>
                  </a:txBody>
                  <a:tcPr marL="45720" marR="18288" anchor="ctr">
                    <a:lnL w="12700" cap="flat" cmpd="sng" algn="ctr">
                      <a:solidFill>
                        <a:srgbClr val="00206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extLst>
                  <a:ext uri="{0D108BD9-81ED-4DB2-BD59-A6C34878D82A}">
                    <a16:rowId xmlns:a16="http://schemas.microsoft.com/office/drawing/2014/main" val="10002"/>
                  </a:ext>
                </a:extLst>
              </a:tr>
              <a:tr h="29979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b="1" dirty="0">
                          <a:latin typeface="Arial Narrow" panose="020B0606020202030204" pitchFamily="34" charset="0"/>
                        </a:rPr>
                        <a:t>F-35</a:t>
                      </a:r>
                    </a:p>
                  </a:txBody>
                  <a:tcPr marL="45720" marR="18288" anchor="ctr">
                    <a:lnL w="12700" cap="flat" cmpd="sng" algn="ctr">
                      <a:solidFill>
                        <a:srgbClr val="00206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extLst>
                  <a:ext uri="{0D108BD9-81ED-4DB2-BD59-A6C34878D82A}">
                    <a16:rowId xmlns:a16="http://schemas.microsoft.com/office/drawing/2014/main" val="10003"/>
                  </a:ext>
                </a:extLst>
              </a:tr>
              <a:tr h="29979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b="1" dirty="0">
                          <a:latin typeface="Arial Narrow" panose="020B0606020202030204" pitchFamily="34" charset="0"/>
                        </a:rPr>
                        <a:t>F/A-18</a:t>
                      </a:r>
                    </a:p>
                  </a:txBody>
                  <a:tcPr marL="45720" marR="18288" anchor="ctr">
                    <a:lnL w="12700" cap="flat" cmpd="sng" algn="ctr">
                      <a:solidFill>
                        <a:srgbClr val="00206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17365D">
                        <a:tint val="20000"/>
                      </a:srgbClr>
                    </a:solidFill>
                  </a:tcPr>
                </a:tc>
                <a:extLst>
                  <a:ext uri="{0D108BD9-81ED-4DB2-BD59-A6C34878D82A}">
                    <a16:rowId xmlns:a16="http://schemas.microsoft.com/office/drawing/2014/main" val="10004"/>
                  </a:ext>
                </a:extLst>
              </a:tr>
              <a:tr h="30310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b="1" dirty="0">
                          <a:latin typeface="Arial Narrow" panose="020B0606020202030204" pitchFamily="34" charset="0"/>
                        </a:rPr>
                        <a:t>E-2D</a:t>
                      </a:r>
                    </a:p>
                  </a:txBody>
                  <a:tcPr marL="45720" marR="18288" anchor="ctr">
                    <a:lnL w="12700" cap="flat" cmpd="sng" algn="ctr">
                      <a:solidFill>
                        <a:srgbClr val="00206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endParaRPr lang="en-US" sz="1000" dirty="0"/>
                    </a:p>
                  </a:txBody>
                  <a:tcPr marL="18288" marR="18288" anchor="ctr">
                    <a:lnL w="12700" cap="flat" cmpd="sng" algn="ctr">
                      <a:solidFill>
                        <a:sysClr val="window" lastClr="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17365D">
                        <a:tint val="40000"/>
                      </a:srgbClr>
                    </a:solidFill>
                  </a:tcPr>
                </a:tc>
                <a:extLst>
                  <a:ext uri="{0D108BD9-81ED-4DB2-BD59-A6C34878D82A}">
                    <a16:rowId xmlns:a16="http://schemas.microsoft.com/office/drawing/2014/main" val="10005"/>
                  </a:ext>
                </a:extLst>
              </a:tr>
            </a:tbl>
          </a:graphicData>
        </a:graphic>
      </p:graphicFrame>
      <p:sp>
        <p:nvSpPr>
          <p:cNvPr id="81" name="Rectangle 80"/>
          <p:cNvSpPr/>
          <p:nvPr/>
        </p:nvSpPr>
        <p:spPr>
          <a:xfrm rot="20700000">
            <a:off x="6979407" y="3108877"/>
            <a:ext cx="3348319" cy="769441"/>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400" dirty="0">
                <a:ln w="50800"/>
                <a:solidFill>
                  <a:prstClr val="white">
                    <a:lumMod val="65000"/>
                  </a:prstClr>
                </a:solidFill>
                <a:latin typeface="Arial"/>
              </a:rPr>
              <a:t>NOTIONAL</a:t>
            </a:r>
          </a:p>
        </p:txBody>
      </p:sp>
      <p:sp>
        <p:nvSpPr>
          <p:cNvPr id="82" name="Oval 81"/>
          <p:cNvSpPr/>
          <p:nvPr/>
        </p:nvSpPr>
        <p:spPr>
          <a:xfrm>
            <a:off x="7165560" y="3299264"/>
            <a:ext cx="182880" cy="182880"/>
          </a:xfrm>
          <a:prstGeom prst="ellipse">
            <a:avLst/>
          </a:prstGeom>
          <a:solidFill>
            <a:srgbClr val="FF00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83" name="Oval 82"/>
          <p:cNvSpPr/>
          <p:nvPr/>
        </p:nvSpPr>
        <p:spPr>
          <a:xfrm>
            <a:off x="7165560" y="3610637"/>
            <a:ext cx="182880" cy="182880"/>
          </a:xfrm>
          <a:prstGeom prst="ellipse">
            <a:avLst/>
          </a:prstGeom>
          <a:solidFill>
            <a:srgbClr val="FF00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84" name="Oval 83"/>
          <p:cNvSpPr/>
          <p:nvPr/>
        </p:nvSpPr>
        <p:spPr>
          <a:xfrm>
            <a:off x="7731270" y="3303265"/>
            <a:ext cx="182880" cy="18288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85" name="Oval 84"/>
          <p:cNvSpPr/>
          <p:nvPr/>
        </p:nvSpPr>
        <p:spPr>
          <a:xfrm>
            <a:off x="7731270" y="3911381"/>
            <a:ext cx="182880" cy="182880"/>
          </a:xfrm>
          <a:prstGeom prst="ellipse">
            <a:avLst/>
          </a:prstGeom>
          <a:solidFill>
            <a:srgbClr val="00B05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86" name="Oval 85"/>
          <p:cNvSpPr/>
          <p:nvPr/>
        </p:nvSpPr>
        <p:spPr>
          <a:xfrm>
            <a:off x="8232360" y="3303265"/>
            <a:ext cx="182880" cy="18288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87" name="Oval 86"/>
          <p:cNvSpPr/>
          <p:nvPr/>
        </p:nvSpPr>
        <p:spPr>
          <a:xfrm>
            <a:off x="8232360" y="3911381"/>
            <a:ext cx="182880" cy="18288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88" name="Oval 87"/>
          <p:cNvSpPr/>
          <p:nvPr/>
        </p:nvSpPr>
        <p:spPr>
          <a:xfrm>
            <a:off x="8751130" y="3303265"/>
            <a:ext cx="182880" cy="18288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89" name="Oval 88"/>
          <p:cNvSpPr/>
          <p:nvPr/>
        </p:nvSpPr>
        <p:spPr>
          <a:xfrm>
            <a:off x="9269900" y="3303265"/>
            <a:ext cx="182880" cy="18288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0" name="Oval 89"/>
          <p:cNvSpPr/>
          <p:nvPr/>
        </p:nvSpPr>
        <p:spPr>
          <a:xfrm>
            <a:off x="10307440" y="3303265"/>
            <a:ext cx="182880" cy="18288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1" name="Oval 90"/>
          <p:cNvSpPr/>
          <p:nvPr/>
        </p:nvSpPr>
        <p:spPr>
          <a:xfrm>
            <a:off x="10307440" y="3614638"/>
            <a:ext cx="182880" cy="18288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2" name="Freeform 91"/>
          <p:cNvSpPr/>
          <p:nvPr/>
        </p:nvSpPr>
        <p:spPr>
          <a:xfrm>
            <a:off x="7349661" y="3066133"/>
            <a:ext cx="2984601" cy="936345"/>
          </a:xfrm>
          <a:custGeom>
            <a:avLst/>
            <a:gdLst>
              <a:gd name="connsiteX0" fmla="*/ 0 w 2984601"/>
              <a:gd name="connsiteY0" fmla="*/ 965606 h 965606"/>
              <a:gd name="connsiteX1" fmla="*/ 402336 w 2984601"/>
              <a:gd name="connsiteY1" fmla="*/ 665683 h 965606"/>
              <a:gd name="connsiteX2" fmla="*/ 2106777 w 2984601"/>
              <a:gd name="connsiteY2" fmla="*/ 665683 h 965606"/>
              <a:gd name="connsiteX3" fmla="*/ 2531059 w 2984601"/>
              <a:gd name="connsiteY3" fmla="*/ 0 h 965606"/>
              <a:gd name="connsiteX4" fmla="*/ 2984601 w 2984601"/>
              <a:gd name="connsiteY4" fmla="*/ 921715 h 965606"/>
              <a:gd name="connsiteX0" fmla="*/ 0 w 2984601"/>
              <a:gd name="connsiteY0" fmla="*/ 936345 h 936345"/>
              <a:gd name="connsiteX1" fmla="*/ 402336 w 2984601"/>
              <a:gd name="connsiteY1" fmla="*/ 636422 h 936345"/>
              <a:gd name="connsiteX2" fmla="*/ 2106777 w 2984601"/>
              <a:gd name="connsiteY2" fmla="*/ 636422 h 936345"/>
              <a:gd name="connsiteX3" fmla="*/ 2531059 w 2984601"/>
              <a:gd name="connsiteY3" fmla="*/ 0 h 936345"/>
              <a:gd name="connsiteX4" fmla="*/ 2984601 w 2984601"/>
              <a:gd name="connsiteY4" fmla="*/ 892454 h 936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4601" h="936345">
                <a:moveTo>
                  <a:pt x="0" y="936345"/>
                </a:moveTo>
                <a:lnTo>
                  <a:pt x="402336" y="636422"/>
                </a:lnTo>
                <a:lnTo>
                  <a:pt x="2106777" y="636422"/>
                </a:lnTo>
                <a:lnTo>
                  <a:pt x="2531059" y="0"/>
                </a:lnTo>
                <a:lnTo>
                  <a:pt x="2984601" y="892454"/>
                </a:lnTo>
              </a:path>
            </a:pathLst>
          </a:custGeom>
          <a:noFill/>
          <a:ln w="19050" cap="flat" cmpd="sng" algn="ctr">
            <a:solidFill>
              <a:srgbClr val="002060"/>
            </a:solidFill>
            <a:prstDash val="solid"/>
          </a:ln>
          <a:effectLst/>
        </p:spPr>
        <p:txBody>
          <a:bodyPr rtlCol="0" anchor="ctr"/>
          <a:lstStyle/>
          <a:p>
            <a:pPr algn="ctr">
              <a:defRPr/>
            </a:pPr>
            <a:endParaRPr lang="en-US" kern="0" dirty="0">
              <a:solidFill>
                <a:prstClr val="white"/>
              </a:solidFill>
              <a:latin typeface="Arial"/>
            </a:endParaRPr>
          </a:p>
        </p:txBody>
      </p:sp>
      <p:sp>
        <p:nvSpPr>
          <p:cNvPr id="93" name="Oval 92"/>
          <p:cNvSpPr/>
          <p:nvPr/>
        </p:nvSpPr>
        <p:spPr>
          <a:xfrm>
            <a:off x="10307440" y="3911381"/>
            <a:ext cx="182880" cy="182880"/>
          </a:xfrm>
          <a:prstGeom prst="ellipse">
            <a:avLst/>
          </a:prstGeom>
          <a:solidFill>
            <a:srgbClr val="00B05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4" name="Oval 93"/>
          <p:cNvSpPr/>
          <p:nvPr/>
        </p:nvSpPr>
        <p:spPr>
          <a:xfrm>
            <a:off x="7165560" y="3907380"/>
            <a:ext cx="182880" cy="182880"/>
          </a:xfrm>
          <a:prstGeom prst="ellipse">
            <a:avLst/>
          </a:prstGeom>
          <a:solidFill>
            <a:srgbClr val="00B05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5" name="Oval 94"/>
          <p:cNvSpPr/>
          <p:nvPr/>
        </p:nvSpPr>
        <p:spPr>
          <a:xfrm>
            <a:off x="7731270" y="3614638"/>
            <a:ext cx="182880" cy="182880"/>
          </a:xfrm>
          <a:prstGeom prst="ellipse">
            <a:avLst/>
          </a:prstGeom>
          <a:solidFill>
            <a:srgbClr val="FFFF0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6" name="Oval 95"/>
          <p:cNvSpPr/>
          <p:nvPr/>
        </p:nvSpPr>
        <p:spPr>
          <a:xfrm>
            <a:off x="8232360" y="3614638"/>
            <a:ext cx="182880" cy="182880"/>
          </a:xfrm>
          <a:prstGeom prst="ellipse">
            <a:avLst/>
          </a:prstGeom>
          <a:solidFill>
            <a:srgbClr val="00B05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7" name="Oval 96"/>
          <p:cNvSpPr/>
          <p:nvPr/>
        </p:nvSpPr>
        <p:spPr>
          <a:xfrm>
            <a:off x="8751130" y="3614638"/>
            <a:ext cx="182880" cy="182880"/>
          </a:xfrm>
          <a:prstGeom prst="ellipse">
            <a:avLst/>
          </a:prstGeom>
          <a:solidFill>
            <a:srgbClr val="00B05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8" name="Oval 97"/>
          <p:cNvSpPr/>
          <p:nvPr/>
        </p:nvSpPr>
        <p:spPr>
          <a:xfrm>
            <a:off x="9269900" y="3614638"/>
            <a:ext cx="182880" cy="182880"/>
          </a:xfrm>
          <a:prstGeom prst="ellipse">
            <a:avLst/>
          </a:prstGeom>
          <a:solidFill>
            <a:srgbClr val="00B05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99" name="Oval 98"/>
          <p:cNvSpPr/>
          <p:nvPr/>
        </p:nvSpPr>
        <p:spPr>
          <a:xfrm>
            <a:off x="9788670" y="3011267"/>
            <a:ext cx="182880" cy="182880"/>
          </a:xfrm>
          <a:prstGeom prst="ellipse">
            <a:avLst/>
          </a:prstGeom>
          <a:solidFill>
            <a:srgbClr val="00B050"/>
          </a:solidFill>
          <a:ln w="12700" cap="flat" cmpd="sng" algn="ctr">
            <a:solidFill>
              <a:sysClr val="window" lastClr="FFFFFF">
                <a:lumMod val="50000"/>
              </a:sysClr>
            </a:solidFill>
            <a:prstDash val="solid"/>
          </a:ln>
          <a:effectLst/>
        </p:spPr>
        <p:txBody>
          <a:bodyPr rtlCol="0" anchor="ctr"/>
          <a:lstStyle/>
          <a:p>
            <a:pPr algn="ctr">
              <a:defRPr/>
            </a:pPr>
            <a:endParaRPr lang="en-US" kern="0" dirty="0">
              <a:solidFill>
                <a:srgbClr val="000000"/>
              </a:solidFill>
              <a:latin typeface="Arial"/>
            </a:endParaRPr>
          </a:p>
        </p:txBody>
      </p:sp>
      <p:sp>
        <p:nvSpPr>
          <p:cNvPr id="2" name="TextBox 1">
            <a:extLst>
              <a:ext uri="{FF2B5EF4-FFF2-40B4-BE49-F238E27FC236}">
                <a16:creationId xmlns:a16="http://schemas.microsoft.com/office/drawing/2014/main" id="{7835E68C-9C73-451B-8390-C33B7987AAB5}"/>
              </a:ext>
            </a:extLst>
          </p:cNvPr>
          <p:cNvSpPr txBox="1"/>
          <p:nvPr/>
        </p:nvSpPr>
        <p:spPr>
          <a:xfrm>
            <a:off x="2209800" y="609600"/>
            <a:ext cx="7851188" cy="584775"/>
          </a:xfrm>
          <a:prstGeom prst="rect">
            <a:avLst/>
          </a:prstGeom>
          <a:noFill/>
        </p:spPr>
        <p:txBody>
          <a:bodyPr wrap="none" rtlCol="0">
            <a:spAutoFit/>
          </a:bodyPr>
          <a:lstStyle/>
          <a:p>
            <a:r>
              <a:rPr lang="en-US" sz="3200" b="1" dirty="0">
                <a:solidFill>
                  <a:srgbClr val="19264F"/>
                </a:solidFill>
              </a:rPr>
              <a:t>Capabilities-Based Test and Evaluation (CBTE)</a:t>
            </a:r>
          </a:p>
        </p:txBody>
      </p:sp>
      <p:sp>
        <p:nvSpPr>
          <p:cNvPr id="59" name="TextBox 58"/>
          <p:cNvSpPr txBox="1"/>
          <p:nvPr/>
        </p:nvSpPr>
        <p:spPr>
          <a:xfrm>
            <a:off x="6553200" y="5029200"/>
            <a:ext cx="3840480" cy="1444802"/>
          </a:xfrm>
          <a:prstGeom prst="rect">
            <a:avLst/>
          </a:prstGeom>
          <a:ln>
            <a:solidFill>
              <a:schemeClr val="tx1"/>
            </a:solidFill>
            <a:headEnd type="none" w="med" len="med"/>
            <a:tailEnd type="none" w="med" len="med"/>
          </a:ln>
        </p:spPr>
        <p:style>
          <a:lnRef idx="2">
            <a:schemeClr val="accent5"/>
          </a:lnRef>
          <a:fillRef idx="1">
            <a:schemeClr val="lt1"/>
          </a:fillRef>
          <a:effectRef idx="0">
            <a:schemeClr val="accent5"/>
          </a:effectRef>
          <a:fontRef idx="minor">
            <a:schemeClr val="dk1"/>
          </a:fontRef>
        </p:style>
        <p:txBody>
          <a:bodyPr rtlCol="0" anchor="ctr"/>
          <a:lstStyle>
            <a:defPPr>
              <a:defRPr lang="en-US"/>
            </a:defPPr>
            <a:lvl1pPr algn="ctr">
              <a:defRPr sz="2400" b="1" kern="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defRPr/>
            </a:pPr>
            <a:r>
              <a:rPr lang="en-US" sz="1000" u="sng" dirty="0">
                <a:latin typeface="Arial"/>
              </a:rPr>
              <a:t>LEGEND</a:t>
            </a:r>
            <a:br>
              <a:rPr lang="en-US" sz="1000" u="sng" dirty="0">
                <a:latin typeface="Arial"/>
              </a:rPr>
            </a:br>
            <a:endParaRPr lang="en-US" sz="1000" u="sng" dirty="0">
              <a:latin typeface="Arial"/>
            </a:endParaRPr>
          </a:p>
          <a:p>
            <a:pPr>
              <a:defRPr/>
            </a:pPr>
            <a:r>
              <a:rPr lang="en-US" sz="1000" dirty="0">
                <a:latin typeface="Arial"/>
              </a:rPr>
              <a:t>CDD - CAPABILITY DEVELOPMENT DOCUMENT</a:t>
            </a:r>
          </a:p>
          <a:p>
            <a:pPr>
              <a:defRPr/>
            </a:pPr>
            <a:r>
              <a:rPr lang="en-US" sz="1000" dirty="0">
                <a:latin typeface="Arial"/>
              </a:rPr>
              <a:t>CONEMP - CONCEPT OF EMPLOYMENT</a:t>
            </a:r>
          </a:p>
          <a:p>
            <a:pPr>
              <a:defRPr/>
            </a:pPr>
            <a:r>
              <a:rPr lang="en-US" sz="1000" dirty="0">
                <a:latin typeface="Arial"/>
              </a:rPr>
              <a:t>CONOP - CONCEPT OF OPERATION</a:t>
            </a:r>
          </a:p>
          <a:p>
            <a:pPr>
              <a:defRPr/>
            </a:pPr>
            <a:r>
              <a:rPr lang="en-US" sz="1000" dirty="0">
                <a:latin typeface="Arial"/>
              </a:rPr>
              <a:t>CPD -  CAPABILITY PRODUCTION DOCUMENT </a:t>
            </a:r>
          </a:p>
          <a:p>
            <a:pPr>
              <a:defRPr/>
            </a:pPr>
            <a:r>
              <a:rPr lang="en-US" sz="1000" dirty="0">
                <a:latin typeface="Arial"/>
              </a:rPr>
              <a:t>POE - PROJECTED OPERATIONAL ENVIRONMENT</a:t>
            </a:r>
          </a:p>
          <a:p>
            <a:pPr>
              <a:defRPr/>
            </a:pPr>
            <a:r>
              <a:rPr lang="en-US" sz="1000" dirty="0">
                <a:latin typeface="Arial"/>
              </a:rPr>
              <a:t>ROC - REQUIRED OPERATIONAL CAPABILITY</a:t>
            </a:r>
          </a:p>
          <a:p>
            <a:pPr>
              <a:defRPr/>
            </a:pPr>
            <a:r>
              <a:rPr lang="en-US" sz="1000" dirty="0">
                <a:latin typeface="Arial"/>
              </a:rPr>
              <a:t>TEMP - TEST AND EVALUATION MASTER PLAN</a:t>
            </a:r>
          </a:p>
        </p:txBody>
      </p:sp>
      <p:sp>
        <p:nvSpPr>
          <p:cNvPr id="60"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3961177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68061" y="191869"/>
            <a:ext cx="10057139" cy="646331"/>
          </a:xfrm>
        </p:spPr>
        <p:txBody>
          <a:bodyPr>
            <a:normAutofit/>
          </a:bodyPr>
          <a:lstStyle/>
          <a:p>
            <a:r>
              <a:rPr lang="en-US" sz="3600" dirty="0"/>
              <a:t>Specification-Based Test Approach</a:t>
            </a:r>
          </a:p>
        </p:txBody>
      </p:sp>
      <p:pic>
        <p:nvPicPr>
          <p:cNvPr id="9" name="Picture 2" descr="Image result for mx-20 wescam install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41" y="3962400"/>
            <a:ext cx="3409063" cy="1278400"/>
          </a:xfrm>
          <a:prstGeom prst="rect">
            <a:avLst/>
          </a:prstGeom>
          <a:noFill/>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 name="Picture 4" descr="Image result for ir image of tan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03465" y="5329026"/>
            <a:ext cx="1676400" cy="1257300"/>
          </a:xfrm>
          <a:prstGeom prst="rect">
            <a:avLst/>
          </a:prstGeom>
          <a:noFill/>
          <a:effectLst>
            <a:outerShdw blurRad="50800" dist="38100" dir="18900000" algn="b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1" name="Picture 10" descr="Pax Tri-Bar Tgt"/>
          <p:cNvPicPr>
            <a:picLocks noChangeAspect="1" noChangeArrowheads="1"/>
          </p:cNvPicPr>
          <p:nvPr/>
        </p:nvPicPr>
        <p:blipFill rotWithShape="1">
          <a:blip r:embed="rId4" cstate="print"/>
          <a:srcRect l="9905" t="12776" r="9319" b="11748"/>
          <a:stretch/>
        </p:blipFill>
        <p:spPr bwMode="auto">
          <a:xfrm>
            <a:off x="8339082" y="5631498"/>
            <a:ext cx="1412007" cy="103185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Picture 11"/>
          <p:cNvPicPr>
            <a:picLocks noChangeAspect="1" noChangeArrowheads="1"/>
          </p:cNvPicPr>
          <p:nvPr/>
        </p:nvPicPr>
        <p:blipFill rotWithShape="1">
          <a:blip r:embed="rId5" cstate="print"/>
          <a:srcRect l="17344" t="17670" r="24876" b="9718"/>
          <a:stretch/>
        </p:blipFill>
        <p:spPr bwMode="auto">
          <a:xfrm>
            <a:off x="9341918" y="4567026"/>
            <a:ext cx="1499747" cy="84360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extBox 1"/>
          <p:cNvSpPr txBox="1"/>
          <p:nvPr/>
        </p:nvSpPr>
        <p:spPr>
          <a:xfrm>
            <a:off x="6096000" y="935587"/>
            <a:ext cx="5873452" cy="2739211"/>
          </a:xfrm>
          <a:prstGeom prst="rect">
            <a:avLst/>
          </a:prstGeom>
          <a:noFill/>
        </p:spPr>
        <p:txBody>
          <a:bodyPr wrap="square" rtlCol="0">
            <a:spAutoFit/>
          </a:bodyPr>
          <a:lstStyle/>
          <a:p>
            <a:r>
              <a:rPr lang="en-US" sz="2800" b="1" dirty="0"/>
              <a:t>Critical flaws with this approach:</a:t>
            </a:r>
          </a:p>
          <a:p>
            <a:pPr marL="342900" indent="-342900">
              <a:buBlip>
                <a:blip r:embed="rId6"/>
              </a:buBlip>
            </a:pPr>
            <a:r>
              <a:rPr lang="en-US" sz="2400" dirty="0"/>
              <a:t>Vague connection to mission tasks…</a:t>
            </a:r>
          </a:p>
          <a:p>
            <a:pPr marL="342900" indent="-342900">
              <a:buBlip>
                <a:blip r:embed="rId6"/>
              </a:buBlip>
            </a:pPr>
            <a:r>
              <a:rPr lang="en-US" sz="2400" dirty="0"/>
              <a:t>Knowledge of mission sometimes limited…</a:t>
            </a:r>
          </a:p>
          <a:p>
            <a:pPr marL="342900" indent="-342900">
              <a:buBlip>
                <a:blip r:embed="rId6"/>
              </a:buBlip>
            </a:pPr>
            <a:r>
              <a:rPr lang="en-US" sz="2400" dirty="0"/>
              <a:t>Can drive retest to validate mission related deficiencies…</a:t>
            </a:r>
          </a:p>
          <a:p>
            <a:pPr marL="342900" indent="-342900">
              <a:buBlip>
                <a:blip r:embed="rId6"/>
              </a:buBlip>
            </a:pPr>
            <a:r>
              <a:rPr lang="en-US" sz="2400" dirty="0"/>
              <a:t>Might miss what warfighter really cares about – mission capability!</a:t>
            </a:r>
          </a:p>
        </p:txBody>
      </p:sp>
      <p:graphicFrame>
        <p:nvGraphicFramePr>
          <p:cNvPr id="3" name="Diagram 2">
            <a:extLst>
              <a:ext uri="{FF2B5EF4-FFF2-40B4-BE49-F238E27FC236}">
                <a16:creationId xmlns:a16="http://schemas.microsoft.com/office/drawing/2014/main" id="{7A748433-01EE-4DBD-86C0-7B35D03BE311}"/>
              </a:ext>
            </a:extLst>
          </p:cNvPr>
          <p:cNvGraphicFramePr/>
          <p:nvPr>
            <p:extLst>
              <p:ext uri="{D42A27DB-BD31-4B8C-83A1-F6EECF244321}">
                <p14:modId xmlns:p14="http://schemas.microsoft.com/office/powerpoint/2010/main" val="2084614399"/>
              </p:ext>
            </p:extLst>
          </p:nvPr>
        </p:nvGraphicFramePr>
        <p:xfrm>
          <a:off x="533400" y="118364"/>
          <a:ext cx="5335147" cy="71522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3"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3670155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8061" y="191869"/>
            <a:ext cx="10057139" cy="646331"/>
          </a:xfrm>
        </p:spPr>
        <p:txBody>
          <a:bodyPr>
            <a:normAutofit/>
          </a:bodyPr>
          <a:lstStyle/>
          <a:p>
            <a:r>
              <a:rPr lang="en-US" sz="3600" dirty="0"/>
              <a:t>CBTE Based Approach</a:t>
            </a:r>
          </a:p>
        </p:txBody>
      </p:sp>
      <p:graphicFrame>
        <p:nvGraphicFramePr>
          <p:cNvPr id="50" name="Diagram 49">
            <a:extLst>
              <a:ext uri="{FF2B5EF4-FFF2-40B4-BE49-F238E27FC236}">
                <a16:creationId xmlns:a16="http://schemas.microsoft.com/office/drawing/2014/main" id="{7A748433-01EE-4DBD-86C0-7B35D03BE311}"/>
              </a:ext>
            </a:extLst>
          </p:cNvPr>
          <p:cNvGraphicFramePr/>
          <p:nvPr>
            <p:extLst>
              <p:ext uri="{D42A27DB-BD31-4B8C-83A1-F6EECF244321}">
                <p14:modId xmlns:p14="http://schemas.microsoft.com/office/powerpoint/2010/main" val="1119614430"/>
              </p:ext>
            </p:extLst>
          </p:nvPr>
        </p:nvGraphicFramePr>
        <p:xfrm>
          <a:off x="532373" y="374624"/>
          <a:ext cx="5335147" cy="6686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2" name="Table 51"/>
          <p:cNvGraphicFramePr>
            <a:graphicFrameLocks noGrp="1"/>
          </p:cNvGraphicFramePr>
          <p:nvPr>
            <p:extLst>
              <p:ext uri="{D42A27DB-BD31-4B8C-83A1-F6EECF244321}">
                <p14:modId xmlns:p14="http://schemas.microsoft.com/office/powerpoint/2010/main" val="3374329362"/>
              </p:ext>
            </p:extLst>
          </p:nvPr>
        </p:nvGraphicFramePr>
        <p:xfrm>
          <a:off x="6248400" y="4800600"/>
          <a:ext cx="5766905" cy="1356360"/>
        </p:xfrm>
        <a:graphic>
          <a:graphicData uri="http://schemas.openxmlformats.org/drawingml/2006/table">
            <a:tbl>
              <a:tblPr firstRow="1" bandRow="1">
                <a:tableStyleId>{5C22544A-7EE6-4342-B048-85BDC9FD1C3A}</a:tableStyleId>
              </a:tblPr>
              <a:tblGrid>
                <a:gridCol w="1153381">
                  <a:extLst>
                    <a:ext uri="{9D8B030D-6E8A-4147-A177-3AD203B41FA5}">
                      <a16:colId xmlns:a16="http://schemas.microsoft.com/office/drawing/2014/main" val="3875356286"/>
                    </a:ext>
                  </a:extLst>
                </a:gridCol>
                <a:gridCol w="1153381">
                  <a:extLst>
                    <a:ext uri="{9D8B030D-6E8A-4147-A177-3AD203B41FA5}">
                      <a16:colId xmlns:a16="http://schemas.microsoft.com/office/drawing/2014/main" val="3872310341"/>
                    </a:ext>
                  </a:extLst>
                </a:gridCol>
                <a:gridCol w="1153381">
                  <a:extLst>
                    <a:ext uri="{9D8B030D-6E8A-4147-A177-3AD203B41FA5}">
                      <a16:colId xmlns:a16="http://schemas.microsoft.com/office/drawing/2014/main" val="1529469863"/>
                    </a:ext>
                  </a:extLst>
                </a:gridCol>
                <a:gridCol w="1153381">
                  <a:extLst>
                    <a:ext uri="{9D8B030D-6E8A-4147-A177-3AD203B41FA5}">
                      <a16:colId xmlns:a16="http://schemas.microsoft.com/office/drawing/2014/main" val="3588403725"/>
                    </a:ext>
                  </a:extLst>
                </a:gridCol>
                <a:gridCol w="1153381">
                  <a:extLst>
                    <a:ext uri="{9D8B030D-6E8A-4147-A177-3AD203B41FA5}">
                      <a16:colId xmlns:a16="http://schemas.microsoft.com/office/drawing/2014/main" val="4247574963"/>
                    </a:ext>
                  </a:extLst>
                </a:gridCol>
              </a:tblGrid>
              <a:tr h="604537">
                <a:tc>
                  <a:txBody>
                    <a:bodyPr/>
                    <a:lstStyle/>
                    <a:p>
                      <a:pPr algn="ctr"/>
                      <a:r>
                        <a:rPr lang="en-US" sz="1100" dirty="0"/>
                        <a:t>Prepare/ Configure</a:t>
                      </a:r>
                      <a:endParaRPr lang="en-US" sz="1100" baseline="0" dirty="0"/>
                    </a:p>
                    <a:p>
                      <a:pPr algn="ctr"/>
                      <a:r>
                        <a:rPr lang="en-US" sz="1100" baseline="0" dirty="0"/>
                        <a:t>5.1</a:t>
                      </a:r>
                      <a:endParaRPr lang="en-US" sz="1100" dirty="0"/>
                    </a:p>
                  </a:txBody>
                  <a:tcPr anchor="b"/>
                </a:tc>
                <a:tc>
                  <a:txBody>
                    <a:bodyPr/>
                    <a:lstStyle/>
                    <a:p>
                      <a:pPr algn="ctr"/>
                      <a:r>
                        <a:rPr lang="en-US" sz="1100" dirty="0"/>
                        <a:t>Transit/ Navigate/ Communicate</a:t>
                      </a:r>
                    </a:p>
                    <a:p>
                      <a:pPr algn="ctr"/>
                      <a:r>
                        <a:rPr lang="en-US" sz="1100" dirty="0"/>
                        <a:t>5.2</a:t>
                      </a:r>
                    </a:p>
                  </a:txBody>
                  <a:tcPr anchor="b"/>
                </a:tc>
                <a:tc>
                  <a:txBody>
                    <a:bodyPr/>
                    <a:lstStyle/>
                    <a:p>
                      <a:pPr algn="ctr"/>
                      <a:r>
                        <a:rPr lang="en-US" sz="1100" dirty="0"/>
                        <a:t>Combat</a:t>
                      </a:r>
                      <a:r>
                        <a:rPr lang="en-US" sz="1100" baseline="0" dirty="0"/>
                        <a:t> Assault Transport</a:t>
                      </a:r>
                    </a:p>
                    <a:p>
                      <a:pPr algn="ctr"/>
                      <a:r>
                        <a:rPr lang="en-US" sz="1100" baseline="0" dirty="0"/>
                        <a:t>5.3</a:t>
                      </a:r>
                      <a:endParaRPr lang="en-US" sz="1100" dirty="0"/>
                    </a:p>
                  </a:txBody>
                  <a:tcPr anchor="b"/>
                </a:tc>
                <a:tc>
                  <a:txBody>
                    <a:bodyPr/>
                    <a:lstStyle/>
                    <a:p>
                      <a:pPr algn="ctr"/>
                      <a:r>
                        <a:rPr lang="en-US" sz="1100" dirty="0"/>
                        <a:t>Defend</a:t>
                      </a:r>
                    </a:p>
                    <a:p>
                      <a:pPr algn="ctr"/>
                      <a:r>
                        <a:rPr lang="en-US" sz="1100" dirty="0"/>
                        <a:t>5.4</a:t>
                      </a:r>
                    </a:p>
                  </a:txBody>
                  <a:tcPr anchor="b"/>
                </a:tc>
                <a:tc>
                  <a:txBody>
                    <a:bodyPr/>
                    <a:lstStyle/>
                    <a:p>
                      <a:pPr algn="ctr"/>
                      <a:r>
                        <a:rPr lang="en-US" sz="1100" dirty="0"/>
                        <a:t>Post Mission </a:t>
                      </a:r>
                    </a:p>
                    <a:p>
                      <a:pPr algn="ctr"/>
                      <a:r>
                        <a:rPr lang="en-US" sz="1100" dirty="0"/>
                        <a:t>5.5</a:t>
                      </a:r>
                    </a:p>
                  </a:txBody>
                  <a:tcPr anchor="b"/>
                </a:tc>
                <a:extLst>
                  <a:ext uri="{0D108BD9-81ED-4DB2-BD59-A6C34878D82A}">
                    <a16:rowId xmlns:a16="http://schemas.microsoft.com/office/drawing/2014/main" val="761950041"/>
                  </a:ext>
                </a:extLst>
              </a:tr>
              <a:tr h="510799">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txBody>
                  <a:tcPr/>
                </a:tc>
                <a:tc>
                  <a:txBody>
                    <a:bodyPr/>
                    <a:lstStyle/>
                    <a:p>
                      <a:pPr algn="ctr"/>
                      <a:endParaRPr lang="en-US" sz="1100" dirty="0"/>
                    </a:p>
                    <a:p>
                      <a:pPr algn="ctr"/>
                      <a:endParaRPr lang="en-US" sz="1100" dirty="0"/>
                    </a:p>
                    <a:p>
                      <a:pPr algn="ctr"/>
                      <a:endParaRPr lang="en-US" sz="1100" dirty="0"/>
                    </a:p>
                  </a:txBody>
                  <a:tcPr/>
                </a:tc>
                <a:extLst>
                  <a:ext uri="{0D108BD9-81ED-4DB2-BD59-A6C34878D82A}">
                    <a16:rowId xmlns:a16="http://schemas.microsoft.com/office/drawing/2014/main" val="1995295240"/>
                  </a:ext>
                </a:extLst>
              </a:tr>
            </a:tbl>
          </a:graphicData>
        </a:graphic>
      </p:graphicFrame>
      <p:sp>
        <p:nvSpPr>
          <p:cNvPr id="53" name="Oval 52"/>
          <p:cNvSpPr/>
          <p:nvPr/>
        </p:nvSpPr>
        <p:spPr>
          <a:xfrm>
            <a:off x="6634321" y="5638800"/>
            <a:ext cx="427376" cy="4035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p:cNvSpPr/>
          <p:nvPr/>
        </p:nvSpPr>
        <p:spPr>
          <a:xfrm>
            <a:off x="8879761" y="5638800"/>
            <a:ext cx="427376" cy="4035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p:cNvSpPr/>
          <p:nvPr/>
        </p:nvSpPr>
        <p:spPr>
          <a:xfrm>
            <a:off x="10057456" y="5638800"/>
            <a:ext cx="427376" cy="4035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p:cNvSpPr/>
          <p:nvPr/>
        </p:nvSpPr>
        <p:spPr>
          <a:xfrm>
            <a:off x="11231225" y="5638800"/>
            <a:ext cx="427376" cy="4035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p:cNvSpPr/>
          <p:nvPr/>
        </p:nvSpPr>
        <p:spPr>
          <a:xfrm>
            <a:off x="7763049" y="5636915"/>
            <a:ext cx="427376" cy="4035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p:cNvSpPr txBox="1"/>
          <p:nvPr/>
        </p:nvSpPr>
        <p:spPr>
          <a:xfrm>
            <a:off x="7391400" y="4419600"/>
            <a:ext cx="3581400" cy="381000"/>
          </a:xfrm>
          <a:prstGeom prst="rect">
            <a:avLst/>
          </a:prstGeom>
          <a:noFill/>
        </p:spPr>
        <p:txBody>
          <a:bodyPr wrap="square" rtlCol="0">
            <a:spAutoFit/>
          </a:bodyPr>
          <a:lstStyle/>
          <a:p>
            <a:pPr algn="ctr"/>
            <a:r>
              <a:rPr lang="en-US" b="1" dirty="0"/>
              <a:t>Mission Thread</a:t>
            </a:r>
          </a:p>
        </p:txBody>
      </p:sp>
      <p:sp>
        <p:nvSpPr>
          <p:cNvPr id="59" name="TextBox 58"/>
          <p:cNvSpPr txBox="1"/>
          <p:nvPr/>
        </p:nvSpPr>
        <p:spPr>
          <a:xfrm>
            <a:off x="6096000" y="935587"/>
            <a:ext cx="5873452" cy="3108543"/>
          </a:xfrm>
          <a:prstGeom prst="rect">
            <a:avLst/>
          </a:prstGeom>
          <a:noFill/>
        </p:spPr>
        <p:txBody>
          <a:bodyPr wrap="square" rtlCol="0">
            <a:spAutoFit/>
          </a:bodyPr>
          <a:lstStyle/>
          <a:p>
            <a:r>
              <a:rPr lang="en-US" sz="2800" b="1" dirty="0"/>
              <a:t>CBTE approach:</a:t>
            </a:r>
          </a:p>
          <a:p>
            <a:pPr marL="342900" indent="-342900">
              <a:buFont typeface="Wingdings" panose="05000000000000000000" pitchFamily="2" charset="2"/>
              <a:buChar char="ü"/>
            </a:pPr>
            <a:r>
              <a:rPr lang="en-US" sz="2400" dirty="0"/>
              <a:t>Connects item under test to mission tasks…</a:t>
            </a:r>
          </a:p>
          <a:p>
            <a:pPr marL="342900" indent="-342900">
              <a:buFont typeface="Wingdings" panose="05000000000000000000" pitchFamily="2" charset="2"/>
              <a:buChar char="ü"/>
            </a:pPr>
            <a:r>
              <a:rPr lang="en-US" sz="2400" dirty="0"/>
              <a:t>Provides knowledge of mission impact </a:t>
            </a:r>
          </a:p>
          <a:p>
            <a:pPr marL="342900" indent="-342900">
              <a:buFont typeface="Wingdings" panose="05000000000000000000" pitchFamily="2" charset="2"/>
              <a:buChar char="ü"/>
            </a:pPr>
            <a:r>
              <a:rPr lang="en-US" sz="2400" dirty="0"/>
              <a:t>Minimizes retest to validate mission related deficiencies…</a:t>
            </a:r>
          </a:p>
          <a:p>
            <a:pPr marL="342900" indent="-342900">
              <a:buFont typeface="Wingdings" panose="05000000000000000000" pitchFamily="2" charset="2"/>
              <a:buChar char="ü"/>
            </a:pPr>
            <a:r>
              <a:rPr lang="en-US" sz="2400" dirty="0"/>
              <a:t>Focuses on what warfighter really cares about – mission capability!</a:t>
            </a:r>
          </a:p>
        </p:txBody>
      </p:sp>
      <p:sp>
        <p:nvSpPr>
          <p:cNvPr id="12"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2791589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68061" y="191869"/>
            <a:ext cx="10057139" cy="646331"/>
          </a:xfrm>
        </p:spPr>
        <p:txBody>
          <a:bodyPr>
            <a:normAutofit/>
          </a:bodyPr>
          <a:lstStyle/>
          <a:p>
            <a:r>
              <a:rPr lang="en-US" sz="3600" dirty="0"/>
              <a:t>CBTE Reporting in the Future</a:t>
            </a:r>
          </a:p>
        </p:txBody>
      </p:sp>
      <p:sp>
        <p:nvSpPr>
          <p:cNvPr id="7" name="Content Placeholder 6"/>
          <p:cNvSpPr>
            <a:spLocks noGrp="1"/>
          </p:cNvSpPr>
          <p:nvPr>
            <p:ph idx="1"/>
          </p:nvPr>
        </p:nvSpPr>
        <p:spPr>
          <a:xfrm>
            <a:off x="609600" y="976356"/>
            <a:ext cx="11381416" cy="5539299"/>
          </a:xfrm>
        </p:spPr>
        <p:txBody>
          <a:bodyPr>
            <a:normAutofit/>
          </a:bodyPr>
          <a:lstStyle/>
          <a:p>
            <a:r>
              <a:rPr lang="en-US" dirty="0"/>
              <a:t>Implementing CBTE methodologies into test design and reporting process enables:</a:t>
            </a:r>
          </a:p>
          <a:p>
            <a:pPr lvl="1"/>
            <a:r>
              <a:rPr lang="en-US" dirty="0"/>
              <a:t>Assessment of ability to execute a mission</a:t>
            </a:r>
          </a:p>
          <a:p>
            <a:pPr lvl="1"/>
            <a:r>
              <a:rPr lang="en-US" dirty="0"/>
              <a:t>Traceability from test point to mission thread</a:t>
            </a:r>
          </a:p>
          <a:p>
            <a:pPr lvl="1"/>
            <a:r>
              <a:rPr lang="en-US" dirty="0"/>
              <a:t>Traceability of deficiencies to mission tasks</a:t>
            </a:r>
          </a:p>
          <a:p>
            <a:pPr lvl="1"/>
            <a:r>
              <a:rPr lang="en-US" dirty="0"/>
              <a:t>More accurate assessment of mission impact (as opposed to traditional specification compliance approaches)</a:t>
            </a:r>
          </a:p>
          <a:p>
            <a:pPr marL="0" indent="0">
              <a:buNone/>
            </a:pPr>
            <a:endParaRPr lang="en-US" dirty="0"/>
          </a:p>
        </p:txBody>
      </p:sp>
      <p:sp>
        <p:nvSpPr>
          <p:cNvPr id="4" name="TextBox 3"/>
          <p:cNvSpPr txBox="1"/>
          <p:nvPr/>
        </p:nvSpPr>
        <p:spPr>
          <a:xfrm>
            <a:off x="1234859" y="4648200"/>
            <a:ext cx="2974640" cy="1384995"/>
          </a:xfrm>
          <a:prstGeom prst="rect">
            <a:avLst/>
          </a:prstGeom>
          <a:noFill/>
        </p:spPr>
        <p:txBody>
          <a:bodyPr wrap="square" rtlCol="0">
            <a:spAutoFit/>
          </a:bodyPr>
          <a:lstStyle/>
          <a:p>
            <a:pPr fontAlgn="base">
              <a:spcBef>
                <a:spcPct val="0"/>
              </a:spcBef>
              <a:spcAft>
                <a:spcPct val="0"/>
              </a:spcAft>
            </a:pPr>
            <a:r>
              <a:rPr lang="en-US" sz="1400" b="1" dirty="0">
                <a:solidFill>
                  <a:srgbClr val="FF9900"/>
                </a:solidFill>
                <a:latin typeface="Franklin Gothic Medium Cond" panose="020B0606030402020204" pitchFamily="34" charset="0"/>
                <a:cs typeface="Arial" pitchFamily="34" charset="0"/>
              </a:rPr>
              <a:t>T&amp;E TEST PLANNING TOOL</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Test Project Introduction Documents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Project Planning Memos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Test Plan Routing and Repository</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Support Test Plans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Standard Planning Metrics</a:t>
            </a:r>
          </a:p>
        </p:txBody>
      </p:sp>
      <p:grpSp>
        <p:nvGrpSpPr>
          <p:cNvPr id="5" name="Group 4"/>
          <p:cNvGrpSpPr/>
          <p:nvPr/>
        </p:nvGrpSpPr>
        <p:grpSpPr>
          <a:xfrm>
            <a:off x="1313899" y="3927780"/>
            <a:ext cx="2011680" cy="640080"/>
            <a:chOff x="343753" y="1219200"/>
            <a:chExt cx="2011680" cy="640080"/>
          </a:xfrm>
        </p:grpSpPr>
        <p:sp>
          <p:nvSpPr>
            <p:cNvPr id="8" name="Rounded Rectangle 7"/>
            <p:cNvSpPr/>
            <p:nvPr/>
          </p:nvSpPr>
          <p:spPr>
            <a:xfrm>
              <a:off x="343753" y="1219200"/>
              <a:ext cx="2011680" cy="6400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r" fontAlgn="base">
                <a:spcBef>
                  <a:spcPct val="0"/>
                </a:spcBef>
                <a:spcAft>
                  <a:spcPct val="0"/>
                </a:spcAft>
              </a:pPr>
              <a:r>
                <a:rPr lang="en-US" sz="2000" dirty="0">
                  <a:solidFill>
                    <a:prstClr val="white"/>
                  </a:solidFill>
                  <a:latin typeface="Franklin Gothic Demi" panose="020B0703020102020204" pitchFamily="34" charset="0"/>
                </a:rPr>
                <a:t>           iPlan</a:t>
              </a:r>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332" y="1266026"/>
              <a:ext cx="802907" cy="509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0" name="TextBox 9"/>
          <p:cNvSpPr txBox="1"/>
          <p:nvPr/>
        </p:nvSpPr>
        <p:spPr>
          <a:xfrm>
            <a:off x="7010400" y="4648200"/>
            <a:ext cx="2103012" cy="1384995"/>
          </a:xfrm>
          <a:prstGeom prst="rect">
            <a:avLst/>
          </a:prstGeom>
          <a:noFill/>
        </p:spPr>
        <p:txBody>
          <a:bodyPr wrap="none" rtlCol="0">
            <a:spAutoFit/>
          </a:bodyPr>
          <a:lstStyle/>
          <a:p>
            <a:pPr fontAlgn="base">
              <a:spcBef>
                <a:spcPct val="0"/>
              </a:spcBef>
              <a:spcAft>
                <a:spcPct val="0"/>
              </a:spcAft>
            </a:pPr>
            <a:r>
              <a:rPr lang="en-US" sz="1400" b="1" dirty="0">
                <a:solidFill>
                  <a:srgbClr val="FF9900"/>
                </a:solidFill>
                <a:latin typeface="Franklin Gothic Medium Cond" panose="020B0606030402020204" pitchFamily="34" charset="0"/>
                <a:cs typeface="Arial" pitchFamily="34" charset="0"/>
              </a:rPr>
              <a:t>T&amp;E REPORTING TOOL</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Deficiency Reports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Quarterly Status Reports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Reports of Test Results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Interim Summary Reports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DT/OT Transition Reports</a:t>
            </a:r>
          </a:p>
        </p:txBody>
      </p:sp>
      <p:grpSp>
        <p:nvGrpSpPr>
          <p:cNvPr id="11" name="Group 10"/>
          <p:cNvGrpSpPr/>
          <p:nvPr/>
        </p:nvGrpSpPr>
        <p:grpSpPr>
          <a:xfrm>
            <a:off x="7089440" y="3927780"/>
            <a:ext cx="2011680" cy="640080"/>
            <a:chOff x="377750" y="4080180"/>
            <a:chExt cx="2011680" cy="640080"/>
          </a:xfrm>
        </p:grpSpPr>
        <p:sp>
          <p:nvSpPr>
            <p:cNvPr id="12" name="Rounded Rectangle 11"/>
            <p:cNvSpPr/>
            <p:nvPr/>
          </p:nvSpPr>
          <p:spPr>
            <a:xfrm>
              <a:off x="377750" y="4080180"/>
              <a:ext cx="2011680" cy="6400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r" fontAlgn="base">
                <a:spcBef>
                  <a:spcPct val="0"/>
                </a:spcBef>
                <a:spcAft>
                  <a:spcPct val="0"/>
                </a:spcAft>
              </a:pPr>
              <a:r>
                <a:rPr lang="en-US" sz="2000" dirty="0">
                  <a:solidFill>
                    <a:prstClr val="white"/>
                  </a:solidFill>
                  <a:latin typeface="Franklin Gothic Demi" panose="020B0703020102020204" pitchFamily="34" charset="0"/>
                </a:rPr>
                <a:t>            iReport</a:t>
              </a:r>
            </a:p>
          </p:txBody>
        </p:sp>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329" y="4127006"/>
              <a:ext cx="802907" cy="509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4" name="TextBox 13"/>
          <p:cNvSpPr txBox="1"/>
          <p:nvPr/>
        </p:nvSpPr>
        <p:spPr>
          <a:xfrm>
            <a:off x="9144000" y="4837093"/>
            <a:ext cx="2509661" cy="954107"/>
          </a:xfrm>
          <a:prstGeom prst="rect">
            <a:avLst/>
          </a:prstGeom>
          <a:noFill/>
        </p:spPr>
        <p:txBody>
          <a:bodyPr wrap="none" rtlCol="0">
            <a:spAutoFit/>
          </a:bodyPr>
          <a:lstStyle/>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Test Engineering Data Reports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Technical Information Memos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Standard Reporting Metrics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Report Routing and Repository</a:t>
            </a:r>
          </a:p>
        </p:txBody>
      </p:sp>
      <p:grpSp>
        <p:nvGrpSpPr>
          <p:cNvPr id="15" name="Group 14"/>
          <p:cNvGrpSpPr/>
          <p:nvPr/>
        </p:nvGrpSpPr>
        <p:grpSpPr>
          <a:xfrm>
            <a:off x="4330490" y="3927780"/>
            <a:ext cx="2451310" cy="1819968"/>
            <a:chOff x="3539915" y="1175845"/>
            <a:chExt cx="2451310" cy="1819968"/>
          </a:xfrm>
        </p:grpSpPr>
        <p:sp>
          <p:nvSpPr>
            <p:cNvPr id="16" name="TextBox 15"/>
            <p:cNvSpPr txBox="1"/>
            <p:nvPr/>
          </p:nvSpPr>
          <p:spPr>
            <a:xfrm>
              <a:off x="3539915" y="1826262"/>
              <a:ext cx="2451310" cy="1169551"/>
            </a:xfrm>
            <a:prstGeom prst="rect">
              <a:avLst/>
            </a:prstGeom>
            <a:noFill/>
          </p:spPr>
          <p:txBody>
            <a:bodyPr wrap="square" rtlCol="0">
              <a:spAutoFit/>
            </a:bodyPr>
            <a:lstStyle/>
            <a:p>
              <a:pPr fontAlgn="base">
                <a:spcBef>
                  <a:spcPct val="0"/>
                </a:spcBef>
                <a:spcAft>
                  <a:spcPct val="0"/>
                </a:spcAft>
              </a:pPr>
              <a:r>
                <a:rPr lang="en-US" sz="1400" b="1" dirty="0">
                  <a:solidFill>
                    <a:srgbClr val="FF9900"/>
                  </a:solidFill>
                  <a:latin typeface="Franklin Gothic Medium Cond" panose="020B0606030402020204" pitchFamily="34" charset="0"/>
                  <a:cs typeface="Arial" pitchFamily="34" charset="0"/>
                </a:rPr>
                <a:t>T&amp;E EXECUTION TOOL</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Test Requirement Traceability</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Test Plan/Point/Event Tracking</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Test Dailies and Watch Items</a:t>
              </a:r>
            </a:p>
            <a:p>
              <a:pPr marL="228600" lvl="1" indent="-114300" fontAlgn="base">
                <a:spcBef>
                  <a:spcPct val="0"/>
                </a:spcBef>
                <a:spcAft>
                  <a:spcPct val="0"/>
                </a:spcAft>
                <a:buFont typeface="Arial" panose="020B0604020202020204" pitchFamily="34" charset="0"/>
                <a:buChar char="•"/>
              </a:pPr>
              <a:r>
                <a:rPr lang="en-US" sz="1400" dirty="0">
                  <a:solidFill>
                    <a:srgbClr val="366092"/>
                  </a:solidFill>
                  <a:latin typeface="Franklin Gothic Medium Cond" panose="020B0606030402020204" pitchFamily="34" charset="0"/>
                  <a:cs typeface="Arial" pitchFamily="34" charset="0"/>
                </a:rPr>
                <a:t>Standard Execution Metrics</a:t>
              </a:r>
            </a:p>
          </p:txBody>
        </p:sp>
        <p:grpSp>
          <p:nvGrpSpPr>
            <p:cNvPr id="17" name="Group 16"/>
            <p:cNvGrpSpPr/>
            <p:nvPr/>
          </p:nvGrpSpPr>
          <p:grpSpPr>
            <a:xfrm>
              <a:off x="3652244" y="1175845"/>
              <a:ext cx="1828800" cy="640080"/>
              <a:chOff x="497606" y="3505200"/>
              <a:chExt cx="1828800" cy="640080"/>
            </a:xfrm>
          </p:grpSpPr>
          <p:sp>
            <p:nvSpPr>
              <p:cNvPr id="18" name="Rounded Rectangle 17"/>
              <p:cNvSpPr/>
              <p:nvPr/>
            </p:nvSpPr>
            <p:spPr>
              <a:xfrm>
                <a:off x="497606" y="3505200"/>
                <a:ext cx="1828800" cy="64008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r" fontAlgn="base">
                  <a:spcBef>
                    <a:spcPct val="0"/>
                  </a:spcBef>
                  <a:spcAft>
                    <a:spcPct val="0"/>
                  </a:spcAft>
                </a:pPr>
                <a:r>
                  <a:rPr lang="en-US" sz="2000" dirty="0">
                    <a:solidFill>
                      <a:prstClr val="white"/>
                    </a:solidFill>
                    <a:latin typeface="Franklin Gothic Demi" panose="020B0703020102020204" pitchFamily="34" charset="0"/>
                  </a:rPr>
                  <a:t>            iTrack</a:t>
                </a:r>
              </a:p>
            </p:txBody>
          </p:sp>
          <p:pic>
            <p:nvPicPr>
              <p:cNvPr id="19" name="Picture 18" descr="C:\Users\cindy.KEENEY\AppData\Local\Microsoft\Windows\Temporary Internet Files\Content.Outlook\NI831LNZ\iTracklogogreen.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5034" y="3536945"/>
                <a:ext cx="765286" cy="535815"/>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2" name="Right Arrow 1"/>
          <p:cNvSpPr/>
          <p:nvPr/>
        </p:nvSpPr>
        <p:spPr>
          <a:xfrm>
            <a:off x="3733800" y="4114800"/>
            <a:ext cx="381000" cy="2563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ight Arrow 19"/>
          <p:cNvSpPr/>
          <p:nvPr/>
        </p:nvSpPr>
        <p:spPr>
          <a:xfrm>
            <a:off x="6490029" y="4159691"/>
            <a:ext cx="381000" cy="2563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ooter Placeholder 4"/>
          <p:cNvSpPr txBox="1">
            <a:spLocks/>
          </p:cNvSpPr>
          <p:nvPr/>
        </p:nvSpPr>
        <p:spPr>
          <a:xfrm>
            <a:off x="4038600" y="6492875"/>
            <a:ext cx="4114800" cy="365125"/>
          </a:xfrm>
          <a:prstGeom prst="rect">
            <a:avLst/>
          </a:prstGeom>
        </p:spPr>
        <p:txBody>
          <a:bodyPr/>
          <a:lstStyle>
            <a:defPPr>
              <a:defRPr lang="en-US"/>
            </a:defPPr>
            <a:lvl1pPr marL="0" algn="ctr" defTabSz="914400" rtl="0" eaLnBrk="1" latinLnBrk="0" hangingPunct="1">
              <a:defRPr sz="11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dirty="0">
                <a:solidFill>
                  <a:srgbClr val="19264F"/>
                </a:solidFill>
                <a:latin typeface="Times New Roman" panose="02020603050405020304" pitchFamily="18" charset="0"/>
                <a:cs typeface="Times New Roman" panose="02020603050405020304" pitchFamily="18" charset="0"/>
              </a:rPr>
              <a:t>NAWCAD Public Release 2019-376</a:t>
            </a:r>
            <a:br>
              <a:rPr lang="en-US" altLang="en-US" dirty="0">
                <a:solidFill>
                  <a:srgbClr val="19264F"/>
                </a:solidFill>
                <a:latin typeface="Times New Roman" panose="02020603050405020304" pitchFamily="18" charset="0"/>
                <a:cs typeface="Times New Roman" panose="02020603050405020304" pitchFamily="18" charset="0"/>
              </a:rPr>
            </a:br>
            <a:r>
              <a:rPr lang="en-US" altLang="en-US" dirty="0">
                <a:solidFill>
                  <a:srgbClr val="19264F"/>
                </a:solidFill>
                <a:latin typeface="Times New Roman" panose="02020603050405020304" pitchFamily="18" charset="0"/>
                <a:cs typeface="Times New Roman" panose="02020603050405020304" pitchFamily="18" charset="0"/>
              </a:rPr>
              <a:t>Approved for Public Release; distribution is unlimited.</a:t>
            </a:r>
          </a:p>
          <a:p>
            <a:endParaRPr lang="en-US" dirty="0"/>
          </a:p>
        </p:txBody>
      </p:sp>
    </p:spTree>
    <p:extLst>
      <p:ext uri="{BB962C8B-B14F-4D97-AF65-F5344CB8AC3E}">
        <p14:creationId xmlns:p14="http://schemas.microsoft.com/office/powerpoint/2010/main" val="1791296306"/>
      </p:ext>
    </p:extLst>
  </p:cSld>
  <p:clrMapOvr>
    <a:masterClrMapping/>
  </p:clrMapOvr>
</p:sld>
</file>

<file path=ppt/theme/theme1.xml><?xml version="1.0" encoding="utf-8"?>
<a:theme xmlns:a="http://schemas.openxmlformats.org/drawingml/2006/main" name="NAVAIR_Brief_Internal_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NAVAIR_Brief_Internal_Slides">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ED4238E086F6E4A86B511737BDDF64F" ma:contentTypeVersion="0" ma:contentTypeDescription="Create a new document." ma:contentTypeScope="" ma:versionID="4c88186383854044d36dced0acba42cf">
  <xsd:schema xmlns:xsd="http://www.w3.org/2001/XMLSchema" xmlns:xs="http://www.w3.org/2001/XMLSchema" xmlns:p="http://schemas.microsoft.com/office/2006/metadata/properties" xmlns:ns2="13bcd133-5cb4-4353-9dc5-b280878dcd66" targetNamespace="http://schemas.microsoft.com/office/2006/metadata/properties" ma:root="true" ma:fieldsID="740b83ebadd91bdaad8a9466fce4a392" ns2:_="">
    <xsd:import namespace="13bcd133-5cb4-4353-9dc5-b280878dcd6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bcd133-5cb4-4353-9dc5-b280878dcd6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13bcd133-5cb4-4353-9dc5-b280878dcd66">W6FUR7QQPZ24-731652622-1275</_dlc_DocId>
    <_dlc_DocIdUrl xmlns="13bcd133-5cb4-4353-9dc5-b280878dcd66">
      <Url>https://dtic.deps.mil/sites/DTIC_C/_layouts/15/DocIdRedir.aspx?ID=W6FUR7QQPZ24-731652622-1275</Url>
      <Description>W6FUR7QQPZ24-731652622-1275</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47F8956-CB54-4A58-B4B0-26C7F2273E75}"/>
</file>

<file path=customXml/itemProps2.xml><?xml version="1.0" encoding="utf-8"?>
<ds:datastoreItem xmlns:ds="http://schemas.openxmlformats.org/officeDocument/2006/customXml" ds:itemID="{B10E61B3-F462-4B98-BFF3-115B276AE807}">
  <ds:schemaRefs>
    <ds:schemaRef ds:uri="http://schemas.microsoft.com/sharepoint/v3/contenttype/forms"/>
  </ds:schemaRefs>
</ds:datastoreItem>
</file>

<file path=customXml/itemProps3.xml><?xml version="1.0" encoding="utf-8"?>
<ds:datastoreItem xmlns:ds="http://schemas.openxmlformats.org/officeDocument/2006/customXml" ds:itemID="{0FAAD1C7-F1FC-40A9-BAEC-EB3507F64AB8}">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customXml/itemProps4.xml><?xml version="1.0" encoding="utf-8"?>
<ds:datastoreItem xmlns:ds="http://schemas.openxmlformats.org/officeDocument/2006/customXml" ds:itemID="{0DB30E52-1E90-4BAC-BB79-F351D81942BB}"/>
</file>

<file path=docProps/app.xml><?xml version="1.0" encoding="utf-8"?>
<Properties xmlns="http://schemas.openxmlformats.org/officeDocument/2006/extended-properties" xmlns:vt="http://schemas.openxmlformats.org/officeDocument/2006/docPropsVTypes">
  <TotalTime>9961</TotalTime>
  <Words>1130</Words>
  <Application>Microsoft Office PowerPoint</Application>
  <PresentationFormat>Widescreen</PresentationFormat>
  <Paragraphs>270</Paragraphs>
  <Slides>15</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15</vt:i4>
      </vt:variant>
    </vt:vector>
  </HeadingPairs>
  <TitlesOfParts>
    <vt:vector size="26" baseType="lpstr">
      <vt:lpstr>Arial</vt:lpstr>
      <vt:lpstr>Arial Black</vt:lpstr>
      <vt:lpstr>Arial Narrow</vt:lpstr>
      <vt:lpstr>Calibri</vt:lpstr>
      <vt:lpstr>Calibri Light</vt:lpstr>
      <vt:lpstr>Franklin Gothic Demi</vt:lpstr>
      <vt:lpstr>Franklin Gothic Medium Cond</vt:lpstr>
      <vt:lpstr>Times New Roman</vt:lpstr>
      <vt:lpstr>Wingdings</vt:lpstr>
      <vt:lpstr>NAVAIR_Brief_Internal_Slides</vt:lpstr>
      <vt:lpstr>1_NAVAIR_Brief_Internal_Slides</vt:lpstr>
      <vt:lpstr>PowerPoint Presentation</vt:lpstr>
      <vt:lpstr>The Case for Revising Test Design</vt:lpstr>
      <vt:lpstr>The T&amp;E Vision Quest…</vt:lpstr>
      <vt:lpstr>CREDO Team Results</vt:lpstr>
      <vt:lpstr>Robust Modeling and Simulation</vt:lpstr>
      <vt:lpstr>Test Like We Fight</vt:lpstr>
      <vt:lpstr>Specification-Based Test Approach</vt:lpstr>
      <vt:lpstr>CBTE Based Approach</vt:lpstr>
      <vt:lpstr>CBTE Reporting in the Future</vt:lpstr>
      <vt:lpstr>CBTE Enables Mission-Based Decision Making</vt:lpstr>
      <vt:lpstr>Master Our Craft</vt:lpstr>
      <vt:lpstr>Learn From Our Competitors</vt:lpstr>
      <vt:lpstr>Measuring Ourselves</vt:lpstr>
      <vt:lpstr>Delivering Speed by Focusing on Capability</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 Transformation - NAVAIR Digital Transformation</dc:title>
  <dc:creator>Guerrero, Jaime A.  CIV NAVAIR AIR-4.1</dc:creator>
  <cp:lastModifiedBy>Tatiana Jackson</cp:lastModifiedBy>
  <cp:revision>824</cp:revision>
  <cp:lastPrinted>2019-04-26T16:19:02Z</cp:lastPrinted>
  <dcterms:created xsi:type="dcterms:W3CDTF">2017-06-06T18:14:58Z</dcterms:created>
  <dcterms:modified xsi:type="dcterms:W3CDTF">2019-05-13T17:03:52Z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0x0101003ED4238E086F6E4A86B511737BDDF64F</vt:lpwstr>
  </property>
  <property fmtid="{D5CDD505-2E9C-101B-9397-08002B2CF9AE}" pid="3" name="_dlc_DocIdItemGuid">
    <vt:lpwstr>db36226b-50c8-4954-b20c-329de94e3c45</vt:lpwstr>
  </property>
</Properties>
</file>