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78" r:id="rId3"/>
    <p:sldId id="286" r:id="rId4"/>
    <p:sldId id="261" r:id="rId5"/>
    <p:sldId id="262" r:id="rId6"/>
    <p:sldId id="263" r:id="rId7"/>
    <p:sldId id="303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70" r:id="rId17"/>
  </p:sldIdLst>
  <p:sldSz cx="12192000" cy="6858000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00973-2464-4FDE-9DCD-49FEDAC0505B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9651C-9A9D-45D0-A70B-2B89051B6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4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0896EF5E-C4D2-47DE-955D-7B7F1589604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76A73DD9-D56B-44FA-AA33-4EA2C22DF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1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dirty="0"/>
              <a:t>Slide Title: </a:t>
            </a:r>
            <a:r>
              <a:rPr lang="en-US" dirty="0"/>
              <a:t>How Does Each View T&amp;E?</a:t>
            </a:r>
            <a:endParaRPr lang="en-US" b="1" i="0" u="none" dirty="0"/>
          </a:p>
          <a:p>
            <a:endParaRPr lang="en-US" i="0" u="none" dirty="0"/>
          </a:p>
          <a:p>
            <a:r>
              <a:rPr lang="en-US" b="1" i="0" u="none" dirty="0"/>
              <a:t>Learning Objective: </a:t>
            </a:r>
          </a:p>
          <a:p>
            <a:r>
              <a:rPr lang="en-US" i="0" u="none" dirty="0"/>
              <a:t>Get the class to discuss their views of the stakeholders.</a:t>
            </a:r>
          </a:p>
          <a:p>
            <a:endParaRPr lang="en-US" i="0" u="none" dirty="0"/>
          </a:p>
          <a:p>
            <a:r>
              <a:rPr lang="en-US" b="1" i="0" u="none" dirty="0"/>
              <a:t>Builds/Animation: </a:t>
            </a:r>
            <a:r>
              <a:rPr lang="en-US" b="0" i="0" u="none" dirty="0"/>
              <a:t>N/A</a:t>
            </a:r>
          </a:p>
          <a:p>
            <a:endParaRPr lang="en-US" b="1" i="0" u="none" dirty="0"/>
          </a:p>
          <a:p>
            <a:r>
              <a:rPr lang="en-US" b="1" i="0" u="none" dirty="0"/>
              <a:t>Instructions:</a:t>
            </a:r>
            <a:endParaRPr lang="en-US" b="0" i="0" u="none" baseline="0" dirty="0"/>
          </a:p>
          <a:p>
            <a:r>
              <a:rPr lang="en-US" b="0" i="0" u="none" baseline="0" dirty="0"/>
              <a:t>For each stakeholder ask the class what the stakeholders T&amp;E Interest and T&amp;E Concerns</a:t>
            </a:r>
          </a:p>
          <a:p>
            <a:endParaRPr lang="en-US" b="1" i="0" u="none" dirty="0"/>
          </a:p>
          <a:p>
            <a:r>
              <a:rPr lang="en-US" b="1" i="0" u="none" dirty="0"/>
              <a:t>Color Commentator Notes:</a:t>
            </a:r>
          </a:p>
          <a:p>
            <a:endParaRPr lang="en-US" b="1" i="0" u="none" dirty="0"/>
          </a:p>
          <a:p>
            <a:r>
              <a:rPr lang="en-US" b="1" i="0" u="none" dirty="0"/>
              <a:t>References:</a:t>
            </a:r>
            <a:endParaRPr lang="en-US" i="0" u="none" dirty="0"/>
          </a:p>
          <a:p>
            <a:pPr defTabSz="932780">
              <a:defRPr/>
            </a:pPr>
            <a:r>
              <a:rPr lang="en-US" dirty="0"/>
              <a:t>Have the members of the class spend some time thinking about how</a:t>
            </a:r>
            <a:r>
              <a:rPr lang="en-US" baseline="0" dirty="0"/>
              <a:t> each of the above view T&amp;E.  Once complete review with the class and lead into the next slides.</a:t>
            </a:r>
          </a:p>
          <a:p>
            <a:pPr defTabSz="932780">
              <a:defRPr/>
            </a:pPr>
            <a:r>
              <a:rPr lang="en-US" baseline="0" dirty="0"/>
              <a:t>Role in the </a:t>
            </a:r>
            <a:r>
              <a:rPr lang="en-US" baseline="0" dirty="0" err="1"/>
              <a:t>acq</a:t>
            </a:r>
            <a:r>
              <a:rPr lang="en-US" baseline="0" dirty="0"/>
              <a:t> process</a:t>
            </a:r>
          </a:p>
          <a:p>
            <a:pPr defTabSz="932780">
              <a:defRPr/>
            </a:pPr>
            <a:r>
              <a:rPr lang="en-US" baseline="0" dirty="0"/>
              <a:t>Responsibility</a:t>
            </a:r>
          </a:p>
          <a:p>
            <a:pPr defTabSz="932780">
              <a:defRPr/>
            </a:pPr>
            <a:r>
              <a:rPr lang="en-US" baseline="0" dirty="0"/>
              <a:t>T&amp;E interest</a:t>
            </a:r>
          </a:p>
          <a:p>
            <a:pPr defTabSz="932780">
              <a:defRPr/>
            </a:pPr>
            <a:r>
              <a:rPr lang="en-US" baseline="0" dirty="0"/>
              <a:t>T&amp;E Concerns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C2E3-34D7-4791-8C91-B611198C32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dirty="0"/>
              <a:t>Slide Title: </a:t>
            </a:r>
            <a:r>
              <a:rPr lang="en-US" dirty="0"/>
              <a:t>T&amp;E Optimization Campaigns</a:t>
            </a:r>
            <a:endParaRPr lang="en-US" b="1" i="0" u="none" dirty="0"/>
          </a:p>
          <a:p>
            <a:endParaRPr lang="en-US" i="0" u="none" dirty="0"/>
          </a:p>
          <a:p>
            <a:r>
              <a:rPr lang="en-US" b="1" i="0" u="none" dirty="0"/>
              <a:t>Learning Objective: </a:t>
            </a:r>
          </a:p>
          <a:p>
            <a:r>
              <a:rPr lang="en-US" i="0" u="none" dirty="0"/>
              <a:t>Describe what DON T&amp;E is doing to try and ensure healthy infrastructure and test capability</a:t>
            </a:r>
          </a:p>
          <a:p>
            <a:r>
              <a:rPr lang="en-US" b="1" i="0" u="none" dirty="0"/>
              <a:t>Builds/Animation: </a:t>
            </a:r>
            <a:r>
              <a:rPr lang="en-US" b="0" i="0" u="none" dirty="0"/>
              <a:t>N/A</a:t>
            </a:r>
          </a:p>
          <a:p>
            <a:endParaRPr lang="en-US" b="1" i="0" u="none" dirty="0"/>
          </a:p>
          <a:p>
            <a:r>
              <a:rPr lang="en-US" b="1" i="0" u="none" dirty="0"/>
              <a:t>Instructions:</a:t>
            </a:r>
            <a:endParaRPr lang="en-US" b="0" i="0" u="none" baseline="0" dirty="0"/>
          </a:p>
          <a:p>
            <a:r>
              <a:rPr lang="en-US" b="0" i="0" u="none" baseline="0" dirty="0"/>
              <a:t>Go over bullets, note timeline</a:t>
            </a:r>
          </a:p>
          <a:p>
            <a:endParaRPr lang="en-US" b="1" i="0" u="none" dirty="0"/>
          </a:p>
          <a:p>
            <a:r>
              <a:rPr lang="en-US" b="1" i="0" u="none" dirty="0"/>
              <a:t>Color Commentator Notes:</a:t>
            </a:r>
          </a:p>
          <a:p>
            <a:endParaRPr lang="en-US" b="1" i="0" u="none" dirty="0"/>
          </a:p>
          <a:p>
            <a:r>
              <a:rPr lang="en-US" b="1" i="0" u="none" dirty="0"/>
              <a:t>References:</a:t>
            </a:r>
            <a:endParaRPr lang="en-US" i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1C2E3-34D7-4791-8C91-B611198C32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2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dirty="0"/>
              <a:t>Slide Title: </a:t>
            </a:r>
            <a:r>
              <a:rPr lang="en-US" b="0" i="0" u="none" dirty="0"/>
              <a:t>Levels of Inquiries for the </a:t>
            </a:r>
            <a:r>
              <a:rPr lang="en-US" dirty="0"/>
              <a:t>T&amp;E Optimization Campaigns</a:t>
            </a:r>
            <a:endParaRPr lang="en-US" b="1" i="0" u="none" dirty="0"/>
          </a:p>
          <a:p>
            <a:endParaRPr lang="en-US" i="0" u="none" dirty="0"/>
          </a:p>
          <a:p>
            <a:r>
              <a:rPr lang="en-US" b="1" i="0" u="none" dirty="0"/>
              <a:t>Learning Objective: </a:t>
            </a:r>
          </a:p>
          <a:p>
            <a:r>
              <a:rPr lang="en-US" i="0" u="none" dirty="0"/>
              <a:t>Note how big questions filter down to specific questions. </a:t>
            </a:r>
          </a:p>
          <a:p>
            <a:r>
              <a:rPr lang="en-US" b="1" i="0" u="none" dirty="0"/>
              <a:t>Builds/Animation: </a:t>
            </a:r>
            <a:r>
              <a:rPr lang="en-US" b="0" i="0" u="none" dirty="0"/>
              <a:t>N/A</a:t>
            </a:r>
          </a:p>
          <a:p>
            <a:endParaRPr lang="en-US" b="1" i="0" u="none" dirty="0"/>
          </a:p>
          <a:p>
            <a:r>
              <a:rPr lang="en-US" b="1" i="0" u="none" dirty="0"/>
              <a:t>Instructions:</a:t>
            </a:r>
            <a:endParaRPr lang="en-US" b="0" i="0" u="none" baseline="0" dirty="0"/>
          </a:p>
          <a:p>
            <a:r>
              <a:rPr lang="en-US" b="0" i="0" u="none" baseline="0" dirty="0"/>
              <a:t>Go over each level and a few of the lines in each level. </a:t>
            </a:r>
          </a:p>
          <a:p>
            <a:r>
              <a:rPr lang="en-US" b="0" i="0" u="none" dirty="0"/>
              <a:t>As an example. Describe the focus on usage of </a:t>
            </a:r>
            <a:r>
              <a:rPr lang="en-US" b="0" i="0" u="none"/>
              <a:t>under sea warfare (USW) </a:t>
            </a:r>
            <a:r>
              <a:rPr lang="en-US" b="0" i="0" u="none" dirty="0"/>
              <a:t>test ranges and training ranges (is there better way to make use of these for combined test and training purposes. </a:t>
            </a:r>
          </a:p>
          <a:p>
            <a:endParaRPr lang="en-US" b="0" i="0" u="none" dirty="0"/>
          </a:p>
          <a:p>
            <a:r>
              <a:rPr lang="en-US" b="1" i="0" u="none" dirty="0"/>
              <a:t>Color Commentator Notes:</a:t>
            </a:r>
          </a:p>
          <a:p>
            <a:endParaRPr lang="en-US" b="1" i="0" u="none" dirty="0"/>
          </a:p>
          <a:p>
            <a:r>
              <a:rPr lang="en-US" b="1" i="0" u="none" dirty="0"/>
              <a:t>References:</a:t>
            </a:r>
            <a:endParaRPr lang="en-US" i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1C2E3-34D7-4791-8C91-B611198C32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4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dirty="0"/>
              <a:t>Slide Title: </a:t>
            </a:r>
            <a:r>
              <a:rPr lang="en-US" b="0" i="0" u="none" dirty="0"/>
              <a:t>Focus Areas for </a:t>
            </a:r>
            <a:r>
              <a:rPr lang="en-US" dirty="0"/>
              <a:t>T&amp;E Optimization Campaigns</a:t>
            </a:r>
            <a:endParaRPr lang="en-US" b="1" i="0" u="none" dirty="0"/>
          </a:p>
          <a:p>
            <a:endParaRPr lang="en-US" i="0" u="none" dirty="0"/>
          </a:p>
          <a:p>
            <a:r>
              <a:rPr lang="en-US" b="1" i="0" u="none" dirty="0"/>
              <a:t>Learning Objective: </a:t>
            </a:r>
          </a:p>
          <a:p>
            <a:r>
              <a:rPr lang="en-US" i="0" u="none" dirty="0"/>
              <a:t>This section is for awareness, testers may get pulled into supporting effort.</a:t>
            </a:r>
          </a:p>
          <a:p>
            <a:endParaRPr lang="en-US" i="0" u="none" dirty="0"/>
          </a:p>
          <a:p>
            <a:r>
              <a:rPr lang="en-US" b="1" i="0" u="none" dirty="0"/>
              <a:t>Builds/Animation: </a:t>
            </a:r>
            <a:r>
              <a:rPr lang="en-US" b="0" i="0" u="none" dirty="0"/>
              <a:t>N/A</a:t>
            </a:r>
          </a:p>
          <a:p>
            <a:endParaRPr lang="en-US" b="1" i="0" u="none" dirty="0"/>
          </a:p>
          <a:p>
            <a:r>
              <a:rPr lang="en-US" b="1" i="0" u="none" dirty="0"/>
              <a:t>Instructions:</a:t>
            </a:r>
            <a:endParaRPr lang="en-US" b="0" i="0" u="none" baseline="0" dirty="0"/>
          </a:p>
          <a:p>
            <a:r>
              <a:rPr lang="en-US" b="0" i="0" u="none" baseline="0" dirty="0"/>
              <a:t>Describe the different focus areas, ask if anyone has been involved. </a:t>
            </a:r>
          </a:p>
          <a:p>
            <a:endParaRPr lang="en-US" b="1" i="0" u="none" dirty="0"/>
          </a:p>
          <a:p>
            <a:r>
              <a:rPr lang="en-US" b="1" i="0" u="none" dirty="0"/>
              <a:t>Color Commentator Notes:</a:t>
            </a:r>
          </a:p>
          <a:p>
            <a:endParaRPr lang="en-US" b="1" i="0" u="none" dirty="0"/>
          </a:p>
          <a:p>
            <a:r>
              <a:rPr lang="en-US" b="1" i="0" u="none" dirty="0"/>
              <a:t>References:</a:t>
            </a:r>
            <a:endParaRPr lang="en-US" i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1C2E3-34D7-4791-8C91-B611198C32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dirty="0"/>
              <a:t>Slide Title:</a:t>
            </a:r>
          </a:p>
          <a:p>
            <a:endParaRPr lang="en-US" i="0" u="none" dirty="0"/>
          </a:p>
          <a:p>
            <a:r>
              <a:rPr lang="en-US" b="1" i="0" u="none" dirty="0"/>
              <a:t>Learning Objective: </a:t>
            </a:r>
          </a:p>
          <a:p>
            <a:endParaRPr lang="en-US" i="0" u="none" dirty="0"/>
          </a:p>
          <a:p>
            <a:r>
              <a:rPr lang="en-US" b="1" i="0" u="none" dirty="0"/>
              <a:t>Builds/Animation: </a:t>
            </a:r>
            <a:r>
              <a:rPr lang="en-US" b="0" i="0" u="none" dirty="0"/>
              <a:t>N/A</a:t>
            </a:r>
          </a:p>
          <a:p>
            <a:endParaRPr lang="en-US" b="1" i="0" u="none" dirty="0"/>
          </a:p>
          <a:p>
            <a:r>
              <a:rPr lang="en-US" b="1" i="0" u="none" dirty="0"/>
              <a:t>Instructions:</a:t>
            </a:r>
            <a:endParaRPr lang="en-US" b="0" i="0" u="none" baseline="0" dirty="0"/>
          </a:p>
          <a:p>
            <a:endParaRPr lang="en-US" b="0" i="0" u="none" baseline="0" dirty="0"/>
          </a:p>
          <a:p>
            <a:endParaRPr lang="en-US" b="1" i="0" u="none" dirty="0"/>
          </a:p>
          <a:p>
            <a:r>
              <a:rPr lang="en-US" b="1" i="0" u="none" dirty="0"/>
              <a:t>Color Commentator Notes:</a:t>
            </a:r>
          </a:p>
          <a:p>
            <a:endParaRPr lang="en-US" b="1" i="0" u="none" dirty="0"/>
          </a:p>
          <a:p>
            <a:r>
              <a:rPr lang="en-US" b="1" i="0" u="none" dirty="0"/>
              <a:t>References:</a:t>
            </a:r>
            <a:endParaRPr lang="en-US" i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1C2E3-34D7-4791-8C91-B611198C32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BF79-65BF-4BD5-8C95-D8FB6178E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7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BF79-65BF-4BD5-8C95-D8FB6178E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BF79-65BF-4BD5-8C95-D8FB6178E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0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4061">
              <a:lumMod val="75000"/>
            </a:srgbClr>
          </a:solidFill>
          <a:ln w="25400" cap="flat" cmpd="sng" algn="ctr">
            <a:solidFill>
              <a:srgbClr val="24406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88232"/>
            <a:ext cx="711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BD3B90F-0271-441F-B976-0C33EC96A1C4}" type="slidenum">
              <a:rPr smtClean="0">
                <a:solidFill>
                  <a:srgbClr val="F7F7F7"/>
                </a:solidFill>
              </a:rPr>
              <a:pPr/>
              <a:t>‹#›</a:t>
            </a:fld>
            <a:endParaRPr dirty="0">
              <a:solidFill>
                <a:srgbClr val="F7F7F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828800"/>
            <a:ext cx="9753600" cy="2413000"/>
          </a:xfrm>
        </p:spPr>
        <p:txBody>
          <a:bodyPr anchor="t">
            <a:normAutofit/>
          </a:bodyPr>
          <a:lstStyle>
            <a:lvl1pPr algn="l">
              <a:defRPr sz="4400" b="1" cap="none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Module/Part Title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68" y="4284155"/>
            <a:ext cx="2466932" cy="2209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/>
          <p:cNvGrpSpPr/>
          <p:nvPr userDrawn="1"/>
        </p:nvGrpSpPr>
        <p:grpSpPr>
          <a:xfrm>
            <a:off x="1219200" y="4284156"/>
            <a:ext cx="10972800" cy="225079"/>
            <a:chOff x="534692" y="4495800"/>
            <a:chExt cx="8609308" cy="2250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/>
            <p:cNvSpPr/>
            <p:nvPr userDrawn="1"/>
          </p:nvSpPr>
          <p:spPr>
            <a:xfrm rot="16200000">
              <a:off x="4788546" y="241947"/>
              <a:ext cx="101600" cy="8609308"/>
            </a:xfrm>
            <a:prstGeom prst="rect">
              <a:avLst/>
            </a:prstGeom>
            <a:solidFill>
              <a:srgbClr val="F4BF3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Isosceles Triangle 24"/>
            <p:cNvSpPr/>
            <p:nvPr userDrawn="1"/>
          </p:nvSpPr>
          <p:spPr>
            <a:xfrm rot="10800000">
              <a:off x="990600" y="4495800"/>
              <a:ext cx="304800" cy="225079"/>
            </a:xfrm>
            <a:prstGeom prst="triangle">
              <a:avLst/>
            </a:prstGeom>
            <a:solidFill>
              <a:srgbClr val="F4BF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4648200"/>
            <a:ext cx="7213600" cy="15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  <a:lvl2pPr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organization name/subtitle</a:t>
            </a:r>
          </a:p>
        </p:txBody>
      </p:sp>
    </p:spTree>
    <p:extLst>
      <p:ext uri="{BB962C8B-B14F-4D97-AF65-F5344CB8AC3E}">
        <p14:creationId xmlns:p14="http://schemas.microsoft.com/office/powerpoint/2010/main" val="302769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8" y="1031143"/>
            <a:ext cx="1468713" cy="14687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2946400" y="0"/>
            <a:ext cx="92456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solidFill>
                <a:srgbClr val="F7F7F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1" y="774700"/>
            <a:ext cx="6502400" cy="1143000"/>
          </a:xfrm>
        </p:spPr>
        <p:txBody>
          <a:bodyPr/>
          <a:lstStyle>
            <a:lvl1pPr>
              <a:defRPr sz="6000" b="1">
                <a:solidFill>
                  <a:srgbClr val="1B3049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D3B90F-0271-441F-B976-0C33EC96A1C4}" type="slidenum">
              <a:rPr smtClean="0">
                <a:solidFill>
                  <a:srgbClr val="F7F7F7"/>
                </a:solidFill>
              </a:rPr>
              <a:pPr/>
              <a:t>‹#›</a:t>
            </a:fld>
            <a:endParaRPr dirty="0">
              <a:solidFill>
                <a:srgbClr val="F7F7F7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7891" y="0"/>
            <a:ext cx="2913531" cy="6858000"/>
          </a:xfrm>
          <a:prstGeom prst="rect">
            <a:avLst/>
          </a:prstGeom>
          <a:solidFill>
            <a:srgbClr val="1B3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solidFill>
                <a:srgbClr val="F7F7F7"/>
              </a:solidFill>
            </a:endParaRPr>
          </a:p>
        </p:txBody>
      </p:sp>
      <p:sp>
        <p:nvSpPr>
          <p:cNvPr id="9" name="Rectangular Callout 8"/>
          <p:cNvSpPr/>
          <p:nvPr userDrawn="1"/>
        </p:nvSpPr>
        <p:spPr>
          <a:xfrm>
            <a:off x="1727200" y="533400"/>
            <a:ext cx="1991240" cy="1625600"/>
          </a:xfrm>
          <a:prstGeom prst="wedgeRectCallout">
            <a:avLst>
              <a:gd name="adj1" fmla="val 65719"/>
              <a:gd name="adj2" fmla="val -21805"/>
            </a:avLst>
          </a:prstGeom>
          <a:solidFill>
            <a:srgbClr val="F4BF39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7F7F7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113220" y="635000"/>
            <a:ext cx="1219200" cy="1422400"/>
          </a:xfrm>
        </p:spPr>
        <p:txBody>
          <a:bodyPr>
            <a:noAutofit/>
          </a:bodyPr>
          <a:lstStyle>
            <a:lvl1pPr marL="0" indent="0" algn="ctr">
              <a:buNone/>
              <a:defRPr sz="8800">
                <a:solidFill>
                  <a:schemeClr val="bg1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946400" y="2823839"/>
            <a:ext cx="9245600" cy="403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2120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0" y="5870053"/>
            <a:ext cx="12192293" cy="992732"/>
          </a:xfrm>
          <a:custGeom>
            <a:avLst/>
            <a:gdLst>
              <a:gd name="connsiteX0" fmla="*/ 0 w 7848600"/>
              <a:gd name="connsiteY0" fmla="*/ 0 h 740664"/>
              <a:gd name="connsiteX1" fmla="*/ 7848600 w 7848600"/>
              <a:gd name="connsiteY1" fmla="*/ 0 h 740664"/>
              <a:gd name="connsiteX2" fmla="*/ 7848600 w 7848600"/>
              <a:gd name="connsiteY2" fmla="*/ 740664 h 740664"/>
              <a:gd name="connsiteX3" fmla="*/ 0 w 7848600"/>
              <a:gd name="connsiteY3" fmla="*/ 740664 h 740664"/>
              <a:gd name="connsiteX4" fmla="*/ 0 w 7848600"/>
              <a:gd name="connsiteY4" fmla="*/ 0 h 740664"/>
              <a:gd name="connsiteX0" fmla="*/ 0 w 7848600"/>
              <a:gd name="connsiteY0" fmla="*/ 3831 h 744495"/>
              <a:gd name="connsiteX1" fmla="*/ 690044 w 7848600"/>
              <a:gd name="connsiteY1" fmla="*/ 0 h 744495"/>
              <a:gd name="connsiteX2" fmla="*/ 7848600 w 7848600"/>
              <a:gd name="connsiteY2" fmla="*/ 3831 h 744495"/>
              <a:gd name="connsiteX3" fmla="*/ 7848600 w 7848600"/>
              <a:gd name="connsiteY3" fmla="*/ 744495 h 744495"/>
              <a:gd name="connsiteX4" fmla="*/ 0 w 7848600"/>
              <a:gd name="connsiteY4" fmla="*/ 744495 h 744495"/>
              <a:gd name="connsiteX5" fmla="*/ 0 w 7848600"/>
              <a:gd name="connsiteY5" fmla="*/ 3831 h 744495"/>
              <a:gd name="connsiteX0" fmla="*/ 0 w 7848600"/>
              <a:gd name="connsiteY0" fmla="*/ 3831 h 744495"/>
              <a:gd name="connsiteX1" fmla="*/ 690044 w 7848600"/>
              <a:gd name="connsiteY1" fmla="*/ 0 h 744495"/>
              <a:gd name="connsiteX2" fmla="*/ 915996 w 7848600"/>
              <a:gd name="connsiteY2" fmla="*/ 1 h 744495"/>
              <a:gd name="connsiteX3" fmla="*/ 7848600 w 7848600"/>
              <a:gd name="connsiteY3" fmla="*/ 3831 h 744495"/>
              <a:gd name="connsiteX4" fmla="*/ 7848600 w 7848600"/>
              <a:gd name="connsiteY4" fmla="*/ 744495 h 744495"/>
              <a:gd name="connsiteX5" fmla="*/ 0 w 7848600"/>
              <a:gd name="connsiteY5" fmla="*/ 744495 h 744495"/>
              <a:gd name="connsiteX6" fmla="*/ 0 w 7848600"/>
              <a:gd name="connsiteY6" fmla="*/ 3831 h 744495"/>
              <a:gd name="connsiteX0" fmla="*/ 0 w 7848600"/>
              <a:gd name="connsiteY0" fmla="*/ 3831 h 744495"/>
              <a:gd name="connsiteX1" fmla="*/ 690044 w 7848600"/>
              <a:gd name="connsiteY1" fmla="*/ 0 h 744495"/>
              <a:gd name="connsiteX2" fmla="*/ 915996 w 7848600"/>
              <a:gd name="connsiteY2" fmla="*/ 1 h 744495"/>
              <a:gd name="connsiteX3" fmla="*/ 1149009 w 7848600"/>
              <a:gd name="connsiteY3" fmla="*/ 1 h 744495"/>
              <a:gd name="connsiteX4" fmla="*/ 7848600 w 7848600"/>
              <a:gd name="connsiteY4" fmla="*/ 3831 h 744495"/>
              <a:gd name="connsiteX5" fmla="*/ 7848600 w 7848600"/>
              <a:gd name="connsiteY5" fmla="*/ 744495 h 744495"/>
              <a:gd name="connsiteX6" fmla="*/ 0 w 7848600"/>
              <a:gd name="connsiteY6" fmla="*/ 744495 h 744495"/>
              <a:gd name="connsiteX7" fmla="*/ 0 w 7848600"/>
              <a:gd name="connsiteY7" fmla="*/ 3831 h 744495"/>
              <a:gd name="connsiteX0" fmla="*/ 0 w 7848600"/>
              <a:gd name="connsiteY0" fmla="*/ 3831 h 744495"/>
              <a:gd name="connsiteX1" fmla="*/ 690044 w 7848600"/>
              <a:gd name="connsiteY1" fmla="*/ 0 h 744495"/>
              <a:gd name="connsiteX2" fmla="*/ 912466 w 7848600"/>
              <a:gd name="connsiteY2" fmla="*/ 151812 h 744495"/>
              <a:gd name="connsiteX3" fmla="*/ 1149009 w 7848600"/>
              <a:gd name="connsiteY3" fmla="*/ 1 h 744495"/>
              <a:gd name="connsiteX4" fmla="*/ 7848600 w 7848600"/>
              <a:gd name="connsiteY4" fmla="*/ 3831 h 744495"/>
              <a:gd name="connsiteX5" fmla="*/ 7848600 w 7848600"/>
              <a:gd name="connsiteY5" fmla="*/ 744495 h 744495"/>
              <a:gd name="connsiteX6" fmla="*/ 0 w 7848600"/>
              <a:gd name="connsiteY6" fmla="*/ 744495 h 744495"/>
              <a:gd name="connsiteX7" fmla="*/ 0 w 7848600"/>
              <a:gd name="connsiteY7" fmla="*/ 3831 h 744495"/>
              <a:gd name="connsiteX0" fmla="*/ 0 w 7848600"/>
              <a:gd name="connsiteY0" fmla="*/ 7362 h 748026"/>
              <a:gd name="connsiteX1" fmla="*/ 760654 w 7848600"/>
              <a:gd name="connsiteY1" fmla="*/ 0 h 748026"/>
              <a:gd name="connsiteX2" fmla="*/ 912466 w 7848600"/>
              <a:gd name="connsiteY2" fmla="*/ 155343 h 748026"/>
              <a:gd name="connsiteX3" fmla="*/ 1149009 w 7848600"/>
              <a:gd name="connsiteY3" fmla="*/ 3532 h 748026"/>
              <a:gd name="connsiteX4" fmla="*/ 7848600 w 7848600"/>
              <a:gd name="connsiteY4" fmla="*/ 7362 h 748026"/>
              <a:gd name="connsiteX5" fmla="*/ 7848600 w 7848600"/>
              <a:gd name="connsiteY5" fmla="*/ 748026 h 748026"/>
              <a:gd name="connsiteX6" fmla="*/ 0 w 7848600"/>
              <a:gd name="connsiteY6" fmla="*/ 748026 h 748026"/>
              <a:gd name="connsiteX7" fmla="*/ 0 w 7848600"/>
              <a:gd name="connsiteY7" fmla="*/ 7362 h 748026"/>
              <a:gd name="connsiteX0" fmla="*/ 0 w 7848600"/>
              <a:gd name="connsiteY0" fmla="*/ 7362 h 748026"/>
              <a:gd name="connsiteX1" fmla="*/ 760654 w 7848600"/>
              <a:gd name="connsiteY1" fmla="*/ 0 h 748026"/>
              <a:gd name="connsiteX2" fmla="*/ 912466 w 7848600"/>
              <a:gd name="connsiteY2" fmla="*/ 155343 h 748026"/>
              <a:gd name="connsiteX3" fmla="*/ 1081930 w 7848600"/>
              <a:gd name="connsiteY3" fmla="*/ 3532 h 748026"/>
              <a:gd name="connsiteX4" fmla="*/ 7848600 w 7848600"/>
              <a:gd name="connsiteY4" fmla="*/ 7362 h 748026"/>
              <a:gd name="connsiteX5" fmla="*/ 7848600 w 7848600"/>
              <a:gd name="connsiteY5" fmla="*/ 748026 h 748026"/>
              <a:gd name="connsiteX6" fmla="*/ 0 w 7848600"/>
              <a:gd name="connsiteY6" fmla="*/ 748026 h 748026"/>
              <a:gd name="connsiteX7" fmla="*/ 0 w 7848600"/>
              <a:gd name="connsiteY7" fmla="*/ 7362 h 748026"/>
              <a:gd name="connsiteX0" fmla="*/ 0 w 7848600"/>
              <a:gd name="connsiteY0" fmla="*/ 3832 h 744496"/>
              <a:gd name="connsiteX1" fmla="*/ 757124 w 7848600"/>
              <a:gd name="connsiteY1" fmla="*/ 0 h 744496"/>
              <a:gd name="connsiteX2" fmla="*/ 912466 w 7848600"/>
              <a:gd name="connsiteY2" fmla="*/ 151813 h 744496"/>
              <a:gd name="connsiteX3" fmla="*/ 1081930 w 7848600"/>
              <a:gd name="connsiteY3" fmla="*/ 2 h 744496"/>
              <a:gd name="connsiteX4" fmla="*/ 7848600 w 7848600"/>
              <a:gd name="connsiteY4" fmla="*/ 3832 h 744496"/>
              <a:gd name="connsiteX5" fmla="*/ 7848600 w 7848600"/>
              <a:gd name="connsiteY5" fmla="*/ 744496 h 744496"/>
              <a:gd name="connsiteX6" fmla="*/ 0 w 7848600"/>
              <a:gd name="connsiteY6" fmla="*/ 744496 h 744496"/>
              <a:gd name="connsiteX7" fmla="*/ 0 w 7848600"/>
              <a:gd name="connsiteY7" fmla="*/ 3832 h 744496"/>
              <a:gd name="connsiteX0" fmla="*/ 0 w 7848600"/>
              <a:gd name="connsiteY0" fmla="*/ 3830 h 744494"/>
              <a:gd name="connsiteX1" fmla="*/ 743002 w 7848600"/>
              <a:gd name="connsiteY1" fmla="*/ 3529 h 744494"/>
              <a:gd name="connsiteX2" fmla="*/ 912466 w 7848600"/>
              <a:gd name="connsiteY2" fmla="*/ 151811 h 744494"/>
              <a:gd name="connsiteX3" fmla="*/ 1081930 w 7848600"/>
              <a:gd name="connsiteY3" fmla="*/ 0 h 744494"/>
              <a:gd name="connsiteX4" fmla="*/ 7848600 w 7848600"/>
              <a:gd name="connsiteY4" fmla="*/ 3830 h 744494"/>
              <a:gd name="connsiteX5" fmla="*/ 7848600 w 7848600"/>
              <a:gd name="connsiteY5" fmla="*/ 744494 h 744494"/>
              <a:gd name="connsiteX6" fmla="*/ 0 w 7848600"/>
              <a:gd name="connsiteY6" fmla="*/ 744494 h 744494"/>
              <a:gd name="connsiteX7" fmla="*/ 0 w 7848600"/>
              <a:gd name="connsiteY7" fmla="*/ 3830 h 744494"/>
              <a:gd name="connsiteX0" fmla="*/ 0 w 7848600"/>
              <a:gd name="connsiteY0" fmla="*/ 3832 h 744496"/>
              <a:gd name="connsiteX1" fmla="*/ 760654 w 7848600"/>
              <a:gd name="connsiteY1" fmla="*/ 0 h 744496"/>
              <a:gd name="connsiteX2" fmla="*/ 912466 w 7848600"/>
              <a:gd name="connsiteY2" fmla="*/ 151813 h 744496"/>
              <a:gd name="connsiteX3" fmla="*/ 1081930 w 7848600"/>
              <a:gd name="connsiteY3" fmla="*/ 2 h 744496"/>
              <a:gd name="connsiteX4" fmla="*/ 7848600 w 7848600"/>
              <a:gd name="connsiteY4" fmla="*/ 3832 h 744496"/>
              <a:gd name="connsiteX5" fmla="*/ 7848600 w 7848600"/>
              <a:gd name="connsiteY5" fmla="*/ 744496 h 744496"/>
              <a:gd name="connsiteX6" fmla="*/ 0 w 7848600"/>
              <a:gd name="connsiteY6" fmla="*/ 744496 h 744496"/>
              <a:gd name="connsiteX7" fmla="*/ 0 w 7848600"/>
              <a:gd name="connsiteY7" fmla="*/ 3832 h 744496"/>
              <a:gd name="connsiteX0" fmla="*/ 0 w 7848600"/>
              <a:gd name="connsiteY0" fmla="*/ 3830 h 744494"/>
              <a:gd name="connsiteX1" fmla="*/ 764185 w 7848600"/>
              <a:gd name="connsiteY1" fmla="*/ 7059 h 744494"/>
              <a:gd name="connsiteX2" fmla="*/ 912466 w 7848600"/>
              <a:gd name="connsiteY2" fmla="*/ 151811 h 744494"/>
              <a:gd name="connsiteX3" fmla="*/ 1081930 w 7848600"/>
              <a:gd name="connsiteY3" fmla="*/ 0 h 744494"/>
              <a:gd name="connsiteX4" fmla="*/ 7848600 w 7848600"/>
              <a:gd name="connsiteY4" fmla="*/ 3830 h 744494"/>
              <a:gd name="connsiteX5" fmla="*/ 7848600 w 7848600"/>
              <a:gd name="connsiteY5" fmla="*/ 744494 h 744494"/>
              <a:gd name="connsiteX6" fmla="*/ 0 w 7848600"/>
              <a:gd name="connsiteY6" fmla="*/ 744494 h 744494"/>
              <a:gd name="connsiteX7" fmla="*/ 0 w 7848600"/>
              <a:gd name="connsiteY7" fmla="*/ 3830 h 744494"/>
              <a:gd name="connsiteX0" fmla="*/ 0 w 7848600"/>
              <a:gd name="connsiteY0" fmla="*/ 299 h 740963"/>
              <a:gd name="connsiteX1" fmla="*/ 764185 w 7848600"/>
              <a:gd name="connsiteY1" fmla="*/ 3528 h 740963"/>
              <a:gd name="connsiteX2" fmla="*/ 912466 w 7848600"/>
              <a:gd name="connsiteY2" fmla="*/ 148280 h 740963"/>
              <a:gd name="connsiteX3" fmla="*/ 1057216 w 7848600"/>
              <a:gd name="connsiteY3" fmla="*/ 0 h 740963"/>
              <a:gd name="connsiteX4" fmla="*/ 7848600 w 7848600"/>
              <a:gd name="connsiteY4" fmla="*/ 299 h 740963"/>
              <a:gd name="connsiteX5" fmla="*/ 7848600 w 7848600"/>
              <a:gd name="connsiteY5" fmla="*/ 740963 h 740963"/>
              <a:gd name="connsiteX6" fmla="*/ 0 w 7848600"/>
              <a:gd name="connsiteY6" fmla="*/ 740963 h 740963"/>
              <a:gd name="connsiteX7" fmla="*/ 0 w 7848600"/>
              <a:gd name="connsiteY7" fmla="*/ 299 h 740963"/>
              <a:gd name="connsiteX0" fmla="*/ 0 w 7848600"/>
              <a:gd name="connsiteY0" fmla="*/ 299 h 740963"/>
              <a:gd name="connsiteX1" fmla="*/ 764185 w 7848600"/>
              <a:gd name="connsiteY1" fmla="*/ 3528 h 740963"/>
              <a:gd name="connsiteX2" fmla="*/ 915997 w 7848600"/>
              <a:gd name="connsiteY2" fmla="*/ 144750 h 740963"/>
              <a:gd name="connsiteX3" fmla="*/ 1057216 w 7848600"/>
              <a:gd name="connsiteY3" fmla="*/ 0 h 740963"/>
              <a:gd name="connsiteX4" fmla="*/ 7848600 w 7848600"/>
              <a:gd name="connsiteY4" fmla="*/ 299 h 740963"/>
              <a:gd name="connsiteX5" fmla="*/ 7848600 w 7848600"/>
              <a:gd name="connsiteY5" fmla="*/ 740963 h 740963"/>
              <a:gd name="connsiteX6" fmla="*/ 0 w 7848600"/>
              <a:gd name="connsiteY6" fmla="*/ 740963 h 740963"/>
              <a:gd name="connsiteX7" fmla="*/ 0 w 7848600"/>
              <a:gd name="connsiteY7" fmla="*/ 299 h 740963"/>
              <a:gd name="connsiteX0" fmla="*/ 0 w 9172074"/>
              <a:gd name="connsiteY0" fmla="*/ 8021 h 748685"/>
              <a:gd name="connsiteX1" fmla="*/ 764185 w 9172074"/>
              <a:gd name="connsiteY1" fmla="*/ 11250 h 748685"/>
              <a:gd name="connsiteX2" fmla="*/ 915997 w 9172074"/>
              <a:gd name="connsiteY2" fmla="*/ 152472 h 748685"/>
              <a:gd name="connsiteX3" fmla="*/ 1057216 w 9172074"/>
              <a:gd name="connsiteY3" fmla="*/ 7722 h 748685"/>
              <a:gd name="connsiteX4" fmla="*/ 9172074 w 9172074"/>
              <a:gd name="connsiteY4" fmla="*/ 0 h 748685"/>
              <a:gd name="connsiteX5" fmla="*/ 7848600 w 9172074"/>
              <a:gd name="connsiteY5" fmla="*/ 748685 h 748685"/>
              <a:gd name="connsiteX6" fmla="*/ 0 w 9172074"/>
              <a:gd name="connsiteY6" fmla="*/ 748685 h 748685"/>
              <a:gd name="connsiteX7" fmla="*/ 0 w 9172074"/>
              <a:gd name="connsiteY7" fmla="*/ 8021 h 748685"/>
              <a:gd name="connsiteX0" fmla="*/ 0 w 9271971"/>
              <a:gd name="connsiteY0" fmla="*/ 8021 h 770743"/>
              <a:gd name="connsiteX1" fmla="*/ 764185 w 9271971"/>
              <a:gd name="connsiteY1" fmla="*/ 11250 h 770743"/>
              <a:gd name="connsiteX2" fmla="*/ 915997 w 9271971"/>
              <a:gd name="connsiteY2" fmla="*/ 152472 h 770743"/>
              <a:gd name="connsiteX3" fmla="*/ 1057216 w 9271971"/>
              <a:gd name="connsiteY3" fmla="*/ 7722 h 770743"/>
              <a:gd name="connsiteX4" fmla="*/ 9172074 w 9271971"/>
              <a:gd name="connsiteY4" fmla="*/ 0 h 770743"/>
              <a:gd name="connsiteX5" fmla="*/ 9144000 w 9271971"/>
              <a:gd name="connsiteY5" fmla="*/ 770743 h 770743"/>
              <a:gd name="connsiteX6" fmla="*/ 7848600 w 9271971"/>
              <a:gd name="connsiteY6" fmla="*/ 748685 h 770743"/>
              <a:gd name="connsiteX7" fmla="*/ 0 w 9271971"/>
              <a:gd name="connsiteY7" fmla="*/ 748685 h 770743"/>
              <a:gd name="connsiteX8" fmla="*/ 0 w 9271971"/>
              <a:gd name="connsiteY8" fmla="*/ 8021 h 770743"/>
              <a:gd name="connsiteX0" fmla="*/ 0 w 9172074"/>
              <a:gd name="connsiteY0" fmla="*/ 8021 h 770743"/>
              <a:gd name="connsiteX1" fmla="*/ 764185 w 9172074"/>
              <a:gd name="connsiteY1" fmla="*/ 11250 h 770743"/>
              <a:gd name="connsiteX2" fmla="*/ 915997 w 9172074"/>
              <a:gd name="connsiteY2" fmla="*/ 152472 h 770743"/>
              <a:gd name="connsiteX3" fmla="*/ 1057216 w 9172074"/>
              <a:gd name="connsiteY3" fmla="*/ 7722 h 770743"/>
              <a:gd name="connsiteX4" fmla="*/ 9172074 w 9172074"/>
              <a:gd name="connsiteY4" fmla="*/ 0 h 770743"/>
              <a:gd name="connsiteX5" fmla="*/ 9144000 w 9172074"/>
              <a:gd name="connsiteY5" fmla="*/ 770743 h 770743"/>
              <a:gd name="connsiteX6" fmla="*/ 7848600 w 9172074"/>
              <a:gd name="connsiteY6" fmla="*/ 748685 h 770743"/>
              <a:gd name="connsiteX7" fmla="*/ 0 w 9172074"/>
              <a:gd name="connsiteY7" fmla="*/ 748685 h 770743"/>
              <a:gd name="connsiteX8" fmla="*/ 0 w 9172074"/>
              <a:gd name="connsiteY8" fmla="*/ 8021 h 770743"/>
              <a:gd name="connsiteX0" fmla="*/ 0 w 9172095"/>
              <a:gd name="connsiteY0" fmla="*/ 8021 h 770743"/>
              <a:gd name="connsiteX1" fmla="*/ 764185 w 9172095"/>
              <a:gd name="connsiteY1" fmla="*/ 11250 h 770743"/>
              <a:gd name="connsiteX2" fmla="*/ 915997 w 9172095"/>
              <a:gd name="connsiteY2" fmla="*/ 152472 h 770743"/>
              <a:gd name="connsiteX3" fmla="*/ 1057216 w 9172095"/>
              <a:gd name="connsiteY3" fmla="*/ 7722 h 770743"/>
              <a:gd name="connsiteX4" fmla="*/ 9172074 w 9172095"/>
              <a:gd name="connsiteY4" fmla="*/ 0 h 770743"/>
              <a:gd name="connsiteX5" fmla="*/ 9144000 w 9172095"/>
              <a:gd name="connsiteY5" fmla="*/ 770743 h 770743"/>
              <a:gd name="connsiteX6" fmla="*/ 7848600 w 9172095"/>
              <a:gd name="connsiteY6" fmla="*/ 748685 h 770743"/>
              <a:gd name="connsiteX7" fmla="*/ 0 w 9172095"/>
              <a:gd name="connsiteY7" fmla="*/ 748685 h 770743"/>
              <a:gd name="connsiteX8" fmla="*/ 0 w 9172095"/>
              <a:gd name="connsiteY8" fmla="*/ 8021 h 770743"/>
              <a:gd name="connsiteX0" fmla="*/ 0 w 9165170"/>
              <a:gd name="connsiteY0" fmla="*/ 299 h 763021"/>
              <a:gd name="connsiteX1" fmla="*/ 764185 w 9165170"/>
              <a:gd name="connsiteY1" fmla="*/ 3528 h 763021"/>
              <a:gd name="connsiteX2" fmla="*/ 915997 w 9165170"/>
              <a:gd name="connsiteY2" fmla="*/ 144750 h 763021"/>
              <a:gd name="connsiteX3" fmla="*/ 1057216 w 9165170"/>
              <a:gd name="connsiteY3" fmla="*/ 0 h 763021"/>
              <a:gd name="connsiteX4" fmla="*/ 9165147 w 9165170"/>
              <a:gd name="connsiteY4" fmla="*/ 9596 h 763021"/>
              <a:gd name="connsiteX5" fmla="*/ 9144000 w 9165170"/>
              <a:gd name="connsiteY5" fmla="*/ 763021 h 763021"/>
              <a:gd name="connsiteX6" fmla="*/ 7848600 w 9165170"/>
              <a:gd name="connsiteY6" fmla="*/ 740963 h 763021"/>
              <a:gd name="connsiteX7" fmla="*/ 0 w 9165170"/>
              <a:gd name="connsiteY7" fmla="*/ 740963 h 763021"/>
              <a:gd name="connsiteX8" fmla="*/ 0 w 9165170"/>
              <a:gd name="connsiteY8" fmla="*/ 299 h 763021"/>
              <a:gd name="connsiteX0" fmla="*/ 0 w 9144403"/>
              <a:gd name="connsiteY0" fmla="*/ 299 h 763021"/>
              <a:gd name="connsiteX1" fmla="*/ 764185 w 9144403"/>
              <a:gd name="connsiteY1" fmla="*/ 3528 h 763021"/>
              <a:gd name="connsiteX2" fmla="*/ 915997 w 9144403"/>
              <a:gd name="connsiteY2" fmla="*/ 144750 h 763021"/>
              <a:gd name="connsiteX3" fmla="*/ 1057216 w 9144403"/>
              <a:gd name="connsiteY3" fmla="*/ 0 h 763021"/>
              <a:gd name="connsiteX4" fmla="*/ 9144366 w 9144403"/>
              <a:gd name="connsiteY4" fmla="*/ 9596 h 763021"/>
              <a:gd name="connsiteX5" fmla="*/ 9144000 w 9144403"/>
              <a:gd name="connsiteY5" fmla="*/ 763021 h 763021"/>
              <a:gd name="connsiteX6" fmla="*/ 7848600 w 9144403"/>
              <a:gd name="connsiteY6" fmla="*/ 740963 h 763021"/>
              <a:gd name="connsiteX7" fmla="*/ 0 w 9144403"/>
              <a:gd name="connsiteY7" fmla="*/ 740963 h 763021"/>
              <a:gd name="connsiteX8" fmla="*/ 0 w 9144403"/>
              <a:gd name="connsiteY8" fmla="*/ 299 h 763021"/>
              <a:gd name="connsiteX0" fmla="*/ 0 w 9148046"/>
              <a:gd name="connsiteY0" fmla="*/ 299 h 763021"/>
              <a:gd name="connsiteX1" fmla="*/ 764185 w 9148046"/>
              <a:gd name="connsiteY1" fmla="*/ 3528 h 763021"/>
              <a:gd name="connsiteX2" fmla="*/ 915997 w 9148046"/>
              <a:gd name="connsiteY2" fmla="*/ 144750 h 763021"/>
              <a:gd name="connsiteX3" fmla="*/ 1057216 w 9148046"/>
              <a:gd name="connsiteY3" fmla="*/ 0 h 763021"/>
              <a:gd name="connsiteX4" fmla="*/ 9144366 w 9148046"/>
              <a:gd name="connsiteY4" fmla="*/ 9596 h 763021"/>
              <a:gd name="connsiteX5" fmla="*/ 9144000 w 9148046"/>
              <a:gd name="connsiteY5" fmla="*/ 763021 h 763021"/>
              <a:gd name="connsiteX6" fmla="*/ 7848600 w 9148046"/>
              <a:gd name="connsiteY6" fmla="*/ 740963 h 763021"/>
              <a:gd name="connsiteX7" fmla="*/ 0 w 9148046"/>
              <a:gd name="connsiteY7" fmla="*/ 740963 h 763021"/>
              <a:gd name="connsiteX8" fmla="*/ 0 w 9148046"/>
              <a:gd name="connsiteY8" fmla="*/ 299 h 763021"/>
              <a:gd name="connsiteX0" fmla="*/ 0 w 9146966"/>
              <a:gd name="connsiteY0" fmla="*/ 299 h 763021"/>
              <a:gd name="connsiteX1" fmla="*/ 764185 w 9146966"/>
              <a:gd name="connsiteY1" fmla="*/ 3528 h 763021"/>
              <a:gd name="connsiteX2" fmla="*/ 915997 w 9146966"/>
              <a:gd name="connsiteY2" fmla="*/ 144750 h 763021"/>
              <a:gd name="connsiteX3" fmla="*/ 1057216 w 9146966"/>
              <a:gd name="connsiteY3" fmla="*/ 0 h 763021"/>
              <a:gd name="connsiteX4" fmla="*/ 9139748 w 9146966"/>
              <a:gd name="connsiteY4" fmla="*/ 4977 h 763021"/>
              <a:gd name="connsiteX5" fmla="*/ 9144000 w 9146966"/>
              <a:gd name="connsiteY5" fmla="*/ 763021 h 763021"/>
              <a:gd name="connsiteX6" fmla="*/ 7848600 w 9146966"/>
              <a:gd name="connsiteY6" fmla="*/ 740963 h 763021"/>
              <a:gd name="connsiteX7" fmla="*/ 0 w 9146966"/>
              <a:gd name="connsiteY7" fmla="*/ 740963 h 763021"/>
              <a:gd name="connsiteX8" fmla="*/ 0 w 9146966"/>
              <a:gd name="connsiteY8" fmla="*/ 299 h 763021"/>
              <a:gd name="connsiteX0" fmla="*/ 0 w 9146966"/>
              <a:gd name="connsiteY0" fmla="*/ 299 h 751476"/>
              <a:gd name="connsiteX1" fmla="*/ 764185 w 9146966"/>
              <a:gd name="connsiteY1" fmla="*/ 3528 h 751476"/>
              <a:gd name="connsiteX2" fmla="*/ 915997 w 9146966"/>
              <a:gd name="connsiteY2" fmla="*/ 144750 h 751476"/>
              <a:gd name="connsiteX3" fmla="*/ 1057216 w 9146966"/>
              <a:gd name="connsiteY3" fmla="*/ 0 h 751476"/>
              <a:gd name="connsiteX4" fmla="*/ 9139748 w 9146966"/>
              <a:gd name="connsiteY4" fmla="*/ 4977 h 751476"/>
              <a:gd name="connsiteX5" fmla="*/ 9144000 w 9146966"/>
              <a:gd name="connsiteY5" fmla="*/ 751476 h 751476"/>
              <a:gd name="connsiteX6" fmla="*/ 7848600 w 9146966"/>
              <a:gd name="connsiteY6" fmla="*/ 740963 h 751476"/>
              <a:gd name="connsiteX7" fmla="*/ 0 w 9146966"/>
              <a:gd name="connsiteY7" fmla="*/ 740963 h 751476"/>
              <a:gd name="connsiteX8" fmla="*/ 0 w 9146966"/>
              <a:gd name="connsiteY8" fmla="*/ 299 h 751476"/>
              <a:gd name="connsiteX0" fmla="*/ 0 w 9146966"/>
              <a:gd name="connsiteY0" fmla="*/ 299 h 751476"/>
              <a:gd name="connsiteX1" fmla="*/ 764185 w 9146966"/>
              <a:gd name="connsiteY1" fmla="*/ 3528 h 751476"/>
              <a:gd name="connsiteX2" fmla="*/ 915997 w 9146966"/>
              <a:gd name="connsiteY2" fmla="*/ 144750 h 751476"/>
              <a:gd name="connsiteX3" fmla="*/ 1057216 w 9146966"/>
              <a:gd name="connsiteY3" fmla="*/ 0 h 751476"/>
              <a:gd name="connsiteX4" fmla="*/ 9139748 w 9146966"/>
              <a:gd name="connsiteY4" fmla="*/ 4977 h 751476"/>
              <a:gd name="connsiteX5" fmla="*/ 9144000 w 9146966"/>
              <a:gd name="connsiteY5" fmla="*/ 751476 h 751476"/>
              <a:gd name="connsiteX6" fmla="*/ 0 w 9146966"/>
              <a:gd name="connsiteY6" fmla="*/ 740963 h 751476"/>
              <a:gd name="connsiteX7" fmla="*/ 0 w 9146966"/>
              <a:gd name="connsiteY7" fmla="*/ 299 h 751476"/>
              <a:gd name="connsiteX0" fmla="*/ 0 w 9146966"/>
              <a:gd name="connsiteY0" fmla="*/ 299 h 744549"/>
              <a:gd name="connsiteX1" fmla="*/ 764185 w 9146966"/>
              <a:gd name="connsiteY1" fmla="*/ 3528 h 744549"/>
              <a:gd name="connsiteX2" fmla="*/ 915997 w 9146966"/>
              <a:gd name="connsiteY2" fmla="*/ 144750 h 744549"/>
              <a:gd name="connsiteX3" fmla="*/ 1057216 w 9146966"/>
              <a:gd name="connsiteY3" fmla="*/ 0 h 744549"/>
              <a:gd name="connsiteX4" fmla="*/ 9139748 w 9146966"/>
              <a:gd name="connsiteY4" fmla="*/ 4977 h 744549"/>
              <a:gd name="connsiteX5" fmla="*/ 9144000 w 9146966"/>
              <a:gd name="connsiteY5" fmla="*/ 744549 h 744549"/>
              <a:gd name="connsiteX6" fmla="*/ 0 w 9146966"/>
              <a:gd name="connsiteY6" fmla="*/ 740963 h 744549"/>
              <a:gd name="connsiteX7" fmla="*/ 0 w 9146966"/>
              <a:gd name="connsiteY7" fmla="*/ 299 h 744549"/>
              <a:gd name="connsiteX0" fmla="*/ 0 w 9146966"/>
              <a:gd name="connsiteY0" fmla="*/ 299 h 744549"/>
              <a:gd name="connsiteX1" fmla="*/ 764185 w 9146966"/>
              <a:gd name="connsiteY1" fmla="*/ 3528 h 744549"/>
              <a:gd name="connsiteX2" fmla="*/ 915997 w 9146966"/>
              <a:gd name="connsiteY2" fmla="*/ 144750 h 744549"/>
              <a:gd name="connsiteX3" fmla="*/ 1057216 w 9146966"/>
              <a:gd name="connsiteY3" fmla="*/ 0 h 744549"/>
              <a:gd name="connsiteX4" fmla="*/ 9139748 w 9146966"/>
              <a:gd name="connsiteY4" fmla="*/ 4977 h 744549"/>
              <a:gd name="connsiteX5" fmla="*/ 9144000 w 9146966"/>
              <a:gd name="connsiteY5" fmla="*/ 744549 h 744549"/>
              <a:gd name="connsiteX6" fmla="*/ 0 w 9146966"/>
              <a:gd name="connsiteY6" fmla="*/ 740963 h 744549"/>
              <a:gd name="connsiteX7" fmla="*/ 0 w 9146966"/>
              <a:gd name="connsiteY7" fmla="*/ 299 h 744549"/>
              <a:gd name="connsiteX0" fmla="*/ 0 w 9144220"/>
              <a:gd name="connsiteY0" fmla="*/ 299 h 744549"/>
              <a:gd name="connsiteX1" fmla="*/ 764185 w 9144220"/>
              <a:gd name="connsiteY1" fmla="*/ 3528 h 744549"/>
              <a:gd name="connsiteX2" fmla="*/ 915997 w 9144220"/>
              <a:gd name="connsiteY2" fmla="*/ 144750 h 744549"/>
              <a:gd name="connsiteX3" fmla="*/ 1057216 w 9144220"/>
              <a:gd name="connsiteY3" fmla="*/ 0 h 744549"/>
              <a:gd name="connsiteX4" fmla="*/ 9139748 w 9144220"/>
              <a:gd name="connsiteY4" fmla="*/ 4977 h 744549"/>
              <a:gd name="connsiteX5" fmla="*/ 9144000 w 9144220"/>
              <a:gd name="connsiteY5" fmla="*/ 744549 h 744549"/>
              <a:gd name="connsiteX6" fmla="*/ 0 w 9144220"/>
              <a:gd name="connsiteY6" fmla="*/ 740963 h 744549"/>
              <a:gd name="connsiteX7" fmla="*/ 0 w 9144220"/>
              <a:gd name="connsiteY7" fmla="*/ 299 h 7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220" h="744549">
                <a:moveTo>
                  <a:pt x="0" y="299"/>
                </a:moveTo>
                <a:lnTo>
                  <a:pt x="764185" y="3528"/>
                </a:lnTo>
                <a:lnTo>
                  <a:pt x="915997" y="144750"/>
                </a:lnTo>
                <a:lnTo>
                  <a:pt x="1057216" y="0"/>
                </a:lnTo>
                <a:lnTo>
                  <a:pt x="9139748" y="4977"/>
                </a:lnTo>
                <a:cubicBezTo>
                  <a:pt x="9141084" y="277933"/>
                  <a:pt x="9145215" y="500153"/>
                  <a:pt x="9144000" y="744549"/>
                </a:cubicBezTo>
                <a:lnTo>
                  <a:pt x="0" y="740963"/>
                </a:lnTo>
                <a:lnTo>
                  <a:pt x="0" y="299"/>
                </a:lnTo>
                <a:close/>
              </a:path>
            </a:pathLst>
          </a:custGeom>
          <a:solidFill>
            <a:srgbClr val="1B30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666666"/>
              </a:solidFill>
              <a:latin typeface="Source Sans Pro" panose="020B0503030403020204" pitchFamily="34" charset="0"/>
              <a:ea typeface="Josefin San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7269"/>
            <a:ext cx="9753600" cy="10521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9"/>
            <a:ext cx="10972800" cy="4165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68400" y="5860540"/>
            <a:ext cx="9855200" cy="101176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D3B90F-0271-441F-B976-0C33EC96A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5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BF79-65BF-4BD5-8C95-D8FB6178E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BF79-65BF-4BD5-8C95-D8FB6178E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5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BF79-65BF-4BD5-8C95-D8FB6178E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9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BF79-65BF-4BD5-8C95-D8FB6178E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BF79-65BF-4BD5-8C95-D8FB6178E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5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BF79-65BF-4BD5-8C95-D8FB6178E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9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BF79-65BF-4BD5-8C95-D8FB6178E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BF79-65BF-4BD5-8C95-D8FB6178E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7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BF79-65BF-4BD5-8C95-D8FB6178E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2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B90F-0271-441F-B976-0C33EC96A1C4}" type="slidenum">
              <a:rPr lang="en-US" smtClean="0">
                <a:solidFill>
                  <a:srgbClr val="F7F7F7"/>
                </a:solidFill>
              </a:rPr>
              <a:pPr/>
              <a:t>1</a:t>
            </a:fld>
            <a:endParaRPr lang="en-US" dirty="0">
              <a:solidFill>
                <a:srgbClr val="F7F7F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744825"/>
            <a:ext cx="9753600" cy="2413000"/>
          </a:xfrm>
        </p:spPr>
        <p:txBody>
          <a:bodyPr>
            <a:normAutofit/>
          </a:bodyPr>
          <a:lstStyle/>
          <a:p>
            <a:r>
              <a:rPr lang="en-US" sz="4800" dirty="0"/>
              <a:t>Cost of T&amp;E:  Implementation of TEMP Part Four Web-Based Application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Michael Said </a:t>
            </a:r>
          </a:p>
          <a:p>
            <a:r>
              <a:rPr lang="en-US" sz="2800" dirty="0"/>
              <a:t>Department of the Navy Test and Evaluation</a:t>
            </a:r>
          </a:p>
          <a:p>
            <a:r>
              <a:rPr lang="en-US" sz="2800" dirty="0"/>
              <a:t>May 2019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331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09" y="70226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TP4 Structural Breakdown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21417" y="6167293"/>
            <a:ext cx="7859630" cy="510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Provides a </a:t>
            </a:r>
            <a:r>
              <a:rPr lang="en-US" sz="2000" u="sng" dirty="0">
                <a:solidFill>
                  <a:schemeClr val="tx1"/>
                </a:solidFill>
              </a:rPr>
              <a:t>common structure</a:t>
            </a:r>
            <a:r>
              <a:rPr lang="en-US" sz="2000" dirty="0">
                <a:solidFill>
                  <a:schemeClr val="tx1"/>
                </a:solidFill>
              </a:rPr>
              <a:t> to input costs and </a:t>
            </a:r>
            <a:r>
              <a:rPr lang="en-US" sz="2000" u="sng" dirty="0">
                <a:solidFill>
                  <a:schemeClr val="tx1"/>
                </a:solidFill>
              </a:rPr>
              <a:t>aggregate the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70437" y="6359462"/>
            <a:ext cx="2743200" cy="365125"/>
          </a:xfrm>
        </p:spPr>
        <p:txBody>
          <a:bodyPr/>
          <a:lstStyle/>
          <a:p>
            <a:fld id="{D7ECBF79-65BF-4BD5-8C95-D8FB6178ED9C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65619"/>
              </p:ext>
            </p:extLst>
          </p:nvPr>
        </p:nvGraphicFramePr>
        <p:xfrm>
          <a:off x="1177991" y="956575"/>
          <a:ext cx="9780036" cy="5134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906">
                  <a:extLst>
                    <a:ext uri="{9D8B030D-6E8A-4147-A177-3AD203B41FA5}">
                      <a16:colId xmlns:a16="http://schemas.microsoft.com/office/drawing/2014/main" val="3183014911"/>
                    </a:ext>
                  </a:extLst>
                </a:gridCol>
                <a:gridCol w="8208130">
                  <a:extLst>
                    <a:ext uri="{9D8B030D-6E8A-4147-A177-3AD203B41FA5}">
                      <a16:colId xmlns:a16="http://schemas.microsoft.com/office/drawing/2014/main" val="3030865196"/>
                    </a:ext>
                  </a:extLst>
                </a:gridCol>
              </a:tblGrid>
              <a:tr h="323575">
                <a:tc>
                  <a:txBody>
                    <a:bodyPr/>
                    <a:lstStyle/>
                    <a:p>
                      <a:r>
                        <a:rPr lang="en-US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T&amp;E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51767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r>
                        <a:rPr lang="en-US" dirty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Phase </a:t>
                      </a:r>
                      <a:r>
                        <a:rPr lang="en-US" b="1" dirty="0"/>
                        <a:t>(DT/OT/LFT&amp;E)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97558"/>
                  </a:ext>
                </a:extLst>
              </a:tr>
              <a:tr h="980068">
                <a:tc>
                  <a:txBody>
                    <a:bodyPr/>
                    <a:lstStyle/>
                    <a:p>
                      <a:r>
                        <a:rPr lang="en-US" dirty="0"/>
                        <a:t>Level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Management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Test</a:t>
                      </a:r>
                      <a:r>
                        <a:rPr lang="en-US" sz="1400" b="1" baseline="0" dirty="0"/>
                        <a:t> planning and execution staff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/>
                        <a:t>COTF/MCOTEA planning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/>
                        <a:t>Reliability Engineering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508619"/>
                  </a:ext>
                </a:extLst>
              </a:tr>
              <a:tr h="33975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Test Resources (applied for each Test</a:t>
                      </a:r>
                      <a:r>
                        <a:rPr lang="en-US" baseline="0" dirty="0"/>
                        <a:t> Event)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Lab / Facility / Range (L/F/R)</a:t>
                      </a:r>
                      <a:r>
                        <a:rPr lang="en-US" sz="1400" dirty="0"/>
                        <a:t>– Creates/Identifies</a:t>
                      </a:r>
                      <a:r>
                        <a:rPr lang="en-US" sz="1400" baseline="0" dirty="0"/>
                        <a:t> the program demand of our T&amp;E Test Capabilities</a:t>
                      </a: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Program Office</a:t>
                      </a:r>
                      <a:r>
                        <a:rPr lang="en-US" sz="1400" dirty="0"/>
                        <a:t> (costs for individual test</a:t>
                      </a:r>
                      <a:r>
                        <a:rPr lang="en-US" sz="1400" baseline="0" dirty="0"/>
                        <a:t> events)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–"/>
                      </a:pPr>
                      <a:r>
                        <a:rPr lang="en-US" sz="1200" dirty="0"/>
                        <a:t>Travel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–"/>
                      </a:pPr>
                      <a:r>
                        <a:rPr lang="en-US" sz="1200" dirty="0"/>
                        <a:t>Additional Test Personnel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–"/>
                      </a:pPr>
                      <a:r>
                        <a:rPr lang="en-US" sz="1200" dirty="0"/>
                        <a:t>Training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Targets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–"/>
                      </a:pPr>
                      <a:r>
                        <a:rPr lang="en-US" sz="1200" dirty="0"/>
                        <a:t>Identifies</a:t>
                      </a:r>
                      <a:r>
                        <a:rPr lang="en-US" sz="1200" baseline="0" dirty="0"/>
                        <a:t> N94 target/payload requirements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–"/>
                      </a:pPr>
                      <a:r>
                        <a:rPr lang="en-US" sz="1200" baseline="0" dirty="0"/>
                        <a:t>Smaller target – Program funded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/>
                        <a:t>Test Article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–"/>
                      </a:pPr>
                      <a:r>
                        <a:rPr lang="en-US" sz="1200" baseline="0" dirty="0"/>
                        <a:t>System/Sub-System Under Test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/>
                        <a:t>Test Assets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–"/>
                      </a:pPr>
                      <a:r>
                        <a:rPr lang="en-US" sz="1200" baseline="0" dirty="0"/>
                        <a:t>Instrumentation needed for test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–"/>
                      </a:pPr>
                      <a:r>
                        <a:rPr lang="en-US" sz="1200" baseline="0" dirty="0"/>
                        <a:t>Additional systems needed for test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/>
                        <a:t>Fleet Forces Manning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–"/>
                      </a:pPr>
                      <a:r>
                        <a:rPr lang="en-US" sz="1200" baseline="0" dirty="0"/>
                        <a:t>Fleet personnel needed to support test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7996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51706" y="1963050"/>
            <a:ext cx="3075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Safety engineering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05344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83" y="118497"/>
            <a:ext cx="10515600" cy="98882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Two Parts of TP4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38" t="11308" r="11834" b="14483"/>
          <a:stretch/>
        </p:blipFill>
        <p:spPr>
          <a:xfrm>
            <a:off x="1361471" y="1023375"/>
            <a:ext cx="9280424" cy="5134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2063386" y="6307562"/>
            <a:ext cx="8218949" cy="3934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CAC-enabled, Web-based, Secure Access, Resource Tool for DON Users</a:t>
            </a:r>
          </a:p>
        </p:txBody>
      </p:sp>
      <p:grpSp>
        <p:nvGrpSpPr>
          <p:cNvPr id="6" name="Group 83">
            <a:extLst>
              <a:ext uri="{FF2B5EF4-FFF2-40B4-BE49-F238E27FC236}">
                <a16:creationId xmlns:a16="http://schemas.microsoft.com/office/drawing/2014/main" id="{DDF6842D-8613-47A0-B843-05406ED000B7}"/>
              </a:ext>
            </a:extLst>
          </p:cNvPr>
          <p:cNvGrpSpPr>
            <a:grpSpLocks/>
          </p:cNvGrpSpPr>
          <p:nvPr/>
        </p:nvGrpSpPr>
        <p:grpSpPr bwMode="auto">
          <a:xfrm>
            <a:off x="77862" y="182880"/>
            <a:ext cx="920047" cy="924446"/>
            <a:chOff x="-217644" y="260345"/>
            <a:chExt cx="2223018" cy="222301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90CD0C-AFF0-4CAF-95CB-C40075A84A36}"/>
                </a:ext>
              </a:extLst>
            </p:cNvPr>
            <p:cNvSpPr/>
            <p:nvPr/>
          </p:nvSpPr>
          <p:spPr>
            <a:xfrm>
              <a:off x="-191534" y="264076"/>
              <a:ext cx="2193179" cy="2196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85">
              <a:extLst>
                <a:ext uri="{FF2B5EF4-FFF2-40B4-BE49-F238E27FC236}">
                  <a16:creationId xmlns:a16="http://schemas.microsoft.com/office/drawing/2014/main" id="{94928DFB-883D-4D52-8708-A27569997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7644" y="260345"/>
              <a:ext cx="2223018" cy="222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61106" y="6401156"/>
            <a:ext cx="2743200" cy="365125"/>
          </a:xfrm>
        </p:spPr>
        <p:txBody>
          <a:bodyPr/>
          <a:lstStyle/>
          <a:p>
            <a:fld id="{D7ECBF79-65BF-4BD5-8C95-D8FB6178ED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3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41" y="-374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Search T&amp;E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3743" y="6492875"/>
            <a:ext cx="2743200" cy="365125"/>
          </a:xfrm>
        </p:spPr>
        <p:txBody>
          <a:bodyPr/>
          <a:lstStyle/>
          <a:p>
            <a:fld id="{D7ECBF79-65BF-4BD5-8C95-D8FB6178ED9C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08651" y="1216919"/>
            <a:ext cx="9458876" cy="5504556"/>
            <a:chOff x="1812507" y="1513054"/>
            <a:chExt cx="8566986" cy="5068220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07" y="1513054"/>
              <a:ext cx="8566986" cy="5068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5" name="Rectangle 4"/>
            <p:cNvSpPr/>
            <p:nvPr/>
          </p:nvSpPr>
          <p:spPr>
            <a:xfrm>
              <a:off x="3222170" y="4056495"/>
              <a:ext cx="2917371" cy="1329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50" dirty="0"/>
                <a:t>POC Info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43936" y="4795935"/>
              <a:ext cx="2858281" cy="1710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50" dirty="0"/>
                <a:t>POC Info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28383" y="5555607"/>
              <a:ext cx="2917371" cy="1329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50"/>
                <a:t>POC Info</a:t>
              </a:r>
              <a:endParaRPr lang="en-US" sz="105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35524" y="1848900"/>
            <a:ext cx="22754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Search:  </a:t>
            </a:r>
            <a:r>
              <a:rPr lang="en-US" sz="2800" u="sng" dirty="0"/>
              <a:t>ATR</a:t>
            </a:r>
          </a:p>
        </p:txBody>
      </p:sp>
    </p:spTree>
    <p:extLst>
      <p:ext uri="{BB962C8B-B14F-4D97-AF65-F5344CB8AC3E}">
        <p14:creationId xmlns:p14="http://schemas.microsoft.com/office/powerpoint/2010/main" val="402322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98" y="587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My TEMP Part IV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17090" y="6433948"/>
            <a:ext cx="2743200" cy="365125"/>
          </a:xfrm>
        </p:spPr>
        <p:txBody>
          <a:bodyPr/>
          <a:lstStyle/>
          <a:p>
            <a:fld id="{D7ECBF79-65BF-4BD5-8C95-D8FB6178ED9C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16901" y="1245994"/>
            <a:ext cx="9706114" cy="4722582"/>
            <a:chOff x="541175" y="1304994"/>
            <a:chExt cx="8822094" cy="4169374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l="913"/>
            <a:stretch/>
          </p:blipFill>
          <p:spPr>
            <a:xfrm>
              <a:off x="541176" y="1413962"/>
              <a:ext cx="8822093" cy="40604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1175" y="1304994"/>
              <a:ext cx="4106117" cy="5162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ACME Vehicle Program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47644" y="4954517"/>
            <a:ext cx="6619596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Over 88 Programs have TEMP data recorded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Chain of Command can view all TEMPs within their organization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T&amp;E WIPT members have access to information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Note:  Default is </a:t>
            </a:r>
            <a:r>
              <a:rPr lang="en-US" sz="1400" u="sng" dirty="0"/>
              <a:t>View</a:t>
            </a:r>
            <a:r>
              <a:rPr lang="en-US" sz="1400" dirty="0"/>
              <a:t> mode, programs can authorize </a:t>
            </a:r>
            <a:r>
              <a:rPr lang="en-US" sz="1400" u="sng" dirty="0"/>
              <a:t>Edit</a:t>
            </a:r>
            <a:r>
              <a:rPr lang="en-US" sz="1400" dirty="0"/>
              <a:t> mode authority</a:t>
            </a:r>
          </a:p>
        </p:txBody>
      </p:sp>
    </p:spTree>
    <p:extLst>
      <p:ext uri="{BB962C8B-B14F-4D97-AF65-F5344CB8AC3E}">
        <p14:creationId xmlns:p14="http://schemas.microsoft.com/office/powerpoint/2010/main" val="106120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8F7487-A718-42A6-AFDD-571595C63773}"/>
              </a:ext>
            </a:extLst>
          </p:cNvPr>
          <p:cNvSpPr/>
          <p:nvPr/>
        </p:nvSpPr>
        <p:spPr>
          <a:xfrm>
            <a:off x="1187428" y="54229"/>
            <a:ext cx="9890760" cy="975551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Data Analysis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50631" y="6285323"/>
            <a:ext cx="2743200" cy="365125"/>
          </a:xfrm>
        </p:spPr>
        <p:txBody>
          <a:bodyPr/>
          <a:lstStyle/>
          <a:p>
            <a:fld id="{D7ECBF79-65BF-4BD5-8C95-D8FB6178ED9C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5241" y="6257269"/>
            <a:ext cx="744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Search levels:  SYSCOM, PEO and Programs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0376" b="15804"/>
          <a:stretch/>
        </p:blipFill>
        <p:spPr>
          <a:xfrm>
            <a:off x="234977" y="1029780"/>
            <a:ext cx="11795662" cy="522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7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1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473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TP4 integrates T&amp;E resource demands across programs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tool is a significant enabler for DON programs to search, coordinate and identify their T&amp;E resource requirements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SECNAVINST 5000.2E now mandates programs with TEMPs to develop resource summary inputs using TP4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2100" y="6356350"/>
            <a:ext cx="2743200" cy="365125"/>
          </a:xfrm>
        </p:spPr>
        <p:txBody>
          <a:bodyPr/>
          <a:lstStyle/>
          <a:p>
            <a:fld id="{D7ECBF79-65BF-4BD5-8C95-D8FB6178ED9C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205" y="4577346"/>
            <a:ext cx="3067050" cy="1569660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TP4 Will Enable DON T&amp;E To Better Forecast And Use Its Limited Resources Wisely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16" y="4305613"/>
            <a:ext cx="3076575" cy="2230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7" y="4400109"/>
            <a:ext cx="3210898" cy="21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81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B90F-0271-441F-B976-0C33EC96A1C4}" type="slidenum">
              <a:rPr lang="en-US" smtClean="0">
                <a:solidFill>
                  <a:srgbClr val="F7F7F7"/>
                </a:solidFill>
              </a:rPr>
              <a:pPr/>
              <a:t>16</a:t>
            </a:fld>
            <a:endParaRPr lang="en-US" dirty="0">
              <a:solidFill>
                <a:srgbClr val="F7F7F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?		</a:t>
            </a:r>
          </a:p>
        </p:txBody>
      </p:sp>
      <p:pic>
        <p:nvPicPr>
          <p:cNvPr id="7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" b="642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1776" y="6331740"/>
            <a:ext cx="2743200" cy="365125"/>
          </a:xfrm>
        </p:spPr>
        <p:txBody>
          <a:bodyPr/>
          <a:lstStyle/>
          <a:p>
            <a:fld id="{9BD3B90F-0271-441F-B976-0C33EC96A1C4}" type="slidenum">
              <a:rPr lang="en-US" smtClean="0">
                <a:solidFill>
                  <a:srgbClr val="333333"/>
                </a:solidFill>
              </a:rPr>
              <a:pPr/>
              <a:t>2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54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Ice Breaker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How Does Each Stakeholder View T&amp;E?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3025" y="2035340"/>
            <a:ext cx="2667000" cy="76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Warfighter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04928" y="5305011"/>
            <a:ext cx="26670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Contractor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56390" y="3417644"/>
            <a:ext cx="22479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Systems Engineer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39003" y="3635843"/>
            <a:ext cx="13335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OSD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05452" y="5137124"/>
            <a:ext cx="2200603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Program Manager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100" y="1995210"/>
            <a:ext cx="13335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SAE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464679" y="3186419"/>
            <a:ext cx="7212724" cy="525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38400" y="4939014"/>
            <a:ext cx="7239000" cy="1051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1721500"/>
            <a:ext cx="0" cy="45720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5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03AB17-EF83-4924-8D75-61329BD0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30" y="251561"/>
            <a:ext cx="11106539" cy="10521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T&amp;E Myths on Cost and Schedule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ABBB17-3811-44BA-83B5-3AA8B1A33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30" y="1303689"/>
            <a:ext cx="10972800" cy="4165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T&amp;E costs too much</a:t>
            </a:r>
          </a:p>
          <a:p>
            <a:pPr lvl="1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Truth:  The cost of T&amp;E is very small in the big picture; DT&amp;E is usually ~ 8-10% and OT&amp;E ~1.5% of program acquisition costs</a:t>
            </a:r>
          </a:p>
          <a:p>
            <a:pPr marL="512763" indent="-512763">
              <a:buFont typeface="+mj-lt"/>
              <a:buAutoNum type="arabicPeriod"/>
            </a:pPr>
            <a:r>
              <a:rPr lang="en-US" sz="3200" dirty="0"/>
              <a:t>Testing takes too long</a:t>
            </a:r>
          </a:p>
          <a:p>
            <a:pPr lvl="1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Truth:  Very few programs are significantly delayed by testing; mostly, system performance problems and fixes cause the delays; only in a few cases, have testing issues led to delays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Industry should do all the testing</a:t>
            </a:r>
          </a:p>
          <a:p>
            <a:pPr lvl="1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Truth:  We tried this before and a government/industry test team is best to meet program requirements with proper oversight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40BC7B-371B-4626-9195-3ED86F92E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A Better Understanding of T&amp;E Costs is Needed!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7C915A-73B1-49AF-8933-7C514E5E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7346" y="6366423"/>
            <a:ext cx="2743200" cy="365125"/>
          </a:xfrm>
        </p:spPr>
        <p:txBody>
          <a:bodyPr/>
          <a:lstStyle/>
          <a:p>
            <a:fld id="{9BD3B90F-0271-441F-B976-0C33EC96A1C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23853" y="5364015"/>
            <a:ext cx="3716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Summary based on past DON and OSD studies</a:t>
            </a:r>
          </a:p>
        </p:txBody>
      </p:sp>
    </p:spTree>
    <p:extLst>
      <p:ext uri="{BB962C8B-B14F-4D97-AF65-F5344CB8AC3E}">
        <p14:creationId xmlns:p14="http://schemas.microsoft.com/office/powerpoint/2010/main" val="89547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1271" y="1227401"/>
            <a:ext cx="4114800" cy="54210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69B33-711E-4B1D-8582-7F517FBA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30" y="30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DON T&amp;E Optimization Campaigns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ED766-A498-46A8-AC9A-333146DC9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320" y="1376122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T&amp;E costs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T&amp;E speed/agility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T&amp;E of new technologies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at three different sets of inquiries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Level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Supply and Demand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FY2018 Start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Continue as needed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C241B-44AA-4BB8-BD58-0CF867D4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258" y="6349873"/>
            <a:ext cx="2743200" cy="365125"/>
          </a:xfrm>
        </p:spPr>
        <p:txBody>
          <a:bodyPr/>
          <a:lstStyle/>
          <a:p>
            <a:fld id="{9BD3B90F-0271-441F-B976-0C33EC96A1C4}" type="slidenum">
              <a:rPr lang="en-US" smtClean="0">
                <a:solidFill>
                  <a:srgbClr val="333333"/>
                </a:solidFill>
              </a:rPr>
              <a:pPr/>
              <a:t>4</a:t>
            </a:fld>
            <a:endParaRPr lang="en-US" dirty="0">
              <a:solidFill>
                <a:srgbClr val="333333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AC4CE7-26EE-4C2C-9AC1-BA80BC33B038}"/>
              </a:ext>
            </a:extLst>
          </p:cNvPr>
          <p:cNvGrpSpPr/>
          <p:nvPr/>
        </p:nvGrpSpPr>
        <p:grpSpPr>
          <a:xfrm>
            <a:off x="6553201" y="1337122"/>
            <a:ext cx="3405905" cy="5190547"/>
            <a:chOff x="4953000" y="962585"/>
            <a:chExt cx="3710705" cy="60281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515F3B1-2481-4268-B3E2-10DD704CD72B}"/>
                </a:ext>
              </a:extLst>
            </p:cNvPr>
            <p:cNvSpPr/>
            <p:nvPr/>
          </p:nvSpPr>
          <p:spPr>
            <a:xfrm>
              <a:off x="5351484" y="2910453"/>
              <a:ext cx="2839992" cy="297755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71000"/>
              </a:schemeClr>
            </a:solidFill>
            <a:ln w="38100">
              <a:solidFill>
                <a:srgbClr val="7A8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hronica Pro Medium"/>
              </a:endParaRPr>
            </a:p>
          </p:txBody>
        </p:sp>
        <p:sp>
          <p:nvSpPr>
            <p:cNvPr id="7" name="Down Arrow 4">
              <a:extLst>
                <a:ext uri="{FF2B5EF4-FFF2-40B4-BE49-F238E27FC236}">
                  <a16:creationId xmlns:a16="http://schemas.microsoft.com/office/drawing/2014/main" id="{F33E6653-AB98-4286-95F0-B107742CCAD0}"/>
                </a:ext>
              </a:extLst>
            </p:cNvPr>
            <p:cNvSpPr/>
            <p:nvPr/>
          </p:nvSpPr>
          <p:spPr>
            <a:xfrm>
              <a:off x="7085344" y="2444969"/>
              <a:ext cx="448199" cy="4173218"/>
            </a:xfrm>
            <a:prstGeom prst="downArrow">
              <a:avLst/>
            </a:prstGeom>
            <a:solidFill>
              <a:schemeClr val="bg1">
                <a:lumMod val="75000"/>
                <a:alpha val="41000"/>
              </a:schemeClr>
            </a:solidFill>
            <a:ln>
              <a:noFill/>
            </a:ln>
            <a:scene3d>
              <a:camera prst="isometricOffAxis2Right">
                <a:rot lat="1800000" lon="1775999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5">
              <a:extLst>
                <a:ext uri="{FF2B5EF4-FFF2-40B4-BE49-F238E27FC236}">
                  <a16:creationId xmlns:a16="http://schemas.microsoft.com/office/drawing/2014/main" id="{0B7E31EA-4CB3-4E37-95A7-AD2B0EA05EF3}"/>
                </a:ext>
              </a:extLst>
            </p:cNvPr>
            <p:cNvSpPr/>
            <p:nvPr/>
          </p:nvSpPr>
          <p:spPr>
            <a:xfrm>
              <a:off x="6547663" y="2444969"/>
              <a:ext cx="448199" cy="4186754"/>
            </a:xfrm>
            <a:prstGeom prst="downArrow">
              <a:avLst/>
            </a:prstGeom>
            <a:solidFill>
              <a:schemeClr val="bg1">
                <a:lumMod val="75000"/>
                <a:alpha val="41000"/>
              </a:schemeClr>
            </a:solidFill>
            <a:ln>
              <a:noFill/>
            </a:ln>
            <a:scene3d>
              <a:camera prst="isometricOffAxis2Right">
                <a:rot lat="1800000" lon="1775999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6">
              <a:extLst>
                <a:ext uri="{FF2B5EF4-FFF2-40B4-BE49-F238E27FC236}">
                  <a16:creationId xmlns:a16="http://schemas.microsoft.com/office/drawing/2014/main" id="{E5496536-B8EF-43B2-9D61-388250F70CB4}"/>
                </a:ext>
              </a:extLst>
            </p:cNvPr>
            <p:cNvSpPr/>
            <p:nvPr/>
          </p:nvSpPr>
          <p:spPr>
            <a:xfrm>
              <a:off x="5961531" y="2483071"/>
              <a:ext cx="448199" cy="4139647"/>
            </a:xfrm>
            <a:prstGeom prst="downArrow">
              <a:avLst/>
            </a:prstGeom>
            <a:solidFill>
              <a:schemeClr val="bg1">
                <a:lumMod val="75000"/>
                <a:alpha val="41000"/>
              </a:schemeClr>
            </a:solidFill>
            <a:ln>
              <a:noFill/>
            </a:ln>
            <a:scene3d>
              <a:camera prst="isometricOffAxis2Right">
                <a:rot lat="1800000" lon="1775999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F5385F-6121-4138-B742-4475E99804F2}"/>
                </a:ext>
              </a:extLst>
            </p:cNvPr>
            <p:cNvSpPr txBox="1"/>
            <p:nvPr/>
          </p:nvSpPr>
          <p:spPr>
            <a:xfrm>
              <a:off x="4953000" y="962585"/>
              <a:ext cx="3710705" cy="750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hronica Pro Medium"/>
                  <a:ea typeface="TT Norms Medium" charset="0"/>
                  <a:cs typeface="TT Norms Medium" charset="0"/>
                </a:rPr>
                <a:t>Decision Framework</a:t>
              </a:r>
            </a:p>
            <a:p>
              <a:pPr algn="ctr"/>
              <a:r>
                <a:rPr lang="en-US" sz="1200" b="1" dirty="0">
                  <a:latin typeface="Chronica Pro Medium"/>
                  <a:ea typeface="TT Norms" charset="0"/>
                  <a:cs typeface="TT Norms" charset="0"/>
                </a:rPr>
                <a:t>Inquiries • Data Discovery • Decisions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33692B-4689-45DB-83CA-BF6AFEB16009}"/>
                </a:ext>
              </a:extLst>
            </p:cNvPr>
            <p:cNvSpPr txBox="1"/>
            <p:nvPr/>
          </p:nvSpPr>
          <p:spPr>
            <a:xfrm>
              <a:off x="6297661" y="2152956"/>
              <a:ext cx="896476" cy="750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TT Norms Medium" charset="0"/>
                  <a:ea typeface="TT Norms Medium" charset="0"/>
                  <a:cs typeface="TT Norms Medium" charset="0"/>
                </a:rPr>
                <a:t>Level II</a:t>
              </a:r>
            </a:p>
            <a:p>
              <a:pPr algn="ctr"/>
              <a:r>
                <a:rPr lang="en-US" sz="900" dirty="0">
                  <a:latin typeface="TT Norms" charset="0"/>
                  <a:ea typeface="TT Norms" charset="0"/>
                  <a:cs typeface="TT Norms" charset="0"/>
                </a:rPr>
                <a:t>Supply/</a:t>
              </a:r>
            </a:p>
            <a:p>
              <a:pPr algn="ctr"/>
              <a:r>
                <a:rPr lang="en-US" sz="900" dirty="0">
                  <a:latin typeface="TT Norms" charset="0"/>
                  <a:ea typeface="TT Norms" charset="0"/>
                  <a:cs typeface="TT Norms" charset="0"/>
                </a:rPr>
                <a:t>Demand</a:t>
              </a:r>
            </a:p>
            <a:p>
              <a:pPr algn="ctr"/>
              <a:r>
                <a:rPr lang="en-US" sz="900" dirty="0">
                  <a:latin typeface="TT Norms" charset="0"/>
                  <a:ea typeface="TT Norms" charset="0"/>
                  <a:cs typeface="TT Norms" charset="0"/>
                </a:rPr>
                <a:t>Inquiries</a:t>
              </a:r>
              <a:endParaRPr lang="en-US" sz="400" dirty="0">
                <a:latin typeface="TT Norms" charset="0"/>
                <a:ea typeface="TT Norms" charset="0"/>
                <a:cs typeface="TT Norm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37D31E-F319-42F4-9236-B4BE53098FC1}"/>
                </a:ext>
              </a:extLst>
            </p:cNvPr>
            <p:cNvSpPr txBox="1"/>
            <p:nvPr/>
          </p:nvSpPr>
          <p:spPr>
            <a:xfrm>
              <a:off x="6965028" y="2176033"/>
              <a:ext cx="843889" cy="589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TT Norms Medium" charset="0"/>
                  <a:ea typeface="TT Norms Medium" charset="0"/>
                  <a:cs typeface="TT Norms Medium" charset="0"/>
                </a:rPr>
                <a:t>Level III</a:t>
              </a:r>
            </a:p>
            <a:p>
              <a:pPr algn="ctr"/>
              <a:r>
                <a:rPr lang="en-US" sz="900" dirty="0">
                  <a:latin typeface="TT Norms" charset="0"/>
                  <a:ea typeface="TT Norms" charset="0"/>
                  <a:cs typeface="TT Norms" charset="0"/>
                </a:rPr>
                <a:t>Supporting </a:t>
              </a:r>
            </a:p>
            <a:p>
              <a:pPr algn="ctr"/>
              <a:r>
                <a:rPr lang="en-US" sz="900" dirty="0">
                  <a:latin typeface="Chronica Pro Medium"/>
                  <a:ea typeface="TT Norms" charset="0"/>
                  <a:cs typeface="TT Norms" charset="0"/>
                </a:rPr>
                <a:t>Inquiries</a:t>
              </a:r>
              <a:endParaRPr lang="en-US" sz="400" dirty="0">
                <a:latin typeface="Chronica Pro Medium"/>
                <a:ea typeface="TT Norms" charset="0"/>
                <a:cs typeface="TT Norm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841502-D65E-48E5-A274-C0A6673C69B8}"/>
                </a:ext>
              </a:extLst>
            </p:cNvPr>
            <p:cNvSpPr txBox="1"/>
            <p:nvPr/>
          </p:nvSpPr>
          <p:spPr>
            <a:xfrm>
              <a:off x="5417323" y="6347350"/>
              <a:ext cx="2702120" cy="643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hronica Pro Medium"/>
                  <a:ea typeface="TT Norms Medium" charset="0"/>
                  <a:cs typeface="TT Norms Medium" charset="0"/>
                </a:rPr>
                <a:t>DECISIONS</a:t>
              </a:r>
            </a:p>
            <a:p>
              <a:pPr algn="ctr"/>
              <a:r>
                <a:rPr lang="en-US" sz="1200" dirty="0">
                  <a:latin typeface="Chronica Pro Medium"/>
                  <a:ea typeface="TT Norms Medium" charset="0"/>
                  <a:cs typeface="TT Norms Medium" charset="0"/>
                </a:rPr>
                <a:t>Capability • People • Cost • Policy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19649F-D48A-4A63-8767-CA5A6B37E06E}"/>
                </a:ext>
              </a:extLst>
            </p:cNvPr>
            <p:cNvSpPr txBox="1"/>
            <p:nvPr/>
          </p:nvSpPr>
          <p:spPr>
            <a:xfrm>
              <a:off x="5753507" y="2156117"/>
              <a:ext cx="713236" cy="750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TT Norms Medium" charset="0"/>
                  <a:ea typeface="TT Norms Medium" charset="0"/>
                  <a:cs typeface="TT Norms Medium" charset="0"/>
                </a:rPr>
                <a:t>Level I</a:t>
              </a:r>
            </a:p>
            <a:p>
              <a:pPr algn="ctr"/>
              <a:r>
                <a:rPr lang="en-US" sz="900" dirty="0">
                  <a:latin typeface="TT Norms" charset="0"/>
                  <a:ea typeface="TT Norms" charset="0"/>
                  <a:cs typeface="TT Norms" charset="0"/>
                </a:rPr>
                <a:t>High </a:t>
              </a:r>
              <a:r>
                <a:rPr lang="en-US" sz="900" dirty="0">
                  <a:latin typeface="Chronica Pro Medium"/>
                  <a:ea typeface="TT Norms" charset="0"/>
                  <a:cs typeface="TT Norms" charset="0"/>
                </a:rPr>
                <a:t>Level</a:t>
              </a:r>
            </a:p>
            <a:p>
              <a:pPr algn="ctr"/>
              <a:r>
                <a:rPr lang="en-US" sz="900" dirty="0">
                  <a:latin typeface="Chronica Pro Medium"/>
                  <a:ea typeface="TT Norms" charset="0"/>
                  <a:cs typeface="TT Norms" charset="0"/>
                </a:rPr>
                <a:t>Inquiries</a:t>
              </a:r>
              <a:endParaRPr lang="en-US" sz="400" dirty="0">
                <a:latin typeface="TT Norms" charset="0"/>
                <a:ea typeface="TT Norms" charset="0"/>
                <a:cs typeface="TT Norm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409390-B5EC-4578-9FA7-66717042E49E}"/>
                </a:ext>
              </a:extLst>
            </p:cNvPr>
            <p:cNvSpPr txBox="1"/>
            <p:nvPr/>
          </p:nvSpPr>
          <p:spPr>
            <a:xfrm>
              <a:off x="6055655" y="4700211"/>
              <a:ext cx="1530248" cy="321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TT Norms Medium" charset="0"/>
                  <a:ea typeface="TT Norms Medium" charset="0"/>
                  <a:cs typeface="TT Norms Medium" charset="0"/>
                </a:rPr>
                <a:t>Data Gaps/Needs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B753FE-F5F0-4D68-B2F2-FCDF4E0B977B}"/>
                </a:ext>
              </a:extLst>
            </p:cNvPr>
            <p:cNvSpPr txBox="1"/>
            <p:nvPr/>
          </p:nvSpPr>
          <p:spPr>
            <a:xfrm>
              <a:off x="6122192" y="4133146"/>
              <a:ext cx="1311941" cy="321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TT Norms Medium" charset="0"/>
                  <a:ea typeface="TT Norms Medium" charset="0"/>
                  <a:cs typeface="TT Norms Medium" charset="0"/>
                </a:rPr>
                <a:t>Data Available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215E1C-EA14-42A4-8C29-82078AC2F8AD}"/>
                </a:ext>
              </a:extLst>
            </p:cNvPr>
            <p:cNvSpPr txBox="1"/>
            <p:nvPr/>
          </p:nvSpPr>
          <p:spPr>
            <a:xfrm>
              <a:off x="6130722" y="3661412"/>
              <a:ext cx="1277011" cy="321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TT Norms Medium" charset="0"/>
                  <a:ea typeface="TT Norms Medium" charset="0"/>
                  <a:cs typeface="TT Norms Medium" charset="0"/>
                </a:rPr>
                <a:t>Data Required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3177983-E3B5-41CB-8F09-66F890AA929B}"/>
                </a:ext>
              </a:extLst>
            </p:cNvPr>
            <p:cNvCxnSpPr/>
            <p:nvPr/>
          </p:nvCxnSpPr>
          <p:spPr>
            <a:xfrm>
              <a:off x="6185630" y="2828637"/>
              <a:ext cx="0" cy="34043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ED0275-E6EA-424D-8A5D-E9850AF8CD2F}"/>
                </a:ext>
              </a:extLst>
            </p:cNvPr>
            <p:cNvCxnSpPr/>
            <p:nvPr/>
          </p:nvCxnSpPr>
          <p:spPr>
            <a:xfrm>
              <a:off x="6766858" y="2825392"/>
              <a:ext cx="0" cy="34043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C268F10-2CA7-4C41-AD46-63BB048BE102}"/>
                </a:ext>
              </a:extLst>
            </p:cNvPr>
            <p:cNvCxnSpPr/>
            <p:nvPr/>
          </p:nvCxnSpPr>
          <p:spPr>
            <a:xfrm>
              <a:off x="7318901" y="2807555"/>
              <a:ext cx="0" cy="34043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8C4D53-4807-46EE-BF7E-BACF3D42F843}"/>
                </a:ext>
              </a:extLst>
            </p:cNvPr>
            <p:cNvSpPr txBox="1"/>
            <p:nvPr/>
          </p:nvSpPr>
          <p:spPr>
            <a:xfrm>
              <a:off x="6337737" y="3195906"/>
              <a:ext cx="862471" cy="428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TT Norms Medium" charset="0"/>
                  <a:ea typeface="TT Norms Medium" charset="0"/>
                  <a:cs typeface="TT Norms Medium" charset="0"/>
                </a:rPr>
                <a:t>DATA</a:t>
              </a:r>
              <a:endParaRPr lang="en-US" sz="1100" b="1" dirty="0">
                <a:latin typeface="TT Norms Medium" charset="0"/>
                <a:ea typeface="TT Norms Medium" charset="0"/>
                <a:cs typeface="TT Norms Medium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65E7335-4DA9-4C16-B596-9626D6F96691}"/>
                </a:ext>
              </a:extLst>
            </p:cNvPr>
            <p:cNvCxnSpPr>
              <a:cxnSpLocks/>
            </p:cNvCxnSpPr>
            <p:nvPr/>
          </p:nvCxnSpPr>
          <p:spPr>
            <a:xfrm>
              <a:off x="5810569" y="3045668"/>
              <a:ext cx="1967544" cy="21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0548256-0172-464F-8CF7-672BAB58BFDC}"/>
                </a:ext>
              </a:extLst>
            </p:cNvPr>
            <p:cNvCxnSpPr>
              <a:cxnSpLocks/>
            </p:cNvCxnSpPr>
            <p:nvPr/>
          </p:nvCxnSpPr>
          <p:spPr>
            <a:xfrm>
              <a:off x="5815668" y="4566754"/>
              <a:ext cx="1967544" cy="21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FC145D5-34DB-43FA-A362-475C45835129}"/>
                </a:ext>
              </a:extLst>
            </p:cNvPr>
            <p:cNvCxnSpPr>
              <a:cxnSpLocks/>
            </p:cNvCxnSpPr>
            <p:nvPr/>
          </p:nvCxnSpPr>
          <p:spPr>
            <a:xfrm>
              <a:off x="5810569" y="4029902"/>
              <a:ext cx="1967545" cy="21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8BB6D6D-2433-45BF-A08B-1DA778E95474}"/>
                </a:ext>
              </a:extLst>
            </p:cNvPr>
            <p:cNvCxnSpPr>
              <a:cxnSpLocks/>
            </p:cNvCxnSpPr>
            <p:nvPr/>
          </p:nvCxnSpPr>
          <p:spPr>
            <a:xfrm>
              <a:off x="5814812" y="5847558"/>
              <a:ext cx="1967544" cy="21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687847-757E-475C-B739-9720DC634157}"/>
                </a:ext>
              </a:extLst>
            </p:cNvPr>
            <p:cNvSpPr txBox="1"/>
            <p:nvPr/>
          </p:nvSpPr>
          <p:spPr>
            <a:xfrm>
              <a:off x="5233063" y="5890733"/>
              <a:ext cx="3384986" cy="464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chemeClr val="accent1">
                      <a:lumMod val="50000"/>
                    </a:schemeClr>
                  </a:solidFill>
                  <a:latin typeface="TT Norms Medium" charset="0"/>
                  <a:ea typeface="TT Norms Medium" charset="0"/>
                  <a:cs typeface="TT Norms Medium" charset="0"/>
                </a:rPr>
                <a:t>Data </a:t>
              </a:r>
              <a:r>
                <a:rPr lang="en-US" sz="2000" b="1" i="1" dirty="0">
                  <a:solidFill>
                    <a:schemeClr val="accent1">
                      <a:lumMod val="50000"/>
                    </a:schemeClr>
                  </a:solidFill>
                  <a:latin typeface="Chronica Pro Medium"/>
                  <a:ea typeface="TT Norms Medium" charset="0"/>
                  <a:cs typeface="TT Norms Medium" charset="0"/>
                </a:rPr>
                <a:t>Discovery</a:t>
              </a:r>
              <a:r>
                <a:rPr lang="en-US" sz="2000" b="1" i="1" dirty="0">
                  <a:solidFill>
                    <a:schemeClr val="accent1">
                      <a:lumMod val="50000"/>
                    </a:schemeClr>
                  </a:solidFill>
                  <a:latin typeface="TT Norms Medium" charset="0"/>
                  <a:ea typeface="TT Norms Medium" charset="0"/>
                  <a:cs typeface="TT Norms Medium" charset="0"/>
                </a:rPr>
                <a:t> Process</a:t>
              </a:r>
            </a:p>
          </p:txBody>
        </p:sp>
        <p:cxnSp>
          <p:nvCxnSpPr>
            <p:cNvPr id="27" name="Connector: Curved 7">
              <a:extLst>
                <a:ext uri="{FF2B5EF4-FFF2-40B4-BE49-F238E27FC236}">
                  <a16:creationId xmlns:a16="http://schemas.microsoft.com/office/drawing/2014/main" id="{EF687D28-3078-40F3-820D-F34A9CC82B59}"/>
                </a:ext>
              </a:extLst>
            </p:cNvPr>
            <p:cNvCxnSpPr>
              <a:endCxn id="21" idx="3"/>
            </p:cNvCxnSpPr>
            <p:nvPr/>
          </p:nvCxnSpPr>
          <p:spPr>
            <a:xfrm rot="5400000">
              <a:off x="7073386" y="2715665"/>
              <a:ext cx="701356" cy="628458"/>
            </a:xfrm>
            <a:prstGeom prst="curvedConnector2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Curved 9">
              <a:extLst>
                <a:ext uri="{FF2B5EF4-FFF2-40B4-BE49-F238E27FC236}">
                  <a16:creationId xmlns:a16="http://schemas.microsoft.com/office/drawing/2014/main" id="{9F384D27-044E-4EA3-9ABA-E9BA2329D159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rot="10800000" flipH="1" flipV="1">
              <a:off x="6337737" y="3410373"/>
              <a:ext cx="747607" cy="2866038"/>
            </a:xfrm>
            <a:prstGeom prst="curvedConnector4">
              <a:avLst>
                <a:gd name="adj1" fmla="val -33314"/>
                <a:gd name="adj2" fmla="val 53742"/>
              </a:avLst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647BC8-12B4-41CB-9409-2AD72EC3BFBF}"/>
                </a:ext>
              </a:extLst>
            </p:cNvPr>
            <p:cNvSpPr txBox="1"/>
            <p:nvPr/>
          </p:nvSpPr>
          <p:spPr>
            <a:xfrm>
              <a:off x="6177952" y="5262528"/>
              <a:ext cx="1260803" cy="321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TT Norms Medium" charset="0"/>
                  <a:ea typeface="TT Norms Medium" charset="0"/>
                  <a:cs typeface="TT Norms Medium" charset="0"/>
                </a:rPr>
                <a:t>Data Analysis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82C0DC6-13A3-4C60-933A-66BDEBF1B030}"/>
                </a:ext>
              </a:extLst>
            </p:cNvPr>
            <p:cNvCxnSpPr>
              <a:cxnSpLocks/>
            </p:cNvCxnSpPr>
            <p:nvPr/>
          </p:nvCxnSpPr>
          <p:spPr>
            <a:xfrm>
              <a:off x="5810569" y="5163169"/>
              <a:ext cx="1967544" cy="21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96AB30-318F-4090-B8E5-DD4F5DDD8197}"/>
                </a:ext>
              </a:extLst>
            </p:cNvPr>
            <p:cNvSpPr txBox="1"/>
            <p:nvPr/>
          </p:nvSpPr>
          <p:spPr>
            <a:xfrm>
              <a:off x="5633473" y="1800531"/>
              <a:ext cx="2266770" cy="428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hronica Pro Medium"/>
                  <a:ea typeface="TT Norms Medium" charset="0"/>
                  <a:cs typeface="TT Norms Medium" charset="0"/>
                </a:rPr>
                <a:t>INQUIRIES</a:t>
              </a:r>
              <a:endParaRPr lang="en-US" sz="1050" b="1" dirty="0">
                <a:latin typeface="Chronica Pro Medium"/>
                <a:ea typeface="TT Norms Medium" charset="0"/>
                <a:cs typeface="TT Norms Medium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40101" y="6018475"/>
            <a:ext cx="506242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Better Inquiries, Better Data, Better Decisions!</a:t>
            </a:r>
          </a:p>
        </p:txBody>
      </p:sp>
    </p:spTree>
    <p:extLst>
      <p:ext uri="{BB962C8B-B14F-4D97-AF65-F5344CB8AC3E}">
        <p14:creationId xmlns:p14="http://schemas.microsoft.com/office/powerpoint/2010/main" val="257531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A852D530-1639-4890-82BE-D717AEDC9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128" y="1412545"/>
            <a:ext cx="10533485" cy="516185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Level Inquiries (Level I)</a:t>
            </a:r>
          </a:p>
          <a:p>
            <a:pPr marL="690563" lvl="3" indent="-233363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go faster?</a:t>
            </a:r>
          </a:p>
          <a:p>
            <a:pPr marL="690563" lvl="3" indent="-233363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can we reduce costs?  T&amp;E should cost</a:t>
            </a:r>
            <a:r>
              <a:rPr lang="mr-IN" dirty="0">
                <a:latin typeface="Arial" panose="020B0604020202020204" pitchFamily="34" charset="0"/>
              </a:rPr>
              <a:t>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lvl="3" indent="-233363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better understand the demand for T&amp;E resources/capabilities?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Optimization - T&amp;E Board of Directors Inquiries (Level II)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we fully leveraging M&amp;S to reduce the cost of T&amp;E?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can we better understand and capture T&amp;E costs?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constitutes our Undersea test and training ranges enterprise? 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constitutes our Air test and training ranges enterprise?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Specific/Tactical Inquiries (Level III)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there opportunities to integrate/consolidate test and training ranges?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we go to a single solution to modernize certain range tracking systems?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Why do we have multiple program offices managing test and training ranges?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62AB80-B272-4ABC-8616-067E034A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951" y="6391841"/>
            <a:ext cx="2743200" cy="365125"/>
          </a:xfrm>
        </p:spPr>
        <p:txBody>
          <a:bodyPr/>
          <a:lstStyle/>
          <a:p>
            <a:fld id="{9BD3B90F-0271-441F-B976-0C33EC96A1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B4410449-999A-4C42-817D-EC494377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39" y="254506"/>
            <a:ext cx="8990045" cy="10521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Examples of DON T&amp;E Inquiries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9434" y="5973187"/>
            <a:ext cx="705705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Better Inquiries, Better Data, Better Decisions!</a:t>
            </a:r>
          </a:p>
        </p:txBody>
      </p:sp>
    </p:spTree>
    <p:extLst>
      <p:ext uri="{BB962C8B-B14F-4D97-AF65-F5344CB8AC3E}">
        <p14:creationId xmlns:p14="http://schemas.microsoft.com/office/powerpoint/2010/main" val="112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020E5D8-481B-46A0-AF10-E4A7973FD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958" y="1299056"/>
            <a:ext cx="8229600" cy="462756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efforts to date:</a:t>
            </a:r>
          </a:p>
          <a:p>
            <a:pPr marL="801688" lvl="1" indent="-344488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Air Range Enterprise</a:t>
            </a:r>
          </a:p>
          <a:p>
            <a:pPr marL="801688" lvl="1" indent="-344488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Undersea Range Enterprise </a:t>
            </a:r>
          </a:p>
          <a:p>
            <a:pPr marL="801688" lvl="1" indent="-344488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Warfare Test and Training </a:t>
            </a:r>
          </a:p>
          <a:p>
            <a:pPr marL="801688" lvl="1" indent="-344488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ACB20/AMDR Cross Functional Team</a:t>
            </a:r>
          </a:p>
          <a:p>
            <a:pPr marL="801688" lvl="1" indent="-344488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of T&amp;E (TEMP Part Four (TP4))</a:t>
            </a:r>
          </a:p>
          <a:p>
            <a:pPr marL="801688" lvl="1" indent="-344488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Targets Assessment</a:t>
            </a:r>
          </a:p>
          <a:p>
            <a:pPr marL="801688" lvl="1" indent="-344488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Energy Laser Test Capabilities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0BA73-03F0-47E1-BDED-A507958D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2661" y="6376117"/>
            <a:ext cx="2743200" cy="365125"/>
          </a:xfrm>
        </p:spPr>
        <p:txBody>
          <a:bodyPr/>
          <a:lstStyle/>
          <a:p>
            <a:fld id="{9BD3B90F-0271-441F-B976-0C33EC96A1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8C840EE5-4594-496E-A4DD-4DC53DF2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007" y="-139757"/>
            <a:ext cx="7904585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T&amp;E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Campaigns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03" y="2916726"/>
            <a:ext cx="2587516" cy="1849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75" y="1010839"/>
            <a:ext cx="2581741" cy="174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72" y="4915159"/>
            <a:ext cx="2506572" cy="1668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2958" y="5871579"/>
            <a:ext cx="654841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u="sng" dirty="0"/>
              <a:t>Deliverables</a:t>
            </a:r>
            <a:r>
              <a:rPr lang="en-US" dirty="0"/>
              <a:t>:  Campaign Leads and stakeholders identified, POA&amp;Ms, gap analyses, roadmaps and identification of key products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25803" y="4079301"/>
            <a:ext cx="1014360" cy="559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1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72" y="188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OSD/Service Cost of T&amp;E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67" y="1514208"/>
            <a:ext cx="10748866" cy="556927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839b NDAA 2018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 for Collection of Cost Data on T&amp;E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2018 - DOT&amp;E efforts with Chief Management Officer Test Reform Management Group on T&amp;E Cost Fidelity (TE-7)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2019 - DOT&amp;E established Cost of T&amp;E Working Group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Involves DD,DTE&amp;P and DTRMC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requested from Services and Agencies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D90BA73-03F0-47E1-BDED-A507958D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6001" y="6492873"/>
            <a:ext cx="2057400" cy="273844"/>
          </a:xfrm>
        </p:spPr>
        <p:txBody>
          <a:bodyPr/>
          <a:lstStyle/>
          <a:p>
            <a:fld id="{9BD3B90F-0271-441F-B976-0C33EC96A1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4128" y="5969653"/>
            <a:ext cx="99841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Early FY2018 DON T&amp;E Embarked On Its TEMP Part Four Tool</a:t>
            </a:r>
          </a:p>
        </p:txBody>
      </p:sp>
    </p:spTree>
    <p:extLst>
      <p:ext uri="{BB962C8B-B14F-4D97-AF65-F5344CB8AC3E}">
        <p14:creationId xmlns:p14="http://schemas.microsoft.com/office/powerpoint/2010/main" val="246210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1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is TEMP Part Four (TP4) Tool?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850"/>
            <a:ext cx="10515600" cy="53861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Web tool for capturing program T&amp;E resource requirements in the TEMP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Labs / Facilities / Ranges / Manpower / Targets / Test Assets / Test Articles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Programs can search for T&amp;E capabilities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Better coordination with T&amp;E infrastructure management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Captures and provides improved cost estimates for T&amp;E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Identify T&amp;E costs elements (L/F/R, Targets, Assets, Personnel, Program)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Aligns T&amp;E costs with T&amp;E budget program elements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Creates a T&amp;E demand forecasting capability across the DON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real-time aggregated data of T&amp;E demands across all programs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Enables investment insight to the T&amp;E Capability needs and shortfalls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Identify Target demands and move away from Target needs estimating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30478" y="6339892"/>
            <a:ext cx="2743200" cy="365125"/>
          </a:xfrm>
        </p:spPr>
        <p:txBody>
          <a:bodyPr/>
          <a:lstStyle/>
          <a:p>
            <a:fld id="{D7ECBF79-65BF-4BD5-8C95-D8FB6178ED9C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283" t="30792" r="24937" b="28947"/>
          <a:stretch/>
        </p:blipFill>
        <p:spPr>
          <a:xfrm>
            <a:off x="9480883" y="2382331"/>
            <a:ext cx="2292795" cy="1815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338" t="11308" r="11834" b="14483"/>
          <a:stretch/>
        </p:blipFill>
        <p:spPr>
          <a:xfrm>
            <a:off x="9869740" y="2552638"/>
            <a:ext cx="1496029" cy="9274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753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104053" y="5094050"/>
            <a:ext cx="6549716" cy="372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58341" y="4365935"/>
            <a:ext cx="6549716" cy="341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421"/>
            <a:ext cx="10515600" cy="925032"/>
          </a:xfrm>
          <a:scene3d>
            <a:camera prst="orthographicFront"/>
            <a:lightRig rig="threePt" dir="t"/>
          </a:scene3d>
          <a:sp3d extrusionH="57150"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T&amp;E Financial Life Cycle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1056" y="1935223"/>
            <a:ext cx="2838893" cy="19457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67416" y="1935223"/>
            <a:ext cx="3096621" cy="19457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48926" y="1935223"/>
            <a:ext cx="2838893" cy="19457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75460" y="2234277"/>
            <a:ext cx="1758815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95250" h="1143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BUDGET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8719" y="2269255"/>
            <a:ext cx="304064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95250" h="1143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PLAN/EXECUTE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546589" y="2041925"/>
            <a:ext cx="167058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95250" h="1143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ACTUAL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3461" y="3088407"/>
            <a:ext cx="1854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PBIS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5318" y="3090928"/>
            <a:ext cx="1854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TP4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99718" y="3181245"/>
            <a:ext cx="1854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ERP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4308433" y="2730318"/>
            <a:ext cx="797768" cy="36061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8151158" y="2727797"/>
            <a:ext cx="797768" cy="36061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Down Arrow 13"/>
          <p:cNvSpPr/>
          <p:nvPr/>
        </p:nvSpPr>
        <p:spPr>
          <a:xfrm flipH="1">
            <a:off x="2730320" y="1030307"/>
            <a:ext cx="7586535" cy="798490"/>
          </a:xfrm>
          <a:prstGeom prst="curvedDownArrow">
            <a:avLst>
              <a:gd name="adj1" fmla="val 25000"/>
              <a:gd name="adj2" fmla="val 50000"/>
              <a:gd name="adj3" fmla="val 23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640017"/>
            <a:ext cx="152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Mechanism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8665" y="1254937"/>
            <a:ext cx="49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Does Our T&amp;E Cost Match Budget?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4395" y="2472591"/>
            <a:ext cx="13394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368" y="3230302"/>
            <a:ext cx="13394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1" y="4130936"/>
            <a:ext cx="152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What we have to date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58340" y="4068115"/>
            <a:ext cx="350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T&amp;E Serial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Element (PE) Number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48205" y="4364332"/>
            <a:ext cx="231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T&amp;E Funding (PEs)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06201" y="4774223"/>
            <a:ext cx="6549716" cy="3416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327144" y="4760397"/>
            <a:ext cx="32536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T&amp;E Planned Cost</a:t>
            </a:r>
          </a:p>
          <a:p>
            <a:endParaRPr lang="en-US" sz="400" dirty="0"/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Test Phase (DT/OT/LFT&amp;E)</a:t>
            </a:r>
          </a:p>
          <a:p>
            <a:endParaRPr lang="en-US" sz="400" dirty="0"/>
          </a:p>
          <a:p>
            <a:pPr marL="341313" lvl="1" indent="-163513">
              <a:buFont typeface="Wingdings" panose="05000000000000000000" pitchFamily="2" charset="2"/>
              <a:buChar char="§"/>
              <a:tabLst>
                <a:tab pos="682625" algn="l"/>
              </a:tabLst>
            </a:pPr>
            <a:r>
              <a:rPr lang="en-US" dirty="0"/>
              <a:t>Test Event</a:t>
            </a:r>
          </a:p>
          <a:p>
            <a:pPr marL="517525" lvl="2" indent="-115888">
              <a:buFont typeface="Calibri" panose="020F0502020204030204" pitchFamily="34" charset="0"/>
              <a:buChar char="-"/>
            </a:pPr>
            <a:r>
              <a:rPr lang="en-US" dirty="0"/>
              <a:t>Test Resources</a:t>
            </a:r>
          </a:p>
          <a:p>
            <a:pPr marL="628650" lvl="3" indent="-119063">
              <a:buFont typeface="Arial" panose="020B0604020202020204" pitchFamily="34" charset="0"/>
              <a:buChar char="•"/>
            </a:pPr>
            <a:r>
              <a:rPr lang="en-US" sz="1400" dirty="0"/>
              <a:t>T&amp;E Management</a:t>
            </a:r>
          </a:p>
          <a:p>
            <a:pPr marL="628650" lvl="3" indent="-119063">
              <a:buFont typeface="Arial" panose="020B0604020202020204" pitchFamily="34" charset="0"/>
              <a:buChar char="•"/>
            </a:pPr>
            <a:r>
              <a:rPr lang="en-US" sz="1400" dirty="0"/>
              <a:t>Program Office </a:t>
            </a:r>
          </a:p>
          <a:p>
            <a:pPr marL="628650" lvl="3" indent="-119063">
              <a:buFont typeface="Arial" panose="020B0604020202020204" pitchFamily="34" charset="0"/>
              <a:buChar char="•"/>
            </a:pPr>
            <a:r>
              <a:rPr lang="en-US" sz="1400" dirty="0"/>
              <a:t>Targets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40021" y="4760397"/>
            <a:ext cx="195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T&amp;E Execution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53469" y="5982623"/>
            <a:ext cx="2095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3" indent="-111125">
              <a:buFont typeface="Arial" panose="020B0604020202020204" pitchFamily="34" charset="0"/>
              <a:buChar char="•"/>
            </a:pPr>
            <a:r>
              <a:rPr lang="en-US" sz="1400" dirty="0"/>
              <a:t>Test Articles</a:t>
            </a:r>
          </a:p>
          <a:p>
            <a:pPr marL="288925" lvl="3" indent="-111125">
              <a:buFont typeface="Arial" panose="020B0604020202020204" pitchFamily="34" charset="0"/>
              <a:buChar char="•"/>
            </a:pPr>
            <a:r>
              <a:rPr lang="en-US" sz="1400" dirty="0"/>
              <a:t>Test Assets</a:t>
            </a:r>
          </a:p>
          <a:p>
            <a:pPr marL="288925" lvl="3" indent="-111125">
              <a:buFont typeface="Arial" panose="020B0604020202020204" pitchFamily="34" charset="0"/>
              <a:buChar char="•"/>
            </a:pPr>
            <a:r>
              <a:rPr lang="en-US" sz="1400" dirty="0"/>
              <a:t>Fleet Forces/Manning</a:t>
            </a:r>
          </a:p>
          <a:p>
            <a:pPr marL="288925" indent="-111125"/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>
            <a:off x="8358388" y="5110531"/>
            <a:ext cx="353029" cy="350111"/>
          </a:xfrm>
          <a:custGeom>
            <a:avLst/>
            <a:gdLst>
              <a:gd name="connsiteX0" fmla="*/ 0 w 386366"/>
              <a:gd name="connsiteY0" fmla="*/ 347729 h 347729"/>
              <a:gd name="connsiteX1" fmla="*/ 90152 w 386366"/>
              <a:gd name="connsiteY1" fmla="*/ 180304 h 347729"/>
              <a:gd name="connsiteX2" fmla="*/ 154546 w 386366"/>
              <a:gd name="connsiteY2" fmla="*/ 244698 h 347729"/>
              <a:gd name="connsiteX3" fmla="*/ 257577 w 386366"/>
              <a:gd name="connsiteY3" fmla="*/ 0 h 347729"/>
              <a:gd name="connsiteX4" fmla="*/ 386366 w 386366"/>
              <a:gd name="connsiteY4" fmla="*/ 0 h 347729"/>
              <a:gd name="connsiteX5" fmla="*/ 193183 w 386366"/>
              <a:gd name="connsiteY5" fmla="*/ 270456 h 347729"/>
              <a:gd name="connsiteX6" fmla="*/ 103031 w 386366"/>
              <a:gd name="connsiteY6" fmla="*/ 270456 h 347729"/>
              <a:gd name="connsiteX7" fmla="*/ 141667 w 386366"/>
              <a:gd name="connsiteY7" fmla="*/ 347729 h 347729"/>
              <a:gd name="connsiteX8" fmla="*/ 0 w 386366"/>
              <a:gd name="connsiteY8" fmla="*/ 347729 h 347729"/>
              <a:gd name="connsiteX0" fmla="*/ 0 w 386366"/>
              <a:gd name="connsiteY0" fmla="*/ 347729 h 347729"/>
              <a:gd name="connsiteX1" fmla="*/ 116346 w 386366"/>
              <a:gd name="connsiteY1" fmla="*/ 130297 h 347729"/>
              <a:gd name="connsiteX2" fmla="*/ 154546 w 386366"/>
              <a:gd name="connsiteY2" fmla="*/ 244698 h 347729"/>
              <a:gd name="connsiteX3" fmla="*/ 257577 w 386366"/>
              <a:gd name="connsiteY3" fmla="*/ 0 h 347729"/>
              <a:gd name="connsiteX4" fmla="*/ 386366 w 386366"/>
              <a:gd name="connsiteY4" fmla="*/ 0 h 347729"/>
              <a:gd name="connsiteX5" fmla="*/ 193183 w 386366"/>
              <a:gd name="connsiteY5" fmla="*/ 270456 h 347729"/>
              <a:gd name="connsiteX6" fmla="*/ 103031 w 386366"/>
              <a:gd name="connsiteY6" fmla="*/ 270456 h 347729"/>
              <a:gd name="connsiteX7" fmla="*/ 141667 w 386366"/>
              <a:gd name="connsiteY7" fmla="*/ 347729 h 347729"/>
              <a:gd name="connsiteX8" fmla="*/ 0 w 386366"/>
              <a:gd name="connsiteY8" fmla="*/ 347729 h 347729"/>
              <a:gd name="connsiteX0" fmla="*/ 0 w 386366"/>
              <a:gd name="connsiteY0" fmla="*/ 347729 h 347729"/>
              <a:gd name="connsiteX1" fmla="*/ 116346 w 386366"/>
              <a:gd name="connsiteY1" fmla="*/ 130297 h 347729"/>
              <a:gd name="connsiteX2" fmla="*/ 156927 w 386366"/>
              <a:gd name="connsiteY2" fmla="*/ 199454 h 347729"/>
              <a:gd name="connsiteX3" fmla="*/ 257577 w 386366"/>
              <a:gd name="connsiteY3" fmla="*/ 0 h 347729"/>
              <a:gd name="connsiteX4" fmla="*/ 386366 w 386366"/>
              <a:gd name="connsiteY4" fmla="*/ 0 h 347729"/>
              <a:gd name="connsiteX5" fmla="*/ 193183 w 386366"/>
              <a:gd name="connsiteY5" fmla="*/ 270456 h 347729"/>
              <a:gd name="connsiteX6" fmla="*/ 103031 w 386366"/>
              <a:gd name="connsiteY6" fmla="*/ 270456 h 347729"/>
              <a:gd name="connsiteX7" fmla="*/ 141667 w 386366"/>
              <a:gd name="connsiteY7" fmla="*/ 347729 h 347729"/>
              <a:gd name="connsiteX8" fmla="*/ 0 w 386366"/>
              <a:gd name="connsiteY8" fmla="*/ 347729 h 347729"/>
              <a:gd name="connsiteX0" fmla="*/ 0 w 386366"/>
              <a:gd name="connsiteY0" fmla="*/ 347729 h 347729"/>
              <a:gd name="connsiteX1" fmla="*/ 116346 w 386366"/>
              <a:gd name="connsiteY1" fmla="*/ 130297 h 347729"/>
              <a:gd name="connsiteX2" fmla="*/ 156927 w 386366"/>
              <a:gd name="connsiteY2" fmla="*/ 199454 h 347729"/>
              <a:gd name="connsiteX3" fmla="*/ 257577 w 386366"/>
              <a:gd name="connsiteY3" fmla="*/ 0 h 347729"/>
              <a:gd name="connsiteX4" fmla="*/ 386366 w 386366"/>
              <a:gd name="connsiteY4" fmla="*/ 0 h 347729"/>
              <a:gd name="connsiteX5" fmla="*/ 216996 w 386366"/>
              <a:gd name="connsiteY5" fmla="*/ 272837 h 347729"/>
              <a:gd name="connsiteX6" fmla="*/ 103031 w 386366"/>
              <a:gd name="connsiteY6" fmla="*/ 270456 h 347729"/>
              <a:gd name="connsiteX7" fmla="*/ 141667 w 386366"/>
              <a:gd name="connsiteY7" fmla="*/ 347729 h 347729"/>
              <a:gd name="connsiteX8" fmla="*/ 0 w 386366"/>
              <a:gd name="connsiteY8" fmla="*/ 347729 h 347729"/>
              <a:gd name="connsiteX0" fmla="*/ 0 w 353029"/>
              <a:gd name="connsiteY0" fmla="*/ 350110 h 350110"/>
              <a:gd name="connsiteX1" fmla="*/ 116346 w 353029"/>
              <a:gd name="connsiteY1" fmla="*/ 132678 h 350110"/>
              <a:gd name="connsiteX2" fmla="*/ 156927 w 353029"/>
              <a:gd name="connsiteY2" fmla="*/ 201835 h 350110"/>
              <a:gd name="connsiteX3" fmla="*/ 257577 w 353029"/>
              <a:gd name="connsiteY3" fmla="*/ 2381 h 350110"/>
              <a:gd name="connsiteX4" fmla="*/ 353029 w 353029"/>
              <a:gd name="connsiteY4" fmla="*/ 0 h 350110"/>
              <a:gd name="connsiteX5" fmla="*/ 216996 w 353029"/>
              <a:gd name="connsiteY5" fmla="*/ 275218 h 350110"/>
              <a:gd name="connsiteX6" fmla="*/ 103031 w 353029"/>
              <a:gd name="connsiteY6" fmla="*/ 272837 h 350110"/>
              <a:gd name="connsiteX7" fmla="*/ 141667 w 353029"/>
              <a:gd name="connsiteY7" fmla="*/ 350110 h 350110"/>
              <a:gd name="connsiteX8" fmla="*/ 0 w 353029"/>
              <a:gd name="connsiteY8" fmla="*/ 350110 h 350110"/>
              <a:gd name="connsiteX0" fmla="*/ 0 w 353029"/>
              <a:gd name="connsiteY0" fmla="*/ 350110 h 350110"/>
              <a:gd name="connsiteX1" fmla="*/ 116346 w 353029"/>
              <a:gd name="connsiteY1" fmla="*/ 132678 h 350110"/>
              <a:gd name="connsiteX2" fmla="*/ 156927 w 353029"/>
              <a:gd name="connsiteY2" fmla="*/ 201835 h 350110"/>
              <a:gd name="connsiteX3" fmla="*/ 257577 w 353029"/>
              <a:gd name="connsiteY3" fmla="*/ 2381 h 350110"/>
              <a:gd name="connsiteX4" fmla="*/ 353029 w 353029"/>
              <a:gd name="connsiteY4" fmla="*/ 0 h 350110"/>
              <a:gd name="connsiteX5" fmla="*/ 216996 w 353029"/>
              <a:gd name="connsiteY5" fmla="*/ 275218 h 350110"/>
              <a:gd name="connsiteX6" fmla="*/ 157799 w 353029"/>
              <a:gd name="connsiteY6" fmla="*/ 251406 h 350110"/>
              <a:gd name="connsiteX7" fmla="*/ 141667 w 353029"/>
              <a:gd name="connsiteY7" fmla="*/ 350110 h 350110"/>
              <a:gd name="connsiteX8" fmla="*/ 0 w 353029"/>
              <a:gd name="connsiteY8" fmla="*/ 350110 h 350110"/>
              <a:gd name="connsiteX0" fmla="*/ 0 w 353029"/>
              <a:gd name="connsiteY0" fmla="*/ 350110 h 350110"/>
              <a:gd name="connsiteX1" fmla="*/ 83009 w 353029"/>
              <a:gd name="connsiteY1" fmla="*/ 125534 h 350110"/>
              <a:gd name="connsiteX2" fmla="*/ 156927 w 353029"/>
              <a:gd name="connsiteY2" fmla="*/ 201835 h 350110"/>
              <a:gd name="connsiteX3" fmla="*/ 257577 w 353029"/>
              <a:gd name="connsiteY3" fmla="*/ 2381 h 350110"/>
              <a:gd name="connsiteX4" fmla="*/ 353029 w 353029"/>
              <a:gd name="connsiteY4" fmla="*/ 0 h 350110"/>
              <a:gd name="connsiteX5" fmla="*/ 216996 w 353029"/>
              <a:gd name="connsiteY5" fmla="*/ 275218 h 350110"/>
              <a:gd name="connsiteX6" fmla="*/ 157799 w 353029"/>
              <a:gd name="connsiteY6" fmla="*/ 251406 h 350110"/>
              <a:gd name="connsiteX7" fmla="*/ 141667 w 353029"/>
              <a:gd name="connsiteY7" fmla="*/ 350110 h 350110"/>
              <a:gd name="connsiteX8" fmla="*/ 0 w 353029"/>
              <a:gd name="connsiteY8" fmla="*/ 350110 h 350110"/>
              <a:gd name="connsiteX0" fmla="*/ 0 w 353029"/>
              <a:gd name="connsiteY0" fmla="*/ 350110 h 350110"/>
              <a:gd name="connsiteX1" fmla="*/ 83009 w 353029"/>
              <a:gd name="connsiteY1" fmla="*/ 125534 h 350110"/>
              <a:gd name="connsiteX2" fmla="*/ 164071 w 353029"/>
              <a:gd name="connsiteY2" fmla="*/ 170878 h 350110"/>
              <a:gd name="connsiteX3" fmla="*/ 257577 w 353029"/>
              <a:gd name="connsiteY3" fmla="*/ 2381 h 350110"/>
              <a:gd name="connsiteX4" fmla="*/ 353029 w 353029"/>
              <a:gd name="connsiteY4" fmla="*/ 0 h 350110"/>
              <a:gd name="connsiteX5" fmla="*/ 216996 w 353029"/>
              <a:gd name="connsiteY5" fmla="*/ 275218 h 350110"/>
              <a:gd name="connsiteX6" fmla="*/ 157799 w 353029"/>
              <a:gd name="connsiteY6" fmla="*/ 251406 h 350110"/>
              <a:gd name="connsiteX7" fmla="*/ 141667 w 353029"/>
              <a:gd name="connsiteY7" fmla="*/ 350110 h 350110"/>
              <a:gd name="connsiteX8" fmla="*/ 0 w 353029"/>
              <a:gd name="connsiteY8" fmla="*/ 350110 h 350110"/>
              <a:gd name="connsiteX0" fmla="*/ 0 w 353029"/>
              <a:gd name="connsiteY0" fmla="*/ 350110 h 350110"/>
              <a:gd name="connsiteX1" fmla="*/ 83009 w 353029"/>
              <a:gd name="connsiteY1" fmla="*/ 125534 h 350110"/>
              <a:gd name="connsiteX2" fmla="*/ 164071 w 353029"/>
              <a:gd name="connsiteY2" fmla="*/ 170878 h 350110"/>
              <a:gd name="connsiteX3" fmla="*/ 257577 w 353029"/>
              <a:gd name="connsiteY3" fmla="*/ 2381 h 350110"/>
              <a:gd name="connsiteX4" fmla="*/ 353029 w 353029"/>
              <a:gd name="connsiteY4" fmla="*/ 0 h 350110"/>
              <a:gd name="connsiteX5" fmla="*/ 216996 w 353029"/>
              <a:gd name="connsiteY5" fmla="*/ 275218 h 350110"/>
              <a:gd name="connsiteX6" fmla="*/ 164943 w 353029"/>
              <a:gd name="connsiteY6" fmla="*/ 265694 h 350110"/>
              <a:gd name="connsiteX7" fmla="*/ 141667 w 353029"/>
              <a:gd name="connsiteY7" fmla="*/ 350110 h 350110"/>
              <a:gd name="connsiteX8" fmla="*/ 0 w 353029"/>
              <a:gd name="connsiteY8" fmla="*/ 350110 h 350110"/>
              <a:gd name="connsiteX0" fmla="*/ 0 w 353029"/>
              <a:gd name="connsiteY0" fmla="*/ 350110 h 350110"/>
              <a:gd name="connsiteX1" fmla="*/ 83009 w 353029"/>
              <a:gd name="connsiteY1" fmla="*/ 125534 h 350110"/>
              <a:gd name="connsiteX2" fmla="*/ 173596 w 353029"/>
              <a:gd name="connsiteY2" fmla="*/ 185165 h 350110"/>
              <a:gd name="connsiteX3" fmla="*/ 257577 w 353029"/>
              <a:gd name="connsiteY3" fmla="*/ 2381 h 350110"/>
              <a:gd name="connsiteX4" fmla="*/ 353029 w 353029"/>
              <a:gd name="connsiteY4" fmla="*/ 0 h 350110"/>
              <a:gd name="connsiteX5" fmla="*/ 216996 w 353029"/>
              <a:gd name="connsiteY5" fmla="*/ 275218 h 350110"/>
              <a:gd name="connsiteX6" fmla="*/ 164943 w 353029"/>
              <a:gd name="connsiteY6" fmla="*/ 265694 h 350110"/>
              <a:gd name="connsiteX7" fmla="*/ 141667 w 353029"/>
              <a:gd name="connsiteY7" fmla="*/ 350110 h 350110"/>
              <a:gd name="connsiteX8" fmla="*/ 0 w 353029"/>
              <a:gd name="connsiteY8" fmla="*/ 350110 h 350110"/>
              <a:gd name="connsiteX0" fmla="*/ 0 w 353029"/>
              <a:gd name="connsiteY0" fmla="*/ 350110 h 350110"/>
              <a:gd name="connsiteX1" fmla="*/ 83009 w 353029"/>
              <a:gd name="connsiteY1" fmla="*/ 125534 h 350110"/>
              <a:gd name="connsiteX2" fmla="*/ 173596 w 353029"/>
              <a:gd name="connsiteY2" fmla="*/ 185165 h 350110"/>
              <a:gd name="connsiteX3" fmla="*/ 257577 w 353029"/>
              <a:gd name="connsiteY3" fmla="*/ 2381 h 350110"/>
              <a:gd name="connsiteX4" fmla="*/ 353029 w 353029"/>
              <a:gd name="connsiteY4" fmla="*/ 0 h 350110"/>
              <a:gd name="connsiteX5" fmla="*/ 216996 w 353029"/>
              <a:gd name="connsiteY5" fmla="*/ 275218 h 350110"/>
              <a:gd name="connsiteX6" fmla="*/ 131606 w 353029"/>
              <a:gd name="connsiteY6" fmla="*/ 237119 h 350110"/>
              <a:gd name="connsiteX7" fmla="*/ 141667 w 353029"/>
              <a:gd name="connsiteY7" fmla="*/ 350110 h 350110"/>
              <a:gd name="connsiteX8" fmla="*/ 0 w 353029"/>
              <a:gd name="connsiteY8" fmla="*/ 350110 h 350110"/>
              <a:gd name="connsiteX0" fmla="*/ 0 w 353029"/>
              <a:gd name="connsiteY0" fmla="*/ 350110 h 352492"/>
              <a:gd name="connsiteX1" fmla="*/ 83009 w 353029"/>
              <a:gd name="connsiteY1" fmla="*/ 125534 h 352492"/>
              <a:gd name="connsiteX2" fmla="*/ 173596 w 353029"/>
              <a:gd name="connsiteY2" fmla="*/ 185165 h 352492"/>
              <a:gd name="connsiteX3" fmla="*/ 257577 w 353029"/>
              <a:gd name="connsiteY3" fmla="*/ 2381 h 352492"/>
              <a:gd name="connsiteX4" fmla="*/ 353029 w 353029"/>
              <a:gd name="connsiteY4" fmla="*/ 0 h 352492"/>
              <a:gd name="connsiteX5" fmla="*/ 216996 w 353029"/>
              <a:gd name="connsiteY5" fmla="*/ 275218 h 352492"/>
              <a:gd name="connsiteX6" fmla="*/ 131606 w 353029"/>
              <a:gd name="connsiteY6" fmla="*/ 237119 h 352492"/>
              <a:gd name="connsiteX7" fmla="*/ 89279 w 353029"/>
              <a:gd name="connsiteY7" fmla="*/ 352492 h 352492"/>
              <a:gd name="connsiteX8" fmla="*/ 0 w 353029"/>
              <a:gd name="connsiteY8" fmla="*/ 350110 h 352492"/>
              <a:gd name="connsiteX0" fmla="*/ 0 w 353029"/>
              <a:gd name="connsiteY0" fmla="*/ 350110 h 352492"/>
              <a:gd name="connsiteX1" fmla="*/ 83009 w 353029"/>
              <a:gd name="connsiteY1" fmla="*/ 125534 h 352492"/>
              <a:gd name="connsiteX2" fmla="*/ 173596 w 353029"/>
              <a:gd name="connsiteY2" fmla="*/ 185165 h 352492"/>
              <a:gd name="connsiteX3" fmla="*/ 257577 w 353029"/>
              <a:gd name="connsiteY3" fmla="*/ 2381 h 352492"/>
              <a:gd name="connsiteX4" fmla="*/ 353029 w 353029"/>
              <a:gd name="connsiteY4" fmla="*/ 0 h 352492"/>
              <a:gd name="connsiteX5" fmla="*/ 216996 w 353029"/>
              <a:gd name="connsiteY5" fmla="*/ 275218 h 352492"/>
              <a:gd name="connsiteX6" fmla="*/ 119700 w 353029"/>
              <a:gd name="connsiteY6" fmla="*/ 237119 h 352492"/>
              <a:gd name="connsiteX7" fmla="*/ 89279 w 353029"/>
              <a:gd name="connsiteY7" fmla="*/ 352492 h 352492"/>
              <a:gd name="connsiteX8" fmla="*/ 0 w 353029"/>
              <a:gd name="connsiteY8" fmla="*/ 350110 h 352492"/>
              <a:gd name="connsiteX0" fmla="*/ 0 w 353029"/>
              <a:gd name="connsiteY0" fmla="*/ 350110 h 352492"/>
              <a:gd name="connsiteX1" fmla="*/ 83009 w 353029"/>
              <a:gd name="connsiteY1" fmla="*/ 125534 h 352492"/>
              <a:gd name="connsiteX2" fmla="*/ 173596 w 353029"/>
              <a:gd name="connsiteY2" fmla="*/ 185165 h 352492"/>
              <a:gd name="connsiteX3" fmla="*/ 257577 w 353029"/>
              <a:gd name="connsiteY3" fmla="*/ 2381 h 352492"/>
              <a:gd name="connsiteX4" fmla="*/ 353029 w 353029"/>
              <a:gd name="connsiteY4" fmla="*/ 0 h 352492"/>
              <a:gd name="connsiteX5" fmla="*/ 195564 w 353029"/>
              <a:gd name="connsiteY5" fmla="*/ 296649 h 352492"/>
              <a:gd name="connsiteX6" fmla="*/ 119700 w 353029"/>
              <a:gd name="connsiteY6" fmla="*/ 237119 h 352492"/>
              <a:gd name="connsiteX7" fmla="*/ 89279 w 353029"/>
              <a:gd name="connsiteY7" fmla="*/ 352492 h 352492"/>
              <a:gd name="connsiteX8" fmla="*/ 0 w 353029"/>
              <a:gd name="connsiteY8" fmla="*/ 350110 h 352492"/>
              <a:gd name="connsiteX0" fmla="*/ 0 w 353029"/>
              <a:gd name="connsiteY0" fmla="*/ 350110 h 350111"/>
              <a:gd name="connsiteX1" fmla="*/ 83009 w 353029"/>
              <a:gd name="connsiteY1" fmla="*/ 125534 h 350111"/>
              <a:gd name="connsiteX2" fmla="*/ 173596 w 353029"/>
              <a:gd name="connsiteY2" fmla="*/ 185165 h 350111"/>
              <a:gd name="connsiteX3" fmla="*/ 257577 w 353029"/>
              <a:gd name="connsiteY3" fmla="*/ 2381 h 350111"/>
              <a:gd name="connsiteX4" fmla="*/ 353029 w 353029"/>
              <a:gd name="connsiteY4" fmla="*/ 0 h 350111"/>
              <a:gd name="connsiteX5" fmla="*/ 195564 w 353029"/>
              <a:gd name="connsiteY5" fmla="*/ 296649 h 350111"/>
              <a:gd name="connsiteX6" fmla="*/ 119700 w 353029"/>
              <a:gd name="connsiteY6" fmla="*/ 237119 h 350111"/>
              <a:gd name="connsiteX7" fmla="*/ 79754 w 353029"/>
              <a:gd name="connsiteY7" fmla="*/ 350111 h 350111"/>
              <a:gd name="connsiteX8" fmla="*/ 0 w 353029"/>
              <a:gd name="connsiteY8" fmla="*/ 350110 h 35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29" h="350111">
                <a:moveTo>
                  <a:pt x="0" y="350110"/>
                </a:moveTo>
                <a:lnTo>
                  <a:pt x="83009" y="125534"/>
                </a:lnTo>
                <a:lnTo>
                  <a:pt x="173596" y="185165"/>
                </a:lnTo>
                <a:lnTo>
                  <a:pt x="257577" y="2381"/>
                </a:lnTo>
                <a:lnTo>
                  <a:pt x="353029" y="0"/>
                </a:lnTo>
                <a:lnTo>
                  <a:pt x="195564" y="296649"/>
                </a:lnTo>
                <a:lnTo>
                  <a:pt x="119700" y="237119"/>
                </a:lnTo>
                <a:lnTo>
                  <a:pt x="79754" y="350111"/>
                </a:lnTo>
                <a:lnTo>
                  <a:pt x="0" y="35011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349200" y="5133137"/>
            <a:ext cx="200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MIL-STD-881D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77948" y="5561306"/>
            <a:ext cx="29694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3" indent="-111125">
              <a:buFont typeface="Arial" panose="020B0604020202020204" pitchFamily="34" charset="0"/>
              <a:buChar char="•"/>
            </a:pPr>
            <a:r>
              <a:rPr lang="en-US" sz="1400" dirty="0"/>
              <a:t>Current MIL-STD doesn’t line up with T&amp;E practice</a:t>
            </a:r>
          </a:p>
          <a:p>
            <a:pPr marL="288925" lvl="3" indent="-111125">
              <a:buFont typeface="Arial" panose="020B0604020202020204" pitchFamily="34" charset="0"/>
              <a:buChar char="•"/>
            </a:pPr>
            <a:r>
              <a:rPr lang="en-US" sz="1400" dirty="0"/>
              <a:t>Organizations are not consistent in implementing MIL STD</a:t>
            </a:r>
          </a:p>
          <a:p>
            <a:pPr marL="288925" indent="-111125"/>
            <a:endParaRPr lang="en-US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204158" y="6431104"/>
            <a:ext cx="2743200" cy="365125"/>
          </a:xfrm>
        </p:spPr>
        <p:txBody>
          <a:bodyPr/>
          <a:lstStyle/>
          <a:p>
            <a:fld id="{D7ECBF79-65BF-4BD5-8C95-D8FB6178ED9C}" type="slidenum">
              <a:rPr lang="en-US" smtClean="0"/>
              <a:t>9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445585" y="4856138"/>
            <a:ext cx="152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What we are working on</a:t>
            </a:r>
          </a:p>
        </p:txBody>
      </p:sp>
    </p:spTree>
    <p:extLst>
      <p:ext uri="{BB962C8B-B14F-4D97-AF65-F5344CB8AC3E}">
        <p14:creationId xmlns:p14="http://schemas.microsoft.com/office/powerpoint/2010/main" val="245903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4238E086F6E4A86B511737BDDF64F" ma:contentTypeVersion="0" ma:contentTypeDescription="Create a new document." ma:contentTypeScope="" ma:versionID="4c88186383854044d36dced0acba42cf">
  <xsd:schema xmlns:xsd="http://www.w3.org/2001/XMLSchema" xmlns:xs="http://www.w3.org/2001/XMLSchema" xmlns:p="http://schemas.microsoft.com/office/2006/metadata/properties" xmlns:ns2="13bcd133-5cb4-4353-9dc5-b280878dcd66" targetNamespace="http://schemas.microsoft.com/office/2006/metadata/properties" ma:root="true" ma:fieldsID="740b83ebadd91bdaad8a9466fce4a392" ns2:_="">
    <xsd:import namespace="13bcd133-5cb4-4353-9dc5-b280878dcd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cd133-5cb4-4353-9dc5-b280878dcd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bcd133-5cb4-4353-9dc5-b280878dcd66">W6FUR7QQPZ24-731652622-1279</_dlc_DocId>
    <_dlc_DocIdUrl xmlns="13bcd133-5cb4-4353-9dc5-b280878dcd66">
      <Url>https://dtic.deps.mil/sites/DTIC_C/_layouts/15/DocIdRedir.aspx?ID=W6FUR7QQPZ24-731652622-1279</Url>
      <Description>W6FUR7QQPZ24-731652622-1279</Description>
    </_dlc_DocIdUrl>
  </documentManagement>
</p:properties>
</file>

<file path=customXml/itemProps1.xml><?xml version="1.0" encoding="utf-8"?>
<ds:datastoreItem xmlns:ds="http://schemas.openxmlformats.org/officeDocument/2006/customXml" ds:itemID="{54518598-6C3D-4359-A1BF-164050351BAE}"/>
</file>

<file path=customXml/itemProps2.xml><?xml version="1.0" encoding="utf-8"?>
<ds:datastoreItem xmlns:ds="http://schemas.openxmlformats.org/officeDocument/2006/customXml" ds:itemID="{6E45FD75-1E2F-482B-9ADF-E576A1FE8DB9}"/>
</file>

<file path=customXml/itemProps3.xml><?xml version="1.0" encoding="utf-8"?>
<ds:datastoreItem xmlns:ds="http://schemas.openxmlformats.org/officeDocument/2006/customXml" ds:itemID="{FD28E95A-4B54-4D9D-A83F-85B473E607EF}"/>
</file>

<file path=customXml/itemProps4.xml><?xml version="1.0" encoding="utf-8"?>
<ds:datastoreItem xmlns:ds="http://schemas.openxmlformats.org/officeDocument/2006/customXml" ds:itemID="{C13881B3-518E-40BE-81E4-DE6EA73F44ED}"/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1487</Words>
  <Application>Microsoft Office PowerPoint</Application>
  <PresentationFormat>Widescreen</PresentationFormat>
  <Paragraphs>280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Chronica Pro Medium</vt:lpstr>
      <vt:lpstr>Oswald</vt:lpstr>
      <vt:lpstr>Source Sans Pro</vt:lpstr>
      <vt:lpstr>TT Norms</vt:lpstr>
      <vt:lpstr>TT Norms Medium</vt:lpstr>
      <vt:lpstr>Wingdings</vt:lpstr>
      <vt:lpstr>Office Theme</vt:lpstr>
      <vt:lpstr>Cost of T&amp;E:  Implementation of TEMP Part Four Web-Based Application   </vt:lpstr>
      <vt:lpstr>Ice Breaker:  How Does Each Stakeholder View T&amp;E?</vt:lpstr>
      <vt:lpstr>T&amp;E Myths on Cost and Schedule</vt:lpstr>
      <vt:lpstr>DON T&amp;E Optimization Campaigns</vt:lpstr>
      <vt:lpstr>Examples of DON T&amp;E Inquiries</vt:lpstr>
      <vt:lpstr>T&amp;E Optimization Campaigns</vt:lpstr>
      <vt:lpstr>OSD/Service Cost of T&amp;E Efforts</vt:lpstr>
      <vt:lpstr>What is TEMP Part Four (TP4) Tool?</vt:lpstr>
      <vt:lpstr>T&amp;E Financial Life Cycle</vt:lpstr>
      <vt:lpstr>TP4 Structural Breakdown</vt:lpstr>
      <vt:lpstr>Two Parts of TP4</vt:lpstr>
      <vt:lpstr>Search T&amp;E Resources</vt:lpstr>
      <vt:lpstr>My TEMP Part IV</vt:lpstr>
      <vt:lpstr>PowerPoint Presentation</vt:lpstr>
      <vt:lpstr>Summary and Conclusions</vt:lpstr>
      <vt:lpstr>Questions?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of T&amp;E:</dc:title>
  <dc:creator>michael.o.said</dc:creator>
  <cp:lastModifiedBy>Tatiana Jackson</cp:lastModifiedBy>
  <cp:revision>74</cp:revision>
  <cp:lastPrinted>2019-05-02T20:19:59Z</cp:lastPrinted>
  <dcterms:created xsi:type="dcterms:W3CDTF">2019-04-19T21:06:45Z</dcterms:created>
  <dcterms:modified xsi:type="dcterms:W3CDTF">2019-05-15T13:13:20Z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0x0101003ED4238E086F6E4A86B511737BDDF64F</vt:lpwstr>
  </property>
  <property fmtid="{D5CDD505-2E9C-101B-9397-08002B2CF9AE}" pid="3" name="_dlc_DocIdItemGuid">
    <vt:lpwstr>8c65b432-5666-4166-9442-17c83c43d0e2</vt:lpwstr>
  </property>
</Properties>
</file>