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86" r:id="rId5"/>
    <p:sldMasterId id="2147483897" r:id="rId6"/>
    <p:sldMasterId id="2147483894" r:id="rId7"/>
    <p:sldMasterId id="2147483902" r:id="rId8"/>
    <p:sldMasterId id="2147483906" r:id="rId9"/>
    <p:sldMasterId id="2147483911" r:id="rId10"/>
    <p:sldMasterId id="2147483917" r:id="rId11"/>
  </p:sldMasterIdLst>
  <p:notesMasterIdLst>
    <p:notesMasterId r:id="rId21"/>
  </p:notesMasterIdLst>
  <p:handoutMasterIdLst>
    <p:handoutMasterId r:id="rId22"/>
  </p:handoutMasterIdLst>
  <p:sldIdLst>
    <p:sldId id="338" r:id="rId12"/>
    <p:sldId id="303" r:id="rId13"/>
    <p:sldId id="339" r:id="rId14"/>
    <p:sldId id="345" r:id="rId15"/>
    <p:sldId id="341" r:id="rId16"/>
    <p:sldId id="342" r:id="rId17"/>
    <p:sldId id="322" r:id="rId18"/>
    <p:sldId id="337" r:id="rId19"/>
    <p:sldId id="302" r:id="rId20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 userDrawn="1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tley, Anthony M CIV AD, 5.1.1D TRIM Supervisor" initials="PAMCA5TS" lastIdx="1" clrIdx="0">
    <p:extLst>
      <p:ext uri="{19B8F6BF-5375-455C-9EA6-DF929625EA0E}">
        <p15:presenceInfo xmlns:p15="http://schemas.microsoft.com/office/powerpoint/2012/main" userId="S-1-5-21-1801674531-2146617017-725345543-31891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64F"/>
    <a:srgbClr val="A2A2A2"/>
    <a:srgbClr val="FFFFFF"/>
    <a:srgbClr val="F9F9F9"/>
    <a:srgbClr val="0000CC"/>
    <a:srgbClr val="002060"/>
    <a:srgbClr val="7F7F7F"/>
    <a:srgbClr val="000000"/>
    <a:srgbClr val="1C2240"/>
    <a:srgbClr val="182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5400" autoAdjust="0"/>
  </p:normalViewPr>
  <p:slideViewPr>
    <p:cSldViewPr snapToGrid="0" showGuides="1">
      <p:cViewPr varScale="1">
        <p:scale>
          <a:sx n="64" d="100"/>
          <a:sy n="64" d="100"/>
        </p:scale>
        <p:origin x="1420" y="52"/>
      </p:cViewPr>
      <p:guideLst>
        <p:guide orient="horz" pos="192"/>
        <p:guide pos="2875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834" y="96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481246" y="8940977"/>
            <a:ext cx="460449" cy="278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798" tIns="45898" rIns="91798" bIns="45898">
            <a:spAutoFit/>
          </a:bodyPr>
          <a:lstStyle/>
          <a:p>
            <a:pPr algn="ctr" defTabSz="917383" eaLnBrk="0" hangingPunct="0">
              <a:spcBef>
                <a:spcPct val="50000"/>
              </a:spcBef>
              <a:defRPr/>
            </a:pPr>
            <a:fld id="{8B18970B-E479-4D8A-81AA-1C5F8236C0FE}" type="slidenum">
              <a:rPr lang="en-US" sz="1200" b="0">
                <a:solidFill>
                  <a:schemeClr val="tx1"/>
                </a:solidFill>
                <a:ea typeface="+mn-ea"/>
              </a:rPr>
              <a:pPr algn="ctr" defTabSz="917383"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 b="0" dirty="0">
              <a:solidFill>
                <a:schemeClr val="tx1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363" y="4265858"/>
            <a:ext cx="5139674" cy="43345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62" tIns="45763" rIns="93162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270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490538"/>
            <a:ext cx="4657725" cy="3494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481246" y="8940977"/>
            <a:ext cx="460449" cy="278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798" tIns="45898" rIns="91798" bIns="45898">
            <a:spAutoFit/>
          </a:bodyPr>
          <a:lstStyle/>
          <a:p>
            <a:pPr algn="ctr" defTabSz="917383" eaLnBrk="0" hangingPunct="0">
              <a:spcBef>
                <a:spcPct val="50000"/>
              </a:spcBef>
              <a:defRPr/>
            </a:pPr>
            <a:fld id="{06CF54E3-2E5F-46E2-9A99-9B21DDE955E8}" type="slidenum">
              <a:rPr lang="en-US" sz="1200" b="0">
                <a:solidFill>
                  <a:schemeClr val="tx1"/>
                </a:solidFill>
                <a:ea typeface="+mn-ea"/>
              </a:rPr>
              <a:pPr algn="ctr" defTabSz="917383"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 b="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gray">
          <a:xfrm>
            <a:off x="52483" y="8790259"/>
            <a:ext cx="1973637" cy="4075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629" tIns="45814" rIns="91629" bIns="45814">
            <a:spAutoFit/>
          </a:bodyPr>
          <a:lstStyle/>
          <a:p>
            <a:pPr algn="l">
              <a:lnSpc>
                <a:spcPct val="75000"/>
              </a:lnSpc>
              <a:spcBef>
                <a:spcPct val="15000"/>
              </a:spcBef>
            </a:pPr>
            <a:r>
              <a:rPr lang="en-US" sz="800" b="0" dirty="0">
                <a:solidFill>
                  <a:schemeClr val="tx1"/>
                </a:solidFill>
                <a:latin typeface="+mn-lt"/>
              </a:rPr>
              <a:t>SOURCE: </a:t>
            </a:r>
          </a:p>
          <a:p>
            <a:pPr algn="l">
              <a:lnSpc>
                <a:spcPct val="75000"/>
              </a:lnSpc>
              <a:spcBef>
                <a:spcPct val="15000"/>
              </a:spcBef>
            </a:pPr>
            <a:r>
              <a:rPr lang="en-US" sz="800" b="0" dirty="0" err="1">
                <a:solidFill>
                  <a:schemeClr val="tx1"/>
                </a:solidFill>
                <a:latin typeface="+mn-lt"/>
              </a:rPr>
              <a:t>POC</a:t>
            </a:r>
            <a:r>
              <a:rPr lang="en-US" sz="800" b="0" dirty="0">
                <a:solidFill>
                  <a:schemeClr val="tx1"/>
                </a:solidFill>
                <a:latin typeface="+mn-lt"/>
              </a:rPr>
              <a:t>: NAME; PH#</a:t>
            </a:r>
          </a:p>
          <a:p>
            <a:pPr algn="l">
              <a:lnSpc>
                <a:spcPct val="75000"/>
              </a:lnSpc>
              <a:spcBef>
                <a:spcPct val="15000"/>
              </a:spcBef>
            </a:pPr>
            <a:r>
              <a:rPr lang="en-US" sz="800" b="0" dirty="0">
                <a:solidFill>
                  <a:schemeClr val="tx1"/>
                </a:solidFill>
                <a:latin typeface="+mn-lt"/>
              </a:rPr>
              <a:t>SLIDE TYPE: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25425" indent="-225425" algn="l" rtl="0" eaLnBrk="0" fontAlgn="base" hangingPunct="0">
      <a:spcBef>
        <a:spcPct val="30000"/>
      </a:spcBef>
      <a:spcAft>
        <a:spcPct val="0"/>
      </a:spcAft>
      <a:buChar char="•"/>
      <a:defRPr sz="1400" b="0" kern="1200">
        <a:solidFill>
          <a:schemeClr val="tx1"/>
        </a:solidFill>
        <a:latin typeface="+mn-lt"/>
        <a:ea typeface="+mn-ea"/>
        <a:cs typeface="Arial" charset="0"/>
      </a:defRPr>
    </a:lvl1pPr>
    <a:lvl2pPr marL="569913" indent="-169863" algn="l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200" b="0" kern="1200">
        <a:solidFill>
          <a:schemeClr val="tx1"/>
        </a:solidFill>
        <a:latin typeface="+mn-lt"/>
        <a:ea typeface="+mn-ea"/>
        <a:cs typeface="Arial" charset="0"/>
      </a:defRPr>
    </a:lvl2pPr>
    <a:lvl3pPr marL="914400" indent="-230188" algn="l" rtl="0" eaLnBrk="0" fontAlgn="base" hangingPunct="0">
      <a:spcBef>
        <a:spcPct val="30000"/>
      </a:spcBef>
      <a:spcAft>
        <a:spcPct val="0"/>
      </a:spcAft>
      <a:buChar char="•"/>
      <a:defRPr sz="1200" b="0" kern="1200">
        <a:solidFill>
          <a:schemeClr val="tx1"/>
        </a:solidFill>
        <a:latin typeface="+mn-lt"/>
        <a:ea typeface="+mn-ea"/>
        <a:cs typeface="Arial" charset="0"/>
      </a:defRPr>
    </a:lvl3pPr>
    <a:lvl4pPr marL="1258888" indent="-230188" algn="l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200" b="0" kern="1200">
        <a:solidFill>
          <a:schemeClr val="tx1"/>
        </a:solidFill>
        <a:latin typeface="+mn-lt"/>
        <a:ea typeface="+mn-ea"/>
        <a:cs typeface="Arial" charset="0"/>
      </a:defRPr>
    </a:lvl4pPr>
    <a:lvl5pPr marL="1603375" indent="-230188" algn="l" rtl="0" eaLnBrk="0" fontAlgn="base" hangingPunct="0">
      <a:spcBef>
        <a:spcPct val="30000"/>
      </a:spcBef>
      <a:spcAft>
        <a:spcPct val="0"/>
      </a:spcAft>
      <a:buChar char="•"/>
      <a:defRPr sz="1200" b="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1E9B1-9124-467E-8A39-F61DCC0E7A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3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Insert 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484489" y="6587072"/>
            <a:ext cx="5740400" cy="2462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000" b="0" i="1" dirty="0">
              <a:solidFill>
                <a:srgbClr val="A2A2A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1708951" y="6572179"/>
            <a:ext cx="6400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i="1" dirty="0">
                <a:latin typeface="Arial Narrow" panose="020B0606020202030204" pitchFamily="34" charset="0"/>
              </a:rPr>
              <a:t>NAWCAD Release </a:t>
            </a:r>
            <a:r>
              <a:rPr lang="en-US" sz="1100" i="1" dirty="0" smtClean="0">
                <a:latin typeface="Arial Narrow" panose="020B0606020202030204" pitchFamily="34" charset="0"/>
              </a:rPr>
              <a:t>2019-277. </a:t>
            </a:r>
            <a:r>
              <a:rPr lang="en-US" sz="1100" i="1" dirty="0">
                <a:latin typeface="Arial Narrow" panose="020B0606020202030204" pitchFamily="34" charset="0"/>
              </a:rPr>
              <a:t>Distribution Statement A - 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84391583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376039" y="68391"/>
            <a:ext cx="7050024" cy="646331"/>
          </a:xfrm>
        </p:spPr>
        <p:txBody>
          <a:bodyPr/>
          <a:lstStyle/>
          <a:p>
            <a:r>
              <a:rPr lang="en-US" dirty="0" smtClean="0"/>
              <a:t>Insert Slide Title Here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484489" y="6587072"/>
            <a:ext cx="5740400" cy="2462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000" b="0" i="1" dirty="0">
              <a:solidFill>
                <a:srgbClr val="A2A2A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4565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Insert 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1286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Insert 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969" y="959742"/>
            <a:ext cx="4191831" cy="5554413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9742"/>
            <a:ext cx="4191830" cy="5554413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5069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376039" y="68391"/>
            <a:ext cx="7050024" cy="646331"/>
          </a:xfrm>
        </p:spPr>
        <p:txBody>
          <a:bodyPr/>
          <a:lstStyle/>
          <a:p>
            <a:r>
              <a:rPr lang="en-US" dirty="0" smtClean="0"/>
              <a:t>Insert 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6049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Insert 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4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Insert 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969" y="959742"/>
            <a:ext cx="4191831" cy="5554413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9742"/>
            <a:ext cx="4191830" cy="5554413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34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01045" y="68391"/>
            <a:ext cx="8038985" cy="646331"/>
          </a:xfrm>
        </p:spPr>
        <p:txBody>
          <a:bodyPr/>
          <a:lstStyle/>
          <a:p>
            <a:r>
              <a:rPr lang="en-US" dirty="0" smtClean="0"/>
              <a:t>Insert 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84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57461" y="2676598"/>
            <a:ext cx="8407221" cy="6409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aseline="0">
                <a:solidFill>
                  <a:srgbClr val="19264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Insert Title of Brief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57461" y="3329429"/>
            <a:ext cx="8407222" cy="3271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solidFill>
                  <a:srgbClr val="19264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DAY MONTH YEAR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57461" y="3662542"/>
            <a:ext cx="8407221" cy="23678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rgbClr val="19264F"/>
                </a:solidFill>
              </a:defRPr>
            </a:lvl1pPr>
          </a:lstStyle>
          <a:p>
            <a:pPr lvl="0"/>
            <a:r>
              <a:rPr lang="en-US" dirty="0" smtClean="0"/>
              <a:t>Presented to: External Stakeholder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57461" y="3903728"/>
            <a:ext cx="8407220" cy="22597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rgbClr val="19264F"/>
                </a:solidFill>
              </a:defRPr>
            </a:lvl1pPr>
          </a:lstStyle>
          <a:p>
            <a:pPr lvl="0"/>
            <a:r>
              <a:rPr lang="en-US" dirty="0" smtClean="0"/>
              <a:t>Presented by: VADM Dean Peters, Commander, NAVAIR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05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5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 userDrawn="1"/>
        </p:nvSpPr>
        <p:spPr bwMode="auto">
          <a:xfrm>
            <a:off x="4133850" y="332452"/>
            <a:ext cx="5334000" cy="855071"/>
          </a:xfrm>
          <a:prstGeom prst="parallelogram">
            <a:avLst>
              <a:gd name="adj" fmla="val 29148"/>
            </a:avLst>
          </a:prstGeom>
          <a:solidFill>
            <a:srgbClr val="FFFFFF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91440" rIns="90487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3838" marR="0" indent="-223838" algn="l" defTabSz="8953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</a:pPr>
            <a:endParaRPr lang="en-US" sz="3600" b="1" i="1" kern="1200" baseline="0" dirty="0" smtClean="0">
              <a:solidFill>
                <a:srgbClr val="1C295B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Parallelogram 7"/>
          <p:cNvSpPr/>
          <p:nvPr userDrawn="1"/>
        </p:nvSpPr>
        <p:spPr bwMode="auto">
          <a:xfrm>
            <a:off x="6391278" y="1364693"/>
            <a:ext cx="2952749" cy="508421"/>
          </a:xfrm>
          <a:prstGeom prst="parallelogram">
            <a:avLst>
              <a:gd name="adj" fmla="val 29148"/>
            </a:avLst>
          </a:prstGeom>
          <a:solidFill>
            <a:srgbClr val="FFFFFF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91440" rIns="90487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3838" marR="0" indent="-223838" algn="l" defTabSz="8953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</a:pPr>
            <a:endParaRPr lang="en-US" sz="1600" b="1" i="1" kern="1200" baseline="0" dirty="0" smtClean="0">
              <a:solidFill>
                <a:srgbClr val="1C295B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28800"/>
            <a:ext cx="3200400" cy="3200400"/>
          </a:xfrm>
          <a:prstGeom prst="rect">
            <a:avLst/>
          </a:prstGeom>
        </p:spPr>
      </p:pic>
      <p:pic>
        <p:nvPicPr>
          <p:cNvPr id="17" name="Picture 39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1" t="3774" r="2381" b="3369"/>
          <a:stretch/>
        </p:blipFill>
        <p:spPr bwMode="auto">
          <a:xfrm>
            <a:off x="6616701" y="4023360"/>
            <a:ext cx="2438397" cy="23774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4648" r="4648" b="4079"/>
          <a:stretch/>
        </p:blipFill>
        <p:spPr>
          <a:xfrm>
            <a:off x="136294" y="4023360"/>
            <a:ext cx="2377440" cy="23774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314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75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 userDrawn="1"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4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9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Parallelogram 6"/>
          <p:cNvSpPr/>
          <p:nvPr userDrawn="1"/>
        </p:nvSpPr>
        <p:spPr bwMode="auto">
          <a:xfrm>
            <a:off x="4133850" y="332452"/>
            <a:ext cx="5334000" cy="855071"/>
          </a:xfrm>
          <a:prstGeom prst="parallelogram">
            <a:avLst>
              <a:gd name="adj" fmla="val 29148"/>
            </a:avLst>
          </a:prstGeom>
          <a:solidFill>
            <a:srgbClr val="FFFFFF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91440" rIns="90487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3838" marR="0" indent="-223838" algn="l" defTabSz="8953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</a:pPr>
            <a:endParaRPr lang="en-US" sz="3600" b="1" i="1" kern="1200" baseline="0" dirty="0" smtClean="0">
              <a:solidFill>
                <a:srgbClr val="1C295B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Parallelogram 7"/>
          <p:cNvSpPr/>
          <p:nvPr userDrawn="1"/>
        </p:nvSpPr>
        <p:spPr bwMode="auto">
          <a:xfrm>
            <a:off x="6391278" y="1364693"/>
            <a:ext cx="2952749" cy="508421"/>
          </a:xfrm>
          <a:prstGeom prst="parallelogram">
            <a:avLst>
              <a:gd name="adj" fmla="val 29148"/>
            </a:avLst>
          </a:prstGeom>
          <a:solidFill>
            <a:srgbClr val="FFFFFF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91440" rIns="90487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3838" marR="0" indent="-223838" algn="l" defTabSz="8953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</a:pPr>
            <a:endParaRPr lang="en-US" sz="1600" b="1" i="1" kern="1200" baseline="0" dirty="0" smtClean="0">
              <a:solidFill>
                <a:srgbClr val="1C295B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28800"/>
            <a:ext cx="3200400" cy="3200400"/>
          </a:xfrm>
          <a:prstGeom prst="rect">
            <a:avLst/>
          </a:prstGeom>
        </p:spPr>
      </p:pic>
      <p:sp>
        <p:nvSpPr>
          <p:cNvPr id="4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505700"/>
            <a:ext cx="640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100" i="1" smtClean="0">
                <a:solidFill>
                  <a:schemeClr val="tx1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NAWCAD Release 2018-274. Distribution Statement A - Approved for public release; distribution is unlimited.</a:t>
            </a:r>
            <a:endParaRPr lang="en-US" dirty="0"/>
          </a:p>
        </p:txBody>
      </p:sp>
      <p:pic>
        <p:nvPicPr>
          <p:cNvPr id="47" name="Picture 39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1" t="3774" r="2381" b="3369"/>
          <a:stretch/>
        </p:blipFill>
        <p:spPr bwMode="auto">
          <a:xfrm>
            <a:off x="6616701" y="4023360"/>
            <a:ext cx="2438397" cy="23774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4648" r="4648" b="4079"/>
          <a:stretch/>
        </p:blipFill>
        <p:spPr>
          <a:xfrm>
            <a:off x="136294" y="4023360"/>
            <a:ext cx="2377440" cy="23774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716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Insert 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969" y="959742"/>
            <a:ext cx="4191831" cy="5554413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9742"/>
            <a:ext cx="4191830" cy="5554413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009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 userDrawn="1"/>
        </p:nvSpPr>
        <p:spPr bwMode="auto">
          <a:xfrm>
            <a:off x="3162300" y="327985"/>
            <a:ext cx="6515100" cy="1828800"/>
          </a:xfrm>
          <a:prstGeom prst="parallelogram">
            <a:avLst>
              <a:gd name="adj" fmla="val 29148"/>
            </a:avLst>
          </a:prstGeom>
          <a:solidFill>
            <a:srgbClr val="1C295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0487" tIns="91440" rIns="90487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3838" marR="0" indent="-223838" algn="ctr" defTabSz="89535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Pct val="100000"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505700"/>
            <a:ext cx="640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100" i="1" smtClean="0">
                <a:solidFill>
                  <a:srgbClr val="1C295B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NAWCAD Release 2018-274. Distribution Statement A - Approved for public release; distribution is unlimited.</a:t>
            </a:r>
            <a:endParaRPr lang="en-US" dirty="0"/>
          </a:p>
        </p:txBody>
      </p:sp>
      <p:pic>
        <p:nvPicPr>
          <p:cNvPr id="10" name="Picture 39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1" t="3774" r="2381" b="3369"/>
          <a:stretch/>
        </p:blipFill>
        <p:spPr bwMode="auto">
          <a:xfrm>
            <a:off x="7115910" y="4648200"/>
            <a:ext cx="1875690" cy="182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4648" r="4648" b="4079"/>
          <a:stretch/>
        </p:blipFill>
        <p:spPr>
          <a:xfrm>
            <a:off x="136294" y="4648200"/>
            <a:ext cx="1828800" cy="1828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06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Insert 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3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Insert 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969" y="959742"/>
            <a:ext cx="4191831" cy="5554413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9742"/>
            <a:ext cx="4191830" cy="5554413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1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01045" y="68391"/>
            <a:ext cx="8038985" cy="646331"/>
          </a:xfrm>
        </p:spPr>
        <p:txBody>
          <a:bodyPr/>
          <a:lstStyle/>
          <a:p>
            <a:r>
              <a:rPr lang="en-US" dirty="0" smtClean="0"/>
              <a:t>Insert 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4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57461" y="2676598"/>
            <a:ext cx="8407221" cy="6409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aseline="0">
                <a:solidFill>
                  <a:srgbClr val="19264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Insert Title of Brief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57461" y="3329429"/>
            <a:ext cx="8407222" cy="3271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solidFill>
                  <a:srgbClr val="19264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DAY MONTH YEAR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57461" y="3662542"/>
            <a:ext cx="8407221" cy="23678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rgbClr val="19264F"/>
                </a:solidFill>
              </a:defRPr>
            </a:lvl1pPr>
          </a:lstStyle>
          <a:p>
            <a:pPr lvl="0"/>
            <a:r>
              <a:rPr lang="en-US" dirty="0" smtClean="0"/>
              <a:t>Presented to: External Stakeholder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57461" y="3903728"/>
            <a:ext cx="8407220" cy="22597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rgbClr val="19264F"/>
                </a:solidFill>
              </a:defRPr>
            </a:lvl1pPr>
          </a:lstStyle>
          <a:p>
            <a:pPr lvl="0"/>
            <a:r>
              <a:rPr lang="en-US" dirty="0" smtClean="0"/>
              <a:t>Presented by: NAWCAD 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8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376039" y="68391"/>
            <a:ext cx="7050024" cy="646331"/>
          </a:xfrm>
        </p:spPr>
        <p:txBody>
          <a:bodyPr/>
          <a:lstStyle/>
          <a:p>
            <a:r>
              <a:rPr lang="en-US" dirty="0" smtClean="0"/>
              <a:t>Insert Slide Title Here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484489" y="6587072"/>
            <a:ext cx="5740400" cy="2462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000" b="0" i="1" dirty="0">
              <a:solidFill>
                <a:srgbClr val="A2A2A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1700651" y="6573022"/>
            <a:ext cx="6400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i="1" dirty="0">
                <a:latin typeface="Arial Narrow" panose="020B0606020202030204" pitchFamily="34" charset="0"/>
              </a:rPr>
              <a:t>NAWCAD Release </a:t>
            </a:r>
            <a:r>
              <a:rPr lang="en-US" sz="1100" i="1" dirty="0" smtClean="0">
                <a:latin typeface="Arial Narrow" panose="020B0606020202030204" pitchFamily="34" charset="0"/>
              </a:rPr>
              <a:t>2019-277. </a:t>
            </a:r>
            <a:r>
              <a:rPr lang="en-US" sz="1100" i="1" dirty="0">
                <a:latin typeface="Arial Narrow" panose="020B0606020202030204" pitchFamily="34" charset="0"/>
              </a:rPr>
              <a:t>Distribution Statement A - 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345401399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Q. 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>
            <a:spLocks noGrp="1"/>
          </p:cNvSpPr>
          <p:nvPr>
            <p:ph type="title"/>
          </p:nvPr>
        </p:nvSpPr>
        <p:spPr>
          <a:xfrm>
            <a:off x="0" y="172528"/>
            <a:ext cx="9144000" cy="731520"/>
          </a:xfrm>
          <a:solidFill>
            <a:srgbClr val="E4E9EF">
              <a:alpha val="61961"/>
            </a:srgbClr>
          </a:solidFill>
        </p:spPr>
        <p:txBody>
          <a:bodyPr lIns="274320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526DB0">
                    <a:lumMod val="50000"/>
                  </a:srgbClr>
                </a:solidFill>
              </a:rPr>
              <a:t>CTE-CBT-106 CBTE Process Implementation</a:t>
            </a:r>
            <a:endParaRPr lang="en-US" dirty="0">
              <a:solidFill>
                <a:srgbClr val="526DB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3F822DA3-C0AA-4CF1-B5A2-FA4B9200C80E}" type="slidenum">
              <a:rPr lang="en-US" smtClean="0">
                <a:solidFill>
                  <a:srgbClr val="526DB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26DB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0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Insert 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8035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Insert 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969" y="959742"/>
            <a:ext cx="4191831" cy="5554413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9742"/>
            <a:ext cx="4191830" cy="5554413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7530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358283" y="68391"/>
            <a:ext cx="7050024" cy="6463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Insert 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4885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Insert Transition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1505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284" y="85162"/>
            <a:ext cx="7050024" cy="6492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0205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Relationship Id="rId9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0" y="6563552"/>
            <a:ext cx="9144000" cy="0"/>
          </a:xfrm>
          <a:prstGeom prst="line">
            <a:avLst/>
          </a:prstGeom>
          <a:ln>
            <a:solidFill>
              <a:srgbClr val="D9D9D9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4917" y="68391"/>
            <a:ext cx="704886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Insert 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969" y="974856"/>
            <a:ext cx="8536062" cy="553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839200" y="658100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8818270" y="6579971"/>
            <a:ext cx="325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FC2E114B-E2B2-4115-9F42-B354EA0B1697}" type="slidenum">
              <a:rPr lang="en-US" sz="1050" b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pPr algn="ctr"/>
              <a:t>‹#›</a:t>
            </a:fld>
            <a:endParaRPr lang="en-US" sz="1050" b="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22797" r="9960" b="41394"/>
          <a:stretch/>
        </p:blipFill>
        <p:spPr>
          <a:xfrm>
            <a:off x="22671" y="6612535"/>
            <a:ext cx="1103326" cy="196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5099" r="4624" b="4301"/>
          <a:stretch/>
        </p:blipFill>
        <p:spPr>
          <a:xfrm>
            <a:off x="53975" y="74642"/>
            <a:ext cx="644319" cy="640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07" y="74642"/>
            <a:ext cx="640080" cy="640080"/>
          </a:xfrm>
          <a:prstGeom prst="rect">
            <a:avLst/>
          </a:prstGeom>
        </p:spPr>
      </p:pic>
      <p:pic>
        <p:nvPicPr>
          <p:cNvPr id="16" name="Picture 39"/>
          <p:cNvPicPr>
            <a:picLocks noChangeArrowheads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1" t="3774" r="2381" b="3369"/>
          <a:stretch/>
        </p:blipFill>
        <p:spPr bwMode="auto">
          <a:xfrm>
            <a:off x="721565" y="74642"/>
            <a:ext cx="640080" cy="6400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8" name="TextBox 17"/>
          <p:cNvSpPr txBox="1"/>
          <p:nvPr userDrawn="1"/>
        </p:nvSpPr>
        <p:spPr>
          <a:xfrm>
            <a:off x="914400" y="6595223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NAWCAD Release 2018-274. Distribution Statement A - 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369237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90" r:id="rId2"/>
    <p:sldLayoutId id="2147483893" r:id="rId3"/>
    <p:sldLayoutId id="2147483916" r:id="rId4"/>
  </p:sldLayoutIdLst>
  <p:transition spd="slow"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19264F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5000"/>
        <a:buFont typeface="Wingdings" panose="05000000000000000000" pitchFamily="2" charset="2"/>
        <a:buChar char="§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5000"/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" userDrawn="1">
          <p15:clr>
            <a:srgbClr val="F26B43"/>
          </p15:clr>
        </p15:guide>
        <p15:guide id="2" pos="3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0" y="6563552"/>
            <a:ext cx="9144000" cy="0"/>
          </a:xfrm>
          <a:prstGeom prst="line">
            <a:avLst/>
          </a:prstGeom>
          <a:ln>
            <a:solidFill>
              <a:srgbClr val="D9D9D9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1646" y="68391"/>
            <a:ext cx="7050024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Insert 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969" y="974856"/>
            <a:ext cx="8536062" cy="553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839200" y="658100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8820964" y="6582385"/>
            <a:ext cx="325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FC2E114B-E2B2-4115-9F42-B354EA0B1697}" type="slidenum">
              <a:rPr lang="en-US" sz="1050" b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pPr algn="ctr"/>
              <a:t>‹#›</a:t>
            </a:fld>
            <a:endParaRPr lang="en-US" sz="1050" b="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22797" r="9960" b="41394"/>
          <a:stretch/>
        </p:blipFill>
        <p:spPr>
          <a:xfrm>
            <a:off x="22671" y="6612535"/>
            <a:ext cx="1103326" cy="196482"/>
          </a:xfrm>
          <a:prstGeom prst="rect">
            <a:avLst/>
          </a:prstGeom>
        </p:spPr>
      </p:pic>
      <p:sp>
        <p:nvSpPr>
          <p:cNvPr id="11" name="Rectangle 32"/>
          <p:cNvSpPr>
            <a:spLocks noChangeArrowheads="1"/>
          </p:cNvSpPr>
          <p:nvPr userDrawn="1"/>
        </p:nvSpPr>
        <p:spPr bwMode="auto">
          <a:xfrm>
            <a:off x="5449454" y="6595223"/>
            <a:ext cx="33275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en-US" sz="500" b="0" dirty="0">
                <a:solidFill>
                  <a:schemeClr val="bg1">
                    <a:lumMod val="50000"/>
                  </a:schemeClr>
                </a:solidFill>
              </a:rPr>
              <a:t>CONFIG. MGR:  </a:t>
            </a:r>
            <a:r>
              <a:rPr lang="en-US" altLang="en-US" sz="500" b="0" dirty="0" smtClean="0">
                <a:solidFill>
                  <a:schemeClr val="bg1">
                    <a:lumMod val="50000"/>
                  </a:schemeClr>
                </a:solidFill>
              </a:rPr>
              <a:t>Name, Code, (###) ###-####</a:t>
            </a:r>
            <a:endParaRPr lang="en-US" altLang="en-US" sz="500" b="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altLang="en-US" sz="500" b="0" dirty="0">
                <a:solidFill>
                  <a:schemeClr val="bg1">
                    <a:lumMod val="50000"/>
                  </a:schemeClr>
                </a:solidFill>
              </a:rPr>
              <a:t>FILE NAME:  </a:t>
            </a:r>
            <a:r>
              <a:rPr lang="en-US" altLang="en-US" sz="500" b="0" dirty="0" err="1" smtClean="0">
                <a:solidFill>
                  <a:schemeClr val="bg1">
                    <a:lumMod val="50000"/>
                  </a:schemeClr>
                </a:solidFill>
              </a:rPr>
              <a:t>xxx</a:t>
            </a:r>
            <a:r>
              <a:rPr lang="en-US" sz="500" b="0" baseline="0" dirty="0" err="1" smtClean="0">
                <a:solidFill>
                  <a:schemeClr val="bg1">
                    <a:lumMod val="50000"/>
                  </a:schemeClr>
                </a:solidFill>
              </a:rPr>
              <a:t>_ddMMMYY.pptx</a:t>
            </a:r>
            <a:endParaRPr lang="en-US" sz="500" b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790736" y="6559834"/>
            <a:ext cx="0" cy="298166"/>
          </a:xfrm>
          <a:prstGeom prst="line">
            <a:avLst/>
          </a:prstGeom>
          <a:ln>
            <a:solidFill>
              <a:srgbClr val="C7C7C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5099" r="4624" b="4301"/>
          <a:stretch/>
        </p:blipFill>
        <p:spPr>
          <a:xfrm>
            <a:off x="53975" y="74642"/>
            <a:ext cx="644319" cy="6400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07" y="74642"/>
            <a:ext cx="640080" cy="640080"/>
          </a:xfrm>
          <a:prstGeom prst="rect">
            <a:avLst/>
          </a:prstGeom>
        </p:spPr>
      </p:pic>
      <p:pic>
        <p:nvPicPr>
          <p:cNvPr id="18" name="Picture 39"/>
          <p:cNvPicPr>
            <a:picLocks noChangeArrowheads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1" t="3774" r="2381" b="3369"/>
          <a:stretch/>
        </p:blipFill>
        <p:spPr bwMode="auto">
          <a:xfrm>
            <a:off x="721565" y="74642"/>
            <a:ext cx="640080" cy="6400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9" name="TextBox 18"/>
          <p:cNvSpPr txBox="1"/>
          <p:nvPr userDrawn="1"/>
        </p:nvSpPr>
        <p:spPr>
          <a:xfrm>
            <a:off x="914400" y="6595223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NAWCAD Release 2018-274. Distribution Statement A - 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67981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</p:sldLayoutIdLst>
  <p:transition spd="slow"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rgbClr val="19264F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5000"/>
        <a:buFont typeface="Wingdings" panose="05000000000000000000" pitchFamily="2" charset="2"/>
        <a:buChar char="§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5000"/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Insert Transition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0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901" r:id="rId2"/>
    <p:sldLayoutId id="2147483935" r:id="rId3"/>
  </p:sldLayoutIdLst>
  <p:transition spd="slow"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9264F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0" y="6563552"/>
            <a:ext cx="9144000" cy="0"/>
          </a:xfrm>
          <a:prstGeom prst="line">
            <a:avLst/>
          </a:prstGeom>
          <a:ln>
            <a:solidFill>
              <a:srgbClr val="D9D9D9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4917" y="68391"/>
            <a:ext cx="704886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Insert 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969" y="974856"/>
            <a:ext cx="8536062" cy="553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839200" y="658100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8818270" y="6579971"/>
            <a:ext cx="325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FC2E114B-E2B2-4115-9F42-B354EA0B1697}" type="slidenum">
              <a:rPr lang="en-US" sz="1050" b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pPr algn="ctr"/>
              <a:t>‹#›</a:t>
            </a:fld>
            <a:endParaRPr lang="en-US" sz="1050" b="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22797" r="9960" b="41394"/>
          <a:stretch/>
        </p:blipFill>
        <p:spPr>
          <a:xfrm>
            <a:off x="22671" y="6612535"/>
            <a:ext cx="1103326" cy="196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5099" r="4624" b="4301"/>
          <a:stretch/>
        </p:blipFill>
        <p:spPr>
          <a:xfrm>
            <a:off x="53975" y="74642"/>
            <a:ext cx="644319" cy="640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07" y="74642"/>
            <a:ext cx="640080" cy="640080"/>
          </a:xfrm>
          <a:prstGeom prst="rect">
            <a:avLst/>
          </a:prstGeom>
        </p:spPr>
      </p:pic>
      <p:pic>
        <p:nvPicPr>
          <p:cNvPr id="16" name="Picture 39"/>
          <p:cNvPicPr>
            <a:picLocks noChangeArrowheads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1" t="3774" r="2381" b="3369"/>
          <a:stretch/>
        </p:blipFill>
        <p:spPr bwMode="auto">
          <a:xfrm>
            <a:off x="721565" y="74642"/>
            <a:ext cx="640080" cy="6400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14670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</p:sldLayoutIdLst>
  <p:transition spd="slow"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19264F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5000"/>
        <a:buFont typeface="Wingdings" panose="05000000000000000000" pitchFamily="2" charset="2"/>
        <a:buChar char="§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5000"/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">
          <p15:clr>
            <a:srgbClr val="F26B43"/>
          </p15:clr>
        </p15:guide>
        <p15:guide id="2" pos="3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0" y="6563552"/>
            <a:ext cx="9144000" cy="0"/>
          </a:xfrm>
          <a:prstGeom prst="line">
            <a:avLst/>
          </a:prstGeom>
          <a:ln>
            <a:solidFill>
              <a:srgbClr val="D9D9D9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" y="24508"/>
            <a:ext cx="734095" cy="7340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045" y="68391"/>
            <a:ext cx="8038985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Insert 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969" y="974856"/>
            <a:ext cx="8536062" cy="553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839200" y="658100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8818270" y="6579971"/>
            <a:ext cx="325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FC2E114B-E2B2-4115-9F42-B354EA0B1697}" type="slidenum">
              <a:rPr lang="en-US" sz="1050" b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pPr algn="ctr"/>
              <a:t>‹#›</a:t>
            </a:fld>
            <a:endParaRPr lang="en-US" sz="1050" b="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22797" r="9960" b="41394"/>
          <a:stretch/>
        </p:blipFill>
        <p:spPr>
          <a:xfrm>
            <a:off x="22671" y="6612535"/>
            <a:ext cx="1103326" cy="19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5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rgbClr val="19264F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5000"/>
        <a:buFont typeface="Wingdings" panose="05000000000000000000" pitchFamily="2" charset="2"/>
        <a:buChar char="§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5000"/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NAWCAD Release 2018-274. Distribution Statement A - Approved for public release; distribution is unlimited.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61A6-519B-425D-9BD2-283FB9B95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0" y="6563552"/>
            <a:ext cx="9144000" cy="0"/>
          </a:xfrm>
          <a:prstGeom prst="line">
            <a:avLst/>
          </a:prstGeom>
          <a:ln>
            <a:solidFill>
              <a:srgbClr val="D9D9D9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045" y="68391"/>
            <a:ext cx="8038985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Insert 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969" y="974856"/>
            <a:ext cx="8536062" cy="553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839200" y="658100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8820964" y="6582385"/>
            <a:ext cx="325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FC2E114B-E2B2-4115-9F42-B354EA0B1697}" type="slidenum">
              <a:rPr lang="en-US" sz="1050" b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pPr algn="ctr"/>
              <a:t>‹#›</a:t>
            </a:fld>
            <a:endParaRPr lang="en-US" sz="1050" b="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22797" r="9960" b="41394"/>
          <a:stretch/>
        </p:blipFill>
        <p:spPr>
          <a:xfrm>
            <a:off x="22671" y="6612535"/>
            <a:ext cx="1103326" cy="196482"/>
          </a:xfrm>
          <a:prstGeom prst="rect">
            <a:avLst/>
          </a:prstGeom>
        </p:spPr>
      </p:pic>
      <p:sp>
        <p:nvSpPr>
          <p:cNvPr id="11" name="Rectangle 32"/>
          <p:cNvSpPr>
            <a:spLocks noChangeArrowheads="1"/>
          </p:cNvSpPr>
          <p:nvPr userDrawn="1"/>
        </p:nvSpPr>
        <p:spPr bwMode="auto">
          <a:xfrm>
            <a:off x="5449454" y="6595223"/>
            <a:ext cx="33275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en-US" sz="500" b="0" dirty="0">
                <a:solidFill>
                  <a:schemeClr val="bg1">
                    <a:lumMod val="50000"/>
                  </a:schemeClr>
                </a:solidFill>
              </a:rPr>
              <a:t>CONFIG. MGR:  </a:t>
            </a:r>
            <a:r>
              <a:rPr lang="en-US" altLang="en-US" sz="500" b="0" dirty="0" smtClean="0">
                <a:solidFill>
                  <a:schemeClr val="bg1">
                    <a:lumMod val="50000"/>
                  </a:schemeClr>
                </a:solidFill>
              </a:rPr>
              <a:t>Name, Code, (###) ###-####</a:t>
            </a:r>
            <a:endParaRPr lang="en-US" altLang="en-US" sz="500" b="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altLang="en-US" sz="500" b="0" dirty="0">
                <a:solidFill>
                  <a:schemeClr val="bg1">
                    <a:lumMod val="50000"/>
                  </a:schemeClr>
                </a:solidFill>
              </a:rPr>
              <a:t>FILE NAME:  </a:t>
            </a:r>
            <a:r>
              <a:rPr lang="en-US" altLang="en-US" sz="500" b="0" dirty="0" err="1" smtClean="0">
                <a:solidFill>
                  <a:schemeClr val="bg1">
                    <a:lumMod val="50000"/>
                  </a:schemeClr>
                </a:solidFill>
              </a:rPr>
              <a:t>xxx</a:t>
            </a:r>
            <a:r>
              <a:rPr lang="en-US" sz="500" b="0" baseline="0" dirty="0" err="1" smtClean="0">
                <a:solidFill>
                  <a:schemeClr val="bg1">
                    <a:lumMod val="50000"/>
                  </a:schemeClr>
                </a:solidFill>
              </a:rPr>
              <a:t>_ddMMMYY.pptx</a:t>
            </a:r>
            <a:endParaRPr lang="en-US" sz="500" b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790736" y="6559834"/>
            <a:ext cx="0" cy="298166"/>
          </a:xfrm>
          <a:prstGeom prst="line">
            <a:avLst/>
          </a:prstGeom>
          <a:ln>
            <a:solidFill>
              <a:srgbClr val="C7C7C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" y="51973"/>
            <a:ext cx="77172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8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rgbClr val="19264F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5000"/>
        <a:buFont typeface="Wingdings" panose="05000000000000000000" pitchFamily="2" charset="2"/>
        <a:buChar char="§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5000"/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microsoft.com/office/2007/relationships/hdphoto" Target="../media/hdphoto4.wdp"/><Relationship Id="rId4" Type="http://schemas.microsoft.com/office/2007/relationships/hdphoto" Target="../media/hdphoto3.wdp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 bwMode="auto">
          <a:xfrm>
            <a:off x="3781300" y="304800"/>
            <a:ext cx="5943600" cy="914400"/>
          </a:xfrm>
          <a:prstGeom prst="parallelogram">
            <a:avLst>
              <a:gd name="adj" fmla="val 29148"/>
            </a:avLst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91440" rIns="90487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all" spc="0" normalizeH="0" baseline="0" noProof="0" dirty="0">
                <a:ln>
                  <a:noFill/>
                </a:ln>
                <a:solidFill>
                  <a:srgbClr val="1C295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Capabilities Based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all" spc="0" normalizeH="0" baseline="0" noProof="0" dirty="0">
                <a:ln>
                  <a:noFill/>
                </a:ln>
                <a:solidFill>
                  <a:srgbClr val="1C295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Test &amp; Evaluation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1C295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(CBTE)</a:t>
            </a:r>
            <a:endParaRPr kumimoji="0" lang="en-US" sz="2200" b="1" i="1" u="none" strike="noStrike" kern="1200" cap="none" spc="0" normalizeH="0" baseline="0" noProof="0" dirty="0">
              <a:ln>
                <a:noFill/>
              </a:ln>
              <a:solidFill>
                <a:srgbClr val="1C29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3299" y="1467915"/>
            <a:ext cx="28346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i="1" cap="all" dirty="0" smtClean="0">
                <a:solidFill>
                  <a:srgbClr val="1C295B"/>
                </a:solidFill>
                <a:latin typeface="Arial Black" panose="020B0A04020102020204" pitchFamily="34" charset="0"/>
              </a:rPr>
              <a:t>Kenneth senechal</a:t>
            </a:r>
            <a:endParaRPr kumimoji="0" lang="en-US" sz="1700" b="1" i="1" u="none" strike="noStrike" kern="1200" cap="all" spc="0" normalizeH="0" baseline="0" noProof="0" dirty="0">
              <a:ln>
                <a:noFill/>
              </a:ln>
              <a:solidFill>
                <a:srgbClr val="1C295B"/>
              </a:solidFill>
              <a:effectLst/>
              <a:uLnTx/>
              <a:uFillTx/>
              <a:latin typeface="Arial Black" panose="020B0A040201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1371600" y="6505700"/>
            <a:ext cx="6400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i="1" dirty="0">
                <a:latin typeface="Arial Narrow" panose="020B0606020202030204" pitchFamily="34" charset="0"/>
              </a:rPr>
              <a:t>NAWCAD Release </a:t>
            </a:r>
            <a:r>
              <a:rPr lang="en-US" sz="1100" i="1" dirty="0" smtClean="0">
                <a:latin typeface="Arial Narrow" panose="020B0606020202030204" pitchFamily="34" charset="0"/>
              </a:rPr>
              <a:t>2019-277. </a:t>
            </a:r>
            <a:r>
              <a:rPr lang="en-US" sz="1100" i="1" dirty="0">
                <a:latin typeface="Arial Narrow" panose="020B0606020202030204" pitchFamily="34" charset="0"/>
              </a:rPr>
              <a:t>Distribution Statement A - 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1914166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CBTE?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4" y="4389122"/>
            <a:ext cx="3840480" cy="640080"/>
          </a:xfrm>
          <a:prstGeom prst="rect">
            <a:avLst/>
          </a:prstGeom>
          <a:solidFill>
            <a:srgbClr val="E36C09">
              <a:lumMod val="60000"/>
              <a:lumOff val="4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en-US"/>
            </a:defPPr>
            <a:lvl1pPr algn="ctr">
              <a:defRPr sz="2400" b="1" kern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</a:rPr>
              <a:t>CBTE evaluates the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</a:rPr>
              <a:t>effects chain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</a:rPr>
              <a:t>in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</a:rPr>
              <a:t>a mission context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851852" y="914402"/>
            <a:ext cx="3522955" cy="2407295"/>
            <a:chOff x="1041591" y="1066800"/>
            <a:chExt cx="3522955" cy="2407294"/>
          </a:xfrm>
        </p:grpSpPr>
        <p:sp>
          <p:nvSpPr>
            <p:cNvPr id="39" name="Freeform 38"/>
            <p:cNvSpPr/>
            <p:nvPr/>
          </p:nvSpPr>
          <p:spPr>
            <a:xfrm>
              <a:off x="1676400" y="1066800"/>
              <a:ext cx="819150" cy="461665"/>
            </a:xfrm>
            <a:custGeom>
              <a:avLst/>
              <a:gdLst>
                <a:gd name="connsiteX0" fmla="*/ 0 w 1721760"/>
                <a:gd name="connsiteY0" fmla="*/ 0 h 463773"/>
                <a:gd name="connsiteX1" fmla="*/ 1721760 w 1721760"/>
                <a:gd name="connsiteY1" fmla="*/ 0 h 463773"/>
                <a:gd name="connsiteX2" fmla="*/ 1721760 w 1721760"/>
                <a:gd name="connsiteY2" fmla="*/ 463773 h 463773"/>
                <a:gd name="connsiteX3" fmla="*/ 0 w 1721760"/>
                <a:gd name="connsiteY3" fmla="*/ 463773 h 463773"/>
                <a:gd name="connsiteX4" fmla="*/ 0 w 1721760"/>
                <a:gd name="connsiteY4" fmla="*/ 0 h 4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760" h="463773">
                  <a:moveTo>
                    <a:pt x="0" y="0"/>
                  </a:moveTo>
                  <a:lnTo>
                    <a:pt x="1721760" y="0"/>
                  </a:lnTo>
                  <a:lnTo>
                    <a:pt x="1721760" y="463773"/>
                  </a:lnTo>
                  <a:lnTo>
                    <a:pt x="0" y="46377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defTabSz="533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Warfare</a:t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Analysis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2392680" y="1371600"/>
              <a:ext cx="1188720" cy="428297"/>
            </a:xfrm>
            <a:custGeom>
              <a:avLst/>
              <a:gdLst>
                <a:gd name="connsiteX0" fmla="*/ 0 w 1371031"/>
                <a:gd name="connsiteY0" fmla="*/ 0 h 463773"/>
                <a:gd name="connsiteX1" fmla="*/ 1371031 w 1371031"/>
                <a:gd name="connsiteY1" fmla="*/ 0 h 463773"/>
                <a:gd name="connsiteX2" fmla="*/ 1371031 w 1371031"/>
                <a:gd name="connsiteY2" fmla="*/ 463773 h 463773"/>
                <a:gd name="connsiteX3" fmla="*/ 0 w 1371031"/>
                <a:gd name="connsiteY3" fmla="*/ 463773 h 463773"/>
                <a:gd name="connsiteX4" fmla="*/ 0 w 1371031"/>
                <a:gd name="connsiteY4" fmla="*/ 0 h 4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031" h="463773">
                  <a:moveTo>
                    <a:pt x="0" y="0"/>
                  </a:moveTo>
                  <a:lnTo>
                    <a:pt x="1371031" y="0"/>
                  </a:lnTo>
                  <a:lnTo>
                    <a:pt x="1371031" y="463773"/>
                  </a:lnTo>
                  <a:lnTo>
                    <a:pt x="0" y="46377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defTabSz="533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Red Forces and</a:t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Blue Forces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2665091" y="1742136"/>
              <a:ext cx="832149" cy="274320"/>
            </a:xfrm>
            <a:custGeom>
              <a:avLst/>
              <a:gdLst>
                <a:gd name="connsiteX0" fmla="*/ 0 w 1052187"/>
                <a:gd name="connsiteY0" fmla="*/ 0 h 463773"/>
                <a:gd name="connsiteX1" fmla="*/ 1052187 w 1052187"/>
                <a:gd name="connsiteY1" fmla="*/ 0 h 463773"/>
                <a:gd name="connsiteX2" fmla="*/ 1052187 w 1052187"/>
                <a:gd name="connsiteY2" fmla="*/ 463773 h 463773"/>
                <a:gd name="connsiteX3" fmla="*/ 0 w 1052187"/>
                <a:gd name="connsiteY3" fmla="*/ 463773 h 463773"/>
                <a:gd name="connsiteX4" fmla="*/ 0 w 1052187"/>
                <a:gd name="connsiteY4" fmla="*/ 0 h 4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187" h="463773">
                  <a:moveTo>
                    <a:pt x="0" y="0"/>
                  </a:moveTo>
                  <a:lnTo>
                    <a:pt x="1052187" y="0"/>
                  </a:lnTo>
                  <a:lnTo>
                    <a:pt x="1052187" y="463773"/>
                  </a:lnTo>
                  <a:lnTo>
                    <a:pt x="0" y="46377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defTabSz="533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CONEMPs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055045" y="2015174"/>
              <a:ext cx="1509501" cy="544123"/>
            </a:xfrm>
            <a:custGeom>
              <a:avLst/>
              <a:gdLst>
                <a:gd name="connsiteX0" fmla="*/ 0 w 1594222"/>
                <a:gd name="connsiteY0" fmla="*/ 0 h 274322"/>
                <a:gd name="connsiteX1" fmla="*/ 1594222 w 1594222"/>
                <a:gd name="connsiteY1" fmla="*/ 0 h 274322"/>
                <a:gd name="connsiteX2" fmla="*/ 1594222 w 1594222"/>
                <a:gd name="connsiteY2" fmla="*/ 274322 h 274322"/>
                <a:gd name="connsiteX3" fmla="*/ 0 w 1594222"/>
                <a:gd name="connsiteY3" fmla="*/ 274322 h 274322"/>
                <a:gd name="connsiteX4" fmla="*/ 0 w 1594222"/>
                <a:gd name="connsiteY4" fmla="*/ 0 h 27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222" h="274322">
                  <a:moveTo>
                    <a:pt x="0" y="0"/>
                  </a:moveTo>
                  <a:lnTo>
                    <a:pt x="1594222" y="0"/>
                  </a:lnTo>
                  <a:lnTo>
                    <a:pt x="1594222" y="274322"/>
                  </a:lnTo>
                  <a:lnTo>
                    <a:pt x="0" y="27432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93989" tIns="0" rIns="0" bIns="0" numCol="1" spcCol="1270" anchor="t" anchorCtr="0">
              <a:noAutofit/>
            </a:bodyPr>
            <a:lstStyle/>
            <a:p>
              <a:pPr marL="0" marR="0" lvl="0" indent="0" defTabSz="4889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System of</a:t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Systems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Rqmts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08634" y="2084165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i="1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Top Down</a:t>
              </a:r>
            </a:p>
          </p:txBody>
        </p:sp>
        <p:sp>
          <p:nvSpPr>
            <p:cNvPr id="44" name="Shape 43"/>
            <p:cNvSpPr/>
            <p:nvPr/>
          </p:nvSpPr>
          <p:spPr>
            <a:xfrm rot="4396374">
              <a:off x="1045122" y="1191625"/>
              <a:ext cx="2278938" cy="2286000"/>
            </a:xfrm>
            <a:prstGeom prst="swooshArrow">
              <a:avLst>
                <a:gd name="adj1" fmla="val 16310"/>
                <a:gd name="adj2" fmla="val 27985"/>
              </a:avLst>
            </a:prstGeom>
            <a:solidFill>
              <a:srgbClr val="0000CC"/>
            </a:solidFill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sp>
        <p:sp>
          <p:nvSpPr>
            <p:cNvPr id="45" name="Oval 44"/>
            <p:cNvSpPr/>
            <p:nvPr/>
          </p:nvSpPr>
          <p:spPr>
            <a:xfrm>
              <a:off x="2766732" y="2367198"/>
              <a:ext cx="92252" cy="9225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D4D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488634" y="2071923"/>
              <a:ext cx="92252" cy="9225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D4D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140332" y="1844448"/>
              <a:ext cx="92252" cy="9225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D4D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692657" y="1659350"/>
              <a:ext cx="92252" cy="9225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D4D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38200" y="3536307"/>
            <a:ext cx="2644216" cy="2940695"/>
            <a:chOff x="1027943" y="3404956"/>
            <a:chExt cx="2644216" cy="2940694"/>
          </a:xfrm>
        </p:grpSpPr>
        <p:sp>
          <p:nvSpPr>
            <p:cNvPr id="50" name="Freeform 49"/>
            <p:cNvSpPr/>
            <p:nvPr/>
          </p:nvSpPr>
          <p:spPr>
            <a:xfrm>
              <a:off x="1157559" y="5339810"/>
              <a:ext cx="1005840" cy="1005840"/>
            </a:xfrm>
            <a:custGeom>
              <a:avLst/>
              <a:gdLst>
                <a:gd name="connsiteX0" fmla="*/ 0 w 729231"/>
                <a:gd name="connsiteY0" fmla="*/ 0 h 918272"/>
                <a:gd name="connsiteX1" fmla="*/ 729231 w 729231"/>
                <a:gd name="connsiteY1" fmla="*/ 0 h 918272"/>
                <a:gd name="connsiteX2" fmla="*/ 729231 w 729231"/>
                <a:gd name="connsiteY2" fmla="*/ 918272 h 918272"/>
                <a:gd name="connsiteX3" fmla="*/ 0 w 729231"/>
                <a:gd name="connsiteY3" fmla="*/ 918272 h 918272"/>
                <a:gd name="connsiteX4" fmla="*/ 0 w 729231"/>
                <a:gd name="connsiteY4" fmla="*/ 0 h 91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9231" h="918272">
                  <a:moveTo>
                    <a:pt x="0" y="0"/>
                  </a:moveTo>
                  <a:lnTo>
                    <a:pt x="729231" y="0"/>
                  </a:lnTo>
                  <a:lnTo>
                    <a:pt x="729231" y="918272"/>
                  </a:lnTo>
                  <a:lnTo>
                    <a:pt x="0" y="9182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37596" tIns="0" rIns="0" bIns="0" numCol="1" spcCol="1270" anchor="t" anchorCtr="0">
              <a:noAutofit/>
            </a:bodyPr>
            <a:lstStyle/>
            <a:p>
              <a:pPr marL="0" marR="0" lvl="0" indent="0" defTabSz="4445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Platform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Rqmts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(CDD, CPD, TEMP,</a:t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specs)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056719" y="5146344"/>
              <a:ext cx="1005840" cy="1005840"/>
            </a:xfrm>
            <a:custGeom>
              <a:avLst/>
              <a:gdLst>
                <a:gd name="connsiteX0" fmla="*/ 0 w 801150"/>
                <a:gd name="connsiteY0" fmla="*/ 0 h 927826"/>
                <a:gd name="connsiteX1" fmla="*/ 801150 w 801150"/>
                <a:gd name="connsiteY1" fmla="*/ 0 h 927826"/>
                <a:gd name="connsiteX2" fmla="*/ 801150 w 801150"/>
                <a:gd name="connsiteY2" fmla="*/ 927826 h 927826"/>
                <a:gd name="connsiteX3" fmla="*/ 0 w 801150"/>
                <a:gd name="connsiteY3" fmla="*/ 927826 h 927826"/>
                <a:gd name="connsiteX4" fmla="*/ 0 w 801150"/>
                <a:gd name="connsiteY4" fmla="*/ 0 h 92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150" h="927826">
                  <a:moveTo>
                    <a:pt x="0" y="0"/>
                  </a:moveTo>
                  <a:lnTo>
                    <a:pt x="801150" y="0"/>
                  </a:lnTo>
                  <a:lnTo>
                    <a:pt x="801150" y="927826"/>
                  </a:lnTo>
                  <a:lnTo>
                    <a:pt x="0" y="92782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67961" tIns="0" rIns="0" bIns="0" numCol="1" spcCol="1270" anchor="t" anchorCtr="0">
              <a:noAutofit/>
            </a:bodyPr>
            <a:lstStyle/>
            <a:p>
              <a:pPr marL="0" marR="0" lvl="0" indent="0" defTabSz="4445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Add</a:t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Mission Context (CONOPs, ROC / POE)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46993" y="4093292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Bottom Up</a:t>
              </a:r>
            </a:p>
          </p:txBody>
        </p:sp>
        <p:sp>
          <p:nvSpPr>
            <p:cNvPr id="53" name="Shape 52"/>
            <p:cNvSpPr/>
            <p:nvPr/>
          </p:nvSpPr>
          <p:spPr>
            <a:xfrm rot="17203626" flipV="1">
              <a:off x="1031474" y="3401425"/>
              <a:ext cx="2278938" cy="2286000"/>
            </a:xfrm>
            <a:prstGeom prst="swooshArrow">
              <a:avLst>
                <a:gd name="adj1" fmla="val 16310"/>
                <a:gd name="adj2" fmla="val 27985"/>
              </a:avLst>
            </a:prstGeom>
            <a:solidFill>
              <a:srgbClr val="00B050"/>
            </a:solidFill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sp>
        <p:sp>
          <p:nvSpPr>
            <p:cNvPr id="54" name="Freeform 53"/>
            <p:cNvSpPr/>
            <p:nvPr/>
          </p:nvSpPr>
          <p:spPr>
            <a:xfrm>
              <a:off x="2666319" y="4765344"/>
              <a:ext cx="1005840" cy="1005840"/>
            </a:xfrm>
            <a:custGeom>
              <a:avLst/>
              <a:gdLst>
                <a:gd name="connsiteX0" fmla="*/ 0 w 766582"/>
                <a:gd name="connsiteY0" fmla="*/ 0 h 1185365"/>
                <a:gd name="connsiteX1" fmla="*/ 766582 w 766582"/>
                <a:gd name="connsiteY1" fmla="*/ 0 h 1185365"/>
                <a:gd name="connsiteX2" fmla="*/ 766582 w 766582"/>
                <a:gd name="connsiteY2" fmla="*/ 1185365 h 1185365"/>
                <a:gd name="connsiteX3" fmla="*/ 0 w 766582"/>
                <a:gd name="connsiteY3" fmla="*/ 1185365 h 1185365"/>
                <a:gd name="connsiteX4" fmla="*/ 0 w 766582"/>
                <a:gd name="connsiteY4" fmla="*/ 0 h 118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582" h="1185365">
                  <a:moveTo>
                    <a:pt x="0" y="0"/>
                  </a:moveTo>
                  <a:lnTo>
                    <a:pt x="766582" y="0"/>
                  </a:lnTo>
                  <a:lnTo>
                    <a:pt x="766582" y="1185365"/>
                  </a:lnTo>
                  <a:lnTo>
                    <a:pt x="0" y="118536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93989" tIns="0" rIns="0" bIns="0" numCol="1" spcCol="1270" anchor="t" anchorCtr="0">
              <a:noAutofit/>
            </a:bodyPr>
            <a:lstStyle/>
            <a:p>
              <a:pPr marL="0" marR="0" lvl="0" indent="0" defTabSz="4889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Weapons Schools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2681764" y="4495800"/>
              <a:ext cx="92252" cy="9225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D4D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234089" y="4860748"/>
              <a:ext cx="92252" cy="9225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D4D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640541" y="5129448"/>
              <a:ext cx="92252" cy="92252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D4D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28600" y="3124200"/>
            <a:ext cx="3657600" cy="594360"/>
          </a:xfrm>
          <a:prstGeom prst="rect">
            <a:avLst/>
          </a:prstGeom>
          <a:solidFill>
            <a:srgbClr val="E36C09">
              <a:lumMod val="60000"/>
              <a:lumOff val="4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en-US"/>
            </a:defPPr>
            <a:lvl1pPr algn="ctr">
              <a:defRPr sz="2400" b="1" kern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</a:rPr>
              <a:t>Integration with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</a:rPr>
              <a:t>COTF's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</a:rPr>
              <a:t>Mission Based Test Design (MBTD)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4225"/>
              </p:ext>
            </p:extLst>
          </p:nvPr>
        </p:nvGraphicFramePr>
        <p:xfrm>
          <a:off x="4199382" y="2435845"/>
          <a:ext cx="4572000" cy="1712976"/>
        </p:xfrm>
        <a:graphic>
          <a:graphicData uri="http://schemas.openxmlformats.org/drawingml/2006/table">
            <a:tbl>
              <a:tblPr firstRow="1" bandRow="1"/>
              <a:tblGrid>
                <a:gridCol w="869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7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81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94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80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288" marR="18288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SURVEIL</a:t>
                      </a:r>
                      <a:endParaRPr lang="en-US" sz="90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DETE</a:t>
                      </a:r>
                      <a:r>
                        <a:rPr lang="en-US" sz="900" baseline="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CT</a:t>
                      </a:r>
                      <a:endParaRPr lang="en-US" sz="90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TRACK</a:t>
                      </a:r>
                      <a:endParaRPr lang="en-US" sz="90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ID</a:t>
                      </a:r>
                      <a:endParaRPr lang="en-US" sz="90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ENGAGE</a:t>
                      </a:r>
                      <a:endParaRPr lang="en-US" sz="90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ASSESS</a:t>
                      </a:r>
                      <a:endParaRPr lang="en-US" sz="90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055">
                <a:tc vMerge="1">
                  <a:txBody>
                    <a:bodyPr/>
                    <a:lstStyle/>
                    <a:p>
                      <a:endParaRPr lang="en-US" sz="80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b="1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LAUNCH</a:t>
                      </a:r>
                      <a:endParaRPr lang="en-US" sz="900" b="1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900" b="1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WEAPON</a:t>
                      </a:r>
                      <a:endParaRPr lang="en-US" sz="900" b="1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 b="1" dirty="0" smtClean="0">
                          <a:latin typeface="Arial Narrow" panose="020B0606020202030204" pitchFamily="34" charset="0"/>
                        </a:rPr>
                        <a:t>AA</a:t>
                      </a:r>
                      <a:r>
                        <a:rPr lang="en-US" sz="1100" b="1" baseline="0" dirty="0" smtClean="0">
                          <a:latin typeface="Arial Narrow" panose="020B0606020202030204" pitchFamily="34" charset="0"/>
                        </a:rPr>
                        <a:t> MISSILE</a:t>
                      </a:r>
                      <a:endParaRPr lang="en-US" sz="1100" b="1" dirty="0">
                        <a:latin typeface="Arial Narrow" panose="020B0606020202030204" pitchFamily="34" charset="0"/>
                      </a:endParaRPr>
                    </a:p>
                  </a:txBody>
                  <a:tcPr marL="45720" marR="18288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 b="1" dirty="0" smtClean="0">
                          <a:latin typeface="Arial Narrow" panose="020B0606020202030204" pitchFamily="34" charset="0"/>
                        </a:rPr>
                        <a:t>F-35</a:t>
                      </a:r>
                      <a:endParaRPr lang="en-US" sz="1100" b="1" dirty="0">
                        <a:latin typeface="Arial Narrow" panose="020B0606020202030204" pitchFamily="34" charset="0"/>
                      </a:endParaRPr>
                    </a:p>
                  </a:txBody>
                  <a:tcPr marL="45720" marR="18288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 b="1" dirty="0" smtClean="0">
                          <a:latin typeface="Arial Narrow" panose="020B0606020202030204" pitchFamily="34" charset="0"/>
                        </a:rPr>
                        <a:t>F/A-18</a:t>
                      </a:r>
                      <a:endParaRPr lang="en-US" sz="1100" b="1" dirty="0">
                        <a:latin typeface="Arial Narrow" panose="020B0606020202030204" pitchFamily="34" charset="0"/>
                      </a:endParaRPr>
                    </a:p>
                  </a:txBody>
                  <a:tcPr marL="45720" marR="18288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1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 b="1" dirty="0" smtClean="0">
                          <a:latin typeface="Arial Narrow" panose="020B0606020202030204" pitchFamily="34" charset="0"/>
                        </a:rPr>
                        <a:t>E-2D</a:t>
                      </a:r>
                      <a:endParaRPr lang="en-US" sz="1100" b="1" dirty="0">
                        <a:latin typeface="Arial Narrow" panose="020B0606020202030204" pitchFamily="34" charset="0"/>
                      </a:endParaRPr>
                    </a:p>
                  </a:txBody>
                  <a:tcPr marL="45720" marR="18288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18288" marR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1" name="Rectangle 80"/>
          <p:cNvSpPr/>
          <p:nvPr/>
        </p:nvSpPr>
        <p:spPr>
          <a:xfrm rot="20700000">
            <a:off x="5064178" y="3108917"/>
            <a:ext cx="33483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n w="50800"/>
                <a:solidFill>
                  <a:prstClr val="white">
                    <a:lumMod val="65000"/>
                  </a:prstClr>
                </a:solidFill>
                <a:latin typeface="Arial"/>
                <a:ea typeface="+mn-ea"/>
              </a:rPr>
              <a:t>NOTIONAL</a:t>
            </a:r>
            <a:endParaRPr lang="en-US" sz="4400" dirty="0">
              <a:ln w="50800"/>
              <a:solidFill>
                <a:prstClr val="white">
                  <a:lumMod val="65000"/>
                </a:prstClr>
              </a:solidFill>
              <a:latin typeface="Arial"/>
              <a:ea typeface="+mn-ea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5250332" y="3299305"/>
            <a:ext cx="182880" cy="18288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5250332" y="3610678"/>
            <a:ext cx="182880" cy="18288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5816042" y="3303306"/>
            <a:ext cx="182880" cy="18288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5816042" y="3911422"/>
            <a:ext cx="182880" cy="18288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6317132" y="3303306"/>
            <a:ext cx="182880" cy="18288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317132" y="3911422"/>
            <a:ext cx="182880" cy="18288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6835902" y="3303306"/>
            <a:ext cx="182880" cy="18288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7354672" y="3303306"/>
            <a:ext cx="182880" cy="18288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8392212" y="3303306"/>
            <a:ext cx="182880" cy="18288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8392212" y="3614679"/>
            <a:ext cx="182880" cy="18288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5434432" y="3066173"/>
            <a:ext cx="2984601" cy="936345"/>
          </a:xfrm>
          <a:custGeom>
            <a:avLst/>
            <a:gdLst>
              <a:gd name="connsiteX0" fmla="*/ 0 w 2984601"/>
              <a:gd name="connsiteY0" fmla="*/ 965606 h 965606"/>
              <a:gd name="connsiteX1" fmla="*/ 402336 w 2984601"/>
              <a:gd name="connsiteY1" fmla="*/ 665683 h 965606"/>
              <a:gd name="connsiteX2" fmla="*/ 2106777 w 2984601"/>
              <a:gd name="connsiteY2" fmla="*/ 665683 h 965606"/>
              <a:gd name="connsiteX3" fmla="*/ 2531059 w 2984601"/>
              <a:gd name="connsiteY3" fmla="*/ 0 h 965606"/>
              <a:gd name="connsiteX4" fmla="*/ 2984601 w 2984601"/>
              <a:gd name="connsiteY4" fmla="*/ 921715 h 965606"/>
              <a:gd name="connsiteX0" fmla="*/ 0 w 2984601"/>
              <a:gd name="connsiteY0" fmla="*/ 936345 h 936345"/>
              <a:gd name="connsiteX1" fmla="*/ 402336 w 2984601"/>
              <a:gd name="connsiteY1" fmla="*/ 636422 h 936345"/>
              <a:gd name="connsiteX2" fmla="*/ 2106777 w 2984601"/>
              <a:gd name="connsiteY2" fmla="*/ 636422 h 936345"/>
              <a:gd name="connsiteX3" fmla="*/ 2531059 w 2984601"/>
              <a:gd name="connsiteY3" fmla="*/ 0 h 936345"/>
              <a:gd name="connsiteX4" fmla="*/ 2984601 w 2984601"/>
              <a:gd name="connsiteY4" fmla="*/ 892454 h 93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601" h="936345">
                <a:moveTo>
                  <a:pt x="0" y="936345"/>
                </a:moveTo>
                <a:lnTo>
                  <a:pt x="402336" y="636422"/>
                </a:lnTo>
                <a:lnTo>
                  <a:pt x="2106777" y="636422"/>
                </a:lnTo>
                <a:lnTo>
                  <a:pt x="2531059" y="0"/>
                </a:lnTo>
                <a:lnTo>
                  <a:pt x="2984601" y="892454"/>
                </a:lnTo>
              </a:path>
            </a:pathLst>
          </a:custGeom>
          <a:noFill/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8392212" y="3911422"/>
            <a:ext cx="182880" cy="18288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5250332" y="3907421"/>
            <a:ext cx="182880" cy="18288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5816042" y="3614679"/>
            <a:ext cx="182880" cy="18288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6317132" y="3614679"/>
            <a:ext cx="182880" cy="18288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6835902" y="3614679"/>
            <a:ext cx="182880" cy="18288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7354672" y="3614679"/>
            <a:ext cx="182880" cy="18288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7873442" y="3011308"/>
            <a:ext cx="182880" cy="18288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01" y="1304285"/>
            <a:ext cx="476135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73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NDIA Tabletop Exercise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8175" y="1218331"/>
            <a:ext cx="8488016" cy="4258599"/>
          </a:xfrm>
        </p:spPr>
        <p:txBody>
          <a:bodyPr>
            <a:noAutofit/>
          </a:bodyPr>
          <a:lstStyle/>
          <a:p>
            <a:r>
              <a:rPr lang="en-US" sz="2000" dirty="0"/>
              <a:t>Jointly hosted by CBTE &amp; NDIA</a:t>
            </a:r>
            <a:endParaRPr lang="en-US" sz="2000" b="1" i="1" u="sng" dirty="0"/>
          </a:p>
          <a:p>
            <a:r>
              <a:rPr lang="en-US" sz="2000" dirty="0"/>
              <a:t>Objectives</a:t>
            </a:r>
          </a:p>
          <a:p>
            <a:pPr lvl="1"/>
            <a:r>
              <a:rPr lang="en-US" sz="2000" b="1" i="1" dirty="0"/>
              <a:t>Emphasized </a:t>
            </a:r>
            <a:r>
              <a:rPr lang="en-US" sz="2000" dirty="0"/>
              <a:t>an</a:t>
            </a:r>
            <a:r>
              <a:rPr lang="en-US" sz="2000" b="1" i="1" dirty="0"/>
              <a:t> </a:t>
            </a:r>
            <a:r>
              <a:rPr lang="en-US" sz="2000" dirty="0"/>
              <a:t>open forum and non-attributional dialogue</a:t>
            </a:r>
          </a:p>
          <a:p>
            <a:pPr lvl="1"/>
            <a:r>
              <a:rPr lang="en-US" sz="2000" dirty="0"/>
              <a:t>Generate baseline RFP and Proposal Guidebook</a:t>
            </a:r>
          </a:p>
          <a:p>
            <a:r>
              <a:rPr lang="en-US" sz="2000" dirty="0"/>
              <a:t>Participation</a:t>
            </a:r>
          </a:p>
          <a:p>
            <a:pPr lvl="1"/>
            <a:r>
              <a:rPr lang="en-US" sz="2000" dirty="0"/>
              <a:t>Navy Enterprise</a:t>
            </a:r>
          </a:p>
          <a:p>
            <a:pPr lvl="2"/>
            <a:r>
              <a:rPr lang="en-US" dirty="0"/>
              <a:t>COTF, NAVSEA, NAVAIR</a:t>
            </a:r>
          </a:p>
          <a:p>
            <a:pPr lvl="1"/>
            <a:r>
              <a:rPr lang="en-US" sz="2000" dirty="0"/>
              <a:t>Major Primes</a:t>
            </a:r>
          </a:p>
          <a:p>
            <a:pPr lvl="2"/>
            <a:r>
              <a:rPr lang="en-US" dirty="0"/>
              <a:t>Boeing, Lockheed Martin, Raytheon, Northrop Grumman</a:t>
            </a:r>
          </a:p>
          <a:p>
            <a:pPr lvl="2"/>
            <a:r>
              <a:rPr lang="en-US" dirty="0"/>
              <a:t>Representing industry not their specific </a:t>
            </a:r>
            <a:r>
              <a:rPr lang="en-US" dirty="0" smtClean="0"/>
              <a:t>company</a:t>
            </a:r>
          </a:p>
          <a:p>
            <a:r>
              <a:rPr lang="en-US" sz="2000" dirty="0" smtClean="0"/>
              <a:t>Facilitated </a:t>
            </a:r>
          </a:p>
          <a:p>
            <a:pPr lvl="1"/>
            <a:r>
              <a:rPr lang="en-US" sz="2000" dirty="0" smtClean="0"/>
              <a:t>R-Squared Solutions – Bill “Roto” Reuter</a:t>
            </a:r>
          </a:p>
          <a:p>
            <a:pPr lvl="1"/>
            <a:r>
              <a:rPr lang="en-US" sz="2000" dirty="0" smtClean="0"/>
              <a:t>Pivotal Insight – Cary Paul &amp; Emily Knight</a:t>
            </a:r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828800" y="6635931"/>
            <a:ext cx="6104709" cy="179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90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Tabletop Early Takeaways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4772" y="824053"/>
            <a:ext cx="8210191" cy="5472030"/>
          </a:xfrm>
        </p:spPr>
        <p:txBody>
          <a:bodyPr>
            <a:noAutofit/>
          </a:bodyPr>
          <a:lstStyle/>
          <a:p>
            <a:r>
              <a:rPr lang="en-US" sz="2000" dirty="0" smtClean="0"/>
              <a:t>Moment of Truth Feedback</a:t>
            </a:r>
            <a:endParaRPr lang="en-US" sz="2000" dirty="0"/>
          </a:p>
          <a:p>
            <a:pPr lvl="1"/>
            <a:r>
              <a:rPr lang="en-US" sz="1600" dirty="0"/>
              <a:t>Extremely positive feedback on the event from all participants</a:t>
            </a:r>
          </a:p>
          <a:p>
            <a:pPr lvl="1"/>
            <a:r>
              <a:rPr lang="en-US" sz="1600" dirty="0"/>
              <a:t>Consensus that CBTE is a highly effective approach</a:t>
            </a:r>
            <a:endParaRPr lang="en-US" sz="1800" dirty="0"/>
          </a:p>
          <a:p>
            <a:r>
              <a:rPr lang="en-US" sz="2000" dirty="0"/>
              <a:t>Product Delivery</a:t>
            </a:r>
          </a:p>
          <a:p>
            <a:pPr lvl="1"/>
            <a:r>
              <a:rPr lang="en-US" sz="1800" dirty="0"/>
              <a:t>Comment/Feedback adjudication is still in progress</a:t>
            </a:r>
          </a:p>
          <a:p>
            <a:pPr lvl="1"/>
            <a:r>
              <a:rPr lang="en-US" sz="1800" dirty="0" smtClean="0"/>
              <a:t>What </a:t>
            </a:r>
            <a:r>
              <a:rPr lang="en-US" sz="1800" dirty="0" smtClean="0"/>
              <a:t>contractors need:	</a:t>
            </a:r>
          </a:p>
          <a:p>
            <a:pPr lvl="2"/>
            <a:r>
              <a:rPr lang="en-US" sz="1400" dirty="0" smtClean="0"/>
              <a:t>Provide previous test data as </a:t>
            </a:r>
            <a:r>
              <a:rPr lang="en-US" sz="1400" dirty="0" err="1" smtClean="0"/>
              <a:t>GFI</a:t>
            </a:r>
            <a:r>
              <a:rPr lang="en-US" sz="1400" dirty="0" smtClean="0"/>
              <a:t> to industry to help them </a:t>
            </a:r>
            <a:r>
              <a:rPr lang="en-US" sz="1400" dirty="0" err="1" smtClean="0"/>
              <a:t>VV&amp;A</a:t>
            </a:r>
            <a:r>
              <a:rPr lang="en-US" sz="1400" dirty="0" smtClean="0"/>
              <a:t> their models</a:t>
            </a:r>
          </a:p>
          <a:p>
            <a:pPr lvl="2"/>
            <a:r>
              <a:rPr lang="en-US" sz="1400" dirty="0" smtClean="0"/>
              <a:t>Need to stop doing things the current way and start doing them the new way</a:t>
            </a:r>
          </a:p>
          <a:p>
            <a:pPr lvl="2"/>
            <a:r>
              <a:rPr lang="en-US" sz="1400" dirty="0" smtClean="0"/>
              <a:t>Level setting contractor bids so that each prime approaches with same assumptions</a:t>
            </a:r>
            <a:endParaRPr lang="en-US" sz="1400" b="1" dirty="0" smtClean="0"/>
          </a:p>
          <a:p>
            <a:pPr lvl="1"/>
            <a:r>
              <a:rPr lang="en-US" sz="1800" dirty="0" smtClean="0"/>
              <a:t>What </a:t>
            </a:r>
            <a:r>
              <a:rPr lang="en-US" sz="1800" dirty="0" err="1" smtClean="0"/>
              <a:t>CBTE</a:t>
            </a:r>
            <a:r>
              <a:rPr lang="en-US" sz="1800" dirty="0" smtClean="0"/>
              <a:t> needs:</a:t>
            </a:r>
          </a:p>
          <a:p>
            <a:pPr lvl="2"/>
            <a:r>
              <a:rPr lang="en-US" sz="1400" dirty="0" smtClean="0"/>
              <a:t>Contractor understanding of </a:t>
            </a:r>
            <a:r>
              <a:rPr lang="en-US" sz="1400" dirty="0" err="1" smtClean="0"/>
              <a:t>govt</a:t>
            </a:r>
            <a:r>
              <a:rPr lang="en-US" sz="1400" dirty="0" smtClean="0"/>
              <a:t> </a:t>
            </a:r>
            <a:r>
              <a:rPr lang="en-US" sz="1400" dirty="0" err="1" smtClean="0"/>
              <a:t>LVC</a:t>
            </a:r>
            <a:r>
              <a:rPr lang="en-US" sz="1400" dirty="0" smtClean="0"/>
              <a:t> infrastructure</a:t>
            </a:r>
          </a:p>
          <a:p>
            <a:pPr lvl="2"/>
            <a:r>
              <a:rPr lang="en-US" sz="1400" dirty="0" smtClean="0"/>
              <a:t>Using a mission focus to incentivize contracts</a:t>
            </a:r>
          </a:p>
          <a:p>
            <a:pPr lvl="2"/>
            <a:r>
              <a:rPr lang="en-US" sz="1400" dirty="0" smtClean="0"/>
              <a:t>Define overarching test strategy that includes </a:t>
            </a:r>
            <a:r>
              <a:rPr lang="en-US" sz="1400" dirty="0" err="1" smtClean="0"/>
              <a:t>LVC</a:t>
            </a:r>
            <a:r>
              <a:rPr lang="en-US" sz="1400" dirty="0" smtClean="0"/>
              <a:t> (</a:t>
            </a:r>
            <a:r>
              <a:rPr lang="en-US" sz="1400" dirty="0" err="1" smtClean="0"/>
              <a:t>LVC</a:t>
            </a:r>
            <a:r>
              <a:rPr lang="en-US" sz="1400" dirty="0" smtClean="0"/>
              <a:t> isn’t a stand alone strategy)</a:t>
            </a:r>
          </a:p>
          <a:p>
            <a:pPr lvl="2"/>
            <a:r>
              <a:rPr lang="en-US" sz="1400" dirty="0" err="1" smtClean="0"/>
              <a:t>MBTD</a:t>
            </a:r>
            <a:r>
              <a:rPr lang="en-US" sz="1400" dirty="0" smtClean="0"/>
              <a:t> / Mission thread focused (security issues)</a:t>
            </a:r>
          </a:p>
          <a:p>
            <a:pPr lvl="1"/>
            <a:r>
              <a:rPr lang="en-US" sz="1800" dirty="0" smtClean="0"/>
              <a:t>What we both need:</a:t>
            </a:r>
          </a:p>
          <a:p>
            <a:pPr lvl="2"/>
            <a:r>
              <a:rPr lang="en-US" sz="1400" dirty="0" smtClean="0"/>
              <a:t>Need a common vernacular and industry understanding of our tools/process/policy</a:t>
            </a:r>
          </a:p>
          <a:p>
            <a:pPr lvl="2"/>
            <a:r>
              <a:rPr lang="en-US" sz="1400" dirty="0" smtClean="0"/>
              <a:t>Identified new specific </a:t>
            </a:r>
            <a:r>
              <a:rPr lang="en-US" sz="1400" dirty="0" err="1" smtClean="0"/>
              <a:t>SOO</a:t>
            </a:r>
            <a:r>
              <a:rPr lang="en-US" sz="1400" dirty="0" smtClean="0"/>
              <a:t>/SOW elements</a:t>
            </a:r>
          </a:p>
          <a:p>
            <a:pPr lvl="2"/>
            <a:r>
              <a:rPr lang="en-US" sz="1400" dirty="0" smtClean="0"/>
              <a:t>Pairing a weapon system </a:t>
            </a:r>
            <a:r>
              <a:rPr lang="en-US" sz="1400" dirty="0" err="1" smtClean="0"/>
              <a:t>SME</a:t>
            </a:r>
            <a:r>
              <a:rPr lang="en-US" sz="1400" dirty="0" smtClean="0"/>
              <a:t> with a DoE </a:t>
            </a:r>
            <a:r>
              <a:rPr lang="en-US" sz="1400" dirty="0" err="1" smtClean="0"/>
              <a:t>SME</a:t>
            </a:r>
            <a:r>
              <a:rPr lang="en-US" sz="1400" dirty="0" smtClean="0"/>
              <a:t> is critical for success</a:t>
            </a:r>
          </a:p>
          <a:p>
            <a:pPr lvl="2"/>
            <a:r>
              <a:rPr lang="en-US" sz="1400" dirty="0" smtClean="0"/>
              <a:t>Balance of defining need/requirement so it doesn’t stifle innovation</a:t>
            </a:r>
          </a:p>
          <a:p>
            <a:pPr lvl="2"/>
            <a:r>
              <a:rPr lang="en-US" sz="1400" dirty="0" smtClean="0"/>
              <a:t>Proper balancing of spec requirement verification in a mission construct</a:t>
            </a:r>
          </a:p>
          <a:p>
            <a:pPr lvl="2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1828800" y="6635931"/>
            <a:ext cx="6104709" cy="179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3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NDIA Way Ahead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8792" y="1627960"/>
            <a:ext cx="8339587" cy="4258599"/>
          </a:xfrm>
        </p:spPr>
        <p:txBody>
          <a:bodyPr>
            <a:normAutofit/>
          </a:bodyPr>
          <a:lstStyle/>
          <a:p>
            <a:r>
              <a:rPr lang="en-US" sz="2000" dirty="0"/>
              <a:t>Continue Data &amp; Feedback Adjudication </a:t>
            </a:r>
          </a:p>
          <a:p>
            <a:r>
              <a:rPr lang="en-US" sz="2000" dirty="0"/>
              <a:t>NDIA T&amp;E Conference Out-brief (13-15 May 2019)</a:t>
            </a:r>
          </a:p>
          <a:p>
            <a:r>
              <a:rPr lang="en-US" sz="2000" dirty="0" smtClean="0"/>
              <a:t>N94 Sponsored NAVAIR </a:t>
            </a:r>
            <a:r>
              <a:rPr lang="en-US" sz="2000" dirty="0"/>
              <a:t>hosted Cross SYSCOM </a:t>
            </a:r>
            <a:r>
              <a:rPr lang="en-US" sz="2000" dirty="0" smtClean="0"/>
              <a:t>TIM (5-6 Jun 2019)</a:t>
            </a:r>
            <a:endParaRPr lang="en-US" sz="2000" dirty="0"/>
          </a:p>
          <a:p>
            <a:pPr lvl="1"/>
            <a:r>
              <a:rPr lang="en-US" sz="2000" dirty="0"/>
              <a:t>Common processes </a:t>
            </a:r>
            <a:r>
              <a:rPr lang="en-US" sz="2000" dirty="0" smtClean="0"/>
              <a:t>across Navy </a:t>
            </a:r>
            <a:r>
              <a:rPr lang="en-US" sz="2000" dirty="0"/>
              <a:t>SYSCOMs</a:t>
            </a:r>
          </a:p>
          <a:p>
            <a:r>
              <a:rPr lang="en-US" sz="2000" dirty="0"/>
              <a:t>Follow on Tabletop Sessions desired</a:t>
            </a:r>
          </a:p>
          <a:p>
            <a:pPr lvl="1"/>
            <a:r>
              <a:rPr lang="en-US" sz="2000" dirty="0" smtClean="0"/>
              <a:t>Notionally planning for end </a:t>
            </a:r>
            <a:r>
              <a:rPr lang="en-US" sz="2000" dirty="0"/>
              <a:t>of Summer</a:t>
            </a:r>
          </a:p>
          <a:p>
            <a:r>
              <a:rPr lang="en-US" sz="2000" dirty="0"/>
              <a:t>Product Delivery</a:t>
            </a:r>
          </a:p>
          <a:p>
            <a:pPr lvl="1"/>
            <a:r>
              <a:rPr lang="en-US" sz="2000" dirty="0"/>
              <a:t>Projecting Year End CBTE RFP and Proposal Guidebook</a:t>
            </a:r>
          </a:p>
          <a:p>
            <a:r>
              <a:rPr lang="en-US" sz="2000" dirty="0"/>
              <a:t>Brief guidelines to NAVAIR/PEO Leadership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828800" y="6635931"/>
            <a:ext cx="6104709" cy="179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67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640" y="3098174"/>
            <a:ext cx="7048869" cy="6463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Back Up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828800" y="6635931"/>
            <a:ext cx="6104709" cy="179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73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CBTE Enablers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409" y="974856"/>
            <a:ext cx="8536062" cy="5539299"/>
          </a:xfrm>
        </p:spPr>
        <p:txBody>
          <a:bodyPr>
            <a:normAutofit/>
          </a:bodyPr>
          <a:lstStyle/>
          <a:p>
            <a:r>
              <a:rPr lang="en-US" sz="2600" dirty="0"/>
              <a:t>Live-Virtual-Constructive (LVC)</a:t>
            </a:r>
          </a:p>
          <a:p>
            <a:r>
              <a:rPr lang="en-US" sz="2600" dirty="0"/>
              <a:t>Mission Based Test Design (MBTD)</a:t>
            </a:r>
          </a:p>
          <a:p>
            <a:r>
              <a:rPr lang="en-US" sz="2600" dirty="0"/>
              <a:t>Design of Experiments (DoE)</a:t>
            </a:r>
          </a:p>
          <a:p>
            <a:r>
              <a:rPr lang="en-US" sz="2600" dirty="0"/>
              <a:t>Mission T&amp;E During System Development</a:t>
            </a:r>
          </a:p>
          <a:p>
            <a:r>
              <a:rPr lang="en-US" sz="2600" dirty="0"/>
              <a:t>System of Systems Testing</a:t>
            </a:r>
          </a:p>
          <a:p>
            <a:r>
              <a:rPr lang="en-US" sz="2600" dirty="0"/>
              <a:t>Human Performance</a:t>
            </a:r>
          </a:p>
          <a:p>
            <a:r>
              <a:rPr lang="en-US" sz="2600" dirty="0"/>
              <a:t>Mission Analysis</a:t>
            </a:r>
          </a:p>
          <a:p>
            <a:r>
              <a:rPr lang="en-US" sz="2600" dirty="0"/>
              <a:t>Mission </a:t>
            </a:r>
            <a:r>
              <a:rPr lang="en-US" sz="2600" dirty="0" smtClean="0"/>
              <a:t>Training</a:t>
            </a:r>
            <a:endParaRPr lang="en-US" sz="2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3420" y="3474720"/>
            <a:ext cx="4068762" cy="272512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6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CBTE “Strategy”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2412" y="765012"/>
            <a:ext cx="2313432" cy="6126480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945" y="3486400"/>
            <a:ext cx="185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Test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Planning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4775" y="765012"/>
            <a:ext cx="2271780" cy="6126480"/>
          </a:xfrm>
          <a:prstGeom prst="rect">
            <a:avLst/>
          </a:prstGeom>
          <a:solidFill>
            <a:srgbClr val="CCFF99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0697" y="3239869"/>
            <a:ext cx="2574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Engineering / Test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Collaboration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Bent-Up Arrow 10"/>
          <p:cNvSpPr/>
          <p:nvPr/>
        </p:nvSpPr>
        <p:spPr>
          <a:xfrm rot="5400000">
            <a:off x="6139868" y="4782932"/>
            <a:ext cx="665275" cy="1656061"/>
          </a:xfrm>
          <a:prstGeom prst="bentUpArrow">
            <a:avLst>
              <a:gd name="adj1" fmla="val 12207"/>
              <a:gd name="adj2" fmla="val 18603"/>
              <a:gd name="adj3" fmla="val 27133"/>
            </a:avLst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43" y="3941888"/>
            <a:ext cx="2095244" cy="1330542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/>
        </p:spPr>
      </p:pic>
      <p:sp>
        <p:nvSpPr>
          <p:cNvPr id="13" name="Rectangle 12"/>
          <p:cNvSpPr/>
          <p:nvPr/>
        </p:nvSpPr>
        <p:spPr>
          <a:xfrm>
            <a:off x="2281725" y="765012"/>
            <a:ext cx="2286000" cy="612648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508" y="1487269"/>
            <a:ext cx="1689724" cy="646331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Mission Based Test Design</a:t>
            </a:r>
          </a:p>
        </p:txBody>
      </p:sp>
      <p:sp>
        <p:nvSpPr>
          <p:cNvPr id="15" name="Bent-Up Arrow 14"/>
          <p:cNvSpPr/>
          <p:nvPr/>
        </p:nvSpPr>
        <p:spPr>
          <a:xfrm rot="5400000">
            <a:off x="3683117" y="4007714"/>
            <a:ext cx="665275" cy="1225296"/>
          </a:xfrm>
          <a:prstGeom prst="bentUpArrow">
            <a:avLst>
              <a:gd name="adj1" fmla="val 12207"/>
              <a:gd name="adj2" fmla="val 18603"/>
              <a:gd name="adj3" fmla="val 27133"/>
            </a:avLst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07" b="-1"/>
          <a:stretch/>
        </p:blipFill>
        <p:spPr bwMode="auto">
          <a:xfrm>
            <a:off x="2707579" y="2162860"/>
            <a:ext cx="1417320" cy="2120083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4" y="765012"/>
            <a:ext cx="2286000" cy="612648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67290" y="940871"/>
            <a:ext cx="242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Test Program Introduction Document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Bent-Up Arrow 18"/>
          <p:cNvSpPr/>
          <p:nvPr/>
        </p:nvSpPr>
        <p:spPr>
          <a:xfrm rot="5400000">
            <a:off x="1560022" y="2757608"/>
            <a:ext cx="684279" cy="1572905"/>
          </a:xfrm>
          <a:prstGeom prst="bentUpArrow">
            <a:avLst>
              <a:gd name="adj1" fmla="val 12207"/>
              <a:gd name="adj2" fmla="val 18603"/>
              <a:gd name="adj3" fmla="val 27133"/>
            </a:avLst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4211" y="1651269"/>
            <a:ext cx="2112264" cy="1549131"/>
            <a:chOff x="102782" y="1215492"/>
            <a:chExt cx="2112264" cy="14904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782" y="1215492"/>
              <a:ext cx="1087297" cy="1449809"/>
            </a:xfrm>
            <a:prstGeom prst="rect">
              <a:avLst/>
            </a:prstGeom>
            <a:ln w="12700">
              <a:solidFill>
                <a:sysClr val="windowText" lastClr="000000"/>
              </a:solidFill>
            </a:ln>
            <a:effectLst/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8791" y="1257546"/>
              <a:ext cx="1086255" cy="1448418"/>
            </a:xfrm>
            <a:prstGeom prst="rect">
              <a:avLst/>
            </a:prstGeom>
            <a:ln w="12700">
              <a:solidFill>
                <a:sysClr val="windowText" lastClr="000000"/>
              </a:solidFill>
            </a:ln>
            <a:effectLst/>
          </p:spPr>
        </p:pic>
      </p:grpSp>
      <p:sp>
        <p:nvSpPr>
          <p:cNvPr id="23" name="Rectangle 22"/>
          <p:cNvSpPr/>
          <p:nvPr/>
        </p:nvSpPr>
        <p:spPr>
          <a:xfrm>
            <a:off x="91762" y="4114799"/>
            <a:ext cx="2103120" cy="1157631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174625" marR="0" lvl="1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Strategy Meeting</a:t>
            </a:r>
          </a:p>
          <a:p>
            <a:pPr marL="282575" marR="0" lvl="2" indent="-1063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 / 5.2 / 5.3 / 5.4 / COTF/DOT&amp;E</a:t>
            </a:r>
          </a:p>
          <a:p>
            <a:pPr marL="282575" marR="0" lvl="2" indent="-1063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Early identification of LVC, range, and target needs</a:t>
            </a:r>
          </a:p>
        </p:txBody>
      </p:sp>
      <p:sp>
        <p:nvSpPr>
          <p:cNvPr id="24" name="5-Point Star 23"/>
          <p:cNvSpPr/>
          <p:nvPr/>
        </p:nvSpPr>
        <p:spPr>
          <a:xfrm>
            <a:off x="928158" y="3519459"/>
            <a:ext cx="424594" cy="469310"/>
          </a:xfrm>
          <a:prstGeom prst="star5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37" y="4665424"/>
            <a:ext cx="1423560" cy="1891076"/>
          </a:xfrm>
          <a:prstGeom prst="rect">
            <a:avLst/>
          </a:prstGeom>
        </p:spPr>
      </p:pic>
      <p:sp>
        <p:nvSpPr>
          <p:cNvPr id="25" name="Footer Placeholder 1"/>
          <p:cNvSpPr txBox="1">
            <a:spLocks/>
          </p:cNvSpPr>
          <p:nvPr/>
        </p:nvSpPr>
        <p:spPr>
          <a:xfrm>
            <a:off x="1371600" y="6601499"/>
            <a:ext cx="6400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i="1" dirty="0">
                <a:latin typeface="Arial Narrow" panose="020B0606020202030204" pitchFamily="34" charset="0"/>
              </a:rPr>
              <a:t>NAWCAD Release </a:t>
            </a:r>
            <a:r>
              <a:rPr lang="en-US" sz="1100" i="1" dirty="0" smtClean="0">
                <a:latin typeface="Arial Narrow" panose="020B0606020202030204" pitchFamily="34" charset="0"/>
              </a:rPr>
              <a:t>2019-277. </a:t>
            </a:r>
            <a:r>
              <a:rPr lang="en-US" sz="1100" i="1" dirty="0">
                <a:latin typeface="Arial Narrow" panose="020B0606020202030204" pitchFamily="34" charset="0"/>
              </a:rPr>
              <a:t>Distribution Statement A - 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133781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Capabilities-Based Acquisition</a:t>
            </a:r>
          </a:p>
        </p:txBody>
      </p:sp>
      <p:sp>
        <p:nvSpPr>
          <p:cNvPr id="352" name="Rectangle 351"/>
          <p:cNvSpPr/>
          <p:nvPr/>
        </p:nvSpPr>
        <p:spPr>
          <a:xfrm>
            <a:off x="1078364" y="5924490"/>
            <a:ext cx="1794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latin typeface="Calibri" panose="020F0502020204030204" pitchFamily="34" charset="0"/>
              </a:rPr>
              <a:t>Results in optimized capability development document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cxnSp>
        <p:nvCxnSpPr>
          <p:cNvPr id="387" name="Straight Connector 386"/>
          <p:cNvCxnSpPr/>
          <p:nvPr/>
        </p:nvCxnSpPr>
        <p:spPr>
          <a:xfrm>
            <a:off x="7232096" y="3356510"/>
            <a:ext cx="0" cy="204117"/>
          </a:xfrm>
          <a:prstGeom prst="line">
            <a:avLst/>
          </a:prstGeom>
          <a:noFill/>
          <a:ln w="19050" cap="flat" cmpd="sng" algn="ctr">
            <a:solidFill>
              <a:srgbClr val="4D4D4D"/>
            </a:solidFill>
            <a:prstDash val="solid"/>
          </a:ln>
          <a:effectLst/>
        </p:spPr>
      </p:cxnSp>
      <p:sp>
        <p:nvSpPr>
          <p:cNvPr id="388" name="U-Turn Arrow 387"/>
          <p:cNvSpPr/>
          <p:nvPr/>
        </p:nvSpPr>
        <p:spPr>
          <a:xfrm flipH="1">
            <a:off x="983508" y="827117"/>
            <a:ext cx="6348850" cy="438900"/>
          </a:xfrm>
          <a:prstGeom prst="uturnArrow">
            <a:avLst>
              <a:gd name="adj1" fmla="val 8799"/>
              <a:gd name="adj2" fmla="val 16663"/>
              <a:gd name="adj3" fmla="val 28437"/>
              <a:gd name="adj4" fmla="val 43750"/>
              <a:gd name="adj5" fmla="val 49098"/>
            </a:avLst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89" name="Straight Connector 388"/>
          <p:cNvCxnSpPr/>
          <p:nvPr/>
        </p:nvCxnSpPr>
        <p:spPr>
          <a:xfrm flipH="1">
            <a:off x="1044535" y="3439060"/>
            <a:ext cx="1109" cy="182880"/>
          </a:xfrm>
          <a:prstGeom prst="line">
            <a:avLst/>
          </a:prstGeom>
          <a:noFill/>
          <a:ln w="19050" cap="flat" cmpd="sng" algn="ctr">
            <a:solidFill>
              <a:srgbClr val="4D4D4D"/>
            </a:solidFill>
            <a:prstDash val="solid"/>
          </a:ln>
          <a:effectLst/>
        </p:spPr>
      </p:cxnSp>
      <p:sp>
        <p:nvSpPr>
          <p:cNvPr id="390" name="Rounded Rectangle 389"/>
          <p:cNvSpPr/>
          <p:nvPr/>
        </p:nvSpPr>
        <p:spPr>
          <a:xfrm>
            <a:off x="194486" y="3591460"/>
            <a:ext cx="1700098" cy="2165195"/>
          </a:xfrm>
          <a:prstGeom prst="roundRect">
            <a:avLst/>
          </a:prstGeom>
          <a:gradFill>
            <a:gsLst>
              <a:gs pos="0">
                <a:sysClr val="window" lastClr="FFFFFF">
                  <a:lumMod val="65000"/>
                </a:sysClr>
              </a:gs>
              <a:gs pos="30000">
                <a:sysClr val="window" lastClr="FFFFFF"/>
              </a:gs>
            </a:gsLst>
            <a:lin ang="5400000" scaled="1"/>
          </a:gradFill>
          <a:ln w="25400" cap="flat" cmpd="sng" algn="ctr">
            <a:solidFill>
              <a:srgbClr val="00206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91" name="Group 390"/>
          <p:cNvGrpSpPr/>
          <p:nvPr/>
        </p:nvGrpSpPr>
        <p:grpSpPr>
          <a:xfrm>
            <a:off x="267295" y="4547876"/>
            <a:ext cx="1554480" cy="914400"/>
            <a:chOff x="1541336" y="2976507"/>
            <a:chExt cx="1188720" cy="914400"/>
          </a:xfrm>
        </p:grpSpPr>
        <p:sp>
          <p:nvSpPr>
            <p:cNvPr id="392" name="Rounded Rectangle 391"/>
            <p:cNvSpPr/>
            <p:nvPr/>
          </p:nvSpPr>
          <p:spPr>
            <a:xfrm>
              <a:off x="1541336" y="2976507"/>
              <a:ext cx="1188720" cy="914400"/>
            </a:xfrm>
            <a:prstGeom prst="roundRect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1620701" y="3067186"/>
              <a:ext cx="274320" cy="91440"/>
            </a:xfrm>
            <a:prstGeom prst="rect">
              <a:avLst/>
            </a:prstGeom>
            <a:solidFill>
              <a:srgbClr val="17365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1620701" y="3193082"/>
              <a:ext cx="274320" cy="91440"/>
            </a:xfrm>
            <a:prstGeom prst="rect">
              <a:avLst/>
            </a:prstGeom>
            <a:solidFill>
              <a:srgbClr val="17365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2011680" y="3240888"/>
              <a:ext cx="274320" cy="91440"/>
            </a:xfrm>
            <a:prstGeom prst="rect">
              <a:avLst/>
            </a:prstGeom>
            <a:solidFill>
              <a:srgbClr val="C6671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2392680" y="3352800"/>
              <a:ext cx="274320" cy="91440"/>
            </a:xfrm>
            <a:prstGeom prst="rect">
              <a:avLst/>
            </a:prstGeom>
            <a:solidFill>
              <a:srgbClr val="17365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2392680" y="3586169"/>
              <a:ext cx="274320" cy="91440"/>
            </a:xfrm>
            <a:prstGeom prst="rect">
              <a:avLst/>
            </a:prstGeom>
            <a:solidFill>
              <a:srgbClr val="17365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2392680" y="3711736"/>
              <a:ext cx="274320" cy="91440"/>
            </a:xfrm>
            <a:prstGeom prst="rect">
              <a:avLst/>
            </a:prstGeom>
            <a:solidFill>
              <a:srgbClr val="17365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2011680" y="3455377"/>
              <a:ext cx="274320" cy="91440"/>
            </a:xfrm>
            <a:prstGeom prst="rect">
              <a:avLst/>
            </a:prstGeom>
            <a:solidFill>
              <a:srgbClr val="C6671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00" name="Elbow Connector 399"/>
            <p:cNvCxnSpPr>
              <a:stCxn id="393" idx="3"/>
              <a:endCxn id="395" idx="1"/>
            </p:cNvCxnSpPr>
            <p:nvPr/>
          </p:nvCxnSpPr>
          <p:spPr>
            <a:xfrm>
              <a:off x="1895021" y="3112906"/>
              <a:ext cx="116659" cy="173702"/>
            </a:xfrm>
            <a:prstGeom prst="bentConnector3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401" name="Elbow Connector 400"/>
            <p:cNvCxnSpPr>
              <a:stCxn id="395" idx="3"/>
              <a:endCxn id="396" idx="1"/>
            </p:cNvCxnSpPr>
            <p:nvPr/>
          </p:nvCxnSpPr>
          <p:spPr>
            <a:xfrm>
              <a:off x="2286000" y="3286608"/>
              <a:ext cx="106680" cy="111912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402" name="Elbow Connector 401"/>
            <p:cNvCxnSpPr>
              <a:stCxn id="399" idx="3"/>
              <a:endCxn id="397" idx="1"/>
            </p:cNvCxnSpPr>
            <p:nvPr/>
          </p:nvCxnSpPr>
          <p:spPr>
            <a:xfrm>
              <a:off x="2286000" y="3501097"/>
              <a:ext cx="106680" cy="130792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none"/>
            </a:ln>
            <a:effectLst/>
          </p:spPr>
        </p:cxnSp>
      </p:grpSp>
      <p:sp>
        <p:nvSpPr>
          <p:cNvPr id="403" name="Rounded Rectangle 402"/>
          <p:cNvSpPr/>
          <p:nvPr/>
        </p:nvSpPr>
        <p:spPr>
          <a:xfrm>
            <a:off x="194486" y="1063055"/>
            <a:ext cx="1700098" cy="2165195"/>
          </a:xfrm>
          <a:prstGeom prst="roundRect">
            <a:avLst/>
          </a:prstGeom>
          <a:gradFill>
            <a:gsLst>
              <a:gs pos="0">
                <a:sysClr val="window" lastClr="FFFFFF">
                  <a:lumMod val="65000"/>
                </a:sysClr>
              </a:gs>
              <a:gs pos="30000">
                <a:sysClr val="window" lastClr="FFFFFF"/>
              </a:gs>
            </a:gsLst>
            <a:lin ang="5400000" scaled="1"/>
          </a:gradFill>
          <a:ln w="25400" cap="flat" cmpd="sng" algn="ctr">
            <a:solidFill>
              <a:srgbClr val="00206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4" name="TextBox 403"/>
          <p:cNvSpPr txBox="1"/>
          <p:nvPr/>
        </p:nvSpPr>
        <p:spPr>
          <a:xfrm>
            <a:off x="129365" y="1085850"/>
            <a:ext cx="18203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Integrated 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Warfare Analysis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Fleet operators work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with engineering to develop concepts of employment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(CONEMPS), effects-chains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&amp; required attributes </a:t>
            </a:r>
            <a:endParaRPr lang="en-US" sz="1000" b="0" dirty="0">
              <a:solidFill>
                <a:srgbClr val="002060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405" name="Picture 40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595" y="2265064"/>
            <a:ext cx="1474081" cy="84545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06" name="Rounded Rectangle 405"/>
          <p:cNvSpPr/>
          <p:nvPr/>
        </p:nvSpPr>
        <p:spPr>
          <a:xfrm>
            <a:off x="2310578" y="1063055"/>
            <a:ext cx="1880422" cy="2847307"/>
          </a:xfrm>
          <a:prstGeom prst="roundRect">
            <a:avLst/>
          </a:prstGeom>
          <a:gradFill>
            <a:gsLst>
              <a:gs pos="0">
                <a:sysClr val="window" lastClr="FFFFFF">
                  <a:lumMod val="65000"/>
                </a:sysClr>
              </a:gs>
              <a:gs pos="30000">
                <a:sysClr val="window" lastClr="FFFFFF"/>
              </a:gs>
            </a:gsLst>
            <a:lin ang="5400000" scaled="1"/>
          </a:gradFill>
          <a:ln w="25400" cap="flat" cmpd="sng" algn="ctr">
            <a:solidFill>
              <a:srgbClr val="00206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7" name="Rectangle 406"/>
          <p:cNvSpPr/>
          <p:nvPr/>
        </p:nvSpPr>
        <p:spPr>
          <a:xfrm>
            <a:off x="2310578" y="1106488"/>
            <a:ext cx="188042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System Model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Systems are developed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in a model-based integrated digital environment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(SE Transformation)</a:t>
            </a:r>
          </a:p>
        </p:txBody>
      </p:sp>
      <p:sp>
        <p:nvSpPr>
          <p:cNvPr id="408" name="Rounded Rectangle 407"/>
          <p:cNvSpPr/>
          <p:nvPr/>
        </p:nvSpPr>
        <p:spPr>
          <a:xfrm>
            <a:off x="5486400" y="1063055"/>
            <a:ext cx="3478884" cy="2282971"/>
          </a:xfrm>
          <a:prstGeom prst="roundRect">
            <a:avLst/>
          </a:prstGeom>
          <a:gradFill>
            <a:gsLst>
              <a:gs pos="0">
                <a:sysClr val="window" lastClr="FFFFFF">
                  <a:lumMod val="75000"/>
                </a:sysClr>
              </a:gs>
              <a:gs pos="30000">
                <a:sysClr val="window" lastClr="FFFFFF"/>
              </a:gs>
            </a:gsLst>
            <a:lin ang="5400000" scaled="1"/>
          </a:gradFill>
          <a:ln w="25400" cap="flat" cmpd="sng" algn="ctr">
            <a:solidFill>
              <a:srgbClr val="00206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9" name="Oval 408"/>
          <p:cNvSpPr/>
          <p:nvPr/>
        </p:nvSpPr>
        <p:spPr>
          <a:xfrm>
            <a:off x="5410200" y="1843502"/>
            <a:ext cx="1222778" cy="5433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D4D4D"/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Constructive</a:t>
            </a:r>
          </a:p>
        </p:txBody>
      </p:sp>
      <p:grpSp>
        <p:nvGrpSpPr>
          <p:cNvPr id="410" name="Group 409"/>
          <p:cNvGrpSpPr/>
          <p:nvPr/>
        </p:nvGrpSpPr>
        <p:grpSpPr>
          <a:xfrm>
            <a:off x="5793362" y="1549456"/>
            <a:ext cx="419100" cy="441552"/>
            <a:chOff x="4953000" y="1219200"/>
            <a:chExt cx="533400" cy="561975"/>
          </a:xfrm>
          <a:solidFill>
            <a:sysClr val="window" lastClr="FFFFFF"/>
          </a:solidFill>
        </p:grpSpPr>
        <p:sp>
          <p:nvSpPr>
            <p:cNvPr id="411" name="Oval 410"/>
            <p:cNvSpPr/>
            <p:nvPr/>
          </p:nvSpPr>
          <p:spPr>
            <a:xfrm>
              <a:off x="4953000" y="1219200"/>
              <a:ext cx="533400" cy="561975"/>
            </a:xfrm>
            <a:prstGeom prst="ellipse">
              <a:avLst/>
            </a:prstGeom>
            <a:grpFill/>
            <a:ln w="12700" cap="flat" cmpd="sng" algn="ctr">
              <a:solidFill>
                <a:srgbClr val="B75F16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Cube 411"/>
            <p:cNvSpPr/>
            <p:nvPr/>
          </p:nvSpPr>
          <p:spPr>
            <a:xfrm>
              <a:off x="5067300" y="1349602"/>
              <a:ext cx="304800" cy="304800"/>
            </a:xfrm>
            <a:prstGeom prst="cube">
              <a:avLst/>
            </a:prstGeom>
            <a:grpFill/>
            <a:ln w="12700" cap="flat" cmpd="sng" algn="ctr">
              <a:solidFill>
                <a:srgbClr val="8DB3E2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13" name="Oval 412"/>
          <p:cNvSpPr/>
          <p:nvPr/>
        </p:nvSpPr>
        <p:spPr>
          <a:xfrm>
            <a:off x="6723117" y="1656521"/>
            <a:ext cx="1125483" cy="5433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D4D4D"/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Virtual</a:t>
            </a:r>
          </a:p>
        </p:txBody>
      </p:sp>
      <p:grpSp>
        <p:nvGrpSpPr>
          <p:cNvPr id="414" name="Group 413"/>
          <p:cNvGrpSpPr/>
          <p:nvPr/>
        </p:nvGrpSpPr>
        <p:grpSpPr>
          <a:xfrm>
            <a:off x="7129499" y="1427921"/>
            <a:ext cx="338101" cy="338101"/>
            <a:chOff x="5924962" y="1302107"/>
            <a:chExt cx="457200" cy="457200"/>
          </a:xfrm>
          <a:solidFill>
            <a:sysClr val="window" lastClr="FFFFFF"/>
          </a:solidFill>
        </p:grpSpPr>
        <p:sp>
          <p:nvSpPr>
            <p:cNvPr id="415" name="Flowchart: Card 414"/>
            <p:cNvSpPr/>
            <p:nvPr/>
          </p:nvSpPr>
          <p:spPr>
            <a:xfrm rot="5400000">
              <a:off x="5924962" y="1302107"/>
              <a:ext cx="457200" cy="457200"/>
            </a:xfrm>
            <a:prstGeom prst="flowChartPunchedCard">
              <a:avLst/>
            </a:prstGeom>
            <a:grp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Oval 415"/>
            <p:cNvSpPr/>
            <p:nvPr/>
          </p:nvSpPr>
          <p:spPr>
            <a:xfrm>
              <a:off x="6054806" y="1358761"/>
              <a:ext cx="91440" cy="91440"/>
            </a:xfrm>
            <a:prstGeom prst="ellipse">
              <a:avLst/>
            </a:prstGeom>
            <a:grpFill/>
            <a:ln w="12700" cap="flat" cmpd="sng" algn="ctr">
              <a:solidFill>
                <a:srgbClr val="8DB3E2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Oval 416"/>
            <p:cNvSpPr/>
            <p:nvPr/>
          </p:nvSpPr>
          <p:spPr>
            <a:xfrm>
              <a:off x="6205074" y="1403913"/>
              <a:ext cx="91440" cy="91440"/>
            </a:xfrm>
            <a:prstGeom prst="ellipse">
              <a:avLst/>
            </a:prstGeom>
            <a:grpFill/>
            <a:ln w="12700" cap="flat" cmpd="sng" algn="ctr">
              <a:solidFill>
                <a:srgbClr val="B75F1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8" name="Oval 417"/>
            <p:cNvSpPr/>
            <p:nvPr/>
          </p:nvSpPr>
          <p:spPr>
            <a:xfrm>
              <a:off x="6107842" y="1542899"/>
              <a:ext cx="91440" cy="91440"/>
            </a:xfrm>
            <a:prstGeom prst="ellipse">
              <a:avLst/>
            </a:prstGeom>
            <a:grpFill/>
            <a:ln w="12700" cap="flat" cmpd="sng" algn="ctr">
              <a:solidFill>
                <a:srgbClr val="8DB3E2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Oval 418"/>
            <p:cNvSpPr/>
            <p:nvPr/>
          </p:nvSpPr>
          <p:spPr>
            <a:xfrm>
              <a:off x="5970682" y="1489861"/>
              <a:ext cx="91440" cy="91440"/>
            </a:xfrm>
            <a:prstGeom prst="ellipse">
              <a:avLst/>
            </a:prstGeom>
            <a:grpFill/>
            <a:ln w="12700" cap="flat" cmpd="sng" algn="ctr">
              <a:solidFill>
                <a:srgbClr val="B75F1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" name="Oval 419"/>
            <p:cNvSpPr/>
            <p:nvPr/>
          </p:nvSpPr>
          <p:spPr>
            <a:xfrm>
              <a:off x="6214522" y="1639960"/>
              <a:ext cx="91440" cy="91440"/>
            </a:xfrm>
            <a:prstGeom prst="ellipse">
              <a:avLst/>
            </a:prstGeom>
            <a:grpFill/>
            <a:ln w="12700" cap="flat" cmpd="sng" algn="ctr">
              <a:solidFill>
                <a:srgbClr val="8DB3E2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21" name="Straight Connector 420"/>
            <p:cNvCxnSpPr>
              <a:stCxn id="420" idx="6"/>
            </p:cNvCxnSpPr>
            <p:nvPr/>
          </p:nvCxnSpPr>
          <p:spPr>
            <a:xfrm>
              <a:off x="6305962" y="1685680"/>
              <a:ext cx="76200" cy="0"/>
            </a:xfrm>
            <a:prstGeom prst="line">
              <a:avLst/>
            </a:prstGeom>
            <a:grpFill/>
            <a:ln w="9525" cap="flat" cmpd="sng" algn="ctr">
              <a:solidFill>
                <a:srgbClr val="8DB3E2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422" name="Straight Connector 421"/>
            <p:cNvCxnSpPr/>
            <p:nvPr/>
          </p:nvCxnSpPr>
          <p:spPr>
            <a:xfrm>
              <a:off x="6297732" y="1449633"/>
              <a:ext cx="83820" cy="0"/>
            </a:xfrm>
            <a:prstGeom prst="line">
              <a:avLst/>
            </a:prstGeom>
            <a:grpFill/>
            <a:ln w="9525" cap="flat" cmpd="sng" algn="ctr">
              <a:solidFill>
                <a:srgbClr val="B75F16"/>
              </a:solidFill>
              <a:prstDash val="solid"/>
            </a:ln>
            <a:effectLst/>
          </p:spPr>
        </p:cxnSp>
        <p:cxnSp>
          <p:nvCxnSpPr>
            <p:cNvPr id="423" name="Elbow Connector 422"/>
            <p:cNvCxnSpPr>
              <a:endCxn id="416" idx="0"/>
            </p:cNvCxnSpPr>
            <p:nvPr/>
          </p:nvCxnSpPr>
          <p:spPr>
            <a:xfrm>
              <a:off x="5931037" y="1327713"/>
              <a:ext cx="169489" cy="31048"/>
            </a:xfrm>
            <a:prstGeom prst="bentConnector2">
              <a:avLst/>
            </a:prstGeom>
            <a:grpFill/>
            <a:ln w="9525" cap="flat" cmpd="sng" algn="ctr">
              <a:solidFill>
                <a:srgbClr val="8DB3E2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424" name="Elbow Connector 423"/>
            <p:cNvCxnSpPr>
              <a:endCxn id="419" idx="0"/>
            </p:cNvCxnSpPr>
            <p:nvPr/>
          </p:nvCxnSpPr>
          <p:spPr>
            <a:xfrm>
              <a:off x="5929818" y="1468853"/>
              <a:ext cx="86584" cy="21008"/>
            </a:xfrm>
            <a:prstGeom prst="bentConnector2">
              <a:avLst/>
            </a:prstGeom>
            <a:grpFill/>
            <a:ln w="9525" cap="flat" cmpd="sng" algn="ctr">
              <a:solidFill>
                <a:srgbClr val="B75F16"/>
              </a:solidFill>
              <a:prstDash val="solid"/>
            </a:ln>
            <a:effectLst/>
          </p:spPr>
        </p:cxnSp>
        <p:cxnSp>
          <p:nvCxnSpPr>
            <p:cNvPr id="425" name="Elbow Connector 424"/>
            <p:cNvCxnSpPr>
              <a:endCxn id="418" idx="4"/>
            </p:cNvCxnSpPr>
            <p:nvPr/>
          </p:nvCxnSpPr>
          <p:spPr>
            <a:xfrm flipV="1">
              <a:off x="5924962" y="1634339"/>
              <a:ext cx="228600" cy="51341"/>
            </a:xfrm>
            <a:prstGeom prst="bentConnector2">
              <a:avLst/>
            </a:prstGeom>
            <a:grpFill/>
            <a:ln w="9525" cap="flat" cmpd="sng" algn="ctr">
              <a:solidFill>
                <a:srgbClr val="8DB3E2">
                  <a:lumMod val="50000"/>
                </a:srgbClr>
              </a:solidFill>
              <a:prstDash val="solid"/>
            </a:ln>
            <a:effectLst/>
          </p:spPr>
        </p:cxnSp>
      </p:grpSp>
      <p:sp>
        <p:nvSpPr>
          <p:cNvPr id="426" name="Oval 425"/>
          <p:cNvSpPr/>
          <p:nvPr/>
        </p:nvSpPr>
        <p:spPr>
          <a:xfrm>
            <a:off x="7939744" y="1843502"/>
            <a:ext cx="1051856" cy="5433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D4D4D"/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Live</a:t>
            </a:r>
          </a:p>
        </p:txBody>
      </p:sp>
      <p:grpSp>
        <p:nvGrpSpPr>
          <p:cNvPr id="427" name="Group 426"/>
          <p:cNvGrpSpPr/>
          <p:nvPr/>
        </p:nvGrpSpPr>
        <p:grpSpPr>
          <a:xfrm>
            <a:off x="7939744" y="1599328"/>
            <a:ext cx="1051856" cy="565593"/>
            <a:chOff x="7723465" y="1543007"/>
            <a:chExt cx="1077429" cy="590593"/>
          </a:xfrm>
        </p:grpSpPr>
        <p:pic>
          <p:nvPicPr>
            <p:cNvPr id="428" name="Picture 2" descr="C:\Users\wmclaughlin\AppData\Local\Microsoft\Windows\Temporary Internet Files\Content.IE5\GOD5S18C\1330593065[1]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924" y="1578158"/>
              <a:ext cx="556970" cy="305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9" name="Picture 428"/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3465" y="1543007"/>
              <a:ext cx="781560" cy="590593"/>
            </a:xfrm>
            <a:prstGeom prst="rect">
              <a:avLst/>
            </a:prstGeom>
          </p:spPr>
        </p:pic>
      </p:grpSp>
      <p:sp>
        <p:nvSpPr>
          <p:cNvPr id="430" name="Rectangle 429"/>
          <p:cNvSpPr/>
          <p:nvPr/>
        </p:nvSpPr>
        <p:spPr>
          <a:xfrm>
            <a:off x="194486" y="3622843"/>
            <a:ext cx="17000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CONEMPS and 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effects-chains are 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modeled at the 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System of Systems 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(</a:t>
            </a:r>
            <a:r>
              <a:rPr lang="en-US" sz="1200" b="0" dirty="0" err="1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SoS</a:t>
            </a:r>
            <a:r>
              <a:rPr lang="en-US" sz="1200" b="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) level</a:t>
            </a:r>
          </a:p>
        </p:txBody>
      </p:sp>
      <p:sp>
        <p:nvSpPr>
          <p:cNvPr id="431" name="Rounded Rectangle 430"/>
          <p:cNvSpPr/>
          <p:nvPr/>
        </p:nvSpPr>
        <p:spPr>
          <a:xfrm>
            <a:off x="2603254" y="2095886"/>
            <a:ext cx="1359146" cy="750070"/>
          </a:xfrm>
          <a:prstGeom prst="roundRect">
            <a:avLst/>
          </a:prstGeom>
          <a:noFill/>
          <a:ln w="25400" cap="flat" cmpd="sng" algn="ctr">
            <a:solidFill>
              <a:srgbClr val="00206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2" name="Rounded Rectangle 431"/>
          <p:cNvSpPr/>
          <p:nvPr/>
        </p:nvSpPr>
        <p:spPr>
          <a:xfrm>
            <a:off x="2603254" y="4097757"/>
            <a:ext cx="1374789" cy="479148"/>
          </a:xfrm>
          <a:prstGeom prst="roundRect">
            <a:avLst/>
          </a:prstGeom>
          <a:noFill/>
          <a:ln w="25400" cap="flat" cmpd="sng" algn="ctr">
            <a:solidFill>
              <a:srgbClr val="00206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33" name="Group 432"/>
          <p:cNvGrpSpPr/>
          <p:nvPr/>
        </p:nvGrpSpPr>
        <p:grpSpPr>
          <a:xfrm>
            <a:off x="2667000" y="2218505"/>
            <a:ext cx="1206746" cy="2187861"/>
            <a:chOff x="7652140" y="2935087"/>
            <a:chExt cx="1206746" cy="2404541"/>
          </a:xfrm>
        </p:grpSpPr>
        <p:sp>
          <p:nvSpPr>
            <p:cNvPr id="434" name="Can 433"/>
            <p:cNvSpPr/>
            <p:nvPr/>
          </p:nvSpPr>
          <p:spPr>
            <a:xfrm>
              <a:off x="7697529" y="3762695"/>
              <a:ext cx="1135468" cy="647434"/>
            </a:xfrm>
            <a:prstGeom prst="can">
              <a:avLst>
                <a:gd name="adj" fmla="val 32346"/>
              </a:avLst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5" name="TextBox 434"/>
            <p:cNvSpPr txBox="1"/>
            <p:nvPr/>
          </p:nvSpPr>
          <p:spPr>
            <a:xfrm>
              <a:off x="7652140" y="3920289"/>
              <a:ext cx="1206746" cy="50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</a:rPr>
                <a:t>Single Source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</a:rPr>
                <a:t>of Truth</a:t>
              </a:r>
            </a:p>
          </p:txBody>
        </p:sp>
        <p:grpSp>
          <p:nvGrpSpPr>
            <p:cNvPr id="436" name="Group 435"/>
            <p:cNvGrpSpPr/>
            <p:nvPr/>
          </p:nvGrpSpPr>
          <p:grpSpPr>
            <a:xfrm>
              <a:off x="7855463" y="2935087"/>
              <a:ext cx="762000" cy="974347"/>
              <a:chOff x="2806577" y="2459181"/>
              <a:chExt cx="762000" cy="974347"/>
            </a:xfrm>
          </p:grpSpPr>
          <p:grpSp>
            <p:nvGrpSpPr>
              <p:cNvPr id="442" name="Group 441"/>
              <p:cNvGrpSpPr/>
              <p:nvPr/>
            </p:nvGrpSpPr>
            <p:grpSpPr>
              <a:xfrm>
                <a:off x="2806577" y="2459181"/>
                <a:ext cx="762000" cy="974347"/>
                <a:chOff x="2806577" y="2459181"/>
                <a:chExt cx="762000" cy="974347"/>
              </a:xfrm>
            </p:grpSpPr>
            <p:pic>
              <p:nvPicPr>
                <p:cNvPr id="444" name="Picture 443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6577" y="2459181"/>
                  <a:ext cx="762000" cy="969819"/>
                </a:xfrm>
                <a:prstGeom prst="rect">
                  <a:avLst/>
                </a:prstGeom>
              </p:spPr>
            </p:pic>
            <p:sp>
              <p:nvSpPr>
                <p:cNvPr id="445" name="Isosceles Triangle 444"/>
                <p:cNvSpPr/>
                <p:nvPr/>
              </p:nvSpPr>
              <p:spPr>
                <a:xfrm rot="10800000">
                  <a:off x="3079491" y="3230751"/>
                  <a:ext cx="235221" cy="202777"/>
                </a:xfrm>
                <a:prstGeom prst="triangle">
                  <a:avLst/>
                </a:prstGeom>
                <a:solidFill>
                  <a:srgbClr val="C66718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3" name="TextBox 442"/>
              <p:cNvSpPr txBox="1"/>
              <p:nvPr/>
            </p:nvSpPr>
            <p:spPr>
              <a:xfrm>
                <a:off x="2886115" y="2590800"/>
                <a:ext cx="622423" cy="67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</a:rPr>
                  <a:t>001010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</a:rPr>
                  <a:t>1010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</a:rPr>
                  <a:t>0001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</a:rPr>
                  <a:t>010</a:t>
                </a:r>
              </a:p>
            </p:txBody>
          </p:sp>
        </p:grpSp>
        <p:grpSp>
          <p:nvGrpSpPr>
            <p:cNvPr id="437" name="Group 436"/>
            <p:cNvGrpSpPr/>
            <p:nvPr/>
          </p:nvGrpSpPr>
          <p:grpSpPr>
            <a:xfrm>
              <a:off x="7858761" y="4365281"/>
              <a:ext cx="762000" cy="974347"/>
              <a:chOff x="2809875" y="3870325"/>
              <a:chExt cx="762000" cy="974347"/>
            </a:xfrm>
          </p:grpSpPr>
          <p:grpSp>
            <p:nvGrpSpPr>
              <p:cNvPr id="438" name="Group 437"/>
              <p:cNvGrpSpPr/>
              <p:nvPr/>
            </p:nvGrpSpPr>
            <p:grpSpPr>
              <a:xfrm rot="10800000">
                <a:off x="2809875" y="3870325"/>
                <a:ext cx="762000" cy="974347"/>
                <a:chOff x="2806577" y="2459181"/>
                <a:chExt cx="762000" cy="974347"/>
              </a:xfrm>
            </p:grpSpPr>
            <p:pic>
              <p:nvPicPr>
                <p:cNvPr id="440" name="Picture 439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6577" y="2459181"/>
                  <a:ext cx="762000" cy="969819"/>
                </a:xfrm>
                <a:prstGeom prst="rect">
                  <a:avLst/>
                </a:prstGeom>
              </p:spPr>
            </p:pic>
            <p:sp>
              <p:nvSpPr>
                <p:cNvPr id="441" name="Isosceles Triangle 440"/>
                <p:cNvSpPr/>
                <p:nvPr/>
              </p:nvSpPr>
              <p:spPr>
                <a:xfrm rot="10800000">
                  <a:off x="3060441" y="3230751"/>
                  <a:ext cx="235221" cy="202777"/>
                </a:xfrm>
                <a:prstGeom prst="triangle">
                  <a:avLst/>
                </a:prstGeom>
                <a:solidFill>
                  <a:srgbClr val="C66718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9" name="TextBox 438"/>
              <p:cNvSpPr txBox="1"/>
              <p:nvPr/>
            </p:nvSpPr>
            <p:spPr>
              <a:xfrm>
                <a:off x="2888964" y="4073102"/>
                <a:ext cx="622423" cy="67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</a:rPr>
                  <a:t>010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</a:rPr>
                  <a:t>1010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</a:rPr>
                  <a:t>00010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</a:rPr>
                  <a:t>010010</a:t>
                </a:r>
              </a:p>
            </p:txBody>
          </p:sp>
        </p:grpSp>
      </p:grpSp>
      <p:sp>
        <p:nvSpPr>
          <p:cNvPr id="446" name="Rectangle 445"/>
          <p:cNvSpPr/>
          <p:nvPr/>
        </p:nvSpPr>
        <p:spPr>
          <a:xfrm>
            <a:off x="2590800" y="2084686"/>
            <a:ext cx="13872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 smtClean="0">
                <a:solidFill>
                  <a:srgbClr val="002060">
                    <a:lumMod val="50000"/>
                    <a:lumOff val="50000"/>
                  </a:srgbClr>
                </a:solidFill>
                <a:latin typeface="Calibri" panose="020F0502020204030204" pitchFamily="34" charset="0"/>
                <a:ea typeface="+mn-ea"/>
              </a:rPr>
              <a:t>Industry Models</a:t>
            </a:r>
            <a:endParaRPr lang="en-US" sz="1200" b="0" i="1" dirty="0">
              <a:solidFill>
                <a:srgbClr val="002060">
                  <a:lumMod val="50000"/>
                  <a:lumOff val="50000"/>
                </a:srgb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47" name="Rectangle 446"/>
          <p:cNvSpPr/>
          <p:nvPr/>
        </p:nvSpPr>
        <p:spPr>
          <a:xfrm>
            <a:off x="2734399" y="4305061"/>
            <a:ext cx="10880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 err="1" smtClean="0">
                <a:solidFill>
                  <a:srgbClr val="002060">
                    <a:lumMod val="50000"/>
                    <a:lumOff val="50000"/>
                  </a:srgbClr>
                </a:solidFill>
                <a:latin typeface="Calibri" panose="020F0502020204030204" pitchFamily="34" charset="0"/>
                <a:ea typeface="+mn-ea"/>
              </a:rPr>
              <a:t>SoS</a:t>
            </a:r>
            <a:r>
              <a:rPr lang="en-US" sz="1200" b="0" i="1" dirty="0" smtClean="0">
                <a:solidFill>
                  <a:srgbClr val="002060">
                    <a:lumMod val="50000"/>
                    <a:lumOff val="50000"/>
                  </a:srgbClr>
                </a:solidFill>
                <a:latin typeface="Calibri" panose="020F0502020204030204" pitchFamily="34" charset="0"/>
                <a:ea typeface="+mn-ea"/>
              </a:rPr>
              <a:t> Models</a:t>
            </a:r>
            <a:endParaRPr lang="en-US" sz="1200" b="0" i="1" dirty="0">
              <a:solidFill>
                <a:srgbClr val="002060">
                  <a:lumMod val="50000"/>
                  <a:lumOff val="50000"/>
                </a:srgb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48" name="Rectangle 447"/>
          <p:cNvSpPr/>
          <p:nvPr/>
        </p:nvSpPr>
        <p:spPr>
          <a:xfrm>
            <a:off x="485633" y="5453435"/>
            <a:ext cx="10880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 err="1" smtClean="0">
                <a:solidFill>
                  <a:srgbClr val="002060">
                    <a:lumMod val="50000"/>
                    <a:lumOff val="50000"/>
                  </a:srgbClr>
                </a:solidFill>
                <a:latin typeface="Calibri" panose="020F0502020204030204" pitchFamily="34" charset="0"/>
                <a:ea typeface="+mn-ea"/>
              </a:rPr>
              <a:t>SoS</a:t>
            </a:r>
            <a:r>
              <a:rPr lang="en-US" sz="1200" b="0" i="1" dirty="0">
                <a:solidFill>
                  <a:srgbClr val="002060">
                    <a:lumMod val="50000"/>
                    <a:lumOff val="50000"/>
                  </a:srgbClr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en-US" sz="1200" b="0" i="1" dirty="0" smtClean="0">
                <a:solidFill>
                  <a:srgbClr val="002060">
                    <a:lumMod val="50000"/>
                    <a:lumOff val="50000"/>
                  </a:srgbClr>
                </a:solidFill>
                <a:latin typeface="Calibri" panose="020F0502020204030204" pitchFamily="34" charset="0"/>
                <a:ea typeface="+mn-ea"/>
              </a:rPr>
              <a:t>Model</a:t>
            </a:r>
            <a:endParaRPr lang="en-US" sz="1200" b="0" i="1" dirty="0">
              <a:solidFill>
                <a:srgbClr val="002060">
                  <a:lumMod val="50000"/>
                  <a:lumOff val="50000"/>
                </a:srgb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49" name="Rounded Rectangle 448"/>
          <p:cNvSpPr/>
          <p:nvPr/>
        </p:nvSpPr>
        <p:spPr>
          <a:xfrm>
            <a:off x="6057553" y="5360817"/>
            <a:ext cx="2377440" cy="630943"/>
          </a:xfrm>
          <a:prstGeom prst="roundRect">
            <a:avLst/>
          </a:prstGeom>
          <a:noFill/>
          <a:ln w="25400" cap="flat" cmpd="sng" algn="ctr">
            <a:solidFill>
              <a:srgbClr val="00206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0" name="Group 449"/>
          <p:cNvGrpSpPr/>
          <p:nvPr/>
        </p:nvGrpSpPr>
        <p:grpSpPr>
          <a:xfrm>
            <a:off x="6503137" y="3532603"/>
            <a:ext cx="1520917" cy="2199778"/>
            <a:chOff x="6049175" y="3433535"/>
            <a:chExt cx="1520917" cy="2199778"/>
          </a:xfrm>
        </p:grpSpPr>
        <p:sp>
          <p:nvSpPr>
            <p:cNvPr id="451" name="Can 450"/>
            <p:cNvSpPr/>
            <p:nvPr/>
          </p:nvSpPr>
          <p:spPr>
            <a:xfrm>
              <a:off x="6049175" y="4915112"/>
              <a:ext cx="1510591" cy="647434"/>
            </a:xfrm>
            <a:prstGeom prst="can">
              <a:avLst>
                <a:gd name="adj" fmla="val 32346"/>
              </a:avLst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52" name="Picture 451"/>
            <p:cNvPicPr>
              <a:picLocks noChangeAspect="1"/>
            </p:cNvPicPr>
            <p:nvPr/>
          </p:nvPicPr>
          <p:blipFill>
            <a:blip r:embed="rId7" cstate="email">
              <a:duotone>
                <a:srgbClr val="366092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3002" y="3433535"/>
              <a:ext cx="1517090" cy="1569766"/>
            </a:xfrm>
            <a:prstGeom prst="rect">
              <a:avLst/>
            </a:prstGeom>
          </p:spPr>
        </p:pic>
        <p:grpSp>
          <p:nvGrpSpPr>
            <p:cNvPr id="453" name="Group 452"/>
            <p:cNvGrpSpPr/>
            <p:nvPr/>
          </p:nvGrpSpPr>
          <p:grpSpPr>
            <a:xfrm>
              <a:off x="6292701" y="3972041"/>
              <a:ext cx="1035761" cy="753661"/>
              <a:chOff x="6313626" y="2696092"/>
              <a:chExt cx="853538" cy="621068"/>
            </a:xfrm>
          </p:grpSpPr>
          <p:grpSp>
            <p:nvGrpSpPr>
              <p:cNvPr id="455" name="Group 454"/>
              <p:cNvGrpSpPr/>
              <p:nvPr/>
            </p:nvGrpSpPr>
            <p:grpSpPr>
              <a:xfrm>
                <a:off x="6313626" y="2696092"/>
                <a:ext cx="853538" cy="481210"/>
                <a:chOff x="6284980" y="2696092"/>
                <a:chExt cx="853538" cy="481210"/>
              </a:xfrm>
            </p:grpSpPr>
            <p:grpSp>
              <p:nvGrpSpPr>
                <p:cNvPr id="459" name="Group 458"/>
                <p:cNvGrpSpPr/>
                <p:nvPr/>
              </p:nvGrpSpPr>
              <p:grpSpPr>
                <a:xfrm>
                  <a:off x="6589369" y="2795940"/>
                  <a:ext cx="244316" cy="285302"/>
                  <a:chOff x="6294265" y="1463493"/>
                  <a:chExt cx="181664" cy="220233"/>
                </a:xfrm>
                <a:solidFill>
                  <a:sysClr val="window" lastClr="FFFFFF"/>
                </a:solidFill>
              </p:grpSpPr>
              <p:sp>
                <p:nvSpPr>
                  <p:cNvPr id="472" name="Rectangle 471"/>
                  <p:cNvSpPr/>
                  <p:nvPr/>
                </p:nvSpPr>
                <p:spPr>
                  <a:xfrm>
                    <a:off x="6294265" y="1463493"/>
                    <a:ext cx="181664" cy="220233"/>
                  </a:xfrm>
                  <a:prstGeom prst="rect">
                    <a:avLst/>
                  </a:prstGeom>
                  <a:grpFill/>
                  <a:ln w="6350" cap="flat" cmpd="sng" algn="ctr">
                    <a:solidFill>
                      <a:srgbClr val="B75F1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73" name="Straight Connector 472"/>
                  <p:cNvCxnSpPr/>
                  <p:nvPr/>
                </p:nvCxnSpPr>
                <p:spPr>
                  <a:xfrm>
                    <a:off x="6349572" y="1463493"/>
                    <a:ext cx="0" cy="220233"/>
                  </a:xfrm>
                  <a:prstGeom prst="line">
                    <a:avLst/>
                  </a:prstGeom>
                  <a:grpFill/>
                  <a:ln w="6350" cap="flat" cmpd="sng" algn="ctr">
                    <a:solidFill>
                      <a:srgbClr val="B75F16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4" name="Straight Connector 473"/>
                  <p:cNvCxnSpPr/>
                  <p:nvPr/>
                </p:nvCxnSpPr>
                <p:spPr>
                  <a:xfrm>
                    <a:off x="6419005" y="1463493"/>
                    <a:ext cx="0" cy="220233"/>
                  </a:xfrm>
                  <a:prstGeom prst="line">
                    <a:avLst/>
                  </a:prstGeom>
                  <a:grpFill/>
                  <a:ln w="6350" cap="flat" cmpd="sng" algn="ctr">
                    <a:solidFill>
                      <a:srgbClr val="B75F16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5" name="Straight Connector 474"/>
                  <p:cNvCxnSpPr/>
                  <p:nvPr/>
                </p:nvCxnSpPr>
                <p:spPr>
                  <a:xfrm flipH="1">
                    <a:off x="6294265" y="1536416"/>
                    <a:ext cx="181664" cy="0"/>
                  </a:xfrm>
                  <a:prstGeom prst="line">
                    <a:avLst/>
                  </a:prstGeom>
                  <a:grpFill/>
                  <a:ln w="6350" cap="flat" cmpd="sng" algn="ctr">
                    <a:solidFill>
                      <a:srgbClr val="B75F16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6" name="Straight Connector 475"/>
                  <p:cNvCxnSpPr/>
                  <p:nvPr/>
                </p:nvCxnSpPr>
                <p:spPr>
                  <a:xfrm flipH="1">
                    <a:off x="6294265" y="1609339"/>
                    <a:ext cx="181664" cy="0"/>
                  </a:xfrm>
                  <a:prstGeom prst="line">
                    <a:avLst/>
                  </a:prstGeom>
                  <a:grpFill/>
                  <a:ln w="6350" cap="flat" cmpd="sng" algn="ctr">
                    <a:solidFill>
                      <a:srgbClr val="B75F16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60" name="Group 459"/>
                <p:cNvGrpSpPr/>
                <p:nvPr/>
              </p:nvGrpSpPr>
              <p:grpSpPr>
                <a:xfrm>
                  <a:off x="6284980" y="2696092"/>
                  <a:ext cx="308491" cy="477422"/>
                  <a:chOff x="5863983" y="1447800"/>
                  <a:chExt cx="308491" cy="477422"/>
                </a:xfrm>
              </p:grpSpPr>
              <p:sp>
                <p:nvSpPr>
                  <p:cNvPr id="467" name="Flowchart: Manual Operation 466"/>
                  <p:cNvSpPr/>
                  <p:nvPr/>
                </p:nvSpPr>
                <p:spPr>
                  <a:xfrm rot="16200000">
                    <a:off x="5778992" y="1532791"/>
                    <a:ext cx="477422" cy="307439"/>
                  </a:xfrm>
                  <a:prstGeom prst="flowChartManualOperation">
                    <a:avLst/>
                  </a:prstGeom>
                  <a:solidFill>
                    <a:sysClr val="window" lastClr="FFFFFF"/>
                  </a:solidFill>
                  <a:ln w="6350" cap="flat" cmpd="sng" algn="ctr">
                    <a:solidFill>
                      <a:srgbClr val="B75F1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8" name="Freeform 467"/>
                  <p:cNvSpPr/>
                  <p:nvPr/>
                </p:nvSpPr>
                <p:spPr>
                  <a:xfrm>
                    <a:off x="5863984" y="1603563"/>
                    <a:ext cx="307334" cy="38364"/>
                  </a:xfrm>
                  <a:custGeom>
                    <a:avLst/>
                    <a:gdLst>
                      <a:gd name="connsiteX0" fmla="*/ 215798 w 215798"/>
                      <a:gd name="connsiteY0" fmla="*/ 47548 h 47548"/>
                      <a:gd name="connsiteX1" fmla="*/ 0 w 215798"/>
                      <a:gd name="connsiteY1" fmla="*/ 0 h 47548"/>
                      <a:gd name="connsiteX0" fmla="*/ 215798 w 215798"/>
                      <a:gd name="connsiteY0" fmla="*/ 36136 h 36136"/>
                      <a:gd name="connsiteX1" fmla="*/ 0 w 215798"/>
                      <a:gd name="connsiteY1" fmla="*/ 0 h 36136"/>
                      <a:gd name="connsiteX0" fmla="*/ 215798 w 215798"/>
                      <a:gd name="connsiteY0" fmla="*/ 24471 h 24471"/>
                      <a:gd name="connsiteX1" fmla="*/ 0 w 215798"/>
                      <a:gd name="connsiteY1" fmla="*/ 0 h 24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5798" h="24471">
                        <a:moveTo>
                          <a:pt x="215798" y="24471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ysClr val="window" lastClr="FFFFFF"/>
                  </a:solidFill>
                  <a:ln w="6350" cap="flat" cmpd="sng" algn="ctr">
                    <a:solidFill>
                      <a:srgbClr val="B75F1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9" name="Freeform 468"/>
                  <p:cNvSpPr/>
                  <p:nvPr/>
                </p:nvSpPr>
                <p:spPr>
                  <a:xfrm flipH="1">
                    <a:off x="5865140" y="1732644"/>
                    <a:ext cx="307334" cy="38364"/>
                  </a:xfrm>
                  <a:custGeom>
                    <a:avLst/>
                    <a:gdLst>
                      <a:gd name="connsiteX0" fmla="*/ 215798 w 215798"/>
                      <a:gd name="connsiteY0" fmla="*/ 47548 h 47548"/>
                      <a:gd name="connsiteX1" fmla="*/ 0 w 215798"/>
                      <a:gd name="connsiteY1" fmla="*/ 0 h 47548"/>
                      <a:gd name="connsiteX0" fmla="*/ 215798 w 215798"/>
                      <a:gd name="connsiteY0" fmla="*/ 36136 h 36136"/>
                      <a:gd name="connsiteX1" fmla="*/ 0 w 215798"/>
                      <a:gd name="connsiteY1" fmla="*/ 0 h 36136"/>
                      <a:gd name="connsiteX0" fmla="*/ 215798 w 215798"/>
                      <a:gd name="connsiteY0" fmla="*/ 24471 h 24471"/>
                      <a:gd name="connsiteX1" fmla="*/ 0 w 215798"/>
                      <a:gd name="connsiteY1" fmla="*/ 0 h 24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5798" h="24471">
                        <a:moveTo>
                          <a:pt x="215798" y="24471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ysClr val="window" lastClr="FFFFFF"/>
                  </a:solidFill>
                  <a:ln w="6350" cap="flat" cmpd="sng" algn="ctr">
                    <a:solidFill>
                      <a:srgbClr val="B75F1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0" name="Freeform 469"/>
                  <p:cNvSpPr/>
                  <p:nvPr/>
                </p:nvSpPr>
                <p:spPr>
                  <a:xfrm>
                    <a:off x="5964823" y="1478611"/>
                    <a:ext cx="0" cy="411472"/>
                  </a:xfrm>
                  <a:custGeom>
                    <a:avLst/>
                    <a:gdLst>
                      <a:gd name="connsiteX0" fmla="*/ 0 w 0"/>
                      <a:gd name="connsiteY0" fmla="*/ 0 h 252374"/>
                      <a:gd name="connsiteX1" fmla="*/ 0 w 0"/>
                      <a:gd name="connsiteY1" fmla="*/ 252374 h 252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52374">
                        <a:moveTo>
                          <a:pt x="0" y="0"/>
                        </a:moveTo>
                        <a:lnTo>
                          <a:pt x="0" y="252374"/>
                        </a:lnTo>
                      </a:path>
                    </a:pathLst>
                  </a:custGeom>
                  <a:solidFill>
                    <a:sysClr val="window" lastClr="FFFFFF"/>
                  </a:solidFill>
                  <a:ln w="6350" cap="flat" cmpd="sng" algn="ctr">
                    <a:solidFill>
                      <a:srgbClr val="B75F1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" name="Freeform 470"/>
                  <p:cNvSpPr/>
                  <p:nvPr/>
                </p:nvSpPr>
                <p:spPr>
                  <a:xfrm>
                    <a:off x="6073387" y="1511587"/>
                    <a:ext cx="947" cy="348356"/>
                  </a:xfrm>
                  <a:custGeom>
                    <a:avLst/>
                    <a:gdLst>
                      <a:gd name="connsiteX0" fmla="*/ 0 w 0"/>
                      <a:gd name="connsiteY0" fmla="*/ 0 h 252374"/>
                      <a:gd name="connsiteX1" fmla="*/ 0 w 0"/>
                      <a:gd name="connsiteY1" fmla="*/ 252374 h 252374"/>
                      <a:gd name="connsiteX0" fmla="*/ 0 w 800"/>
                      <a:gd name="connsiteY0" fmla="*/ 0 h 11526"/>
                      <a:gd name="connsiteX1" fmla="*/ 800 w 800"/>
                      <a:gd name="connsiteY1" fmla="*/ 11526 h 11526"/>
                      <a:gd name="connsiteX0" fmla="*/ 962 w 1925"/>
                      <a:gd name="connsiteY0" fmla="*/ 0 h 9669"/>
                      <a:gd name="connsiteX1" fmla="*/ 962 w 1925"/>
                      <a:gd name="connsiteY1" fmla="*/ 9669 h 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25" h="9669">
                        <a:moveTo>
                          <a:pt x="962" y="0"/>
                        </a:moveTo>
                        <a:cubicBezTo>
                          <a:pt x="4300" y="3333"/>
                          <a:pt x="-2375" y="6336"/>
                          <a:pt x="962" y="9669"/>
                        </a:cubicBezTo>
                      </a:path>
                    </a:pathLst>
                  </a:custGeom>
                  <a:solidFill>
                    <a:sysClr val="window" lastClr="FFFFFF"/>
                  </a:solidFill>
                  <a:ln w="6350" cap="flat" cmpd="sng" algn="ctr">
                    <a:solidFill>
                      <a:srgbClr val="B75F1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61" name="Group 460"/>
                <p:cNvGrpSpPr/>
                <p:nvPr/>
              </p:nvGrpSpPr>
              <p:grpSpPr>
                <a:xfrm flipH="1">
                  <a:off x="6830027" y="2699880"/>
                  <a:ext cx="308491" cy="477422"/>
                  <a:chOff x="5863983" y="1447800"/>
                  <a:chExt cx="308491" cy="477422"/>
                </a:xfrm>
              </p:grpSpPr>
              <p:sp>
                <p:nvSpPr>
                  <p:cNvPr id="462" name="Flowchart: Manual Operation 461"/>
                  <p:cNvSpPr/>
                  <p:nvPr/>
                </p:nvSpPr>
                <p:spPr>
                  <a:xfrm rot="16200000">
                    <a:off x="5778992" y="1532791"/>
                    <a:ext cx="477422" cy="307439"/>
                  </a:xfrm>
                  <a:prstGeom prst="flowChartManualOperation">
                    <a:avLst/>
                  </a:prstGeom>
                  <a:solidFill>
                    <a:sysClr val="window" lastClr="FFFFFF"/>
                  </a:solidFill>
                  <a:ln w="6350" cap="flat" cmpd="sng" algn="ctr">
                    <a:solidFill>
                      <a:srgbClr val="B75F1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3" name="Freeform 462"/>
                  <p:cNvSpPr/>
                  <p:nvPr/>
                </p:nvSpPr>
                <p:spPr>
                  <a:xfrm>
                    <a:off x="5863984" y="1603563"/>
                    <a:ext cx="307334" cy="38364"/>
                  </a:xfrm>
                  <a:custGeom>
                    <a:avLst/>
                    <a:gdLst>
                      <a:gd name="connsiteX0" fmla="*/ 215798 w 215798"/>
                      <a:gd name="connsiteY0" fmla="*/ 47548 h 47548"/>
                      <a:gd name="connsiteX1" fmla="*/ 0 w 215798"/>
                      <a:gd name="connsiteY1" fmla="*/ 0 h 47548"/>
                      <a:gd name="connsiteX0" fmla="*/ 215798 w 215798"/>
                      <a:gd name="connsiteY0" fmla="*/ 36136 h 36136"/>
                      <a:gd name="connsiteX1" fmla="*/ 0 w 215798"/>
                      <a:gd name="connsiteY1" fmla="*/ 0 h 36136"/>
                      <a:gd name="connsiteX0" fmla="*/ 215798 w 215798"/>
                      <a:gd name="connsiteY0" fmla="*/ 24471 h 24471"/>
                      <a:gd name="connsiteX1" fmla="*/ 0 w 215798"/>
                      <a:gd name="connsiteY1" fmla="*/ 0 h 24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5798" h="24471">
                        <a:moveTo>
                          <a:pt x="215798" y="24471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ysClr val="window" lastClr="FFFFFF"/>
                  </a:solidFill>
                  <a:ln w="6350" cap="flat" cmpd="sng" algn="ctr">
                    <a:solidFill>
                      <a:srgbClr val="B75F1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4" name="Freeform 463"/>
                  <p:cNvSpPr/>
                  <p:nvPr/>
                </p:nvSpPr>
                <p:spPr>
                  <a:xfrm flipH="1">
                    <a:off x="5865140" y="1732644"/>
                    <a:ext cx="307334" cy="38364"/>
                  </a:xfrm>
                  <a:custGeom>
                    <a:avLst/>
                    <a:gdLst>
                      <a:gd name="connsiteX0" fmla="*/ 215798 w 215798"/>
                      <a:gd name="connsiteY0" fmla="*/ 47548 h 47548"/>
                      <a:gd name="connsiteX1" fmla="*/ 0 w 215798"/>
                      <a:gd name="connsiteY1" fmla="*/ 0 h 47548"/>
                      <a:gd name="connsiteX0" fmla="*/ 215798 w 215798"/>
                      <a:gd name="connsiteY0" fmla="*/ 36136 h 36136"/>
                      <a:gd name="connsiteX1" fmla="*/ 0 w 215798"/>
                      <a:gd name="connsiteY1" fmla="*/ 0 h 36136"/>
                      <a:gd name="connsiteX0" fmla="*/ 215798 w 215798"/>
                      <a:gd name="connsiteY0" fmla="*/ 24471 h 24471"/>
                      <a:gd name="connsiteX1" fmla="*/ 0 w 215798"/>
                      <a:gd name="connsiteY1" fmla="*/ 0 h 24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5798" h="24471">
                        <a:moveTo>
                          <a:pt x="215798" y="24471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ysClr val="window" lastClr="FFFFFF"/>
                  </a:solidFill>
                  <a:ln w="6350" cap="flat" cmpd="sng" algn="ctr">
                    <a:solidFill>
                      <a:srgbClr val="B75F1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5" name="Freeform 464"/>
                  <p:cNvSpPr/>
                  <p:nvPr/>
                </p:nvSpPr>
                <p:spPr>
                  <a:xfrm>
                    <a:off x="5964823" y="1478611"/>
                    <a:ext cx="0" cy="411472"/>
                  </a:xfrm>
                  <a:custGeom>
                    <a:avLst/>
                    <a:gdLst>
                      <a:gd name="connsiteX0" fmla="*/ 0 w 0"/>
                      <a:gd name="connsiteY0" fmla="*/ 0 h 252374"/>
                      <a:gd name="connsiteX1" fmla="*/ 0 w 0"/>
                      <a:gd name="connsiteY1" fmla="*/ 252374 h 252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52374">
                        <a:moveTo>
                          <a:pt x="0" y="0"/>
                        </a:moveTo>
                        <a:lnTo>
                          <a:pt x="0" y="252374"/>
                        </a:lnTo>
                      </a:path>
                    </a:pathLst>
                  </a:custGeom>
                  <a:solidFill>
                    <a:sysClr val="window" lastClr="FFFFFF"/>
                  </a:solidFill>
                  <a:ln w="6350" cap="flat" cmpd="sng" algn="ctr">
                    <a:solidFill>
                      <a:srgbClr val="B75F1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6" name="Freeform 465"/>
                  <p:cNvSpPr/>
                  <p:nvPr/>
                </p:nvSpPr>
                <p:spPr>
                  <a:xfrm>
                    <a:off x="6073387" y="1511587"/>
                    <a:ext cx="947" cy="348356"/>
                  </a:xfrm>
                  <a:custGeom>
                    <a:avLst/>
                    <a:gdLst>
                      <a:gd name="connsiteX0" fmla="*/ 0 w 0"/>
                      <a:gd name="connsiteY0" fmla="*/ 0 h 252374"/>
                      <a:gd name="connsiteX1" fmla="*/ 0 w 0"/>
                      <a:gd name="connsiteY1" fmla="*/ 252374 h 252374"/>
                      <a:gd name="connsiteX0" fmla="*/ 0 w 800"/>
                      <a:gd name="connsiteY0" fmla="*/ 0 h 11526"/>
                      <a:gd name="connsiteX1" fmla="*/ 800 w 800"/>
                      <a:gd name="connsiteY1" fmla="*/ 11526 h 11526"/>
                      <a:gd name="connsiteX0" fmla="*/ 962 w 1925"/>
                      <a:gd name="connsiteY0" fmla="*/ 0 h 9669"/>
                      <a:gd name="connsiteX1" fmla="*/ 962 w 1925"/>
                      <a:gd name="connsiteY1" fmla="*/ 9669 h 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25" h="9669">
                        <a:moveTo>
                          <a:pt x="962" y="0"/>
                        </a:moveTo>
                        <a:cubicBezTo>
                          <a:pt x="4300" y="3333"/>
                          <a:pt x="-2375" y="6336"/>
                          <a:pt x="962" y="9669"/>
                        </a:cubicBezTo>
                      </a:path>
                    </a:pathLst>
                  </a:custGeom>
                  <a:solidFill>
                    <a:sysClr val="window" lastClr="FFFFFF"/>
                  </a:solidFill>
                  <a:ln w="6350" cap="flat" cmpd="sng" algn="ctr">
                    <a:solidFill>
                      <a:srgbClr val="B75F1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56" name="Group 455"/>
              <p:cNvGrpSpPr/>
              <p:nvPr/>
            </p:nvGrpSpPr>
            <p:grpSpPr>
              <a:xfrm>
                <a:off x="6477478" y="2778299"/>
                <a:ext cx="525390" cy="538861"/>
                <a:chOff x="6485010" y="2846780"/>
                <a:chExt cx="457200" cy="468923"/>
              </a:xfrm>
            </p:grpSpPr>
            <p:sp>
              <p:nvSpPr>
                <p:cNvPr id="457" name="Oval 456"/>
                <p:cNvSpPr/>
                <p:nvPr/>
              </p:nvSpPr>
              <p:spPr>
                <a:xfrm>
                  <a:off x="6612984" y="2895600"/>
                  <a:ext cx="202244" cy="29006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458" name="Picture 457"/>
                <p:cNvPicPr>
                  <a:picLocks noChangeAspect="1"/>
                </p:cNvPicPr>
                <p:nvPr/>
              </p:nvPicPr>
              <p:blipFill>
                <a:blip r:embed="rId8" cstate="email">
                  <a:clrChange>
                    <a:clrFrom>
                      <a:srgbClr val="FBFBFB"/>
                    </a:clrFrom>
                    <a:clrTo>
                      <a:srgbClr val="FBFBFB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5010" y="2846780"/>
                  <a:ext cx="457200" cy="468923"/>
                </a:xfrm>
                <a:prstGeom prst="rect">
                  <a:avLst/>
                </a:prstGeom>
              </p:spPr>
            </p:pic>
          </p:grpSp>
        </p:grpSp>
        <p:sp>
          <p:nvSpPr>
            <p:cNvPr id="454" name="TextBox 453"/>
            <p:cNvSpPr txBox="1"/>
            <p:nvPr/>
          </p:nvSpPr>
          <p:spPr>
            <a:xfrm>
              <a:off x="6049175" y="5110093"/>
              <a:ext cx="1510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</a:rPr>
                <a:t>LVC-based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</a:rPr>
                <a:t>Training</a:t>
              </a:r>
            </a:p>
          </p:txBody>
        </p:sp>
      </p:grpSp>
      <p:sp>
        <p:nvSpPr>
          <p:cNvPr id="477" name="Rectangle 476"/>
          <p:cNvSpPr/>
          <p:nvPr/>
        </p:nvSpPr>
        <p:spPr>
          <a:xfrm>
            <a:off x="6057554" y="5691726"/>
            <a:ext cx="2395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 smtClean="0">
                <a:solidFill>
                  <a:srgbClr val="002060">
                    <a:lumMod val="50000"/>
                    <a:lumOff val="50000"/>
                  </a:srgbClr>
                </a:solidFill>
                <a:latin typeface="Calibri" panose="020F0502020204030204" pitchFamily="34" charset="0"/>
                <a:ea typeface="+mn-ea"/>
              </a:rPr>
              <a:t>Required for Fleet Integrated Ops</a:t>
            </a:r>
            <a:endParaRPr lang="en-US" sz="1200" b="0" i="1" dirty="0">
              <a:solidFill>
                <a:srgbClr val="002060">
                  <a:lumMod val="50000"/>
                  <a:lumOff val="50000"/>
                </a:srgb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78" name="Rounded Rectangle 477"/>
          <p:cNvSpPr/>
          <p:nvPr/>
        </p:nvSpPr>
        <p:spPr>
          <a:xfrm>
            <a:off x="4343400" y="3699559"/>
            <a:ext cx="1660050" cy="906040"/>
          </a:xfrm>
          <a:prstGeom prst="roundRect">
            <a:avLst/>
          </a:prstGeom>
          <a:noFill/>
          <a:ln w="25400" cap="flat" cmpd="sng" algn="ctr">
            <a:solidFill>
              <a:srgbClr val="00206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 models form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“Constructive”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Basis for LVC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M&amp;S environment</a:t>
            </a:r>
          </a:p>
        </p:txBody>
      </p:sp>
      <p:sp>
        <p:nvSpPr>
          <p:cNvPr id="479" name="Rectangle 478"/>
          <p:cNvSpPr/>
          <p:nvPr/>
        </p:nvSpPr>
        <p:spPr>
          <a:xfrm>
            <a:off x="1078364" y="5924490"/>
            <a:ext cx="1794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0" i="1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Results in optimized capability development document</a:t>
            </a:r>
            <a:endParaRPr lang="en-US" sz="1000" b="0" i="1" dirty="0">
              <a:solidFill>
                <a:srgbClr val="002060"/>
              </a:solidFill>
              <a:latin typeface="Calibri" panose="020F0502020204030204" pitchFamily="34" charset="0"/>
              <a:ea typeface="+mn-ea"/>
            </a:endParaRPr>
          </a:p>
        </p:txBody>
      </p:sp>
      <p:cxnSp>
        <p:nvCxnSpPr>
          <p:cNvPr id="480" name="Elbow Connector 479"/>
          <p:cNvCxnSpPr>
            <a:stCxn id="392" idx="3"/>
            <a:endCxn id="478" idx="2"/>
          </p:cNvCxnSpPr>
          <p:nvPr/>
        </p:nvCxnSpPr>
        <p:spPr>
          <a:xfrm flipV="1">
            <a:off x="1821775" y="4605599"/>
            <a:ext cx="3351650" cy="399477"/>
          </a:xfrm>
          <a:prstGeom prst="bentConnector2">
            <a:avLst/>
          </a:prstGeom>
          <a:noFill/>
          <a:ln w="19050" cap="flat" cmpd="sng" algn="ctr">
            <a:solidFill>
              <a:srgbClr val="4D4D4D"/>
            </a:solidFill>
            <a:prstDash val="solid"/>
          </a:ln>
          <a:effectLst/>
        </p:spPr>
      </p:cxnSp>
      <p:cxnSp>
        <p:nvCxnSpPr>
          <p:cNvPr id="481" name="Elbow Connector 480"/>
          <p:cNvCxnSpPr>
            <a:stCxn id="478" idx="0"/>
            <a:endCxn id="409" idx="2"/>
          </p:cNvCxnSpPr>
          <p:nvPr/>
        </p:nvCxnSpPr>
        <p:spPr>
          <a:xfrm rot="5400000" flipH="1" flipV="1">
            <a:off x="4499615" y="2788975"/>
            <a:ext cx="1584395" cy="236775"/>
          </a:xfrm>
          <a:prstGeom prst="bentConnector2">
            <a:avLst/>
          </a:prstGeom>
          <a:noFill/>
          <a:ln w="19050" cap="flat" cmpd="sng" algn="ctr">
            <a:solidFill>
              <a:srgbClr val="4D4D4D"/>
            </a:solidFill>
            <a:prstDash val="solid"/>
          </a:ln>
          <a:effectLst/>
        </p:spPr>
      </p:cxnSp>
      <p:cxnSp>
        <p:nvCxnSpPr>
          <p:cNvPr id="482" name="Elbow Connector 481"/>
          <p:cNvCxnSpPr>
            <a:stCxn id="448" idx="2"/>
            <a:endCxn id="485" idx="1"/>
          </p:cNvCxnSpPr>
          <p:nvPr/>
        </p:nvCxnSpPr>
        <p:spPr>
          <a:xfrm rot="16200000" flipH="1">
            <a:off x="1864704" y="4895364"/>
            <a:ext cx="188667" cy="1858805"/>
          </a:xfrm>
          <a:prstGeom prst="bentConnector2">
            <a:avLst/>
          </a:prstGeom>
          <a:noFill/>
          <a:ln w="19050" cap="flat" cmpd="sng" algn="ctr">
            <a:solidFill>
              <a:srgbClr val="4D4D4D"/>
            </a:solidFill>
            <a:prstDash val="solid"/>
          </a:ln>
          <a:effectLst/>
        </p:spPr>
      </p:cxnSp>
      <p:cxnSp>
        <p:nvCxnSpPr>
          <p:cNvPr id="483" name="Straight Connector 482"/>
          <p:cNvCxnSpPr>
            <a:stCxn id="432" idx="2"/>
          </p:cNvCxnSpPr>
          <p:nvPr/>
        </p:nvCxnSpPr>
        <p:spPr>
          <a:xfrm>
            <a:off x="3290649" y="4576905"/>
            <a:ext cx="2945" cy="1437525"/>
          </a:xfrm>
          <a:prstGeom prst="line">
            <a:avLst/>
          </a:prstGeom>
          <a:noFill/>
          <a:ln w="19050" cap="flat" cmpd="sng" algn="ctr">
            <a:solidFill>
              <a:srgbClr val="4D4D4D"/>
            </a:solidFill>
            <a:prstDash val="solid"/>
          </a:ln>
          <a:effectLst/>
        </p:spPr>
      </p:cxnSp>
      <p:grpSp>
        <p:nvGrpSpPr>
          <p:cNvPr id="484" name="Group 483"/>
          <p:cNvGrpSpPr/>
          <p:nvPr/>
        </p:nvGrpSpPr>
        <p:grpSpPr>
          <a:xfrm>
            <a:off x="2888440" y="5579741"/>
            <a:ext cx="804416" cy="678719"/>
            <a:chOff x="3145466" y="5391833"/>
            <a:chExt cx="804416" cy="678719"/>
          </a:xfrm>
        </p:grpSpPr>
        <p:pic>
          <p:nvPicPr>
            <p:cNvPr id="485" name="Picture 6" descr="C:\Users\wmclaughlin\AppData\Local\Microsoft\Windows\Temporary Internet Files\Content.IE5\XHQUIADK\foldericon[1].png"/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prstClr val="black"/>
                <a:srgbClr val="8DB3E2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466" y="5391833"/>
              <a:ext cx="804416" cy="678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6" name="Picture 4" descr="C:\Users\wmclaughlin\AppData\Local\Microsoft\Windows\Temporary Internet Files\Content.IE5\GOD5S18C\Gear_8.svg[1].png"/>
            <p:cNvPicPr>
              <a:picLocks noChangeAspect="1" noChangeArrowheads="1"/>
            </p:cNvPicPr>
            <p:nvPr/>
          </p:nvPicPr>
          <p:blipFill>
            <a:blip r:embed="rId11" cstate="email">
              <a:duotone>
                <a:prstClr val="black"/>
                <a:srgbClr val="17365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3007" y="5660391"/>
              <a:ext cx="235226" cy="235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7" name="Group 486"/>
          <p:cNvGrpSpPr/>
          <p:nvPr/>
        </p:nvGrpSpPr>
        <p:grpSpPr>
          <a:xfrm>
            <a:off x="2967699" y="4738146"/>
            <a:ext cx="654276" cy="633954"/>
            <a:chOff x="2182327" y="4628786"/>
            <a:chExt cx="754969" cy="731520"/>
          </a:xfrm>
        </p:grpSpPr>
        <p:sp>
          <p:nvSpPr>
            <p:cNvPr id="488" name="Oval 487"/>
            <p:cNvSpPr/>
            <p:nvPr/>
          </p:nvSpPr>
          <p:spPr>
            <a:xfrm>
              <a:off x="2196503" y="4628786"/>
              <a:ext cx="731520" cy="73152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89" name="Group 488"/>
            <p:cNvGrpSpPr/>
            <p:nvPr/>
          </p:nvGrpSpPr>
          <p:grpSpPr>
            <a:xfrm>
              <a:off x="2182327" y="4649133"/>
              <a:ext cx="754969" cy="687308"/>
              <a:chOff x="4191000" y="4418968"/>
              <a:chExt cx="776866" cy="707243"/>
            </a:xfrm>
          </p:grpSpPr>
          <p:sp>
            <p:nvSpPr>
              <p:cNvPr id="490" name="Arc 489"/>
              <p:cNvSpPr/>
              <p:nvPr/>
            </p:nvSpPr>
            <p:spPr>
              <a:xfrm>
                <a:off x="4277833" y="4418968"/>
                <a:ext cx="685800" cy="685800"/>
              </a:xfrm>
              <a:prstGeom prst="arc">
                <a:avLst>
                  <a:gd name="adj1" fmla="val 16200000"/>
                  <a:gd name="adj2" fmla="val 3625329"/>
                </a:avLst>
              </a:prstGeom>
              <a:noFill/>
              <a:ln w="28575" cap="flat" cmpd="sng" algn="ctr">
                <a:solidFill>
                  <a:srgbClr val="002060">
                    <a:lumMod val="50000"/>
                    <a:lumOff val="50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1" name="Arc 490"/>
              <p:cNvSpPr/>
              <p:nvPr/>
            </p:nvSpPr>
            <p:spPr>
              <a:xfrm flipH="1" flipV="1">
                <a:off x="4191000" y="4419599"/>
                <a:ext cx="685800" cy="706612"/>
              </a:xfrm>
              <a:prstGeom prst="arc">
                <a:avLst>
                  <a:gd name="adj1" fmla="val 16590310"/>
                  <a:gd name="adj2" fmla="val 4081561"/>
                </a:avLst>
              </a:prstGeom>
              <a:noFill/>
              <a:ln w="28575" cap="flat" cmpd="sng" algn="ctr">
                <a:solidFill>
                  <a:srgbClr val="002060">
                    <a:lumMod val="50000"/>
                    <a:lumOff val="50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2" name="Rectangle 491"/>
              <p:cNvSpPr/>
              <p:nvPr/>
            </p:nvSpPr>
            <p:spPr>
              <a:xfrm>
                <a:off x="4218665" y="4427544"/>
                <a:ext cx="749201" cy="617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</a:rPr>
                  <a:t>Data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</a:rPr>
                  <a:t>Feedback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</a:rPr>
                  <a:t>Loop</a:t>
                </a:r>
              </a:p>
            </p:txBody>
          </p:sp>
        </p:grpSp>
      </p:grpSp>
      <p:cxnSp>
        <p:nvCxnSpPr>
          <p:cNvPr id="493" name="Straight Connector 492"/>
          <p:cNvCxnSpPr/>
          <p:nvPr/>
        </p:nvCxnSpPr>
        <p:spPr>
          <a:xfrm>
            <a:off x="525879" y="3439060"/>
            <a:ext cx="1074321" cy="0"/>
          </a:xfrm>
          <a:prstGeom prst="line">
            <a:avLst/>
          </a:prstGeom>
          <a:noFill/>
          <a:ln w="19050" cap="flat" cmpd="sng" algn="ctr">
            <a:solidFill>
              <a:srgbClr val="4D4D4D"/>
            </a:solidFill>
            <a:prstDash val="solid"/>
          </a:ln>
          <a:effectLst/>
        </p:spPr>
      </p:cxnSp>
      <p:sp>
        <p:nvSpPr>
          <p:cNvPr id="494" name="Oval 493"/>
          <p:cNvSpPr/>
          <p:nvPr/>
        </p:nvSpPr>
        <p:spPr>
          <a:xfrm>
            <a:off x="5364074" y="2053400"/>
            <a:ext cx="92252" cy="92252"/>
          </a:xfrm>
          <a:prstGeom prst="ellipse">
            <a:avLst/>
          </a:prstGeom>
          <a:solidFill>
            <a:srgbClr val="002060">
              <a:lumMod val="50000"/>
              <a:lumOff val="50000"/>
            </a:srgbClr>
          </a:solidFill>
          <a:ln w="19050" cap="flat" cmpd="sng" algn="ctr">
            <a:solidFill>
              <a:srgbClr val="4D4D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5" name="Oval 494"/>
          <p:cNvSpPr/>
          <p:nvPr/>
        </p:nvSpPr>
        <p:spPr>
          <a:xfrm>
            <a:off x="5127299" y="4560644"/>
            <a:ext cx="92252" cy="92252"/>
          </a:xfrm>
          <a:prstGeom prst="ellipse">
            <a:avLst/>
          </a:prstGeom>
          <a:solidFill>
            <a:srgbClr val="002060">
              <a:lumMod val="50000"/>
              <a:lumOff val="50000"/>
            </a:srgbClr>
          </a:solidFill>
          <a:ln w="19050" cap="flat" cmpd="sng" algn="ctr">
            <a:solidFill>
              <a:srgbClr val="4D4D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6" name="Oval 495"/>
          <p:cNvSpPr/>
          <p:nvPr/>
        </p:nvSpPr>
        <p:spPr>
          <a:xfrm>
            <a:off x="3244522" y="4549561"/>
            <a:ext cx="92252" cy="92252"/>
          </a:xfrm>
          <a:prstGeom prst="ellipse">
            <a:avLst/>
          </a:prstGeom>
          <a:solidFill>
            <a:srgbClr val="002060">
              <a:lumMod val="50000"/>
              <a:lumOff val="50000"/>
            </a:srgbClr>
          </a:solidFill>
          <a:ln w="19050" cap="flat" cmpd="sng" algn="ctr">
            <a:solidFill>
              <a:srgbClr val="4D4D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7" name="Oval 496"/>
          <p:cNvSpPr/>
          <p:nvPr/>
        </p:nvSpPr>
        <p:spPr>
          <a:xfrm>
            <a:off x="983508" y="5724733"/>
            <a:ext cx="92252" cy="92252"/>
          </a:xfrm>
          <a:prstGeom prst="ellipse">
            <a:avLst/>
          </a:prstGeom>
          <a:solidFill>
            <a:srgbClr val="002060">
              <a:lumMod val="50000"/>
              <a:lumOff val="50000"/>
            </a:srgbClr>
          </a:solidFill>
          <a:ln w="19050" cap="flat" cmpd="sng" algn="ctr">
            <a:solidFill>
              <a:srgbClr val="4D4D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8" name="Oval 497"/>
          <p:cNvSpPr/>
          <p:nvPr/>
        </p:nvSpPr>
        <p:spPr>
          <a:xfrm>
            <a:off x="7184329" y="3299900"/>
            <a:ext cx="92252" cy="92252"/>
          </a:xfrm>
          <a:prstGeom prst="ellipse">
            <a:avLst/>
          </a:prstGeom>
          <a:solidFill>
            <a:srgbClr val="002060">
              <a:lumMod val="50000"/>
              <a:lumOff val="50000"/>
            </a:srgbClr>
          </a:solidFill>
          <a:ln w="19050" cap="flat" cmpd="sng" algn="ctr">
            <a:solidFill>
              <a:srgbClr val="4D4D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9" name="Isosceles Triangle 498"/>
          <p:cNvSpPr/>
          <p:nvPr/>
        </p:nvSpPr>
        <p:spPr>
          <a:xfrm rot="5400000">
            <a:off x="2000026" y="5865412"/>
            <a:ext cx="137160" cy="91440"/>
          </a:xfrm>
          <a:prstGeom prst="triangle">
            <a:avLst/>
          </a:prstGeom>
          <a:solidFill>
            <a:srgbClr val="002060">
              <a:lumMod val="50000"/>
              <a:lumOff val="50000"/>
            </a:srgbClr>
          </a:solidFill>
          <a:ln w="19050" cap="flat" cmpd="sng" algn="ctr">
            <a:solidFill>
              <a:srgbClr val="4D4D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0" name="Isosceles Triangle 499"/>
          <p:cNvSpPr/>
          <p:nvPr/>
        </p:nvSpPr>
        <p:spPr>
          <a:xfrm rot="5400000">
            <a:off x="3924300" y="4957331"/>
            <a:ext cx="137160" cy="91440"/>
          </a:xfrm>
          <a:prstGeom prst="triangle">
            <a:avLst/>
          </a:prstGeom>
          <a:solidFill>
            <a:srgbClr val="002060">
              <a:lumMod val="50000"/>
              <a:lumOff val="50000"/>
            </a:srgbClr>
          </a:solidFill>
          <a:ln w="19050" cap="flat" cmpd="sng" algn="ctr">
            <a:solidFill>
              <a:srgbClr val="4D4D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1" name="Isosceles Triangle 500"/>
          <p:cNvSpPr/>
          <p:nvPr/>
        </p:nvSpPr>
        <p:spPr>
          <a:xfrm rot="5400000">
            <a:off x="4533900" y="4957331"/>
            <a:ext cx="137160" cy="91440"/>
          </a:xfrm>
          <a:prstGeom prst="triangle">
            <a:avLst/>
          </a:prstGeom>
          <a:solidFill>
            <a:srgbClr val="002060">
              <a:lumMod val="50000"/>
              <a:lumOff val="50000"/>
            </a:srgbClr>
          </a:solidFill>
          <a:ln w="19050" cap="flat" cmpd="sng" algn="ctr">
            <a:solidFill>
              <a:srgbClr val="4D4D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2" name="Isosceles Triangle 501"/>
          <p:cNvSpPr/>
          <p:nvPr/>
        </p:nvSpPr>
        <p:spPr>
          <a:xfrm>
            <a:off x="5104845" y="2522667"/>
            <a:ext cx="137160" cy="91440"/>
          </a:xfrm>
          <a:prstGeom prst="triangle">
            <a:avLst/>
          </a:prstGeom>
          <a:solidFill>
            <a:srgbClr val="002060">
              <a:lumMod val="50000"/>
              <a:lumOff val="50000"/>
            </a:srgbClr>
          </a:solidFill>
          <a:ln w="19050" cap="flat" cmpd="sng" algn="ctr">
            <a:solidFill>
              <a:srgbClr val="4D4D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3" name="Isosceles Triangle 502"/>
          <p:cNvSpPr/>
          <p:nvPr/>
        </p:nvSpPr>
        <p:spPr>
          <a:xfrm>
            <a:off x="5104845" y="3136810"/>
            <a:ext cx="137160" cy="91440"/>
          </a:xfrm>
          <a:prstGeom prst="triangle">
            <a:avLst/>
          </a:prstGeom>
          <a:solidFill>
            <a:srgbClr val="002060">
              <a:lumMod val="50000"/>
              <a:lumOff val="50000"/>
            </a:srgbClr>
          </a:solidFill>
          <a:ln w="19050" cap="flat" cmpd="sng" algn="ctr">
            <a:solidFill>
              <a:srgbClr val="4D4D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4" name="Isosceles Triangle 503"/>
          <p:cNvSpPr/>
          <p:nvPr/>
        </p:nvSpPr>
        <p:spPr>
          <a:xfrm>
            <a:off x="3220169" y="5504310"/>
            <a:ext cx="137160" cy="91440"/>
          </a:xfrm>
          <a:prstGeom prst="triangle">
            <a:avLst/>
          </a:prstGeom>
          <a:solidFill>
            <a:srgbClr val="002060">
              <a:lumMod val="50000"/>
              <a:lumOff val="50000"/>
            </a:srgbClr>
          </a:solidFill>
          <a:ln w="19050" cap="flat" cmpd="sng" algn="ctr">
            <a:solidFill>
              <a:srgbClr val="4D4D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5" name="Rectangle 504"/>
          <p:cNvSpPr/>
          <p:nvPr/>
        </p:nvSpPr>
        <p:spPr>
          <a:xfrm>
            <a:off x="5472920" y="1070038"/>
            <a:ext cx="3518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Capabilities-Based T&amp;E</a:t>
            </a:r>
            <a:endParaRPr lang="en-US" sz="1400" b="0" dirty="0">
              <a:solidFill>
                <a:srgbClr val="002060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506" name="Isosceles Triangle 505"/>
          <p:cNvSpPr/>
          <p:nvPr/>
        </p:nvSpPr>
        <p:spPr>
          <a:xfrm rot="5400000">
            <a:off x="2415540" y="4964875"/>
            <a:ext cx="137160" cy="91440"/>
          </a:xfrm>
          <a:prstGeom prst="triangle">
            <a:avLst/>
          </a:prstGeom>
          <a:solidFill>
            <a:srgbClr val="002060">
              <a:lumMod val="50000"/>
              <a:lumOff val="50000"/>
            </a:srgbClr>
          </a:solidFill>
          <a:ln w="19050" cap="flat" cmpd="sng" algn="ctr">
            <a:solidFill>
              <a:srgbClr val="4D4D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7" name="Freeform 506"/>
          <p:cNvSpPr/>
          <p:nvPr/>
        </p:nvSpPr>
        <p:spPr>
          <a:xfrm>
            <a:off x="3306486" y="840886"/>
            <a:ext cx="420125" cy="209804"/>
          </a:xfrm>
          <a:custGeom>
            <a:avLst/>
            <a:gdLst>
              <a:gd name="connsiteX0" fmla="*/ 422694 w 422694"/>
              <a:gd name="connsiteY0" fmla="*/ 0 h 215661"/>
              <a:gd name="connsiteX1" fmla="*/ 51758 w 422694"/>
              <a:gd name="connsiteY1" fmla="*/ 77638 h 215661"/>
              <a:gd name="connsiteX2" fmla="*/ 0 w 422694"/>
              <a:gd name="connsiteY2" fmla="*/ 215661 h 215661"/>
              <a:gd name="connsiteX0" fmla="*/ 422694 w 422694"/>
              <a:gd name="connsiteY0" fmla="*/ 0 h 215661"/>
              <a:gd name="connsiteX1" fmla="*/ 51758 w 422694"/>
              <a:gd name="connsiteY1" fmla="*/ 77638 h 215661"/>
              <a:gd name="connsiteX2" fmla="*/ 0 w 422694"/>
              <a:gd name="connsiteY2" fmla="*/ 215661 h 215661"/>
              <a:gd name="connsiteX0" fmla="*/ 422694 w 422694"/>
              <a:gd name="connsiteY0" fmla="*/ 0 h 215661"/>
              <a:gd name="connsiteX1" fmla="*/ 94890 w 422694"/>
              <a:gd name="connsiteY1" fmla="*/ 77638 h 215661"/>
              <a:gd name="connsiteX2" fmla="*/ 0 w 422694"/>
              <a:gd name="connsiteY2" fmla="*/ 215661 h 215661"/>
              <a:gd name="connsiteX0" fmla="*/ 422694 w 422694"/>
              <a:gd name="connsiteY0" fmla="*/ 0 h 215661"/>
              <a:gd name="connsiteX1" fmla="*/ 94890 w 422694"/>
              <a:gd name="connsiteY1" fmla="*/ 43133 h 215661"/>
              <a:gd name="connsiteX2" fmla="*/ 0 w 422694"/>
              <a:gd name="connsiteY2" fmla="*/ 215661 h 215661"/>
              <a:gd name="connsiteX0" fmla="*/ 379562 w 379562"/>
              <a:gd name="connsiteY0" fmla="*/ 0 h 224288"/>
              <a:gd name="connsiteX1" fmla="*/ 51758 w 379562"/>
              <a:gd name="connsiteY1" fmla="*/ 43133 h 224288"/>
              <a:gd name="connsiteX2" fmla="*/ 0 w 379562"/>
              <a:gd name="connsiteY2" fmla="*/ 224288 h 224288"/>
              <a:gd name="connsiteX0" fmla="*/ 379562 w 379562"/>
              <a:gd name="connsiteY0" fmla="*/ 0 h 224288"/>
              <a:gd name="connsiteX1" fmla="*/ 51758 w 379562"/>
              <a:gd name="connsiteY1" fmla="*/ 17254 h 224288"/>
              <a:gd name="connsiteX2" fmla="*/ 0 w 379562"/>
              <a:gd name="connsiteY2" fmla="*/ 224288 h 22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562" h="224288">
                <a:moveTo>
                  <a:pt x="379562" y="0"/>
                </a:moveTo>
                <a:cubicBezTo>
                  <a:pt x="255917" y="25879"/>
                  <a:pt x="115018" y="-20127"/>
                  <a:pt x="51758" y="17254"/>
                </a:cubicBezTo>
                <a:cubicBezTo>
                  <a:pt x="-11502" y="54635"/>
                  <a:pt x="17253" y="178280"/>
                  <a:pt x="0" y="224288"/>
                </a:cubicBezTo>
              </a:path>
            </a:pathLst>
          </a:custGeom>
          <a:noFill/>
          <a:ln w="44450" cap="flat" cmpd="sng" algn="ctr">
            <a:solidFill>
              <a:srgbClr val="FF0000"/>
            </a:solidFill>
            <a:prstDash val="soli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1" name="TextBox 510"/>
          <p:cNvSpPr txBox="1"/>
          <p:nvPr/>
        </p:nvSpPr>
        <p:spPr>
          <a:xfrm>
            <a:off x="6825181" y="2035563"/>
            <a:ext cx="914400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i="1" dirty="0" smtClean="0">
                <a:solidFill>
                  <a:srgbClr val="002060">
                    <a:lumMod val="50000"/>
                    <a:lumOff val="50000"/>
                  </a:srgbClr>
                </a:solidFill>
                <a:latin typeface="Calibri" panose="020F0502020204030204" pitchFamily="34" charset="0"/>
                <a:ea typeface="+mn-ea"/>
              </a:rPr>
              <a:t>Hardware</a:t>
            </a:r>
          </a:p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i="1" dirty="0" smtClean="0">
                <a:solidFill>
                  <a:srgbClr val="002060">
                    <a:lumMod val="50000"/>
                    <a:lumOff val="50000"/>
                  </a:srgbClr>
                </a:solidFill>
                <a:latin typeface="Calibri" panose="020F0502020204030204" pitchFamily="34" charset="0"/>
                <a:ea typeface="+mn-ea"/>
              </a:rPr>
              <a:t>In the loop</a:t>
            </a:r>
          </a:p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lang="en-US" sz="1100" b="0" i="1" dirty="0">
              <a:solidFill>
                <a:srgbClr val="002060">
                  <a:lumMod val="50000"/>
                  <a:lumOff val="50000"/>
                </a:srgbClr>
              </a:solidFill>
              <a:latin typeface="Calibri" panose="020F0502020204030204" pitchFamily="34" charset="0"/>
              <a:ea typeface="+mn-ea"/>
            </a:endParaRPr>
          </a:p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i="1" dirty="0" smtClean="0">
                <a:solidFill>
                  <a:srgbClr val="002060">
                    <a:lumMod val="50000"/>
                    <a:lumOff val="50000"/>
                  </a:srgbClr>
                </a:solidFill>
                <a:latin typeface="Calibri" panose="020F0502020204030204" pitchFamily="34" charset="0"/>
                <a:ea typeface="+mn-ea"/>
              </a:rPr>
              <a:t>Integration Laboratory</a:t>
            </a:r>
          </a:p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lang="en-US" sz="1100" b="0" i="1" dirty="0">
              <a:solidFill>
                <a:srgbClr val="002060">
                  <a:lumMod val="50000"/>
                  <a:lumOff val="50000"/>
                </a:srgbClr>
              </a:solidFill>
              <a:latin typeface="Calibri" panose="020F0502020204030204" pitchFamily="34" charset="0"/>
              <a:ea typeface="+mn-ea"/>
            </a:endParaRPr>
          </a:p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i="1" dirty="0" smtClean="0">
                <a:solidFill>
                  <a:srgbClr val="002060">
                    <a:lumMod val="50000"/>
                    <a:lumOff val="50000"/>
                  </a:srgbClr>
                </a:solidFill>
                <a:latin typeface="Calibri" panose="020F0502020204030204" pitchFamily="34" charset="0"/>
                <a:ea typeface="+mn-ea"/>
              </a:rPr>
              <a:t>Installed</a:t>
            </a:r>
          </a:p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i="1" dirty="0" smtClean="0">
                <a:solidFill>
                  <a:srgbClr val="002060">
                    <a:lumMod val="50000"/>
                    <a:lumOff val="50000"/>
                  </a:srgbClr>
                </a:solidFill>
                <a:latin typeface="Calibri" panose="020F0502020204030204" pitchFamily="34" charset="0"/>
                <a:ea typeface="+mn-ea"/>
              </a:rPr>
              <a:t>Systems</a:t>
            </a:r>
          </a:p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i="1" dirty="0" smtClean="0">
                <a:solidFill>
                  <a:srgbClr val="002060">
                    <a:lumMod val="50000"/>
                    <a:lumOff val="50000"/>
                  </a:srgbClr>
                </a:solidFill>
                <a:latin typeface="Calibri" panose="020F0502020204030204" pitchFamily="34" charset="0"/>
                <a:ea typeface="+mn-ea"/>
              </a:rPr>
              <a:t>Test Facility</a:t>
            </a:r>
            <a:endParaRPr lang="en-US" sz="1100" b="0" i="1" dirty="0">
              <a:solidFill>
                <a:srgbClr val="002060">
                  <a:lumMod val="50000"/>
                  <a:lumOff val="50000"/>
                </a:srgb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512" name="TextBox 511"/>
          <p:cNvSpPr txBox="1"/>
          <p:nvPr/>
        </p:nvSpPr>
        <p:spPr>
          <a:xfrm>
            <a:off x="8104955" y="2227008"/>
            <a:ext cx="731520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i="1" dirty="0" smtClean="0">
                <a:solidFill>
                  <a:srgbClr val="002060">
                    <a:lumMod val="50000"/>
                    <a:lumOff val="50000"/>
                  </a:srgbClr>
                </a:solidFill>
                <a:latin typeface="Calibri" panose="020F0502020204030204" pitchFamily="34" charset="0"/>
                <a:ea typeface="+mn-ea"/>
              </a:rPr>
              <a:t>Flight Test</a:t>
            </a:r>
            <a:endParaRPr lang="en-US" sz="1100" b="0" i="1" dirty="0">
              <a:solidFill>
                <a:srgbClr val="002060">
                  <a:lumMod val="50000"/>
                  <a:lumOff val="50000"/>
                </a:srgbClr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513" name="TextBox 512"/>
          <p:cNvSpPr txBox="1"/>
          <p:nvPr/>
        </p:nvSpPr>
        <p:spPr>
          <a:xfrm>
            <a:off x="5646975" y="2227008"/>
            <a:ext cx="731520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i="1" dirty="0" smtClean="0">
                <a:solidFill>
                  <a:srgbClr val="002060">
                    <a:lumMod val="50000"/>
                    <a:lumOff val="50000"/>
                  </a:srgbClr>
                </a:solidFill>
                <a:latin typeface="Calibri" panose="020F0502020204030204" pitchFamily="34" charset="0"/>
                <a:ea typeface="+mn-ea"/>
              </a:rPr>
              <a:t>Digital</a:t>
            </a:r>
          </a:p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i="1" dirty="0" smtClean="0">
                <a:solidFill>
                  <a:srgbClr val="002060">
                    <a:lumMod val="50000"/>
                    <a:lumOff val="50000"/>
                  </a:srgbClr>
                </a:solidFill>
                <a:latin typeface="Calibri" panose="020F0502020204030204" pitchFamily="34" charset="0"/>
                <a:ea typeface="+mn-ea"/>
              </a:rPr>
              <a:t>Modeling</a:t>
            </a:r>
            <a:endParaRPr lang="en-US" sz="1100" b="0" i="1" dirty="0">
              <a:solidFill>
                <a:srgbClr val="002060">
                  <a:lumMod val="50000"/>
                  <a:lumOff val="50000"/>
                </a:srgbClr>
              </a:solidFill>
              <a:latin typeface="Calibri" panose="020F05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5445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VAIR_Brief_Internal_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AVAIR_Brief_Internal_Slides with Config State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AVAIR_Brief_Transition_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NAVAIR_Brief_Internal_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12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algn="ctr">
          <a:defRPr sz="1200" b="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NAVAIR_Brief_Internal_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NAVAIR_Brief_Internal_Slides with Config State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NAVAIR">
      <a:dk1>
        <a:srgbClr val="002060"/>
      </a:dk1>
      <a:lt1>
        <a:srgbClr val="000000"/>
      </a:lt1>
      <a:dk2>
        <a:srgbClr val="FFFFFF"/>
      </a:dk2>
      <a:lt2>
        <a:srgbClr val="99CCFF"/>
      </a:lt2>
      <a:accent1>
        <a:srgbClr val="0066CC"/>
      </a:accent1>
      <a:accent2>
        <a:srgbClr val="009999"/>
      </a:accent2>
      <a:accent3>
        <a:srgbClr val="CCECFF"/>
      </a:accent3>
      <a:accent4>
        <a:srgbClr val="0000FF"/>
      </a:accent4>
      <a:accent5>
        <a:srgbClr val="0099CC"/>
      </a:accent5>
      <a:accent6>
        <a:srgbClr val="FFFFCC"/>
      </a:accent6>
      <a:hlink>
        <a:srgbClr val="0000FF"/>
      </a:hlink>
      <a:folHlink>
        <a:srgbClr val="C0C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bcd133-5cb4-4353-9dc5-b280878dcd66">W6FUR7QQPZ24-731652622-1276</_dlc_DocId>
    <_dlc_DocIdUrl xmlns="13bcd133-5cb4-4353-9dc5-b280878dcd66">
      <Url>https://dtic.deps.mil/sites/DTIC_C/_layouts/15/DocIdRedir.aspx?ID=W6FUR7QQPZ24-731652622-1276</Url>
      <Description>W6FUR7QQPZ24-731652622-1276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D4238E086F6E4A86B511737BDDF64F" ma:contentTypeVersion="0" ma:contentTypeDescription="Create a new document." ma:contentTypeScope="" ma:versionID="4c88186383854044d36dced0acba42cf">
  <xsd:schema xmlns:xsd="http://www.w3.org/2001/XMLSchema" xmlns:xs="http://www.w3.org/2001/XMLSchema" xmlns:p="http://schemas.microsoft.com/office/2006/metadata/properties" xmlns:ns2="13bcd133-5cb4-4353-9dc5-b280878dcd66" targetNamespace="http://schemas.microsoft.com/office/2006/metadata/properties" ma:root="true" ma:fieldsID="740b83ebadd91bdaad8a9466fce4a392" ns2:_="">
    <xsd:import namespace="13bcd133-5cb4-4353-9dc5-b280878dcd6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cd133-5cb4-4353-9dc5-b280878dcd6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949921-C7DA-4927-8FB8-A25648990A20}">
  <ds:schemaRefs>
    <ds:schemaRef ds:uri="http://purl.org/dc/terms/"/>
    <ds:schemaRef ds:uri="http://schemas.openxmlformats.org/package/2006/metadata/core-properties"/>
    <ds:schemaRef ds:uri="4b16202b-a28c-40ca-9bfb-887835d48366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32bfc6d-a0fc-4f42-9119-0654bb3e9373"/>
    <ds:schemaRef ds:uri="http://schemas.microsoft.com/office/2006/documentManagement/types"/>
    <ds:schemaRef ds:uri="9f7b4391-d4fc-4c7f-aae7-ac375b17842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D02467-0D64-49E5-8E62-D623DBAE414D}"/>
</file>

<file path=customXml/itemProps3.xml><?xml version="1.0" encoding="utf-8"?>
<ds:datastoreItem xmlns:ds="http://schemas.openxmlformats.org/officeDocument/2006/customXml" ds:itemID="{A2AA926F-E176-442D-B0B3-21747967CA2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9CEE557-E486-418C-A228-29D864F148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</TotalTime>
  <Pages>24</Pages>
  <Words>456</Words>
  <Application>Microsoft Office PowerPoint</Application>
  <PresentationFormat>On-screen Show (4:3)</PresentationFormat>
  <Paragraphs>164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MS PGothic</vt:lpstr>
      <vt:lpstr>Arial</vt:lpstr>
      <vt:lpstr>Arial Black</vt:lpstr>
      <vt:lpstr>Arial Narrow</vt:lpstr>
      <vt:lpstr>Calibri</vt:lpstr>
      <vt:lpstr>Wingdings</vt:lpstr>
      <vt:lpstr>NAVAIR_Brief_Internal_Slides</vt:lpstr>
      <vt:lpstr>1_NAVAIR_Brief_Internal_Slides with Config Statement</vt:lpstr>
      <vt:lpstr>NAVAIR_Brief_Transition_Slide</vt:lpstr>
      <vt:lpstr>1_NAVAIR_Brief_Internal_Slides</vt:lpstr>
      <vt:lpstr>2_NAVAIR_Brief_Internal_Slides</vt:lpstr>
      <vt:lpstr>1_Custom Design</vt:lpstr>
      <vt:lpstr>2_NAVAIR_Brief_Internal_Slides with Config Statement</vt:lpstr>
      <vt:lpstr>PowerPoint Presentation</vt:lpstr>
      <vt:lpstr>What is CBTE?</vt:lpstr>
      <vt:lpstr>NDIA Tabletop Exercise</vt:lpstr>
      <vt:lpstr> Tabletop Early Takeaways</vt:lpstr>
      <vt:lpstr>NDIA Way Ahead</vt:lpstr>
      <vt:lpstr>Back Up</vt:lpstr>
      <vt:lpstr>CBTE Enablers</vt:lpstr>
      <vt:lpstr>CBTE “Strategy”</vt:lpstr>
      <vt:lpstr>Capabilities-Based Acquisition</vt:lpstr>
    </vt:vector>
  </TitlesOfParts>
  <Manager>VADM Peters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CNO Richardson</dc:title>
  <dc:subject>Navy Leader Development Framework Aviation Acquisition (AC-URL, AEDO, AMDO)</dc:subject>
  <dc:creator>dbg  CAPT J. Lemmon AIR-09</dc:creator>
  <cp:keywords>Navy Leader Development Framework Aviation Acquisition (AC-URL, AEDO, AMDO)</cp:keywords>
  <dc:description/>
  <cp:lastModifiedBy>Senechal, Kenneth R CIV AD, 5.1D</cp:lastModifiedBy>
  <cp:revision>143</cp:revision>
  <cp:lastPrinted>2018-08-31T14:05:07Z</cp:lastPrinted>
  <dcterms:created xsi:type="dcterms:W3CDTF">2018-07-06T15:12:22Z</dcterms:created>
  <dcterms:modified xsi:type="dcterms:W3CDTF">2019-05-13T22:09:59Z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rief Date">
    <vt:filetime>2018-07-10T04:00:00Z</vt:filetime>
  </property>
  <property fmtid="{D5CDD505-2E9C-101B-9397-08002B2CF9AE}" pid="3" name="ContentTypeId">
    <vt:lpwstr>0x0101003ED4238E086F6E4A86B511737BDDF64F</vt:lpwstr>
  </property>
  <property fmtid="{D5CDD505-2E9C-101B-9397-08002B2CF9AE}" pid="4" name="_dlc_DocIdItemGuid">
    <vt:lpwstr>0bad84db-f9a5-4cbd-ba7a-373fc1c018b0</vt:lpwstr>
  </property>
</Properties>
</file>