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86" r:id="rId5"/>
    <p:sldMasterId id="2147483897" r:id="rId6"/>
    <p:sldMasterId id="2147483894" r:id="rId7"/>
    <p:sldMasterId id="2147483902" r:id="rId8"/>
    <p:sldMasterId id="2147483906" r:id="rId9"/>
    <p:sldMasterId id="2147483911" r:id="rId10"/>
    <p:sldMasterId id="2147483917" r:id="rId11"/>
  </p:sldMasterIdLst>
  <p:notesMasterIdLst>
    <p:notesMasterId r:id="rId28"/>
  </p:notesMasterIdLst>
  <p:handoutMasterIdLst>
    <p:handoutMasterId r:id="rId29"/>
  </p:handoutMasterIdLst>
  <p:sldIdLst>
    <p:sldId id="338" r:id="rId12"/>
    <p:sldId id="315" r:id="rId13"/>
    <p:sldId id="316" r:id="rId14"/>
    <p:sldId id="339" r:id="rId15"/>
    <p:sldId id="303" r:id="rId16"/>
    <p:sldId id="336" r:id="rId17"/>
    <p:sldId id="337" r:id="rId18"/>
    <p:sldId id="345" r:id="rId19"/>
    <p:sldId id="343" r:id="rId20"/>
    <p:sldId id="344" r:id="rId21"/>
    <p:sldId id="305" r:id="rId22"/>
    <p:sldId id="322" r:id="rId23"/>
    <p:sldId id="332" r:id="rId24"/>
    <p:sldId id="302" r:id="rId25"/>
    <p:sldId id="350" r:id="rId26"/>
    <p:sldId id="314" r:id="rId27"/>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600" b="1" kern="1200">
        <a:solidFill>
          <a:schemeClr val="bg1"/>
        </a:solidFill>
        <a:latin typeface="Arial" charset="0"/>
        <a:ea typeface="MS PGothic" pitchFamily="34" charset="-128"/>
        <a:cs typeface="+mn-cs"/>
      </a:defRPr>
    </a:lvl1pPr>
    <a:lvl2pPr marL="457200" algn="l" rtl="0" fontAlgn="base">
      <a:spcBef>
        <a:spcPct val="0"/>
      </a:spcBef>
      <a:spcAft>
        <a:spcPct val="0"/>
      </a:spcAft>
      <a:defRPr sz="1600" b="1" kern="1200">
        <a:solidFill>
          <a:schemeClr val="bg1"/>
        </a:solidFill>
        <a:latin typeface="Arial" charset="0"/>
        <a:ea typeface="MS PGothic" pitchFamily="34" charset="-128"/>
        <a:cs typeface="+mn-cs"/>
      </a:defRPr>
    </a:lvl2pPr>
    <a:lvl3pPr marL="914400" algn="l" rtl="0" fontAlgn="base">
      <a:spcBef>
        <a:spcPct val="0"/>
      </a:spcBef>
      <a:spcAft>
        <a:spcPct val="0"/>
      </a:spcAft>
      <a:defRPr sz="1600" b="1" kern="1200">
        <a:solidFill>
          <a:schemeClr val="bg1"/>
        </a:solidFill>
        <a:latin typeface="Arial" charset="0"/>
        <a:ea typeface="MS PGothic" pitchFamily="34" charset="-128"/>
        <a:cs typeface="+mn-cs"/>
      </a:defRPr>
    </a:lvl3pPr>
    <a:lvl4pPr marL="1371600" algn="l" rtl="0" fontAlgn="base">
      <a:spcBef>
        <a:spcPct val="0"/>
      </a:spcBef>
      <a:spcAft>
        <a:spcPct val="0"/>
      </a:spcAft>
      <a:defRPr sz="1600" b="1" kern="1200">
        <a:solidFill>
          <a:schemeClr val="bg1"/>
        </a:solidFill>
        <a:latin typeface="Arial" charset="0"/>
        <a:ea typeface="MS PGothic" pitchFamily="34" charset="-128"/>
        <a:cs typeface="+mn-cs"/>
      </a:defRPr>
    </a:lvl4pPr>
    <a:lvl5pPr marL="1828800" algn="l" rtl="0" fontAlgn="base">
      <a:spcBef>
        <a:spcPct val="0"/>
      </a:spcBef>
      <a:spcAft>
        <a:spcPct val="0"/>
      </a:spcAft>
      <a:defRPr sz="1600" b="1" kern="1200">
        <a:solidFill>
          <a:schemeClr val="bg1"/>
        </a:solidFill>
        <a:latin typeface="Arial" charset="0"/>
        <a:ea typeface="MS PGothic" pitchFamily="34" charset="-128"/>
        <a:cs typeface="+mn-cs"/>
      </a:defRPr>
    </a:lvl5pPr>
    <a:lvl6pPr marL="2286000" algn="l" defTabSz="914400" rtl="0" eaLnBrk="1" latinLnBrk="0" hangingPunct="1">
      <a:defRPr sz="1600" b="1" kern="1200">
        <a:solidFill>
          <a:schemeClr val="bg1"/>
        </a:solidFill>
        <a:latin typeface="Arial" charset="0"/>
        <a:ea typeface="MS PGothic" pitchFamily="34" charset="-128"/>
        <a:cs typeface="+mn-cs"/>
      </a:defRPr>
    </a:lvl6pPr>
    <a:lvl7pPr marL="2743200" algn="l" defTabSz="914400" rtl="0" eaLnBrk="1" latinLnBrk="0" hangingPunct="1">
      <a:defRPr sz="1600" b="1" kern="1200">
        <a:solidFill>
          <a:schemeClr val="bg1"/>
        </a:solidFill>
        <a:latin typeface="Arial" charset="0"/>
        <a:ea typeface="MS PGothic" pitchFamily="34" charset="-128"/>
        <a:cs typeface="+mn-cs"/>
      </a:defRPr>
    </a:lvl7pPr>
    <a:lvl8pPr marL="3200400" algn="l" defTabSz="914400" rtl="0" eaLnBrk="1" latinLnBrk="0" hangingPunct="1">
      <a:defRPr sz="1600" b="1" kern="1200">
        <a:solidFill>
          <a:schemeClr val="bg1"/>
        </a:solidFill>
        <a:latin typeface="Arial" charset="0"/>
        <a:ea typeface="MS PGothic" pitchFamily="34" charset="-128"/>
        <a:cs typeface="+mn-cs"/>
      </a:defRPr>
    </a:lvl8pPr>
    <a:lvl9pPr marL="3657600" algn="l" defTabSz="914400" rtl="0" eaLnBrk="1" latinLnBrk="0" hangingPunct="1">
      <a:defRPr sz="1600" b="1" kern="1200">
        <a:solidFill>
          <a:schemeClr val="bg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192" userDrawn="1">
          <p15:clr>
            <a:srgbClr val="A4A3A4"/>
          </p15:clr>
        </p15:guide>
        <p15:guide id="2" pos="2875">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tley, Anthony M CIV AD, 5.1.1D TRIM Supervisor" initials="PAMCA5TS" lastIdx="1" clrIdx="0">
    <p:extLst>
      <p:ext uri="{19B8F6BF-5375-455C-9EA6-DF929625EA0E}">
        <p15:presenceInfo xmlns:p15="http://schemas.microsoft.com/office/powerpoint/2012/main" userId="S-1-5-21-1801674531-2146617017-725345543-31891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64F"/>
    <a:srgbClr val="A2A2A2"/>
    <a:srgbClr val="FFFFFF"/>
    <a:srgbClr val="F9F9F9"/>
    <a:srgbClr val="0000CC"/>
    <a:srgbClr val="002060"/>
    <a:srgbClr val="7F7F7F"/>
    <a:srgbClr val="000000"/>
    <a:srgbClr val="1C2240"/>
    <a:srgbClr val="182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autoAdjust="0"/>
    <p:restoredTop sz="95400" autoAdjust="0"/>
  </p:normalViewPr>
  <p:slideViewPr>
    <p:cSldViewPr snapToGrid="0" showGuides="1">
      <p:cViewPr varScale="1">
        <p:scale>
          <a:sx n="62" d="100"/>
          <a:sy n="62" d="100"/>
        </p:scale>
        <p:origin x="82" y="523"/>
      </p:cViewPr>
      <p:guideLst>
        <p:guide orient="horz" pos="192"/>
        <p:guide pos="2875"/>
      </p:guideLst>
    </p:cSldViewPr>
  </p:slideViewPr>
  <p:outlineViewPr>
    <p:cViewPr>
      <p:scale>
        <a:sx n="33" d="100"/>
        <a:sy n="33" d="100"/>
      </p:scale>
      <p:origin x="0" y="594"/>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2" d="100"/>
          <a:sy n="82" d="100"/>
        </p:scale>
        <p:origin x="3834" y="96"/>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DF6738-7BE9-4180-8EDD-C63AFFD539F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D25C324-EC6A-48F3-A86E-2BC30605D6EA}">
      <dgm:prSet phldrT="[Text]" custT="1"/>
      <dgm:spPr>
        <a:xfrm>
          <a:off x="1276" y="0"/>
          <a:ext cx="504463" cy="1428535"/>
        </a:xfrm>
        <a:prstGeom prst="roundRect">
          <a:avLst>
            <a:gd name="adj" fmla="val 10000"/>
          </a:avLst>
        </a:prstGeom>
        <a:solidFill>
          <a:sysClr val="window" lastClr="FFFFFF">
            <a:lumMod val="85000"/>
          </a:sysClr>
        </a:solidFill>
        <a:ln>
          <a:noFill/>
        </a:ln>
        <a:effectLst/>
      </dgm:spPr>
      <dgm:t>
        <a:bodyPr/>
        <a:lstStyle/>
        <a:p>
          <a:r>
            <a:rPr lang="en-US" sz="1100" dirty="0">
              <a:solidFill>
                <a:srgbClr val="002060"/>
              </a:solidFill>
              <a:latin typeface="Arial"/>
              <a:ea typeface="+mn-ea"/>
              <a:cs typeface="+mn-cs"/>
            </a:rPr>
            <a:t>Task 1</a:t>
          </a:r>
        </a:p>
      </dgm:t>
    </dgm:pt>
    <dgm:pt modelId="{DC01463B-743F-49F0-ABBC-40297A2DC7E5}" type="parTrans" cxnId="{AE87C0C7-8E94-49FC-8C14-829616EEFC16}">
      <dgm:prSet/>
      <dgm:spPr/>
      <dgm:t>
        <a:bodyPr/>
        <a:lstStyle/>
        <a:p>
          <a:endParaRPr lang="en-US" sz="2400">
            <a:solidFill>
              <a:schemeClr val="tx1"/>
            </a:solidFill>
          </a:endParaRPr>
        </a:p>
      </dgm:t>
    </dgm:pt>
    <dgm:pt modelId="{6EA30F1A-B36E-44E5-A640-ED24B900134C}" type="sibTrans" cxnId="{AE87C0C7-8E94-49FC-8C14-829616EEFC16}">
      <dgm:prSet/>
      <dgm:spPr/>
      <dgm:t>
        <a:bodyPr/>
        <a:lstStyle/>
        <a:p>
          <a:endParaRPr lang="en-US" sz="2400">
            <a:solidFill>
              <a:schemeClr val="tx1"/>
            </a:solidFill>
          </a:endParaRPr>
        </a:p>
      </dgm:t>
    </dgm:pt>
    <dgm:pt modelId="{F68AD6C1-6B91-4790-B287-424DD2C35B64}">
      <dgm:prSet phldrT="[Text]" custT="1"/>
      <dgm:spPr>
        <a:xfrm>
          <a:off x="73271" y="428590"/>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P1</a:t>
          </a:r>
        </a:p>
      </dgm:t>
    </dgm:pt>
    <dgm:pt modelId="{014A7971-A2D8-4DD8-98D6-75127E152E0F}" type="parTrans" cxnId="{D766E5C8-CC00-4F4E-9A5E-DB4166A3C901}">
      <dgm:prSet/>
      <dgm:spPr/>
      <dgm:t>
        <a:bodyPr/>
        <a:lstStyle/>
        <a:p>
          <a:endParaRPr lang="en-US" sz="2400">
            <a:solidFill>
              <a:schemeClr val="tx1"/>
            </a:solidFill>
          </a:endParaRPr>
        </a:p>
      </dgm:t>
    </dgm:pt>
    <dgm:pt modelId="{9A80049A-83B3-4414-A9C8-E1A6783254B6}" type="sibTrans" cxnId="{D766E5C8-CC00-4F4E-9A5E-DB4166A3C901}">
      <dgm:prSet/>
      <dgm:spPr/>
      <dgm:t>
        <a:bodyPr/>
        <a:lstStyle/>
        <a:p>
          <a:endParaRPr lang="en-US" sz="2400">
            <a:solidFill>
              <a:schemeClr val="tx1"/>
            </a:solidFill>
          </a:endParaRPr>
        </a:p>
      </dgm:t>
    </dgm:pt>
    <dgm:pt modelId="{3F59814E-8897-4516-AA5A-328E063839F9}">
      <dgm:prSet phldrT="[Text]" custT="1"/>
      <dgm:spPr>
        <a:xfrm>
          <a:off x="73271" y="74856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P2</a:t>
          </a:r>
        </a:p>
      </dgm:t>
    </dgm:pt>
    <dgm:pt modelId="{B5A2C945-A1B9-4242-BC79-9B52557FEF41}" type="parTrans" cxnId="{57A1A2FF-A733-4E8E-8136-B1AAE3A53E6F}">
      <dgm:prSet/>
      <dgm:spPr/>
      <dgm:t>
        <a:bodyPr/>
        <a:lstStyle/>
        <a:p>
          <a:endParaRPr lang="en-US" sz="2400">
            <a:solidFill>
              <a:schemeClr val="tx1"/>
            </a:solidFill>
          </a:endParaRPr>
        </a:p>
      </dgm:t>
    </dgm:pt>
    <dgm:pt modelId="{A78C89D2-B9F6-464B-AF8E-B5E3647FC93E}" type="sibTrans" cxnId="{57A1A2FF-A733-4E8E-8136-B1AAE3A53E6F}">
      <dgm:prSet/>
      <dgm:spPr/>
      <dgm:t>
        <a:bodyPr/>
        <a:lstStyle/>
        <a:p>
          <a:endParaRPr lang="en-US" sz="2400">
            <a:solidFill>
              <a:schemeClr val="tx1"/>
            </a:solidFill>
          </a:endParaRPr>
        </a:p>
      </dgm:t>
    </dgm:pt>
    <dgm:pt modelId="{9F47172E-D64D-4B8F-B66B-001493BE6EB2}">
      <dgm:prSet phldrT="[Text]" custT="1"/>
      <dgm:spPr>
        <a:xfrm>
          <a:off x="543575" y="0"/>
          <a:ext cx="504463" cy="1428535"/>
        </a:xfrm>
        <a:prstGeom prst="roundRect">
          <a:avLst>
            <a:gd name="adj" fmla="val 10000"/>
          </a:avLst>
        </a:prstGeom>
        <a:solidFill>
          <a:sysClr val="window" lastClr="FFFFFF">
            <a:lumMod val="85000"/>
          </a:sysClr>
        </a:solidFill>
        <a:ln>
          <a:noFill/>
        </a:ln>
        <a:effectLst/>
      </dgm:spPr>
      <dgm:t>
        <a:bodyPr/>
        <a:lstStyle/>
        <a:p>
          <a:r>
            <a:rPr lang="en-US" sz="1100" dirty="0">
              <a:solidFill>
                <a:srgbClr val="002060"/>
              </a:solidFill>
              <a:latin typeface="Arial"/>
              <a:ea typeface="+mn-ea"/>
              <a:cs typeface="+mn-cs"/>
            </a:rPr>
            <a:t>Task 2</a:t>
          </a:r>
        </a:p>
      </dgm:t>
    </dgm:pt>
    <dgm:pt modelId="{3060ABBB-E414-44E5-BF4E-7AE802201915}" type="parTrans" cxnId="{6A6C1BDE-08E9-4838-9DFF-EF5973ED3036}">
      <dgm:prSet/>
      <dgm:spPr/>
      <dgm:t>
        <a:bodyPr/>
        <a:lstStyle/>
        <a:p>
          <a:endParaRPr lang="en-US" sz="2400">
            <a:solidFill>
              <a:schemeClr val="tx1"/>
            </a:solidFill>
          </a:endParaRPr>
        </a:p>
      </dgm:t>
    </dgm:pt>
    <dgm:pt modelId="{4EE9ADF4-8C7B-49F1-99D1-0EB94C9E1243}" type="sibTrans" cxnId="{6A6C1BDE-08E9-4838-9DFF-EF5973ED3036}">
      <dgm:prSet/>
      <dgm:spPr/>
      <dgm:t>
        <a:bodyPr/>
        <a:lstStyle/>
        <a:p>
          <a:endParaRPr lang="en-US" sz="2400">
            <a:solidFill>
              <a:schemeClr val="tx1"/>
            </a:solidFill>
          </a:endParaRPr>
        </a:p>
      </dgm:t>
    </dgm:pt>
    <dgm:pt modelId="{4E17B8F4-FBB4-4747-B01E-3267713ED545}">
      <dgm:prSet phldrT="[Text]" custT="1"/>
      <dgm:spPr>
        <a:xfrm>
          <a:off x="615570" y="428590"/>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P1</a:t>
          </a:r>
        </a:p>
      </dgm:t>
    </dgm:pt>
    <dgm:pt modelId="{F94FF532-7C6C-4425-87FE-15B10FF8F07A}" type="parTrans" cxnId="{F91E0D9B-53FC-4EBD-BCA1-8CFFAF74831D}">
      <dgm:prSet/>
      <dgm:spPr/>
      <dgm:t>
        <a:bodyPr/>
        <a:lstStyle/>
        <a:p>
          <a:endParaRPr lang="en-US" sz="2400">
            <a:solidFill>
              <a:schemeClr val="tx1"/>
            </a:solidFill>
          </a:endParaRPr>
        </a:p>
      </dgm:t>
    </dgm:pt>
    <dgm:pt modelId="{FB41050E-0A18-40FE-BA8E-47A1EAB5732E}" type="sibTrans" cxnId="{F91E0D9B-53FC-4EBD-BCA1-8CFFAF74831D}">
      <dgm:prSet/>
      <dgm:spPr/>
      <dgm:t>
        <a:bodyPr/>
        <a:lstStyle/>
        <a:p>
          <a:endParaRPr lang="en-US" sz="2400">
            <a:solidFill>
              <a:schemeClr val="tx1"/>
            </a:solidFill>
          </a:endParaRPr>
        </a:p>
      </dgm:t>
    </dgm:pt>
    <dgm:pt modelId="{656E417F-B922-492B-8B50-04BD2701E3A3}">
      <dgm:prSet phldrT="[Text]" custT="1"/>
      <dgm:spPr>
        <a:xfrm>
          <a:off x="615570" y="74856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P2</a:t>
          </a:r>
        </a:p>
      </dgm:t>
    </dgm:pt>
    <dgm:pt modelId="{6825A513-F8B9-4E65-A400-49C8FC8A521A}" type="parTrans" cxnId="{940F8D90-D3AC-4E30-9CF1-451DB34D7191}">
      <dgm:prSet/>
      <dgm:spPr/>
      <dgm:t>
        <a:bodyPr/>
        <a:lstStyle/>
        <a:p>
          <a:endParaRPr lang="en-US" sz="2400">
            <a:solidFill>
              <a:schemeClr val="tx1"/>
            </a:solidFill>
          </a:endParaRPr>
        </a:p>
      </dgm:t>
    </dgm:pt>
    <dgm:pt modelId="{F3D0EE14-7BDD-49F8-B93C-EB83C63C8A33}" type="sibTrans" cxnId="{940F8D90-D3AC-4E30-9CF1-451DB34D7191}">
      <dgm:prSet/>
      <dgm:spPr/>
      <dgm:t>
        <a:bodyPr/>
        <a:lstStyle/>
        <a:p>
          <a:endParaRPr lang="en-US" sz="2400">
            <a:solidFill>
              <a:schemeClr val="tx1"/>
            </a:solidFill>
          </a:endParaRPr>
        </a:p>
      </dgm:t>
    </dgm:pt>
    <dgm:pt modelId="{022F6B02-A237-4F36-AFDE-A7A0184265BB}">
      <dgm:prSet phldrT="[Text]" custT="1"/>
      <dgm:spPr>
        <a:xfrm>
          <a:off x="1085873" y="0"/>
          <a:ext cx="504463" cy="1428535"/>
        </a:xfrm>
        <a:prstGeom prst="roundRect">
          <a:avLst>
            <a:gd name="adj" fmla="val 10000"/>
          </a:avLst>
        </a:prstGeom>
        <a:solidFill>
          <a:sysClr val="window" lastClr="FFFFFF">
            <a:lumMod val="85000"/>
          </a:sysClr>
        </a:solidFill>
        <a:ln>
          <a:noFill/>
        </a:ln>
        <a:effectLst/>
      </dgm:spPr>
      <dgm:t>
        <a:bodyPr/>
        <a:lstStyle/>
        <a:p>
          <a:r>
            <a:rPr lang="en-US" sz="1100" dirty="0">
              <a:solidFill>
                <a:srgbClr val="002060"/>
              </a:solidFill>
              <a:latin typeface="Arial"/>
              <a:ea typeface="+mn-ea"/>
              <a:cs typeface="+mn-cs"/>
            </a:rPr>
            <a:t>Task 3</a:t>
          </a:r>
        </a:p>
      </dgm:t>
    </dgm:pt>
    <dgm:pt modelId="{5555E499-458E-4AAE-9085-3147FC4F6B2C}" type="parTrans" cxnId="{48A90166-7D6F-453A-9FB9-BF912D03770F}">
      <dgm:prSet/>
      <dgm:spPr/>
      <dgm:t>
        <a:bodyPr/>
        <a:lstStyle/>
        <a:p>
          <a:endParaRPr lang="en-US" sz="2400">
            <a:solidFill>
              <a:schemeClr val="tx1"/>
            </a:solidFill>
          </a:endParaRPr>
        </a:p>
      </dgm:t>
    </dgm:pt>
    <dgm:pt modelId="{A1EE0A36-636A-4A4E-B26D-5F7DD13907FE}" type="sibTrans" cxnId="{48A90166-7D6F-453A-9FB9-BF912D03770F}">
      <dgm:prSet/>
      <dgm:spPr/>
      <dgm:t>
        <a:bodyPr/>
        <a:lstStyle/>
        <a:p>
          <a:endParaRPr lang="en-US" sz="2400">
            <a:solidFill>
              <a:schemeClr val="tx1"/>
            </a:solidFill>
          </a:endParaRPr>
        </a:p>
      </dgm:t>
    </dgm:pt>
    <dgm:pt modelId="{CDCBB2E6-7404-4F60-8B9E-A1C958B6576E}">
      <dgm:prSet phldrT="[Text]" custT="1"/>
      <dgm:spPr>
        <a:xfrm>
          <a:off x="1157868" y="428590"/>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P1</a:t>
          </a:r>
        </a:p>
      </dgm:t>
    </dgm:pt>
    <dgm:pt modelId="{929630FF-7542-4658-A452-03348B67A0E0}" type="parTrans" cxnId="{11997D83-C38D-4C98-8E6D-CF818FCBD8D3}">
      <dgm:prSet/>
      <dgm:spPr/>
      <dgm:t>
        <a:bodyPr/>
        <a:lstStyle/>
        <a:p>
          <a:endParaRPr lang="en-US" sz="2400">
            <a:solidFill>
              <a:schemeClr val="tx1"/>
            </a:solidFill>
          </a:endParaRPr>
        </a:p>
      </dgm:t>
    </dgm:pt>
    <dgm:pt modelId="{94F157B7-FAD0-43BB-9A0C-9956892CDD85}" type="sibTrans" cxnId="{11997D83-C38D-4C98-8E6D-CF818FCBD8D3}">
      <dgm:prSet/>
      <dgm:spPr/>
      <dgm:t>
        <a:bodyPr/>
        <a:lstStyle/>
        <a:p>
          <a:endParaRPr lang="en-US" sz="2400">
            <a:solidFill>
              <a:schemeClr val="tx1"/>
            </a:solidFill>
          </a:endParaRPr>
        </a:p>
      </dgm:t>
    </dgm:pt>
    <dgm:pt modelId="{550FACD5-780C-4834-8169-C995E4B802CD}">
      <dgm:prSet phldrT="[Text]" custT="1"/>
      <dgm:spPr>
        <a:xfrm>
          <a:off x="1157868" y="74856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P2</a:t>
          </a:r>
        </a:p>
      </dgm:t>
    </dgm:pt>
    <dgm:pt modelId="{A1A860BA-5543-4248-BCD9-C127B04B526B}" type="parTrans" cxnId="{F0747E8F-5032-4E79-B406-0ADC39794F2B}">
      <dgm:prSet/>
      <dgm:spPr/>
      <dgm:t>
        <a:bodyPr/>
        <a:lstStyle/>
        <a:p>
          <a:endParaRPr lang="en-US" sz="2400">
            <a:solidFill>
              <a:schemeClr val="tx1"/>
            </a:solidFill>
          </a:endParaRPr>
        </a:p>
      </dgm:t>
    </dgm:pt>
    <dgm:pt modelId="{877875B0-A19C-43F1-8429-130811E35BD5}" type="sibTrans" cxnId="{F0747E8F-5032-4E79-B406-0ADC39794F2B}">
      <dgm:prSet/>
      <dgm:spPr/>
      <dgm:t>
        <a:bodyPr/>
        <a:lstStyle/>
        <a:p>
          <a:endParaRPr lang="en-US" sz="2400">
            <a:solidFill>
              <a:schemeClr val="tx1"/>
            </a:solidFill>
          </a:endParaRPr>
        </a:p>
      </dgm:t>
    </dgm:pt>
    <dgm:pt modelId="{4F691389-5B99-46C0-8664-0885DE091C36}">
      <dgm:prSet phldrT="[Text]" custT="1"/>
      <dgm:spPr>
        <a:xfrm>
          <a:off x="73271" y="106853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P3</a:t>
          </a:r>
        </a:p>
      </dgm:t>
    </dgm:pt>
    <dgm:pt modelId="{AEE928FE-750C-41BF-B77F-47EF23077378}" type="parTrans" cxnId="{F0174DD6-4C6C-4946-B323-B5B840C7ACD7}">
      <dgm:prSet/>
      <dgm:spPr/>
      <dgm:t>
        <a:bodyPr/>
        <a:lstStyle/>
        <a:p>
          <a:endParaRPr lang="en-US" sz="2400">
            <a:solidFill>
              <a:schemeClr val="tx1"/>
            </a:solidFill>
          </a:endParaRPr>
        </a:p>
      </dgm:t>
    </dgm:pt>
    <dgm:pt modelId="{A4BE61FC-F7C1-4D30-ADF3-E76ECFF58E9F}" type="sibTrans" cxnId="{F0174DD6-4C6C-4946-B323-B5B840C7ACD7}">
      <dgm:prSet/>
      <dgm:spPr/>
      <dgm:t>
        <a:bodyPr/>
        <a:lstStyle/>
        <a:p>
          <a:endParaRPr lang="en-US" sz="2400">
            <a:solidFill>
              <a:schemeClr val="tx1"/>
            </a:solidFill>
          </a:endParaRPr>
        </a:p>
      </dgm:t>
    </dgm:pt>
    <dgm:pt modelId="{C38038FC-BAEE-4549-9F84-C9930D519E29}">
      <dgm:prSet phldrT="[Text]" custT="1"/>
      <dgm:spPr>
        <a:xfrm>
          <a:off x="615570" y="106853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P3</a:t>
          </a:r>
        </a:p>
      </dgm:t>
    </dgm:pt>
    <dgm:pt modelId="{11BE6D96-0761-4D3D-AE55-FD6B4BB32182}" type="parTrans" cxnId="{0C531905-0B02-4BC2-9668-5F044A4A3208}">
      <dgm:prSet/>
      <dgm:spPr/>
      <dgm:t>
        <a:bodyPr/>
        <a:lstStyle/>
        <a:p>
          <a:endParaRPr lang="en-US" sz="2400">
            <a:solidFill>
              <a:schemeClr val="tx1"/>
            </a:solidFill>
          </a:endParaRPr>
        </a:p>
      </dgm:t>
    </dgm:pt>
    <dgm:pt modelId="{C0FA97B1-5895-447F-A249-5397025211AE}" type="sibTrans" cxnId="{0C531905-0B02-4BC2-9668-5F044A4A3208}">
      <dgm:prSet/>
      <dgm:spPr/>
      <dgm:t>
        <a:bodyPr/>
        <a:lstStyle/>
        <a:p>
          <a:endParaRPr lang="en-US" sz="2400">
            <a:solidFill>
              <a:schemeClr val="tx1"/>
            </a:solidFill>
          </a:endParaRPr>
        </a:p>
      </dgm:t>
    </dgm:pt>
    <dgm:pt modelId="{4A33976C-6296-4F09-9AB9-36F89BA80B96}">
      <dgm:prSet phldrT="[Text]" custT="1"/>
      <dgm:spPr>
        <a:xfrm>
          <a:off x="1157868" y="106853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P3</a:t>
          </a:r>
        </a:p>
      </dgm:t>
    </dgm:pt>
    <dgm:pt modelId="{A6EB08C3-8522-4A77-A572-AF82D49BA0E4}" type="parTrans" cxnId="{2979BF42-C33E-49B4-A0CD-E4989909A7A2}">
      <dgm:prSet/>
      <dgm:spPr/>
      <dgm:t>
        <a:bodyPr/>
        <a:lstStyle/>
        <a:p>
          <a:endParaRPr lang="en-US" sz="2400">
            <a:solidFill>
              <a:schemeClr val="tx1"/>
            </a:solidFill>
          </a:endParaRPr>
        </a:p>
      </dgm:t>
    </dgm:pt>
    <dgm:pt modelId="{F9A64D18-B253-4664-9CA8-0DF7F4100692}" type="sibTrans" cxnId="{2979BF42-C33E-49B4-A0CD-E4989909A7A2}">
      <dgm:prSet/>
      <dgm:spPr/>
      <dgm:t>
        <a:bodyPr/>
        <a:lstStyle/>
        <a:p>
          <a:endParaRPr lang="en-US" sz="2400">
            <a:solidFill>
              <a:schemeClr val="tx1"/>
            </a:solidFill>
          </a:endParaRPr>
        </a:p>
      </dgm:t>
    </dgm:pt>
    <dgm:pt modelId="{0DA5CAC1-8796-47CB-8AA2-148CE0F1C11A}">
      <dgm:prSet phldrT="[Text]" custT="1"/>
      <dgm:spPr>
        <a:xfrm>
          <a:off x="1628172" y="0"/>
          <a:ext cx="504463" cy="1428535"/>
        </a:xfrm>
        <a:prstGeom prst="roundRect">
          <a:avLst>
            <a:gd name="adj" fmla="val 10000"/>
          </a:avLst>
        </a:prstGeom>
        <a:solidFill>
          <a:sysClr val="window" lastClr="FFFFFF">
            <a:lumMod val="85000"/>
          </a:sysClr>
        </a:solidFill>
        <a:ln>
          <a:noFill/>
        </a:ln>
        <a:effectLst/>
      </dgm:spPr>
      <dgm:t>
        <a:bodyPr/>
        <a:lstStyle/>
        <a:p>
          <a:r>
            <a:rPr lang="en-US" sz="1100" dirty="0">
              <a:solidFill>
                <a:srgbClr val="002060"/>
              </a:solidFill>
              <a:latin typeface="Arial"/>
              <a:ea typeface="+mn-ea"/>
              <a:cs typeface="+mn-cs"/>
            </a:rPr>
            <a:t>Task 4</a:t>
          </a:r>
        </a:p>
      </dgm:t>
    </dgm:pt>
    <dgm:pt modelId="{97075DE2-1926-4147-AF27-A81704A66121}" type="parTrans" cxnId="{201D136B-3BBD-4222-999D-C7DE90EBDCD3}">
      <dgm:prSet/>
      <dgm:spPr/>
      <dgm:t>
        <a:bodyPr/>
        <a:lstStyle/>
        <a:p>
          <a:endParaRPr lang="en-US" sz="2400">
            <a:solidFill>
              <a:schemeClr val="tx1"/>
            </a:solidFill>
          </a:endParaRPr>
        </a:p>
      </dgm:t>
    </dgm:pt>
    <dgm:pt modelId="{4FF9C64D-FC72-4728-A311-F03B28D04425}" type="sibTrans" cxnId="{201D136B-3BBD-4222-999D-C7DE90EBDCD3}">
      <dgm:prSet/>
      <dgm:spPr/>
      <dgm:t>
        <a:bodyPr/>
        <a:lstStyle/>
        <a:p>
          <a:endParaRPr lang="en-US" sz="2400">
            <a:solidFill>
              <a:schemeClr val="tx1"/>
            </a:solidFill>
          </a:endParaRPr>
        </a:p>
      </dgm:t>
    </dgm:pt>
    <dgm:pt modelId="{153F8178-A28F-4B03-B893-EA36CE1A6A33}">
      <dgm:prSet phldrT="[Text]" custT="1"/>
      <dgm:spPr>
        <a:xfrm>
          <a:off x="1700167" y="428590"/>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P1</a:t>
          </a:r>
        </a:p>
      </dgm:t>
    </dgm:pt>
    <dgm:pt modelId="{DD02C5A9-007B-4F3A-8DB5-6B10D1917670}" type="parTrans" cxnId="{94EFCAD9-4B2C-4107-96B9-85BA9705DA8A}">
      <dgm:prSet/>
      <dgm:spPr/>
      <dgm:t>
        <a:bodyPr/>
        <a:lstStyle/>
        <a:p>
          <a:endParaRPr lang="en-US" sz="2400">
            <a:solidFill>
              <a:schemeClr val="tx1"/>
            </a:solidFill>
          </a:endParaRPr>
        </a:p>
      </dgm:t>
    </dgm:pt>
    <dgm:pt modelId="{2EC7CB24-6251-4B5C-B291-EE95E6C550B4}" type="sibTrans" cxnId="{94EFCAD9-4B2C-4107-96B9-85BA9705DA8A}">
      <dgm:prSet/>
      <dgm:spPr/>
      <dgm:t>
        <a:bodyPr/>
        <a:lstStyle/>
        <a:p>
          <a:endParaRPr lang="en-US" sz="2400">
            <a:solidFill>
              <a:schemeClr val="tx1"/>
            </a:solidFill>
          </a:endParaRPr>
        </a:p>
      </dgm:t>
    </dgm:pt>
    <dgm:pt modelId="{4C2E421A-5C38-41B6-ABC5-76954525A35B}">
      <dgm:prSet phldrT="[Text]" custT="1"/>
      <dgm:spPr>
        <a:xfrm>
          <a:off x="1700167" y="74856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P2</a:t>
          </a:r>
        </a:p>
      </dgm:t>
    </dgm:pt>
    <dgm:pt modelId="{81A6BF37-329D-438C-8001-74263902CE19}" type="parTrans" cxnId="{63D4470C-364F-472D-8150-8C36545B33B9}">
      <dgm:prSet/>
      <dgm:spPr/>
      <dgm:t>
        <a:bodyPr/>
        <a:lstStyle/>
        <a:p>
          <a:endParaRPr lang="en-US" sz="2400">
            <a:solidFill>
              <a:schemeClr val="tx1"/>
            </a:solidFill>
          </a:endParaRPr>
        </a:p>
      </dgm:t>
    </dgm:pt>
    <dgm:pt modelId="{2F686890-74BF-4EEA-97F8-729514572762}" type="sibTrans" cxnId="{63D4470C-364F-472D-8150-8C36545B33B9}">
      <dgm:prSet/>
      <dgm:spPr/>
      <dgm:t>
        <a:bodyPr/>
        <a:lstStyle/>
        <a:p>
          <a:endParaRPr lang="en-US" sz="2400">
            <a:solidFill>
              <a:schemeClr val="tx1"/>
            </a:solidFill>
          </a:endParaRPr>
        </a:p>
      </dgm:t>
    </dgm:pt>
    <dgm:pt modelId="{D92CCF51-D0D6-492C-A7F0-968AF5B32DFC}">
      <dgm:prSet phldrT="[Text]" custT="1"/>
      <dgm:spPr>
        <a:xfrm>
          <a:off x="1700167" y="106853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P3</a:t>
          </a:r>
        </a:p>
      </dgm:t>
    </dgm:pt>
    <dgm:pt modelId="{136735B2-AFDD-4CF0-860E-F22791429EB4}" type="parTrans" cxnId="{990B6A15-4160-46EC-8D83-6FD09FF60E73}">
      <dgm:prSet/>
      <dgm:spPr/>
      <dgm:t>
        <a:bodyPr/>
        <a:lstStyle/>
        <a:p>
          <a:endParaRPr lang="en-US" sz="2400">
            <a:solidFill>
              <a:schemeClr val="tx1"/>
            </a:solidFill>
          </a:endParaRPr>
        </a:p>
      </dgm:t>
    </dgm:pt>
    <dgm:pt modelId="{273D34AE-A4E1-4823-ABB3-4E4572E0E286}" type="sibTrans" cxnId="{990B6A15-4160-46EC-8D83-6FD09FF60E73}">
      <dgm:prSet/>
      <dgm:spPr/>
      <dgm:t>
        <a:bodyPr/>
        <a:lstStyle/>
        <a:p>
          <a:endParaRPr lang="en-US" sz="2400">
            <a:solidFill>
              <a:schemeClr val="tx1"/>
            </a:solidFill>
          </a:endParaRPr>
        </a:p>
      </dgm:t>
    </dgm:pt>
    <dgm:pt modelId="{C4DDDC8F-6883-4DA7-9790-649071AC5BC9}">
      <dgm:prSet phldrT="[Text]" custT="1"/>
      <dgm:spPr>
        <a:xfrm>
          <a:off x="2170470" y="0"/>
          <a:ext cx="504463" cy="1428535"/>
        </a:xfrm>
        <a:prstGeom prst="roundRect">
          <a:avLst>
            <a:gd name="adj" fmla="val 10000"/>
          </a:avLst>
        </a:prstGeom>
        <a:solidFill>
          <a:sysClr val="window" lastClr="FFFFFF">
            <a:lumMod val="85000"/>
          </a:sysClr>
        </a:solidFill>
        <a:ln>
          <a:noFill/>
        </a:ln>
        <a:effectLst/>
      </dgm:spPr>
      <dgm:t>
        <a:bodyPr/>
        <a:lstStyle/>
        <a:p>
          <a:r>
            <a:rPr lang="en-US" sz="1100" dirty="0">
              <a:solidFill>
                <a:srgbClr val="002060"/>
              </a:solidFill>
              <a:latin typeface="Arial"/>
              <a:ea typeface="+mn-ea"/>
              <a:cs typeface="+mn-cs"/>
            </a:rPr>
            <a:t>Task 5</a:t>
          </a:r>
        </a:p>
      </dgm:t>
    </dgm:pt>
    <dgm:pt modelId="{7CB7553F-F6E5-4E6E-B33F-680DE8ED29B7}" type="parTrans" cxnId="{7C5B6D7C-185F-4DA8-9982-98C518D4FC6B}">
      <dgm:prSet/>
      <dgm:spPr/>
      <dgm:t>
        <a:bodyPr/>
        <a:lstStyle/>
        <a:p>
          <a:endParaRPr lang="en-US" sz="2400">
            <a:solidFill>
              <a:schemeClr val="tx1"/>
            </a:solidFill>
          </a:endParaRPr>
        </a:p>
      </dgm:t>
    </dgm:pt>
    <dgm:pt modelId="{6A834663-D754-493C-95F6-A49AFB49A761}" type="sibTrans" cxnId="{7C5B6D7C-185F-4DA8-9982-98C518D4FC6B}">
      <dgm:prSet/>
      <dgm:spPr/>
      <dgm:t>
        <a:bodyPr/>
        <a:lstStyle/>
        <a:p>
          <a:endParaRPr lang="en-US" sz="2400">
            <a:solidFill>
              <a:schemeClr val="tx1"/>
            </a:solidFill>
          </a:endParaRPr>
        </a:p>
      </dgm:t>
    </dgm:pt>
    <dgm:pt modelId="{4A6BB8D9-537D-4480-B0EA-30B43C52C704}">
      <dgm:prSet phldrT="[Text]" custT="1"/>
      <dgm:spPr>
        <a:xfrm>
          <a:off x="2242465" y="428590"/>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P1</a:t>
          </a:r>
        </a:p>
      </dgm:t>
    </dgm:pt>
    <dgm:pt modelId="{D3387E79-D0BD-41D9-BF6B-B55AFECADC9F}" type="parTrans" cxnId="{8AC9B292-5B5A-47DD-A16F-EA94A77A4DD5}">
      <dgm:prSet/>
      <dgm:spPr/>
      <dgm:t>
        <a:bodyPr/>
        <a:lstStyle/>
        <a:p>
          <a:endParaRPr lang="en-US" sz="2400">
            <a:solidFill>
              <a:schemeClr val="tx1"/>
            </a:solidFill>
          </a:endParaRPr>
        </a:p>
      </dgm:t>
    </dgm:pt>
    <dgm:pt modelId="{C83A7F95-1B31-4C27-819E-4EA4560E28B3}" type="sibTrans" cxnId="{8AC9B292-5B5A-47DD-A16F-EA94A77A4DD5}">
      <dgm:prSet/>
      <dgm:spPr/>
      <dgm:t>
        <a:bodyPr/>
        <a:lstStyle/>
        <a:p>
          <a:endParaRPr lang="en-US" sz="2400">
            <a:solidFill>
              <a:schemeClr val="tx1"/>
            </a:solidFill>
          </a:endParaRPr>
        </a:p>
      </dgm:t>
    </dgm:pt>
    <dgm:pt modelId="{3EC5F7AC-71CE-412D-85FB-80490FC71C28}">
      <dgm:prSet phldrT="[Text]" custT="1"/>
      <dgm:spPr>
        <a:xfrm>
          <a:off x="2242465" y="74856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P2</a:t>
          </a:r>
        </a:p>
      </dgm:t>
    </dgm:pt>
    <dgm:pt modelId="{710BCCAE-F01E-466A-95DA-78D257603328}" type="parTrans" cxnId="{9D8E9165-8D21-4475-BD5F-8E7DE4DCD628}">
      <dgm:prSet/>
      <dgm:spPr/>
      <dgm:t>
        <a:bodyPr/>
        <a:lstStyle/>
        <a:p>
          <a:endParaRPr lang="en-US" sz="2400">
            <a:solidFill>
              <a:schemeClr val="tx1"/>
            </a:solidFill>
          </a:endParaRPr>
        </a:p>
      </dgm:t>
    </dgm:pt>
    <dgm:pt modelId="{A61D5633-F8BD-49E1-8F75-657B149709AE}" type="sibTrans" cxnId="{9D8E9165-8D21-4475-BD5F-8E7DE4DCD628}">
      <dgm:prSet/>
      <dgm:spPr/>
      <dgm:t>
        <a:bodyPr/>
        <a:lstStyle/>
        <a:p>
          <a:endParaRPr lang="en-US" sz="2400">
            <a:solidFill>
              <a:schemeClr val="tx1"/>
            </a:solidFill>
          </a:endParaRPr>
        </a:p>
      </dgm:t>
    </dgm:pt>
    <dgm:pt modelId="{4A784DAA-C64F-47AD-B903-A56098F34BEA}">
      <dgm:prSet phldrT="[Text]" custT="1"/>
      <dgm:spPr>
        <a:xfrm>
          <a:off x="2242465" y="106853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P3</a:t>
          </a:r>
        </a:p>
      </dgm:t>
    </dgm:pt>
    <dgm:pt modelId="{E6C21679-78C1-4B62-A625-DF02E2675614}" type="parTrans" cxnId="{CFD0D453-C03C-43AD-AB1C-6B0CF5CFB840}">
      <dgm:prSet/>
      <dgm:spPr/>
      <dgm:t>
        <a:bodyPr/>
        <a:lstStyle/>
        <a:p>
          <a:endParaRPr lang="en-US" sz="2400">
            <a:solidFill>
              <a:schemeClr val="tx1"/>
            </a:solidFill>
          </a:endParaRPr>
        </a:p>
      </dgm:t>
    </dgm:pt>
    <dgm:pt modelId="{48B72D01-DF26-4FD9-B040-2D4AB63D3E4A}" type="sibTrans" cxnId="{CFD0D453-C03C-43AD-AB1C-6B0CF5CFB840}">
      <dgm:prSet/>
      <dgm:spPr/>
      <dgm:t>
        <a:bodyPr/>
        <a:lstStyle/>
        <a:p>
          <a:endParaRPr lang="en-US" sz="2400">
            <a:solidFill>
              <a:schemeClr val="tx1"/>
            </a:solidFill>
          </a:endParaRPr>
        </a:p>
      </dgm:t>
    </dgm:pt>
    <dgm:pt modelId="{94403F87-3BE4-4E17-B8DF-484669D15B4C}">
      <dgm:prSet phldrT="[Text]" custT="1"/>
      <dgm:spPr>
        <a:xfrm>
          <a:off x="2712769" y="0"/>
          <a:ext cx="504463" cy="1428535"/>
        </a:xfrm>
        <a:prstGeom prst="roundRect">
          <a:avLst>
            <a:gd name="adj" fmla="val 10000"/>
          </a:avLst>
        </a:prstGeom>
        <a:solidFill>
          <a:sysClr val="window" lastClr="FFFFFF">
            <a:lumMod val="85000"/>
          </a:sysClr>
        </a:solidFill>
        <a:ln>
          <a:noFill/>
        </a:ln>
        <a:effectLst/>
      </dgm:spPr>
      <dgm:t>
        <a:bodyPr/>
        <a:lstStyle/>
        <a:p>
          <a:r>
            <a:rPr lang="en-US" sz="1100" dirty="0">
              <a:solidFill>
                <a:srgbClr val="002060"/>
              </a:solidFill>
              <a:latin typeface="Arial"/>
              <a:ea typeface="+mn-ea"/>
              <a:cs typeface="+mn-cs"/>
            </a:rPr>
            <a:t>Task 6</a:t>
          </a:r>
        </a:p>
      </dgm:t>
    </dgm:pt>
    <dgm:pt modelId="{B0A07651-6D26-4574-9AB2-96D7211CBFAA}" type="parTrans" cxnId="{BAA6B432-8E77-46C4-B6FB-C124EA820214}">
      <dgm:prSet/>
      <dgm:spPr/>
      <dgm:t>
        <a:bodyPr/>
        <a:lstStyle/>
        <a:p>
          <a:endParaRPr lang="en-US" sz="2400">
            <a:solidFill>
              <a:schemeClr val="tx1"/>
            </a:solidFill>
          </a:endParaRPr>
        </a:p>
      </dgm:t>
    </dgm:pt>
    <dgm:pt modelId="{AD5DBDAB-D6FE-4356-AE59-BCDFC82EFF32}" type="sibTrans" cxnId="{BAA6B432-8E77-46C4-B6FB-C124EA820214}">
      <dgm:prSet/>
      <dgm:spPr/>
      <dgm:t>
        <a:bodyPr/>
        <a:lstStyle/>
        <a:p>
          <a:endParaRPr lang="en-US" sz="2400">
            <a:solidFill>
              <a:schemeClr val="tx1"/>
            </a:solidFill>
          </a:endParaRPr>
        </a:p>
      </dgm:t>
    </dgm:pt>
    <dgm:pt modelId="{3E243B8C-C7CC-44B9-ACDB-93ABFB8F7D18}">
      <dgm:prSet phldrT="[Text]" custT="1"/>
      <dgm:spPr>
        <a:xfrm>
          <a:off x="2784764" y="428590"/>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P1</a:t>
          </a:r>
        </a:p>
      </dgm:t>
    </dgm:pt>
    <dgm:pt modelId="{811E171A-76AF-4404-82CF-3BC6748CE202}" type="parTrans" cxnId="{A3EDE574-8252-4335-AEE3-98E96DDA47DA}">
      <dgm:prSet/>
      <dgm:spPr/>
      <dgm:t>
        <a:bodyPr/>
        <a:lstStyle/>
        <a:p>
          <a:endParaRPr lang="en-US" sz="2400">
            <a:solidFill>
              <a:schemeClr val="tx1"/>
            </a:solidFill>
          </a:endParaRPr>
        </a:p>
      </dgm:t>
    </dgm:pt>
    <dgm:pt modelId="{5B778C28-17E0-4F1B-9D75-5833AAC5968E}" type="sibTrans" cxnId="{A3EDE574-8252-4335-AEE3-98E96DDA47DA}">
      <dgm:prSet/>
      <dgm:spPr/>
      <dgm:t>
        <a:bodyPr/>
        <a:lstStyle/>
        <a:p>
          <a:endParaRPr lang="en-US" sz="2400">
            <a:solidFill>
              <a:schemeClr val="tx1"/>
            </a:solidFill>
          </a:endParaRPr>
        </a:p>
      </dgm:t>
    </dgm:pt>
    <dgm:pt modelId="{F1D33629-E315-4904-A201-40F498281369}">
      <dgm:prSet phldrT="[Text]" custT="1"/>
      <dgm:spPr>
        <a:xfrm>
          <a:off x="2784764" y="74856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P2</a:t>
          </a:r>
        </a:p>
      </dgm:t>
    </dgm:pt>
    <dgm:pt modelId="{0AA65F19-692E-4BA9-B8D9-85A71C07AE32}" type="parTrans" cxnId="{945CAC6A-B2EF-45FD-B1D1-9BB194640E3B}">
      <dgm:prSet/>
      <dgm:spPr/>
      <dgm:t>
        <a:bodyPr/>
        <a:lstStyle/>
        <a:p>
          <a:endParaRPr lang="en-US" sz="2400">
            <a:solidFill>
              <a:schemeClr val="tx1"/>
            </a:solidFill>
          </a:endParaRPr>
        </a:p>
      </dgm:t>
    </dgm:pt>
    <dgm:pt modelId="{3995A958-7DCC-4868-8F46-BAEC8411D95C}" type="sibTrans" cxnId="{945CAC6A-B2EF-45FD-B1D1-9BB194640E3B}">
      <dgm:prSet/>
      <dgm:spPr/>
      <dgm:t>
        <a:bodyPr/>
        <a:lstStyle/>
        <a:p>
          <a:endParaRPr lang="en-US" sz="2400">
            <a:solidFill>
              <a:schemeClr val="tx1"/>
            </a:solidFill>
          </a:endParaRPr>
        </a:p>
      </dgm:t>
    </dgm:pt>
    <dgm:pt modelId="{21CA2AAA-6B0D-403A-91A8-7A188770D8A6}">
      <dgm:prSet phldrT="[Text]" custT="1"/>
      <dgm:spPr>
        <a:xfrm>
          <a:off x="2784764" y="106853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rgbClr val="002060"/>
              </a:solidFill>
              <a:latin typeface="Arial"/>
              <a:ea typeface="+mn-ea"/>
              <a:cs typeface="+mn-cs"/>
            </a:rPr>
            <a:t>P3</a:t>
          </a:r>
        </a:p>
      </dgm:t>
    </dgm:pt>
    <dgm:pt modelId="{0F9AC99A-A370-4218-89A1-660A8B948D49}" type="parTrans" cxnId="{DE2ED8F3-1512-4986-8F52-6FDE9F6D4A84}">
      <dgm:prSet/>
      <dgm:spPr/>
      <dgm:t>
        <a:bodyPr/>
        <a:lstStyle/>
        <a:p>
          <a:endParaRPr lang="en-US" sz="2400">
            <a:solidFill>
              <a:schemeClr val="tx1"/>
            </a:solidFill>
          </a:endParaRPr>
        </a:p>
      </dgm:t>
    </dgm:pt>
    <dgm:pt modelId="{CA324A27-0D4C-4FE2-8449-82D1D8752B0D}" type="sibTrans" cxnId="{DE2ED8F3-1512-4986-8F52-6FDE9F6D4A84}">
      <dgm:prSet/>
      <dgm:spPr/>
      <dgm:t>
        <a:bodyPr/>
        <a:lstStyle/>
        <a:p>
          <a:endParaRPr lang="en-US" sz="2400">
            <a:solidFill>
              <a:schemeClr val="tx1"/>
            </a:solidFill>
          </a:endParaRPr>
        </a:p>
      </dgm:t>
    </dgm:pt>
    <dgm:pt modelId="{E849F63B-2CCD-4167-B794-7881A01D3433}" type="pres">
      <dgm:prSet presAssocID="{E4DF6738-7BE9-4180-8EDD-C63AFFD539FD}" presName="theList" presStyleCnt="0">
        <dgm:presLayoutVars>
          <dgm:dir/>
          <dgm:animLvl val="lvl"/>
          <dgm:resizeHandles val="exact"/>
        </dgm:presLayoutVars>
      </dgm:prSet>
      <dgm:spPr/>
    </dgm:pt>
    <dgm:pt modelId="{94F50DBB-6C64-482B-AD0E-2484C11B3D37}" type="pres">
      <dgm:prSet presAssocID="{DD25C324-EC6A-48F3-A86E-2BC30605D6EA}" presName="compNode" presStyleCnt="0"/>
      <dgm:spPr/>
    </dgm:pt>
    <dgm:pt modelId="{529D8B30-CA75-4AD0-A493-C891AEE797C3}" type="pres">
      <dgm:prSet presAssocID="{DD25C324-EC6A-48F3-A86E-2BC30605D6EA}" presName="aNode" presStyleLbl="bgShp" presStyleIdx="0" presStyleCnt="6"/>
      <dgm:spPr/>
    </dgm:pt>
    <dgm:pt modelId="{62A4D2E0-FB76-496C-AC85-70C69C538E01}" type="pres">
      <dgm:prSet presAssocID="{DD25C324-EC6A-48F3-A86E-2BC30605D6EA}" presName="textNode" presStyleLbl="bgShp" presStyleIdx="0" presStyleCnt="6"/>
      <dgm:spPr/>
    </dgm:pt>
    <dgm:pt modelId="{BD5A81D5-AB32-43DD-B29C-0EF6935D28C8}" type="pres">
      <dgm:prSet presAssocID="{DD25C324-EC6A-48F3-A86E-2BC30605D6EA}" presName="compChildNode" presStyleCnt="0"/>
      <dgm:spPr/>
    </dgm:pt>
    <dgm:pt modelId="{6D0F5431-46B5-4374-9A1F-972A325E289D}" type="pres">
      <dgm:prSet presAssocID="{DD25C324-EC6A-48F3-A86E-2BC30605D6EA}" presName="theInnerList" presStyleCnt="0"/>
      <dgm:spPr/>
    </dgm:pt>
    <dgm:pt modelId="{B169B818-F855-4219-BF65-0C1D83C261AE}" type="pres">
      <dgm:prSet presAssocID="{F68AD6C1-6B91-4790-B287-424DD2C35B64}" presName="childNode" presStyleLbl="node1" presStyleIdx="0" presStyleCnt="18" custScaleX="89321" custScaleY="141269">
        <dgm:presLayoutVars>
          <dgm:bulletEnabled val="1"/>
        </dgm:presLayoutVars>
      </dgm:prSet>
      <dgm:spPr/>
    </dgm:pt>
    <dgm:pt modelId="{32B521E4-91A0-4CC0-A286-0EFD0A4BB316}" type="pres">
      <dgm:prSet presAssocID="{F68AD6C1-6B91-4790-B287-424DD2C35B64}" presName="aSpace2" presStyleCnt="0"/>
      <dgm:spPr/>
    </dgm:pt>
    <dgm:pt modelId="{C5C37899-B8AF-4F9A-BE32-AF208EF4AA2A}" type="pres">
      <dgm:prSet presAssocID="{3F59814E-8897-4516-AA5A-328E063839F9}" presName="childNode" presStyleLbl="node1" presStyleIdx="1" presStyleCnt="18" custScaleX="89321" custScaleY="141269">
        <dgm:presLayoutVars>
          <dgm:bulletEnabled val="1"/>
        </dgm:presLayoutVars>
      </dgm:prSet>
      <dgm:spPr/>
    </dgm:pt>
    <dgm:pt modelId="{4F5CFEF8-E1DF-4DE5-A0C0-5A7E19CF4894}" type="pres">
      <dgm:prSet presAssocID="{3F59814E-8897-4516-AA5A-328E063839F9}" presName="aSpace2" presStyleCnt="0"/>
      <dgm:spPr/>
    </dgm:pt>
    <dgm:pt modelId="{1F5DAFAC-10AD-4F27-892B-3AE08BEC400A}" type="pres">
      <dgm:prSet presAssocID="{4F691389-5B99-46C0-8664-0885DE091C36}" presName="childNode" presStyleLbl="node1" presStyleIdx="2" presStyleCnt="18" custScaleX="89321" custScaleY="141269">
        <dgm:presLayoutVars>
          <dgm:bulletEnabled val="1"/>
        </dgm:presLayoutVars>
      </dgm:prSet>
      <dgm:spPr/>
    </dgm:pt>
    <dgm:pt modelId="{77DC78B7-295B-40A8-9348-ACCC787A85F6}" type="pres">
      <dgm:prSet presAssocID="{DD25C324-EC6A-48F3-A86E-2BC30605D6EA}" presName="aSpace" presStyleCnt="0"/>
      <dgm:spPr/>
    </dgm:pt>
    <dgm:pt modelId="{0445B748-721C-490C-9A9B-3D59458F4FC8}" type="pres">
      <dgm:prSet presAssocID="{9F47172E-D64D-4B8F-B66B-001493BE6EB2}" presName="compNode" presStyleCnt="0"/>
      <dgm:spPr/>
    </dgm:pt>
    <dgm:pt modelId="{F2CF9521-7A64-4744-BF22-B393D3DA057D}" type="pres">
      <dgm:prSet presAssocID="{9F47172E-D64D-4B8F-B66B-001493BE6EB2}" presName="aNode" presStyleLbl="bgShp" presStyleIdx="1" presStyleCnt="6"/>
      <dgm:spPr/>
    </dgm:pt>
    <dgm:pt modelId="{6465BB91-6BFD-405C-8C55-3D73A9FC9C48}" type="pres">
      <dgm:prSet presAssocID="{9F47172E-D64D-4B8F-B66B-001493BE6EB2}" presName="textNode" presStyleLbl="bgShp" presStyleIdx="1" presStyleCnt="6"/>
      <dgm:spPr/>
    </dgm:pt>
    <dgm:pt modelId="{F41770B9-735B-45E0-A15A-AF0E8D4C3C46}" type="pres">
      <dgm:prSet presAssocID="{9F47172E-D64D-4B8F-B66B-001493BE6EB2}" presName="compChildNode" presStyleCnt="0"/>
      <dgm:spPr/>
    </dgm:pt>
    <dgm:pt modelId="{576F243D-7E04-4DA4-A897-44A41D0C28DF}" type="pres">
      <dgm:prSet presAssocID="{9F47172E-D64D-4B8F-B66B-001493BE6EB2}" presName="theInnerList" presStyleCnt="0"/>
      <dgm:spPr/>
    </dgm:pt>
    <dgm:pt modelId="{BAB507CE-DF45-4161-AA5C-997A2BB2E3B4}" type="pres">
      <dgm:prSet presAssocID="{4E17B8F4-FBB4-4747-B01E-3267713ED545}" presName="childNode" presStyleLbl="node1" presStyleIdx="3" presStyleCnt="18" custScaleX="89321" custScaleY="141269">
        <dgm:presLayoutVars>
          <dgm:bulletEnabled val="1"/>
        </dgm:presLayoutVars>
      </dgm:prSet>
      <dgm:spPr/>
    </dgm:pt>
    <dgm:pt modelId="{E587542B-890C-4225-A886-34A012762A15}" type="pres">
      <dgm:prSet presAssocID="{4E17B8F4-FBB4-4747-B01E-3267713ED545}" presName="aSpace2" presStyleCnt="0"/>
      <dgm:spPr/>
    </dgm:pt>
    <dgm:pt modelId="{9A053316-4148-4D2D-B061-848A5E1D27C7}" type="pres">
      <dgm:prSet presAssocID="{656E417F-B922-492B-8B50-04BD2701E3A3}" presName="childNode" presStyleLbl="node1" presStyleIdx="4" presStyleCnt="18" custScaleX="89321" custScaleY="141269">
        <dgm:presLayoutVars>
          <dgm:bulletEnabled val="1"/>
        </dgm:presLayoutVars>
      </dgm:prSet>
      <dgm:spPr/>
    </dgm:pt>
    <dgm:pt modelId="{CDC559B2-1B66-4BBC-83CB-FFEB7ADCD5B0}" type="pres">
      <dgm:prSet presAssocID="{656E417F-B922-492B-8B50-04BD2701E3A3}" presName="aSpace2" presStyleCnt="0"/>
      <dgm:spPr/>
    </dgm:pt>
    <dgm:pt modelId="{6CA66E4D-D82C-4E3C-8758-28C9B050158D}" type="pres">
      <dgm:prSet presAssocID="{C38038FC-BAEE-4549-9F84-C9930D519E29}" presName="childNode" presStyleLbl="node1" presStyleIdx="5" presStyleCnt="18" custScaleX="89321" custScaleY="141269">
        <dgm:presLayoutVars>
          <dgm:bulletEnabled val="1"/>
        </dgm:presLayoutVars>
      </dgm:prSet>
      <dgm:spPr/>
    </dgm:pt>
    <dgm:pt modelId="{ADBF323E-2B7B-4CFC-8B6A-B07A329F95B0}" type="pres">
      <dgm:prSet presAssocID="{9F47172E-D64D-4B8F-B66B-001493BE6EB2}" presName="aSpace" presStyleCnt="0"/>
      <dgm:spPr/>
    </dgm:pt>
    <dgm:pt modelId="{5DDC8C4E-28FF-4D40-9298-DD29564269FC}" type="pres">
      <dgm:prSet presAssocID="{022F6B02-A237-4F36-AFDE-A7A0184265BB}" presName="compNode" presStyleCnt="0"/>
      <dgm:spPr/>
    </dgm:pt>
    <dgm:pt modelId="{27738E6E-3987-4EC9-9680-A37CFEA19A99}" type="pres">
      <dgm:prSet presAssocID="{022F6B02-A237-4F36-AFDE-A7A0184265BB}" presName="aNode" presStyleLbl="bgShp" presStyleIdx="2" presStyleCnt="6"/>
      <dgm:spPr/>
    </dgm:pt>
    <dgm:pt modelId="{B5BC5B17-403A-4CD2-B4D9-3DF638C88E31}" type="pres">
      <dgm:prSet presAssocID="{022F6B02-A237-4F36-AFDE-A7A0184265BB}" presName="textNode" presStyleLbl="bgShp" presStyleIdx="2" presStyleCnt="6"/>
      <dgm:spPr/>
    </dgm:pt>
    <dgm:pt modelId="{6C168A26-1152-4414-A91B-0491968134F1}" type="pres">
      <dgm:prSet presAssocID="{022F6B02-A237-4F36-AFDE-A7A0184265BB}" presName="compChildNode" presStyleCnt="0"/>
      <dgm:spPr/>
    </dgm:pt>
    <dgm:pt modelId="{072262B1-8C0D-4819-9504-FA35B507A680}" type="pres">
      <dgm:prSet presAssocID="{022F6B02-A237-4F36-AFDE-A7A0184265BB}" presName="theInnerList" presStyleCnt="0"/>
      <dgm:spPr/>
    </dgm:pt>
    <dgm:pt modelId="{502F01E2-0CD2-496E-8366-057B0F4520E3}" type="pres">
      <dgm:prSet presAssocID="{CDCBB2E6-7404-4F60-8B9E-A1C958B6576E}" presName="childNode" presStyleLbl="node1" presStyleIdx="6" presStyleCnt="18" custScaleX="89321" custScaleY="141269">
        <dgm:presLayoutVars>
          <dgm:bulletEnabled val="1"/>
        </dgm:presLayoutVars>
      </dgm:prSet>
      <dgm:spPr/>
    </dgm:pt>
    <dgm:pt modelId="{95AF356C-FDA8-4363-886A-93AE48A62F55}" type="pres">
      <dgm:prSet presAssocID="{CDCBB2E6-7404-4F60-8B9E-A1C958B6576E}" presName="aSpace2" presStyleCnt="0"/>
      <dgm:spPr/>
    </dgm:pt>
    <dgm:pt modelId="{F1B3EBE6-C9D4-409A-8B8F-19F6F8487529}" type="pres">
      <dgm:prSet presAssocID="{550FACD5-780C-4834-8169-C995E4B802CD}" presName="childNode" presStyleLbl="node1" presStyleIdx="7" presStyleCnt="18" custScaleX="89321" custScaleY="141269">
        <dgm:presLayoutVars>
          <dgm:bulletEnabled val="1"/>
        </dgm:presLayoutVars>
      </dgm:prSet>
      <dgm:spPr/>
    </dgm:pt>
    <dgm:pt modelId="{DD962D0D-C4D6-4AFE-BE27-7FA1FE580754}" type="pres">
      <dgm:prSet presAssocID="{550FACD5-780C-4834-8169-C995E4B802CD}" presName="aSpace2" presStyleCnt="0"/>
      <dgm:spPr/>
    </dgm:pt>
    <dgm:pt modelId="{C4C728E6-469A-474E-ADC3-23A3400878DF}" type="pres">
      <dgm:prSet presAssocID="{4A33976C-6296-4F09-9AB9-36F89BA80B96}" presName="childNode" presStyleLbl="node1" presStyleIdx="8" presStyleCnt="18" custScaleX="89321" custScaleY="141269">
        <dgm:presLayoutVars>
          <dgm:bulletEnabled val="1"/>
        </dgm:presLayoutVars>
      </dgm:prSet>
      <dgm:spPr/>
    </dgm:pt>
    <dgm:pt modelId="{6E9C5E8A-3B8D-47FF-B7AE-22DCBEA4BC47}" type="pres">
      <dgm:prSet presAssocID="{022F6B02-A237-4F36-AFDE-A7A0184265BB}" presName="aSpace" presStyleCnt="0"/>
      <dgm:spPr/>
    </dgm:pt>
    <dgm:pt modelId="{CB111BCA-B223-4B0F-A468-797095F61779}" type="pres">
      <dgm:prSet presAssocID="{0DA5CAC1-8796-47CB-8AA2-148CE0F1C11A}" presName="compNode" presStyleCnt="0"/>
      <dgm:spPr/>
    </dgm:pt>
    <dgm:pt modelId="{5D2350E3-AC2B-4ACF-985F-F9E852EA27C3}" type="pres">
      <dgm:prSet presAssocID="{0DA5CAC1-8796-47CB-8AA2-148CE0F1C11A}" presName="aNode" presStyleLbl="bgShp" presStyleIdx="3" presStyleCnt="6"/>
      <dgm:spPr/>
    </dgm:pt>
    <dgm:pt modelId="{A135070A-9F1F-4874-AD5F-6A2DD945B895}" type="pres">
      <dgm:prSet presAssocID="{0DA5CAC1-8796-47CB-8AA2-148CE0F1C11A}" presName="textNode" presStyleLbl="bgShp" presStyleIdx="3" presStyleCnt="6"/>
      <dgm:spPr/>
    </dgm:pt>
    <dgm:pt modelId="{DBBE0FD4-F955-42AE-950E-C47642FD9299}" type="pres">
      <dgm:prSet presAssocID="{0DA5CAC1-8796-47CB-8AA2-148CE0F1C11A}" presName="compChildNode" presStyleCnt="0"/>
      <dgm:spPr/>
    </dgm:pt>
    <dgm:pt modelId="{F3B78EC7-11F8-4D89-81E2-CFF6CDB66AFF}" type="pres">
      <dgm:prSet presAssocID="{0DA5CAC1-8796-47CB-8AA2-148CE0F1C11A}" presName="theInnerList" presStyleCnt="0"/>
      <dgm:spPr/>
    </dgm:pt>
    <dgm:pt modelId="{F7111DFE-28DF-45B1-A24E-2AB80EB903CD}" type="pres">
      <dgm:prSet presAssocID="{153F8178-A28F-4B03-B893-EA36CE1A6A33}" presName="childNode" presStyleLbl="node1" presStyleIdx="9" presStyleCnt="18" custScaleX="89321" custScaleY="141269">
        <dgm:presLayoutVars>
          <dgm:bulletEnabled val="1"/>
        </dgm:presLayoutVars>
      </dgm:prSet>
      <dgm:spPr/>
    </dgm:pt>
    <dgm:pt modelId="{8D5C88B8-EA18-4998-8593-A4678A232030}" type="pres">
      <dgm:prSet presAssocID="{153F8178-A28F-4B03-B893-EA36CE1A6A33}" presName="aSpace2" presStyleCnt="0"/>
      <dgm:spPr/>
    </dgm:pt>
    <dgm:pt modelId="{97116532-F060-4B24-AD79-3D914F44CF54}" type="pres">
      <dgm:prSet presAssocID="{4C2E421A-5C38-41B6-ABC5-76954525A35B}" presName="childNode" presStyleLbl="node1" presStyleIdx="10" presStyleCnt="18" custScaleX="89321" custScaleY="141269">
        <dgm:presLayoutVars>
          <dgm:bulletEnabled val="1"/>
        </dgm:presLayoutVars>
      </dgm:prSet>
      <dgm:spPr/>
    </dgm:pt>
    <dgm:pt modelId="{C2141D19-601B-4566-AF9E-A4B6EACD341B}" type="pres">
      <dgm:prSet presAssocID="{4C2E421A-5C38-41B6-ABC5-76954525A35B}" presName="aSpace2" presStyleCnt="0"/>
      <dgm:spPr/>
    </dgm:pt>
    <dgm:pt modelId="{087FD7FD-2CFE-4BC8-8815-2B11C636E98A}" type="pres">
      <dgm:prSet presAssocID="{D92CCF51-D0D6-492C-A7F0-968AF5B32DFC}" presName="childNode" presStyleLbl="node1" presStyleIdx="11" presStyleCnt="18" custScaleX="89321" custScaleY="141269">
        <dgm:presLayoutVars>
          <dgm:bulletEnabled val="1"/>
        </dgm:presLayoutVars>
      </dgm:prSet>
      <dgm:spPr/>
    </dgm:pt>
    <dgm:pt modelId="{62D3F28C-BCCB-4479-ABCA-57491DC71BF9}" type="pres">
      <dgm:prSet presAssocID="{0DA5CAC1-8796-47CB-8AA2-148CE0F1C11A}" presName="aSpace" presStyleCnt="0"/>
      <dgm:spPr/>
    </dgm:pt>
    <dgm:pt modelId="{3E51C192-13F5-4BE3-B706-D684CE4A995A}" type="pres">
      <dgm:prSet presAssocID="{C4DDDC8F-6883-4DA7-9790-649071AC5BC9}" presName="compNode" presStyleCnt="0"/>
      <dgm:spPr/>
    </dgm:pt>
    <dgm:pt modelId="{20D67BA4-6824-4812-BAAF-AC69F3CA1EF1}" type="pres">
      <dgm:prSet presAssocID="{C4DDDC8F-6883-4DA7-9790-649071AC5BC9}" presName="aNode" presStyleLbl="bgShp" presStyleIdx="4" presStyleCnt="6"/>
      <dgm:spPr/>
    </dgm:pt>
    <dgm:pt modelId="{33B86B25-012E-4E5E-A5C9-BB9A59097C4C}" type="pres">
      <dgm:prSet presAssocID="{C4DDDC8F-6883-4DA7-9790-649071AC5BC9}" presName="textNode" presStyleLbl="bgShp" presStyleIdx="4" presStyleCnt="6"/>
      <dgm:spPr/>
    </dgm:pt>
    <dgm:pt modelId="{C9431DDF-00A9-4BE2-B984-DFC67313937A}" type="pres">
      <dgm:prSet presAssocID="{C4DDDC8F-6883-4DA7-9790-649071AC5BC9}" presName="compChildNode" presStyleCnt="0"/>
      <dgm:spPr/>
    </dgm:pt>
    <dgm:pt modelId="{A6EED3BC-7665-49A4-A0C7-4FC787950C45}" type="pres">
      <dgm:prSet presAssocID="{C4DDDC8F-6883-4DA7-9790-649071AC5BC9}" presName="theInnerList" presStyleCnt="0"/>
      <dgm:spPr/>
    </dgm:pt>
    <dgm:pt modelId="{F3F870B8-5FA6-4EF3-BD17-F7F078344306}" type="pres">
      <dgm:prSet presAssocID="{4A6BB8D9-537D-4480-B0EA-30B43C52C704}" presName="childNode" presStyleLbl="node1" presStyleIdx="12" presStyleCnt="18" custScaleX="89321" custScaleY="141269">
        <dgm:presLayoutVars>
          <dgm:bulletEnabled val="1"/>
        </dgm:presLayoutVars>
      </dgm:prSet>
      <dgm:spPr/>
    </dgm:pt>
    <dgm:pt modelId="{9A02A341-B32F-4CBB-8D6C-5765D9A08668}" type="pres">
      <dgm:prSet presAssocID="{4A6BB8D9-537D-4480-B0EA-30B43C52C704}" presName="aSpace2" presStyleCnt="0"/>
      <dgm:spPr/>
    </dgm:pt>
    <dgm:pt modelId="{33743156-D097-4C42-9FC5-7CFE6990DE81}" type="pres">
      <dgm:prSet presAssocID="{3EC5F7AC-71CE-412D-85FB-80490FC71C28}" presName="childNode" presStyleLbl="node1" presStyleIdx="13" presStyleCnt="18" custScaleX="89321" custScaleY="141269">
        <dgm:presLayoutVars>
          <dgm:bulletEnabled val="1"/>
        </dgm:presLayoutVars>
      </dgm:prSet>
      <dgm:spPr/>
    </dgm:pt>
    <dgm:pt modelId="{ACCDA148-D664-4687-BCAB-AFAA6386D5A7}" type="pres">
      <dgm:prSet presAssocID="{3EC5F7AC-71CE-412D-85FB-80490FC71C28}" presName="aSpace2" presStyleCnt="0"/>
      <dgm:spPr/>
    </dgm:pt>
    <dgm:pt modelId="{1570D1DA-41FB-42A3-80A0-98EA4BCA862C}" type="pres">
      <dgm:prSet presAssocID="{4A784DAA-C64F-47AD-B903-A56098F34BEA}" presName="childNode" presStyleLbl="node1" presStyleIdx="14" presStyleCnt="18" custScaleX="89321" custScaleY="141269">
        <dgm:presLayoutVars>
          <dgm:bulletEnabled val="1"/>
        </dgm:presLayoutVars>
      </dgm:prSet>
      <dgm:spPr/>
    </dgm:pt>
    <dgm:pt modelId="{9D883FDB-D864-48DA-9181-D768DBDB19B1}" type="pres">
      <dgm:prSet presAssocID="{C4DDDC8F-6883-4DA7-9790-649071AC5BC9}" presName="aSpace" presStyleCnt="0"/>
      <dgm:spPr/>
    </dgm:pt>
    <dgm:pt modelId="{7D99E44B-D60F-4EA5-AE1D-F651B428C033}" type="pres">
      <dgm:prSet presAssocID="{94403F87-3BE4-4E17-B8DF-484669D15B4C}" presName="compNode" presStyleCnt="0"/>
      <dgm:spPr/>
    </dgm:pt>
    <dgm:pt modelId="{32314D03-F79D-47C2-ADB9-DA0CCC76FF78}" type="pres">
      <dgm:prSet presAssocID="{94403F87-3BE4-4E17-B8DF-484669D15B4C}" presName="aNode" presStyleLbl="bgShp" presStyleIdx="5" presStyleCnt="6"/>
      <dgm:spPr/>
    </dgm:pt>
    <dgm:pt modelId="{083D6BFD-90EA-497D-8771-CC22F2808E21}" type="pres">
      <dgm:prSet presAssocID="{94403F87-3BE4-4E17-B8DF-484669D15B4C}" presName="textNode" presStyleLbl="bgShp" presStyleIdx="5" presStyleCnt="6"/>
      <dgm:spPr/>
    </dgm:pt>
    <dgm:pt modelId="{47FCAFFD-330B-424A-AEA2-26C85FC100CF}" type="pres">
      <dgm:prSet presAssocID="{94403F87-3BE4-4E17-B8DF-484669D15B4C}" presName="compChildNode" presStyleCnt="0"/>
      <dgm:spPr/>
    </dgm:pt>
    <dgm:pt modelId="{A2539C97-38AC-4291-B087-1344B6AC1836}" type="pres">
      <dgm:prSet presAssocID="{94403F87-3BE4-4E17-B8DF-484669D15B4C}" presName="theInnerList" presStyleCnt="0"/>
      <dgm:spPr/>
    </dgm:pt>
    <dgm:pt modelId="{CDCE9B4C-96E3-43A4-A6B6-43C6A1E7C567}" type="pres">
      <dgm:prSet presAssocID="{3E243B8C-C7CC-44B9-ACDB-93ABFB8F7D18}" presName="childNode" presStyleLbl="node1" presStyleIdx="15" presStyleCnt="18" custScaleX="89321" custScaleY="141269">
        <dgm:presLayoutVars>
          <dgm:bulletEnabled val="1"/>
        </dgm:presLayoutVars>
      </dgm:prSet>
      <dgm:spPr/>
    </dgm:pt>
    <dgm:pt modelId="{1EECFDC4-262F-46E5-891F-7F87DA252FB6}" type="pres">
      <dgm:prSet presAssocID="{3E243B8C-C7CC-44B9-ACDB-93ABFB8F7D18}" presName="aSpace2" presStyleCnt="0"/>
      <dgm:spPr/>
    </dgm:pt>
    <dgm:pt modelId="{84A3B371-2AC2-4E9A-97E5-80FD429508C9}" type="pres">
      <dgm:prSet presAssocID="{F1D33629-E315-4904-A201-40F498281369}" presName="childNode" presStyleLbl="node1" presStyleIdx="16" presStyleCnt="18" custScaleX="89321" custScaleY="141269">
        <dgm:presLayoutVars>
          <dgm:bulletEnabled val="1"/>
        </dgm:presLayoutVars>
      </dgm:prSet>
      <dgm:spPr/>
    </dgm:pt>
    <dgm:pt modelId="{54836A4A-1DBC-4D6E-B6D1-76D5DB77F6DB}" type="pres">
      <dgm:prSet presAssocID="{F1D33629-E315-4904-A201-40F498281369}" presName="aSpace2" presStyleCnt="0"/>
      <dgm:spPr/>
    </dgm:pt>
    <dgm:pt modelId="{2089CD45-41ED-4639-AB0E-C17FAC0AAB33}" type="pres">
      <dgm:prSet presAssocID="{21CA2AAA-6B0D-403A-91A8-7A188770D8A6}" presName="childNode" presStyleLbl="node1" presStyleIdx="17" presStyleCnt="18" custScaleX="89321" custScaleY="141269">
        <dgm:presLayoutVars>
          <dgm:bulletEnabled val="1"/>
        </dgm:presLayoutVars>
      </dgm:prSet>
      <dgm:spPr/>
    </dgm:pt>
  </dgm:ptLst>
  <dgm:cxnLst>
    <dgm:cxn modelId="{0D034000-4D74-441F-967B-26FA81A654F9}" type="presOf" srcId="{656E417F-B922-492B-8B50-04BD2701E3A3}" destId="{9A053316-4148-4D2D-B061-848A5E1D27C7}" srcOrd="0" destOrd="0" presId="urn:microsoft.com/office/officeart/2005/8/layout/lProcess2"/>
    <dgm:cxn modelId="{AE86AD00-F41E-4943-ACF7-15849741A8EF}" type="presOf" srcId="{9F47172E-D64D-4B8F-B66B-001493BE6EB2}" destId="{6465BB91-6BFD-405C-8C55-3D73A9FC9C48}" srcOrd="1" destOrd="0" presId="urn:microsoft.com/office/officeart/2005/8/layout/lProcess2"/>
    <dgm:cxn modelId="{3994FA01-3DC8-4556-88AA-8BBCC16CBF9E}" type="presOf" srcId="{94403F87-3BE4-4E17-B8DF-484669D15B4C}" destId="{083D6BFD-90EA-497D-8771-CC22F2808E21}" srcOrd="1" destOrd="0" presId="urn:microsoft.com/office/officeart/2005/8/layout/lProcess2"/>
    <dgm:cxn modelId="{3E250D03-CEE4-4392-A49D-5A3CD36527E7}" type="presOf" srcId="{153F8178-A28F-4B03-B893-EA36CE1A6A33}" destId="{F7111DFE-28DF-45B1-A24E-2AB80EB903CD}" srcOrd="0" destOrd="0" presId="urn:microsoft.com/office/officeart/2005/8/layout/lProcess2"/>
    <dgm:cxn modelId="{0C531905-0B02-4BC2-9668-5F044A4A3208}" srcId="{9F47172E-D64D-4B8F-B66B-001493BE6EB2}" destId="{C38038FC-BAEE-4549-9F84-C9930D519E29}" srcOrd="2" destOrd="0" parTransId="{11BE6D96-0761-4D3D-AE55-FD6B4BB32182}" sibTransId="{C0FA97B1-5895-447F-A249-5397025211AE}"/>
    <dgm:cxn modelId="{A5DCF905-8C58-4DD8-9483-1C0A920559A9}" type="presOf" srcId="{9F47172E-D64D-4B8F-B66B-001493BE6EB2}" destId="{F2CF9521-7A64-4744-BF22-B393D3DA057D}" srcOrd="0" destOrd="0" presId="urn:microsoft.com/office/officeart/2005/8/layout/lProcess2"/>
    <dgm:cxn modelId="{63D4470C-364F-472D-8150-8C36545B33B9}" srcId="{0DA5CAC1-8796-47CB-8AA2-148CE0F1C11A}" destId="{4C2E421A-5C38-41B6-ABC5-76954525A35B}" srcOrd="1" destOrd="0" parTransId="{81A6BF37-329D-438C-8001-74263902CE19}" sibTransId="{2F686890-74BF-4EEA-97F8-729514572762}"/>
    <dgm:cxn modelId="{7C29E80E-69D6-4BDC-9839-CE457EF92122}" type="presOf" srcId="{C38038FC-BAEE-4549-9F84-C9930D519E29}" destId="{6CA66E4D-D82C-4E3C-8758-28C9B050158D}" srcOrd="0" destOrd="0" presId="urn:microsoft.com/office/officeart/2005/8/layout/lProcess2"/>
    <dgm:cxn modelId="{9BC7C510-9183-4661-95EA-6009563409F6}" type="presOf" srcId="{CDCBB2E6-7404-4F60-8B9E-A1C958B6576E}" destId="{502F01E2-0CD2-496E-8366-057B0F4520E3}" srcOrd="0" destOrd="0" presId="urn:microsoft.com/office/officeart/2005/8/layout/lProcess2"/>
    <dgm:cxn modelId="{B4A6FA12-EB6A-4FED-85AB-512E8A1E6DF1}" type="presOf" srcId="{3EC5F7AC-71CE-412D-85FB-80490FC71C28}" destId="{33743156-D097-4C42-9FC5-7CFE6990DE81}" srcOrd="0" destOrd="0" presId="urn:microsoft.com/office/officeart/2005/8/layout/lProcess2"/>
    <dgm:cxn modelId="{990B6A15-4160-46EC-8D83-6FD09FF60E73}" srcId="{0DA5CAC1-8796-47CB-8AA2-148CE0F1C11A}" destId="{D92CCF51-D0D6-492C-A7F0-968AF5B32DFC}" srcOrd="2" destOrd="0" parTransId="{136735B2-AFDD-4CF0-860E-F22791429EB4}" sibTransId="{273D34AE-A4E1-4823-ABB3-4E4572E0E286}"/>
    <dgm:cxn modelId="{ECC1F71D-AB28-41C5-8279-125D0B341174}" type="presOf" srcId="{DD25C324-EC6A-48F3-A86E-2BC30605D6EA}" destId="{529D8B30-CA75-4AD0-A493-C891AEE797C3}" srcOrd="0" destOrd="0" presId="urn:microsoft.com/office/officeart/2005/8/layout/lProcess2"/>
    <dgm:cxn modelId="{8D84A32B-18D5-4198-BBDE-D379423C80DF}" type="presOf" srcId="{022F6B02-A237-4F36-AFDE-A7A0184265BB}" destId="{27738E6E-3987-4EC9-9680-A37CFEA19A99}" srcOrd="0" destOrd="0" presId="urn:microsoft.com/office/officeart/2005/8/layout/lProcess2"/>
    <dgm:cxn modelId="{BAA6B432-8E77-46C4-B6FB-C124EA820214}" srcId="{E4DF6738-7BE9-4180-8EDD-C63AFFD539FD}" destId="{94403F87-3BE4-4E17-B8DF-484669D15B4C}" srcOrd="5" destOrd="0" parTransId="{B0A07651-6D26-4574-9AB2-96D7211CBFAA}" sibTransId="{AD5DBDAB-D6FE-4356-AE59-BCDFC82EFF32}"/>
    <dgm:cxn modelId="{C6FD4C3A-DDF6-4E33-BFE7-4F9905B16942}" type="presOf" srcId="{21CA2AAA-6B0D-403A-91A8-7A188770D8A6}" destId="{2089CD45-41ED-4639-AB0E-C17FAC0AAB33}" srcOrd="0" destOrd="0" presId="urn:microsoft.com/office/officeart/2005/8/layout/lProcess2"/>
    <dgm:cxn modelId="{B6B67B62-27E2-4551-96DA-9AD9430A0D69}" type="presOf" srcId="{C4DDDC8F-6883-4DA7-9790-649071AC5BC9}" destId="{20D67BA4-6824-4812-BAAF-AC69F3CA1EF1}" srcOrd="0" destOrd="0" presId="urn:microsoft.com/office/officeart/2005/8/layout/lProcess2"/>
    <dgm:cxn modelId="{2979BF42-C33E-49B4-A0CD-E4989909A7A2}" srcId="{022F6B02-A237-4F36-AFDE-A7A0184265BB}" destId="{4A33976C-6296-4F09-9AB9-36F89BA80B96}" srcOrd="2" destOrd="0" parTransId="{A6EB08C3-8522-4A77-A572-AF82D49BA0E4}" sibTransId="{F9A64D18-B253-4664-9CA8-0DF7F4100692}"/>
    <dgm:cxn modelId="{9D8E9165-8D21-4475-BD5F-8E7DE4DCD628}" srcId="{C4DDDC8F-6883-4DA7-9790-649071AC5BC9}" destId="{3EC5F7AC-71CE-412D-85FB-80490FC71C28}" srcOrd="1" destOrd="0" parTransId="{710BCCAE-F01E-466A-95DA-78D257603328}" sibTransId="{A61D5633-F8BD-49E1-8F75-657B149709AE}"/>
    <dgm:cxn modelId="{48A90166-7D6F-453A-9FB9-BF912D03770F}" srcId="{E4DF6738-7BE9-4180-8EDD-C63AFFD539FD}" destId="{022F6B02-A237-4F36-AFDE-A7A0184265BB}" srcOrd="2" destOrd="0" parTransId="{5555E499-458E-4AAE-9085-3147FC4F6B2C}" sibTransId="{A1EE0A36-636A-4A4E-B26D-5F7DD13907FE}"/>
    <dgm:cxn modelId="{945CAC6A-B2EF-45FD-B1D1-9BB194640E3B}" srcId="{94403F87-3BE4-4E17-B8DF-484669D15B4C}" destId="{F1D33629-E315-4904-A201-40F498281369}" srcOrd="1" destOrd="0" parTransId="{0AA65F19-692E-4BA9-B8D9-85A71C07AE32}" sibTransId="{3995A958-7DCC-4868-8F46-BAEC8411D95C}"/>
    <dgm:cxn modelId="{201D136B-3BBD-4222-999D-C7DE90EBDCD3}" srcId="{E4DF6738-7BE9-4180-8EDD-C63AFFD539FD}" destId="{0DA5CAC1-8796-47CB-8AA2-148CE0F1C11A}" srcOrd="3" destOrd="0" parTransId="{97075DE2-1926-4147-AF27-A81704A66121}" sibTransId="{4FF9C64D-FC72-4728-A311-F03B28D04425}"/>
    <dgm:cxn modelId="{CFD0D453-C03C-43AD-AB1C-6B0CF5CFB840}" srcId="{C4DDDC8F-6883-4DA7-9790-649071AC5BC9}" destId="{4A784DAA-C64F-47AD-B903-A56098F34BEA}" srcOrd="2" destOrd="0" parTransId="{E6C21679-78C1-4B62-A625-DF02E2675614}" sibTransId="{48B72D01-DF26-4FD9-B040-2D4AB63D3E4A}"/>
    <dgm:cxn modelId="{FAE7A154-5A66-4D0A-B43B-20AFC514BED4}" type="presOf" srcId="{4A784DAA-C64F-47AD-B903-A56098F34BEA}" destId="{1570D1DA-41FB-42A3-80A0-98EA4BCA862C}" srcOrd="0" destOrd="0" presId="urn:microsoft.com/office/officeart/2005/8/layout/lProcess2"/>
    <dgm:cxn modelId="{9D29D754-42A0-4E1C-B63C-0F1183EE3BC4}" type="presOf" srcId="{F1D33629-E315-4904-A201-40F498281369}" destId="{84A3B371-2AC2-4E9A-97E5-80FD429508C9}" srcOrd="0" destOrd="0" presId="urn:microsoft.com/office/officeart/2005/8/layout/lProcess2"/>
    <dgm:cxn modelId="{A3EDE574-8252-4335-AEE3-98E96DDA47DA}" srcId="{94403F87-3BE4-4E17-B8DF-484669D15B4C}" destId="{3E243B8C-C7CC-44B9-ACDB-93ABFB8F7D18}" srcOrd="0" destOrd="0" parTransId="{811E171A-76AF-4404-82CF-3BC6748CE202}" sibTransId="{5B778C28-17E0-4F1B-9D75-5833AAC5968E}"/>
    <dgm:cxn modelId="{0E248F55-175C-455B-A531-361312E4D933}" type="presOf" srcId="{022F6B02-A237-4F36-AFDE-A7A0184265BB}" destId="{B5BC5B17-403A-4CD2-B4D9-3DF638C88E31}" srcOrd="1" destOrd="0" presId="urn:microsoft.com/office/officeart/2005/8/layout/lProcess2"/>
    <dgm:cxn modelId="{1AAC1A56-E2A8-46E9-982C-3ACCC4CAF793}" type="presOf" srcId="{4A33976C-6296-4F09-9AB9-36F89BA80B96}" destId="{C4C728E6-469A-474E-ADC3-23A3400878DF}" srcOrd="0" destOrd="0" presId="urn:microsoft.com/office/officeart/2005/8/layout/lProcess2"/>
    <dgm:cxn modelId="{BFB85079-C80F-46BE-813A-37E1836A6CC6}" type="presOf" srcId="{0DA5CAC1-8796-47CB-8AA2-148CE0F1C11A}" destId="{A135070A-9F1F-4874-AD5F-6A2DD945B895}" srcOrd="1" destOrd="0" presId="urn:microsoft.com/office/officeart/2005/8/layout/lProcess2"/>
    <dgm:cxn modelId="{7C5B6D7C-185F-4DA8-9982-98C518D4FC6B}" srcId="{E4DF6738-7BE9-4180-8EDD-C63AFFD539FD}" destId="{C4DDDC8F-6883-4DA7-9790-649071AC5BC9}" srcOrd="4" destOrd="0" parTransId="{7CB7553F-F6E5-4E6E-B33F-680DE8ED29B7}" sibTransId="{6A834663-D754-493C-95F6-A49AFB49A761}"/>
    <dgm:cxn modelId="{11997D83-C38D-4C98-8E6D-CF818FCBD8D3}" srcId="{022F6B02-A237-4F36-AFDE-A7A0184265BB}" destId="{CDCBB2E6-7404-4F60-8B9E-A1C958B6576E}" srcOrd="0" destOrd="0" parTransId="{929630FF-7542-4658-A452-03348B67A0E0}" sibTransId="{94F157B7-FAD0-43BB-9A0C-9956892CDD85}"/>
    <dgm:cxn modelId="{2106BD88-E9C7-4FFF-B3F9-8BA17018A4F8}" type="presOf" srcId="{0DA5CAC1-8796-47CB-8AA2-148CE0F1C11A}" destId="{5D2350E3-AC2B-4ACF-985F-F9E852EA27C3}" srcOrd="0" destOrd="0" presId="urn:microsoft.com/office/officeart/2005/8/layout/lProcess2"/>
    <dgm:cxn modelId="{14E2E48E-2D02-469B-8E12-439108D1D536}" type="presOf" srcId="{DD25C324-EC6A-48F3-A86E-2BC30605D6EA}" destId="{62A4D2E0-FB76-496C-AC85-70C69C538E01}" srcOrd="1" destOrd="0" presId="urn:microsoft.com/office/officeart/2005/8/layout/lProcess2"/>
    <dgm:cxn modelId="{F0747E8F-5032-4E79-B406-0ADC39794F2B}" srcId="{022F6B02-A237-4F36-AFDE-A7A0184265BB}" destId="{550FACD5-780C-4834-8169-C995E4B802CD}" srcOrd="1" destOrd="0" parTransId="{A1A860BA-5543-4248-BCD9-C127B04B526B}" sibTransId="{877875B0-A19C-43F1-8429-130811E35BD5}"/>
    <dgm:cxn modelId="{940F8D90-D3AC-4E30-9CF1-451DB34D7191}" srcId="{9F47172E-D64D-4B8F-B66B-001493BE6EB2}" destId="{656E417F-B922-492B-8B50-04BD2701E3A3}" srcOrd="1" destOrd="0" parTransId="{6825A513-F8B9-4E65-A400-49C8FC8A521A}" sibTransId="{F3D0EE14-7BDD-49F8-B93C-EB83C63C8A33}"/>
    <dgm:cxn modelId="{8D1FE790-96ED-43D2-8EE4-B1BF3D2C8C6B}" type="presOf" srcId="{3F59814E-8897-4516-AA5A-328E063839F9}" destId="{C5C37899-B8AF-4F9A-BE32-AF208EF4AA2A}" srcOrd="0" destOrd="0" presId="urn:microsoft.com/office/officeart/2005/8/layout/lProcess2"/>
    <dgm:cxn modelId="{8AC9B292-5B5A-47DD-A16F-EA94A77A4DD5}" srcId="{C4DDDC8F-6883-4DA7-9790-649071AC5BC9}" destId="{4A6BB8D9-537D-4480-B0EA-30B43C52C704}" srcOrd="0" destOrd="0" parTransId="{D3387E79-D0BD-41D9-BF6B-B55AFECADC9F}" sibTransId="{C83A7F95-1B31-4C27-819E-4EA4560E28B3}"/>
    <dgm:cxn modelId="{F91E0D9B-53FC-4EBD-BCA1-8CFFAF74831D}" srcId="{9F47172E-D64D-4B8F-B66B-001493BE6EB2}" destId="{4E17B8F4-FBB4-4747-B01E-3267713ED545}" srcOrd="0" destOrd="0" parTransId="{F94FF532-7C6C-4425-87FE-15B10FF8F07A}" sibTransId="{FB41050E-0A18-40FE-BA8E-47A1EAB5732E}"/>
    <dgm:cxn modelId="{AAE908A2-7030-4AFA-A6E6-049530B154C2}" type="presOf" srcId="{C4DDDC8F-6883-4DA7-9790-649071AC5BC9}" destId="{33B86B25-012E-4E5E-A5C9-BB9A59097C4C}" srcOrd="1" destOrd="0" presId="urn:microsoft.com/office/officeart/2005/8/layout/lProcess2"/>
    <dgm:cxn modelId="{B91317A3-9043-4D6F-967F-67297F7F603B}" type="presOf" srcId="{4E17B8F4-FBB4-4747-B01E-3267713ED545}" destId="{BAB507CE-DF45-4161-AA5C-997A2BB2E3B4}" srcOrd="0" destOrd="0" presId="urn:microsoft.com/office/officeart/2005/8/layout/lProcess2"/>
    <dgm:cxn modelId="{A9650AA6-4199-498F-B93D-E678F58C4772}" type="presOf" srcId="{3E243B8C-C7CC-44B9-ACDB-93ABFB8F7D18}" destId="{CDCE9B4C-96E3-43A4-A6B6-43C6A1E7C567}" srcOrd="0" destOrd="0" presId="urn:microsoft.com/office/officeart/2005/8/layout/lProcess2"/>
    <dgm:cxn modelId="{DEF374AA-EE23-4DA8-A557-F9DF4C7B298C}" type="presOf" srcId="{E4DF6738-7BE9-4180-8EDD-C63AFFD539FD}" destId="{E849F63B-2CCD-4167-B794-7881A01D3433}" srcOrd="0" destOrd="0" presId="urn:microsoft.com/office/officeart/2005/8/layout/lProcess2"/>
    <dgm:cxn modelId="{AE87C0C7-8E94-49FC-8C14-829616EEFC16}" srcId="{E4DF6738-7BE9-4180-8EDD-C63AFFD539FD}" destId="{DD25C324-EC6A-48F3-A86E-2BC30605D6EA}" srcOrd="0" destOrd="0" parTransId="{DC01463B-743F-49F0-ABBC-40297A2DC7E5}" sibTransId="{6EA30F1A-B36E-44E5-A640-ED24B900134C}"/>
    <dgm:cxn modelId="{D766E5C8-CC00-4F4E-9A5E-DB4166A3C901}" srcId="{DD25C324-EC6A-48F3-A86E-2BC30605D6EA}" destId="{F68AD6C1-6B91-4790-B287-424DD2C35B64}" srcOrd="0" destOrd="0" parTransId="{014A7971-A2D8-4DD8-98D6-75127E152E0F}" sibTransId="{9A80049A-83B3-4414-A9C8-E1A6783254B6}"/>
    <dgm:cxn modelId="{5F52F5C9-A9BD-49DC-BB6B-D90C359D4A48}" type="presOf" srcId="{4F691389-5B99-46C0-8664-0885DE091C36}" destId="{1F5DAFAC-10AD-4F27-892B-3AE08BEC400A}" srcOrd="0" destOrd="0" presId="urn:microsoft.com/office/officeart/2005/8/layout/lProcess2"/>
    <dgm:cxn modelId="{6AA513CC-1B58-4054-92E5-93BC4005E9AF}" type="presOf" srcId="{D92CCF51-D0D6-492C-A7F0-968AF5B32DFC}" destId="{087FD7FD-2CFE-4BC8-8815-2B11C636E98A}" srcOrd="0" destOrd="0" presId="urn:microsoft.com/office/officeart/2005/8/layout/lProcess2"/>
    <dgm:cxn modelId="{4BC20AD3-D1A2-45BB-8125-B0C2B66C061D}" type="presOf" srcId="{94403F87-3BE4-4E17-B8DF-484669D15B4C}" destId="{32314D03-F79D-47C2-ADB9-DA0CCC76FF78}" srcOrd="0" destOrd="0" presId="urn:microsoft.com/office/officeart/2005/8/layout/lProcess2"/>
    <dgm:cxn modelId="{F0174DD6-4C6C-4946-B323-B5B840C7ACD7}" srcId="{DD25C324-EC6A-48F3-A86E-2BC30605D6EA}" destId="{4F691389-5B99-46C0-8664-0885DE091C36}" srcOrd="2" destOrd="0" parTransId="{AEE928FE-750C-41BF-B77F-47EF23077378}" sibTransId="{A4BE61FC-F7C1-4D30-ADF3-E76ECFF58E9F}"/>
    <dgm:cxn modelId="{18F6EAD8-4835-4C59-A93D-20E019978298}" type="presOf" srcId="{4C2E421A-5C38-41B6-ABC5-76954525A35B}" destId="{97116532-F060-4B24-AD79-3D914F44CF54}" srcOrd="0" destOrd="0" presId="urn:microsoft.com/office/officeart/2005/8/layout/lProcess2"/>
    <dgm:cxn modelId="{94EFCAD9-4B2C-4107-96B9-85BA9705DA8A}" srcId="{0DA5CAC1-8796-47CB-8AA2-148CE0F1C11A}" destId="{153F8178-A28F-4B03-B893-EA36CE1A6A33}" srcOrd="0" destOrd="0" parTransId="{DD02C5A9-007B-4F3A-8DB5-6B10D1917670}" sibTransId="{2EC7CB24-6251-4B5C-B291-EE95E6C550B4}"/>
    <dgm:cxn modelId="{6A6C1BDE-08E9-4838-9DFF-EF5973ED3036}" srcId="{E4DF6738-7BE9-4180-8EDD-C63AFFD539FD}" destId="{9F47172E-D64D-4B8F-B66B-001493BE6EB2}" srcOrd="1" destOrd="0" parTransId="{3060ABBB-E414-44E5-BF4E-7AE802201915}" sibTransId="{4EE9ADF4-8C7B-49F1-99D1-0EB94C9E1243}"/>
    <dgm:cxn modelId="{3B5C7DEE-8FC0-48E2-9408-1D2870BFE167}" type="presOf" srcId="{550FACD5-780C-4834-8169-C995E4B802CD}" destId="{F1B3EBE6-C9D4-409A-8B8F-19F6F8487529}" srcOrd="0" destOrd="0" presId="urn:microsoft.com/office/officeart/2005/8/layout/lProcess2"/>
    <dgm:cxn modelId="{DFBB41F3-1AF3-4E5C-803F-E766B57C5A03}" type="presOf" srcId="{4A6BB8D9-537D-4480-B0EA-30B43C52C704}" destId="{F3F870B8-5FA6-4EF3-BD17-F7F078344306}" srcOrd="0" destOrd="0" presId="urn:microsoft.com/office/officeart/2005/8/layout/lProcess2"/>
    <dgm:cxn modelId="{DE2ED8F3-1512-4986-8F52-6FDE9F6D4A84}" srcId="{94403F87-3BE4-4E17-B8DF-484669D15B4C}" destId="{21CA2AAA-6B0D-403A-91A8-7A188770D8A6}" srcOrd="2" destOrd="0" parTransId="{0F9AC99A-A370-4218-89A1-660A8B948D49}" sibTransId="{CA324A27-0D4C-4FE2-8449-82D1D8752B0D}"/>
    <dgm:cxn modelId="{642161FF-286E-4478-90DC-E8F37F6458A2}" type="presOf" srcId="{F68AD6C1-6B91-4790-B287-424DD2C35B64}" destId="{B169B818-F855-4219-BF65-0C1D83C261AE}" srcOrd="0" destOrd="0" presId="urn:microsoft.com/office/officeart/2005/8/layout/lProcess2"/>
    <dgm:cxn modelId="{57A1A2FF-A733-4E8E-8136-B1AAE3A53E6F}" srcId="{DD25C324-EC6A-48F3-A86E-2BC30605D6EA}" destId="{3F59814E-8897-4516-AA5A-328E063839F9}" srcOrd="1" destOrd="0" parTransId="{B5A2C945-A1B9-4242-BC79-9B52557FEF41}" sibTransId="{A78C89D2-B9F6-464B-AF8E-B5E3647FC93E}"/>
    <dgm:cxn modelId="{6FC2105F-AF7D-4EAD-A1F6-781F9B624E0C}" type="presParOf" srcId="{E849F63B-2CCD-4167-B794-7881A01D3433}" destId="{94F50DBB-6C64-482B-AD0E-2484C11B3D37}" srcOrd="0" destOrd="0" presId="urn:microsoft.com/office/officeart/2005/8/layout/lProcess2"/>
    <dgm:cxn modelId="{C1709D48-BA2A-43C9-AD9B-34F3F0E027F9}" type="presParOf" srcId="{94F50DBB-6C64-482B-AD0E-2484C11B3D37}" destId="{529D8B30-CA75-4AD0-A493-C891AEE797C3}" srcOrd="0" destOrd="0" presId="urn:microsoft.com/office/officeart/2005/8/layout/lProcess2"/>
    <dgm:cxn modelId="{0D1B9809-EA6E-4EC9-8D6E-6ECED7E239FD}" type="presParOf" srcId="{94F50DBB-6C64-482B-AD0E-2484C11B3D37}" destId="{62A4D2E0-FB76-496C-AC85-70C69C538E01}" srcOrd="1" destOrd="0" presId="urn:microsoft.com/office/officeart/2005/8/layout/lProcess2"/>
    <dgm:cxn modelId="{C84B1BEB-89F2-4A27-820A-6FB7720CE925}" type="presParOf" srcId="{94F50DBB-6C64-482B-AD0E-2484C11B3D37}" destId="{BD5A81D5-AB32-43DD-B29C-0EF6935D28C8}" srcOrd="2" destOrd="0" presId="urn:microsoft.com/office/officeart/2005/8/layout/lProcess2"/>
    <dgm:cxn modelId="{5E9C4C42-5531-4D4D-BFF0-C55227409597}" type="presParOf" srcId="{BD5A81D5-AB32-43DD-B29C-0EF6935D28C8}" destId="{6D0F5431-46B5-4374-9A1F-972A325E289D}" srcOrd="0" destOrd="0" presId="urn:microsoft.com/office/officeart/2005/8/layout/lProcess2"/>
    <dgm:cxn modelId="{305FA404-FC6E-411C-9C4F-069E5339E8F7}" type="presParOf" srcId="{6D0F5431-46B5-4374-9A1F-972A325E289D}" destId="{B169B818-F855-4219-BF65-0C1D83C261AE}" srcOrd="0" destOrd="0" presId="urn:microsoft.com/office/officeart/2005/8/layout/lProcess2"/>
    <dgm:cxn modelId="{6B8253B5-D089-48C9-B15B-D240C3E53A23}" type="presParOf" srcId="{6D0F5431-46B5-4374-9A1F-972A325E289D}" destId="{32B521E4-91A0-4CC0-A286-0EFD0A4BB316}" srcOrd="1" destOrd="0" presId="urn:microsoft.com/office/officeart/2005/8/layout/lProcess2"/>
    <dgm:cxn modelId="{D702E0F9-31E9-4D06-8BA8-17EBE20454B5}" type="presParOf" srcId="{6D0F5431-46B5-4374-9A1F-972A325E289D}" destId="{C5C37899-B8AF-4F9A-BE32-AF208EF4AA2A}" srcOrd="2" destOrd="0" presId="urn:microsoft.com/office/officeart/2005/8/layout/lProcess2"/>
    <dgm:cxn modelId="{397BD874-6855-43A7-9879-AB3954F13813}" type="presParOf" srcId="{6D0F5431-46B5-4374-9A1F-972A325E289D}" destId="{4F5CFEF8-E1DF-4DE5-A0C0-5A7E19CF4894}" srcOrd="3" destOrd="0" presId="urn:microsoft.com/office/officeart/2005/8/layout/lProcess2"/>
    <dgm:cxn modelId="{4A048201-A784-490F-BCA0-A466FCE48835}" type="presParOf" srcId="{6D0F5431-46B5-4374-9A1F-972A325E289D}" destId="{1F5DAFAC-10AD-4F27-892B-3AE08BEC400A}" srcOrd="4" destOrd="0" presId="urn:microsoft.com/office/officeart/2005/8/layout/lProcess2"/>
    <dgm:cxn modelId="{00F45C28-F5EF-4485-BC47-1CA0B2CEF53D}" type="presParOf" srcId="{E849F63B-2CCD-4167-B794-7881A01D3433}" destId="{77DC78B7-295B-40A8-9348-ACCC787A85F6}" srcOrd="1" destOrd="0" presId="urn:microsoft.com/office/officeart/2005/8/layout/lProcess2"/>
    <dgm:cxn modelId="{7F717087-75C8-45DA-B4E8-1017B14062FA}" type="presParOf" srcId="{E849F63B-2CCD-4167-B794-7881A01D3433}" destId="{0445B748-721C-490C-9A9B-3D59458F4FC8}" srcOrd="2" destOrd="0" presId="urn:microsoft.com/office/officeart/2005/8/layout/lProcess2"/>
    <dgm:cxn modelId="{4EB86F17-AE09-4524-B230-E17FDE48AD8B}" type="presParOf" srcId="{0445B748-721C-490C-9A9B-3D59458F4FC8}" destId="{F2CF9521-7A64-4744-BF22-B393D3DA057D}" srcOrd="0" destOrd="0" presId="urn:microsoft.com/office/officeart/2005/8/layout/lProcess2"/>
    <dgm:cxn modelId="{B2B7A212-B855-46AF-9D09-A9B77B9CBD62}" type="presParOf" srcId="{0445B748-721C-490C-9A9B-3D59458F4FC8}" destId="{6465BB91-6BFD-405C-8C55-3D73A9FC9C48}" srcOrd="1" destOrd="0" presId="urn:microsoft.com/office/officeart/2005/8/layout/lProcess2"/>
    <dgm:cxn modelId="{22AC394E-C1F4-4AB7-9EB9-C1975CF1A0E8}" type="presParOf" srcId="{0445B748-721C-490C-9A9B-3D59458F4FC8}" destId="{F41770B9-735B-45E0-A15A-AF0E8D4C3C46}" srcOrd="2" destOrd="0" presId="urn:microsoft.com/office/officeart/2005/8/layout/lProcess2"/>
    <dgm:cxn modelId="{399B0658-A647-4E56-B8D1-1684AD9A10EB}" type="presParOf" srcId="{F41770B9-735B-45E0-A15A-AF0E8D4C3C46}" destId="{576F243D-7E04-4DA4-A897-44A41D0C28DF}" srcOrd="0" destOrd="0" presId="urn:microsoft.com/office/officeart/2005/8/layout/lProcess2"/>
    <dgm:cxn modelId="{79DD4C46-0769-4DEF-9254-A30D9963EF3B}" type="presParOf" srcId="{576F243D-7E04-4DA4-A897-44A41D0C28DF}" destId="{BAB507CE-DF45-4161-AA5C-997A2BB2E3B4}" srcOrd="0" destOrd="0" presId="urn:microsoft.com/office/officeart/2005/8/layout/lProcess2"/>
    <dgm:cxn modelId="{B0F142C3-B40C-47D6-BF6B-C2EBE8F02C4F}" type="presParOf" srcId="{576F243D-7E04-4DA4-A897-44A41D0C28DF}" destId="{E587542B-890C-4225-A886-34A012762A15}" srcOrd="1" destOrd="0" presId="urn:microsoft.com/office/officeart/2005/8/layout/lProcess2"/>
    <dgm:cxn modelId="{6E8F18EC-C8D6-46FC-820E-497F6A57E2C0}" type="presParOf" srcId="{576F243D-7E04-4DA4-A897-44A41D0C28DF}" destId="{9A053316-4148-4D2D-B061-848A5E1D27C7}" srcOrd="2" destOrd="0" presId="urn:microsoft.com/office/officeart/2005/8/layout/lProcess2"/>
    <dgm:cxn modelId="{4DFCA66F-69E2-423D-94D2-1197F041E16A}" type="presParOf" srcId="{576F243D-7E04-4DA4-A897-44A41D0C28DF}" destId="{CDC559B2-1B66-4BBC-83CB-FFEB7ADCD5B0}" srcOrd="3" destOrd="0" presId="urn:microsoft.com/office/officeart/2005/8/layout/lProcess2"/>
    <dgm:cxn modelId="{C261FF7A-3B8D-46BA-94C5-E10D017C88B2}" type="presParOf" srcId="{576F243D-7E04-4DA4-A897-44A41D0C28DF}" destId="{6CA66E4D-D82C-4E3C-8758-28C9B050158D}" srcOrd="4" destOrd="0" presId="urn:microsoft.com/office/officeart/2005/8/layout/lProcess2"/>
    <dgm:cxn modelId="{895D3EA3-2DC1-4E6D-89B9-0E4A9573F366}" type="presParOf" srcId="{E849F63B-2CCD-4167-B794-7881A01D3433}" destId="{ADBF323E-2B7B-4CFC-8B6A-B07A329F95B0}" srcOrd="3" destOrd="0" presId="urn:microsoft.com/office/officeart/2005/8/layout/lProcess2"/>
    <dgm:cxn modelId="{C71064B0-E334-4BD8-B120-E6AE1C47BEBE}" type="presParOf" srcId="{E849F63B-2CCD-4167-B794-7881A01D3433}" destId="{5DDC8C4E-28FF-4D40-9298-DD29564269FC}" srcOrd="4" destOrd="0" presId="urn:microsoft.com/office/officeart/2005/8/layout/lProcess2"/>
    <dgm:cxn modelId="{95119E26-4EAE-4B68-8603-FECB8F195FC3}" type="presParOf" srcId="{5DDC8C4E-28FF-4D40-9298-DD29564269FC}" destId="{27738E6E-3987-4EC9-9680-A37CFEA19A99}" srcOrd="0" destOrd="0" presId="urn:microsoft.com/office/officeart/2005/8/layout/lProcess2"/>
    <dgm:cxn modelId="{7B550A94-10D8-4003-9442-733016F94ED3}" type="presParOf" srcId="{5DDC8C4E-28FF-4D40-9298-DD29564269FC}" destId="{B5BC5B17-403A-4CD2-B4D9-3DF638C88E31}" srcOrd="1" destOrd="0" presId="urn:microsoft.com/office/officeart/2005/8/layout/lProcess2"/>
    <dgm:cxn modelId="{E0200EE1-631E-4AD7-A17D-D5A91D807DB8}" type="presParOf" srcId="{5DDC8C4E-28FF-4D40-9298-DD29564269FC}" destId="{6C168A26-1152-4414-A91B-0491968134F1}" srcOrd="2" destOrd="0" presId="urn:microsoft.com/office/officeart/2005/8/layout/lProcess2"/>
    <dgm:cxn modelId="{D6BE5433-7976-42F9-B95E-705A16A14060}" type="presParOf" srcId="{6C168A26-1152-4414-A91B-0491968134F1}" destId="{072262B1-8C0D-4819-9504-FA35B507A680}" srcOrd="0" destOrd="0" presId="urn:microsoft.com/office/officeart/2005/8/layout/lProcess2"/>
    <dgm:cxn modelId="{1693EECF-861F-4C2D-86DF-D5D281456453}" type="presParOf" srcId="{072262B1-8C0D-4819-9504-FA35B507A680}" destId="{502F01E2-0CD2-496E-8366-057B0F4520E3}" srcOrd="0" destOrd="0" presId="urn:microsoft.com/office/officeart/2005/8/layout/lProcess2"/>
    <dgm:cxn modelId="{EA06164E-1FE7-47F9-93A5-97172145D1CE}" type="presParOf" srcId="{072262B1-8C0D-4819-9504-FA35B507A680}" destId="{95AF356C-FDA8-4363-886A-93AE48A62F55}" srcOrd="1" destOrd="0" presId="urn:microsoft.com/office/officeart/2005/8/layout/lProcess2"/>
    <dgm:cxn modelId="{923FB13A-FDAF-486B-A061-FFF62061C770}" type="presParOf" srcId="{072262B1-8C0D-4819-9504-FA35B507A680}" destId="{F1B3EBE6-C9D4-409A-8B8F-19F6F8487529}" srcOrd="2" destOrd="0" presId="urn:microsoft.com/office/officeart/2005/8/layout/lProcess2"/>
    <dgm:cxn modelId="{36C4E653-6F43-4BE4-BF76-833BD59314B0}" type="presParOf" srcId="{072262B1-8C0D-4819-9504-FA35B507A680}" destId="{DD962D0D-C4D6-4AFE-BE27-7FA1FE580754}" srcOrd="3" destOrd="0" presId="urn:microsoft.com/office/officeart/2005/8/layout/lProcess2"/>
    <dgm:cxn modelId="{516F416B-9A31-4831-9D84-C543BE5F3FA5}" type="presParOf" srcId="{072262B1-8C0D-4819-9504-FA35B507A680}" destId="{C4C728E6-469A-474E-ADC3-23A3400878DF}" srcOrd="4" destOrd="0" presId="urn:microsoft.com/office/officeart/2005/8/layout/lProcess2"/>
    <dgm:cxn modelId="{DFBEC450-4A49-4434-8673-BF20CFB555A3}" type="presParOf" srcId="{E849F63B-2CCD-4167-B794-7881A01D3433}" destId="{6E9C5E8A-3B8D-47FF-B7AE-22DCBEA4BC47}" srcOrd="5" destOrd="0" presId="urn:microsoft.com/office/officeart/2005/8/layout/lProcess2"/>
    <dgm:cxn modelId="{F6E1DC11-8A19-4642-A55A-D232DD9A5E23}" type="presParOf" srcId="{E849F63B-2CCD-4167-B794-7881A01D3433}" destId="{CB111BCA-B223-4B0F-A468-797095F61779}" srcOrd="6" destOrd="0" presId="urn:microsoft.com/office/officeart/2005/8/layout/lProcess2"/>
    <dgm:cxn modelId="{D1E93D68-7433-4128-ADE9-6001D7C93C98}" type="presParOf" srcId="{CB111BCA-B223-4B0F-A468-797095F61779}" destId="{5D2350E3-AC2B-4ACF-985F-F9E852EA27C3}" srcOrd="0" destOrd="0" presId="urn:microsoft.com/office/officeart/2005/8/layout/lProcess2"/>
    <dgm:cxn modelId="{9AADA013-8A27-4A3A-B04A-0D7488D7DF6A}" type="presParOf" srcId="{CB111BCA-B223-4B0F-A468-797095F61779}" destId="{A135070A-9F1F-4874-AD5F-6A2DD945B895}" srcOrd="1" destOrd="0" presId="urn:microsoft.com/office/officeart/2005/8/layout/lProcess2"/>
    <dgm:cxn modelId="{CD72FB62-B12A-4829-8321-FBA9C488B8C5}" type="presParOf" srcId="{CB111BCA-B223-4B0F-A468-797095F61779}" destId="{DBBE0FD4-F955-42AE-950E-C47642FD9299}" srcOrd="2" destOrd="0" presId="urn:microsoft.com/office/officeart/2005/8/layout/lProcess2"/>
    <dgm:cxn modelId="{EB5F3D08-CB4D-4459-AB63-5D59E1D1ABAE}" type="presParOf" srcId="{DBBE0FD4-F955-42AE-950E-C47642FD9299}" destId="{F3B78EC7-11F8-4D89-81E2-CFF6CDB66AFF}" srcOrd="0" destOrd="0" presId="urn:microsoft.com/office/officeart/2005/8/layout/lProcess2"/>
    <dgm:cxn modelId="{754AF1FE-AA45-45EF-BD18-91F05718A3B0}" type="presParOf" srcId="{F3B78EC7-11F8-4D89-81E2-CFF6CDB66AFF}" destId="{F7111DFE-28DF-45B1-A24E-2AB80EB903CD}" srcOrd="0" destOrd="0" presId="urn:microsoft.com/office/officeart/2005/8/layout/lProcess2"/>
    <dgm:cxn modelId="{139ADD34-2F70-4F6C-BE3C-079C0F71EFD2}" type="presParOf" srcId="{F3B78EC7-11F8-4D89-81E2-CFF6CDB66AFF}" destId="{8D5C88B8-EA18-4998-8593-A4678A232030}" srcOrd="1" destOrd="0" presId="urn:microsoft.com/office/officeart/2005/8/layout/lProcess2"/>
    <dgm:cxn modelId="{41599139-FF87-4224-88CB-E9E0276F5670}" type="presParOf" srcId="{F3B78EC7-11F8-4D89-81E2-CFF6CDB66AFF}" destId="{97116532-F060-4B24-AD79-3D914F44CF54}" srcOrd="2" destOrd="0" presId="urn:microsoft.com/office/officeart/2005/8/layout/lProcess2"/>
    <dgm:cxn modelId="{FB14198D-7DD5-4D21-9A40-79E9F403FF20}" type="presParOf" srcId="{F3B78EC7-11F8-4D89-81E2-CFF6CDB66AFF}" destId="{C2141D19-601B-4566-AF9E-A4B6EACD341B}" srcOrd="3" destOrd="0" presId="urn:microsoft.com/office/officeart/2005/8/layout/lProcess2"/>
    <dgm:cxn modelId="{FB0A5CD4-BF47-4556-91BB-1958374AF65C}" type="presParOf" srcId="{F3B78EC7-11F8-4D89-81E2-CFF6CDB66AFF}" destId="{087FD7FD-2CFE-4BC8-8815-2B11C636E98A}" srcOrd="4" destOrd="0" presId="urn:microsoft.com/office/officeart/2005/8/layout/lProcess2"/>
    <dgm:cxn modelId="{3A6D9DF3-2FEC-49F2-AEB4-3BA94AAAE624}" type="presParOf" srcId="{E849F63B-2CCD-4167-B794-7881A01D3433}" destId="{62D3F28C-BCCB-4479-ABCA-57491DC71BF9}" srcOrd="7" destOrd="0" presId="urn:microsoft.com/office/officeart/2005/8/layout/lProcess2"/>
    <dgm:cxn modelId="{43C522AC-5DA7-4EC9-85C6-4BB42E93B0F9}" type="presParOf" srcId="{E849F63B-2CCD-4167-B794-7881A01D3433}" destId="{3E51C192-13F5-4BE3-B706-D684CE4A995A}" srcOrd="8" destOrd="0" presId="urn:microsoft.com/office/officeart/2005/8/layout/lProcess2"/>
    <dgm:cxn modelId="{A84CCD29-53F1-47DE-8625-80F4C1107639}" type="presParOf" srcId="{3E51C192-13F5-4BE3-B706-D684CE4A995A}" destId="{20D67BA4-6824-4812-BAAF-AC69F3CA1EF1}" srcOrd="0" destOrd="0" presId="urn:microsoft.com/office/officeart/2005/8/layout/lProcess2"/>
    <dgm:cxn modelId="{E0FD9F31-203B-42D1-9103-415B8FE91F9B}" type="presParOf" srcId="{3E51C192-13F5-4BE3-B706-D684CE4A995A}" destId="{33B86B25-012E-4E5E-A5C9-BB9A59097C4C}" srcOrd="1" destOrd="0" presId="urn:microsoft.com/office/officeart/2005/8/layout/lProcess2"/>
    <dgm:cxn modelId="{85C67846-8BE5-4961-837B-B7EFA8DD4786}" type="presParOf" srcId="{3E51C192-13F5-4BE3-B706-D684CE4A995A}" destId="{C9431DDF-00A9-4BE2-B984-DFC67313937A}" srcOrd="2" destOrd="0" presId="urn:microsoft.com/office/officeart/2005/8/layout/lProcess2"/>
    <dgm:cxn modelId="{EA693BE4-1BF4-411D-B530-A97F7701132E}" type="presParOf" srcId="{C9431DDF-00A9-4BE2-B984-DFC67313937A}" destId="{A6EED3BC-7665-49A4-A0C7-4FC787950C45}" srcOrd="0" destOrd="0" presId="urn:microsoft.com/office/officeart/2005/8/layout/lProcess2"/>
    <dgm:cxn modelId="{7EF56C34-2A9D-42CD-A04F-0D22EE1AA328}" type="presParOf" srcId="{A6EED3BC-7665-49A4-A0C7-4FC787950C45}" destId="{F3F870B8-5FA6-4EF3-BD17-F7F078344306}" srcOrd="0" destOrd="0" presId="urn:microsoft.com/office/officeart/2005/8/layout/lProcess2"/>
    <dgm:cxn modelId="{ED744ADB-3293-4CFF-950B-6DD9AA1DEA80}" type="presParOf" srcId="{A6EED3BC-7665-49A4-A0C7-4FC787950C45}" destId="{9A02A341-B32F-4CBB-8D6C-5765D9A08668}" srcOrd="1" destOrd="0" presId="urn:microsoft.com/office/officeart/2005/8/layout/lProcess2"/>
    <dgm:cxn modelId="{6A1A0097-0AA5-4AE2-8DE1-9B76F3123010}" type="presParOf" srcId="{A6EED3BC-7665-49A4-A0C7-4FC787950C45}" destId="{33743156-D097-4C42-9FC5-7CFE6990DE81}" srcOrd="2" destOrd="0" presId="urn:microsoft.com/office/officeart/2005/8/layout/lProcess2"/>
    <dgm:cxn modelId="{A262EA62-417A-45FD-9CA2-38531193518A}" type="presParOf" srcId="{A6EED3BC-7665-49A4-A0C7-4FC787950C45}" destId="{ACCDA148-D664-4687-BCAB-AFAA6386D5A7}" srcOrd="3" destOrd="0" presId="urn:microsoft.com/office/officeart/2005/8/layout/lProcess2"/>
    <dgm:cxn modelId="{52FDC796-4911-4605-949E-B3C37AA8EA88}" type="presParOf" srcId="{A6EED3BC-7665-49A4-A0C7-4FC787950C45}" destId="{1570D1DA-41FB-42A3-80A0-98EA4BCA862C}" srcOrd="4" destOrd="0" presId="urn:microsoft.com/office/officeart/2005/8/layout/lProcess2"/>
    <dgm:cxn modelId="{D52DA8E2-F379-4033-9280-2FB4A3A854FE}" type="presParOf" srcId="{E849F63B-2CCD-4167-B794-7881A01D3433}" destId="{9D883FDB-D864-48DA-9181-D768DBDB19B1}" srcOrd="9" destOrd="0" presId="urn:microsoft.com/office/officeart/2005/8/layout/lProcess2"/>
    <dgm:cxn modelId="{F9D38F5E-94A3-43F5-A1DE-894B23B6CEDD}" type="presParOf" srcId="{E849F63B-2CCD-4167-B794-7881A01D3433}" destId="{7D99E44B-D60F-4EA5-AE1D-F651B428C033}" srcOrd="10" destOrd="0" presId="urn:microsoft.com/office/officeart/2005/8/layout/lProcess2"/>
    <dgm:cxn modelId="{A833DD78-89E5-4ADB-9036-6C4BA9E6BC18}" type="presParOf" srcId="{7D99E44B-D60F-4EA5-AE1D-F651B428C033}" destId="{32314D03-F79D-47C2-ADB9-DA0CCC76FF78}" srcOrd="0" destOrd="0" presId="urn:microsoft.com/office/officeart/2005/8/layout/lProcess2"/>
    <dgm:cxn modelId="{C6C49B77-30B1-4EC2-85EE-4846A431C8B4}" type="presParOf" srcId="{7D99E44B-D60F-4EA5-AE1D-F651B428C033}" destId="{083D6BFD-90EA-497D-8771-CC22F2808E21}" srcOrd="1" destOrd="0" presId="urn:microsoft.com/office/officeart/2005/8/layout/lProcess2"/>
    <dgm:cxn modelId="{A449A177-ACFD-4A17-8CE7-C7E71C268A4F}" type="presParOf" srcId="{7D99E44B-D60F-4EA5-AE1D-F651B428C033}" destId="{47FCAFFD-330B-424A-AEA2-26C85FC100CF}" srcOrd="2" destOrd="0" presId="urn:microsoft.com/office/officeart/2005/8/layout/lProcess2"/>
    <dgm:cxn modelId="{BFD8DC4B-A1F0-433F-AEDC-93378CC855BE}" type="presParOf" srcId="{47FCAFFD-330B-424A-AEA2-26C85FC100CF}" destId="{A2539C97-38AC-4291-B087-1344B6AC1836}" srcOrd="0" destOrd="0" presId="urn:microsoft.com/office/officeart/2005/8/layout/lProcess2"/>
    <dgm:cxn modelId="{66951EAA-B237-452F-B1E2-7452FCF3D0C5}" type="presParOf" srcId="{A2539C97-38AC-4291-B087-1344B6AC1836}" destId="{CDCE9B4C-96E3-43A4-A6B6-43C6A1E7C567}" srcOrd="0" destOrd="0" presId="urn:microsoft.com/office/officeart/2005/8/layout/lProcess2"/>
    <dgm:cxn modelId="{1B590455-60F3-42A5-BB72-D8809C0986C9}" type="presParOf" srcId="{A2539C97-38AC-4291-B087-1344B6AC1836}" destId="{1EECFDC4-262F-46E5-891F-7F87DA252FB6}" srcOrd="1" destOrd="0" presId="urn:microsoft.com/office/officeart/2005/8/layout/lProcess2"/>
    <dgm:cxn modelId="{A3C7FB44-4EC7-486C-9E0F-E81F3E27924A}" type="presParOf" srcId="{A2539C97-38AC-4291-B087-1344B6AC1836}" destId="{84A3B371-2AC2-4E9A-97E5-80FD429508C9}" srcOrd="2" destOrd="0" presId="urn:microsoft.com/office/officeart/2005/8/layout/lProcess2"/>
    <dgm:cxn modelId="{992C1AFE-21DC-4057-9F00-63F78F5FE81D}" type="presParOf" srcId="{A2539C97-38AC-4291-B087-1344B6AC1836}" destId="{54836A4A-1DBC-4D6E-B6D1-76D5DB77F6DB}" srcOrd="3" destOrd="0" presId="urn:microsoft.com/office/officeart/2005/8/layout/lProcess2"/>
    <dgm:cxn modelId="{1C7D2FD1-936E-4396-8D82-5747E7528479}" type="presParOf" srcId="{A2539C97-38AC-4291-B087-1344B6AC1836}" destId="{2089CD45-41ED-4639-AB0E-C17FAC0AAB33}"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D8B30-CA75-4AD0-A493-C891AEE797C3}">
      <dsp:nvSpPr>
        <dsp:cNvPr id="0" name=""/>
        <dsp:cNvSpPr/>
      </dsp:nvSpPr>
      <dsp:spPr>
        <a:xfrm>
          <a:off x="1276" y="0"/>
          <a:ext cx="504463" cy="1428535"/>
        </a:xfrm>
        <a:prstGeom prst="roundRect">
          <a:avLst>
            <a:gd name="adj" fmla="val 10000"/>
          </a:avLst>
        </a:prstGeom>
        <a:solidFill>
          <a:sysClr val="window" lastClr="FFFFFF">
            <a:lumMod val="85000"/>
          </a:sys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002060"/>
              </a:solidFill>
              <a:latin typeface="Arial"/>
              <a:ea typeface="+mn-ea"/>
              <a:cs typeface="+mn-cs"/>
            </a:rPr>
            <a:t>Task 1</a:t>
          </a:r>
        </a:p>
      </dsp:txBody>
      <dsp:txXfrm>
        <a:off x="13828" y="12552"/>
        <a:ext cx="479359" cy="403456"/>
      </dsp:txXfrm>
    </dsp:sp>
    <dsp:sp modelId="{B169B818-F855-4219-BF65-0C1D83C261AE}">
      <dsp:nvSpPr>
        <dsp:cNvPr id="0" name=""/>
        <dsp:cNvSpPr/>
      </dsp:nvSpPr>
      <dsp:spPr>
        <a:xfrm>
          <a:off x="73271" y="428590"/>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P1</a:t>
          </a:r>
        </a:p>
      </dsp:txBody>
      <dsp:txXfrm>
        <a:off x="81722" y="437041"/>
        <a:ext cx="343571" cy="271644"/>
      </dsp:txXfrm>
    </dsp:sp>
    <dsp:sp modelId="{C5C37899-B8AF-4F9A-BE32-AF208EF4AA2A}">
      <dsp:nvSpPr>
        <dsp:cNvPr id="0" name=""/>
        <dsp:cNvSpPr/>
      </dsp:nvSpPr>
      <dsp:spPr>
        <a:xfrm>
          <a:off x="73271" y="74856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P2</a:t>
          </a:r>
        </a:p>
      </dsp:txBody>
      <dsp:txXfrm>
        <a:off x="81722" y="757012"/>
        <a:ext cx="343571" cy="271644"/>
      </dsp:txXfrm>
    </dsp:sp>
    <dsp:sp modelId="{1F5DAFAC-10AD-4F27-892B-3AE08BEC400A}">
      <dsp:nvSpPr>
        <dsp:cNvPr id="0" name=""/>
        <dsp:cNvSpPr/>
      </dsp:nvSpPr>
      <dsp:spPr>
        <a:xfrm>
          <a:off x="73271" y="106853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P3</a:t>
          </a:r>
        </a:p>
      </dsp:txBody>
      <dsp:txXfrm>
        <a:off x="81722" y="1076982"/>
        <a:ext cx="343571" cy="271644"/>
      </dsp:txXfrm>
    </dsp:sp>
    <dsp:sp modelId="{F2CF9521-7A64-4744-BF22-B393D3DA057D}">
      <dsp:nvSpPr>
        <dsp:cNvPr id="0" name=""/>
        <dsp:cNvSpPr/>
      </dsp:nvSpPr>
      <dsp:spPr>
        <a:xfrm>
          <a:off x="543575" y="0"/>
          <a:ext cx="504463" cy="1428535"/>
        </a:xfrm>
        <a:prstGeom prst="roundRect">
          <a:avLst>
            <a:gd name="adj" fmla="val 10000"/>
          </a:avLst>
        </a:prstGeom>
        <a:solidFill>
          <a:sysClr val="window" lastClr="FFFFFF">
            <a:lumMod val="85000"/>
          </a:sys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002060"/>
              </a:solidFill>
              <a:latin typeface="Arial"/>
              <a:ea typeface="+mn-ea"/>
              <a:cs typeface="+mn-cs"/>
            </a:rPr>
            <a:t>Task 2</a:t>
          </a:r>
        </a:p>
      </dsp:txBody>
      <dsp:txXfrm>
        <a:off x="556127" y="12552"/>
        <a:ext cx="479359" cy="403456"/>
      </dsp:txXfrm>
    </dsp:sp>
    <dsp:sp modelId="{BAB507CE-DF45-4161-AA5C-997A2BB2E3B4}">
      <dsp:nvSpPr>
        <dsp:cNvPr id="0" name=""/>
        <dsp:cNvSpPr/>
      </dsp:nvSpPr>
      <dsp:spPr>
        <a:xfrm>
          <a:off x="615570" y="428590"/>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P1</a:t>
          </a:r>
        </a:p>
      </dsp:txBody>
      <dsp:txXfrm>
        <a:off x="624021" y="437041"/>
        <a:ext cx="343571" cy="271644"/>
      </dsp:txXfrm>
    </dsp:sp>
    <dsp:sp modelId="{9A053316-4148-4D2D-B061-848A5E1D27C7}">
      <dsp:nvSpPr>
        <dsp:cNvPr id="0" name=""/>
        <dsp:cNvSpPr/>
      </dsp:nvSpPr>
      <dsp:spPr>
        <a:xfrm>
          <a:off x="615570" y="74856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P2</a:t>
          </a:r>
        </a:p>
      </dsp:txBody>
      <dsp:txXfrm>
        <a:off x="624021" y="757012"/>
        <a:ext cx="343571" cy="271644"/>
      </dsp:txXfrm>
    </dsp:sp>
    <dsp:sp modelId="{6CA66E4D-D82C-4E3C-8758-28C9B050158D}">
      <dsp:nvSpPr>
        <dsp:cNvPr id="0" name=""/>
        <dsp:cNvSpPr/>
      </dsp:nvSpPr>
      <dsp:spPr>
        <a:xfrm>
          <a:off x="615570" y="106853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P3</a:t>
          </a:r>
        </a:p>
      </dsp:txBody>
      <dsp:txXfrm>
        <a:off x="624021" y="1076982"/>
        <a:ext cx="343571" cy="271644"/>
      </dsp:txXfrm>
    </dsp:sp>
    <dsp:sp modelId="{27738E6E-3987-4EC9-9680-A37CFEA19A99}">
      <dsp:nvSpPr>
        <dsp:cNvPr id="0" name=""/>
        <dsp:cNvSpPr/>
      </dsp:nvSpPr>
      <dsp:spPr>
        <a:xfrm>
          <a:off x="1085873" y="0"/>
          <a:ext cx="504463" cy="1428535"/>
        </a:xfrm>
        <a:prstGeom prst="roundRect">
          <a:avLst>
            <a:gd name="adj" fmla="val 10000"/>
          </a:avLst>
        </a:prstGeom>
        <a:solidFill>
          <a:sysClr val="window" lastClr="FFFFFF">
            <a:lumMod val="85000"/>
          </a:sys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002060"/>
              </a:solidFill>
              <a:latin typeface="Arial"/>
              <a:ea typeface="+mn-ea"/>
              <a:cs typeface="+mn-cs"/>
            </a:rPr>
            <a:t>Task 3</a:t>
          </a:r>
        </a:p>
      </dsp:txBody>
      <dsp:txXfrm>
        <a:off x="1098425" y="12552"/>
        <a:ext cx="479359" cy="403456"/>
      </dsp:txXfrm>
    </dsp:sp>
    <dsp:sp modelId="{502F01E2-0CD2-496E-8366-057B0F4520E3}">
      <dsp:nvSpPr>
        <dsp:cNvPr id="0" name=""/>
        <dsp:cNvSpPr/>
      </dsp:nvSpPr>
      <dsp:spPr>
        <a:xfrm>
          <a:off x="1157868" y="428590"/>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P1</a:t>
          </a:r>
        </a:p>
      </dsp:txBody>
      <dsp:txXfrm>
        <a:off x="1166319" y="437041"/>
        <a:ext cx="343571" cy="271644"/>
      </dsp:txXfrm>
    </dsp:sp>
    <dsp:sp modelId="{F1B3EBE6-C9D4-409A-8B8F-19F6F8487529}">
      <dsp:nvSpPr>
        <dsp:cNvPr id="0" name=""/>
        <dsp:cNvSpPr/>
      </dsp:nvSpPr>
      <dsp:spPr>
        <a:xfrm>
          <a:off x="1157868" y="74856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P2</a:t>
          </a:r>
        </a:p>
      </dsp:txBody>
      <dsp:txXfrm>
        <a:off x="1166319" y="757012"/>
        <a:ext cx="343571" cy="271644"/>
      </dsp:txXfrm>
    </dsp:sp>
    <dsp:sp modelId="{C4C728E6-469A-474E-ADC3-23A3400878DF}">
      <dsp:nvSpPr>
        <dsp:cNvPr id="0" name=""/>
        <dsp:cNvSpPr/>
      </dsp:nvSpPr>
      <dsp:spPr>
        <a:xfrm>
          <a:off x="1157868" y="106853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P3</a:t>
          </a:r>
        </a:p>
      </dsp:txBody>
      <dsp:txXfrm>
        <a:off x="1166319" y="1076982"/>
        <a:ext cx="343571" cy="271644"/>
      </dsp:txXfrm>
    </dsp:sp>
    <dsp:sp modelId="{5D2350E3-AC2B-4ACF-985F-F9E852EA27C3}">
      <dsp:nvSpPr>
        <dsp:cNvPr id="0" name=""/>
        <dsp:cNvSpPr/>
      </dsp:nvSpPr>
      <dsp:spPr>
        <a:xfrm>
          <a:off x="1628172" y="0"/>
          <a:ext cx="504463" cy="1428535"/>
        </a:xfrm>
        <a:prstGeom prst="roundRect">
          <a:avLst>
            <a:gd name="adj" fmla="val 10000"/>
          </a:avLst>
        </a:prstGeom>
        <a:solidFill>
          <a:sysClr val="window" lastClr="FFFFFF">
            <a:lumMod val="85000"/>
          </a:sys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002060"/>
              </a:solidFill>
              <a:latin typeface="Arial"/>
              <a:ea typeface="+mn-ea"/>
              <a:cs typeface="+mn-cs"/>
            </a:rPr>
            <a:t>Task 4</a:t>
          </a:r>
        </a:p>
      </dsp:txBody>
      <dsp:txXfrm>
        <a:off x="1640724" y="12552"/>
        <a:ext cx="479359" cy="403456"/>
      </dsp:txXfrm>
    </dsp:sp>
    <dsp:sp modelId="{F7111DFE-28DF-45B1-A24E-2AB80EB903CD}">
      <dsp:nvSpPr>
        <dsp:cNvPr id="0" name=""/>
        <dsp:cNvSpPr/>
      </dsp:nvSpPr>
      <dsp:spPr>
        <a:xfrm>
          <a:off x="1700167" y="428590"/>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P1</a:t>
          </a:r>
        </a:p>
      </dsp:txBody>
      <dsp:txXfrm>
        <a:off x="1708618" y="437041"/>
        <a:ext cx="343571" cy="271644"/>
      </dsp:txXfrm>
    </dsp:sp>
    <dsp:sp modelId="{97116532-F060-4B24-AD79-3D914F44CF54}">
      <dsp:nvSpPr>
        <dsp:cNvPr id="0" name=""/>
        <dsp:cNvSpPr/>
      </dsp:nvSpPr>
      <dsp:spPr>
        <a:xfrm>
          <a:off x="1700167" y="74856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P2</a:t>
          </a:r>
        </a:p>
      </dsp:txBody>
      <dsp:txXfrm>
        <a:off x="1708618" y="757012"/>
        <a:ext cx="343571" cy="271644"/>
      </dsp:txXfrm>
    </dsp:sp>
    <dsp:sp modelId="{087FD7FD-2CFE-4BC8-8815-2B11C636E98A}">
      <dsp:nvSpPr>
        <dsp:cNvPr id="0" name=""/>
        <dsp:cNvSpPr/>
      </dsp:nvSpPr>
      <dsp:spPr>
        <a:xfrm>
          <a:off x="1700167" y="106853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P3</a:t>
          </a:r>
        </a:p>
      </dsp:txBody>
      <dsp:txXfrm>
        <a:off x="1708618" y="1076982"/>
        <a:ext cx="343571" cy="271644"/>
      </dsp:txXfrm>
    </dsp:sp>
    <dsp:sp modelId="{20D67BA4-6824-4812-BAAF-AC69F3CA1EF1}">
      <dsp:nvSpPr>
        <dsp:cNvPr id="0" name=""/>
        <dsp:cNvSpPr/>
      </dsp:nvSpPr>
      <dsp:spPr>
        <a:xfrm>
          <a:off x="2170470" y="0"/>
          <a:ext cx="504463" cy="1428535"/>
        </a:xfrm>
        <a:prstGeom prst="roundRect">
          <a:avLst>
            <a:gd name="adj" fmla="val 10000"/>
          </a:avLst>
        </a:prstGeom>
        <a:solidFill>
          <a:sysClr val="window" lastClr="FFFFFF">
            <a:lumMod val="85000"/>
          </a:sys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002060"/>
              </a:solidFill>
              <a:latin typeface="Arial"/>
              <a:ea typeface="+mn-ea"/>
              <a:cs typeface="+mn-cs"/>
            </a:rPr>
            <a:t>Task 5</a:t>
          </a:r>
        </a:p>
      </dsp:txBody>
      <dsp:txXfrm>
        <a:off x="2183022" y="12552"/>
        <a:ext cx="479359" cy="403456"/>
      </dsp:txXfrm>
    </dsp:sp>
    <dsp:sp modelId="{F3F870B8-5FA6-4EF3-BD17-F7F078344306}">
      <dsp:nvSpPr>
        <dsp:cNvPr id="0" name=""/>
        <dsp:cNvSpPr/>
      </dsp:nvSpPr>
      <dsp:spPr>
        <a:xfrm>
          <a:off x="2242465" y="428590"/>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P1</a:t>
          </a:r>
        </a:p>
      </dsp:txBody>
      <dsp:txXfrm>
        <a:off x="2250916" y="437041"/>
        <a:ext cx="343571" cy="271644"/>
      </dsp:txXfrm>
    </dsp:sp>
    <dsp:sp modelId="{33743156-D097-4C42-9FC5-7CFE6990DE81}">
      <dsp:nvSpPr>
        <dsp:cNvPr id="0" name=""/>
        <dsp:cNvSpPr/>
      </dsp:nvSpPr>
      <dsp:spPr>
        <a:xfrm>
          <a:off x="2242465" y="74856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P2</a:t>
          </a:r>
        </a:p>
      </dsp:txBody>
      <dsp:txXfrm>
        <a:off x="2250916" y="757012"/>
        <a:ext cx="343571" cy="271644"/>
      </dsp:txXfrm>
    </dsp:sp>
    <dsp:sp modelId="{1570D1DA-41FB-42A3-80A0-98EA4BCA862C}">
      <dsp:nvSpPr>
        <dsp:cNvPr id="0" name=""/>
        <dsp:cNvSpPr/>
      </dsp:nvSpPr>
      <dsp:spPr>
        <a:xfrm>
          <a:off x="2242465" y="106853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P3</a:t>
          </a:r>
        </a:p>
      </dsp:txBody>
      <dsp:txXfrm>
        <a:off x="2250916" y="1076982"/>
        <a:ext cx="343571" cy="271644"/>
      </dsp:txXfrm>
    </dsp:sp>
    <dsp:sp modelId="{32314D03-F79D-47C2-ADB9-DA0CCC76FF78}">
      <dsp:nvSpPr>
        <dsp:cNvPr id="0" name=""/>
        <dsp:cNvSpPr/>
      </dsp:nvSpPr>
      <dsp:spPr>
        <a:xfrm>
          <a:off x="2712769" y="0"/>
          <a:ext cx="504463" cy="1428535"/>
        </a:xfrm>
        <a:prstGeom prst="roundRect">
          <a:avLst>
            <a:gd name="adj" fmla="val 10000"/>
          </a:avLst>
        </a:prstGeom>
        <a:solidFill>
          <a:sysClr val="window" lastClr="FFFFFF">
            <a:lumMod val="85000"/>
          </a:sys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002060"/>
              </a:solidFill>
              <a:latin typeface="Arial"/>
              <a:ea typeface="+mn-ea"/>
              <a:cs typeface="+mn-cs"/>
            </a:rPr>
            <a:t>Task 6</a:t>
          </a:r>
        </a:p>
      </dsp:txBody>
      <dsp:txXfrm>
        <a:off x="2725321" y="12552"/>
        <a:ext cx="479359" cy="403456"/>
      </dsp:txXfrm>
    </dsp:sp>
    <dsp:sp modelId="{CDCE9B4C-96E3-43A4-A6B6-43C6A1E7C567}">
      <dsp:nvSpPr>
        <dsp:cNvPr id="0" name=""/>
        <dsp:cNvSpPr/>
      </dsp:nvSpPr>
      <dsp:spPr>
        <a:xfrm>
          <a:off x="2784764" y="428590"/>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P1</a:t>
          </a:r>
        </a:p>
      </dsp:txBody>
      <dsp:txXfrm>
        <a:off x="2793215" y="437041"/>
        <a:ext cx="343571" cy="271644"/>
      </dsp:txXfrm>
    </dsp:sp>
    <dsp:sp modelId="{84A3B371-2AC2-4E9A-97E5-80FD429508C9}">
      <dsp:nvSpPr>
        <dsp:cNvPr id="0" name=""/>
        <dsp:cNvSpPr/>
      </dsp:nvSpPr>
      <dsp:spPr>
        <a:xfrm>
          <a:off x="2784764" y="74856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P2</a:t>
          </a:r>
        </a:p>
      </dsp:txBody>
      <dsp:txXfrm>
        <a:off x="2793215" y="757012"/>
        <a:ext cx="343571" cy="271644"/>
      </dsp:txXfrm>
    </dsp:sp>
    <dsp:sp modelId="{2089CD45-41ED-4639-AB0E-C17FAC0AAB33}">
      <dsp:nvSpPr>
        <dsp:cNvPr id="0" name=""/>
        <dsp:cNvSpPr/>
      </dsp:nvSpPr>
      <dsp:spPr>
        <a:xfrm>
          <a:off x="2784764" y="1068531"/>
          <a:ext cx="360473" cy="288546"/>
        </a:xfrm>
        <a:prstGeom prst="roundRect">
          <a:avLst>
            <a:gd name="adj" fmla="val 10000"/>
          </a:avLst>
        </a:prstGeom>
        <a:solidFill>
          <a:srgbClr val="17365D">
            <a:lumMod val="20000"/>
            <a:lumOff val="8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a:ea typeface="+mn-ea"/>
              <a:cs typeface="+mn-cs"/>
            </a:rPr>
            <a:t>P3</a:t>
          </a:r>
        </a:p>
      </dsp:txBody>
      <dsp:txXfrm>
        <a:off x="2793215" y="1076982"/>
        <a:ext cx="343571" cy="27164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481246" y="8940977"/>
            <a:ext cx="460449" cy="278479"/>
          </a:xfrm>
          <a:prstGeom prst="rect">
            <a:avLst/>
          </a:prstGeom>
          <a:noFill/>
          <a:ln w="12700">
            <a:noFill/>
            <a:miter lim="800000"/>
            <a:headEnd/>
            <a:tailEnd/>
          </a:ln>
          <a:effectLst/>
        </p:spPr>
        <p:txBody>
          <a:bodyPr lIns="91798" tIns="45898" rIns="91798" bIns="45898">
            <a:spAutoFit/>
          </a:bodyPr>
          <a:lstStyle/>
          <a:p>
            <a:pPr algn="ctr" defTabSz="917383" eaLnBrk="0" hangingPunct="0">
              <a:spcBef>
                <a:spcPct val="50000"/>
              </a:spcBef>
              <a:defRPr/>
            </a:pPr>
            <a:fld id="{8B18970B-E479-4D8A-81AA-1C5F8236C0FE}" type="slidenum">
              <a:rPr lang="en-US" sz="1200" b="0">
                <a:solidFill>
                  <a:schemeClr val="tx1"/>
                </a:solidFill>
                <a:ea typeface="+mn-ea"/>
              </a:rPr>
              <a:pPr algn="ctr" defTabSz="917383" eaLnBrk="0" hangingPunct="0">
                <a:spcBef>
                  <a:spcPct val="50000"/>
                </a:spcBef>
                <a:defRPr/>
              </a:pPr>
              <a:t>‹#›</a:t>
            </a:fld>
            <a:endParaRPr lang="en-US" sz="1200" b="0" dirty="0">
              <a:solidFill>
                <a:schemeClr val="tx1"/>
              </a:solidFill>
              <a:ea typeface="+mn-ea"/>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363" y="4265858"/>
            <a:ext cx="5139674" cy="4334590"/>
          </a:xfrm>
          <a:prstGeom prst="rect">
            <a:avLst/>
          </a:prstGeom>
          <a:noFill/>
          <a:ln w="12700">
            <a:noFill/>
            <a:miter lim="800000"/>
            <a:headEnd/>
            <a:tailEnd/>
          </a:ln>
          <a:effectLst/>
        </p:spPr>
        <p:txBody>
          <a:bodyPr vert="horz" wrap="square" lIns="93162" tIns="45763" rIns="93162" bIns="4576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2707" name="Rectangle 3"/>
          <p:cNvSpPr>
            <a:spLocks noGrp="1" noRot="1" noChangeAspect="1" noChangeArrowheads="1" noTextEdit="1"/>
          </p:cNvSpPr>
          <p:nvPr>
            <p:ph type="sldImg" idx="2"/>
          </p:nvPr>
        </p:nvSpPr>
        <p:spPr bwMode="auto">
          <a:xfrm>
            <a:off x="1176338" y="490538"/>
            <a:ext cx="4657725" cy="3494087"/>
          </a:xfrm>
          <a:prstGeom prst="rect">
            <a:avLst/>
          </a:prstGeom>
          <a:noFill/>
          <a:ln w="12700">
            <a:solidFill>
              <a:schemeClr val="tx1"/>
            </a:solidFill>
            <a:miter lim="800000"/>
            <a:headEnd/>
            <a:tailEnd/>
          </a:ln>
        </p:spPr>
      </p:sp>
      <p:sp>
        <p:nvSpPr>
          <p:cNvPr id="2052" name="Text Box 4"/>
          <p:cNvSpPr txBox="1">
            <a:spLocks noChangeArrowheads="1"/>
          </p:cNvSpPr>
          <p:nvPr/>
        </p:nvSpPr>
        <p:spPr bwMode="auto">
          <a:xfrm>
            <a:off x="6481246" y="8940977"/>
            <a:ext cx="460449" cy="278479"/>
          </a:xfrm>
          <a:prstGeom prst="rect">
            <a:avLst/>
          </a:prstGeom>
          <a:noFill/>
          <a:ln w="12700">
            <a:noFill/>
            <a:miter lim="800000"/>
            <a:headEnd/>
            <a:tailEnd/>
          </a:ln>
          <a:effectLst/>
        </p:spPr>
        <p:txBody>
          <a:bodyPr lIns="91798" tIns="45898" rIns="91798" bIns="45898">
            <a:spAutoFit/>
          </a:bodyPr>
          <a:lstStyle/>
          <a:p>
            <a:pPr algn="ctr" defTabSz="917383" eaLnBrk="0" hangingPunct="0">
              <a:spcBef>
                <a:spcPct val="50000"/>
              </a:spcBef>
              <a:defRPr/>
            </a:pPr>
            <a:fld id="{06CF54E3-2E5F-46E2-9A99-9B21DDE955E8}" type="slidenum">
              <a:rPr lang="en-US" sz="1200" b="0">
                <a:solidFill>
                  <a:schemeClr val="tx1"/>
                </a:solidFill>
                <a:ea typeface="+mn-ea"/>
              </a:rPr>
              <a:pPr algn="ctr" defTabSz="917383" eaLnBrk="0" hangingPunct="0">
                <a:spcBef>
                  <a:spcPct val="50000"/>
                </a:spcBef>
                <a:defRPr/>
              </a:pPr>
              <a:t>‹#›</a:t>
            </a:fld>
            <a:endParaRPr lang="en-US" sz="1200" b="0" dirty="0">
              <a:solidFill>
                <a:schemeClr val="tx1"/>
              </a:solidFill>
              <a:ea typeface="+mn-ea"/>
            </a:endParaRPr>
          </a:p>
        </p:txBody>
      </p:sp>
      <p:sp>
        <p:nvSpPr>
          <p:cNvPr id="6" name="Rectangle 2"/>
          <p:cNvSpPr>
            <a:spLocks noChangeArrowheads="1"/>
          </p:cNvSpPr>
          <p:nvPr/>
        </p:nvSpPr>
        <p:spPr bwMode="gray">
          <a:xfrm>
            <a:off x="52483" y="8790259"/>
            <a:ext cx="1973637" cy="407516"/>
          </a:xfrm>
          <a:prstGeom prst="rect">
            <a:avLst/>
          </a:prstGeom>
          <a:noFill/>
          <a:ln w="12700">
            <a:noFill/>
            <a:miter lim="800000"/>
            <a:headEnd/>
            <a:tailEnd/>
          </a:ln>
          <a:effectLst/>
        </p:spPr>
        <p:txBody>
          <a:bodyPr lIns="91629" tIns="45814" rIns="91629" bIns="45814">
            <a:spAutoFit/>
          </a:bodyPr>
          <a:lstStyle/>
          <a:p>
            <a:pPr algn="l">
              <a:lnSpc>
                <a:spcPct val="75000"/>
              </a:lnSpc>
              <a:spcBef>
                <a:spcPct val="15000"/>
              </a:spcBef>
            </a:pPr>
            <a:r>
              <a:rPr lang="en-US" sz="800" b="0" dirty="0">
                <a:solidFill>
                  <a:schemeClr val="tx1"/>
                </a:solidFill>
                <a:latin typeface="+mn-lt"/>
              </a:rPr>
              <a:t>SOURCE: </a:t>
            </a:r>
          </a:p>
          <a:p>
            <a:pPr algn="l">
              <a:lnSpc>
                <a:spcPct val="75000"/>
              </a:lnSpc>
              <a:spcBef>
                <a:spcPct val="15000"/>
              </a:spcBef>
            </a:pPr>
            <a:r>
              <a:rPr lang="en-US" sz="800" b="0" dirty="0" err="1">
                <a:solidFill>
                  <a:schemeClr val="tx1"/>
                </a:solidFill>
                <a:latin typeface="+mn-lt"/>
              </a:rPr>
              <a:t>POC</a:t>
            </a:r>
            <a:r>
              <a:rPr lang="en-US" sz="800" b="0" dirty="0">
                <a:solidFill>
                  <a:schemeClr val="tx1"/>
                </a:solidFill>
                <a:latin typeface="+mn-lt"/>
              </a:rPr>
              <a:t>: NAME; PH#</a:t>
            </a:r>
          </a:p>
          <a:p>
            <a:pPr algn="l">
              <a:lnSpc>
                <a:spcPct val="75000"/>
              </a:lnSpc>
              <a:spcBef>
                <a:spcPct val="15000"/>
              </a:spcBef>
            </a:pPr>
            <a:r>
              <a:rPr lang="en-US" sz="800" b="0" dirty="0">
                <a:solidFill>
                  <a:schemeClr val="tx1"/>
                </a:solidFill>
                <a:latin typeface="+mn-lt"/>
              </a:rPr>
              <a:t>SLIDE TYPE: TITLE</a:t>
            </a:r>
          </a:p>
        </p:txBody>
      </p:sp>
    </p:spTree>
  </p:cSld>
  <p:clrMap bg1="lt1" tx1="dk1" bg2="lt2" tx2="dk2" accent1="accent1" accent2="accent2" accent3="accent3" accent4="accent4" accent5="accent5" accent6="accent6" hlink="hlink" folHlink="folHlink"/>
  <p:notesStyle>
    <a:lvl1pPr marL="225425" indent="-225425" algn="l" rtl="0" eaLnBrk="0" fontAlgn="base" hangingPunct="0">
      <a:spcBef>
        <a:spcPct val="30000"/>
      </a:spcBef>
      <a:spcAft>
        <a:spcPct val="0"/>
      </a:spcAft>
      <a:buChar char="•"/>
      <a:defRPr sz="1400" b="0" kern="1200">
        <a:solidFill>
          <a:schemeClr val="tx1"/>
        </a:solidFill>
        <a:latin typeface="+mn-lt"/>
        <a:ea typeface="+mn-ea"/>
        <a:cs typeface="Arial" charset="0"/>
      </a:defRPr>
    </a:lvl1pPr>
    <a:lvl2pPr marL="569913" indent="-169863" algn="l" rtl="0" eaLnBrk="0" fontAlgn="base" hangingPunct="0">
      <a:spcBef>
        <a:spcPct val="30000"/>
      </a:spcBef>
      <a:spcAft>
        <a:spcPct val="0"/>
      </a:spcAft>
      <a:buFont typeface="Arial" charset="0"/>
      <a:buChar char="–"/>
      <a:defRPr sz="1200" b="0" kern="1200">
        <a:solidFill>
          <a:schemeClr val="tx1"/>
        </a:solidFill>
        <a:latin typeface="+mn-lt"/>
        <a:ea typeface="+mn-ea"/>
        <a:cs typeface="Arial" charset="0"/>
      </a:defRPr>
    </a:lvl2pPr>
    <a:lvl3pPr marL="914400" indent="-230188" algn="l" rtl="0" eaLnBrk="0" fontAlgn="base" hangingPunct="0">
      <a:spcBef>
        <a:spcPct val="30000"/>
      </a:spcBef>
      <a:spcAft>
        <a:spcPct val="0"/>
      </a:spcAft>
      <a:buChar char="•"/>
      <a:defRPr sz="1200" b="0" kern="1200">
        <a:solidFill>
          <a:schemeClr val="tx1"/>
        </a:solidFill>
        <a:latin typeface="+mn-lt"/>
        <a:ea typeface="+mn-ea"/>
        <a:cs typeface="Arial" charset="0"/>
      </a:defRPr>
    </a:lvl3pPr>
    <a:lvl4pPr marL="1258888" indent="-230188" algn="l" rtl="0" eaLnBrk="0" fontAlgn="base" hangingPunct="0">
      <a:spcBef>
        <a:spcPct val="30000"/>
      </a:spcBef>
      <a:spcAft>
        <a:spcPct val="0"/>
      </a:spcAft>
      <a:buFont typeface="Arial" charset="0"/>
      <a:buChar char="–"/>
      <a:defRPr sz="1200" b="0" kern="1200">
        <a:solidFill>
          <a:schemeClr val="tx1"/>
        </a:solidFill>
        <a:latin typeface="+mn-lt"/>
        <a:ea typeface="+mn-ea"/>
        <a:cs typeface="Arial" charset="0"/>
      </a:defRPr>
    </a:lvl4pPr>
    <a:lvl5pPr marL="1603375" indent="-230188" algn="l" rtl="0" eaLnBrk="0" fontAlgn="base" hangingPunct="0">
      <a:spcBef>
        <a:spcPct val="30000"/>
      </a:spcBef>
      <a:spcAft>
        <a:spcPct val="0"/>
      </a:spcAft>
      <a:buChar char="•"/>
      <a:defRPr sz="1200" b="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8.png"/><Relationship Id="rId4" Type="http://schemas.microsoft.com/office/2007/relationships/hdphoto" Target="../media/hdphoto2.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8.png"/><Relationship Id="rId4" Type="http://schemas.microsoft.com/office/2007/relationships/hdphoto" Target="../media/hdphoto2.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6.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Slide Title Here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1484489" y="6587072"/>
            <a:ext cx="5740400" cy="246221"/>
          </a:xfrm>
          <a:prstGeom prst="rect">
            <a:avLst/>
          </a:prstGeom>
          <a:solidFill>
            <a:srgbClr val="FFFFFF"/>
          </a:solidFill>
          <a:ln>
            <a:noFill/>
          </a:ln>
        </p:spPr>
        <p:txBody>
          <a:bodyPr wrap="square" rtlCol="0">
            <a:spAutoFit/>
          </a:bodyPr>
          <a:lstStyle/>
          <a:p>
            <a:pPr algn="ctr"/>
            <a:endParaRPr lang="en-US" sz="1000" b="0" i="1" dirty="0">
              <a:solidFill>
                <a:srgbClr val="A2A2A2"/>
              </a:solidFill>
              <a:latin typeface="Arial Narrow" panose="020B0606020202030204" pitchFamily="34" charset="0"/>
            </a:endParaRPr>
          </a:p>
        </p:txBody>
      </p:sp>
      <p:sp>
        <p:nvSpPr>
          <p:cNvPr id="5" name="Footer Placeholder 1"/>
          <p:cNvSpPr txBox="1">
            <a:spLocks/>
          </p:cNvSpPr>
          <p:nvPr userDrawn="1"/>
        </p:nvSpPr>
        <p:spPr>
          <a:xfrm>
            <a:off x="1708951" y="6572179"/>
            <a:ext cx="6400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i="1" dirty="0">
                <a:latin typeface="Arial Narrow" panose="020B0606020202030204" pitchFamily="34" charset="0"/>
              </a:rPr>
              <a:t>NAWCAD Release 2019-277. Distribution Statement A - Approved for public release; distribution is unlimited.</a:t>
            </a:r>
          </a:p>
        </p:txBody>
      </p:sp>
    </p:spTree>
    <p:extLst>
      <p:ext uri="{BB962C8B-B14F-4D97-AF65-F5344CB8AC3E}">
        <p14:creationId xmlns:p14="http://schemas.microsoft.com/office/powerpoint/2010/main" val="84391583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6039" y="68391"/>
            <a:ext cx="7050024" cy="646331"/>
          </a:xfrm>
        </p:spPr>
        <p:txBody>
          <a:bodyPr/>
          <a:lstStyle/>
          <a:p>
            <a:r>
              <a:rPr lang="en-US" dirty="0"/>
              <a:t>Insert Slide Title Here</a:t>
            </a:r>
          </a:p>
        </p:txBody>
      </p:sp>
      <p:sp>
        <p:nvSpPr>
          <p:cNvPr id="4" name="TextBox 3"/>
          <p:cNvSpPr txBox="1"/>
          <p:nvPr userDrawn="1"/>
        </p:nvSpPr>
        <p:spPr>
          <a:xfrm>
            <a:off x="1484489" y="6587072"/>
            <a:ext cx="5740400" cy="246221"/>
          </a:xfrm>
          <a:prstGeom prst="rect">
            <a:avLst/>
          </a:prstGeom>
          <a:solidFill>
            <a:srgbClr val="FFFFFF"/>
          </a:solidFill>
          <a:ln>
            <a:noFill/>
          </a:ln>
        </p:spPr>
        <p:txBody>
          <a:bodyPr wrap="square" rtlCol="0">
            <a:spAutoFit/>
          </a:bodyPr>
          <a:lstStyle/>
          <a:p>
            <a:pPr algn="ctr"/>
            <a:endParaRPr lang="en-US" sz="1000" b="0" i="1" dirty="0">
              <a:solidFill>
                <a:srgbClr val="A2A2A2"/>
              </a:solidFill>
              <a:latin typeface="Arial Narrow" panose="020B0606020202030204" pitchFamily="34" charset="0"/>
            </a:endParaRPr>
          </a:p>
        </p:txBody>
      </p:sp>
    </p:spTree>
    <p:extLst>
      <p:ext uri="{BB962C8B-B14F-4D97-AF65-F5344CB8AC3E}">
        <p14:creationId xmlns:p14="http://schemas.microsoft.com/office/powerpoint/2010/main" val="298774565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Slide Title Here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4912865"/>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Slide Title Here</a:t>
            </a:r>
          </a:p>
        </p:txBody>
      </p:sp>
      <p:sp>
        <p:nvSpPr>
          <p:cNvPr id="3" name="Content Placeholder 2"/>
          <p:cNvSpPr>
            <a:spLocks noGrp="1"/>
          </p:cNvSpPr>
          <p:nvPr>
            <p:ph sz="half" idx="1"/>
          </p:nvPr>
        </p:nvSpPr>
        <p:spPr>
          <a:xfrm>
            <a:off x="303969" y="959742"/>
            <a:ext cx="4191831"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59742"/>
            <a:ext cx="4191830"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7450691"/>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6039" y="68391"/>
            <a:ext cx="7050024" cy="646331"/>
          </a:xfrm>
        </p:spPr>
        <p:txBody>
          <a:bodyPr/>
          <a:lstStyle/>
          <a:p>
            <a:r>
              <a:rPr lang="en-US" dirty="0"/>
              <a:t>Insert Slide Title Here</a:t>
            </a:r>
          </a:p>
        </p:txBody>
      </p:sp>
    </p:spTree>
    <p:extLst>
      <p:ext uri="{BB962C8B-B14F-4D97-AF65-F5344CB8AC3E}">
        <p14:creationId xmlns:p14="http://schemas.microsoft.com/office/powerpoint/2010/main" val="1017660494"/>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Slide Title Here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5842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Slide Title Here</a:t>
            </a:r>
          </a:p>
        </p:txBody>
      </p:sp>
      <p:sp>
        <p:nvSpPr>
          <p:cNvPr id="3" name="Content Placeholder 2"/>
          <p:cNvSpPr>
            <a:spLocks noGrp="1"/>
          </p:cNvSpPr>
          <p:nvPr>
            <p:ph sz="half" idx="1"/>
          </p:nvPr>
        </p:nvSpPr>
        <p:spPr>
          <a:xfrm>
            <a:off x="303969" y="959742"/>
            <a:ext cx="4191831"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59742"/>
            <a:ext cx="4191830"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153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1045" y="68391"/>
            <a:ext cx="8038985" cy="646331"/>
          </a:xfrm>
        </p:spPr>
        <p:txBody>
          <a:bodyPr/>
          <a:lstStyle/>
          <a:p>
            <a:r>
              <a:rPr lang="en-US" dirty="0"/>
              <a:t>Insert Slide Title Here</a:t>
            </a:r>
          </a:p>
        </p:txBody>
      </p:sp>
    </p:spTree>
    <p:extLst>
      <p:ext uri="{BB962C8B-B14F-4D97-AF65-F5344CB8AC3E}">
        <p14:creationId xmlns:p14="http://schemas.microsoft.com/office/powerpoint/2010/main" val="1158084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57461" y="2676598"/>
            <a:ext cx="8407221" cy="640936"/>
          </a:xfrm>
          <a:prstGeom prst="rect">
            <a:avLst/>
          </a:prstGeom>
        </p:spPr>
        <p:txBody>
          <a:bodyPr/>
          <a:lstStyle>
            <a:lvl1pPr marL="0" indent="0" algn="r">
              <a:buNone/>
              <a:defRPr sz="4000" baseline="0">
                <a:solidFill>
                  <a:srgbClr val="19264F"/>
                </a:solidFill>
                <a:latin typeface="Arial Black" panose="020B0A04020102020204" pitchFamily="34" charset="0"/>
              </a:defRPr>
            </a:lvl1pPr>
          </a:lstStyle>
          <a:p>
            <a:pPr lvl="0"/>
            <a:r>
              <a:rPr lang="en-US" dirty="0"/>
              <a:t>Insert Title of Brief</a:t>
            </a:r>
          </a:p>
        </p:txBody>
      </p:sp>
      <p:sp>
        <p:nvSpPr>
          <p:cNvPr id="7" name="Text Placeholder 6"/>
          <p:cNvSpPr>
            <a:spLocks noGrp="1"/>
          </p:cNvSpPr>
          <p:nvPr>
            <p:ph type="body" sz="quarter" idx="11" hasCustomPrompt="1"/>
          </p:nvPr>
        </p:nvSpPr>
        <p:spPr>
          <a:xfrm>
            <a:off x="657461" y="3329429"/>
            <a:ext cx="8407222" cy="327199"/>
          </a:xfrm>
          <a:prstGeom prst="rect">
            <a:avLst/>
          </a:prstGeom>
        </p:spPr>
        <p:txBody>
          <a:bodyPr/>
          <a:lstStyle>
            <a:lvl1pPr marL="0" indent="0" algn="r">
              <a:buNone/>
              <a:defRPr sz="1800" baseline="0">
                <a:solidFill>
                  <a:srgbClr val="19264F"/>
                </a:solidFill>
                <a:latin typeface="Arial Black" panose="020B0A04020102020204" pitchFamily="34" charset="0"/>
              </a:defRPr>
            </a:lvl1pPr>
          </a:lstStyle>
          <a:p>
            <a:pPr lvl="0"/>
            <a:r>
              <a:rPr lang="en-US" dirty="0"/>
              <a:t>DAY MONTH YEAR</a:t>
            </a:r>
          </a:p>
        </p:txBody>
      </p:sp>
      <p:sp>
        <p:nvSpPr>
          <p:cNvPr id="9" name="Text Placeholder 8"/>
          <p:cNvSpPr>
            <a:spLocks noGrp="1"/>
          </p:cNvSpPr>
          <p:nvPr>
            <p:ph type="body" sz="quarter" idx="12" hasCustomPrompt="1"/>
          </p:nvPr>
        </p:nvSpPr>
        <p:spPr>
          <a:xfrm>
            <a:off x="657461" y="3662542"/>
            <a:ext cx="8407221" cy="236789"/>
          </a:xfrm>
          <a:prstGeom prst="rect">
            <a:avLst/>
          </a:prstGeom>
        </p:spPr>
        <p:txBody>
          <a:bodyPr/>
          <a:lstStyle>
            <a:lvl1pPr marL="0" indent="0" algn="r">
              <a:buNone/>
              <a:defRPr sz="1050" baseline="0">
                <a:solidFill>
                  <a:srgbClr val="19264F"/>
                </a:solidFill>
              </a:defRPr>
            </a:lvl1pPr>
          </a:lstStyle>
          <a:p>
            <a:pPr lvl="0"/>
            <a:r>
              <a:rPr lang="en-US" dirty="0"/>
              <a:t>Presented to: External Stakeholder</a:t>
            </a:r>
          </a:p>
        </p:txBody>
      </p:sp>
      <p:sp>
        <p:nvSpPr>
          <p:cNvPr id="11" name="Text Placeholder 10"/>
          <p:cNvSpPr>
            <a:spLocks noGrp="1"/>
          </p:cNvSpPr>
          <p:nvPr>
            <p:ph type="body" sz="quarter" idx="13" hasCustomPrompt="1"/>
          </p:nvPr>
        </p:nvSpPr>
        <p:spPr>
          <a:xfrm>
            <a:off x="657461" y="3903728"/>
            <a:ext cx="8407220" cy="225974"/>
          </a:xfrm>
          <a:prstGeom prst="rect">
            <a:avLst/>
          </a:prstGeom>
        </p:spPr>
        <p:txBody>
          <a:bodyPr/>
          <a:lstStyle>
            <a:lvl1pPr marL="0" indent="0" algn="r">
              <a:buNone/>
              <a:defRPr sz="1050" baseline="0">
                <a:solidFill>
                  <a:srgbClr val="19264F"/>
                </a:solidFill>
              </a:defRPr>
            </a:lvl1pPr>
          </a:lstStyle>
          <a:p>
            <a:pPr lvl="0"/>
            <a:r>
              <a:rPr lang="en-US" dirty="0"/>
              <a:t>Presented by: VADM Dean Peters, Commander, NAVAIR</a:t>
            </a:r>
          </a:p>
        </p:txBody>
      </p:sp>
    </p:spTree>
    <p:extLst>
      <p:ext uri="{BB962C8B-B14F-4D97-AF65-F5344CB8AC3E}">
        <p14:creationId xmlns:p14="http://schemas.microsoft.com/office/powerpoint/2010/main" val="2021405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7591CA"/>
        </a:solidFill>
        <a:effectLst/>
      </p:bgPr>
    </p:bg>
    <p:spTree>
      <p:nvGrpSpPr>
        <p:cNvPr id="1" name=""/>
        <p:cNvGrpSpPr/>
        <p:nvPr/>
      </p:nvGrpSpPr>
      <p:grpSpPr>
        <a:xfrm>
          <a:off x="0" y="0"/>
          <a:ext cx="0" cy="0"/>
          <a:chOff x="0" y="0"/>
          <a:chExt cx="0" cy="0"/>
        </a:xfrm>
      </p:grpSpPr>
      <p:sp>
        <p:nvSpPr>
          <p:cNvPr id="7" name="Parallelogram 6"/>
          <p:cNvSpPr/>
          <p:nvPr userDrawn="1"/>
        </p:nvSpPr>
        <p:spPr bwMode="auto">
          <a:xfrm>
            <a:off x="4133850" y="332452"/>
            <a:ext cx="5334000" cy="855071"/>
          </a:xfrm>
          <a:prstGeom prst="parallelogram">
            <a:avLst>
              <a:gd name="adj" fmla="val 29148"/>
            </a:avLst>
          </a:prstGeom>
          <a:solidFill>
            <a:srgbClr val="FFFFFF">
              <a:alpha val="50000"/>
            </a:srgbClr>
          </a:solidFill>
          <a:ln w="12700" cap="flat" cmpd="sng" algn="ctr">
            <a:noFill/>
            <a:prstDash val="solid"/>
            <a:round/>
            <a:headEnd type="none" w="med" len="med"/>
            <a:tailEnd type="none" w="med" len="med"/>
          </a:ln>
          <a:effectLst/>
        </p:spPr>
        <p:txBody>
          <a:bodyPr vert="horz" wrap="square" lIns="90487" tIns="91440" rIns="90487" bIns="91440" numCol="1" rtlCol="0" anchor="t" anchorCtr="0" compatLnSpc="1">
            <a:prstTxWarp prst="textNoShape">
              <a:avLst/>
            </a:prstTxWarp>
            <a:spAutoFit/>
          </a:bodyPr>
          <a:lstStyle/>
          <a:p>
            <a:pPr marL="223838" marR="0" indent="-223838" algn="l" defTabSz="895350" rtl="0" eaLnBrk="0" fontAlgn="base" latinLnBrk="0" hangingPunct="0">
              <a:lnSpc>
                <a:spcPct val="90000"/>
              </a:lnSpc>
              <a:spcBef>
                <a:spcPct val="0"/>
              </a:spcBef>
              <a:spcAft>
                <a:spcPct val="0"/>
              </a:spcAft>
              <a:buClrTx/>
              <a:buSzPct val="100000"/>
              <a:buFontTx/>
              <a:buNone/>
              <a:tabLst/>
            </a:pPr>
            <a:endParaRPr lang="en-US" sz="3600" b="1" i="1" kern="1200" baseline="0" dirty="0">
              <a:solidFill>
                <a:srgbClr val="1C295B"/>
              </a:solidFill>
              <a:effectLst>
                <a:outerShdw blurRad="50800" dist="38100" dir="8100000" algn="tr" rotWithShape="0">
                  <a:prstClr val="black">
                    <a:alpha val="40000"/>
                  </a:prstClr>
                </a:outerShdw>
              </a:effectLst>
              <a:latin typeface="Arial Black" panose="020B0A04020102020204" pitchFamily="34" charset="0"/>
              <a:ea typeface="MS PGothic" pitchFamily="34" charset="-128"/>
              <a:cs typeface="+mn-cs"/>
            </a:endParaRPr>
          </a:p>
        </p:txBody>
      </p:sp>
      <p:sp>
        <p:nvSpPr>
          <p:cNvPr id="8" name="Parallelogram 7"/>
          <p:cNvSpPr/>
          <p:nvPr userDrawn="1"/>
        </p:nvSpPr>
        <p:spPr bwMode="auto">
          <a:xfrm>
            <a:off x="6391278" y="1364693"/>
            <a:ext cx="2952749" cy="508421"/>
          </a:xfrm>
          <a:prstGeom prst="parallelogram">
            <a:avLst>
              <a:gd name="adj" fmla="val 29148"/>
            </a:avLst>
          </a:prstGeom>
          <a:solidFill>
            <a:srgbClr val="FFFFFF">
              <a:alpha val="50000"/>
            </a:srgbClr>
          </a:solidFill>
          <a:ln w="12700" cap="flat" cmpd="sng" algn="ctr">
            <a:noFill/>
            <a:prstDash val="solid"/>
            <a:round/>
            <a:headEnd type="none" w="med" len="med"/>
            <a:tailEnd type="none" w="med" len="med"/>
          </a:ln>
          <a:effectLst/>
        </p:spPr>
        <p:txBody>
          <a:bodyPr vert="horz" wrap="square" lIns="90487" tIns="91440" rIns="90487" bIns="91440" numCol="1" rtlCol="0" anchor="t" anchorCtr="0" compatLnSpc="1">
            <a:prstTxWarp prst="textNoShape">
              <a:avLst/>
            </a:prstTxWarp>
            <a:spAutoFit/>
          </a:bodyPr>
          <a:lstStyle/>
          <a:p>
            <a:pPr marL="223838" marR="0" indent="-223838" algn="l" defTabSz="895350" rtl="0" eaLnBrk="0" fontAlgn="base" latinLnBrk="0" hangingPunct="0">
              <a:lnSpc>
                <a:spcPct val="90000"/>
              </a:lnSpc>
              <a:spcBef>
                <a:spcPct val="0"/>
              </a:spcBef>
              <a:spcAft>
                <a:spcPct val="0"/>
              </a:spcAft>
              <a:buClrTx/>
              <a:buSzPct val="100000"/>
              <a:buFontTx/>
              <a:buNone/>
              <a:tabLst/>
            </a:pPr>
            <a:endParaRPr lang="en-US" sz="1600" b="1" i="1" kern="1200" baseline="0" dirty="0">
              <a:solidFill>
                <a:srgbClr val="1C295B"/>
              </a:solidFill>
              <a:effectLst>
                <a:outerShdw blurRad="50800" dist="38100" dir="8100000" algn="tr" rotWithShape="0">
                  <a:prstClr val="black">
                    <a:alpha val="40000"/>
                  </a:prstClr>
                </a:outerShdw>
              </a:effectLst>
              <a:latin typeface="Arial Black" panose="020B0A04020102020204" pitchFamily="34" charset="0"/>
              <a:ea typeface="MS PGothic" pitchFamily="34" charset="-128"/>
              <a:cs typeface="+mn-cs"/>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0" y="1828800"/>
            <a:ext cx="3200400" cy="3200400"/>
          </a:xfrm>
          <a:prstGeom prst="rect">
            <a:avLst/>
          </a:prstGeom>
        </p:spPr>
      </p:pic>
      <p:pic>
        <p:nvPicPr>
          <p:cNvPr id="17" name="Picture 39"/>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381" t="3774" r="2381" b="3369"/>
          <a:stretch/>
        </p:blipFill>
        <p:spPr bwMode="auto">
          <a:xfrm>
            <a:off x="6616701" y="4023360"/>
            <a:ext cx="2438397" cy="2377440"/>
          </a:xfrm>
          <a:prstGeom prst="rect">
            <a:avLst/>
          </a:prstGeom>
          <a:noFill/>
          <a:ln w="12700">
            <a:noFill/>
            <a:miter lim="800000"/>
            <a:headEnd type="none" w="sm" len="sm"/>
            <a:tailEnd type="none" w="sm" len="sm"/>
          </a:ln>
          <a:effectLst/>
        </p:spPr>
      </p:pic>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l="4079" t="4648" r="4648" b="4079"/>
          <a:stretch/>
        </p:blipFill>
        <p:spPr>
          <a:xfrm>
            <a:off x="136294" y="4023360"/>
            <a:ext cx="2377440" cy="237744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07331479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7591CA"/>
        </a:solidFill>
        <a:effectLst/>
      </p:bgPr>
    </p:bg>
    <p:spTree>
      <p:nvGrpSpPr>
        <p:cNvPr id="1" name=""/>
        <p:cNvGrpSpPr/>
        <p:nvPr/>
      </p:nvGrpSpPr>
      <p:grpSpPr>
        <a:xfrm>
          <a:off x="0" y="0"/>
          <a:ext cx="0" cy="0"/>
          <a:chOff x="0" y="0"/>
          <a:chExt cx="0" cy="0"/>
        </a:xfrm>
      </p:grpSpPr>
      <p:grpSp>
        <p:nvGrpSpPr>
          <p:cNvPr id="6" name="Group 2"/>
          <p:cNvGrpSpPr>
            <a:grpSpLocks/>
          </p:cNvGrpSpPr>
          <p:nvPr userDrawn="1"/>
        </p:nvGrpSpPr>
        <p:grpSpPr bwMode="auto">
          <a:xfrm>
            <a:off x="1588" y="0"/>
            <a:ext cx="9148762" cy="6851650"/>
            <a:chOff x="1" y="0"/>
            <a:chExt cx="5763" cy="4316"/>
          </a:xfrm>
        </p:grpSpPr>
        <p:sp>
          <p:nvSpPr>
            <p:cNvPr id="1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14" name="Group 6"/>
            <p:cNvGrpSpPr>
              <a:grpSpLocks/>
            </p:cNvGrpSpPr>
            <p:nvPr/>
          </p:nvGrpSpPr>
          <p:grpSpPr bwMode="auto">
            <a:xfrm>
              <a:off x="288" y="0"/>
              <a:ext cx="5098" cy="4316"/>
              <a:chOff x="288" y="0"/>
              <a:chExt cx="5098" cy="4316"/>
            </a:xfrm>
          </p:grpSpPr>
          <p:sp>
            <p:nvSpPr>
              <p:cNvPr id="34"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5"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6"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7"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8"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9"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0"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1"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2"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3"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4"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15"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6"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7"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8"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9"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0"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1"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2"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3"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24"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25"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26" name="Group 31"/>
            <p:cNvGrpSpPr>
              <a:grpSpLocks/>
            </p:cNvGrpSpPr>
            <p:nvPr/>
          </p:nvGrpSpPr>
          <p:grpSpPr bwMode="auto">
            <a:xfrm>
              <a:off x="1" y="392"/>
              <a:ext cx="5758" cy="1571"/>
              <a:chOff x="1" y="392"/>
              <a:chExt cx="5758" cy="1571"/>
            </a:xfrm>
          </p:grpSpPr>
          <p:sp>
            <p:nvSpPr>
              <p:cNvPr id="29"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30"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31"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32"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33"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2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2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7" name="Parallelogram 6"/>
          <p:cNvSpPr/>
          <p:nvPr userDrawn="1"/>
        </p:nvSpPr>
        <p:spPr bwMode="auto">
          <a:xfrm>
            <a:off x="4133850" y="332452"/>
            <a:ext cx="5334000" cy="855071"/>
          </a:xfrm>
          <a:prstGeom prst="parallelogram">
            <a:avLst>
              <a:gd name="adj" fmla="val 29148"/>
            </a:avLst>
          </a:prstGeom>
          <a:solidFill>
            <a:srgbClr val="FFFFFF">
              <a:alpha val="50000"/>
            </a:srgbClr>
          </a:solidFill>
          <a:ln w="12700" cap="flat" cmpd="sng" algn="ctr">
            <a:noFill/>
            <a:prstDash val="solid"/>
            <a:round/>
            <a:headEnd type="none" w="med" len="med"/>
            <a:tailEnd type="none" w="med" len="med"/>
          </a:ln>
          <a:effectLst/>
        </p:spPr>
        <p:txBody>
          <a:bodyPr vert="horz" wrap="square" lIns="90487" tIns="91440" rIns="90487" bIns="91440" numCol="1" rtlCol="0" anchor="t" anchorCtr="0" compatLnSpc="1">
            <a:prstTxWarp prst="textNoShape">
              <a:avLst/>
            </a:prstTxWarp>
            <a:spAutoFit/>
          </a:bodyPr>
          <a:lstStyle/>
          <a:p>
            <a:pPr marL="223838" marR="0" indent="-223838" algn="l" defTabSz="895350" rtl="0" eaLnBrk="0" fontAlgn="base" latinLnBrk="0" hangingPunct="0">
              <a:lnSpc>
                <a:spcPct val="90000"/>
              </a:lnSpc>
              <a:spcBef>
                <a:spcPct val="0"/>
              </a:spcBef>
              <a:spcAft>
                <a:spcPct val="0"/>
              </a:spcAft>
              <a:buClrTx/>
              <a:buSzPct val="100000"/>
              <a:buFontTx/>
              <a:buNone/>
              <a:tabLst/>
            </a:pPr>
            <a:endParaRPr lang="en-US" sz="3600" b="1" i="1" kern="1200" baseline="0" dirty="0">
              <a:solidFill>
                <a:srgbClr val="1C295B"/>
              </a:solidFill>
              <a:effectLst>
                <a:outerShdw blurRad="50800" dist="38100" dir="8100000" algn="tr" rotWithShape="0">
                  <a:prstClr val="black">
                    <a:alpha val="40000"/>
                  </a:prstClr>
                </a:outerShdw>
              </a:effectLst>
              <a:latin typeface="Arial Black" panose="020B0A04020102020204" pitchFamily="34" charset="0"/>
              <a:ea typeface="MS PGothic" pitchFamily="34" charset="-128"/>
              <a:cs typeface="+mn-cs"/>
            </a:endParaRPr>
          </a:p>
        </p:txBody>
      </p:sp>
      <p:sp>
        <p:nvSpPr>
          <p:cNvPr id="8" name="Parallelogram 7"/>
          <p:cNvSpPr/>
          <p:nvPr userDrawn="1"/>
        </p:nvSpPr>
        <p:spPr bwMode="auto">
          <a:xfrm>
            <a:off x="6391278" y="1364693"/>
            <a:ext cx="2952749" cy="508421"/>
          </a:xfrm>
          <a:prstGeom prst="parallelogram">
            <a:avLst>
              <a:gd name="adj" fmla="val 29148"/>
            </a:avLst>
          </a:prstGeom>
          <a:solidFill>
            <a:srgbClr val="FFFFFF">
              <a:alpha val="50000"/>
            </a:srgbClr>
          </a:solidFill>
          <a:ln w="12700" cap="flat" cmpd="sng" algn="ctr">
            <a:noFill/>
            <a:prstDash val="solid"/>
            <a:round/>
            <a:headEnd type="none" w="med" len="med"/>
            <a:tailEnd type="none" w="med" len="med"/>
          </a:ln>
          <a:effectLst/>
        </p:spPr>
        <p:txBody>
          <a:bodyPr vert="horz" wrap="square" lIns="90487" tIns="91440" rIns="90487" bIns="91440" numCol="1" rtlCol="0" anchor="t" anchorCtr="0" compatLnSpc="1">
            <a:prstTxWarp prst="textNoShape">
              <a:avLst/>
            </a:prstTxWarp>
            <a:spAutoFit/>
          </a:bodyPr>
          <a:lstStyle/>
          <a:p>
            <a:pPr marL="223838" marR="0" indent="-223838" algn="l" defTabSz="895350" rtl="0" eaLnBrk="0" fontAlgn="base" latinLnBrk="0" hangingPunct="0">
              <a:lnSpc>
                <a:spcPct val="90000"/>
              </a:lnSpc>
              <a:spcBef>
                <a:spcPct val="0"/>
              </a:spcBef>
              <a:spcAft>
                <a:spcPct val="0"/>
              </a:spcAft>
              <a:buClrTx/>
              <a:buSzPct val="100000"/>
              <a:buFontTx/>
              <a:buNone/>
              <a:tabLst/>
            </a:pPr>
            <a:endParaRPr lang="en-US" sz="1600" b="1" i="1" kern="1200" baseline="0" dirty="0">
              <a:solidFill>
                <a:srgbClr val="1C295B"/>
              </a:solidFill>
              <a:effectLst>
                <a:outerShdw blurRad="50800" dist="38100" dir="8100000" algn="tr" rotWithShape="0">
                  <a:prstClr val="black">
                    <a:alpha val="40000"/>
                  </a:prstClr>
                </a:outerShdw>
              </a:effectLst>
              <a:latin typeface="Arial Black" panose="020B0A04020102020204" pitchFamily="34" charset="0"/>
              <a:ea typeface="MS PGothic" pitchFamily="34" charset="-128"/>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0" y="1828800"/>
            <a:ext cx="3200400" cy="3200400"/>
          </a:xfrm>
          <a:prstGeom prst="rect">
            <a:avLst/>
          </a:prstGeom>
        </p:spPr>
      </p:pic>
      <p:sp>
        <p:nvSpPr>
          <p:cNvPr id="49" name="Footer Placeholder 4"/>
          <p:cNvSpPr>
            <a:spLocks noGrp="1"/>
          </p:cNvSpPr>
          <p:nvPr>
            <p:ph type="ftr" sz="quarter" idx="3"/>
          </p:nvPr>
        </p:nvSpPr>
        <p:spPr>
          <a:xfrm>
            <a:off x="1371600" y="6505700"/>
            <a:ext cx="6400800" cy="274320"/>
          </a:xfrm>
          <a:prstGeom prst="rect">
            <a:avLst/>
          </a:prstGeom>
        </p:spPr>
        <p:txBody>
          <a:bodyPr vert="horz" lIns="91440" tIns="45720" rIns="91440" bIns="45720" rtlCol="0" anchor="ctr"/>
          <a:lstStyle>
            <a:lvl1pPr algn="ctr">
              <a:defRPr lang="en-US" sz="1100" i="1" smtClean="0">
                <a:solidFill>
                  <a:schemeClr val="tx1"/>
                </a:solidFill>
                <a:effectLst/>
                <a:latin typeface="Arial Narrow" panose="020B0606020202030204" pitchFamily="34" charset="0"/>
              </a:defRPr>
            </a:lvl1pPr>
          </a:lstStyle>
          <a:p>
            <a:r>
              <a:rPr lang="en-US" dirty="0"/>
              <a:t>NAWCAD Release 2018-274. Distribution Statement A - Approved for public release; distribution is unlimited.</a:t>
            </a:r>
          </a:p>
        </p:txBody>
      </p:sp>
      <p:pic>
        <p:nvPicPr>
          <p:cNvPr id="47" name="Picture 39"/>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381" t="3774" r="2381" b="3369"/>
          <a:stretch/>
        </p:blipFill>
        <p:spPr bwMode="auto">
          <a:xfrm>
            <a:off x="6616701" y="4023360"/>
            <a:ext cx="2438397" cy="2377440"/>
          </a:xfrm>
          <a:prstGeom prst="rect">
            <a:avLst/>
          </a:prstGeom>
          <a:noFill/>
          <a:ln w="12700">
            <a:noFill/>
            <a:miter lim="800000"/>
            <a:headEnd type="none" w="sm" len="sm"/>
            <a:tailEnd type="none" w="sm" len="sm"/>
          </a:ln>
          <a:effectLst/>
        </p:spPr>
      </p:pic>
      <p:pic>
        <p:nvPicPr>
          <p:cNvPr id="48" name="Picture 47"/>
          <p:cNvPicPr>
            <a:picLocks noChangeAspect="1"/>
          </p:cNvPicPr>
          <p:nvPr userDrawn="1"/>
        </p:nvPicPr>
        <p:blipFill rotWithShape="1">
          <a:blip r:embed="rId5" cstate="print">
            <a:extLst>
              <a:ext uri="{28A0092B-C50C-407E-A947-70E740481C1C}">
                <a14:useLocalDpi xmlns:a14="http://schemas.microsoft.com/office/drawing/2010/main" val="0"/>
              </a:ext>
            </a:extLst>
          </a:blip>
          <a:srcRect l="4079" t="4648" r="4648" b="4079"/>
          <a:stretch/>
        </p:blipFill>
        <p:spPr>
          <a:xfrm>
            <a:off x="136294" y="4023360"/>
            <a:ext cx="2377440" cy="237744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58716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Slide Title Here</a:t>
            </a:r>
          </a:p>
        </p:txBody>
      </p:sp>
      <p:sp>
        <p:nvSpPr>
          <p:cNvPr id="3" name="Content Placeholder 2"/>
          <p:cNvSpPr>
            <a:spLocks noGrp="1"/>
          </p:cNvSpPr>
          <p:nvPr>
            <p:ph sz="half" idx="1"/>
          </p:nvPr>
        </p:nvSpPr>
        <p:spPr>
          <a:xfrm>
            <a:off x="303969" y="959742"/>
            <a:ext cx="4191831"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59742"/>
            <a:ext cx="4191830"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62009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
        <p:nvSpPr>
          <p:cNvPr id="11" name="Parallelogram 10"/>
          <p:cNvSpPr/>
          <p:nvPr userDrawn="1"/>
        </p:nvSpPr>
        <p:spPr bwMode="auto">
          <a:xfrm>
            <a:off x="3162300" y="327985"/>
            <a:ext cx="6515100" cy="1828800"/>
          </a:xfrm>
          <a:prstGeom prst="parallelogram">
            <a:avLst>
              <a:gd name="adj" fmla="val 29148"/>
            </a:avLst>
          </a:prstGeom>
          <a:solidFill>
            <a:srgbClr val="1C295B"/>
          </a:solidFill>
          <a:ln w="1270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0487" tIns="91440" rIns="90487" bIns="91440" numCol="1" rtlCol="0" anchor="t" anchorCtr="0" compatLnSpc="1">
            <a:prstTxWarp prst="textNoShape">
              <a:avLst/>
            </a:prstTxWarp>
            <a:spAutoFit/>
          </a:bodyPr>
          <a:lstStyle/>
          <a:p>
            <a:pPr marL="223838" marR="0" indent="-223838" algn="ctr" defTabSz="895350" rtl="0" eaLnBrk="0" fontAlgn="base" latinLnBrk="0" hangingPunct="0">
              <a:lnSpc>
                <a:spcPct val="90000"/>
              </a:lnSpc>
              <a:spcBef>
                <a:spcPct val="15000"/>
              </a:spcBef>
              <a:spcAft>
                <a:spcPct val="0"/>
              </a:spcAft>
              <a:buClrTx/>
              <a:buSzPct val="100000"/>
              <a:buFontTx/>
              <a:buNone/>
              <a:tabLst/>
            </a:pPr>
            <a:endParaRPr kumimoji="0" lang="en-US" sz="1600" b="1" i="0" u="none" strike="noStrike" cap="none" normalizeH="0" baseline="0">
              <a:ln>
                <a:noFill/>
              </a:ln>
              <a:solidFill>
                <a:schemeClr val="bg1"/>
              </a:solidFill>
              <a:effectLst/>
              <a:latin typeface="Arial" charset="0"/>
            </a:endParaRPr>
          </a:p>
        </p:txBody>
      </p:sp>
      <p:sp>
        <p:nvSpPr>
          <p:cNvPr id="6" name="Footer Placeholder 4"/>
          <p:cNvSpPr>
            <a:spLocks noGrp="1"/>
          </p:cNvSpPr>
          <p:nvPr>
            <p:ph type="ftr" sz="quarter" idx="3"/>
          </p:nvPr>
        </p:nvSpPr>
        <p:spPr>
          <a:xfrm>
            <a:off x="1371600" y="6505700"/>
            <a:ext cx="6400800" cy="274320"/>
          </a:xfrm>
          <a:prstGeom prst="rect">
            <a:avLst/>
          </a:prstGeom>
        </p:spPr>
        <p:txBody>
          <a:bodyPr vert="horz" lIns="91440" tIns="45720" rIns="91440" bIns="45720" rtlCol="0" anchor="ctr"/>
          <a:lstStyle>
            <a:lvl1pPr algn="ctr">
              <a:defRPr lang="en-US" sz="1100" i="1" smtClean="0">
                <a:solidFill>
                  <a:srgbClr val="1C295B"/>
                </a:solidFill>
                <a:effectLst/>
                <a:latin typeface="Arial Narrow" panose="020B0606020202030204" pitchFamily="34" charset="0"/>
              </a:defRPr>
            </a:lvl1pPr>
          </a:lstStyle>
          <a:p>
            <a:r>
              <a:rPr lang="en-US" dirty="0"/>
              <a:t>NAWCAD Release 2018-274. Distribution Statement A - Approved for public release; distribution is unlimited.</a:t>
            </a:r>
          </a:p>
        </p:txBody>
      </p:sp>
      <p:pic>
        <p:nvPicPr>
          <p:cNvPr id="10" name="Picture 39"/>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381" t="3774" r="2381" b="3369"/>
          <a:stretch/>
        </p:blipFill>
        <p:spPr bwMode="auto">
          <a:xfrm>
            <a:off x="7115910" y="4648200"/>
            <a:ext cx="1875690" cy="1828800"/>
          </a:xfrm>
          <a:prstGeom prst="rect">
            <a:avLst/>
          </a:prstGeom>
          <a:noFill/>
          <a:ln w="12700">
            <a:noFill/>
            <a:miter lim="800000"/>
            <a:headEnd type="none" w="sm" len="sm"/>
            <a:tailEnd type="none" w="sm" len="sm"/>
          </a:ln>
          <a:effectLst/>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4079" t="4648" r="4648" b="4079"/>
          <a:stretch/>
        </p:blipFill>
        <p:spPr>
          <a:xfrm>
            <a:off x="136294" y="4648200"/>
            <a:ext cx="1828800" cy="1828800"/>
          </a:xfrm>
          <a:prstGeom prst="rect">
            <a:avLst/>
          </a:prstGeom>
          <a:effectLst>
            <a:outerShdw blurRad="50800" dist="38100" dir="8100000" algn="tr" rotWithShape="0">
              <a:prstClr val="black">
                <a:alpha val="40000"/>
              </a:prstClr>
            </a:outerShdw>
          </a:effectLst>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71800" y="2286000"/>
            <a:ext cx="3200400" cy="3200400"/>
          </a:xfrm>
          <a:prstGeom prst="rect">
            <a:avLst/>
          </a:prstGeom>
        </p:spPr>
      </p:pic>
    </p:spTree>
    <p:extLst>
      <p:ext uri="{BB962C8B-B14F-4D97-AF65-F5344CB8AC3E}">
        <p14:creationId xmlns:p14="http://schemas.microsoft.com/office/powerpoint/2010/main" val="54410681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Slide Title Here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0433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Slide Title Here</a:t>
            </a:r>
          </a:p>
        </p:txBody>
      </p:sp>
      <p:sp>
        <p:nvSpPr>
          <p:cNvPr id="3" name="Content Placeholder 2"/>
          <p:cNvSpPr>
            <a:spLocks noGrp="1"/>
          </p:cNvSpPr>
          <p:nvPr>
            <p:ph sz="half" idx="1"/>
          </p:nvPr>
        </p:nvSpPr>
        <p:spPr>
          <a:xfrm>
            <a:off x="303969" y="959742"/>
            <a:ext cx="4191831"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59742"/>
            <a:ext cx="4191830"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8515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1045" y="68391"/>
            <a:ext cx="8038985" cy="646331"/>
          </a:xfrm>
        </p:spPr>
        <p:txBody>
          <a:bodyPr/>
          <a:lstStyle/>
          <a:p>
            <a:r>
              <a:rPr lang="en-US" dirty="0"/>
              <a:t>Insert Slide Title Here</a:t>
            </a:r>
          </a:p>
        </p:txBody>
      </p:sp>
    </p:spTree>
    <p:extLst>
      <p:ext uri="{BB962C8B-B14F-4D97-AF65-F5344CB8AC3E}">
        <p14:creationId xmlns:p14="http://schemas.microsoft.com/office/powerpoint/2010/main" val="2140449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57461" y="2676598"/>
            <a:ext cx="8407221" cy="640936"/>
          </a:xfrm>
          <a:prstGeom prst="rect">
            <a:avLst/>
          </a:prstGeom>
        </p:spPr>
        <p:txBody>
          <a:bodyPr/>
          <a:lstStyle>
            <a:lvl1pPr marL="0" indent="0" algn="r">
              <a:buNone/>
              <a:defRPr sz="4000" baseline="0">
                <a:solidFill>
                  <a:srgbClr val="19264F"/>
                </a:solidFill>
                <a:latin typeface="Arial Black" panose="020B0A04020102020204" pitchFamily="34" charset="0"/>
              </a:defRPr>
            </a:lvl1pPr>
          </a:lstStyle>
          <a:p>
            <a:pPr lvl="0"/>
            <a:r>
              <a:rPr lang="en-US" dirty="0"/>
              <a:t>Insert Title of Brief</a:t>
            </a:r>
          </a:p>
        </p:txBody>
      </p:sp>
      <p:sp>
        <p:nvSpPr>
          <p:cNvPr id="7" name="Text Placeholder 6"/>
          <p:cNvSpPr>
            <a:spLocks noGrp="1"/>
          </p:cNvSpPr>
          <p:nvPr>
            <p:ph type="body" sz="quarter" idx="11" hasCustomPrompt="1"/>
          </p:nvPr>
        </p:nvSpPr>
        <p:spPr>
          <a:xfrm>
            <a:off x="657461" y="3329429"/>
            <a:ext cx="8407222" cy="327199"/>
          </a:xfrm>
          <a:prstGeom prst="rect">
            <a:avLst/>
          </a:prstGeom>
        </p:spPr>
        <p:txBody>
          <a:bodyPr/>
          <a:lstStyle>
            <a:lvl1pPr marL="0" indent="0" algn="r">
              <a:buNone/>
              <a:defRPr sz="1800" baseline="0">
                <a:solidFill>
                  <a:srgbClr val="19264F"/>
                </a:solidFill>
                <a:latin typeface="Arial Black" panose="020B0A04020102020204" pitchFamily="34" charset="0"/>
              </a:defRPr>
            </a:lvl1pPr>
          </a:lstStyle>
          <a:p>
            <a:pPr lvl="0"/>
            <a:r>
              <a:rPr lang="en-US" dirty="0"/>
              <a:t>DAY MONTH YEAR</a:t>
            </a:r>
          </a:p>
        </p:txBody>
      </p:sp>
      <p:sp>
        <p:nvSpPr>
          <p:cNvPr id="9" name="Text Placeholder 8"/>
          <p:cNvSpPr>
            <a:spLocks noGrp="1"/>
          </p:cNvSpPr>
          <p:nvPr>
            <p:ph type="body" sz="quarter" idx="12" hasCustomPrompt="1"/>
          </p:nvPr>
        </p:nvSpPr>
        <p:spPr>
          <a:xfrm>
            <a:off x="657461" y="3662542"/>
            <a:ext cx="8407221" cy="236789"/>
          </a:xfrm>
          <a:prstGeom prst="rect">
            <a:avLst/>
          </a:prstGeom>
        </p:spPr>
        <p:txBody>
          <a:bodyPr/>
          <a:lstStyle>
            <a:lvl1pPr marL="0" indent="0" algn="r">
              <a:buNone/>
              <a:defRPr sz="1050" baseline="0">
                <a:solidFill>
                  <a:srgbClr val="19264F"/>
                </a:solidFill>
              </a:defRPr>
            </a:lvl1pPr>
          </a:lstStyle>
          <a:p>
            <a:pPr lvl="0"/>
            <a:r>
              <a:rPr lang="en-US" dirty="0"/>
              <a:t>Presented to: External Stakeholder</a:t>
            </a:r>
          </a:p>
        </p:txBody>
      </p:sp>
      <p:sp>
        <p:nvSpPr>
          <p:cNvPr id="11" name="Text Placeholder 10"/>
          <p:cNvSpPr>
            <a:spLocks noGrp="1"/>
          </p:cNvSpPr>
          <p:nvPr>
            <p:ph type="body" sz="quarter" idx="13" hasCustomPrompt="1"/>
          </p:nvPr>
        </p:nvSpPr>
        <p:spPr>
          <a:xfrm>
            <a:off x="657461" y="3903728"/>
            <a:ext cx="8407220" cy="225974"/>
          </a:xfrm>
          <a:prstGeom prst="rect">
            <a:avLst/>
          </a:prstGeom>
        </p:spPr>
        <p:txBody>
          <a:bodyPr/>
          <a:lstStyle>
            <a:lvl1pPr marL="0" indent="0" algn="r">
              <a:buNone/>
              <a:defRPr sz="1050" baseline="0">
                <a:solidFill>
                  <a:srgbClr val="19264F"/>
                </a:solidFill>
              </a:defRPr>
            </a:lvl1pPr>
          </a:lstStyle>
          <a:p>
            <a:pPr lvl="0"/>
            <a:r>
              <a:rPr lang="en-US" dirty="0"/>
              <a:t>Presented by: NAWCAD Presenter</a:t>
            </a:r>
          </a:p>
        </p:txBody>
      </p:sp>
    </p:spTree>
    <p:extLst>
      <p:ext uri="{BB962C8B-B14F-4D97-AF65-F5344CB8AC3E}">
        <p14:creationId xmlns:p14="http://schemas.microsoft.com/office/powerpoint/2010/main" val="202548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6039" y="68391"/>
            <a:ext cx="7050024" cy="646331"/>
          </a:xfrm>
        </p:spPr>
        <p:txBody>
          <a:bodyPr/>
          <a:lstStyle/>
          <a:p>
            <a:r>
              <a:rPr lang="en-US" dirty="0"/>
              <a:t>Insert Slide Title Here</a:t>
            </a:r>
          </a:p>
        </p:txBody>
      </p:sp>
      <p:sp>
        <p:nvSpPr>
          <p:cNvPr id="4" name="TextBox 3"/>
          <p:cNvSpPr txBox="1"/>
          <p:nvPr userDrawn="1"/>
        </p:nvSpPr>
        <p:spPr>
          <a:xfrm>
            <a:off x="1484489" y="6587072"/>
            <a:ext cx="5740400" cy="246221"/>
          </a:xfrm>
          <a:prstGeom prst="rect">
            <a:avLst/>
          </a:prstGeom>
          <a:solidFill>
            <a:srgbClr val="FFFFFF"/>
          </a:solidFill>
          <a:ln>
            <a:noFill/>
          </a:ln>
        </p:spPr>
        <p:txBody>
          <a:bodyPr wrap="square" rtlCol="0">
            <a:spAutoFit/>
          </a:bodyPr>
          <a:lstStyle/>
          <a:p>
            <a:pPr algn="ctr"/>
            <a:endParaRPr lang="en-US" sz="1000" b="0" i="1" dirty="0">
              <a:solidFill>
                <a:srgbClr val="A2A2A2"/>
              </a:solidFill>
              <a:latin typeface="Arial Narrow" panose="020B0606020202030204" pitchFamily="34" charset="0"/>
            </a:endParaRPr>
          </a:p>
        </p:txBody>
      </p:sp>
      <p:sp>
        <p:nvSpPr>
          <p:cNvPr id="5" name="Footer Placeholder 1"/>
          <p:cNvSpPr txBox="1">
            <a:spLocks/>
          </p:cNvSpPr>
          <p:nvPr userDrawn="1"/>
        </p:nvSpPr>
        <p:spPr>
          <a:xfrm>
            <a:off x="1700651" y="6573022"/>
            <a:ext cx="6400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i="1" dirty="0">
                <a:latin typeface="Arial Narrow" panose="020B0606020202030204" pitchFamily="34" charset="0"/>
              </a:rPr>
              <a:t>NAWCAD Release 2019-277. Distribution Statement A - Approved for public release; distribution is unlimited.</a:t>
            </a:r>
          </a:p>
        </p:txBody>
      </p:sp>
    </p:spTree>
    <p:extLst>
      <p:ext uri="{BB962C8B-B14F-4D97-AF65-F5344CB8AC3E}">
        <p14:creationId xmlns:p14="http://schemas.microsoft.com/office/powerpoint/2010/main" val="345401399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Q. BLANK with title">
    <p:spTree>
      <p:nvGrpSpPr>
        <p:cNvPr id="1" name=""/>
        <p:cNvGrpSpPr/>
        <p:nvPr/>
      </p:nvGrpSpPr>
      <p:grpSpPr>
        <a:xfrm>
          <a:off x="0" y="0"/>
          <a:ext cx="0" cy="0"/>
          <a:chOff x="0" y="0"/>
          <a:chExt cx="0" cy="0"/>
        </a:xfrm>
      </p:grpSpPr>
      <p:sp>
        <p:nvSpPr>
          <p:cNvPr id="2" name="Title 6"/>
          <p:cNvSpPr>
            <a:spLocks noGrp="1"/>
          </p:cNvSpPr>
          <p:nvPr>
            <p:ph type="title"/>
          </p:nvPr>
        </p:nvSpPr>
        <p:spPr>
          <a:xfrm>
            <a:off x="0" y="172528"/>
            <a:ext cx="9144000" cy="731520"/>
          </a:xfrm>
          <a:solidFill>
            <a:srgbClr val="E4E9EF">
              <a:alpha val="61961"/>
            </a:srgbClr>
          </a:solidFill>
        </p:spPr>
        <p:txBody>
          <a:bodyPr lIns="274320" anchor="b"/>
          <a:lstStyle/>
          <a:p>
            <a:r>
              <a:rPr lang="en-US" dirty="0"/>
              <a:t>Click to edit Master title style</a:t>
            </a:r>
          </a:p>
        </p:txBody>
      </p:sp>
      <p:sp>
        <p:nvSpPr>
          <p:cNvPr id="5" name="Footer Placeholder 4"/>
          <p:cNvSpPr>
            <a:spLocks noGrp="1"/>
          </p:cNvSpPr>
          <p:nvPr>
            <p:ph type="ftr" sz="quarter" idx="10"/>
          </p:nvPr>
        </p:nvSpPr>
        <p:spPr/>
        <p:txBody>
          <a:bodyPr/>
          <a:lstStyle>
            <a:lvl1pPr>
              <a:defRPr>
                <a:solidFill>
                  <a:schemeClr val="accent3">
                    <a:lumMod val="50000"/>
                  </a:schemeClr>
                </a:solidFill>
              </a:defRPr>
            </a:lvl1pPr>
          </a:lstStyle>
          <a:p>
            <a:pPr>
              <a:defRPr/>
            </a:pPr>
            <a:r>
              <a:rPr lang="en-US">
                <a:solidFill>
                  <a:srgbClr val="526DB0">
                    <a:lumMod val="50000"/>
                  </a:srgbClr>
                </a:solidFill>
              </a:rPr>
              <a:t>CTE-CBT-106 CBTE Process Implementation</a:t>
            </a:r>
            <a:endParaRPr lang="en-US" dirty="0">
              <a:solidFill>
                <a:srgbClr val="526DB0">
                  <a:lumMod val="50000"/>
                </a:srgbClr>
              </a:solidFill>
            </a:endParaRPr>
          </a:p>
        </p:txBody>
      </p:sp>
      <p:sp>
        <p:nvSpPr>
          <p:cNvPr id="6" name="Slide Number Placeholder 5"/>
          <p:cNvSpPr>
            <a:spLocks noGrp="1"/>
          </p:cNvSpPr>
          <p:nvPr>
            <p:ph type="sldNum" sz="quarter" idx="11"/>
          </p:nvPr>
        </p:nvSpPr>
        <p:spPr/>
        <p:txBody>
          <a:bodyPr/>
          <a:lstStyle>
            <a:lvl1pPr>
              <a:defRPr>
                <a:solidFill>
                  <a:schemeClr val="accent3">
                    <a:lumMod val="50000"/>
                  </a:schemeClr>
                </a:solidFill>
              </a:defRPr>
            </a:lvl1pPr>
          </a:lstStyle>
          <a:p>
            <a:fld id="{3F822DA3-C0AA-4CF1-B5A2-FA4B9200C80E}" type="slidenum">
              <a:rPr lang="en-US" smtClean="0">
                <a:solidFill>
                  <a:srgbClr val="526DB0">
                    <a:lumMod val="50000"/>
                  </a:srgbClr>
                </a:solidFill>
              </a:rPr>
              <a:pPr/>
              <a:t>‹#›</a:t>
            </a:fld>
            <a:endParaRPr lang="en-US">
              <a:solidFill>
                <a:srgbClr val="526DB0">
                  <a:lumMod val="50000"/>
                </a:srgbClr>
              </a:solidFill>
            </a:endParaRPr>
          </a:p>
        </p:txBody>
      </p:sp>
    </p:spTree>
    <p:extLst>
      <p:ext uri="{BB962C8B-B14F-4D97-AF65-F5344CB8AC3E}">
        <p14:creationId xmlns:p14="http://schemas.microsoft.com/office/powerpoint/2010/main" val="11086004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lvl1pPr>
          </a:lstStyle>
          <a:p>
            <a:r>
              <a:rPr lang="en-US" dirty="0"/>
              <a:t>Insert Slide Title Here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728035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lvl1pPr>
          </a:lstStyle>
          <a:p>
            <a:r>
              <a:rPr lang="en-US" dirty="0"/>
              <a:t>Insert Slide Title Here</a:t>
            </a:r>
          </a:p>
        </p:txBody>
      </p:sp>
      <p:sp>
        <p:nvSpPr>
          <p:cNvPr id="3" name="Content Placeholder 2"/>
          <p:cNvSpPr>
            <a:spLocks noGrp="1"/>
          </p:cNvSpPr>
          <p:nvPr>
            <p:ph sz="half" idx="1"/>
          </p:nvPr>
        </p:nvSpPr>
        <p:spPr>
          <a:xfrm>
            <a:off x="303969" y="959742"/>
            <a:ext cx="4191831"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59742"/>
            <a:ext cx="4191830"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417530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58283" y="68391"/>
            <a:ext cx="7050024" cy="646331"/>
          </a:xfrm>
        </p:spPr>
        <p:txBody>
          <a:bodyPr>
            <a:normAutofit/>
          </a:bodyPr>
          <a:lstStyle>
            <a:lvl1pPr>
              <a:defRPr sz="3200"/>
            </a:lvl1pPr>
          </a:lstStyle>
          <a:p>
            <a:r>
              <a:rPr lang="en-US" dirty="0"/>
              <a:t>Insert Slide Title Here</a:t>
            </a:r>
          </a:p>
        </p:txBody>
      </p:sp>
    </p:spTree>
    <p:extLst>
      <p:ext uri="{BB962C8B-B14F-4D97-AF65-F5344CB8AC3E}">
        <p14:creationId xmlns:p14="http://schemas.microsoft.com/office/powerpoint/2010/main" val="338294885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Transition Title Here</a:t>
            </a:r>
          </a:p>
        </p:txBody>
      </p:sp>
    </p:spTree>
    <p:extLst>
      <p:ext uri="{BB962C8B-B14F-4D97-AF65-F5344CB8AC3E}">
        <p14:creationId xmlns:p14="http://schemas.microsoft.com/office/powerpoint/2010/main" val="81961505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58284" y="85162"/>
            <a:ext cx="7050024" cy="649224"/>
          </a:xfrm>
        </p:spPr>
        <p:txBody>
          <a:bodyPr>
            <a:norm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223530205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9.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6563552"/>
            <a:ext cx="9144000" cy="0"/>
          </a:xfrm>
          <a:prstGeom prst="line">
            <a:avLst/>
          </a:prstGeom>
          <a:ln>
            <a:solidFill>
              <a:srgbClr val="D9D9D9"/>
            </a:solidFill>
            <a:tailEnd type="none" w="sm" len="sm"/>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384917" y="68391"/>
            <a:ext cx="7048869" cy="646331"/>
          </a:xfrm>
          <a:prstGeom prst="rect">
            <a:avLst/>
          </a:prstGeom>
        </p:spPr>
        <p:txBody>
          <a:bodyPr vert="horz" lIns="91440" tIns="45720" rIns="91440" bIns="45720" rtlCol="0" anchor="ctr">
            <a:normAutofit/>
          </a:bodyPr>
          <a:lstStyle/>
          <a:p>
            <a:r>
              <a:rPr lang="en-US" dirty="0"/>
              <a:t>Insert Slide Title Here</a:t>
            </a:r>
          </a:p>
        </p:txBody>
      </p:sp>
      <p:sp>
        <p:nvSpPr>
          <p:cNvPr id="3" name="Text Placeholder 2"/>
          <p:cNvSpPr>
            <a:spLocks noGrp="1"/>
          </p:cNvSpPr>
          <p:nvPr>
            <p:ph type="body" idx="1"/>
          </p:nvPr>
        </p:nvSpPr>
        <p:spPr>
          <a:xfrm>
            <a:off x="303969" y="974856"/>
            <a:ext cx="8536062" cy="553929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cxnSp>
        <p:nvCxnSpPr>
          <p:cNvPr id="8" name="Straight Connector 7"/>
          <p:cNvCxnSpPr/>
          <p:nvPr userDrawn="1"/>
        </p:nvCxnSpPr>
        <p:spPr>
          <a:xfrm>
            <a:off x="8839200" y="65810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8818270" y="6579971"/>
            <a:ext cx="325730" cy="261610"/>
          </a:xfrm>
          <a:prstGeom prst="rect">
            <a:avLst/>
          </a:prstGeom>
        </p:spPr>
        <p:txBody>
          <a:bodyPr wrap="none">
            <a:spAutoFit/>
          </a:bodyPr>
          <a:lstStyle/>
          <a:p>
            <a:pPr algn="ctr"/>
            <a:fld id="{FC2E114B-E2B2-4115-9F42-B354EA0B1697}" type="slidenum">
              <a:rPr lang="en-US" sz="1050" b="0" smtClean="0">
                <a:solidFill>
                  <a:schemeClr val="bg1">
                    <a:lumMod val="50000"/>
                  </a:schemeClr>
                </a:solidFill>
                <a:latin typeface="Arial Narrow" panose="020B0606020202030204" pitchFamily="34" charset="0"/>
              </a:rPr>
              <a:pPr algn="ctr"/>
              <a:t>‹#›</a:t>
            </a:fld>
            <a:endParaRPr lang="en-US" sz="1050" b="0" dirty="0">
              <a:solidFill>
                <a:schemeClr val="bg1">
                  <a:lumMod val="50000"/>
                </a:schemeClr>
              </a:solidFill>
              <a:latin typeface="Arial Narrow" panose="020B0606020202030204" pitchFamily="34" charset="0"/>
            </a:endParaRPr>
          </a:p>
        </p:txBody>
      </p:sp>
      <p:pic>
        <p:nvPicPr>
          <p:cNvPr id="15" name="Picture 14"/>
          <p:cNvPicPr>
            <a:picLocks noChangeAspect="1"/>
          </p:cNvPicPr>
          <p:nvPr userDrawn="1"/>
        </p:nvPicPr>
        <p:blipFill rotWithShape="1">
          <a:blip r:embed="rId6">
            <a:extLst>
              <a:ext uri="{28A0092B-C50C-407E-A947-70E740481C1C}">
                <a14:useLocalDpi xmlns:a14="http://schemas.microsoft.com/office/drawing/2010/main" val="0"/>
              </a:ext>
            </a:extLst>
          </a:blip>
          <a:srcRect l="9962" t="22797" r="9960" b="41394"/>
          <a:stretch/>
        </p:blipFill>
        <p:spPr>
          <a:xfrm>
            <a:off x="22671" y="6612535"/>
            <a:ext cx="1103326" cy="196482"/>
          </a:xfrm>
          <a:prstGeom prst="rect">
            <a:avLst/>
          </a:prstGeom>
        </p:spPr>
      </p:pic>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val="0"/>
              </a:ext>
            </a:extLst>
          </a:blip>
          <a:srcRect l="4175" t="5099" r="4624" b="4301"/>
          <a:stretch/>
        </p:blipFill>
        <p:spPr>
          <a:xfrm>
            <a:off x="53975" y="74642"/>
            <a:ext cx="644319" cy="640080"/>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73407" y="74642"/>
            <a:ext cx="640080" cy="640080"/>
          </a:xfrm>
          <a:prstGeom prst="rect">
            <a:avLst/>
          </a:prstGeom>
        </p:spPr>
      </p:pic>
      <p:pic>
        <p:nvPicPr>
          <p:cNvPr id="16" name="Picture 39"/>
          <p:cNvPicPr>
            <a:picLocks noChangeArrowheads="1"/>
          </p:cNvPicPr>
          <p:nvPr userDrawn="1"/>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2381" t="3774" r="2381" b="3369"/>
          <a:stretch/>
        </p:blipFill>
        <p:spPr bwMode="auto">
          <a:xfrm>
            <a:off x="721565" y="74642"/>
            <a:ext cx="640080" cy="640080"/>
          </a:xfrm>
          <a:prstGeom prst="rect">
            <a:avLst/>
          </a:prstGeom>
          <a:noFill/>
          <a:ln w="12700">
            <a:noFill/>
            <a:miter lim="800000"/>
            <a:headEnd type="none" w="sm" len="sm"/>
            <a:tailEnd type="none" w="sm" len="sm"/>
          </a:ln>
          <a:effectLst/>
        </p:spPr>
      </p:pic>
      <p:sp>
        <p:nvSpPr>
          <p:cNvPr id="18" name="TextBox 17"/>
          <p:cNvSpPr txBox="1"/>
          <p:nvPr userDrawn="1"/>
        </p:nvSpPr>
        <p:spPr>
          <a:xfrm>
            <a:off x="914400" y="6595223"/>
            <a:ext cx="7315200"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0" i="1" dirty="0">
                <a:solidFill>
                  <a:schemeClr val="bg1">
                    <a:lumMod val="50000"/>
                  </a:schemeClr>
                </a:solidFill>
                <a:latin typeface="Arial Narrow" panose="020B0606020202030204" pitchFamily="34" charset="0"/>
              </a:rPr>
              <a:t>NAWCAD Release 2018-274. Distribution Statement A - Approved for public release; distribution is unlimited.</a:t>
            </a:r>
          </a:p>
        </p:txBody>
      </p:sp>
    </p:spTree>
    <p:extLst>
      <p:ext uri="{BB962C8B-B14F-4D97-AF65-F5344CB8AC3E}">
        <p14:creationId xmlns:p14="http://schemas.microsoft.com/office/powerpoint/2010/main" val="3692373440"/>
      </p:ext>
    </p:extLst>
  </p:cSld>
  <p:clrMap bg1="lt1" tx1="dk1" bg2="lt2" tx2="dk2" accent1="accent1" accent2="accent2" accent3="accent3" accent4="accent4" accent5="accent5" accent6="accent6" hlink="hlink" folHlink="folHlink"/>
  <p:sldLayoutIdLst>
    <p:sldLayoutId id="2147483888" r:id="rId1"/>
    <p:sldLayoutId id="2147483890" r:id="rId2"/>
    <p:sldLayoutId id="2147483893" r:id="rId3"/>
    <p:sldLayoutId id="2147483916" r:id="rId4"/>
  </p:sldLayoutIdLst>
  <p:transition spd="slow">
    <p:wipe/>
  </p:transition>
  <p:txStyles>
    <p:titleStyle>
      <a:lvl1pPr algn="ctr" defTabSz="914400" rtl="0" eaLnBrk="1" latinLnBrk="0" hangingPunct="1">
        <a:lnSpc>
          <a:spcPct val="90000"/>
        </a:lnSpc>
        <a:spcBef>
          <a:spcPct val="0"/>
        </a:spcBef>
        <a:buNone/>
        <a:defRPr sz="3200" kern="1200" baseline="0">
          <a:solidFill>
            <a:srgbClr val="19264F"/>
          </a:solidFill>
          <a:latin typeface="Arial Black" panose="020B0A04020102020204" pitchFamily="34"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 userDrawn="1">
          <p15:clr>
            <a:srgbClr val="F26B43"/>
          </p15:clr>
        </p15:guide>
        <p15:guide id="2" pos="3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6563552"/>
            <a:ext cx="9144000" cy="0"/>
          </a:xfrm>
          <a:prstGeom prst="line">
            <a:avLst/>
          </a:prstGeom>
          <a:ln>
            <a:solidFill>
              <a:srgbClr val="D9D9D9"/>
            </a:solidFill>
            <a:tailEnd type="none" w="sm" len="sm"/>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361646" y="68391"/>
            <a:ext cx="7050024" cy="646331"/>
          </a:xfrm>
          <a:prstGeom prst="rect">
            <a:avLst/>
          </a:prstGeom>
        </p:spPr>
        <p:txBody>
          <a:bodyPr vert="horz" lIns="91440" tIns="45720" rIns="91440" bIns="45720" rtlCol="0" anchor="ctr">
            <a:normAutofit/>
          </a:bodyPr>
          <a:lstStyle/>
          <a:p>
            <a:r>
              <a:rPr lang="en-US" dirty="0"/>
              <a:t>Insert Slide Title Here</a:t>
            </a:r>
          </a:p>
        </p:txBody>
      </p:sp>
      <p:sp>
        <p:nvSpPr>
          <p:cNvPr id="3" name="Text Placeholder 2"/>
          <p:cNvSpPr>
            <a:spLocks noGrp="1"/>
          </p:cNvSpPr>
          <p:nvPr>
            <p:ph type="body" idx="1"/>
          </p:nvPr>
        </p:nvSpPr>
        <p:spPr>
          <a:xfrm>
            <a:off x="303969" y="974856"/>
            <a:ext cx="8536062" cy="553929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cxnSp>
        <p:nvCxnSpPr>
          <p:cNvPr id="8" name="Straight Connector 7"/>
          <p:cNvCxnSpPr/>
          <p:nvPr userDrawn="1"/>
        </p:nvCxnSpPr>
        <p:spPr>
          <a:xfrm>
            <a:off x="8839200" y="65810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8820964" y="6582385"/>
            <a:ext cx="325730" cy="261610"/>
          </a:xfrm>
          <a:prstGeom prst="rect">
            <a:avLst/>
          </a:prstGeom>
        </p:spPr>
        <p:txBody>
          <a:bodyPr wrap="none">
            <a:spAutoFit/>
          </a:bodyPr>
          <a:lstStyle/>
          <a:p>
            <a:pPr algn="ctr"/>
            <a:fld id="{FC2E114B-E2B2-4115-9F42-B354EA0B1697}" type="slidenum">
              <a:rPr lang="en-US" sz="1050" b="0" smtClean="0">
                <a:solidFill>
                  <a:schemeClr val="bg1">
                    <a:lumMod val="50000"/>
                  </a:schemeClr>
                </a:solidFill>
                <a:latin typeface="Arial Narrow" panose="020B0606020202030204" pitchFamily="34" charset="0"/>
              </a:rPr>
              <a:pPr algn="ctr"/>
              <a:t>‹#›</a:t>
            </a:fld>
            <a:endParaRPr lang="en-US" sz="1050" b="0" dirty="0">
              <a:solidFill>
                <a:schemeClr val="bg1">
                  <a:lumMod val="50000"/>
                </a:schemeClr>
              </a:solidFill>
              <a:latin typeface="Arial Narrow" panose="020B0606020202030204" pitchFamily="34" charset="0"/>
            </a:endParaRPr>
          </a:p>
        </p:txBody>
      </p:sp>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l="9962" t="22797" r="9960" b="41394"/>
          <a:stretch/>
        </p:blipFill>
        <p:spPr>
          <a:xfrm>
            <a:off x="22671" y="6612535"/>
            <a:ext cx="1103326" cy="196482"/>
          </a:xfrm>
          <a:prstGeom prst="rect">
            <a:avLst/>
          </a:prstGeom>
        </p:spPr>
      </p:pic>
      <p:sp>
        <p:nvSpPr>
          <p:cNvPr id="11" name="Rectangle 32"/>
          <p:cNvSpPr>
            <a:spLocks noChangeArrowheads="1"/>
          </p:cNvSpPr>
          <p:nvPr userDrawn="1"/>
        </p:nvSpPr>
        <p:spPr bwMode="auto">
          <a:xfrm>
            <a:off x="5449454" y="6595223"/>
            <a:ext cx="33275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charset="0"/>
                <a:ea typeface="MS PGothic" pitchFamily="34" charset="-128"/>
              </a:defRPr>
            </a:lvl1pPr>
            <a:lvl2pPr marL="742950" indent="-285750" eaLnBrk="0" hangingPunct="0">
              <a:defRPr sz="1600" b="1">
                <a:solidFill>
                  <a:schemeClr val="bg1"/>
                </a:solidFill>
                <a:latin typeface="Arial" charset="0"/>
                <a:ea typeface="MS PGothic" pitchFamily="34" charset="-128"/>
              </a:defRPr>
            </a:lvl2pPr>
            <a:lvl3pPr marL="1143000" indent="-228600" eaLnBrk="0" hangingPunct="0">
              <a:defRPr sz="1600" b="1">
                <a:solidFill>
                  <a:schemeClr val="bg1"/>
                </a:solidFill>
                <a:latin typeface="Arial" charset="0"/>
                <a:ea typeface="MS PGothic" pitchFamily="34" charset="-128"/>
              </a:defRPr>
            </a:lvl3pPr>
            <a:lvl4pPr marL="1600200" indent="-228600" eaLnBrk="0" hangingPunct="0">
              <a:defRPr sz="1600" b="1">
                <a:solidFill>
                  <a:schemeClr val="bg1"/>
                </a:solidFill>
                <a:latin typeface="Arial" charset="0"/>
                <a:ea typeface="MS PGothic" pitchFamily="34" charset="-128"/>
              </a:defRPr>
            </a:lvl4pPr>
            <a:lvl5pPr marL="2057400" indent="-228600" eaLnBrk="0" hangingPunct="0">
              <a:defRPr sz="1600" b="1">
                <a:solidFill>
                  <a:schemeClr val="bg1"/>
                </a:solidFill>
                <a:latin typeface="Arial" charset="0"/>
                <a:ea typeface="MS PGothic" pitchFamily="34" charset="-128"/>
              </a:defRPr>
            </a:lvl5pPr>
            <a:lvl6pPr marL="2514600" indent="-228600" eaLnBrk="0" fontAlgn="base" hangingPunct="0">
              <a:spcBef>
                <a:spcPct val="0"/>
              </a:spcBef>
              <a:spcAft>
                <a:spcPct val="0"/>
              </a:spcAft>
              <a:defRPr sz="1600" b="1">
                <a:solidFill>
                  <a:schemeClr val="bg1"/>
                </a:solidFill>
                <a:latin typeface="Arial" charset="0"/>
                <a:ea typeface="MS PGothic" pitchFamily="34" charset="-128"/>
              </a:defRPr>
            </a:lvl6pPr>
            <a:lvl7pPr marL="2971800" indent="-228600" eaLnBrk="0" fontAlgn="base" hangingPunct="0">
              <a:spcBef>
                <a:spcPct val="0"/>
              </a:spcBef>
              <a:spcAft>
                <a:spcPct val="0"/>
              </a:spcAft>
              <a:defRPr sz="1600" b="1">
                <a:solidFill>
                  <a:schemeClr val="bg1"/>
                </a:solidFill>
                <a:latin typeface="Arial" charset="0"/>
                <a:ea typeface="MS PGothic" pitchFamily="34" charset="-128"/>
              </a:defRPr>
            </a:lvl7pPr>
            <a:lvl8pPr marL="3429000" indent="-228600" eaLnBrk="0" fontAlgn="base" hangingPunct="0">
              <a:spcBef>
                <a:spcPct val="0"/>
              </a:spcBef>
              <a:spcAft>
                <a:spcPct val="0"/>
              </a:spcAft>
              <a:defRPr sz="1600" b="1">
                <a:solidFill>
                  <a:schemeClr val="bg1"/>
                </a:solidFill>
                <a:latin typeface="Arial" charset="0"/>
                <a:ea typeface="MS PGothic" pitchFamily="34" charset="-128"/>
              </a:defRPr>
            </a:lvl8pPr>
            <a:lvl9pPr marL="3886200" indent="-228600" eaLnBrk="0" fontAlgn="base" hangingPunct="0">
              <a:spcBef>
                <a:spcPct val="0"/>
              </a:spcBef>
              <a:spcAft>
                <a:spcPct val="0"/>
              </a:spcAft>
              <a:defRPr sz="1600" b="1">
                <a:solidFill>
                  <a:schemeClr val="bg1"/>
                </a:solidFill>
                <a:latin typeface="Arial" charset="0"/>
                <a:ea typeface="MS PGothic" pitchFamily="34" charset="-128"/>
              </a:defRPr>
            </a:lvl9pPr>
          </a:lstStyle>
          <a:p>
            <a:pPr algn="r">
              <a:spcBef>
                <a:spcPct val="20000"/>
              </a:spcBef>
            </a:pPr>
            <a:r>
              <a:rPr lang="en-US" altLang="en-US" sz="500" b="0" dirty="0">
                <a:solidFill>
                  <a:schemeClr val="bg1">
                    <a:lumMod val="50000"/>
                  </a:schemeClr>
                </a:solidFill>
              </a:rPr>
              <a:t>CONFIG. MGR:  Name, Code, (###) ###-####</a:t>
            </a:r>
          </a:p>
          <a:p>
            <a:pPr algn="r"/>
            <a:r>
              <a:rPr lang="en-US" altLang="en-US" sz="500" b="0" dirty="0">
                <a:solidFill>
                  <a:schemeClr val="bg1">
                    <a:lumMod val="50000"/>
                  </a:schemeClr>
                </a:solidFill>
              </a:rPr>
              <a:t>FILE NAME:  </a:t>
            </a:r>
            <a:r>
              <a:rPr lang="en-US" altLang="en-US" sz="500" b="0" dirty="0" err="1">
                <a:solidFill>
                  <a:schemeClr val="bg1">
                    <a:lumMod val="50000"/>
                  </a:schemeClr>
                </a:solidFill>
              </a:rPr>
              <a:t>xxx</a:t>
            </a:r>
            <a:r>
              <a:rPr lang="en-US" sz="500" b="0" baseline="0" dirty="0" err="1">
                <a:solidFill>
                  <a:schemeClr val="bg1">
                    <a:lumMod val="50000"/>
                  </a:schemeClr>
                </a:solidFill>
              </a:rPr>
              <a:t>_ddMMMYY.pptx</a:t>
            </a:r>
            <a:endParaRPr lang="en-US" sz="500" b="0" dirty="0">
              <a:solidFill>
                <a:schemeClr val="bg1">
                  <a:lumMod val="50000"/>
                </a:schemeClr>
              </a:solidFill>
            </a:endParaRPr>
          </a:p>
        </p:txBody>
      </p:sp>
      <p:cxnSp>
        <p:nvCxnSpPr>
          <p:cNvPr id="13" name="Straight Connector 12"/>
          <p:cNvCxnSpPr/>
          <p:nvPr userDrawn="1"/>
        </p:nvCxnSpPr>
        <p:spPr>
          <a:xfrm>
            <a:off x="8790736" y="6559834"/>
            <a:ext cx="0" cy="298166"/>
          </a:xfrm>
          <a:prstGeom prst="line">
            <a:avLst/>
          </a:prstGeom>
          <a:ln>
            <a:solidFill>
              <a:srgbClr val="C7C7C7"/>
            </a:solidFill>
          </a:ln>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userDrawn="1"/>
        </p:nvPicPr>
        <p:blipFill rotWithShape="1">
          <a:blip r:embed="rId6" cstate="print">
            <a:extLst>
              <a:ext uri="{28A0092B-C50C-407E-A947-70E740481C1C}">
                <a14:useLocalDpi xmlns:a14="http://schemas.microsoft.com/office/drawing/2010/main" val="0"/>
              </a:ext>
            </a:extLst>
          </a:blip>
          <a:srcRect l="4175" t="5099" r="4624" b="4301"/>
          <a:stretch/>
        </p:blipFill>
        <p:spPr>
          <a:xfrm>
            <a:off x="53975" y="74642"/>
            <a:ext cx="644319" cy="640080"/>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473407" y="74642"/>
            <a:ext cx="640080" cy="640080"/>
          </a:xfrm>
          <a:prstGeom prst="rect">
            <a:avLst/>
          </a:prstGeom>
        </p:spPr>
      </p:pic>
      <p:pic>
        <p:nvPicPr>
          <p:cNvPr id="18" name="Picture 39"/>
          <p:cNvPicPr>
            <a:picLocks noChangeArrowheads="1"/>
          </p:cNvPicPr>
          <p:nvPr userDrawn="1"/>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2381" t="3774" r="2381" b="3369"/>
          <a:stretch/>
        </p:blipFill>
        <p:spPr bwMode="auto">
          <a:xfrm>
            <a:off x="721565" y="74642"/>
            <a:ext cx="640080" cy="640080"/>
          </a:xfrm>
          <a:prstGeom prst="rect">
            <a:avLst/>
          </a:prstGeom>
          <a:noFill/>
          <a:ln w="12700">
            <a:noFill/>
            <a:miter lim="800000"/>
            <a:headEnd type="none" w="sm" len="sm"/>
            <a:tailEnd type="none" w="sm" len="sm"/>
          </a:ln>
          <a:effectLst/>
        </p:spPr>
      </p:pic>
      <p:sp>
        <p:nvSpPr>
          <p:cNvPr id="19" name="TextBox 18"/>
          <p:cNvSpPr txBox="1"/>
          <p:nvPr userDrawn="1"/>
        </p:nvSpPr>
        <p:spPr>
          <a:xfrm>
            <a:off x="914400" y="6595223"/>
            <a:ext cx="7315200"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0" i="1" dirty="0">
                <a:solidFill>
                  <a:schemeClr val="bg1">
                    <a:lumMod val="50000"/>
                  </a:schemeClr>
                </a:solidFill>
                <a:latin typeface="Arial Narrow" panose="020B0606020202030204" pitchFamily="34" charset="0"/>
              </a:rPr>
              <a:t>NAWCAD Release 2018-274. Distribution Statement A - Approved for public release; distribution is unlimited.</a:t>
            </a:r>
          </a:p>
        </p:txBody>
      </p:sp>
    </p:spTree>
    <p:extLst>
      <p:ext uri="{BB962C8B-B14F-4D97-AF65-F5344CB8AC3E}">
        <p14:creationId xmlns:p14="http://schemas.microsoft.com/office/powerpoint/2010/main" val="67981280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Lst>
  <p:transition spd="slow">
    <p:wipe/>
  </p:transition>
  <p:txStyles>
    <p:titleStyle>
      <a:lvl1pPr algn="ctr" defTabSz="914400" rtl="0" eaLnBrk="1" latinLnBrk="0" hangingPunct="1">
        <a:lnSpc>
          <a:spcPct val="90000"/>
        </a:lnSpc>
        <a:spcBef>
          <a:spcPct val="0"/>
        </a:spcBef>
        <a:buNone/>
        <a:defRPr sz="4000" kern="1200" baseline="0">
          <a:solidFill>
            <a:srgbClr val="19264F"/>
          </a:solidFill>
          <a:latin typeface="Arial Black" panose="020B0A04020102020204" pitchFamily="34"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66219"/>
            <a:ext cx="7886700" cy="1325563"/>
          </a:xfrm>
          <a:prstGeom prst="rect">
            <a:avLst/>
          </a:prstGeom>
        </p:spPr>
        <p:txBody>
          <a:bodyPr vert="horz" lIns="91440" tIns="45720" rIns="91440" bIns="45720" rtlCol="0" anchor="ctr">
            <a:normAutofit/>
          </a:bodyPr>
          <a:lstStyle/>
          <a:p>
            <a:r>
              <a:rPr lang="en-US" dirty="0"/>
              <a:t>Insert Transition Title Here</a:t>
            </a:r>
          </a:p>
        </p:txBody>
      </p:sp>
    </p:spTree>
    <p:extLst>
      <p:ext uri="{BB962C8B-B14F-4D97-AF65-F5344CB8AC3E}">
        <p14:creationId xmlns:p14="http://schemas.microsoft.com/office/powerpoint/2010/main" val="3219903268"/>
      </p:ext>
    </p:extLst>
  </p:cSld>
  <p:clrMap bg1="lt1" tx1="dk1" bg2="lt2" tx2="dk2" accent1="accent1" accent2="accent2" accent3="accent3" accent4="accent4" accent5="accent5" accent6="accent6" hlink="hlink" folHlink="folHlink"/>
  <p:sldLayoutIdLst>
    <p:sldLayoutId id="2147483895" r:id="rId1"/>
    <p:sldLayoutId id="2147483901" r:id="rId2"/>
    <p:sldLayoutId id="2147483935" r:id="rId3"/>
  </p:sldLayoutIdLst>
  <p:transition spd="slow">
    <p:wipe/>
  </p:transition>
  <p:txStyles>
    <p:titleStyle>
      <a:lvl1pPr algn="ctr" defTabSz="914400" rtl="0" eaLnBrk="1" latinLnBrk="0" hangingPunct="1">
        <a:lnSpc>
          <a:spcPct val="90000"/>
        </a:lnSpc>
        <a:spcBef>
          <a:spcPct val="0"/>
        </a:spcBef>
        <a:buNone/>
        <a:defRPr sz="4000" kern="1200">
          <a:solidFill>
            <a:srgbClr val="19264F"/>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6563552"/>
            <a:ext cx="9144000" cy="0"/>
          </a:xfrm>
          <a:prstGeom prst="line">
            <a:avLst/>
          </a:prstGeom>
          <a:ln>
            <a:solidFill>
              <a:srgbClr val="D9D9D9"/>
            </a:solidFill>
            <a:tailEnd type="none" w="sm" len="sm"/>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384917" y="68391"/>
            <a:ext cx="7048869" cy="646331"/>
          </a:xfrm>
          <a:prstGeom prst="rect">
            <a:avLst/>
          </a:prstGeom>
        </p:spPr>
        <p:txBody>
          <a:bodyPr vert="horz" lIns="91440" tIns="45720" rIns="91440" bIns="45720" rtlCol="0" anchor="ctr">
            <a:normAutofit/>
          </a:bodyPr>
          <a:lstStyle/>
          <a:p>
            <a:r>
              <a:rPr lang="en-US" dirty="0"/>
              <a:t>Insert Slide Title Here</a:t>
            </a:r>
          </a:p>
        </p:txBody>
      </p:sp>
      <p:sp>
        <p:nvSpPr>
          <p:cNvPr id="3" name="Text Placeholder 2"/>
          <p:cNvSpPr>
            <a:spLocks noGrp="1"/>
          </p:cNvSpPr>
          <p:nvPr>
            <p:ph type="body" idx="1"/>
          </p:nvPr>
        </p:nvSpPr>
        <p:spPr>
          <a:xfrm>
            <a:off x="303969" y="974856"/>
            <a:ext cx="8536062" cy="553929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cxnSp>
        <p:nvCxnSpPr>
          <p:cNvPr id="8" name="Straight Connector 7"/>
          <p:cNvCxnSpPr/>
          <p:nvPr userDrawn="1"/>
        </p:nvCxnSpPr>
        <p:spPr>
          <a:xfrm>
            <a:off x="8839200" y="65810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8818270" y="6579971"/>
            <a:ext cx="325730" cy="261610"/>
          </a:xfrm>
          <a:prstGeom prst="rect">
            <a:avLst/>
          </a:prstGeom>
        </p:spPr>
        <p:txBody>
          <a:bodyPr wrap="none">
            <a:spAutoFit/>
          </a:bodyPr>
          <a:lstStyle/>
          <a:p>
            <a:pPr algn="ctr"/>
            <a:fld id="{FC2E114B-E2B2-4115-9F42-B354EA0B1697}" type="slidenum">
              <a:rPr lang="en-US" sz="1050" b="0" smtClean="0">
                <a:solidFill>
                  <a:schemeClr val="bg1">
                    <a:lumMod val="50000"/>
                  </a:schemeClr>
                </a:solidFill>
                <a:latin typeface="Arial Narrow" panose="020B0606020202030204" pitchFamily="34" charset="0"/>
              </a:rPr>
              <a:pPr algn="ctr"/>
              <a:t>‹#›</a:t>
            </a:fld>
            <a:endParaRPr lang="en-US" sz="1050" b="0" dirty="0">
              <a:solidFill>
                <a:schemeClr val="bg1">
                  <a:lumMod val="50000"/>
                </a:schemeClr>
              </a:solidFill>
              <a:latin typeface="Arial Narrow" panose="020B0606020202030204" pitchFamily="34" charset="0"/>
            </a:endParaRPr>
          </a:p>
        </p:txBody>
      </p:sp>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l="9962" t="22797" r="9960" b="41394"/>
          <a:stretch/>
        </p:blipFill>
        <p:spPr>
          <a:xfrm>
            <a:off x="22671" y="6612535"/>
            <a:ext cx="1103326" cy="196482"/>
          </a:xfrm>
          <a:prstGeom prst="rect">
            <a:avLst/>
          </a:prstGeom>
        </p:spPr>
      </p:pic>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val="0"/>
              </a:ext>
            </a:extLst>
          </a:blip>
          <a:srcRect l="4175" t="5099" r="4624" b="4301"/>
          <a:stretch/>
        </p:blipFill>
        <p:spPr>
          <a:xfrm>
            <a:off x="53975" y="74642"/>
            <a:ext cx="644319" cy="640080"/>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473407" y="74642"/>
            <a:ext cx="640080" cy="640080"/>
          </a:xfrm>
          <a:prstGeom prst="rect">
            <a:avLst/>
          </a:prstGeom>
        </p:spPr>
      </p:pic>
      <p:pic>
        <p:nvPicPr>
          <p:cNvPr id="16" name="Picture 39"/>
          <p:cNvPicPr>
            <a:picLocks noChangeArrowheads="1"/>
          </p:cNvPicPr>
          <p:nvPr userDrawn="1"/>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2381" t="3774" r="2381" b="3369"/>
          <a:stretch/>
        </p:blipFill>
        <p:spPr bwMode="auto">
          <a:xfrm>
            <a:off x="721565" y="74642"/>
            <a:ext cx="640080" cy="640080"/>
          </a:xfrm>
          <a:prstGeom prst="rect">
            <a:avLst/>
          </a:prstGeom>
          <a:noFill/>
          <a:ln w="12700">
            <a:noFill/>
            <a:miter lim="800000"/>
            <a:headEnd type="none" w="sm" len="sm"/>
            <a:tailEnd type="none" w="sm" len="sm"/>
          </a:ln>
          <a:effectLst/>
        </p:spPr>
      </p:pic>
    </p:spTree>
    <p:extLst>
      <p:ext uri="{BB962C8B-B14F-4D97-AF65-F5344CB8AC3E}">
        <p14:creationId xmlns:p14="http://schemas.microsoft.com/office/powerpoint/2010/main" val="146707001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Lst>
  <p:transition spd="slow">
    <p:wipe/>
  </p:transition>
  <p:txStyles>
    <p:titleStyle>
      <a:lvl1pPr algn="ctr" defTabSz="914400" rtl="0" eaLnBrk="1" latinLnBrk="0" hangingPunct="1">
        <a:lnSpc>
          <a:spcPct val="90000"/>
        </a:lnSpc>
        <a:spcBef>
          <a:spcPct val="0"/>
        </a:spcBef>
        <a:buNone/>
        <a:defRPr sz="3200" kern="1200" baseline="0">
          <a:solidFill>
            <a:srgbClr val="19264F"/>
          </a:solidFill>
          <a:latin typeface="Arial Black" panose="020B0A04020102020204" pitchFamily="34"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
          <p15:clr>
            <a:srgbClr val="F26B43"/>
          </p15:clr>
        </p15:guide>
        <p15:guide id="2" pos="3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6563552"/>
            <a:ext cx="9144000" cy="0"/>
          </a:xfrm>
          <a:prstGeom prst="line">
            <a:avLst/>
          </a:prstGeom>
          <a:ln>
            <a:solidFill>
              <a:srgbClr val="D9D9D9"/>
            </a:solidFill>
            <a:tailEnd type="none" w="sm" len="sm"/>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671" y="24508"/>
            <a:ext cx="734095" cy="734095"/>
          </a:xfrm>
          <a:prstGeom prst="rect">
            <a:avLst/>
          </a:prstGeom>
        </p:spPr>
      </p:pic>
      <p:sp>
        <p:nvSpPr>
          <p:cNvPr id="2" name="Title Placeholder 1"/>
          <p:cNvSpPr>
            <a:spLocks noGrp="1"/>
          </p:cNvSpPr>
          <p:nvPr>
            <p:ph type="title"/>
          </p:nvPr>
        </p:nvSpPr>
        <p:spPr>
          <a:xfrm>
            <a:off x="801045" y="68391"/>
            <a:ext cx="8038985" cy="646331"/>
          </a:xfrm>
          <a:prstGeom prst="rect">
            <a:avLst/>
          </a:prstGeom>
        </p:spPr>
        <p:txBody>
          <a:bodyPr vert="horz" lIns="91440" tIns="45720" rIns="91440" bIns="45720" rtlCol="0" anchor="ctr">
            <a:normAutofit/>
          </a:bodyPr>
          <a:lstStyle/>
          <a:p>
            <a:r>
              <a:rPr lang="en-US" dirty="0"/>
              <a:t>Insert Slide Title Here</a:t>
            </a:r>
          </a:p>
        </p:txBody>
      </p:sp>
      <p:sp>
        <p:nvSpPr>
          <p:cNvPr id="3" name="Text Placeholder 2"/>
          <p:cNvSpPr>
            <a:spLocks noGrp="1"/>
          </p:cNvSpPr>
          <p:nvPr>
            <p:ph type="body" idx="1"/>
          </p:nvPr>
        </p:nvSpPr>
        <p:spPr>
          <a:xfrm>
            <a:off x="303969" y="974856"/>
            <a:ext cx="8536062" cy="553929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cxnSp>
        <p:nvCxnSpPr>
          <p:cNvPr id="8" name="Straight Connector 7"/>
          <p:cNvCxnSpPr/>
          <p:nvPr userDrawn="1"/>
        </p:nvCxnSpPr>
        <p:spPr>
          <a:xfrm>
            <a:off x="8839200" y="65810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8818270" y="6579971"/>
            <a:ext cx="325730" cy="261610"/>
          </a:xfrm>
          <a:prstGeom prst="rect">
            <a:avLst/>
          </a:prstGeom>
        </p:spPr>
        <p:txBody>
          <a:bodyPr wrap="none">
            <a:spAutoFit/>
          </a:bodyPr>
          <a:lstStyle/>
          <a:p>
            <a:pPr algn="ctr"/>
            <a:fld id="{FC2E114B-E2B2-4115-9F42-B354EA0B1697}" type="slidenum">
              <a:rPr lang="en-US" sz="1050" b="0" smtClean="0">
                <a:solidFill>
                  <a:schemeClr val="bg1">
                    <a:lumMod val="50000"/>
                  </a:schemeClr>
                </a:solidFill>
                <a:latin typeface="Arial Narrow" panose="020B0606020202030204" pitchFamily="34" charset="0"/>
              </a:rPr>
              <a:pPr algn="ctr"/>
              <a:t>‹#›</a:t>
            </a:fld>
            <a:endParaRPr lang="en-US" sz="1050" b="0" dirty="0">
              <a:solidFill>
                <a:schemeClr val="bg1">
                  <a:lumMod val="50000"/>
                </a:schemeClr>
              </a:solidFill>
              <a:latin typeface="Arial Narrow" panose="020B0606020202030204" pitchFamily="34" charset="0"/>
            </a:endParaRPr>
          </a:p>
        </p:txBody>
      </p:sp>
      <p:pic>
        <p:nvPicPr>
          <p:cNvPr id="15" name="Picture 14"/>
          <p:cNvPicPr>
            <a:picLocks noChangeAspect="1"/>
          </p:cNvPicPr>
          <p:nvPr userDrawn="1"/>
        </p:nvPicPr>
        <p:blipFill rotWithShape="1">
          <a:blip r:embed="rId7">
            <a:extLst>
              <a:ext uri="{28A0092B-C50C-407E-A947-70E740481C1C}">
                <a14:useLocalDpi xmlns:a14="http://schemas.microsoft.com/office/drawing/2010/main" val="0"/>
              </a:ext>
            </a:extLst>
          </a:blip>
          <a:srcRect l="9962" t="22797" r="9960" b="41394"/>
          <a:stretch/>
        </p:blipFill>
        <p:spPr>
          <a:xfrm>
            <a:off x="22671" y="6612535"/>
            <a:ext cx="1103326" cy="196482"/>
          </a:xfrm>
          <a:prstGeom prst="rect">
            <a:avLst/>
          </a:prstGeom>
        </p:spPr>
      </p:pic>
    </p:spTree>
    <p:extLst>
      <p:ext uri="{BB962C8B-B14F-4D97-AF65-F5344CB8AC3E}">
        <p14:creationId xmlns:p14="http://schemas.microsoft.com/office/powerpoint/2010/main" val="3269659913"/>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Lst>
  <p:txStyles>
    <p:titleStyle>
      <a:lvl1pPr algn="ctr" defTabSz="914400" rtl="0" eaLnBrk="1" latinLnBrk="0" hangingPunct="1">
        <a:lnSpc>
          <a:spcPct val="90000"/>
        </a:lnSpc>
        <a:spcBef>
          <a:spcPct val="0"/>
        </a:spcBef>
        <a:buNone/>
        <a:defRPr sz="4000" kern="1200" baseline="0">
          <a:solidFill>
            <a:srgbClr val="19264F"/>
          </a:solidFill>
          <a:latin typeface="Arial Black" panose="020B0A04020102020204" pitchFamily="34"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NAWCAD Release 2018-274. Distribution Statement A - Approved for public release; distribution is unlimited.</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C61A6-519B-425D-9BD2-283FB9B9505A}" type="slidenum">
              <a:rPr lang="en-US" smtClean="0"/>
              <a:t>‹#›</a:t>
            </a:fld>
            <a:endParaRPr lang="en-US"/>
          </a:p>
        </p:txBody>
      </p:sp>
    </p:spTree>
    <p:extLst>
      <p:ext uri="{BB962C8B-B14F-4D97-AF65-F5344CB8AC3E}">
        <p14:creationId xmlns:p14="http://schemas.microsoft.com/office/powerpoint/2010/main" val="187149471"/>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6563552"/>
            <a:ext cx="9144000" cy="0"/>
          </a:xfrm>
          <a:prstGeom prst="line">
            <a:avLst/>
          </a:prstGeom>
          <a:ln>
            <a:solidFill>
              <a:srgbClr val="D9D9D9"/>
            </a:solidFill>
            <a:tailEnd type="none" w="sm" len="sm"/>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801045" y="68391"/>
            <a:ext cx="8038985" cy="646331"/>
          </a:xfrm>
          <a:prstGeom prst="rect">
            <a:avLst/>
          </a:prstGeom>
        </p:spPr>
        <p:txBody>
          <a:bodyPr vert="horz" lIns="91440" tIns="45720" rIns="91440" bIns="45720" rtlCol="0" anchor="ctr">
            <a:normAutofit/>
          </a:bodyPr>
          <a:lstStyle/>
          <a:p>
            <a:r>
              <a:rPr lang="en-US" dirty="0"/>
              <a:t>Insert Slide Title Here</a:t>
            </a:r>
          </a:p>
        </p:txBody>
      </p:sp>
      <p:sp>
        <p:nvSpPr>
          <p:cNvPr id="3" name="Text Placeholder 2"/>
          <p:cNvSpPr>
            <a:spLocks noGrp="1"/>
          </p:cNvSpPr>
          <p:nvPr>
            <p:ph type="body" idx="1"/>
          </p:nvPr>
        </p:nvSpPr>
        <p:spPr>
          <a:xfrm>
            <a:off x="303969" y="974856"/>
            <a:ext cx="8536062" cy="553929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cxnSp>
        <p:nvCxnSpPr>
          <p:cNvPr id="8" name="Straight Connector 7"/>
          <p:cNvCxnSpPr/>
          <p:nvPr userDrawn="1"/>
        </p:nvCxnSpPr>
        <p:spPr>
          <a:xfrm>
            <a:off x="8839200" y="65810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8820964" y="6582385"/>
            <a:ext cx="325730" cy="261610"/>
          </a:xfrm>
          <a:prstGeom prst="rect">
            <a:avLst/>
          </a:prstGeom>
        </p:spPr>
        <p:txBody>
          <a:bodyPr wrap="none">
            <a:spAutoFit/>
          </a:bodyPr>
          <a:lstStyle/>
          <a:p>
            <a:pPr algn="ctr"/>
            <a:fld id="{FC2E114B-E2B2-4115-9F42-B354EA0B1697}" type="slidenum">
              <a:rPr lang="en-US" sz="1050" b="0" smtClean="0">
                <a:solidFill>
                  <a:schemeClr val="bg1">
                    <a:lumMod val="50000"/>
                  </a:schemeClr>
                </a:solidFill>
                <a:latin typeface="Arial Narrow" panose="020B0606020202030204" pitchFamily="34" charset="0"/>
              </a:rPr>
              <a:pPr algn="ctr"/>
              <a:t>‹#›</a:t>
            </a:fld>
            <a:endParaRPr lang="en-US" sz="1050" b="0" dirty="0">
              <a:solidFill>
                <a:schemeClr val="bg1">
                  <a:lumMod val="50000"/>
                </a:schemeClr>
              </a:solidFill>
              <a:latin typeface="Arial Narrow" panose="020B0606020202030204" pitchFamily="34" charset="0"/>
            </a:endParaRPr>
          </a:p>
        </p:txBody>
      </p:sp>
      <p:pic>
        <p:nvPicPr>
          <p:cNvPr id="15" name="Picture 14"/>
          <p:cNvPicPr>
            <a:picLocks noChangeAspect="1"/>
          </p:cNvPicPr>
          <p:nvPr userDrawn="1"/>
        </p:nvPicPr>
        <p:blipFill rotWithShape="1">
          <a:blip r:embed="rId6">
            <a:extLst>
              <a:ext uri="{28A0092B-C50C-407E-A947-70E740481C1C}">
                <a14:useLocalDpi xmlns:a14="http://schemas.microsoft.com/office/drawing/2010/main" val="0"/>
              </a:ext>
            </a:extLst>
          </a:blip>
          <a:srcRect l="9962" t="22797" r="9960" b="41394"/>
          <a:stretch/>
        </p:blipFill>
        <p:spPr>
          <a:xfrm>
            <a:off x="22671" y="6612535"/>
            <a:ext cx="1103326" cy="196482"/>
          </a:xfrm>
          <a:prstGeom prst="rect">
            <a:avLst/>
          </a:prstGeom>
        </p:spPr>
      </p:pic>
      <p:sp>
        <p:nvSpPr>
          <p:cNvPr id="11" name="Rectangle 32"/>
          <p:cNvSpPr>
            <a:spLocks noChangeArrowheads="1"/>
          </p:cNvSpPr>
          <p:nvPr userDrawn="1"/>
        </p:nvSpPr>
        <p:spPr bwMode="auto">
          <a:xfrm>
            <a:off x="5449454" y="6595223"/>
            <a:ext cx="33275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charset="0"/>
                <a:ea typeface="MS PGothic" pitchFamily="34" charset="-128"/>
              </a:defRPr>
            </a:lvl1pPr>
            <a:lvl2pPr marL="742950" indent="-285750" eaLnBrk="0" hangingPunct="0">
              <a:defRPr sz="1600" b="1">
                <a:solidFill>
                  <a:schemeClr val="bg1"/>
                </a:solidFill>
                <a:latin typeface="Arial" charset="0"/>
                <a:ea typeface="MS PGothic" pitchFamily="34" charset="-128"/>
              </a:defRPr>
            </a:lvl2pPr>
            <a:lvl3pPr marL="1143000" indent="-228600" eaLnBrk="0" hangingPunct="0">
              <a:defRPr sz="1600" b="1">
                <a:solidFill>
                  <a:schemeClr val="bg1"/>
                </a:solidFill>
                <a:latin typeface="Arial" charset="0"/>
                <a:ea typeface="MS PGothic" pitchFamily="34" charset="-128"/>
              </a:defRPr>
            </a:lvl3pPr>
            <a:lvl4pPr marL="1600200" indent="-228600" eaLnBrk="0" hangingPunct="0">
              <a:defRPr sz="1600" b="1">
                <a:solidFill>
                  <a:schemeClr val="bg1"/>
                </a:solidFill>
                <a:latin typeface="Arial" charset="0"/>
                <a:ea typeface="MS PGothic" pitchFamily="34" charset="-128"/>
              </a:defRPr>
            </a:lvl4pPr>
            <a:lvl5pPr marL="2057400" indent="-228600" eaLnBrk="0" hangingPunct="0">
              <a:defRPr sz="1600" b="1">
                <a:solidFill>
                  <a:schemeClr val="bg1"/>
                </a:solidFill>
                <a:latin typeface="Arial" charset="0"/>
                <a:ea typeface="MS PGothic" pitchFamily="34" charset="-128"/>
              </a:defRPr>
            </a:lvl5pPr>
            <a:lvl6pPr marL="2514600" indent="-228600" eaLnBrk="0" fontAlgn="base" hangingPunct="0">
              <a:spcBef>
                <a:spcPct val="0"/>
              </a:spcBef>
              <a:spcAft>
                <a:spcPct val="0"/>
              </a:spcAft>
              <a:defRPr sz="1600" b="1">
                <a:solidFill>
                  <a:schemeClr val="bg1"/>
                </a:solidFill>
                <a:latin typeface="Arial" charset="0"/>
                <a:ea typeface="MS PGothic" pitchFamily="34" charset="-128"/>
              </a:defRPr>
            </a:lvl6pPr>
            <a:lvl7pPr marL="2971800" indent="-228600" eaLnBrk="0" fontAlgn="base" hangingPunct="0">
              <a:spcBef>
                <a:spcPct val="0"/>
              </a:spcBef>
              <a:spcAft>
                <a:spcPct val="0"/>
              </a:spcAft>
              <a:defRPr sz="1600" b="1">
                <a:solidFill>
                  <a:schemeClr val="bg1"/>
                </a:solidFill>
                <a:latin typeface="Arial" charset="0"/>
                <a:ea typeface="MS PGothic" pitchFamily="34" charset="-128"/>
              </a:defRPr>
            </a:lvl7pPr>
            <a:lvl8pPr marL="3429000" indent="-228600" eaLnBrk="0" fontAlgn="base" hangingPunct="0">
              <a:spcBef>
                <a:spcPct val="0"/>
              </a:spcBef>
              <a:spcAft>
                <a:spcPct val="0"/>
              </a:spcAft>
              <a:defRPr sz="1600" b="1">
                <a:solidFill>
                  <a:schemeClr val="bg1"/>
                </a:solidFill>
                <a:latin typeface="Arial" charset="0"/>
                <a:ea typeface="MS PGothic" pitchFamily="34" charset="-128"/>
              </a:defRPr>
            </a:lvl8pPr>
            <a:lvl9pPr marL="3886200" indent="-228600" eaLnBrk="0" fontAlgn="base" hangingPunct="0">
              <a:spcBef>
                <a:spcPct val="0"/>
              </a:spcBef>
              <a:spcAft>
                <a:spcPct val="0"/>
              </a:spcAft>
              <a:defRPr sz="1600" b="1">
                <a:solidFill>
                  <a:schemeClr val="bg1"/>
                </a:solidFill>
                <a:latin typeface="Arial" charset="0"/>
                <a:ea typeface="MS PGothic" pitchFamily="34" charset="-128"/>
              </a:defRPr>
            </a:lvl9pPr>
          </a:lstStyle>
          <a:p>
            <a:pPr algn="r">
              <a:spcBef>
                <a:spcPct val="20000"/>
              </a:spcBef>
            </a:pPr>
            <a:r>
              <a:rPr lang="en-US" altLang="en-US" sz="500" b="0" dirty="0">
                <a:solidFill>
                  <a:schemeClr val="bg1">
                    <a:lumMod val="50000"/>
                  </a:schemeClr>
                </a:solidFill>
              </a:rPr>
              <a:t>CONFIG. MGR:  Name, Code, (###) ###-####</a:t>
            </a:r>
          </a:p>
          <a:p>
            <a:pPr algn="r"/>
            <a:r>
              <a:rPr lang="en-US" altLang="en-US" sz="500" b="0" dirty="0">
                <a:solidFill>
                  <a:schemeClr val="bg1">
                    <a:lumMod val="50000"/>
                  </a:schemeClr>
                </a:solidFill>
              </a:rPr>
              <a:t>FILE NAME:  </a:t>
            </a:r>
            <a:r>
              <a:rPr lang="en-US" altLang="en-US" sz="500" b="0" dirty="0" err="1">
                <a:solidFill>
                  <a:schemeClr val="bg1">
                    <a:lumMod val="50000"/>
                  </a:schemeClr>
                </a:solidFill>
              </a:rPr>
              <a:t>xxx</a:t>
            </a:r>
            <a:r>
              <a:rPr lang="en-US" sz="500" b="0" baseline="0" dirty="0" err="1">
                <a:solidFill>
                  <a:schemeClr val="bg1">
                    <a:lumMod val="50000"/>
                  </a:schemeClr>
                </a:solidFill>
              </a:rPr>
              <a:t>_ddMMMYY.pptx</a:t>
            </a:r>
            <a:endParaRPr lang="en-US" sz="500" b="0" dirty="0">
              <a:solidFill>
                <a:schemeClr val="bg1">
                  <a:lumMod val="50000"/>
                </a:schemeClr>
              </a:solidFill>
            </a:endParaRPr>
          </a:p>
        </p:txBody>
      </p:sp>
      <p:cxnSp>
        <p:nvCxnSpPr>
          <p:cNvPr id="13" name="Straight Connector 12"/>
          <p:cNvCxnSpPr/>
          <p:nvPr userDrawn="1"/>
        </p:nvCxnSpPr>
        <p:spPr>
          <a:xfrm>
            <a:off x="8790736" y="6559834"/>
            <a:ext cx="0" cy="298166"/>
          </a:xfrm>
          <a:prstGeom prst="line">
            <a:avLst/>
          </a:prstGeom>
          <a:ln>
            <a:solidFill>
              <a:srgbClr val="C7C7C7"/>
            </a:solidFill>
          </a:ln>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9976" y="51973"/>
            <a:ext cx="771727" cy="640080"/>
          </a:xfrm>
          <a:prstGeom prst="rect">
            <a:avLst/>
          </a:prstGeom>
        </p:spPr>
      </p:pic>
    </p:spTree>
    <p:extLst>
      <p:ext uri="{BB962C8B-B14F-4D97-AF65-F5344CB8AC3E}">
        <p14:creationId xmlns:p14="http://schemas.microsoft.com/office/powerpoint/2010/main" val="202978081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Lst>
  <p:txStyles>
    <p:titleStyle>
      <a:lvl1pPr algn="ctr" defTabSz="914400" rtl="0" eaLnBrk="1" latinLnBrk="0" hangingPunct="1">
        <a:lnSpc>
          <a:spcPct val="90000"/>
        </a:lnSpc>
        <a:spcBef>
          <a:spcPct val="0"/>
        </a:spcBef>
        <a:buNone/>
        <a:defRPr sz="4000" kern="1200" baseline="0">
          <a:solidFill>
            <a:srgbClr val="19264F"/>
          </a:solidFill>
          <a:latin typeface="Arial Black" panose="020B0A04020102020204" pitchFamily="34"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jpeg"/><Relationship Id="rId10" Type="http://schemas.microsoft.com/office/2007/relationships/hdphoto" Target="../media/hdphoto4.wdp"/><Relationship Id="rId4" Type="http://schemas.microsoft.com/office/2007/relationships/hdphoto" Target="../media/hdphoto3.wdp"/><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bwMode="auto">
          <a:xfrm>
            <a:off x="3781300" y="304800"/>
            <a:ext cx="5943600" cy="914400"/>
          </a:xfrm>
          <a:prstGeom prst="parallelogram">
            <a:avLst>
              <a:gd name="adj" fmla="val 29148"/>
            </a:avLst>
          </a:prstGeom>
          <a:noFill/>
          <a:ln w="12700" cap="flat" cmpd="sng" algn="ctr">
            <a:noFill/>
            <a:prstDash val="solid"/>
            <a:round/>
            <a:headEnd type="none" w="med" len="med"/>
            <a:tailEnd type="none" w="med" len="med"/>
          </a:ln>
          <a:effectLst/>
        </p:spPr>
        <p:txBody>
          <a:bodyPr vert="horz" wrap="square" lIns="90487" tIns="91440" rIns="90487" bIns="91440" numCol="1" rtlCol="0"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all" spc="0" normalizeH="0" baseline="0" noProof="0" dirty="0">
                <a:ln>
                  <a:noFill/>
                </a:ln>
                <a:solidFill>
                  <a:srgbClr val="1C295B"/>
                </a:solidFill>
                <a:effectLst>
                  <a:outerShdw blurRad="50800" dist="38100" dir="8100000" algn="tr" rotWithShape="0">
                    <a:prstClr val="black">
                      <a:alpha val="40000"/>
                    </a:prstClr>
                  </a:outerShdw>
                </a:effectLst>
                <a:uLnTx/>
                <a:uFillTx/>
                <a:latin typeface="Arial Black" panose="020B0A04020102020204" pitchFamily="34" charset="0"/>
                <a:ea typeface="+mn-ea"/>
                <a:cs typeface="+mn-cs"/>
              </a:rPr>
              <a:t>Capabilities Based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all" spc="0" normalizeH="0" baseline="0" noProof="0" dirty="0">
                <a:ln>
                  <a:noFill/>
                </a:ln>
                <a:solidFill>
                  <a:srgbClr val="1C295B"/>
                </a:solidFill>
                <a:effectLst>
                  <a:outerShdw blurRad="50800" dist="38100" dir="8100000" algn="tr" rotWithShape="0">
                    <a:prstClr val="black">
                      <a:alpha val="40000"/>
                    </a:prstClr>
                  </a:outerShdw>
                </a:effectLst>
                <a:uLnTx/>
                <a:uFillTx/>
                <a:latin typeface="Arial Black" panose="020B0A04020102020204" pitchFamily="34" charset="0"/>
                <a:ea typeface="+mn-ea"/>
                <a:cs typeface="+mn-cs"/>
              </a:rPr>
              <a:t>Test &amp; Evaluation </a:t>
            </a:r>
            <a:r>
              <a:rPr kumimoji="0" lang="en-US" sz="2200" b="1" i="1" u="none" strike="noStrike" kern="1200" cap="none" spc="0" normalizeH="0" baseline="0" noProof="0" dirty="0">
                <a:ln>
                  <a:noFill/>
                </a:ln>
                <a:solidFill>
                  <a:srgbClr val="1C295B"/>
                </a:solidFill>
                <a:effectLst>
                  <a:outerShdw blurRad="50800" dist="38100" dir="8100000" algn="tr" rotWithShape="0">
                    <a:prstClr val="black">
                      <a:alpha val="40000"/>
                    </a:prstClr>
                  </a:outerShdw>
                </a:effectLst>
                <a:uLnTx/>
                <a:uFillTx/>
                <a:latin typeface="Arial Black" panose="020B0A04020102020204" pitchFamily="34" charset="0"/>
                <a:ea typeface="+mn-ea"/>
                <a:cs typeface="+mn-cs"/>
              </a:rPr>
              <a:t>(CBTE)</a:t>
            </a:r>
            <a:endParaRPr kumimoji="0" lang="en-US" sz="2200" b="1" i="1" u="none" strike="noStrike" kern="1200" cap="none" spc="0" normalizeH="0" baseline="0" noProof="0" dirty="0">
              <a:ln>
                <a:noFill/>
              </a:ln>
              <a:solidFill>
                <a:srgbClr val="1C295B"/>
              </a:solidFill>
              <a:effectLst/>
              <a:uLnTx/>
              <a:uFillTx/>
              <a:latin typeface="Calibri"/>
              <a:ea typeface="+mn-ea"/>
              <a:cs typeface="+mn-cs"/>
            </a:endParaRPr>
          </a:p>
        </p:txBody>
      </p:sp>
      <p:sp>
        <p:nvSpPr>
          <p:cNvPr id="3" name="Rectangle 2"/>
          <p:cNvSpPr/>
          <p:nvPr/>
        </p:nvSpPr>
        <p:spPr>
          <a:xfrm>
            <a:off x="6353299" y="1467915"/>
            <a:ext cx="2834640" cy="3657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i="1" cap="all" dirty="0">
                <a:solidFill>
                  <a:srgbClr val="1C295B"/>
                </a:solidFill>
                <a:latin typeface="Arial Black" panose="020B0A04020102020204" pitchFamily="34" charset="0"/>
              </a:rPr>
              <a:t>Kenneth senechal</a:t>
            </a:r>
            <a:endParaRPr kumimoji="0" lang="en-US" sz="1700" b="1" i="1" u="none" strike="noStrike" kern="1200" cap="all" spc="0" normalizeH="0" baseline="0" noProof="0" dirty="0">
              <a:ln>
                <a:noFill/>
              </a:ln>
              <a:solidFill>
                <a:srgbClr val="1C295B"/>
              </a:solidFill>
              <a:effectLst/>
              <a:uLnTx/>
              <a:uFillTx/>
              <a:latin typeface="Arial Black" panose="020B0A04020102020204" pitchFamily="34" charset="0"/>
              <a:ea typeface="MS PGothic" pitchFamily="34" charset="-128"/>
              <a:cs typeface="+mn-cs"/>
            </a:endParaRPr>
          </a:p>
        </p:txBody>
      </p:sp>
      <p:sp>
        <p:nvSpPr>
          <p:cNvPr id="4" name="Footer Placeholder 1"/>
          <p:cNvSpPr txBox="1">
            <a:spLocks/>
          </p:cNvSpPr>
          <p:nvPr/>
        </p:nvSpPr>
        <p:spPr>
          <a:xfrm>
            <a:off x="1371600" y="6505700"/>
            <a:ext cx="6400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i="1" dirty="0">
                <a:latin typeface="Arial Narrow" panose="020B0606020202030204" pitchFamily="34" charset="0"/>
              </a:rPr>
              <a:t>NAWCAD Release 2019-277. Distribution Statement A - Approved for public release; distribution is unlimited.</a:t>
            </a:r>
          </a:p>
        </p:txBody>
      </p:sp>
    </p:spTree>
    <p:extLst>
      <p:ext uri="{BB962C8B-B14F-4D97-AF65-F5344CB8AC3E}">
        <p14:creationId xmlns:p14="http://schemas.microsoft.com/office/powerpoint/2010/main" val="191416673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the Loop</a:t>
            </a:r>
          </a:p>
        </p:txBody>
      </p:sp>
      <p:grpSp>
        <p:nvGrpSpPr>
          <p:cNvPr id="29" name="Group 28"/>
          <p:cNvGrpSpPr/>
          <p:nvPr/>
        </p:nvGrpSpPr>
        <p:grpSpPr>
          <a:xfrm>
            <a:off x="285738" y="1224614"/>
            <a:ext cx="8443377" cy="5315878"/>
            <a:chOff x="139788" y="714722"/>
            <a:chExt cx="9250073" cy="5900567"/>
          </a:xfrm>
        </p:grpSpPr>
        <p:grpSp>
          <p:nvGrpSpPr>
            <p:cNvPr id="26" name="Group 25"/>
            <p:cNvGrpSpPr/>
            <p:nvPr/>
          </p:nvGrpSpPr>
          <p:grpSpPr>
            <a:xfrm>
              <a:off x="168012" y="714722"/>
              <a:ext cx="8672018" cy="5900567"/>
              <a:chOff x="168012" y="714722"/>
              <a:chExt cx="8672018" cy="5900567"/>
            </a:xfrm>
          </p:grpSpPr>
          <p:grpSp>
            <p:nvGrpSpPr>
              <p:cNvPr id="10" name="Group 9"/>
              <p:cNvGrpSpPr/>
              <p:nvPr/>
            </p:nvGrpSpPr>
            <p:grpSpPr>
              <a:xfrm>
                <a:off x="168012" y="3283294"/>
                <a:ext cx="5619859" cy="2543720"/>
                <a:chOff x="1267035" y="3872037"/>
                <a:chExt cx="4422613" cy="2016796"/>
              </a:xfrm>
            </p:grpSpPr>
            <p:grpSp>
              <p:nvGrpSpPr>
                <p:cNvPr id="12" name="Group 11"/>
                <p:cNvGrpSpPr/>
                <p:nvPr/>
              </p:nvGrpSpPr>
              <p:grpSpPr>
                <a:xfrm>
                  <a:off x="1300801" y="3872037"/>
                  <a:ext cx="1684487" cy="244022"/>
                  <a:chOff x="1300801" y="3872038"/>
                  <a:chExt cx="1684487" cy="244022"/>
                </a:xfrm>
              </p:grpSpPr>
              <p:cxnSp>
                <p:nvCxnSpPr>
                  <p:cNvPr id="18" name="Straight Connector 17"/>
                  <p:cNvCxnSpPr/>
                  <p:nvPr/>
                </p:nvCxnSpPr>
                <p:spPr>
                  <a:xfrm flipH="1" flipV="1">
                    <a:off x="1300801" y="4107068"/>
                    <a:ext cx="1684487" cy="217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86934" y="3872038"/>
                    <a:ext cx="1248684" cy="244022"/>
                  </a:xfrm>
                  <a:prstGeom prst="rect">
                    <a:avLst/>
                  </a:prstGeom>
                  <a:noFill/>
                </p:spPr>
                <p:txBody>
                  <a:bodyPr wrap="none" rtlCol="0">
                    <a:spAutoFit/>
                  </a:bodyPr>
                  <a:lstStyle/>
                  <a:p>
                    <a:pPr algn="r"/>
                    <a:r>
                      <a:rPr lang="en-US" sz="1400" b="1" dirty="0">
                        <a:solidFill>
                          <a:schemeClr val="tx1">
                            <a:lumMod val="75000"/>
                            <a:lumOff val="25000"/>
                          </a:schemeClr>
                        </a:solidFill>
                        <a:latin typeface="Corbel" panose="020B0503020204020204" pitchFamily="34" charset="0"/>
                      </a:rPr>
                      <a:t>Desired Capability</a:t>
                    </a:r>
                  </a:p>
                </p:txBody>
              </p:sp>
            </p:grpSp>
            <p:grpSp>
              <p:nvGrpSpPr>
                <p:cNvPr id="13" name="Group 12"/>
                <p:cNvGrpSpPr/>
                <p:nvPr/>
              </p:nvGrpSpPr>
              <p:grpSpPr>
                <a:xfrm>
                  <a:off x="1267035" y="5644811"/>
                  <a:ext cx="2532604" cy="244022"/>
                  <a:chOff x="1276559" y="5630048"/>
                  <a:chExt cx="2532604" cy="244022"/>
                </a:xfrm>
              </p:grpSpPr>
              <p:cxnSp>
                <p:nvCxnSpPr>
                  <p:cNvPr id="16" name="Straight Connector 15"/>
                  <p:cNvCxnSpPr/>
                  <p:nvPr/>
                </p:nvCxnSpPr>
                <p:spPr>
                  <a:xfrm flipH="1">
                    <a:off x="1980363" y="5874070"/>
                    <a:ext cx="18288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76559" y="5630048"/>
                    <a:ext cx="2285999" cy="244022"/>
                  </a:xfrm>
                  <a:prstGeom prst="rect">
                    <a:avLst/>
                  </a:prstGeom>
                  <a:noFill/>
                </p:spPr>
                <p:txBody>
                  <a:bodyPr wrap="square" rtlCol="0">
                    <a:spAutoFit/>
                  </a:bodyPr>
                  <a:lstStyle/>
                  <a:p>
                    <a:pPr algn="r"/>
                    <a:r>
                      <a:rPr lang="en-US" sz="1400" b="1" dirty="0">
                        <a:solidFill>
                          <a:schemeClr val="tx1">
                            <a:lumMod val="75000"/>
                            <a:lumOff val="25000"/>
                          </a:schemeClr>
                        </a:solidFill>
                        <a:latin typeface="Corbel" panose="020B0503020204020204" pitchFamily="34" charset="0"/>
                      </a:rPr>
                      <a:t>Delivered Capability</a:t>
                    </a:r>
                  </a:p>
                </p:txBody>
              </p:sp>
            </p:grpSp>
            <p:cxnSp>
              <p:nvCxnSpPr>
                <p:cNvPr id="14" name="Straight Connector 13"/>
                <p:cNvCxnSpPr/>
                <p:nvPr/>
              </p:nvCxnSpPr>
              <p:spPr>
                <a:xfrm flipH="1">
                  <a:off x="3870239" y="4107068"/>
                  <a:ext cx="1819409" cy="17012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051418" y="4108655"/>
                  <a:ext cx="263743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 name="Circular Arrow 10"/>
              <p:cNvSpPr/>
              <p:nvPr/>
            </p:nvSpPr>
            <p:spPr>
              <a:xfrm>
                <a:off x="2754489" y="714722"/>
                <a:ext cx="6085541" cy="5900567"/>
              </a:xfrm>
              <a:prstGeom prst="circularArrow">
                <a:avLst>
                  <a:gd name="adj1" fmla="val 1204"/>
                  <a:gd name="adj2" fmla="val 208434"/>
                  <a:gd name="adj3" fmla="val 7992633"/>
                  <a:gd name="adj4" fmla="val 11110025"/>
                  <a:gd name="adj5" fmla="val 2072"/>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cxnSp>
          <p:nvCxnSpPr>
            <p:cNvPr id="7" name="Straight Connector 6"/>
            <p:cNvCxnSpPr/>
            <p:nvPr/>
          </p:nvCxnSpPr>
          <p:spPr>
            <a:xfrm>
              <a:off x="5235919" y="1841960"/>
              <a:ext cx="41592" cy="15595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39788" y="1388532"/>
              <a:ext cx="9250073" cy="5055169"/>
              <a:chOff x="139788" y="1388532"/>
              <a:chExt cx="9250073" cy="5055169"/>
            </a:xfrm>
          </p:grpSpPr>
          <p:sp>
            <p:nvSpPr>
              <p:cNvPr id="22" name="TextBox 21"/>
              <p:cNvSpPr txBox="1"/>
              <p:nvPr/>
            </p:nvSpPr>
            <p:spPr>
              <a:xfrm>
                <a:off x="286302" y="3571163"/>
                <a:ext cx="1742208" cy="307777"/>
              </a:xfrm>
              <a:prstGeom prst="rect">
                <a:avLst/>
              </a:prstGeom>
              <a:noFill/>
            </p:spPr>
            <p:txBody>
              <a:bodyPr wrap="none" rtlCol="0">
                <a:spAutoFit/>
              </a:bodyPr>
              <a:lstStyle/>
              <a:p>
                <a:pPr algn="r"/>
                <a:r>
                  <a:rPr lang="en-US" sz="1400" b="1" dirty="0">
                    <a:solidFill>
                      <a:schemeClr val="tx1">
                        <a:lumMod val="75000"/>
                        <a:lumOff val="25000"/>
                      </a:schemeClr>
                    </a:solidFill>
                    <a:latin typeface="Corbel" panose="020B0503020204020204" pitchFamily="34" charset="0"/>
                  </a:rPr>
                  <a:t>Projected Capability</a:t>
                </a:r>
              </a:p>
            </p:txBody>
          </p:sp>
          <p:sp>
            <p:nvSpPr>
              <p:cNvPr id="23" name="TextBox 22"/>
              <p:cNvSpPr txBox="1"/>
              <p:nvPr/>
            </p:nvSpPr>
            <p:spPr>
              <a:xfrm>
                <a:off x="139788" y="5807105"/>
                <a:ext cx="2904842" cy="307777"/>
              </a:xfrm>
              <a:prstGeom prst="rect">
                <a:avLst/>
              </a:prstGeom>
              <a:noFill/>
            </p:spPr>
            <p:txBody>
              <a:bodyPr wrap="square" rtlCol="0">
                <a:spAutoFit/>
              </a:bodyPr>
              <a:lstStyle/>
              <a:p>
                <a:pPr algn="r"/>
                <a:r>
                  <a:rPr lang="en-US" sz="1400" b="1" dirty="0">
                    <a:solidFill>
                      <a:schemeClr val="tx1">
                        <a:lumMod val="75000"/>
                        <a:lumOff val="25000"/>
                      </a:schemeClr>
                    </a:solidFill>
                    <a:latin typeface="Corbel" panose="020B0503020204020204" pitchFamily="34" charset="0"/>
                  </a:rPr>
                  <a:t>Actual Performance</a:t>
                </a:r>
              </a:p>
            </p:txBody>
          </p:sp>
          <p:grpSp>
            <p:nvGrpSpPr>
              <p:cNvPr id="27" name="Group 26"/>
              <p:cNvGrpSpPr/>
              <p:nvPr/>
            </p:nvGrpSpPr>
            <p:grpSpPr>
              <a:xfrm>
                <a:off x="3027973" y="1388532"/>
                <a:ext cx="6361888" cy="5055169"/>
                <a:chOff x="3027973" y="1388532"/>
                <a:chExt cx="6361888" cy="5055169"/>
              </a:xfrm>
            </p:grpSpPr>
            <p:pic>
              <p:nvPicPr>
                <p:cNvPr id="8" name="Picture 7"/>
                <p:cNvPicPr>
                  <a:picLocks noChangeAspect="1"/>
                </p:cNvPicPr>
                <p:nvPr/>
              </p:nvPicPr>
              <p:blipFill>
                <a:blip r:embed="rId2"/>
                <a:stretch>
                  <a:fillRect/>
                </a:stretch>
              </p:blipFill>
              <p:spPr>
                <a:xfrm>
                  <a:off x="3027973" y="1388532"/>
                  <a:ext cx="5479940" cy="4575807"/>
                </a:xfrm>
                <a:prstGeom prst="rect">
                  <a:avLst/>
                </a:prstGeom>
              </p:spPr>
            </p:pic>
            <p:sp>
              <p:nvSpPr>
                <p:cNvPr id="21" name="TextBox 20"/>
                <p:cNvSpPr txBox="1"/>
                <p:nvPr/>
              </p:nvSpPr>
              <p:spPr>
                <a:xfrm>
                  <a:off x="7346572" y="6012814"/>
                  <a:ext cx="2043289" cy="430887"/>
                </a:xfrm>
                <a:prstGeom prst="rect">
                  <a:avLst/>
                </a:prstGeom>
                <a:noFill/>
              </p:spPr>
              <p:txBody>
                <a:bodyPr wrap="square" rtlCol="0">
                  <a:spAutoFit/>
                  <a:scene3d>
                    <a:camera prst="orthographicFront"/>
                    <a:lightRig rig="threePt" dir="t"/>
                  </a:scene3d>
                </a:bodyPr>
                <a:lstStyle/>
                <a:p>
                  <a:r>
                    <a:rPr lang="en-US" sz="1100" b="1" dirty="0">
                      <a:latin typeface="Corbel" panose="020B0503020204020204" pitchFamily="34" charset="0"/>
                    </a:rPr>
                    <a:t>Intelligence Gaps</a:t>
                  </a:r>
                </a:p>
                <a:p>
                  <a:r>
                    <a:rPr lang="en-US" sz="1100" b="1" dirty="0">
                      <a:latin typeface="Corbel" panose="020B0503020204020204" pitchFamily="34" charset="0"/>
                    </a:rPr>
                    <a:t>Evolving Technologies</a:t>
                  </a:r>
                </a:p>
              </p:txBody>
            </p:sp>
            <p:sp>
              <p:nvSpPr>
                <p:cNvPr id="24" name="TextBox 23"/>
                <p:cNvSpPr txBox="1"/>
                <p:nvPr/>
              </p:nvSpPr>
              <p:spPr>
                <a:xfrm>
                  <a:off x="3834050" y="2359861"/>
                  <a:ext cx="754169" cy="427036"/>
                </a:xfrm>
                <a:prstGeom prst="rect">
                  <a:avLst/>
                </a:prstGeom>
                <a:solidFill>
                  <a:schemeClr val="accent3">
                    <a:lumMod val="60000"/>
                    <a:lumOff val="40000"/>
                  </a:schemeClr>
                </a:solidFill>
                <a:ln>
                  <a:solidFill>
                    <a:schemeClr val="tx1"/>
                  </a:solidFill>
                </a:ln>
              </p:spPr>
              <p:txBody>
                <a:bodyPr wrap="square" rtlCol="0" anchor="ctr">
                  <a:spAutoFit/>
                </a:bodyPr>
                <a:lstStyle/>
                <a:p>
                  <a:pPr algn="ctr"/>
                  <a:r>
                    <a:rPr lang="en-US" sz="1000" b="0" dirty="0">
                      <a:solidFill>
                        <a:schemeClr val="tx1"/>
                      </a:solidFill>
                    </a:rPr>
                    <a:t>Warfare </a:t>
                  </a:r>
                  <a:r>
                    <a:rPr lang="en-US" sz="900" b="0" dirty="0">
                      <a:solidFill>
                        <a:schemeClr val="tx1"/>
                      </a:solidFill>
                    </a:rPr>
                    <a:t>Analysis</a:t>
                  </a:r>
                  <a:endParaRPr lang="en-US" sz="1000" b="0" dirty="0">
                    <a:solidFill>
                      <a:schemeClr val="tx1"/>
                    </a:solidFill>
                  </a:endParaRPr>
                </a:p>
              </p:txBody>
            </p:sp>
          </p:grpSp>
        </p:grpSp>
      </p:grpSp>
    </p:spTree>
    <p:extLst>
      <p:ext uri="{BB962C8B-B14F-4D97-AF65-F5344CB8AC3E}">
        <p14:creationId xmlns:p14="http://schemas.microsoft.com/office/powerpoint/2010/main" val="220482983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Benefits of CBTE</a:t>
            </a:r>
          </a:p>
        </p:txBody>
      </p:sp>
      <p:grpSp>
        <p:nvGrpSpPr>
          <p:cNvPr id="4" name="Group 3"/>
          <p:cNvGrpSpPr/>
          <p:nvPr/>
        </p:nvGrpSpPr>
        <p:grpSpPr>
          <a:xfrm>
            <a:off x="1121010" y="4451153"/>
            <a:ext cx="6803790" cy="822960"/>
            <a:chOff x="1121010" y="4644049"/>
            <a:chExt cx="6803790" cy="822960"/>
          </a:xfrm>
        </p:grpSpPr>
        <p:sp>
          <p:nvSpPr>
            <p:cNvPr id="6" name="Round Same Side Corner Rectangle 5"/>
            <p:cNvSpPr/>
            <p:nvPr/>
          </p:nvSpPr>
          <p:spPr>
            <a:xfrm rot="5400000">
              <a:off x="4312920" y="1855129"/>
              <a:ext cx="822960" cy="6400800"/>
            </a:xfrm>
            <a:prstGeom prst="round2SameRect">
              <a:avLst/>
            </a:prstGeom>
            <a:solidFill>
              <a:srgbClr val="E36C09">
                <a:lumMod val="60000"/>
                <a:lumOff val="40000"/>
              </a:srgbClr>
            </a:solidFill>
            <a:ln w="12700" cap="flat" cmpd="sng" algn="ctr">
              <a:solidFill>
                <a:srgbClr val="000000"/>
              </a:solid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342900" marR="0" lvl="0" indent="0" defTabSz="914400" eaLnBrk="1" fontAlgn="auto" latinLnBrk="0" hangingPunct="1">
                <a:lnSpc>
                  <a:spcPts val="1900"/>
                </a:lnSpc>
                <a:spcBef>
                  <a:spcPts val="0"/>
                </a:spcBef>
                <a:spcAft>
                  <a:spcPts val="0"/>
                </a:spcAft>
                <a:buClrTx/>
                <a:buSzTx/>
                <a:buFontTx/>
                <a:buNone/>
                <a:tabLst/>
                <a:defRPr/>
              </a:pPr>
              <a:r>
                <a:rPr kumimoji="0" lang="en-US" i="0" u="none" strike="noStrike" kern="0" cap="none" spc="0" normalizeH="0" baseline="0" noProof="0" dirty="0">
                  <a:ln>
                    <a:noFill/>
                  </a:ln>
                  <a:solidFill>
                    <a:srgbClr val="000000"/>
                  </a:solidFill>
                  <a:effectLst/>
                  <a:uLnTx/>
                  <a:uFillTx/>
                  <a:latin typeface="Arial"/>
                  <a:ea typeface="+mn-ea"/>
                  <a:cs typeface="+mn-cs"/>
                </a:rPr>
                <a:t>Systems of Systems Testing</a:t>
              </a:r>
            </a:p>
            <a:p>
              <a:pPr marL="628650" marR="0" lvl="0" indent="-285750" defTabSz="91440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Arial"/>
                  <a:ea typeface="+mn-ea"/>
                  <a:cs typeface="+mn-cs"/>
                </a:rPr>
                <a:t>Specifically addressed via test design and planning</a:t>
              </a:r>
            </a:p>
          </p:txBody>
        </p:sp>
        <p:sp>
          <p:nvSpPr>
            <p:cNvPr id="7" name="Rounded Rectangle 6"/>
            <p:cNvSpPr/>
            <p:nvPr/>
          </p:nvSpPr>
          <p:spPr>
            <a:xfrm>
              <a:off x="1121010" y="4759263"/>
              <a:ext cx="613675" cy="592531"/>
            </a:xfrm>
            <a:prstGeom prst="roundRect">
              <a:avLst/>
            </a:prstGeom>
            <a:solidFill>
              <a:srgbClr val="17365D">
                <a:lumMod val="40000"/>
                <a:lumOff val="60000"/>
              </a:srgbClr>
            </a:solidFill>
            <a:ln w="127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2</a:t>
              </a:r>
            </a:p>
          </p:txBody>
        </p:sp>
      </p:grpSp>
      <p:pic>
        <p:nvPicPr>
          <p:cNvPr id="8" name="Picture 7" descr="NEW_DAE_OV-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a:xfrm>
            <a:off x="2221603" y="721504"/>
            <a:ext cx="4700793" cy="2307608"/>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9" name="Group 8"/>
          <p:cNvGrpSpPr/>
          <p:nvPr/>
        </p:nvGrpSpPr>
        <p:grpSpPr>
          <a:xfrm>
            <a:off x="1121010" y="5384943"/>
            <a:ext cx="6803790" cy="822960"/>
            <a:chOff x="1121010" y="5577839"/>
            <a:chExt cx="6803790" cy="822960"/>
          </a:xfrm>
        </p:grpSpPr>
        <p:sp>
          <p:nvSpPr>
            <p:cNvPr id="10" name="Round Same Side Corner Rectangle 9"/>
            <p:cNvSpPr/>
            <p:nvPr/>
          </p:nvSpPr>
          <p:spPr>
            <a:xfrm rot="5400000">
              <a:off x="4312920" y="2788919"/>
              <a:ext cx="822960" cy="6400800"/>
            </a:xfrm>
            <a:prstGeom prst="round2SameRect">
              <a:avLst/>
            </a:prstGeom>
            <a:solidFill>
              <a:srgbClr val="E36C09">
                <a:lumMod val="60000"/>
                <a:lumOff val="40000"/>
              </a:srgbClr>
            </a:solidFill>
            <a:ln w="12700" cap="flat" cmpd="sng" algn="ctr">
              <a:solidFill>
                <a:srgbClr val="000000"/>
              </a:solid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346075" marR="0" lvl="0" indent="0" defTabSz="914400" eaLnBrk="1" fontAlgn="auto" latinLnBrk="0" hangingPunct="1">
                <a:lnSpc>
                  <a:spcPts val="1900"/>
                </a:lnSpc>
                <a:spcBef>
                  <a:spcPts val="0"/>
                </a:spcBef>
                <a:spcAft>
                  <a:spcPts val="0"/>
                </a:spcAft>
                <a:buClrTx/>
                <a:buSzTx/>
                <a:buFontTx/>
                <a:buNone/>
                <a:tabLst/>
                <a:defRPr/>
              </a:pPr>
              <a:r>
                <a:rPr kumimoji="0" lang="en-US" i="0" u="none" strike="noStrike" kern="0" cap="none" spc="0" normalizeH="0" baseline="0" noProof="0" dirty="0">
                  <a:ln>
                    <a:noFill/>
                  </a:ln>
                  <a:solidFill>
                    <a:srgbClr val="000000"/>
                  </a:solidFill>
                  <a:effectLst/>
                  <a:uLnTx/>
                  <a:uFillTx/>
                  <a:latin typeface="Arial"/>
                  <a:ea typeface="+mn-ea"/>
                  <a:cs typeface="+mn-cs"/>
                </a:rPr>
                <a:t>Closing the Loop with Warfare Analysis</a:t>
              </a:r>
            </a:p>
            <a:p>
              <a:pPr marL="628650" marR="0" lvl="0" indent="-285750" defTabSz="91440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Arial"/>
                  <a:ea typeface="+mn-ea"/>
                  <a:cs typeface="+mn-cs"/>
                </a:rPr>
                <a:t>Answers the big “so what” question on whether the delivered system meets fleet needs</a:t>
              </a:r>
            </a:p>
          </p:txBody>
        </p:sp>
        <p:sp>
          <p:nvSpPr>
            <p:cNvPr id="11" name="Rounded Rectangle 10"/>
            <p:cNvSpPr/>
            <p:nvPr/>
          </p:nvSpPr>
          <p:spPr>
            <a:xfrm>
              <a:off x="1121010" y="5693053"/>
              <a:ext cx="613675" cy="592531"/>
            </a:xfrm>
            <a:prstGeom prst="roundRect">
              <a:avLst/>
            </a:prstGeom>
            <a:solidFill>
              <a:srgbClr val="17365D">
                <a:lumMod val="40000"/>
                <a:lumOff val="60000"/>
              </a:srgbClr>
            </a:solidFill>
            <a:ln w="127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3</a:t>
              </a:r>
            </a:p>
          </p:txBody>
        </p:sp>
      </p:grpSp>
      <p:grpSp>
        <p:nvGrpSpPr>
          <p:cNvPr id="12" name="Group 11"/>
          <p:cNvGrpSpPr/>
          <p:nvPr/>
        </p:nvGrpSpPr>
        <p:grpSpPr>
          <a:xfrm>
            <a:off x="1114425" y="3283111"/>
            <a:ext cx="6810379" cy="1051560"/>
            <a:chOff x="1114421" y="3476007"/>
            <a:chExt cx="6810379" cy="1051560"/>
          </a:xfrm>
        </p:grpSpPr>
        <p:sp>
          <p:nvSpPr>
            <p:cNvPr id="13" name="Round Same Side Corner Rectangle 12"/>
            <p:cNvSpPr/>
            <p:nvPr/>
          </p:nvSpPr>
          <p:spPr>
            <a:xfrm rot="5400000">
              <a:off x="4198620" y="801387"/>
              <a:ext cx="1051560" cy="6400800"/>
            </a:xfrm>
            <a:prstGeom prst="round2SameRect">
              <a:avLst/>
            </a:prstGeom>
            <a:solidFill>
              <a:srgbClr val="E36C09">
                <a:lumMod val="60000"/>
                <a:lumOff val="40000"/>
              </a:srgbClr>
            </a:solidFill>
            <a:ln w="12700" cap="flat" cmpd="sng" algn="ctr">
              <a:solidFill>
                <a:srgbClr val="000000"/>
              </a:solid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342900" marR="0" lvl="0" indent="0" defTabSz="914400" eaLnBrk="1" fontAlgn="auto" latinLnBrk="0" hangingPunct="1">
                <a:lnSpc>
                  <a:spcPts val="1900"/>
                </a:lnSpc>
                <a:spcBef>
                  <a:spcPts val="0"/>
                </a:spcBef>
                <a:spcAft>
                  <a:spcPts val="0"/>
                </a:spcAft>
                <a:buClrTx/>
                <a:buSzTx/>
                <a:buFontTx/>
                <a:buNone/>
                <a:tabLst/>
                <a:defRPr/>
              </a:pPr>
              <a:r>
                <a:rPr kumimoji="0" lang="en-US" i="0" u="none" strike="noStrike" kern="0" cap="none" spc="0" normalizeH="0" baseline="0" noProof="0" dirty="0">
                  <a:ln>
                    <a:noFill/>
                  </a:ln>
                  <a:solidFill>
                    <a:srgbClr val="000000"/>
                  </a:solidFill>
                  <a:effectLst/>
                  <a:uLnTx/>
                  <a:uFillTx/>
                  <a:latin typeface="Arial"/>
                  <a:ea typeface="+mn-ea"/>
                  <a:cs typeface="+mn-cs"/>
                </a:rPr>
                <a:t>Speed to the Fleet</a:t>
              </a:r>
            </a:p>
            <a:p>
              <a:pPr marL="628650" marR="0" lvl="0" indent="-285750" defTabSz="91440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Arial"/>
                  <a:ea typeface="+mn-ea"/>
                  <a:cs typeface="+mn-cs"/>
                </a:rPr>
                <a:t>Reduce development time and cost through early discovery of mission-related technical issues</a:t>
              </a:r>
            </a:p>
            <a:p>
              <a:pPr marL="628650" marR="0" lvl="0" indent="-285750" defTabSz="91440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Arial"/>
                  <a:ea typeface="+mn-ea"/>
                  <a:cs typeface="+mn-cs"/>
                </a:rPr>
                <a:t>Reduce overall test time by collaboratively testing with COTF</a:t>
              </a:r>
            </a:p>
          </p:txBody>
        </p:sp>
        <p:sp>
          <p:nvSpPr>
            <p:cNvPr id="14" name="Rounded Rectangle 13"/>
            <p:cNvSpPr/>
            <p:nvPr/>
          </p:nvSpPr>
          <p:spPr>
            <a:xfrm>
              <a:off x="1114421" y="3705521"/>
              <a:ext cx="613675" cy="592531"/>
            </a:xfrm>
            <a:prstGeom prst="roundRect">
              <a:avLst/>
            </a:prstGeom>
            <a:solidFill>
              <a:srgbClr val="17365D">
                <a:lumMod val="40000"/>
                <a:lumOff val="60000"/>
              </a:srgbClr>
            </a:solidFill>
            <a:ln w="127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1</a:t>
              </a:r>
            </a:p>
          </p:txBody>
        </p:sp>
      </p:grpSp>
    </p:spTree>
    <p:extLst>
      <p:ext uri="{BB962C8B-B14F-4D97-AF65-F5344CB8AC3E}">
        <p14:creationId xmlns:p14="http://schemas.microsoft.com/office/powerpoint/2010/main" val="310345892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CBTE Enablers</a:t>
            </a:r>
          </a:p>
        </p:txBody>
      </p:sp>
      <p:sp>
        <p:nvSpPr>
          <p:cNvPr id="4" name="Content Placeholder 3"/>
          <p:cNvSpPr>
            <a:spLocks noGrp="1"/>
          </p:cNvSpPr>
          <p:nvPr>
            <p:ph idx="1"/>
          </p:nvPr>
        </p:nvSpPr>
        <p:spPr>
          <a:xfrm>
            <a:off x="395409" y="974856"/>
            <a:ext cx="8536062" cy="5539299"/>
          </a:xfrm>
        </p:spPr>
        <p:txBody>
          <a:bodyPr>
            <a:normAutofit/>
          </a:bodyPr>
          <a:lstStyle/>
          <a:p>
            <a:r>
              <a:rPr lang="en-US" sz="2600" dirty="0"/>
              <a:t>Live-Virtual-Constructive (LVC)</a:t>
            </a:r>
          </a:p>
          <a:p>
            <a:r>
              <a:rPr lang="en-US" sz="2600" dirty="0"/>
              <a:t>Mission Based Test Design (MBTD)</a:t>
            </a:r>
          </a:p>
          <a:p>
            <a:r>
              <a:rPr lang="en-US" sz="2600" dirty="0"/>
              <a:t>Design of Experiments (DoE)</a:t>
            </a:r>
          </a:p>
          <a:p>
            <a:r>
              <a:rPr lang="en-US" sz="2600" dirty="0"/>
              <a:t>Mission T&amp;E During System Development</a:t>
            </a:r>
          </a:p>
          <a:p>
            <a:r>
              <a:rPr lang="en-US" sz="2600" dirty="0"/>
              <a:t>System of Systems Testing</a:t>
            </a:r>
          </a:p>
          <a:p>
            <a:r>
              <a:rPr lang="en-US" sz="2600" dirty="0"/>
              <a:t>Human Performance</a:t>
            </a:r>
          </a:p>
          <a:p>
            <a:r>
              <a:rPr lang="en-US" sz="2600" dirty="0"/>
              <a:t>Mission Analysis</a:t>
            </a:r>
          </a:p>
          <a:p>
            <a:r>
              <a:rPr lang="en-US" sz="2600" dirty="0"/>
              <a:t>Mission Training</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03420" y="3474720"/>
            <a:ext cx="4068762" cy="2725125"/>
          </a:xfrm>
          <a:prstGeom prst="rect">
            <a:avLst/>
          </a:prstGeom>
          <a:ln>
            <a:solidFill>
              <a:srgbClr val="000000"/>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769694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On-Ramping Opportunities</a:t>
            </a:r>
          </a:p>
        </p:txBody>
      </p:sp>
      <p:sp>
        <p:nvSpPr>
          <p:cNvPr id="6" name="TextBox 5"/>
          <p:cNvSpPr txBox="1"/>
          <p:nvPr/>
        </p:nvSpPr>
        <p:spPr>
          <a:xfrm>
            <a:off x="731975" y="5181600"/>
            <a:ext cx="32304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ON-RAMP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Identify Mission Subtasks in the DRs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Map the DRs to Mission Threads/Effects Chains</a:t>
            </a:r>
          </a:p>
        </p:txBody>
      </p:sp>
      <p:sp>
        <p:nvSpPr>
          <p:cNvPr id="9" name="Arc 8"/>
          <p:cNvSpPr/>
          <p:nvPr/>
        </p:nvSpPr>
        <p:spPr>
          <a:xfrm rot="16448750">
            <a:off x="2318620" y="4466000"/>
            <a:ext cx="1839361" cy="1471471"/>
          </a:xfrm>
          <a:prstGeom prst="arc">
            <a:avLst/>
          </a:prstGeom>
          <a:ln w="38100">
            <a:solidFill>
              <a:srgbClr val="92D050"/>
            </a:solidFill>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6562996" y="3213108"/>
            <a:ext cx="22946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ON-RAMP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Map IEF Measures and Conditions to the signed Test Plans</a:t>
            </a:r>
          </a:p>
        </p:txBody>
      </p:sp>
      <p:pic>
        <p:nvPicPr>
          <p:cNvPr id="7" name="Picture 6"/>
          <p:cNvPicPr>
            <a:picLocks noChangeAspect="1"/>
          </p:cNvPicPr>
          <p:nvPr/>
        </p:nvPicPr>
        <p:blipFill>
          <a:blip r:embed="rId2"/>
          <a:stretch>
            <a:fillRect/>
          </a:stretch>
        </p:blipFill>
        <p:spPr>
          <a:xfrm>
            <a:off x="3048000" y="1981200"/>
            <a:ext cx="3124200" cy="3110149"/>
          </a:xfrm>
          <a:prstGeom prst="rect">
            <a:avLst/>
          </a:prstGeom>
          <a:noFill/>
        </p:spPr>
      </p:pic>
      <p:sp>
        <p:nvSpPr>
          <p:cNvPr id="8" name="Arc 7"/>
          <p:cNvSpPr/>
          <p:nvPr/>
        </p:nvSpPr>
        <p:spPr>
          <a:xfrm rot="7383610">
            <a:off x="5532642" y="2722405"/>
            <a:ext cx="1839361" cy="1471471"/>
          </a:xfrm>
          <a:prstGeom prst="arc">
            <a:avLst/>
          </a:prstGeom>
          <a:ln w="38100">
            <a:solidFill>
              <a:srgbClr val="92D050"/>
            </a:solidFill>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rc 11"/>
          <p:cNvSpPr/>
          <p:nvPr/>
        </p:nvSpPr>
        <p:spPr>
          <a:xfrm rot="11415857">
            <a:off x="4642422" y="4383374"/>
            <a:ext cx="1839361" cy="1471471"/>
          </a:xfrm>
          <a:prstGeom prst="arc">
            <a:avLst/>
          </a:prstGeom>
          <a:ln w="38100">
            <a:solidFill>
              <a:srgbClr val="92D050"/>
            </a:solidFill>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4526040" y="5694011"/>
            <a:ext cx="35642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ON-RAMP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Use Data and Deficiency Reports to conduct an initial System of Systems 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Use CBTE enablers</a:t>
            </a:r>
          </a:p>
        </p:txBody>
      </p:sp>
      <p:sp>
        <p:nvSpPr>
          <p:cNvPr id="14" name="Arc 13"/>
          <p:cNvSpPr/>
          <p:nvPr/>
        </p:nvSpPr>
        <p:spPr>
          <a:xfrm rot="18690401">
            <a:off x="1729863" y="2802771"/>
            <a:ext cx="1839361" cy="1471471"/>
          </a:xfrm>
          <a:prstGeom prst="arc">
            <a:avLst/>
          </a:prstGeom>
          <a:ln w="38100">
            <a:solidFill>
              <a:srgbClr val="92D050"/>
            </a:solidFill>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731975" y="2895600"/>
            <a:ext cx="181861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ON-RAMP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Provide feedback loop to 4.0M for System of Systems and/or Platform or Weapons System Performance Shortfalls as it related to their Warfare Models</a:t>
            </a:r>
          </a:p>
        </p:txBody>
      </p:sp>
      <p:sp>
        <p:nvSpPr>
          <p:cNvPr id="16" name="Arc 15"/>
          <p:cNvSpPr/>
          <p:nvPr/>
        </p:nvSpPr>
        <p:spPr>
          <a:xfrm rot="687582">
            <a:off x="2749876" y="1221030"/>
            <a:ext cx="1839361" cy="1471471"/>
          </a:xfrm>
          <a:prstGeom prst="arc">
            <a:avLst/>
          </a:prstGeom>
          <a:ln w="38100">
            <a:solidFill>
              <a:srgbClr val="92D050"/>
            </a:solidFill>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2438001" y="909132"/>
            <a:ext cx="14464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ON-RAMP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Full or Hybrid MBTD</a:t>
            </a:r>
          </a:p>
        </p:txBody>
      </p:sp>
      <p:sp>
        <p:nvSpPr>
          <p:cNvPr id="18" name="Arc 17"/>
          <p:cNvSpPr/>
          <p:nvPr/>
        </p:nvSpPr>
        <p:spPr>
          <a:xfrm rot="5190224">
            <a:off x="4946862" y="1133648"/>
            <a:ext cx="1839361" cy="1471471"/>
          </a:xfrm>
          <a:prstGeom prst="arc">
            <a:avLst/>
          </a:prstGeom>
          <a:ln w="38100">
            <a:solidFill>
              <a:srgbClr val="92D050"/>
            </a:solidFill>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6096000" y="816987"/>
            <a:ext cx="270405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ON-RAMP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Mission Thread Subtask Mapping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Effects Chains with performance measures mapped in Test Plans</a:t>
            </a:r>
          </a:p>
        </p:txBody>
      </p:sp>
    </p:spTree>
    <p:extLst>
      <p:ext uri="{BB962C8B-B14F-4D97-AF65-F5344CB8AC3E}">
        <p14:creationId xmlns:p14="http://schemas.microsoft.com/office/powerpoint/2010/main" val="314179412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Capabilities-Based Acquisition</a:t>
            </a:r>
          </a:p>
        </p:txBody>
      </p:sp>
      <p:sp>
        <p:nvSpPr>
          <p:cNvPr id="352" name="Rectangle 351"/>
          <p:cNvSpPr/>
          <p:nvPr/>
        </p:nvSpPr>
        <p:spPr>
          <a:xfrm>
            <a:off x="1078364" y="5924490"/>
            <a:ext cx="1794522" cy="400110"/>
          </a:xfrm>
          <a:prstGeom prst="rect">
            <a:avLst/>
          </a:prstGeom>
        </p:spPr>
        <p:txBody>
          <a:bodyPr wrap="square">
            <a:spAutoFit/>
          </a:bodyPr>
          <a:lstStyle/>
          <a:p>
            <a:pPr algn="ctr"/>
            <a:r>
              <a:rPr lang="en-US" sz="1000" i="1" dirty="0">
                <a:latin typeface="Calibri" panose="020F0502020204030204" pitchFamily="34" charset="0"/>
              </a:rPr>
              <a:t>Results in optimized capability development document</a:t>
            </a:r>
          </a:p>
        </p:txBody>
      </p:sp>
      <p:cxnSp>
        <p:nvCxnSpPr>
          <p:cNvPr id="387" name="Straight Connector 386"/>
          <p:cNvCxnSpPr/>
          <p:nvPr/>
        </p:nvCxnSpPr>
        <p:spPr>
          <a:xfrm>
            <a:off x="7232096" y="3356510"/>
            <a:ext cx="0" cy="204117"/>
          </a:xfrm>
          <a:prstGeom prst="line">
            <a:avLst/>
          </a:prstGeom>
          <a:noFill/>
          <a:ln w="19050" cap="flat" cmpd="sng" algn="ctr">
            <a:solidFill>
              <a:srgbClr val="4D4D4D"/>
            </a:solidFill>
            <a:prstDash val="solid"/>
          </a:ln>
          <a:effectLst/>
        </p:spPr>
      </p:cxnSp>
      <p:sp>
        <p:nvSpPr>
          <p:cNvPr id="388" name="U-Turn Arrow 387"/>
          <p:cNvSpPr/>
          <p:nvPr/>
        </p:nvSpPr>
        <p:spPr>
          <a:xfrm flipH="1">
            <a:off x="983508" y="827117"/>
            <a:ext cx="6348850" cy="438900"/>
          </a:xfrm>
          <a:prstGeom prst="uturnArrow">
            <a:avLst>
              <a:gd name="adj1" fmla="val 8799"/>
              <a:gd name="adj2" fmla="val 16663"/>
              <a:gd name="adj3" fmla="val 28437"/>
              <a:gd name="adj4" fmla="val 43750"/>
              <a:gd name="adj5" fmla="val 49098"/>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rial"/>
              <a:ea typeface="+mn-ea"/>
              <a:cs typeface="+mn-cs"/>
            </a:endParaRPr>
          </a:p>
        </p:txBody>
      </p:sp>
      <p:cxnSp>
        <p:nvCxnSpPr>
          <p:cNvPr id="389" name="Straight Connector 388"/>
          <p:cNvCxnSpPr/>
          <p:nvPr/>
        </p:nvCxnSpPr>
        <p:spPr>
          <a:xfrm flipH="1">
            <a:off x="1044535" y="3439060"/>
            <a:ext cx="1109" cy="182880"/>
          </a:xfrm>
          <a:prstGeom prst="line">
            <a:avLst/>
          </a:prstGeom>
          <a:noFill/>
          <a:ln w="19050" cap="flat" cmpd="sng" algn="ctr">
            <a:solidFill>
              <a:srgbClr val="4D4D4D"/>
            </a:solidFill>
            <a:prstDash val="solid"/>
          </a:ln>
          <a:effectLst/>
        </p:spPr>
      </p:cxnSp>
      <p:sp>
        <p:nvSpPr>
          <p:cNvPr id="390" name="Rounded Rectangle 389"/>
          <p:cNvSpPr/>
          <p:nvPr/>
        </p:nvSpPr>
        <p:spPr>
          <a:xfrm>
            <a:off x="194486" y="3591460"/>
            <a:ext cx="1700098" cy="2165195"/>
          </a:xfrm>
          <a:prstGeom prst="roundRect">
            <a:avLst/>
          </a:prstGeom>
          <a:gradFill>
            <a:gsLst>
              <a:gs pos="0">
                <a:sysClr val="window" lastClr="FFFFFF">
                  <a:lumMod val="65000"/>
                </a:sysClr>
              </a:gs>
              <a:gs pos="30000">
                <a:sysClr val="window" lastClr="FFFFFF"/>
              </a:gs>
            </a:gsLst>
            <a:lin ang="5400000" scaled="1"/>
          </a:gradFill>
          <a:ln w="25400" cap="flat" cmpd="sng" algn="ctr">
            <a:solidFill>
              <a:srgbClr val="002060"/>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nvGrpSpPr>
          <p:cNvPr id="391" name="Group 390"/>
          <p:cNvGrpSpPr/>
          <p:nvPr/>
        </p:nvGrpSpPr>
        <p:grpSpPr>
          <a:xfrm>
            <a:off x="267295" y="4547876"/>
            <a:ext cx="1554480" cy="914400"/>
            <a:chOff x="1541336" y="2976507"/>
            <a:chExt cx="1188720" cy="914400"/>
          </a:xfrm>
        </p:grpSpPr>
        <p:sp>
          <p:nvSpPr>
            <p:cNvPr id="392" name="Rounded Rectangle 391"/>
            <p:cNvSpPr/>
            <p:nvPr/>
          </p:nvSpPr>
          <p:spPr>
            <a:xfrm>
              <a:off x="1541336" y="2976507"/>
              <a:ext cx="1188720" cy="914400"/>
            </a:xfrm>
            <a:prstGeom prst="roundRect">
              <a:avLst/>
            </a:prstGeom>
            <a:noFill/>
            <a:ln w="1905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93" name="Rectangle 392"/>
            <p:cNvSpPr/>
            <p:nvPr/>
          </p:nvSpPr>
          <p:spPr>
            <a:xfrm>
              <a:off x="1620701" y="3067186"/>
              <a:ext cx="274320" cy="91440"/>
            </a:xfrm>
            <a:prstGeom prst="rect">
              <a:avLst/>
            </a:prstGeom>
            <a:solidFill>
              <a:srgbClr val="17365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94" name="Rectangle 393"/>
            <p:cNvSpPr/>
            <p:nvPr/>
          </p:nvSpPr>
          <p:spPr>
            <a:xfrm>
              <a:off x="1620701" y="3193082"/>
              <a:ext cx="274320" cy="91440"/>
            </a:xfrm>
            <a:prstGeom prst="rect">
              <a:avLst/>
            </a:prstGeom>
            <a:solidFill>
              <a:srgbClr val="17365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95" name="Rectangle 394"/>
            <p:cNvSpPr/>
            <p:nvPr/>
          </p:nvSpPr>
          <p:spPr>
            <a:xfrm>
              <a:off x="2011680" y="3240888"/>
              <a:ext cx="274320" cy="91440"/>
            </a:xfrm>
            <a:prstGeom prst="rect">
              <a:avLst/>
            </a:prstGeom>
            <a:solidFill>
              <a:srgbClr val="C6671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96" name="Rectangle 395"/>
            <p:cNvSpPr/>
            <p:nvPr/>
          </p:nvSpPr>
          <p:spPr>
            <a:xfrm>
              <a:off x="2392680" y="3352800"/>
              <a:ext cx="274320" cy="91440"/>
            </a:xfrm>
            <a:prstGeom prst="rect">
              <a:avLst/>
            </a:prstGeom>
            <a:solidFill>
              <a:srgbClr val="17365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97" name="Rectangle 396"/>
            <p:cNvSpPr/>
            <p:nvPr/>
          </p:nvSpPr>
          <p:spPr>
            <a:xfrm>
              <a:off x="2392680" y="3586169"/>
              <a:ext cx="274320" cy="91440"/>
            </a:xfrm>
            <a:prstGeom prst="rect">
              <a:avLst/>
            </a:prstGeom>
            <a:solidFill>
              <a:srgbClr val="17365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98" name="Rectangle 397"/>
            <p:cNvSpPr/>
            <p:nvPr/>
          </p:nvSpPr>
          <p:spPr>
            <a:xfrm>
              <a:off x="2392680" y="3711736"/>
              <a:ext cx="274320" cy="91440"/>
            </a:xfrm>
            <a:prstGeom prst="rect">
              <a:avLst/>
            </a:prstGeom>
            <a:solidFill>
              <a:srgbClr val="17365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99" name="Rectangle 398"/>
            <p:cNvSpPr/>
            <p:nvPr/>
          </p:nvSpPr>
          <p:spPr>
            <a:xfrm>
              <a:off x="2011680" y="3455377"/>
              <a:ext cx="274320" cy="91440"/>
            </a:xfrm>
            <a:prstGeom prst="rect">
              <a:avLst/>
            </a:prstGeom>
            <a:solidFill>
              <a:srgbClr val="C6671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400" name="Elbow Connector 399"/>
            <p:cNvCxnSpPr>
              <a:stCxn id="393" idx="3"/>
              <a:endCxn id="395" idx="1"/>
            </p:cNvCxnSpPr>
            <p:nvPr/>
          </p:nvCxnSpPr>
          <p:spPr>
            <a:xfrm>
              <a:off x="1895021" y="3112906"/>
              <a:ext cx="116659" cy="173702"/>
            </a:xfrm>
            <a:prstGeom prst="bentConnector3">
              <a:avLst/>
            </a:prstGeom>
            <a:noFill/>
            <a:ln w="9525" cap="flat" cmpd="sng" algn="ctr">
              <a:solidFill>
                <a:sysClr val="window" lastClr="FFFFFF">
                  <a:lumMod val="50000"/>
                </a:sysClr>
              </a:solidFill>
              <a:prstDash val="solid"/>
              <a:tailEnd type="none"/>
            </a:ln>
            <a:effectLst/>
          </p:spPr>
        </p:cxnSp>
        <p:cxnSp>
          <p:nvCxnSpPr>
            <p:cNvPr id="401" name="Elbow Connector 400"/>
            <p:cNvCxnSpPr>
              <a:stCxn id="395" idx="3"/>
              <a:endCxn id="396" idx="1"/>
            </p:cNvCxnSpPr>
            <p:nvPr/>
          </p:nvCxnSpPr>
          <p:spPr>
            <a:xfrm>
              <a:off x="2286000" y="3286608"/>
              <a:ext cx="106680" cy="111912"/>
            </a:xfrm>
            <a:prstGeom prst="bentConnector3">
              <a:avLst>
                <a:gd name="adj1" fmla="val 50000"/>
              </a:avLst>
            </a:prstGeom>
            <a:noFill/>
            <a:ln w="9525" cap="flat" cmpd="sng" algn="ctr">
              <a:solidFill>
                <a:sysClr val="window" lastClr="FFFFFF">
                  <a:lumMod val="50000"/>
                </a:sysClr>
              </a:solidFill>
              <a:prstDash val="solid"/>
              <a:tailEnd type="none"/>
            </a:ln>
            <a:effectLst/>
          </p:spPr>
        </p:cxnSp>
        <p:cxnSp>
          <p:nvCxnSpPr>
            <p:cNvPr id="402" name="Elbow Connector 401"/>
            <p:cNvCxnSpPr>
              <a:stCxn id="399" idx="3"/>
              <a:endCxn id="397" idx="1"/>
            </p:cNvCxnSpPr>
            <p:nvPr/>
          </p:nvCxnSpPr>
          <p:spPr>
            <a:xfrm>
              <a:off x="2286000" y="3501097"/>
              <a:ext cx="106680" cy="130792"/>
            </a:xfrm>
            <a:prstGeom prst="bentConnector3">
              <a:avLst>
                <a:gd name="adj1" fmla="val 50000"/>
              </a:avLst>
            </a:prstGeom>
            <a:noFill/>
            <a:ln w="9525" cap="flat" cmpd="sng" algn="ctr">
              <a:solidFill>
                <a:sysClr val="window" lastClr="FFFFFF">
                  <a:lumMod val="50000"/>
                </a:sysClr>
              </a:solidFill>
              <a:prstDash val="solid"/>
              <a:tailEnd type="none"/>
            </a:ln>
            <a:effectLst/>
          </p:spPr>
        </p:cxnSp>
      </p:grpSp>
      <p:sp>
        <p:nvSpPr>
          <p:cNvPr id="403" name="Rounded Rectangle 402"/>
          <p:cNvSpPr/>
          <p:nvPr/>
        </p:nvSpPr>
        <p:spPr>
          <a:xfrm>
            <a:off x="194486" y="1063055"/>
            <a:ext cx="1700098" cy="2165195"/>
          </a:xfrm>
          <a:prstGeom prst="roundRect">
            <a:avLst/>
          </a:prstGeom>
          <a:gradFill>
            <a:gsLst>
              <a:gs pos="0">
                <a:sysClr val="window" lastClr="FFFFFF">
                  <a:lumMod val="65000"/>
                </a:sysClr>
              </a:gs>
              <a:gs pos="30000">
                <a:sysClr val="window" lastClr="FFFFFF"/>
              </a:gs>
            </a:gsLst>
            <a:lin ang="5400000" scaled="1"/>
          </a:gradFill>
          <a:ln w="25400" cap="flat" cmpd="sng" algn="ctr">
            <a:solidFill>
              <a:srgbClr val="002060"/>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04" name="TextBox 403"/>
          <p:cNvSpPr txBox="1"/>
          <p:nvPr/>
        </p:nvSpPr>
        <p:spPr>
          <a:xfrm>
            <a:off x="129365" y="1085850"/>
            <a:ext cx="1820382" cy="1231106"/>
          </a:xfrm>
          <a:prstGeom prst="rect">
            <a:avLst/>
          </a:prstGeom>
          <a:noFill/>
        </p:spPr>
        <p:txBody>
          <a:bodyPr wrap="square" rtlCol="0">
            <a:spAutoFit/>
          </a:bodyPr>
          <a:lstStyle/>
          <a:p>
            <a:pPr algn="ctr" fontAlgn="auto">
              <a:spcBef>
                <a:spcPts val="0"/>
              </a:spcBef>
              <a:spcAft>
                <a:spcPts val="0"/>
              </a:spcAft>
            </a:pPr>
            <a:r>
              <a:rPr lang="en-US" sz="1400" b="0" dirty="0">
                <a:solidFill>
                  <a:srgbClr val="002060"/>
                </a:solidFill>
                <a:latin typeface="Calibri" panose="020F0502020204030204" pitchFamily="34" charset="0"/>
                <a:ea typeface="+mn-ea"/>
              </a:rPr>
              <a:t>Integrated </a:t>
            </a:r>
          </a:p>
          <a:p>
            <a:pPr algn="ctr" fontAlgn="auto">
              <a:lnSpc>
                <a:spcPts val="1200"/>
              </a:lnSpc>
              <a:spcBef>
                <a:spcPts val="0"/>
              </a:spcBef>
              <a:spcAft>
                <a:spcPts val="0"/>
              </a:spcAft>
            </a:pPr>
            <a:r>
              <a:rPr lang="en-US" sz="1400" b="0" dirty="0">
                <a:solidFill>
                  <a:srgbClr val="002060"/>
                </a:solidFill>
                <a:latin typeface="Calibri" panose="020F0502020204030204" pitchFamily="34" charset="0"/>
                <a:ea typeface="+mn-ea"/>
              </a:rPr>
              <a:t>Warfare Analysis</a:t>
            </a:r>
          </a:p>
          <a:p>
            <a:pPr algn="ctr" fontAlgn="auto">
              <a:spcBef>
                <a:spcPts val="0"/>
              </a:spcBef>
              <a:spcAft>
                <a:spcPts val="0"/>
              </a:spcAft>
            </a:pPr>
            <a:r>
              <a:rPr lang="en-US" sz="1000" b="0" dirty="0">
                <a:solidFill>
                  <a:srgbClr val="002060"/>
                </a:solidFill>
                <a:latin typeface="Calibri" panose="020F0502020204030204" pitchFamily="34" charset="0"/>
                <a:ea typeface="+mn-ea"/>
              </a:rPr>
              <a:t>Fleet operators work </a:t>
            </a:r>
          </a:p>
          <a:p>
            <a:pPr algn="ctr" fontAlgn="auto">
              <a:spcBef>
                <a:spcPts val="0"/>
              </a:spcBef>
              <a:spcAft>
                <a:spcPts val="0"/>
              </a:spcAft>
            </a:pPr>
            <a:r>
              <a:rPr lang="en-US" sz="1000" b="0" dirty="0">
                <a:solidFill>
                  <a:srgbClr val="002060"/>
                </a:solidFill>
                <a:latin typeface="Calibri" panose="020F0502020204030204" pitchFamily="34" charset="0"/>
                <a:ea typeface="+mn-ea"/>
              </a:rPr>
              <a:t>with engineering to develop concepts of employment </a:t>
            </a:r>
          </a:p>
          <a:p>
            <a:pPr algn="ctr" fontAlgn="auto">
              <a:spcBef>
                <a:spcPts val="0"/>
              </a:spcBef>
              <a:spcAft>
                <a:spcPts val="0"/>
              </a:spcAft>
            </a:pPr>
            <a:r>
              <a:rPr lang="en-US" sz="1000" b="0" dirty="0">
                <a:solidFill>
                  <a:srgbClr val="002060"/>
                </a:solidFill>
                <a:latin typeface="Calibri" panose="020F0502020204030204" pitchFamily="34" charset="0"/>
                <a:ea typeface="+mn-ea"/>
              </a:rPr>
              <a:t>(CONEMPS), effects-chains </a:t>
            </a:r>
          </a:p>
          <a:p>
            <a:pPr algn="ctr" fontAlgn="auto">
              <a:spcBef>
                <a:spcPts val="0"/>
              </a:spcBef>
              <a:spcAft>
                <a:spcPts val="0"/>
              </a:spcAft>
            </a:pPr>
            <a:r>
              <a:rPr lang="en-US" sz="1000" b="0" dirty="0">
                <a:solidFill>
                  <a:srgbClr val="002060"/>
                </a:solidFill>
                <a:latin typeface="Calibri" panose="020F0502020204030204" pitchFamily="34" charset="0"/>
                <a:ea typeface="+mn-ea"/>
              </a:rPr>
              <a:t>&amp; required attributes </a:t>
            </a:r>
          </a:p>
        </p:txBody>
      </p:sp>
      <p:pic>
        <p:nvPicPr>
          <p:cNvPr id="405" name="Picture 40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2595" y="2265064"/>
            <a:ext cx="1474081" cy="845454"/>
          </a:xfrm>
          <a:prstGeom prst="rect">
            <a:avLst/>
          </a:prstGeom>
          <a:effectLst>
            <a:softEdge rad="31750"/>
          </a:effectLst>
        </p:spPr>
      </p:pic>
      <p:sp>
        <p:nvSpPr>
          <p:cNvPr id="406" name="Rounded Rectangle 405"/>
          <p:cNvSpPr/>
          <p:nvPr/>
        </p:nvSpPr>
        <p:spPr>
          <a:xfrm>
            <a:off x="2310578" y="1063055"/>
            <a:ext cx="1880422" cy="2847307"/>
          </a:xfrm>
          <a:prstGeom prst="roundRect">
            <a:avLst/>
          </a:prstGeom>
          <a:gradFill>
            <a:gsLst>
              <a:gs pos="0">
                <a:sysClr val="window" lastClr="FFFFFF">
                  <a:lumMod val="65000"/>
                </a:sysClr>
              </a:gs>
              <a:gs pos="30000">
                <a:sysClr val="window" lastClr="FFFFFF"/>
              </a:gs>
            </a:gsLst>
            <a:lin ang="5400000" scaled="1"/>
          </a:gradFill>
          <a:ln w="25400" cap="flat" cmpd="sng" algn="ctr">
            <a:solidFill>
              <a:srgbClr val="002060"/>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07" name="Rectangle 406"/>
          <p:cNvSpPr/>
          <p:nvPr/>
        </p:nvSpPr>
        <p:spPr>
          <a:xfrm>
            <a:off x="2310578" y="1106488"/>
            <a:ext cx="1880422" cy="984885"/>
          </a:xfrm>
          <a:prstGeom prst="rect">
            <a:avLst/>
          </a:prstGeom>
        </p:spPr>
        <p:txBody>
          <a:bodyPr wrap="square">
            <a:spAutoFit/>
          </a:bodyPr>
          <a:lstStyle/>
          <a:p>
            <a:pPr algn="ctr" fontAlgn="auto">
              <a:spcBef>
                <a:spcPts val="0"/>
              </a:spcBef>
              <a:spcAft>
                <a:spcPts val="0"/>
              </a:spcAft>
            </a:pPr>
            <a:r>
              <a:rPr lang="en-US" sz="1400" b="0" dirty="0">
                <a:solidFill>
                  <a:srgbClr val="002060"/>
                </a:solidFill>
                <a:latin typeface="Calibri" panose="020F0502020204030204" pitchFamily="34" charset="0"/>
                <a:ea typeface="+mn-ea"/>
              </a:rPr>
              <a:t>System Model</a:t>
            </a:r>
          </a:p>
          <a:p>
            <a:pPr algn="ctr" fontAlgn="auto">
              <a:spcBef>
                <a:spcPts val="0"/>
              </a:spcBef>
              <a:spcAft>
                <a:spcPts val="0"/>
              </a:spcAft>
            </a:pPr>
            <a:r>
              <a:rPr lang="en-US" sz="1100" b="0" dirty="0">
                <a:solidFill>
                  <a:srgbClr val="002060"/>
                </a:solidFill>
                <a:latin typeface="Calibri" panose="020F0502020204030204" pitchFamily="34" charset="0"/>
                <a:ea typeface="+mn-ea"/>
              </a:rPr>
              <a:t>Systems are developed</a:t>
            </a:r>
          </a:p>
          <a:p>
            <a:pPr algn="ctr" fontAlgn="auto">
              <a:spcBef>
                <a:spcPts val="0"/>
              </a:spcBef>
              <a:spcAft>
                <a:spcPts val="0"/>
              </a:spcAft>
            </a:pPr>
            <a:r>
              <a:rPr lang="en-US" sz="1100" b="0" dirty="0">
                <a:solidFill>
                  <a:srgbClr val="002060"/>
                </a:solidFill>
                <a:latin typeface="Calibri" panose="020F0502020204030204" pitchFamily="34" charset="0"/>
                <a:ea typeface="+mn-ea"/>
              </a:rPr>
              <a:t>in a model-based integrated digital environment </a:t>
            </a:r>
          </a:p>
          <a:p>
            <a:pPr algn="ctr" fontAlgn="auto">
              <a:spcBef>
                <a:spcPts val="0"/>
              </a:spcBef>
              <a:spcAft>
                <a:spcPts val="0"/>
              </a:spcAft>
            </a:pPr>
            <a:r>
              <a:rPr lang="en-US" sz="1100" b="0" dirty="0">
                <a:solidFill>
                  <a:srgbClr val="002060"/>
                </a:solidFill>
                <a:latin typeface="Calibri" panose="020F0502020204030204" pitchFamily="34" charset="0"/>
                <a:ea typeface="+mn-ea"/>
              </a:rPr>
              <a:t>(SE Transformation)</a:t>
            </a:r>
          </a:p>
        </p:txBody>
      </p:sp>
      <p:sp>
        <p:nvSpPr>
          <p:cNvPr id="408" name="Rounded Rectangle 407"/>
          <p:cNvSpPr/>
          <p:nvPr/>
        </p:nvSpPr>
        <p:spPr>
          <a:xfrm>
            <a:off x="5486400" y="1063055"/>
            <a:ext cx="3478884" cy="2282971"/>
          </a:xfrm>
          <a:prstGeom prst="roundRect">
            <a:avLst/>
          </a:prstGeom>
          <a:gradFill>
            <a:gsLst>
              <a:gs pos="0">
                <a:sysClr val="window" lastClr="FFFFFF">
                  <a:lumMod val="75000"/>
                </a:sysClr>
              </a:gs>
              <a:gs pos="30000">
                <a:sysClr val="window" lastClr="FFFFFF"/>
              </a:gs>
            </a:gsLst>
            <a:lin ang="5400000" scaled="1"/>
          </a:gradFill>
          <a:ln w="25400" cap="flat" cmpd="sng" algn="ctr">
            <a:solidFill>
              <a:srgbClr val="002060"/>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09" name="Oval 408"/>
          <p:cNvSpPr/>
          <p:nvPr/>
        </p:nvSpPr>
        <p:spPr>
          <a:xfrm>
            <a:off x="5410200" y="1843502"/>
            <a:ext cx="1222778" cy="543323"/>
          </a:xfrm>
          <a:prstGeom prst="ellipse">
            <a:avLst/>
          </a:prstGeom>
          <a:solidFill>
            <a:sysClr val="window" lastClr="FFFFFF"/>
          </a:solidFill>
          <a:ln w="25400" cap="flat" cmpd="sng" algn="ctr">
            <a:solidFill>
              <a:srgbClr val="4D4D4D"/>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2060"/>
                </a:solidFill>
                <a:effectLst/>
                <a:uLnTx/>
                <a:uFillTx/>
                <a:latin typeface="Arial"/>
                <a:ea typeface="+mn-ea"/>
                <a:cs typeface="+mn-cs"/>
              </a:rPr>
              <a:t>Constructive</a:t>
            </a:r>
          </a:p>
        </p:txBody>
      </p:sp>
      <p:grpSp>
        <p:nvGrpSpPr>
          <p:cNvPr id="410" name="Group 409"/>
          <p:cNvGrpSpPr/>
          <p:nvPr/>
        </p:nvGrpSpPr>
        <p:grpSpPr>
          <a:xfrm>
            <a:off x="5793362" y="1549456"/>
            <a:ext cx="419100" cy="441552"/>
            <a:chOff x="4953000" y="1219200"/>
            <a:chExt cx="533400" cy="561975"/>
          </a:xfrm>
          <a:solidFill>
            <a:sysClr val="window" lastClr="FFFFFF"/>
          </a:solidFill>
        </p:grpSpPr>
        <p:sp>
          <p:nvSpPr>
            <p:cNvPr id="411" name="Oval 410"/>
            <p:cNvSpPr/>
            <p:nvPr/>
          </p:nvSpPr>
          <p:spPr>
            <a:xfrm>
              <a:off x="4953000" y="1219200"/>
              <a:ext cx="533400" cy="561975"/>
            </a:xfrm>
            <a:prstGeom prst="ellipse">
              <a:avLst/>
            </a:prstGeom>
            <a:grpFill/>
            <a:ln w="12700" cap="flat" cmpd="sng" algn="ctr">
              <a:solidFill>
                <a:srgbClr val="B75F16"/>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12" name="Cube 411"/>
            <p:cNvSpPr/>
            <p:nvPr/>
          </p:nvSpPr>
          <p:spPr>
            <a:xfrm>
              <a:off x="5067300" y="1349602"/>
              <a:ext cx="304800" cy="304800"/>
            </a:xfrm>
            <a:prstGeom prst="cube">
              <a:avLst/>
            </a:prstGeom>
            <a:grpFill/>
            <a:ln w="12700" cap="flat" cmpd="sng" algn="ctr">
              <a:solidFill>
                <a:srgbClr val="8DB3E2">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sp>
        <p:nvSpPr>
          <p:cNvPr id="413" name="Oval 412"/>
          <p:cNvSpPr/>
          <p:nvPr/>
        </p:nvSpPr>
        <p:spPr>
          <a:xfrm>
            <a:off x="6723117" y="1656521"/>
            <a:ext cx="1125483" cy="543323"/>
          </a:xfrm>
          <a:prstGeom prst="ellipse">
            <a:avLst/>
          </a:prstGeom>
          <a:solidFill>
            <a:sysClr val="window" lastClr="FFFFFF"/>
          </a:solidFill>
          <a:ln w="25400" cap="flat" cmpd="sng" algn="ctr">
            <a:solidFill>
              <a:srgbClr val="4D4D4D"/>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2060"/>
                </a:solidFill>
                <a:effectLst/>
                <a:uLnTx/>
                <a:uFillTx/>
                <a:latin typeface="Arial"/>
                <a:ea typeface="+mn-ea"/>
                <a:cs typeface="+mn-cs"/>
              </a:rPr>
              <a:t>Virtual</a:t>
            </a:r>
          </a:p>
        </p:txBody>
      </p:sp>
      <p:grpSp>
        <p:nvGrpSpPr>
          <p:cNvPr id="414" name="Group 413"/>
          <p:cNvGrpSpPr/>
          <p:nvPr/>
        </p:nvGrpSpPr>
        <p:grpSpPr>
          <a:xfrm>
            <a:off x="7129499" y="1427921"/>
            <a:ext cx="338101" cy="338101"/>
            <a:chOff x="5924962" y="1302107"/>
            <a:chExt cx="457200" cy="457200"/>
          </a:xfrm>
          <a:solidFill>
            <a:sysClr val="window" lastClr="FFFFFF"/>
          </a:solidFill>
        </p:grpSpPr>
        <p:sp>
          <p:nvSpPr>
            <p:cNvPr id="415" name="Flowchart: Card 414"/>
            <p:cNvSpPr/>
            <p:nvPr/>
          </p:nvSpPr>
          <p:spPr>
            <a:xfrm rot="5400000">
              <a:off x="5924962" y="1302107"/>
              <a:ext cx="457200" cy="457200"/>
            </a:xfrm>
            <a:prstGeom prst="flowChartPunchedCard">
              <a:avLst/>
            </a:prstGeom>
            <a:grp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16" name="Oval 415"/>
            <p:cNvSpPr/>
            <p:nvPr/>
          </p:nvSpPr>
          <p:spPr>
            <a:xfrm>
              <a:off x="6054806" y="1358761"/>
              <a:ext cx="91440" cy="91440"/>
            </a:xfrm>
            <a:prstGeom prst="ellipse">
              <a:avLst/>
            </a:prstGeom>
            <a:grpFill/>
            <a:ln w="12700" cap="flat" cmpd="sng" algn="ctr">
              <a:solidFill>
                <a:srgbClr val="8DB3E2">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17" name="Oval 416"/>
            <p:cNvSpPr/>
            <p:nvPr/>
          </p:nvSpPr>
          <p:spPr>
            <a:xfrm>
              <a:off x="6205074" y="1403913"/>
              <a:ext cx="91440" cy="91440"/>
            </a:xfrm>
            <a:prstGeom prst="ellipse">
              <a:avLst/>
            </a:prstGeom>
            <a:grpFill/>
            <a:ln w="12700" cap="flat" cmpd="sng" algn="ctr">
              <a:solidFill>
                <a:srgbClr val="B75F1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18" name="Oval 417"/>
            <p:cNvSpPr/>
            <p:nvPr/>
          </p:nvSpPr>
          <p:spPr>
            <a:xfrm>
              <a:off x="6107842" y="1542899"/>
              <a:ext cx="91440" cy="91440"/>
            </a:xfrm>
            <a:prstGeom prst="ellipse">
              <a:avLst/>
            </a:prstGeom>
            <a:grpFill/>
            <a:ln w="12700" cap="flat" cmpd="sng" algn="ctr">
              <a:solidFill>
                <a:srgbClr val="8DB3E2">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19" name="Oval 418"/>
            <p:cNvSpPr/>
            <p:nvPr/>
          </p:nvSpPr>
          <p:spPr>
            <a:xfrm>
              <a:off x="5970682" y="1489861"/>
              <a:ext cx="91440" cy="91440"/>
            </a:xfrm>
            <a:prstGeom prst="ellipse">
              <a:avLst/>
            </a:prstGeom>
            <a:grpFill/>
            <a:ln w="12700" cap="flat" cmpd="sng" algn="ctr">
              <a:solidFill>
                <a:srgbClr val="B75F1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20" name="Oval 419"/>
            <p:cNvSpPr/>
            <p:nvPr/>
          </p:nvSpPr>
          <p:spPr>
            <a:xfrm>
              <a:off x="6214522" y="1639960"/>
              <a:ext cx="91440" cy="91440"/>
            </a:xfrm>
            <a:prstGeom prst="ellipse">
              <a:avLst/>
            </a:prstGeom>
            <a:grpFill/>
            <a:ln w="12700" cap="flat" cmpd="sng" algn="ctr">
              <a:solidFill>
                <a:srgbClr val="8DB3E2">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421" name="Straight Connector 420"/>
            <p:cNvCxnSpPr>
              <a:stCxn id="420" idx="6"/>
            </p:cNvCxnSpPr>
            <p:nvPr/>
          </p:nvCxnSpPr>
          <p:spPr>
            <a:xfrm>
              <a:off x="6305962" y="1685680"/>
              <a:ext cx="76200" cy="0"/>
            </a:xfrm>
            <a:prstGeom prst="line">
              <a:avLst/>
            </a:prstGeom>
            <a:grpFill/>
            <a:ln w="9525" cap="flat" cmpd="sng" algn="ctr">
              <a:solidFill>
                <a:srgbClr val="8DB3E2">
                  <a:lumMod val="50000"/>
                </a:srgbClr>
              </a:solidFill>
              <a:prstDash val="solid"/>
            </a:ln>
            <a:effectLst/>
          </p:spPr>
        </p:cxnSp>
        <p:cxnSp>
          <p:nvCxnSpPr>
            <p:cNvPr id="422" name="Straight Connector 421"/>
            <p:cNvCxnSpPr/>
            <p:nvPr/>
          </p:nvCxnSpPr>
          <p:spPr>
            <a:xfrm>
              <a:off x="6297732" y="1449633"/>
              <a:ext cx="83820" cy="0"/>
            </a:xfrm>
            <a:prstGeom prst="line">
              <a:avLst/>
            </a:prstGeom>
            <a:grpFill/>
            <a:ln w="9525" cap="flat" cmpd="sng" algn="ctr">
              <a:solidFill>
                <a:srgbClr val="B75F16"/>
              </a:solidFill>
              <a:prstDash val="solid"/>
            </a:ln>
            <a:effectLst/>
          </p:spPr>
        </p:cxnSp>
        <p:cxnSp>
          <p:nvCxnSpPr>
            <p:cNvPr id="423" name="Elbow Connector 422"/>
            <p:cNvCxnSpPr>
              <a:endCxn id="416" idx="0"/>
            </p:cNvCxnSpPr>
            <p:nvPr/>
          </p:nvCxnSpPr>
          <p:spPr>
            <a:xfrm>
              <a:off x="5931037" y="1327713"/>
              <a:ext cx="169489" cy="31048"/>
            </a:xfrm>
            <a:prstGeom prst="bentConnector2">
              <a:avLst/>
            </a:prstGeom>
            <a:grpFill/>
            <a:ln w="9525" cap="flat" cmpd="sng" algn="ctr">
              <a:solidFill>
                <a:srgbClr val="8DB3E2">
                  <a:lumMod val="50000"/>
                </a:srgbClr>
              </a:solidFill>
              <a:prstDash val="solid"/>
            </a:ln>
            <a:effectLst/>
          </p:spPr>
        </p:cxnSp>
        <p:cxnSp>
          <p:nvCxnSpPr>
            <p:cNvPr id="424" name="Elbow Connector 423"/>
            <p:cNvCxnSpPr>
              <a:endCxn id="419" idx="0"/>
            </p:cNvCxnSpPr>
            <p:nvPr/>
          </p:nvCxnSpPr>
          <p:spPr>
            <a:xfrm>
              <a:off x="5929818" y="1468853"/>
              <a:ext cx="86584" cy="21008"/>
            </a:xfrm>
            <a:prstGeom prst="bentConnector2">
              <a:avLst/>
            </a:prstGeom>
            <a:grpFill/>
            <a:ln w="9525" cap="flat" cmpd="sng" algn="ctr">
              <a:solidFill>
                <a:srgbClr val="B75F16"/>
              </a:solidFill>
              <a:prstDash val="solid"/>
            </a:ln>
            <a:effectLst/>
          </p:spPr>
        </p:cxnSp>
        <p:cxnSp>
          <p:nvCxnSpPr>
            <p:cNvPr id="425" name="Elbow Connector 424"/>
            <p:cNvCxnSpPr>
              <a:endCxn id="418" idx="4"/>
            </p:cNvCxnSpPr>
            <p:nvPr/>
          </p:nvCxnSpPr>
          <p:spPr>
            <a:xfrm flipV="1">
              <a:off x="5924962" y="1634339"/>
              <a:ext cx="228600" cy="51341"/>
            </a:xfrm>
            <a:prstGeom prst="bentConnector2">
              <a:avLst/>
            </a:prstGeom>
            <a:grpFill/>
            <a:ln w="9525" cap="flat" cmpd="sng" algn="ctr">
              <a:solidFill>
                <a:srgbClr val="8DB3E2">
                  <a:lumMod val="50000"/>
                </a:srgbClr>
              </a:solidFill>
              <a:prstDash val="solid"/>
            </a:ln>
            <a:effectLst/>
          </p:spPr>
        </p:cxnSp>
      </p:grpSp>
      <p:sp>
        <p:nvSpPr>
          <p:cNvPr id="426" name="Oval 425"/>
          <p:cNvSpPr/>
          <p:nvPr/>
        </p:nvSpPr>
        <p:spPr>
          <a:xfrm>
            <a:off x="7939744" y="1843502"/>
            <a:ext cx="1051856" cy="543323"/>
          </a:xfrm>
          <a:prstGeom prst="ellipse">
            <a:avLst/>
          </a:prstGeom>
          <a:solidFill>
            <a:sysClr val="window" lastClr="FFFFFF"/>
          </a:solidFill>
          <a:ln w="25400" cap="flat" cmpd="sng" algn="ctr">
            <a:solidFill>
              <a:srgbClr val="4D4D4D"/>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2060"/>
                </a:solidFill>
                <a:effectLst/>
                <a:uLnTx/>
                <a:uFillTx/>
                <a:latin typeface="Arial"/>
                <a:ea typeface="+mn-ea"/>
                <a:cs typeface="+mn-cs"/>
              </a:rPr>
              <a:t>Live</a:t>
            </a:r>
          </a:p>
        </p:txBody>
      </p:sp>
      <p:grpSp>
        <p:nvGrpSpPr>
          <p:cNvPr id="427" name="Group 426"/>
          <p:cNvGrpSpPr/>
          <p:nvPr/>
        </p:nvGrpSpPr>
        <p:grpSpPr>
          <a:xfrm>
            <a:off x="7939744" y="1599328"/>
            <a:ext cx="1051856" cy="565593"/>
            <a:chOff x="7723465" y="1543007"/>
            <a:chExt cx="1077429" cy="590593"/>
          </a:xfrm>
        </p:grpSpPr>
        <p:pic>
          <p:nvPicPr>
            <p:cNvPr id="428" name="Picture 2" descr="C:\Users\wmclaughlin\AppData\Local\Microsoft\Windows\Temporary Internet Files\Content.IE5\GOD5S18C\1330593065[1].pn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a:stretch>
              <a:fillRect/>
            </a:stretch>
          </p:blipFill>
          <p:spPr bwMode="auto">
            <a:xfrm>
              <a:off x="8243924" y="1578158"/>
              <a:ext cx="556970" cy="305405"/>
            </a:xfrm>
            <a:prstGeom prst="rect">
              <a:avLst/>
            </a:prstGeom>
            <a:noFill/>
            <a:extLst>
              <a:ext uri="{909E8E84-426E-40DD-AFC4-6F175D3DCCD1}">
                <a14:hiddenFill xmlns:a14="http://schemas.microsoft.com/office/drawing/2010/main">
                  <a:solidFill>
                    <a:srgbClr val="FFFFFF"/>
                  </a:solidFill>
                </a14:hiddenFill>
              </a:ext>
            </a:extLst>
          </p:spPr>
        </p:pic>
        <p:pic>
          <p:nvPicPr>
            <p:cNvPr id="429" name="Picture 428"/>
            <p:cNvPicPr>
              <a:picLocks noChangeAspect="1"/>
            </p:cNvPicPr>
            <p:nvPr/>
          </p:nvPicPr>
          <p:blipFill rotWithShape="1">
            <a:blip r:embed="rId5"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a:xfrm>
              <a:off x="7723465" y="1543007"/>
              <a:ext cx="781560" cy="590593"/>
            </a:xfrm>
            <a:prstGeom prst="rect">
              <a:avLst/>
            </a:prstGeom>
          </p:spPr>
        </p:pic>
      </p:grpSp>
      <p:sp>
        <p:nvSpPr>
          <p:cNvPr id="430" name="Rectangle 429"/>
          <p:cNvSpPr/>
          <p:nvPr/>
        </p:nvSpPr>
        <p:spPr>
          <a:xfrm>
            <a:off x="194486" y="3622843"/>
            <a:ext cx="1700098" cy="861774"/>
          </a:xfrm>
          <a:prstGeom prst="rect">
            <a:avLst/>
          </a:prstGeom>
        </p:spPr>
        <p:txBody>
          <a:bodyPr wrap="square">
            <a:spAutoFit/>
          </a:bodyPr>
          <a:lstStyle/>
          <a:p>
            <a:pPr algn="ctr" fontAlgn="auto">
              <a:lnSpc>
                <a:spcPts val="1200"/>
              </a:lnSpc>
              <a:spcBef>
                <a:spcPts val="0"/>
              </a:spcBef>
              <a:spcAft>
                <a:spcPts val="0"/>
              </a:spcAft>
            </a:pPr>
            <a:r>
              <a:rPr lang="en-US" sz="1200" b="0" dirty="0">
                <a:solidFill>
                  <a:srgbClr val="002060"/>
                </a:solidFill>
                <a:latin typeface="Calibri" panose="020F0502020204030204" pitchFamily="34" charset="0"/>
                <a:ea typeface="+mn-ea"/>
              </a:rPr>
              <a:t>CONEMPS and </a:t>
            </a:r>
          </a:p>
          <a:p>
            <a:pPr algn="ctr" fontAlgn="auto">
              <a:lnSpc>
                <a:spcPts val="1200"/>
              </a:lnSpc>
              <a:spcBef>
                <a:spcPts val="0"/>
              </a:spcBef>
              <a:spcAft>
                <a:spcPts val="0"/>
              </a:spcAft>
            </a:pPr>
            <a:r>
              <a:rPr lang="en-US" sz="1200" b="0" dirty="0">
                <a:solidFill>
                  <a:srgbClr val="002060"/>
                </a:solidFill>
                <a:latin typeface="Calibri" panose="020F0502020204030204" pitchFamily="34" charset="0"/>
                <a:ea typeface="+mn-ea"/>
              </a:rPr>
              <a:t>effects-chains are </a:t>
            </a:r>
          </a:p>
          <a:p>
            <a:pPr algn="ctr" fontAlgn="auto">
              <a:lnSpc>
                <a:spcPts val="1200"/>
              </a:lnSpc>
              <a:spcBef>
                <a:spcPts val="0"/>
              </a:spcBef>
              <a:spcAft>
                <a:spcPts val="0"/>
              </a:spcAft>
            </a:pPr>
            <a:r>
              <a:rPr lang="en-US" sz="1200" b="0" dirty="0">
                <a:solidFill>
                  <a:srgbClr val="002060"/>
                </a:solidFill>
                <a:latin typeface="Calibri" panose="020F0502020204030204" pitchFamily="34" charset="0"/>
                <a:ea typeface="+mn-ea"/>
              </a:rPr>
              <a:t>modeled at the </a:t>
            </a:r>
          </a:p>
          <a:p>
            <a:pPr algn="ctr" fontAlgn="auto">
              <a:lnSpc>
                <a:spcPts val="1200"/>
              </a:lnSpc>
              <a:spcBef>
                <a:spcPts val="0"/>
              </a:spcBef>
              <a:spcAft>
                <a:spcPts val="0"/>
              </a:spcAft>
            </a:pPr>
            <a:r>
              <a:rPr lang="en-US" sz="1200" b="0" dirty="0">
                <a:solidFill>
                  <a:srgbClr val="002060"/>
                </a:solidFill>
                <a:latin typeface="Calibri" panose="020F0502020204030204" pitchFamily="34" charset="0"/>
                <a:ea typeface="+mn-ea"/>
              </a:rPr>
              <a:t>System of Systems </a:t>
            </a:r>
          </a:p>
          <a:p>
            <a:pPr algn="ctr" fontAlgn="auto">
              <a:lnSpc>
                <a:spcPts val="1200"/>
              </a:lnSpc>
              <a:spcBef>
                <a:spcPts val="0"/>
              </a:spcBef>
              <a:spcAft>
                <a:spcPts val="0"/>
              </a:spcAft>
            </a:pPr>
            <a:r>
              <a:rPr lang="en-US" sz="1200" b="0" dirty="0">
                <a:solidFill>
                  <a:srgbClr val="002060"/>
                </a:solidFill>
                <a:latin typeface="Calibri" panose="020F0502020204030204" pitchFamily="34" charset="0"/>
                <a:ea typeface="+mn-ea"/>
              </a:rPr>
              <a:t>(</a:t>
            </a:r>
            <a:r>
              <a:rPr lang="en-US" sz="1200" b="0" dirty="0" err="1">
                <a:solidFill>
                  <a:srgbClr val="002060"/>
                </a:solidFill>
                <a:latin typeface="Calibri" panose="020F0502020204030204" pitchFamily="34" charset="0"/>
                <a:ea typeface="+mn-ea"/>
              </a:rPr>
              <a:t>SoS</a:t>
            </a:r>
            <a:r>
              <a:rPr lang="en-US" sz="1200" b="0" dirty="0">
                <a:solidFill>
                  <a:srgbClr val="002060"/>
                </a:solidFill>
                <a:latin typeface="Calibri" panose="020F0502020204030204" pitchFamily="34" charset="0"/>
                <a:ea typeface="+mn-ea"/>
              </a:rPr>
              <a:t>) level</a:t>
            </a:r>
          </a:p>
        </p:txBody>
      </p:sp>
      <p:sp>
        <p:nvSpPr>
          <p:cNvPr id="431" name="Rounded Rectangle 430"/>
          <p:cNvSpPr/>
          <p:nvPr/>
        </p:nvSpPr>
        <p:spPr>
          <a:xfrm>
            <a:off x="2603254" y="2095886"/>
            <a:ext cx="1359146" cy="750070"/>
          </a:xfrm>
          <a:prstGeom prst="roundRect">
            <a:avLst/>
          </a:prstGeom>
          <a:noFill/>
          <a:ln w="25400" cap="flat" cmpd="sng" algn="ctr">
            <a:solidFill>
              <a:srgbClr val="00206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32" name="Rounded Rectangle 431"/>
          <p:cNvSpPr/>
          <p:nvPr/>
        </p:nvSpPr>
        <p:spPr>
          <a:xfrm>
            <a:off x="2603254" y="4097757"/>
            <a:ext cx="1374789" cy="479148"/>
          </a:xfrm>
          <a:prstGeom prst="roundRect">
            <a:avLst/>
          </a:prstGeom>
          <a:noFill/>
          <a:ln w="25400" cap="flat" cmpd="sng" algn="ctr">
            <a:solidFill>
              <a:srgbClr val="00206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nvGrpSpPr>
          <p:cNvPr id="433" name="Group 432"/>
          <p:cNvGrpSpPr/>
          <p:nvPr/>
        </p:nvGrpSpPr>
        <p:grpSpPr>
          <a:xfrm>
            <a:off x="2667000" y="2218505"/>
            <a:ext cx="1206746" cy="2187861"/>
            <a:chOff x="7652140" y="2935087"/>
            <a:chExt cx="1206746" cy="2404541"/>
          </a:xfrm>
        </p:grpSpPr>
        <p:sp>
          <p:nvSpPr>
            <p:cNvPr id="434" name="Can 433"/>
            <p:cNvSpPr/>
            <p:nvPr/>
          </p:nvSpPr>
          <p:spPr>
            <a:xfrm>
              <a:off x="7697529" y="3762695"/>
              <a:ext cx="1135468" cy="647434"/>
            </a:xfrm>
            <a:prstGeom prst="can">
              <a:avLst>
                <a:gd name="adj" fmla="val 32346"/>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435" name="TextBox 434"/>
            <p:cNvSpPr txBox="1"/>
            <p:nvPr/>
          </p:nvSpPr>
          <p:spPr>
            <a:xfrm>
              <a:off x="7652140" y="3920289"/>
              <a:ext cx="1206746" cy="5073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002060"/>
                  </a:solidFill>
                  <a:effectLst/>
                  <a:uLnTx/>
                  <a:uFillTx/>
                  <a:latin typeface="Calibri" panose="020F0502020204030204" pitchFamily="34" charset="0"/>
                  <a:ea typeface="+mn-ea"/>
                </a:rPr>
                <a:t>Single Source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002060"/>
                  </a:solidFill>
                  <a:effectLst/>
                  <a:uLnTx/>
                  <a:uFillTx/>
                  <a:latin typeface="Calibri" panose="020F0502020204030204" pitchFamily="34" charset="0"/>
                  <a:ea typeface="+mn-ea"/>
                </a:rPr>
                <a:t>of Truth</a:t>
              </a:r>
            </a:p>
          </p:txBody>
        </p:sp>
        <p:grpSp>
          <p:nvGrpSpPr>
            <p:cNvPr id="436" name="Group 435"/>
            <p:cNvGrpSpPr/>
            <p:nvPr/>
          </p:nvGrpSpPr>
          <p:grpSpPr>
            <a:xfrm>
              <a:off x="7855463" y="2935087"/>
              <a:ext cx="762000" cy="974347"/>
              <a:chOff x="2806577" y="2459181"/>
              <a:chExt cx="762000" cy="974347"/>
            </a:xfrm>
          </p:grpSpPr>
          <p:grpSp>
            <p:nvGrpSpPr>
              <p:cNvPr id="442" name="Group 441"/>
              <p:cNvGrpSpPr/>
              <p:nvPr/>
            </p:nvGrpSpPr>
            <p:grpSpPr>
              <a:xfrm>
                <a:off x="2806577" y="2459181"/>
                <a:ext cx="762000" cy="974347"/>
                <a:chOff x="2806577" y="2459181"/>
                <a:chExt cx="762000" cy="974347"/>
              </a:xfrm>
            </p:grpSpPr>
            <p:pic>
              <p:nvPicPr>
                <p:cNvPr id="444" name="Picture 44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06577" y="2459181"/>
                  <a:ext cx="762000" cy="969819"/>
                </a:xfrm>
                <a:prstGeom prst="rect">
                  <a:avLst/>
                </a:prstGeom>
              </p:spPr>
            </p:pic>
            <p:sp>
              <p:nvSpPr>
                <p:cNvPr id="445" name="Isosceles Triangle 444"/>
                <p:cNvSpPr/>
                <p:nvPr/>
              </p:nvSpPr>
              <p:spPr>
                <a:xfrm rot="10800000">
                  <a:off x="3079491" y="3230751"/>
                  <a:ext cx="235221" cy="202777"/>
                </a:xfrm>
                <a:prstGeom prst="triangle">
                  <a:avLst/>
                </a:prstGeom>
                <a:solidFill>
                  <a:srgbClr val="C6671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sp>
            <p:nvSpPr>
              <p:cNvPr id="443" name="TextBox 442"/>
              <p:cNvSpPr txBox="1"/>
              <p:nvPr/>
            </p:nvSpPr>
            <p:spPr>
              <a:xfrm>
                <a:off x="2886115" y="2590800"/>
                <a:ext cx="622423" cy="6738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alibri" panose="020F0502020204030204" pitchFamily="34" charset="0"/>
                    <a:ea typeface="+mn-ea"/>
                  </a:rPr>
                  <a:t>001010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alibri" panose="020F0502020204030204" pitchFamily="34" charset="0"/>
                    <a:ea typeface="+mn-ea"/>
                  </a:rPr>
                  <a:t>1010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alibri" panose="020F0502020204030204" pitchFamily="34" charset="0"/>
                    <a:ea typeface="+mn-ea"/>
                  </a:rPr>
                  <a:t>0001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alibri" panose="020F0502020204030204" pitchFamily="34" charset="0"/>
                    <a:ea typeface="+mn-ea"/>
                  </a:rPr>
                  <a:t>010</a:t>
                </a:r>
              </a:p>
            </p:txBody>
          </p:sp>
        </p:grpSp>
        <p:grpSp>
          <p:nvGrpSpPr>
            <p:cNvPr id="437" name="Group 436"/>
            <p:cNvGrpSpPr/>
            <p:nvPr/>
          </p:nvGrpSpPr>
          <p:grpSpPr>
            <a:xfrm>
              <a:off x="7858761" y="4365281"/>
              <a:ext cx="762000" cy="974347"/>
              <a:chOff x="2809875" y="3870325"/>
              <a:chExt cx="762000" cy="974347"/>
            </a:xfrm>
          </p:grpSpPr>
          <p:grpSp>
            <p:nvGrpSpPr>
              <p:cNvPr id="438" name="Group 437"/>
              <p:cNvGrpSpPr/>
              <p:nvPr/>
            </p:nvGrpSpPr>
            <p:grpSpPr>
              <a:xfrm rot="10800000">
                <a:off x="2809875" y="3870325"/>
                <a:ext cx="762000" cy="974347"/>
                <a:chOff x="2806577" y="2459181"/>
                <a:chExt cx="762000" cy="974347"/>
              </a:xfrm>
            </p:grpSpPr>
            <p:pic>
              <p:nvPicPr>
                <p:cNvPr id="440" name="Picture 43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06577" y="2459181"/>
                  <a:ext cx="762000" cy="969819"/>
                </a:xfrm>
                <a:prstGeom prst="rect">
                  <a:avLst/>
                </a:prstGeom>
              </p:spPr>
            </p:pic>
            <p:sp>
              <p:nvSpPr>
                <p:cNvPr id="441" name="Isosceles Triangle 440"/>
                <p:cNvSpPr/>
                <p:nvPr/>
              </p:nvSpPr>
              <p:spPr>
                <a:xfrm rot="10800000">
                  <a:off x="3060441" y="3230751"/>
                  <a:ext cx="235221" cy="202777"/>
                </a:xfrm>
                <a:prstGeom prst="triangle">
                  <a:avLst/>
                </a:prstGeom>
                <a:solidFill>
                  <a:srgbClr val="C6671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sp>
            <p:nvSpPr>
              <p:cNvPr id="439" name="TextBox 438"/>
              <p:cNvSpPr txBox="1"/>
              <p:nvPr/>
            </p:nvSpPr>
            <p:spPr>
              <a:xfrm>
                <a:off x="2888964" y="4073102"/>
                <a:ext cx="622423" cy="6738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alibri" panose="020F0502020204030204" pitchFamily="34" charset="0"/>
                    <a:ea typeface="+mn-ea"/>
                  </a:rPr>
                  <a:t>010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alibri" panose="020F0502020204030204" pitchFamily="34" charset="0"/>
                    <a:ea typeface="+mn-ea"/>
                  </a:rPr>
                  <a:t>1010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alibri" panose="020F0502020204030204" pitchFamily="34" charset="0"/>
                    <a:ea typeface="+mn-ea"/>
                  </a:rPr>
                  <a:t>00010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alibri" panose="020F0502020204030204" pitchFamily="34" charset="0"/>
                    <a:ea typeface="+mn-ea"/>
                  </a:rPr>
                  <a:t>010010</a:t>
                </a:r>
              </a:p>
            </p:txBody>
          </p:sp>
        </p:grpSp>
      </p:grpSp>
      <p:sp>
        <p:nvSpPr>
          <p:cNvPr id="446" name="Rectangle 445"/>
          <p:cNvSpPr/>
          <p:nvPr/>
        </p:nvSpPr>
        <p:spPr>
          <a:xfrm>
            <a:off x="2590800" y="2084686"/>
            <a:ext cx="1387244" cy="276999"/>
          </a:xfrm>
          <a:prstGeom prst="rect">
            <a:avLst/>
          </a:prstGeom>
        </p:spPr>
        <p:txBody>
          <a:bodyPr wrap="square">
            <a:spAutoFit/>
          </a:bodyPr>
          <a:lstStyle/>
          <a:p>
            <a:pPr algn="ctr" fontAlgn="auto">
              <a:spcBef>
                <a:spcPts val="0"/>
              </a:spcBef>
              <a:spcAft>
                <a:spcPts val="0"/>
              </a:spcAft>
            </a:pPr>
            <a:r>
              <a:rPr lang="en-US" sz="1200" b="0" i="1" dirty="0">
                <a:solidFill>
                  <a:srgbClr val="002060">
                    <a:lumMod val="50000"/>
                    <a:lumOff val="50000"/>
                  </a:srgbClr>
                </a:solidFill>
                <a:latin typeface="Calibri" panose="020F0502020204030204" pitchFamily="34" charset="0"/>
                <a:ea typeface="+mn-ea"/>
              </a:rPr>
              <a:t>Industry Models</a:t>
            </a:r>
          </a:p>
        </p:txBody>
      </p:sp>
      <p:sp>
        <p:nvSpPr>
          <p:cNvPr id="447" name="Rectangle 446"/>
          <p:cNvSpPr/>
          <p:nvPr/>
        </p:nvSpPr>
        <p:spPr>
          <a:xfrm>
            <a:off x="2734399" y="4305061"/>
            <a:ext cx="1088003" cy="276999"/>
          </a:xfrm>
          <a:prstGeom prst="rect">
            <a:avLst/>
          </a:prstGeom>
        </p:spPr>
        <p:txBody>
          <a:bodyPr wrap="square">
            <a:spAutoFit/>
          </a:bodyPr>
          <a:lstStyle/>
          <a:p>
            <a:pPr algn="ctr" fontAlgn="auto">
              <a:spcBef>
                <a:spcPts val="0"/>
              </a:spcBef>
              <a:spcAft>
                <a:spcPts val="0"/>
              </a:spcAft>
            </a:pPr>
            <a:r>
              <a:rPr lang="en-US" sz="1200" b="0" i="1" dirty="0" err="1">
                <a:solidFill>
                  <a:srgbClr val="002060">
                    <a:lumMod val="50000"/>
                    <a:lumOff val="50000"/>
                  </a:srgbClr>
                </a:solidFill>
                <a:latin typeface="Calibri" panose="020F0502020204030204" pitchFamily="34" charset="0"/>
                <a:ea typeface="+mn-ea"/>
              </a:rPr>
              <a:t>SoS</a:t>
            </a:r>
            <a:r>
              <a:rPr lang="en-US" sz="1200" b="0" i="1" dirty="0">
                <a:solidFill>
                  <a:srgbClr val="002060">
                    <a:lumMod val="50000"/>
                    <a:lumOff val="50000"/>
                  </a:srgbClr>
                </a:solidFill>
                <a:latin typeface="Calibri" panose="020F0502020204030204" pitchFamily="34" charset="0"/>
                <a:ea typeface="+mn-ea"/>
              </a:rPr>
              <a:t> Models</a:t>
            </a:r>
          </a:p>
        </p:txBody>
      </p:sp>
      <p:sp>
        <p:nvSpPr>
          <p:cNvPr id="448" name="Rectangle 447"/>
          <p:cNvSpPr/>
          <p:nvPr/>
        </p:nvSpPr>
        <p:spPr>
          <a:xfrm>
            <a:off x="485633" y="5453435"/>
            <a:ext cx="1088003" cy="276999"/>
          </a:xfrm>
          <a:prstGeom prst="rect">
            <a:avLst/>
          </a:prstGeom>
        </p:spPr>
        <p:txBody>
          <a:bodyPr wrap="square">
            <a:spAutoFit/>
          </a:bodyPr>
          <a:lstStyle/>
          <a:p>
            <a:pPr algn="ctr" fontAlgn="auto">
              <a:spcBef>
                <a:spcPts val="0"/>
              </a:spcBef>
              <a:spcAft>
                <a:spcPts val="0"/>
              </a:spcAft>
            </a:pPr>
            <a:r>
              <a:rPr lang="en-US" sz="1200" b="0" i="1" dirty="0" err="1">
                <a:solidFill>
                  <a:srgbClr val="002060">
                    <a:lumMod val="50000"/>
                    <a:lumOff val="50000"/>
                  </a:srgbClr>
                </a:solidFill>
                <a:latin typeface="Calibri" panose="020F0502020204030204" pitchFamily="34" charset="0"/>
                <a:ea typeface="+mn-ea"/>
              </a:rPr>
              <a:t>SoS</a:t>
            </a:r>
            <a:r>
              <a:rPr lang="en-US" sz="1200" b="0" i="1" dirty="0">
                <a:solidFill>
                  <a:srgbClr val="002060">
                    <a:lumMod val="50000"/>
                    <a:lumOff val="50000"/>
                  </a:srgbClr>
                </a:solidFill>
                <a:latin typeface="Calibri" panose="020F0502020204030204" pitchFamily="34" charset="0"/>
                <a:ea typeface="+mn-ea"/>
              </a:rPr>
              <a:t> Model</a:t>
            </a:r>
          </a:p>
        </p:txBody>
      </p:sp>
      <p:sp>
        <p:nvSpPr>
          <p:cNvPr id="449" name="Rounded Rectangle 448"/>
          <p:cNvSpPr/>
          <p:nvPr/>
        </p:nvSpPr>
        <p:spPr>
          <a:xfrm>
            <a:off x="6057553" y="5360817"/>
            <a:ext cx="2377440" cy="630943"/>
          </a:xfrm>
          <a:prstGeom prst="roundRect">
            <a:avLst/>
          </a:prstGeom>
          <a:noFill/>
          <a:ln w="25400" cap="flat" cmpd="sng" algn="ctr">
            <a:solidFill>
              <a:srgbClr val="00206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nvGrpSpPr>
          <p:cNvPr id="450" name="Group 449"/>
          <p:cNvGrpSpPr/>
          <p:nvPr/>
        </p:nvGrpSpPr>
        <p:grpSpPr>
          <a:xfrm>
            <a:off x="6503137" y="3532603"/>
            <a:ext cx="1520917" cy="2199778"/>
            <a:chOff x="6049175" y="3433535"/>
            <a:chExt cx="1520917" cy="2199778"/>
          </a:xfrm>
        </p:grpSpPr>
        <p:sp>
          <p:nvSpPr>
            <p:cNvPr id="451" name="Can 450"/>
            <p:cNvSpPr/>
            <p:nvPr/>
          </p:nvSpPr>
          <p:spPr>
            <a:xfrm>
              <a:off x="6049175" y="4915112"/>
              <a:ext cx="1510591" cy="647434"/>
            </a:xfrm>
            <a:prstGeom prst="can">
              <a:avLst>
                <a:gd name="adj" fmla="val 32346"/>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pic>
          <p:nvPicPr>
            <p:cNvPr id="452" name="Picture 451"/>
            <p:cNvPicPr>
              <a:picLocks noChangeAspect="1"/>
            </p:cNvPicPr>
            <p:nvPr/>
          </p:nvPicPr>
          <p:blipFill>
            <a:blip r:embed="rId7" cstate="email">
              <a:duotone>
                <a:srgbClr val="366092">
                  <a:shade val="45000"/>
                  <a:satMod val="135000"/>
                </a:srgbClr>
                <a:prstClr val="white"/>
              </a:duotone>
              <a:extLst>
                <a:ext uri="{28A0092B-C50C-407E-A947-70E740481C1C}">
                  <a14:useLocalDpi xmlns:a14="http://schemas.microsoft.com/office/drawing/2010/main"/>
                </a:ext>
              </a:extLst>
            </a:blip>
            <a:stretch>
              <a:fillRect/>
            </a:stretch>
          </p:blipFill>
          <p:spPr>
            <a:xfrm>
              <a:off x="6053002" y="3433535"/>
              <a:ext cx="1517090" cy="1569766"/>
            </a:xfrm>
            <a:prstGeom prst="rect">
              <a:avLst/>
            </a:prstGeom>
          </p:spPr>
        </p:pic>
        <p:grpSp>
          <p:nvGrpSpPr>
            <p:cNvPr id="453" name="Group 452"/>
            <p:cNvGrpSpPr/>
            <p:nvPr/>
          </p:nvGrpSpPr>
          <p:grpSpPr>
            <a:xfrm>
              <a:off x="6292701" y="3972041"/>
              <a:ext cx="1035761" cy="753661"/>
              <a:chOff x="6313626" y="2696092"/>
              <a:chExt cx="853538" cy="621068"/>
            </a:xfrm>
          </p:grpSpPr>
          <p:grpSp>
            <p:nvGrpSpPr>
              <p:cNvPr id="455" name="Group 454"/>
              <p:cNvGrpSpPr/>
              <p:nvPr/>
            </p:nvGrpSpPr>
            <p:grpSpPr>
              <a:xfrm>
                <a:off x="6313626" y="2696092"/>
                <a:ext cx="853538" cy="481210"/>
                <a:chOff x="6284980" y="2696092"/>
                <a:chExt cx="853538" cy="481210"/>
              </a:xfrm>
            </p:grpSpPr>
            <p:grpSp>
              <p:nvGrpSpPr>
                <p:cNvPr id="459" name="Group 458"/>
                <p:cNvGrpSpPr/>
                <p:nvPr/>
              </p:nvGrpSpPr>
              <p:grpSpPr>
                <a:xfrm>
                  <a:off x="6589369" y="2795940"/>
                  <a:ext cx="244316" cy="285302"/>
                  <a:chOff x="6294265" y="1463493"/>
                  <a:chExt cx="181664" cy="220233"/>
                </a:xfrm>
                <a:solidFill>
                  <a:sysClr val="window" lastClr="FFFFFF"/>
                </a:solidFill>
              </p:grpSpPr>
              <p:sp>
                <p:nvSpPr>
                  <p:cNvPr id="472" name="Rectangle 471"/>
                  <p:cNvSpPr/>
                  <p:nvPr/>
                </p:nvSpPr>
                <p:spPr>
                  <a:xfrm>
                    <a:off x="6294265" y="1463493"/>
                    <a:ext cx="181664" cy="220233"/>
                  </a:xfrm>
                  <a:prstGeom prst="rect">
                    <a:avLst/>
                  </a:prstGeom>
                  <a:grpFill/>
                  <a:ln w="6350" cap="flat" cmpd="sng" algn="ctr">
                    <a:solidFill>
                      <a:srgbClr val="B75F1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473" name="Straight Connector 472"/>
                  <p:cNvCxnSpPr/>
                  <p:nvPr/>
                </p:nvCxnSpPr>
                <p:spPr>
                  <a:xfrm>
                    <a:off x="6349572" y="1463493"/>
                    <a:ext cx="0" cy="220233"/>
                  </a:xfrm>
                  <a:prstGeom prst="line">
                    <a:avLst/>
                  </a:prstGeom>
                  <a:grpFill/>
                  <a:ln w="6350" cap="flat" cmpd="sng" algn="ctr">
                    <a:solidFill>
                      <a:srgbClr val="B75F16"/>
                    </a:solidFill>
                    <a:prstDash val="solid"/>
                  </a:ln>
                  <a:effectLst/>
                </p:spPr>
              </p:cxnSp>
              <p:cxnSp>
                <p:nvCxnSpPr>
                  <p:cNvPr id="474" name="Straight Connector 473"/>
                  <p:cNvCxnSpPr/>
                  <p:nvPr/>
                </p:nvCxnSpPr>
                <p:spPr>
                  <a:xfrm>
                    <a:off x="6419005" y="1463493"/>
                    <a:ext cx="0" cy="220233"/>
                  </a:xfrm>
                  <a:prstGeom prst="line">
                    <a:avLst/>
                  </a:prstGeom>
                  <a:grpFill/>
                  <a:ln w="6350" cap="flat" cmpd="sng" algn="ctr">
                    <a:solidFill>
                      <a:srgbClr val="B75F16"/>
                    </a:solidFill>
                    <a:prstDash val="solid"/>
                  </a:ln>
                  <a:effectLst/>
                </p:spPr>
              </p:cxnSp>
              <p:cxnSp>
                <p:nvCxnSpPr>
                  <p:cNvPr id="475" name="Straight Connector 474"/>
                  <p:cNvCxnSpPr/>
                  <p:nvPr/>
                </p:nvCxnSpPr>
                <p:spPr>
                  <a:xfrm flipH="1">
                    <a:off x="6294265" y="1536416"/>
                    <a:ext cx="181664" cy="0"/>
                  </a:xfrm>
                  <a:prstGeom prst="line">
                    <a:avLst/>
                  </a:prstGeom>
                  <a:grpFill/>
                  <a:ln w="6350" cap="flat" cmpd="sng" algn="ctr">
                    <a:solidFill>
                      <a:srgbClr val="B75F16"/>
                    </a:solidFill>
                    <a:prstDash val="solid"/>
                  </a:ln>
                  <a:effectLst/>
                </p:spPr>
              </p:cxnSp>
              <p:cxnSp>
                <p:nvCxnSpPr>
                  <p:cNvPr id="476" name="Straight Connector 475"/>
                  <p:cNvCxnSpPr/>
                  <p:nvPr/>
                </p:nvCxnSpPr>
                <p:spPr>
                  <a:xfrm flipH="1">
                    <a:off x="6294265" y="1609339"/>
                    <a:ext cx="181664" cy="0"/>
                  </a:xfrm>
                  <a:prstGeom prst="line">
                    <a:avLst/>
                  </a:prstGeom>
                  <a:grpFill/>
                  <a:ln w="6350" cap="flat" cmpd="sng" algn="ctr">
                    <a:solidFill>
                      <a:srgbClr val="B75F16"/>
                    </a:solidFill>
                    <a:prstDash val="solid"/>
                  </a:ln>
                  <a:effectLst/>
                </p:spPr>
              </p:cxnSp>
            </p:grpSp>
            <p:grpSp>
              <p:nvGrpSpPr>
                <p:cNvPr id="460" name="Group 459"/>
                <p:cNvGrpSpPr/>
                <p:nvPr/>
              </p:nvGrpSpPr>
              <p:grpSpPr>
                <a:xfrm>
                  <a:off x="6284980" y="2696092"/>
                  <a:ext cx="308491" cy="477422"/>
                  <a:chOff x="5863983" y="1447800"/>
                  <a:chExt cx="308491" cy="477422"/>
                </a:xfrm>
              </p:grpSpPr>
              <p:sp>
                <p:nvSpPr>
                  <p:cNvPr id="467" name="Flowchart: Manual Operation 466"/>
                  <p:cNvSpPr/>
                  <p:nvPr/>
                </p:nvSpPr>
                <p:spPr>
                  <a:xfrm rot="16200000">
                    <a:off x="5778992" y="1532791"/>
                    <a:ext cx="477422" cy="307439"/>
                  </a:xfrm>
                  <a:prstGeom prst="flowChartManualOperation">
                    <a:avLst/>
                  </a:prstGeom>
                  <a:solidFill>
                    <a:sysClr val="window" lastClr="FFFFFF"/>
                  </a:solidFill>
                  <a:ln w="6350" cap="flat" cmpd="sng" algn="ctr">
                    <a:solidFill>
                      <a:srgbClr val="B75F1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68" name="Freeform 467"/>
                  <p:cNvSpPr/>
                  <p:nvPr/>
                </p:nvSpPr>
                <p:spPr>
                  <a:xfrm>
                    <a:off x="5863984" y="1603563"/>
                    <a:ext cx="307334" cy="38364"/>
                  </a:xfrm>
                  <a:custGeom>
                    <a:avLst/>
                    <a:gdLst>
                      <a:gd name="connsiteX0" fmla="*/ 215798 w 215798"/>
                      <a:gd name="connsiteY0" fmla="*/ 47548 h 47548"/>
                      <a:gd name="connsiteX1" fmla="*/ 0 w 215798"/>
                      <a:gd name="connsiteY1" fmla="*/ 0 h 47548"/>
                      <a:gd name="connsiteX0" fmla="*/ 215798 w 215798"/>
                      <a:gd name="connsiteY0" fmla="*/ 36136 h 36136"/>
                      <a:gd name="connsiteX1" fmla="*/ 0 w 215798"/>
                      <a:gd name="connsiteY1" fmla="*/ 0 h 36136"/>
                      <a:gd name="connsiteX0" fmla="*/ 215798 w 215798"/>
                      <a:gd name="connsiteY0" fmla="*/ 24471 h 24471"/>
                      <a:gd name="connsiteX1" fmla="*/ 0 w 215798"/>
                      <a:gd name="connsiteY1" fmla="*/ 0 h 24471"/>
                    </a:gdLst>
                    <a:ahLst/>
                    <a:cxnLst>
                      <a:cxn ang="0">
                        <a:pos x="connsiteX0" y="connsiteY0"/>
                      </a:cxn>
                      <a:cxn ang="0">
                        <a:pos x="connsiteX1" y="connsiteY1"/>
                      </a:cxn>
                    </a:cxnLst>
                    <a:rect l="l" t="t" r="r" b="b"/>
                    <a:pathLst>
                      <a:path w="215798" h="24471">
                        <a:moveTo>
                          <a:pt x="215798" y="24471"/>
                        </a:moveTo>
                        <a:lnTo>
                          <a:pt x="0" y="0"/>
                        </a:lnTo>
                      </a:path>
                    </a:pathLst>
                  </a:custGeom>
                  <a:solidFill>
                    <a:sysClr val="window" lastClr="FFFFFF"/>
                  </a:solidFill>
                  <a:ln w="6350" cap="flat" cmpd="sng" algn="ctr">
                    <a:solidFill>
                      <a:srgbClr val="B75F1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69" name="Freeform 468"/>
                  <p:cNvSpPr/>
                  <p:nvPr/>
                </p:nvSpPr>
                <p:spPr>
                  <a:xfrm flipH="1">
                    <a:off x="5865140" y="1732644"/>
                    <a:ext cx="307334" cy="38364"/>
                  </a:xfrm>
                  <a:custGeom>
                    <a:avLst/>
                    <a:gdLst>
                      <a:gd name="connsiteX0" fmla="*/ 215798 w 215798"/>
                      <a:gd name="connsiteY0" fmla="*/ 47548 h 47548"/>
                      <a:gd name="connsiteX1" fmla="*/ 0 w 215798"/>
                      <a:gd name="connsiteY1" fmla="*/ 0 h 47548"/>
                      <a:gd name="connsiteX0" fmla="*/ 215798 w 215798"/>
                      <a:gd name="connsiteY0" fmla="*/ 36136 h 36136"/>
                      <a:gd name="connsiteX1" fmla="*/ 0 w 215798"/>
                      <a:gd name="connsiteY1" fmla="*/ 0 h 36136"/>
                      <a:gd name="connsiteX0" fmla="*/ 215798 w 215798"/>
                      <a:gd name="connsiteY0" fmla="*/ 24471 h 24471"/>
                      <a:gd name="connsiteX1" fmla="*/ 0 w 215798"/>
                      <a:gd name="connsiteY1" fmla="*/ 0 h 24471"/>
                    </a:gdLst>
                    <a:ahLst/>
                    <a:cxnLst>
                      <a:cxn ang="0">
                        <a:pos x="connsiteX0" y="connsiteY0"/>
                      </a:cxn>
                      <a:cxn ang="0">
                        <a:pos x="connsiteX1" y="connsiteY1"/>
                      </a:cxn>
                    </a:cxnLst>
                    <a:rect l="l" t="t" r="r" b="b"/>
                    <a:pathLst>
                      <a:path w="215798" h="24471">
                        <a:moveTo>
                          <a:pt x="215798" y="24471"/>
                        </a:moveTo>
                        <a:lnTo>
                          <a:pt x="0" y="0"/>
                        </a:lnTo>
                      </a:path>
                    </a:pathLst>
                  </a:custGeom>
                  <a:solidFill>
                    <a:sysClr val="window" lastClr="FFFFFF"/>
                  </a:solidFill>
                  <a:ln w="6350" cap="flat" cmpd="sng" algn="ctr">
                    <a:solidFill>
                      <a:srgbClr val="B75F1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70" name="Freeform 469"/>
                  <p:cNvSpPr/>
                  <p:nvPr/>
                </p:nvSpPr>
                <p:spPr>
                  <a:xfrm>
                    <a:off x="5964823" y="1478611"/>
                    <a:ext cx="0" cy="411472"/>
                  </a:xfrm>
                  <a:custGeom>
                    <a:avLst/>
                    <a:gdLst>
                      <a:gd name="connsiteX0" fmla="*/ 0 w 0"/>
                      <a:gd name="connsiteY0" fmla="*/ 0 h 252374"/>
                      <a:gd name="connsiteX1" fmla="*/ 0 w 0"/>
                      <a:gd name="connsiteY1" fmla="*/ 252374 h 252374"/>
                    </a:gdLst>
                    <a:ahLst/>
                    <a:cxnLst>
                      <a:cxn ang="0">
                        <a:pos x="connsiteX0" y="connsiteY0"/>
                      </a:cxn>
                      <a:cxn ang="0">
                        <a:pos x="connsiteX1" y="connsiteY1"/>
                      </a:cxn>
                    </a:cxnLst>
                    <a:rect l="l" t="t" r="r" b="b"/>
                    <a:pathLst>
                      <a:path h="252374">
                        <a:moveTo>
                          <a:pt x="0" y="0"/>
                        </a:moveTo>
                        <a:lnTo>
                          <a:pt x="0" y="252374"/>
                        </a:lnTo>
                      </a:path>
                    </a:pathLst>
                  </a:custGeom>
                  <a:solidFill>
                    <a:sysClr val="window" lastClr="FFFFFF"/>
                  </a:solidFill>
                  <a:ln w="6350" cap="flat" cmpd="sng" algn="ctr">
                    <a:solidFill>
                      <a:srgbClr val="B75F1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71" name="Freeform 470"/>
                  <p:cNvSpPr/>
                  <p:nvPr/>
                </p:nvSpPr>
                <p:spPr>
                  <a:xfrm>
                    <a:off x="6073387" y="1511587"/>
                    <a:ext cx="947" cy="348356"/>
                  </a:xfrm>
                  <a:custGeom>
                    <a:avLst/>
                    <a:gdLst>
                      <a:gd name="connsiteX0" fmla="*/ 0 w 0"/>
                      <a:gd name="connsiteY0" fmla="*/ 0 h 252374"/>
                      <a:gd name="connsiteX1" fmla="*/ 0 w 0"/>
                      <a:gd name="connsiteY1" fmla="*/ 252374 h 252374"/>
                      <a:gd name="connsiteX0" fmla="*/ 0 w 800"/>
                      <a:gd name="connsiteY0" fmla="*/ 0 h 11526"/>
                      <a:gd name="connsiteX1" fmla="*/ 800 w 800"/>
                      <a:gd name="connsiteY1" fmla="*/ 11526 h 11526"/>
                      <a:gd name="connsiteX0" fmla="*/ 962 w 1925"/>
                      <a:gd name="connsiteY0" fmla="*/ 0 h 9669"/>
                      <a:gd name="connsiteX1" fmla="*/ 962 w 1925"/>
                      <a:gd name="connsiteY1" fmla="*/ 9669 h 9669"/>
                    </a:gdLst>
                    <a:ahLst/>
                    <a:cxnLst>
                      <a:cxn ang="0">
                        <a:pos x="connsiteX0" y="connsiteY0"/>
                      </a:cxn>
                      <a:cxn ang="0">
                        <a:pos x="connsiteX1" y="connsiteY1"/>
                      </a:cxn>
                    </a:cxnLst>
                    <a:rect l="l" t="t" r="r" b="b"/>
                    <a:pathLst>
                      <a:path w="1925" h="9669">
                        <a:moveTo>
                          <a:pt x="962" y="0"/>
                        </a:moveTo>
                        <a:cubicBezTo>
                          <a:pt x="4300" y="3333"/>
                          <a:pt x="-2375" y="6336"/>
                          <a:pt x="962" y="9669"/>
                        </a:cubicBezTo>
                      </a:path>
                    </a:pathLst>
                  </a:custGeom>
                  <a:solidFill>
                    <a:sysClr val="window" lastClr="FFFFFF"/>
                  </a:solidFill>
                  <a:ln w="6350" cap="flat" cmpd="sng" algn="ctr">
                    <a:solidFill>
                      <a:srgbClr val="B75F1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grpSp>
              <p:nvGrpSpPr>
                <p:cNvPr id="461" name="Group 460"/>
                <p:cNvGrpSpPr/>
                <p:nvPr/>
              </p:nvGrpSpPr>
              <p:grpSpPr>
                <a:xfrm flipH="1">
                  <a:off x="6830027" y="2699880"/>
                  <a:ext cx="308491" cy="477422"/>
                  <a:chOff x="5863983" y="1447800"/>
                  <a:chExt cx="308491" cy="477422"/>
                </a:xfrm>
              </p:grpSpPr>
              <p:sp>
                <p:nvSpPr>
                  <p:cNvPr id="462" name="Flowchart: Manual Operation 461"/>
                  <p:cNvSpPr/>
                  <p:nvPr/>
                </p:nvSpPr>
                <p:spPr>
                  <a:xfrm rot="16200000">
                    <a:off x="5778992" y="1532791"/>
                    <a:ext cx="477422" cy="307439"/>
                  </a:xfrm>
                  <a:prstGeom prst="flowChartManualOperation">
                    <a:avLst/>
                  </a:prstGeom>
                  <a:solidFill>
                    <a:sysClr val="window" lastClr="FFFFFF"/>
                  </a:solidFill>
                  <a:ln w="6350" cap="flat" cmpd="sng" algn="ctr">
                    <a:solidFill>
                      <a:srgbClr val="B75F1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63" name="Freeform 462"/>
                  <p:cNvSpPr/>
                  <p:nvPr/>
                </p:nvSpPr>
                <p:spPr>
                  <a:xfrm>
                    <a:off x="5863984" y="1603563"/>
                    <a:ext cx="307334" cy="38364"/>
                  </a:xfrm>
                  <a:custGeom>
                    <a:avLst/>
                    <a:gdLst>
                      <a:gd name="connsiteX0" fmla="*/ 215798 w 215798"/>
                      <a:gd name="connsiteY0" fmla="*/ 47548 h 47548"/>
                      <a:gd name="connsiteX1" fmla="*/ 0 w 215798"/>
                      <a:gd name="connsiteY1" fmla="*/ 0 h 47548"/>
                      <a:gd name="connsiteX0" fmla="*/ 215798 w 215798"/>
                      <a:gd name="connsiteY0" fmla="*/ 36136 h 36136"/>
                      <a:gd name="connsiteX1" fmla="*/ 0 w 215798"/>
                      <a:gd name="connsiteY1" fmla="*/ 0 h 36136"/>
                      <a:gd name="connsiteX0" fmla="*/ 215798 w 215798"/>
                      <a:gd name="connsiteY0" fmla="*/ 24471 h 24471"/>
                      <a:gd name="connsiteX1" fmla="*/ 0 w 215798"/>
                      <a:gd name="connsiteY1" fmla="*/ 0 h 24471"/>
                    </a:gdLst>
                    <a:ahLst/>
                    <a:cxnLst>
                      <a:cxn ang="0">
                        <a:pos x="connsiteX0" y="connsiteY0"/>
                      </a:cxn>
                      <a:cxn ang="0">
                        <a:pos x="connsiteX1" y="connsiteY1"/>
                      </a:cxn>
                    </a:cxnLst>
                    <a:rect l="l" t="t" r="r" b="b"/>
                    <a:pathLst>
                      <a:path w="215798" h="24471">
                        <a:moveTo>
                          <a:pt x="215798" y="24471"/>
                        </a:moveTo>
                        <a:lnTo>
                          <a:pt x="0" y="0"/>
                        </a:lnTo>
                      </a:path>
                    </a:pathLst>
                  </a:custGeom>
                  <a:solidFill>
                    <a:sysClr val="window" lastClr="FFFFFF"/>
                  </a:solidFill>
                  <a:ln w="6350" cap="flat" cmpd="sng" algn="ctr">
                    <a:solidFill>
                      <a:srgbClr val="B75F1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64" name="Freeform 463"/>
                  <p:cNvSpPr/>
                  <p:nvPr/>
                </p:nvSpPr>
                <p:spPr>
                  <a:xfrm flipH="1">
                    <a:off x="5865140" y="1732644"/>
                    <a:ext cx="307334" cy="38364"/>
                  </a:xfrm>
                  <a:custGeom>
                    <a:avLst/>
                    <a:gdLst>
                      <a:gd name="connsiteX0" fmla="*/ 215798 w 215798"/>
                      <a:gd name="connsiteY0" fmla="*/ 47548 h 47548"/>
                      <a:gd name="connsiteX1" fmla="*/ 0 w 215798"/>
                      <a:gd name="connsiteY1" fmla="*/ 0 h 47548"/>
                      <a:gd name="connsiteX0" fmla="*/ 215798 w 215798"/>
                      <a:gd name="connsiteY0" fmla="*/ 36136 h 36136"/>
                      <a:gd name="connsiteX1" fmla="*/ 0 w 215798"/>
                      <a:gd name="connsiteY1" fmla="*/ 0 h 36136"/>
                      <a:gd name="connsiteX0" fmla="*/ 215798 w 215798"/>
                      <a:gd name="connsiteY0" fmla="*/ 24471 h 24471"/>
                      <a:gd name="connsiteX1" fmla="*/ 0 w 215798"/>
                      <a:gd name="connsiteY1" fmla="*/ 0 h 24471"/>
                    </a:gdLst>
                    <a:ahLst/>
                    <a:cxnLst>
                      <a:cxn ang="0">
                        <a:pos x="connsiteX0" y="connsiteY0"/>
                      </a:cxn>
                      <a:cxn ang="0">
                        <a:pos x="connsiteX1" y="connsiteY1"/>
                      </a:cxn>
                    </a:cxnLst>
                    <a:rect l="l" t="t" r="r" b="b"/>
                    <a:pathLst>
                      <a:path w="215798" h="24471">
                        <a:moveTo>
                          <a:pt x="215798" y="24471"/>
                        </a:moveTo>
                        <a:lnTo>
                          <a:pt x="0" y="0"/>
                        </a:lnTo>
                      </a:path>
                    </a:pathLst>
                  </a:custGeom>
                  <a:solidFill>
                    <a:sysClr val="window" lastClr="FFFFFF"/>
                  </a:solidFill>
                  <a:ln w="6350" cap="flat" cmpd="sng" algn="ctr">
                    <a:solidFill>
                      <a:srgbClr val="B75F1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65" name="Freeform 464"/>
                  <p:cNvSpPr/>
                  <p:nvPr/>
                </p:nvSpPr>
                <p:spPr>
                  <a:xfrm>
                    <a:off x="5964823" y="1478611"/>
                    <a:ext cx="0" cy="411472"/>
                  </a:xfrm>
                  <a:custGeom>
                    <a:avLst/>
                    <a:gdLst>
                      <a:gd name="connsiteX0" fmla="*/ 0 w 0"/>
                      <a:gd name="connsiteY0" fmla="*/ 0 h 252374"/>
                      <a:gd name="connsiteX1" fmla="*/ 0 w 0"/>
                      <a:gd name="connsiteY1" fmla="*/ 252374 h 252374"/>
                    </a:gdLst>
                    <a:ahLst/>
                    <a:cxnLst>
                      <a:cxn ang="0">
                        <a:pos x="connsiteX0" y="connsiteY0"/>
                      </a:cxn>
                      <a:cxn ang="0">
                        <a:pos x="connsiteX1" y="connsiteY1"/>
                      </a:cxn>
                    </a:cxnLst>
                    <a:rect l="l" t="t" r="r" b="b"/>
                    <a:pathLst>
                      <a:path h="252374">
                        <a:moveTo>
                          <a:pt x="0" y="0"/>
                        </a:moveTo>
                        <a:lnTo>
                          <a:pt x="0" y="252374"/>
                        </a:lnTo>
                      </a:path>
                    </a:pathLst>
                  </a:custGeom>
                  <a:solidFill>
                    <a:sysClr val="window" lastClr="FFFFFF"/>
                  </a:solidFill>
                  <a:ln w="6350" cap="flat" cmpd="sng" algn="ctr">
                    <a:solidFill>
                      <a:srgbClr val="B75F1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66" name="Freeform 465"/>
                  <p:cNvSpPr/>
                  <p:nvPr/>
                </p:nvSpPr>
                <p:spPr>
                  <a:xfrm>
                    <a:off x="6073387" y="1511587"/>
                    <a:ext cx="947" cy="348356"/>
                  </a:xfrm>
                  <a:custGeom>
                    <a:avLst/>
                    <a:gdLst>
                      <a:gd name="connsiteX0" fmla="*/ 0 w 0"/>
                      <a:gd name="connsiteY0" fmla="*/ 0 h 252374"/>
                      <a:gd name="connsiteX1" fmla="*/ 0 w 0"/>
                      <a:gd name="connsiteY1" fmla="*/ 252374 h 252374"/>
                      <a:gd name="connsiteX0" fmla="*/ 0 w 800"/>
                      <a:gd name="connsiteY0" fmla="*/ 0 h 11526"/>
                      <a:gd name="connsiteX1" fmla="*/ 800 w 800"/>
                      <a:gd name="connsiteY1" fmla="*/ 11526 h 11526"/>
                      <a:gd name="connsiteX0" fmla="*/ 962 w 1925"/>
                      <a:gd name="connsiteY0" fmla="*/ 0 h 9669"/>
                      <a:gd name="connsiteX1" fmla="*/ 962 w 1925"/>
                      <a:gd name="connsiteY1" fmla="*/ 9669 h 9669"/>
                    </a:gdLst>
                    <a:ahLst/>
                    <a:cxnLst>
                      <a:cxn ang="0">
                        <a:pos x="connsiteX0" y="connsiteY0"/>
                      </a:cxn>
                      <a:cxn ang="0">
                        <a:pos x="connsiteX1" y="connsiteY1"/>
                      </a:cxn>
                    </a:cxnLst>
                    <a:rect l="l" t="t" r="r" b="b"/>
                    <a:pathLst>
                      <a:path w="1925" h="9669">
                        <a:moveTo>
                          <a:pt x="962" y="0"/>
                        </a:moveTo>
                        <a:cubicBezTo>
                          <a:pt x="4300" y="3333"/>
                          <a:pt x="-2375" y="6336"/>
                          <a:pt x="962" y="9669"/>
                        </a:cubicBezTo>
                      </a:path>
                    </a:pathLst>
                  </a:custGeom>
                  <a:solidFill>
                    <a:sysClr val="window" lastClr="FFFFFF"/>
                  </a:solidFill>
                  <a:ln w="6350" cap="flat" cmpd="sng" algn="ctr">
                    <a:solidFill>
                      <a:srgbClr val="B75F1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grpSp>
          <p:grpSp>
            <p:nvGrpSpPr>
              <p:cNvPr id="456" name="Group 455"/>
              <p:cNvGrpSpPr/>
              <p:nvPr/>
            </p:nvGrpSpPr>
            <p:grpSpPr>
              <a:xfrm>
                <a:off x="6477478" y="2778299"/>
                <a:ext cx="525390" cy="538861"/>
                <a:chOff x="6485010" y="2846780"/>
                <a:chExt cx="457200" cy="468923"/>
              </a:xfrm>
            </p:grpSpPr>
            <p:sp>
              <p:nvSpPr>
                <p:cNvPr id="457" name="Oval 456"/>
                <p:cNvSpPr/>
                <p:nvPr/>
              </p:nvSpPr>
              <p:spPr>
                <a:xfrm>
                  <a:off x="6612984" y="2895600"/>
                  <a:ext cx="202244" cy="290069"/>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pic>
              <p:nvPicPr>
                <p:cNvPr id="458" name="Picture 457"/>
                <p:cNvPicPr>
                  <a:picLocks noChangeAspect="1"/>
                </p:cNvPicPr>
                <p:nvPr/>
              </p:nvPicPr>
              <p:blipFill>
                <a:blip r:embed="rId8" cstate="email">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a:off x="6485010" y="2846780"/>
                  <a:ext cx="457200" cy="468923"/>
                </a:xfrm>
                <a:prstGeom prst="rect">
                  <a:avLst/>
                </a:prstGeom>
              </p:spPr>
            </p:pic>
          </p:grpSp>
        </p:grpSp>
        <p:sp>
          <p:nvSpPr>
            <p:cNvPr id="454" name="TextBox 453"/>
            <p:cNvSpPr txBox="1"/>
            <p:nvPr/>
          </p:nvSpPr>
          <p:spPr>
            <a:xfrm>
              <a:off x="6049175" y="5110093"/>
              <a:ext cx="151059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002060"/>
                  </a:solidFill>
                  <a:effectLst/>
                  <a:uLnTx/>
                  <a:uFillTx/>
                  <a:latin typeface="Calibri" panose="020F0502020204030204" pitchFamily="34" charset="0"/>
                  <a:ea typeface="+mn-ea"/>
                </a:rPr>
                <a:t>LVC-based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002060"/>
                  </a:solidFill>
                  <a:effectLst/>
                  <a:uLnTx/>
                  <a:uFillTx/>
                  <a:latin typeface="Calibri" panose="020F0502020204030204" pitchFamily="34" charset="0"/>
                  <a:ea typeface="+mn-ea"/>
                </a:rPr>
                <a:t>Training</a:t>
              </a:r>
            </a:p>
          </p:txBody>
        </p:sp>
      </p:grpSp>
      <p:sp>
        <p:nvSpPr>
          <p:cNvPr id="477" name="Rectangle 476"/>
          <p:cNvSpPr/>
          <p:nvPr/>
        </p:nvSpPr>
        <p:spPr>
          <a:xfrm>
            <a:off x="6057554" y="5691726"/>
            <a:ext cx="2395088" cy="276999"/>
          </a:xfrm>
          <a:prstGeom prst="rect">
            <a:avLst/>
          </a:prstGeom>
        </p:spPr>
        <p:txBody>
          <a:bodyPr wrap="square">
            <a:spAutoFit/>
          </a:bodyPr>
          <a:lstStyle/>
          <a:p>
            <a:pPr algn="ctr" fontAlgn="auto">
              <a:spcBef>
                <a:spcPts val="0"/>
              </a:spcBef>
              <a:spcAft>
                <a:spcPts val="0"/>
              </a:spcAft>
            </a:pPr>
            <a:r>
              <a:rPr lang="en-US" sz="1200" b="0" i="1" dirty="0">
                <a:solidFill>
                  <a:srgbClr val="002060">
                    <a:lumMod val="50000"/>
                    <a:lumOff val="50000"/>
                  </a:srgbClr>
                </a:solidFill>
                <a:latin typeface="Calibri" panose="020F0502020204030204" pitchFamily="34" charset="0"/>
                <a:ea typeface="+mn-ea"/>
              </a:rPr>
              <a:t>Required for Fleet Integrated Ops</a:t>
            </a:r>
          </a:p>
        </p:txBody>
      </p:sp>
      <p:sp>
        <p:nvSpPr>
          <p:cNvPr id="478" name="Rounded Rectangle 477"/>
          <p:cNvSpPr/>
          <p:nvPr/>
        </p:nvSpPr>
        <p:spPr>
          <a:xfrm>
            <a:off x="4343400" y="3699559"/>
            <a:ext cx="1660050" cy="906040"/>
          </a:xfrm>
          <a:prstGeom prst="roundRect">
            <a:avLst/>
          </a:prstGeom>
          <a:noFill/>
          <a:ln w="25400" cap="flat" cmpd="sng" algn="ctr">
            <a:solidFill>
              <a:srgbClr val="00206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2060"/>
                </a:solidFill>
                <a:effectLst/>
                <a:uLnTx/>
                <a:uFillTx/>
                <a:latin typeface="Arial"/>
                <a:ea typeface="+mn-ea"/>
                <a:cs typeface="+mn-cs"/>
              </a:rPr>
              <a:t>System models form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2060"/>
                </a:solidFill>
                <a:effectLst/>
                <a:uLnTx/>
                <a:uFillTx/>
                <a:latin typeface="Arial"/>
                <a:ea typeface="+mn-ea"/>
                <a:cs typeface="+mn-cs"/>
              </a:rPr>
              <a:t>“Constructive”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2060"/>
                </a:solidFill>
                <a:effectLst/>
                <a:uLnTx/>
                <a:uFillTx/>
                <a:latin typeface="Arial"/>
                <a:ea typeface="+mn-ea"/>
                <a:cs typeface="+mn-cs"/>
              </a:rPr>
              <a:t>Basis for LVC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2060"/>
                </a:solidFill>
                <a:effectLst/>
                <a:uLnTx/>
                <a:uFillTx/>
                <a:latin typeface="Arial"/>
                <a:ea typeface="+mn-ea"/>
                <a:cs typeface="+mn-cs"/>
              </a:rPr>
              <a:t>M&amp;S environment</a:t>
            </a:r>
          </a:p>
        </p:txBody>
      </p:sp>
      <p:sp>
        <p:nvSpPr>
          <p:cNvPr id="479" name="Rectangle 478"/>
          <p:cNvSpPr/>
          <p:nvPr/>
        </p:nvSpPr>
        <p:spPr>
          <a:xfrm>
            <a:off x="1078364" y="5924490"/>
            <a:ext cx="1794522" cy="400110"/>
          </a:xfrm>
          <a:prstGeom prst="rect">
            <a:avLst/>
          </a:prstGeom>
        </p:spPr>
        <p:txBody>
          <a:bodyPr wrap="square">
            <a:spAutoFit/>
          </a:bodyPr>
          <a:lstStyle/>
          <a:p>
            <a:pPr algn="ctr" fontAlgn="auto">
              <a:spcBef>
                <a:spcPts val="0"/>
              </a:spcBef>
              <a:spcAft>
                <a:spcPts val="0"/>
              </a:spcAft>
            </a:pPr>
            <a:r>
              <a:rPr lang="en-US" sz="1000" b="0" i="1" dirty="0">
                <a:solidFill>
                  <a:srgbClr val="002060"/>
                </a:solidFill>
                <a:latin typeface="Calibri" panose="020F0502020204030204" pitchFamily="34" charset="0"/>
                <a:ea typeface="+mn-ea"/>
              </a:rPr>
              <a:t>Results in optimized capability development document</a:t>
            </a:r>
          </a:p>
        </p:txBody>
      </p:sp>
      <p:cxnSp>
        <p:nvCxnSpPr>
          <p:cNvPr id="480" name="Elbow Connector 479"/>
          <p:cNvCxnSpPr>
            <a:stCxn id="392" idx="3"/>
            <a:endCxn id="478" idx="2"/>
          </p:cNvCxnSpPr>
          <p:nvPr/>
        </p:nvCxnSpPr>
        <p:spPr>
          <a:xfrm flipV="1">
            <a:off x="1821775" y="4605599"/>
            <a:ext cx="3351650" cy="399477"/>
          </a:xfrm>
          <a:prstGeom prst="bentConnector2">
            <a:avLst/>
          </a:prstGeom>
          <a:noFill/>
          <a:ln w="19050" cap="flat" cmpd="sng" algn="ctr">
            <a:solidFill>
              <a:srgbClr val="4D4D4D"/>
            </a:solidFill>
            <a:prstDash val="solid"/>
          </a:ln>
          <a:effectLst/>
        </p:spPr>
      </p:cxnSp>
      <p:cxnSp>
        <p:nvCxnSpPr>
          <p:cNvPr id="481" name="Elbow Connector 480"/>
          <p:cNvCxnSpPr>
            <a:stCxn id="478" idx="0"/>
            <a:endCxn id="409" idx="2"/>
          </p:cNvCxnSpPr>
          <p:nvPr/>
        </p:nvCxnSpPr>
        <p:spPr>
          <a:xfrm rot="5400000" flipH="1" flipV="1">
            <a:off x="4499615" y="2788975"/>
            <a:ext cx="1584395" cy="236775"/>
          </a:xfrm>
          <a:prstGeom prst="bentConnector2">
            <a:avLst/>
          </a:prstGeom>
          <a:noFill/>
          <a:ln w="19050" cap="flat" cmpd="sng" algn="ctr">
            <a:solidFill>
              <a:srgbClr val="4D4D4D"/>
            </a:solidFill>
            <a:prstDash val="solid"/>
          </a:ln>
          <a:effectLst/>
        </p:spPr>
      </p:cxnSp>
      <p:cxnSp>
        <p:nvCxnSpPr>
          <p:cNvPr id="482" name="Elbow Connector 481"/>
          <p:cNvCxnSpPr>
            <a:stCxn id="448" idx="2"/>
            <a:endCxn id="485" idx="1"/>
          </p:cNvCxnSpPr>
          <p:nvPr/>
        </p:nvCxnSpPr>
        <p:spPr>
          <a:xfrm rot="16200000" flipH="1">
            <a:off x="1864704" y="4895364"/>
            <a:ext cx="188667" cy="1858805"/>
          </a:xfrm>
          <a:prstGeom prst="bentConnector2">
            <a:avLst/>
          </a:prstGeom>
          <a:noFill/>
          <a:ln w="19050" cap="flat" cmpd="sng" algn="ctr">
            <a:solidFill>
              <a:srgbClr val="4D4D4D"/>
            </a:solidFill>
            <a:prstDash val="solid"/>
          </a:ln>
          <a:effectLst/>
        </p:spPr>
      </p:cxnSp>
      <p:cxnSp>
        <p:nvCxnSpPr>
          <p:cNvPr id="483" name="Straight Connector 482"/>
          <p:cNvCxnSpPr>
            <a:stCxn id="432" idx="2"/>
          </p:cNvCxnSpPr>
          <p:nvPr/>
        </p:nvCxnSpPr>
        <p:spPr>
          <a:xfrm>
            <a:off x="3290649" y="4576905"/>
            <a:ext cx="2945" cy="1437525"/>
          </a:xfrm>
          <a:prstGeom prst="line">
            <a:avLst/>
          </a:prstGeom>
          <a:noFill/>
          <a:ln w="19050" cap="flat" cmpd="sng" algn="ctr">
            <a:solidFill>
              <a:srgbClr val="4D4D4D"/>
            </a:solidFill>
            <a:prstDash val="solid"/>
          </a:ln>
          <a:effectLst/>
        </p:spPr>
      </p:cxnSp>
      <p:grpSp>
        <p:nvGrpSpPr>
          <p:cNvPr id="484" name="Group 483"/>
          <p:cNvGrpSpPr/>
          <p:nvPr/>
        </p:nvGrpSpPr>
        <p:grpSpPr>
          <a:xfrm>
            <a:off x="2888440" y="5579741"/>
            <a:ext cx="804416" cy="678719"/>
            <a:chOff x="3145466" y="5391833"/>
            <a:chExt cx="804416" cy="678719"/>
          </a:xfrm>
        </p:grpSpPr>
        <p:pic>
          <p:nvPicPr>
            <p:cNvPr id="485" name="Picture 6" descr="C:\Users\wmclaughlin\AppData\Local\Microsoft\Windows\Temporary Internet Files\Content.IE5\XHQUIADK\foldericon[1].png"/>
            <p:cNvPicPr>
              <a:picLocks noChangeAspect="1" noChangeArrowheads="1"/>
            </p:cNvPicPr>
            <p:nvPr/>
          </p:nvPicPr>
          <p:blipFill>
            <a:blip r:embed="rId9" cstate="email">
              <a:duotone>
                <a:prstClr val="black"/>
                <a:srgbClr val="8DB3E2">
                  <a:tint val="45000"/>
                  <a:satMod val="400000"/>
                </a:srgbClr>
              </a:duotone>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3145466" y="5391833"/>
              <a:ext cx="804416" cy="678719"/>
            </a:xfrm>
            <a:prstGeom prst="rect">
              <a:avLst/>
            </a:prstGeom>
            <a:noFill/>
            <a:extLst>
              <a:ext uri="{909E8E84-426E-40DD-AFC4-6F175D3DCCD1}">
                <a14:hiddenFill xmlns:a14="http://schemas.microsoft.com/office/drawing/2010/main">
                  <a:solidFill>
                    <a:srgbClr val="FFFFFF"/>
                  </a:solidFill>
                </a14:hiddenFill>
              </a:ext>
            </a:extLst>
          </p:spPr>
        </p:pic>
        <p:pic>
          <p:nvPicPr>
            <p:cNvPr id="486" name="Picture 4" descr="C:\Users\wmclaughlin\AppData\Local\Microsoft\Windows\Temporary Internet Files\Content.IE5\GOD5S18C\Gear_8.svg[1].png"/>
            <p:cNvPicPr>
              <a:picLocks noChangeAspect="1" noChangeArrowheads="1"/>
            </p:cNvPicPr>
            <p:nvPr/>
          </p:nvPicPr>
          <p:blipFill>
            <a:blip r:embed="rId11" cstate="email">
              <a:duotone>
                <a:prstClr val="black"/>
                <a:srgbClr val="17365D">
                  <a:tint val="45000"/>
                  <a:satMod val="400000"/>
                </a:srgbClr>
              </a:duotone>
              <a:extLst>
                <a:ext uri="{28A0092B-C50C-407E-A947-70E740481C1C}">
                  <a14:useLocalDpi xmlns:a14="http://schemas.microsoft.com/office/drawing/2010/main"/>
                </a:ext>
              </a:extLst>
            </a:blip>
            <a:srcRect/>
            <a:stretch>
              <a:fillRect/>
            </a:stretch>
          </p:blipFill>
          <p:spPr bwMode="auto">
            <a:xfrm>
              <a:off x="3433007" y="5660391"/>
              <a:ext cx="235226" cy="2352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7" name="Group 486"/>
          <p:cNvGrpSpPr/>
          <p:nvPr/>
        </p:nvGrpSpPr>
        <p:grpSpPr>
          <a:xfrm>
            <a:off x="2967699" y="4738146"/>
            <a:ext cx="654276" cy="633954"/>
            <a:chOff x="2182327" y="4628786"/>
            <a:chExt cx="754969" cy="731520"/>
          </a:xfrm>
        </p:grpSpPr>
        <p:sp>
          <p:nvSpPr>
            <p:cNvPr id="488" name="Oval 487"/>
            <p:cNvSpPr/>
            <p:nvPr/>
          </p:nvSpPr>
          <p:spPr>
            <a:xfrm>
              <a:off x="2196503" y="4628786"/>
              <a:ext cx="731520" cy="73152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nvGrpSpPr>
            <p:cNvPr id="489" name="Group 488"/>
            <p:cNvGrpSpPr/>
            <p:nvPr/>
          </p:nvGrpSpPr>
          <p:grpSpPr>
            <a:xfrm>
              <a:off x="2182327" y="4649133"/>
              <a:ext cx="754969" cy="687308"/>
              <a:chOff x="4191000" y="4418968"/>
              <a:chExt cx="776866" cy="707243"/>
            </a:xfrm>
          </p:grpSpPr>
          <p:sp>
            <p:nvSpPr>
              <p:cNvPr id="490" name="Arc 489"/>
              <p:cNvSpPr/>
              <p:nvPr/>
            </p:nvSpPr>
            <p:spPr>
              <a:xfrm>
                <a:off x="4277833" y="4418968"/>
                <a:ext cx="685800" cy="685800"/>
              </a:xfrm>
              <a:prstGeom prst="arc">
                <a:avLst>
                  <a:gd name="adj1" fmla="val 16200000"/>
                  <a:gd name="adj2" fmla="val 3625329"/>
                </a:avLst>
              </a:prstGeom>
              <a:noFill/>
              <a:ln w="28575" cap="flat" cmpd="sng" algn="ctr">
                <a:solidFill>
                  <a:srgbClr val="002060">
                    <a:lumMod val="50000"/>
                    <a:lumOff val="50000"/>
                  </a:srgb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91" name="Arc 490"/>
              <p:cNvSpPr/>
              <p:nvPr/>
            </p:nvSpPr>
            <p:spPr>
              <a:xfrm flipH="1" flipV="1">
                <a:off x="4191000" y="4419599"/>
                <a:ext cx="685800" cy="706612"/>
              </a:xfrm>
              <a:prstGeom prst="arc">
                <a:avLst>
                  <a:gd name="adj1" fmla="val 16590310"/>
                  <a:gd name="adj2" fmla="val 4081561"/>
                </a:avLst>
              </a:prstGeom>
              <a:noFill/>
              <a:ln w="28575" cap="flat" cmpd="sng" algn="ctr">
                <a:solidFill>
                  <a:srgbClr val="002060">
                    <a:lumMod val="50000"/>
                    <a:lumOff val="50000"/>
                  </a:srgb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92" name="Rectangle 491"/>
              <p:cNvSpPr/>
              <p:nvPr/>
            </p:nvSpPr>
            <p:spPr>
              <a:xfrm>
                <a:off x="4218665" y="4427544"/>
                <a:ext cx="749201" cy="61757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2060"/>
                    </a:solidFill>
                    <a:effectLst/>
                    <a:uLnTx/>
                    <a:uFillTx/>
                    <a:latin typeface="Calibri" panose="020F0502020204030204" pitchFamily="34" charset="0"/>
                    <a:ea typeface="+mn-ea"/>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2060"/>
                    </a:solidFill>
                    <a:effectLst/>
                    <a:uLnTx/>
                    <a:uFillTx/>
                    <a:latin typeface="Calibri" panose="020F0502020204030204" pitchFamily="34" charset="0"/>
                    <a:ea typeface="+mn-ea"/>
                  </a:rPr>
                  <a:t>Feedback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2060"/>
                    </a:solidFill>
                    <a:effectLst/>
                    <a:uLnTx/>
                    <a:uFillTx/>
                    <a:latin typeface="Calibri" panose="020F0502020204030204" pitchFamily="34" charset="0"/>
                    <a:ea typeface="+mn-ea"/>
                  </a:rPr>
                  <a:t>Loop</a:t>
                </a:r>
              </a:p>
            </p:txBody>
          </p:sp>
        </p:grpSp>
      </p:grpSp>
      <p:cxnSp>
        <p:nvCxnSpPr>
          <p:cNvPr id="493" name="Straight Connector 492"/>
          <p:cNvCxnSpPr/>
          <p:nvPr/>
        </p:nvCxnSpPr>
        <p:spPr>
          <a:xfrm>
            <a:off x="525879" y="3439060"/>
            <a:ext cx="1074321" cy="0"/>
          </a:xfrm>
          <a:prstGeom prst="line">
            <a:avLst/>
          </a:prstGeom>
          <a:noFill/>
          <a:ln w="19050" cap="flat" cmpd="sng" algn="ctr">
            <a:solidFill>
              <a:srgbClr val="4D4D4D"/>
            </a:solidFill>
            <a:prstDash val="solid"/>
          </a:ln>
          <a:effectLst/>
        </p:spPr>
      </p:cxnSp>
      <p:sp>
        <p:nvSpPr>
          <p:cNvPr id="494" name="Oval 493"/>
          <p:cNvSpPr/>
          <p:nvPr/>
        </p:nvSpPr>
        <p:spPr>
          <a:xfrm>
            <a:off x="5364074" y="2053400"/>
            <a:ext cx="92252" cy="92252"/>
          </a:xfrm>
          <a:prstGeom prst="ellipse">
            <a:avLst/>
          </a:prstGeom>
          <a:solidFill>
            <a:srgbClr val="002060">
              <a:lumMod val="50000"/>
              <a:lumOff val="50000"/>
            </a:srgbClr>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rial"/>
              <a:ea typeface="+mn-ea"/>
              <a:cs typeface="+mn-cs"/>
            </a:endParaRPr>
          </a:p>
        </p:txBody>
      </p:sp>
      <p:sp>
        <p:nvSpPr>
          <p:cNvPr id="495" name="Oval 494"/>
          <p:cNvSpPr/>
          <p:nvPr/>
        </p:nvSpPr>
        <p:spPr>
          <a:xfrm>
            <a:off x="5127299" y="4560644"/>
            <a:ext cx="92252" cy="92252"/>
          </a:xfrm>
          <a:prstGeom prst="ellipse">
            <a:avLst/>
          </a:prstGeom>
          <a:solidFill>
            <a:srgbClr val="002060">
              <a:lumMod val="50000"/>
              <a:lumOff val="50000"/>
            </a:srgbClr>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rial"/>
              <a:ea typeface="+mn-ea"/>
              <a:cs typeface="+mn-cs"/>
            </a:endParaRPr>
          </a:p>
        </p:txBody>
      </p:sp>
      <p:sp>
        <p:nvSpPr>
          <p:cNvPr id="496" name="Oval 495"/>
          <p:cNvSpPr/>
          <p:nvPr/>
        </p:nvSpPr>
        <p:spPr>
          <a:xfrm>
            <a:off x="3244522" y="4549561"/>
            <a:ext cx="92252" cy="92252"/>
          </a:xfrm>
          <a:prstGeom prst="ellipse">
            <a:avLst/>
          </a:prstGeom>
          <a:solidFill>
            <a:srgbClr val="002060">
              <a:lumMod val="50000"/>
              <a:lumOff val="50000"/>
            </a:srgbClr>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rial"/>
              <a:ea typeface="+mn-ea"/>
              <a:cs typeface="+mn-cs"/>
            </a:endParaRPr>
          </a:p>
        </p:txBody>
      </p:sp>
      <p:sp>
        <p:nvSpPr>
          <p:cNvPr id="497" name="Oval 496"/>
          <p:cNvSpPr/>
          <p:nvPr/>
        </p:nvSpPr>
        <p:spPr>
          <a:xfrm>
            <a:off x="983508" y="5724733"/>
            <a:ext cx="92252" cy="92252"/>
          </a:xfrm>
          <a:prstGeom prst="ellipse">
            <a:avLst/>
          </a:prstGeom>
          <a:solidFill>
            <a:srgbClr val="002060">
              <a:lumMod val="50000"/>
              <a:lumOff val="50000"/>
            </a:srgbClr>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rial"/>
              <a:ea typeface="+mn-ea"/>
              <a:cs typeface="+mn-cs"/>
            </a:endParaRPr>
          </a:p>
        </p:txBody>
      </p:sp>
      <p:sp>
        <p:nvSpPr>
          <p:cNvPr id="498" name="Oval 497"/>
          <p:cNvSpPr/>
          <p:nvPr/>
        </p:nvSpPr>
        <p:spPr>
          <a:xfrm>
            <a:off x="7184329" y="3299900"/>
            <a:ext cx="92252" cy="92252"/>
          </a:xfrm>
          <a:prstGeom prst="ellipse">
            <a:avLst/>
          </a:prstGeom>
          <a:solidFill>
            <a:srgbClr val="002060">
              <a:lumMod val="50000"/>
              <a:lumOff val="50000"/>
            </a:srgbClr>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rial"/>
              <a:ea typeface="+mn-ea"/>
              <a:cs typeface="+mn-cs"/>
            </a:endParaRPr>
          </a:p>
        </p:txBody>
      </p:sp>
      <p:sp>
        <p:nvSpPr>
          <p:cNvPr id="499" name="Isosceles Triangle 498"/>
          <p:cNvSpPr/>
          <p:nvPr/>
        </p:nvSpPr>
        <p:spPr>
          <a:xfrm rot="5400000">
            <a:off x="2000026" y="5865412"/>
            <a:ext cx="137160" cy="91440"/>
          </a:xfrm>
          <a:prstGeom prst="triangle">
            <a:avLst/>
          </a:prstGeom>
          <a:solidFill>
            <a:srgbClr val="002060">
              <a:lumMod val="50000"/>
              <a:lumOff val="50000"/>
            </a:srgbClr>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rial"/>
              <a:ea typeface="+mn-ea"/>
              <a:cs typeface="+mn-cs"/>
            </a:endParaRPr>
          </a:p>
        </p:txBody>
      </p:sp>
      <p:sp>
        <p:nvSpPr>
          <p:cNvPr id="500" name="Isosceles Triangle 499"/>
          <p:cNvSpPr/>
          <p:nvPr/>
        </p:nvSpPr>
        <p:spPr>
          <a:xfrm rot="5400000">
            <a:off x="3924300" y="4957331"/>
            <a:ext cx="137160" cy="91440"/>
          </a:xfrm>
          <a:prstGeom prst="triangle">
            <a:avLst/>
          </a:prstGeom>
          <a:solidFill>
            <a:srgbClr val="002060">
              <a:lumMod val="50000"/>
              <a:lumOff val="50000"/>
            </a:srgbClr>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rial"/>
              <a:ea typeface="+mn-ea"/>
              <a:cs typeface="+mn-cs"/>
            </a:endParaRPr>
          </a:p>
        </p:txBody>
      </p:sp>
      <p:sp>
        <p:nvSpPr>
          <p:cNvPr id="501" name="Isosceles Triangle 500"/>
          <p:cNvSpPr/>
          <p:nvPr/>
        </p:nvSpPr>
        <p:spPr>
          <a:xfrm rot="5400000">
            <a:off x="4533900" y="4957331"/>
            <a:ext cx="137160" cy="91440"/>
          </a:xfrm>
          <a:prstGeom prst="triangle">
            <a:avLst/>
          </a:prstGeom>
          <a:solidFill>
            <a:srgbClr val="002060">
              <a:lumMod val="50000"/>
              <a:lumOff val="50000"/>
            </a:srgbClr>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rial"/>
              <a:ea typeface="+mn-ea"/>
              <a:cs typeface="+mn-cs"/>
            </a:endParaRPr>
          </a:p>
        </p:txBody>
      </p:sp>
      <p:sp>
        <p:nvSpPr>
          <p:cNvPr id="502" name="Isosceles Triangle 501"/>
          <p:cNvSpPr/>
          <p:nvPr/>
        </p:nvSpPr>
        <p:spPr>
          <a:xfrm>
            <a:off x="5104845" y="2522667"/>
            <a:ext cx="137160" cy="91440"/>
          </a:xfrm>
          <a:prstGeom prst="triangle">
            <a:avLst/>
          </a:prstGeom>
          <a:solidFill>
            <a:srgbClr val="002060">
              <a:lumMod val="50000"/>
              <a:lumOff val="50000"/>
            </a:srgbClr>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rial"/>
              <a:ea typeface="+mn-ea"/>
              <a:cs typeface="+mn-cs"/>
            </a:endParaRPr>
          </a:p>
        </p:txBody>
      </p:sp>
      <p:sp>
        <p:nvSpPr>
          <p:cNvPr id="503" name="Isosceles Triangle 502"/>
          <p:cNvSpPr/>
          <p:nvPr/>
        </p:nvSpPr>
        <p:spPr>
          <a:xfrm>
            <a:off x="5104845" y="3136810"/>
            <a:ext cx="137160" cy="91440"/>
          </a:xfrm>
          <a:prstGeom prst="triangle">
            <a:avLst/>
          </a:prstGeom>
          <a:solidFill>
            <a:srgbClr val="002060">
              <a:lumMod val="50000"/>
              <a:lumOff val="50000"/>
            </a:srgbClr>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rial"/>
              <a:ea typeface="+mn-ea"/>
              <a:cs typeface="+mn-cs"/>
            </a:endParaRPr>
          </a:p>
        </p:txBody>
      </p:sp>
      <p:sp>
        <p:nvSpPr>
          <p:cNvPr id="504" name="Isosceles Triangle 503"/>
          <p:cNvSpPr/>
          <p:nvPr/>
        </p:nvSpPr>
        <p:spPr>
          <a:xfrm>
            <a:off x="3220169" y="5504310"/>
            <a:ext cx="137160" cy="91440"/>
          </a:xfrm>
          <a:prstGeom prst="triangle">
            <a:avLst/>
          </a:prstGeom>
          <a:solidFill>
            <a:srgbClr val="002060">
              <a:lumMod val="50000"/>
              <a:lumOff val="50000"/>
            </a:srgbClr>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rial"/>
              <a:ea typeface="+mn-ea"/>
              <a:cs typeface="+mn-cs"/>
            </a:endParaRPr>
          </a:p>
        </p:txBody>
      </p:sp>
      <p:sp>
        <p:nvSpPr>
          <p:cNvPr id="505" name="Rectangle 504"/>
          <p:cNvSpPr/>
          <p:nvPr/>
        </p:nvSpPr>
        <p:spPr>
          <a:xfrm>
            <a:off x="5472920" y="1070038"/>
            <a:ext cx="3518680" cy="307777"/>
          </a:xfrm>
          <a:prstGeom prst="rect">
            <a:avLst/>
          </a:prstGeom>
        </p:spPr>
        <p:txBody>
          <a:bodyPr wrap="square">
            <a:spAutoFit/>
          </a:bodyPr>
          <a:lstStyle/>
          <a:p>
            <a:pPr algn="ctr" fontAlgn="auto">
              <a:spcBef>
                <a:spcPts val="0"/>
              </a:spcBef>
              <a:spcAft>
                <a:spcPts val="0"/>
              </a:spcAft>
            </a:pPr>
            <a:r>
              <a:rPr lang="en-US" sz="1400" b="0" dirty="0">
                <a:solidFill>
                  <a:srgbClr val="002060"/>
                </a:solidFill>
                <a:latin typeface="Calibri" panose="020F0502020204030204" pitchFamily="34" charset="0"/>
                <a:ea typeface="+mn-ea"/>
              </a:rPr>
              <a:t>Capabilities-Based T&amp;E</a:t>
            </a:r>
          </a:p>
        </p:txBody>
      </p:sp>
      <p:sp>
        <p:nvSpPr>
          <p:cNvPr id="506" name="Isosceles Triangle 505"/>
          <p:cNvSpPr/>
          <p:nvPr/>
        </p:nvSpPr>
        <p:spPr>
          <a:xfrm rot="5400000">
            <a:off x="2415540" y="4964875"/>
            <a:ext cx="137160" cy="91440"/>
          </a:xfrm>
          <a:prstGeom prst="triangle">
            <a:avLst/>
          </a:prstGeom>
          <a:solidFill>
            <a:srgbClr val="002060">
              <a:lumMod val="50000"/>
              <a:lumOff val="50000"/>
            </a:srgbClr>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rial"/>
              <a:ea typeface="+mn-ea"/>
              <a:cs typeface="+mn-cs"/>
            </a:endParaRPr>
          </a:p>
        </p:txBody>
      </p:sp>
      <p:sp>
        <p:nvSpPr>
          <p:cNvPr id="507" name="Freeform 506"/>
          <p:cNvSpPr/>
          <p:nvPr/>
        </p:nvSpPr>
        <p:spPr>
          <a:xfrm>
            <a:off x="3306486" y="840886"/>
            <a:ext cx="420125" cy="209804"/>
          </a:xfrm>
          <a:custGeom>
            <a:avLst/>
            <a:gdLst>
              <a:gd name="connsiteX0" fmla="*/ 422694 w 422694"/>
              <a:gd name="connsiteY0" fmla="*/ 0 h 215661"/>
              <a:gd name="connsiteX1" fmla="*/ 51758 w 422694"/>
              <a:gd name="connsiteY1" fmla="*/ 77638 h 215661"/>
              <a:gd name="connsiteX2" fmla="*/ 0 w 422694"/>
              <a:gd name="connsiteY2" fmla="*/ 215661 h 215661"/>
              <a:gd name="connsiteX0" fmla="*/ 422694 w 422694"/>
              <a:gd name="connsiteY0" fmla="*/ 0 h 215661"/>
              <a:gd name="connsiteX1" fmla="*/ 51758 w 422694"/>
              <a:gd name="connsiteY1" fmla="*/ 77638 h 215661"/>
              <a:gd name="connsiteX2" fmla="*/ 0 w 422694"/>
              <a:gd name="connsiteY2" fmla="*/ 215661 h 215661"/>
              <a:gd name="connsiteX0" fmla="*/ 422694 w 422694"/>
              <a:gd name="connsiteY0" fmla="*/ 0 h 215661"/>
              <a:gd name="connsiteX1" fmla="*/ 94890 w 422694"/>
              <a:gd name="connsiteY1" fmla="*/ 77638 h 215661"/>
              <a:gd name="connsiteX2" fmla="*/ 0 w 422694"/>
              <a:gd name="connsiteY2" fmla="*/ 215661 h 215661"/>
              <a:gd name="connsiteX0" fmla="*/ 422694 w 422694"/>
              <a:gd name="connsiteY0" fmla="*/ 0 h 215661"/>
              <a:gd name="connsiteX1" fmla="*/ 94890 w 422694"/>
              <a:gd name="connsiteY1" fmla="*/ 43133 h 215661"/>
              <a:gd name="connsiteX2" fmla="*/ 0 w 422694"/>
              <a:gd name="connsiteY2" fmla="*/ 215661 h 215661"/>
              <a:gd name="connsiteX0" fmla="*/ 379562 w 379562"/>
              <a:gd name="connsiteY0" fmla="*/ 0 h 224288"/>
              <a:gd name="connsiteX1" fmla="*/ 51758 w 379562"/>
              <a:gd name="connsiteY1" fmla="*/ 43133 h 224288"/>
              <a:gd name="connsiteX2" fmla="*/ 0 w 379562"/>
              <a:gd name="connsiteY2" fmla="*/ 224288 h 224288"/>
              <a:gd name="connsiteX0" fmla="*/ 379562 w 379562"/>
              <a:gd name="connsiteY0" fmla="*/ 0 h 224288"/>
              <a:gd name="connsiteX1" fmla="*/ 51758 w 379562"/>
              <a:gd name="connsiteY1" fmla="*/ 17254 h 224288"/>
              <a:gd name="connsiteX2" fmla="*/ 0 w 379562"/>
              <a:gd name="connsiteY2" fmla="*/ 224288 h 224288"/>
            </a:gdLst>
            <a:ahLst/>
            <a:cxnLst>
              <a:cxn ang="0">
                <a:pos x="connsiteX0" y="connsiteY0"/>
              </a:cxn>
              <a:cxn ang="0">
                <a:pos x="connsiteX1" y="connsiteY1"/>
              </a:cxn>
              <a:cxn ang="0">
                <a:pos x="connsiteX2" y="connsiteY2"/>
              </a:cxn>
            </a:cxnLst>
            <a:rect l="l" t="t" r="r" b="b"/>
            <a:pathLst>
              <a:path w="379562" h="224288">
                <a:moveTo>
                  <a:pt x="379562" y="0"/>
                </a:moveTo>
                <a:cubicBezTo>
                  <a:pt x="255917" y="25879"/>
                  <a:pt x="115018" y="-20127"/>
                  <a:pt x="51758" y="17254"/>
                </a:cubicBezTo>
                <a:cubicBezTo>
                  <a:pt x="-11502" y="54635"/>
                  <a:pt x="17253" y="178280"/>
                  <a:pt x="0" y="224288"/>
                </a:cubicBezTo>
              </a:path>
            </a:pathLst>
          </a:custGeom>
          <a:noFill/>
          <a:ln w="44450" cap="flat" cmpd="sng" algn="ctr">
            <a:solidFill>
              <a:srgbClr val="FF0000"/>
            </a:solidFill>
            <a:prstDash val="soli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11" name="TextBox 510"/>
          <p:cNvSpPr txBox="1"/>
          <p:nvPr/>
        </p:nvSpPr>
        <p:spPr>
          <a:xfrm>
            <a:off x="6825181" y="2035563"/>
            <a:ext cx="914400" cy="1246495"/>
          </a:xfrm>
          <a:prstGeom prst="rect">
            <a:avLst/>
          </a:prstGeom>
          <a:solidFill>
            <a:schemeClr val="bg1"/>
          </a:solidFill>
        </p:spPr>
        <p:txBody>
          <a:bodyPr wrap="square" rtlCol="0">
            <a:spAutoFit/>
          </a:bodyPr>
          <a:lstStyle/>
          <a:p>
            <a:pPr algn="ctr" fontAlgn="auto">
              <a:lnSpc>
                <a:spcPts val="1000"/>
              </a:lnSpc>
              <a:spcBef>
                <a:spcPts val="0"/>
              </a:spcBef>
              <a:spcAft>
                <a:spcPts val="0"/>
              </a:spcAft>
            </a:pPr>
            <a:r>
              <a:rPr lang="en-US" sz="1100" b="0" i="1" dirty="0">
                <a:solidFill>
                  <a:srgbClr val="002060">
                    <a:lumMod val="50000"/>
                    <a:lumOff val="50000"/>
                  </a:srgbClr>
                </a:solidFill>
                <a:latin typeface="Calibri" panose="020F0502020204030204" pitchFamily="34" charset="0"/>
                <a:ea typeface="+mn-ea"/>
              </a:rPr>
              <a:t>Hardware</a:t>
            </a:r>
          </a:p>
          <a:p>
            <a:pPr algn="ctr" fontAlgn="auto">
              <a:lnSpc>
                <a:spcPts val="1000"/>
              </a:lnSpc>
              <a:spcBef>
                <a:spcPts val="0"/>
              </a:spcBef>
              <a:spcAft>
                <a:spcPts val="0"/>
              </a:spcAft>
            </a:pPr>
            <a:r>
              <a:rPr lang="en-US" sz="1100" b="0" i="1" dirty="0">
                <a:solidFill>
                  <a:srgbClr val="002060">
                    <a:lumMod val="50000"/>
                    <a:lumOff val="50000"/>
                  </a:srgbClr>
                </a:solidFill>
                <a:latin typeface="Calibri" panose="020F0502020204030204" pitchFamily="34" charset="0"/>
                <a:ea typeface="+mn-ea"/>
              </a:rPr>
              <a:t>In the loop</a:t>
            </a:r>
          </a:p>
          <a:p>
            <a:pPr algn="ctr" fontAlgn="auto">
              <a:lnSpc>
                <a:spcPts val="1000"/>
              </a:lnSpc>
              <a:spcBef>
                <a:spcPts val="0"/>
              </a:spcBef>
              <a:spcAft>
                <a:spcPts val="0"/>
              </a:spcAft>
            </a:pPr>
            <a:endParaRPr lang="en-US" sz="1100" b="0" i="1" dirty="0">
              <a:solidFill>
                <a:srgbClr val="002060">
                  <a:lumMod val="50000"/>
                  <a:lumOff val="50000"/>
                </a:srgbClr>
              </a:solidFill>
              <a:latin typeface="Calibri" panose="020F0502020204030204" pitchFamily="34" charset="0"/>
              <a:ea typeface="+mn-ea"/>
            </a:endParaRPr>
          </a:p>
          <a:p>
            <a:pPr algn="ctr" fontAlgn="auto">
              <a:lnSpc>
                <a:spcPts val="1000"/>
              </a:lnSpc>
              <a:spcBef>
                <a:spcPts val="0"/>
              </a:spcBef>
              <a:spcAft>
                <a:spcPts val="0"/>
              </a:spcAft>
            </a:pPr>
            <a:r>
              <a:rPr lang="en-US" sz="1100" b="0" i="1" dirty="0">
                <a:solidFill>
                  <a:srgbClr val="002060">
                    <a:lumMod val="50000"/>
                    <a:lumOff val="50000"/>
                  </a:srgbClr>
                </a:solidFill>
                <a:latin typeface="Calibri" panose="020F0502020204030204" pitchFamily="34" charset="0"/>
                <a:ea typeface="+mn-ea"/>
              </a:rPr>
              <a:t>Integration Laboratory</a:t>
            </a:r>
          </a:p>
          <a:p>
            <a:pPr algn="ctr" fontAlgn="auto">
              <a:lnSpc>
                <a:spcPts val="1000"/>
              </a:lnSpc>
              <a:spcBef>
                <a:spcPts val="0"/>
              </a:spcBef>
              <a:spcAft>
                <a:spcPts val="0"/>
              </a:spcAft>
            </a:pPr>
            <a:endParaRPr lang="en-US" sz="1100" b="0" i="1" dirty="0">
              <a:solidFill>
                <a:srgbClr val="002060">
                  <a:lumMod val="50000"/>
                  <a:lumOff val="50000"/>
                </a:srgbClr>
              </a:solidFill>
              <a:latin typeface="Calibri" panose="020F0502020204030204" pitchFamily="34" charset="0"/>
              <a:ea typeface="+mn-ea"/>
            </a:endParaRPr>
          </a:p>
          <a:p>
            <a:pPr algn="ctr" fontAlgn="auto">
              <a:lnSpc>
                <a:spcPts val="1000"/>
              </a:lnSpc>
              <a:spcBef>
                <a:spcPts val="0"/>
              </a:spcBef>
              <a:spcAft>
                <a:spcPts val="0"/>
              </a:spcAft>
            </a:pPr>
            <a:r>
              <a:rPr lang="en-US" sz="1100" b="0" i="1" dirty="0">
                <a:solidFill>
                  <a:srgbClr val="002060">
                    <a:lumMod val="50000"/>
                    <a:lumOff val="50000"/>
                  </a:srgbClr>
                </a:solidFill>
                <a:latin typeface="Calibri" panose="020F0502020204030204" pitchFamily="34" charset="0"/>
                <a:ea typeface="+mn-ea"/>
              </a:rPr>
              <a:t>Installed</a:t>
            </a:r>
          </a:p>
          <a:p>
            <a:pPr algn="ctr" fontAlgn="auto">
              <a:lnSpc>
                <a:spcPts val="1000"/>
              </a:lnSpc>
              <a:spcBef>
                <a:spcPts val="0"/>
              </a:spcBef>
              <a:spcAft>
                <a:spcPts val="0"/>
              </a:spcAft>
            </a:pPr>
            <a:r>
              <a:rPr lang="en-US" sz="1100" b="0" i="1" dirty="0">
                <a:solidFill>
                  <a:srgbClr val="002060">
                    <a:lumMod val="50000"/>
                    <a:lumOff val="50000"/>
                  </a:srgbClr>
                </a:solidFill>
                <a:latin typeface="Calibri" panose="020F0502020204030204" pitchFamily="34" charset="0"/>
                <a:ea typeface="+mn-ea"/>
              </a:rPr>
              <a:t>Systems</a:t>
            </a:r>
          </a:p>
          <a:p>
            <a:pPr algn="ctr" fontAlgn="auto">
              <a:lnSpc>
                <a:spcPts val="1000"/>
              </a:lnSpc>
              <a:spcBef>
                <a:spcPts val="0"/>
              </a:spcBef>
              <a:spcAft>
                <a:spcPts val="0"/>
              </a:spcAft>
            </a:pPr>
            <a:r>
              <a:rPr lang="en-US" sz="1100" b="0" i="1" dirty="0">
                <a:solidFill>
                  <a:srgbClr val="002060">
                    <a:lumMod val="50000"/>
                    <a:lumOff val="50000"/>
                  </a:srgbClr>
                </a:solidFill>
                <a:latin typeface="Calibri" panose="020F0502020204030204" pitchFamily="34" charset="0"/>
                <a:ea typeface="+mn-ea"/>
              </a:rPr>
              <a:t>Test Facility</a:t>
            </a:r>
          </a:p>
        </p:txBody>
      </p:sp>
      <p:sp>
        <p:nvSpPr>
          <p:cNvPr id="512" name="TextBox 511"/>
          <p:cNvSpPr txBox="1"/>
          <p:nvPr/>
        </p:nvSpPr>
        <p:spPr>
          <a:xfrm>
            <a:off x="8104955" y="2227008"/>
            <a:ext cx="731520" cy="365760"/>
          </a:xfrm>
          <a:prstGeom prst="rect">
            <a:avLst/>
          </a:prstGeom>
          <a:solidFill>
            <a:schemeClr val="bg1"/>
          </a:solidFill>
        </p:spPr>
        <p:txBody>
          <a:bodyPr wrap="square" rtlCol="0">
            <a:spAutoFit/>
          </a:bodyPr>
          <a:lstStyle/>
          <a:p>
            <a:pPr algn="ctr" fontAlgn="auto">
              <a:lnSpc>
                <a:spcPts val="1000"/>
              </a:lnSpc>
              <a:spcBef>
                <a:spcPts val="0"/>
              </a:spcBef>
              <a:spcAft>
                <a:spcPts val="0"/>
              </a:spcAft>
            </a:pPr>
            <a:r>
              <a:rPr lang="en-US" sz="1100" b="0" i="1" dirty="0">
                <a:solidFill>
                  <a:srgbClr val="002060">
                    <a:lumMod val="50000"/>
                    <a:lumOff val="50000"/>
                  </a:srgbClr>
                </a:solidFill>
                <a:latin typeface="Calibri" panose="020F0502020204030204" pitchFamily="34" charset="0"/>
                <a:ea typeface="+mn-ea"/>
              </a:rPr>
              <a:t>Flight Test</a:t>
            </a:r>
          </a:p>
        </p:txBody>
      </p:sp>
      <p:sp>
        <p:nvSpPr>
          <p:cNvPr id="513" name="TextBox 512"/>
          <p:cNvSpPr txBox="1"/>
          <p:nvPr/>
        </p:nvSpPr>
        <p:spPr>
          <a:xfrm>
            <a:off x="5646975" y="2227008"/>
            <a:ext cx="731520" cy="365760"/>
          </a:xfrm>
          <a:prstGeom prst="rect">
            <a:avLst/>
          </a:prstGeom>
          <a:solidFill>
            <a:schemeClr val="bg1"/>
          </a:solidFill>
        </p:spPr>
        <p:txBody>
          <a:bodyPr wrap="square" rtlCol="0">
            <a:spAutoFit/>
          </a:bodyPr>
          <a:lstStyle/>
          <a:p>
            <a:pPr algn="ctr" fontAlgn="auto">
              <a:lnSpc>
                <a:spcPts val="1000"/>
              </a:lnSpc>
              <a:spcBef>
                <a:spcPts val="0"/>
              </a:spcBef>
              <a:spcAft>
                <a:spcPts val="0"/>
              </a:spcAft>
            </a:pPr>
            <a:r>
              <a:rPr lang="en-US" sz="1100" b="0" i="1" dirty="0">
                <a:solidFill>
                  <a:srgbClr val="002060">
                    <a:lumMod val="50000"/>
                    <a:lumOff val="50000"/>
                  </a:srgbClr>
                </a:solidFill>
                <a:latin typeface="Calibri" panose="020F0502020204030204" pitchFamily="34" charset="0"/>
                <a:ea typeface="+mn-ea"/>
              </a:rPr>
              <a:t>Digital</a:t>
            </a:r>
          </a:p>
          <a:p>
            <a:pPr algn="ctr" fontAlgn="auto">
              <a:lnSpc>
                <a:spcPts val="1000"/>
              </a:lnSpc>
              <a:spcBef>
                <a:spcPts val="0"/>
              </a:spcBef>
              <a:spcAft>
                <a:spcPts val="0"/>
              </a:spcAft>
            </a:pPr>
            <a:r>
              <a:rPr lang="en-US" sz="1100" b="0" i="1" dirty="0">
                <a:solidFill>
                  <a:srgbClr val="002060">
                    <a:lumMod val="50000"/>
                    <a:lumOff val="50000"/>
                  </a:srgbClr>
                </a:solidFill>
                <a:latin typeface="Calibri" panose="020F0502020204030204" pitchFamily="34" charset="0"/>
                <a:ea typeface="+mn-ea"/>
              </a:rPr>
              <a:t>Modeling</a:t>
            </a:r>
          </a:p>
        </p:txBody>
      </p:sp>
    </p:spTree>
    <p:extLst>
      <p:ext uri="{BB962C8B-B14F-4D97-AF65-F5344CB8AC3E}">
        <p14:creationId xmlns:p14="http://schemas.microsoft.com/office/powerpoint/2010/main" val="254544514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6565" y="599121"/>
            <a:ext cx="4530871" cy="5937320"/>
          </a:xfrm>
          <a:prstGeom prst="rect">
            <a:avLst/>
          </a:prstGeom>
        </p:spPr>
      </p:pic>
      <p:sp>
        <p:nvSpPr>
          <p:cNvPr id="4" name="Title 1"/>
          <p:cNvSpPr>
            <a:spLocks noGrp="1"/>
          </p:cNvSpPr>
          <p:nvPr>
            <p:ph type="title"/>
          </p:nvPr>
        </p:nvSpPr>
        <p:spPr/>
        <p:txBody>
          <a:bodyPr>
            <a:noAutofit/>
          </a:bodyPr>
          <a:lstStyle/>
          <a:p>
            <a:r>
              <a:rPr lang="en-US" sz="2400" dirty="0"/>
              <a:t>Memo From DOT&amp;E to ASN(RDA)</a:t>
            </a:r>
          </a:p>
        </p:txBody>
      </p:sp>
    </p:spTree>
    <p:extLst>
      <p:ext uri="{BB962C8B-B14F-4D97-AF65-F5344CB8AC3E}">
        <p14:creationId xmlns:p14="http://schemas.microsoft.com/office/powerpoint/2010/main" val="384343449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Points of Contact</a:t>
            </a:r>
          </a:p>
        </p:txBody>
      </p:sp>
      <p:sp>
        <p:nvSpPr>
          <p:cNvPr id="17" name="Trapezoid 16"/>
          <p:cNvSpPr/>
          <p:nvPr/>
        </p:nvSpPr>
        <p:spPr>
          <a:xfrm rot="5400000">
            <a:off x="-1196340" y="2788920"/>
            <a:ext cx="3931920" cy="1463040"/>
          </a:xfrm>
          <a:prstGeom prst="trapezoid">
            <a:avLst>
              <a:gd name="adj" fmla="val 18634"/>
            </a:avLst>
          </a:prstGeom>
          <a:solidFill>
            <a:srgbClr val="E36C09">
              <a:lumMod val="40000"/>
              <a:lumOff val="60000"/>
            </a:srgbClr>
          </a:solidFill>
          <a:ln w="25400" cap="flat" cmpd="sng" algn="ctr">
            <a:solidFill>
              <a:srgbClr val="002060"/>
            </a:solidFill>
            <a:prstDash val="solid"/>
          </a:ln>
          <a:effectLst>
            <a:outerShdw blurRad="50800" dist="635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8" name="TextBox 17"/>
          <p:cNvSpPr txBox="1"/>
          <p:nvPr/>
        </p:nvSpPr>
        <p:spPr>
          <a:xfrm>
            <a:off x="60861" y="2087880"/>
            <a:ext cx="1463040" cy="2785378"/>
          </a:xfrm>
          <a:prstGeom prst="rect">
            <a:avLst/>
          </a:prstGeom>
          <a:noFill/>
        </p:spPr>
        <p:txBody>
          <a:bodyPr wrap="square" lIns="45720" rIns="45720" rtlCol="0">
            <a:spAutoFit/>
          </a:bodyPr>
          <a:lstStyle/>
          <a:p>
            <a:pPr algn="ctr" fontAlgn="auto">
              <a:spcBef>
                <a:spcPts val="0"/>
              </a:spcBef>
              <a:spcAft>
                <a:spcPts val="0"/>
              </a:spcAft>
            </a:pPr>
            <a:r>
              <a:rPr lang="en-US" sz="1400" dirty="0">
                <a:solidFill>
                  <a:srgbClr val="002060"/>
                </a:solidFill>
                <a:latin typeface="Arial"/>
                <a:ea typeface="+mn-ea"/>
              </a:rPr>
              <a:t>CBTE</a:t>
            </a:r>
          </a:p>
          <a:p>
            <a:pPr algn="ctr" fontAlgn="auto">
              <a:spcBef>
                <a:spcPts val="0"/>
              </a:spcBef>
              <a:spcAft>
                <a:spcPts val="0"/>
              </a:spcAft>
            </a:pPr>
            <a:r>
              <a:rPr lang="en-US" sz="1400" dirty="0">
                <a:solidFill>
                  <a:srgbClr val="002060"/>
                </a:solidFill>
                <a:latin typeface="Arial"/>
                <a:ea typeface="+mn-ea"/>
              </a:rPr>
              <a:t>Director</a:t>
            </a:r>
          </a:p>
          <a:p>
            <a:pPr algn="ctr" fontAlgn="auto">
              <a:spcBef>
                <a:spcPts val="0"/>
              </a:spcBef>
              <a:spcAft>
                <a:spcPts val="0"/>
              </a:spcAft>
            </a:pPr>
            <a:endParaRPr lang="en-US" sz="1400" b="0" dirty="0">
              <a:solidFill>
                <a:srgbClr val="002060"/>
              </a:solidFill>
              <a:latin typeface="Arial"/>
              <a:ea typeface="+mn-ea"/>
            </a:endParaRPr>
          </a:p>
          <a:p>
            <a:pPr algn="ctr" fontAlgn="auto">
              <a:spcBef>
                <a:spcPts val="0"/>
              </a:spcBef>
              <a:spcAft>
                <a:spcPts val="0"/>
              </a:spcAft>
            </a:pPr>
            <a:r>
              <a:rPr lang="en-US" sz="1400" b="0" dirty="0">
                <a:solidFill>
                  <a:srgbClr val="002060"/>
                </a:solidFill>
                <a:latin typeface="Arial"/>
                <a:ea typeface="+mn-ea"/>
              </a:rPr>
              <a:t>Kenneth Senechal</a:t>
            </a:r>
          </a:p>
          <a:p>
            <a:pPr algn="ctr" fontAlgn="auto">
              <a:spcBef>
                <a:spcPts val="0"/>
              </a:spcBef>
              <a:spcAft>
                <a:spcPts val="0"/>
              </a:spcAft>
            </a:pPr>
            <a:r>
              <a:rPr lang="en-US" sz="1400" b="0" dirty="0">
                <a:solidFill>
                  <a:srgbClr val="002060"/>
                </a:solidFill>
                <a:latin typeface="Arial"/>
                <a:ea typeface="+mn-ea"/>
              </a:rPr>
              <a:t>301-757-9530</a:t>
            </a:r>
          </a:p>
          <a:p>
            <a:pPr algn="ctr" fontAlgn="auto">
              <a:spcBef>
                <a:spcPts val="0"/>
              </a:spcBef>
              <a:spcAft>
                <a:spcPts val="0"/>
              </a:spcAft>
            </a:pPr>
            <a:r>
              <a:rPr lang="en-US" sz="1000" b="0" dirty="0">
                <a:solidFill>
                  <a:srgbClr val="002060"/>
                </a:solidFill>
                <a:latin typeface="Arial Narrow" panose="020B0606020202030204" pitchFamily="34" charset="0"/>
                <a:ea typeface="+mn-ea"/>
              </a:rPr>
              <a:t>kenneth.senechal@navy.mil</a:t>
            </a:r>
          </a:p>
          <a:p>
            <a:pPr algn="ctr" fontAlgn="auto">
              <a:spcBef>
                <a:spcPts val="0"/>
              </a:spcBef>
              <a:spcAft>
                <a:spcPts val="0"/>
              </a:spcAft>
            </a:pPr>
            <a:endParaRPr lang="en-US" sz="800" b="0" dirty="0">
              <a:solidFill>
                <a:srgbClr val="002060"/>
              </a:solidFill>
              <a:latin typeface="Arial Narrow" panose="020B0606020202030204" pitchFamily="34" charset="0"/>
              <a:ea typeface="+mn-ea"/>
            </a:endParaRPr>
          </a:p>
          <a:p>
            <a:pPr algn="ctr" fontAlgn="auto">
              <a:spcBef>
                <a:spcPts val="0"/>
              </a:spcBef>
              <a:spcAft>
                <a:spcPts val="0"/>
              </a:spcAft>
            </a:pPr>
            <a:r>
              <a:rPr lang="en-US" sz="1400" dirty="0">
                <a:solidFill>
                  <a:srgbClr val="002060"/>
                </a:solidFill>
                <a:latin typeface="Arial"/>
                <a:ea typeface="+mn-ea"/>
              </a:rPr>
              <a:t>Deputy</a:t>
            </a:r>
          </a:p>
          <a:p>
            <a:pPr algn="ctr" fontAlgn="auto">
              <a:spcBef>
                <a:spcPts val="0"/>
              </a:spcBef>
              <a:spcAft>
                <a:spcPts val="0"/>
              </a:spcAft>
            </a:pPr>
            <a:r>
              <a:rPr lang="en-US" sz="1400" b="0" dirty="0">
                <a:solidFill>
                  <a:srgbClr val="002060"/>
                </a:solidFill>
                <a:latin typeface="Arial"/>
                <a:ea typeface="+mn-ea"/>
              </a:rPr>
              <a:t>Alex Ordway</a:t>
            </a:r>
          </a:p>
          <a:p>
            <a:pPr algn="ctr" fontAlgn="auto">
              <a:spcBef>
                <a:spcPts val="0"/>
              </a:spcBef>
              <a:spcAft>
                <a:spcPts val="0"/>
              </a:spcAft>
            </a:pPr>
            <a:r>
              <a:rPr lang="en-US" sz="1400" b="0" dirty="0">
                <a:solidFill>
                  <a:srgbClr val="002060"/>
                </a:solidFill>
                <a:latin typeface="Arial"/>
                <a:ea typeface="+mn-ea"/>
              </a:rPr>
              <a:t>805-989-3653</a:t>
            </a:r>
          </a:p>
          <a:p>
            <a:pPr algn="ctr" fontAlgn="auto">
              <a:spcBef>
                <a:spcPts val="0"/>
              </a:spcBef>
              <a:spcAft>
                <a:spcPts val="0"/>
              </a:spcAft>
            </a:pPr>
            <a:r>
              <a:rPr lang="en-US" sz="1000" b="0" dirty="0">
                <a:solidFill>
                  <a:srgbClr val="002060"/>
                </a:solidFill>
                <a:latin typeface="Arial"/>
                <a:ea typeface="+mn-ea"/>
              </a:rPr>
              <a:t>Alex.ordway@navy.mil</a:t>
            </a:r>
          </a:p>
          <a:p>
            <a:pPr algn="ctr" fontAlgn="auto">
              <a:spcBef>
                <a:spcPts val="0"/>
              </a:spcBef>
              <a:spcAft>
                <a:spcPts val="0"/>
              </a:spcAft>
            </a:pPr>
            <a:r>
              <a:rPr lang="en-US" sz="1000" b="0" dirty="0">
                <a:solidFill>
                  <a:srgbClr val="002060"/>
                </a:solidFill>
                <a:latin typeface="Arial"/>
                <a:ea typeface="+mn-ea"/>
              </a:rPr>
              <a:t>(WD duty station)</a:t>
            </a:r>
          </a:p>
          <a:p>
            <a:pPr algn="ctr" fontAlgn="auto">
              <a:spcBef>
                <a:spcPts val="0"/>
              </a:spcBef>
              <a:spcAft>
                <a:spcPts val="0"/>
              </a:spcAft>
            </a:pPr>
            <a:endParaRPr lang="en-US" sz="1100" b="0" dirty="0">
              <a:solidFill>
                <a:srgbClr val="002060"/>
              </a:solidFill>
              <a:latin typeface="Arial Narrow" panose="020B0606020202030204" pitchFamily="34" charset="0"/>
              <a:ea typeface="+mn-ea"/>
            </a:endParaRPr>
          </a:p>
        </p:txBody>
      </p:sp>
      <p:sp>
        <p:nvSpPr>
          <p:cNvPr id="19" name="Trapezoid 18"/>
          <p:cNvSpPr/>
          <p:nvPr/>
        </p:nvSpPr>
        <p:spPr>
          <a:xfrm rot="5400000">
            <a:off x="1837944" y="2788920"/>
            <a:ext cx="3931920" cy="1463040"/>
          </a:xfrm>
          <a:prstGeom prst="trapezoid">
            <a:avLst>
              <a:gd name="adj" fmla="val 19792"/>
            </a:avLst>
          </a:prstGeom>
          <a:solidFill>
            <a:srgbClr val="E36C09">
              <a:lumMod val="40000"/>
              <a:lumOff val="60000"/>
            </a:srgbClr>
          </a:solidFill>
          <a:ln w="25400" cap="flat" cmpd="sng" algn="ctr">
            <a:solidFill>
              <a:srgbClr val="002060"/>
            </a:solidFill>
            <a:prstDash val="solid"/>
          </a:ln>
          <a:effectLst>
            <a:outerShdw blurRad="50800" dist="635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0" name="Trapezoid 19"/>
          <p:cNvSpPr/>
          <p:nvPr/>
        </p:nvSpPr>
        <p:spPr>
          <a:xfrm rot="5400000">
            <a:off x="320804" y="2788920"/>
            <a:ext cx="3931920" cy="1463040"/>
          </a:xfrm>
          <a:prstGeom prst="trapezoid">
            <a:avLst>
              <a:gd name="adj" fmla="val 18634"/>
            </a:avLst>
          </a:prstGeom>
          <a:solidFill>
            <a:srgbClr val="E36C09">
              <a:lumMod val="40000"/>
              <a:lumOff val="60000"/>
            </a:srgbClr>
          </a:solidFill>
          <a:ln w="25400" cap="flat" cmpd="sng" algn="ctr">
            <a:solidFill>
              <a:srgbClr val="002060"/>
            </a:solidFill>
            <a:prstDash val="solid"/>
          </a:ln>
          <a:effectLst>
            <a:outerShdw blurRad="50800" dist="635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1" name="TextBox 20"/>
          <p:cNvSpPr txBox="1"/>
          <p:nvPr/>
        </p:nvSpPr>
        <p:spPr>
          <a:xfrm>
            <a:off x="1555243" y="2087880"/>
            <a:ext cx="1463041" cy="2739211"/>
          </a:xfrm>
          <a:prstGeom prst="rect">
            <a:avLst/>
          </a:prstGeom>
          <a:noFill/>
        </p:spPr>
        <p:txBody>
          <a:bodyPr wrap="square" lIns="0" rIns="0" rtlCol="0">
            <a:spAutoFit/>
          </a:bodyPr>
          <a:lstStyle/>
          <a:p>
            <a:pPr algn="ctr" fontAlgn="auto">
              <a:spcBef>
                <a:spcPts val="0"/>
              </a:spcBef>
              <a:spcAft>
                <a:spcPts val="0"/>
              </a:spcAft>
            </a:pPr>
            <a:r>
              <a:rPr lang="it-IT" sz="1400" dirty="0">
                <a:solidFill>
                  <a:srgbClr val="002060"/>
                </a:solidFill>
                <a:latin typeface="Arial"/>
                <a:ea typeface="+mn-ea"/>
              </a:rPr>
              <a:t>CBTE</a:t>
            </a:r>
          </a:p>
          <a:p>
            <a:pPr algn="ctr" fontAlgn="auto">
              <a:spcBef>
                <a:spcPts val="0"/>
              </a:spcBef>
              <a:spcAft>
                <a:spcPts val="0"/>
              </a:spcAft>
            </a:pPr>
            <a:r>
              <a:rPr lang="it-IT" sz="1400" dirty="0">
                <a:solidFill>
                  <a:srgbClr val="002060"/>
                </a:solidFill>
                <a:latin typeface="Arial"/>
                <a:ea typeface="+mn-ea"/>
              </a:rPr>
              <a:t>Execution</a:t>
            </a:r>
          </a:p>
          <a:p>
            <a:pPr algn="ctr" fontAlgn="auto">
              <a:spcBef>
                <a:spcPts val="0"/>
              </a:spcBef>
              <a:spcAft>
                <a:spcPts val="0"/>
              </a:spcAft>
            </a:pPr>
            <a:endParaRPr lang="it-IT" sz="1400" b="0" dirty="0">
              <a:solidFill>
                <a:srgbClr val="002060"/>
              </a:solidFill>
              <a:latin typeface="Arial"/>
              <a:ea typeface="+mn-ea"/>
            </a:endParaRPr>
          </a:p>
          <a:p>
            <a:pPr algn="ctr" fontAlgn="auto">
              <a:spcBef>
                <a:spcPts val="0"/>
              </a:spcBef>
              <a:spcAft>
                <a:spcPts val="0"/>
              </a:spcAft>
            </a:pPr>
            <a:r>
              <a:rPr lang="it-IT" sz="1400" b="0" dirty="0">
                <a:solidFill>
                  <a:srgbClr val="002060"/>
                </a:solidFill>
                <a:latin typeface="Arial"/>
                <a:ea typeface="+mn-ea"/>
              </a:rPr>
              <a:t>Paul Fonua</a:t>
            </a:r>
          </a:p>
          <a:p>
            <a:pPr algn="ctr" fontAlgn="auto">
              <a:spcBef>
                <a:spcPts val="0"/>
              </a:spcBef>
              <a:spcAft>
                <a:spcPts val="0"/>
              </a:spcAft>
            </a:pPr>
            <a:r>
              <a:rPr lang="it-IT" sz="1400" b="0" dirty="0">
                <a:solidFill>
                  <a:srgbClr val="002060"/>
                </a:solidFill>
                <a:latin typeface="Arial"/>
                <a:ea typeface="+mn-ea"/>
              </a:rPr>
              <a:t>805-989-0434</a:t>
            </a:r>
          </a:p>
          <a:p>
            <a:pPr algn="ctr" fontAlgn="auto">
              <a:spcBef>
                <a:spcPts val="0"/>
              </a:spcBef>
              <a:spcAft>
                <a:spcPts val="0"/>
              </a:spcAft>
            </a:pPr>
            <a:r>
              <a:rPr lang="it-IT" sz="1000" b="0" dirty="0">
                <a:solidFill>
                  <a:srgbClr val="002060"/>
                </a:solidFill>
                <a:latin typeface="Arial Narrow" panose="020B0606020202030204" pitchFamily="34" charset="0"/>
                <a:ea typeface="+mn-ea"/>
              </a:rPr>
              <a:t>paul.fonua@navy.mil</a:t>
            </a:r>
          </a:p>
          <a:p>
            <a:pPr algn="ctr" fontAlgn="auto">
              <a:spcBef>
                <a:spcPts val="0"/>
              </a:spcBef>
              <a:spcAft>
                <a:spcPts val="0"/>
              </a:spcAft>
            </a:pPr>
            <a:endParaRPr lang="it-IT" sz="800" b="0" dirty="0">
              <a:solidFill>
                <a:srgbClr val="002060"/>
              </a:solidFill>
              <a:latin typeface="Arial"/>
              <a:ea typeface="+mn-ea"/>
            </a:endParaRPr>
          </a:p>
          <a:p>
            <a:pPr algn="ctr" fontAlgn="auto">
              <a:spcBef>
                <a:spcPts val="0"/>
              </a:spcBef>
              <a:spcAft>
                <a:spcPts val="0"/>
              </a:spcAft>
            </a:pPr>
            <a:r>
              <a:rPr lang="it-IT" sz="1400" b="0" dirty="0">
                <a:solidFill>
                  <a:srgbClr val="002060"/>
                </a:solidFill>
                <a:latin typeface="Arial"/>
                <a:ea typeface="+mn-ea"/>
              </a:rPr>
              <a:t>Ron Crescini</a:t>
            </a:r>
          </a:p>
          <a:p>
            <a:pPr algn="ctr" fontAlgn="auto">
              <a:spcBef>
                <a:spcPts val="0"/>
              </a:spcBef>
              <a:spcAft>
                <a:spcPts val="0"/>
              </a:spcAft>
            </a:pPr>
            <a:r>
              <a:rPr lang="it-IT" sz="1400" b="0" dirty="0">
                <a:solidFill>
                  <a:srgbClr val="002060"/>
                </a:solidFill>
                <a:latin typeface="Arial"/>
                <a:ea typeface="+mn-ea"/>
              </a:rPr>
              <a:t>301-757-5706</a:t>
            </a:r>
          </a:p>
          <a:p>
            <a:pPr algn="ctr" fontAlgn="auto">
              <a:spcBef>
                <a:spcPts val="0"/>
              </a:spcBef>
              <a:spcAft>
                <a:spcPts val="0"/>
              </a:spcAft>
            </a:pPr>
            <a:r>
              <a:rPr lang="it-IT" sz="1000" b="0" dirty="0">
                <a:solidFill>
                  <a:srgbClr val="002060"/>
                </a:solidFill>
                <a:latin typeface="Arial Narrow" panose="020B0606020202030204" pitchFamily="34" charset="0"/>
                <a:ea typeface="+mn-ea"/>
              </a:rPr>
              <a:t>ronald.crescini@navy.mil</a:t>
            </a:r>
          </a:p>
          <a:p>
            <a:pPr algn="ctr" fontAlgn="auto">
              <a:spcBef>
                <a:spcPts val="0"/>
              </a:spcBef>
              <a:spcAft>
                <a:spcPts val="0"/>
              </a:spcAft>
            </a:pPr>
            <a:endParaRPr lang="it-IT" sz="800" b="0" dirty="0">
              <a:solidFill>
                <a:srgbClr val="002060"/>
              </a:solidFill>
              <a:latin typeface="Arial"/>
              <a:ea typeface="+mn-ea"/>
            </a:endParaRPr>
          </a:p>
          <a:p>
            <a:pPr algn="ctr" fontAlgn="auto">
              <a:spcBef>
                <a:spcPts val="0"/>
              </a:spcBef>
              <a:spcAft>
                <a:spcPts val="0"/>
              </a:spcAft>
            </a:pPr>
            <a:r>
              <a:rPr lang="it-IT" sz="1400" b="0" dirty="0">
                <a:solidFill>
                  <a:srgbClr val="002060"/>
                </a:solidFill>
                <a:latin typeface="Arial"/>
                <a:ea typeface="+mn-ea"/>
              </a:rPr>
              <a:t>Jen Daniel</a:t>
            </a:r>
          </a:p>
          <a:p>
            <a:pPr algn="ctr" fontAlgn="auto">
              <a:spcBef>
                <a:spcPts val="0"/>
              </a:spcBef>
              <a:spcAft>
                <a:spcPts val="0"/>
              </a:spcAft>
            </a:pPr>
            <a:r>
              <a:rPr lang="en-US" sz="1400" b="0" dirty="0">
                <a:solidFill>
                  <a:srgbClr val="002060"/>
                </a:solidFill>
                <a:latin typeface="Arial"/>
                <a:ea typeface="+mn-ea"/>
              </a:rPr>
              <a:t>301-342-0141</a:t>
            </a:r>
            <a:r>
              <a:rPr lang="it-IT" sz="1400" b="0" dirty="0">
                <a:solidFill>
                  <a:srgbClr val="002060"/>
                </a:solidFill>
                <a:latin typeface="Arial"/>
                <a:ea typeface="+mn-ea"/>
              </a:rPr>
              <a:t> </a:t>
            </a:r>
            <a:r>
              <a:rPr lang="it-IT" sz="1000" b="0" dirty="0">
                <a:solidFill>
                  <a:srgbClr val="002060"/>
                </a:solidFill>
                <a:latin typeface="Arial Narrow" panose="020B0606020202030204" pitchFamily="34" charset="0"/>
                <a:ea typeface="+mn-ea"/>
              </a:rPr>
              <a:t>jennifer.daniel@navy.mil</a:t>
            </a:r>
          </a:p>
        </p:txBody>
      </p:sp>
      <p:sp>
        <p:nvSpPr>
          <p:cNvPr id="22" name="Trapezoid 21"/>
          <p:cNvSpPr/>
          <p:nvPr/>
        </p:nvSpPr>
        <p:spPr>
          <a:xfrm rot="5400000">
            <a:off x="4872228" y="2788920"/>
            <a:ext cx="3931920" cy="1463040"/>
          </a:xfrm>
          <a:prstGeom prst="trapezoid">
            <a:avLst>
              <a:gd name="adj" fmla="val 19213"/>
            </a:avLst>
          </a:prstGeom>
          <a:solidFill>
            <a:srgbClr val="E36C09">
              <a:lumMod val="40000"/>
              <a:lumOff val="60000"/>
            </a:srgbClr>
          </a:solidFill>
          <a:ln w="25400" cap="flat" cmpd="sng" algn="ctr">
            <a:solidFill>
              <a:srgbClr val="002060"/>
            </a:solidFill>
            <a:prstDash val="solid"/>
          </a:ln>
          <a:effectLst>
            <a:outerShdw blurRad="50800" dist="635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3" name="TextBox 22"/>
          <p:cNvSpPr txBox="1"/>
          <p:nvPr/>
        </p:nvSpPr>
        <p:spPr>
          <a:xfrm>
            <a:off x="6106668" y="2087880"/>
            <a:ext cx="1451610" cy="1323439"/>
          </a:xfrm>
          <a:prstGeom prst="rect">
            <a:avLst/>
          </a:prstGeom>
          <a:noFill/>
        </p:spPr>
        <p:txBody>
          <a:bodyPr wrap="square" rtlCol="0">
            <a:spAutoFit/>
          </a:bodyPr>
          <a:lstStyle/>
          <a:p>
            <a:pPr algn="ctr" fontAlgn="auto">
              <a:spcBef>
                <a:spcPts val="0"/>
              </a:spcBef>
              <a:spcAft>
                <a:spcPts val="0"/>
              </a:spcAft>
            </a:pPr>
            <a:r>
              <a:rPr lang="en-US" sz="1400" dirty="0">
                <a:solidFill>
                  <a:srgbClr val="002060"/>
                </a:solidFill>
                <a:latin typeface="Arial"/>
                <a:ea typeface="+mn-ea"/>
              </a:rPr>
              <a:t>CBTE</a:t>
            </a:r>
          </a:p>
          <a:p>
            <a:pPr algn="ctr" fontAlgn="auto">
              <a:spcBef>
                <a:spcPts val="0"/>
              </a:spcBef>
              <a:spcAft>
                <a:spcPts val="0"/>
              </a:spcAft>
            </a:pPr>
            <a:r>
              <a:rPr lang="en-US" sz="1400" dirty="0">
                <a:solidFill>
                  <a:srgbClr val="002060"/>
                </a:solidFill>
                <a:latin typeface="Arial"/>
                <a:ea typeface="+mn-ea"/>
              </a:rPr>
              <a:t>Processes </a:t>
            </a:r>
          </a:p>
          <a:p>
            <a:pPr algn="ctr" fontAlgn="auto">
              <a:spcBef>
                <a:spcPts val="0"/>
              </a:spcBef>
              <a:spcAft>
                <a:spcPts val="0"/>
              </a:spcAft>
            </a:pPr>
            <a:endParaRPr lang="en-US" sz="1400" b="0" dirty="0">
              <a:solidFill>
                <a:srgbClr val="002060"/>
              </a:solidFill>
              <a:latin typeface="Arial"/>
              <a:ea typeface="+mn-ea"/>
            </a:endParaRPr>
          </a:p>
          <a:p>
            <a:pPr algn="ctr" fontAlgn="auto">
              <a:spcBef>
                <a:spcPts val="0"/>
              </a:spcBef>
              <a:spcAft>
                <a:spcPts val="0"/>
              </a:spcAft>
            </a:pPr>
            <a:r>
              <a:rPr lang="en-US" sz="1400" b="0" dirty="0">
                <a:solidFill>
                  <a:srgbClr val="002060"/>
                </a:solidFill>
                <a:latin typeface="Arial"/>
                <a:ea typeface="+mn-ea"/>
              </a:rPr>
              <a:t>Jim Carroll</a:t>
            </a:r>
          </a:p>
          <a:p>
            <a:pPr algn="ctr" fontAlgn="auto">
              <a:spcBef>
                <a:spcPts val="0"/>
              </a:spcBef>
              <a:spcAft>
                <a:spcPts val="0"/>
              </a:spcAft>
            </a:pPr>
            <a:r>
              <a:rPr lang="en-US" sz="1400" b="0" dirty="0">
                <a:solidFill>
                  <a:srgbClr val="002060"/>
                </a:solidFill>
                <a:latin typeface="Arial"/>
                <a:ea typeface="+mn-ea"/>
              </a:rPr>
              <a:t>301-757-6496</a:t>
            </a:r>
          </a:p>
          <a:p>
            <a:pPr algn="ctr" fontAlgn="auto">
              <a:spcBef>
                <a:spcPts val="0"/>
              </a:spcBef>
              <a:spcAft>
                <a:spcPts val="0"/>
              </a:spcAft>
            </a:pPr>
            <a:r>
              <a:rPr lang="en-US" sz="1000" b="0" dirty="0">
                <a:solidFill>
                  <a:srgbClr val="002060"/>
                </a:solidFill>
                <a:latin typeface="Arial Narrow" panose="020B0606020202030204" pitchFamily="34" charset="0"/>
                <a:ea typeface="+mn-ea"/>
              </a:rPr>
              <a:t>james.n.carroll@navy.mil</a:t>
            </a:r>
          </a:p>
        </p:txBody>
      </p:sp>
      <p:sp>
        <p:nvSpPr>
          <p:cNvPr id="24" name="Trapezoid 23"/>
          <p:cNvSpPr/>
          <p:nvPr/>
        </p:nvSpPr>
        <p:spPr>
          <a:xfrm rot="5400000">
            <a:off x="3355086" y="2788920"/>
            <a:ext cx="3931920" cy="1463040"/>
          </a:xfrm>
          <a:prstGeom prst="trapezoid">
            <a:avLst>
              <a:gd name="adj" fmla="val 19791"/>
            </a:avLst>
          </a:prstGeom>
          <a:solidFill>
            <a:srgbClr val="E36C09">
              <a:lumMod val="40000"/>
              <a:lumOff val="60000"/>
            </a:srgbClr>
          </a:solidFill>
          <a:ln w="25400" cap="flat" cmpd="sng" algn="ctr">
            <a:solidFill>
              <a:srgbClr val="002060"/>
            </a:solidFill>
            <a:prstDash val="solid"/>
          </a:ln>
          <a:effectLst>
            <a:outerShdw blurRad="50800" dist="635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5" name="TextBox 24"/>
          <p:cNvSpPr txBox="1"/>
          <p:nvPr/>
        </p:nvSpPr>
        <p:spPr>
          <a:xfrm>
            <a:off x="4589526" y="2087880"/>
            <a:ext cx="1451610" cy="2554545"/>
          </a:xfrm>
          <a:prstGeom prst="rect">
            <a:avLst/>
          </a:prstGeom>
          <a:noFill/>
        </p:spPr>
        <p:txBody>
          <a:bodyPr wrap="square" rtlCol="0">
            <a:spAutoFit/>
          </a:bodyPr>
          <a:lstStyle/>
          <a:p>
            <a:pPr algn="ctr" fontAlgn="auto">
              <a:spcBef>
                <a:spcPts val="0"/>
              </a:spcBef>
              <a:spcAft>
                <a:spcPts val="0"/>
              </a:spcAft>
            </a:pPr>
            <a:r>
              <a:rPr lang="en-US" sz="1400" dirty="0">
                <a:solidFill>
                  <a:srgbClr val="002060"/>
                </a:solidFill>
                <a:latin typeface="Arial"/>
                <a:ea typeface="+mn-ea"/>
              </a:rPr>
              <a:t>CBTE</a:t>
            </a:r>
          </a:p>
          <a:p>
            <a:pPr algn="ctr" fontAlgn="auto">
              <a:spcBef>
                <a:spcPts val="0"/>
              </a:spcBef>
              <a:spcAft>
                <a:spcPts val="0"/>
              </a:spcAft>
            </a:pPr>
            <a:r>
              <a:rPr lang="en-US" sz="1400" dirty="0">
                <a:solidFill>
                  <a:srgbClr val="002060"/>
                </a:solidFill>
                <a:latin typeface="Arial"/>
                <a:ea typeface="+mn-ea"/>
              </a:rPr>
              <a:t>LVC Lead</a:t>
            </a:r>
          </a:p>
          <a:p>
            <a:pPr algn="ctr" fontAlgn="auto">
              <a:spcBef>
                <a:spcPts val="0"/>
              </a:spcBef>
              <a:spcAft>
                <a:spcPts val="0"/>
              </a:spcAft>
            </a:pPr>
            <a:endParaRPr lang="en-US" sz="1400" b="0" dirty="0">
              <a:solidFill>
                <a:srgbClr val="002060"/>
              </a:solidFill>
              <a:latin typeface="Arial"/>
              <a:ea typeface="+mn-ea"/>
            </a:endParaRPr>
          </a:p>
          <a:p>
            <a:pPr algn="ctr" fontAlgn="auto">
              <a:spcBef>
                <a:spcPts val="0"/>
              </a:spcBef>
              <a:spcAft>
                <a:spcPts val="0"/>
              </a:spcAft>
            </a:pPr>
            <a:r>
              <a:rPr lang="en-US" sz="1400" b="0" dirty="0">
                <a:solidFill>
                  <a:srgbClr val="002060"/>
                </a:solidFill>
                <a:latin typeface="Arial"/>
                <a:ea typeface="+mn-ea"/>
              </a:rPr>
              <a:t>Lori Jameson 301-757-2736</a:t>
            </a:r>
          </a:p>
          <a:p>
            <a:pPr algn="ctr" fontAlgn="auto">
              <a:spcBef>
                <a:spcPts val="0"/>
              </a:spcBef>
              <a:spcAft>
                <a:spcPts val="0"/>
              </a:spcAft>
            </a:pPr>
            <a:r>
              <a:rPr lang="en-US" sz="1000" b="0" dirty="0">
                <a:solidFill>
                  <a:srgbClr val="002060"/>
                </a:solidFill>
                <a:latin typeface="Arial Narrow" panose="020B0606020202030204" pitchFamily="34" charset="0"/>
                <a:ea typeface="+mn-ea"/>
              </a:rPr>
              <a:t>lori.jameson@navy.mil</a:t>
            </a:r>
          </a:p>
          <a:p>
            <a:pPr algn="ctr" fontAlgn="auto">
              <a:spcBef>
                <a:spcPts val="0"/>
              </a:spcBef>
              <a:spcAft>
                <a:spcPts val="0"/>
              </a:spcAft>
            </a:pPr>
            <a:endParaRPr lang="en-US" sz="1000" b="0" dirty="0">
              <a:solidFill>
                <a:srgbClr val="002060"/>
              </a:solidFill>
              <a:latin typeface="Arial Narrow" panose="020B0606020202030204" pitchFamily="34" charset="0"/>
              <a:ea typeface="+mn-ea"/>
            </a:endParaRPr>
          </a:p>
          <a:p>
            <a:pPr algn="ctr" fontAlgn="auto">
              <a:spcBef>
                <a:spcPts val="0"/>
              </a:spcBef>
              <a:spcAft>
                <a:spcPts val="0"/>
              </a:spcAft>
            </a:pPr>
            <a:endParaRPr lang="en-US" sz="1000" b="0" dirty="0">
              <a:solidFill>
                <a:srgbClr val="002060"/>
              </a:solidFill>
              <a:latin typeface="Arial Narrow" panose="020B0606020202030204" pitchFamily="34" charset="0"/>
              <a:ea typeface="+mn-ea"/>
            </a:endParaRPr>
          </a:p>
          <a:p>
            <a:pPr algn="ctr" fontAlgn="auto">
              <a:spcBef>
                <a:spcPts val="0"/>
              </a:spcBef>
              <a:spcAft>
                <a:spcPts val="0"/>
              </a:spcAft>
            </a:pPr>
            <a:r>
              <a:rPr lang="en-US" sz="1400" dirty="0">
                <a:solidFill>
                  <a:srgbClr val="002060"/>
                </a:solidFill>
                <a:latin typeface="Arial"/>
              </a:rPr>
              <a:t>WD LVC Lead</a:t>
            </a:r>
          </a:p>
          <a:p>
            <a:pPr algn="ctr" fontAlgn="auto">
              <a:spcBef>
                <a:spcPts val="0"/>
              </a:spcBef>
              <a:spcAft>
                <a:spcPts val="0"/>
              </a:spcAft>
            </a:pPr>
            <a:r>
              <a:rPr lang="en-US" sz="1400" b="0" dirty="0">
                <a:solidFill>
                  <a:srgbClr val="002060"/>
                </a:solidFill>
                <a:latin typeface="Arial"/>
              </a:rPr>
              <a:t>Viki Prusia</a:t>
            </a:r>
          </a:p>
          <a:p>
            <a:pPr algn="ctr" fontAlgn="auto">
              <a:spcBef>
                <a:spcPts val="0"/>
              </a:spcBef>
              <a:spcAft>
                <a:spcPts val="0"/>
              </a:spcAft>
            </a:pPr>
            <a:r>
              <a:rPr lang="en-US" sz="1400" b="0" dirty="0">
                <a:solidFill>
                  <a:srgbClr val="002060"/>
                </a:solidFill>
                <a:latin typeface="Arial"/>
              </a:rPr>
              <a:t>760-939-8069</a:t>
            </a:r>
          </a:p>
          <a:p>
            <a:pPr algn="ctr" fontAlgn="auto">
              <a:spcBef>
                <a:spcPts val="0"/>
              </a:spcBef>
              <a:spcAft>
                <a:spcPts val="0"/>
              </a:spcAft>
            </a:pPr>
            <a:r>
              <a:rPr lang="en-US" sz="800" b="0" dirty="0">
                <a:solidFill>
                  <a:srgbClr val="002060"/>
                </a:solidFill>
                <a:latin typeface="Arial"/>
              </a:rPr>
              <a:t>Viki.prusia@navy.mil</a:t>
            </a:r>
          </a:p>
          <a:p>
            <a:pPr algn="ctr" fontAlgn="auto">
              <a:spcBef>
                <a:spcPts val="0"/>
              </a:spcBef>
              <a:spcAft>
                <a:spcPts val="0"/>
              </a:spcAft>
            </a:pPr>
            <a:endParaRPr lang="en-US" sz="1000" b="0" dirty="0">
              <a:solidFill>
                <a:srgbClr val="002060"/>
              </a:solidFill>
              <a:latin typeface="Arial Narrow" panose="020B0606020202030204" pitchFamily="34" charset="0"/>
              <a:ea typeface="+mn-ea"/>
            </a:endParaRPr>
          </a:p>
        </p:txBody>
      </p:sp>
      <p:sp>
        <p:nvSpPr>
          <p:cNvPr id="26" name="Trapezoid 25"/>
          <p:cNvSpPr/>
          <p:nvPr/>
        </p:nvSpPr>
        <p:spPr>
          <a:xfrm rot="5400000">
            <a:off x="6389374" y="2788920"/>
            <a:ext cx="3931920" cy="1463040"/>
          </a:xfrm>
          <a:prstGeom prst="trapezoid">
            <a:avLst>
              <a:gd name="adj" fmla="val 19213"/>
            </a:avLst>
          </a:prstGeom>
          <a:solidFill>
            <a:srgbClr val="E36C09">
              <a:lumMod val="40000"/>
              <a:lumOff val="60000"/>
            </a:srgbClr>
          </a:solidFill>
          <a:ln w="25400" cap="flat" cmpd="sng" algn="ctr">
            <a:solidFill>
              <a:srgbClr val="002060"/>
            </a:solidFill>
            <a:prstDash val="solid"/>
          </a:ln>
          <a:effectLst>
            <a:outerShdw blurRad="50800" dist="635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7" name="TextBox 26"/>
          <p:cNvSpPr txBox="1"/>
          <p:nvPr/>
        </p:nvSpPr>
        <p:spPr>
          <a:xfrm>
            <a:off x="7543804" y="2087880"/>
            <a:ext cx="1628775" cy="2677656"/>
          </a:xfrm>
          <a:prstGeom prst="rect">
            <a:avLst/>
          </a:prstGeom>
          <a:noFill/>
        </p:spPr>
        <p:txBody>
          <a:bodyPr wrap="square" rtlCol="0">
            <a:spAutoFit/>
          </a:bodyPr>
          <a:lstStyle/>
          <a:p>
            <a:pPr algn="ctr" fontAlgn="auto">
              <a:spcBef>
                <a:spcPts val="0"/>
              </a:spcBef>
              <a:spcAft>
                <a:spcPts val="0"/>
              </a:spcAft>
            </a:pPr>
            <a:r>
              <a:rPr lang="en-US" sz="1400" dirty="0">
                <a:solidFill>
                  <a:srgbClr val="002060"/>
                </a:solidFill>
                <a:latin typeface="Arial"/>
                <a:ea typeface="+mn-ea"/>
              </a:rPr>
              <a:t>COTF</a:t>
            </a:r>
          </a:p>
          <a:p>
            <a:pPr algn="ctr" fontAlgn="auto">
              <a:spcBef>
                <a:spcPts val="0"/>
              </a:spcBef>
              <a:spcAft>
                <a:spcPts val="0"/>
              </a:spcAft>
            </a:pPr>
            <a:endParaRPr lang="en-US" sz="1400" dirty="0">
              <a:solidFill>
                <a:srgbClr val="002060"/>
              </a:solidFill>
              <a:latin typeface="Arial"/>
              <a:ea typeface="+mn-ea"/>
            </a:endParaRPr>
          </a:p>
          <a:p>
            <a:pPr algn="ctr" fontAlgn="auto">
              <a:spcBef>
                <a:spcPts val="0"/>
              </a:spcBef>
              <a:spcAft>
                <a:spcPts val="0"/>
              </a:spcAft>
            </a:pPr>
            <a:endParaRPr lang="en-US" sz="1400" b="0" dirty="0">
              <a:solidFill>
                <a:srgbClr val="002060"/>
              </a:solidFill>
              <a:latin typeface="Arial"/>
              <a:ea typeface="+mn-ea"/>
            </a:endParaRPr>
          </a:p>
          <a:p>
            <a:pPr algn="ctr" fontAlgn="auto">
              <a:spcBef>
                <a:spcPts val="0"/>
              </a:spcBef>
              <a:spcAft>
                <a:spcPts val="0"/>
              </a:spcAft>
            </a:pPr>
            <a:r>
              <a:rPr lang="en-US" sz="1400" b="0" dirty="0">
                <a:solidFill>
                  <a:srgbClr val="002060"/>
                </a:solidFill>
                <a:latin typeface="Arial"/>
                <a:ea typeface="+mn-ea"/>
              </a:rPr>
              <a:t>Dave </a:t>
            </a:r>
            <a:r>
              <a:rPr lang="en-US" sz="1400" b="0" dirty="0" err="1">
                <a:solidFill>
                  <a:srgbClr val="002060"/>
                </a:solidFill>
                <a:latin typeface="Arial"/>
                <a:ea typeface="+mn-ea"/>
              </a:rPr>
              <a:t>Beyrodt</a:t>
            </a:r>
            <a:endParaRPr lang="en-US" sz="1400" b="0" dirty="0">
              <a:solidFill>
                <a:srgbClr val="002060"/>
              </a:solidFill>
              <a:latin typeface="Arial"/>
              <a:ea typeface="+mn-ea"/>
            </a:endParaRPr>
          </a:p>
          <a:p>
            <a:pPr algn="ctr" fontAlgn="auto">
              <a:spcBef>
                <a:spcPts val="0"/>
              </a:spcBef>
              <a:spcAft>
                <a:spcPts val="0"/>
              </a:spcAft>
            </a:pPr>
            <a:r>
              <a:rPr lang="en-US" sz="1400" b="0" dirty="0">
                <a:solidFill>
                  <a:srgbClr val="002060"/>
                </a:solidFill>
                <a:latin typeface="Arial"/>
                <a:ea typeface="+mn-ea"/>
              </a:rPr>
              <a:t>757-282-5546 x3168 </a:t>
            </a:r>
            <a:r>
              <a:rPr lang="en-US" sz="1000" b="0" dirty="0">
                <a:solidFill>
                  <a:srgbClr val="002060"/>
                </a:solidFill>
                <a:latin typeface="Arial Narrow" panose="020B0606020202030204" pitchFamily="34" charset="0"/>
                <a:ea typeface="+mn-ea"/>
              </a:rPr>
              <a:t>david.beyrodt@cotf.navy.mil</a:t>
            </a:r>
          </a:p>
          <a:p>
            <a:pPr algn="ctr" fontAlgn="auto">
              <a:spcBef>
                <a:spcPts val="0"/>
              </a:spcBef>
              <a:spcAft>
                <a:spcPts val="0"/>
              </a:spcAft>
            </a:pPr>
            <a:endParaRPr lang="en-US" sz="800" b="0" dirty="0">
              <a:solidFill>
                <a:srgbClr val="002060"/>
              </a:solidFill>
              <a:latin typeface="Arial"/>
              <a:ea typeface="+mn-ea"/>
            </a:endParaRPr>
          </a:p>
          <a:p>
            <a:pPr algn="ctr" fontAlgn="auto">
              <a:spcBef>
                <a:spcPts val="0"/>
              </a:spcBef>
              <a:spcAft>
                <a:spcPts val="0"/>
              </a:spcAft>
            </a:pPr>
            <a:r>
              <a:rPr lang="en-US" sz="1400" b="0" dirty="0">
                <a:solidFill>
                  <a:srgbClr val="002060"/>
                </a:solidFill>
                <a:latin typeface="Arial"/>
                <a:ea typeface="+mn-ea"/>
              </a:rPr>
              <a:t>CAPT</a:t>
            </a:r>
          </a:p>
          <a:p>
            <a:pPr algn="ctr" fontAlgn="auto">
              <a:spcBef>
                <a:spcPts val="0"/>
              </a:spcBef>
              <a:spcAft>
                <a:spcPts val="0"/>
              </a:spcAft>
            </a:pPr>
            <a:r>
              <a:rPr lang="en-US" sz="1400" b="0" dirty="0">
                <a:solidFill>
                  <a:srgbClr val="002060"/>
                </a:solidFill>
                <a:latin typeface="Arial"/>
                <a:ea typeface="+mn-ea"/>
              </a:rPr>
              <a:t>Wade Harris</a:t>
            </a:r>
          </a:p>
          <a:p>
            <a:pPr algn="ctr" fontAlgn="auto">
              <a:spcBef>
                <a:spcPts val="0"/>
              </a:spcBef>
              <a:spcAft>
                <a:spcPts val="0"/>
              </a:spcAft>
            </a:pPr>
            <a:r>
              <a:rPr lang="en-US" sz="1400" b="0" dirty="0">
                <a:solidFill>
                  <a:srgbClr val="002060"/>
                </a:solidFill>
                <a:latin typeface="Arial"/>
                <a:ea typeface="+mn-ea"/>
              </a:rPr>
              <a:t>757-282-5546 x3388</a:t>
            </a:r>
          </a:p>
          <a:p>
            <a:pPr algn="ctr" fontAlgn="auto">
              <a:spcBef>
                <a:spcPts val="0"/>
              </a:spcBef>
              <a:spcAft>
                <a:spcPts val="0"/>
              </a:spcAft>
            </a:pPr>
            <a:r>
              <a:rPr lang="en-US" sz="1000" b="0" dirty="0">
                <a:solidFill>
                  <a:srgbClr val="002060"/>
                </a:solidFill>
                <a:latin typeface="Arial Narrow" panose="020B0606020202030204" pitchFamily="34" charset="0"/>
                <a:ea typeface="+mn-ea"/>
              </a:rPr>
              <a:t>benjamin.harris@cotf.navy.mil </a:t>
            </a:r>
          </a:p>
        </p:txBody>
      </p:sp>
      <p:sp>
        <p:nvSpPr>
          <p:cNvPr id="29" name="TextBox 28"/>
          <p:cNvSpPr txBox="1"/>
          <p:nvPr/>
        </p:nvSpPr>
        <p:spPr>
          <a:xfrm>
            <a:off x="3094438" y="2087880"/>
            <a:ext cx="1440986" cy="1323439"/>
          </a:xfrm>
          <a:prstGeom prst="rect">
            <a:avLst/>
          </a:prstGeom>
          <a:noFill/>
        </p:spPr>
        <p:txBody>
          <a:bodyPr wrap="square" rtlCol="0">
            <a:spAutoFit/>
          </a:bodyPr>
          <a:lstStyle/>
          <a:p>
            <a:pPr algn="ctr" fontAlgn="auto">
              <a:spcBef>
                <a:spcPts val="0"/>
              </a:spcBef>
              <a:spcAft>
                <a:spcPts val="0"/>
              </a:spcAft>
            </a:pPr>
            <a:r>
              <a:rPr lang="en-US" sz="1400" dirty="0">
                <a:solidFill>
                  <a:srgbClr val="002060"/>
                </a:solidFill>
                <a:latin typeface="Arial"/>
                <a:ea typeface="+mn-ea"/>
              </a:rPr>
              <a:t>CBTE</a:t>
            </a:r>
          </a:p>
          <a:p>
            <a:pPr algn="ctr" fontAlgn="auto">
              <a:spcBef>
                <a:spcPts val="0"/>
              </a:spcBef>
              <a:spcAft>
                <a:spcPts val="0"/>
              </a:spcAft>
            </a:pPr>
            <a:r>
              <a:rPr lang="en-US" sz="1400" dirty="0">
                <a:solidFill>
                  <a:srgbClr val="002060"/>
                </a:solidFill>
                <a:latin typeface="Arial"/>
                <a:ea typeface="+mn-ea"/>
              </a:rPr>
              <a:t>Analyst</a:t>
            </a:r>
          </a:p>
          <a:p>
            <a:pPr algn="ctr" fontAlgn="auto">
              <a:spcBef>
                <a:spcPts val="0"/>
              </a:spcBef>
              <a:spcAft>
                <a:spcPts val="0"/>
              </a:spcAft>
            </a:pPr>
            <a:endParaRPr lang="en-US" sz="1400" b="0" dirty="0">
              <a:solidFill>
                <a:srgbClr val="002060"/>
              </a:solidFill>
              <a:latin typeface="Arial"/>
              <a:ea typeface="+mn-ea"/>
            </a:endParaRPr>
          </a:p>
          <a:p>
            <a:pPr algn="ctr" fontAlgn="auto">
              <a:spcBef>
                <a:spcPts val="0"/>
              </a:spcBef>
              <a:spcAft>
                <a:spcPts val="0"/>
              </a:spcAft>
            </a:pPr>
            <a:r>
              <a:rPr lang="en-US" sz="1400" b="0" dirty="0">
                <a:solidFill>
                  <a:srgbClr val="002060"/>
                </a:solidFill>
                <a:latin typeface="Arial"/>
                <a:ea typeface="+mn-ea"/>
              </a:rPr>
              <a:t>Amanda Wood</a:t>
            </a:r>
          </a:p>
          <a:p>
            <a:pPr algn="ctr" fontAlgn="auto">
              <a:spcBef>
                <a:spcPts val="0"/>
              </a:spcBef>
              <a:spcAft>
                <a:spcPts val="0"/>
              </a:spcAft>
            </a:pPr>
            <a:r>
              <a:rPr lang="en-US" sz="1400" b="0" dirty="0">
                <a:solidFill>
                  <a:srgbClr val="002060"/>
                </a:solidFill>
                <a:latin typeface="Arial"/>
                <a:ea typeface="+mn-ea"/>
              </a:rPr>
              <a:t>301-342-6666</a:t>
            </a:r>
          </a:p>
          <a:p>
            <a:pPr algn="ctr" fontAlgn="auto">
              <a:spcBef>
                <a:spcPts val="0"/>
              </a:spcBef>
              <a:spcAft>
                <a:spcPts val="0"/>
              </a:spcAft>
            </a:pPr>
            <a:r>
              <a:rPr lang="en-US" sz="1000" b="0" dirty="0">
                <a:solidFill>
                  <a:srgbClr val="002060"/>
                </a:solidFill>
                <a:latin typeface="Arial Narrow" panose="020B0606020202030204" pitchFamily="34" charset="0"/>
                <a:ea typeface="+mn-ea"/>
              </a:rPr>
              <a:t>amanda.m.wood@navy.mil</a:t>
            </a:r>
          </a:p>
        </p:txBody>
      </p:sp>
    </p:spTree>
    <p:extLst>
      <p:ext uri="{BB962C8B-B14F-4D97-AF65-F5344CB8AC3E}">
        <p14:creationId xmlns:p14="http://schemas.microsoft.com/office/powerpoint/2010/main" val="313398604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t>USN vs PLA(N)</a:t>
            </a:r>
            <a:br>
              <a:rPr lang="en-US" sz="2600" dirty="0"/>
            </a:br>
            <a:r>
              <a:rPr lang="en-US" sz="2600" dirty="0"/>
              <a:t>Capability Fielding Trends</a:t>
            </a:r>
          </a:p>
        </p:txBody>
      </p:sp>
      <p:sp>
        <p:nvSpPr>
          <p:cNvPr id="3" name="Rectangle 2"/>
          <p:cNvSpPr/>
          <p:nvPr/>
        </p:nvSpPr>
        <p:spPr>
          <a:xfrm>
            <a:off x="-1" y="4014665"/>
            <a:ext cx="9144001" cy="1624136"/>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1" y="1411003"/>
            <a:ext cx="9144004" cy="1289547"/>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7239329" y="1570235"/>
            <a:ext cx="1654628" cy="884858"/>
          </a:xfrm>
          <a:prstGeom prst="rect">
            <a:avLst/>
          </a:prstGeom>
          <a:noFill/>
          <a:ln>
            <a:solidFill>
              <a:schemeClr val="tx1"/>
            </a:solidFill>
          </a:ln>
        </p:spPr>
        <p:txBody>
          <a:bodyPr wrap="square" rtlCol="0">
            <a:spAutoFit/>
          </a:bodyPr>
          <a:lstStyle/>
          <a:p>
            <a:pPr algn="ctr"/>
            <a:r>
              <a:rPr lang="en-US" sz="1200" u="sng" dirty="0">
                <a:solidFill>
                  <a:srgbClr val="000000"/>
                </a:solidFill>
                <a:cs typeface="Arial" charset="0"/>
              </a:rPr>
              <a:t>Fielding</a:t>
            </a:r>
          </a:p>
          <a:p>
            <a:endParaRPr lang="en-US" sz="800" b="0" dirty="0">
              <a:solidFill>
                <a:srgbClr val="000000"/>
              </a:solidFill>
              <a:cs typeface="Arial" charset="0"/>
            </a:endParaRPr>
          </a:p>
          <a:p>
            <a:r>
              <a:rPr lang="en-US" sz="1050" dirty="0">
                <a:solidFill>
                  <a:srgbClr val="000000"/>
                </a:solidFill>
                <a:cs typeface="Arial" charset="0"/>
              </a:rPr>
              <a:t>     Initial Estimate</a:t>
            </a:r>
          </a:p>
          <a:p>
            <a:endParaRPr lang="en-US" sz="1050" dirty="0">
              <a:solidFill>
                <a:srgbClr val="000000"/>
              </a:solidFill>
              <a:cs typeface="Arial" charset="0"/>
            </a:endParaRPr>
          </a:p>
          <a:p>
            <a:r>
              <a:rPr lang="en-US" sz="1050" dirty="0">
                <a:solidFill>
                  <a:srgbClr val="000000"/>
                </a:solidFill>
                <a:cs typeface="Arial" charset="0"/>
              </a:rPr>
              <a:t>     Observed/Expected</a:t>
            </a:r>
          </a:p>
        </p:txBody>
      </p:sp>
      <p:sp>
        <p:nvSpPr>
          <p:cNvPr id="6" name="Isosceles Triangle 5"/>
          <p:cNvSpPr/>
          <p:nvPr/>
        </p:nvSpPr>
        <p:spPr>
          <a:xfrm>
            <a:off x="7277945" y="1885158"/>
            <a:ext cx="165751" cy="19561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7" name="Isosceles Triangle 6"/>
          <p:cNvSpPr/>
          <p:nvPr/>
        </p:nvSpPr>
        <p:spPr>
          <a:xfrm>
            <a:off x="7279073" y="2187203"/>
            <a:ext cx="165751" cy="195611"/>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grpSp>
        <p:nvGrpSpPr>
          <p:cNvPr id="8" name="Group 7"/>
          <p:cNvGrpSpPr/>
          <p:nvPr/>
        </p:nvGrpSpPr>
        <p:grpSpPr>
          <a:xfrm>
            <a:off x="676166" y="1411003"/>
            <a:ext cx="6049638" cy="1291003"/>
            <a:chOff x="1133989" y="1213257"/>
            <a:chExt cx="6049638" cy="1291002"/>
          </a:xfrm>
        </p:grpSpPr>
        <p:cxnSp>
          <p:nvCxnSpPr>
            <p:cNvPr id="9" name="Straight Arrow Connector 8"/>
            <p:cNvCxnSpPr/>
            <p:nvPr/>
          </p:nvCxnSpPr>
          <p:spPr>
            <a:xfrm flipH="1">
              <a:off x="1664388" y="1512991"/>
              <a:ext cx="845770" cy="0"/>
            </a:xfrm>
            <a:prstGeom prst="straightConnector1">
              <a:avLst/>
            </a:prstGeom>
            <a:ln w="317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a:off x="2481738" y="1429790"/>
              <a:ext cx="165751" cy="19561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11" name="Isosceles Triangle 10"/>
            <p:cNvSpPr/>
            <p:nvPr/>
          </p:nvSpPr>
          <p:spPr>
            <a:xfrm>
              <a:off x="1519705" y="1407976"/>
              <a:ext cx="165751" cy="195611"/>
            </a:xfrm>
            <a:prstGeom prst="triangl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grpSp>
          <p:nvGrpSpPr>
            <p:cNvPr id="12" name="Group 11"/>
            <p:cNvGrpSpPr/>
            <p:nvPr/>
          </p:nvGrpSpPr>
          <p:grpSpPr>
            <a:xfrm>
              <a:off x="3271284" y="2078551"/>
              <a:ext cx="1107352" cy="233007"/>
              <a:chOff x="1537179" y="1705346"/>
              <a:chExt cx="1121182" cy="234483"/>
            </a:xfrm>
          </p:grpSpPr>
          <p:cxnSp>
            <p:nvCxnSpPr>
              <p:cNvPr id="31" name="Straight Arrow Connector 30"/>
              <p:cNvCxnSpPr/>
              <p:nvPr/>
            </p:nvCxnSpPr>
            <p:spPr>
              <a:xfrm flipH="1">
                <a:off x="1683667" y="1825632"/>
                <a:ext cx="856333" cy="0"/>
              </a:xfrm>
              <a:prstGeom prst="straightConnector1">
                <a:avLst/>
              </a:prstGeom>
              <a:ln w="317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a:off x="2490540" y="1742979"/>
                <a:ext cx="167821" cy="19685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33" name="Isosceles Triangle 32"/>
              <p:cNvSpPr/>
              <p:nvPr/>
            </p:nvSpPr>
            <p:spPr>
              <a:xfrm>
                <a:off x="1537179" y="1705346"/>
                <a:ext cx="167821" cy="196850"/>
              </a:xfrm>
              <a:prstGeom prst="triangl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grpSp>
        <p:cxnSp>
          <p:nvCxnSpPr>
            <p:cNvPr id="13" name="Straight Arrow Connector 12"/>
            <p:cNvCxnSpPr/>
            <p:nvPr/>
          </p:nvCxnSpPr>
          <p:spPr>
            <a:xfrm flipH="1">
              <a:off x="4717796" y="1887531"/>
              <a:ext cx="1986961" cy="7209"/>
            </a:xfrm>
            <a:prstGeom prst="straightConnector1">
              <a:avLst/>
            </a:prstGeom>
            <a:ln w="317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a:off x="6681751" y="1774850"/>
              <a:ext cx="165751" cy="19561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15" name="Isosceles Triangle 14"/>
            <p:cNvSpPr/>
            <p:nvPr/>
          </p:nvSpPr>
          <p:spPr>
            <a:xfrm>
              <a:off x="4550913" y="1745518"/>
              <a:ext cx="165751" cy="195611"/>
            </a:xfrm>
            <a:prstGeom prst="triangl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16" name="TextBox 15"/>
            <p:cNvSpPr txBox="1"/>
            <p:nvPr/>
          </p:nvSpPr>
          <p:spPr>
            <a:xfrm>
              <a:off x="1133989" y="1213260"/>
              <a:ext cx="2465657" cy="230832"/>
            </a:xfrm>
            <a:prstGeom prst="rect">
              <a:avLst/>
            </a:prstGeom>
            <a:noFill/>
          </p:spPr>
          <p:txBody>
            <a:bodyPr wrap="square" rtlCol="0">
              <a:spAutoFit/>
            </a:bodyPr>
            <a:lstStyle/>
            <a:p>
              <a:r>
                <a:rPr lang="en-US" sz="900" dirty="0">
                  <a:solidFill>
                    <a:srgbClr val="FF0000"/>
                  </a:solidFill>
                  <a:cs typeface="Arial" charset="0"/>
                </a:rPr>
                <a:t>DF-21D Anti-Ship Ballistic Missile</a:t>
              </a:r>
            </a:p>
          </p:txBody>
        </p:sp>
        <p:sp>
          <p:nvSpPr>
            <p:cNvPr id="17" name="TextBox 16"/>
            <p:cNvSpPr txBox="1"/>
            <p:nvPr/>
          </p:nvSpPr>
          <p:spPr>
            <a:xfrm>
              <a:off x="2890220" y="1909163"/>
              <a:ext cx="2465657" cy="230832"/>
            </a:xfrm>
            <a:prstGeom prst="rect">
              <a:avLst/>
            </a:prstGeom>
            <a:noFill/>
          </p:spPr>
          <p:txBody>
            <a:bodyPr wrap="square" rtlCol="0">
              <a:spAutoFit/>
            </a:bodyPr>
            <a:lstStyle/>
            <a:p>
              <a:r>
                <a:rPr lang="en-US" sz="900" dirty="0">
                  <a:solidFill>
                    <a:srgbClr val="FF0000"/>
                  </a:solidFill>
                  <a:cs typeface="Arial" charset="0"/>
                </a:rPr>
                <a:t>J-15 Carrier Based Strike Fighter</a:t>
              </a:r>
            </a:p>
          </p:txBody>
        </p:sp>
        <p:sp>
          <p:nvSpPr>
            <p:cNvPr id="18" name="TextBox 17"/>
            <p:cNvSpPr txBox="1"/>
            <p:nvPr/>
          </p:nvSpPr>
          <p:spPr>
            <a:xfrm>
              <a:off x="4717970" y="1634943"/>
              <a:ext cx="2465657" cy="230832"/>
            </a:xfrm>
            <a:prstGeom prst="rect">
              <a:avLst/>
            </a:prstGeom>
            <a:noFill/>
          </p:spPr>
          <p:txBody>
            <a:bodyPr wrap="square" rtlCol="0">
              <a:spAutoFit/>
            </a:bodyPr>
            <a:lstStyle/>
            <a:p>
              <a:r>
                <a:rPr lang="en-US" sz="900" dirty="0">
                  <a:solidFill>
                    <a:srgbClr val="FF0000"/>
                  </a:solidFill>
                  <a:cs typeface="Arial" charset="0"/>
                </a:rPr>
                <a:t>Cooperative Engagement Capability</a:t>
              </a:r>
            </a:p>
          </p:txBody>
        </p:sp>
        <p:sp>
          <p:nvSpPr>
            <p:cNvPr id="19" name="Isosceles Triangle 18"/>
            <p:cNvSpPr/>
            <p:nvPr/>
          </p:nvSpPr>
          <p:spPr>
            <a:xfrm>
              <a:off x="5495472" y="1396248"/>
              <a:ext cx="165751" cy="19561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20" name="TextBox 19"/>
            <p:cNvSpPr txBox="1"/>
            <p:nvPr/>
          </p:nvSpPr>
          <p:spPr>
            <a:xfrm>
              <a:off x="5576157" y="1386336"/>
              <a:ext cx="1004673" cy="230832"/>
            </a:xfrm>
            <a:prstGeom prst="rect">
              <a:avLst/>
            </a:prstGeom>
            <a:noFill/>
          </p:spPr>
          <p:txBody>
            <a:bodyPr wrap="square" rtlCol="0">
              <a:spAutoFit/>
            </a:bodyPr>
            <a:lstStyle/>
            <a:p>
              <a:r>
                <a:rPr lang="en-US" sz="900" dirty="0">
                  <a:solidFill>
                    <a:srgbClr val="FF0000"/>
                  </a:solidFill>
                  <a:cs typeface="Arial" charset="0"/>
                </a:rPr>
                <a:t>Hypersonics</a:t>
              </a:r>
            </a:p>
          </p:txBody>
        </p:sp>
        <p:sp>
          <p:nvSpPr>
            <p:cNvPr id="21" name="Isosceles Triangle 20"/>
            <p:cNvSpPr/>
            <p:nvPr/>
          </p:nvSpPr>
          <p:spPr>
            <a:xfrm>
              <a:off x="2683310" y="1516139"/>
              <a:ext cx="165751" cy="19561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22" name="TextBox 21"/>
            <p:cNvSpPr txBox="1"/>
            <p:nvPr/>
          </p:nvSpPr>
          <p:spPr>
            <a:xfrm>
              <a:off x="2770222" y="1516140"/>
              <a:ext cx="2455363" cy="230832"/>
            </a:xfrm>
            <a:prstGeom prst="rect">
              <a:avLst/>
            </a:prstGeom>
            <a:noFill/>
          </p:spPr>
          <p:txBody>
            <a:bodyPr wrap="square" rtlCol="0">
              <a:spAutoFit/>
            </a:bodyPr>
            <a:lstStyle/>
            <a:p>
              <a:r>
                <a:rPr lang="en-US" sz="900" dirty="0">
                  <a:solidFill>
                    <a:srgbClr val="FF0000"/>
                  </a:solidFill>
                  <a:cs typeface="Arial" charset="0"/>
                </a:rPr>
                <a:t>YJ-12/18 Anti-Ship Cruise Missile</a:t>
              </a:r>
            </a:p>
          </p:txBody>
        </p:sp>
        <p:sp>
          <p:nvSpPr>
            <p:cNvPr id="23" name="Isosceles Triangle 22"/>
            <p:cNvSpPr/>
            <p:nvPr/>
          </p:nvSpPr>
          <p:spPr>
            <a:xfrm>
              <a:off x="2962845" y="2258913"/>
              <a:ext cx="165751" cy="19561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24" name="TextBox 23"/>
            <p:cNvSpPr txBox="1"/>
            <p:nvPr/>
          </p:nvSpPr>
          <p:spPr>
            <a:xfrm>
              <a:off x="3052354" y="2273427"/>
              <a:ext cx="1004673" cy="230832"/>
            </a:xfrm>
            <a:prstGeom prst="rect">
              <a:avLst/>
            </a:prstGeom>
            <a:noFill/>
          </p:spPr>
          <p:txBody>
            <a:bodyPr wrap="square" rtlCol="0">
              <a:spAutoFit/>
            </a:bodyPr>
            <a:lstStyle/>
            <a:p>
              <a:r>
                <a:rPr lang="en-US" sz="900" dirty="0">
                  <a:solidFill>
                    <a:srgbClr val="FF0000"/>
                  </a:solidFill>
                  <a:cs typeface="Arial" charset="0"/>
                </a:rPr>
                <a:t>LUYANG III</a:t>
              </a:r>
            </a:p>
          </p:txBody>
        </p:sp>
        <p:sp>
          <p:nvSpPr>
            <p:cNvPr id="25" name="Isosceles Triangle 24"/>
            <p:cNvSpPr/>
            <p:nvPr/>
          </p:nvSpPr>
          <p:spPr>
            <a:xfrm>
              <a:off x="5199751" y="1332520"/>
              <a:ext cx="165751" cy="19561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26" name="Isosceles Triangle 25"/>
            <p:cNvSpPr/>
            <p:nvPr/>
          </p:nvSpPr>
          <p:spPr>
            <a:xfrm>
              <a:off x="3310122" y="1303400"/>
              <a:ext cx="165751" cy="195611"/>
            </a:xfrm>
            <a:prstGeom prst="triangl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cxnSp>
          <p:nvCxnSpPr>
            <p:cNvPr id="27" name="Straight Arrow Connector 26"/>
            <p:cNvCxnSpPr/>
            <p:nvPr/>
          </p:nvCxnSpPr>
          <p:spPr>
            <a:xfrm flipH="1">
              <a:off x="3433253" y="1440419"/>
              <a:ext cx="1792332" cy="0"/>
            </a:xfrm>
            <a:prstGeom prst="straightConnector1">
              <a:avLst/>
            </a:prstGeom>
            <a:ln w="317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56635" y="1213257"/>
              <a:ext cx="1668949" cy="230832"/>
            </a:xfrm>
            <a:prstGeom prst="rect">
              <a:avLst/>
            </a:prstGeom>
            <a:noFill/>
          </p:spPr>
          <p:txBody>
            <a:bodyPr wrap="square" rtlCol="0">
              <a:spAutoFit/>
            </a:bodyPr>
            <a:lstStyle/>
            <a:p>
              <a:r>
                <a:rPr lang="en-US" sz="900" dirty="0">
                  <a:solidFill>
                    <a:srgbClr val="FF0000"/>
                  </a:solidFill>
                  <a:cs typeface="Arial" charset="0"/>
                </a:rPr>
                <a:t>Anti-Satellite Capability</a:t>
              </a:r>
            </a:p>
          </p:txBody>
        </p:sp>
        <p:sp>
          <p:nvSpPr>
            <p:cNvPr id="29" name="Isosceles Triangle 28"/>
            <p:cNvSpPr/>
            <p:nvPr/>
          </p:nvSpPr>
          <p:spPr>
            <a:xfrm>
              <a:off x="5254461" y="2233686"/>
              <a:ext cx="165751" cy="19561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30" name="TextBox 29"/>
            <p:cNvSpPr txBox="1"/>
            <p:nvPr/>
          </p:nvSpPr>
          <p:spPr>
            <a:xfrm>
              <a:off x="5315924" y="2197621"/>
              <a:ext cx="1362295" cy="253916"/>
            </a:xfrm>
            <a:prstGeom prst="rect">
              <a:avLst/>
            </a:prstGeom>
            <a:noFill/>
          </p:spPr>
          <p:txBody>
            <a:bodyPr wrap="square" rtlCol="0">
              <a:spAutoFit/>
            </a:bodyPr>
            <a:lstStyle/>
            <a:p>
              <a:r>
                <a:rPr lang="en-US" sz="1050" dirty="0">
                  <a:solidFill>
                    <a:srgbClr val="FF0000"/>
                  </a:solidFill>
                  <a:cs typeface="Arial" charset="0"/>
                </a:rPr>
                <a:t>Type 055 Cruiser</a:t>
              </a:r>
            </a:p>
          </p:txBody>
        </p:sp>
      </p:grpSp>
      <p:grpSp>
        <p:nvGrpSpPr>
          <p:cNvPr id="34" name="Group 33"/>
          <p:cNvGrpSpPr/>
          <p:nvPr/>
        </p:nvGrpSpPr>
        <p:grpSpPr>
          <a:xfrm>
            <a:off x="126485" y="4310281"/>
            <a:ext cx="1632857" cy="1069524"/>
            <a:chOff x="7443873" y="4296236"/>
            <a:chExt cx="1632857" cy="1069524"/>
          </a:xfrm>
        </p:grpSpPr>
        <p:sp>
          <p:nvSpPr>
            <p:cNvPr id="35" name="TextBox 34"/>
            <p:cNvSpPr txBox="1"/>
            <p:nvPr/>
          </p:nvSpPr>
          <p:spPr>
            <a:xfrm>
              <a:off x="7443873" y="4296236"/>
              <a:ext cx="1632857" cy="1069524"/>
            </a:xfrm>
            <a:prstGeom prst="rect">
              <a:avLst/>
            </a:prstGeom>
            <a:noFill/>
            <a:ln>
              <a:solidFill>
                <a:schemeClr val="tx1"/>
              </a:solidFill>
            </a:ln>
          </p:spPr>
          <p:txBody>
            <a:bodyPr wrap="square" rtlCol="0">
              <a:spAutoFit/>
            </a:bodyPr>
            <a:lstStyle/>
            <a:p>
              <a:pPr algn="ctr"/>
              <a:r>
                <a:rPr lang="en-US" sz="1200" u="sng" dirty="0">
                  <a:solidFill>
                    <a:srgbClr val="000000"/>
                  </a:solidFill>
                  <a:cs typeface="Arial" charset="0"/>
                </a:rPr>
                <a:t>Initial Operational Capability</a:t>
              </a:r>
            </a:p>
            <a:p>
              <a:pPr algn="ctr"/>
              <a:endParaRPr lang="en-US" sz="800" b="0" dirty="0">
                <a:solidFill>
                  <a:srgbClr val="000000"/>
                </a:solidFill>
                <a:cs typeface="Arial" charset="0"/>
              </a:endParaRPr>
            </a:p>
            <a:p>
              <a:r>
                <a:rPr lang="en-US" sz="1050" dirty="0">
                  <a:solidFill>
                    <a:srgbClr val="000000"/>
                  </a:solidFill>
                  <a:cs typeface="Arial" charset="0"/>
                </a:rPr>
                <a:t>      POM-08</a:t>
              </a:r>
            </a:p>
            <a:p>
              <a:endParaRPr lang="en-US" sz="1050" dirty="0">
                <a:solidFill>
                  <a:srgbClr val="000000"/>
                </a:solidFill>
                <a:cs typeface="Arial" charset="0"/>
              </a:endParaRPr>
            </a:p>
            <a:p>
              <a:r>
                <a:rPr lang="en-US" sz="1050" dirty="0">
                  <a:solidFill>
                    <a:srgbClr val="000000"/>
                  </a:solidFill>
                  <a:cs typeface="Arial" charset="0"/>
                </a:rPr>
                <a:t>      POM-17</a:t>
              </a:r>
            </a:p>
          </p:txBody>
        </p:sp>
        <p:sp>
          <p:nvSpPr>
            <p:cNvPr id="36" name="Isosceles Triangle 35"/>
            <p:cNvSpPr/>
            <p:nvPr/>
          </p:nvSpPr>
          <p:spPr>
            <a:xfrm>
              <a:off x="7520155" y="5087519"/>
              <a:ext cx="165751" cy="19561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37" name="Isosceles Triangle 36"/>
            <p:cNvSpPr/>
            <p:nvPr/>
          </p:nvSpPr>
          <p:spPr>
            <a:xfrm>
              <a:off x="7505641" y="4784639"/>
              <a:ext cx="165751" cy="195611"/>
            </a:xfrm>
            <a:prstGeom prs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grpSp>
      <p:grpSp>
        <p:nvGrpSpPr>
          <p:cNvPr id="38" name="Group 37"/>
          <p:cNvGrpSpPr/>
          <p:nvPr/>
        </p:nvGrpSpPr>
        <p:grpSpPr>
          <a:xfrm>
            <a:off x="1855431" y="4117765"/>
            <a:ext cx="6796044" cy="1502461"/>
            <a:chOff x="942910" y="4025211"/>
            <a:chExt cx="6796044" cy="1502461"/>
          </a:xfrm>
        </p:grpSpPr>
        <p:sp>
          <p:nvSpPr>
            <p:cNvPr id="39" name="Isosceles Triangle 38"/>
            <p:cNvSpPr/>
            <p:nvPr/>
          </p:nvSpPr>
          <p:spPr>
            <a:xfrm>
              <a:off x="1091694" y="4637621"/>
              <a:ext cx="165751" cy="195611"/>
            </a:xfrm>
            <a:prstGeom prs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40" name="Isosceles Triangle 39"/>
            <p:cNvSpPr/>
            <p:nvPr/>
          </p:nvSpPr>
          <p:spPr>
            <a:xfrm>
              <a:off x="3198974" y="4637621"/>
              <a:ext cx="165751" cy="19561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cxnSp>
          <p:nvCxnSpPr>
            <p:cNvPr id="41" name="Straight Arrow Connector 40"/>
            <p:cNvCxnSpPr/>
            <p:nvPr/>
          </p:nvCxnSpPr>
          <p:spPr>
            <a:xfrm flipV="1">
              <a:off x="1250327" y="4721219"/>
              <a:ext cx="2016789" cy="14877"/>
            </a:xfrm>
            <a:prstGeom prst="straightConnector1">
              <a:avLst/>
            </a:prstGeom>
            <a:ln w="317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42910" y="4425972"/>
              <a:ext cx="2867514" cy="246221"/>
            </a:xfrm>
            <a:prstGeom prst="rect">
              <a:avLst/>
            </a:prstGeom>
            <a:noFill/>
          </p:spPr>
          <p:txBody>
            <a:bodyPr wrap="square" rtlCol="0">
              <a:spAutoFit/>
            </a:bodyPr>
            <a:lstStyle/>
            <a:p>
              <a:r>
                <a:rPr lang="en-US" sz="1000" dirty="0">
                  <a:solidFill>
                    <a:srgbClr val="002060"/>
                  </a:solidFill>
                  <a:cs typeface="Arial" charset="0"/>
                </a:rPr>
                <a:t>Naval Integrated Fire Control -Counter Air</a:t>
              </a:r>
            </a:p>
          </p:txBody>
        </p:sp>
        <p:sp>
          <p:nvSpPr>
            <p:cNvPr id="43" name="Isosceles Triangle 42"/>
            <p:cNvSpPr/>
            <p:nvPr/>
          </p:nvSpPr>
          <p:spPr>
            <a:xfrm>
              <a:off x="2807443" y="5016223"/>
              <a:ext cx="165751" cy="195611"/>
            </a:xfrm>
            <a:prstGeom prs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44" name="Isosceles Triangle 43"/>
            <p:cNvSpPr/>
            <p:nvPr/>
          </p:nvSpPr>
          <p:spPr>
            <a:xfrm>
              <a:off x="4553655" y="5016223"/>
              <a:ext cx="165751" cy="19561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45" name="Isosceles Triangle 44"/>
            <p:cNvSpPr/>
            <p:nvPr/>
          </p:nvSpPr>
          <p:spPr>
            <a:xfrm>
              <a:off x="3259004" y="4183299"/>
              <a:ext cx="165751" cy="19561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46" name="TextBox 45"/>
            <p:cNvSpPr txBox="1"/>
            <p:nvPr/>
          </p:nvSpPr>
          <p:spPr>
            <a:xfrm>
              <a:off x="2831161" y="4860347"/>
              <a:ext cx="1994505" cy="253916"/>
            </a:xfrm>
            <a:prstGeom prst="rect">
              <a:avLst/>
            </a:prstGeom>
            <a:noFill/>
          </p:spPr>
          <p:txBody>
            <a:bodyPr wrap="square" rtlCol="0">
              <a:spAutoFit/>
            </a:bodyPr>
            <a:lstStyle/>
            <a:p>
              <a:r>
                <a:rPr lang="en-US" sz="1050" dirty="0">
                  <a:solidFill>
                    <a:srgbClr val="002060"/>
                  </a:solidFill>
                  <a:cs typeface="Arial" charset="0"/>
                </a:rPr>
                <a:t>Joint Strike Fighter (F-35)</a:t>
              </a:r>
            </a:p>
          </p:txBody>
        </p:sp>
        <p:sp>
          <p:nvSpPr>
            <p:cNvPr id="47" name="Isosceles Triangle 46"/>
            <p:cNvSpPr/>
            <p:nvPr/>
          </p:nvSpPr>
          <p:spPr>
            <a:xfrm>
              <a:off x="1979583" y="4183299"/>
              <a:ext cx="165751" cy="195611"/>
            </a:xfrm>
            <a:prstGeom prs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cxnSp>
          <p:nvCxnSpPr>
            <p:cNvPr id="48" name="Straight Arrow Connector 47"/>
            <p:cNvCxnSpPr>
              <a:endCxn id="44" idx="1"/>
            </p:cNvCxnSpPr>
            <p:nvPr/>
          </p:nvCxnSpPr>
          <p:spPr>
            <a:xfrm flipV="1">
              <a:off x="2941983" y="5114028"/>
              <a:ext cx="1653109" cy="22085"/>
            </a:xfrm>
            <a:prstGeom prst="straightConnector1">
              <a:avLst/>
            </a:prstGeom>
            <a:ln w="317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45" idx="1"/>
            </p:cNvCxnSpPr>
            <p:nvPr/>
          </p:nvCxnSpPr>
          <p:spPr>
            <a:xfrm flipV="1">
              <a:off x="2112396" y="4281104"/>
              <a:ext cx="1188045" cy="14876"/>
            </a:xfrm>
            <a:prstGeom prst="straightConnector1">
              <a:avLst/>
            </a:prstGeom>
            <a:ln w="317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024744" y="4025211"/>
              <a:ext cx="1537448" cy="246221"/>
            </a:xfrm>
            <a:prstGeom prst="rect">
              <a:avLst/>
            </a:prstGeom>
            <a:noFill/>
          </p:spPr>
          <p:txBody>
            <a:bodyPr wrap="square" rtlCol="0">
              <a:spAutoFit/>
            </a:bodyPr>
            <a:lstStyle/>
            <a:p>
              <a:r>
                <a:rPr lang="en-US" sz="1000" dirty="0">
                  <a:solidFill>
                    <a:srgbClr val="002060"/>
                  </a:solidFill>
                  <a:cs typeface="Arial" charset="0"/>
                </a:rPr>
                <a:t>Standard Missile - 6</a:t>
              </a:r>
            </a:p>
          </p:txBody>
        </p:sp>
        <p:sp>
          <p:nvSpPr>
            <p:cNvPr id="51" name="Isosceles Triangle 50"/>
            <p:cNvSpPr/>
            <p:nvPr/>
          </p:nvSpPr>
          <p:spPr>
            <a:xfrm>
              <a:off x="4252615" y="4076028"/>
              <a:ext cx="165751" cy="19561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52" name="Isosceles Triangle 51"/>
            <p:cNvSpPr/>
            <p:nvPr/>
          </p:nvSpPr>
          <p:spPr>
            <a:xfrm>
              <a:off x="3635304" y="4076028"/>
              <a:ext cx="165751" cy="195611"/>
            </a:xfrm>
            <a:prstGeom prs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53" name="TextBox 52"/>
            <p:cNvSpPr txBox="1"/>
            <p:nvPr/>
          </p:nvSpPr>
          <p:spPr>
            <a:xfrm>
              <a:off x="4355104" y="4056510"/>
              <a:ext cx="3165178" cy="253916"/>
            </a:xfrm>
            <a:prstGeom prst="rect">
              <a:avLst/>
            </a:prstGeom>
            <a:noFill/>
          </p:spPr>
          <p:txBody>
            <a:bodyPr wrap="square" rtlCol="0">
              <a:spAutoFit/>
            </a:bodyPr>
            <a:lstStyle/>
            <a:p>
              <a:r>
                <a:rPr lang="en-US" sz="1050" dirty="0">
                  <a:solidFill>
                    <a:srgbClr val="002060"/>
                  </a:solidFill>
                  <a:cs typeface="Arial" charset="0"/>
                </a:rPr>
                <a:t>High Altitude Anti-Submarine Warfare Weapon</a:t>
              </a:r>
            </a:p>
          </p:txBody>
        </p:sp>
        <p:cxnSp>
          <p:nvCxnSpPr>
            <p:cNvPr id="54" name="Straight Arrow Connector 53"/>
            <p:cNvCxnSpPr/>
            <p:nvPr/>
          </p:nvCxnSpPr>
          <p:spPr>
            <a:xfrm>
              <a:off x="3774131" y="4202863"/>
              <a:ext cx="534435" cy="0"/>
            </a:xfrm>
            <a:prstGeom prst="straightConnector1">
              <a:avLst/>
            </a:prstGeom>
            <a:ln w="317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5" name="Isosceles Triangle 54"/>
            <p:cNvSpPr/>
            <p:nvPr/>
          </p:nvSpPr>
          <p:spPr>
            <a:xfrm>
              <a:off x="5908335" y="4454630"/>
              <a:ext cx="165751" cy="19561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56" name="Isosceles Triangle 55"/>
            <p:cNvSpPr/>
            <p:nvPr/>
          </p:nvSpPr>
          <p:spPr>
            <a:xfrm>
              <a:off x="5456775" y="4454630"/>
              <a:ext cx="165751" cy="195611"/>
            </a:xfrm>
            <a:prstGeom prs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57" name="TextBox 56"/>
            <p:cNvSpPr txBox="1"/>
            <p:nvPr/>
          </p:nvSpPr>
          <p:spPr>
            <a:xfrm>
              <a:off x="5007236" y="4267264"/>
              <a:ext cx="1780702" cy="253916"/>
            </a:xfrm>
            <a:prstGeom prst="rect">
              <a:avLst/>
            </a:prstGeom>
            <a:noFill/>
          </p:spPr>
          <p:txBody>
            <a:bodyPr wrap="square" rtlCol="0">
              <a:spAutoFit/>
            </a:bodyPr>
            <a:lstStyle/>
            <a:p>
              <a:r>
                <a:rPr lang="en-US" sz="1050" dirty="0">
                  <a:solidFill>
                    <a:srgbClr val="002060"/>
                  </a:solidFill>
                  <a:cs typeface="Arial" charset="0"/>
                </a:rPr>
                <a:t>Next Generation Jammer</a:t>
              </a:r>
            </a:p>
          </p:txBody>
        </p:sp>
        <p:cxnSp>
          <p:nvCxnSpPr>
            <p:cNvPr id="58" name="Straight Arrow Connector 57"/>
            <p:cNvCxnSpPr/>
            <p:nvPr/>
          </p:nvCxnSpPr>
          <p:spPr>
            <a:xfrm>
              <a:off x="5595602" y="4552436"/>
              <a:ext cx="368685" cy="0"/>
            </a:xfrm>
            <a:prstGeom prst="straightConnector1">
              <a:avLst/>
            </a:prstGeom>
            <a:ln w="317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9" name="Isosceles Triangle 58"/>
            <p:cNvSpPr/>
            <p:nvPr/>
          </p:nvSpPr>
          <p:spPr>
            <a:xfrm>
              <a:off x="5682555" y="4905801"/>
              <a:ext cx="165751" cy="195611"/>
            </a:xfrm>
            <a:prstGeom prs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60" name="Isosceles Triangle 59"/>
            <p:cNvSpPr/>
            <p:nvPr/>
          </p:nvSpPr>
          <p:spPr>
            <a:xfrm>
              <a:off x="6585675" y="4920315"/>
              <a:ext cx="165751" cy="19561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cxnSp>
          <p:nvCxnSpPr>
            <p:cNvPr id="61" name="Straight Arrow Connector 60"/>
            <p:cNvCxnSpPr>
              <a:endCxn id="60" idx="1"/>
            </p:cNvCxnSpPr>
            <p:nvPr/>
          </p:nvCxnSpPr>
          <p:spPr>
            <a:xfrm flipV="1">
              <a:off x="5813382" y="5018122"/>
              <a:ext cx="813731" cy="10093"/>
            </a:xfrm>
            <a:prstGeom prst="straightConnector1">
              <a:avLst/>
            </a:prstGeom>
            <a:ln w="317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132048" y="4649018"/>
              <a:ext cx="2107281" cy="253916"/>
            </a:xfrm>
            <a:prstGeom prst="rect">
              <a:avLst/>
            </a:prstGeom>
            <a:noFill/>
          </p:spPr>
          <p:txBody>
            <a:bodyPr wrap="square" rtlCol="0">
              <a:spAutoFit/>
            </a:bodyPr>
            <a:lstStyle/>
            <a:p>
              <a:r>
                <a:rPr lang="en-US" sz="1050" dirty="0">
                  <a:solidFill>
                    <a:srgbClr val="002060"/>
                  </a:solidFill>
                  <a:cs typeface="Arial" charset="0"/>
                </a:rPr>
                <a:t>Air and Missile Defense Radar</a:t>
              </a:r>
            </a:p>
          </p:txBody>
        </p:sp>
        <p:grpSp>
          <p:nvGrpSpPr>
            <p:cNvPr id="63" name="Group 62"/>
            <p:cNvGrpSpPr/>
            <p:nvPr/>
          </p:nvGrpSpPr>
          <p:grpSpPr>
            <a:xfrm>
              <a:off x="5580998" y="4874861"/>
              <a:ext cx="339743" cy="307944"/>
              <a:chOff x="5633754" y="4805907"/>
              <a:chExt cx="339743" cy="307944"/>
            </a:xfrm>
          </p:grpSpPr>
          <p:sp>
            <p:nvSpPr>
              <p:cNvPr id="67" name="Oval 66"/>
              <p:cNvSpPr/>
              <p:nvPr/>
            </p:nvSpPr>
            <p:spPr>
              <a:xfrm>
                <a:off x="5633754" y="4805907"/>
                <a:ext cx="339743" cy="30794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cxnSp>
            <p:nvCxnSpPr>
              <p:cNvPr id="68" name="Straight Connector 67"/>
              <p:cNvCxnSpPr>
                <a:stCxn id="67" idx="1"/>
                <a:endCxn id="67" idx="5"/>
              </p:cNvCxnSpPr>
              <p:nvPr/>
            </p:nvCxnSpPr>
            <p:spPr>
              <a:xfrm>
                <a:off x="5683508" y="4851004"/>
                <a:ext cx="240235" cy="21775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7" idx="3"/>
              </p:cNvCxnSpPr>
              <p:nvPr/>
            </p:nvCxnSpPr>
            <p:spPr>
              <a:xfrm flipV="1">
                <a:off x="5683508" y="4843790"/>
                <a:ext cx="262009" cy="22496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5487296" y="5175278"/>
              <a:ext cx="730427" cy="253916"/>
            </a:xfrm>
            <a:prstGeom prst="rect">
              <a:avLst/>
            </a:prstGeom>
            <a:noFill/>
          </p:spPr>
          <p:txBody>
            <a:bodyPr wrap="square" rtlCol="0">
              <a:spAutoFit/>
            </a:bodyPr>
            <a:lstStyle/>
            <a:p>
              <a:r>
                <a:rPr lang="en-US" sz="1050" dirty="0">
                  <a:solidFill>
                    <a:srgbClr val="002060"/>
                  </a:solidFill>
                  <a:cs typeface="Arial" charset="0"/>
                </a:rPr>
                <a:t>CG(X)</a:t>
              </a:r>
            </a:p>
          </p:txBody>
        </p:sp>
        <p:sp>
          <p:nvSpPr>
            <p:cNvPr id="65" name="Isosceles Triangle 64"/>
            <p:cNvSpPr/>
            <p:nvPr/>
          </p:nvSpPr>
          <p:spPr>
            <a:xfrm>
              <a:off x="6269643" y="5139711"/>
              <a:ext cx="165751" cy="19561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rgbClr val="FFFFFF"/>
                </a:solidFill>
              </a:endParaRPr>
            </a:p>
          </p:txBody>
        </p:sp>
        <p:sp>
          <p:nvSpPr>
            <p:cNvPr id="66" name="TextBox 65"/>
            <p:cNvSpPr txBox="1"/>
            <p:nvPr/>
          </p:nvSpPr>
          <p:spPr>
            <a:xfrm>
              <a:off x="6345423" y="5112174"/>
              <a:ext cx="1393531" cy="415498"/>
            </a:xfrm>
            <a:prstGeom prst="rect">
              <a:avLst/>
            </a:prstGeom>
            <a:noFill/>
          </p:spPr>
          <p:txBody>
            <a:bodyPr wrap="square" rtlCol="0">
              <a:spAutoFit/>
            </a:bodyPr>
            <a:lstStyle/>
            <a:p>
              <a:r>
                <a:rPr lang="en-US" sz="1050" dirty="0">
                  <a:solidFill>
                    <a:srgbClr val="002060"/>
                  </a:solidFill>
                  <a:cs typeface="Arial" charset="0"/>
                </a:rPr>
                <a:t>Maritime  Strike Tomahawk</a:t>
              </a:r>
            </a:p>
          </p:txBody>
        </p:sp>
      </p:grpSp>
      <p:sp>
        <p:nvSpPr>
          <p:cNvPr id="70" name="TextBox 69"/>
          <p:cNvSpPr txBox="1"/>
          <p:nvPr/>
        </p:nvSpPr>
        <p:spPr>
          <a:xfrm>
            <a:off x="0" y="3056510"/>
            <a:ext cx="9144004" cy="548640"/>
          </a:xfrm>
          <a:prstGeom prst="rect">
            <a:avLst/>
          </a:prstGeom>
          <a:solidFill>
            <a:srgbClr val="1A264E"/>
          </a:solidFill>
        </p:spPr>
        <p:txBody>
          <a:bodyPr wrap="square" rtlCol="0" anchor="ctr">
            <a:spAutoFit/>
          </a:bodyPr>
          <a:lstStyle/>
          <a:p>
            <a:pPr algn="ctr"/>
            <a:r>
              <a:rPr lang="en-US" sz="4000" i="1" dirty="0">
                <a:solidFill>
                  <a:prstClr val="white"/>
                </a:solidFill>
              </a:rPr>
              <a:t>We’re Slower!</a:t>
            </a:r>
          </a:p>
        </p:txBody>
      </p:sp>
      <p:sp>
        <p:nvSpPr>
          <p:cNvPr id="71" name="TextBox 70"/>
          <p:cNvSpPr txBox="1"/>
          <p:nvPr/>
        </p:nvSpPr>
        <p:spPr>
          <a:xfrm>
            <a:off x="0" y="6008565"/>
            <a:ext cx="9144004" cy="400110"/>
          </a:xfrm>
          <a:prstGeom prst="rect">
            <a:avLst/>
          </a:prstGeom>
          <a:solidFill>
            <a:srgbClr val="1A264E"/>
          </a:solidFill>
        </p:spPr>
        <p:txBody>
          <a:bodyPr wrap="square" rtlCol="0" anchor="ctr">
            <a:spAutoFit/>
          </a:bodyPr>
          <a:lstStyle>
            <a:defPPr>
              <a:defRPr lang="en-US"/>
            </a:defPPr>
            <a:lvl1pPr algn="ctr">
              <a:defRPr sz="4000" i="1">
                <a:solidFill>
                  <a:prstClr val="white"/>
                </a:solidFill>
              </a:defRPr>
            </a:lvl1pPr>
          </a:lstStyle>
          <a:p>
            <a:r>
              <a:rPr lang="en-US" sz="2000" i="0" dirty="0"/>
              <a:t>USN Warfighting Advantage Against PLA(N) has Steadily Eroded </a:t>
            </a:r>
          </a:p>
        </p:txBody>
      </p:sp>
      <p:sp>
        <p:nvSpPr>
          <p:cNvPr id="72" name="TextBox 71"/>
          <p:cNvSpPr txBox="1"/>
          <p:nvPr/>
        </p:nvSpPr>
        <p:spPr>
          <a:xfrm>
            <a:off x="195058" y="2702418"/>
            <a:ext cx="8910030" cy="369332"/>
          </a:xfrm>
          <a:prstGeom prst="rect">
            <a:avLst/>
          </a:prstGeom>
          <a:noFill/>
        </p:spPr>
        <p:txBody>
          <a:bodyPr wrap="square" rtlCol="0">
            <a:spAutoFit/>
          </a:bodyPr>
          <a:lstStyle/>
          <a:p>
            <a:pPr algn="r"/>
            <a:r>
              <a:rPr lang="en-US" b="0" i="1" dirty="0">
                <a:solidFill>
                  <a:prstClr val="black"/>
                </a:solidFill>
              </a:rPr>
              <a:t>How? Acquiring Designs – No DOD 5000 – No Bureaucratic Process Requirements</a:t>
            </a:r>
          </a:p>
        </p:txBody>
      </p:sp>
      <p:sp>
        <p:nvSpPr>
          <p:cNvPr id="73" name="TextBox 72"/>
          <p:cNvSpPr txBox="1"/>
          <p:nvPr/>
        </p:nvSpPr>
        <p:spPr>
          <a:xfrm>
            <a:off x="6278870" y="5681854"/>
            <a:ext cx="2826218" cy="369332"/>
          </a:xfrm>
          <a:prstGeom prst="rect">
            <a:avLst/>
          </a:prstGeom>
          <a:noFill/>
        </p:spPr>
        <p:txBody>
          <a:bodyPr wrap="square" rtlCol="0">
            <a:spAutoFit/>
          </a:bodyPr>
          <a:lstStyle/>
          <a:p>
            <a:pPr algn="r"/>
            <a:r>
              <a:rPr lang="en-US" b="0" i="1" dirty="0">
                <a:solidFill>
                  <a:prstClr val="black"/>
                </a:solidFill>
              </a:rPr>
              <a:t>Open Source Information</a:t>
            </a:r>
          </a:p>
        </p:txBody>
      </p:sp>
      <p:pic>
        <p:nvPicPr>
          <p:cNvPr id="74" name="Picture 73"/>
          <p:cNvPicPr>
            <a:picLocks noChangeAspect="1"/>
          </p:cNvPicPr>
          <p:nvPr/>
        </p:nvPicPr>
        <p:blipFill rotWithShape="1">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l="13640" t="24487" r="15079" b="25544"/>
          <a:stretch/>
        </p:blipFill>
        <p:spPr>
          <a:xfrm>
            <a:off x="-42360" y="3635941"/>
            <a:ext cx="808482" cy="548640"/>
          </a:xfrm>
          <a:prstGeom prst="rect">
            <a:avLst/>
          </a:prstGeom>
        </p:spPr>
      </p:pic>
      <p:pic>
        <p:nvPicPr>
          <p:cNvPr id="75" name="Picture 7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8297" t="2149" r="1427" b="16970"/>
          <a:stretch/>
        </p:blipFill>
        <p:spPr>
          <a:xfrm>
            <a:off x="-6735" y="922910"/>
            <a:ext cx="655824" cy="548640"/>
          </a:xfrm>
          <a:prstGeom prst="rect">
            <a:avLst/>
          </a:prstGeom>
        </p:spPr>
      </p:pic>
      <p:sp>
        <p:nvSpPr>
          <p:cNvPr id="76" name="TextBox 75"/>
          <p:cNvSpPr txBox="1"/>
          <p:nvPr/>
        </p:nvSpPr>
        <p:spPr>
          <a:xfrm>
            <a:off x="-4" y="839385"/>
            <a:ext cx="9144004" cy="45720"/>
          </a:xfrm>
          <a:prstGeom prst="rect">
            <a:avLst/>
          </a:prstGeom>
          <a:solidFill>
            <a:srgbClr val="1A264E"/>
          </a:solidFill>
        </p:spPr>
        <p:txBody>
          <a:bodyPr wrap="square" rtlCol="0" anchor="ctr">
            <a:spAutoFit/>
          </a:bodyPr>
          <a:lstStyle>
            <a:defPPr>
              <a:defRPr lang="en-US"/>
            </a:defPPr>
            <a:lvl1pPr algn="ctr">
              <a:defRPr sz="4000" i="1">
                <a:solidFill>
                  <a:prstClr val="white"/>
                </a:solidFill>
              </a:defRPr>
            </a:lvl1pPr>
          </a:lstStyle>
          <a:p>
            <a:endParaRPr lang="en-US" sz="2000" i="0" dirty="0"/>
          </a:p>
        </p:txBody>
      </p:sp>
    </p:spTree>
    <p:extLst>
      <p:ext uri="{BB962C8B-B14F-4D97-AF65-F5344CB8AC3E}">
        <p14:creationId xmlns:p14="http://schemas.microsoft.com/office/powerpoint/2010/main" val="35929699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7000"/>
                                  </p:stCondLst>
                                  <p:childTnLst>
                                    <p:animMotion origin="layout" path="M 3.33333E-6 -3.321E-6 L 0.91666 -3.321E-6 " pathEditMode="relative" rAng="0" ptsTypes="AA">
                                      <p:cBhvr>
                                        <p:cTn id="6" dur="5000" fill="hold"/>
                                        <p:tgtEl>
                                          <p:spTgt spid="75"/>
                                        </p:tgtEl>
                                        <p:attrNameLst>
                                          <p:attrName>ppt_x</p:attrName>
                                          <p:attrName>ppt_y</p:attrName>
                                        </p:attrNameLst>
                                      </p:cBhvr>
                                      <p:rCtr x="45833" y="0"/>
                                    </p:animMotion>
                                  </p:childTnLst>
                                </p:cTn>
                              </p:par>
                              <p:par>
                                <p:cTn id="7" presetID="63" presetClass="path" presetSubtype="0" accel="50000" decel="50000" fill="hold" nodeType="withEffect">
                                  <p:stCondLst>
                                    <p:cond delay="0"/>
                                  </p:stCondLst>
                                  <p:childTnLst>
                                    <p:animMotion origin="layout" path="M -3.33333E-6 -2.46068E-6 L 0.90209 -2.46068E-6 " pathEditMode="relative" rAng="0" ptsTypes="AA">
                                      <p:cBhvr>
                                        <p:cTn id="8" dur="30000" fill="hold"/>
                                        <p:tgtEl>
                                          <p:spTgt spid="74"/>
                                        </p:tgtEl>
                                        <p:attrNameLst>
                                          <p:attrName>ppt_x</p:attrName>
                                          <p:attrName>ppt_y</p:attrName>
                                        </p:attrNameLst>
                                      </p:cBhvr>
                                      <p:rCtr x="4510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The Reality of Urgency &amp; Complexity</a:t>
            </a:r>
          </a:p>
        </p:txBody>
      </p:sp>
      <p:sp>
        <p:nvSpPr>
          <p:cNvPr id="11" name="Rectangle 10"/>
          <p:cNvSpPr/>
          <p:nvPr/>
        </p:nvSpPr>
        <p:spPr>
          <a:xfrm>
            <a:off x="4074319" y="764484"/>
            <a:ext cx="5069681" cy="3510024"/>
          </a:xfrm>
          <a:prstGeom prst="rect">
            <a:avLst/>
          </a:prstGeom>
          <a:solidFill>
            <a:srgbClr val="00206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1144983897"/>
              </p:ext>
            </p:extLst>
          </p:nvPr>
        </p:nvGraphicFramePr>
        <p:xfrm>
          <a:off x="5334000" y="2188534"/>
          <a:ext cx="2934586" cy="1965960"/>
        </p:xfrm>
        <a:graphic>
          <a:graphicData uri="http://schemas.openxmlformats.org/drawingml/2006/table">
            <a:tbl>
              <a:tblPr/>
              <a:tblGrid>
                <a:gridCol w="685800">
                  <a:extLst>
                    <a:ext uri="{9D8B030D-6E8A-4147-A177-3AD203B41FA5}">
                      <a16:colId xmlns:a16="http://schemas.microsoft.com/office/drawing/2014/main" val="20000"/>
                    </a:ext>
                  </a:extLst>
                </a:gridCol>
                <a:gridCol w="2248786">
                  <a:extLst>
                    <a:ext uri="{9D8B030D-6E8A-4147-A177-3AD203B41FA5}">
                      <a16:colId xmlns:a16="http://schemas.microsoft.com/office/drawing/2014/main" val="20001"/>
                    </a:ext>
                  </a:extLst>
                </a:gridCol>
              </a:tblGrid>
              <a:tr h="1209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100" dirty="0">
                          <a:latin typeface="Arial Narrow" panose="020B0606020202030204" pitchFamily="34" charset="0"/>
                          <a:cs typeface="Arial" panose="020B0604020202020204" pitchFamily="34" charset="0"/>
                        </a:rPr>
                        <a:t>Engine</a:t>
                      </a:r>
                    </a:p>
                  </a:txBody>
                  <a:tcPr marL="45720" marR="45720" anchor="ctr">
                    <a:lnL w="12700" cmpd="sng">
                      <a:solidFill>
                        <a:srgbClr val="002060"/>
                      </a:solidFill>
                    </a:lnL>
                    <a:lnR w="12700" cmpd="sng">
                      <a:solidFill>
                        <a:srgbClr val="002060"/>
                      </a:solidFill>
                    </a:lnR>
                    <a:lnT w="12700" cmpd="sng">
                      <a:solidFill>
                        <a:srgbClr val="002060"/>
                      </a:solidFill>
                    </a:lnT>
                    <a:lnB w="12700" cmpd="sng">
                      <a:solidFill>
                        <a:srgbClr val="00206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cs typeface="Arial" panose="020B0604020202020204" pitchFamily="34" charset="0"/>
                        </a:rPr>
                        <a:t>Solid-fuel rocket motor</a:t>
                      </a:r>
                    </a:p>
                  </a:txBody>
                  <a:tcPr marL="45720" marR="45720" anchor="ctr">
                    <a:lnL w="12700" cmpd="sng">
                      <a:solidFill>
                        <a:srgbClr val="002060"/>
                      </a:solidFill>
                    </a:lnL>
                    <a:lnR w="12700" cmpd="sng">
                      <a:solidFill>
                        <a:srgbClr val="002060"/>
                      </a:solidFill>
                    </a:lnR>
                    <a:lnT w="12700" cmpd="sng">
                      <a:solidFill>
                        <a:srgbClr val="002060"/>
                      </a:solidFill>
                    </a:lnT>
                    <a:lnB w="12700" cmpd="sng">
                      <a:solidFill>
                        <a:srgbClr val="00206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1625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100" dirty="0">
                          <a:latin typeface="Arial Narrow" panose="020B0606020202030204" pitchFamily="34" charset="0"/>
                          <a:cs typeface="Arial" panose="020B0604020202020204" pitchFamily="34" charset="0"/>
                        </a:rPr>
                        <a:t>Wingspan</a:t>
                      </a:r>
                    </a:p>
                  </a:txBody>
                  <a:tcPr marL="45720" marR="45720" anchor="ctr">
                    <a:lnL w="12700" cmpd="sng">
                      <a:solidFill>
                        <a:srgbClr val="002060"/>
                      </a:solidFill>
                    </a:lnL>
                    <a:lnR w="12700" cmpd="sng">
                      <a:solidFill>
                        <a:srgbClr val="002060"/>
                      </a:solidFill>
                    </a:lnR>
                    <a:lnT w="12700" cmpd="sng">
                      <a:solidFill>
                        <a:srgbClr val="002060"/>
                      </a:solidFill>
                    </a:lnT>
                    <a:lnB w="12700" cmpd="sng">
                      <a:solidFill>
                        <a:srgbClr val="00206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cs typeface="Arial" panose="020B0604020202020204" pitchFamily="34" charset="0"/>
                        </a:rPr>
                        <a:t>20.7 in (530 mm) AIM-120A/B</a:t>
                      </a:r>
                    </a:p>
                  </a:txBody>
                  <a:tcPr marL="45720" marR="45720" anchor="ctr">
                    <a:lnL w="12700" cmpd="sng">
                      <a:solidFill>
                        <a:srgbClr val="002060"/>
                      </a:solidFill>
                    </a:lnL>
                    <a:lnR w="12700" cmpd="sng">
                      <a:solidFill>
                        <a:srgbClr val="002060"/>
                      </a:solidFill>
                    </a:lnR>
                    <a:lnT w="12700" cmpd="sng">
                      <a:solidFill>
                        <a:srgbClr val="002060"/>
                      </a:solidFill>
                    </a:lnT>
                    <a:lnB w="12700" cmpd="sng">
                      <a:solidFill>
                        <a:srgbClr val="00206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1625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100" dirty="0">
                          <a:latin typeface="Arial Narrow" panose="020B0606020202030204" pitchFamily="34" charset="0"/>
                          <a:cs typeface="Arial" panose="020B0604020202020204" pitchFamily="34" charset="0"/>
                        </a:rPr>
                        <a:t>Operational Range</a:t>
                      </a:r>
                    </a:p>
                  </a:txBody>
                  <a:tcPr marL="45720" marR="45720" anchor="ctr">
                    <a:lnL w="12700" cmpd="sng">
                      <a:solidFill>
                        <a:srgbClr val="002060"/>
                      </a:solidFill>
                    </a:lnL>
                    <a:lnR w="12700" cmpd="sng">
                      <a:solidFill>
                        <a:srgbClr val="002060"/>
                      </a:solidFill>
                    </a:lnR>
                    <a:lnT w="12700" cmpd="sng">
                      <a:solidFill>
                        <a:srgbClr val="002060"/>
                      </a:solidFill>
                    </a:lnT>
                    <a:lnB w="12700" cmpd="sng">
                      <a:solidFill>
                        <a:srgbClr val="00206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100" dirty="0">
                          <a:latin typeface="Arial Narrow" panose="020B0606020202030204" pitchFamily="34" charset="0"/>
                          <a:cs typeface="Arial" panose="020B0604020202020204" pitchFamily="34" charset="0"/>
                        </a:rPr>
                        <a:t>• AIM-120A/B: 55–75 km (30–40 nmi)[3][4]</a:t>
                      </a:r>
                    </a:p>
                    <a:p>
                      <a:r>
                        <a:rPr lang="en-US" sz="1100" dirty="0">
                          <a:latin typeface="Arial Narrow" panose="020B0606020202030204" pitchFamily="34" charset="0"/>
                          <a:cs typeface="Arial" panose="020B0604020202020204" pitchFamily="34" charset="0"/>
                        </a:rPr>
                        <a:t>• AIM-120C-5: &gt;105 km (&gt;57 nmi)[5]</a:t>
                      </a:r>
                    </a:p>
                    <a:p>
                      <a:r>
                        <a:rPr lang="en-US" sz="1100" dirty="0">
                          <a:latin typeface="Arial Narrow" panose="020B0606020202030204" pitchFamily="34" charset="0"/>
                          <a:cs typeface="Arial" panose="020B0604020202020204" pitchFamily="34" charset="0"/>
                        </a:rPr>
                        <a:t>• AIM-120D (C-8): &gt;180 km (&gt;97 nmi)[6]</a:t>
                      </a:r>
                      <a:br>
                        <a:rPr lang="en-US" sz="1100" dirty="0">
                          <a:latin typeface="Arial Narrow" panose="020B0606020202030204" pitchFamily="34" charset="0"/>
                          <a:cs typeface="Arial" panose="020B0604020202020204" pitchFamily="34" charset="0"/>
                        </a:rPr>
                      </a:br>
                      <a:r>
                        <a:rPr lang="en-US" sz="1100" dirty="0">
                          <a:latin typeface="Arial Narrow" panose="020B0606020202030204" pitchFamily="34" charset="0"/>
                          <a:cs typeface="Arial" panose="020B0604020202020204" pitchFamily="34" charset="0"/>
                        </a:rPr>
                        <a:t>  [full citation needed]</a:t>
                      </a:r>
                    </a:p>
                  </a:txBody>
                  <a:tcPr marL="45720" marR="45720" anchor="ctr">
                    <a:lnL w="12700" cmpd="sng">
                      <a:solidFill>
                        <a:srgbClr val="002060"/>
                      </a:solidFill>
                    </a:lnL>
                    <a:lnR w="12700" cmpd="sng">
                      <a:solidFill>
                        <a:srgbClr val="002060"/>
                      </a:solidFill>
                    </a:lnR>
                    <a:lnT w="12700" cmpd="sng">
                      <a:solidFill>
                        <a:srgbClr val="002060"/>
                      </a:solidFill>
                    </a:lnT>
                    <a:lnB w="12700" cmpd="sng">
                      <a:solidFill>
                        <a:srgbClr val="00206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1625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100" dirty="0">
                          <a:latin typeface="Arial Narrow" panose="020B0606020202030204" pitchFamily="34" charset="0"/>
                          <a:cs typeface="Arial" panose="020B0604020202020204" pitchFamily="34" charset="0"/>
                        </a:rPr>
                        <a:t>Speed</a:t>
                      </a:r>
                    </a:p>
                  </a:txBody>
                  <a:tcPr marL="45720" marR="45720" anchor="ctr">
                    <a:lnL w="12700" cmpd="sng">
                      <a:solidFill>
                        <a:srgbClr val="002060"/>
                      </a:solidFill>
                    </a:lnL>
                    <a:lnR w="12700" cmpd="sng">
                      <a:solidFill>
                        <a:srgbClr val="002060"/>
                      </a:solidFill>
                    </a:lnR>
                    <a:lnT w="12700" cmpd="sng">
                      <a:solidFill>
                        <a:srgbClr val="002060"/>
                      </a:solidFill>
                    </a:lnT>
                    <a:lnB w="12700" cmpd="sng">
                      <a:solidFill>
                        <a:srgbClr val="00206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100" dirty="0">
                          <a:latin typeface="Arial Narrow" panose="020B0606020202030204" pitchFamily="34" charset="0"/>
                          <a:cs typeface="Arial" panose="020B0604020202020204" pitchFamily="34" charset="0"/>
                        </a:rPr>
                        <a:t>Mach 4 (4,900 km/h; 3,045 mph)</a:t>
                      </a:r>
                    </a:p>
                  </a:txBody>
                  <a:tcPr marL="45720" marR="45720" anchor="ctr">
                    <a:lnL w="12700" cmpd="sng">
                      <a:solidFill>
                        <a:srgbClr val="002060"/>
                      </a:solidFill>
                    </a:lnL>
                    <a:lnR w="12700" cmpd="sng">
                      <a:solidFill>
                        <a:srgbClr val="002060"/>
                      </a:solidFill>
                    </a:lnR>
                    <a:lnT w="12700" cmpd="sng">
                      <a:solidFill>
                        <a:srgbClr val="002060"/>
                      </a:solidFill>
                    </a:lnT>
                    <a:lnB w="12700" cmpd="sng">
                      <a:solidFill>
                        <a:srgbClr val="00206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1625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100" dirty="0">
                          <a:latin typeface="Arial Narrow" panose="020B0606020202030204" pitchFamily="34" charset="0"/>
                          <a:cs typeface="Arial" panose="020B0604020202020204" pitchFamily="34" charset="0"/>
                        </a:rPr>
                        <a:t>Guidance System</a:t>
                      </a:r>
                    </a:p>
                  </a:txBody>
                  <a:tcPr marL="45720" marR="45720" anchor="ctr">
                    <a:lnL w="12700" cmpd="sng">
                      <a:solidFill>
                        <a:srgbClr val="002060"/>
                      </a:solidFill>
                    </a:lnL>
                    <a:lnR w="12700" cmpd="sng">
                      <a:solidFill>
                        <a:srgbClr val="002060"/>
                      </a:solidFill>
                    </a:lnR>
                    <a:lnT w="12700" cmpd="sng">
                      <a:solidFill>
                        <a:srgbClr val="002060"/>
                      </a:solidFill>
                    </a:lnT>
                    <a:lnB w="12700" cmpd="sng">
                      <a:solidFill>
                        <a:srgbClr val="00206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cs typeface="Arial" panose="020B0604020202020204" pitchFamily="34" charset="0"/>
                        </a:rPr>
                        <a:t>Inertial guidance, terminal active</a:t>
                      </a:r>
                      <a:br>
                        <a:rPr lang="en-US" sz="1100" dirty="0">
                          <a:latin typeface="Arial Narrow" panose="020B0606020202030204" pitchFamily="34" charset="0"/>
                          <a:cs typeface="Arial" panose="020B0604020202020204" pitchFamily="34" charset="0"/>
                        </a:rPr>
                      </a:br>
                      <a:r>
                        <a:rPr lang="en-US" sz="1100" dirty="0">
                          <a:latin typeface="Arial Narrow" panose="020B0606020202030204" pitchFamily="34" charset="0"/>
                          <a:cs typeface="Arial" panose="020B0604020202020204" pitchFamily="34" charset="0"/>
                        </a:rPr>
                        <a:t>radar homing</a:t>
                      </a:r>
                    </a:p>
                  </a:txBody>
                  <a:tcPr marL="45720" marR="45720" anchor="ctr">
                    <a:lnL w="12700" cmpd="sng">
                      <a:solidFill>
                        <a:srgbClr val="002060"/>
                      </a:solidFill>
                    </a:lnL>
                    <a:lnR w="12700" cmpd="sng">
                      <a:solidFill>
                        <a:srgbClr val="002060"/>
                      </a:solidFill>
                    </a:lnR>
                    <a:lnT w="12700" cmpd="sng">
                      <a:solidFill>
                        <a:srgbClr val="002060"/>
                      </a:solidFill>
                    </a:lnT>
                    <a:lnB w="12700" cmpd="sng">
                      <a:solidFill>
                        <a:srgbClr val="00206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bl>
          </a:graphicData>
        </a:graphic>
      </p:graphicFrame>
      <p:sp>
        <p:nvSpPr>
          <p:cNvPr id="15" name="TextBox 14"/>
          <p:cNvSpPr txBox="1"/>
          <p:nvPr/>
        </p:nvSpPr>
        <p:spPr>
          <a:xfrm>
            <a:off x="8305800" y="3763909"/>
            <a:ext cx="6858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latin typeface="Arial Narrow" panose="020B0606020202030204" pitchFamily="34" charset="0"/>
                <a:ea typeface="+mn-ea"/>
                <a:cs typeface="Arial" panose="020B0604020202020204" pitchFamily="34" charset="0"/>
              </a:rPr>
              <a:t>(Source: Wikipedia)</a:t>
            </a:r>
          </a:p>
        </p:txBody>
      </p:sp>
      <p:grpSp>
        <p:nvGrpSpPr>
          <p:cNvPr id="36" name="Group 35"/>
          <p:cNvGrpSpPr/>
          <p:nvPr/>
        </p:nvGrpSpPr>
        <p:grpSpPr>
          <a:xfrm>
            <a:off x="5334000" y="838200"/>
            <a:ext cx="2938735" cy="1280160"/>
            <a:chOff x="5334000" y="838200"/>
            <a:chExt cx="2938735" cy="1280160"/>
          </a:xfrm>
        </p:grpSpPr>
        <p:pic>
          <p:nvPicPr>
            <p:cNvPr id="17" name="Picture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72463" y="838200"/>
              <a:ext cx="1700272" cy="1280160"/>
            </a:xfrm>
            <a:prstGeom prst="rect">
              <a:avLst/>
            </a:prstGeom>
            <a:ln>
              <a:solidFill>
                <a:srgbClr val="002060">
                  <a:lumMod val="65000"/>
                  <a:lumOff val="35000"/>
                </a:srgbClr>
              </a:solidFill>
            </a:ln>
            <a:effectLst>
              <a:glow rad="63500">
                <a:schemeClr val="accent4">
                  <a:satMod val="175000"/>
                  <a:alpha val="40000"/>
                </a:schemeClr>
              </a:glow>
            </a:effectLst>
          </p:spPr>
        </p:pic>
        <p:sp>
          <p:nvSpPr>
            <p:cNvPr id="18" name="TextBox 17"/>
            <p:cNvSpPr txBox="1"/>
            <p:nvPr/>
          </p:nvSpPr>
          <p:spPr>
            <a:xfrm>
              <a:off x="5334000" y="1425425"/>
              <a:ext cx="12954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2060"/>
                  </a:solidFill>
                  <a:effectLst/>
                  <a:uLnTx/>
                  <a:uFillTx/>
                  <a:latin typeface="Arial Black" panose="020B0A04020102020204" pitchFamily="34" charset="0"/>
                  <a:ea typeface="+mn-ea"/>
                  <a:cs typeface="Arial" panose="020B0604020202020204" pitchFamily="34" charset="0"/>
                </a:rPr>
                <a:t>AMRAAM</a:t>
              </a:r>
            </a:p>
          </p:txBody>
        </p:sp>
      </p:grpSp>
      <p:grpSp>
        <p:nvGrpSpPr>
          <p:cNvPr id="38" name="Group 37"/>
          <p:cNvGrpSpPr/>
          <p:nvPr/>
        </p:nvGrpSpPr>
        <p:grpSpPr>
          <a:xfrm>
            <a:off x="0" y="4274509"/>
            <a:ext cx="9144000" cy="2286000"/>
            <a:chOff x="0" y="4274509"/>
            <a:chExt cx="9144000" cy="2286000"/>
          </a:xfrm>
        </p:grpSpPr>
        <p:sp>
          <p:nvSpPr>
            <p:cNvPr id="12" name="Rectangle 11"/>
            <p:cNvSpPr/>
            <p:nvPr/>
          </p:nvSpPr>
          <p:spPr>
            <a:xfrm>
              <a:off x="0" y="4274509"/>
              <a:ext cx="9144000" cy="2286000"/>
            </a:xfrm>
            <a:prstGeom prst="rect">
              <a:avLst/>
            </a:prstGeom>
            <a:solidFill>
              <a:srgbClr val="CCFF9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pic>
          <p:nvPicPr>
            <p:cNvPr id="20" name="Picture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8467" y="4435622"/>
              <a:ext cx="3509963" cy="2006930"/>
            </a:xfrm>
            <a:prstGeom prst="rect">
              <a:avLst/>
            </a:prstGeom>
            <a:ln>
              <a:solidFill>
                <a:srgbClr val="002060">
                  <a:lumMod val="65000"/>
                  <a:lumOff val="35000"/>
                </a:srgbClr>
              </a:solidFill>
            </a:ln>
            <a:effectLst>
              <a:glow rad="63500">
                <a:schemeClr val="accent4">
                  <a:satMod val="175000"/>
                  <a:alpha val="40000"/>
                </a:schemeClr>
              </a:glow>
            </a:effectLst>
          </p:spPr>
        </p:pic>
        <p:sp>
          <p:nvSpPr>
            <p:cNvPr id="21" name="TextBox 20"/>
            <p:cNvSpPr txBox="1"/>
            <p:nvPr/>
          </p:nvSpPr>
          <p:spPr>
            <a:xfrm>
              <a:off x="2315849" y="4435622"/>
              <a:ext cx="1600200" cy="58477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2060"/>
                  </a:solidFill>
                  <a:effectLst/>
                  <a:uLnTx/>
                  <a:uFillTx/>
                  <a:latin typeface="Arial Black" panose="020B0A04020102020204" pitchFamily="34" charset="0"/>
                  <a:ea typeface="+mn-ea"/>
                  <a:cs typeface="Arial" panose="020B0604020202020204" pitchFamily="34" charset="0"/>
                </a:rPr>
                <a:t>AEGIS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2060"/>
                  </a:solidFill>
                  <a:effectLst/>
                  <a:uLnTx/>
                  <a:uFillTx/>
                  <a:latin typeface="Arial Black" panose="020B0A04020102020204" pitchFamily="34" charset="0"/>
                  <a:ea typeface="+mn-ea"/>
                  <a:cs typeface="Arial" panose="020B0604020202020204" pitchFamily="34" charset="0"/>
                </a:rPr>
                <a:t>DESTROYER</a:t>
              </a:r>
            </a:p>
          </p:txBody>
        </p:sp>
        <p:sp>
          <p:nvSpPr>
            <p:cNvPr id="31" name="Rectangle 30"/>
            <p:cNvSpPr/>
            <p:nvPr/>
          </p:nvSpPr>
          <p:spPr>
            <a:xfrm>
              <a:off x="5666267" y="4337814"/>
              <a:ext cx="1920240" cy="216187"/>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1" u="none" strike="noStrike" kern="0" cap="none" spc="0" normalizeH="0" baseline="0" noProof="0" dirty="0">
                  <a:ln>
                    <a:noFill/>
                  </a:ln>
                  <a:solidFill>
                    <a:srgbClr val="002060"/>
                  </a:solidFill>
                  <a:effectLst/>
                  <a:uLnTx/>
                  <a:uFillTx/>
                  <a:latin typeface="Arial"/>
                  <a:ea typeface="+mn-ea"/>
                  <a:cs typeface="+mn-cs"/>
                </a:rPr>
                <a:t>Deficiency</a:t>
              </a:r>
              <a:r>
                <a:rPr kumimoji="0" lang="en-US" sz="1800" b="0" i="1" u="none" strike="noStrike" kern="0" cap="none" spc="0" normalizeH="0" baseline="0" noProof="0" dirty="0">
                  <a:ln>
                    <a:noFill/>
                  </a:ln>
                  <a:solidFill>
                    <a:srgbClr val="002060"/>
                  </a:solidFill>
                  <a:effectLst/>
                  <a:uLnTx/>
                  <a:uFillTx/>
                  <a:latin typeface="Arial"/>
                  <a:ea typeface="+mn-ea"/>
                  <a:cs typeface="+mn-cs"/>
                </a:rPr>
                <a:t> Report</a:t>
              </a:r>
            </a:p>
          </p:txBody>
        </p:sp>
      </p:grpSp>
      <p:grpSp>
        <p:nvGrpSpPr>
          <p:cNvPr id="35" name="Group 34"/>
          <p:cNvGrpSpPr/>
          <p:nvPr/>
        </p:nvGrpSpPr>
        <p:grpSpPr>
          <a:xfrm>
            <a:off x="-47625" y="764483"/>
            <a:ext cx="5480682" cy="3510025"/>
            <a:chOff x="-47625" y="764483"/>
            <a:chExt cx="5480682" cy="3510025"/>
          </a:xfrm>
        </p:grpSpPr>
        <p:sp>
          <p:nvSpPr>
            <p:cNvPr id="22" name="Flowchart: Manual Input 21"/>
            <p:cNvSpPr/>
            <p:nvPr/>
          </p:nvSpPr>
          <p:spPr>
            <a:xfrm rot="16200000" flipV="1">
              <a:off x="961516" y="-197033"/>
              <a:ext cx="3510025" cy="5433057"/>
            </a:xfrm>
            <a:prstGeom prst="flowChartManualInput">
              <a:avLst/>
            </a:prstGeom>
            <a:solidFill>
              <a:srgbClr val="E36C09"/>
            </a:solidFill>
            <a:ln w="12700" cap="flat" cmpd="sng" algn="ctr">
              <a:noFill/>
              <a:prstDash val="solid"/>
            </a:ln>
            <a:effectLst/>
          </p:spPr>
          <p:txBody>
            <a:bodyPr rot="0" spcFirstLastPara="0" vertOverflow="overflow" horzOverflow="overflow" vert="vert270" wrap="square" lIns="91440" tIns="45720" rIns="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pic>
          <p:nvPicPr>
            <p:cNvPr id="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83667" y="896974"/>
              <a:ext cx="2251867" cy="1126382"/>
            </a:xfrm>
            <a:prstGeom prst="rect">
              <a:avLst/>
            </a:prstGeom>
            <a:ln>
              <a:solidFill>
                <a:srgbClr val="002060">
                  <a:lumMod val="65000"/>
                  <a:lumOff val="35000"/>
                </a:srgbClr>
              </a:solidFill>
            </a:ln>
            <a:effectLst>
              <a:glow rad="63500">
                <a:schemeClr val="accent4">
                  <a:satMod val="175000"/>
                  <a:alpha val="40000"/>
                </a:schemeClr>
              </a:glow>
            </a:effectLst>
            <a:extLst>
              <a:ext uri="{909E8E84-426E-40DD-AFC4-6F175D3DCCD1}">
                <a14:hiddenFill xmlns:a14="http://schemas.microsoft.com/office/drawing/2010/main">
                  <a:solidFill>
                    <a:schemeClr val="accent1"/>
                  </a:solidFill>
                </a14:hiddenFill>
              </a:ext>
            </a:extLst>
          </p:spPr>
        </p:pic>
        <p:sp>
          <p:nvSpPr>
            <p:cNvPr id="24" name="TextBox 23"/>
            <p:cNvSpPr txBox="1"/>
            <p:nvPr/>
          </p:nvSpPr>
          <p:spPr>
            <a:xfrm>
              <a:off x="-47625" y="901429"/>
              <a:ext cx="4566062" cy="33445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China is testing a new long-range,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air-to-air missile that could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thwart U.S. plans for air warfare</a:t>
              </a:r>
            </a:p>
            <a:p>
              <a:pPr marL="0" marR="0" lvl="0" indent="0" defTabSz="914400" eaLnBrk="1" fontAlgn="auto" latinLnBrk="0" hangingPunct="1">
                <a:lnSpc>
                  <a:spcPct val="100000"/>
                </a:lnSpc>
                <a:spcBef>
                  <a:spcPts val="0"/>
                </a:spcBef>
                <a:spcAft>
                  <a:spcPts val="0"/>
                </a:spcAft>
                <a:buClrTx/>
                <a:buSzTx/>
                <a:buFontTx/>
                <a:buNone/>
                <a:tabLst>
                  <a:tab pos="171450" algn="l"/>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hypersonic missile reaches can</a:t>
              </a:r>
            </a:p>
            <a:p>
              <a:pPr marL="0" marR="0" lvl="0" indent="0" defTabSz="914400" eaLnBrk="1" fontAlgn="auto" latinLnBrk="0" hangingPunct="1">
                <a:lnSpc>
                  <a:spcPct val="100000"/>
                </a:lnSpc>
                <a:spcBef>
                  <a:spcPts val="0"/>
                </a:spcBef>
                <a:spcAft>
                  <a:spcPts val="0"/>
                </a:spcAft>
                <a:buClrTx/>
                <a:buSzTx/>
                <a:buFontTx/>
                <a:buNone/>
                <a:tabLst>
                  <a:tab pos="171450" algn="l"/>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take down aircraft from 200 miles.</a:t>
              </a:r>
            </a:p>
            <a:p>
              <a:pPr marL="0" marR="0" lvl="0" indent="0" defTabSz="914400" eaLnBrk="1" fontAlgn="auto" latinLnBrk="0" hangingPunct="1">
                <a:lnSpc>
                  <a:spcPct val="100000"/>
                </a:lnSpc>
                <a:spcBef>
                  <a:spcPts val="0"/>
                </a:spcBef>
                <a:spcAft>
                  <a:spcPts val="0"/>
                </a:spcAft>
                <a:buClrTx/>
                <a:buSzTx/>
                <a:buFontTx/>
                <a:buNone/>
                <a:tabLst>
                  <a:tab pos="171450" algn="l"/>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J-16 carries two VLRAAM for a test firing.</a:t>
              </a:r>
            </a:p>
            <a:p>
              <a:pPr marL="0" marR="0" lvl="0" indent="0" defTabSz="914400" eaLnBrk="1" fontAlgn="auto" latinLnBrk="0" hangingPunct="1">
                <a:lnSpc>
                  <a:spcPct val="100000"/>
                </a:lnSpc>
                <a:spcBef>
                  <a:spcPts val="0"/>
                </a:spcBef>
                <a:spcAft>
                  <a:spcPts val="0"/>
                </a:spcAft>
                <a:buClrTx/>
                <a:buSzTx/>
                <a:buFontTx/>
                <a:buNone/>
                <a:tabLst>
                  <a:tab pos="171450" algn="l"/>
                </a:tabLst>
                <a:defRPr/>
              </a:pP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200"/>
                </a:spcAft>
                <a:buClrTx/>
                <a:buSzTx/>
                <a:buFontTx/>
                <a:buNone/>
                <a:tabLst>
                  <a:tab pos="114300" algn="l"/>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November 2016, a Chinese J-16 strike fighter test-fired a gigantic hypersonic missile, successfully destroying the target drone at a very long range.</a:t>
              </a:r>
            </a:p>
            <a:p>
              <a:pPr marL="0" marR="0" lvl="0" indent="0" defTabSz="914400" eaLnBrk="1" fontAlgn="auto" latinLnBrk="0" hangingPunct="1">
                <a:lnSpc>
                  <a:spcPct val="100000"/>
                </a:lnSpc>
                <a:spcBef>
                  <a:spcPts val="0"/>
                </a:spcBef>
                <a:spcAft>
                  <a:spcPts val="200"/>
                </a:spcAft>
                <a:buClrTx/>
                <a:buSzTx/>
                <a:buFontTx/>
                <a:buNone/>
                <a:tabLst>
                  <a:tab pos="114300" algn="l"/>
                </a:tabLst>
                <a:defRPr/>
              </a:pP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Looking at takeoff photos, we estimate the missile is about 28 percent of the length of the </a:t>
              </a:r>
              <a:b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J-16, which measures 22 meters (about 72 feet). The puts the missile at about 19 feet, and roughly 13 inches in diameter. The missile appears to have four tailfins. Reports are that the size would put into the category of a very long range air to air missile (VLRAAM) with ranges exceeding 300 km (roughly 186 miles), likely max out between </a:t>
              </a:r>
              <a:r>
                <a:rPr kumimoji="0" lang="en-US" sz="140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250 and 310 miles</a:t>
              </a:r>
              <a:r>
                <a:rPr kumimoji="0" lang="en-US" sz="80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a point of comparison, the smaller 13.8-foot, 15-inch-diameter Russian R-37 missile has a 249-mile range).</a:t>
              </a:r>
            </a:p>
            <a:p>
              <a:pPr marL="0" marR="0" lvl="0" indent="0" defTabSz="914400" eaLnBrk="1" fontAlgn="auto" latinLnBrk="0" hangingPunct="1">
                <a:lnSpc>
                  <a:spcPct val="100000"/>
                </a:lnSpc>
                <a:spcBef>
                  <a:spcPts val="0"/>
                </a:spcBef>
                <a:spcAft>
                  <a:spcPts val="200"/>
                </a:spcAft>
                <a:buClrTx/>
                <a:buSzTx/>
                <a:buFontTx/>
                <a:buNone/>
                <a:tabLst>
                  <a:tab pos="114300" algn="l"/>
                </a:tabLst>
                <a:defRPr/>
              </a:pP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This is a big deal: this missile would easily outrange any American (or other NATO) air-to-air missile. Additionally, the VLRAAM's powerful rocket engine will push it to</a:t>
              </a:r>
            </a:p>
            <a:p>
              <a:pPr marL="0" marR="0" lvl="0" indent="0" defTabSz="914400" eaLnBrk="1" fontAlgn="auto" latinLnBrk="0" hangingPunct="1">
                <a:lnSpc>
                  <a:spcPct val="100000"/>
                </a:lnSpc>
                <a:spcBef>
                  <a:spcPts val="0"/>
                </a:spcBef>
                <a:spcAft>
                  <a:spcPts val="200"/>
                </a:spcAft>
                <a:buClrTx/>
                <a:buSzTx/>
                <a:buFontTx/>
                <a:buNone/>
                <a:tabLst>
                  <a:tab pos="114300" algn="l"/>
                </a:tabLst>
                <a:defRPr/>
              </a:pPr>
              <a:r>
                <a:rPr kumimoji="0" lang="en-US" sz="140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Mach 6 speeds</a:t>
              </a: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which will increase the no escape zone (NEZ), that is the area where a target cannot outrun the missile, against even supersonic targets like stealth</a:t>
              </a:r>
            </a:p>
            <a:p>
              <a:pPr marL="0" marR="0" lvl="0" indent="0" defTabSz="914400" eaLnBrk="1" fontAlgn="auto" latinLnBrk="0" hangingPunct="1">
                <a:lnSpc>
                  <a:spcPct val="100000"/>
                </a:lnSpc>
                <a:spcBef>
                  <a:spcPts val="0"/>
                </a:spcBef>
                <a:spcAft>
                  <a:spcPts val="200"/>
                </a:spcAft>
                <a:buClrTx/>
                <a:buSzTx/>
                <a:buFontTx/>
                <a:buNone/>
                <a:tabLst>
                  <a:tab pos="114300" algn="l"/>
                </a:tabLst>
                <a:defRPr/>
              </a:pP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fighters. (</a:t>
              </a:r>
              <a:r>
                <a:rPr kumimoji="0" lang="fr-FR" sz="8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Source: Popular Science)</a:t>
              </a:r>
            </a:p>
          </p:txBody>
        </p:sp>
        <p:sp>
          <p:nvSpPr>
            <p:cNvPr id="27" name="TextBox 26"/>
            <p:cNvSpPr txBox="1"/>
            <p:nvPr/>
          </p:nvSpPr>
          <p:spPr>
            <a:xfrm>
              <a:off x="3745314" y="808264"/>
              <a:ext cx="116925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2060"/>
                  </a:solidFill>
                  <a:effectLst/>
                  <a:uLnTx/>
                  <a:uFillTx/>
                  <a:latin typeface="Arial Black" panose="020B0A04020102020204" pitchFamily="34" charset="0"/>
                  <a:ea typeface="+mn-ea"/>
                  <a:cs typeface="Arial" panose="020B0604020202020204" pitchFamily="34" charset="0"/>
                </a:rPr>
                <a:t>VLRAAM</a:t>
              </a:r>
            </a:p>
          </p:txBody>
        </p:sp>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9319" y="4743075"/>
            <a:ext cx="3874136" cy="1699477"/>
          </a:xfrm>
          <a:prstGeom prst="rect">
            <a:avLst/>
          </a:prstGeom>
        </p:spPr>
      </p:pic>
      <p:sp>
        <p:nvSpPr>
          <p:cNvPr id="7" name="TextBox 6"/>
          <p:cNvSpPr txBox="1"/>
          <p:nvPr/>
        </p:nvSpPr>
        <p:spPr>
          <a:xfrm>
            <a:off x="4689319" y="5177314"/>
            <a:ext cx="3874136" cy="830997"/>
          </a:xfrm>
          <a:prstGeom prst="rect">
            <a:avLst/>
          </a:prstGeom>
          <a:solidFill>
            <a:srgbClr val="C00000"/>
          </a:solidFill>
        </p:spPr>
        <p:txBody>
          <a:bodyPr wrap="square" rtlCol="0">
            <a:spAutoFit/>
          </a:bodyPr>
          <a:lstStyle/>
          <a:p>
            <a:r>
              <a:rPr lang="en-US" i="1" dirty="0">
                <a:solidFill>
                  <a:srgbClr val="002060"/>
                </a:solidFill>
              </a:rPr>
              <a:t>Simple problem….</a:t>
            </a:r>
          </a:p>
          <a:p>
            <a:endParaRPr lang="en-US" i="1" dirty="0">
              <a:solidFill>
                <a:srgbClr val="002060"/>
              </a:solidFill>
            </a:endParaRPr>
          </a:p>
          <a:p>
            <a:pPr algn="r"/>
            <a:r>
              <a:rPr lang="en-US" i="1" dirty="0">
                <a:solidFill>
                  <a:srgbClr val="002060"/>
                </a:solidFill>
              </a:rPr>
              <a:t>…impacted the whole network!</a:t>
            </a:r>
          </a:p>
        </p:txBody>
      </p:sp>
    </p:spTree>
    <p:extLst>
      <p:ext uri="{BB962C8B-B14F-4D97-AF65-F5344CB8AC3E}">
        <p14:creationId xmlns:p14="http://schemas.microsoft.com/office/powerpoint/2010/main" val="429115531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Warfighting Has Changed</a:t>
            </a:r>
          </a:p>
        </p:txBody>
      </p:sp>
      <p:grpSp>
        <p:nvGrpSpPr>
          <p:cNvPr id="40" name="Group 39"/>
          <p:cNvGrpSpPr/>
          <p:nvPr/>
        </p:nvGrpSpPr>
        <p:grpSpPr>
          <a:xfrm>
            <a:off x="4213860" y="3086549"/>
            <a:ext cx="4618370" cy="2577739"/>
            <a:chOff x="-74864" y="2674535"/>
            <a:chExt cx="4217096" cy="2337501"/>
          </a:xfrm>
        </p:grpSpPr>
        <p:graphicFrame>
          <p:nvGraphicFramePr>
            <p:cNvPr id="41" name="Diagram 40"/>
            <p:cNvGraphicFramePr/>
            <p:nvPr>
              <p:extLst/>
            </p:nvPr>
          </p:nvGraphicFramePr>
          <p:xfrm>
            <a:off x="976998" y="3139017"/>
            <a:ext cx="2938865"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2" name="TextBox 41"/>
            <p:cNvSpPr txBox="1"/>
            <p:nvPr/>
          </p:nvSpPr>
          <p:spPr>
            <a:xfrm>
              <a:off x="1158132" y="2674535"/>
              <a:ext cx="2454704" cy="334904"/>
            </a:xfrm>
            <a:prstGeom prst="rect">
              <a:avLst/>
            </a:prstGeom>
            <a:noFill/>
          </p:spPr>
          <p:txBody>
            <a:bodyPr wrap="square" lIns="91432" tIns="45716" rIns="91432"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2060"/>
                  </a:solidFill>
                  <a:effectLst/>
                  <a:uLnTx/>
                  <a:uFillTx/>
                  <a:latin typeface="Arial"/>
                  <a:ea typeface="MS PGothic" pitchFamily="34" charset="-128"/>
                  <a:cs typeface="+mn-cs"/>
                </a:rPr>
                <a:t>How We Fight – Today</a:t>
              </a:r>
            </a:p>
          </p:txBody>
        </p:sp>
        <p:cxnSp>
          <p:nvCxnSpPr>
            <p:cNvPr id="43" name="Straight Connector 42"/>
            <p:cNvCxnSpPr/>
            <p:nvPr/>
          </p:nvCxnSpPr>
          <p:spPr>
            <a:xfrm>
              <a:off x="1331977" y="3657600"/>
              <a:ext cx="256032" cy="0"/>
            </a:xfrm>
            <a:prstGeom prst="line">
              <a:avLst/>
            </a:prstGeom>
            <a:noFill/>
            <a:ln w="25400" cap="flat" cmpd="sng" algn="ctr">
              <a:solidFill>
                <a:srgbClr val="FF0000"/>
              </a:solidFill>
              <a:prstDash val="solid"/>
            </a:ln>
            <a:effectLst/>
          </p:spPr>
        </p:cxnSp>
        <p:sp>
          <p:nvSpPr>
            <p:cNvPr id="44" name="TextBox 43"/>
            <p:cNvSpPr txBox="1"/>
            <p:nvPr/>
          </p:nvSpPr>
          <p:spPr>
            <a:xfrm>
              <a:off x="-74864" y="3817475"/>
              <a:ext cx="1012840" cy="279085"/>
            </a:xfrm>
            <a:prstGeom prst="rect">
              <a:avLst/>
            </a:prstGeom>
            <a:noFill/>
          </p:spPr>
          <p:txBody>
            <a:bodyPr wrap="square" lIns="91432" tIns="45716" rIns="91432" bIns="45716"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2060"/>
                  </a:solidFill>
                  <a:effectLst/>
                  <a:uLnTx/>
                  <a:uFillTx/>
                  <a:latin typeface="Arial"/>
                  <a:ea typeface="MS PGothic" pitchFamily="34" charset="-128"/>
                  <a:cs typeface="+mn-cs"/>
                </a:rPr>
                <a:t>F/A-18</a:t>
              </a:r>
            </a:p>
          </p:txBody>
        </p:sp>
        <p:cxnSp>
          <p:nvCxnSpPr>
            <p:cNvPr id="45" name="Straight Connector 44"/>
            <p:cNvCxnSpPr/>
            <p:nvPr/>
          </p:nvCxnSpPr>
          <p:spPr>
            <a:xfrm>
              <a:off x="1810512" y="3657600"/>
              <a:ext cx="256032" cy="286089"/>
            </a:xfrm>
            <a:prstGeom prst="line">
              <a:avLst/>
            </a:prstGeom>
            <a:noFill/>
            <a:ln w="25400" cap="flat" cmpd="sng" algn="ctr">
              <a:solidFill>
                <a:srgbClr val="FF0000"/>
              </a:solidFill>
              <a:prstDash val="solid"/>
            </a:ln>
            <a:effectLst/>
          </p:spPr>
        </p:cxnSp>
        <p:cxnSp>
          <p:nvCxnSpPr>
            <p:cNvPr id="46" name="Straight Connector 45"/>
            <p:cNvCxnSpPr/>
            <p:nvPr/>
          </p:nvCxnSpPr>
          <p:spPr>
            <a:xfrm>
              <a:off x="2286001" y="3943689"/>
              <a:ext cx="256032" cy="0"/>
            </a:xfrm>
            <a:prstGeom prst="line">
              <a:avLst/>
            </a:prstGeom>
            <a:noFill/>
            <a:ln w="25400" cap="flat" cmpd="sng" algn="ctr">
              <a:solidFill>
                <a:srgbClr val="FF0000"/>
              </a:solidFill>
              <a:prstDash val="solid"/>
            </a:ln>
            <a:effectLst/>
          </p:spPr>
        </p:cxnSp>
        <p:cxnSp>
          <p:nvCxnSpPr>
            <p:cNvPr id="47" name="Straight Connector 46"/>
            <p:cNvCxnSpPr/>
            <p:nvPr/>
          </p:nvCxnSpPr>
          <p:spPr>
            <a:xfrm flipV="1">
              <a:off x="3352707" y="3682087"/>
              <a:ext cx="179926" cy="532742"/>
            </a:xfrm>
            <a:prstGeom prst="line">
              <a:avLst/>
            </a:prstGeom>
            <a:noFill/>
            <a:ln w="25400" cap="flat" cmpd="sng" algn="ctr">
              <a:solidFill>
                <a:srgbClr val="FF0000"/>
              </a:solidFill>
              <a:prstDash val="solid"/>
            </a:ln>
            <a:effectLst/>
          </p:spPr>
        </p:cxnSp>
        <p:sp>
          <p:nvSpPr>
            <p:cNvPr id="48" name="TextBox 47"/>
            <p:cNvSpPr txBox="1"/>
            <p:nvPr/>
          </p:nvSpPr>
          <p:spPr>
            <a:xfrm>
              <a:off x="267654" y="4537586"/>
              <a:ext cx="3874578" cy="474450"/>
            </a:xfrm>
            <a:prstGeom prst="rect">
              <a:avLst/>
            </a:prstGeom>
            <a:noFill/>
          </p:spPr>
          <p:txBody>
            <a:bodyPr wrap="square" lIns="91432" tIns="45716" rIns="91432"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2060"/>
                  </a:solidFill>
                  <a:effectLst/>
                  <a:uLnTx/>
                  <a:uFillTx/>
                  <a:latin typeface="Arial"/>
                  <a:ea typeface="MS PGothic" pitchFamily="34" charset="-128"/>
                  <a:cs typeface="+mn-cs"/>
                </a:rPr>
                <a:t>Example: Multiple Platforms performing Mission Tasks in an Integrated Fashion</a:t>
              </a:r>
            </a:p>
          </p:txBody>
        </p:sp>
        <p:sp>
          <p:nvSpPr>
            <p:cNvPr id="49" name="TextBox 48"/>
            <p:cNvSpPr txBox="1"/>
            <p:nvPr/>
          </p:nvSpPr>
          <p:spPr>
            <a:xfrm>
              <a:off x="-74864" y="3508248"/>
              <a:ext cx="1012840" cy="279085"/>
            </a:xfrm>
            <a:prstGeom prst="rect">
              <a:avLst/>
            </a:prstGeom>
            <a:noFill/>
          </p:spPr>
          <p:txBody>
            <a:bodyPr wrap="square" lIns="91432" tIns="45716" rIns="91432" bIns="45716"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2060"/>
                  </a:solidFill>
                  <a:effectLst/>
                  <a:uLnTx/>
                  <a:uFillTx/>
                  <a:latin typeface="Arial"/>
                  <a:ea typeface="MS PGothic" pitchFamily="34" charset="-128"/>
                  <a:cs typeface="+mn-cs"/>
                </a:rPr>
                <a:t>E-2</a:t>
              </a:r>
            </a:p>
          </p:txBody>
        </p:sp>
        <p:sp>
          <p:nvSpPr>
            <p:cNvPr id="50" name="TextBox 49"/>
            <p:cNvSpPr txBox="1"/>
            <p:nvPr/>
          </p:nvSpPr>
          <p:spPr>
            <a:xfrm>
              <a:off x="-74863" y="4088614"/>
              <a:ext cx="1012840" cy="279085"/>
            </a:xfrm>
            <a:prstGeom prst="rect">
              <a:avLst/>
            </a:prstGeom>
            <a:noFill/>
          </p:spPr>
          <p:txBody>
            <a:bodyPr wrap="square" lIns="91432" tIns="45716" rIns="91432" bIns="45716"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2060"/>
                  </a:solidFill>
                  <a:effectLst/>
                  <a:uLnTx/>
                  <a:uFillTx/>
                  <a:latin typeface="Arial"/>
                  <a:ea typeface="MS PGothic" pitchFamily="34" charset="-128"/>
                  <a:cs typeface="+mn-cs"/>
                </a:rPr>
                <a:t>Weapon</a:t>
              </a:r>
            </a:p>
          </p:txBody>
        </p:sp>
        <p:cxnSp>
          <p:nvCxnSpPr>
            <p:cNvPr id="51" name="Straight Connector 50"/>
            <p:cNvCxnSpPr/>
            <p:nvPr/>
          </p:nvCxnSpPr>
          <p:spPr>
            <a:xfrm>
              <a:off x="2807208" y="3953044"/>
              <a:ext cx="256032" cy="286089"/>
            </a:xfrm>
            <a:prstGeom prst="line">
              <a:avLst/>
            </a:prstGeom>
            <a:noFill/>
            <a:ln w="25400" cap="flat" cmpd="sng" algn="ctr">
              <a:solidFill>
                <a:srgbClr val="FF0000"/>
              </a:solidFill>
              <a:prstDash val="solid"/>
            </a:ln>
            <a:effectLst/>
          </p:spPr>
        </p:cxnSp>
      </p:grpSp>
      <p:sp>
        <p:nvSpPr>
          <p:cNvPr id="52" name="TextBox 51"/>
          <p:cNvSpPr txBox="1"/>
          <p:nvPr/>
        </p:nvSpPr>
        <p:spPr>
          <a:xfrm>
            <a:off x="3960463" y="3654544"/>
            <a:ext cx="503971" cy="276991"/>
          </a:xfrm>
          <a:prstGeom prst="rect">
            <a:avLst/>
          </a:prstGeom>
          <a:noFill/>
          <a:ln>
            <a:noFill/>
          </a:ln>
        </p:spPr>
        <p:txBody>
          <a:bodyPr wrap="square" lIns="91432" tIns="45716" rIns="91432"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2060"/>
                </a:solidFill>
                <a:effectLst/>
                <a:uLnTx/>
                <a:uFillTx/>
                <a:latin typeface="Arial"/>
                <a:ea typeface="MS PGothic" pitchFamily="34" charset="-128"/>
                <a:cs typeface="+mn-cs"/>
              </a:rPr>
              <a:t>00’s</a:t>
            </a:r>
          </a:p>
        </p:txBody>
      </p:sp>
      <p:sp>
        <p:nvSpPr>
          <p:cNvPr id="53" name="TextBox 52"/>
          <p:cNvSpPr txBox="1"/>
          <p:nvPr/>
        </p:nvSpPr>
        <p:spPr>
          <a:xfrm>
            <a:off x="3118191" y="3654544"/>
            <a:ext cx="503971" cy="276991"/>
          </a:xfrm>
          <a:prstGeom prst="rect">
            <a:avLst/>
          </a:prstGeom>
          <a:noFill/>
          <a:ln>
            <a:noFill/>
          </a:ln>
        </p:spPr>
        <p:txBody>
          <a:bodyPr wrap="square" lIns="91432" tIns="45716" rIns="91432"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2060"/>
                </a:solidFill>
                <a:effectLst/>
                <a:uLnTx/>
                <a:uFillTx/>
                <a:latin typeface="Arial"/>
                <a:ea typeface="MS PGothic" pitchFamily="34" charset="-128"/>
                <a:cs typeface="+mn-cs"/>
              </a:rPr>
              <a:t>90’s</a:t>
            </a:r>
          </a:p>
        </p:txBody>
      </p:sp>
      <p:sp>
        <p:nvSpPr>
          <p:cNvPr id="54" name="TextBox 53"/>
          <p:cNvSpPr txBox="1"/>
          <p:nvPr/>
        </p:nvSpPr>
        <p:spPr>
          <a:xfrm>
            <a:off x="2275918" y="3654544"/>
            <a:ext cx="503971" cy="276991"/>
          </a:xfrm>
          <a:prstGeom prst="rect">
            <a:avLst/>
          </a:prstGeom>
          <a:noFill/>
          <a:ln>
            <a:noFill/>
          </a:ln>
        </p:spPr>
        <p:txBody>
          <a:bodyPr wrap="square" lIns="91432" tIns="45716" rIns="91432"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2060"/>
                </a:solidFill>
                <a:effectLst/>
                <a:uLnTx/>
                <a:uFillTx/>
                <a:latin typeface="Arial"/>
                <a:ea typeface="MS PGothic" pitchFamily="34" charset="-128"/>
                <a:cs typeface="+mn-cs"/>
              </a:rPr>
              <a:t>80’s</a:t>
            </a:r>
          </a:p>
        </p:txBody>
      </p:sp>
      <p:sp>
        <p:nvSpPr>
          <p:cNvPr id="55" name="TextBox 54"/>
          <p:cNvSpPr txBox="1"/>
          <p:nvPr/>
        </p:nvSpPr>
        <p:spPr>
          <a:xfrm>
            <a:off x="1433645" y="3654544"/>
            <a:ext cx="503971" cy="276991"/>
          </a:xfrm>
          <a:prstGeom prst="rect">
            <a:avLst/>
          </a:prstGeom>
          <a:noFill/>
          <a:ln>
            <a:noFill/>
          </a:ln>
        </p:spPr>
        <p:txBody>
          <a:bodyPr wrap="square" lIns="91432" tIns="45716" rIns="91432"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2060"/>
                </a:solidFill>
                <a:effectLst/>
                <a:uLnTx/>
                <a:uFillTx/>
                <a:latin typeface="Arial"/>
                <a:ea typeface="MS PGothic" pitchFamily="34" charset="-128"/>
                <a:cs typeface="+mn-cs"/>
              </a:rPr>
              <a:t>70’s</a:t>
            </a:r>
          </a:p>
        </p:txBody>
      </p:sp>
      <p:sp>
        <p:nvSpPr>
          <p:cNvPr id="56" name="TextBox 55"/>
          <p:cNvSpPr txBox="1"/>
          <p:nvPr/>
        </p:nvSpPr>
        <p:spPr>
          <a:xfrm>
            <a:off x="591372" y="3654544"/>
            <a:ext cx="503971" cy="276991"/>
          </a:xfrm>
          <a:prstGeom prst="rect">
            <a:avLst/>
          </a:prstGeom>
          <a:noFill/>
          <a:ln>
            <a:noFill/>
          </a:ln>
        </p:spPr>
        <p:txBody>
          <a:bodyPr wrap="square" lIns="91432" tIns="45716" rIns="91432"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2060"/>
                </a:solidFill>
                <a:effectLst/>
                <a:uLnTx/>
                <a:uFillTx/>
                <a:latin typeface="Arial"/>
                <a:ea typeface="MS PGothic" pitchFamily="34" charset="-128"/>
                <a:cs typeface="+mn-cs"/>
              </a:rPr>
              <a:t>60’s</a:t>
            </a:r>
          </a:p>
        </p:txBody>
      </p:sp>
      <p:sp>
        <p:nvSpPr>
          <p:cNvPr id="57" name="TextBox 56"/>
          <p:cNvSpPr txBox="1"/>
          <p:nvPr/>
        </p:nvSpPr>
        <p:spPr>
          <a:xfrm>
            <a:off x="2103179" y="2999695"/>
            <a:ext cx="822960" cy="457200"/>
          </a:xfrm>
          <a:prstGeom prst="rect">
            <a:avLst/>
          </a:prstGeom>
          <a:solidFill>
            <a:srgbClr val="8DB3E2">
              <a:lumMod val="75000"/>
            </a:srgbClr>
          </a:solidFill>
          <a:ln>
            <a:solidFill>
              <a:sysClr val="window" lastClr="FFFFFF">
                <a:lumMod val="65000"/>
              </a:sysClr>
            </a:solidFill>
          </a:ln>
        </p:spPr>
        <p:txBody>
          <a:bodyPr wrap="square" lIns="91432" tIns="45716" rIns="91432" bIns="4571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latin typeface="Arial"/>
                <a:ea typeface="MS PGothic" pitchFamily="34" charset="-128"/>
                <a:cs typeface="+mn-cs"/>
              </a:rPr>
              <a:t>TACTICS</a:t>
            </a:r>
          </a:p>
        </p:txBody>
      </p:sp>
      <p:sp>
        <p:nvSpPr>
          <p:cNvPr id="58" name="TextBox 57"/>
          <p:cNvSpPr txBox="1"/>
          <p:nvPr/>
        </p:nvSpPr>
        <p:spPr>
          <a:xfrm>
            <a:off x="2103178" y="2546785"/>
            <a:ext cx="822960" cy="457200"/>
          </a:xfrm>
          <a:prstGeom prst="rect">
            <a:avLst/>
          </a:prstGeom>
          <a:solidFill>
            <a:srgbClr val="76923C">
              <a:lumMod val="40000"/>
              <a:lumOff val="60000"/>
            </a:srgbClr>
          </a:solidFill>
          <a:ln>
            <a:solidFill>
              <a:sysClr val="window" lastClr="FFFFFF">
                <a:lumMod val="65000"/>
              </a:sysClr>
            </a:solidFill>
          </a:ln>
        </p:spPr>
        <p:txBody>
          <a:bodyPr wrap="square" lIns="91432" tIns="45716" rIns="91432" bIns="4571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latin typeface="Arial"/>
                <a:ea typeface="MS PGothic" pitchFamily="34" charset="-128"/>
                <a:cs typeface="+mn-cs"/>
              </a:rPr>
              <a:t>Digital FBW A/C</a:t>
            </a:r>
          </a:p>
        </p:txBody>
      </p:sp>
      <p:sp>
        <p:nvSpPr>
          <p:cNvPr id="59" name="TextBox 58"/>
          <p:cNvSpPr txBox="1"/>
          <p:nvPr/>
        </p:nvSpPr>
        <p:spPr>
          <a:xfrm>
            <a:off x="2103179" y="2091242"/>
            <a:ext cx="822960" cy="457200"/>
          </a:xfrm>
          <a:prstGeom prst="rect">
            <a:avLst/>
          </a:prstGeom>
          <a:solidFill>
            <a:srgbClr val="8DB3E2">
              <a:lumMod val="40000"/>
              <a:lumOff val="60000"/>
            </a:srgbClr>
          </a:solidFill>
          <a:ln>
            <a:solidFill>
              <a:sysClr val="window" lastClr="FFFFFF">
                <a:lumMod val="65000"/>
              </a:sysClr>
            </a:solidFill>
          </a:ln>
        </p:spPr>
        <p:txBody>
          <a:bodyPr wrap="square" lIns="91432" tIns="45716" rIns="91432" bIns="4571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latin typeface="Arial"/>
                <a:ea typeface="MS PGothic" pitchFamily="34" charset="-128"/>
                <a:cs typeface="+mn-cs"/>
              </a:rPr>
              <a:t>Multi-Role A/C</a:t>
            </a:r>
          </a:p>
        </p:txBody>
      </p:sp>
      <p:sp>
        <p:nvSpPr>
          <p:cNvPr id="60" name="TextBox 59"/>
          <p:cNvSpPr txBox="1"/>
          <p:nvPr/>
        </p:nvSpPr>
        <p:spPr>
          <a:xfrm>
            <a:off x="1277332" y="2999695"/>
            <a:ext cx="822960" cy="457200"/>
          </a:xfrm>
          <a:prstGeom prst="rect">
            <a:avLst/>
          </a:prstGeom>
          <a:solidFill>
            <a:srgbClr val="8DB3E2">
              <a:lumMod val="75000"/>
            </a:srgbClr>
          </a:solidFill>
          <a:ln>
            <a:solidFill>
              <a:sysClr val="window" lastClr="FFFFFF">
                <a:lumMod val="65000"/>
              </a:sysClr>
            </a:solidFill>
          </a:ln>
        </p:spPr>
        <p:txBody>
          <a:bodyPr wrap="square" lIns="91432" tIns="45716" rIns="91432" bIns="4571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latin typeface="Arial"/>
                <a:ea typeface="MS PGothic" pitchFamily="34" charset="-128"/>
                <a:cs typeface="+mn-cs"/>
              </a:rPr>
              <a:t>TACTICS</a:t>
            </a:r>
          </a:p>
        </p:txBody>
      </p:sp>
      <p:sp>
        <p:nvSpPr>
          <p:cNvPr id="61" name="TextBox 60"/>
          <p:cNvSpPr txBox="1"/>
          <p:nvPr/>
        </p:nvSpPr>
        <p:spPr>
          <a:xfrm>
            <a:off x="1277331" y="2546785"/>
            <a:ext cx="822960" cy="457200"/>
          </a:xfrm>
          <a:prstGeom prst="rect">
            <a:avLst/>
          </a:prstGeom>
          <a:solidFill>
            <a:srgbClr val="76923C">
              <a:lumMod val="40000"/>
              <a:lumOff val="60000"/>
            </a:srgbClr>
          </a:solidFill>
          <a:ln>
            <a:solidFill>
              <a:sysClr val="window" lastClr="FFFFFF">
                <a:lumMod val="65000"/>
              </a:sysClr>
            </a:solidFill>
          </a:ln>
        </p:spPr>
        <p:txBody>
          <a:bodyPr wrap="square" lIns="91432" tIns="45716" rIns="91432" bIns="4571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latin typeface="Arial"/>
                <a:ea typeface="MS PGothic" pitchFamily="34" charset="-128"/>
                <a:cs typeface="+mn-cs"/>
              </a:rPr>
              <a:t>Digital FBW A/C</a:t>
            </a:r>
          </a:p>
        </p:txBody>
      </p:sp>
      <p:sp>
        <p:nvSpPr>
          <p:cNvPr id="62" name="TextBox 61"/>
          <p:cNvSpPr txBox="1"/>
          <p:nvPr/>
        </p:nvSpPr>
        <p:spPr>
          <a:xfrm>
            <a:off x="3747136" y="2999695"/>
            <a:ext cx="822960" cy="457200"/>
          </a:xfrm>
          <a:prstGeom prst="rect">
            <a:avLst/>
          </a:prstGeom>
          <a:solidFill>
            <a:srgbClr val="8DB3E2">
              <a:lumMod val="75000"/>
            </a:srgbClr>
          </a:solidFill>
          <a:ln>
            <a:solidFill>
              <a:sysClr val="window" lastClr="FFFFFF">
                <a:lumMod val="65000"/>
              </a:sysClr>
            </a:solidFill>
          </a:ln>
        </p:spPr>
        <p:txBody>
          <a:bodyPr wrap="square" lIns="91432" tIns="45716" rIns="91432" bIns="4571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latin typeface="Arial"/>
                <a:ea typeface="MS PGothic" pitchFamily="34" charset="-128"/>
                <a:cs typeface="+mn-cs"/>
              </a:rPr>
              <a:t>TACTICS</a:t>
            </a:r>
          </a:p>
        </p:txBody>
      </p:sp>
      <p:sp>
        <p:nvSpPr>
          <p:cNvPr id="63" name="TextBox 62"/>
          <p:cNvSpPr txBox="1"/>
          <p:nvPr/>
        </p:nvSpPr>
        <p:spPr>
          <a:xfrm>
            <a:off x="3747135" y="2546785"/>
            <a:ext cx="822960" cy="457200"/>
          </a:xfrm>
          <a:prstGeom prst="rect">
            <a:avLst/>
          </a:prstGeom>
          <a:solidFill>
            <a:srgbClr val="76923C">
              <a:lumMod val="40000"/>
              <a:lumOff val="60000"/>
            </a:srgbClr>
          </a:solidFill>
          <a:ln>
            <a:solidFill>
              <a:sysClr val="window" lastClr="FFFFFF">
                <a:lumMod val="65000"/>
              </a:sysClr>
            </a:solidFill>
          </a:ln>
        </p:spPr>
        <p:txBody>
          <a:bodyPr wrap="square" lIns="91432" tIns="45716" rIns="91432" bIns="4571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latin typeface="Arial"/>
                <a:ea typeface="MS PGothic" pitchFamily="34" charset="-128"/>
                <a:cs typeface="+mn-cs"/>
              </a:rPr>
              <a:t>Digital FBW A/C</a:t>
            </a:r>
          </a:p>
        </p:txBody>
      </p:sp>
      <p:sp>
        <p:nvSpPr>
          <p:cNvPr id="64" name="TextBox 63"/>
          <p:cNvSpPr txBox="1"/>
          <p:nvPr/>
        </p:nvSpPr>
        <p:spPr>
          <a:xfrm>
            <a:off x="3747136" y="2091242"/>
            <a:ext cx="822960" cy="457200"/>
          </a:xfrm>
          <a:prstGeom prst="rect">
            <a:avLst/>
          </a:prstGeom>
          <a:solidFill>
            <a:srgbClr val="8DB3E2">
              <a:lumMod val="40000"/>
              <a:lumOff val="60000"/>
            </a:srgbClr>
          </a:solidFill>
          <a:ln>
            <a:solidFill>
              <a:sysClr val="window" lastClr="FFFFFF">
                <a:lumMod val="65000"/>
              </a:sysClr>
            </a:solidFill>
          </a:ln>
        </p:spPr>
        <p:txBody>
          <a:bodyPr wrap="square" lIns="91432" tIns="45716" rIns="91432" bIns="4571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latin typeface="Arial"/>
                <a:ea typeface="MS PGothic" pitchFamily="34" charset="-128"/>
                <a:cs typeface="+mn-cs"/>
              </a:rPr>
              <a:t>Multi-Role A/C</a:t>
            </a:r>
          </a:p>
        </p:txBody>
      </p:sp>
      <p:sp>
        <p:nvSpPr>
          <p:cNvPr id="65" name="TextBox 64"/>
          <p:cNvSpPr txBox="1"/>
          <p:nvPr/>
        </p:nvSpPr>
        <p:spPr>
          <a:xfrm>
            <a:off x="3747136" y="1629657"/>
            <a:ext cx="822960" cy="457200"/>
          </a:xfrm>
          <a:prstGeom prst="rect">
            <a:avLst/>
          </a:prstGeom>
          <a:solidFill>
            <a:srgbClr val="FFFF99"/>
          </a:solidFill>
          <a:ln>
            <a:solidFill>
              <a:sysClr val="window" lastClr="FFFFFF">
                <a:lumMod val="65000"/>
              </a:sysClr>
            </a:solidFill>
          </a:ln>
        </p:spPr>
        <p:txBody>
          <a:bodyPr wrap="square" lIns="91432" tIns="45716" rIns="91432" bIns="4571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latin typeface="Arial"/>
                <a:ea typeface="MS PGothic" pitchFamily="34" charset="-128"/>
                <a:cs typeface="+mn-cs"/>
              </a:rPr>
              <a:t>Digital </a:t>
            </a:r>
            <a:r>
              <a:rPr kumimoji="0" lang="en-US" sz="1000" b="0" i="0" u="none" strike="noStrike" kern="0" cap="none" spc="0" normalizeH="0" baseline="0" noProof="0" dirty="0" err="1">
                <a:ln>
                  <a:noFill/>
                </a:ln>
                <a:solidFill>
                  <a:srgbClr val="002060"/>
                </a:solidFill>
                <a:effectLst/>
                <a:uLnTx/>
                <a:uFillTx/>
                <a:latin typeface="Arial"/>
                <a:ea typeface="MS PGothic" pitchFamily="34" charset="-128"/>
                <a:cs typeface="+mn-cs"/>
              </a:rPr>
              <a:t>Wpns</a:t>
            </a:r>
            <a:endParaRPr kumimoji="0" lang="en-US" sz="1000" b="0" i="0" u="none" strike="noStrike" kern="0" cap="none" spc="0" normalizeH="0" baseline="0" noProof="0" dirty="0">
              <a:ln>
                <a:noFill/>
              </a:ln>
              <a:solidFill>
                <a:srgbClr val="002060"/>
              </a:solidFill>
              <a:effectLst/>
              <a:uLnTx/>
              <a:uFillTx/>
              <a:latin typeface="Arial"/>
              <a:ea typeface="MS PGothic" pitchFamily="34" charset="-128"/>
              <a:cs typeface="+mn-cs"/>
            </a:endParaRPr>
          </a:p>
        </p:txBody>
      </p:sp>
      <p:sp>
        <p:nvSpPr>
          <p:cNvPr id="66" name="TextBox 65"/>
          <p:cNvSpPr txBox="1"/>
          <p:nvPr/>
        </p:nvSpPr>
        <p:spPr>
          <a:xfrm>
            <a:off x="3747136" y="1174113"/>
            <a:ext cx="822960" cy="457200"/>
          </a:xfrm>
          <a:prstGeom prst="rect">
            <a:avLst/>
          </a:prstGeom>
          <a:solidFill>
            <a:srgbClr val="5F497A">
              <a:lumMod val="40000"/>
              <a:lumOff val="60000"/>
            </a:srgbClr>
          </a:solidFill>
          <a:ln>
            <a:solidFill>
              <a:sysClr val="window" lastClr="FFFFFF">
                <a:lumMod val="65000"/>
              </a:sysClr>
            </a:solidFill>
          </a:ln>
        </p:spPr>
        <p:txBody>
          <a:bodyPr wrap="square" lIns="91432" tIns="45716" rIns="91432" bIns="4571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latin typeface="Arial"/>
                <a:ea typeface="MS PGothic" pitchFamily="34" charset="-128"/>
                <a:cs typeface="+mn-cs"/>
              </a:rPr>
              <a:t>Network Centric</a:t>
            </a:r>
          </a:p>
        </p:txBody>
      </p:sp>
      <p:sp>
        <p:nvSpPr>
          <p:cNvPr id="67" name="TextBox 66"/>
          <p:cNvSpPr txBox="1"/>
          <p:nvPr/>
        </p:nvSpPr>
        <p:spPr>
          <a:xfrm>
            <a:off x="461010" y="2999695"/>
            <a:ext cx="822960" cy="457200"/>
          </a:xfrm>
          <a:prstGeom prst="rect">
            <a:avLst/>
          </a:prstGeom>
          <a:solidFill>
            <a:srgbClr val="8DB3E2">
              <a:lumMod val="75000"/>
            </a:srgbClr>
          </a:solidFill>
          <a:ln>
            <a:solidFill>
              <a:sysClr val="window" lastClr="FFFFFF">
                <a:lumMod val="65000"/>
              </a:sysClr>
            </a:solidFill>
          </a:ln>
        </p:spPr>
        <p:txBody>
          <a:bodyPr wrap="square" lIns="91432" tIns="45716" rIns="91432" bIns="4571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latin typeface="Arial"/>
                <a:ea typeface="MS PGothic" pitchFamily="34" charset="-128"/>
                <a:cs typeface="+mn-cs"/>
              </a:rPr>
              <a:t>TACTICS</a:t>
            </a:r>
          </a:p>
        </p:txBody>
      </p:sp>
      <p:sp>
        <p:nvSpPr>
          <p:cNvPr id="68" name="TextBox 67"/>
          <p:cNvSpPr txBox="1"/>
          <p:nvPr/>
        </p:nvSpPr>
        <p:spPr>
          <a:xfrm>
            <a:off x="2924261" y="2999695"/>
            <a:ext cx="822960" cy="457200"/>
          </a:xfrm>
          <a:prstGeom prst="rect">
            <a:avLst/>
          </a:prstGeom>
          <a:solidFill>
            <a:srgbClr val="8DB3E2">
              <a:lumMod val="75000"/>
            </a:srgbClr>
          </a:solidFill>
          <a:ln>
            <a:solidFill>
              <a:sysClr val="window" lastClr="FFFFFF">
                <a:lumMod val="65000"/>
              </a:sysClr>
            </a:solidFill>
          </a:ln>
        </p:spPr>
        <p:txBody>
          <a:bodyPr wrap="square" lIns="91432" tIns="45716" rIns="91432" bIns="4571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latin typeface="Arial"/>
                <a:ea typeface="MS PGothic" pitchFamily="34" charset="-128"/>
                <a:cs typeface="+mn-cs"/>
              </a:rPr>
              <a:t>TACTICS</a:t>
            </a:r>
          </a:p>
        </p:txBody>
      </p:sp>
      <p:sp>
        <p:nvSpPr>
          <p:cNvPr id="69" name="TextBox 68"/>
          <p:cNvSpPr txBox="1"/>
          <p:nvPr/>
        </p:nvSpPr>
        <p:spPr>
          <a:xfrm>
            <a:off x="2924260" y="2546785"/>
            <a:ext cx="822960" cy="457200"/>
          </a:xfrm>
          <a:prstGeom prst="rect">
            <a:avLst/>
          </a:prstGeom>
          <a:solidFill>
            <a:srgbClr val="76923C">
              <a:lumMod val="40000"/>
              <a:lumOff val="60000"/>
            </a:srgbClr>
          </a:solidFill>
          <a:ln>
            <a:solidFill>
              <a:sysClr val="window" lastClr="FFFFFF">
                <a:lumMod val="65000"/>
              </a:sysClr>
            </a:solidFill>
          </a:ln>
        </p:spPr>
        <p:txBody>
          <a:bodyPr wrap="square" lIns="91432" tIns="45716" rIns="91432" bIns="4571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latin typeface="Arial"/>
                <a:ea typeface="MS PGothic" pitchFamily="34" charset="-128"/>
                <a:cs typeface="+mn-cs"/>
              </a:rPr>
              <a:t>Digital FBW A/C</a:t>
            </a:r>
          </a:p>
        </p:txBody>
      </p:sp>
      <p:sp>
        <p:nvSpPr>
          <p:cNvPr id="70" name="TextBox 69"/>
          <p:cNvSpPr txBox="1"/>
          <p:nvPr/>
        </p:nvSpPr>
        <p:spPr>
          <a:xfrm>
            <a:off x="2924261" y="2091242"/>
            <a:ext cx="822960" cy="457200"/>
          </a:xfrm>
          <a:prstGeom prst="rect">
            <a:avLst/>
          </a:prstGeom>
          <a:solidFill>
            <a:srgbClr val="8DB3E2">
              <a:lumMod val="40000"/>
              <a:lumOff val="60000"/>
            </a:srgbClr>
          </a:solidFill>
          <a:ln>
            <a:solidFill>
              <a:sysClr val="window" lastClr="FFFFFF">
                <a:lumMod val="65000"/>
              </a:sysClr>
            </a:solidFill>
          </a:ln>
        </p:spPr>
        <p:txBody>
          <a:bodyPr wrap="square" lIns="91432" tIns="45716" rIns="91432" bIns="4571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latin typeface="Arial"/>
                <a:ea typeface="MS PGothic" pitchFamily="34" charset="-128"/>
                <a:cs typeface="+mn-cs"/>
              </a:rPr>
              <a:t>Multi-Role A/C</a:t>
            </a:r>
          </a:p>
        </p:txBody>
      </p:sp>
      <p:sp>
        <p:nvSpPr>
          <p:cNvPr id="71" name="TextBox 70"/>
          <p:cNvSpPr txBox="1"/>
          <p:nvPr/>
        </p:nvSpPr>
        <p:spPr>
          <a:xfrm>
            <a:off x="2924261" y="1629657"/>
            <a:ext cx="822960" cy="457200"/>
          </a:xfrm>
          <a:prstGeom prst="rect">
            <a:avLst/>
          </a:prstGeom>
          <a:solidFill>
            <a:srgbClr val="FFFF99"/>
          </a:solidFill>
          <a:ln>
            <a:solidFill>
              <a:sysClr val="window" lastClr="FFFFFF">
                <a:lumMod val="65000"/>
              </a:sysClr>
            </a:solidFill>
          </a:ln>
        </p:spPr>
        <p:txBody>
          <a:bodyPr wrap="square" lIns="91432" tIns="45716" rIns="91432" bIns="4571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latin typeface="Arial"/>
                <a:ea typeface="MS PGothic" pitchFamily="34" charset="-128"/>
                <a:cs typeface="+mn-cs"/>
              </a:rPr>
              <a:t>Digital </a:t>
            </a:r>
            <a:r>
              <a:rPr kumimoji="0" lang="en-US" sz="1000" b="0" i="0" u="none" strike="noStrike" kern="0" cap="none" spc="0" normalizeH="0" baseline="0" noProof="0" dirty="0" err="1">
                <a:ln>
                  <a:noFill/>
                </a:ln>
                <a:solidFill>
                  <a:srgbClr val="002060"/>
                </a:solidFill>
                <a:effectLst/>
                <a:uLnTx/>
                <a:uFillTx/>
                <a:latin typeface="Arial"/>
                <a:ea typeface="MS PGothic" pitchFamily="34" charset="-128"/>
                <a:cs typeface="+mn-cs"/>
              </a:rPr>
              <a:t>Wpns</a:t>
            </a:r>
            <a:endParaRPr kumimoji="0" lang="en-US" sz="1000" b="0" i="0" u="none" strike="noStrike" kern="0" cap="none" spc="0" normalizeH="0" baseline="0" noProof="0" dirty="0">
              <a:ln>
                <a:noFill/>
              </a:ln>
              <a:solidFill>
                <a:srgbClr val="002060"/>
              </a:solidFill>
              <a:effectLst/>
              <a:uLnTx/>
              <a:uFillTx/>
              <a:latin typeface="Arial"/>
              <a:ea typeface="MS PGothic" pitchFamily="34" charset="-128"/>
              <a:cs typeface="+mn-cs"/>
            </a:endParaRPr>
          </a:p>
        </p:txBody>
      </p:sp>
      <p:sp>
        <p:nvSpPr>
          <p:cNvPr id="72" name="TextBox 71"/>
          <p:cNvSpPr txBox="1"/>
          <p:nvPr/>
        </p:nvSpPr>
        <p:spPr>
          <a:xfrm>
            <a:off x="153421" y="1306095"/>
            <a:ext cx="2560440" cy="338546"/>
          </a:xfrm>
          <a:prstGeom prst="rect">
            <a:avLst/>
          </a:prstGeom>
          <a:noFill/>
        </p:spPr>
        <p:txBody>
          <a:bodyPr wrap="square" lIns="91432" tIns="45716" rIns="91432"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2060"/>
                </a:solidFill>
                <a:effectLst/>
                <a:uLnTx/>
                <a:uFillTx/>
                <a:latin typeface="Arial"/>
                <a:ea typeface="MS PGothic" pitchFamily="34" charset="-128"/>
                <a:cs typeface="+mn-cs"/>
              </a:rPr>
              <a:t>Increasing Complexity</a:t>
            </a:r>
          </a:p>
        </p:txBody>
      </p:sp>
      <p:cxnSp>
        <p:nvCxnSpPr>
          <p:cNvPr id="73" name="Straight Arrow Connector 72"/>
          <p:cNvCxnSpPr/>
          <p:nvPr/>
        </p:nvCxnSpPr>
        <p:spPr>
          <a:xfrm flipV="1">
            <a:off x="461010" y="1141442"/>
            <a:ext cx="3170400" cy="1588168"/>
          </a:xfrm>
          <a:prstGeom prst="straightConnector1">
            <a:avLst/>
          </a:prstGeom>
          <a:noFill/>
          <a:ln w="28575" cap="flat" cmpd="sng" algn="ctr">
            <a:solidFill>
              <a:srgbClr val="17365D">
                <a:lumMod val="60000"/>
                <a:lumOff val="40000"/>
              </a:srgbClr>
            </a:solidFill>
            <a:prstDash val="solid"/>
            <a:tailEnd type="arrow"/>
          </a:ln>
          <a:effectLst/>
        </p:spPr>
      </p:cxnSp>
      <p:sp>
        <p:nvSpPr>
          <p:cNvPr id="74" name="Rectangle 73"/>
          <p:cNvSpPr/>
          <p:nvPr/>
        </p:nvSpPr>
        <p:spPr>
          <a:xfrm>
            <a:off x="483572" y="4743766"/>
            <a:ext cx="2926080" cy="1371600"/>
          </a:xfrm>
          <a:prstGeom prst="rect">
            <a:avLst/>
          </a:prstGeom>
          <a:solidFill>
            <a:srgbClr val="FFFF99"/>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Arial"/>
                <a:ea typeface="MS PGothic" pitchFamily="34" charset="-128"/>
                <a:cs typeface="+mn-cs"/>
              </a:rPr>
              <a:t>Increased weapon system complexity enables changes in warfighting requiring evolution in testing across platform boundaries</a:t>
            </a:r>
          </a:p>
        </p:txBody>
      </p:sp>
      <p:sp>
        <p:nvSpPr>
          <p:cNvPr id="75" name="Freeform 74"/>
          <p:cNvSpPr/>
          <p:nvPr/>
        </p:nvSpPr>
        <p:spPr>
          <a:xfrm>
            <a:off x="464820" y="3601333"/>
            <a:ext cx="4206240" cy="53208"/>
          </a:xfrm>
          <a:custGeom>
            <a:avLst/>
            <a:gdLst>
              <a:gd name="connsiteX0" fmla="*/ 0 w 3200400"/>
              <a:gd name="connsiteY0" fmla="*/ 0 h 0"/>
              <a:gd name="connsiteX1" fmla="*/ 3200400 w 3200400"/>
              <a:gd name="connsiteY1" fmla="*/ 0 h 0"/>
            </a:gdLst>
            <a:ahLst/>
            <a:cxnLst>
              <a:cxn ang="0">
                <a:pos x="connsiteX0" y="connsiteY0"/>
              </a:cxn>
              <a:cxn ang="0">
                <a:pos x="connsiteX1" y="connsiteY1"/>
              </a:cxn>
            </a:cxnLst>
            <a:rect l="l" t="t" r="r" b="b"/>
            <a:pathLst>
              <a:path w="3200400">
                <a:moveTo>
                  <a:pt x="0" y="0"/>
                </a:moveTo>
                <a:lnTo>
                  <a:pt x="3200400" y="0"/>
                </a:lnTo>
              </a:path>
            </a:pathLst>
          </a:custGeom>
          <a:noFill/>
          <a:ln w="19050" cap="flat" cmpd="sng" algn="ctr">
            <a:solidFill>
              <a:srgbClr val="777777"/>
            </a:solidFill>
            <a:prstDash val="solid"/>
            <a:tailEnd type="arrow"/>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rial"/>
              <a:ea typeface="MS PGothic" pitchFamily="34" charset="-128"/>
              <a:cs typeface="+mn-cs"/>
            </a:endParaRPr>
          </a:p>
        </p:txBody>
      </p:sp>
      <p:sp>
        <p:nvSpPr>
          <p:cNvPr id="76" name="Arc 75"/>
          <p:cNvSpPr/>
          <p:nvPr/>
        </p:nvSpPr>
        <p:spPr>
          <a:xfrm rot="9900000">
            <a:off x="2767817" y="2401445"/>
            <a:ext cx="2516625" cy="2184953"/>
          </a:xfrm>
          <a:prstGeom prst="arc">
            <a:avLst>
              <a:gd name="adj1" fmla="val 16100462"/>
              <a:gd name="adj2" fmla="val 21373276"/>
            </a:avLst>
          </a:prstGeom>
          <a:noFill/>
          <a:ln w="76200" cap="flat" cmpd="sng" algn="ctr">
            <a:solidFill>
              <a:srgbClr val="17365D">
                <a:shade val="95000"/>
                <a:satMod val="105000"/>
              </a:srgbClr>
            </a:solidFill>
            <a:prstDash val="solid"/>
            <a:headEnd type="triangl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rial"/>
              <a:ea typeface="MS PGothic" pitchFamily="34" charset="-128"/>
              <a:cs typeface="+mn-cs"/>
            </a:endParaRPr>
          </a:p>
        </p:txBody>
      </p:sp>
    </p:spTree>
    <p:extLst>
      <p:ext uri="{BB962C8B-B14F-4D97-AF65-F5344CB8AC3E}">
        <p14:creationId xmlns:p14="http://schemas.microsoft.com/office/powerpoint/2010/main" val="224151942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CBTE?</a:t>
            </a:r>
          </a:p>
        </p:txBody>
      </p:sp>
      <p:sp>
        <p:nvSpPr>
          <p:cNvPr id="34" name="TextBox 33"/>
          <p:cNvSpPr txBox="1"/>
          <p:nvPr/>
        </p:nvSpPr>
        <p:spPr>
          <a:xfrm>
            <a:off x="4572004" y="4389122"/>
            <a:ext cx="3840480" cy="640080"/>
          </a:xfrm>
          <a:prstGeom prst="rect">
            <a:avLst/>
          </a:prstGeom>
          <a:solidFill>
            <a:srgbClr val="E36C09">
              <a:lumMod val="60000"/>
              <a:lumOff val="40000"/>
            </a:srgbClr>
          </a:solidFill>
          <a:ln w="25400" cap="flat" cmpd="sng" algn="ctr">
            <a:noFill/>
            <a:prstDash val="soli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en-US"/>
            </a:defPPr>
            <a:lvl1pPr algn="ctr">
              <a:defRPr sz="2400" b="1" kern="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a:ea typeface="+mn-ea"/>
              </a:rPr>
              <a:t>CBTE evaluates the effects chain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a:ea typeface="+mn-ea"/>
              </a:rPr>
              <a:t>in a mission context</a:t>
            </a:r>
          </a:p>
        </p:txBody>
      </p:sp>
      <p:grpSp>
        <p:nvGrpSpPr>
          <p:cNvPr id="38" name="Group 37"/>
          <p:cNvGrpSpPr/>
          <p:nvPr/>
        </p:nvGrpSpPr>
        <p:grpSpPr>
          <a:xfrm>
            <a:off x="851852" y="914402"/>
            <a:ext cx="3522955" cy="2407295"/>
            <a:chOff x="1041591" y="1066800"/>
            <a:chExt cx="3522955" cy="2407294"/>
          </a:xfrm>
        </p:grpSpPr>
        <p:sp>
          <p:nvSpPr>
            <p:cNvPr id="39" name="Freeform 38"/>
            <p:cNvSpPr/>
            <p:nvPr/>
          </p:nvSpPr>
          <p:spPr>
            <a:xfrm>
              <a:off x="1676400" y="1066800"/>
              <a:ext cx="819150" cy="461665"/>
            </a:xfrm>
            <a:custGeom>
              <a:avLst/>
              <a:gdLst>
                <a:gd name="connsiteX0" fmla="*/ 0 w 1721760"/>
                <a:gd name="connsiteY0" fmla="*/ 0 h 463773"/>
                <a:gd name="connsiteX1" fmla="*/ 1721760 w 1721760"/>
                <a:gd name="connsiteY1" fmla="*/ 0 h 463773"/>
                <a:gd name="connsiteX2" fmla="*/ 1721760 w 1721760"/>
                <a:gd name="connsiteY2" fmla="*/ 463773 h 463773"/>
                <a:gd name="connsiteX3" fmla="*/ 0 w 1721760"/>
                <a:gd name="connsiteY3" fmla="*/ 463773 h 463773"/>
                <a:gd name="connsiteX4" fmla="*/ 0 w 1721760"/>
                <a:gd name="connsiteY4" fmla="*/ 0 h 463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760" h="463773">
                  <a:moveTo>
                    <a:pt x="0" y="0"/>
                  </a:moveTo>
                  <a:lnTo>
                    <a:pt x="1721760" y="0"/>
                  </a:lnTo>
                  <a:lnTo>
                    <a:pt x="1721760" y="463773"/>
                  </a:lnTo>
                  <a:lnTo>
                    <a:pt x="0" y="463773"/>
                  </a:lnTo>
                  <a:lnTo>
                    <a:pt x="0" y="0"/>
                  </a:lnTo>
                  <a:close/>
                </a:path>
              </a:pathLst>
            </a:custGeom>
            <a:noFill/>
            <a:ln>
              <a:noFill/>
            </a:ln>
            <a:effectLst/>
          </p:spPr>
          <p:txBody>
            <a:bodyPr spcFirstLastPara="0" vert="horz" wrap="square" lIns="15240" tIns="15240" rIns="15240" bIns="15240" numCol="1" spcCol="1270" anchor="ctr" anchorCtr="0">
              <a:noAutofit/>
            </a:bodyPr>
            <a:lstStyle/>
            <a:p>
              <a:pPr marL="0" marR="0" lvl="0" indent="0" defTabSz="533400" eaLnBrk="1" fontAlgn="auto" latinLnBrk="0" hangingPunct="1">
                <a:lnSpc>
                  <a:spcPct val="90000"/>
                </a:lnSpc>
                <a:spcBef>
                  <a:spcPts val="0"/>
                </a:spcBef>
                <a:spcAft>
                  <a:spcPct val="35000"/>
                </a:spcAft>
                <a:buClrTx/>
                <a:buSzTx/>
                <a:buFontTx/>
                <a:buNone/>
                <a:tabLst/>
                <a:defRPr/>
              </a:pP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t>Warfare</a:t>
              </a:r>
              <a:b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b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t>Analysis</a:t>
              </a:r>
            </a:p>
          </p:txBody>
        </p:sp>
        <p:sp>
          <p:nvSpPr>
            <p:cNvPr id="40" name="Freeform 39"/>
            <p:cNvSpPr/>
            <p:nvPr/>
          </p:nvSpPr>
          <p:spPr>
            <a:xfrm>
              <a:off x="2392680" y="1371600"/>
              <a:ext cx="1188720" cy="428297"/>
            </a:xfrm>
            <a:custGeom>
              <a:avLst/>
              <a:gdLst>
                <a:gd name="connsiteX0" fmla="*/ 0 w 1371031"/>
                <a:gd name="connsiteY0" fmla="*/ 0 h 463773"/>
                <a:gd name="connsiteX1" fmla="*/ 1371031 w 1371031"/>
                <a:gd name="connsiteY1" fmla="*/ 0 h 463773"/>
                <a:gd name="connsiteX2" fmla="*/ 1371031 w 1371031"/>
                <a:gd name="connsiteY2" fmla="*/ 463773 h 463773"/>
                <a:gd name="connsiteX3" fmla="*/ 0 w 1371031"/>
                <a:gd name="connsiteY3" fmla="*/ 463773 h 463773"/>
                <a:gd name="connsiteX4" fmla="*/ 0 w 1371031"/>
                <a:gd name="connsiteY4" fmla="*/ 0 h 463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031" h="463773">
                  <a:moveTo>
                    <a:pt x="0" y="0"/>
                  </a:moveTo>
                  <a:lnTo>
                    <a:pt x="1371031" y="0"/>
                  </a:lnTo>
                  <a:lnTo>
                    <a:pt x="1371031" y="463773"/>
                  </a:lnTo>
                  <a:lnTo>
                    <a:pt x="0" y="463773"/>
                  </a:lnTo>
                  <a:lnTo>
                    <a:pt x="0" y="0"/>
                  </a:lnTo>
                  <a:close/>
                </a:path>
              </a:pathLst>
            </a:custGeom>
            <a:noFill/>
            <a:ln>
              <a:noFill/>
            </a:ln>
            <a:effectLst/>
          </p:spPr>
          <p:txBody>
            <a:bodyPr spcFirstLastPara="0" vert="horz" wrap="square" lIns="15240" tIns="15240" rIns="15240" bIns="15240" numCol="1" spcCol="1270" anchor="ctr" anchorCtr="0">
              <a:noAutofit/>
            </a:bodyPr>
            <a:lstStyle/>
            <a:p>
              <a:pPr marL="0" marR="0" lvl="0" indent="0" defTabSz="533400" eaLnBrk="1" fontAlgn="auto" latinLnBrk="0" hangingPunct="1">
                <a:lnSpc>
                  <a:spcPct val="90000"/>
                </a:lnSpc>
                <a:spcBef>
                  <a:spcPts val="0"/>
                </a:spcBef>
                <a:spcAft>
                  <a:spcPct val="35000"/>
                </a:spcAft>
                <a:buClrTx/>
                <a:buSzTx/>
                <a:buFontTx/>
                <a:buNone/>
                <a:tabLst/>
                <a:defRPr/>
              </a:pP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t>Red Forces and</a:t>
              </a:r>
              <a:b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b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t>Blue Forces</a:t>
              </a:r>
            </a:p>
          </p:txBody>
        </p:sp>
        <p:sp>
          <p:nvSpPr>
            <p:cNvPr id="41" name="Freeform 40"/>
            <p:cNvSpPr/>
            <p:nvPr/>
          </p:nvSpPr>
          <p:spPr>
            <a:xfrm>
              <a:off x="2665091" y="1742136"/>
              <a:ext cx="832149" cy="274320"/>
            </a:xfrm>
            <a:custGeom>
              <a:avLst/>
              <a:gdLst>
                <a:gd name="connsiteX0" fmla="*/ 0 w 1052187"/>
                <a:gd name="connsiteY0" fmla="*/ 0 h 463773"/>
                <a:gd name="connsiteX1" fmla="*/ 1052187 w 1052187"/>
                <a:gd name="connsiteY1" fmla="*/ 0 h 463773"/>
                <a:gd name="connsiteX2" fmla="*/ 1052187 w 1052187"/>
                <a:gd name="connsiteY2" fmla="*/ 463773 h 463773"/>
                <a:gd name="connsiteX3" fmla="*/ 0 w 1052187"/>
                <a:gd name="connsiteY3" fmla="*/ 463773 h 463773"/>
                <a:gd name="connsiteX4" fmla="*/ 0 w 1052187"/>
                <a:gd name="connsiteY4" fmla="*/ 0 h 463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87" h="463773">
                  <a:moveTo>
                    <a:pt x="0" y="0"/>
                  </a:moveTo>
                  <a:lnTo>
                    <a:pt x="1052187" y="0"/>
                  </a:lnTo>
                  <a:lnTo>
                    <a:pt x="1052187" y="463773"/>
                  </a:lnTo>
                  <a:lnTo>
                    <a:pt x="0" y="463773"/>
                  </a:lnTo>
                  <a:lnTo>
                    <a:pt x="0" y="0"/>
                  </a:lnTo>
                  <a:close/>
                </a:path>
              </a:pathLst>
            </a:custGeom>
            <a:noFill/>
            <a:ln>
              <a:noFill/>
            </a:ln>
            <a:effectLst/>
          </p:spPr>
          <p:txBody>
            <a:bodyPr spcFirstLastPara="0" vert="horz" wrap="square" lIns="15240" tIns="15240" rIns="15240" bIns="15240" numCol="1" spcCol="1270" anchor="ctr" anchorCtr="0">
              <a:noAutofit/>
            </a:bodyPr>
            <a:lstStyle/>
            <a:p>
              <a:pPr marL="0" marR="0" lvl="0" indent="0" defTabSz="533400" eaLnBrk="1" fontAlgn="auto" latinLnBrk="0" hangingPunct="1">
                <a:lnSpc>
                  <a:spcPct val="90000"/>
                </a:lnSpc>
                <a:spcBef>
                  <a:spcPts val="0"/>
                </a:spcBef>
                <a:spcAft>
                  <a:spcPct val="35000"/>
                </a:spcAft>
                <a:buClrTx/>
                <a:buSzTx/>
                <a:buFontTx/>
                <a:buNone/>
                <a:tabLst/>
                <a:defRPr/>
              </a:pP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t>CONEMPs</a:t>
              </a:r>
            </a:p>
          </p:txBody>
        </p:sp>
        <p:sp>
          <p:nvSpPr>
            <p:cNvPr id="42" name="Freeform 41"/>
            <p:cNvSpPr/>
            <p:nvPr/>
          </p:nvSpPr>
          <p:spPr>
            <a:xfrm>
              <a:off x="3055045" y="2015174"/>
              <a:ext cx="1509501" cy="544123"/>
            </a:xfrm>
            <a:custGeom>
              <a:avLst/>
              <a:gdLst>
                <a:gd name="connsiteX0" fmla="*/ 0 w 1594222"/>
                <a:gd name="connsiteY0" fmla="*/ 0 h 274322"/>
                <a:gd name="connsiteX1" fmla="*/ 1594222 w 1594222"/>
                <a:gd name="connsiteY1" fmla="*/ 0 h 274322"/>
                <a:gd name="connsiteX2" fmla="*/ 1594222 w 1594222"/>
                <a:gd name="connsiteY2" fmla="*/ 274322 h 274322"/>
                <a:gd name="connsiteX3" fmla="*/ 0 w 1594222"/>
                <a:gd name="connsiteY3" fmla="*/ 274322 h 274322"/>
                <a:gd name="connsiteX4" fmla="*/ 0 w 1594222"/>
                <a:gd name="connsiteY4" fmla="*/ 0 h 27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222" h="274322">
                  <a:moveTo>
                    <a:pt x="0" y="0"/>
                  </a:moveTo>
                  <a:lnTo>
                    <a:pt x="1594222" y="0"/>
                  </a:lnTo>
                  <a:lnTo>
                    <a:pt x="1594222" y="274322"/>
                  </a:lnTo>
                  <a:lnTo>
                    <a:pt x="0" y="274322"/>
                  </a:lnTo>
                  <a:lnTo>
                    <a:pt x="0" y="0"/>
                  </a:lnTo>
                  <a:close/>
                </a:path>
              </a:pathLst>
            </a:custGeom>
            <a:noFill/>
            <a:ln>
              <a:noFill/>
            </a:ln>
            <a:effectLst/>
          </p:spPr>
          <p:txBody>
            <a:bodyPr spcFirstLastPara="0" vert="horz" wrap="square" lIns="93989" tIns="0" rIns="0" bIns="0" numCol="1" spcCol="1270" anchor="t" anchorCtr="0">
              <a:noAutofit/>
            </a:bodyPr>
            <a:lstStyle/>
            <a:p>
              <a:pPr marL="0" marR="0" lvl="0" indent="0" defTabSz="48895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t>System of</a:t>
              </a:r>
              <a:b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b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t>Systems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mn-lt"/>
                  <a:ea typeface="+mn-ea"/>
                  <a:cs typeface="+mn-cs"/>
                </a:rPr>
                <a:t>Rqmts</a:t>
              </a:r>
              <a:endPar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endParaRPr>
            </a:p>
          </p:txBody>
        </p:sp>
        <p:sp>
          <p:nvSpPr>
            <p:cNvPr id="43" name="TextBox 42"/>
            <p:cNvSpPr txBox="1"/>
            <p:nvPr/>
          </p:nvSpPr>
          <p:spPr>
            <a:xfrm>
              <a:off x="1108634" y="2084165"/>
              <a:ext cx="1371600" cy="707886"/>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sz="2000" i="1" dirty="0">
                  <a:solidFill>
                    <a:srgbClr val="002060"/>
                  </a:solidFill>
                  <a:latin typeface="Arial" panose="020B0604020202020204" pitchFamily="34" charset="0"/>
                  <a:ea typeface="+mn-ea"/>
                  <a:cs typeface="Arial" panose="020B0604020202020204" pitchFamily="34" charset="0"/>
                </a:rPr>
                <a:t>Top Down</a:t>
              </a:r>
            </a:p>
          </p:txBody>
        </p:sp>
        <p:sp>
          <p:nvSpPr>
            <p:cNvPr id="44" name="Shape 43"/>
            <p:cNvSpPr/>
            <p:nvPr/>
          </p:nvSpPr>
          <p:spPr>
            <a:xfrm rot="4396374">
              <a:off x="1045122" y="1191625"/>
              <a:ext cx="2278938" cy="2286000"/>
            </a:xfrm>
            <a:prstGeom prst="swooshArrow">
              <a:avLst>
                <a:gd name="adj1" fmla="val 16310"/>
                <a:gd name="adj2" fmla="val 27985"/>
              </a:avLst>
            </a:prstGeom>
            <a:solidFill>
              <a:srgbClr val="0000CC"/>
            </a:solidFill>
            <a:ln w="25400" cap="flat" cmpd="sng" algn="ctr">
              <a:solidFill>
                <a:sysClr val="window" lastClr="FFFFFF">
                  <a:lumMod val="65000"/>
                </a:sysClr>
              </a:solidFill>
              <a:prstDash val="solid"/>
            </a:ln>
            <a:effectLst/>
          </p:spPr>
        </p:sp>
        <p:sp>
          <p:nvSpPr>
            <p:cNvPr id="45" name="Oval 44"/>
            <p:cNvSpPr/>
            <p:nvPr/>
          </p:nvSpPr>
          <p:spPr>
            <a:xfrm>
              <a:off x="2766732" y="2367198"/>
              <a:ext cx="92252" cy="92252"/>
            </a:xfrm>
            <a:prstGeom prst="ellipse">
              <a:avLst/>
            </a:prstGeom>
            <a:solidFill>
              <a:sysClr val="window" lastClr="FFFFFF"/>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060"/>
                </a:solidFill>
                <a:effectLst/>
                <a:uLnTx/>
                <a:uFillTx/>
                <a:latin typeface="+mn-lt"/>
                <a:ea typeface="+mn-ea"/>
                <a:cs typeface="+mn-cs"/>
              </a:endParaRPr>
            </a:p>
          </p:txBody>
        </p:sp>
        <p:sp>
          <p:nvSpPr>
            <p:cNvPr id="46" name="Oval 45"/>
            <p:cNvSpPr/>
            <p:nvPr/>
          </p:nvSpPr>
          <p:spPr>
            <a:xfrm>
              <a:off x="2488634" y="2071923"/>
              <a:ext cx="92252" cy="92252"/>
            </a:xfrm>
            <a:prstGeom prst="ellipse">
              <a:avLst/>
            </a:prstGeom>
            <a:solidFill>
              <a:sysClr val="window" lastClr="FFFFFF"/>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060"/>
                </a:solidFill>
                <a:effectLst/>
                <a:uLnTx/>
                <a:uFillTx/>
                <a:latin typeface="+mn-lt"/>
                <a:ea typeface="+mn-ea"/>
                <a:cs typeface="+mn-cs"/>
              </a:endParaRPr>
            </a:p>
          </p:txBody>
        </p:sp>
        <p:sp>
          <p:nvSpPr>
            <p:cNvPr id="47" name="Oval 46"/>
            <p:cNvSpPr/>
            <p:nvPr/>
          </p:nvSpPr>
          <p:spPr>
            <a:xfrm>
              <a:off x="2140332" y="1844448"/>
              <a:ext cx="92252" cy="92252"/>
            </a:xfrm>
            <a:prstGeom prst="ellipse">
              <a:avLst/>
            </a:prstGeom>
            <a:solidFill>
              <a:sysClr val="window" lastClr="FFFFFF"/>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060"/>
                </a:solidFill>
                <a:effectLst/>
                <a:uLnTx/>
                <a:uFillTx/>
                <a:latin typeface="+mn-lt"/>
                <a:ea typeface="+mn-ea"/>
                <a:cs typeface="+mn-cs"/>
              </a:endParaRPr>
            </a:p>
          </p:txBody>
        </p:sp>
        <p:sp>
          <p:nvSpPr>
            <p:cNvPr id="48" name="Oval 47"/>
            <p:cNvSpPr/>
            <p:nvPr/>
          </p:nvSpPr>
          <p:spPr>
            <a:xfrm>
              <a:off x="1692657" y="1659350"/>
              <a:ext cx="92252" cy="92252"/>
            </a:xfrm>
            <a:prstGeom prst="ellipse">
              <a:avLst/>
            </a:prstGeom>
            <a:solidFill>
              <a:sysClr val="window" lastClr="FFFFFF"/>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060"/>
                </a:solidFill>
                <a:effectLst/>
                <a:uLnTx/>
                <a:uFillTx/>
                <a:latin typeface="+mn-lt"/>
                <a:ea typeface="+mn-ea"/>
                <a:cs typeface="+mn-cs"/>
              </a:endParaRPr>
            </a:p>
          </p:txBody>
        </p:sp>
      </p:grpSp>
      <p:grpSp>
        <p:nvGrpSpPr>
          <p:cNvPr id="49" name="Group 48"/>
          <p:cNvGrpSpPr/>
          <p:nvPr/>
        </p:nvGrpSpPr>
        <p:grpSpPr>
          <a:xfrm>
            <a:off x="838200" y="3536307"/>
            <a:ext cx="2644216" cy="2940695"/>
            <a:chOff x="1027943" y="3404956"/>
            <a:chExt cx="2644216" cy="2940694"/>
          </a:xfrm>
        </p:grpSpPr>
        <p:sp>
          <p:nvSpPr>
            <p:cNvPr id="50" name="Freeform 49"/>
            <p:cNvSpPr/>
            <p:nvPr/>
          </p:nvSpPr>
          <p:spPr>
            <a:xfrm>
              <a:off x="1157559" y="5339810"/>
              <a:ext cx="1005840" cy="1005840"/>
            </a:xfrm>
            <a:custGeom>
              <a:avLst/>
              <a:gdLst>
                <a:gd name="connsiteX0" fmla="*/ 0 w 729231"/>
                <a:gd name="connsiteY0" fmla="*/ 0 h 918272"/>
                <a:gd name="connsiteX1" fmla="*/ 729231 w 729231"/>
                <a:gd name="connsiteY1" fmla="*/ 0 h 918272"/>
                <a:gd name="connsiteX2" fmla="*/ 729231 w 729231"/>
                <a:gd name="connsiteY2" fmla="*/ 918272 h 918272"/>
                <a:gd name="connsiteX3" fmla="*/ 0 w 729231"/>
                <a:gd name="connsiteY3" fmla="*/ 918272 h 918272"/>
                <a:gd name="connsiteX4" fmla="*/ 0 w 729231"/>
                <a:gd name="connsiteY4" fmla="*/ 0 h 91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31" h="918272">
                  <a:moveTo>
                    <a:pt x="0" y="0"/>
                  </a:moveTo>
                  <a:lnTo>
                    <a:pt x="729231" y="0"/>
                  </a:lnTo>
                  <a:lnTo>
                    <a:pt x="729231" y="918272"/>
                  </a:lnTo>
                  <a:lnTo>
                    <a:pt x="0" y="918272"/>
                  </a:lnTo>
                  <a:lnTo>
                    <a:pt x="0" y="0"/>
                  </a:lnTo>
                  <a:close/>
                </a:path>
              </a:pathLst>
            </a:custGeom>
            <a:noFill/>
            <a:ln>
              <a:noFill/>
            </a:ln>
            <a:effectLst/>
          </p:spPr>
          <p:txBody>
            <a:bodyPr spcFirstLastPara="0" vert="horz" wrap="square" lIns="37596" tIns="0" rIns="0" bIns="0" numCol="1" spcCol="1270" anchor="t" anchorCtr="0">
              <a:noAutofit/>
            </a:bodyPr>
            <a:lstStyle/>
            <a:p>
              <a:pPr marL="0" marR="0" lvl="0" indent="0" defTabSz="444500" eaLnBrk="1" fontAlgn="auto" latinLnBrk="0" hangingPunct="1">
                <a:lnSpc>
                  <a:spcPct val="90000"/>
                </a:lnSpc>
                <a:spcBef>
                  <a:spcPts val="0"/>
                </a:spcBef>
                <a:spcAft>
                  <a:spcPct val="35000"/>
                </a:spcAft>
                <a:buClrTx/>
                <a:buSzTx/>
                <a:buFontTx/>
                <a:buNone/>
                <a:tabLst/>
                <a:defRPr/>
              </a:pP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t>Platform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mn-lt"/>
                  <a:ea typeface="+mn-ea"/>
                  <a:cs typeface="+mn-cs"/>
                </a:rPr>
                <a:t>Rqmts</a:t>
              </a:r>
              <a:b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b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t>(CDD, CPD, TEMP,</a:t>
              </a:r>
              <a:b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b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t>specs)</a:t>
              </a:r>
            </a:p>
          </p:txBody>
        </p:sp>
        <p:sp>
          <p:nvSpPr>
            <p:cNvPr id="51" name="Freeform 50"/>
            <p:cNvSpPr/>
            <p:nvPr/>
          </p:nvSpPr>
          <p:spPr>
            <a:xfrm>
              <a:off x="2056719" y="5146344"/>
              <a:ext cx="1005840" cy="1005840"/>
            </a:xfrm>
            <a:custGeom>
              <a:avLst/>
              <a:gdLst>
                <a:gd name="connsiteX0" fmla="*/ 0 w 801150"/>
                <a:gd name="connsiteY0" fmla="*/ 0 h 927826"/>
                <a:gd name="connsiteX1" fmla="*/ 801150 w 801150"/>
                <a:gd name="connsiteY1" fmla="*/ 0 h 927826"/>
                <a:gd name="connsiteX2" fmla="*/ 801150 w 801150"/>
                <a:gd name="connsiteY2" fmla="*/ 927826 h 927826"/>
                <a:gd name="connsiteX3" fmla="*/ 0 w 801150"/>
                <a:gd name="connsiteY3" fmla="*/ 927826 h 927826"/>
                <a:gd name="connsiteX4" fmla="*/ 0 w 801150"/>
                <a:gd name="connsiteY4" fmla="*/ 0 h 927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150" h="927826">
                  <a:moveTo>
                    <a:pt x="0" y="0"/>
                  </a:moveTo>
                  <a:lnTo>
                    <a:pt x="801150" y="0"/>
                  </a:lnTo>
                  <a:lnTo>
                    <a:pt x="801150" y="927826"/>
                  </a:lnTo>
                  <a:lnTo>
                    <a:pt x="0" y="927826"/>
                  </a:lnTo>
                  <a:lnTo>
                    <a:pt x="0" y="0"/>
                  </a:lnTo>
                  <a:close/>
                </a:path>
              </a:pathLst>
            </a:custGeom>
            <a:noFill/>
            <a:ln>
              <a:noFill/>
            </a:ln>
            <a:effectLst/>
          </p:spPr>
          <p:txBody>
            <a:bodyPr spcFirstLastPara="0" vert="horz" wrap="square" lIns="67961" tIns="0" rIns="0" bIns="0" numCol="1" spcCol="1270" anchor="t" anchorCtr="0">
              <a:noAutofit/>
            </a:bodyPr>
            <a:lstStyle/>
            <a:p>
              <a:pPr marL="0" marR="0" lvl="0" indent="0" defTabSz="444500" eaLnBrk="1" fontAlgn="auto" latinLnBrk="0" hangingPunct="1">
                <a:lnSpc>
                  <a:spcPct val="90000"/>
                </a:lnSpc>
                <a:spcBef>
                  <a:spcPts val="0"/>
                </a:spcBef>
                <a:spcAft>
                  <a:spcPct val="35000"/>
                </a:spcAft>
                <a:buClrTx/>
                <a:buSzTx/>
                <a:buFontTx/>
                <a:buNone/>
                <a:tabLst/>
                <a:defRPr/>
              </a:pP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t>Add</a:t>
              </a:r>
              <a:b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b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t>Mission Context (CONOPs, ROC / POE)</a:t>
              </a:r>
            </a:p>
          </p:txBody>
        </p:sp>
        <p:sp>
          <p:nvSpPr>
            <p:cNvPr id="52" name="TextBox 51"/>
            <p:cNvSpPr txBox="1"/>
            <p:nvPr/>
          </p:nvSpPr>
          <p:spPr>
            <a:xfrm>
              <a:off x="1046993" y="4093292"/>
              <a:ext cx="1371600" cy="707886"/>
            </a:xfrm>
            <a:prstGeom prst="rect">
              <a:avLst/>
            </a:prstGeom>
            <a:noFill/>
          </p:spPr>
          <p:txBody>
            <a:bodyPr wrap="square" rtlCol="0">
              <a:spAutoFit/>
            </a:bodyPr>
            <a:lstStyle/>
            <a:p>
              <a:pPr marL="0" algn="ctr" defTabSz="914400" eaLnBrk="1" fontAlgn="auto" latinLnBrk="0" hangingPunct="1">
                <a:spcBef>
                  <a:spcPts val="0"/>
                </a:spcBef>
                <a:spcAft>
                  <a:spcPts val="0"/>
                </a:spcAft>
              </a:pPr>
              <a:r>
                <a:rPr lang="en-US" sz="2000" i="1" dirty="0">
                  <a:solidFill>
                    <a:srgbClr val="002060"/>
                  </a:solidFill>
                  <a:latin typeface="Arial" panose="020B0604020202020204" pitchFamily="34" charset="0"/>
                  <a:ea typeface="+mn-ea"/>
                  <a:cs typeface="Arial" panose="020B0604020202020204" pitchFamily="34" charset="0"/>
                </a:rPr>
                <a:t>Bottom Up</a:t>
              </a:r>
            </a:p>
          </p:txBody>
        </p:sp>
        <p:sp>
          <p:nvSpPr>
            <p:cNvPr id="53" name="Shape 52"/>
            <p:cNvSpPr/>
            <p:nvPr/>
          </p:nvSpPr>
          <p:spPr>
            <a:xfrm rot="17203626" flipV="1">
              <a:off x="1031474" y="3401425"/>
              <a:ext cx="2278938" cy="2286000"/>
            </a:xfrm>
            <a:prstGeom prst="swooshArrow">
              <a:avLst>
                <a:gd name="adj1" fmla="val 16310"/>
                <a:gd name="adj2" fmla="val 27985"/>
              </a:avLst>
            </a:prstGeom>
            <a:solidFill>
              <a:srgbClr val="00B050"/>
            </a:solidFill>
            <a:ln w="25400" cap="flat" cmpd="sng" algn="ctr">
              <a:solidFill>
                <a:sysClr val="window" lastClr="FFFFFF">
                  <a:lumMod val="65000"/>
                </a:sysClr>
              </a:solidFill>
              <a:prstDash val="solid"/>
            </a:ln>
            <a:effectLst/>
          </p:spPr>
        </p:sp>
        <p:sp>
          <p:nvSpPr>
            <p:cNvPr id="54" name="Freeform 53"/>
            <p:cNvSpPr/>
            <p:nvPr/>
          </p:nvSpPr>
          <p:spPr>
            <a:xfrm>
              <a:off x="2666319" y="4765344"/>
              <a:ext cx="1005840" cy="1005840"/>
            </a:xfrm>
            <a:custGeom>
              <a:avLst/>
              <a:gdLst>
                <a:gd name="connsiteX0" fmla="*/ 0 w 766582"/>
                <a:gd name="connsiteY0" fmla="*/ 0 h 1185365"/>
                <a:gd name="connsiteX1" fmla="*/ 766582 w 766582"/>
                <a:gd name="connsiteY1" fmla="*/ 0 h 1185365"/>
                <a:gd name="connsiteX2" fmla="*/ 766582 w 766582"/>
                <a:gd name="connsiteY2" fmla="*/ 1185365 h 1185365"/>
                <a:gd name="connsiteX3" fmla="*/ 0 w 766582"/>
                <a:gd name="connsiteY3" fmla="*/ 1185365 h 1185365"/>
                <a:gd name="connsiteX4" fmla="*/ 0 w 766582"/>
                <a:gd name="connsiteY4" fmla="*/ 0 h 1185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582" h="1185365">
                  <a:moveTo>
                    <a:pt x="0" y="0"/>
                  </a:moveTo>
                  <a:lnTo>
                    <a:pt x="766582" y="0"/>
                  </a:lnTo>
                  <a:lnTo>
                    <a:pt x="766582" y="1185365"/>
                  </a:lnTo>
                  <a:lnTo>
                    <a:pt x="0" y="1185365"/>
                  </a:lnTo>
                  <a:lnTo>
                    <a:pt x="0" y="0"/>
                  </a:lnTo>
                  <a:close/>
                </a:path>
              </a:pathLst>
            </a:custGeom>
            <a:noFill/>
            <a:ln>
              <a:noFill/>
            </a:ln>
            <a:effectLst/>
          </p:spPr>
          <p:txBody>
            <a:bodyPr spcFirstLastPara="0" vert="horz" wrap="square" lIns="93989" tIns="0" rIns="0" bIns="0" numCol="1" spcCol="1270" anchor="t" anchorCtr="0">
              <a:noAutofit/>
            </a:bodyPr>
            <a:lstStyle/>
            <a:p>
              <a:pPr marL="0" marR="0" lvl="0" indent="0" defTabSz="48895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mn-lt"/>
                  <a:ea typeface="+mn-ea"/>
                  <a:cs typeface="+mn-cs"/>
                </a:rPr>
                <a:t>Weapons Schools</a:t>
              </a:r>
            </a:p>
          </p:txBody>
        </p:sp>
        <p:sp>
          <p:nvSpPr>
            <p:cNvPr id="55" name="Oval 54"/>
            <p:cNvSpPr/>
            <p:nvPr/>
          </p:nvSpPr>
          <p:spPr>
            <a:xfrm>
              <a:off x="2681764" y="4495800"/>
              <a:ext cx="92252" cy="92252"/>
            </a:xfrm>
            <a:prstGeom prst="ellipse">
              <a:avLst/>
            </a:prstGeom>
            <a:solidFill>
              <a:sysClr val="window" lastClr="FFFFFF"/>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060"/>
                </a:solidFill>
                <a:effectLst/>
                <a:uLnTx/>
                <a:uFillTx/>
                <a:latin typeface="+mn-lt"/>
                <a:ea typeface="+mn-ea"/>
                <a:cs typeface="+mn-cs"/>
              </a:endParaRPr>
            </a:p>
          </p:txBody>
        </p:sp>
        <p:sp>
          <p:nvSpPr>
            <p:cNvPr id="56" name="Oval 55"/>
            <p:cNvSpPr/>
            <p:nvPr/>
          </p:nvSpPr>
          <p:spPr>
            <a:xfrm>
              <a:off x="2234089" y="4860748"/>
              <a:ext cx="92252" cy="92252"/>
            </a:xfrm>
            <a:prstGeom prst="ellipse">
              <a:avLst/>
            </a:prstGeom>
            <a:solidFill>
              <a:sysClr val="window" lastClr="FFFFFF"/>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060"/>
                </a:solidFill>
                <a:effectLst/>
                <a:uLnTx/>
                <a:uFillTx/>
                <a:latin typeface="+mn-lt"/>
                <a:ea typeface="+mn-ea"/>
                <a:cs typeface="+mn-cs"/>
              </a:endParaRPr>
            </a:p>
          </p:txBody>
        </p:sp>
        <p:sp>
          <p:nvSpPr>
            <p:cNvPr id="57" name="Oval 56"/>
            <p:cNvSpPr/>
            <p:nvPr/>
          </p:nvSpPr>
          <p:spPr>
            <a:xfrm>
              <a:off x="1640541" y="5129448"/>
              <a:ext cx="92252" cy="92252"/>
            </a:xfrm>
            <a:prstGeom prst="ellipse">
              <a:avLst/>
            </a:prstGeom>
            <a:solidFill>
              <a:sysClr val="window" lastClr="FFFFFF"/>
            </a:solidFill>
            <a:ln w="19050" cap="flat" cmpd="sng" algn="ctr">
              <a:solidFill>
                <a:srgbClr val="4D4D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060"/>
                </a:solidFill>
                <a:effectLst/>
                <a:uLnTx/>
                <a:uFillTx/>
                <a:latin typeface="+mn-lt"/>
                <a:ea typeface="+mn-ea"/>
                <a:cs typeface="+mn-cs"/>
              </a:endParaRPr>
            </a:p>
          </p:txBody>
        </p:sp>
      </p:grpSp>
      <p:sp>
        <p:nvSpPr>
          <p:cNvPr id="58" name="TextBox 57"/>
          <p:cNvSpPr txBox="1"/>
          <p:nvPr/>
        </p:nvSpPr>
        <p:spPr>
          <a:xfrm>
            <a:off x="228600" y="3124200"/>
            <a:ext cx="3657600" cy="594360"/>
          </a:xfrm>
          <a:prstGeom prst="rect">
            <a:avLst/>
          </a:prstGeom>
          <a:solidFill>
            <a:srgbClr val="E36C09">
              <a:lumMod val="60000"/>
              <a:lumOff val="40000"/>
            </a:srgbClr>
          </a:solidFill>
          <a:ln w="25400" cap="flat" cmpd="sng" algn="ctr">
            <a:noFill/>
            <a:prstDash val="soli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en-US"/>
            </a:defPPr>
            <a:lvl1pPr algn="ctr">
              <a:defRPr sz="2400" b="1" kern="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a:ea typeface="+mn-ea"/>
              </a:rPr>
              <a:t>Integration with COTF's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a:ea typeface="+mn-ea"/>
              </a:rPr>
              <a:t>Mission Based Test Design (MBTD)</a:t>
            </a:r>
          </a:p>
        </p:txBody>
      </p:sp>
      <p:graphicFrame>
        <p:nvGraphicFramePr>
          <p:cNvPr id="80" name="Table 79"/>
          <p:cNvGraphicFramePr>
            <a:graphicFrameLocks noGrp="1"/>
          </p:cNvGraphicFramePr>
          <p:nvPr>
            <p:extLst>
              <p:ext uri="{D42A27DB-BD31-4B8C-83A1-F6EECF244321}">
                <p14:modId xmlns:p14="http://schemas.microsoft.com/office/powerpoint/2010/main" val="4954225"/>
              </p:ext>
            </p:extLst>
          </p:nvPr>
        </p:nvGraphicFramePr>
        <p:xfrm>
          <a:off x="4199382" y="2435845"/>
          <a:ext cx="4572000" cy="1712976"/>
        </p:xfrm>
        <a:graphic>
          <a:graphicData uri="http://schemas.openxmlformats.org/drawingml/2006/table">
            <a:tbl>
              <a:tblPr firstRow="1" bandRow="1"/>
              <a:tblGrid>
                <a:gridCol w="869517">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467193">
                  <a:extLst>
                    <a:ext uri="{9D8B030D-6E8A-4147-A177-3AD203B41FA5}">
                      <a16:colId xmlns:a16="http://schemas.microsoft.com/office/drawing/2014/main" val="20005"/>
                    </a:ext>
                  </a:extLst>
                </a:gridCol>
                <a:gridCol w="533567">
                  <a:extLst>
                    <a:ext uri="{9D8B030D-6E8A-4147-A177-3AD203B41FA5}">
                      <a16:colId xmlns:a16="http://schemas.microsoft.com/office/drawing/2014/main" val="20006"/>
                    </a:ext>
                  </a:extLst>
                </a:gridCol>
                <a:gridCol w="568123">
                  <a:extLst>
                    <a:ext uri="{9D8B030D-6E8A-4147-A177-3AD203B41FA5}">
                      <a16:colId xmlns:a16="http://schemas.microsoft.com/office/drawing/2014/main" val="20007"/>
                    </a:ext>
                  </a:extLst>
                </a:gridCol>
              </a:tblGrid>
              <a:tr h="229437">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800" dirty="0">
                        <a:solidFill>
                          <a:srgbClr val="FFFF00"/>
                        </a:solidFill>
                        <a:latin typeface="Arial Narrow" panose="020B0606020202030204" pitchFamily="34" charset="0"/>
                      </a:endParaRPr>
                    </a:p>
                  </a:txBody>
                  <a:tcPr marL="18288" marR="18288" anchor="ctr">
                    <a:lnL w="12700" cap="flat" cmpd="sng" algn="ctr">
                      <a:solidFill>
                        <a:srgbClr val="00206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dirty="0">
                          <a:solidFill>
                            <a:srgbClr val="FFFF00"/>
                          </a:solidFill>
                          <a:latin typeface="Arial Narrow" panose="020B0606020202030204" pitchFamily="34" charset="0"/>
                        </a:rPr>
                        <a:t>SURVEIL</a:t>
                      </a:r>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dirty="0">
                          <a:solidFill>
                            <a:srgbClr val="FFFF00"/>
                          </a:solidFill>
                          <a:latin typeface="Arial Narrow" panose="020B0606020202030204" pitchFamily="34" charset="0"/>
                        </a:rPr>
                        <a:t>DETE</a:t>
                      </a:r>
                      <a:r>
                        <a:rPr lang="en-US" sz="900" baseline="0" dirty="0">
                          <a:solidFill>
                            <a:srgbClr val="FFFF00"/>
                          </a:solidFill>
                          <a:latin typeface="Arial Narrow" panose="020B0606020202030204" pitchFamily="34" charset="0"/>
                        </a:rPr>
                        <a:t>CT</a:t>
                      </a:r>
                      <a:endParaRPr lang="en-US" sz="900" dirty="0">
                        <a:solidFill>
                          <a:srgbClr val="FFFF00"/>
                        </a:solidFill>
                        <a:latin typeface="Arial Narrow" panose="020B0606020202030204" pitchFamily="34" charset="0"/>
                      </a:endParaRPr>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dirty="0">
                          <a:solidFill>
                            <a:srgbClr val="FFFF00"/>
                          </a:solidFill>
                          <a:latin typeface="Arial Narrow" panose="020B0606020202030204" pitchFamily="34" charset="0"/>
                        </a:rPr>
                        <a:t>TRACK</a:t>
                      </a:r>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dirty="0">
                          <a:solidFill>
                            <a:srgbClr val="FFFF00"/>
                          </a:solidFill>
                          <a:latin typeface="Arial Narrow" panose="020B0606020202030204" pitchFamily="34" charset="0"/>
                        </a:rPr>
                        <a:t>ID</a:t>
                      </a:r>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dirty="0">
                          <a:solidFill>
                            <a:srgbClr val="FFFF00"/>
                          </a:solidFill>
                          <a:latin typeface="Arial Narrow" panose="020B0606020202030204" pitchFamily="34" charset="0"/>
                        </a:rPr>
                        <a:t>ENGAGE</a:t>
                      </a:r>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sz="800" dirty="0">
                        <a:solidFill>
                          <a:srgbClr val="FFFF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dirty="0">
                          <a:solidFill>
                            <a:srgbClr val="FFFF00"/>
                          </a:solidFill>
                          <a:latin typeface="Arial Narrow" panose="020B0606020202030204" pitchFamily="34" charset="0"/>
                        </a:rPr>
                        <a:t>ASSESS</a:t>
                      </a:r>
                    </a:p>
                  </a:txBody>
                  <a:tcPr marL="18288" marR="18288" anchor="ctr">
                    <a:lnL w="12700" cap="flat" cmpd="sng" algn="ctr">
                      <a:solidFill>
                        <a:sysClr val="window" lastClr="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281055">
                <a:tc vMerge="1">
                  <a:txBody>
                    <a:bodyPr/>
                    <a:lstStyle/>
                    <a:p>
                      <a:endParaRPr lang="en-US" sz="800" dirty="0">
                        <a:solidFill>
                          <a:srgbClr val="FFFF00"/>
                        </a:solidFill>
                        <a:latin typeface="Arial Narrow" panose="020B0606020202030204" pitchFamily="34" charset="0"/>
                      </a:endParaRPr>
                    </a:p>
                  </a:txBody>
                  <a:tcPr marL="18288" marR="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vMerge="1">
                  <a:txBody>
                    <a:bodyPr/>
                    <a:lstStyle/>
                    <a:p>
                      <a:pPr algn="ctr"/>
                      <a:endParaRPr lang="en-US" sz="800" dirty="0">
                        <a:solidFill>
                          <a:srgbClr val="FFFF00"/>
                        </a:solidFill>
                        <a:latin typeface="Arial Narrow" panose="020B0606020202030204" pitchFamily="34" charset="0"/>
                      </a:endParaRPr>
                    </a:p>
                  </a:txBody>
                  <a:tcPr marL="18288" marR="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vMerge="1">
                  <a:txBody>
                    <a:bodyPr/>
                    <a:lstStyle/>
                    <a:p>
                      <a:pPr algn="ctr"/>
                      <a:endParaRPr lang="en-US" sz="800" dirty="0">
                        <a:solidFill>
                          <a:srgbClr val="FFFF00"/>
                        </a:solidFill>
                        <a:latin typeface="Arial Narrow" panose="020B0606020202030204" pitchFamily="34" charset="0"/>
                      </a:endParaRPr>
                    </a:p>
                  </a:txBody>
                  <a:tcPr marL="18288" marR="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vMerge="1">
                  <a:txBody>
                    <a:bodyPr/>
                    <a:lstStyle/>
                    <a:p>
                      <a:pPr algn="ctr"/>
                      <a:endParaRPr lang="en-US" sz="800" dirty="0">
                        <a:solidFill>
                          <a:srgbClr val="FFFF00"/>
                        </a:solidFill>
                        <a:latin typeface="Arial Narrow" panose="020B0606020202030204" pitchFamily="34" charset="0"/>
                      </a:endParaRPr>
                    </a:p>
                  </a:txBody>
                  <a:tcPr marL="18288" marR="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vMerge="1">
                  <a:txBody>
                    <a:bodyPr/>
                    <a:lstStyle/>
                    <a:p>
                      <a:pPr algn="ctr"/>
                      <a:endParaRPr lang="en-US" sz="800" dirty="0">
                        <a:solidFill>
                          <a:srgbClr val="FFFF00"/>
                        </a:solidFill>
                        <a:latin typeface="Arial Narrow" panose="020B0606020202030204" pitchFamily="34" charset="0"/>
                      </a:endParaRPr>
                    </a:p>
                  </a:txBody>
                  <a:tcPr marL="18288" marR="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900" b="1" dirty="0">
                          <a:solidFill>
                            <a:srgbClr val="FFFF00"/>
                          </a:solidFill>
                          <a:latin typeface="Arial Narrow" panose="020B0606020202030204" pitchFamily="34" charset="0"/>
                        </a:rPr>
                        <a:t>LAUNCH</a:t>
                      </a:r>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900" b="1" dirty="0">
                          <a:solidFill>
                            <a:srgbClr val="FFFF00"/>
                          </a:solidFill>
                          <a:latin typeface="Arial Narrow" panose="020B0606020202030204" pitchFamily="34" charset="0"/>
                        </a:rPr>
                        <a:t>WEAPON</a:t>
                      </a:r>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vMerge="1">
                  <a:txBody>
                    <a:bodyPr/>
                    <a:lstStyle/>
                    <a:p>
                      <a:pPr algn="ctr"/>
                      <a:endParaRPr lang="en-US" sz="800" dirty="0">
                        <a:solidFill>
                          <a:srgbClr val="FFFF00"/>
                        </a:solidFill>
                        <a:latin typeface="Arial Narrow" panose="020B0606020202030204" pitchFamily="34" charset="0"/>
                      </a:endParaRPr>
                    </a:p>
                  </a:txBody>
                  <a:tcPr marL="18288" marR="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2997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dirty="0">
                          <a:latin typeface="Arial Narrow" panose="020B0606020202030204" pitchFamily="34" charset="0"/>
                        </a:rPr>
                        <a:t>AA</a:t>
                      </a:r>
                      <a:r>
                        <a:rPr lang="en-US" sz="1100" b="1" baseline="0" dirty="0">
                          <a:latin typeface="Arial Narrow" panose="020B0606020202030204" pitchFamily="34" charset="0"/>
                        </a:rPr>
                        <a:t> MISSILE</a:t>
                      </a:r>
                      <a:endParaRPr lang="en-US" sz="1100" b="1" dirty="0">
                        <a:latin typeface="Arial Narrow" panose="020B0606020202030204" pitchFamily="34" charset="0"/>
                      </a:endParaRPr>
                    </a:p>
                  </a:txBody>
                  <a:tcPr marL="45720" marR="18288" anchor="ctr">
                    <a:lnL w="12700" cap="flat" cmpd="sng" algn="ctr">
                      <a:solidFill>
                        <a:srgbClr val="00206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a:p>
                  </a:txBody>
                  <a:tcPr marL="18288" marR="18288" anchor="ctr">
                    <a:lnL w="12700" cap="flat" cmpd="sng" algn="ctr">
                      <a:solidFill>
                        <a:sysClr val="window" lastClr="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20000"/>
                      </a:srgbClr>
                    </a:solidFill>
                  </a:tcPr>
                </a:tc>
                <a:extLst>
                  <a:ext uri="{0D108BD9-81ED-4DB2-BD59-A6C34878D82A}">
                    <a16:rowId xmlns:a16="http://schemas.microsoft.com/office/drawing/2014/main" val="10002"/>
                  </a:ext>
                </a:extLst>
              </a:tr>
              <a:tr h="2997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dirty="0">
                          <a:latin typeface="Arial Narrow" panose="020B0606020202030204" pitchFamily="34" charset="0"/>
                        </a:rPr>
                        <a:t>F-35</a:t>
                      </a:r>
                    </a:p>
                  </a:txBody>
                  <a:tcPr marL="45720" marR="18288" anchor="ctr">
                    <a:lnL w="12700" cap="flat" cmpd="sng" algn="ctr">
                      <a:solidFill>
                        <a:srgbClr val="00206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a:p>
                  </a:txBody>
                  <a:tcPr marL="18288" marR="18288" anchor="ctr">
                    <a:lnL w="12700" cap="flat" cmpd="sng" algn="ctr">
                      <a:solidFill>
                        <a:sysClr val="window" lastClr="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40000"/>
                      </a:srgbClr>
                    </a:solidFill>
                  </a:tcPr>
                </a:tc>
                <a:extLst>
                  <a:ext uri="{0D108BD9-81ED-4DB2-BD59-A6C34878D82A}">
                    <a16:rowId xmlns:a16="http://schemas.microsoft.com/office/drawing/2014/main" val="10003"/>
                  </a:ext>
                </a:extLst>
              </a:tr>
              <a:tr h="2997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dirty="0">
                          <a:latin typeface="Arial Narrow" panose="020B0606020202030204" pitchFamily="34" charset="0"/>
                        </a:rPr>
                        <a:t>F/A-18</a:t>
                      </a:r>
                    </a:p>
                  </a:txBody>
                  <a:tcPr marL="45720" marR="18288" anchor="ctr">
                    <a:lnL w="12700" cap="flat" cmpd="sng" algn="ctr">
                      <a:solidFill>
                        <a:srgbClr val="00206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65D">
                        <a:tint val="20000"/>
                      </a:srgbClr>
                    </a:solidFill>
                  </a:tcPr>
                </a:tc>
                <a:extLst>
                  <a:ext uri="{0D108BD9-81ED-4DB2-BD59-A6C34878D82A}">
                    <a16:rowId xmlns:a16="http://schemas.microsoft.com/office/drawing/2014/main" val="10004"/>
                  </a:ext>
                </a:extLst>
              </a:tr>
              <a:tr h="30310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dirty="0">
                          <a:latin typeface="Arial Narrow" panose="020B0606020202030204" pitchFamily="34" charset="0"/>
                        </a:rPr>
                        <a:t>E-2D</a:t>
                      </a:r>
                    </a:p>
                  </a:txBody>
                  <a:tcPr marL="45720" marR="18288" anchor="ctr">
                    <a:lnL w="12700" cap="flat" cmpd="sng" algn="ctr">
                      <a:solidFill>
                        <a:srgbClr val="00206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7365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7365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7365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7365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7365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7365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7365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000" dirty="0"/>
                    </a:p>
                  </a:txBody>
                  <a:tcPr marL="18288" marR="18288" anchor="ctr">
                    <a:lnL w="12700" cap="flat" cmpd="sng" algn="ctr">
                      <a:solidFill>
                        <a:sysClr val="window" lastClr="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7365D">
                        <a:tint val="40000"/>
                      </a:srgbClr>
                    </a:solidFill>
                  </a:tcPr>
                </a:tc>
                <a:extLst>
                  <a:ext uri="{0D108BD9-81ED-4DB2-BD59-A6C34878D82A}">
                    <a16:rowId xmlns:a16="http://schemas.microsoft.com/office/drawing/2014/main" val="10005"/>
                  </a:ext>
                </a:extLst>
              </a:tr>
            </a:tbl>
          </a:graphicData>
        </a:graphic>
      </p:graphicFrame>
      <p:sp>
        <p:nvSpPr>
          <p:cNvPr id="81" name="Rectangle 80"/>
          <p:cNvSpPr/>
          <p:nvPr/>
        </p:nvSpPr>
        <p:spPr>
          <a:xfrm rot="20700000">
            <a:off x="5064178" y="3108917"/>
            <a:ext cx="3348319" cy="76944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pPr>
            <a:r>
              <a:rPr lang="en-US" sz="4400" dirty="0">
                <a:ln w="50800"/>
                <a:solidFill>
                  <a:prstClr val="white">
                    <a:lumMod val="65000"/>
                  </a:prstClr>
                </a:solidFill>
                <a:latin typeface="Arial"/>
                <a:ea typeface="+mn-ea"/>
              </a:rPr>
              <a:t>NOTIONAL</a:t>
            </a:r>
          </a:p>
        </p:txBody>
      </p:sp>
      <p:sp>
        <p:nvSpPr>
          <p:cNvPr id="82" name="Oval 81"/>
          <p:cNvSpPr/>
          <p:nvPr/>
        </p:nvSpPr>
        <p:spPr>
          <a:xfrm>
            <a:off x="5250332" y="3299305"/>
            <a:ext cx="182880" cy="182880"/>
          </a:xfrm>
          <a:prstGeom prst="ellipse">
            <a:avLst/>
          </a:prstGeom>
          <a:solidFill>
            <a:srgbClr val="FF0000"/>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83" name="Oval 82"/>
          <p:cNvSpPr/>
          <p:nvPr/>
        </p:nvSpPr>
        <p:spPr>
          <a:xfrm>
            <a:off x="5250332" y="3610678"/>
            <a:ext cx="182880" cy="182880"/>
          </a:xfrm>
          <a:prstGeom prst="ellipse">
            <a:avLst/>
          </a:prstGeom>
          <a:solidFill>
            <a:srgbClr val="FF0000"/>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84" name="Oval 83"/>
          <p:cNvSpPr/>
          <p:nvPr/>
        </p:nvSpPr>
        <p:spPr>
          <a:xfrm>
            <a:off x="5816042" y="3303306"/>
            <a:ext cx="182880" cy="182880"/>
          </a:xfrm>
          <a:prstGeom prst="ellipse">
            <a:avLst/>
          </a:prstGeom>
          <a:solidFill>
            <a:srgbClr val="FFFF00"/>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85" name="Oval 84"/>
          <p:cNvSpPr/>
          <p:nvPr/>
        </p:nvSpPr>
        <p:spPr>
          <a:xfrm>
            <a:off x="5816042" y="3911422"/>
            <a:ext cx="182880" cy="182880"/>
          </a:xfrm>
          <a:prstGeom prst="ellipse">
            <a:avLst/>
          </a:prstGeom>
          <a:solidFill>
            <a:srgbClr val="00B050"/>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86" name="Oval 85"/>
          <p:cNvSpPr/>
          <p:nvPr/>
        </p:nvSpPr>
        <p:spPr>
          <a:xfrm>
            <a:off x="6317132" y="3303306"/>
            <a:ext cx="182880" cy="182880"/>
          </a:xfrm>
          <a:prstGeom prst="ellipse">
            <a:avLst/>
          </a:prstGeom>
          <a:solidFill>
            <a:srgbClr val="FFFF00"/>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87" name="Oval 86"/>
          <p:cNvSpPr/>
          <p:nvPr/>
        </p:nvSpPr>
        <p:spPr>
          <a:xfrm>
            <a:off x="6317132" y="3911422"/>
            <a:ext cx="182880" cy="182880"/>
          </a:xfrm>
          <a:prstGeom prst="ellipse">
            <a:avLst/>
          </a:prstGeom>
          <a:solidFill>
            <a:srgbClr val="FFFF00"/>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88" name="Oval 87"/>
          <p:cNvSpPr/>
          <p:nvPr/>
        </p:nvSpPr>
        <p:spPr>
          <a:xfrm>
            <a:off x="6835902" y="3303306"/>
            <a:ext cx="182880" cy="182880"/>
          </a:xfrm>
          <a:prstGeom prst="ellipse">
            <a:avLst/>
          </a:prstGeom>
          <a:solidFill>
            <a:srgbClr val="FFFF00"/>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89" name="Oval 88"/>
          <p:cNvSpPr/>
          <p:nvPr/>
        </p:nvSpPr>
        <p:spPr>
          <a:xfrm>
            <a:off x="7354672" y="3303306"/>
            <a:ext cx="182880" cy="182880"/>
          </a:xfrm>
          <a:prstGeom prst="ellipse">
            <a:avLst/>
          </a:prstGeom>
          <a:solidFill>
            <a:srgbClr val="FFFF00"/>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90" name="Oval 89"/>
          <p:cNvSpPr/>
          <p:nvPr/>
        </p:nvSpPr>
        <p:spPr>
          <a:xfrm>
            <a:off x="8392212" y="3303306"/>
            <a:ext cx="182880" cy="182880"/>
          </a:xfrm>
          <a:prstGeom prst="ellipse">
            <a:avLst/>
          </a:prstGeom>
          <a:solidFill>
            <a:srgbClr val="FFFF00"/>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91" name="Oval 90"/>
          <p:cNvSpPr/>
          <p:nvPr/>
        </p:nvSpPr>
        <p:spPr>
          <a:xfrm>
            <a:off x="8392212" y="3614679"/>
            <a:ext cx="182880" cy="182880"/>
          </a:xfrm>
          <a:prstGeom prst="ellipse">
            <a:avLst/>
          </a:prstGeom>
          <a:solidFill>
            <a:srgbClr val="FFFF00"/>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92" name="Freeform 91"/>
          <p:cNvSpPr/>
          <p:nvPr/>
        </p:nvSpPr>
        <p:spPr>
          <a:xfrm>
            <a:off x="5434432" y="3066173"/>
            <a:ext cx="2984601" cy="936345"/>
          </a:xfrm>
          <a:custGeom>
            <a:avLst/>
            <a:gdLst>
              <a:gd name="connsiteX0" fmla="*/ 0 w 2984601"/>
              <a:gd name="connsiteY0" fmla="*/ 965606 h 965606"/>
              <a:gd name="connsiteX1" fmla="*/ 402336 w 2984601"/>
              <a:gd name="connsiteY1" fmla="*/ 665683 h 965606"/>
              <a:gd name="connsiteX2" fmla="*/ 2106777 w 2984601"/>
              <a:gd name="connsiteY2" fmla="*/ 665683 h 965606"/>
              <a:gd name="connsiteX3" fmla="*/ 2531059 w 2984601"/>
              <a:gd name="connsiteY3" fmla="*/ 0 h 965606"/>
              <a:gd name="connsiteX4" fmla="*/ 2984601 w 2984601"/>
              <a:gd name="connsiteY4" fmla="*/ 921715 h 965606"/>
              <a:gd name="connsiteX0" fmla="*/ 0 w 2984601"/>
              <a:gd name="connsiteY0" fmla="*/ 936345 h 936345"/>
              <a:gd name="connsiteX1" fmla="*/ 402336 w 2984601"/>
              <a:gd name="connsiteY1" fmla="*/ 636422 h 936345"/>
              <a:gd name="connsiteX2" fmla="*/ 2106777 w 2984601"/>
              <a:gd name="connsiteY2" fmla="*/ 636422 h 936345"/>
              <a:gd name="connsiteX3" fmla="*/ 2531059 w 2984601"/>
              <a:gd name="connsiteY3" fmla="*/ 0 h 936345"/>
              <a:gd name="connsiteX4" fmla="*/ 2984601 w 2984601"/>
              <a:gd name="connsiteY4" fmla="*/ 892454 h 936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601" h="936345">
                <a:moveTo>
                  <a:pt x="0" y="936345"/>
                </a:moveTo>
                <a:lnTo>
                  <a:pt x="402336" y="636422"/>
                </a:lnTo>
                <a:lnTo>
                  <a:pt x="2106777" y="636422"/>
                </a:lnTo>
                <a:lnTo>
                  <a:pt x="2531059" y="0"/>
                </a:lnTo>
                <a:lnTo>
                  <a:pt x="2984601" y="892454"/>
                </a:lnTo>
              </a:path>
            </a:pathLst>
          </a:custGeom>
          <a:noFill/>
          <a:ln w="1905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93" name="Oval 92"/>
          <p:cNvSpPr/>
          <p:nvPr/>
        </p:nvSpPr>
        <p:spPr>
          <a:xfrm>
            <a:off x="8392212" y="3911422"/>
            <a:ext cx="182880" cy="182880"/>
          </a:xfrm>
          <a:prstGeom prst="ellipse">
            <a:avLst/>
          </a:prstGeom>
          <a:solidFill>
            <a:srgbClr val="00B050"/>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94" name="Oval 93"/>
          <p:cNvSpPr/>
          <p:nvPr/>
        </p:nvSpPr>
        <p:spPr>
          <a:xfrm>
            <a:off x="5250332" y="3907421"/>
            <a:ext cx="182880" cy="182880"/>
          </a:xfrm>
          <a:prstGeom prst="ellipse">
            <a:avLst/>
          </a:prstGeom>
          <a:solidFill>
            <a:srgbClr val="00B050"/>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95" name="Oval 94"/>
          <p:cNvSpPr/>
          <p:nvPr/>
        </p:nvSpPr>
        <p:spPr>
          <a:xfrm>
            <a:off x="5816042" y="3614679"/>
            <a:ext cx="182880" cy="182880"/>
          </a:xfrm>
          <a:prstGeom prst="ellipse">
            <a:avLst/>
          </a:prstGeom>
          <a:solidFill>
            <a:srgbClr val="FFFF00"/>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96" name="Oval 95"/>
          <p:cNvSpPr/>
          <p:nvPr/>
        </p:nvSpPr>
        <p:spPr>
          <a:xfrm>
            <a:off x="6317132" y="3614679"/>
            <a:ext cx="182880" cy="182880"/>
          </a:xfrm>
          <a:prstGeom prst="ellipse">
            <a:avLst/>
          </a:prstGeom>
          <a:solidFill>
            <a:srgbClr val="00B050"/>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97" name="Oval 96"/>
          <p:cNvSpPr/>
          <p:nvPr/>
        </p:nvSpPr>
        <p:spPr>
          <a:xfrm>
            <a:off x="6835902" y="3614679"/>
            <a:ext cx="182880" cy="182880"/>
          </a:xfrm>
          <a:prstGeom prst="ellipse">
            <a:avLst/>
          </a:prstGeom>
          <a:solidFill>
            <a:srgbClr val="00B050"/>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98" name="Oval 97"/>
          <p:cNvSpPr/>
          <p:nvPr/>
        </p:nvSpPr>
        <p:spPr>
          <a:xfrm>
            <a:off x="7354672" y="3614679"/>
            <a:ext cx="182880" cy="182880"/>
          </a:xfrm>
          <a:prstGeom prst="ellipse">
            <a:avLst/>
          </a:prstGeom>
          <a:solidFill>
            <a:srgbClr val="00B050"/>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99" name="Oval 98"/>
          <p:cNvSpPr/>
          <p:nvPr/>
        </p:nvSpPr>
        <p:spPr>
          <a:xfrm>
            <a:off x="7873442" y="3011308"/>
            <a:ext cx="182880" cy="182880"/>
          </a:xfrm>
          <a:prstGeom prst="ellipse">
            <a:avLst/>
          </a:prstGeom>
          <a:solidFill>
            <a:srgbClr val="00B050"/>
          </a:solidFill>
          <a:ln w="127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6601" y="1304285"/>
            <a:ext cx="4761351" cy="457200"/>
          </a:xfrm>
          <a:prstGeom prst="rect">
            <a:avLst/>
          </a:prstGeom>
        </p:spPr>
      </p:pic>
    </p:spTree>
    <p:extLst>
      <p:ext uri="{BB962C8B-B14F-4D97-AF65-F5344CB8AC3E}">
        <p14:creationId xmlns:p14="http://schemas.microsoft.com/office/powerpoint/2010/main" val="146657308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COTF’s Commitment</a:t>
            </a:r>
          </a:p>
        </p:txBody>
      </p:sp>
      <p:sp>
        <p:nvSpPr>
          <p:cNvPr id="5" name="Content Placeholder 4"/>
          <p:cNvSpPr>
            <a:spLocks noGrp="1"/>
          </p:cNvSpPr>
          <p:nvPr>
            <p:ph sz="quarter" idx="4294967295"/>
          </p:nvPr>
        </p:nvSpPr>
        <p:spPr>
          <a:xfrm>
            <a:off x="984250" y="1957388"/>
            <a:ext cx="8159750" cy="1173162"/>
          </a:xfrm>
        </p:spPr>
        <p:txBody>
          <a:bodyPr>
            <a:noAutofit/>
          </a:bodyPr>
          <a:lstStyle/>
          <a:p>
            <a:pPr>
              <a:spcBef>
                <a:spcPts val="0"/>
              </a:spcBef>
            </a:pPr>
            <a:r>
              <a:rPr lang="en-US" sz="2400" dirty="0">
                <a:solidFill>
                  <a:srgbClr val="0070C0"/>
                </a:solidFill>
              </a:rPr>
              <a:t>Truly Integrated Test </a:t>
            </a:r>
            <a:r>
              <a:rPr lang="en-US" sz="2400" dirty="0"/>
              <a:t>is the goal—a single process defining the data needs supporting independent assessments using </a:t>
            </a:r>
            <a:r>
              <a:rPr lang="en-US" sz="2400" dirty="0">
                <a:solidFill>
                  <a:srgbClr val="0070C0"/>
                </a:solidFill>
              </a:rPr>
              <a:t>side by side execution</a:t>
            </a:r>
          </a:p>
          <a:p>
            <a:pPr marL="0" indent="0">
              <a:spcBef>
                <a:spcPts val="0"/>
              </a:spcBef>
              <a:buNone/>
            </a:pPr>
            <a:endParaRPr lang="en-US" sz="2000" dirty="0"/>
          </a:p>
        </p:txBody>
      </p:sp>
      <p:sp>
        <p:nvSpPr>
          <p:cNvPr id="6" name="Rounded Rectangle 5"/>
          <p:cNvSpPr/>
          <p:nvPr/>
        </p:nvSpPr>
        <p:spPr>
          <a:xfrm>
            <a:off x="799384" y="4832223"/>
            <a:ext cx="7512597" cy="761271"/>
          </a:xfrm>
          <a:prstGeom prst="roundRect">
            <a:avLst/>
          </a:prstGeom>
          <a:solidFill>
            <a:srgbClr val="17365D"/>
          </a:solidFill>
          <a:ln w="25400" cap="flat" cmpd="sng" algn="ctr">
            <a:solidFill>
              <a:sysClr val="window" lastClr="FFFFFF">
                <a:lumMod val="65000"/>
              </a:sys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fontAlgn="auto">
              <a:spcBef>
                <a:spcPts val="0"/>
              </a:spcBef>
              <a:spcAft>
                <a:spcPts val="0"/>
              </a:spcAft>
            </a:pPr>
            <a:r>
              <a:rPr lang="en-US" sz="2400" b="0" kern="0" dirty="0">
                <a:solidFill>
                  <a:prstClr val="white"/>
                </a:solidFill>
                <a:latin typeface="Arial"/>
                <a:ea typeface="MS PGothic" pitchFamily="34" charset="-128"/>
              </a:rPr>
              <a:t>Better Test Designs, More Efficient Execution,</a:t>
            </a:r>
          </a:p>
          <a:p>
            <a:pPr algn="ctr" fontAlgn="auto">
              <a:spcBef>
                <a:spcPts val="0"/>
              </a:spcBef>
              <a:spcAft>
                <a:spcPts val="0"/>
              </a:spcAft>
            </a:pPr>
            <a:r>
              <a:rPr lang="en-US" sz="2400" b="0" kern="0" dirty="0">
                <a:solidFill>
                  <a:prstClr val="white"/>
                </a:solidFill>
                <a:latin typeface="Arial"/>
                <a:ea typeface="MS PGothic" pitchFamily="34" charset="-128"/>
              </a:rPr>
              <a:t>More Meaningful Results—Faster!</a:t>
            </a:r>
          </a:p>
        </p:txBody>
      </p:sp>
    </p:spTree>
    <p:extLst>
      <p:ext uri="{BB962C8B-B14F-4D97-AF65-F5344CB8AC3E}">
        <p14:creationId xmlns:p14="http://schemas.microsoft.com/office/powerpoint/2010/main" val="199093597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CBTE “Strategy”</a:t>
            </a:r>
          </a:p>
        </p:txBody>
      </p:sp>
      <p:sp>
        <p:nvSpPr>
          <p:cNvPr id="6" name="Rectangle 5"/>
          <p:cNvSpPr/>
          <p:nvPr/>
        </p:nvSpPr>
        <p:spPr>
          <a:xfrm>
            <a:off x="6832412" y="765012"/>
            <a:ext cx="2313432" cy="6126480"/>
          </a:xfrm>
          <a:prstGeom prst="rect">
            <a:avLst/>
          </a:prstGeom>
          <a:solidFill>
            <a:srgbClr val="4F81BD">
              <a:lumMod val="60000"/>
              <a:lumOff val="40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7" name="TextBox 6"/>
          <p:cNvSpPr txBox="1"/>
          <p:nvPr/>
        </p:nvSpPr>
        <p:spPr>
          <a:xfrm>
            <a:off x="7086945" y="3486400"/>
            <a:ext cx="1850745" cy="646331"/>
          </a:xfrm>
          <a:prstGeom prst="rect">
            <a:avLst/>
          </a:prstGeom>
          <a:noFill/>
        </p:spPr>
        <p:txBody>
          <a:bodyPr wrap="square" rtlCol="0">
            <a:spAutoFit/>
          </a:bodyPr>
          <a:lstStyle/>
          <a:p>
            <a:pPr algn="ctr" fontAlgn="auto">
              <a:spcBef>
                <a:spcPts val="0"/>
              </a:spcBef>
              <a:spcAft>
                <a:spcPts val="0"/>
              </a:spcAft>
            </a:pPr>
            <a:r>
              <a:rPr lang="en-US" sz="1800" dirty="0">
                <a:solidFill>
                  <a:prstClr val="black"/>
                </a:solidFill>
                <a:latin typeface="Calibri"/>
                <a:ea typeface="+mn-ea"/>
              </a:rPr>
              <a:t>Test</a:t>
            </a:r>
          </a:p>
          <a:p>
            <a:pPr algn="ctr" fontAlgn="auto">
              <a:spcBef>
                <a:spcPts val="0"/>
              </a:spcBef>
              <a:spcAft>
                <a:spcPts val="0"/>
              </a:spcAft>
            </a:pPr>
            <a:r>
              <a:rPr lang="en-US" sz="1800" dirty="0">
                <a:solidFill>
                  <a:prstClr val="black"/>
                </a:solidFill>
                <a:latin typeface="Calibri"/>
                <a:ea typeface="+mn-ea"/>
              </a:rPr>
              <a:t>Planning</a:t>
            </a:r>
          </a:p>
        </p:txBody>
      </p:sp>
      <p:sp>
        <p:nvSpPr>
          <p:cNvPr id="9" name="Rectangle 8"/>
          <p:cNvSpPr/>
          <p:nvPr/>
        </p:nvSpPr>
        <p:spPr>
          <a:xfrm>
            <a:off x="4564775" y="765012"/>
            <a:ext cx="2271780" cy="6126480"/>
          </a:xfrm>
          <a:prstGeom prst="rect">
            <a:avLst/>
          </a:prstGeom>
          <a:solidFill>
            <a:srgbClr val="CCFF99"/>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0" name="TextBox 9"/>
          <p:cNvSpPr txBox="1"/>
          <p:nvPr/>
        </p:nvSpPr>
        <p:spPr>
          <a:xfrm>
            <a:off x="4370697" y="3239869"/>
            <a:ext cx="2574684" cy="646331"/>
          </a:xfrm>
          <a:prstGeom prst="rect">
            <a:avLst/>
          </a:prstGeom>
          <a:noFill/>
        </p:spPr>
        <p:txBody>
          <a:bodyPr wrap="square" rtlCol="0">
            <a:spAutoFit/>
          </a:bodyPr>
          <a:lstStyle/>
          <a:p>
            <a:pPr algn="ctr" fontAlgn="auto">
              <a:spcBef>
                <a:spcPts val="0"/>
              </a:spcBef>
              <a:spcAft>
                <a:spcPts val="0"/>
              </a:spcAft>
            </a:pPr>
            <a:r>
              <a:rPr lang="en-US" sz="1800" dirty="0">
                <a:solidFill>
                  <a:prstClr val="black"/>
                </a:solidFill>
                <a:latin typeface="Calibri"/>
                <a:ea typeface="+mn-ea"/>
              </a:rPr>
              <a:t>Engineering / Test</a:t>
            </a:r>
          </a:p>
          <a:p>
            <a:pPr algn="ctr" fontAlgn="auto">
              <a:spcBef>
                <a:spcPts val="0"/>
              </a:spcBef>
              <a:spcAft>
                <a:spcPts val="0"/>
              </a:spcAft>
            </a:pPr>
            <a:r>
              <a:rPr lang="en-US" sz="1800" dirty="0">
                <a:solidFill>
                  <a:prstClr val="black"/>
                </a:solidFill>
                <a:latin typeface="Calibri"/>
                <a:ea typeface="+mn-ea"/>
              </a:rPr>
              <a:t>Collaboration</a:t>
            </a:r>
          </a:p>
        </p:txBody>
      </p:sp>
      <p:sp>
        <p:nvSpPr>
          <p:cNvPr id="11" name="Bent-Up Arrow 10"/>
          <p:cNvSpPr/>
          <p:nvPr/>
        </p:nvSpPr>
        <p:spPr>
          <a:xfrm rot="5400000">
            <a:off x="6139868" y="4782932"/>
            <a:ext cx="665275" cy="1656061"/>
          </a:xfrm>
          <a:prstGeom prst="bentUpArrow">
            <a:avLst>
              <a:gd name="adj1" fmla="val 12207"/>
              <a:gd name="adj2" fmla="val 18603"/>
              <a:gd name="adj3" fmla="val 27133"/>
            </a:avLst>
          </a:prstGeom>
          <a:solidFill>
            <a:srgbClr val="000000"/>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3043" y="3941888"/>
            <a:ext cx="2095244" cy="1330542"/>
          </a:xfrm>
          <a:prstGeom prst="rect">
            <a:avLst/>
          </a:prstGeom>
          <a:solidFill>
            <a:sysClr val="window" lastClr="FFFFFF"/>
          </a:solidFill>
          <a:ln w="9525">
            <a:solidFill>
              <a:sysClr val="windowText" lastClr="000000"/>
            </a:solidFill>
            <a:miter lim="800000"/>
            <a:headEnd/>
            <a:tailEnd/>
          </a:ln>
          <a:effectLst/>
          <a:extLst/>
        </p:spPr>
      </p:pic>
      <p:sp>
        <p:nvSpPr>
          <p:cNvPr id="13" name="Rectangle 12"/>
          <p:cNvSpPr/>
          <p:nvPr/>
        </p:nvSpPr>
        <p:spPr>
          <a:xfrm>
            <a:off x="2281725" y="765012"/>
            <a:ext cx="2286000" cy="6126480"/>
          </a:xfrm>
          <a:prstGeom prst="rect">
            <a:avLst/>
          </a:prstGeom>
          <a:solidFill>
            <a:srgbClr val="F79646">
              <a:lumMod val="60000"/>
              <a:lumOff val="40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4" name="TextBox 13"/>
          <p:cNvSpPr txBox="1"/>
          <p:nvPr/>
        </p:nvSpPr>
        <p:spPr>
          <a:xfrm>
            <a:off x="2563508" y="1487269"/>
            <a:ext cx="1689724" cy="646331"/>
          </a:xfrm>
          <a:prstGeom prst="rect">
            <a:avLst/>
          </a:prstGeom>
          <a:solidFill>
            <a:srgbClr val="F79646">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prstClr val="black"/>
                </a:solidFill>
                <a:effectLst/>
                <a:uLnTx/>
                <a:uFillTx/>
                <a:latin typeface="Calibri"/>
                <a:ea typeface="+mn-ea"/>
              </a:rPr>
              <a:t>Mission Based Test Design</a:t>
            </a:r>
          </a:p>
        </p:txBody>
      </p:sp>
      <p:sp>
        <p:nvSpPr>
          <p:cNvPr id="15" name="Bent-Up Arrow 14"/>
          <p:cNvSpPr/>
          <p:nvPr/>
        </p:nvSpPr>
        <p:spPr>
          <a:xfrm rot="5400000">
            <a:off x="3683117" y="4007714"/>
            <a:ext cx="665275" cy="1225296"/>
          </a:xfrm>
          <a:prstGeom prst="bentUpArrow">
            <a:avLst>
              <a:gd name="adj1" fmla="val 12207"/>
              <a:gd name="adj2" fmla="val 18603"/>
              <a:gd name="adj3" fmla="val 27133"/>
            </a:avLst>
          </a:prstGeom>
          <a:solidFill>
            <a:srgbClr val="000000"/>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pic>
        <p:nvPicPr>
          <p:cNvPr id="1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707" b="-1"/>
          <a:stretch/>
        </p:blipFill>
        <p:spPr bwMode="auto">
          <a:xfrm>
            <a:off x="2707579" y="2162860"/>
            <a:ext cx="1417320" cy="2120083"/>
          </a:xfrm>
          <a:prstGeom prst="rect">
            <a:avLst/>
          </a:prstGeom>
          <a:solidFill>
            <a:sysClr val="window" lastClr="FFFFFF"/>
          </a:solidFill>
          <a:ln w="9525">
            <a:solidFill>
              <a:sysClr val="windowText" lastClr="000000"/>
            </a:solidFill>
            <a:miter lim="800000"/>
            <a:headEnd/>
            <a:tailEnd/>
          </a:ln>
          <a:effectLst/>
        </p:spPr>
      </p:pic>
      <p:sp>
        <p:nvSpPr>
          <p:cNvPr id="17" name="Rectangle 16"/>
          <p:cNvSpPr/>
          <p:nvPr/>
        </p:nvSpPr>
        <p:spPr>
          <a:xfrm>
            <a:off x="4" y="765012"/>
            <a:ext cx="2286000" cy="6126480"/>
          </a:xfrm>
          <a:prstGeom prst="rect">
            <a:avLst/>
          </a:prstGeom>
          <a:solidFill>
            <a:srgbClr val="C0504D">
              <a:lumMod val="40000"/>
              <a:lumOff val="60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8" name="TextBox 17"/>
          <p:cNvSpPr txBox="1"/>
          <p:nvPr/>
        </p:nvSpPr>
        <p:spPr>
          <a:xfrm>
            <a:off x="-67290" y="940871"/>
            <a:ext cx="2428335" cy="646331"/>
          </a:xfrm>
          <a:prstGeom prst="rect">
            <a:avLst/>
          </a:prstGeom>
          <a:noFill/>
        </p:spPr>
        <p:txBody>
          <a:bodyPr wrap="square" rtlCol="0">
            <a:spAutoFit/>
          </a:bodyPr>
          <a:lstStyle/>
          <a:p>
            <a:pPr algn="ctr" fontAlgn="auto">
              <a:spcBef>
                <a:spcPts val="0"/>
              </a:spcBef>
              <a:spcAft>
                <a:spcPts val="0"/>
              </a:spcAft>
            </a:pPr>
            <a:r>
              <a:rPr lang="en-US" sz="1800" dirty="0">
                <a:solidFill>
                  <a:prstClr val="black"/>
                </a:solidFill>
                <a:latin typeface="Calibri"/>
                <a:ea typeface="+mn-ea"/>
              </a:rPr>
              <a:t>Test Program Introduction Document</a:t>
            </a:r>
          </a:p>
        </p:txBody>
      </p:sp>
      <p:sp>
        <p:nvSpPr>
          <p:cNvPr id="19" name="Bent-Up Arrow 18"/>
          <p:cNvSpPr/>
          <p:nvPr/>
        </p:nvSpPr>
        <p:spPr>
          <a:xfrm rot="5400000">
            <a:off x="1560022" y="2757608"/>
            <a:ext cx="684279" cy="1572905"/>
          </a:xfrm>
          <a:prstGeom prst="bentUpArrow">
            <a:avLst>
              <a:gd name="adj1" fmla="val 12207"/>
              <a:gd name="adj2" fmla="val 18603"/>
              <a:gd name="adj3" fmla="val 27133"/>
            </a:avLst>
          </a:prstGeom>
          <a:solidFill>
            <a:srgbClr val="000000"/>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grpSp>
        <p:nvGrpSpPr>
          <p:cNvPr id="20" name="Group 19"/>
          <p:cNvGrpSpPr/>
          <p:nvPr/>
        </p:nvGrpSpPr>
        <p:grpSpPr>
          <a:xfrm>
            <a:off x="74211" y="1651269"/>
            <a:ext cx="2112264" cy="1549131"/>
            <a:chOff x="102782" y="1215492"/>
            <a:chExt cx="2112264" cy="1490472"/>
          </a:xfrm>
        </p:grpSpPr>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782" y="1215492"/>
              <a:ext cx="1087297" cy="1449809"/>
            </a:xfrm>
            <a:prstGeom prst="rect">
              <a:avLst/>
            </a:prstGeom>
            <a:ln w="12700">
              <a:solidFill>
                <a:sysClr val="windowText" lastClr="000000"/>
              </a:solidFill>
            </a:ln>
            <a:effectLst/>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8791" y="1257546"/>
              <a:ext cx="1086255" cy="1448418"/>
            </a:xfrm>
            <a:prstGeom prst="rect">
              <a:avLst/>
            </a:prstGeom>
            <a:ln w="12700">
              <a:solidFill>
                <a:sysClr val="windowText" lastClr="000000"/>
              </a:solidFill>
            </a:ln>
            <a:effectLst/>
          </p:spPr>
        </p:pic>
      </p:grpSp>
      <p:sp>
        <p:nvSpPr>
          <p:cNvPr id="23" name="Rectangle 22"/>
          <p:cNvSpPr/>
          <p:nvPr/>
        </p:nvSpPr>
        <p:spPr>
          <a:xfrm>
            <a:off x="91762" y="4114799"/>
            <a:ext cx="2103120" cy="1157631"/>
          </a:xfrm>
          <a:prstGeom prst="rect">
            <a:avLst/>
          </a:prstGeom>
          <a:solidFill>
            <a:srgbClr val="F79646">
              <a:lumMod val="60000"/>
              <a:lumOff val="40000"/>
            </a:srgbClr>
          </a:solidFill>
          <a:ln w="19050" cap="flat" cmpd="sng" algn="ctr">
            <a:solidFill>
              <a:sysClr val="windowText" lastClr="000000"/>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174625"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Strategy Meeting</a:t>
            </a:r>
          </a:p>
          <a:p>
            <a:pPr marL="282575" marR="0" lvl="2" indent="-106363" defTabSz="91440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5.1 / 5.2 / 5.3 / 5.4 / COTF/DOT&amp;E</a:t>
            </a:r>
          </a:p>
          <a:p>
            <a:pPr marL="282575" marR="0" lvl="2" indent="-106363" defTabSz="91440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Early identification of LVC, range, and target needs</a:t>
            </a:r>
          </a:p>
        </p:txBody>
      </p:sp>
      <p:sp>
        <p:nvSpPr>
          <p:cNvPr id="24" name="5-Point Star 23"/>
          <p:cNvSpPr/>
          <p:nvPr/>
        </p:nvSpPr>
        <p:spPr>
          <a:xfrm>
            <a:off x="928158" y="3519459"/>
            <a:ext cx="424594" cy="469310"/>
          </a:xfrm>
          <a:prstGeom prst="star5">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0537" y="4665424"/>
            <a:ext cx="1423560" cy="1891076"/>
          </a:xfrm>
          <a:prstGeom prst="rect">
            <a:avLst/>
          </a:prstGeom>
        </p:spPr>
      </p:pic>
      <p:sp>
        <p:nvSpPr>
          <p:cNvPr id="25" name="Footer Placeholder 1"/>
          <p:cNvSpPr txBox="1">
            <a:spLocks/>
          </p:cNvSpPr>
          <p:nvPr/>
        </p:nvSpPr>
        <p:spPr>
          <a:xfrm>
            <a:off x="1371600" y="6601499"/>
            <a:ext cx="6400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i="1" dirty="0">
                <a:latin typeface="Arial Narrow" panose="020B0606020202030204" pitchFamily="34" charset="0"/>
              </a:rPr>
              <a:t>NAWCAD Release 2019-277. Distribution Statement A - Approved for public release; distribution is unlimited.</a:t>
            </a:r>
          </a:p>
        </p:txBody>
      </p:sp>
    </p:spTree>
    <p:extLst>
      <p:ext uri="{BB962C8B-B14F-4D97-AF65-F5344CB8AC3E}">
        <p14:creationId xmlns:p14="http://schemas.microsoft.com/office/powerpoint/2010/main" val="1337815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23"/>
                                        </p:tgtEl>
                                      </p:cBhvr>
                                    </p:animEffect>
                                    <p:animScale>
                                      <p:cBhvr>
                                        <p:cTn id="7" dur="50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a:t>Mission Based Test Design Process </a:t>
            </a:r>
            <a:endParaRPr lang="en-US" sz="2800" dirty="0"/>
          </a:p>
        </p:txBody>
      </p:sp>
      <p:grpSp>
        <p:nvGrpSpPr>
          <p:cNvPr id="2" name="Group 1"/>
          <p:cNvGrpSpPr/>
          <p:nvPr/>
        </p:nvGrpSpPr>
        <p:grpSpPr>
          <a:xfrm>
            <a:off x="-553157" y="917923"/>
            <a:ext cx="8026401" cy="5452646"/>
            <a:chOff x="350520" y="1408173"/>
            <a:chExt cx="6656334" cy="4205889"/>
          </a:xfrm>
        </p:grpSpPr>
        <p:sp>
          <p:nvSpPr>
            <p:cNvPr id="5" name="Right Brace 4"/>
            <p:cNvSpPr/>
            <p:nvPr/>
          </p:nvSpPr>
          <p:spPr>
            <a:xfrm>
              <a:off x="6135046" y="2830841"/>
              <a:ext cx="243159" cy="1224069"/>
            </a:xfrm>
            <a:prstGeom prst="rightBrace">
              <a:avLst>
                <a:gd name="adj1" fmla="val 24502"/>
                <a:gd name="adj2" fmla="val 50000"/>
              </a:avLst>
            </a:prstGeom>
            <a:ln w="22225"/>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lstStyle/>
            <a:p>
              <a:pPr algn="ctr"/>
              <a:endParaRPr lang="en-US" sz="1600"/>
            </a:p>
          </p:txBody>
        </p:sp>
        <p:sp>
          <p:nvSpPr>
            <p:cNvPr id="6" name="Rectangle 5"/>
            <p:cNvSpPr/>
            <p:nvPr/>
          </p:nvSpPr>
          <p:spPr>
            <a:xfrm>
              <a:off x="4980682" y="1426009"/>
              <a:ext cx="1012508" cy="219456"/>
            </a:xfrm>
            <a:prstGeom prst="rect">
              <a:avLst/>
            </a:prstGeom>
            <a:solidFill>
              <a:srgbClr val="0070C0"/>
            </a:solidFill>
            <a:ln>
              <a:solidFill>
                <a:srgbClr val="002060"/>
              </a:solidFill>
            </a:ln>
          </p:spPr>
          <p:txBody>
            <a:bodyPr lIns="0" tIns="0" rIns="0" bIns="0" rtlCol="0" anchor="ctr"/>
            <a:lstStyle/>
            <a:p>
              <a:pPr algn="ctr">
                <a:lnSpc>
                  <a:spcPts val="675"/>
                </a:lnSpc>
              </a:pPr>
              <a:r>
                <a:rPr lang="en-US" sz="900" b="0" dirty="0">
                  <a:latin typeface="+mn-lt"/>
                </a:rPr>
                <a:t>1 – Define SUT/</a:t>
              </a:r>
              <a:r>
                <a:rPr lang="en-US" sz="900" b="0" dirty="0" err="1">
                  <a:latin typeface="+mn-lt"/>
                </a:rPr>
                <a:t>SoS</a:t>
              </a:r>
              <a:endParaRPr lang="en-US" sz="900" b="0" dirty="0">
                <a:latin typeface="+mn-lt"/>
              </a:endParaRPr>
            </a:p>
          </p:txBody>
        </p:sp>
        <p:sp>
          <p:nvSpPr>
            <p:cNvPr id="7" name="Rectangle 6"/>
            <p:cNvSpPr/>
            <p:nvPr/>
          </p:nvSpPr>
          <p:spPr>
            <a:xfrm>
              <a:off x="4980682" y="1755329"/>
              <a:ext cx="1012508" cy="219456"/>
            </a:xfrm>
            <a:prstGeom prst="rect">
              <a:avLst/>
            </a:prstGeom>
            <a:solidFill>
              <a:srgbClr val="0070C0"/>
            </a:solidFill>
            <a:ln>
              <a:solidFill>
                <a:srgbClr val="002060"/>
              </a:solidFill>
            </a:ln>
          </p:spPr>
          <p:txBody>
            <a:bodyPr lIns="0" tIns="0" rIns="0" bIns="0" rtlCol="0" anchor="ctr"/>
            <a:lstStyle/>
            <a:p>
              <a:pPr algn="ctr">
                <a:lnSpc>
                  <a:spcPts val="675"/>
                </a:lnSpc>
              </a:pPr>
              <a:r>
                <a:rPr lang="en-US" sz="900" b="0" dirty="0">
                  <a:latin typeface="+mn-lt"/>
                </a:rPr>
                <a:t>2 – Identify Mission Areas</a:t>
              </a:r>
            </a:p>
          </p:txBody>
        </p:sp>
        <p:sp>
          <p:nvSpPr>
            <p:cNvPr id="8" name="Rectangle 7"/>
            <p:cNvSpPr/>
            <p:nvPr/>
          </p:nvSpPr>
          <p:spPr>
            <a:xfrm>
              <a:off x="4980682" y="2084650"/>
              <a:ext cx="1012508" cy="219456"/>
            </a:xfrm>
            <a:prstGeom prst="rect">
              <a:avLst/>
            </a:prstGeom>
            <a:solidFill>
              <a:srgbClr val="0070C0"/>
            </a:solidFill>
            <a:ln>
              <a:solidFill>
                <a:srgbClr val="002060"/>
              </a:solidFill>
            </a:ln>
          </p:spPr>
          <p:txBody>
            <a:bodyPr lIns="0" tIns="0" rIns="0" bIns="0" rtlCol="0" anchor="ctr"/>
            <a:lstStyle/>
            <a:p>
              <a:pPr algn="ctr">
                <a:lnSpc>
                  <a:spcPts val="675"/>
                </a:lnSpc>
              </a:pPr>
              <a:r>
                <a:rPr lang="en-US" sz="900" b="0" dirty="0">
                  <a:latin typeface="+mn-lt"/>
                </a:rPr>
                <a:t>3 – Decompose Subtasks</a:t>
              </a:r>
            </a:p>
          </p:txBody>
        </p:sp>
        <p:sp>
          <p:nvSpPr>
            <p:cNvPr id="9" name="Rectangle 8"/>
            <p:cNvSpPr/>
            <p:nvPr/>
          </p:nvSpPr>
          <p:spPr>
            <a:xfrm>
              <a:off x="4980682" y="2412071"/>
              <a:ext cx="1012508" cy="219456"/>
            </a:xfrm>
            <a:prstGeom prst="rect">
              <a:avLst/>
            </a:prstGeom>
            <a:solidFill>
              <a:srgbClr val="0070C0"/>
            </a:solidFill>
            <a:ln>
              <a:solidFill>
                <a:srgbClr val="002060"/>
              </a:solidFill>
            </a:ln>
          </p:spPr>
          <p:txBody>
            <a:bodyPr lIns="0" tIns="0" rIns="0" bIns="0" rtlCol="0" anchor="ctr"/>
            <a:lstStyle/>
            <a:p>
              <a:pPr algn="ctr">
                <a:lnSpc>
                  <a:spcPts val="675"/>
                </a:lnSpc>
              </a:pPr>
              <a:r>
                <a:rPr lang="en-US" sz="900" b="0" dirty="0">
                  <a:latin typeface="+mn-lt"/>
                </a:rPr>
                <a:t>4 – Establish Conditions/ Link to  Subtasks</a:t>
              </a:r>
            </a:p>
          </p:txBody>
        </p:sp>
        <p:sp>
          <p:nvSpPr>
            <p:cNvPr id="10" name="Rectangle 9"/>
            <p:cNvSpPr/>
            <p:nvPr/>
          </p:nvSpPr>
          <p:spPr>
            <a:xfrm>
              <a:off x="4980682" y="2830840"/>
              <a:ext cx="1012508" cy="219456"/>
            </a:xfrm>
            <a:prstGeom prst="rect">
              <a:avLst/>
            </a:prstGeom>
            <a:solidFill>
              <a:srgbClr val="FF9933"/>
            </a:solidFill>
            <a:ln>
              <a:solidFill>
                <a:schemeClr val="accent5"/>
              </a:solidFill>
            </a:ln>
          </p:spPr>
          <p:txBody>
            <a:bodyPr wrap="square" lIns="0" tIns="0" rIns="0" bIns="0" rtlCol="0" anchor="ctr" anchorCtr="0"/>
            <a:lstStyle/>
            <a:p>
              <a:pPr algn="ctr"/>
              <a:r>
                <a:rPr lang="en-US" sz="900" b="0" dirty="0">
                  <a:latin typeface="+mn-lt"/>
                </a:rPr>
                <a:t>5 – Identify Specified Measures </a:t>
              </a:r>
            </a:p>
          </p:txBody>
        </p:sp>
        <p:sp>
          <p:nvSpPr>
            <p:cNvPr id="11" name="Rectangle 10"/>
            <p:cNvSpPr/>
            <p:nvPr/>
          </p:nvSpPr>
          <p:spPr>
            <a:xfrm>
              <a:off x="4980682" y="3176906"/>
              <a:ext cx="1012508" cy="219456"/>
            </a:xfrm>
            <a:prstGeom prst="rect">
              <a:avLst/>
            </a:prstGeom>
            <a:solidFill>
              <a:srgbClr val="FF9933"/>
            </a:solidFill>
            <a:ln>
              <a:solidFill>
                <a:schemeClr val="accent5"/>
              </a:solidFill>
            </a:ln>
          </p:spPr>
          <p:txBody>
            <a:bodyPr wrap="square" lIns="0" tIns="0" rIns="0" bIns="0" rtlCol="0" anchor="ctr" anchorCtr="0"/>
            <a:lstStyle/>
            <a:p>
              <a:pPr algn="ctr"/>
              <a:r>
                <a:rPr lang="en-US" sz="900" b="0" dirty="0">
                  <a:latin typeface="+mn-lt"/>
                </a:rPr>
                <a:t>6 – Collect Derived Measures </a:t>
              </a:r>
            </a:p>
          </p:txBody>
        </p:sp>
        <p:sp>
          <p:nvSpPr>
            <p:cNvPr id="12" name="Rectangle 11"/>
            <p:cNvSpPr/>
            <p:nvPr/>
          </p:nvSpPr>
          <p:spPr>
            <a:xfrm>
              <a:off x="4980682" y="3503730"/>
              <a:ext cx="1012508" cy="219456"/>
            </a:xfrm>
            <a:prstGeom prst="rect">
              <a:avLst/>
            </a:prstGeom>
            <a:solidFill>
              <a:srgbClr val="FF9933"/>
            </a:solidFill>
            <a:ln>
              <a:solidFill>
                <a:schemeClr val="accent5"/>
              </a:solidFill>
            </a:ln>
          </p:spPr>
          <p:txBody>
            <a:bodyPr wrap="square" lIns="0" tIns="0" rIns="0" bIns="0" rtlCol="0" anchor="ctr" anchorCtr="0"/>
            <a:lstStyle/>
            <a:p>
              <a:pPr algn="ctr"/>
              <a:r>
                <a:rPr lang="en-US" sz="900" b="0" dirty="0">
                  <a:latin typeface="+mn-lt"/>
                </a:rPr>
                <a:t>7 – Create Other Measures </a:t>
              </a:r>
            </a:p>
          </p:txBody>
        </p:sp>
        <p:sp>
          <p:nvSpPr>
            <p:cNvPr id="13" name="Rectangle 12"/>
            <p:cNvSpPr/>
            <p:nvPr/>
          </p:nvSpPr>
          <p:spPr>
            <a:xfrm>
              <a:off x="4980682" y="3835453"/>
              <a:ext cx="1012508" cy="343502"/>
            </a:xfrm>
            <a:prstGeom prst="rect">
              <a:avLst/>
            </a:prstGeom>
            <a:solidFill>
              <a:srgbClr val="FF9933"/>
            </a:solidFill>
            <a:ln>
              <a:solidFill>
                <a:schemeClr val="accent5"/>
              </a:solidFill>
            </a:ln>
          </p:spPr>
          <p:txBody>
            <a:bodyPr wrap="square" lIns="0" tIns="0" rIns="0" bIns="0" rtlCol="0" anchor="ctr" anchorCtr="0"/>
            <a:lstStyle/>
            <a:p>
              <a:pPr algn="ctr"/>
              <a:r>
                <a:rPr lang="en-US" sz="900" b="0" dirty="0">
                  <a:latin typeface="+mn-lt"/>
                </a:rPr>
                <a:t>8 – Derive Data </a:t>
              </a:r>
              <a:r>
                <a:rPr lang="en-US" sz="900" b="0" dirty="0" err="1">
                  <a:latin typeface="+mn-lt"/>
                </a:rPr>
                <a:t>Requs</a:t>
              </a:r>
              <a:r>
                <a:rPr lang="en-US" sz="900" b="0" dirty="0">
                  <a:latin typeface="+mn-lt"/>
                </a:rPr>
                <a:t>/Link to Measures and Conditions</a:t>
              </a:r>
            </a:p>
          </p:txBody>
        </p:sp>
        <p:sp>
          <p:nvSpPr>
            <p:cNvPr id="14" name="Rectangle 13"/>
            <p:cNvSpPr/>
            <p:nvPr/>
          </p:nvSpPr>
          <p:spPr>
            <a:xfrm>
              <a:off x="4980682" y="4271388"/>
              <a:ext cx="1012508" cy="219456"/>
            </a:xfrm>
            <a:prstGeom prst="rect">
              <a:avLst/>
            </a:prstGeom>
            <a:solidFill>
              <a:srgbClr val="C00000"/>
            </a:solidFill>
            <a:ln>
              <a:solidFill>
                <a:schemeClr val="accent5"/>
              </a:solidFill>
            </a:ln>
          </p:spPr>
          <p:txBody>
            <a:bodyPr lIns="0" tIns="0" rIns="0" bIns="0" rtlCol="0" anchor="ctr"/>
            <a:lstStyle/>
            <a:p>
              <a:pPr algn="ctr">
                <a:lnSpc>
                  <a:spcPts val="675"/>
                </a:lnSpc>
              </a:pPr>
              <a:r>
                <a:rPr lang="en-US" sz="900" b="0" dirty="0">
                  <a:latin typeface="+mn-lt"/>
                </a:rPr>
                <a:t>9 – Statistical Design/DOE</a:t>
              </a:r>
            </a:p>
          </p:txBody>
        </p:sp>
        <p:sp>
          <p:nvSpPr>
            <p:cNvPr id="15" name="Rectangle 14"/>
            <p:cNvSpPr/>
            <p:nvPr/>
          </p:nvSpPr>
          <p:spPr>
            <a:xfrm>
              <a:off x="4980682" y="4737386"/>
              <a:ext cx="1012508" cy="219456"/>
            </a:xfrm>
            <a:prstGeom prst="rect">
              <a:avLst/>
            </a:prstGeom>
            <a:solidFill>
              <a:srgbClr val="C00000"/>
            </a:solidFill>
            <a:ln>
              <a:solidFill>
                <a:schemeClr val="accent5"/>
              </a:solidFill>
            </a:ln>
          </p:spPr>
          <p:txBody>
            <a:bodyPr lIns="0" tIns="0" rIns="0" bIns="0" rtlCol="0" anchor="ctr"/>
            <a:lstStyle/>
            <a:p>
              <a:pPr algn="ctr">
                <a:lnSpc>
                  <a:spcPts val="675"/>
                </a:lnSpc>
              </a:pPr>
              <a:r>
                <a:rPr lang="en-US" sz="900" b="0" dirty="0">
                  <a:latin typeface="+mn-lt"/>
                </a:rPr>
                <a:t>10 – Build Vignettes </a:t>
              </a:r>
            </a:p>
          </p:txBody>
        </p:sp>
        <p:sp>
          <p:nvSpPr>
            <p:cNvPr id="16" name="Rectangle 15"/>
            <p:cNvSpPr/>
            <p:nvPr/>
          </p:nvSpPr>
          <p:spPr>
            <a:xfrm>
              <a:off x="4980682" y="5049275"/>
              <a:ext cx="1012508" cy="219456"/>
            </a:xfrm>
            <a:prstGeom prst="rect">
              <a:avLst/>
            </a:prstGeom>
            <a:solidFill>
              <a:srgbClr val="C00000"/>
            </a:solidFill>
            <a:ln>
              <a:solidFill>
                <a:schemeClr val="accent5"/>
              </a:solidFill>
            </a:ln>
          </p:spPr>
          <p:txBody>
            <a:bodyPr lIns="0" tIns="0" rIns="0" bIns="0" rtlCol="0" anchor="ctr"/>
            <a:lstStyle/>
            <a:p>
              <a:pPr algn="ctr">
                <a:lnSpc>
                  <a:spcPts val="675"/>
                </a:lnSpc>
              </a:pPr>
              <a:r>
                <a:rPr lang="en-US" sz="900" b="0" dirty="0">
                  <a:latin typeface="+mn-lt"/>
                </a:rPr>
                <a:t>11 – Devise Test Method for Each Vignette</a:t>
              </a:r>
            </a:p>
          </p:txBody>
        </p:sp>
        <p:sp>
          <p:nvSpPr>
            <p:cNvPr id="17" name="Right Brace 16"/>
            <p:cNvSpPr/>
            <p:nvPr/>
          </p:nvSpPr>
          <p:spPr>
            <a:xfrm>
              <a:off x="6135046" y="1426009"/>
              <a:ext cx="243159" cy="1205518"/>
            </a:xfrm>
            <a:prstGeom prst="rightBrace">
              <a:avLst>
                <a:gd name="adj1" fmla="val 24502"/>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8" name="Right Brace 17"/>
            <p:cNvSpPr/>
            <p:nvPr/>
          </p:nvSpPr>
          <p:spPr>
            <a:xfrm>
              <a:off x="6135045" y="4271389"/>
              <a:ext cx="224732" cy="1309231"/>
            </a:xfrm>
            <a:prstGeom prst="rightBrace">
              <a:avLst>
                <a:gd name="adj1" fmla="val 24502"/>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9" name="Rectangle 18"/>
            <p:cNvSpPr/>
            <p:nvPr/>
          </p:nvSpPr>
          <p:spPr>
            <a:xfrm>
              <a:off x="4980682" y="5361163"/>
              <a:ext cx="1012508" cy="219456"/>
            </a:xfrm>
            <a:prstGeom prst="rect">
              <a:avLst/>
            </a:prstGeom>
            <a:solidFill>
              <a:srgbClr val="C00000"/>
            </a:solidFill>
            <a:ln>
              <a:solidFill>
                <a:schemeClr val="accent5"/>
              </a:solidFill>
            </a:ln>
          </p:spPr>
          <p:txBody>
            <a:bodyPr lIns="0" tIns="0" rIns="0" bIns="0" rtlCol="0" anchor="ctr"/>
            <a:lstStyle/>
            <a:p>
              <a:pPr algn="ctr">
                <a:lnSpc>
                  <a:spcPts val="675"/>
                </a:lnSpc>
              </a:pPr>
              <a:r>
                <a:rPr lang="en-US" sz="900" b="0" dirty="0">
                  <a:latin typeface="+mn-lt"/>
                </a:rPr>
                <a:t>12 – Determine Resource Requirements</a:t>
              </a:r>
            </a:p>
          </p:txBody>
        </p:sp>
        <p:sp>
          <p:nvSpPr>
            <p:cNvPr id="20" name="TextBox 19"/>
            <p:cNvSpPr txBox="1"/>
            <p:nvPr/>
          </p:nvSpPr>
          <p:spPr>
            <a:xfrm>
              <a:off x="6458214" y="1768909"/>
              <a:ext cx="548640" cy="548640"/>
            </a:xfrm>
            <a:prstGeom prst="ellipse">
              <a:avLst/>
            </a:prstGeom>
            <a:solidFill>
              <a:srgbClr val="0070C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none" lIns="0" tIns="0" rIns="0" bIns="0" rtlCol="0" anchor="ctr" anchorCtr="0">
              <a:noAutofit/>
            </a:bodyPr>
            <a:lstStyle/>
            <a:p>
              <a:pPr algn="ctr">
                <a:lnSpc>
                  <a:spcPts val="825"/>
                </a:lnSpc>
              </a:pPr>
              <a:r>
                <a:rPr lang="en-US" sz="900" b="0" dirty="0">
                  <a:solidFill>
                    <a:schemeClr val="bg1"/>
                  </a:solidFill>
                </a:rPr>
                <a:t>1</a:t>
              </a:r>
            </a:p>
            <a:p>
              <a:pPr algn="ctr">
                <a:lnSpc>
                  <a:spcPts val="825"/>
                </a:lnSpc>
              </a:pPr>
              <a:r>
                <a:rPr lang="en-US" sz="900" b="0" dirty="0">
                  <a:solidFill>
                    <a:schemeClr val="bg1"/>
                  </a:solidFill>
                </a:rPr>
                <a:t>Mission </a:t>
              </a:r>
              <a:br>
                <a:rPr lang="en-US" sz="900" b="0" dirty="0">
                  <a:solidFill>
                    <a:schemeClr val="bg1"/>
                  </a:solidFill>
                </a:rPr>
              </a:br>
              <a:r>
                <a:rPr lang="en-US" sz="900" b="0" dirty="0">
                  <a:solidFill>
                    <a:schemeClr val="bg1"/>
                  </a:solidFill>
                </a:rPr>
                <a:t>Analysis</a:t>
              </a:r>
            </a:p>
          </p:txBody>
        </p:sp>
        <p:sp>
          <p:nvSpPr>
            <p:cNvPr id="21" name="TextBox 20"/>
            <p:cNvSpPr txBox="1"/>
            <p:nvPr/>
          </p:nvSpPr>
          <p:spPr>
            <a:xfrm>
              <a:off x="6458214" y="4569259"/>
              <a:ext cx="548640" cy="548640"/>
            </a:xfrm>
            <a:prstGeom prst="ellipse">
              <a:avLst/>
            </a:prstGeom>
            <a:solidFill>
              <a:srgbClr val="C0000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none" lIns="0" tIns="0" rIns="0" bIns="0" rtlCol="0" anchor="ctr" anchorCtr="0">
              <a:noAutofit/>
            </a:bodyPr>
            <a:lstStyle/>
            <a:p>
              <a:pPr algn="ctr">
                <a:lnSpc>
                  <a:spcPts val="825"/>
                </a:lnSpc>
              </a:pPr>
              <a:r>
                <a:rPr lang="en-US" sz="900" b="0" dirty="0">
                  <a:solidFill>
                    <a:schemeClr val="bg1"/>
                  </a:solidFill>
                </a:rPr>
                <a:t>3</a:t>
              </a:r>
            </a:p>
            <a:p>
              <a:pPr algn="ctr">
                <a:lnSpc>
                  <a:spcPts val="825"/>
                </a:lnSpc>
              </a:pPr>
              <a:r>
                <a:rPr lang="en-US" sz="900" b="0" dirty="0">
                  <a:solidFill>
                    <a:schemeClr val="bg1"/>
                  </a:solidFill>
                </a:rPr>
                <a:t>Test </a:t>
              </a:r>
              <a:br>
                <a:rPr lang="en-US" sz="900" b="0" dirty="0">
                  <a:solidFill>
                    <a:schemeClr val="bg1"/>
                  </a:solidFill>
                </a:rPr>
              </a:br>
              <a:r>
                <a:rPr lang="en-US" sz="900" b="0" dirty="0">
                  <a:solidFill>
                    <a:schemeClr val="bg1"/>
                  </a:solidFill>
                </a:rPr>
                <a:t>Design</a:t>
              </a:r>
            </a:p>
          </p:txBody>
        </p:sp>
        <p:grpSp>
          <p:nvGrpSpPr>
            <p:cNvPr id="22" name="Group 21"/>
            <p:cNvGrpSpPr/>
            <p:nvPr/>
          </p:nvGrpSpPr>
          <p:grpSpPr>
            <a:xfrm>
              <a:off x="6682947" y="2412072"/>
              <a:ext cx="117158" cy="638225"/>
              <a:chOff x="8301990" y="2305349"/>
              <a:chExt cx="156210" cy="850967"/>
            </a:xfrm>
          </p:grpSpPr>
          <p:cxnSp>
            <p:nvCxnSpPr>
              <p:cNvPr id="23" name="Straight Arrow Connector 22"/>
              <p:cNvCxnSpPr/>
              <p:nvPr/>
            </p:nvCxnSpPr>
            <p:spPr>
              <a:xfrm>
                <a:off x="8458200" y="2305349"/>
                <a:ext cx="0" cy="850967"/>
              </a:xfrm>
              <a:prstGeom prst="straightConnector1">
                <a:avLst/>
              </a:prstGeom>
              <a:ln w="158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301990" y="2305349"/>
                <a:ext cx="0" cy="850967"/>
              </a:xfrm>
              <a:prstGeom prst="straightConnector1">
                <a:avLst/>
              </a:prstGeom>
              <a:ln w="15875">
                <a:solidFill>
                  <a:schemeClr val="tx1">
                    <a:lumMod val="50000"/>
                    <a:lumOff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682947" y="3839090"/>
              <a:ext cx="117158" cy="638225"/>
              <a:chOff x="8301990" y="2305349"/>
              <a:chExt cx="156210" cy="850967"/>
            </a:xfrm>
          </p:grpSpPr>
          <p:cxnSp>
            <p:nvCxnSpPr>
              <p:cNvPr id="26" name="Straight Arrow Connector 25"/>
              <p:cNvCxnSpPr/>
              <p:nvPr/>
            </p:nvCxnSpPr>
            <p:spPr>
              <a:xfrm>
                <a:off x="8458200" y="2305349"/>
                <a:ext cx="0" cy="850967"/>
              </a:xfrm>
              <a:prstGeom prst="straightConnector1">
                <a:avLst/>
              </a:prstGeom>
              <a:ln w="158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301990" y="2305349"/>
                <a:ext cx="0" cy="850967"/>
              </a:xfrm>
              <a:prstGeom prst="straightConnector1">
                <a:avLst/>
              </a:prstGeom>
              <a:ln w="15875">
                <a:solidFill>
                  <a:schemeClr val="tx1">
                    <a:lumMod val="50000"/>
                    <a:lumOff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8" name="TextBox 27"/>
            <p:cNvSpPr txBox="1">
              <a:spLocks noChangeArrowheads="1"/>
            </p:cNvSpPr>
            <p:nvPr/>
          </p:nvSpPr>
          <p:spPr bwMode="auto">
            <a:xfrm>
              <a:off x="1960405" y="1738101"/>
              <a:ext cx="2802905" cy="261143"/>
            </a:xfrm>
            <a:prstGeom prst="rect">
              <a:avLst/>
            </a:prstGeom>
            <a:noFill/>
            <a:ln w="9525">
              <a:noFill/>
              <a:miter lim="800000"/>
              <a:headEnd/>
              <a:tailEnd/>
            </a:ln>
          </p:spPr>
          <p:txBody>
            <a:bodyPr wrap="square">
              <a:spAutoFit/>
            </a:bodyPr>
            <a:lstStyle/>
            <a:p>
              <a:pPr marL="0" lvl="1" algn="r"/>
              <a:r>
                <a:rPr lang="en-US" sz="1600" b="1" dirty="0">
                  <a:solidFill>
                    <a:schemeClr val="tx1"/>
                  </a:solidFill>
                  <a:ea typeface="Arial Unicode MS" panose="020B0604020202020204" pitchFamily="34" charset="-128"/>
                  <a:cs typeface="Arial Unicode MS" panose="020B0604020202020204" pitchFamily="34" charset="-128"/>
                </a:rPr>
                <a:t>To execute these missions...</a:t>
              </a:r>
            </a:p>
          </p:txBody>
        </p:sp>
        <p:sp>
          <p:nvSpPr>
            <p:cNvPr id="29" name="TextBox 28"/>
            <p:cNvSpPr txBox="1">
              <a:spLocks noChangeArrowheads="1"/>
            </p:cNvSpPr>
            <p:nvPr/>
          </p:nvSpPr>
          <p:spPr bwMode="auto">
            <a:xfrm>
              <a:off x="2133689" y="2072918"/>
              <a:ext cx="2629620" cy="261143"/>
            </a:xfrm>
            <a:prstGeom prst="rect">
              <a:avLst/>
            </a:prstGeom>
            <a:noFill/>
            <a:ln w="9525">
              <a:noFill/>
              <a:miter lim="800000"/>
              <a:headEnd/>
              <a:tailEnd/>
            </a:ln>
          </p:spPr>
          <p:txBody>
            <a:bodyPr wrap="square">
              <a:spAutoFit/>
            </a:bodyPr>
            <a:lstStyle/>
            <a:p>
              <a:pPr marL="0" lvl="1" algn="r"/>
              <a:r>
                <a:rPr lang="en-US" sz="1600" b="1" dirty="0">
                  <a:solidFill>
                    <a:schemeClr val="tx1"/>
                  </a:solidFill>
                  <a:ea typeface="Arial Unicode MS" panose="020B0604020202020204" pitchFamily="34" charset="-128"/>
                  <a:cs typeface="Arial Unicode MS" panose="020B0604020202020204" pitchFamily="34" charset="-128"/>
                </a:rPr>
                <a:t>Performing these tasks...</a:t>
              </a:r>
            </a:p>
          </p:txBody>
        </p:sp>
        <p:sp>
          <p:nvSpPr>
            <p:cNvPr id="30" name="TextBox 29"/>
            <p:cNvSpPr txBox="1">
              <a:spLocks noChangeArrowheads="1"/>
            </p:cNvSpPr>
            <p:nvPr/>
          </p:nvSpPr>
          <p:spPr bwMode="auto">
            <a:xfrm>
              <a:off x="2179555" y="2394257"/>
              <a:ext cx="2583755" cy="261143"/>
            </a:xfrm>
            <a:prstGeom prst="rect">
              <a:avLst/>
            </a:prstGeom>
            <a:noFill/>
            <a:ln w="9525">
              <a:noFill/>
              <a:miter lim="800000"/>
              <a:headEnd/>
              <a:tailEnd/>
            </a:ln>
          </p:spPr>
          <p:txBody>
            <a:bodyPr wrap="square">
              <a:spAutoFit/>
            </a:bodyPr>
            <a:lstStyle/>
            <a:p>
              <a:pPr marL="0" lvl="1" algn="r"/>
              <a:r>
                <a:rPr lang="en-US" sz="1600" b="1" dirty="0">
                  <a:solidFill>
                    <a:schemeClr val="tx1"/>
                  </a:solidFill>
                  <a:ea typeface="Arial Unicode MS" panose="020B0604020202020204" pitchFamily="34" charset="-128"/>
                  <a:cs typeface="Arial Unicode MS" panose="020B0604020202020204" pitchFamily="34" charset="-128"/>
                </a:rPr>
                <a:t>Under these conditions...</a:t>
              </a:r>
            </a:p>
          </p:txBody>
        </p:sp>
        <p:sp>
          <p:nvSpPr>
            <p:cNvPr id="31" name="TextBox 30"/>
            <p:cNvSpPr txBox="1">
              <a:spLocks noChangeArrowheads="1"/>
            </p:cNvSpPr>
            <p:nvPr/>
          </p:nvSpPr>
          <p:spPr bwMode="auto">
            <a:xfrm>
              <a:off x="2206113" y="1412654"/>
              <a:ext cx="2557196" cy="261143"/>
            </a:xfrm>
            <a:prstGeom prst="rect">
              <a:avLst/>
            </a:prstGeom>
            <a:noFill/>
            <a:ln w="9525">
              <a:noFill/>
              <a:miter lim="800000"/>
              <a:headEnd/>
              <a:tailEnd/>
            </a:ln>
          </p:spPr>
          <p:txBody>
            <a:bodyPr wrap="square">
              <a:spAutoFit/>
            </a:bodyPr>
            <a:lstStyle/>
            <a:p>
              <a:pPr marL="0" lvl="1" algn="r"/>
              <a:r>
                <a:rPr lang="en-US" sz="1600" b="1" dirty="0">
                  <a:solidFill>
                    <a:schemeClr val="tx1"/>
                  </a:solidFill>
                  <a:ea typeface="Arial Unicode MS" panose="020B0604020202020204" pitchFamily="34" charset="-128"/>
                  <a:cs typeface="Arial Unicode MS" panose="020B0604020202020204" pitchFamily="34" charset="-128"/>
                </a:rPr>
                <a:t>Test this system’s capability</a:t>
              </a:r>
            </a:p>
          </p:txBody>
        </p:sp>
        <p:sp>
          <p:nvSpPr>
            <p:cNvPr id="32" name="TextBox 31"/>
            <p:cNvSpPr txBox="1"/>
            <p:nvPr/>
          </p:nvSpPr>
          <p:spPr>
            <a:xfrm>
              <a:off x="6458214" y="3176906"/>
              <a:ext cx="548640" cy="548640"/>
            </a:xfrm>
            <a:prstGeom prst="ellipse">
              <a:avLst/>
            </a:prstGeom>
            <a:solidFill>
              <a:srgbClr val="FF993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none" lIns="0" tIns="0" rIns="0" bIns="0" rtlCol="0" anchor="ctr" anchorCtr="0">
              <a:noAutofit/>
            </a:bodyPr>
            <a:lstStyle/>
            <a:p>
              <a:pPr algn="ctr">
                <a:lnSpc>
                  <a:spcPts val="825"/>
                </a:lnSpc>
              </a:pPr>
              <a:r>
                <a:rPr lang="en-US" sz="900" b="0" dirty="0">
                  <a:solidFill>
                    <a:schemeClr val="bg1"/>
                  </a:solidFill>
                </a:rPr>
                <a:t>2</a:t>
              </a:r>
            </a:p>
            <a:p>
              <a:pPr algn="ctr">
                <a:lnSpc>
                  <a:spcPts val="825"/>
                </a:lnSpc>
              </a:pPr>
              <a:r>
                <a:rPr lang="en-US" sz="900" b="0" dirty="0">
                  <a:solidFill>
                    <a:schemeClr val="bg1"/>
                  </a:solidFill>
                </a:rPr>
                <a:t>Requirements </a:t>
              </a:r>
              <a:br>
                <a:rPr lang="en-US" sz="900" b="0" dirty="0">
                  <a:solidFill>
                    <a:schemeClr val="bg1"/>
                  </a:solidFill>
                </a:rPr>
              </a:br>
              <a:r>
                <a:rPr lang="en-US" sz="900" b="0" dirty="0">
                  <a:solidFill>
                    <a:schemeClr val="bg1"/>
                  </a:solidFill>
                </a:rPr>
                <a:t>Analysis</a:t>
              </a:r>
            </a:p>
          </p:txBody>
        </p:sp>
        <p:sp>
          <p:nvSpPr>
            <p:cNvPr id="33" name="Isosceles Triangle 32"/>
            <p:cNvSpPr/>
            <p:nvPr/>
          </p:nvSpPr>
          <p:spPr>
            <a:xfrm rot="5400000">
              <a:off x="4726923" y="1444558"/>
              <a:ext cx="241372" cy="16860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hangingPunct="0"/>
              <a:endParaRPr lang="en-US" sz="1600" dirty="0">
                <a:solidFill>
                  <a:schemeClr val="tx1"/>
                </a:solidFill>
              </a:endParaRPr>
            </a:p>
          </p:txBody>
        </p:sp>
        <p:sp>
          <p:nvSpPr>
            <p:cNvPr id="34" name="Isosceles Triangle 33"/>
            <p:cNvSpPr/>
            <p:nvPr/>
          </p:nvSpPr>
          <p:spPr>
            <a:xfrm rot="5400000">
              <a:off x="4726923" y="1776109"/>
              <a:ext cx="241372" cy="16860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hangingPunct="0"/>
              <a:endParaRPr lang="en-US" sz="1600" dirty="0">
                <a:solidFill>
                  <a:schemeClr val="tx1"/>
                </a:solidFill>
              </a:endParaRPr>
            </a:p>
          </p:txBody>
        </p:sp>
        <p:sp>
          <p:nvSpPr>
            <p:cNvPr id="35" name="Isosceles Triangle 34"/>
            <p:cNvSpPr/>
            <p:nvPr/>
          </p:nvSpPr>
          <p:spPr>
            <a:xfrm rot="5400000">
              <a:off x="4726923" y="2107659"/>
              <a:ext cx="241372" cy="16860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hangingPunct="0"/>
              <a:endParaRPr lang="en-US" sz="1600" dirty="0">
                <a:solidFill>
                  <a:schemeClr val="tx1"/>
                </a:solidFill>
              </a:endParaRPr>
            </a:p>
          </p:txBody>
        </p:sp>
        <p:sp>
          <p:nvSpPr>
            <p:cNvPr id="36" name="Isosceles Triangle 35"/>
            <p:cNvSpPr/>
            <p:nvPr/>
          </p:nvSpPr>
          <p:spPr>
            <a:xfrm rot="5400000">
              <a:off x="4726923" y="2439209"/>
              <a:ext cx="241372" cy="16860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hangingPunct="0"/>
              <a:endParaRPr lang="en-US" sz="1600" dirty="0">
                <a:solidFill>
                  <a:schemeClr val="tx1"/>
                </a:solidFill>
              </a:endParaRPr>
            </a:p>
          </p:txBody>
        </p:sp>
        <p:sp>
          <p:nvSpPr>
            <p:cNvPr id="37" name="TextBox 36"/>
            <p:cNvSpPr txBox="1">
              <a:spLocks noChangeArrowheads="1"/>
            </p:cNvSpPr>
            <p:nvPr/>
          </p:nvSpPr>
          <p:spPr bwMode="auto">
            <a:xfrm>
              <a:off x="2421426" y="2816714"/>
              <a:ext cx="2331210" cy="261143"/>
            </a:xfrm>
            <a:prstGeom prst="rect">
              <a:avLst/>
            </a:prstGeom>
            <a:noFill/>
            <a:ln w="9525">
              <a:noFill/>
              <a:miter lim="800000"/>
              <a:headEnd/>
              <a:tailEnd/>
            </a:ln>
          </p:spPr>
          <p:txBody>
            <a:bodyPr wrap="square">
              <a:spAutoFit/>
            </a:bodyPr>
            <a:lstStyle>
              <a:defPPr>
                <a:defRPr lang="en-US"/>
              </a:defPPr>
              <a:lvl2pPr marL="0" lvl="1" algn="r">
                <a:defRPr sz="1600">
                  <a:solidFill>
                    <a:schemeClr val="tx1">
                      <a:lumMod val="75000"/>
                      <a:lumOff val="25000"/>
                    </a:schemeClr>
                  </a:solidFill>
                  <a:latin typeface="+mn-lt"/>
                  <a:ea typeface="Arial Unicode MS" panose="020B0604020202020204" pitchFamily="34" charset="-128"/>
                  <a:cs typeface="Arial Unicode MS" panose="020B0604020202020204" pitchFamily="34" charset="-128"/>
                </a:defRPr>
              </a:lvl2pPr>
            </a:lstStyle>
            <a:p>
              <a:pPr lvl="1"/>
              <a:r>
                <a:rPr lang="en-US" b="1" dirty="0">
                  <a:solidFill>
                    <a:schemeClr val="tx1"/>
                  </a:solidFill>
                </a:rPr>
                <a:t>Assessed by these measures…</a:t>
              </a:r>
            </a:p>
          </p:txBody>
        </p:sp>
        <p:sp>
          <p:nvSpPr>
            <p:cNvPr id="38" name="TextBox 37"/>
            <p:cNvSpPr txBox="1">
              <a:spLocks noChangeArrowheads="1"/>
            </p:cNvSpPr>
            <p:nvPr/>
          </p:nvSpPr>
          <p:spPr bwMode="auto">
            <a:xfrm>
              <a:off x="2156833" y="3821327"/>
              <a:ext cx="2595805" cy="261143"/>
            </a:xfrm>
            <a:prstGeom prst="rect">
              <a:avLst/>
            </a:prstGeom>
            <a:noFill/>
            <a:ln w="9525">
              <a:noFill/>
              <a:miter lim="800000"/>
              <a:headEnd/>
              <a:tailEnd/>
            </a:ln>
          </p:spPr>
          <p:txBody>
            <a:bodyPr wrap="square">
              <a:spAutoFit/>
            </a:bodyPr>
            <a:lstStyle>
              <a:defPPr>
                <a:defRPr lang="en-US"/>
              </a:defPPr>
              <a:lvl2pPr marL="0" lvl="1" algn="r">
                <a:defRPr sz="1600" b="1">
                  <a:latin typeface="+mn-lt"/>
                  <a:ea typeface="Arial Unicode MS" panose="020B0604020202020204" pitchFamily="34" charset="-128"/>
                  <a:cs typeface="Arial Unicode MS" panose="020B0604020202020204" pitchFamily="34" charset="-128"/>
                </a:defRPr>
              </a:lvl2pPr>
            </a:lstStyle>
            <a:p>
              <a:pPr lvl="1"/>
              <a:r>
                <a:rPr lang="en-US" dirty="0">
                  <a:solidFill>
                    <a:schemeClr val="tx1"/>
                  </a:solidFill>
                </a:rPr>
                <a:t>By collecting this data…</a:t>
              </a:r>
            </a:p>
          </p:txBody>
        </p:sp>
        <p:sp>
          <p:nvSpPr>
            <p:cNvPr id="39" name="TextBox 38"/>
            <p:cNvSpPr txBox="1">
              <a:spLocks noChangeArrowheads="1"/>
            </p:cNvSpPr>
            <p:nvPr/>
          </p:nvSpPr>
          <p:spPr bwMode="auto">
            <a:xfrm>
              <a:off x="350520" y="4723267"/>
              <a:ext cx="4391399" cy="261143"/>
            </a:xfrm>
            <a:prstGeom prst="rect">
              <a:avLst/>
            </a:prstGeom>
            <a:noFill/>
            <a:ln w="9525">
              <a:noFill/>
              <a:miter lim="800000"/>
              <a:headEnd/>
              <a:tailEnd/>
            </a:ln>
          </p:spPr>
          <p:txBody>
            <a:bodyPr wrap="square">
              <a:spAutoFit/>
            </a:bodyPr>
            <a:lstStyle>
              <a:defPPr>
                <a:defRPr lang="en-US"/>
              </a:defPPr>
              <a:lvl2pPr marL="0" lvl="1" algn="r">
                <a:defRPr sz="1600" b="1">
                  <a:latin typeface="+mn-lt"/>
                  <a:ea typeface="Arial Unicode MS" panose="020B0604020202020204" pitchFamily="34" charset="-128"/>
                  <a:cs typeface="Arial Unicode MS" panose="020B0604020202020204" pitchFamily="34" charset="-128"/>
                </a:defRPr>
              </a:lvl2pPr>
            </a:lstStyle>
            <a:p>
              <a:pPr lvl="1"/>
              <a:r>
                <a:rPr lang="en-US" dirty="0">
                  <a:solidFill>
                    <a:schemeClr val="tx1"/>
                  </a:solidFill>
                </a:rPr>
                <a:t>Data collection organized into vignettes</a:t>
              </a:r>
            </a:p>
          </p:txBody>
        </p:sp>
        <p:sp>
          <p:nvSpPr>
            <p:cNvPr id="40" name="TextBox 39"/>
            <p:cNvSpPr txBox="1">
              <a:spLocks noChangeArrowheads="1"/>
            </p:cNvSpPr>
            <p:nvPr/>
          </p:nvSpPr>
          <p:spPr bwMode="auto">
            <a:xfrm>
              <a:off x="1774001" y="5352919"/>
              <a:ext cx="2967919" cy="261143"/>
            </a:xfrm>
            <a:prstGeom prst="rect">
              <a:avLst/>
            </a:prstGeom>
            <a:noFill/>
            <a:ln w="9525">
              <a:noFill/>
              <a:miter lim="800000"/>
              <a:headEnd/>
              <a:tailEnd/>
            </a:ln>
          </p:spPr>
          <p:txBody>
            <a:bodyPr wrap="square">
              <a:spAutoFit/>
            </a:bodyPr>
            <a:lstStyle>
              <a:defPPr>
                <a:defRPr lang="en-US"/>
              </a:defPPr>
              <a:lvl2pPr marL="0" lvl="1" algn="r">
                <a:defRPr sz="1600" b="1">
                  <a:latin typeface="+mn-lt"/>
                  <a:ea typeface="Arial Unicode MS" panose="020B0604020202020204" pitchFamily="34" charset="-128"/>
                  <a:cs typeface="Arial Unicode MS" panose="020B0604020202020204" pitchFamily="34" charset="-128"/>
                </a:defRPr>
              </a:lvl2pPr>
            </a:lstStyle>
            <a:p>
              <a:pPr lvl="1"/>
              <a:r>
                <a:rPr lang="en-US" dirty="0">
                  <a:solidFill>
                    <a:schemeClr val="tx1"/>
                  </a:solidFill>
                </a:rPr>
                <a:t>and these resources.</a:t>
              </a:r>
            </a:p>
          </p:txBody>
        </p:sp>
        <p:sp>
          <p:nvSpPr>
            <p:cNvPr id="41" name="TextBox 40"/>
            <p:cNvSpPr txBox="1">
              <a:spLocks noChangeArrowheads="1"/>
            </p:cNvSpPr>
            <p:nvPr/>
          </p:nvSpPr>
          <p:spPr bwMode="auto">
            <a:xfrm>
              <a:off x="1759697" y="5032046"/>
              <a:ext cx="2967919" cy="261143"/>
            </a:xfrm>
            <a:prstGeom prst="rect">
              <a:avLst/>
            </a:prstGeom>
            <a:noFill/>
            <a:ln w="9525">
              <a:noFill/>
              <a:miter lim="800000"/>
              <a:headEnd/>
              <a:tailEnd/>
            </a:ln>
          </p:spPr>
          <p:txBody>
            <a:bodyPr wrap="square">
              <a:spAutoFit/>
            </a:bodyPr>
            <a:lstStyle>
              <a:defPPr>
                <a:defRPr lang="en-US"/>
              </a:defPPr>
              <a:lvl2pPr marL="0" lvl="1" algn="r">
                <a:defRPr sz="1600" b="1">
                  <a:latin typeface="+mn-lt"/>
                  <a:ea typeface="Arial Unicode MS" panose="020B0604020202020204" pitchFamily="34" charset="-128"/>
                  <a:cs typeface="Arial Unicode MS" panose="020B0604020202020204" pitchFamily="34" charset="-128"/>
                </a:defRPr>
              </a:lvl2pPr>
            </a:lstStyle>
            <a:p>
              <a:pPr lvl="1"/>
              <a:r>
                <a:rPr lang="en-US" dirty="0">
                  <a:solidFill>
                    <a:schemeClr val="tx1"/>
                  </a:solidFill>
                </a:rPr>
                <a:t>using these methods …</a:t>
              </a:r>
            </a:p>
          </p:txBody>
        </p:sp>
        <p:sp>
          <p:nvSpPr>
            <p:cNvPr id="42" name="Isosceles Triangle 41"/>
            <p:cNvSpPr/>
            <p:nvPr/>
          </p:nvSpPr>
          <p:spPr>
            <a:xfrm rot="5400000">
              <a:off x="4731234" y="2865148"/>
              <a:ext cx="241372" cy="168602"/>
            </a:xfrm>
            <a:prstGeom prst="triangl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hangingPunct="0"/>
              <a:endParaRPr lang="en-US" sz="1600" dirty="0">
                <a:solidFill>
                  <a:schemeClr val="tx1"/>
                </a:solidFill>
              </a:endParaRPr>
            </a:p>
          </p:txBody>
        </p:sp>
        <p:sp>
          <p:nvSpPr>
            <p:cNvPr id="43" name="Isosceles Triangle 42"/>
            <p:cNvSpPr/>
            <p:nvPr/>
          </p:nvSpPr>
          <p:spPr>
            <a:xfrm rot="5400000">
              <a:off x="4731234" y="3196699"/>
              <a:ext cx="241372" cy="168602"/>
            </a:xfrm>
            <a:prstGeom prst="triangl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hangingPunct="0"/>
              <a:endParaRPr lang="en-US" sz="1600" dirty="0">
                <a:solidFill>
                  <a:schemeClr val="tx1"/>
                </a:solidFill>
              </a:endParaRPr>
            </a:p>
          </p:txBody>
        </p:sp>
        <p:sp>
          <p:nvSpPr>
            <p:cNvPr id="44" name="Isosceles Triangle 43"/>
            <p:cNvSpPr/>
            <p:nvPr/>
          </p:nvSpPr>
          <p:spPr>
            <a:xfrm rot="5400000">
              <a:off x="4731234" y="3528249"/>
              <a:ext cx="241372" cy="168602"/>
            </a:xfrm>
            <a:prstGeom prst="triangl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hangingPunct="0"/>
              <a:endParaRPr lang="en-US" sz="1600" dirty="0">
                <a:solidFill>
                  <a:schemeClr val="tx1"/>
                </a:solidFill>
              </a:endParaRPr>
            </a:p>
          </p:txBody>
        </p:sp>
        <p:sp>
          <p:nvSpPr>
            <p:cNvPr id="45" name="Isosceles Triangle 44"/>
            <p:cNvSpPr/>
            <p:nvPr/>
          </p:nvSpPr>
          <p:spPr>
            <a:xfrm rot="5400000">
              <a:off x="4731235" y="3849922"/>
              <a:ext cx="241372" cy="168602"/>
            </a:xfrm>
            <a:prstGeom prst="triangl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hangingPunct="0"/>
              <a:endParaRPr lang="en-US" sz="1600" dirty="0">
                <a:solidFill>
                  <a:schemeClr val="tx1"/>
                </a:solidFill>
              </a:endParaRPr>
            </a:p>
          </p:txBody>
        </p:sp>
        <p:sp>
          <p:nvSpPr>
            <p:cNvPr id="46" name="Isosceles Triangle 45"/>
            <p:cNvSpPr/>
            <p:nvPr/>
          </p:nvSpPr>
          <p:spPr>
            <a:xfrm rot="5400000">
              <a:off x="4731235" y="4303557"/>
              <a:ext cx="241372" cy="16860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hangingPunct="0"/>
              <a:endParaRPr lang="en-US" sz="1600" dirty="0">
                <a:solidFill>
                  <a:schemeClr val="tx1"/>
                </a:solidFill>
              </a:endParaRPr>
            </a:p>
          </p:txBody>
        </p:sp>
        <p:sp>
          <p:nvSpPr>
            <p:cNvPr id="47" name="Isosceles Triangle 46"/>
            <p:cNvSpPr/>
            <p:nvPr/>
          </p:nvSpPr>
          <p:spPr>
            <a:xfrm rot="5400000">
              <a:off x="4731235" y="4762112"/>
              <a:ext cx="241372" cy="16860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hangingPunct="0"/>
              <a:endParaRPr lang="en-US" sz="1600" dirty="0">
                <a:solidFill>
                  <a:schemeClr val="tx1"/>
                </a:solidFill>
              </a:endParaRPr>
            </a:p>
          </p:txBody>
        </p:sp>
        <p:sp>
          <p:nvSpPr>
            <p:cNvPr id="48" name="Isosceles Triangle 47"/>
            <p:cNvSpPr/>
            <p:nvPr/>
          </p:nvSpPr>
          <p:spPr>
            <a:xfrm rot="5400000">
              <a:off x="4731235" y="5066557"/>
              <a:ext cx="241372" cy="16860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hangingPunct="0"/>
              <a:endParaRPr lang="en-US" sz="1600" dirty="0">
                <a:solidFill>
                  <a:schemeClr val="tx1"/>
                </a:solidFill>
              </a:endParaRPr>
            </a:p>
          </p:txBody>
        </p:sp>
        <p:sp>
          <p:nvSpPr>
            <p:cNvPr id="49" name="Isosceles Triangle 48"/>
            <p:cNvSpPr/>
            <p:nvPr/>
          </p:nvSpPr>
          <p:spPr>
            <a:xfrm rot="5400000">
              <a:off x="4731235" y="5386414"/>
              <a:ext cx="241372" cy="16860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hangingPunct="0"/>
              <a:endParaRPr lang="en-US" sz="1600" dirty="0">
                <a:solidFill>
                  <a:schemeClr val="tx1"/>
                </a:solidFill>
              </a:endParaRPr>
            </a:p>
          </p:txBody>
        </p:sp>
      </p:grpSp>
    </p:spTree>
    <p:extLst>
      <p:ext uri="{BB962C8B-B14F-4D97-AF65-F5344CB8AC3E}">
        <p14:creationId xmlns:p14="http://schemas.microsoft.com/office/powerpoint/2010/main" val="247444829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72079427"/>
              </p:ext>
            </p:extLst>
          </p:nvPr>
        </p:nvGraphicFramePr>
        <p:xfrm>
          <a:off x="116150" y="937998"/>
          <a:ext cx="8904303" cy="5388526"/>
        </p:xfrm>
        <a:graphic>
          <a:graphicData uri="http://schemas.openxmlformats.org/drawingml/2006/table">
            <a:tbl>
              <a:tblPr firstRow="1" bandRow="1">
                <a:tableStyleId>{5C22544A-7EE6-4342-B048-85BDC9FD1C3A}</a:tableStyleId>
              </a:tblPr>
              <a:tblGrid>
                <a:gridCol w="989367">
                  <a:extLst>
                    <a:ext uri="{9D8B030D-6E8A-4147-A177-3AD203B41FA5}">
                      <a16:colId xmlns:a16="http://schemas.microsoft.com/office/drawing/2014/main" val="2125466269"/>
                    </a:ext>
                  </a:extLst>
                </a:gridCol>
                <a:gridCol w="989367">
                  <a:extLst>
                    <a:ext uri="{9D8B030D-6E8A-4147-A177-3AD203B41FA5}">
                      <a16:colId xmlns:a16="http://schemas.microsoft.com/office/drawing/2014/main" val="628196396"/>
                    </a:ext>
                  </a:extLst>
                </a:gridCol>
                <a:gridCol w="989367">
                  <a:extLst>
                    <a:ext uri="{9D8B030D-6E8A-4147-A177-3AD203B41FA5}">
                      <a16:colId xmlns:a16="http://schemas.microsoft.com/office/drawing/2014/main" val="32240377"/>
                    </a:ext>
                  </a:extLst>
                </a:gridCol>
                <a:gridCol w="989367">
                  <a:extLst>
                    <a:ext uri="{9D8B030D-6E8A-4147-A177-3AD203B41FA5}">
                      <a16:colId xmlns:a16="http://schemas.microsoft.com/office/drawing/2014/main" val="977789386"/>
                    </a:ext>
                  </a:extLst>
                </a:gridCol>
                <a:gridCol w="989367">
                  <a:extLst>
                    <a:ext uri="{9D8B030D-6E8A-4147-A177-3AD203B41FA5}">
                      <a16:colId xmlns:a16="http://schemas.microsoft.com/office/drawing/2014/main" val="4009806680"/>
                    </a:ext>
                  </a:extLst>
                </a:gridCol>
                <a:gridCol w="989367">
                  <a:extLst>
                    <a:ext uri="{9D8B030D-6E8A-4147-A177-3AD203B41FA5}">
                      <a16:colId xmlns:a16="http://schemas.microsoft.com/office/drawing/2014/main" val="3830296810"/>
                    </a:ext>
                  </a:extLst>
                </a:gridCol>
                <a:gridCol w="989367">
                  <a:extLst>
                    <a:ext uri="{9D8B030D-6E8A-4147-A177-3AD203B41FA5}">
                      <a16:colId xmlns:a16="http://schemas.microsoft.com/office/drawing/2014/main" val="3297262884"/>
                    </a:ext>
                  </a:extLst>
                </a:gridCol>
                <a:gridCol w="989367">
                  <a:extLst>
                    <a:ext uri="{9D8B030D-6E8A-4147-A177-3AD203B41FA5}">
                      <a16:colId xmlns:a16="http://schemas.microsoft.com/office/drawing/2014/main" val="1401374695"/>
                    </a:ext>
                  </a:extLst>
                </a:gridCol>
                <a:gridCol w="989367">
                  <a:extLst>
                    <a:ext uri="{9D8B030D-6E8A-4147-A177-3AD203B41FA5}">
                      <a16:colId xmlns:a16="http://schemas.microsoft.com/office/drawing/2014/main" val="1279792457"/>
                    </a:ext>
                  </a:extLst>
                </a:gridCol>
              </a:tblGrid>
              <a:tr h="367682">
                <a:tc>
                  <a:txBody>
                    <a:bodyPr/>
                    <a:lstStyle/>
                    <a:p>
                      <a:pPr algn="ctr" fontAlgn="t"/>
                      <a:r>
                        <a:rPr lang="en-US" sz="1000" b="1" u="none" strike="noStrike" dirty="0">
                          <a:solidFill>
                            <a:schemeClr val="tx1"/>
                          </a:solidFill>
                          <a:effectLst/>
                        </a:rPr>
                        <a:t>6.1 - Prepare/</a:t>
                      </a:r>
                    </a:p>
                    <a:p>
                      <a:pPr algn="ctr" fontAlgn="t"/>
                      <a:r>
                        <a:rPr lang="en-US" sz="1000" b="1" u="none" strike="noStrike" dirty="0">
                          <a:solidFill>
                            <a:schemeClr val="tx1"/>
                          </a:solidFill>
                          <a:effectLst/>
                        </a:rPr>
                        <a:t>Configure</a:t>
                      </a:r>
                      <a:endParaRPr lang="en-US" sz="1000" b="1"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000" b="1" i="0" u="none" strike="noStrike" dirty="0">
                          <a:solidFill>
                            <a:schemeClr val="tx1"/>
                          </a:solidFill>
                          <a:effectLst/>
                          <a:latin typeface="+mn-lt"/>
                        </a:rPr>
                        <a:t>6.2 - Search</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000" b="1" u="none" strike="noStrike" dirty="0">
                          <a:solidFill>
                            <a:schemeClr val="tx1"/>
                          </a:solidFill>
                          <a:effectLst/>
                        </a:rPr>
                        <a:t>6.3 - Detect</a:t>
                      </a:r>
                      <a:endParaRPr lang="en-US" sz="1000" b="1"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t" latinLnBrk="0" hangingPunct="1"/>
                      <a:r>
                        <a:rPr lang="en-US" sz="1000" b="1" u="none" strike="noStrike" kern="1200" dirty="0">
                          <a:solidFill>
                            <a:schemeClr val="tx1"/>
                          </a:solidFill>
                          <a:effectLst/>
                          <a:latin typeface="+mn-lt"/>
                          <a:ea typeface="+mn-ea"/>
                          <a:cs typeface="+mn-cs"/>
                        </a:rPr>
                        <a:t>6.4 - Track</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tc>
                  <a:txBody>
                    <a:bodyPr/>
                    <a:lstStyle/>
                    <a:p>
                      <a:pPr algn="ctr" fontAlgn="t"/>
                      <a:r>
                        <a:rPr lang="en-US" sz="1000" b="1" u="none" strike="noStrike" dirty="0">
                          <a:solidFill>
                            <a:schemeClr val="tx1"/>
                          </a:solidFill>
                          <a:effectLst/>
                        </a:rPr>
                        <a:t>6.5 - ID</a:t>
                      </a:r>
                      <a:endParaRPr lang="en-US" sz="1000" b="1"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1" u="none" strike="noStrike" dirty="0">
                          <a:solidFill>
                            <a:schemeClr val="tx1"/>
                          </a:solidFill>
                          <a:effectLst/>
                        </a:rPr>
                        <a:t>6.6 - Engage</a:t>
                      </a:r>
                      <a:endParaRPr lang="en-US" sz="1000" b="1"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tc>
                  <a:txBody>
                    <a:bodyPr/>
                    <a:lstStyle/>
                    <a:p>
                      <a:pPr algn="ctr" fontAlgn="t"/>
                      <a:r>
                        <a:rPr lang="en-US" sz="1000" b="1" u="none" strike="noStrike" dirty="0">
                          <a:solidFill>
                            <a:schemeClr val="tx1"/>
                          </a:solidFill>
                          <a:effectLst/>
                        </a:rPr>
                        <a:t>6.7 - Assess</a:t>
                      </a:r>
                      <a:endParaRPr lang="en-US" sz="1000" b="1"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t" latinLnBrk="0" hangingPunct="1"/>
                      <a:r>
                        <a:rPr lang="en-US" sz="1000" b="1" u="none" strike="noStrike" kern="1200" dirty="0">
                          <a:solidFill>
                            <a:schemeClr val="tx1"/>
                          </a:solidFill>
                          <a:effectLst/>
                          <a:latin typeface="+mn-lt"/>
                          <a:ea typeface="+mn-ea"/>
                          <a:cs typeface="+mn-cs"/>
                        </a:rPr>
                        <a:t>6.8 - Defend</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tc>
                  <a:txBody>
                    <a:bodyPr/>
                    <a:lstStyle/>
                    <a:p>
                      <a:pPr algn="ctr" fontAlgn="t"/>
                      <a:r>
                        <a:rPr lang="en-US" sz="1000" b="1" i="0" u="none" strike="noStrike" dirty="0">
                          <a:solidFill>
                            <a:schemeClr val="tx1"/>
                          </a:solidFill>
                          <a:effectLst/>
                          <a:latin typeface="+mn-lt"/>
                        </a:rPr>
                        <a:t>6.9 - Post</a:t>
                      </a:r>
                    </a:p>
                    <a:p>
                      <a:pPr algn="ctr" fontAlgn="t"/>
                      <a:r>
                        <a:rPr lang="en-US" sz="1000" b="1" i="0" u="none" strike="noStrike" dirty="0">
                          <a:solidFill>
                            <a:schemeClr val="tx1"/>
                          </a:solidFill>
                          <a:effectLst/>
                          <a:latin typeface="+mn-lt"/>
                        </a:rPr>
                        <a:t>Mission Tasks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10559427"/>
                  </a:ext>
                </a:extLst>
              </a:tr>
              <a:tr h="836527">
                <a:tc>
                  <a:txBody>
                    <a:bodyPr/>
                    <a:lstStyle/>
                    <a:p>
                      <a:pPr algn="ctr" fontAlgn="t"/>
                      <a:r>
                        <a:rPr lang="en-US" sz="1000" b="0" i="0" u="none" strike="noStrike" dirty="0">
                          <a:solidFill>
                            <a:schemeClr val="tx1"/>
                          </a:solidFill>
                          <a:effectLst/>
                          <a:latin typeface="+mn-lt"/>
                        </a:rPr>
                        <a:t>6.1.1 - Plan Mission</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000" b="0" i="0" u="none" strike="noStrike" dirty="0">
                          <a:solidFill>
                            <a:schemeClr val="tx1"/>
                          </a:solidFill>
                          <a:effectLst/>
                          <a:latin typeface="+mn-lt"/>
                        </a:rPr>
                        <a:t>6.2.1 - Patrol/ Maneuver</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000" b="0" i="0" u="none" strike="noStrike" dirty="0">
                          <a:solidFill>
                            <a:schemeClr val="tx1"/>
                          </a:solidFill>
                          <a:effectLst/>
                          <a:latin typeface="+mn-lt"/>
                        </a:rPr>
                        <a:t>6.3.1 - Detect with Organic/ Onboard Sensors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000" b="0" i="0" u="none" strike="noStrike" dirty="0">
                          <a:solidFill>
                            <a:schemeClr val="tx1"/>
                          </a:solidFill>
                          <a:effectLst/>
                          <a:latin typeface="+mn-lt"/>
                        </a:rPr>
                        <a:t>6.4.1 - Track with Organic/</a:t>
                      </a:r>
                    </a:p>
                    <a:p>
                      <a:pPr algn="ctr" fontAlgn="t"/>
                      <a:r>
                        <a:rPr lang="en-US" sz="1000" b="0" i="0" u="none" strike="noStrike" dirty="0">
                          <a:solidFill>
                            <a:schemeClr val="tx1"/>
                          </a:solidFill>
                          <a:effectLst/>
                          <a:latin typeface="+mn-lt"/>
                        </a:rPr>
                        <a:t>Onboard Sensors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tc>
                  <a:txBody>
                    <a:bodyPr/>
                    <a:lstStyle/>
                    <a:p>
                      <a:pPr marL="0" algn="ctr" defTabSz="914400" rtl="0" eaLnBrk="1" fontAlgn="t" latinLnBrk="0" hangingPunct="1"/>
                      <a:r>
                        <a:rPr lang="en-US" sz="1000" b="0" i="0" u="none" strike="noStrike" kern="1200" dirty="0">
                          <a:solidFill>
                            <a:schemeClr val="tx1"/>
                          </a:solidFill>
                          <a:effectLst/>
                          <a:latin typeface="+mn-lt"/>
                          <a:ea typeface="+mn-ea"/>
                          <a:cs typeface="+mn-cs"/>
                        </a:rPr>
                        <a:t>6.5.1 - ID with Organic/Onboard Systems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000" b="0" i="0" u="none" strike="noStrike" dirty="0">
                          <a:solidFill>
                            <a:schemeClr val="tx1"/>
                          </a:solidFill>
                          <a:effectLst/>
                          <a:latin typeface="+mn-lt"/>
                        </a:rPr>
                        <a:t>6.6.1 - Conduct Long Range Missile Strikes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chemeClr val="tx1"/>
                          </a:solidFill>
                          <a:effectLst/>
                          <a:latin typeface="+mn-lt"/>
                        </a:rPr>
                        <a:t>6.7.1 - Perform Battle Damage Assessments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000" b="0" i="0" u="none" strike="noStrike" dirty="0">
                          <a:solidFill>
                            <a:schemeClr val="tx1"/>
                          </a:solidFill>
                          <a:effectLst/>
                          <a:latin typeface="+mn-lt"/>
                        </a:rPr>
                        <a:t>6.8.1 - Conduct Evasive Maneuvers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tc>
                  <a:txBody>
                    <a:bodyPr/>
                    <a:lstStyle/>
                    <a:p>
                      <a:pPr algn="ctr" fontAlgn="t"/>
                      <a:r>
                        <a:rPr lang="en-US" sz="1000" b="0" i="0" u="none" strike="noStrike" dirty="0">
                          <a:solidFill>
                            <a:schemeClr val="tx1"/>
                          </a:solidFill>
                          <a:effectLst/>
                          <a:latin typeface="+mn-lt"/>
                        </a:rPr>
                        <a:t>6.9.1 - Conduct Special</a:t>
                      </a:r>
                    </a:p>
                    <a:p>
                      <a:pPr algn="ctr" fontAlgn="t"/>
                      <a:r>
                        <a:rPr lang="en-US" sz="1000" b="0" i="0" u="none" strike="noStrike" dirty="0">
                          <a:solidFill>
                            <a:schemeClr val="tx1"/>
                          </a:solidFill>
                          <a:effectLst/>
                          <a:latin typeface="+mn-lt"/>
                        </a:rPr>
                        <a:t>Evolutions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62897229"/>
                  </a:ext>
                </a:extLst>
              </a:tr>
              <a:tr h="836527">
                <a:tc>
                  <a:txBody>
                    <a:bodyPr/>
                    <a:lstStyle/>
                    <a:p>
                      <a:pPr algn="ctr" fontAlgn="t"/>
                      <a:r>
                        <a:rPr lang="en-US" sz="1000" b="0" i="0" u="none" strike="noStrike" dirty="0">
                          <a:solidFill>
                            <a:schemeClr val="tx1"/>
                          </a:solidFill>
                          <a:effectLst/>
                          <a:latin typeface="+mn-lt"/>
                        </a:rPr>
                        <a:t>6.1.2 – Prepare</a:t>
                      </a:r>
                    </a:p>
                    <a:p>
                      <a:pPr algn="ctr" fontAlgn="t"/>
                      <a:r>
                        <a:rPr lang="en-US" sz="1000" b="0" i="0" u="none" strike="noStrike" dirty="0">
                          <a:solidFill>
                            <a:schemeClr val="tx1"/>
                          </a:solidFill>
                          <a:effectLst/>
                          <a:latin typeface="+mn-lt"/>
                        </a:rPr>
                        <a:t>for Movement</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000" b="0" i="0" u="none" strike="noStrike" dirty="0">
                          <a:solidFill>
                            <a:schemeClr val="tx1"/>
                          </a:solidFill>
                          <a:effectLst/>
                          <a:latin typeface="+mn-lt"/>
                        </a:rPr>
                        <a:t>6.2.2 - Manage and Employ Sensors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000" b="0" i="0" u="none" strike="noStrike" dirty="0">
                          <a:solidFill>
                            <a:schemeClr val="tx1"/>
                          </a:solidFill>
                          <a:effectLst/>
                          <a:latin typeface="+mn-lt"/>
                        </a:rPr>
                        <a:t>6.3.2 - Cue</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000" b="0" i="0" u="none" strike="noStrike" dirty="0">
                          <a:solidFill>
                            <a:schemeClr val="tx1"/>
                          </a:solidFill>
                          <a:effectLst/>
                          <a:latin typeface="+mn-lt"/>
                        </a:rPr>
                        <a:t>6.4.2 - Track using Offboard/ Inorganic Data</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t" latinLnBrk="0" hangingPunct="1"/>
                      <a:r>
                        <a:rPr lang="en-US" sz="1000" b="0" i="0" u="none" strike="noStrike" kern="1200" dirty="0">
                          <a:solidFill>
                            <a:schemeClr val="tx1"/>
                          </a:solidFill>
                          <a:effectLst/>
                          <a:latin typeface="+mn-lt"/>
                          <a:ea typeface="+mn-ea"/>
                          <a:cs typeface="+mn-cs"/>
                        </a:rPr>
                        <a:t>6.5.2 - ID using Offboard/ Inorganic Data from Surveillance Assets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chemeClr val="tx1"/>
                          </a:solidFill>
                          <a:effectLst/>
                          <a:latin typeface="+mn-lt"/>
                        </a:rPr>
                        <a:t>6.6.2 - Conduct Air to Ground Engagement(s)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chemeClr val="tx1"/>
                          </a:solidFill>
                          <a:effectLst/>
                          <a:latin typeface="+mn-lt"/>
                        </a:rPr>
                        <a:t>6.8.2 – Detect</a:t>
                      </a:r>
                    </a:p>
                    <a:p>
                      <a:pPr algn="ctr" fontAlgn="t"/>
                      <a:r>
                        <a:rPr lang="en-US" sz="1000" b="0" i="0" u="none" strike="noStrike" dirty="0">
                          <a:solidFill>
                            <a:schemeClr val="tx1"/>
                          </a:solidFill>
                          <a:effectLst/>
                          <a:latin typeface="+mn-lt"/>
                        </a:rPr>
                        <a:t>and ID Threats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000" b="0" i="0" u="none" strike="noStrike" dirty="0">
                          <a:solidFill>
                            <a:schemeClr val="tx1"/>
                          </a:solidFill>
                          <a:effectLst/>
                          <a:latin typeface="+mn-lt"/>
                        </a:rPr>
                        <a:t>6.9.2 - Transit/</a:t>
                      </a:r>
                    </a:p>
                    <a:p>
                      <a:pPr algn="ctr" fontAlgn="t"/>
                      <a:r>
                        <a:rPr lang="en-US" sz="1000" b="0" i="0" u="none" strike="noStrike" dirty="0">
                          <a:solidFill>
                            <a:schemeClr val="tx1"/>
                          </a:solidFill>
                          <a:effectLst/>
                          <a:latin typeface="+mn-lt"/>
                        </a:rPr>
                        <a:t>Navigate</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98507950"/>
                  </a:ext>
                </a:extLst>
              </a:tr>
              <a:tr h="669558">
                <a:tc>
                  <a:txBody>
                    <a:bodyPr/>
                    <a:lstStyle/>
                    <a:p>
                      <a:pPr algn="ctr" fontAlgn="t"/>
                      <a:r>
                        <a:rPr lang="en-US" sz="1000" b="0" i="0" u="none" strike="noStrike" dirty="0">
                          <a:solidFill>
                            <a:schemeClr val="tx1"/>
                          </a:solidFill>
                          <a:effectLst/>
                          <a:latin typeface="+mn-lt"/>
                        </a:rPr>
                        <a:t>6.1.3 - Arm</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000" b="0" i="0" u="none" strike="noStrike" dirty="0">
                          <a:solidFill>
                            <a:schemeClr val="tx1"/>
                          </a:solidFill>
                          <a:effectLst/>
                          <a:latin typeface="+mn-lt"/>
                        </a:rPr>
                        <a:t>6.2.3 - Provide Electronic Protection (EP)</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000" b="0" i="0" u="none" strike="noStrike" dirty="0">
                          <a:solidFill>
                            <a:schemeClr val="tx1"/>
                          </a:solidFill>
                          <a:effectLst/>
                          <a:latin typeface="+mn-lt"/>
                        </a:rPr>
                        <a:t>6.3.3 - Acquire with Organic/ Onboard Sensors From Cue</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000" b="0" i="0" u="none" strike="noStrike" dirty="0">
                          <a:solidFill>
                            <a:schemeClr val="tx1"/>
                          </a:solidFill>
                          <a:effectLst/>
                          <a:latin typeface="+mn-lt"/>
                        </a:rPr>
                        <a:t>6.4.3 - Correlate Organic/Onboard and Offboard/ Inorganic Tracks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000" b="0" i="0" u="none" strike="noStrike" dirty="0">
                          <a:solidFill>
                            <a:schemeClr val="tx1"/>
                          </a:solidFill>
                          <a:effectLst/>
                          <a:latin typeface="+mn-lt"/>
                        </a:rPr>
                        <a:t>6.5.3 - Correlate Organic/ Onboard and Offboard/ Inorganic ID</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chemeClr val="tx1"/>
                          </a:solidFill>
                          <a:effectLst/>
                          <a:latin typeface="+mn-lt"/>
                        </a:rPr>
                        <a:t>6.6.3 - Execute Surface/ Submarine Cruise Missile Strike(s)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chemeClr val="tx1"/>
                          </a:solidFill>
                          <a:effectLst/>
                          <a:latin typeface="+mn-lt"/>
                        </a:rPr>
                        <a:t>6.8.3 - Conduct Electronic</a:t>
                      </a:r>
                    </a:p>
                    <a:p>
                      <a:pPr algn="ctr" fontAlgn="t"/>
                      <a:r>
                        <a:rPr lang="en-US" sz="1000" b="0" i="0" u="none" strike="noStrike" dirty="0">
                          <a:solidFill>
                            <a:schemeClr val="tx1"/>
                          </a:solidFill>
                          <a:effectLst/>
                          <a:latin typeface="+mn-lt"/>
                        </a:rPr>
                        <a:t>Attack (EA)</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000" b="0" i="0" u="none" strike="noStrike" dirty="0">
                          <a:solidFill>
                            <a:schemeClr val="tx1"/>
                          </a:solidFill>
                          <a:effectLst/>
                          <a:latin typeface="+mn-lt"/>
                        </a:rPr>
                        <a:t>6.9.3 - Land A/C</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37806560"/>
                  </a:ext>
                </a:extLst>
              </a:tr>
              <a:tr h="669558">
                <a:tc>
                  <a:txBody>
                    <a:bodyPr/>
                    <a:lstStyle/>
                    <a:p>
                      <a:pPr algn="ctr" fontAlgn="t"/>
                      <a:r>
                        <a:rPr lang="en-US" sz="1000" b="0" i="0" u="none" strike="noStrike" dirty="0">
                          <a:solidFill>
                            <a:schemeClr val="tx1"/>
                          </a:solidFill>
                          <a:effectLst/>
                          <a:latin typeface="+mn-lt"/>
                        </a:rPr>
                        <a:t>6.1.4 - Take-off/ Launch</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1"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chemeClr val="tx1"/>
                          </a:solidFill>
                          <a:effectLst/>
                          <a:latin typeface="+mn-lt"/>
                        </a:rPr>
                        <a:t>6.6.4 - Conduct Surface Major Caliber Gun Engagement(s)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chemeClr val="tx1"/>
                          </a:solidFill>
                          <a:effectLst/>
                          <a:latin typeface="+mn-lt"/>
                        </a:rPr>
                        <a:t>6.8.4 - Provide ID in Support of Combat Identification</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000" b="0" i="0" u="none" strike="noStrike" dirty="0">
                          <a:solidFill>
                            <a:schemeClr val="tx1"/>
                          </a:solidFill>
                          <a:effectLst/>
                          <a:latin typeface="+mn-lt"/>
                        </a:rPr>
                        <a:t>6.9.4 - De-arm</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7049634"/>
                  </a:ext>
                </a:extLst>
              </a:tr>
              <a:tr h="669558">
                <a:tc>
                  <a:txBody>
                    <a:bodyPr/>
                    <a:lstStyle/>
                    <a:p>
                      <a:pPr algn="ctr" fontAlgn="t"/>
                      <a:r>
                        <a:rPr lang="en-US" sz="1000" b="0" i="0" u="none" strike="noStrike" dirty="0">
                          <a:solidFill>
                            <a:schemeClr val="tx1"/>
                          </a:solidFill>
                          <a:effectLst/>
                          <a:latin typeface="+mn-lt"/>
                        </a:rPr>
                        <a:t>6.1.5 - Transit/ Navigate</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1"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000" b="0" i="0" u="none" strike="noStrike" dirty="0">
                          <a:solidFill>
                            <a:schemeClr val="tx1"/>
                          </a:solidFill>
                          <a:effectLst/>
                          <a:latin typeface="+mn-lt"/>
                        </a:rPr>
                        <a:t>6.6.5 - Maintain Positive</a:t>
                      </a:r>
                      <a:r>
                        <a:rPr lang="fr-FR" sz="1000" b="0" i="0" u="none" strike="noStrike" baseline="0" dirty="0">
                          <a:solidFill>
                            <a:schemeClr val="tx1"/>
                          </a:solidFill>
                          <a:effectLst/>
                          <a:latin typeface="+mn-lt"/>
                        </a:rPr>
                        <a:t> </a:t>
                      </a:r>
                      <a:r>
                        <a:rPr lang="fr-FR" sz="1000" b="0" i="0" u="none" strike="noStrike" dirty="0">
                          <a:solidFill>
                            <a:schemeClr val="tx1"/>
                          </a:solidFill>
                          <a:effectLst/>
                          <a:latin typeface="+mn-lt"/>
                        </a:rPr>
                        <a:t>Control/ Terminate Engagements</a:t>
                      </a:r>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chemeClr val="tx1"/>
                          </a:solidFill>
                          <a:effectLst/>
                          <a:latin typeface="+mn-lt"/>
                        </a:rPr>
                        <a:t>6.8.5 - Deliver Suppressing/ Neutralization Fires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000" b="0" i="0" u="none" strike="noStrike" dirty="0">
                          <a:solidFill>
                            <a:schemeClr val="tx1"/>
                          </a:solidFill>
                          <a:effectLst/>
                          <a:latin typeface="+mn-lt"/>
                        </a:rPr>
                        <a:t>6.9.5 - Conduct Post-Flight</a:t>
                      </a:r>
                    </a:p>
                    <a:p>
                      <a:pPr algn="ctr" fontAlgn="t"/>
                      <a:r>
                        <a:rPr lang="en-US" sz="1000" b="0" i="0" u="none" strike="noStrike" dirty="0">
                          <a:solidFill>
                            <a:schemeClr val="tx1"/>
                          </a:solidFill>
                          <a:effectLst/>
                          <a:latin typeface="+mn-lt"/>
                        </a:rPr>
                        <a:t>Checks and Maintenance</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0904868"/>
                  </a:ext>
                </a:extLst>
              </a:tr>
              <a:tr h="669558">
                <a:tc>
                  <a:txBody>
                    <a:bodyPr/>
                    <a:lstStyle/>
                    <a:p>
                      <a:pPr algn="ctr" fontAlgn="t"/>
                      <a:r>
                        <a:rPr lang="en-US" sz="1000" b="0" i="0" u="none" strike="noStrike" dirty="0">
                          <a:solidFill>
                            <a:schemeClr val="tx1"/>
                          </a:solidFill>
                          <a:effectLst/>
                          <a:latin typeface="+mn-lt"/>
                        </a:rPr>
                        <a:t>6.1.6 - Conduct Special Evolutions (In-Flight</a:t>
                      </a:r>
                      <a:r>
                        <a:rPr lang="en-US" sz="1000" b="0" i="0" u="none" strike="noStrike" baseline="0" dirty="0">
                          <a:solidFill>
                            <a:schemeClr val="tx1"/>
                          </a:solidFill>
                          <a:effectLst/>
                          <a:latin typeface="+mn-lt"/>
                        </a:rPr>
                        <a:t> Refueling)</a:t>
                      </a:r>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1"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0" i="0" u="none" strike="noStrike" kern="1200" dirty="0">
                        <a:solidFill>
                          <a:schemeClr val="tx1"/>
                        </a:solidFill>
                        <a:effectLst/>
                        <a:latin typeface="+mn-lt"/>
                        <a:ea typeface="+mn-ea"/>
                        <a:cs typeface="+mn-cs"/>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2999036"/>
                  </a:ext>
                </a:extLst>
              </a:tr>
              <a:tr h="669558">
                <a:tc>
                  <a:txBody>
                    <a:bodyPr/>
                    <a:lstStyle/>
                    <a:p>
                      <a:pPr algn="ctr" fontAlgn="t"/>
                      <a:r>
                        <a:rPr lang="en-US" sz="1000" b="0" i="0" u="none" strike="noStrike" dirty="0">
                          <a:solidFill>
                            <a:schemeClr val="tx1"/>
                          </a:solidFill>
                          <a:effectLst/>
                          <a:latin typeface="+mn-lt"/>
                        </a:rPr>
                        <a:t>6.1.7 - Initialize and Configure Systems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1"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US" sz="1000" b="0" i="0" u="none" strike="noStrike"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3390659"/>
                  </a:ext>
                </a:extLst>
              </a:tr>
            </a:tbl>
          </a:graphicData>
        </a:graphic>
      </p:graphicFrame>
      <p:sp>
        <p:nvSpPr>
          <p:cNvPr id="2" name="Title 1"/>
          <p:cNvSpPr>
            <a:spLocks noGrp="1"/>
          </p:cNvSpPr>
          <p:nvPr>
            <p:ph type="title"/>
          </p:nvPr>
        </p:nvSpPr>
        <p:spPr/>
        <p:txBody>
          <a:bodyPr/>
          <a:lstStyle/>
          <a:p>
            <a:r>
              <a:rPr lang="en-US" dirty="0"/>
              <a:t>Capability View (Conceptual)</a:t>
            </a:r>
          </a:p>
        </p:txBody>
      </p:sp>
      <p:sp>
        <p:nvSpPr>
          <p:cNvPr id="5" name="Rectangle 4"/>
          <p:cNvSpPr/>
          <p:nvPr/>
        </p:nvSpPr>
        <p:spPr>
          <a:xfrm>
            <a:off x="116151" y="937998"/>
            <a:ext cx="8904303" cy="36828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896277"/>
      </p:ext>
    </p:extLst>
  </p:cSld>
  <p:clrMapOvr>
    <a:masterClrMapping/>
  </p:clrMapOvr>
  <p:transition spd="slow">
    <p:wipe/>
  </p:transition>
</p:sld>
</file>

<file path=ppt/theme/theme1.xml><?xml version="1.0" encoding="utf-8"?>
<a:theme xmlns:a="http://schemas.openxmlformats.org/drawingml/2006/main" name="NAVAIR_Brief_Internal_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AVAIR_Brief_Internal_Slides with Config State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AVAIR_Brief_Transition_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NAVAIR_Brief_Internal_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defRPr sz="1200"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spAutoFit/>
      </a:bodyPr>
      <a:lstStyle>
        <a:defPPr algn="ctr">
          <a:defRPr sz="1200" b="0" dirty="0" smtClean="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NAVAIR_Brief_Internal_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NAVAIR_Brief_Internal_Slides with Config State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NAVAIR">
      <a:dk1>
        <a:srgbClr val="002060"/>
      </a:dk1>
      <a:lt1>
        <a:srgbClr val="000000"/>
      </a:lt1>
      <a:dk2>
        <a:srgbClr val="FFFFFF"/>
      </a:dk2>
      <a:lt2>
        <a:srgbClr val="99CCFF"/>
      </a:lt2>
      <a:accent1>
        <a:srgbClr val="0066CC"/>
      </a:accent1>
      <a:accent2>
        <a:srgbClr val="009999"/>
      </a:accent2>
      <a:accent3>
        <a:srgbClr val="CCECFF"/>
      </a:accent3>
      <a:accent4>
        <a:srgbClr val="0000FF"/>
      </a:accent4>
      <a:accent5>
        <a:srgbClr val="0099CC"/>
      </a:accent5>
      <a:accent6>
        <a:srgbClr val="FFFFCC"/>
      </a:accent6>
      <a:hlink>
        <a:srgbClr val="0000FF"/>
      </a:hlink>
      <a:folHlink>
        <a:srgbClr val="C0C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D4238E086F6E4A86B511737BDDF64F" ma:contentTypeVersion="0" ma:contentTypeDescription="Create a new document." ma:contentTypeScope="" ma:versionID="4c88186383854044d36dced0acba42cf">
  <xsd:schema xmlns:xsd="http://www.w3.org/2001/XMLSchema" xmlns:xs="http://www.w3.org/2001/XMLSchema" xmlns:p="http://schemas.microsoft.com/office/2006/metadata/properties" xmlns:ns2="13bcd133-5cb4-4353-9dc5-b280878dcd66" targetNamespace="http://schemas.microsoft.com/office/2006/metadata/properties" ma:root="true" ma:fieldsID="740b83ebadd91bdaad8a9466fce4a392" ns2:_="">
    <xsd:import namespace="13bcd133-5cb4-4353-9dc5-b280878dcd6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cd133-5cb4-4353-9dc5-b280878dcd6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13bcd133-5cb4-4353-9dc5-b280878dcd66">W6FUR7QQPZ24-731652622-1278</_dlc_DocId>
    <_dlc_DocIdUrl xmlns="13bcd133-5cb4-4353-9dc5-b280878dcd66">
      <Url>https://dtic.deps.mil/sites/DTIC_C/_layouts/15/DocIdRedir.aspx?ID=W6FUR7QQPZ24-731652622-1278</Url>
      <Description>W6FUR7QQPZ24-731652622-1278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491022E-DA70-4D15-9940-68C54A2DEEA7}"/>
</file>

<file path=customXml/itemProps2.xml><?xml version="1.0" encoding="utf-8"?>
<ds:datastoreItem xmlns:ds="http://schemas.openxmlformats.org/officeDocument/2006/customXml" ds:itemID="{D8949921-C7DA-4927-8FB8-A25648990A20}">
  <ds:schemaRefs>
    <ds:schemaRef ds:uri="http://schemas.microsoft.com/office/2006/documentManagement/types"/>
    <ds:schemaRef ds:uri="http://schemas.openxmlformats.org/package/2006/metadata/core-properties"/>
    <ds:schemaRef ds:uri="4b16202b-a28c-40ca-9bfb-887835d48366"/>
    <ds:schemaRef ds:uri="http://purl.org/dc/dcmitype/"/>
    <ds:schemaRef ds:uri="http://schemas.microsoft.com/office/infopath/2007/PartnerControls"/>
    <ds:schemaRef ds:uri="http://purl.org/dc/elements/1.1/"/>
    <ds:schemaRef ds:uri="http://schemas.microsoft.com/office/2006/metadata/properties"/>
    <ds:schemaRef ds:uri="032bfc6d-a0fc-4f42-9119-0654bb3e9373"/>
    <ds:schemaRef ds:uri="9f7b4391-d4fc-4c7f-aae7-ac375b17842a"/>
    <ds:schemaRef ds:uri="http://www.w3.org/XML/1998/namespace"/>
    <ds:schemaRef ds:uri="http://purl.org/dc/terms/"/>
  </ds:schemaRefs>
</ds:datastoreItem>
</file>

<file path=customXml/itemProps3.xml><?xml version="1.0" encoding="utf-8"?>
<ds:datastoreItem xmlns:ds="http://schemas.openxmlformats.org/officeDocument/2006/customXml" ds:itemID="{F9CEE557-E486-418C-A228-29D864F14887}">
  <ds:schemaRefs>
    <ds:schemaRef ds:uri="http://schemas.microsoft.com/sharepoint/v3/contenttype/forms"/>
  </ds:schemaRefs>
</ds:datastoreItem>
</file>

<file path=customXml/itemProps4.xml><?xml version="1.0" encoding="utf-8"?>
<ds:datastoreItem xmlns:ds="http://schemas.openxmlformats.org/officeDocument/2006/customXml" ds:itemID="{A2AA926F-E176-442D-B0B3-21747967CA2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1093</TotalTime>
  <Pages>24</Pages>
  <Words>1451</Words>
  <Application>Microsoft Office PowerPoint</Application>
  <PresentationFormat>On-screen Show (4:3)</PresentationFormat>
  <Paragraphs>405</Paragraphs>
  <Slides>16</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16</vt:i4>
      </vt:variant>
    </vt:vector>
  </HeadingPairs>
  <TitlesOfParts>
    <vt:vector size="29" baseType="lpstr">
      <vt:lpstr>Arial</vt:lpstr>
      <vt:lpstr>Arial Black</vt:lpstr>
      <vt:lpstr>Arial Narrow</vt:lpstr>
      <vt:lpstr>Calibri</vt:lpstr>
      <vt:lpstr>Corbel</vt:lpstr>
      <vt:lpstr>Wingdings</vt:lpstr>
      <vt:lpstr>NAVAIR_Brief_Internal_Slides</vt:lpstr>
      <vt:lpstr>1_NAVAIR_Brief_Internal_Slides with Config Statement</vt:lpstr>
      <vt:lpstr>NAVAIR_Brief_Transition_Slide</vt:lpstr>
      <vt:lpstr>1_NAVAIR_Brief_Internal_Slides</vt:lpstr>
      <vt:lpstr>2_NAVAIR_Brief_Internal_Slides</vt:lpstr>
      <vt:lpstr>1_Custom Design</vt:lpstr>
      <vt:lpstr>2_NAVAIR_Brief_Internal_Slides with Config Statement</vt:lpstr>
      <vt:lpstr>PowerPoint Presentation</vt:lpstr>
      <vt:lpstr>USN vs PLA(N) Capability Fielding Trends</vt:lpstr>
      <vt:lpstr>The Reality of Urgency &amp; Complexity</vt:lpstr>
      <vt:lpstr>Warfighting Has Changed</vt:lpstr>
      <vt:lpstr>What is CBTE?</vt:lpstr>
      <vt:lpstr>COTF’s Commitment</vt:lpstr>
      <vt:lpstr>CBTE “Strategy”</vt:lpstr>
      <vt:lpstr>Mission Based Test Design Process </vt:lpstr>
      <vt:lpstr>Capability View (Conceptual)</vt:lpstr>
      <vt:lpstr>Closing the Loop</vt:lpstr>
      <vt:lpstr>Benefits of CBTE</vt:lpstr>
      <vt:lpstr>CBTE Enablers</vt:lpstr>
      <vt:lpstr>On-Ramping Opportunities</vt:lpstr>
      <vt:lpstr>Capabilities-Based Acquisition</vt:lpstr>
      <vt:lpstr>Memo From DOT&amp;E to ASN(RDA)</vt:lpstr>
      <vt:lpstr>Points of Contact</vt:lpstr>
    </vt:vector>
  </TitlesOfParts>
  <Manager>VADM Peters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CNO Richardson</dc:title>
  <dc:subject>Navy Leader Development Framework Aviation Acquisition (AC-URL, AEDO, AMDO)</dc:subject>
  <dc:creator>dbg  CAPT J. Lemmon AIR-09</dc:creator>
  <cp:keywords>Navy Leader Development Framework Aviation Acquisition (AC-URL, AEDO, AMDO)</cp:keywords>
  <dc:description/>
  <cp:lastModifiedBy>Tatiana Jackson</cp:lastModifiedBy>
  <cp:revision>136</cp:revision>
  <cp:lastPrinted>2018-08-31T14:05:07Z</cp:lastPrinted>
  <dcterms:created xsi:type="dcterms:W3CDTF">2018-07-06T15:12:22Z</dcterms:created>
  <dcterms:modified xsi:type="dcterms:W3CDTF">2019-05-14T15:22:48Z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rief Date">
    <vt:filetime>2018-07-10T04:00:00Z</vt:filetime>
  </property>
  <property fmtid="{D5CDD505-2E9C-101B-9397-08002B2CF9AE}" pid="3" name="ContentTypeId">
    <vt:lpwstr>0x0101003ED4238E086F6E4A86B511737BDDF64F</vt:lpwstr>
  </property>
  <property fmtid="{D5CDD505-2E9C-101B-9397-08002B2CF9AE}" pid="4" name="_dlc_DocIdItemGuid">
    <vt:lpwstr>c2e74991-ff38-4f67-9086-74d202ac6296</vt:lpwstr>
  </property>
</Properties>
</file>