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79" r:id="rId2"/>
    <p:sldId id="281" r:id="rId3"/>
    <p:sldId id="282" r:id="rId4"/>
    <p:sldId id="283" r:id="rId5"/>
    <p:sldId id="276" r:id="rId6"/>
    <p:sldId id="285" r:id="rId7"/>
    <p:sldId id="278" r:id="rId8"/>
    <p:sldId id="286" r:id="rId9"/>
    <p:sldId id="288" r:id="rId10"/>
  </p:sldIdLst>
  <p:sldSz cx="9144000" cy="6858000" type="screen4x3"/>
  <p:notesSz cx="695483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 autoAdjust="0"/>
    <p:restoredTop sz="96331" autoAdjust="0"/>
  </p:normalViewPr>
  <p:slideViewPr>
    <p:cSldViewPr snapToGrid="0" snapToObjects="1">
      <p:cViewPr varScale="1">
        <p:scale>
          <a:sx n="82" d="100"/>
          <a:sy n="82" d="100"/>
        </p:scale>
        <p:origin x="13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255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r.osd.mil\Home\OSD\OUSDATL\lazarje\_MyComputer\Desktop\Copy%20of%20DTEP%20Nominated%20Companies_Official%20Version%20For%20Review%2020200616%2013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3.5087719298245612E-2"/>
          <c:w val="0.93888888888888888"/>
          <c:h val="0.936204146730462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Sheet2!$B$3:$B$23</c:f>
              <c:numCache>
                <c:formatCode>General</c:formatCode>
                <c:ptCount val="21"/>
                <c:pt idx="0">
                  <c:v>327</c:v>
                </c:pt>
                <c:pt idx="1">
                  <c:v>137</c:v>
                </c:pt>
                <c:pt idx="2">
                  <c:v>119</c:v>
                </c:pt>
                <c:pt idx="3">
                  <c:v>113</c:v>
                </c:pt>
                <c:pt idx="4">
                  <c:v>109</c:v>
                </c:pt>
                <c:pt idx="5">
                  <c:v>74</c:v>
                </c:pt>
                <c:pt idx="6">
                  <c:v>60</c:v>
                </c:pt>
                <c:pt idx="7">
                  <c:v>48</c:v>
                </c:pt>
                <c:pt idx="8">
                  <c:v>48</c:v>
                </c:pt>
                <c:pt idx="9">
                  <c:v>36</c:v>
                </c:pt>
                <c:pt idx="10">
                  <c:v>35</c:v>
                </c:pt>
                <c:pt idx="11">
                  <c:v>31</c:v>
                </c:pt>
                <c:pt idx="12">
                  <c:v>29</c:v>
                </c:pt>
                <c:pt idx="13">
                  <c:v>28</c:v>
                </c:pt>
                <c:pt idx="14">
                  <c:v>28</c:v>
                </c:pt>
                <c:pt idx="15">
                  <c:v>22</c:v>
                </c:pt>
                <c:pt idx="16">
                  <c:v>18</c:v>
                </c:pt>
                <c:pt idx="17">
                  <c:v>17</c:v>
                </c:pt>
                <c:pt idx="18">
                  <c:v>16</c:v>
                </c:pt>
                <c:pt idx="19">
                  <c:v>12</c:v>
                </c:pt>
                <c:pt idx="2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A-49C7-953B-14DC389BF7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0980576"/>
        <c:axId val="5209736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Sheet2!$C$3:$C$23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CEA-49C7-953B-14DC389BF779}"/>
                  </c:ext>
                </c:extLst>
              </c15:ser>
            </c15:filteredBarSeries>
          </c:ext>
        </c:extLst>
      </c:barChart>
      <c:catAx>
        <c:axId val="52098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0973688"/>
        <c:crosses val="autoZero"/>
        <c:auto val="1"/>
        <c:lblAlgn val="ctr"/>
        <c:lblOffset val="100"/>
        <c:tickLblSkip val="1"/>
        <c:noMultiLvlLbl val="0"/>
      </c:catAx>
      <c:valAx>
        <c:axId val="5209736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2098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535D2695-69AB-40A6-9F14-1366B75831B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1BFF4B09-7563-4E78-BE44-BDBA318E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4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059DF-3C83-4274-B8E7-251153FC81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7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059DF-3C83-4274-B8E7-251153FC810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4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059DF-3C83-4274-B8E7-251153FC810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9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059DF-3C83-4274-B8E7-251153FC81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374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059DF-3C83-4274-B8E7-251153FC81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ater, flying, beach, plane&#10;&#10;Description automatically generated">
            <a:extLst>
              <a:ext uri="{FF2B5EF4-FFF2-40B4-BE49-F238E27FC236}">
                <a16:creationId xmlns:a16="http://schemas.microsoft.com/office/drawing/2014/main" id="{AD98840B-27E5-FE4D-AF68-8D0522CC8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7AFAA-024F-B540-8182-2936FFB80F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84154"/>
            <a:ext cx="731520" cy="731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4C42FC-A992-5A45-9FE8-A495CF08B2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8165" y="184154"/>
            <a:ext cx="731520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04386-4CFC-F846-A094-7495D53E676C}"/>
              </a:ext>
            </a:extLst>
          </p:cNvPr>
          <p:cNvSpPr txBox="1"/>
          <p:nvPr userDrawn="1"/>
        </p:nvSpPr>
        <p:spPr>
          <a:xfrm>
            <a:off x="0" y="6630533"/>
            <a:ext cx="9144000" cy="215444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Distribution Statement A;</a:t>
            </a:r>
            <a:r>
              <a:rPr lang="en-US" sz="800" baseline="0" dirty="0">
                <a:solidFill>
                  <a:schemeClr val="bg1"/>
                </a:solidFill>
              </a:rPr>
              <a:t>  </a:t>
            </a:r>
            <a:r>
              <a:rPr lang="en-US" sz="800" dirty="0">
                <a:solidFill>
                  <a:schemeClr val="bg1"/>
                </a:solidFill>
              </a:rPr>
              <a:t> Approved for public release,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158244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8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6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4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2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1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5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0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2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BFE8-2A47-DE46-A156-D9E3107BB28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close up of a device&#10;&#10;Description automatically generated">
            <a:extLst>
              <a:ext uri="{FF2B5EF4-FFF2-40B4-BE49-F238E27FC236}">
                <a16:creationId xmlns:a16="http://schemas.microsoft.com/office/drawing/2014/main" id="{3EC9DAB1-A557-CF45-8F59-728D86F87F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3625E9-DB60-4E46-A61F-DAA323EBB11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2554"/>
            <a:ext cx="731520" cy="731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913603-B50B-C849-A664-701CB4A32D7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79765" y="82554"/>
            <a:ext cx="731520" cy="7315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9E3656-3273-7642-90D9-BF00A35C6A47}"/>
              </a:ext>
            </a:extLst>
          </p:cNvPr>
          <p:cNvSpPr txBox="1"/>
          <p:nvPr userDrawn="1"/>
        </p:nvSpPr>
        <p:spPr>
          <a:xfrm>
            <a:off x="0" y="6630533"/>
            <a:ext cx="9144000" cy="215444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Distribution Statement A;</a:t>
            </a:r>
            <a:r>
              <a:rPr lang="en-US" sz="800" baseline="0" dirty="0">
                <a:solidFill>
                  <a:schemeClr val="bg1"/>
                </a:solidFill>
              </a:rPr>
              <a:t>  </a:t>
            </a:r>
            <a:r>
              <a:rPr lang="en-US" sz="800" dirty="0">
                <a:solidFill>
                  <a:schemeClr val="bg1"/>
                </a:solidFill>
              </a:rPr>
              <a:t> Approved for public release, Distribution is unlimited. Cleared 20-S-1537</a:t>
            </a:r>
          </a:p>
        </p:txBody>
      </p:sp>
    </p:spTree>
    <p:extLst>
      <p:ext uri="{BB962C8B-B14F-4D97-AF65-F5344CB8AC3E}">
        <p14:creationId xmlns:p14="http://schemas.microsoft.com/office/powerpoint/2010/main" val="8892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osd.pentagon.ousd-r-e.mbx.a-c-dtep@mail.mi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8506" y="3135817"/>
            <a:ext cx="5602074" cy="210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800" b="0" kern="1200">
                <a:solidFill>
                  <a:srgbClr val="616265"/>
                </a:solidFill>
                <a:latin typeface="Franklin Gothic Medium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defRPr/>
            </a:pPr>
            <a:r>
              <a:rPr lang="en-US" sz="2100" b="1" dirty="0">
                <a:solidFill>
                  <a:srgbClr val="002060"/>
                </a:solidFill>
                <a:latin typeface="Calibri"/>
              </a:rPr>
              <a:t>Office of the Under Secretary of Defense </a:t>
            </a:r>
            <a:br>
              <a:rPr lang="en-US" sz="2700" b="1" dirty="0">
                <a:solidFill>
                  <a:srgbClr val="002060"/>
                </a:solidFill>
                <a:latin typeface="Calibri"/>
              </a:rPr>
            </a:br>
            <a:r>
              <a:rPr lang="en-US" sz="2100" b="1" dirty="0">
                <a:solidFill>
                  <a:srgbClr val="002060"/>
                </a:solidFill>
                <a:latin typeface="Calibri"/>
              </a:rPr>
              <a:t>(Research &amp; Engineering) </a:t>
            </a:r>
          </a:p>
          <a:p>
            <a:pPr>
              <a:spcBef>
                <a:spcPts val="600"/>
              </a:spcBef>
              <a:defRPr/>
            </a:pPr>
            <a:endParaRPr lang="en-US" sz="1350" b="1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  <a:defRPr/>
            </a:pPr>
            <a:r>
              <a:rPr lang="en-US" sz="2100" b="1" dirty="0">
                <a:solidFill>
                  <a:prstClr val="black"/>
                </a:solidFill>
                <a:latin typeface="Calibri"/>
              </a:rPr>
              <a:t>P&amp;S Prototyping Efforts, Needs, and Opportunities Overview </a:t>
            </a:r>
          </a:p>
          <a:p>
            <a:pPr>
              <a:spcBef>
                <a:spcPts val="600"/>
              </a:spcBef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Presented to: </a:t>
            </a:r>
          </a:p>
          <a:p>
            <a:pPr>
              <a:spcBef>
                <a:spcPts val="600"/>
              </a:spcBef>
              <a:defRPr/>
            </a:pPr>
            <a:r>
              <a:rPr lang="en-US" sz="2100" b="1" dirty="0">
                <a:solidFill>
                  <a:prstClr val="black"/>
                </a:solidFill>
                <a:latin typeface="Calibri"/>
              </a:rPr>
              <a:t>NDIA</a:t>
            </a:r>
          </a:p>
          <a:p>
            <a:pPr>
              <a:spcBef>
                <a:spcPts val="600"/>
              </a:spcBef>
              <a:defRPr/>
            </a:pPr>
            <a:r>
              <a:rPr lang="en-US" sz="2100" b="1" dirty="0">
                <a:solidFill>
                  <a:prstClr val="black"/>
                </a:solidFill>
                <a:latin typeface="Calibri"/>
              </a:rPr>
              <a:t>22 June 2020</a:t>
            </a:r>
          </a:p>
          <a:p>
            <a:pPr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378506" y="5610097"/>
            <a:ext cx="5162234" cy="6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Franklin Gothic Medium Cond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4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/>
              </a:rPr>
              <a:t>Mr. Timothy S. Dare, SES</a:t>
            </a:r>
            <a:br>
              <a:rPr lang="en-US" sz="2400" b="1" dirty="0">
                <a:solidFill>
                  <a:sysClr val="windowText" lastClr="000000"/>
                </a:solidFill>
                <a:latin typeface="Calibri"/>
              </a:rPr>
            </a:br>
            <a:r>
              <a:rPr lang="en-US" sz="1350" b="1" dirty="0">
                <a:solidFill>
                  <a:sysClr val="windowText" lastClr="000000"/>
                </a:solidFill>
                <a:latin typeface="Calibri"/>
              </a:rPr>
              <a:t>Deputy Director, Prototyping &amp; Software</a:t>
            </a:r>
          </a:p>
        </p:txBody>
      </p:sp>
    </p:spTree>
    <p:extLst>
      <p:ext uri="{BB962C8B-B14F-4D97-AF65-F5344CB8AC3E}">
        <p14:creationId xmlns:p14="http://schemas.microsoft.com/office/powerpoint/2010/main" val="106823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84243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spc="-4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P&amp;S P&amp;E Impact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992" y="831242"/>
            <a:ext cx="7425502" cy="120032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Focus on advancing technology and innovation for the services by delivering operational, leap-ahead Programs, Advanced Concepts, and Technologies to rapidly provide our Warfighters with overmatch capabilities aligned with the National Defense Strategy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59974" y="2096223"/>
            <a:ext cx="8824052" cy="4398393"/>
          </a:xfrm>
          <a:prstGeom prst="rect">
            <a:avLst/>
          </a:prstGeom>
        </p:spPr>
        <p:txBody>
          <a:bodyPr/>
          <a:lstStyle>
            <a:lvl1pPr marL="173831" indent="-173831" algn="l" rtl="0" fontAlgn="base">
              <a:lnSpc>
                <a:spcPct val="9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  <a:defRPr sz="1500" kern="1200" baseline="0">
                <a:solidFill>
                  <a:srgbClr val="0000FF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29816" indent="-169069" algn="l" rtl="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5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11969" indent="-83344" algn="l" rtl="0" fontAlgn="base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Font typeface="Arial" charset="0"/>
              <a:buChar char="•"/>
              <a:defRPr sz="120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825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5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</a:rPr>
              <a:t>Implement leap-ahead prototypes through a disciplined approach that provides fair evaluation of inputs, with insight by stakeholders, to meet the greatest warfighter needs with available funding</a:t>
            </a:r>
          </a:p>
          <a:p>
            <a:pPr lvl="1"/>
            <a:r>
              <a:rPr lang="en-US" sz="1450" dirty="0">
                <a:solidFill>
                  <a:srgbClr val="002060"/>
                </a:solidFill>
              </a:rPr>
              <a:t>Identify Service, CCMD, JS, AD, Agency, Foreign partners, Industry</a:t>
            </a:r>
          </a:p>
          <a:p>
            <a:pPr lvl="1"/>
            <a:r>
              <a:rPr lang="en-US" sz="1450" dirty="0">
                <a:solidFill>
                  <a:srgbClr val="002060"/>
                </a:solidFill>
              </a:rPr>
              <a:t>Evaluate proposals to reduce redundancy of prototyping efforts</a:t>
            </a:r>
          </a:p>
          <a:p>
            <a:pPr lvl="1"/>
            <a:r>
              <a:rPr lang="en-US" sz="1450" dirty="0">
                <a:solidFill>
                  <a:srgbClr val="002060"/>
                </a:solidFill>
              </a:rPr>
              <a:t>Structure prototype program for rapid delivery</a:t>
            </a:r>
          </a:p>
          <a:p>
            <a:pPr lvl="1"/>
            <a:r>
              <a:rPr lang="en-US" sz="1450" dirty="0">
                <a:solidFill>
                  <a:srgbClr val="002060"/>
                </a:solidFill>
              </a:rPr>
              <a:t>Determine co-funding to increase investment and partner buy-in</a:t>
            </a:r>
          </a:p>
          <a:p>
            <a:pPr lvl="1"/>
            <a:r>
              <a:rPr lang="en-US" sz="1450" dirty="0">
                <a:solidFill>
                  <a:srgbClr val="002060"/>
                </a:solidFill>
              </a:rPr>
              <a:t>Ensure solid transition plan to counter Valley-of-Death issues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2077"/>
              </p:ext>
            </p:extLst>
          </p:nvPr>
        </p:nvGraphicFramePr>
        <p:xfrm>
          <a:off x="1337093" y="3848047"/>
          <a:ext cx="6392174" cy="10751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02590">
                  <a:extLst>
                    <a:ext uri="{9D8B030D-6E8A-4147-A177-3AD203B41FA5}">
                      <a16:colId xmlns:a16="http://schemas.microsoft.com/office/drawing/2014/main" val="823695023"/>
                    </a:ext>
                  </a:extLst>
                </a:gridCol>
                <a:gridCol w="1509623">
                  <a:extLst>
                    <a:ext uri="{9D8B030D-6E8A-4147-A177-3AD203B41FA5}">
                      <a16:colId xmlns:a16="http://schemas.microsoft.com/office/drawing/2014/main" val="983271354"/>
                    </a:ext>
                  </a:extLst>
                </a:gridCol>
                <a:gridCol w="1728912">
                  <a:extLst>
                    <a:ext uri="{9D8B030D-6E8A-4147-A177-3AD203B41FA5}">
                      <a16:colId xmlns:a16="http://schemas.microsoft.com/office/drawing/2014/main" val="485168176"/>
                    </a:ext>
                  </a:extLst>
                </a:gridCol>
                <a:gridCol w="1851049">
                  <a:extLst>
                    <a:ext uri="{9D8B030D-6E8A-4147-A177-3AD203B41FA5}">
                      <a16:colId xmlns:a16="http://schemas.microsoft.com/office/drawing/2014/main" val="1412104481"/>
                    </a:ext>
                  </a:extLst>
                </a:gridCol>
              </a:tblGrid>
              <a:tr h="511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Execution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Ongoing Efforts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DTEP 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($M)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Co-Funding ($M)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66481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$315M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$342M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42496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$488M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$621M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154004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63811"/>
              </p:ext>
            </p:extLst>
          </p:nvPr>
        </p:nvGraphicFramePr>
        <p:xfrm>
          <a:off x="759664" y="4987811"/>
          <a:ext cx="7624671" cy="10751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68250">
                  <a:extLst>
                    <a:ext uri="{9D8B030D-6E8A-4147-A177-3AD203B41FA5}">
                      <a16:colId xmlns:a16="http://schemas.microsoft.com/office/drawing/2014/main" val="823695023"/>
                    </a:ext>
                  </a:extLst>
                </a:gridCol>
                <a:gridCol w="1256989">
                  <a:extLst>
                    <a:ext uri="{9D8B030D-6E8A-4147-A177-3AD203B41FA5}">
                      <a16:colId xmlns:a16="http://schemas.microsoft.com/office/drawing/2014/main" val="983271354"/>
                    </a:ext>
                  </a:extLst>
                </a:gridCol>
                <a:gridCol w="1252810">
                  <a:extLst>
                    <a:ext uri="{9D8B030D-6E8A-4147-A177-3AD203B41FA5}">
                      <a16:colId xmlns:a16="http://schemas.microsoft.com/office/drawing/2014/main" val="485168176"/>
                    </a:ext>
                  </a:extLst>
                </a:gridCol>
                <a:gridCol w="1317886">
                  <a:extLst>
                    <a:ext uri="{9D8B030D-6E8A-4147-A177-3AD203B41FA5}">
                      <a16:colId xmlns:a16="http://schemas.microsoft.com/office/drawing/2014/main" val="1412104481"/>
                    </a:ext>
                  </a:extLst>
                </a:gridCol>
                <a:gridCol w="1419125">
                  <a:extLst>
                    <a:ext uri="{9D8B030D-6E8A-4147-A177-3AD203B41FA5}">
                      <a16:colId xmlns:a16="http://schemas.microsoft.com/office/drawing/2014/main" val="2223740173"/>
                    </a:ext>
                  </a:extLst>
                </a:gridCol>
                <a:gridCol w="1209611">
                  <a:extLst>
                    <a:ext uri="{9D8B030D-6E8A-4147-A177-3AD203B41FA5}">
                      <a16:colId xmlns:a16="http://schemas.microsoft.com/office/drawing/2014/main" val="659927446"/>
                    </a:ext>
                  </a:extLst>
                </a:gridCol>
              </a:tblGrid>
              <a:tr h="5112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Execution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Force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Army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Navy / USMC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SOCOM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Gov’t Agencies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66481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($53M)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 ($58M)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 ($58M)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($79M)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($18M)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42496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 ($95M)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 ($91M)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 ($71M)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 ($112M)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 ($46M)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154004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5992" y="6062923"/>
            <a:ext cx="1647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*</a:t>
            </a:r>
            <a:r>
              <a:rPr lang="en-US" sz="1000" dirty="0"/>
              <a:t> % Projects Transitioned</a:t>
            </a:r>
          </a:p>
        </p:txBody>
      </p:sp>
    </p:spTree>
    <p:extLst>
      <p:ext uri="{BB962C8B-B14F-4D97-AF65-F5344CB8AC3E}">
        <p14:creationId xmlns:p14="http://schemas.microsoft.com/office/powerpoint/2010/main" val="65289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D778E6-D334-4389-B4C0-6C793B6E1E82}"/>
              </a:ext>
            </a:extLst>
          </p:cNvPr>
          <p:cNvSpPr txBox="1"/>
          <p:nvPr/>
        </p:nvSpPr>
        <p:spPr>
          <a:xfrm>
            <a:off x="-79325" y="3176268"/>
            <a:ext cx="426758" cy="1768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5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2018</a:t>
            </a:r>
          </a:p>
        </p:txBody>
      </p:sp>
      <p:grpSp>
        <p:nvGrpSpPr>
          <p:cNvPr id="8" name="Group 7" title="Milestone Text">
            <a:extLst>
              <a:ext uri="{FF2B5EF4-FFF2-40B4-BE49-F238E27FC236}">
                <a16:creationId xmlns:a16="http://schemas.microsoft.com/office/drawing/2014/main" id="{115A178B-57C4-4B9D-B684-21A92431913E}"/>
              </a:ext>
            </a:extLst>
          </p:cNvPr>
          <p:cNvGrpSpPr/>
          <p:nvPr/>
        </p:nvGrpSpPr>
        <p:grpSpPr>
          <a:xfrm>
            <a:off x="6792050" y="3842870"/>
            <a:ext cx="1805950" cy="808423"/>
            <a:chOff x="1510892" y="3741332"/>
            <a:chExt cx="1294782" cy="10778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D2C9D1-5E8D-4ED2-989C-330D6753B965}"/>
                </a:ext>
              </a:extLst>
            </p:cNvPr>
            <p:cNvSpPr txBox="1"/>
            <p:nvPr/>
          </p:nvSpPr>
          <p:spPr>
            <a:xfrm>
              <a:off x="1510892" y="3741332"/>
              <a:ext cx="129478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dirty="0"/>
                <a:t>SPECTRE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E28C73-4CCB-4BDB-82CA-BEE3A58D33D9}"/>
                </a:ext>
              </a:extLst>
            </p:cNvPr>
            <p:cNvSpPr txBox="1"/>
            <p:nvPr/>
          </p:nvSpPr>
          <p:spPr>
            <a:xfrm>
              <a:off x="1510892" y="4049788"/>
              <a:ext cx="129478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50" dirty="0"/>
                <a:t>A hyperspectral imaging system with an 800 </a:t>
              </a:r>
              <a:r>
                <a:rPr lang="en-US" sz="750" dirty="0" err="1"/>
                <a:t>lb</a:t>
              </a:r>
              <a:r>
                <a:rPr lang="en-US" sz="750" dirty="0"/>
                <a:t> reduction compared with the current system.  This technology will transition to the Army’s Program Management Office Sensors – Aerial Intelligence Program Office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6E519-8D5B-4E7C-9E35-2BB710F5C3A8}"/>
                </a:ext>
              </a:extLst>
            </p:cNvPr>
            <p:cNvSpPr txBox="1"/>
            <p:nvPr/>
          </p:nvSpPr>
          <p:spPr>
            <a:xfrm>
              <a:off x="1510893" y="4233106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endParaRPr lang="en-US" sz="750" dirty="0"/>
            </a:p>
          </p:txBody>
        </p:sp>
      </p:grpSp>
      <p:grpSp>
        <p:nvGrpSpPr>
          <p:cNvPr id="12" name="Group 11" descr="Milestone Text">
            <a:extLst>
              <a:ext uri="{FF2B5EF4-FFF2-40B4-BE49-F238E27FC236}">
                <a16:creationId xmlns:a16="http://schemas.microsoft.com/office/drawing/2014/main" id="{74D039CB-9CCD-4259-A336-75EB51910395}"/>
              </a:ext>
            </a:extLst>
          </p:cNvPr>
          <p:cNvGrpSpPr/>
          <p:nvPr/>
        </p:nvGrpSpPr>
        <p:grpSpPr>
          <a:xfrm>
            <a:off x="-76560" y="1456279"/>
            <a:ext cx="1883498" cy="930859"/>
            <a:chOff x="1083031" y="1044559"/>
            <a:chExt cx="1294782" cy="13806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18AC60-DF13-401B-AC73-91C3F019CB3C}"/>
                </a:ext>
              </a:extLst>
            </p:cNvPr>
            <p:cNvSpPr txBox="1"/>
            <p:nvPr/>
          </p:nvSpPr>
          <p:spPr>
            <a:xfrm>
              <a:off x="1083031" y="1044559"/>
              <a:ext cx="1294782" cy="308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dirty="0"/>
                <a:t>Link 16 Anti-Jam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38A122-F3F6-4956-953F-D7D83254FFD4}"/>
                </a:ext>
              </a:extLst>
            </p:cNvPr>
            <p:cNvSpPr txBox="1"/>
            <p:nvPr/>
          </p:nvSpPr>
          <p:spPr>
            <a:xfrm>
              <a:off x="1083031" y="1398095"/>
              <a:ext cx="1294782" cy="1027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50" dirty="0">
                  <a:solidFill>
                    <a:prstClr val="black"/>
                  </a:solidFill>
                </a:rPr>
                <a:t>This project developed adaptive array processing algorithms and waveform enhancements.  These technologies transitioned to multiple </a:t>
              </a:r>
              <a:br>
                <a:rPr lang="en-US" sz="750" dirty="0">
                  <a:solidFill>
                    <a:prstClr val="black"/>
                  </a:solidFill>
                </a:rPr>
              </a:br>
              <a:r>
                <a:rPr lang="en-US" sz="750" dirty="0">
                  <a:solidFill>
                    <a:prstClr val="black"/>
                  </a:solidFill>
                </a:rPr>
                <a:t>classified programs of record.  </a:t>
              </a:r>
            </a:p>
            <a:p>
              <a:pPr algn="ctr"/>
              <a:endParaRPr lang="en-US" sz="7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19" name="Oval 18" title="Milestone Number">
            <a:extLst>
              <a:ext uri="{FF2B5EF4-FFF2-40B4-BE49-F238E27FC236}">
                <a16:creationId xmlns:a16="http://schemas.microsoft.com/office/drawing/2014/main" id="{1A9A1384-BB26-4C08-8F02-CABB6507B872}"/>
              </a:ext>
            </a:extLst>
          </p:cNvPr>
          <p:cNvSpPr/>
          <p:nvPr/>
        </p:nvSpPr>
        <p:spPr>
          <a:xfrm>
            <a:off x="340281" y="3026400"/>
            <a:ext cx="326477" cy="283463"/>
          </a:xfrm>
          <a:prstGeom prst="ellipse">
            <a:avLst/>
          </a:prstGeom>
          <a:solidFill>
            <a:srgbClr val="B04C4C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750" kern="0" dirty="0">
                <a:solidFill>
                  <a:prstClr val="white"/>
                </a:solidFill>
              </a:rPr>
              <a:t>Q3 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4B3E5-9E8A-4B3A-ADB6-4481250B3F2A}"/>
              </a:ext>
            </a:extLst>
          </p:cNvPr>
          <p:cNvSpPr txBox="1"/>
          <p:nvPr/>
        </p:nvSpPr>
        <p:spPr>
          <a:xfrm>
            <a:off x="1911403" y="3187425"/>
            <a:ext cx="426758" cy="1768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5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2019</a:t>
            </a:r>
          </a:p>
        </p:txBody>
      </p:sp>
      <p:grpSp>
        <p:nvGrpSpPr>
          <p:cNvPr id="21" name="Group 20" title="Milestone Text">
            <a:extLst>
              <a:ext uri="{FF2B5EF4-FFF2-40B4-BE49-F238E27FC236}">
                <a16:creationId xmlns:a16="http://schemas.microsoft.com/office/drawing/2014/main" id="{B15CF98A-C041-4C54-83E0-D6B1A0165558}"/>
              </a:ext>
            </a:extLst>
          </p:cNvPr>
          <p:cNvGrpSpPr/>
          <p:nvPr/>
        </p:nvGrpSpPr>
        <p:grpSpPr>
          <a:xfrm>
            <a:off x="17675" y="4927666"/>
            <a:ext cx="1936454" cy="920837"/>
            <a:chOff x="2140366" y="2411928"/>
            <a:chExt cx="1393137" cy="126843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4C8657-37CD-432B-AD71-7255D32855F5}"/>
                </a:ext>
              </a:extLst>
            </p:cNvPr>
            <p:cNvSpPr txBox="1"/>
            <p:nvPr/>
          </p:nvSpPr>
          <p:spPr>
            <a:xfrm>
              <a:off x="2144239" y="2411928"/>
              <a:ext cx="1385392" cy="2861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dirty="0"/>
                <a:t>Solid Oxide Fuel Cell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435BCF-D2D6-4341-809F-90860DEAC612}"/>
                </a:ext>
              </a:extLst>
            </p:cNvPr>
            <p:cNvSpPr txBox="1"/>
            <p:nvPr/>
          </p:nvSpPr>
          <p:spPr>
            <a:xfrm>
              <a:off x="2140366" y="2726463"/>
              <a:ext cx="1393137" cy="953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50" dirty="0">
                  <a:solidFill>
                    <a:prstClr val="black"/>
                  </a:solidFill>
                </a:rPr>
                <a:t>A fuel cell for the Stalker UAS that increased the overall power output by 100W and the number of power cycles.  This technology transitioned to MARSOC for immediate adoption. </a:t>
              </a:r>
            </a:p>
            <a:p>
              <a:pPr algn="ctr"/>
              <a:endParaRPr lang="en-US" sz="7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24" name="Oval 23" title="Milestone Number">
            <a:extLst>
              <a:ext uri="{FF2B5EF4-FFF2-40B4-BE49-F238E27FC236}">
                <a16:creationId xmlns:a16="http://schemas.microsoft.com/office/drawing/2014/main" id="{F22CCCBA-CDC5-467B-9BDA-06FB3DB21606}"/>
              </a:ext>
            </a:extLst>
          </p:cNvPr>
          <p:cNvSpPr/>
          <p:nvPr/>
        </p:nvSpPr>
        <p:spPr>
          <a:xfrm>
            <a:off x="1653469" y="3829652"/>
            <a:ext cx="365522" cy="330387"/>
          </a:xfrm>
          <a:prstGeom prst="ellipse">
            <a:avLst/>
          </a:prstGeom>
          <a:solidFill>
            <a:srgbClr val="8D652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750" kern="0" dirty="0">
                <a:solidFill>
                  <a:prstClr val="white"/>
                </a:solidFill>
              </a:rPr>
              <a:t>Q1 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4115C-22F4-41EB-BF04-E71D3503F2B5}"/>
              </a:ext>
            </a:extLst>
          </p:cNvPr>
          <p:cNvSpPr txBox="1"/>
          <p:nvPr/>
        </p:nvSpPr>
        <p:spPr>
          <a:xfrm>
            <a:off x="5739345" y="3179269"/>
            <a:ext cx="426758" cy="1768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5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2020</a:t>
            </a:r>
          </a:p>
        </p:txBody>
      </p:sp>
      <p:grpSp>
        <p:nvGrpSpPr>
          <p:cNvPr id="26" name="Group 25" title="Milestone Text">
            <a:extLst>
              <a:ext uri="{FF2B5EF4-FFF2-40B4-BE49-F238E27FC236}">
                <a16:creationId xmlns:a16="http://schemas.microsoft.com/office/drawing/2014/main" id="{30D4AD55-D74E-4057-8205-0BB7AF65D59C}"/>
              </a:ext>
            </a:extLst>
          </p:cNvPr>
          <p:cNvGrpSpPr/>
          <p:nvPr/>
        </p:nvGrpSpPr>
        <p:grpSpPr>
          <a:xfrm>
            <a:off x="1864712" y="2220480"/>
            <a:ext cx="1885167" cy="1015662"/>
            <a:chOff x="1958011" y="397189"/>
            <a:chExt cx="2022345" cy="13542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7D43BB-DF0D-41B0-9DCD-3549C3FB8A5F}"/>
                </a:ext>
              </a:extLst>
            </p:cNvPr>
            <p:cNvSpPr txBox="1"/>
            <p:nvPr/>
          </p:nvSpPr>
          <p:spPr>
            <a:xfrm>
              <a:off x="1958011" y="397189"/>
              <a:ext cx="202234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dirty="0"/>
                <a:t>TALONS GARC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2037052" y="674188"/>
              <a:ext cx="1943304" cy="1077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50" dirty="0"/>
                <a:t>A towed-airborne lift of naval systems (TALON) with a small, unmanned vessel for significantly greater communications and sensor ranges.  This technology transitioned to NAVSEA LCS Mission Modules Office (PMS 420).</a:t>
              </a:r>
            </a:p>
            <a:p>
              <a:pPr algn="ctr"/>
              <a:endParaRPr lang="en-US" sz="750" dirty="0"/>
            </a:p>
          </p:txBody>
        </p:sp>
      </p:grpSp>
      <p:sp>
        <p:nvSpPr>
          <p:cNvPr id="32" name="Oval 31" title="Milestone Number">
            <a:extLst>
              <a:ext uri="{FF2B5EF4-FFF2-40B4-BE49-F238E27FC236}">
                <a16:creationId xmlns:a16="http://schemas.microsoft.com/office/drawing/2014/main" id="{57FD3253-8DFB-461E-96B1-F96558E6CA00}"/>
              </a:ext>
            </a:extLst>
          </p:cNvPr>
          <p:cNvSpPr/>
          <p:nvPr/>
        </p:nvSpPr>
        <p:spPr>
          <a:xfrm>
            <a:off x="6242733" y="3831988"/>
            <a:ext cx="364582" cy="321791"/>
          </a:xfrm>
          <a:prstGeom prst="ellipse">
            <a:avLst/>
          </a:prstGeom>
          <a:solidFill>
            <a:srgbClr val="2B518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750" kern="0" dirty="0">
                <a:solidFill>
                  <a:prstClr val="white"/>
                </a:solidFill>
              </a:rPr>
              <a:t>Q1 2020</a:t>
            </a:r>
          </a:p>
        </p:txBody>
      </p:sp>
      <p:grpSp>
        <p:nvGrpSpPr>
          <p:cNvPr id="33" name="Group 32" title="Milestone Text">
            <a:extLst>
              <a:ext uri="{FF2B5EF4-FFF2-40B4-BE49-F238E27FC236}">
                <a16:creationId xmlns:a16="http://schemas.microsoft.com/office/drawing/2014/main" id="{DA11B626-9DDC-4EF3-B78A-12990E1BD9AF}"/>
              </a:ext>
            </a:extLst>
          </p:cNvPr>
          <p:cNvGrpSpPr/>
          <p:nvPr/>
        </p:nvGrpSpPr>
        <p:grpSpPr>
          <a:xfrm>
            <a:off x="4385428" y="5035448"/>
            <a:ext cx="2228568" cy="397518"/>
            <a:chOff x="1791343" y="2855664"/>
            <a:chExt cx="1327633" cy="530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0C099A-E5BD-41FF-8EC5-D4F9E8C3CD9B}"/>
                </a:ext>
              </a:extLst>
            </p:cNvPr>
            <p:cNvSpPr txBox="1"/>
            <p:nvPr/>
          </p:nvSpPr>
          <p:spPr>
            <a:xfrm>
              <a:off x="1791343" y="2855664"/>
              <a:ext cx="129478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dirty="0"/>
                <a:t>AHEL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E439C6D-90D3-4F12-9A66-9844B582F433}"/>
                </a:ext>
              </a:extLst>
            </p:cNvPr>
            <p:cNvSpPr txBox="1"/>
            <p:nvPr/>
          </p:nvSpPr>
          <p:spPr>
            <a:xfrm>
              <a:off x="1824195" y="3149951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750" dirty="0"/>
                <a:t>The Airborne High Energy Laser (AHEL) is a risk reduction effort that allows an aircraft to rapidly accelerate deployment of a high energy weapon system.  This risk reduction effort directly informed PEO Fixed Wing. </a:t>
              </a:r>
            </a:p>
          </p:txBody>
        </p:sp>
      </p:grpSp>
      <p:grpSp>
        <p:nvGrpSpPr>
          <p:cNvPr id="36" name="Group 35" title="Year 3">
            <a:extLst>
              <a:ext uri="{FF2B5EF4-FFF2-40B4-BE49-F238E27FC236}">
                <a16:creationId xmlns:a16="http://schemas.microsoft.com/office/drawing/2014/main" id="{3F285DE4-D4F7-46DA-AB4A-CA9A01C3467F}"/>
              </a:ext>
            </a:extLst>
          </p:cNvPr>
          <p:cNvGrpSpPr/>
          <p:nvPr/>
        </p:nvGrpSpPr>
        <p:grpSpPr>
          <a:xfrm>
            <a:off x="5483600" y="3285214"/>
            <a:ext cx="3628976" cy="421641"/>
            <a:chOff x="5886628" y="3119046"/>
            <a:chExt cx="2784204" cy="562188"/>
          </a:xfrm>
        </p:grpSpPr>
        <p:cxnSp>
          <p:nvCxnSpPr>
            <p:cNvPr id="37" name="Straight Connector 36" title="Q lines">
              <a:extLst>
                <a:ext uri="{FF2B5EF4-FFF2-40B4-BE49-F238E27FC236}">
                  <a16:creationId xmlns:a16="http://schemas.microsoft.com/office/drawing/2014/main" id="{41B307BB-3402-4094-9F33-C7024257652B}"/>
                </a:ext>
              </a:extLst>
            </p:cNvPr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38" name="Arrow: Right 184" title="Year Arrow">
              <a:extLst>
                <a:ext uri="{FF2B5EF4-FFF2-40B4-BE49-F238E27FC236}">
                  <a16:creationId xmlns:a16="http://schemas.microsoft.com/office/drawing/2014/main" id="{A7D364CD-A62A-4E74-A3A3-D45CADD6DED2}"/>
                </a:ext>
              </a:extLst>
            </p:cNvPr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rgbClr val="2B5181">
                    <a:lumMod val="20000"/>
                    <a:lumOff val="80000"/>
                  </a:srgbClr>
                </a:gs>
                <a:gs pos="100000">
                  <a:srgbClr val="2B5181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38" title="Quarter Background Cirlce">
              <a:extLst>
                <a:ext uri="{FF2B5EF4-FFF2-40B4-BE49-F238E27FC236}">
                  <a16:creationId xmlns:a16="http://schemas.microsoft.com/office/drawing/2014/main" id="{CD235FFC-6A0E-47AF-AC8F-20677EB444FC}"/>
                </a:ext>
              </a:extLst>
            </p:cNvPr>
            <p:cNvSpPr/>
            <p:nvPr/>
          </p:nvSpPr>
          <p:spPr>
            <a:xfrm>
              <a:off x="8326665" y="3386677"/>
              <a:ext cx="211582" cy="21158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39" title="Quarter Background Cirlce">
              <a:extLst>
                <a:ext uri="{FF2B5EF4-FFF2-40B4-BE49-F238E27FC236}">
                  <a16:creationId xmlns:a16="http://schemas.microsoft.com/office/drawing/2014/main" id="{CBAEC703-69EC-45A2-BB54-7EAC7D4E5E9C}"/>
                </a:ext>
              </a:extLst>
            </p:cNvPr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 title="Q lines">
              <a:extLst>
                <a:ext uri="{FF2B5EF4-FFF2-40B4-BE49-F238E27FC236}">
                  <a16:creationId xmlns:a16="http://schemas.microsoft.com/office/drawing/2014/main" id="{521F9259-091E-4E50-AC57-3FA326D587DF}"/>
                </a:ext>
              </a:extLst>
            </p:cNvPr>
            <p:cNvCxnSpPr>
              <a:cxnSpLocks/>
            </p:cNvCxnSpPr>
            <p:nvPr/>
          </p:nvCxnSpPr>
          <p:spPr>
            <a:xfrm>
              <a:off x="6246547" y="3156775"/>
              <a:ext cx="0" cy="165471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 title="Q lines">
              <a:extLst>
                <a:ext uri="{FF2B5EF4-FFF2-40B4-BE49-F238E27FC236}">
                  <a16:creationId xmlns:a16="http://schemas.microsoft.com/office/drawing/2014/main" id="{F54047B2-9C08-4A8C-A924-AA676C29FB41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43" name="Straight Connector 42" title="Q lines">
              <a:extLst>
                <a:ext uri="{FF2B5EF4-FFF2-40B4-BE49-F238E27FC236}">
                  <a16:creationId xmlns:a16="http://schemas.microsoft.com/office/drawing/2014/main" id="{1B503BE8-868F-4660-8AFA-BE353AB48B6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44" name="TextBox 43" title="Quarter Number">
              <a:extLst>
                <a:ext uri="{FF2B5EF4-FFF2-40B4-BE49-F238E27FC236}">
                  <a16:creationId xmlns:a16="http://schemas.microsoft.com/office/drawing/2014/main" id="{16EAD50A-0933-4C9C-95E6-08A076B32041}"/>
                </a:ext>
              </a:extLst>
            </p:cNvPr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800">
                <a:defRPr/>
              </a:pPr>
              <a:r>
                <a:rPr lang="en-US" sz="750" b="1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Q1</a:t>
              </a:r>
              <a:endParaRPr lang="en-US" sz="750" kern="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45" name="TextBox 44" title="Quarter Number">
              <a:extLst>
                <a:ext uri="{FF2B5EF4-FFF2-40B4-BE49-F238E27FC236}">
                  <a16:creationId xmlns:a16="http://schemas.microsoft.com/office/drawing/2014/main" id="{D56C61BF-4889-44FB-9251-6B314A0F79CE}"/>
                </a:ext>
              </a:extLst>
            </p:cNvPr>
            <p:cNvSpPr txBox="1"/>
            <p:nvPr/>
          </p:nvSpPr>
          <p:spPr>
            <a:xfrm>
              <a:off x="8280042" y="3414572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800">
                <a:defRPr/>
              </a:pPr>
              <a:r>
                <a:rPr lang="en-US" sz="750" b="1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Q4</a:t>
              </a:r>
              <a:endParaRPr lang="en-US" sz="75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46" name="Group 45" title="Year 2">
            <a:extLst>
              <a:ext uri="{FF2B5EF4-FFF2-40B4-BE49-F238E27FC236}">
                <a16:creationId xmlns:a16="http://schemas.microsoft.com/office/drawing/2014/main" id="{08CFCDD2-2F04-4844-95B5-E9B4F725068A}"/>
              </a:ext>
            </a:extLst>
          </p:cNvPr>
          <p:cNvGrpSpPr/>
          <p:nvPr/>
        </p:nvGrpSpPr>
        <p:grpSpPr>
          <a:xfrm>
            <a:off x="1599399" y="3284163"/>
            <a:ext cx="4158863" cy="421313"/>
            <a:chOff x="3309141" y="3119046"/>
            <a:chExt cx="2759196" cy="561751"/>
          </a:xfrm>
        </p:grpSpPr>
        <p:sp>
          <p:nvSpPr>
            <p:cNvPr id="47" name="Arrow: Right 130" title="Year Arrow">
              <a:extLst>
                <a:ext uri="{FF2B5EF4-FFF2-40B4-BE49-F238E27FC236}">
                  <a16:creationId xmlns:a16="http://schemas.microsoft.com/office/drawing/2014/main" id="{263DB357-E526-408B-9B3F-F017605849ED}"/>
                </a:ext>
              </a:extLst>
            </p:cNvPr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rgbClr val="8D652F">
                    <a:lumMod val="20000"/>
                    <a:lumOff val="80000"/>
                  </a:srgbClr>
                </a:gs>
                <a:gs pos="100000">
                  <a:srgbClr val="8D652F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48" name="Oval 47" title="Quarter Background Cirlce">
              <a:extLst>
                <a:ext uri="{FF2B5EF4-FFF2-40B4-BE49-F238E27FC236}">
                  <a16:creationId xmlns:a16="http://schemas.microsoft.com/office/drawing/2014/main" id="{DDADAC53-FEC9-400E-B7FC-72F25EF0FE21}"/>
                </a:ext>
              </a:extLst>
            </p:cNvPr>
            <p:cNvSpPr/>
            <p:nvPr/>
          </p:nvSpPr>
          <p:spPr>
            <a:xfrm>
              <a:off x="5494904" y="3377874"/>
              <a:ext cx="211582" cy="21158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48" title="Quarter Background Cirlce">
              <a:extLst>
                <a:ext uri="{FF2B5EF4-FFF2-40B4-BE49-F238E27FC236}">
                  <a16:creationId xmlns:a16="http://schemas.microsoft.com/office/drawing/2014/main" id="{AE29C92D-0A5A-405A-B0B6-9115A90C3CB7}"/>
                </a:ext>
              </a:extLst>
            </p:cNvPr>
            <p:cNvSpPr/>
            <p:nvPr/>
          </p:nvSpPr>
          <p:spPr>
            <a:xfrm>
              <a:off x="3552167" y="3377874"/>
              <a:ext cx="211582" cy="21158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</a:endParaRPr>
            </a:p>
          </p:txBody>
        </p:sp>
        <p:cxnSp>
          <p:nvCxnSpPr>
            <p:cNvPr id="50" name="Straight Connector 49" title="Q lines">
              <a:extLst>
                <a:ext uri="{FF2B5EF4-FFF2-40B4-BE49-F238E27FC236}">
                  <a16:creationId xmlns:a16="http://schemas.microsoft.com/office/drawing/2014/main" id="{AF8B8BAA-B7B7-419D-B159-3760CB7AE576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3" y="3154761"/>
              <a:ext cx="0" cy="165471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Connector 50" title="Q lines">
              <a:extLst>
                <a:ext uri="{FF2B5EF4-FFF2-40B4-BE49-F238E27FC236}">
                  <a16:creationId xmlns:a16="http://schemas.microsoft.com/office/drawing/2014/main" id="{8CEE23F6-603B-4DB5-A968-8F086AA2AF53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52" name="Straight Connector 51" title="Q lines">
              <a:extLst>
                <a:ext uri="{FF2B5EF4-FFF2-40B4-BE49-F238E27FC236}">
                  <a16:creationId xmlns:a16="http://schemas.microsoft.com/office/drawing/2014/main" id="{B0EC7A32-A13D-40FD-8FCB-9A2616556D19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53" name="Straight Connector 52" title="Q lines">
              <a:extLst>
                <a:ext uri="{FF2B5EF4-FFF2-40B4-BE49-F238E27FC236}">
                  <a16:creationId xmlns:a16="http://schemas.microsoft.com/office/drawing/2014/main" id="{662638A0-3098-431F-BE5E-612EF4623E02}"/>
                </a:ext>
              </a:extLst>
            </p:cNvPr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54" name="TextBox 53" title="Quarter Number">
              <a:extLst>
                <a:ext uri="{FF2B5EF4-FFF2-40B4-BE49-F238E27FC236}">
                  <a16:creationId xmlns:a16="http://schemas.microsoft.com/office/drawing/2014/main" id="{316E8E00-CDAC-4884-B354-EEC46B99951A}"/>
                </a:ext>
              </a:extLst>
            </p:cNvPr>
            <p:cNvSpPr txBox="1"/>
            <p:nvPr/>
          </p:nvSpPr>
          <p:spPr>
            <a:xfrm>
              <a:off x="3516710" y="34057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800">
                <a:defRPr/>
              </a:pPr>
              <a:r>
                <a:rPr lang="en-US" sz="750" b="1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Q1</a:t>
              </a:r>
              <a:endParaRPr lang="en-US" sz="750" kern="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55" name="TextBox 54" title="Quarter Number">
              <a:extLst>
                <a:ext uri="{FF2B5EF4-FFF2-40B4-BE49-F238E27FC236}">
                  <a16:creationId xmlns:a16="http://schemas.microsoft.com/office/drawing/2014/main" id="{71DFD606-8479-465C-B5A5-ACC2FD6A05AD}"/>
                </a:ext>
              </a:extLst>
            </p:cNvPr>
            <p:cNvSpPr txBox="1"/>
            <p:nvPr/>
          </p:nvSpPr>
          <p:spPr>
            <a:xfrm>
              <a:off x="5459255" y="34057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800">
                <a:defRPr/>
              </a:pPr>
              <a:r>
                <a:rPr lang="en-US" sz="750" b="1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Q4</a:t>
              </a:r>
              <a:endParaRPr lang="en-US" sz="75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56" name="Group 55" title="Year 1">
            <a:extLst>
              <a:ext uri="{FF2B5EF4-FFF2-40B4-BE49-F238E27FC236}">
                <a16:creationId xmlns:a16="http://schemas.microsoft.com/office/drawing/2014/main" id="{3FE7C816-8C1F-4196-BD8D-ED7BD2BF863D}"/>
              </a:ext>
            </a:extLst>
          </p:cNvPr>
          <p:cNvGrpSpPr/>
          <p:nvPr/>
        </p:nvGrpSpPr>
        <p:grpSpPr>
          <a:xfrm>
            <a:off x="39461" y="3284163"/>
            <a:ext cx="1747404" cy="421313"/>
            <a:chOff x="791681" y="3119046"/>
            <a:chExt cx="2695434" cy="561751"/>
          </a:xfrm>
        </p:grpSpPr>
        <p:cxnSp>
          <p:nvCxnSpPr>
            <p:cNvPr id="57" name="Straight Connector 56" title="Q lines">
              <a:extLst>
                <a:ext uri="{FF2B5EF4-FFF2-40B4-BE49-F238E27FC236}">
                  <a16:creationId xmlns:a16="http://schemas.microsoft.com/office/drawing/2014/main" id="{75F70EA1-B891-4307-896D-A45153BF8E82}"/>
                </a:ext>
              </a:extLst>
            </p:cNvPr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58" name="Arrow: Right 129" title="Year Arrow">
              <a:extLst>
                <a:ext uri="{FF2B5EF4-FFF2-40B4-BE49-F238E27FC236}">
                  <a16:creationId xmlns:a16="http://schemas.microsoft.com/office/drawing/2014/main" id="{87B1024A-9540-4EF2-9517-87E3BE7BCE76}"/>
                </a:ext>
              </a:extLst>
            </p:cNvPr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rgbClr val="B04C4C">
                    <a:lumMod val="40000"/>
                    <a:lumOff val="60000"/>
                  </a:srgbClr>
                </a:gs>
                <a:gs pos="100000">
                  <a:srgbClr val="B04C4C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prstClr val="white"/>
                </a:solidFill>
              </a:endParaRPr>
            </a:p>
          </p:txBody>
        </p:sp>
        <p:cxnSp>
          <p:nvCxnSpPr>
            <p:cNvPr id="59" name="Straight Connector 58" title="Q lines">
              <a:extLst>
                <a:ext uri="{FF2B5EF4-FFF2-40B4-BE49-F238E27FC236}">
                  <a16:creationId xmlns:a16="http://schemas.microsoft.com/office/drawing/2014/main" id="{6190EE01-B30F-4CAC-8C6A-FD17EDED6E01}"/>
                </a:ext>
              </a:extLst>
            </p:cNvPr>
            <p:cNvCxnSpPr>
              <a:cxnSpLocks/>
            </p:cNvCxnSpPr>
            <p:nvPr/>
          </p:nvCxnSpPr>
          <p:spPr>
            <a:xfrm>
              <a:off x="926977" y="3158177"/>
              <a:ext cx="0" cy="165471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 title="Q lines">
              <a:extLst>
                <a:ext uri="{FF2B5EF4-FFF2-40B4-BE49-F238E27FC236}">
                  <a16:creationId xmlns:a16="http://schemas.microsoft.com/office/drawing/2014/main" id="{095D6F0B-DF34-40DB-AB6A-1DF127E26984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 title="Q lines">
              <a:extLst>
                <a:ext uri="{FF2B5EF4-FFF2-40B4-BE49-F238E27FC236}">
                  <a16:creationId xmlns:a16="http://schemas.microsoft.com/office/drawing/2014/main" id="{4B8B0E64-F638-410E-B55B-23FF670F97FA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60" y="2324721"/>
            <a:ext cx="1436836" cy="788832"/>
          </a:xfrm>
          <a:prstGeom prst="rect">
            <a:avLst/>
          </a:prstGeom>
        </p:spPr>
      </p:pic>
      <p:sp>
        <p:nvSpPr>
          <p:cNvPr id="63" name="Oval 62" title="Milestone Number">
            <a:extLst>
              <a:ext uri="{FF2B5EF4-FFF2-40B4-BE49-F238E27FC236}">
                <a16:creationId xmlns:a16="http://schemas.microsoft.com/office/drawing/2014/main" id="{F22CCCBA-CDC5-467B-9BDA-06FB3DB21606}"/>
              </a:ext>
            </a:extLst>
          </p:cNvPr>
          <p:cNvSpPr/>
          <p:nvPr/>
        </p:nvSpPr>
        <p:spPr>
          <a:xfrm>
            <a:off x="3350005" y="3019797"/>
            <a:ext cx="334367" cy="294263"/>
          </a:xfrm>
          <a:prstGeom prst="ellipse">
            <a:avLst/>
          </a:prstGeom>
          <a:solidFill>
            <a:srgbClr val="8D652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750" kern="0" dirty="0">
                <a:solidFill>
                  <a:prstClr val="white"/>
                </a:solidFill>
              </a:rPr>
              <a:t>Q3 2019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9" y="3943130"/>
            <a:ext cx="1480258" cy="888155"/>
          </a:xfrm>
          <a:prstGeom prst="rect">
            <a:avLst/>
          </a:prstGeom>
        </p:spPr>
      </p:pic>
      <p:sp>
        <p:nvSpPr>
          <p:cNvPr id="69" name="Oval 68" title="Milestone Number">
            <a:extLst>
              <a:ext uri="{FF2B5EF4-FFF2-40B4-BE49-F238E27FC236}">
                <a16:creationId xmlns:a16="http://schemas.microsoft.com/office/drawing/2014/main" id="{F22CCCBA-CDC5-467B-9BDA-06FB3DB21606}"/>
              </a:ext>
            </a:extLst>
          </p:cNvPr>
          <p:cNvSpPr/>
          <p:nvPr/>
        </p:nvSpPr>
        <p:spPr>
          <a:xfrm>
            <a:off x="4118657" y="3831988"/>
            <a:ext cx="320142" cy="298199"/>
          </a:xfrm>
          <a:prstGeom prst="ellipse">
            <a:avLst/>
          </a:prstGeom>
          <a:solidFill>
            <a:srgbClr val="8D652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750" kern="0" dirty="0">
                <a:solidFill>
                  <a:prstClr val="white"/>
                </a:solidFill>
              </a:rPr>
              <a:t>Q4 2019</a:t>
            </a:r>
          </a:p>
        </p:txBody>
      </p:sp>
      <p:sp>
        <p:nvSpPr>
          <p:cNvPr id="70" name="Oval 69" title="Milestone Number">
            <a:extLst>
              <a:ext uri="{FF2B5EF4-FFF2-40B4-BE49-F238E27FC236}">
                <a16:creationId xmlns:a16="http://schemas.microsoft.com/office/drawing/2014/main" id="{F22CCCBA-CDC5-467B-9BDA-06FB3DB21606}"/>
              </a:ext>
            </a:extLst>
          </p:cNvPr>
          <p:cNvSpPr/>
          <p:nvPr/>
        </p:nvSpPr>
        <p:spPr>
          <a:xfrm>
            <a:off x="4979217" y="3019798"/>
            <a:ext cx="321460" cy="294262"/>
          </a:xfrm>
          <a:prstGeom prst="ellipse">
            <a:avLst/>
          </a:prstGeom>
          <a:solidFill>
            <a:srgbClr val="8D652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750" kern="0" dirty="0">
                <a:solidFill>
                  <a:prstClr val="white"/>
                </a:solidFill>
              </a:rPr>
              <a:t>Q4 2019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270" y="4012702"/>
            <a:ext cx="1374598" cy="1003562"/>
          </a:xfrm>
          <a:prstGeom prst="rect">
            <a:avLst/>
          </a:prstGeom>
        </p:spPr>
      </p:pic>
      <p:cxnSp>
        <p:nvCxnSpPr>
          <p:cNvPr id="73" name="Straight Connector 72" title="Q lines">
            <a:extLst>
              <a:ext uri="{FF2B5EF4-FFF2-40B4-BE49-F238E27FC236}">
                <a16:creationId xmlns:a16="http://schemas.microsoft.com/office/drawing/2014/main" id="{521F9259-091E-4E50-AC57-3FA326D587DF}"/>
              </a:ext>
            </a:extLst>
          </p:cNvPr>
          <p:cNvCxnSpPr>
            <a:cxnSpLocks/>
          </p:cNvCxnSpPr>
          <p:nvPr/>
        </p:nvCxnSpPr>
        <p:spPr>
          <a:xfrm>
            <a:off x="6424185" y="3704314"/>
            <a:ext cx="0" cy="124103"/>
          </a:xfrm>
          <a:prstGeom prst="line">
            <a:avLst/>
          </a:prstGeom>
          <a:noFill/>
          <a:ln w="158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74" name="Straight Connector 73" title="Q lines">
            <a:extLst>
              <a:ext uri="{FF2B5EF4-FFF2-40B4-BE49-F238E27FC236}">
                <a16:creationId xmlns:a16="http://schemas.microsoft.com/office/drawing/2014/main" id="{521F9259-091E-4E50-AC57-3FA326D587DF}"/>
              </a:ext>
            </a:extLst>
          </p:cNvPr>
          <p:cNvCxnSpPr>
            <a:cxnSpLocks/>
          </p:cNvCxnSpPr>
          <p:nvPr/>
        </p:nvCxnSpPr>
        <p:spPr>
          <a:xfrm>
            <a:off x="4271535" y="3706101"/>
            <a:ext cx="0" cy="124103"/>
          </a:xfrm>
          <a:prstGeom prst="line">
            <a:avLst/>
          </a:prstGeom>
          <a:noFill/>
          <a:ln w="158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75" name="Straight Connector 74" title="Q lines">
            <a:extLst>
              <a:ext uri="{FF2B5EF4-FFF2-40B4-BE49-F238E27FC236}">
                <a16:creationId xmlns:a16="http://schemas.microsoft.com/office/drawing/2014/main" id="{521F9259-091E-4E50-AC57-3FA326D587DF}"/>
              </a:ext>
            </a:extLst>
          </p:cNvPr>
          <p:cNvCxnSpPr>
            <a:cxnSpLocks/>
          </p:cNvCxnSpPr>
          <p:nvPr/>
        </p:nvCxnSpPr>
        <p:spPr>
          <a:xfrm>
            <a:off x="499635" y="3311404"/>
            <a:ext cx="0" cy="124103"/>
          </a:xfrm>
          <a:prstGeom prst="line">
            <a:avLst/>
          </a:prstGeom>
          <a:noFill/>
          <a:ln w="158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76" name="Straight Connector 75" title="Q lines">
            <a:extLst>
              <a:ext uri="{FF2B5EF4-FFF2-40B4-BE49-F238E27FC236}">
                <a16:creationId xmlns:a16="http://schemas.microsoft.com/office/drawing/2014/main" id="{521F9259-091E-4E50-AC57-3FA326D587DF}"/>
              </a:ext>
            </a:extLst>
          </p:cNvPr>
          <p:cNvCxnSpPr>
            <a:cxnSpLocks/>
          </p:cNvCxnSpPr>
          <p:nvPr/>
        </p:nvCxnSpPr>
        <p:spPr>
          <a:xfrm>
            <a:off x="1833135" y="3706699"/>
            <a:ext cx="0" cy="124103"/>
          </a:xfrm>
          <a:prstGeom prst="line">
            <a:avLst/>
          </a:prstGeom>
          <a:noFill/>
          <a:ln w="158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77" name="Straight Connector 76" title="Q lines">
            <a:extLst>
              <a:ext uri="{FF2B5EF4-FFF2-40B4-BE49-F238E27FC236}">
                <a16:creationId xmlns:a16="http://schemas.microsoft.com/office/drawing/2014/main" id="{521F9259-091E-4E50-AC57-3FA326D587DF}"/>
              </a:ext>
            </a:extLst>
          </p:cNvPr>
          <p:cNvCxnSpPr>
            <a:cxnSpLocks/>
          </p:cNvCxnSpPr>
          <p:nvPr/>
        </p:nvCxnSpPr>
        <p:spPr>
          <a:xfrm>
            <a:off x="5135595" y="3313789"/>
            <a:ext cx="0" cy="124103"/>
          </a:xfrm>
          <a:prstGeom prst="line">
            <a:avLst/>
          </a:prstGeom>
          <a:noFill/>
          <a:ln w="158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78" name="Oval 77" title="Milestone Number">
            <a:extLst>
              <a:ext uri="{FF2B5EF4-FFF2-40B4-BE49-F238E27FC236}">
                <a16:creationId xmlns:a16="http://schemas.microsoft.com/office/drawing/2014/main" id="{57FD3253-8DFB-461E-96B1-F96558E6CA00}"/>
              </a:ext>
            </a:extLst>
          </p:cNvPr>
          <p:cNvSpPr/>
          <p:nvPr/>
        </p:nvSpPr>
        <p:spPr>
          <a:xfrm>
            <a:off x="8538258" y="3829652"/>
            <a:ext cx="320092" cy="315280"/>
          </a:xfrm>
          <a:prstGeom prst="ellipse">
            <a:avLst/>
          </a:prstGeom>
          <a:solidFill>
            <a:srgbClr val="2B518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750" kern="0" dirty="0">
                <a:solidFill>
                  <a:prstClr val="white"/>
                </a:solidFill>
              </a:rPr>
              <a:t>Q4 2020</a:t>
            </a:r>
          </a:p>
        </p:txBody>
      </p:sp>
      <p:cxnSp>
        <p:nvCxnSpPr>
          <p:cNvPr id="79" name="Straight Connector 78" title="Q lines">
            <a:extLst>
              <a:ext uri="{FF2B5EF4-FFF2-40B4-BE49-F238E27FC236}">
                <a16:creationId xmlns:a16="http://schemas.microsoft.com/office/drawing/2014/main" id="{521F9259-091E-4E50-AC57-3FA326D587DF}"/>
              </a:ext>
            </a:extLst>
          </p:cNvPr>
          <p:cNvCxnSpPr>
            <a:cxnSpLocks/>
          </p:cNvCxnSpPr>
          <p:nvPr/>
        </p:nvCxnSpPr>
        <p:spPr>
          <a:xfrm>
            <a:off x="8691135" y="3706695"/>
            <a:ext cx="0" cy="124103"/>
          </a:xfrm>
          <a:prstGeom prst="line">
            <a:avLst/>
          </a:prstGeom>
          <a:noFill/>
          <a:ln w="158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80" name="Straight Connector 79" title="Q lines">
            <a:extLst>
              <a:ext uri="{FF2B5EF4-FFF2-40B4-BE49-F238E27FC236}">
                <a16:creationId xmlns:a16="http://schemas.microsoft.com/office/drawing/2014/main" id="{521F9259-091E-4E50-AC57-3FA326D587DF}"/>
              </a:ext>
            </a:extLst>
          </p:cNvPr>
          <p:cNvCxnSpPr>
            <a:cxnSpLocks/>
          </p:cNvCxnSpPr>
          <p:nvPr/>
        </p:nvCxnSpPr>
        <p:spPr>
          <a:xfrm>
            <a:off x="3508828" y="3314067"/>
            <a:ext cx="0" cy="124103"/>
          </a:xfrm>
          <a:prstGeom prst="line">
            <a:avLst/>
          </a:prstGeom>
          <a:noFill/>
          <a:ln w="158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81" name="Oval 80" title="Milestone Number">
            <a:extLst>
              <a:ext uri="{FF2B5EF4-FFF2-40B4-BE49-F238E27FC236}">
                <a16:creationId xmlns:a16="http://schemas.microsoft.com/office/drawing/2014/main" id="{57FD3253-8DFB-461E-96B1-F96558E6CA00}"/>
              </a:ext>
            </a:extLst>
          </p:cNvPr>
          <p:cNvSpPr/>
          <p:nvPr/>
        </p:nvSpPr>
        <p:spPr>
          <a:xfrm>
            <a:off x="7091700" y="3013957"/>
            <a:ext cx="321535" cy="300103"/>
          </a:xfrm>
          <a:prstGeom prst="ellipse">
            <a:avLst/>
          </a:prstGeom>
          <a:solidFill>
            <a:srgbClr val="2B518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750" kern="0" dirty="0">
                <a:solidFill>
                  <a:prstClr val="white"/>
                </a:solidFill>
              </a:rPr>
              <a:t>Q2 2020</a:t>
            </a:r>
          </a:p>
        </p:txBody>
      </p:sp>
      <p:cxnSp>
        <p:nvCxnSpPr>
          <p:cNvPr id="82" name="Straight Connector 81" title="Q lines">
            <a:extLst>
              <a:ext uri="{FF2B5EF4-FFF2-40B4-BE49-F238E27FC236}">
                <a16:creationId xmlns:a16="http://schemas.microsoft.com/office/drawing/2014/main" id="{521F9259-091E-4E50-AC57-3FA326D587DF}"/>
              </a:ext>
            </a:extLst>
          </p:cNvPr>
          <p:cNvCxnSpPr>
            <a:cxnSpLocks/>
          </p:cNvCxnSpPr>
          <p:nvPr/>
        </p:nvCxnSpPr>
        <p:spPr>
          <a:xfrm>
            <a:off x="7247571" y="3313788"/>
            <a:ext cx="0" cy="124103"/>
          </a:xfrm>
          <a:prstGeom prst="line">
            <a:avLst/>
          </a:prstGeom>
          <a:noFill/>
          <a:ln w="158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DD2C9D1-5E8D-4ED2-989C-330D6753B965}"/>
              </a:ext>
            </a:extLst>
          </p:cNvPr>
          <p:cNvSpPr txBox="1"/>
          <p:nvPr/>
        </p:nvSpPr>
        <p:spPr>
          <a:xfrm>
            <a:off x="6480142" y="2308457"/>
            <a:ext cx="2066300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dirty="0"/>
              <a:t>SADL SOPGM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E28C73-4CCB-4BDB-82CA-BEE3A58D33D9}"/>
              </a:ext>
            </a:extLst>
          </p:cNvPr>
          <p:cNvSpPr txBox="1"/>
          <p:nvPr/>
        </p:nvSpPr>
        <p:spPr>
          <a:xfrm>
            <a:off x="6550353" y="2487404"/>
            <a:ext cx="1973438" cy="519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50" dirty="0"/>
              <a:t>A weapon and platform agnostic bi-directional miniaturized radio to enhance lethality, precision, and mission effectiveness.  This capability significantly enhances the strike capability of airborne SOF platforms.  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720" y="1223786"/>
            <a:ext cx="1617144" cy="109346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772" y="1308799"/>
            <a:ext cx="1464191" cy="8890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2049" y="4766710"/>
            <a:ext cx="1814594" cy="899476"/>
          </a:xfrm>
          <a:prstGeom prst="rect">
            <a:avLst/>
          </a:prstGeom>
        </p:spPr>
      </p:pic>
      <p:sp>
        <p:nvSpPr>
          <p:cNvPr id="88" name="Oval 87"/>
          <p:cNvSpPr/>
          <p:nvPr/>
        </p:nvSpPr>
        <p:spPr>
          <a:xfrm>
            <a:off x="8135312" y="5204787"/>
            <a:ext cx="412545" cy="44474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89" name="Oval 88" title="Quarter Background Cirlce">
            <a:extLst>
              <a:ext uri="{FF2B5EF4-FFF2-40B4-BE49-F238E27FC236}">
                <a16:creationId xmlns:a16="http://schemas.microsoft.com/office/drawing/2014/main" id="{EC0BAC80-DECA-4286-9763-E1B32B824792}"/>
              </a:ext>
            </a:extLst>
          </p:cNvPr>
          <p:cNvSpPr/>
          <p:nvPr/>
        </p:nvSpPr>
        <p:spPr>
          <a:xfrm>
            <a:off x="1370641" y="3496049"/>
            <a:ext cx="291685" cy="1586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</p:txBody>
      </p:sp>
      <p:sp>
        <p:nvSpPr>
          <p:cNvPr id="90" name="TextBox 89" title="Quarter Number">
            <a:extLst>
              <a:ext uri="{FF2B5EF4-FFF2-40B4-BE49-F238E27FC236}">
                <a16:creationId xmlns:a16="http://schemas.microsoft.com/office/drawing/2014/main" id="{702C22D6-E9B8-49C2-813B-3220EF5976F5}"/>
              </a:ext>
            </a:extLst>
          </p:cNvPr>
          <p:cNvSpPr txBox="1"/>
          <p:nvPr/>
        </p:nvSpPr>
        <p:spPr>
          <a:xfrm>
            <a:off x="1323577" y="3516971"/>
            <a:ext cx="397034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7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Q4</a:t>
            </a:r>
            <a:endParaRPr lang="en-US" sz="7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456189" y="3456838"/>
            <a:ext cx="26240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108 Successful FY 19 Transitions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17147" y="3451223"/>
            <a:ext cx="25739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42 Successful FY 20 Transitions to Date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6748" y="3447823"/>
            <a:ext cx="1428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85 FY 18 Transitions</a:t>
            </a:r>
          </a:p>
        </p:txBody>
      </p:sp>
      <p:grpSp>
        <p:nvGrpSpPr>
          <p:cNvPr id="94" name="Group 93" title="Milestone Text">
            <a:extLst>
              <a:ext uri="{FF2B5EF4-FFF2-40B4-BE49-F238E27FC236}">
                <a16:creationId xmlns:a16="http://schemas.microsoft.com/office/drawing/2014/main" id="{115A178B-57C4-4B9D-B684-21A92431913E}"/>
              </a:ext>
            </a:extLst>
          </p:cNvPr>
          <p:cNvGrpSpPr/>
          <p:nvPr/>
        </p:nvGrpSpPr>
        <p:grpSpPr>
          <a:xfrm>
            <a:off x="3980008" y="1306995"/>
            <a:ext cx="2311175" cy="746773"/>
            <a:chOff x="1510892" y="3741332"/>
            <a:chExt cx="1294782" cy="135743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DD2C9D1-5E8D-4ED2-989C-330D6753B965}"/>
                </a:ext>
              </a:extLst>
            </p:cNvPr>
            <p:cNvSpPr txBox="1"/>
            <p:nvPr/>
          </p:nvSpPr>
          <p:spPr>
            <a:xfrm>
              <a:off x="1510892" y="3741332"/>
              <a:ext cx="1294782" cy="3776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dirty="0"/>
                <a:t>LCASD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6E28C73-4CCB-4BDB-82CA-BEE3A58D33D9}"/>
                </a:ext>
              </a:extLst>
            </p:cNvPr>
            <p:cNvSpPr txBox="1"/>
            <p:nvPr/>
          </p:nvSpPr>
          <p:spPr>
            <a:xfrm>
              <a:off x="1510892" y="4049788"/>
              <a:ext cx="1294782" cy="10489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50" dirty="0"/>
                <a:t>An ultra-low cost, long-range unmanned aircraft to conduct strike and/or ISR missions; supports several follow-on projects to include </a:t>
              </a:r>
              <a:r>
                <a:rPr lang="en-US" sz="750" dirty="0" err="1"/>
                <a:t>Skyborg</a:t>
              </a:r>
              <a:r>
                <a:rPr lang="en-US" sz="750" dirty="0"/>
                <a:t>, Enigma and Lander, which will develop stores and fire control management for the aircraft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6E6E519-8D5B-4E7C-9E35-2BB710F5C3A8}"/>
                </a:ext>
              </a:extLst>
            </p:cNvPr>
            <p:cNvSpPr txBox="1"/>
            <p:nvPr/>
          </p:nvSpPr>
          <p:spPr>
            <a:xfrm>
              <a:off x="1510893" y="4233106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endParaRPr lang="en-US" sz="750" dirty="0"/>
            </a:p>
          </p:txBody>
        </p:sp>
      </p:grpSp>
      <p:grpSp>
        <p:nvGrpSpPr>
          <p:cNvPr id="100" name="Group 99" title="Milestone Text">
            <a:extLst>
              <a:ext uri="{FF2B5EF4-FFF2-40B4-BE49-F238E27FC236}">
                <a16:creationId xmlns:a16="http://schemas.microsoft.com/office/drawing/2014/main" id="{115A178B-57C4-4B9D-B684-21A92431913E}"/>
              </a:ext>
            </a:extLst>
          </p:cNvPr>
          <p:cNvGrpSpPr/>
          <p:nvPr/>
        </p:nvGrpSpPr>
        <p:grpSpPr>
          <a:xfrm>
            <a:off x="2261046" y="3922437"/>
            <a:ext cx="2283843" cy="808423"/>
            <a:chOff x="1368063" y="3741332"/>
            <a:chExt cx="1730772" cy="107789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DD2C9D1-5E8D-4ED2-989C-330D6753B965}"/>
                </a:ext>
              </a:extLst>
            </p:cNvPr>
            <p:cNvSpPr txBox="1"/>
            <p:nvPr/>
          </p:nvSpPr>
          <p:spPr>
            <a:xfrm>
              <a:off x="1604049" y="3741332"/>
              <a:ext cx="129478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50" dirty="0"/>
                <a:t>QS-64ER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6E28C73-4CCB-4BDB-82CA-BEE3A58D33D9}"/>
                </a:ext>
              </a:extLst>
            </p:cNvPr>
            <p:cNvSpPr txBox="1"/>
            <p:nvPr/>
          </p:nvSpPr>
          <p:spPr>
            <a:xfrm>
              <a:off x="1368063" y="4049788"/>
              <a:ext cx="17307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1000">
                  <a:solidFill>
                    <a:prstClr val="black"/>
                  </a:solidFill>
                </a:defRPr>
              </a:lvl1pPr>
            </a:lstStyle>
            <a:p>
              <a:r>
                <a:rPr lang="en-US" sz="750" dirty="0">
                  <a:solidFill>
                    <a:schemeClr val="tx1"/>
                  </a:solidFill>
                </a:rPr>
                <a:t>A low-cost wing kit and munitions guidance package which will deliver maritime mines from a safe stand-off distance; QS64-ER conducted external release operational demonstration from a B-52 and transitioned capability to USN Program Manager, Ships (PMS-495)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6E6E519-8D5B-4E7C-9E35-2BB710F5C3A8}"/>
                </a:ext>
              </a:extLst>
            </p:cNvPr>
            <p:cNvSpPr txBox="1"/>
            <p:nvPr/>
          </p:nvSpPr>
          <p:spPr>
            <a:xfrm>
              <a:off x="1510893" y="4233106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endParaRPr lang="en-US" sz="75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t="19349" b="25708"/>
          <a:stretch/>
        </p:blipFill>
        <p:spPr>
          <a:xfrm>
            <a:off x="4175546" y="2179113"/>
            <a:ext cx="1920098" cy="699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0759" y="4869868"/>
            <a:ext cx="2035883" cy="9972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8729" y="-624008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b="1" spc="-4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Prototyping Value to DoD</a:t>
            </a:r>
          </a:p>
        </p:txBody>
      </p:sp>
    </p:spTree>
    <p:extLst>
      <p:ext uri="{BB962C8B-B14F-4D97-AF65-F5344CB8AC3E}">
        <p14:creationId xmlns:p14="http://schemas.microsoft.com/office/powerpoint/2010/main" val="122386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 bwMode="auto">
          <a:xfrm>
            <a:off x="1306997" y="166383"/>
            <a:ext cx="7530168" cy="559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defTabSz="914400">
              <a:lnSpc>
                <a:spcPct val="100000"/>
              </a:lnSpc>
              <a:spcBef>
                <a:spcPts val="300"/>
              </a:spcBef>
              <a:buNone/>
              <a:defRPr sz="3200" b="1" spc="-4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Range of Prototyping Efforts</a:t>
            </a: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190500" y="952505"/>
            <a:ext cx="8763000" cy="478711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173831" indent="-173831" algn="l" rtl="0" fontAlgn="base">
              <a:lnSpc>
                <a:spcPct val="9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29816" indent="-169069" algn="l" rtl="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85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11969" indent="-83344" algn="l" rtl="0" fontAlgn="base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Font typeface="Arial" charset="0"/>
              <a:buChar char="•"/>
              <a:defRPr sz="145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8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81861"/>
                </a:solidFill>
              </a:rPr>
              <a:t>Mission Focused Prototyping</a:t>
            </a:r>
          </a:p>
          <a:p>
            <a:pPr lvl="1"/>
            <a:r>
              <a:rPr lang="en-US">
                <a:solidFill>
                  <a:srgbClr val="081861"/>
                </a:solidFill>
              </a:rPr>
              <a:t>End-to-end prototypes that support Joint Warfighting Concepts in key mission areas</a:t>
            </a:r>
          </a:p>
          <a:p>
            <a:pPr lvl="1"/>
            <a:r>
              <a:rPr lang="en-US">
                <a:solidFill>
                  <a:srgbClr val="081861"/>
                </a:solidFill>
              </a:rPr>
              <a:t>Complements traditional prototyping programs</a:t>
            </a:r>
          </a:p>
          <a:p>
            <a:pPr lvl="1"/>
            <a:endParaRPr lang="en-US" sz="2000">
              <a:solidFill>
                <a:srgbClr val="081861"/>
              </a:solidFill>
            </a:endParaRPr>
          </a:p>
          <a:p>
            <a:pPr marL="173831" lvl="1" indent="-173831"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2000">
                <a:solidFill>
                  <a:srgbClr val="081861"/>
                </a:solidFill>
              </a:rPr>
              <a:t>Conceptual Prototypes</a:t>
            </a:r>
          </a:p>
          <a:p>
            <a:pPr lvl="1">
              <a:buClr>
                <a:srgbClr val="002060"/>
              </a:buClr>
              <a:defRPr/>
            </a:pPr>
            <a:r>
              <a:rPr lang="en-US">
                <a:solidFill>
                  <a:srgbClr val="081861"/>
                </a:solidFill>
              </a:rPr>
              <a:t>Explores emerging technologies to quickly determine feasibility and military relevance</a:t>
            </a:r>
          </a:p>
          <a:p>
            <a:pPr marL="173831" lvl="1" indent="-173831"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en-US" sz="2000">
              <a:solidFill>
                <a:srgbClr val="081861"/>
              </a:solidFill>
            </a:endParaRPr>
          </a:p>
          <a:p>
            <a:pPr marL="173831" lvl="1" indent="-173831"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2000">
                <a:solidFill>
                  <a:srgbClr val="081861"/>
                </a:solidFill>
              </a:rPr>
              <a:t>Rapid, low-cost prototypes</a:t>
            </a:r>
            <a:endParaRPr lang="en-US" sz="975">
              <a:solidFill>
                <a:srgbClr val="081861"/>
              </a:solidFill>
            </a:endParaRPr>
          </a:p>
          <a:p>
            <a:pPr lvl="1">
              <a:buClr>
                <a:srgbClr val="002060"/>
              </a:buClr>
              <a:defRPr/>
            </a:pPr>
            <a:r>
              <a:rPr lang="en-US">
                <a:solidFill>
                  <a:srgbClr val="081861"/>
                </a:solidFill>
              </a:rPr>
              <a:t>Quick, low cost prototype capabilities delivered directly to the warfighter</a:t>
            </a:r>
          </a:p>
          <a:p>
            <a:pPr marL="173831" lvl="1" indent="-173831"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en-US" sz="2000">
              <a:solidFill>
                <a:srgbClr val="081861"/>
              </a:solidFill>
            </a:endParaRPr>
          </a:p>
          <a:p>
            <a:pPr marL="173831" lvl="1" indent="-173831"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2000">
                <a:solidFill>
                  <a:srgbClr val="081861"/>
                </a:solidFill>
              </a:rPr>
              <a:t>International Prototypes</a:t>
            </a:r>
          </a:p>
          <a:p>
            <a:pPr lvl="1">
              <a:defRPr/>
            </a:pPr>
            <a:r>
              <a:rPr lang="en-US">
                <a:solidFill>
                  <a:srgbClr val="081861"/>
                </a:solidFill>
              </a:rPr>
              <a:t>Operational prototypes where US and partner nation share R&amp;D funding, technology, and industry participation to transition leap-ahead capability</a:t>
            </a:r>
            <a:endParaRPr lang="en-US" dirty="0">
              <a:solidFill>
                <a:srgbClr val="08186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831" y="5895874"/>
            <a:ext cx="815633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186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A balanced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8186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portfolio of prototypes with various levels of size, risk, and innovation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>
                <a:solidFill>
                  <a:srgbClr val="081861"/>
                </a:solidFill>
                <a:latin typeface="Franklin Gothic Medium" pitchFamily="34" charset="0"/>
              </a:rPr>
              <a:t>Typically TRL 4 to 6+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81861"/>
              </a:solidFill>
              <a:effectLst/>
              <a:uLnTx/>
              <a:uFillTx/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2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45683" y="2424721"/>
            <a:ext cx="9111303" cy="2065930"/>
          </a:xfrm>
        </p:spPr>
        <p:txBody>
          <a:bodyPr>
            <a:normAutofit/>
          </a:bodyPr>
          <a:lstStyle/>
          <a:p>
            <a:pPr lvl="1"/>
            <a:r>
              <a:rPr lang="en-US" sz="1700" dirty="0"/>
              <a:t>OSD special notice “</a:t>
            </a:r>
            <a:r>
              <a:rPr lang="en-US" sz="1700" dirty="0" err="1"/>
              <a:t>DTEP</a:t>
            </a:r>
            <a:r>
              <a:rPr lang="en-US" sz="1700" dirty="0"/>
              <a:t> Needs Statement” on beta.sam.gov</a:t>
            </a:r>
          </a:p>
          <a:p>
            <a:pPr lvl="2"/>
            <a:r>
              <a:rPr lang="en-US" sz="1300" dirty="0" err="1"/>
              <a:t>DTEP</a:t>
            </a:r>
            <a:r>
              <a:rPr lang="en-US" sz="1300" dirty="0"/>
              <a:t> now Prototyping and Software (P&amp;S)</a:t>
            </a:r>
          </a:p>
          <a:p>
            <a:pPr lvl="1"/>
            <a:r>
              <a:rPr lang="en-US" sz="1700" dirty="0"/>
              <a:t>Focus on OSD priorities, near-peer competition, and operational prototype by 2028</a:t>
            </a:r>
          </a:p>
          <a:p>
            <a:pPr lvl="1"/>
            <a:r>
              <a:rPr lang="en-US" sz="1700" dirty="0"/>
              <a:t>Initial entry is a succinct paragraph of just 100 words or less</a:t>
            </a:r>
          </a:p>
          <a:p>
            <a:pPr lvl="1"/>
            <a:r>
              <a:rPr lang="en-US" sz="1700" dirty="0"/>
              <a:t>Down select to ~30 ideas for follow-on technical presentation at Solutions Meeting </a:t>
            </a:r>
          </a:p>
          <a:p>
            <a:pPr lvl="1"/>
            <a:r>
              <a:rPr lang="en-US" sz="1700" dirty="0"/>
              <a:t>Promising ideas may be selected for additional refinement, possibly leading to prototype development through one of DTEP (now P&amp;S) accelerated processes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3551" y="4505707"/>
            <a:ext cx="8684200" cy="1675336"/>
            <a:chOff x="272355" y="4881490"/>
            <a:chExt cx="8684200" cy="1675336"/>
          </a:xfrm>
        </p:grpSpPr>
        <p:grpSp>
          <p:nvGrpSpPr>
            <p:cNvPr id="3" name="Group 2"/>
            <p:cNvGrpSpPr/>
            <p:nvPr/>
          </p:nvGrpSpPr>
          <p:grpSpPr>
            <a:xfrm>
              <a:off x="272355" y="4953794"/>
              <a:ext cx="8684200" cy="1395208"/>
              <a:chOff x="272355" y="4847114"/>
              <a:chExt cx="8684200" cy="1395208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948906" y="5795403"/>
                <a:ext cx="3973217" cy="14159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72355" y="5023410"/>
                <a:ext cx="13530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Post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Special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Notice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0653" y="5959376"/>
                <a:ext cx="8965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30 March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948905" y="5772761"/>
                <a:ext cx="0" cy="172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170980" y="5772761"/>
                <a:ext cx="0" cy="172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801835" y="5965323"/>
                <a:ext cx="7382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12 May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291699" y="5772761"/>
                <a:ext cx="0" cy="172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814239" y="5965323"/>
                <a:ext cx="954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29 June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4922123" y="5772761"/>
                <a:ext cx="0" cy="172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324054" y="5960345"/>
                <a:ext cx="10682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itchFamily="34" charset="0"/>
                  </a:rPr>
                  <a:t>September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94429" y="5023409"/>
                <a:ext cx="13530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100-word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Responses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due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15148" y="4991669"/>
                <a:ext cx="13530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Down select and invite briefings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4109781" y="4847114"/>
                <a:ext cx="1656271" cy="897317"/>
                <a:chOff x="4109781" y="5233983"/>
                <a:chExt cx="1656271" cy="897317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4109781" y="5233983"/>
                  <a:ext cx="1656271" cy="64633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Solutions Meeting</a:t>
                  </a: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: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Companies present briefings</a:t>
                  </a:r>
                </a:p>
              </p:txBody>
            </p:sp>
            <p:cxnSp>
              <p:nvCxnSpPr>
                <p:cNvPr id="37" name="Straight Arrow Connector 36"/>
                <p:cNvCxnSpPr>
                  <a:stCxn id="33" idx="2"/>
                </p:cNvCxnSpPr>
                <p:nvPr/>
              </p:nvCxnSpPr>
              <p:spPr>
                <a:xfrm>
                  <a:off x="4937917" y="5880314"/>
                  <a:ext cx="0" cy="25098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ight Arrow 38"/>
              <p:cNvSpPr/>
              <p:nvPr/>
            </p:nvSpPr>
            <p:spPr>
              <a:xfrm>
                <a:off x="5147045" y="5669740"/>
                <a:ext cx="1667819" cy="393092"/>
              </a:xfrm>
              <a:prstGeom prst="rightArrow">
                <a:avLst/>
              </a:prstGeom>
              <a:solidFill>
                <a:schemeClr val="bg2">
                  <a:lumMod val="90000"/>
                  <a:alpha val="38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407553" y="5556277"/>
                <a:ext cx="1088134" cy="6463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Concept refinement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(only if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rqd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900364" y="5369698"/>
                <a:ext cx="20561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Possible Outcomes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White paper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Full proposal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Direct to contracting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27103" y="4881490"/>
              <a:ext cx="8411218" cy="16753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pc="-4" dirty="0"/>
              <a:t>Global Needs Statement Overview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817685" y="1119684"/>
            <a:ext cx="7794132" cy="365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CC">
                  <a:lumMod val="40000"/>
                  <a:lumOff val="60000"/>
                </a:srgbClr>
              </a:gs>
              <a:gs pos="100000">
                <a:srgbClr val="E7E7FF"/>
              </a:gs>
            </a:gsLst>
            <a:lin ang="18900000" scaled="1"/>
          </a:gradFill>
          <a:ln w="19050" cap="rnd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000000"/>
            </a:outerShdw>
          </a:effectLst>
        </p:spPr>
        <p:txBody>
          <a:bodyPr lIns="45720" rIns="45720" anchor="ctr" anchorCtr="1"/>
          <a:lstStyle/>
          <a:p>
            <a:r>
              <a:rPr lang="en-US" sz="1600" b="1" dirty="0"/>
              <a:t>Challenge: How to unlock and reveal emerging novel capabilities across industry</a:t>
            </a: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817685" y="1606581"/>
            <a:ext cx="7794132" cy="679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CC">
                  <a:lumMod val="40000"/>
                  <a:lumOff val="60000"/>
                </a:srgbClr>
              </a:gs>
              <a:gs pos="100000">
                <a:srgbClr val="E7E7FF"/>
              </a:gs>
            </a:gsLst>
            <a:lin ang="18900000" scaled="1"/>
          </a:gradFill>
          <a:ln w="19050" cap="rnd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000000"/>
            </a:outerShdw>
          </a:effectLst>
        </p:spPr>
        <p:txBody>
          <a:bodyPr lIns="45720" rIns="45720" anchor="ctr" anchorCtr="1"/>
          <a:lstStyle/>
          <a:p>
            <a:pPr algn="ctr"/>
            <a:r>
              <a:rPr lang="en-US" sz="1600" b="1" dirty="0"/>
              <a:t>Solution: Agile special notice process lowers barrier to entry and encourages direct industry-government exchanges</a:t>
            </a:r>
          </a:p>
        </p:txBody>
      </p:sp>
    </p:spTree>
    <p:extLst>
      <p:ext uri="{BB962C8B-B14F-4D97-AF65-F5344CB8AC3E}">
        <p14:creationId xmlns:p14="http://schemas.microsoft.com/office/powerpoint/2010/main" val="197585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90341"/>
            <a:ext cx="8229600" cy="5122941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900" dirty="0">
                <a:solidFill>
                  <a:srgbClr val="081861"/>
                </a:solidFill>
                <a:latin typeface="Franklin Gothic Medium" pitchFamily="34" charset="0"/>
              </a:rPr>
              <a:t>Solutions should be capabilities under company Internal Research and Development (IRAD) and suitable for maturation through DoD prototyping funding, but not mature enough to be Commercial Off-the-Shelf products.  </a:t>
            </a:r>
          </a:p>
          <a:p>
            <a:pPr>
              <a:lnSpc>
                <a:spcPct val="70000"/>
              </a:lnSpc>
            </a:pPr>
            <a:endParaRPr lang="en-US" sz="1900" dirty="0">
              <a:solidFill>
                <a:srgbClr val="081861"/>
              </a:solidFill>
              <a:latin typeface="Franklin Gothic Medium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900" dirty="0">
                <a:solidFill>
                  <a:srgbClr val="081861"/>
                </a:solidFill>
                <a:latin typeface="Franklin Gothic Medium" pitchFamily="34" charset="0"/>
              </a:rPr>
              <a:t>DoD Modernization areas:</a:t>
            </a:r>
          </a:p>
          <a:p>
            <a:pPr>
              <a:lnSpc>
                <a:spcPct val="70000"/>
              </a:lnSpc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 / Machine Learning</a:t>
            </a:r>
          </a:p>
          <a:p>
            <a:pPr>
              <a:lnSpc>
                <a:spcPct val="70000"/>
              </a:lnSpc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</a:p>
          <a:p>
            <a:pPr>
              <a:lnSpc>
                <a:spcPct val="70000"/>
              </a:lnSpc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</a:p>
          <a:p>
            <a:pPr>
              <a:lnSpc>
                <a:spcPct val="70000"/>
              </a:lnSpc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</a:p>
          <a:p>
            <a:pPr>
              <a:lnSpc>
                <a:spcPct val="70000"/>
              </a:lnSpc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Directed Energy</a:t>
            </a:r>
          </a:p>
          <a:p>
            <a:pPr>
              <a:lnSpc>
                <a:spcPct val="70000"/>
              </a:lnSpc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Networked C3</a:t>
            </a:r>
          </a:p>
          <a:p>
            <a:pPr>
              <a:lnSpc>
                <a:spcPct val="70000"/>
              </a:lnSpc>
            </a:pPr>
            <a:r>
              <a:rPr lang="en-US" sz="1900" dirty="0" err="1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Hypersonics</a:t>
            </a:r>
            <a:endParaRPr lang="en-US" sz="1900" dirty="0">
              <a:solidFill>
                <a:srgbClr val="0818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Microelectronics</a:t>
            </a:r>
          </a:p>
          <a:p>
            <a:pPr>
              <a:lnSpc>
                <a:spcPct val="70000"/>
              </a:lnSpc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</a:p>
          <a:p>
            <a:pPr>
              <a:lnSpc>
                <a:spcPct val="70000"/>
              </a:lnSpc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</a:p>
          <a:p>
            <a:pPr>
              <a:lnSpc>
                <a:spcPct val="70000"/>
              </a:lnSpc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</a:t>
            </a:r>
          </a:p>
          <a:p>
            <a:pPr>
              <a:lnSpc>
                <a:spcPct val="70000"/>
              </a:lnSpc>
            </a:pPr>
            <a:endParaRPr lang="en-US" sz="1900" dirty="0">
              <a:solidFill>
                <a:srgbClr val="0818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US" sz="1900" dirty="0">
              <a:solidFill>
                <a:srgbClr val="081861"/>
              </a:solidFill>
              <a:latin typeface="Franklin Gothic Medium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985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spc="-4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Areas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5908" y="3197969"/>
            <a:ext cx="5838092" cy="3241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</a:pPr>
            <a:r>
              <a:rPr lang="en-US" sz="1900" dirty="0">
                <a:solidFill>
                  <a:srgbClr val="081861"/>
                </a:solidFill>
                <a:latin typeface="Franklin Gothic Medium" pitchFamily="34" charset="0"/>
              </a:rPr>
              <a:t>Additional joint interest areas include:</a:t>
            </a:r>
          </a:p>
          <a:p>
            <a:pPr marL="173831" indent="-173831">
              <a:lnSpc>
                <a:spcPct val="7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Operationalizing the Stratosphere</a:t>
            </a:r>
          </a:p>
          <a:p>
            <a:pPr marL="173831" indent="-173831">
              <a:lnSpc>
                <a:spcPct val="7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Sustained Logistics in a Contested Environment</a:t>
            </a:r>
          </a:p>
          <a:p>
            <a:pPr marL="173831" indent="-173831">
              <a:lnSpc>
                <a:spcPct val="7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 Close Air Support Capabilities</a:t>
            </a:r>
          </a:p>
          <a:p>
            <a:pPr marL="173831" indent="-173831">
              <a:lnSpc>
                <a:spcPct val="7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Electronic Warfare</a:t>
            </a:r>
          </a:p>
          <a:p>
            <a:pPr marL="173831" indent="-173831">
              <a:lnSpc>
                <a:spcPct val="7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Soldier Close Combat Lethality</a:t>
            </a:r>
          </a:p>
          <a:p>
            <a:pPr marL="173831" indent="-173831">
              <a:lnSpc>
                <a:spcPct val="7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Decision Making Tools and Systems</a:t>
            </a:r>
          </a:p>
          <a:p>
            <a:pPr marL="173831" indent="-173831">
              <a:lnSpc>
                <a:spcPct val="7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the Sensor-to-Shooter Timeline</a:t>
            </a:r>
          </a:p>
          <a:p>
            <a:pPr marL="173831" indent="-173831">
              <a:lnSpc>
                <a:spcPct val="7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for Time Sensitive Targeting</a:t>
            </a:r>
          </a:p>
          <a:p>
            <a:pPr marL="173831" indent="-173831">
              <a:lnSpc>
                <a:spcPct val="7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Command and Control Solutions</a:t>
            </a:r>
          </a:p>
          <a:p>
            <a:pPr marL="173831" indent="-173831">
              <a:lnSpc>
                <a:spcPct val="70000"/>
              </a:lnSpc>
              <a:spcBef>
                <a:spcPts val="450"/>
              </a:spcBef>
              <a:spcAft>
                <a:spcPts val="225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rgbClr val="081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Disruptive Technologies and Capabilities</a:t>
            </a:r>
          </a:p>
        </p:txBody>
      </p:sp>
    </p:spTree>
    <p:extLst>
      <p:ext uri="{BB962C8B-B14F-4D97-AF65-F5344CB8AC3E}">
        <p14:creationId xmlns:p14="http://schemas.microsoft.com/office/powerpoint/2010/main" val="272108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5320" y="1798760"/>
            <a:ext cx="7570179" cy="3981450"/>
            <a:chOff x="-325320" y="1798760"/>
            <a:chExt cx="7570179" cy="3981450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7651365"/>
                </p:ext>
              </p:extLst>
            </p:nvPr>
          </p:nvGraphicFramePr>
          <p:xfrm>
            <a:off x="2672859" y="1798760"/>
            <a:ext cx="4572000" cy="39814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2" name="Content Placeholder 4"/>
            <p:cNvSpPr txBox="1">
              <a:spLocks/>
            </p:cNvSpPr>
            <p:nvPr/>
          </p:nvSpPr>
          <p:spPr>
            <a:xfrm>
              <a:off x="-325320" y="1896906"/>
              <a:ext cx="3165231" cy="33345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Artificial Intelligence / Machine Learning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Space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Autonomy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Cyber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Emerging Disruptive Technologies and Capabilities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Fully Networked C3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Biotechnology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Hypersonics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Rapid Decision Making Tools and Systems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Quantum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Sustained Logistics in a Contested Environment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Microelectronics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5G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Directed Energy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Enhanced Soldier Close Combat Lethality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Sensors for Time Sensitive Targeting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Intelligent Electronic Warfare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Integrated Command and Control Solutions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Operationalizing the Stratosphere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Autonomous Close Air Support Capabilities</a:t>
              </a:r>
            </a:p>
            <a:p>
              <a:pPr marL="0" lvl="0" indent="0" algn="r">
                <a:lnSpc>
                  <a:spcPct val="100000"/>
                </a:lnSpc>
                <a:spcBef>
                  <a:spcPts val="200"/>
                </a:spcBef>
                <a:buNone/>
              </a:pPr>
              <a:r>
                <a:rPr lang="en-US" sz="1000" dirty="0">
                  <a:solidFill>
                    <a:prstClr val="black"/>
                  </a:solidFill>
                </a:rPr>
                <a:t>Reducing the Sensor-to-Shooter Timeline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Global Needs Statement - Update</a:t>
            </a:r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4273061" y="3564164"/>
            <a:ext cx="4699241" cy="208377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166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1" indent="-166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and operational subject matter experts from across DoD meeting 22 June to</a:t>
            </a: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 identify the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compelling ideas</a:t>
            </a:r>
          </a:p>
          <a:p>
            <a:pPr marL="342900" marR="0" lvl="1" indent="-166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P&amp;S will also share all 1,320 submissions with DoD partners across the innovation ecosystem</a:t>
            </a:r>
          </a:p>
          <a:p>
            <a:pPr marL="342900" marR="0" lvl="1" indent="-166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COVID-19 </a:t>
            </a:r>
            <a:r>
              <a:rPr lang="en-US" sz="1700">
                <a:solidFill>
                  <a:prstClr val="black"/>
                </a:solidFill>
                <a:latin typeface="Calibri" panose="020F0502020204030204"/>
              </a:rPr>
              <a:t>submissions immediately </a:t>
            </a: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shared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738554" y="1134710"/>
            <a:ext cx="7794132" cy="365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CC">
                  <a:lumMod val="40000"/>
                  <a:lumOff val="60000"/>
                </a:srgbClr>
              </a:gs>
              <a:gs pos="100000">
                <a:srgbClr val="E7E7FF"/>
              </a:gs>
            </a:gsLst>
            <a:lin ang="18900000" scaled="1"/>
          </a:gradFill>
          <a:ln w="19050" cap="rnd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000000"/>
            </a:outerShdw>
          </a:effectLst>
        </p:spPr>
        <p:txBody>
          <a:bodyPr lIns="45720" rIns="45720" anchor="ctr" anchorCtr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1,320 submissions from across defense industrial base and non-traditional performers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19504" y="6020954"/>
            <a:ext cx="7832232" cy="481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CC">
                  <a:lumMod val="40000"/>
                  <a:lumOff val="60000"/>
                </a:srgbClr>
              </a:gs>
              <a:gs pos="100000">
                <a:srgbClr val="E7E7FF"/>
              </a:gs>
            </a:gsLst>
            <a:lin ang="18900000" scaled="1"/>
          </a:gradFill>
          <a:ln w="19050" cap="rnd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000000"/>
            </a:outerShdw>
          </a:effectLst>
        </p:spPr>
        <p:txBody>
          <a:bodyPr lIns="45720" rIns="45720" anchor="ctr" anchorCtr="1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Responses from small, venture backed companies, government labs, large defense companies, foreign universities, and foreign companies. </a:t>
            </a:r>
          </a:p>
        </p:txBody>
      </p:sp>
    </p:spTree>
    <p:extLst>
      <p:ext uri="{BB962C8B-B14F-4D97-AF65-F5344CB8AC3E}">
        <p14:creationId xmlns:p14="http://schemas.microsoft.com/office/powerpoint/2010/main" val="119403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2563" y="3488457"/>
            <a:ext cx="5936171" cy="73520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66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75987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26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11557"/>
            <a:ext cx="82265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Mr. Timothy S. Dare</a:t>
            </a:r>
          </a:p>
          <a:p>
            <a:pPr marL="0" indent="0">
              <a:buNone/>
            </a:pPr>
            <a:r>
              <a:rPr lang="en-US" dirty="0"/>
              <a:t>Deputy Director, Prototyping and Software</a:t>
            </a:r>
          </a:p>
          <a:p>
            <a:pPr marL="0" indent="0">
              <a:buNone/>
            </a:pPr>
            <a:r>
              <a:rPr lang="en-US" dirty="0"/>
              <a:t>      or </a:t>
            </a:r>
          </a:p>
          <a:p>
            <a:pPr marL="0" indent="0">
              <a:buNone/>
            </a:pPr>
            <a:r>
              <a:rPr lang="en-US" dirty="0"/>
              <a:t>Ms. Andrea Brewer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Email:  </a:t>
            </a:r>
            <a:r>
              <a:rPr lang="en-US" dirty="0">
                <a:hlinkClick r:id="rId2"/>
              </a:rPr>
              <a:t>osd.pentagon.ousd-r-e.mbx.a-c-dtep@mail.mil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Office phone: 703-614-0193</a:t>
            </a:r>
          </a:p>
        </p:txBody>
      </p:sp>
    </p:spTree>
    <p:extLst>
      <p:ext uri="{BB962C8B-B14F-4D97-AF65-F5344CB8AC3E}">
        <p14:creationId xmlns:p14="http://schemas.microsoft.com/office/powerpoint/2010/main" val="2225107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4238E086F6E4A86B511737BDDF64F" ma:contentTypeVersion="0" ma:contentTypeDescription="Create a new document." ma:contentTypeScope="" ma:versionID="4c88186383854044d36dced0acba42cf">
  <xsd:schema xmlns:xsd="http://www.w3.org/2001/XMLSchema" xmlns:xs="http://www.w3.org/2001/XMLSchema" xmlns:p="http://schemas.microsoft.com/office/2006/metadata/properties" xmlns:ns2="13bcd133-5cb4-4353-9dc5-b280878dcd66" targetNamespace="http://schemas.microsoft.com/office/2006/metadata/properties" ma:root="true" ma:fieldsID="740b83ebadd91bdaad8a9466fce4a392" ns2:_="">
    <xsd:import namespace="13bcd133-5cb4-4353-9dc5-b280878dcd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cd133-5cb4-4353-9dc5-b280878dcd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bcd133-5cb4-4353-9dc5-b280878dcd66">W6FUR7QQPZ24-731652622-1539</_dlc_DocId>
    <_dlc_DocIdUrl xmlns="13bcd133-5cb4-4353-9dc5-b280878dcd66">
      <Url>https://dtic.deps.mil/sites/DTIC_C/_layouts/15/DocIdRedir.aspx?ID=W6FUR7QQPZ24-731652622-1539</Url>
      <Description>W6FUR7QQPZ24-731652622-1539</Description>
    </_dlc_DocIdUrl>
  </documentManagement>
</p:properties>
</file>

<file path=customXml/itemProps1.xml><?xml version="1.0" encoding="utf-8"?>
<ds:datastoreItem xmlns:ds="http://schemas.openxmlformats.org/officeDocument/2006/customXml" ds:itemID="{CC2D55FF-F6D1-48A9-A0A4-28DC47D7FBB7}"/>
</file>

<file path=customXml/itemProps2.xml><?xml version="1.0" encoding="utf-8"?>
<ds:datastoreItem xmlns:ds="http://schemas.openxmlformats.org/officeDocument/2006/customXml" ds:itemID="{2DD425B7-85EF-4805-9850-1BACB3CCB467}"/>
</file>

<file path=customXml/itemProps3.xml><?xml version="1.0" encoding="utf-8"?>
<ds:datastoreItem xmlns:ds="http://schemas.openxmlformats.org/officeDocument/2006/customXml" ds:itemID="{123DD0CA-42F5-4D09-BFF2-EEA0F4B81755}"/>
</file>

<file path=customXml/itemProps4.xml><?xml version="1.0" encoding="utf-8"?>
<ds:datastoreItem xmlns:ds="http://schemas.openxmlformats.org/officeDocument/2006/customXml" ds:itemID="{6F9346FE-35FD-4A9E-B467-3481F7B8A1C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2002</TotalTime>
  <Words>1143</Words>
  <Application>Microsoft Office PowerPoint</Application>
  <PresentationFormat>On-screen Show (4:3)</PresentationFormat>
  <Paragraphs>194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Medium</vt:lpstr>
      <vt:lpstr>Wingdings</vt:lpstr>
      <vt:lpstr>Office Theme</vt:lpstr>
      <vt:lpstr>PowerPoint Presentation</vt:lpstr>
      <vt:lpstr>P&amp;S P&amp;E Impact</vt:lpstr>
      <vt:lpstr>Prototyping Value to DoD</vt:lpstr>
      <vt:lpstr>PowerPoint Presentation</vt:lpstr>
      <vt:lpstr>PowerPoint Presentation</vt:lpstr>
      <vt:lpstr>Interest Areas</vt:lpstr>
      <vt:lpstr>PowerPoint Presentation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Smith</dc:creator>
  <cp:lastModifiedBy>Dave Chesebrough</cp:lastModifiedBy>
  <cp:revision>70</cp:revision>
  <cp:lastPrinted>2020-06-18T11:41:12Z</cp:lastPrinted>
  <dcterms:created xsi:type="dcterms:W3CDTF">2019-10-28T15:16:32Z</dcterms:created>
  <dcterms:modified xsi:type="dcterms:W3CDTF">2020-06-22T12:19:26Z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0x0101003ED4238E086F6E4A86B511737BDDF64F</vt:lpwstr>
  </property>
  <property fmtid="{D5CDD505-2E9C-101B-9397-08002B2CF9AE}" pid="3" name="_dlc_DocIdItemGuid">
    <vt:lpwstr>0350974e-5ccb-4558-9957-7989e3537fe4</vt:lpwstr>
  </property>
</Properties>
</file>