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ebp" ContentType="image/jpeg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75" r:id="rId6"/>
    <p:sldId id="263" r:id="rId7"/>
    <p:sldId id="269" r:id="rId8"/>
    <p:sldId id="271" r:id="rId9"/>
    <p:sldId id="276" r:id="rId10"/>
    <p:sldId id="278" r:id="rId11"/>
    <p:sldId id="270" r:id="rId12"/>
    <p:sldId id="277" r:id="rId13"/>
    <p:sldId id="274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vanced Capabilities Overview" id="{6844250D-BF0D-4C9D-AE73-06B91D05662A}">
          <p14:sldIdLst>
            <p14:sldId id="256"/>
            <p14:sldId id="259"/>
            <p14:sldId id="260"/>
            <p14:sldId id="262"/>
            <p14:sldId id="275"/>
            <p14:sldId id="263"/>
          </p14:sldIdLst>
        </p14:section>
        <p14:section name="FY21 Focus Items" id="{87D68A05-9951-432E-90C5-9273753A2D41}">
          <p14:sldIdLst>
            <p14:sldId id="269"/>
            <p14:sldId id="271"/>
            <p14:sldId id="276"/>
            <p14:sldId id="278"/>
            <p14:sldId id="270"/>
            <p14:sldId id="277"/>
          </p14:sldIdLst>
        </p14:section>
        <p14:section name="Opportunities" id="{0F108176-F88F-4F34-8BF5-C26F73FF9186}">
          <p14:sldIdLst>
            <p14:sldId id="274"/>
          </p14:sldIdLst>
        </p14:section>
        <p14:section name="Closing" id="{E124C3B2-8732-423F-A8B7-BD8318F140F2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171" autoAdjust="0"/>
  </p:normalViewPr>
  <p:slideViewPr>
    <p:cSldViewPr snapToGrid="0" snapToObjects="1">
      <p:cViewPr varScale="1">
        <p:scale>
          <a:sx n="74" d="100"/>
          <a:sy n="74" d="100"/>
        </p:scale>
        <p:origin x="16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255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AB46A-C5A9-4281-ACDA-EBA66781AE69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84BEF4-2738-41BA-99A1-B4DBA92691C3}">
      <dgm:prSet phldrT="[Text]" custT="1"/>
      <dgm:spPr/>
      <dgm:t>
        <a:bodyPr/>
        <a:lstStyle/>
        <a:p>
          <a:r>
            <a:rPr lang="en-US" sz="2800" b="0" dirty="0"/>
            <a:t>Hypersonics </a:t>
          </a:r>
        </a:p>
      </dgm:t>
    </dgm:pt>
    <dgm:pt modelId="{B459C774-457F-4564-BEA7-6EA4A1FD3822}" type="parTrans" cxnId="{2036BAA0-5DCC-4A98-8584-43B8F5469B02}">
      <dgm:prSet/>
      <dgm:spPr/>
      <dgm:t>
        <a:bodyPr/>
        <a:lstStyle/>
        <a:p>
          <a:endParaRPr lang="en-US"/>
        </a:p>
      </dgm:t>
    </dgm:pt>
    <dgm:pt modelId="{FE9855D8-D68E-4F92-AD7F-76E9760AA45D}" type="sibTrans" cxnId="{2036BAA0-5DCC-4A98-8584-43B8F5469B02}">
      <dgm:prSet/>
      <dgm:spPr/>
      <dgm:t>
        <a:bodyPr/>
        <a:lstStyle/>
        <a:p>
          <a:endParaRPr lang="en-US"/>
        </a:p>
      </dgm:t>
    </dgm:pt>
    <dgm:pt modelId="{56ED3AB3-2586-4136-915D-4382A1F2AF56}">
      <dgm:prSet phldrT="[Text]"/>
      <dgm:spPr/>
      <dgm:t>
        <a:bodyPr anchor="ctr" anchorCtr="0"/>
        <a:lstStyle/>
        <a:p>
          <a:r>
            <a:rPr lang="en-US" dirty="0">
              <a:solidFill>
                <a:srgbClr val="000000"/>
              </a:solidFill>
            </a:rPr>
            <a:t>Improving ground test facilities for true flight temperatures and conditions</a:t>
          </a:r>
          <a:endParaRPr lang="en-US" dirty="0"/>
        </a:p>
      </dgm:t>
    </dgm:pt>
    <dgm:pt modelId="{759F5E07-70FE-49CD-B0D1-68E864B2F3DC}" type="parTrans" cxnId="{004A7FD2-7F0D-4DAD-B8AF-8AE117E93A37}">
      <dgm:prSet/>
      <dgm:spPr/>
      <dgm:t>
        <a:bodyPr/>
        <a:lstStyle/>
        <a:p>
          <a:endParaRPr lang="en-US"/>
        </a:p>
      </dgm:t>
    </dgm:pt>
    <dgm:pt modelId="{AFDABD6A-5C75-4131-9431-9192C878F76A}" type="sibTrans" cxnId="{004A7FD2-7F0D-4DAD-B8AF-8AE117E93A37}">
      <dgm:prSet/>
      <dgm:spPr/>
      <dgm:t>
        <a:bodyPr/>
        <a:lstStyle/>
        <a:p>
          <a:endParaRPr lang="en-US"/>
        </a:p>
      </dgm:t>
    </dgm:pt>
    <dgm:pt modelId="{84AE0E23-2F82-4F9F-9828-BDE4696DAE6A}">
      <dgm:prSet phldrT="[Text]" custT="1"/>
      <dgm:spPr/>
      <dgm:t>
        <a:bodyPr/>
        <a:lstStyle/>
        <a:p>
          <a:r>
            <a:rPr lang="en-US" sz="2800" b="0" i="0" dirty="0"/>
            <a:t>Directed Energy</a:t>
          </a:r>
        </a:p>
      </dgm:t>
    </dgm:pt>
    <dgm:pt modelId="{8064546B-00EF-42DF-9D75-E9D82D18F94B}" type="parTrans" cxnId="{28E4CF2F-302F-4A7A-8468-9276F199FA64}">
      <dgm:prSet/>
      <dgm:spPr/>
      <dgm:t>
        <a:bodyPr/>
        <a:lstStyle/>
        <a:p>
          <a:endParaRPr lang="en-US"/>
        </a:p>
      </dgm:t>
    </dgm:pt>
    <dgm:pt modelId="{11482632-6CC2-48E8-B5A4-EA2D7EDA9F34}" type="sibTrans" cxnId="{28E4CF2F-302F-4A7A-8468-9276F199FA64}">
      <dgm:prSet/>
      <dgm:spPr/>
      <dgm:t>
        <a:bodyPr/>
        <a:lstStyle/>
        <a:p>
          <a:endParaRPr lang="en-US"/>
        </a:p>
      </dgm:t>
    </dgm:pt>
    <dgm:pt modelId="{BF2381C6-D3EE-4A13-B0C9-D00C63AD98CC}">
      <dgm:prSet phldrT="[Text]"/>
      <dgm:spPr/>
      <dgm:t>
        <a:bodyPr anchor="ctr" anchorCtr="0"/>
        <a:lstStyle/>
        <a:p>
          <a:r>
            <a:rPr lang="en-US" dirty="0">
              <a:solidFill>
                <a:srgbClr val="000000"/>
              </a:solidFill>
            </a:rPr>
            <a:t>Establishing a Special Use Space Range (SUSR) over White Sands &amp; Point </a:t>
          </a:r>
          <a:r>
            <a:rPr lang="en-US" dirty="0" err="1">
              <a:solidFill>
                <a:srgbClr val="000000"/>
              </a:solidFill>
            </a:rPr>
            <a:t>Mugu</a:t>
          </a:r>
          <a:endParaRPr lang="en-US" dirty="0"/>
        </a:p>
      </dgm:t>
    </dgm:pt>
    <dgm:pt modelId="{34EA7349-7DEF-49A3-9161-2218B332A4DC}" type="parTrans" cxnId="{E529D9EC-F3D3-4450-8095-D067963645EA}">
      <dgm:prSet/>
      <dgm:spPr/>
      <dgm:t>
        <a:bodyPr/>
        <a:lstStyle/>
        <a:p>
          <a:endParaRPr lang="en-US"/>
        </a:p>
      </dgm:t>
    </dgm:pt>
    <dgm:pt modelId="{092FBFD7-2223-4C1B-B857-154A8ADD3596}" type="sibTrans" cxnId="{E529D9EC-F3D3-4450-8095-D067963645EA}">
      <dgm:prSet/>
      <dgm:spPr/>
      <dgm:t>
        <a:bodyPr/>
        <a:lstStyle/>
        <a:p>
          <a:endParaRPr lang="en-US"/>
        </a:p>
      </dgm:t>
    </dgm:pt>
    <dgm:pt modelId="{85CC3C3C-0FB5-4CD6-8D05-D9E52CD78CE4}">
      <dgm:prSet custT="1"/>
      <dgm:spPr/>
      <dgm:t>
        <a:bodyPr lIns="0" rIns="0"/>
        <a:lstStyle/>
        <a:p>
          <a:r>
            <a:rPr lang="en-US" sz="2800" dirty="0"/>
            <a:t>Electronic Warfare</a:t>
          </a:r>
        </a:p>
      </dgm:t>
    </dgm:pt>
    <dgm:pt modelId="{82FDAAF5-A012-4D2E-8F58-8CC88B5512F3}" type="parTrans" cxnId="{86653839-1B58-49FF-AAC0-012F12EAC4BC}">
      <dgm:prSet/>
      <dgm:spPr/>
      <dgm:t>
        <a:bodyPr/>
        <a:lstStyle/>
        <a:p>
          <a:endParaRPr lang="en-US"/>
        </a:p>
      </dgm:t>
    </dgm:pt>
    <dgm:pt modelId="{73513962-06ED-412C-A8F6-1978652DA333}" type="sibTrans" cxnId="{86653839-1B58-49FF-AAC0-012F12EAC4BC}">
      <dgm:prSet/>
      <dgm:spPr/>
      <dgm:t>
        <a:bodyPr/>
        <a:lstStyle/>
        <a:p>
          <a:endParaRPr lang="en-US"/>
        </a:p>
      </dgm:t>
    </dgm:pt>
    <dgm:pt modelId="{3C73C718-D313-4336-AD91-3A093575F4C0}">
      <dgm:prSet custT="1"/>
      <dgm:spPr/>
      <dgm:t>
        <a:bodyPr/>
        <a:lstStyle/>
        <a:p>
          <a:r>
            <a:rPr lang="en-US" sz="2800" b="0" dirty="0"/>
            <a:t>Cyber</a:t>
          </a:r>
        </a:p>
      </dgm:t>
    </dgm:pt>
    <dgm:pt modelId="{C36CA6F6-C211-45F4-8B35-51BE22813745}" type="parTrans" cxnId="{3094A30D-DFD2-448F-9448-0B4A9F1933DD}">
      <dgm:prSet/>
      <dgm:spPr/>
      <dgm:t>
        <a:bodyPr/>
        <a:lstStyle/>
        <a:p>
          <a:endParaRPr lang="en-US"/>
        </a:p>
      </dgm:t>
    </dgm:pt>
    <dgm:pt modelId="{14D48F87-FD33-488C-9BA8-79B535FE84CF}" type="sibTrans" cxnId="{3094A30D-DFD2-448F-9448-0B4A9F1933DD}">
      <dgm:prSet/>
      <dgm:spPr/>
      <dgm:t>
        <a:bodyPr/>
        <a:lstStyle/>
        <a:p>
          <a:endParaRPr lang="en-US"/>
        </a:p>
      </dgm:t>
    </dgm:pt>
    <dgm:pt modelId="{341F536D-5AAE-455F-89C4-C1E986DC5CE0}">
      <dgm:prSet custT="1"/>
      <dgm:spPr/>
      <dgm:t>
        <a:bodyPr/>
        <a:lstStyle/>
        <a:p>
          <a:r>
            <a:rPr lang="en-US" sz="2800" dirty="0"/>
            <a:t>Autonomy</a:t>
          </a:r>
        </a:p>
      </dgm:t>
    </dgm:pt>
    <dgm:pt modelId="{21A68835-B564-4661-95E4-1B9E62550BC4}" type="parTrans" cxnId="{38147E05-8B50-4611-868A-FDE9A3D7922C}">
      <dgm:prSet/>
      <dgm:spPr/>
      <dgm:t>
        <a:bodyPr/>
        <a:lstStyle/>
        <a:p>
          <a:endParaRPr lang="en-US"/>
        </a:p>
      </dgm:t>
    </dgm:pt>
    <dgm:pt modelId="{E18BC663-1EC1-4177-AEA7-FB926D45C3B2}" type="sibTrans" cxnId="{38147E05-8B50-4611-868A-FDE9A3D7922C}">
      <dgm:prSet/>
      <dgm:spPr/>
      <dgm:t>
        <a:bodyPr/>
        <a:lstStyle/>
        <a:p>
          <a:endParaRPr lang="en-US"/>
        </a:p>
      </dgm:t>
    </dgm:pt>
    <dgm:pt modelId="{CD519289-AE4D-4EAB-9ED0-6092210E682E}">
      <dgm:prSet/>
      <dgm:spPr/>
      <dgm:t>
        <a:bodyPr anchor="ctr" anchorCtr="0"/>
        <a:lstStyle/>
        <a:p>
          <a:r>
            <a:rPr lang="en-US" dirty="0">
              <a:solidFill>
                <a:srgbClr val="000000"/>
              </a:solidFill>
            </a:rPr>
            <a:t>Developing </a:t>
          </a:r>
          <a:r>
            <a:rPr lang="en-US" dirty="0" err="1">
              <a:solidFill>
                <a:srgbClr val="000000"/>
              </a:solidFill>
            </a:rPr>
            <a:t>SkyRange</a:t>
          </a:r>
          <a:r>
            <a:rPr lang="en-US" dirty="0">
              <a:solidFill>
                <a:srgbClr val="000000"/>
              </a:solidFill>
            </a:rPr>
            <a:t> (instrumented UAVs); additional long-range corridors</a:t>
          </a:r>
        </a:p>
      </dgm:t>
    </dgm:pt>
    <dgm:pt modelId="{93B9D3FF-0D22-484E-A0DB-B0EAA435997D}" type="parTrans" cxnId="{F645F714-F4ED-48D8-A626-C1CCD5AC5E87}">
      <dgm:prSet/>
      <dgm:spPr/>
      <dgm:t>
        <a:bodyPr/>
        <a:lstStyle/>
        <a:p>
          <a:endParaRPr lang="en-US"/>
        </a:p>
      </dgm:t>
    </dgm:pt>
    <dgm:pt modelId="{20B2FD8A-1BF7-4AB8-9139-51A130395749}" type="sibTrans" cxnId="{F645F714-F4ED-48D8-A626-C1CCD5AC5E87}">
      <dgm:prSet/>
      <dgm:spPr/>
      <dgm:t>
        <a:bodyPr/>
        <a:lstStyle/>
        <a:p>
          <a:endParaRPr lang="en-US"/>
        </a:p>
      </dgm:t>
    </dgm:pt>
    <dgm:pt modelId="{940EA4E5-4CEA-4693-8522-FCA0E5D75FEE}">
      <dgm:prSet/>
      <dgm:spPr/>
      <dgm:t>
        <a:bodyPr anchor="ctr" anchorCtr="0"/>
        <a:lstStyle/>
        <a:p>
          <a:r>
            <a:rPr lang="en-US" dirty="0">
              <a:solidFill>
                <a:srgbClr val="000000"/>
              </a:solidFill>
            </a:rPr>
            <a:t>Developing HEL and HPM mobile diagnostics suites</a:t>
          </a:r>
        </a:p>
      </dgm:t>
    </dgm:pt>
    <dgm:pt modelId="{847EB72F-12BC-44A3-927C-1D410DD5E971}" type="parTrans" cxnId="{36895FF0-6EF2-4C78-920C-3165A88490D0}">
      <dgm:prSet/>
      <dgm:spPr/>
      <dgm:t>
        <a:bodyPr/>
        <a:lstStyle/>
        <a:p>
          <a:endParaRPr lang="en-US"/>
        </a:p>
      </dgm:t>
    </dgm:pt>
    <dgm:pt modelId="{14CB8D76-5EC8-4B77-B147-3B6A7BFDCDDF}" type="sibTrans" cxnId="{36895FF0-6EF2-4C78-920C-3165A88490D0}">
      <dgm:prSet/>
      <dgm:spPr/>
      <dgm:t>
        <a:bodyPr/>
        <a:lstStyle/>
        <a:p>
          <a:endParaRPr lang="en-US"/>
        </a:p>
      </dgm:t>
    </dgm:pt>
    <dgm:pt modelId="{8F5F2296-C5D7-4185-9959-820EC43E80F3}">
      <dgm:prSet/>
      <dgm:spPr/>
      <dgm:t>
        <a:bodyPr anchor="ctr" anchorCtr="0"/>
        <a:lstStyle/>
        <a:p>
          <a:r>
            <a:rPr lang="en-US" dirty="0">
              <a:solidFill>
                <a:srgbClr val="000000"/>
              </a:solidFill>
            </a:rPr>
            <a:t>Expanding the National Cyber Range Complex (NCRC) to new Service facilities (Orlando, Charleston, PAX River, Eglin, Huntsville)</a:t>
          </a:r>
          <a:endParaRPr lang="en-US" dirty="0"/>
        </a:p>
      </dgm:t>
    </dgm:pt>
    <dgm:pt modelId="{5C0CE2EF-40B4-4A67-8E0E-B5505128C62C}" type="parTrans" cxnId="{697553E8-0B96-4F0C-8FB9-1153AC5ACD71}">
      <dgm:prSet/>
      <dgm:spPr/>
      <dgm:t>
        <a:bodyPr/>
        <a:lstStyle/>
        <a:p>
          <a:endParaRPr lang="en-US"/>
        </a:p>
      </dgm:t>
    </dgm:pt>
    <dgm:pt modelId="{0C1D2928-BE61-4144-A789-43C1A6572151}" type="sibTrans" cxnId="{697553E8-0B96-4F0C-8FB9-1153AC5ACD71}">
      <dgm:prSet/>
      <dgm:spPr/>
      <dgm:t>
        <a:bodyPr/>
        <a:lstStyle/>
        <a:p>
          <a:endParaRPr lang="en-US"/>
        </a:p>
      </dgm:t>
    </dgm:pt>
    <dgm:pt modelId="{0F51CD43-682F-44ED-BA2A-85EE0FC6BEEA}">
      <dgm:prSet/>
      <dgm:spPr/>
      <dgm:t>
        <a:bodyPr anchor="ctr" anchorCtr="0"/>
        <a:lstStyle/>
        <a:p>
          <a:r>
            <a:rPr lang="en-US" dirty="0">
              <a:solidFill>
                <a:srgbClr val="000000"/>
              </a:solidFill>
            </a:rPr>
            <a:t>Delivering multi-source, high-density ground test stimulators</a:t>
          </a:r>
          <a:endParaRPr lang="en-US" dirty="0"/>
        </a:p>
      </dgm:t>
    </dgm:pt>
    <dgm:pt modelId="{C4927C11-D66A-403B-BA2D-494EEDDFBB12}" type="parTrans" cxnId="{233AD9DC-4BB5-4A9D-BF42-0E185865A791}">
      <dgm:prSet/>
      <dgm:spPr/>
      <dgm:t>
        <a:bodyPr/>
        <a:lstStyle/>
        <a:p>
          <a:endParaRPr lang="en-US"/>
        </a:p>
      </dgm:t>
    </dgm:pt>
    <dgm:pt modelId="{49467EA6-E138-44FB-870D-3A3B6BD3EB53}" type="sibTrans" cxnId="{233AD9DC-4BB5-4A9D-BF42-0E185865A791}">
      <dgm:prSet/>
      <dgm:spPr/>
      <dgm:t>
        <a:bodyPr/>
        <a:lstStyle/>
        <a:p>
          <a:endParaRPr lang="en-US"/>
        </a:p>
      </dgm:t>
    </dgm:pt>
    <dgm:pt modelId="{879783C1-6FE4-40BC-BB1B-D17F2EF92003}">
      <dgm:prSet/>
      <dgm:spPr/>
      <dgm:t>
        <a:bodyPr anchor="ctr" anchorCtr="0"/>
        <a:lstStyle/>
        <a:p>
          <a:r>
            <a:rPr lang="en-US" dirty="0">
              <a:solidFill>
                <a:srgbClr val="000000"/>
              </a:solidFill>
            </a:rPr>
            <a:t>Developing safety and risk analysis tools for cognitive software assessments</a:t>
          </a:r>
          <a:endParaRPr lang="en-US" dirty="0"/>
        </a:p>
      </dgm:t>
    </dgm:pt>
    <dgm:pt modelId="{1AFAF3F6-9791-4BBA-9C12-2F38118EBE67}" type="parTrans" cxnId="{CB42002B-D650-49D8-9345-B47296DB16A1}">
      <dgm:prSet/>
      <dgm:spPr/>
      <dgm:t>
        <a:bodyPr/>
        <a:lstStyle/>
        <a:p>
          <a:endParaRPr lang="en-US"/>
        </a:p>
      </dgm:t>
    </dgm:pt>
    <dgm:pt modelId="{81C5C4E8-1A79-498B-B297-E90E98C5D7AE}" type="sibTrans" cxnId="{CB42002B-D650-49D8-9345-B47296DB16A1}">
      <dgm:prSet/>
      <dgm:spPr/>
      <dgm:t>
        <a:bodyPr/>
        <a:lstStyle/>
        <a:p>
          <a:endParaRPr lang="en-US"/>
        </a:p>
      </dgm:t>
    </dgm:pt>
    <dgm:pt modelId="{D6B5DCBA-5274-4DDA-8438-8A5415A7B55C}">
      <dgm:prSet/>
      <dgm:spPr/>
      <dgm:t>
        <a:bodyPr anchor="ctr" anchorCtr="0"/>
        <a:lstStyle/>
        <a:p>
          <a:r>
            <a:rPr lang="en-US" dirty="0"/>
            <a:t>Expanding open-air range threat systems</a:t>
          </a:r>
        </a:p>
      </dgm:t>
    </dgm:pt>
    <dgm:pt modelId="{5441C019-0A27-45CD-AFAA-175C753C5FB8}" type="parTrans" cxnId="{13ED7E40-3BCC-4A41-AEF0-8C6F4FF171BC}">
      <dgm:prSet/>
      <dgm:spPr/>
      <dgm:t>
        <a:bodyPr/>
        <a:lstStyle/>
        <a:p>
          <a:endParaRPr lang="en-US"/>
        </a:p>
      </dgm:t>
    </dgm:pt>
    <dgm:pt modelId="{8E79C00B-009E-40ED-9881-FEC8D8577AB1}" type="sibTrans" cxnId="{13ED7E40-3BCC-4A41-AEF0-8C6F4FF171BC}">
      <dgm:prSet/>
      <dgm:spPr/>
      <dgm:t>
        <a:bodyPr/>
        <a:lstStyle/>
        <a:p>
          <a:endParaRPr lang="en-US"/>
        </a:p>
      </dgm:t>
    </dgm:pt>
    <dgm:pt modelId="{E54219A4-8DAE-47C8-8AC3-4A1DB7DD61D7}">
      <dgm:prSet/>
      <dgm:spPr/>
      <dgm:t>
        <a:bodyPr anchor="ctr" anchorCtr="0"/>
        <a:lstStyle/>
        <a:p>
          <a:r>
            <a:rPr lang="en-US" dirty="0"/>
            <a:t>Prototyping digital engineering tools on a cloud computing environment</a:t>
          </a:r>
        </a:p>
      </dgm:t>
    </dgm:pt>
    <dgm:pt modelId="{3810CB1F-318C-43E9-98AF-C8A15B6A29E4}" type="parTrans" cxnId="{B96B0518-9997-423D-96EC-2CD3E019ACCB}">
      <dgm:prSet/>
      <dgm:spPr/>
      <dgm:t>
        <a:bodyPr/>
        <a:lstStyle/>
        <a:p>
          <a:endParaRPr lang="en-US"/>
        </a:p>
      </dgm:t>
    </dgm:pt>
    <dgm:pt modelId="{1D5A5E20-EC88-4CCC-A026-0306BA02F76D}" type="sibTrans" cxnId="{B96B0518-9997-423D-96EC-2CD3E019ACCB}">
      <dgm:prSet/>
      <dgm:spPr/>
      <dgm:t>
        <a:bodyPr/>
        <a:lstStyle/>
        <a:p>
          <a:endParaRPr lang="en-US"/>
        </a:p>
      </dgm:t>
    </dgm:pt>
    <dgm:pt modelId="{C6C8BD3D-BA68-4170-B81F-F3FF868E56F6}" type="pres">
      <dgm:prSet presAssocID="{3FEAB46A-C5A9-4281-ACDA-EBA66781AE69}" presName="Name0" presStyleCnt="0">
        <dgm:presLayoutVars>
          <dgm:dir/>
          <dgm:animLvl val="lvl"/>
          <dgm:resizeHandles/>
        </dgm:presLayoutVars>
      </dgm:prSet>
      <dgm:spPr/>
    </dgm:pt>
    <dgm:pt modelId="{CEDCB548-7941-44B3-A595-9F1A14DA797F}" type="pres">
      <dgm:prSet presAssocID="{1E84BEF4-2738-41BA-99A1-B4DBA92691C3}" presName="linNode" presStyleCnt="0"/>
      <dgm:spPr/>
    </dgm:pt>
    <dgm:pt modelId="{2998B897-DCB3-41F1-816B-79B3A6FB019F}" type="pres">
      <dgm:prSet presAssocID="{1E84BEF4-2738-41BA-99A1-B4DBA92691C3}" presName="parentShp" presStyleLbl="node1" presStyleIdx="0" presStyleCnt="5">
        <dgm:presLayoutVars>
          <dgm:bulletEnabled val="1"/>
        </dgm:presLayoutVars>
      </dgm:prSet>
      <dgm:spPr/>
    </dgm:pt>
    <dgm:pt modelId="{01C8A9A9-0099-4B65-8F68-C76C38EAB372}" type="pres">
      <dgm:prSet presAssocID="{1E84BEF4-2738-41BA-99A1-B4DBA92691C3}" presName="childShp" presStyleLbl="bgAccFollowNode1" presStyleIdx="0" presStyleCnt="5" custScaleX="112306">
        <dgm:presLayoutVars>
          <dgm:bulletEnabled val="1"/>
        </dgm:presLayoutVars>
      </dgm:prSet>
      <dgm:spPr/>
    </dgm:pt>
    <dgm:pt modelId="{48DA0743-5FFC-407E-90EB-AF78D8FBB693}" type="pres">
      <dgm:prSet presAssocID="{FE9855D8-D68E-4F92-AD7F-76E9760AA45D}" presName="spacing" presStyleCnt="0"/>
      <dgm:spPr/>
    </dgm:pt>
    <dgm:pt modelId="{8055D288-1A72-4F66-BBB1-1F6772F96F6F}" type="pres">
      <dgm:prSet presAssocID="{84AE0E23-2F82-4F9F-9828-BDE4696DAE6A}" presName="linNode" presStyleCnt="0"/>
      <dgm:spPr/>
    </dgm:pt>
    <dgm:pt modelId="{53D7A45C-A706-4813-8276-19E8A6EA1E7C}" type="pres">
      <dgm:prSet presAssocID="{84AE0E23-2F82-4F9F-9828-BDE4696DAE6A}" presName="parentShp" presStyleLbl="node1" presStyleIdx="1" presStyleCnt="5">
        <dgm:presLayoutVars>
          <dgm:bulletEnabled val="1"/>
        </dgm:presLayoutVars>
      </dgm:prSet>
      <dgm:spPr/>
    </dgm:pt>
    <dgm:pt modelId="{2CB8FD3A-7820-4A9D-B408-C46070A51892}" type="pres">
      <dgm:prSet presAssocID="{84AE0E23-2F82-4F9F-9828-BDE4696DAE6A}" presName="childShp" presStyleLbl="bgAccFollowNode1" presStyleIdx="1" presStyleCnt="5" custScaleX="113139">
        <dgm:presLayoutVars>
          <dgm:bulletEnabled val="1"/>
        </dgm:presLayoutVars>
      </dgm:prSet>
      <dgm:spPr/>
    </dgm:pt>
    <dgm:pt modelId="{7B503294-DE03-4D0A-9C0C-95E5CBAF35EA}" type="pres">
      <dgm:prSet presAssocID="{11482632-6CC2-48E8-B5A4-EA2D7EDA9F34}" presName="spacing" presStyleCnt="0"/>
      <dgm:spPr/>
    </dgm:pt>
    <dgm:pt modelId="{3B29B389-CC24-470D-9313-C655B34521FE}" type="pres">
      <dgm:prSet presAssocID="{3C73C718-D313-4336-AD91-3A093575F4C0}" presName="linNode" presStyleCnt="0"/>
      <dgm:spPr/>
    </dgm:pt>
    <dgm:pt modelId="{2125FE00-1F5E-49B0-BA2A-C86AF0D754B8}" type="pres">
      <dgm:prSet presAssocID="{3C73C718-D313-4336-AD91-3A093575F4C0}" presName="parentShp" presStyleLbl="node1" presStyleIdx="2" presStyleCnt="5">
        <dgm:presLayoutVars>
          <dgm:bulletEnabled val="1"/>
        </dgm:presLayoutVars>
      </dgm:prSet>
      <dgm:spPr/>
    </dgm:pt>
    <dgm:pt modelId="{B0C992EB-4D9A-4201-ABC3-F1B6927589F5}" type="pres">
      <dgm:prSet presAssocID="{3C73C718-D313-4336-AD91-3A093575F4C0}" presName="childShp" presStyleLbl="bgAccFollowNode1" presStyleIdx="2" presStyleCnt="5" custScaleX="113379">
        <dgm:presLayoutVars>
          <dgm:bulletEnabled val="1"/>
        </dgm:presLayoutVars>
      </dgm:prSet>
      <dgm:spPr/>
    </dgm:pt>
    <dgm:pt modelId="{EF65DF62-060D-4E8B-B11F-71008871A037}" type="pres">
      <dgm:prSet presAssocID="{14D48F87-FD33-488C-9BA8-79B535FE84CF}" presName="spacing" presStyleCnt="0"/>
      <dgm:spPr/>
    </dgm:pt>
    <dgm:pt modelId="{7EBB5C1E-F8D0-42ED-A2CA-0BF38A68102C}" type="pres">
      <dgm:prSet presAssocID="{85CC3C3C-0FB5-4CD6-8D05-D9E52CD78CE4}" presName="linNode" presStyleCnt="0"/>
      <dgm:spPr/>
    </dgm:pt>
    <dgm:pt modelId="{5A498110-4184-44FF-AC49-297E097A8568}" type="pres">
      <dgm:prSet presAssocID="{85CC3C3C-0FB5-4CD6-8D05-D9E52CD78CE4}" presName="parentShp" presStyleLbl="node1" presStyleIdx="3" presStyleCnt="5">
        <dgm:presLayoutVars>
          <dgm:bulletEnabled val="1"/>
        </dgm:presLayoutVars>
      </dgm:prSet>
      <dgm:spPr/>
    </dgm:pt>
    <dgm:pt modelId="{43383717-53B3-42BE-A1B4-388DC324E497}" type="pres">
      <dgm:prSet presAssocID="{85CC3C3C-0FB5-4CD6-8D05-D9E52CD78CE4}" presName="childShp" presStyleLbl="bgAccFollowNode1" presStyleIdx="3" presStyleCnt="5" custScaleX="111836" custLinFactNeighborX="59">
        <dgm:presLayoutVars>
          <dgm:bulletEnabled val="1"/>
        </dgm:presLayoutVars>
      </dgm:prSet>
      <dgm:spPr/>
    </dgm:pt>
    <dgm:pt modelId="{975436E3-7997-417B-BB41-6F153DC9AE84}" type="pres">
      <dgm:prSet presAssocID="{73513962-06ED-412C-A8F6-1978652DA333}" presName="spacing" presStyleCnt="0"/>
      <dgm:spPr/>
    </dgm:pt>
    <dgm:pt modelId="{96198890-7E0E-42F9-A4B3-DFF0B83FBC6F}" type="pres">
      <dgm:prSet presAssocID="{341F536D-5AAE-455F-89C4-C1E986DC5CE0}" presName="linNode" presStyleCnt="0"/>
      <dgm:spPr/>
    </dgm:pt>
    <dgm:pt modelId="{07E99CC9-1116-4ECC-B010-11866FF07DCE}" type="pres">
      <dgm:prSet presAssocID="{341F536D-5AAE-455F-89C4-C1E986DC5CE0}" presName="parentShp" presStyleLbl="node1" presStyleIdx="4" presStyleCnt="5">
        <dgm:presLayoutVars>
          <dgm:bulletEnabled val="1"/>
        </dgm:presLayoutVars>
      </dgm:prSet>
      <dgm:spPr/>
    </dgm:pt>
    <dgm:pt modelId="{6B20A26D-BCCB-4D33-AC3E-DE4A2E4C3E4A}" type="pres">
      <dgm:prSet presAssocID="{341F536D-5AAE-455F-89C4-C1E986DC5CE0}" presName="childShp" presStyleLbl="bgAccFollowNode1" presStyleIdx="4" presStyleCnt="5" custScaleX="111699" custLinFactNeighborY="185">
        <dgm:presLayoutVars>
          <dgm:bulletEnabled val="1"/>
        </dgm:presLayoutVars>
      </dgm:prSet>
      <dgm:spPr/>
    </dgm:pt>
  </dgm:ptLst>
  <dgm:cxnLst>
    <dgm:cxn modelId="{5B01D503-8A07-4422-A32D-598B9576C794}" type="presOf" srcId="{BF2381C6-D3EE-4A13-B0C9-D00C63AD98CC}" destId="{2CB8FD3A-7820-4A9D-B408-C46070A51892}" srcOrd="0" destOrd="0" presId="urn:microsoft.com/office/officeart/2005/8/layout/vList6"/>
    <dgm:cxn modelId="{38147E05-8B50-4611-868A-FDE9A3D7922C}" srcId="{3FEAB46A-C5A9-4281-ACDA-EBA66781AE69}" destId="{341F536D-5AAE-455F-89C4-C1E986DC5CE0}" srcOrd="4" destOrd="0" parTransId="{21A68835-B564-4661-95E4-1B9E62550BC4}" sibTransId="{E18BC663-1EC1-4177-AEA7-FB926D45C3B2}"/>
    <dgm:cxn modelId="{3094A30D-DFD2-448F-9448-0B4A9F1933DD}" srcId="{3FEAB46A-C5A9-4281-ACDA-EBA66781AE69}" destId="{3C73C718-D313-4336-AD91-3A093575F4C0}" srcOrd="2" destOrd="0" parTransId="{C36CA6F6-C211-45F4-8B35-51BE22813745}" sibTransId="{14D48F87-FD33-488C-9BA8-79B535FE84CF}"/>
    <dgm:cxn modelId="{F645F714-F4ED-48D8-A626-C1CCD5AC5E87}" srcId="{1E84BEF4-2738-41BA-99A1-B4DBA92691C3}" destId="{CD519289-AE4D-4EAB-9ED0-6092210E682E}" srcOrd="1" destOrd="0" parTransId="{93B9D3FF-0D22-484E-A0DB-B0EAA435997D}" sibTransId="{20B2FD8A-1BF7-4AB8-9139-51A130395749}"/>
    <dgm:cxn modelId="{B96B0518-9997-423D-96EC-2CD3E019ACCB}" srcId="{341F536D-5AAE-455F-89C4-C1E986DC5CE0}" destId="{E54219A4-8DAE-47C8-8AC3-4A1DB7DD61D7}" srcOrd="1" destOrd="0" parTransId="{3810CB1F-318C-43E9-98AF-C8A15B6A29E4}" sibTransId="{1D5A5E20-EC88-4CCC-A026-0306BA02F76D}"/>
    <dgm:cxn modelId="{A0B68828-4EB9-40E0-A1D2-147A63529933}" type="presOf" srcId="{879783C1-6FE4-40BC-BB1B-D17F2EF92003}" destId="{6B20A26D-BCCB-4D33-AC3E-DE4A2E4C3E4A}" srcOrd="0" destOrd="0" presId="urn:microsoft.com/office/officeart/2005/8/layout/vList6"/>
    <dgm:cxn modelId="{CB42002B-D650-49D8-9345-B47296DB16A1}" srcId="{341F536D-5AAE-455F-89C4-C1E986DC5CE0}" destId="{879783C1-6FE4-40BC-BB1B-D17F2EF92003}" srcOrd="0" destOrd="0" parTransId="{1AFAF3F6-9791-4BBA-9C12-2F38118EBE67}" sibTransId="{81C5C4E8-1A79-498B-B297-E90E98C5D7AE}"/>
    <dgm:cxn modelId="{1D65982C-458E-409B-90BF-D4A249ABFADB}" type="presOf" srcId="{56ED3AB3-2586-4136-915D-4382A1F2AF56}" destId="{01C8A9A9-0099-4B65-8F68-C76C38EAB372}" srcOrd="0" destOrd="0" presId="urn:microsoft.com/office/officeart/2005/8/layout/vList6"/>
    <dgm:cxn modelId="{07AE8F2F-AFBB-40A2-9B7C-C64848576638}" type="presOf" srcId="{84AE0E23-2F82-4F9F-9828-BDE4696DAE6A}" destId="{53D7A45C-A706-4813-8276-19E8A6EA1E7C}" srcOrd="0" destOrd="0" presId="urn:microsoft.com/office/officeart/2005/8/layout/vList6"/>
    <dgm:cxn modelId="{28E4CF2F-302F-4A7A-8468-9276F199FA64}" srcId="{3FEAB46A-C5A9-4281-ACDA-EBA66781AE69}" destId="{84AE0E23-2F82-4F9F-9828-BDE4696DAE6A}" srcOrd="1" destOrd="0" parTransId="{8064546B-00EF-42DF-9D75-E9D82D18F94B}" sibTransId="{11482632-6CC2-48E8-B5A4-EA2D7EDA9F34}"/>
    <dgm:cxn modelId="{86653839-1B58-49FF-AAC0-012F12EAC4BC}" srcId="{3FEAB46A-C5A9-4281-ACDA-EBA66781AE69}" destId="{85CC3C3C-0FB5-4CD6-8D05-D9E52CD78CE4}" srcOrd="3" destOrd="0" parTransId="{82FDAAF5-A012-4D2E-8F58-8CC88B5512F3}" sibTransId="{73513962-06ED-412C-A8F6-1978652DA333}"/>
    <dgm:cxn modelId="{122B3640-B91D-40BA-AE65-CCCC15944C6B}" type="presOf" srcId="{D6B5DCBA-5274-4DDA-8438-8A5415A7B55C}" destId="{43383717-53B3-42BE-A1B4-388DC324E497}" srcOrd="0" destOrd="1" presId="urn:microsoft.com/office/officeart/2005/8/layout/vList6"/>
    <dgm:cxn modelId="{13ED7E40-3BCC-4A41-AEF0-8C6F4FF171BC}" srcId="{85CC3C3C-0FB5-4CD6-8D05-D9E52CD78CE4}" destId="{D6B5DCBA-5274-4DDA-8438-8A5415A7B55C}" srcOrd="1" destOrd="0" parTransId="{5441C019-0A27-45CD-AFAA-175C753C5FB8}" sibTransId="{8E79C00B-009E-40ED-9881-FEC8D8577AB1}"/>
    <dgm:cxn modelId="{EEE5C549-4B62-496F-8FAF-8B2D938E60C8}" type="presOf" srcId="{940EA4E5-4CEA-4693-8522-FCA0E5D75FEE}" destId="{2CB8FD3A-7820-4A9D-B408-C46070A51892}" srcOrd="0" destOrd="1" presId="urn:microsoft.com/office/officeart/2005/8/layout/vList6"/>
    <dgm:cxn modelId="{4667EE6B-7281-4754-A8E5-08B71E4C82F6}" type="presOf" srcId="{8F5F2296-C5D7-4185-9959-820EC43E80F3}" destId="{B0C992EB-4D9A-4201-ABC3-F1B6927589F5}" srcOrd="0" destOrd="0" presId="urn:microsoft.com/office/officeart/2005/8/layout/vList6"/>
    <dgm:cxn modelId="{DE953F7B-64E7-42F6-BF00-4866122509EF}" type="presOf" srcId="{1E84BEF4-2738-41BA-99A1-B4DBA92691C3}" destId="{2998B897-DCB3-41F1-816B-79B3A6FB019F}" srcOrd="0" destOrd="0" presId="urn:microsoft.com/office/officeart/2005/8/layout/vList6"/>
    <dgm:cxn modelId="{1BE78A7C-A755-4B31-9CFE-58F2C2764F2C}" type="presOf" srcId="{3C73C718-D313-4336-AD91-3A093575F4C0}" destId="{2125FE00-1F5E-49B0-BA2A-C86AF0D754B8}" srcOrd="0" destOrd="0" presId="urn:microsoft.com/office/officeart/2005/8/layout/vList6"/>
    <dgm:cxn modelId="{7ED0548D-7C40-406E-A13E-AC210534A481}" type="presOf" srcId="{3FEAB46A-C5A9-4281-ACDA-EBA66781AE69}" destId="{C6C8BD3D-BA68-4170-B81F-F3FF868E56F6}" srcOrd="0" destOrd="0" presId="urn:microsoft.com/office/officeart/2005/8/layout/vList6"/>
    <dgm:cxn modelId="{59D20195-0A8B-4136-A807-DA24A664CF95}" type="presOf" srcId="{CD519289-AE4D-4EAB-9ED0-6092210E682E}" destId="{01C8A9A9-0099-4B65-8F68-C76C38EAB372}" srcOrd="0" destOrd="1" presId="urn:microsoft.com/office/officeart/2005/8/layout/vList6"/>
    <dgm:cxn modelId="{2036BAA0-5DCC-4A98-8584-43B8F5469B02}" srcId="{3FEAB46A-C5A9-4281-ACDA-EBA66781AE69}" destId="{1E84BEF4-2738-41BA-99A1-B4DBA92691C3}" srcOrd="0" destOrd="0" parTransId="{B459C774-457F-4564-BEA7-6EA4A1FD3822}" sibTransId="{FE9855D8-D68E-4F92-AD7F-76E9760AA45D}"/>
    <dgm:cxn modelId="{006A8ACE-9797-4F16-8FFE-AC30D6E35C24}" type="presOf" srcId="{E54219A4-8DAE-47C8-8AC3-4A1DB7DD61D7}" destId="{6B20A26D-BCCB-4D33-AC3E-DE4A2E4C3E4A}" srcOrd="0" destOrd="1" presId="urn:microsoft.com/office/officeart/2005/8/layout/vList6"/>
    <dgm:cxn modelId="{D60D71D2-4BB7-4C82-A499-28FB7D270347}" type="presOf" srcId="{0F51CD43-682F-44ED-BA2A-85EE0FC6BEEA}" destId="{43383717-53B3-42BE-A1B4-388DC324E497}" srcOrd="0" destOrd="0" presId="urn:microsoft.com/office/officeart/2005/8/layout/vList6"/>
    <dgm:cxn modelId="{004A7FD2-7F0D-4DAD-B8AF-8AE117E93A37}" srcId="{1E84BEF4-2738-41BA-99A1-B4DBA92691C3}" destId="{56ED3AB3-2586-4136-915D-4382A1F2AF56}" srcOrd="0" destOrd="0" parTransId="{759F5E07-70FE-49CD-B0D1-68E864B2F3DC}" sibTransId="{AFDABD6A-5C75-4131-9431-9192C878F76A}"/>
    <dgm:cxn modelId="{871CA5D5-1660-4147-8AA4-16D1338B3072}" type="presOf" srcId="{341F536D-5AAE-455F-89C4-C1E986DC5CE0}" destId="{07E99CC9-1116-4ECC-B010-11866FF07DCE}" srcOrd="0" destOrd="0" presId="urn:microsoft.com/office/officeart/2005/8/layout/vList6"/>
    <dgm:cxn modelId="{758E16DA-F86F-4930-8036-536BFDBD2C9D}" type="presOf" srcId="{85CC3C3C-0FB5-4CD6-8D05-D9E52CD78CE4}" destId="{5A498110-4184-44FF-AC49-297E097A8568}" srcOrd="0" destOrd="0" presId="urn:microsoft.com/office/officeart/2005/8/layout/vList6"/>
    <dgm:cxn modelId="{233AD9DC-4BB5-4A9D-BF42-0E185865A791}" srcId="{85CC3C3C-0FB5-4CD6-8D05-D9E52CD78CE4}" destId="{0F51CD43-682F-44ED-BA2A-85EE0FC6BEEA}" srcOrd="0" destOrd="0" parTransId="{C4927C11-D66A-403B-BA2D-494EEDDFBB12}" sibTransId="{49467EA6-E138-44FB-870D-3A3B6BD3EB53}"/>
    <dgm:cxn modelId="{697553E8-0B96-4F0C-8FB9-1153AC5ACD71}" srcId="{3C73C718-D313-4336-AD91-3A093575F4C0}" destId="{8F5F2296-C5D7-4185-9959-820EC43E80F3}" srcOrd="0" destOrd="0" parTransId="{5C0CE2EF-40B4-4A67-8E0E-B5505128C62C}" sibTransId="{0C1D2928-BE61-4144-A789-43C1A6572151}"/>
    <dgm:cxn modelId="{E529D9EC-F3D3-4450-8095-D067963645EA}" srcId="{84AE0E23-2F82-4F9F-9828-BDE4696DAE6A}" destId="{BF2381C6-D3EE-4A13-B0C9-D00C63AD98CC}" srcOrd="0" destOrd="0" parTransId="{34EA7349-7DEF-49A3-9161-2218B332A4DC}" sibTransId="{092FBFD7-2223-4C1B-B857-154A8ADD3596}"/>
    <dgm:cxn modelId="{36895FF0-6EF2-4C78-920C-3165A88490D0}" srcId="{84AE0E23-2F82-4F9F-9828-BDE4696DAE6A}" destId="{940EA4E5-4CEA-4693-8522-FCA0E5D75FEE}" srcOrd="1" destOrd="0" parTransId="{847EB72F-12BC-44A3-927C-1D410DD5E971}" sibTransId="{14CB8D76-5EC8-4B77-B147-3B6A7BFDCDDF}"/>
    <dgm:cxn modelId="{37C5D9E2-1A09-4433-94FB-A4CC9087FFB4}" type="presParOf" srcId="{C6C8BD3D-BA68-4170-B81F-F3FF868E56F6}" destId="{CEDCB548-7941-44B3-A595-9F1A14DA797F}" srcOrd="0" destOrd="0" presId="urn:microsoft.com/office/officeart/2005/8/layout/vList6"/>
    <dgm:cxn modelId="{F5A8987B-3684-44BC-A858-AE223D794EC4}" type="presParOf" srcId="{CEDCB548-7941-44B3-A595-9F1A14DA797F}" destId="{2998B897-DCB3-41F1-816B-79B3A6FB019F}" srcOrd="0" destOrd="0" presId="urn:microsoft.com/office/officeart/2005/8/layout/vList6"/>
    <dgm:cxn modelId="{C30EA3AC-7CDF-449C-8A8A-D5DD89BD7343}" type="presParOf" srcId="{CEDCB548-7941-44B3-A595-9F1A14DA797F}" destId="{01C8A9A9-0099-4B65-8F68-C76C38EAB372}" srcOrd="1" destOrd="0" presId="urn:microsoft.com/office/officeart/2005/8/layout/vList6"/>
    <dgm:cxn modelId="{87D2350D-A4EA-488F-AA3C-3155C40E0A4D}" type="presParOf" srcId="{C6C8BD3D-BA68-4170-B81F-F3FF868E56F6}" destId="{48DA0743-5FFC-407E-90EB-AF78D8FBB693}" srcOrd="1" destOrd="0" presId="urn:microsoft.com/office/officeart/2005/8/layout/vList6"/>
    <dgm:cxn modelId="{2C14CC3D-A226-4348-B90A-0CE0DD0E0886}" type="presParOf" srcId="{C6C8BD3D-BA68-4170-B81F-F3FF868E56F6}" destId="{8055D288-1A72-4F66-BBB1-1F6772F96F6F}" srcOrd="2" destOrd="0" presId="urn:microsoft.com/office/officeart/2005/8/layout/vList6"/>
    <dgm:cxn modelId="{2C5CB2C9-4F4D-4622-82DA-2BD96328D177}" type="presParOf" srcId="{8055D288-1A72-4F66-BBB1-1F6772F96F6F}" destId="{53D7A45C-A706-4813-8276-19E8A6EA1E7C}" srcOrd="0" destOrd="0" presId="urn:microsoft.com/office/officeart/2005/8/layout/vList6"/>
    <dgm:cxn modelId="{E48401D2-BDF4-45EE-A4B8-1011569373D9}" type="presParOf" srcId="{8055D288-1A72-4F66-BBB1-1F6772F96F6F}" destId="{2CB8FD3A-7820-4A9D-B408-C46070A51892}" srcOrd="1" destOrd="0" presId="urn:microsoft.com/office/officeart/2005/8/layout/vList6"/>
    <dgm:cxn modelId="{1300D161-02CA-4087-9EDF-B6D80364E5B8}" type="presParOf" srcId="{C6C8BD3D-BA68-4170-B81F-F3FF868E56F6}" destId="{7B503294-DE03-4D0A-9C0C-95E5CBAF35EA}" srcOrd="3" destOrd="0" presId="urn:microsoft.com/office/officeart/2005/8/layout/vList6"/>
    <dgm:cxn modelId="{4F00361D-DB21-42D9-80BD-AC2BD2F8408A}" type="presParOf" srcId="{C6C8BD3D-BA68-4170-B81F-F3FF868E56F6}" destId="{3B29B389-CC24-470D-9313-C655B34521FE}" srcOrd="4" destOrd="0" presId="urn:microsoft.com/office/officeart/2005/8/layout/vList6"/>
    <dgm:cxn modelId="{F935FA0C-F4E2-46F9-AEE0-E37C53391207}" type="presParOf" srcId="{3B29B389-CC24-470D-9313-C655B34521FE}" destId="{2125FE00-1F5E-49B0-BA2A-C86AF0D754B8}" srcOrd="0" destOrd="0" presId="urn:microsoft.com/office/officeart/2005/8/layout/vList6"/>
    <dgm:cxn modelId="{391E028B-E192-4A6F-91F7-3F8795D870D9}" type="presParOf" srcId="{3B29B389-CC24-470D-9313-C655B34521FE}" destId="{B0C992EB-4D9A-4201-ABC3-F1B6927589F5}" srcOrd="1" destOrd="0" presId="urn:microsoft.com/office/officeart/2005/8/layout/vList6"/>
    <dgm:cxn modelId="{0B4BF14F-C9B1-4048-92B6-F35BDA4023BC}" type="presParOf" srcId="{C6C8BD3D-BA68-4170-B81F-F3FF868E56F6}" destId="{EF65DF62-060D-4E8B-B11F-71008871A037}" srcOrd="5" destOrd="0" presId="urn:microsoft.com/office/officeart/2005/8/layout/vList6"/>
    <dgm:cxn modelId="{301CF5D7-CBED-477A-A48D-194E21441454}" type="presParOf" srcId="{C6C8BD3D-BA68-4170-B81F-F3FF868E56F6}" destId="{7EBB5C1E-F8D0-42ED-A2CA-0BF38A68102C}" srcOrd="6" destOrd="0" presId="urn:microsoft.com/office/officeart/2005/8/layout/vList6"/>
    <dgm:cxn modelId="{2F620FE5-FD93-41BD-BD85-AF937CAAF611}" type="presParOf" srcId="{7EBB5C1E-F8D0-42ED-A2CA-0BF38A68102C}" destId="{5A498110-4184-44FF-AC49-297E097A8568}" srcOrd="0" destOrd="0" presId="urn:microsoft.com/office/officeart/2005/8/layout/vList6"/>
    <dgm:cxn modelId="{82FDB28A-A2A0-4139-B4C2-19F07A9ACDE3}" type="presParOf" srcId="{7EBB5C1E-F8D0-42ED-A2CA-0BF38A68102C}" destId="{43383717-53B3-42BE-A1B4-388DC324E497}" srcOrd="1" destOrd="0" presId="urn:microsoft.com/office/officeart/2005/8/layout/vList6"/>
    <dgm:cxn modelId="{4FB790AB-1005-41B1-B2C3-2262A605DA43}" type="presParOf" srcId="{C6C8BD3D-BA68-4170-B81F-F3FF868E56F6}" destId="{975436E3-7997-417B-BB41-6F153DC9AE84}" srcOrd="7" destOrd="0" presId="urn:microsoft.com/office/officeart/2005/8/layout/vList6"/>
    <dgm:cxn modelId="{BB7E2BA6-8794-48E8-8329-8EEC6C95658A}" type="presParOf" srcId="{C6C8BD3D-BA68-4170-B81F-F3FF868E56F6}" destId="{96198890-7E0E-42F9-A4B3-DFF0B83FBC6F}" srcOrd="8" destOrd="0" presId="urn:microsoft.com/office/officeart/2005/8/layout/vList6"/>
    <dgm:cxn modelId="{A5AFC276-E67C-4745-B985-FCE2FB7047D8}" type="presParOf" srcId="{96198890-7E0E-42F9-A4B3-DFF0B83FBC6F}" destId="{07E99CC9-1116-4ECC-B010-11866FF07DCE}" srcOrd="0" destOrd="0" presId="urn:microsoft.com/office/officeart/2005/8/layout/vList6"/>
    <dgm:cxn modelId="{0E80A411-2AEF-440A-A37E-B66A1DFA3C44}" type="presParOf" srcId="{96198890-7E0E-42F9-A4B3-DFF0B83FBC6F}" destId="{6B20A26D-BCCB-4D33-AC3E-DE4A2E4C3E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8A9A9-0099-4B65-8F68-C76C38EAB372}">
      <dsp:nvSpPr>
        <dsp:cNvPr id="0" name=""/>
        <dsp:cNvSpPr/>
      </dsp:nvSpPr>
      <dsp:spPr>
        <a:xfrm>
          <a:off x="3364373" y="1389"/>
          <a:ext cx="5662878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Improving ground test facilities for true flight temperatures and conditions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Developing </a:t>
          </a:r>
          <a:r>
            <a:rPr lang="en-US" sz="1300" kern="1200" dirty="0" err="1">
              <a:solidFill>
                <a:srgbClr val="000000"/>
              </a:solidFill>
            </a:rPr>
            <a:t>SkyRange</a:t>
          </a:r>
          <a:r>
            <a:rPr lang="en-US" sz="1300" kern="1200" dirty="0">
              <a:solidFill>
                <a:srgbClr val="000000"/>
              </a:solidFill>
            </a:rPr>
            <a:t> (instrumented UAVs); additional long-range corridors</a:t>
          </a:r>
        </a:p>
      </dsp:txBody>
      <dsp:txXfrm>
        <a:off x="3364373" y="95399"/>
        <a:ext cx="5380849" cy="564058"/>
      </dsp:txXfrm>
    </dsp:sp>
    <dsp:sp modelId="{2998B897-DCB3-41F1-816B-79B3A6FB019F}">
      <dsp:nvSpPr>
        <dsp:cNvPr id="0" name=""/>
        <dsp:cNvSpPr/>
      </dsp:nvSpPr>
      <dsp:spPr>
        <a:xfrm>
          <a:off x="2796" y="1389"/>
          <a:ext cx="3361576" cy="7520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Hypersonics </a:t>
          </a:r>
        </a:p>
      </dsp:txBody>
      <dsp:txXfrm>
        <a:off x="39509" y="38102"/>
        <a:ext cx="3288150" cy="678652"/>
      </dsp:txXfrm>
    </dsp:sp>
    <dsp:sp modelId="{2CB8FD3A-7820-4A9D-B408-C46070A51892}">
      <dsp:nvSpPr>
        <dsp:cNvPr id="0" name=""/>
        <dsp:cNvSpPr/>
      </dsp:nvSpPr>
      <dsp:spPr>
        <a:xfrm>
          <a:off x="3348289" y="828675"/>
          <a:ext cx="5680936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Establishing a Special Use Space Range (SUSR) over White Sands &amp; Point </a:t>
          </a:r>
          <a:r>
            <a:rPr lang="en-US" sz="1300" kern="1200" dirty="0" err="1">
              <a:solidFill>
                <a:srgbClr val="000000"/>
              </a:solidFill>
            </a:rPr>
            <a:t>Mugu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Developing HEL and HPM mobile diagnostics suites</a:t>
          </a:r>
        </a:p>
      </dsp:txBody>
      <dsp:txXfrm>
        <a:off x="3348289" y="922685"/>
        <a:ext cx="5398907" cy="564058"/>
      </dsp:txXfrm>
    </dsp:sp>
    <dsp:sp modelId="{53D7A45C-A706-4813-8276-19E8A6EA1E7C}">
      <dsp:nvSpPr>
        <dsp:cNvPr id="0" name=""/>
        <dsp:cNvSpPr/>
      </dsp:nvSpPr>
      <dsp:spPr>
        <a:xfrm>
          <a:off x="822" y="828675"/>
          <a:ext cx="3347467" cy="75207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Directed Energy</a:t>
          </a:r>
        </a:p>
      </dsp:txBody>
      <dsp:txXfrm>
        <a:off x="37535" y="865388"/>
        <a:ext cx="3274041" cy="678652"/>
      </dsp:txXfrm>
    </dsp:sp>
    <dsp:sp modelId="{B0C992EB-4D9A-4201-ABC3-F1B6927589F5}">
      <dsp:nvSpPr>
        <dsp:cNvPr id="0" name=""/>
        <dsp:cNvSpPr/>
      </dsp:nvSpPr>
      <dsp:spPr>
        <a:xfrm>
          <a:off x="3344735" y="1655960"/>
          <a:ext cx="5680989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Expanding the National Cyber Range Complex (NCRC) to new Service facilities (Orlando, Charleston, PAX River, Eglin, Huntsville)</a:t>
          </a:r>
          <a:endParaRPr lang="en-US" sz="1300" kern="1200" dirty="0"/>
        </a:p>
      </dsp:txBody>
      <dsp:txXfrm>
        <a:off x="3344735" y="1749970"/>
        <a:ext cx="5398960" cy="564058"/>
      </dsp:txXfrm>
    </dsp:sp>
    <dsp:sp modelId="{2125FE00-1F5E-49B0-BA2A-C86AF0D754B8}">
      <dsp:nvSpPr>
        <dsp:cNvPr id="0" name=""/>
        <dsp:cNvSpPr/>
      </dsp:nvSpPr>
      <dsp:spPr>
        <a:xfrm>
          <a:off x="4323" y="1655960"/>
          <a:ext cx="3340412" cy="7520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Cyber</a:t>
          </a:r>
        </a:p>
      </dsp:txBody>
      <dsp:txXfrm>
        <a:off x="41036" y="1692673"/>
        <a:ext cx="3266986" cy="678652"/>
      </dsp:txXfrm>
    </dsp:sp>
    <dsp:sp modelId="{43383717-53B3-42BE-A1B4-388DC324E497}">
      <dsp:nvSpPr>
        <dsp:cNvPr id="0" name=""/>
        <dsp:cNvSpPr/>
      </dsp:nvSpPr>
      <dsp:spPr>
        <a:xfrm>
          <a:off x="3373117" y="2483246"/>
          <a:ext cx="5656931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Delivering multi-source, high-density ground test stimulators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Expanding open-air range threat systems</a:t>
          </a:r>
        </a:p>
      </dsp:txBody>
      <dsp:txXfrm>
        <a:off x="3373117" y="2577256"/>
        <a:ext cx="5374902" cy="564058"/>
      </dsp:txXfrm>
    </dsp:sp>
    <dsp:sp modelId="{5A498110-4184-44FF-AC49-297E097A8568}">
      <dsp:nvSpPr>
        <dsp:cNvPr id="0" name=""/>
        <dsp:cNvSpPr/>
      </dsp:nvSpPr>
      <dsp:spPr>
        <a:xfrm>
          <a:off x="479" y="2483246"/>
          <a:ext cx="3372158" cy="75207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Electronic Warfare</a:t>
          </a:r>
        </a:p>
      </dsp:txBody>
      <dsp:txXfrm>
        <a:off x="37192" y="2519959"/>
        <a:ext cx="3298732" cy="678652"/>
      </dsp:txXfrm>
    </dsp:sp>
    <dsp:sp modelId="{6B20A26D-BCCB-4D33-AC3E-DE4A2E4C3E4A}">
      <dsp:nvSpPr>
        <dsp:cNvPr id="0" name=""/>
        <dsp:cNvSpPr/>
      </dsp:nvSpPr>
      <dsp:spPr>
        <a:xfrm>
          <a:off x="3376103" y="3311921"/>
          <a:ext cx="5650001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Developing safety and risk analysis tools for cognitive software assessments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Prototyping digital engineering tools on a cloud computing environment</a:t>
          </a:r>
        </a:p>
      </dsp:txBody>
      <dsp:txXfrm>
        <a:off x="3376103" y="3405931"/>
        <a:ext cx="5367972" cy="564058"/>
      </dsp:txXfrm>
    </dsp:sp>
    <dsp:sp modelId="{07E99CC9-1116-4ECC-B010-11866FF07DCE}">
      <dsp:nvSpPr>
        <dsp:cNvPr id="0" name=""/>
        <dsp:cNvSpPr/>
      </dsp:nvSpPr>
      <dsp:spPr>
        <a:xfrm>
          <a:off x="3944" y="3310532"/>
          <a:ext cx="3372158" cy="7520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Autonomy</a:t>
          </a:r>
        </a:p>
      </dsp:txBody>
      <dsp:txXfrm>
        <a:off x="40657" y="3347245"/>
        <a:ext cx="3298732" cy="678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2695-69AB-40A6-9F14-1366B75831B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4B09-7563-4E78-BE44-BDBA318E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9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04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1845D-0BBA-4FDB-B5C9-5392FA4050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4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1845D-0BBA-4FDB-B5C9-5392FA4050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0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059DF-3C83-4274-B8E7-251153FC8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3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3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1845D-0BBA-4FDB-B5C9-5392FA4050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3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1845D-0BBA-4FDB-B5C9-5392FA4050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4B09-7563-4E78-BE44-BDBA318E49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flying, beach, plane&#10;&#10;Description automatically generated">
            <a:extLst>
              <a:ext uri="{FF2B5EF4-FFF2-40B4-BE49-F238E27FC236}">
                <a16:creationId xmlns:a16="http://schemas.microsoft.com/office/drawing/2014/main" id="{AD98840B-27E5-FE4D-AF68-8D0522CC8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7AFAA-024F-B540-8182-2936FFB80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4154"/>
            <a:ext cx="731520" cy="731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C42FC-A992-5A45-9FE8-A495CF08B2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8165" y="184154"/>
            <a:ext cx="731520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04386-4CFC-F846-A094-7495D53E676C}"/>
              </a:ext>
            </a:extLst>
          </p:cNvPr>
          <p:cNvSpPr txBox="1"/>
          <p:nvPr userDrawn="1"/>
        </p:nvSpPr>
        <p:spPr>
          <a:xfrm>
            <a:off x="0" y="6630533"/>
            <a:ext cx="9144000" cy="215444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Distribution Statement A;</a:t>
            </a:r>
            <a:r>
              <a:rPr lang="en-US" sz="800" baseline="0" dirty="0">
                <a:solidFill>
                  <a:schemeClr val="bg1"/>
                </a:solidFill>
              </a:rPr>
              <a:t>  </a:t>
            </a:r>
            <a:r>
              <a:rPr lang="en-US" sz="800" dirty="0">
                <a:solidFill>
                  <a:schemeClr val="bg1"/>
                </a:solidFill>
              </a:rPr>
              <a:t> Approved for public release, Distribution is unlimited. Cleared 20-S-1534</a:t>
            </a:r>
          </a:p>
        </p:txBody>
      </p:sp>
    </p:spTree>
    <p:extLst>
      <p:ext uri="{BB962C8B-B14F-4D97-AF65-F5344CB8AC3E}">
        <p14:creationId xmlns:p14="http://schemas.microsoft.com/office/powerpoint/2010/main" val="15824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5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BFE8-2A47-DE46-A156-D9E3107BB28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1789-1CC9-C941-849B-FAFF09E08D5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3EC9DAB1-A557-CF45-8F59-728D86F87F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3625E9-DB60-4E46-A61F-DAA323EBB1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554"/>
            <a:ext cx="731520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913603-B50B-C849-A664-701CB4A32D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79765" y="82554"/>
            <a:ext cx="731520" cy="731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9E3656-3273-7642-90D9-BF00A35C6A47}"/>
              </a:ext>
            </a:extLst>
          </p:cNvPr>
          <p:cNvSpPr txBox="1"/>
          <p:nvPr userDrawn="1"/>
        </p:nvSpPr>
        <p:spPr>
          <a:xfrm>
            <a:off x="0" y="6630533"/>
            <a:ext cx="9144000" cy="215444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/>
                </a:solidFill>
              </a:rPr>
              <a:t>Distribution Statement A;</a:t>
            </a:r>
            <a:r>
              <a:rPr lang="en-US" sz="800" baseline="0" dirty="0">
                <a:solidFill>
                  <a:schemeClr val="bg1"/>
                </a:solidFill>
              </a:rPr>
              <a:t>  </a:t>
            </a:r>
            <a:r>
              <a:rPr lang="en-US" sz="800" dirty="0">
                <a:solidFill>
                  <a:schemeClr val="bg1"/>
                </a:solidFill>
              </a:rPr>
              <a:t> Approved for public release, Distribution is unlimited. Cleared 20-S-1534</a:t>
            </a:r>
          </a:p>
        </p:txBody>
      </p:sp>
    </p:spTree>
    <p:extLst>
      <p:ext uri="{BB962C8B-B14F-4D97-AF65-F5344CB8AC3E}">
        <p14:creationId xmlns:p14="http://schemas.microsoft.com/office/powerpoint/2010/main" val="8892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webp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sam.gov/opp/b599403306cf4557933a7a8d75d60814/vie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B510DB10-52DD-804E-9C17-CAA76A7695B1}"/>
              </a:ext>
            </a:extLst>
          </p:cNvPr>
          <p:cNvSpPr txBox="1">
            <a:spLocks/>
          </p:cNvSpPr>
          <p:nvPr/>
        </p:nvSpPr>
        <p:spPr>
          <a:xfrm>
            <a:off x="628650" y="2183649"/>
            <a:ext cx="636805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DDR&amp;E Advanced Capabilities Overview &amp; FY21 Priorities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02C6F12-D454-664E-B4E1-9E615312695B}"/>
              </a:ext>
            </a:extLst>
          </p:cNvPr>
          <p:cNvSpPr txBox="1">
            <a:spLocks/>
          </p:cNvSpPr>
          <p:nvPr/>
        </p:nvSpPr>
        <p:spPr>
          <a:xfrm>
            <a:off x="628650" y="4232949"/>
            <a:ext cx="6965215" cy="25296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A. Faist</a:t>
            </a:r>
            <a:b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Defense Research &amp; Engineering for Advanced Capabilities</a:t>
            </a:r>
          </a:p>
          <a:p>
            <a:pPr algn="l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l"/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Test Resource Management Center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NDIA Webinar</a:t>
            </a:r>
            <a:br>
              <a:rPr lang="en-US" sz="2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June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5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50800"/>
            <a:ext cx="7372446" cy="8345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/>
              <a:t>Accelerating </a:t>
            </a:r>
            <a:r>
              <a:rPr lang="en-US" dirty="0" err="1"/>
              <a:t>Hypersonics</a:t>
            </a:r>
            <a:r>
              <a:rPr lang="en-US" dirty="0"/>
              <a:t> Technology Development and Enabling Transition</a:t>
            </a:r>
            <a:endParaRPr lang="en-US" spc="-4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-1" y="1019596"/>
            <a:ext cx="9079265" cy="5211271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err="1">
                <a:solidFill>
                  <a:srgbClr val="3333CC"/>
                </a:solidFill>
              </a:rPr>
              <a:t>Hypersonics</a:t>
            </a:r>
            <a:r>
              <a:rPr lang="en-US" sz="2900" dirty="0">
                <a:solidFill>
                  <a:srgbClr val="3333CC"/>
                </a:solidFill>
              </a:rPr>
              <a:t> Road to Dominance – Capability Pillars: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Defeat Time Critical And Heavily Defended Land and Sea Targets From Survivable Standoff Range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Defeat Adversary Near Space Hypersonic Threats 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Leverage Near Space for Responsive ISR/Strike and Space Access</a:t>
            </a:r>
          </a:p>
          <a:p>
            <a:r>
              <a:rPr lang="en-US" sz="2900" dirty="0">
                <a:solidFill>
                  <a:srgbClr val="3333CC"/>
                </a:solidFill>
              </a:rPr>
              <a:t>Joint </a:t>
            </a:r>
            <a:r>
              <a:rPr lang="en-US" sz="2900" dirty="0" err="1">
                <a:solidFill>
                  <a:srgbClr val="3333CC"/>
                </a:solidFill>
              </a:rPr>
              <a:t>Hypersonics</a:t>
            </a:r>
            <a:r>
              <a:rPr lang="en-US" sz="2900" dirty="0">
                <a:solidFill>
                  <a:srgbClr val="3333CC"/>
                </a:solidFill>
              </a:rPr>
              <a:t> Transition Office (JHTO): Accelerate </a:t>
            </a:r>
            <a:r>
              <a:rPr lang="en-US" sz="2900" dirty="0" err="1">
                <a:solidFill>
                  <a:srgbClr val="3333CC"/>
                </a:solidFill>
              </a:rPr>
              <a:t>hypersonics</a:t>
            </a:r>
            <a:r>
              <a:rPr lang="en-US" sz="2900" dirty="0">
                <a:solidFill>
                  <a:srgbClr val="3333CC"/>
                </a:solidFill>
              </a:rPr>
              <a:t> technology development and transition to advanced </a:t>
            </a:r>
            <a:r>
              <a:rPr lang="en-US" sz="2900" dirty="0" err="1">
                <a:solidFill>
                  <a:srgbClr val="3333CC"/>
                </a:solidFill>
              </a:rPr>
              <a:t>hypersonics</a:t>
            </a:r>
            <a:r>
              <a:rPr lang="en-US" sz="2900" dirty="0">
                <a:solidFill>
                  <a:srgbClr val="3333CC"/>
                </a:solidFill>
              </a:rPr>
              <a:t> capability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Established in Advanced Capabilities based on the 2020 National Defense Authorization Act (NDAA) with $100m budget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Focused on 6.3, but funds 6.1 to 6.5</a:t>
            </a:r>
          </a:p>
          <a:p>
            <a:pPr lvl="1"/>
            <a:r>
              <a:rPr lang="en-US" sz="2300" dirty="0" err="1">
                <a:solidFill>
                  <a:srgbClr val="000000"/>
                </a:solidFill>
              </a:rPr>
              <a:t>Hypersonics</a:t>
            </a:r>
            <a:r>
              <a:rPr lang="en-US" sz="2300" dirty="0">
                <a:solidFill>
                  <a:srgbClr val="000000"/>
                </a:solidFill>
              </a:rPr>
              <a:t> execution and engineering element in R&amp;E</a:t>
            </a:r>
          </a:p>
          <a:p>
            <a:pPr lvl="1"/>
            <a:r>
              <a:rPr lang="en-US" sz="2300" dirty="0">
                <a:solidFill>
                  <a:srgbClr val="000000"/>
                </a:solidFill>
              </a:rPr>
              <a:t>Close collaboration with AD, </a:t>
            </a:r>
            <a:r>
              <a:rPr lang="en-US" sz="2300" dirty="0" err="1">
                <a:solidFill>
                  <a:srgbClr val="000000"/>
                </a:solidFill>
              </a:rPr>
              <a:t>Hypersonics</a:t>
            </a:r>
            <a:r>
              <a:rPr lang="en-US" sz="2300" dirty="0">
                <a:solidFill>
                  <a:srgbClr val="000000"/>
                </a:solidFill>
              </a:rPr>
              <a:t> to ensure activities support the DoD </a:t>
            </a:r>
            <a:r>
              <a:rPr lang="en-US" sz="2300" dirty="0" err="1">
                <a:solidFill>
                  <a:srgbClr val="000000"/>
                </a:solidFill>
              </a:rPr>
              <a:t>Hypersonics</a:t>
            </a:r>
            <a:r>
              <a:rPr lang="en-US" sz="2300" dirty="0">
                <a:solidFill>
                  <a:srgbClr val="000000"/>
                </a:solidFill>
              </a:rPr>
              <a:t> Roadmap</a:t>
            </a:r>
          </a:p>
          <a:p>
            <a:r>
              <a:rPr lang="en-US" sz="2900" dirty="0">
                <a:solidFill>
                  <a:srgbClr val="3333CC"/>
                </a:solidFill>
                <a:sym typeface="Wingdings" panose="05000000000000000000" pitchFamily="2" charset="2"/>
              </a:rPr>
              <a:t>Top JHTO initiatives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Advanced Concept Development: </a:t>
            </a:r>
            <a:r>
              <a:rPr lang="en-US" dirty="0">
                <a:sym typeface="Wingdings" panose="05000000000000000000" pitchFamily="2" charset="2"/>
              </a:rPr>
              <a:t>hypersonic cruise missile concept engine risk reduction and PDR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Workforce Development and S&amp;T Acceleration: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University consortium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Develop and maintain S&amp;T strategy and roadmap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Enhancing and accelerating promising S&amp;T efforts in top priority areas 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Allied engagement: </a:t>
            </a:r>
            <a:r>
              <a:rPr lang="en-US" dirty="0">
                <a:sym typeface="Wingdings" panose="05000000000000000000" pitchFamily="2" charset="2"/>
              </a:rPr>
              <a:t>Australia Hypersonic Working Group and UK Next Generation Combat Capability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8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pc="-4" dirty="0"/>
              <a:t>FNC3 Development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E0A2A11-D690-4595-B560-DE4331A31D3C}"/>
              </a:ext>
            </a:extLst>
          </p:cNvPr>
          <p:cNvGraphicFramePr>
            <a:graphicFrameLocks/>
          </p:cNvGraphicFramePr>
          <p:nvPr/>
        </p:nvGraphicFramePr>
        <p:xfrm>
          <a:off x="76200" y="914400"/>
          <a:ext cx="8991599" cy="54940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750468284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222420964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3897471071"/>
                    </a:ext>
                  </a:extLst>
                </a:gridCol>
              </a:tblGrid>
              <a:tr h="3885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Approach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Technologies &amp; Techniques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607255"/>
                  </a:ext>
                </a:extLst>
              </a:tr>
              <a:tr h="1699276">
                <a:tc>
                  <a:txBody>
                    <a:bodyPr/>
                    <a:lstStyle/>
                    <a:p>
                      <a:r>
                        <a:rPr lang="en-US" sz="2000" dirty="0"/>
                        <a:t>Universal Command &amp;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UC2 standard under development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FY’21 UC2 CUAS demonstration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452367"/>
                  </a:ext>
                </a:extLst>
              </a:tr>
              <a:tr h="1699276">
                <a:tc>
                  <a:txBody>
                    <a:bodyPr/>
                    <a:lstStyle/>
                    <a:p>
                      <a:r>
                        <a:rPr lang="en-US" sz="2000" dirty="0"/>
                        <a:t>Fully Networked Link Diversity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Initial</a:t>
                      </a:r>
                      <a:r>
                        <a:rPr lang="en-US" sz="1400" baseline="0" dirty="0"/>
                        <a:t> networking efforts in place (USA, DARPA). Other efforts (USAF, USN) starting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New OSD R&amp;E (AC) spatial &amp; spectral diversity efforts beginning.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Many SDR &amp; DAESA efforts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086134"/>
                  </a:ext>
                </a:extLst>
              </a:tr>
              <a:tr h="1699276">
                <a:tc>
                  <a:txBody>
                    <a:bodyPr/>
                    <a:lstStyle/>
                    <a:p>
                      <a:r>
                        <a:rPr lang="en-US" sz="2000" dirty="0"/>
                        <a:t>Physical Layer Convergence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Initial fielding of some systems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Several</a:t>
                      </a:r>
                      <a:r>
                        <a:rPr lang="en-US" sz="1600" baseline="0" dirty="0"/>
                        <a:t> development programs across Dept.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0787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06350" y="1348342"/>
            <a:ext cx="2403850" cy="1699658"/>
            <a:chOff x="4530350" y="1424542"/>
            <a:chExt cx="2403850" cy="16996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967E93-53A4-4D07-9C97-86163E73A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8712" y="1424542"/>
              <a:ext cx="1167127" cy="116712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0F3F11-BF0A-4CCF-9043-673281FC9332}"/>
                </a:ext>
              </a:extLst>
            </p:cNvPr>
            <p:cNvSpPr txBox="1"/>
            <p:nvPr/>
          </p:nvSpPr>
          <p:spPr>
            <a:xfrm>
              <a:off x="4530350" y="2477869"/>
              <a:ext cx="2403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Common Functional Architecture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90186" y="1351297"/>
            <a:ext cx="1767814" cy="1696703"/>
            <a:chOff x="7145125" y="1427497"/>
            <a:chExt cx="1767814" cy="16967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FFD06F-BE09-43AE-B889-047CEA25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5469" y="1427497"/>
              <a:ext cx="1167127" cy="11612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158223-C785-4372-A02E-6D1BC9F5010D}"/>
                </a:ext>
              </a:extLst>
            </p:cNvPr>
            <p:cNvSpPr txBox="1"/>
            <p:nvPr/>
          </p:nvSpPr>
          <p:spPr>
            <a:xfrm>
              <a:off x="7145125" y="2477869"/>
              <a:ext cx="1767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Legacy System Interpreters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6400" y="1348342"/>
            <a:ext cx="1575556" cy="1685215"/>
            <a:chOff x="2697994" y="1424542"/>
            <a:chExt cx="1575556" cy="16852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A28D5E-089F-4BF9-91F7-5FF74CC08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2209" y="1424542"/>
              <a:ext cx="1167127" cy="116712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2B7626-F0BE-48A2-B91D-F16326235D13}"/>
                </a:ext>
              </a:extLst>
            </p:cNvPr>
            <p:cNvSpPr txBox="1"/>
            <p:nvPr/>
          </p:nvSpPr>
          <p:spPr>
            <a:xfrm>
              <a:off x="2697994" y="2463426"/>
              <a:ext cx="1575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Common M2M ICD 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34512" y="3054183"/>
            <a:ext cx="1623488" cy="1706948"/>
            <a:chOff x="7057860" y="3130383"/>
            <a:chExt cx="1942344" cy="1706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85041E-FF88-429E-886F-25A88151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7693" y="3130383"/>
              <a:ext cx="1702679" cy="11918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44358A-03F4-46F4-B52A-CDDB4C0E1289}"/>
                </a:ext>
              </a:extLst>
            </p:cNvPr>
            <p:cNvSpPr txBox="1"/>
            <p:nvPr/>
          </p:nvSpPr>
          <p:spPr>
            <a:xfrm>
              <a:off x="7057860" y="4191000"/>
              <a:ext cx="1942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Soft. Def. Radio</a:t>
              </a:r>
            </a:p>
            <a:p>
              <a:pPr algn="ctr"/>
              <a:r>
                <a:rPr lang="en-US" dirty="0">
                  <a:latin typeface="+mj-lt"/>
                </a:rPr>
                <a:t>&amp; Digital AESAs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F02F19-445B-401A-AEED-6BF22C2FC018}"/>
              </a:ext>
            </a:extLst>
          </p:cNvPr>
          <p:cNvGrpSpPr/>
          <p:nvPr/>
        </p:nvGrpSpPr>
        <p:grpSpPr>
          <a:xfrm>
            <a:off x="3352800" y="3027963"/>
            <a:ext cx="1776086" cy="1733168"/>
            <a:chOff x="2507126" y="3104163"/>
            <a:chExt cx="1776086" cy="17331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3F5D61D-54CF-4C76-9E0F-ABCBC9D91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7126" y="3104163"/>
              <a:ext cx="1776086" cy="12042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A897CD-62A4-46B4-BA21-2F8AE7AEF38F}"/>
                </a:ext>
              </a:extLst>
            </p:cNvPr>
            <p:cNvSpPr txBox="1"/>
            <p:nvPr/>
          </p:nvSpPr>
          <p:spPr>
            <a:xfrm>
              <a:off x="2507126" y="4191000"/>
              <a:ext cx="1776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Tactical Network Slicing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77244" y="4820732"/>
            <a:ext cx="1575556" cy="1640383"/>
            <a:chOff x="2510684" y="4896932"/>
            <a:chExt cx="1575556" cy="164038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CE4D44-8773-467C-AA13-52E45336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24913" y="4896932"/>
              <a:ext cx="1547099" cy="103139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82DD11-4687-4D8B-AAED-1E60AD92CB06}"/>
                </a:ext>
              </a:extLst>
            </p:cNvPr>
            <p:cNvSpPr txBox="1"/>
            <p:nvPr/>
          </p:nvSpPr>
          <p:spPr>
            <a:xfrm>
              <a:off x="2510684" y="5890984"/>
              <a:ext cx="1575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Multifunction Design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0400" y="4812394"/>
            <a:ext cx="1942344" cy="1648721"/>
            <a:chOff x="4761103" y="4888594"/>
            <a:chExt cx="1942344" cy="164872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14706A-1B11-49F2-8DE5-88B19521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8237" y="4888594"/>
              <a:ext cx="1048076" cy="104807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2134A6-15C8-4EF8-98F2-CE3252183775}"/>
                </a:ext>
              </a:extLst>
            </p:cNvPr>
            <p:cNvSpPr txBox="1"/>
            <p:nvPr/>
          </p:nvSpPr>
          <p:spPr>
            <a:xfrm>
              <a:off x="4761103" y="5890984"/>
              <a:ext cx="1942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System Resource Management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90344" y="4869921"/>
            <a:ext cx="1867656" cy="1599057"/>
            <a:chOff x="6990266" y="4946121"/>
            <a:chExt cx="2077533" cy="15990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BE9ADC-9D6E-4D5C-B694-F174B596C1E4}"/>
                </a:ext>
              </a:extLst>
            </p:cNvPr>
            <p:cNvSpPr txBox="1"/>
            <p:nvPr/>
          </p:nvSpPr>
          <p:spPr>
            <a:xfrm>
              <a:off x="6990266" y="5898847"/>
              <a:ext cx="2077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System of Systems Res. Mgmt.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3B61E3-6023-41F2-839B-009778897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29654" y="4946121"/>
              <a:ext cx="1798756" cy="88435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C157BDC-E5AE-489D-AA4C-060546B5E6AB}"/>
              </a:ext>
            </a:extLst>
          </p:cNvPr>
          <p:cNvSpPr txBox="1"/>
          <p:nvPr/>
        </p:nvSpPr>
        <p:spPr>
          <a:xfrm>
            <a:off x="1752600" y="4108033"/>
            <a:ext cx="16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Spectral &amp; Spatial Diversity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05767" y="3199471"/>
            <a:ext cx="1570457" cy="870187"/>
            <a:chOff x="2500937" y="3275671"/>
            <a:chExt cx="1602787" cy="87018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140A04E-0390-4769-813B-E0AF8255D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00937" y="3275671"/>
              <a:ext cx="1112058" cy="87018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09548" y="3312059"/>
              <a:ext cx="494176" cy="797411"/>
            </a:xfrm>
            <a:prstGeom prst="rect">
              <a:avLst/>
            </a:prstGeom>
          </p:spPr>
        </p:pic>
      </p:grp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95DF160-2252-4507-9087-606C83CDB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pc="-4" dirty="0"/>
              <a:t>Test &amp; Evaluation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076" y="5444698"/>
            <a:ext cx="8961913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Developing critical test capabilities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/>
              <a:t>to advance the National Defense Strategy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3950" y="1174675"/>
          <a:ext cx="903004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0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8364"/>
            <a:ext cx="7886700" cy="5068599"/>
          </a:xfrm>
        </p:spPr>
        <p:txBody>
          <a:bodyPr>
            <a:normAutofit/>
          </a:bodyPr>
          <a:lstStyle/>
          <a:p>
            <a:r>
              <a:rPr lang="en-US" dirty="0" err="1"/>
              <a:t>Hypersonics</a:t>
            </a:r>
            <a:r>
              <a:rPr lang="en-US" dirty="0"/>
              <a:t> - Consortium Manager for National University Consortium for Applied </a:t>
            </a:r>
            <a:r>
              <a:rPr lang="en-US" dirty="0" err="1"/>
              <a:t>Hypersonics</a:t>
            </a:r>
            <a:endParaRPr lang="en-US" dirty="0"/>
          </a:p>
          <a:p>
            <a:pPr lvl="1"/>
            <a:r>
              <a:rPr lang="en-US" dirty="0"/>
              <a:t>2020 NDAA has directed the establishment of the Joint </a:t>
            </a:r>
            <a:r>
              <a:rPr lang="en-US" dirty="0" err="1"/>
              <a:t>Hypersonics</a:t>
            </a:r>
            <a:r>
              <a:rPr lang="en-US" dirty="0"/>
              <a:t> Transition Office and a competitive process to establish a University Consortium related to </a:t>
            </a:r>
            <a:r>
              <a:rPr lang="en-US" dirty="0" err="1"/>
              <a:t>hypersonics</a:t>
            </a:r>
            <a:endParaRPr lang="en-US" dirty="0"/>
          </a:p>
          <a:p>
            <a:pPr lvl="1"/>
            <a:r>
              <a:rPr lang="en-US" dirty="0"/>
              <a:t>Virtual Industry Day for Consortium Manager for National University Consortium for Applied </a:t>
            </a:r>
            <a:r>
              <a:rPr lang="en-US" dirty="0" err="1"/>
              <a:t>Hypersonics</a:t>
            </a:r>
            <a:r>
              <a:rPr lang="en-US" dirty="0"/>
              <a:t>: 1JUN</a:t>
            </a:r>
          </a:p>
          <a:p>
            <a:pPr lvl="1"/>
            <a:r>
              <a:rPr lang="en-US" dirty="0">
                <a:hlinkClick r:id="rId2"/>
              </a:rPr>
              <a:t>https://beta.sam.gov/opp/b599403306cf4557933a7a8d75d60814/view</a:t>
            </a:r>
            <a:endParaRPr lang="en-US" dirty="0"/>
          </a:p>
          <a:p>
            <a:r>
              <a:rPr lang="en-US" dirty="0"/>
              <a:t>Other current opportunities are 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/>
              <a:t>Current Opportunities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427190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0303" y="2033540"/>
            <a:ext cx="5943600" cy="3123457"/>
            <a:chOff x="871439" y="1449062"/>
            <a:chExt cx="7585646" cy="3986379"/>
          </a:xfrm>
        </p:grpSpPr>
        <p:pic>
          <p:nvPicPr>
            <p:cNvPr id="8" name="Picture 16" descr="https://www.cto.mil/wp-content/uploads/bb-plugin/cache/4756737-falcon-hypersonic-test-vehicle-portrai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993" y="2615740"/>
              <a:ext cx="1388658" cy="15641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45" t="2061" r="3549" b="4825"/>
            <a:stretch/>
          </p:blipFill>
          <p:spPr>
            <a:xfrm>
              <a:off x="6023733" y="4040273"/>
              <a:ext cx="2205875" cy="1395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14" descr="Public Domain 4848691&#10;KAUAI, HI, UNITED STATES&#10;10.26.2018&#10;Photo by Mark Wright &#10;Missile Defense Agency&#10;Subscribe 44&#10;&#10;A target missile was launched from the Pacific Missile Range Facility at Kauai, Hawaii during Flight Test Standard Missile-45. The USS JOHN FINN (DDG-113) detected and tracked the target missile with its onboard AN/SPY-1 radar using the Aegis Baseline 9.C2 weapon system. Upon acquiring and tracking the target, the ship launched an SM-3 Block IIA guided missile which intercepted the target. 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050" y="2646074"/>
              <a:ext cx="1995388" cy="1503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237" y="2639110"/>
              <a:ext cx="2313848" cy="15104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1439" y="2729502"/>
              <a:ext cx="1911912" cy="1336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968" y="4067680"/>
              <a:ext cx="2384532" cy="1367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797"/>
            <a:stretch/>
          </p:blipFill>
          <p:spPr>
            <a:xfrm>
              <a:off x="3510500" y="4147793"/>
              <a:ext cx="2632057" cy="12876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17" y="1449062"/>
              <a:ext cx="2040149" cy="1280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15" descr="doctor-1193318_1280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24" y="1449062"/>
              <a:ext cx="1718191" cy="12886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dna-3539309_1920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97955" y="1291109"/>
              <a:ext cx="1266452" cy="15823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The Sodium Guidestar at the Air Force Research Laboratory Directed Energy Directorate's Starfire Optical Range. Researchers with AFRL use the Guidestar  laser for real-time, high-fidelity tracking and imaging of satellites too faint for conventional adaptive optical imaging systems.The SOR's world-class adaptive optics telescope is the second largest telescope in the Department of Defense.  (Courtesy photo)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42"/>
            <a:stretch/>
          </p:blipFill>
          <p:spPr bwMode="auto">
            <a:xfrm>
              <a:off x="4748868" y="1449062"/>
              <a:ext cx="1980654" cy="1251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130808" y="5942725"/>
            <a:ext cx="3373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 Research and Engineering Enterprise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https://www.CTO.mil/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0351" y="5942725"/>
            <a:ext cx="1801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12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DoDCTO</a:t>
            </a:r>
            <a:r>
              <a:rPr 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85414" y="1073329"/>
            <a:ext cx="4573171" cy="2615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the Technologies of the Future Fight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1274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Research and Engineering Enterprise</a:t>
            </a:r>
          </a:p>
        </p:txBody>
      </p:sp>
    </p:spTree>
    <p:extLst>
      <p:ext uri="{BB962C8B-B14F-4D97-AF65-F5344CB8AC3E}">
        <p14:creationId xmlns:p14="http://schemas.microsoft.com/office/powerpoint/2010/main" val="288558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451" y="1279772"/>
            <a:ext cx="6174758" cy="415584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Ensure Technological Superiority for the U.S. Military</a:t>
            </a:r>
          </a:p>
          <a:p>
            <a:pPr lvl="1"/>
            <a:r>
              <a:rPr lang="en-US" dirty="0"/>
              <a:t>Set the technical direction for the Department of Defense                             </a:t>
            </a:r>
          </a:p>
          <a:p>
            <a:pPr lvl="1"/>
            <a:r>
              <a:rPr lang="en-US" dirty="0"/>
              <a:t>Champion and pursue new capabilities, concepts, and prototyping activities throughout the DoD research and development enterprise </a:t>
            </a:r>
          </a:p>
          <a:p>
            <a:pPr lvl="1"/>
            <a:r>
              <a:rPr lang="en-US" dirty="0"/>
              <a:t>Independent technical risk assessment</a:t>
            </a:r>
          </a:p>
          <a:p>
            <a:r>
              <a:rPr lang="en-US" dirty="0">
                <a:solidFill>
                  <a:srgbClr val="0070C0"/>
                </a:solidFill>
              </a:rPr>
              <a:t>Bolster Modernization </a:t>
            </a:r>
          </a:p>
          <a:p>
            <a:pPr lvl="1"/>
            <a:r>
              <a:rPr lang="en-US" dirty="0"/>
              <a:t>Focus on Modernization in Highly Contested Environments</a:t>
            </a:r>
          </a:p>
          <a:p>
            <a:pPr lvl="1"/>
            <a:r>
              <a:rPr lang="en-US" dirty="0"/>
              <a:t>Accelerate capabilities to the warfighter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326" y="1631518"/>
            <a:ext cx="1867574" cy="11718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3570" b="13102"/>
          <a:stretch/>
        </p:blipFill>
        <p:spPr>
          <a:xfrm>
            <a:off x="6610225" y="4190969"/>
            <a:ext cx="1733675" cy="95345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225" y="2924243"/>
            <a:ext cx="1733675" cy="115361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419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1451" y="5680515"/>
            <a:ext cx="8743949" cy="7155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r>
              <a:rPr lang="en-US" sz="1350" b="1" dirty="0"/>
              <a:t>“Our mission is to foster technological dominance across the Department of Defense and ensure the advantage of the American warfighter.” </a:t>
            </a:r>
          </a:p>
          <a:p>
            <a:r>
              <a:rPr lang="en-US" sz="1350" b="1" i="0" dirty="0"/>
              <a:t>– Under Secretary Griffin, April 2018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USD(R&amp;E) Mission</a:t>
            </a:r>
          </a:p>
        </p:txBody>
      </p:sp>
    </p:spTree>
    <p:extLst>
      <p:ext uri="{BB962C8B-B14F-4D97-AF65-F5344CB8AC3E}">
        <p14:creationId xmlns:p14="http://schemas.microsoft.com/office/powerpoint/2010/main" val="178825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8676" y="1023562"/>
            <a:ext cx="748664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300"/>
              </a:spcBef>
              <a:buClr>
                <a:srgbClr val="002060"/>
              </a:buClr>
              <a:defRPr/>
            </a:pPr>
            <a:r>
              <a:rPr lang="en-US" sz="1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modernization priority areas magnify the Department's </a:t>
            </a:r>
            <a:r>
              <a:rPr lang="en-US" sz="165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dominance </a:t>
            </a:r>
            <a:r>
              <a:rPr lang="en-US" sz="1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support the objectives set forth by the Secretary of Defense and the </a:t>
            </a:r>
            <a:r>
              <a:rPr lang="en-US" sz="165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Defense Strategy</a:t>
            </a:r>
            <a:r>
              <a:rPr lang="en-US" sz="1650" dirty="0">
                <a:solidFill>
                  <a:prstClr val="black"/>
                </a:solidFill>
                <a:latin typeface="Franklin Gothic Medium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3774" y="5613283"/>
            <a:ext cx="6416452" cy="5539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/>
              <a:t>Each focus area is assigned an Assistant Director or Technical Director who functions as the Under Secretary’s lead expert on that technology priority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half" idx="4294967295"/>
          </p:nvPr>
        </p:nvSpPr>
        <p:spPr>
          <a:xfrm>
            <a:off x="566382" y="2707237"/>
            <a:ext cx="3605213" cy="2716976"/>
          </a:xfrm>
        </p:spPr>
        <p:txBody>
          <a:bodyPr>
            <a:normAutofit lnSpcReduction="10000"/>
          </a:bodyPr>
          <a:lstStyle/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Hypersonics (HS)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5G 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Biotechnology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Microelectronics (ME)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Directed Energy (DE)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Space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Cyber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4922837" y="2736455"/>
            <a:ext cx="3070225" cy="2687758"/>
          </a:xfrm>
        </p:spPr>
        <p:txBody>
          <a:bodyPr>
            <a:normAutofit fontScale="92500" lnSpcReduction="20000"/>
          </a:bodyPr>
          <a:lstStyle/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Quantum Science (QS)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Machine Learning / Artificial Intelligence (ML/AI)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Autonomy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r>
              <a:rPr lang="en-US" dirty="0"/>
              <a:t>Fully Networked Command, Control and Communication (FNC3</a:t>
            </a:r>
          </a:p>
          <a:p>
            <a:pPr marL="345281" lvl="1" indent="-186929">
              <a:buFont typeface="Franklin Gothic Medium" panose="020B0603020102020204" pitchFamily="34" charset="0"/>
              <a:buChar char="–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05983" y="2071648"/>
            <a:ext cx="3332034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Modernization Priorities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Regaining Technological Superiority</a:t>
            </a:r>
          </a:p>
        </p:txBody>
      </p:sp>
    </p:spTree>
    <p:extLst>
      <p:ext uri="{BB962C8B-B14F-4D97-AF65-F5344CB8AC3E}">
        <p14:creationId xmlns:p14="http://schemas.microsoft.com/office/powerpoint/2010/main" val="31334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54842" y="969587"/>
            <a:ext cx="8434317" cy="5145447"/>
            <a:chOff x="1799086" y="1305618"/>
            <a:chExt cx="8732066" cy="5327093"/>
          </a:xfrm>
        </p:grpSpPr>
        <p:sp>
          <p:nvSpPr>
            <p:cNvPr id="65" name="TextBox 64"/>
            <p:cNvSpPr txBox="1"/>
            <p:nvPr/>
          </p:nvSpPr>
          <p:spPr>
            <a:xfrm>
              <a:off x="4370213" y="3999255"/>
              <a:ext cx="3217188" cy="686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>
                <a:lnSpc>
                  <a:spcPct val="85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Establish joint architectures and ensure integrated efficient capabilities meet warfighter needs</a:t>
              </a:r>
            </a:p>
          </p:txBody>
        </p:sp>
        <p:cxnSp>
          <p:nvCxnSpPr>
            <p:cNvPr id="9" name="Straight Arrow Connector 8"/>
            <p:cNvCxnSpPr>
              <a:stCxn id="7" idx="0"/>
              <a:endCxn id="4" idx="2"/>
            </p:cNvCxnSpPr>
            <p:nvPr/>
          </p:nvCxnSpPr>
          <p:spPr bwMode="auto">
            <a:xfrm flipV="1">
              <a:off x="5978807" y="1963933"/>
              <a:ext cx="0" cy="120663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" name="Rectangle 692"/>
            <p:cNvSpPr>
              <a:spLocks noChangeArrowheads="1"/>
            </p:cNvSpPr>
            <p:nvPr/>
          </p:nvSpPr>
          <p:spPr bwMode="auto">
            <a:xfrm>
              <a:off x="4915920" y="5160815"/>
              <a:ext cx="2125774" cy="710654"/>
            </a:xfrm>
            <a:prstGeom prst="rect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4740" tIns="32371" rIns="64740" bIns="32371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25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Font typeface="Wingdings 2" panose="05020102010507070707" pitchFamily="18" charset="2"/>
                <a:buChar char="£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Strategic Technology</a:t>
              </a:r>
              <a:b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Policy</a:t>
              </a:r>
            </a:p>
          </p:txBody>
        </p:sp>
        <p:sp>
          <p:nvSpPr>
            <p:cNvPr id="4" name="Rectangle 858"/>
            <p:cNvSpPr>
              <a:spLocks noChangeArrowheads="1"/>
            </p:cNvSpPr>
            <p:nvPr/>
          </p:nvSpPr>
          <p:spPr bwMode="auto">
            <a:xfrm>
              <a:off x="4680359" y="1305618"/>
              <a:ext cx="2596896" cy="658314"/>
            </a:xfrm>
            <a:prstGeom prst="rect">
              <a:avLst/>
            </a:prstGeom>
            <a:solidFill>
              <a:srgbClr val="66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4740" tIns="32371" rIns="64740" bIns="32371" anchor="ctr" anchorCtr="1"/>
            <a:lstStyle/>
            <a:p>
              <a:pPr algn="ctr">
                <a:defRPr/>
              </a:pPr>
              <a:r>
                <a:rPr lang="en-US" altLang="en-US" sz="15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Strategic Analysis </a:t>
              </a:r>
            </a:p>
          </p:txBody>
        </p:sp>
        <p:sp>
          <p:nvSpPr>
            <p:cNvPr id="5" name="Rectangle 692"/>
            <p:cNvSpPr>
              <a:spLocks noChangeArrowheads="1"/>
            </p:cNvSpPr>
            <p:nvPr/>
          </p:nvSpPr>
          <p:spPr bwMode="auto">
            <a:xfrm>
              <a:off x="1961099" y="3161420"/>
              <a:ext cx="1995206" cy="844061"/>
            </a:xfrm>
            <a:prstGeom prst="rect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4740" tIns="32371" rIns="64740" bIns="32371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25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Font typeface="Wingdings 2" panose="05020102010507070707" pitchFamily="18" charset="2"/>
                <a:buChar char="£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S&amp;T Investment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Strategy</a:t>
              </a:r>
            </a:p>
          </p:txBody>
        </p:sp>
        <p:sp>
          <p:nvSpPr>
            <p:cNvPr id="6" name="Rectangle 692"/>
            <p:cNvSpPr>
              <a:spLocks noChangeAspect="1" noChangeArrowheads="1"/>
            </p:cNvSpPr>
            <p:nvPr/>
          </p:nvSpPr>
          <p:spPr bwMode="auto">
            <a:xfrm>
              <a:off x="8167334" y="3170564"/>
              <a:ext cx="1887096" cy="844061"/>
            </a:xfrm>
            <a:prstGeom prst="rect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4740" tIns="32371" rIns="64740" bIns="32371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25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Font typeface="Wingdings 2" panose="05020102010507070707" pitchFamily="18" charset="2"/>
                <a:buChar char="£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50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Prototyping and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Experimentation</a:t>
              </a:r>
              <a:b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7" name="Rectangle 692"/>
            <p:cNvSpPr>
              <a:spLocks noChangeArrowheads="1"/>
            </p:cNvSpPr>
            <p:nvPr/>
          </p:nvSpPr>
          <p:spPr bwMode="auto">
            <a:xfrm>
              <a:off x="4940068" y="3170564"/>
              <a:ext cx="2077478" cy="844061"/>
            </a:xfrm>
            <a:prstGeom prst="rect">
              <a:avLst/>
            </a:prstGeom>
            <a:solidFill>
              <a:schemeClr val="accent5">
                <a:lumMod val="25000"/>
                <a:lumOff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4740" tIns="32371" rIns="64740" bIns="32371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q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125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80000"/>
                <a:buFont typeface="Wingdings 2" panose="05020102010507070707" pitchFamily="18" charset="2"/>
                <a:buChar char="£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Mission Engineering</a:t>
              </a:r>
            </a:p>
          </p:txBody>
        </p:sp>
        <p:cxnSp>
          <p:nvCxnSpPr>
            <p:cNvPr id="11" name="Straight Arrow Connector 10"/>
            <p:cNvCxnSpPr>
              <a:stCxn id="5" idx="3"/>
              <a:endCxn id="7" idx="1"/>
            </p:cNvCxnSpPr>
            <p:nvPr/>
          </p:nvCxnSpPr>
          <p:spPr bwMode="auto">
            <a:xfrm>
              <a:off x="3956306" y="3583450"/>
              <a:ext cx="983763" cy="9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7" idx="3"/>
              <a:endCxn id="6" idx="1"/>
            </p:cNvCxnSpPr>
            <p:nvPr/>
          </p:nvCxnSpPr>
          <p:spPr bwMode="auto">
            <a:xfrm>
              <a:off x="7017546" y="3592594"/>
              <a:ext cx="114978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3" idx="0"/>
            </p:cNvCxnSpPr>
            <p:nvPr/>
          </p:nvCxnSpPr>
          <p:spPr bwMode="auto">
            <a:xfrm flipV="1">
              <a:off x="5978807" y="4677667"/>
              <a:ext cx="0" cy="48314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urved Connector 19"/>
            <p:cNvCxnSpPr>
              <a:stCxn id="3" idx="3"/>
              <a:endCxn id="6" idx="2"/>
            </p:cNvCxnSpPr>
            <p:nvPr/>
          </p:nvCxnSpPr>
          <p:spPr bwMode="auto">
            <a:xfrm flipV="1">
              <a:off x="7041694" y="4014624"/>
              <a:ext cx="2069188" cy="1501518"/>
            </a:xfrm>
            <a:prstGeom prst="curvedConnector2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urved Connector 21"/>
            <p:cNvCxnSpPr>
              <a:stCxn id="3" idx="1"/>
              <a:endCxn id="5" idx="2"/>
            </p:cNvCxnSpPr>
            <p:nvPr/>
          </p:nvCxnSpPr>
          <p:spPr bwMode="auto">
            <a:xfrm rot="10800000">
              <a:off x="2958702" y="4005480"/>
              <a:ext cx="1957218" cy="1510662"/>
            </a:xfrm>
            <a:prstGeom prst="curvedConnector2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4" idx="1"/>
              <a:endCxn id="5" idx="0"/>
            </p:cNvCxnSpPr>
            <p:nvPr/>
          </p:nvCxnSpPr>
          <p:spPr bwMode="auto">
            <a:xfrm flipH="1">
              <a:off x="2958703" y="1634775"/>
              <a:ext cx="1721657" cy="15266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4" idx="3"/>
              <a:endCxn id="6" idx="0"/>
            </p:cNvCxnSpPr>
            <p:nvPr/>
          </p:nvCxnSpPr>
          <p:spPr bwMode="auto">
            <a:xfrm>
              <a:off x="7277256" y="1634775"/>
              <a:ext cx="1833627" cy="1535788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4093771" y="2248118"/>
              <a:ext cx="3770077" cy="686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Integrated intel/acquisition analysis capability to inform technology, engineering, and acquisition decisions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13429" y="5946677"/>
              <a:ext cx="3330753" cy="686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>
                <a:lnSpc>
                  <a:spcPct val="85000"/>
                </a:lnSpc>
              </a:pPr>
              <a:r>
                <a:rPr lang="en-US" sz="1200" dirty="0"/>
                <a:t>Coordinated DoD-wide policy, standards, and designs for resiliency and cross-cutting enabling capabilities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99086" y="4675170"/>
              <a:ext cx="2376401" cy="8772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>
                <a:lnSpc>
                  <a:spcPct val="85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Ensure focused S&amp;T investment and transition for dominant military capability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63847" y="4640610"/>
              <a:ext cx="2667305" cy="10684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>
                <a:lnSpc>
                  <a:spcPct val="85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Identify and mitigate interoperability issues, inform requirements, and accelerate capability transition to the warfighter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648" y="5854951"/>
            <a:ext cx="3356139" cy="20575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pc="-4" dirty="0"/>
              <a:t>USD(R&amp;E) Operational Vision</a:t>
            </a:r>
          </a:p>
        </p:txBody>
      </p:sp>
    </p:spTree>
    <p:extLst>
      <p:ext uri="{BB962C8B-B14F-4D97-AF65-F5344CB8AC3E}">
        <p14:creationId xmlns:p14="http://schemas.microsoft.com/office/powerpoint/2010/main" val="374006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7063268" y="3032540"/>
            <a:ext cx="1828800" cy="683247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40645">
              <a:defRPr/>
            </a:pPr>
            <a:endParaRPr lang="en-US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Deputy </a:t>
            </a:r>
          </a:p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Test Resource</a:t>
            </a:r>
          </a:p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Center</a:t>
            </a:r>
          </a:p>
          <a:p>
            <a:pPr algn="ctr" defTabSz="740645">
              <a:defRPr/>
            </a:pPr>
            <a:endParaRPr lang="en-US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4304150" y="3032540"/>
            <a:ext cx="1828800" cy="676764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Director,</a:t>
            </a:r>
            <a:b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Prototyping &amp; Software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1008668" y="228150"/>
            <a:ext cx="8135332" cy="685072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1" kern="1200" baseline="0">
                <a:solidFill>
                  <a:srgbClr val="0818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DDRE AC Organization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42716" y="974955"/>
            <a:ext cx="2258568" cy="1694050"/>
            <a:chOff x="2979370" y="1005234"/>
            <a:chExt cx="2258568" cy="1694050"/>
          </a:xfrm>
        </p:grpSpPr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2979370" y="2194115"/>
              <a:ext cx="2258568" cy="5051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Principal Deputy Director </a:t>
              </a:r>
            </a:p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(AC)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979370" y="1005234"/>
              <a:ext cx="2258567" cy="1180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tIns="36005" anchor="ctr" anchorCtr="0"/>
            <a:lstStyle/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 of Defense </a:t>
              </a:r>
            </a:p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and Engineering </a:t>
              </a:r>
            </a:p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(Advanced Capabilities)  </a:t>
              </a:r>
            </a:p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Director, Test Resource </a:t>
              </a:r>
            </a:p>
            <a:p>
              <a:pPr algn="ctr" defTabSz="740645"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 Center</a:t>
              </a:r>
            </a:p>
          </p:txBody>
        </p:sp>
      </p:grp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3674363" y="4853981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Software Prototyping &amp; Strategy </a:t>
            </a: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3674363" y="4105662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Prototypes &amp; Experiments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447150" y="4105662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Global Capability Programs 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98482" y="3026057"/>
            <a:ext cx="1828800" cy="689123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Director, Engineering</a:t>
            </a:r>
          </a:p>
        </p:txBody>
      </p:sp>
      <p:sp>
        <p:nvSpPr>
          <p:cNvPr id="71" name="Rectangle 15"/>
          <p:cNvSpPr>
            <a:spLocks noChangeArrowheads="1"/>
          </p:cNvSpPr>
          <p:nvPr/>
        </p:nvSpPr>
        <p:spPr bwMode="auto">
          <a:xfrm>
            <a:off x="178006" y="4102698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Mission Integration</a:t>
            </a:r>
          </a:p>
        </p:txBody>
      </p:sp>
      <p:sp>
        <p:nvSpPr>
          <p:cNvPr id="154" name="Rectangle 15"/>
          <p:cNvSpPr>
            <a:spLocks noChangeArrowheads="1"/>
          </p:cNvSpPr>
          <p:nvPr/>
        </p:nvSpPr>
        <p:spPr bwMode="auto">
          <a:xfrm>
            <a:off x="2038152" y="4752409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Strategic Intelligence Analysis Cell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59885" y="4752409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Joint </a:t>
            </a:r>
            <a:r>
              <a:rPr lang="en-US" sz="11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Hypersonics</a:t>
            </a:r>
            <a:r>
              <a:rPr lang="en-US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Transition Office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59884" y="5402121"/>
            <a:ext cx="1371600" cy="756454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Developmental Test, Evaluation &amp; Assessments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038152" y="4102698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Dir, Engineering Policy &amp; Systems</a:t>
            </a:r>
          </a:p>
        </p:txBody>
      </p:sp>
      <p:cxnSp>
        <p:nvCxnSpPr>
          <p:cNvPr id="9" name="Elbow Connector 8"/>
          <p:cNvCxnSpPr>
            <a:stCxn id="17" idx="3"/>
            <a:endCxn id="46" idx="0"/>
          </p:cNvCxnSpPr>
          <p:nvPr/>
        </p:nvCxnSpPr>
        <p:spPr>
          <a:xfrm>
            <a:off x="5701283" y="1565379"/>
            <a:ext cx="2276385" cy="1467161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1" idx="2"/>
            <a:endCxn id="34" idx="0"/>
          </p:cNvCxnSpPr>
          <p:nvPr/>
        </p:nvCxnSpPr>
        <p:spPr>
          <a:xfrm rot="16200000" flipH="1">
            <a:off x="4713508" y="2527497"/>
            <a:ext cx="363535" cy="6465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1" idx="2"/>
            <a:endCxn id="23" idx="0"/>
          </p:cNvCxnSpPr>
          <p:nvPr/>
        </p:nvCxnSpPr>
        <p:spPr>
          <a:xfrm rot="5400000">
            <a:off x="3013915" y="1467972"/>
            <a:ext cx="357052" cy="275911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3" idx="2"/>
            <a:endCxn id="71" idx="3"/>
          </p:cNvCxnSpPr>
          <p:nvPr/>
        </p:nvCxnSpPr>
        <p:spPr>
          <a:xfrm rot="5400000">
            <a:off x="1350325" y="3914461"/>
            <a:ext cx="661838" cy="263276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3" idx="2"/>
            <a:endCxn id="28" idx="1"/>
          </p:cNvCxnSpPr>
          <p:nvPr/>
        </p:nvCxnSpPr>
        <p:spPr>
          <a:xfrm rot="16200000" flipH="1">
            <a:off x="1594598" y="3933464"/>
            <a:ext cx="661838" cy="22527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3" idx="2"/>
            <a:endCxn id="33" idx="3"/>
          </p:cNvCxnSpPr>
          <p:nvPr/>
        </p:nvCxnSpPr>
        <p:spPr>
          <a:xfrm rot="5400000">
            <a:off x="1016410" y="4230256"/>
            <a:ext cx="1311549" cy="281397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3" idx="2"/>
            <a:endCxn id="154" idx="1"/>
          </p:cNvCxnSpPr>
          <p:nvPr/>
        </p:nvCxnSpPr>
        <p:spPr>
          <a:xfrm rot="16200000" flipH="1">
            <a:off x="1269743" y="4258319"/>
            <a:ext cx="1311549" cy="22527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3" idx="2"/>
            <a:endCxn id="39" idx="3"/>
          </p:cNvCxnSpPr>
          <p:nvPr/>
        </p:nvCxnSpPr>
        <p:spPr>
          <a:xfrm rot="5400000">
            <a:off x="639599" y="4607065"/>
            <a:ext cx="2065168" cy="28139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4" idx="2"/>
            <a:endCxn id="74" idx="3"/>
          </p:cNvCxnSpPr>
          <p:nvPr/>
        </p:nvCxnSpPr>
        <p:spPr>
          <a:xfrm rot="5400000">
            <a:off x="4796918" y="3958350"/>
            <a:ext cx="670678" cy="172587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4" idx="2"/>
            <a:endCxn id="31" idx="1"/>
          </p:cNvCxnSpPr>
          <p:nvPr/>
        </p:nvCxnSpPr>
        <p:spPr>
          <a:xfrm rot="16200000" flipH="1">
            <a:off x="4997511" y="3930343"/>
            <a:ext cx="670678" cy="2286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4" idx="2"/>
            <a:endCxn id="73" idx="3"/>
          </p:cNvCxnSpPr>
          <p:nvPr/>
        </p:nvCxnSpPr>
        <p:spPr>
          <a:xfrm rot="5400000">
            <a:off x="4422759" y="4332509"/>
            <a:ext cx="1418997" cy="172587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7585969" y="4144137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Resource Governance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7567848" y="4793848"/>
            <a:ext cx="1371600" cy="548640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tIns="36005" anchor="ctr" anchorCtr="0"/>
          <a:lstStyle/>
          <a:p>
            <a:pPr algn="ctr" defTabSz="740645"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Resource Modernization</a:t>
            </a:r>
          </a:p>
        </p:txBody>
      </p:sp>
      <p:cxnSp>
        <p:nvCxnSpPr>
          <p:cNvPr id="42" name="Elbow Connector 41"/>
          <p:cNvCxnSpPr>
            <a:stCxn id="46" idx="2"/>
            <a:endCxn id="36" idx="1"/>
          </p:cNvCxnSpPr>
          <p:nvPr/>
        </p:nvCxnSpPr>
        <p:spPr>
          <a:xfrm rot="5400000">
            <a:off x="7430484" y="3871273"/>
            <a:ext cx="702670" cy="391699"/>
          </a:xfrm>
          <a:prstGeom prst="bentConnector4">
            <a:avLst>
              <a:gd name="adj1" fmla="val 30480"/>
              <a:gd name="adj2" fmla="val 16512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6" idx="2"/>
            <a:endCxn id="40" idx="1"/>
          </p:cNvCxnSpPr>
          <p:nvPr/>
        </p:nvCxnSpPr>
        <p:spPr>
          <a:xfrm rot="5400000">
            <a:off x="7096568" y="4187067"/>
            <a:ext cx="1352381" cy="409820"/>
          </a:xfrm>
          <a:prstGeom prst="bentConnector4">
            <a:avLst>
              <a:gd name="adj1" fmla="val 15850"/>
              <a:gd name="adj2" fmla="val 1573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098645"/>
            <a:ext cx="9061807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National Defense Strategy (NDS) Focus: Era of Great Power Competition, Modernization Priorities in Response</a:t>
            </a:r>
          </a:p>
          <a:p>
            <a:pPr lvl="1"/>
            <a:r>
              <a:rPr lang="en-US" dirty="0"/>
              <a:t>Lethality, Partnerships, Reform</a:t>
            </a:r>
          </a:p>
          <a:p>
            <a:r>
              <a:rPr lang="en-US" dirty="0">
                <a:solidFill>
                  <a:srgbClr val="0070C0"/>
                </a:solidFill>
              </a:rPr>
              <a:t>USD(R&amp;E) Mission: Creating the Technologies of the Future Fight</a:t>
            </a:r>
          </a:p>
          <a:p>
            <a:pPr lvl="1"/>
            <a:r>
              <a:rPr lang="en-US" dirty="0"/>
              <a:t>Ensure Technological Superiority for the U.S. Military</a:t>
            </a:r>
          </a:p>
          <a:p>
            <a:pPr lvl="1"/>
            <a:r>
              <a:rPr lang="en-US" dirty="0"/>
              <a:t>Focus on Modernization</a:t>
            </a:r>
          </a:p>
          <a:p>
            <a:r>
              <a:rPr lang="en-US" dirty="0">
                <a:solidFill>
                  <a:srgbClr val="0070C0"/>
                </a:solidFill>
              </a:rPr>
              <a:t>DDR&amp;E Advanced Capabilities Role:</a:t>
            </a:r>
          </a:p>
          <a:p>
            <a:pPr lvl="1"/>
            <a:r>
              <a:rPr lang="en-US" dirty="0"/>
              <a:t>Accelerate Modernization for Dominance</a:t>
            </a:r>
          </a:p>
          <a:p>
            <a:pPr lvl="1"/>
            <a:r>
              <a:rPr lang="en-US" dirty="0"/>
              <a:t>Mature Technology to Capability, from Prototyping to Acquisition</a:t>
            </a:r>
          </a:p>
          <a:p>
            <a:pPr lvl="1"/>
            <a:r>
              <a:rPr lang="en-US" dirty="0"/>
              <a:t>Develop New Pathways for Allied Partnerships</a:t>
            </a:r>
          </a:p>
          <a:p>
            <a:pPr lvl="1"/>
            <a:r>
              <a:rPr lang="en-US" dirty="0"/>
              <a:t>Revitalize Engineering Practice within DOD and Industry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/>
              <a:t>DDR&amp;E AC: Aligned to the National Defense Strategy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46624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F160-2252-4507-9087-606C83CDB7D9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14487"/>
            <a:ext cx="7615239" cy="45133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Accelerating Electronic Warfare (EW) Dominance</a:t>
            </a:r>
          </a:p>
          <a:p>
            <a:r>
              <a:rPr lang="en-US" dirty="0">
                <a:solidFill>
                  <a:srgbClr val="0070C0"/>
                </a:solidFill>
              </a:rPr>
              <a:t>Nuclear Modernization Efforts</a:t>
            </a:r>
          </a:p>
          <a:p>
            <a:r>
              <a:rPr lang="en-US" dirty="0">
                <a:solidFill>
                  <a:srgbClr val="0070C0"/>
                </a:solidFill>
              </a:rPr>
              <a:t>Accelerating </a:t>
            </a:r>
            <a:r>
              <a:rPr lang="en-US" dirty="0" err="1">
                <a:solidFill>
                  <a:srgbClr val="0070C0"/>
                </a:solidFill>
              </a:rPr>
              <a:t>Hypersonics</a:t>
            </a:r>
            <a:r>
              <a:rPr lang="en-US" dirty="0">
                <a:solidFill>
                  <a:srgbClr val="0070C0"/>
                </a:solidFill>
              </a:rPr>
              <a:t> Technology Development and Enabling Transition</a:t>
            </a:r>
          </a:p>
          <a:p>
            <a:r>
              <a:rPr lang="en-US" dirty="0">
                <a:solidFill>
                  <a:srgbClr val="0070C0"/>
                </a:solidFill>
              </a:rPr>
              <a:t>Fully Networked Command, Control,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and Communications (FNC3) Development</a:t>
            </a:r>
          </a:p>
          <a:p>
            <a:r>
              <a:rPr lang="en-US" dirty="0">
                <a:solidFill>
                  <a:srgbClr val="0070C0"/>
                </a:solidFill>
              </a:rPr>
              <a:t>Test and Evaluation (T&amp;E) Infrastructure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/>
              <a:t>DDR&amp;E AC FY21 Focus Items</a:t>
            </a:r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43189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813208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pc="-4" dirty="0"/>
              <a:t>Accelerating EW Dominance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9" y="981248"/>
            <a:ext cx="90297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Tying EW to the National Defense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Lethality</a:t>
            </a:r>
            <a:r>
              <a:rPr lang="en-US" sz="2000" dirty="0"/>
              <a:t>: focus on EW as a many-on-many, </a:t>
            </a:r>
            <a:r>
              <a:rPr lang="en-US" sz="2000" b="1" i="1" u="sng" dirty="0"/>
              <a:t>offensive</a:t>
            </a:r>
            <a:r>
              <a:rPr lang="en-US" sz="2000" dirty="0"/>
              <a:t> capability viable in  Highly Contested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Allies &amp; Partners</a:t>
            </a:r>
            <a:r>
              <a:rPr lang="en-US" sz="2000" dirty="0"/>
              <a:t>: Advance relationships to have sustainable, actionable capability at strategic, operational, and tactical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Changing Business</a:t>
            </a:r>
            <a:r>
              <a:rPr lang="en-US" sz="2000" dirty="0"/>
              <a:t>: EW in the fabric of all modern sensing and communications technology, pre-planned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FY21 Focus – Weave Modernization Priorities into EW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Artificial Intelligence</a:t>
            </a:r>
            <a:r>
              <a:rPr lang="en-US" sz="2000" dirty="0"/>
              <a:t> to adapt and integrate mission at relevant speeds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Autonomy</a:t>
            </a:r>
            <a:r>
              <a:rPr lang="en-US" sz="2000" dirty="0"/>
              <a:t> for multi-echelon, layered, and collaborative effects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Cyber</a:t>
            </a:r>
            <a:r>
              <a:rPr lang="en-US" sz="2000" dirty="0"/>
              <a:t> to augment attack 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Fully Networked C3</a:t>
            </a:r>
            <a:r>
              <a:rPr lang="en-US" sz="2000" dirty="0"/>
              <a:t> to disseminate knowledge gleaned at the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/>
              <a:t>Quantum</a:t>
            </a:r>
            <a:r>
              <a:rPr lang="en-US" sz="2000" dirty="0"/>
              <a:t> for PNT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Emphasis on </a:t>
            </a:r>
            <a:r>
              <a:rPr lang="en-US" sz="2000" b="1" i="1" u="sng" dirty="0">
                <a:solidFill>
                  <a:srgbClr val="0070C0"/>
                </a:solidFill>
              </a:rPr>
              <a:t>operational </a:t>
            </a:r>
            <a:r>
              <a:rPr lang="en-US" sz="2000" dirty="0">
                <a:solidFill>
                  <a:srgbClr val="0070C0"/>
                </a:solidFill>
              </a:rPr>
              <a:t>demonstrations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Rigorous modeling, simulation, and analysis as a predicate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 just the happy 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Restoring the attention of the Warfighter to making the important decisions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1826"/>
            <a:ext cx="2057400" cy="365125"/>
          </a:xfrm>
        </p:spPr>
        <p:txBody>
          <a:bodyPr/>
          <a:lstStyle/>
          <a:p>
            <a:fld id="{A95DF160-2252-4507-9087-606C83CDB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D7BF5D-D4F1-0544-B7B4-03F61A1470EB}"/>
              </a:ext>
            </a:extLst>
          </p:cNvPr>
          <p:cNvSpPr>
            <a:spLocks noGrp="1"/>
          </p:cNvSpPr>
          <p:nvPr/>
        </p:nvSpPr>
        <p:spPr>
          <a:xfrm>
            <a:off x="929725" y="132924"/>
            <a:ext cx="7337712" cy="604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pc="-4" dirty="0"/>
              <a:t>Nuclear Modernization Efforts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36" y="1084668"/>
            <a:ext cx="9133364" cy="5092295"/>
          </a:xfrm>
        </p:spPr>
        <p:txBody>
          <a:bodyPr>
            <a:normAutofit/>
          </a:bodyPr>
          <a:lstStyle/>
          <a:p>
            <a:pPr marL="228600" lvl="3" indent="-22701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70C0"/>
                </a:solidFill>
              </a:rPr>
              <a:t>In 2019, DepSecDef tasked assessment of test capability and capacity:</a:t>
            </a:r>
          </a:p>
          <a:p>
            <a:pPr marL="625475" lvl="4" indent="-168275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Identify needed test infrastructure investments for nuclear modernization</a:t>
            </a:r>
          </a:p>
          <a:p>
            <a:pPr marL="625475" lvl="4" indent="-168275" fontAlgn="base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Ensure alignment with nuclear modernization program test plans, as well as deconflict needs across multiple programs (including hypersonics and missile defense)</a:t>
            </a:r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51" y="6071554"/>
            <a:ext cx="8961913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TRMC annually updating assessment with new/matured requirements (10-year horizon)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2449" y="2303817"/>
          <a:ext cx="8961914" cy="37033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480957">
                  <a:extLst>
                    <a:ext uri="{9D8B030D-6E8A-4147-A177-3AD203B41FA5}">
                      <a16:colId xmlns:a16="http://schemas.microsoft.com/office/drawing/2014/main" val="440151293"/>
                    </a:ext>
                  </a:extLst>
                </a:gridCol>
                <a:gridCol w="4480957">
                  <a:extLst>
                    <a:ext uri="{9D8B030D-6E8A-4147-A177-3AD203B41FA5}">
                      <a16:colId xmlns:a16="http://schemas.microsoft.com/office/drawing/2014/main" val="1774033149"/>
                    </a:ext>
                  </a:extLst>
                </a:gridCol>
              </a:tblGrid>
              <a:tr h="3596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Nuclear Effects Enhancements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16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Already Planned (In Development)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Under Consideration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2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4" indent="-2857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Demonstrating 14MeV pulse neutrons through Dense Plasma Focus</a:t>
                      </a:r>
                    </a:p>
                    <a:p>
                      <a:pPr marL="285750" lvl="4" indent="-28575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Replacing Fast Burst Reactor core at White Sands Missile Range (WSMR)</a:t>
                      </a:r>
                    </a:p>
                    <a:p>
                      <a:pPr marL="285750" lvl="4" indent="-2857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Increasing x-ray capacity with Quad-Eagle at West Coast Facility (WCF)</a:t>
                      </a:r>
                    </a:p>
                    <a:p>
                      <a:pPr marL="285750" lvl="4" indent="-2857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Short Pulse Gamma at WCF, Crane, and WSMR</a:t>
                      </a:r>
                    </a:p>
                    <a:p>
                      <a:pPr marL="285750" lvl="4" indent="-28575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Ramping up university Single Event Effects for microelectronics beginning in FY21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Accuracy and capacity for x-ray testing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(Pithon-II and Gamble-III)</a:t>
                      </a:r>
                      <a:endParaRPr lang="en-US" sz="1600" i="0" dirty="0"/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Increase 14MeV pulse options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EMP improvement for 2169D standard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Blast/Thermal/Overpressure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Cold x-ray Impulse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Multiple combined effects:</a:t>
                      </a:r>
                    </a:p>
                    <a:p>
                      <a:pPr marL="742950" lvl="1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Electromagnetic</a:t>
                      </a:r>
                      <a:r>
                        <a:rPr lang="en-US" sz="1600" i="0" baseline="0" dirty="0"/>
                        <a:t> Pulse</a:t>
                      </a:r>
                      <a:endParaRPr lang="en-US" sz="1600" i="0" dirty="0"/>
                    </a:p>
                    <a:p>
                      <a:pPr marL="742950" lvl="1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Delayed Neutron, Debris Gamma and Beta</a:t>
                      </a:r>
                    </a:p>
                    <a:p>
                      <a:pPr marL="742950" lvl="1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i="0" dirty="0"/>
                        <a:t>Gamma Dose and Dose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632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9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4238E086F6E4A86B511737BDDF64F" ma:contentTypeVersion="0" ma:contentTypeDescription="Create a new document." ma:contentTypeScope="" ma:versionID="4c88186383854044d36dced0acba42cf">
  <xsd:schema xmlns:xsd="http://www.w3.org/2001/XMLSchema" xmlns:xs="http://www.w3.org/2001/XMLSchema" xmlns:p="http://schemas.microsoft.com/office/2006/metadata/properties" xmlns:ns2="13bcd133-5cb4-4353-9dc5-b280878dcd66" targetNamespace="http://schemas.microsoft.com/office/2006/metadata/properties" ma:root="true" ma:fieldsID="740b83ebadd91bdaad8a9466fce4a392" ns2:_="">
    <xsd:import namespace="13bcd133-5cb4-4353-9dc5-b280878dcd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cd133-5cb4-4353-9dc5-b280878dcd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bcd133-5cb4-4353-9dc5-b280878dcd66">W6FUR7QQPZ24-731652622-1540</_dlc_DocId>
    <_dlc_DocIdUrl xmlns="13bcd133-5cb4-4353-9dc5-b280878dcd66">
      <Url>https://dtic.deps.mil/sites/DTIC_C/_layouts/15/DocIdRedir.aspx?ID=W6FUR7QQPZ24-731652622-1540</Url>
      <Description>W6FUR7QQPZ24-731652622-1540</Description>
    </_dlc_DocIdUrl>
  </documentManagement>
</p:properties>
</file>

<file path=customXml/itemProps1.xml><?xml version="1.0" encoding="utf-8"?>
<ds:datastoreItem xmlns:ds="http://schemas.openxmlformats.org/officeDocument/2006/customXml" ds:itemID="{2A3740E5-CB8B-435C-A5B8-FB841FD78438}"/>
</file>

<file path=customXml/itemProps2.xml><?xml version="1.0" encoding="utf-8"?>
<ds:datastoreItem xmlns:ds="http://schemas.openxmlformats.org/officeDocument/2006/customXml" ds:itemID="{95A071D4-8E0C-4208-BB08-5B425E577911}"/>
</file>

<file path=customXml/itemProps3.xml><?xml version="1.0" encoding="utf-8"?>
<ds:datastoreItem xmlns:ds="http://schemas.openxmlformats.org/officeDocument/2006/customXml" ds:itemID="{25004501-3348-4B65-B8E7-A5B7934FA1EB}"/>
</file>

<file path=customXml/itemProps4.xml><?xml version="1.0" encoding="utf-8"?>
<ds:datastoreItem xmlns:ds="http://schemas.openxmlformats.org/officeDocument/2006/customXml" ds:itemID="{85A6551E-67DA-4EA2-BE5E-C89F5A900BE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2285</TotalTime>
  <Words>1393</Words>
  <Application>Microsoft Office PowerPoint</Application>
  <PresentationFormat>On-screen Show (4:3)</PresentationFormat>
  <Paragraphs>213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Medium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Smith</dc:creator>
  <cp:lastModifiedBy>Dave Chesebrough</cp:lastModifiedBy>
  <cp:revision>61</cp:revision>
  <cp:lastPrinted>2020-06-08T23:24:04Z</cp:lastPrinted>
  <dcterms:created xsi:type="dcterms:W3CDTF">2019-10-28T15:16:32Z</dcterms:created>
  <dcterms:modified xsi:type="dcterms:W3CDTF">2020-06-18T15:24:55Z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0x0101003ED4238E086F6E4A86B511737BDDF64F</vt:lpwstr>
  </property>
  <property fmtid="{D5CDD505-2E9C-101B-9397-08002B2CF9AE}" pid="3" name="_dlc_DocIdItemGuid">
    <vt:lpwstr>69ccb2de-0305-4123-a61d-9d7dd8a2e8d7</vt:lpwstr>
  </property>
</Properties>
</file>